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6" r:id="rId4"/>
    <p:sldId id="436" r:id="rId6"/>
    <p:sldId id="358" r:id="rId7"/>
    <p:sldId id="384" r:id="rId8"/>
    <p:sldId id="451" r:id="rId9"/>
    <p:sldId id="449" r:id="rId10"/>
    <p:sldId id="452" r:id="rId11"/>
    <p:sldId id="454" r:id="rId12"/>
    <p:sldId id="453" r:id="rId13"/>
    <p:sldId id="277" r:id="rId14"/>
    <p:sldId id="276" r:id="rId15"/>
    <p:sldId id="355" r:id="rId16"/>
    <p:sldId id="448" r:id="rId17"/>
    <p:sldId id="446" r:id="rId18"/>
    <p:sldId id="447" r:id="rId19"/>
    <p:sldId id="385" r:id="rId20"/>
    <p:sldId id="377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E4DDF7DD-D243-4B6B-936D-1A6F97021C18}">
          <p14:sldIdLst>
            <p14:sldId id="256"/>
            <p14:sldId id="436"/>
            <p14:sldId id="358"/>
            <p14:sldId id="384"/>
            <p14:sldId id="451"/>
            <p14:sldId id="449"/>
            <p14:sldId id="452"/>
            <p14:sldId id="454"/>
            <p14:sldId id="453"/>
            <p14:sldId id="277"/>
            <p14:sldId id="276"/>
            <p14:sldId id="355"/>
            <p14:sldId id="448"/>
            <p14:sldId id="446"/>
            <p14:sldId id="447"/>
            <p14:sldId id="385"/>
            <p14:sldId id="3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399" autoAdjust="0"/>
    <p:restoredTop sz="94660"/>
  </p:normalViewPr>
  <p:slideViewPr>
    <p:cSldViewPr snapToGrid="0">
      <p:cViewPr varScale="1">
        <p:scale>
          <a:sx n="72" d="100"/>
          <a:sy n="72" d="100"/>
        </p:scale>
        <p:origin x="9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gs" Target="tags/tag154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6" Type="http://schemas.openxmlformats.org/officeDocument/2006/relationships/tags" Target="../tags/tag14.xml"/><Relationship Id="rId15" Type="http://schemas.openxmlformats.org/officeDocument/2006/relationships/tags" Target="../tags/tag13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image" Target="../media/image2.jpeg"/><Relationship Id="rId2" Type="http://schemas.openxmlformats.org/officeDocument/2006/relationships/tags" Target="../tags/tag20.xml"/><Relationship Id="rId14" Type="http://schemas.openxmlformats.org/officeDocument/2006/relationships/tags" Target="../tags/tag31.xml"/><Relationship Id="rId13" Type="http://schemas.openxmlformats.org/officeDocument/2006/relationships/tags" Target="../tags/tag30.xml"/><Relationship Id="rId12" Type="http://schemas.openxmlformats.org/officeDocument/2006/relationships/tags" Target="../tags/tag29.xml"/><Relationship Id="rId11" Type="http://schemas.openxmlformats.org/officeDocument/2006/relationships/tags" Target="../tags/tag28.xml"/><Relationship Id="rId10" Type="http://schemas.openxmlformats.org/officeDocument/2006/relationships/tags" Target="../tags/tag27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tags" Target="../tags/tag44.xml"/><Relationship Id="rId7" Type="http://schemas.openxmlformats.org/officeDocument/2006/relationships/tags" Target="../tags/tag43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image" Target="../media/image3.jpeg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60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76.xml"/><Relationship Id="rId8" Type="http://schemas.openxmlformats.org/officeDocument/2006/relationships/tags" Target="../tags/tag75.xml"/><Relationship Id="rId7" Type="http://schemas.openxmlformats.org/officeDocument/2006/relationships/tags" Target="../tags/tag74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image" Target="../media/image4.jpeg"/><Relationship Id="rId2" Type="http://schemas.openxmlformats.org/officeDocument/2006/relationships/tags" Target="../tags/tag70.xml"/><Relationship Id="rId17" Type="http://schemas.openxmlformats.org/officeDocument/2006/relationships/tags" Target="../tags/tag84.xml"/><Relationship Id="rId16" Type="http://schemas.openxmlformats.org/officeDocument/2006/relationships/tags" Target="../tags/tag83.xml"/><Relationship Id="rId15" Type="http://schemas.openxmlformats.org/officeDocument/2006/relationships/tags" Target="../tags/tag82.xml"/><Relationship Id="rId14" Type="http://schemas.openxmlformats.org/officeDocument/2006/relationships/tags" Target="../tags/tag81.xml"/><Relationship Id="rId13" Type="http://schemas.openxmlformats.org/officeDocument/2006/relationships/tags" Target="../tags/tag80.xml"/><Relationship Id="rId12" Type="http://schemas.openxmlformats.org/officeDocument/2006/relationships/tags" Target="../tags/tag79.xml"/><Relationship Id="rId11" Type="http://schemas.openxmlformats.org/officeDocument/2006/relationships/tags" Target="../tags/tag78.xml"/><Relationship Id="rId10" Type="http://schemas.openxmlformats.org/officeDocument/2006/relationships/tags" Target="../tags/tag77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tags" Target="../tags/tag89.xml"/><Relationship Id="rId7" Type="http://schemas.openxmlformats.org/officeDocument/2006/relationships/tags" Target="../tags/tag88.xml"/><Relationship Id="rId6" Type="http://schemas.openxmlformats.org/officeDocument/2006/relationships/tags" Target="../tags/tag87.xml"/><Relationship Id="rId5" Type="http://schemas.openxmlformats.org/officeDocument/2006/relationships/image" Target="../media/image6.png"/><Relationship Id="rId4" Type="http://schemas.openxmlformats.org/officeDocument/2006/relationships/tags" Target="../tags/tag86.xml"/><Relationship Id="rId3" Type="http://schemas.openxmlformats.org/officeDocument/2006/relationships/image" Target="../media/image5.png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97.xml"/><Relationship Id="rId8" Type="http://schemas.openxmlformats.org/officeDocument/2006/relationships/tags" Target="../tags/tag96.xml"/><Relationship Id="rId7" Type="http://schemas.openxmlformats.org/officeDocument/2006/relationships/tags" Target="../tags/tag95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image" Target="../media/image7.png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tags" Target="../tags/tag103.xml"/><Relationship Id="rId7" Type="http://schemas.openxmlformats.org/officeDocument/2006/relationships/tags" Target="../tags/tag102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image" Target="../media/image8.png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0" Type="http://schemas.openxmlformats.org/officeDocument/2006/relationships/tags" Target="../tags/tag105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11.xml"/><Relationship Id="rId8" Type="http://schemas.openxmlformats.org/officeDocument/2006/relationships/tags" Target="../tags/tag110.xml"/><Relationship Id="rId7" Type="http://schemas.openxmlformats.org/officeDocument/2006/relationships/tags" Target="../tags/tag109.xml"/><Relationship Id="rId6" Type="http://schemas.openxmlformats.org/officeDocument/2006/relationships/image" Target="../media/image6.png"/><Relationship Id="rId5" Type="http://schemas.openxmlformats.org/officeDocument/2006/relationships/tags" Target="../tags/tag108.xml"/><Relationship Id="rId4" Type="http://schemas.openxmlformats.org/officeDocument/2006/relationships/image" Target="../media/image5.png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2" Type="http://schemas.openxmlformats.org/officeDocument/2006/relationships/tags" Target="../tags/tag114.xml"/><Relationship Id="rId11" Type="http://schemas.openxmlformats.org/officeDocument/2006/relationships/tags" Target="../tags/tag113.xml"/><Relationship Id="rId10" Type="http://schemas.openxmlformats.org/officeDocument/2006/relationships/tags" Target="../tags/tag112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20.xml"/><Relationship Id="rId8" Type="http://schemas.openxmlformats.org/officeDocument/2006/relationships/tags" Target="../tags/tag119.xml"/><Relationship Id="rId7" Type="http://schemas.openxmlformats.org/officeDocument/2006/relationships/tags" Target="../tags/tag118.xml"/><Relationship Id="rId6" Type="http://schemas.openxmlformats.org/officeDocument/2006/relationships/image" Target="../media/image6.png"/><Relationship Id="rId5" Type="http://schemas.openxmlformats.org/officeDocument/2006/relationships/tags" Target="../tags/tag117.xml"/><Relationship Id="rId4" Type="http://schemas.openxmlformats.org/officeDocument/2006/relationships/image" Target="../media/image5.png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2" Type="http://schemas.openxmlformats.org/officeDocument/2006/relationships/tags" Target="../tags/tag123.xml"/><Relationship Id="rId11" Type="http://schemas.openxmlformats.org/officeDocument/2006/relationships/tags" Target="../tags/tag122.xml"/><Relationship Id="rId10" Type="http://schemas.openxmlformats.org/officeDocument/2006/relationships/tags" Target="../tags/tag121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29.xml"/><Relationship Id="rId8" Type="http://schemas.openxmlformats.org/officeDocument/2006/relationships/tags" Target="../tags/tag128.xml"/><Relationship Id="rId7" Type="http://schemas.openxmlformats.org/officeDocument/2006/relationships/tags" Target="../tags/tag127.xml"/><Relationship Id="rId6" Type="http://schemas.openxmlformats.org/officeDocument/2006/relationships/image" Target="../media/image6.png"/><Relationship Id="rId5" Type="http://schemas.openxmlformats.org/officeDocument/2006/relationships/tags" Target="../tags/tag126.xml"/><Relationship Id="rId4" Type="http://schemas.openxmlformats.org/officeDocument/2006/relationships/image" Target="../media/image5.png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4" Type="http://schemas.openxmlformats.org/officeDocument/2006/relationships/tags" Target="../tags/tag134.xml"/><Relationship Id="rId13" Type="http://schemas.openxmlformats.org/officeDocument/2006/relationships/tags" Target="../tags/tag133.xml"/><Relationship Id="rId12" Type="http://schemas.openxmlformats.org/officeDocument/2006/relationships/tags" Target="../tags/tag132.xml"/><Relationship Id="rId11" Type="http://schemas.openxmlformats.org/officeDocument/2006/relationships/tags" Target="../tags/tag131.xml"/><Relationship Id="rId10" Type="http://schemas.openxmlformats.org/officeDocument/2006/relationships/tags" Target="../tags/tag13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40.xml"/><Relationship Id="rId8" Type="http://schemas.openxmlformats.org/officeDocument/2006/relationships/tags" Target="../tags/tag139.xml"/><Relationship Id="rId7" Type="http://schemas.openxmlformats.org/officeDocument/2006/relationships/tags" Target="../tags/tag138.xml"/><Relationship Id="rId6" Type="http://schemas.openxmlformats.org/officeDocument/2006/relationships/image" Target="../media/image10.png"/><Relationship Id="rId5" Type="http://schemas.openxmlformats.org/officeDocument/2006/relationships/tags" Target="../tags/tag137.xml"/><Relationship Id="rId4" Type="http://schemas.openxmlformats.org/officeDocument/2006/relationships/image" Target="../media/image9.png"/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1" Type="http://schemas.openxmlformats.org/officeDocument/2006/relationships/tags" Target="../tags/tag142.xml"/><Relationship Id="rId10" Type="http://schemas.openxmlformats.org/officeDocument/2006/relationships/tags" Target="../tags/tag141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1396-1976-45FB-BF2F-47BAAE6AE0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A519-8400-4588-9441-36CEFB148E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1396-1976-45FB-BF2F-47BAAE6AE0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A519-8400-4588-9441-36CEFB148E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1396-1976-45FB-BF2F-47BAAE6AE0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A519-8400-4588-9441-36CEFB148E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:\Users\Administrator.USER-20190207SV\Desktop\医学\person-holding-container-with-seaweed-2280568.jpgperson-holding-container-with-seaweed-2280568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12202795" cy="687006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800" h="10801">
                <a:moveTo>
                  <a:pt x="0" y="0"/>
                </a:moveTo>
                <a:lnTo>
                  <a:pt x="10800" y="0"/>
                </a:lnTo>
                <a:lnTo>
                  <a:pt x="10800" y="10801"/>
                </a:lnTo>
                <a:lnTo>
                  <a:pt x="0" y="1080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4"/>
          <p:cNvSpPr/>
          <p:nvPr userDrawn="1">
            <p:custDataLst>
              <p:tags r:id="rId5"/>
            </p:custDataLst>
          </p:nvPr>
        </p:nvSpPr>
        <p:spPr>
          <a:xfrm>
            <a:off x="0" y="4264025"/>
            <a:ext cx="4343152" cy="2593975"/>
          </a:xfrm>
          <a:custGeom>
            <a:avLst/>
            <a:gdLst>
              <a:gd name="adj" fmla="val 593"/>
              <a:gd name="a" fmla="pin 0 adj 50000"/>
              <a:gd name="dr" fmla="*/ ss a 100000"/>
              <a:gd name="iwd2" fmla="+- wd2 0 dr"/>
              <a:gd name="ihd2" fmla="+- hd2 0 dr"/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6840" h="4085">
                <a:moveTo>
                  <a:pt x="2582" y="0"/>
                </a:moveTo>
                <a:cubicBezTo>
                  <a:pt x="4812" y="0"/>
                  <a:pt x="6643" y="1781"/>
                  <a:pt x="6837" y="4053"/>
                </a:cubicBezTo>
                <a:lnTo>
                  <a:pt x="6840" y="4085"/>
                </a:lnTo>
                <a:lnTo>
                  <a:pt x="6789" y="4085"/>
                </a:lnTo>
                <a:lnTo>
                  <a:pt x="6787" y="4058"/>
                </a:lnTo>
                <a:cubicBezTo>
                  <a:pt x="6595" y="1812"/>
                  <a:pt x="4786" y="51"/>
                  <a:pt x="2582" y="51"/>
                </a:cubicBezTo>
                <a:cubicBezTo>
                  <a:pt x="1618" y="51"/>
                  <a:pt x="729" y="388"/>
                  <a:pt x="18" y="955"/>
                </a:cubicBezTo>
                <a:lnTo>
                  <a:pt x="0" y="970"/>
                </a:lnTo>
                <a:lnTo>
                  <a:pt x="0" y="905"/>
                </a:lnTo>
                <a:lnTo>
                  <a:pt x="26" y="884"/>
                </a:lnTo>
                <a:cubicBezTo>
                  <a:pt x="739" y="329"/>
                  <a:pt x="1624" y="0"/>
                  <a:pt x="258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任意多边形 8"/>
          <p:cNvSpPr/>
          <p:nvPr userDrawn="1">
            <p:custDataLst>
              <p:tags r:id="rId6"/>
            </p:custDataLst>
          </p:nvPr>
        </p:nvSpPr>
        <p:spPr>
          <a:xfrm>
            <a:off x="1805305" y="0"/>
            <a:ext cx="7863205" cy="6858000"/>
          </a:xfrm>
          <a:custGeom>
            <a:avLst/>
            <a:gdLst>
              <a:gd name="adj" fmla="val 593"/>
              <a:gd name="a" fmla="pin 0 adj 50000"/>
              <a:gd name="dr" fmla="*/ ss a 100000"/>
              <a:gd name="iwd2" fmla="+- wd2 0 dr"/>
              <a:gd name="ihd2" fmla="+- hd2 0 dr"/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2383" h="10800">
                <a:moveTo>
                  <a:pt x="9606" y="0"/>
                </a:moveTo>
                <a:lnTo>
                  <a:pt x="9735" y="0"/>
                </a:lnTo>
                <a:lnTo>
                  <a:pt x="9776" y="28"/>
                </a:lnTo>
                <a:cubicBezTo>
                  <a:pt x="11354" y="1150"/>
                  <a:pt x="12383" y="2994"/>
                  <a:pt x="12383" y="5078"/>
                </a:cubicBezTo>
                <a:cubicBezTo>
                  <a:pt x="12383" y="7642"/>
                  <a:pt x="10824" y="9843"/>
                  <a:pt x="8602" y="10782"/>
                </a:cubicBezTo>
                <a:lnTo>
                  <a:pt x="8559" y="10800"/>
                </a:lnTo>
                <a:lnTo>
                  <a:pt x="8360" y="10800"/>
                </a:lnTo>
                <a:lnTo>
                  <a:pt x="8365" y="10798"/>
                </a:lnTo>
                <a:cubicBezTo>
                  <a:pt x="10671" y="9922"/>
                  <a:pt x="12310" y="7691"/>
                  <a:pt x="12310" y="5078"/>
                </a:cubicBezTo>
                <a:cubicBezTo>
                  <a:pt x="12310" y="2966"/>
                  <a:pt x="11240" y="1104"/>
                  <a:pt x="9612" y="4"/>
                </a:cubicBezTo>
                <a:lnTo>
                  <a:pt x="9606" y="0"/>
                </a:lnTo>
                <a:close/>
                <a:moveTo>
                  <a:pt x="2648" y="0"/>
                </a:moveTo>
                <a:lnTo>
                  <a:pt x="2777" y="0"/>
                </a:lnTo>
                <a:lnTo>
                  <a:pt x="2771" y="4"/>
                </a:lnTo>
                <a:cubicBezTo>
                  <a:pt x="1143" y="1104"/>
                  <a:pt x="73" y="2966"/>
                  <a:pt x="73" y="5078"/>
                </a:cubicBezTo>
                <a:cubicBezTo>
                  <a:pt x="73" y="7691"/>
                  <a:pt x="1712" y="9922"/>
                  <a:pt x="4018" y="10798"/>
                </a:cubicBezTo>
                <a:lnTo>
                  <a:pt x="4023" y="10800"/>
                </a:lnTo>
                <a:lnTo>
                  <a:pt x="3824" y="10800"/>
                </a:lnTo>
                <a:lnTo>
                  <a:pt x="3781" y="10782"/>
                </a:lnTo>
                <a:cubicBezTo>
                  <a:pt x="1559" y="9843"/>
                  <a:pt x="0" y="7642"/>
                  <a:pt x="0" y="5078"/>
                </a:cubicBezTo>
                <a:cubicBezTo>
                  <a:pt x="0" y="2994"/>
                  <a:pt x="1029" y="1150"/>
                  <a:pt x="2607" y="28"/>
                </a:cubicBezTo>
                <a:lnTo>
                  <a:pt x="264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椭圆 10"/>
          <p:cNvSpPr/>
          <p:nvPr userDrawn="1">
            <p:custDataLst>
              <p:tags r:id="rId7"/>
            </p:custDataLst>
          </p:nvPr>
        </p:nvSpPr>
        <p:spPr>
          <a:xfrm>
            <a:off x="3058160" y="186690"/>
            <a:ext cx="6075045" cy="6075045"/>
          </a:xfrm>
          <a:prstGeom prst="ellipse">
            <a:avLst/>
          </a:prstGeom>
          <a:solidFill>
            <a:schemeClr val="accent1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12" name="任意多边形 10"/>
          <p:cNvSpPr/>
          <p:nvPr userDrawn="1">
            <p:custDataLst>
              <p:tags r:id="rId8"/>
            </p:custDataLst>
          </p:nvPr>
        </p:nvSpPr>
        <p:spPr>
          <a:xfrm>
            <a:off x="7005114" y="0"/>
            <a:ext cx="5197681" cy="1973580"/>
          </a:xfrm>
          <a:custGeom>
            <a:avLst/>
            <a:gdLst>
              <a:gd name="adj" fmla="val 593"/>
              <a:gd name="a" fmla="pin 0 adj 50000"/>
              <a:gd name="dr" fmla="*/ ss a 100000"/>
              <a:gd name="iwd2" fmla="+- wd2 0 dr"/>
              <a:gd name="ihd2" fmla="+- hd2 0 dr"/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8185" h="3108">
                <a:moveTo>
                  <a:pt x="0" y="0"/>
                </a:moveTo>
                <a:lnTo>
                  <a:pt x="96" y="0"/>
                </a:lnTo>
                <a:lnTo>
                  <a:pt x="110" y="21"/>
                </a:lnTo>
                <a:cubicBezTo>
                  <a:pt x="1318" y="1838"/>
                  <a:pt x="3332" y="3028"/>
                  <a:pt x="5613" y="3028"/>
                </a:cubicBezTo>
                <a:cubicBezTo>
                  <a:pt x="6504" y="3028"/>
                  <a:pt x="7354" y="2846"/>
                  <a:pt x="8131" y="2517"/>
                </a:cubicBezTo>
                <a:lnTo>
                  <a:pt x="8185" y="2493"/>
                </a:lnTo>
                <a:lnTo>
                  <a:pt x="8185" y="2581"/>
                </a:lnTo>
                <a:lnTo>
                  <a:pt x="8162" y="2591"/>
                </a:lnTo>
                <a:cubicBezTo>
                  <a:pt x="7375" y="2924"/>
                  <a:pt x="6514" y="3108"/>
                  <a:pt x="5613" y="3108"/>
                </a:cubicBezTo>
                <a:cubicBezTo>
                  <a:pt x="3305" y="3108"/>
                  <a:pt x="1266" y="1904"/>
                  <a:pt x="44" y="6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椭圆 12"/>
          <p:cNvSpPr/>
          <p:nvPr userDrawn="1">
            <p:custDataLst>
              <p:tags r:id="rId9"/>
            </p:custDataLst>
          </p:nvPr>
        </p:nvSpPr>
        <p:spPr>
          <a:xfrm>
            <a:off x="7858760" y="6189980"/>
            <a:ext cx="391795" cy="3917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>
            <p:custDataLst>
              <p:tags r:id="rId10"/>
            </p:custDataLst>
          </p:nvPr>
        </p:nvSpPr>
        <p:spPr>
          <a:xfrm>
            <a:off x="2091055" y="945515"/>
            <a:ext cx="593725" cy="59372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>
            <p:custDataLst>
              <p:tags r:id="rId11"/>
            </p:custDataLst>
          </p:nvPr>
        </p:nvSpPr>
        <p:spPr>
          <a:xfrm>
            <a:off x="11279505" y="1582420"/>
            <a:ext cx="391160" cy="39116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2"/>
            </p:custDataLst>
          </p:nvPr>
        </p:nvSpPr>
        <p:spPr>
          <a:xfrm>
            <a:off x="3058161" y="2103756"/>
            <a:ext cx="6163310" cy="1294130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5400" b="0" spc="600" baseline="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3"/>
            </p:custDataLst>
          </p:nvPr>
        </p:nvSpPr>
        <p:spPr>
          <a:xfrm>
            <a:off x="3100705" y="3484245"/>
            <a:ext cx="6120765" cy="722631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000" u="none" strike="noStrike" kern="1200" cap="all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:\Users\Administrator.USER-20190207SV\Desktop\医学\person-holding-glass-flasks-3082451.jpgperson-holding-glass-flasks-308245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799465" y="1049655"/>
            <a:ext cx="4737735" cy="4758690"/>
          </a:xfrm>
          <a:prstGeom prst="ellipse">
            <a:avLst/>
          </a:prstGeom>
        </p:spPr>
      </p:pic>
      <p:sp>
        <p:nvSpPr>
          <p:cNvPr id="8" name="同心圆 2"/>
          <p:cNvSpPr/>
          <p:nvPr userDrawn="1">
            <p:custDataLst>
              <p:tags r:id="rId4"/>
            </p:custDataLst>
          </p:nvPr>
        </p:nvSpPr>
        <p:spPr>
          <a:xfrm>
            <a:off x="529590" y="790575"/>
            <a:ext cx="5277485" cy="5277485"/>
          </a:xfrm>
          <a:prstGeom prst="donut">
            <a:avLst>
              <a:gd name="adj" fmla="val 528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椭圆 8"/>
          <p:cNvSpPr/>
          <p:nvPr userDrawn="1">
            <p:custDataLst>
              <p:tags r:id="rId5"/>
            </p:custDataLst>
          </p:nvPr>
        </p:nvSpPr>
        <p:spPr>
          <a:xfrm>
            <a:off x="1901825" y="2054225"/>
            <a:ext cx="2533015" cy="25330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椭圆 9"/>
          <p:cNvSpPr/>
          <p:nvPr userDrawn="1">
            <p:custDataLst>
              <p:tags r:id="rId6"/>
            </p:custDataLst>
          </p:nvPr>
        </p:nvSpPr>
        <p:spPr>
          <a:xfrm>
            <a:off x="4999355" y="5046980"/>
            <a:ext cx="310515" cy="3105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 userDrawn="1">
            <p:custDataLst>
              <p:tags r:id="rId7"/>
            </p:custDataLst>
          </p:nvPr>
        </p:nvSpPr>
        <p:spPr>
          <a:xfrm>
            <a:off x="799465" y="1611630"/>
            <a:ext cx="442595" cy="44259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 userDrawn="1">
            <p:custDataLst>
              <p:tags r:id="rId8"/>
            </p:custDataLst>
          </p:nvPr>
        </p:nvSpPr>
        <p:spPr>
          <a:xfrm>
            <a:off x="6798945" y="0"/>
            <a:ext cx="4467860" cy="458724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椭圆 12"/>
          <p:cNvSpPr/>
          <p:nvPr userDrawn="1">
            <p:custDataLst>
              <p:tags r:id="rId9"/>
            </p:custDataLst>
          </p:nvPr>
        </p:nvSpPr>
        <p:spPr>
          <a:xfrm>
            <a:off x="4688840" y="5357495"/>
            <a:ext cx="310515" cy="3105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 userDrawn="1">
            <p:custDataLst>
              <p:tags r:id="rId10"/>
            </p:custDataLst>
          </p:nvPr>
        </p:nvSpPr>
        <p:spPr>
          <a:xfrm>
            <a:off x="6798945" y="6551295"/>
            <a:ext cx="4467860" cy="306705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1"/>
            </p:custDataLst>
          </p:nvPr>
        </p:nvSpPr>
        <p:spPr>
          <a:xfrm>
            <a:off x="7346951" y="790576"/>
            <a:ext cx="3371850" cy="2638424"/>
          </a:xfrm>
        </p:spPr>
        <p:txBody>
          <a:bodyPr lIns="90000" tIns="46800" rIns="90000" bIns="46800" anchor="ctr" anchorCtr="0">
            <a:normAutofit/>
          </a:bodyPr>
          <a:lstStyle>
            <a:lvl1pPr>
              <a:defRPr sz="2400" b="0" u="none" strike="noStrike" kern="1200" cap="none" spc="3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000" tIns="46800" rIns="90000" bIns="46800">
            <a:normAutofit/>
          </a:bodyPr>
          <a:lstStyle>
            <a:lvl1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000" tIns="46800" rIns="90000" bIns="468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\Users\Administrator.USER-20190207SV\Desktop\医学\photo-of-person-holding-bottle-3577290.jpgphoto-of-person-holding-bottle-3577290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email"/>
          <a:srcRect l="-36"/>
          <a:stretch>
            <a:fillRect/>
          </a:stretch>
        </p:blipFill>
        <p:spPr>
          <a:xfrm>
            <a:off x="-13970" y="0"/>
            <a:ext cx="12220575" cy="2083435"/>
          </a:xfrm>
          <a:prstGeom prst="rect">
            <a:avLst/>
          </a:prstGeom>
        </p:spPr>
      </p:pic>
      <p:sp>
        <p:nvSpPr>
          <p:cNvPr id="7" name="矩形 6"/>
          <p:cNvSpPr/>
          <p:nvPr userDrawn="1">
            <p:custDataLst>
              <p:tags r:id="rId4"/>
            </p:custDataLst>
          </p:nvPr>
        </p:nvSpPr>
        <p:spPr>
          <a:xfrm>
            <a:off x="-13970" y="0"/>
            <a:ext cx="12220575" cy="2082800"/>
          </a:xfrm>
          <a:prstGeom prst="rect">
            <a:avLst/>
          </a:prstGeom>
          <a:solidFill>
            <a:schemeClr val="accent1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1396-1976-45FB-BF2F-47BAAE6AE0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A519-8400-4588-9441-36CEFB148E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lIns="90000" tIns="46800" rIns="90000" bIns="46800">
            <a:normAutofit/>
          </a:bodyPr>
          <a:lstStyle>
            <a:lvl1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\Users\Administrator.USER-20190207SV\Desktop\医学\assorted-type-bottles-lot-1138746.jpgassorted-type-bottles-lot-113874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-1270" y="0"/>
            <a:ext cx="12192635" cy="6858635"/>
          </a:xfrm>
          <a:prstGeom prst="rect">
            <a:avLst/>
          </a:prstGeom>
        </p:spPr>
      </p:pic>
      <p:sp>
        <p:nvSpPr>
          <p:cNvPr id="7" name="矩形 6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椭圆 7"/>
          <p:cNvSpPr/>
          <p:nvPr userDrawn="1">
            <p:custDataLst>
              <p:tags r:id="rId5"/>
            </p:custDataLst>
          </p:nvPr>
        </p:nvSpPr>
        <p:spPr>
          <a:xfrm>
            <a:off x="3058160" y="186690"/>
            <a:ext cx="6075045" cy="6075045"/>
          </a:xfrm>
          <a:prstGeom prst="ellipse">
            <a:avLst/>
          </a:prstGeom>
          <a:solidFill>
            <a:schemeClr val="accent1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 </a:t>
            </a:r>
            <a:endParaRPr lang="en-US" altLang="zh-CN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任意多边形 7"/>
          <p:cNvSpPr/>
          <p:nvPr userDrawn="1">
            <p:custDataLst>
              <p:tags r:id="rId6"/>
            </p:custDataLst>
          </p:nvPr>
        </p:nvSpPr>
        <p:spPr>
          <a:xfrm>
            <a:off x="0" y="627605"/>
            <a:ext cx="2389505" cy="5614221"/>
          </a:xfrm>
          <a:custGeom>
            <a:avLst/>
            <a:gdLst>
              <a:gd name="adj" fmla="val 593"/>
              <a:gd name="a" fmla="pin 0 adj 50000"/>
              <a:gd name="dr" fmla="*/ ss a 100000"/>
              <a:gd name="iwd2" fmla="+- wd2 0 dr"/>
              <a:gd name="ihd2" fmla="+- hd2 0 dr"/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3763" h="8841">
                <a:moveTo>
                  <a:pt x="0" y="0"/>
                </a:moveTo>
                <a:lnTo>
                  <a:pt x="35" y="4"/>
                </a:lnTo>
                <a:cubicBezTo>
                  <a:pt x="2138" y="283"/>
                  <a:pt x="3763" y="2154"/>
                  <a:pt x="3763" y="4421"/>
                </a:cubicBezTo>
                <a:cubicBezTo>
                  <a:pt x="3763" y="6687"/>
                  <a:pt x="2138" y="8558"/>
                  <a:pt x="35" y="8837"/>
                </a:cubicBezTo>
                <a:lnTo>
                  <a:pt x="0" y="8841"/>
                </a:lnTo>
                <a:lnTo>
                  <a:pt x="0" y="8790"/>
                </a:lnTo>
                <a:lnTo>
                  <a:pt x="29" y="8787"/>
                </a:lnTo>
                <a:cubicBezTo>
                  <a:pt x="2106" y="8511"/>
                  <a:pt x="3712" y="6662"/>
                  <a:pt x="3712" y="4421"/>
                </a:cubicBezTo>
                <a:cubicBezTo>
                  <a:pt x="3712" y="2180"/>
                  <a:pt x="2106" y="330"/>
                  <a:pt x="29" y="55"/>
                </a:cubicBezTo>
                <a:lnTo>
                  <a:pt x="0" y="5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任意多边形 8"/>
          <p:cNvSpPr/>
          <p:nvPr userDrawn="1">
            <p:custDataLst>
              <p:tags r:id="rId7"/>
            </p:custDataLst>
          </p:nvPr>
        </p:nvSpPr>
        <p:spPr>
          <a:xfrm>
            <a:off x="1805305" y="0"/>
            <a:ext cx="7863205" cy="6858000"/>
          </a:xfrm>
          <a:custGeom>
            <a:avLst/>
            <a:gdLst>
              <a:gd name="adj" fmla="val 593"/>
              <a:gd name="a" fmla="pin 0 adj 50000"/>
              <a:gd name="dr" fmla="*/ ss a 100000"/>
              <a:gd name="iwd2" fmla="+- wd2 0 dr"/>
              <a:gd name="ihd2" fmla="+- hd2 0 dr"/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2383" h="10800">
                <a:moveTo>
                  <a:pt x="9606" y="0"/>
                </a:moveTo>
                <a:lnTo>
                  <a:pt x="9735" y="0"/>
                </a:lnTo>
                <a:lnTo>
                  <a:pt x="9776" y="28"/>
                </a:lnTo>
                <a:cubicBezTo>
                  <a:pt x="11354" y="1150"/>
                  <a:pt x="12383" y="2994"/>
                  <a:pt x="12383" y="5078"/>
                </a:cubicBezTo>
                <a:cubicBezTo>
                  <a:pt x="12383" y="7642"/>
                  <a:pt x="10824" y="9843"/>
                  <a:pt x="8602" y="10782"/>
                </a:cubicBezTo>
                <a:lnTo>
                  <a:pt x="8559" y="10800"/>
                </a:lnTo>
                <a:lnTo>
                  <a:pt x="8360" y="10800"/>
                </a:lnTo>
                <a:lnTo>
                  <a:pt x="8365" y="10798"/>
                </a:lnTo>
                <a:cubicBezTo>
                  <a:pt x="10671" y="9922"/>
                  <a:pt x="12310" y="7691"/>
                  <a:pt x="12310" y="5078"/>
                </a:cubicBezTo>
                <a:cubicBezTo>
                  <a:pt x="12310" y="2966"/>
                  <a:pt x="11240" y="1104"/>
                  <a:pt x="9612" y="4"/>
                </a:cubicBezTo>
                <a:lnTo>
                  <a:pt x="9606" y="0"/>
                </a:lnTo>
                <a:close/>
                <a:moveTo>
                  <a:pt x="2648" y="0"/>
                </a:moveTo>
                <a:lnTo>
                  <a:pt x="2777" y="0"/>
                </a:lnTo>
                <a:lnTo>
                  <a:pt x="2771" y="4"/>
                </a:lnTo>
                <a:cubicBezTo>
                  <a:pt x="1143" y="1104"/>
                  <a:pt x="73" y="2966"/>
                  <a:pt x="73" y="5078"/>
                </a:cubicBezTo>
                <a:cubicBezTo>
                  <a:pt x="73" y="7691"/>
                  <a:pt x="1712" y="9922"/>
                  <a:pt x="4018" y="10798"/>
                </a:cubicBezTo>
                <a:lnTo>
                  <a:pt x="4023" y="10800"/>
                </a:lnTo>
                <a:lnTo>
                  <a:pt x="3824" y="10800"/>
                </a:lnTo>
                <a:lnTo>
                  <a:pt x="3781" y="10782"/>
                </a:lnTo>
                <a:cubicBezTo>
                  <a:pt x="1559" y="9843"/>
                  <a:pt x="0" y="7642"/>
                  <a:pt x="0" y="5078"/>
                </a:cubicBezTo>
                <a:cubicBezTo>
                  <a:pt x="0" y="2994"/>
                  <a:pt x="1029" y="1150"/>
                  <a:pt x="2607" y="28"/>
                </a:cubicBezTo>
                <a:lnTo>
                  <a:pt x="264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任意多边形 10"/>
          <p:cNvSpPr/>
          <p:nvPr userDrawn="1">
            <p:custDataLst>
              <p:tags r:id="rId8"/>
            </p:custDataLst>
          </p:nvPr>
        </p:nvSpPr>
        <p:spPr>
          <a:xfrm>
            <a:off x="8740140" y="2823845"/>
            <a:ext cx="3451225" cy="4034155"/>
          </a:xfrm>
          <a:custGeom>
            <a:avLst/>
            <a:gdLst>
              <a:gd name="adj" fmla="val 593"/>
              <a:gd name="a" fmla="pin 0 adj 50000"/>
              <a:gd name="dr" fmla="*/ ss a 100000"/>
              <a:gd name="iwd2" fmla="+- wd2 0 dr"/>
              <a:gd name="ihd2" fmla="+- hd2 0 dr"/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5435" h="6353">
                <a:moveTo>
                  <a:pt x="4307" y="0"/>
                </a:moveTo>
                <a:cubicBezTo>
                  <a:pt x="4697" y="0"/>
                  <a:pt x="5075" y="54"/>
                  <a:pt x="5435" y="155"/>
                </a:cubicBezTo>
                <a:lnTo>
                  <a:pt x="5435" y="156"/>
                </a:lnTo>
                <a:lnTo>
                  <a:pt x="5435" y="209"/>
                </a:lnTo>
                <a:lnTo>
                  <a:pt x="5421" y="205"/>
                </a:lnTo>
                <a:cubicBezTo>
                  <a:pt x="5066" y="105"/>
                  <a:pt x="4693" y="51"/>
                  <a:pt x="4307" y="51"/>
                </a:cubicBezTo>
                <a:cubicBezTo>
                  <a:pt x="1957" y="51"/>
                  <a:pt x="51" y="2038"/>
                  <a:pt x="51" y="4489"/>
                </a:cubicBezTo>
                <a:cubicBezTo>
                  <a:pt x="51" y="5140"/>
                  <a:pt x="186" y="5758"/>
                  <a:pt x="427" y="6315"/>
                </a:cubicBezTo>
                <a:lnTo>
                  <a:pt x="444" y="6353"/>
                </a:lnTo>
                <a:lnTo>
                  <a:pt x="388" y="6353"/>
                </a:lnTo>
                <a:lnTo>
                  <a:pt x="380" y="6336"/>
                </a:lnTo>
                <a:cubicBezTo>
                  <a:pt x="136" y="5773"/>
                  <a:pt x="0" y="5148"/>
                  <a:pt x="0" y="4489"/>
                </a:cubicBezTo>
                <a:cubicBezTo>
                  <a:pt x="0" y="2010"/>
                  <a:pt x="1928" y="0"/>
                  <a:pt x="43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 userDrawn="1">
            <p:custDataLst>
              <p:tags r:id="rId9"/>
            </p:custDataLst>
          </p:nvPr>
        </p:nvSpPr>
        <p:spPr>
          <a:xfrm>
            <a:off x="7858760" y="6189980"/>
            <a:ext cx="391795" cy="391795"/>
          </a:xfrm>
          <a:prstGeom prst="ellipse">
            <a:avLst/>
          </a:prstGeom>
          <a:solidFill>
            <a:srgbClr val="BD63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椭圆 12"/>
          <p:cNvSpPr/>
          <p:nvPr userDrawn="1">
            <p:custDataLst>
              <p:tags r:id="rId10"/>
            </p:custDataLst>
          </p:nvPr>
        </p:nvSpPr>
        <p:spPr>
          <a:xfrm>
            <a:off x="2091055" y="945515"/>
            <a:ext cx="593725" cy="59372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椭圆 13"/>
          <p:cNvSpPr/>
          <p:nvPr userDrawn="1">
            <p:custDataLst>
              <p:tags r:id="rId11"/>
            </p:custDataLst>
          </p:nvPr>
        </p:nvSpPr>
        <p:spPr>
          <a:xfrm>
            <a:off x="9133205" y="1368425"/>
            <a:ext cx="391160" cy="39116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椭圆 14"/>
          <p:cNvSpPr/>
          <p:nvPr userDrawn="1">
            <p:custDataLst>
              <p:tags r:id="rId12"/>
            </p:custDataLst>
          </p:nvPr>
        </p:nvSpPr>
        <p:spPr>
          <a:xfrm>
            <a:off x="1413510" y="5220335"/>
            <a:ext cx="391795" cy="391795"/>
          </a:xfrm>
          <a:prstGeom prst="ellipse">
            <a:avLst/>
          </a:prstGeom>
          <a:solidFill>
            <a:srgbClr val="BD63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3"/>
            </p:custDataLst>
          </p:nvPr>
        </p:nvSpPr>
        <p:spPr>
          <a:xfrm>
            <a:off x="3053645" y="2103755"/>
            <a:ext cx="6167825" cy="1325245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3" hasCustomPrompt="1"/>
            <p:custDataLst>
              <p:tags r:id="rId17"/>
            </p:custDataLst>
          </p:nvPr>
        </p:nvSpPr>
        <p:spPr>
          <a:xfrm>
            <a:off x="3053645" y="3528368"/>
            <a:ext cx="6167825" cy="735658"/>
          </a:xfrm>
        </p:spPr>
        <p:txBody>
          <a:bodyPr lIns="90000" tIns="0" rIns="90000" bIns="46800"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11341735" y="5928995"/>
            <a:ext cx="730250" cy="83312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54610" y="5876925"/>
            <a:ext cx="892175" cy="9080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0791313" y="5376081"/>
            <a:ext cx="1164287" cy="132794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pic>
        <p:nvPicPr>
          <p:cNvPr id="27" name="图片 2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92000" y="5658891"/>
            <a:ext cx="1080000" cy="10994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49" name="图片 48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1341735" y="120015"/>
            <a:ext cx="730250" cy="83312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cstate="email"/>
          <a:stretch>
            <a:fillRect/>
          </a:stretch>
        </p:blipFill>
        <p:spPr>
          <a:xfrm>
            <a:off x="54610" y="68580"/>
            <a:ext cx="892175" cy="9080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45" name="图片 44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1341735" y="120015"/>
            <a:ext cx="730250" cy="833120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cstate="email"/>
          <a:stretch>
            <a:fillRect/>
          </a:stretch>
        </p:blipFill>
        <p:spPr>
          <a:xfrm>
            <a:off x="54610" y="68580"/>
            <a:ext cx="892175" cy="9080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2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48" name="图片 47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1341735" y="5928995"/>
            <a:ext cx="730250" cy="83312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cstate="email"/>
          <a:stretch>
            <a:fillRect/>
          </a:stretch>
        </p:blipFill>
        <p:spPr>
          <a:xfrm>
            <a:off x="54610" y="5876925"/>
            <a:ext cx="892175" cy="9080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3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4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43" name="图片 4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0271760" y="191135"/>
            <a:ext cx="1518285" cy="1731645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cstate="email"/>
          <a:stretch>
            <a:fillRect/>
          </a:stretch>
        </p:blipFill>
        <p:spPr>
          <a:xfrm>
            <a:off x="191770" y="5039360"/>
            <a:ext cx="1688465" cy="17189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1396-1976-45FB-BF2F-47BAAE6AE0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A519-8400-4588-9441-36CEFB148E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1396-1976-45FB-BF2F-47BAAE6AE0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A519-8400-4588-9441-36CEFB148E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1396-1976-45FB-BF2F-47BAAE6AE0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A519-8400-4588-9441-36CEFB148E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1396-1976-45FB-BF2F-47BAAE6AE0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A519-8400-4588-9441-36CEFB148E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1396-1976-45FB-BF2F-47BAAE6AE0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A519-8400-4588-9441-36CEFB148E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1396-1976-45FB-BF2F-47BAAE6AE0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A519-8400-4588-9441-36CEFB148E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1396-1976-45FB-BF2F-47BAAE6AE0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A519-8400-4588-9441-36CEFB148E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audio" Target="../media/audio1.wav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148.xml"/><Relationship Id="rId23" Type="http://schemas.openxmlformats.org/officeDocument/2006/relationships/tags" Target="../tags/tag147.xml"/><Relationship Id="rId22" Type="http://schemas.openxmlformats.org/officeDocument/2006/relationships/tags" Target="../tags/tag146.xml"/><Relationship Id="rId21" Type="http://schemas.openxmlformats.org/officeDocument/2006/relationships/tags" Target="../tags/tag145.xml"/><Relationship Id="rId20" Type="http://schemas.openxmlformats.org/officeDocument/2006/relationships/tags" Target="../tags/tag144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43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1396-1976-45FB-BF2F-47BAAE6AE0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8A519-8400-4588-9441-36CEFB148ED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12" name="chimes.wav"/>
          </p:stSnd>
        </p:sndAc>
      </p:transition>
    </mc:Choice>
    <mc:Fallback>
      <p:transition spd="slow">
        <p:fade/>
        <p:sndAc>
          <p:stSnd>
            <p:snd r:embed="rId12" name="chimes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.jpeg"/><Relationship Id="rId3" Type="http://schemas.openxmlformats.org/officeDocument/2006/relationships/image" Target="../media/image11.png"/><Relationship Id="rId2" Type="http://schemas.microsoft.com/office/2007/relationships/media" Target="../media/audio2.wav"/><Relationship Id="rId1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53.xml"/><Relationship Id="rId1" Type="http://schemas.openxmlformats.org/officeDocument/2006/relationships/tags" Target="../tags/tag15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tags" Target="../tags/tag151.xml"/><Relationship Id="rId3" Type="http://schemas.openxmlformats.org/officeDocument/2006/relationships/image" Target="../media/image13.png"/><Relationship Id="rId2" Type="http://schemas.openxmlformats.org/officeDocument/2006/relationships/tags" Target="../tags/tag150.xml"/><Relationship Id="rId1" Type="http://schemas.openxmlformats.org/officeDocument/2006/relationships/tags" Target="../tags/tag14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39800" y="1031240"/>
            <a:ext cx="4954270" cy="93027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思源黑体" panose="020B0800000000000000" pitchFamily="34" charset="-122"/>
                <a:ea typeface="思源黑体" panose="020B0800000000000000" pitchFamily="34" charset="-122"/>
              </a:rPr>
              <a:t>害无烟环境</a:t>
            </a:r>
            <a:endParaRPr lang="zh-CN" altLang="en-US" dirty="0">
              <a:solidFill>
                <a:schemeClr val="bg1"/>
              </a:solidFill>
              <a:latin typeface="思源黑体" panose="020B0800000000000000" pitchFamily="34" charset="-122"/>
              <a:ea typeface="思源黑体" panose="020B0800000000000000" pitchFamily="34" charset="-122"/>
            </a:endParaRPr>
          </a:p>
        </p:txBody>
      </p:sp>
      <p:pic>
        <p:nvPicPr>
          <p:cNvPr id="4" name="6月12日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1680190" y="7018020"/>
            <a:ext cx="619125" cy="619125"/>
          </a:xfrm>
          <a:prstGeom prst="rect">
            <a:avLst/>
          </a:prstGeom>
        </p:spPr>
      </p:pic>
      <p:pic>
        <p:nvPicPr>
          <p:cNvPr id="15" name="图片 13" descr="IMG_2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3435" y="0"/>
            <a:ext cx="6405880" cy="68586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1120775" y="2359660"/>
            <a:ext cx="5156835" cy="1068705"/>
          </a:xfrm>
          <a:prstGeom prst="rect">
            <a:avLst/>
          </a:prstGeom>
        </p:spPr>
        <p:txBody>
          <a:bodyPr>
            <a:noAutofit/>
          </a:bodyPr>
          <a:p>
            <a:pPr indent="0" algn="l" fontAlgn="auto">
              <a:lnSpc>
                <a:spcPct val="100000"/>
              </a:lnSpc>
            </a:pPr>
            <a:r>
              <a:rPr lang="zh-CN" altLang="en-US" sz="7200" b="1" i="0">
                <a:latin typeface="微软雅黑" panose="020B0503020204020204" charset="-122"/>
                <a:ea typeface="微软雅黑" panose="020B0503020204020204" charset="-122"/>
              </a:rPr>
              <a:t>世界无烟日</a:t>
            </a:r>
            <a:endParaRPr lang="zh-CN" altLang="en-US" sz="7200" b="1" i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20775" y="3293745"/>
            <a:ext cx="4975225" cy="1655445"/>
          </a:xfrm>
          <a:prstGeom prst="rect">
            <a:avLst/>
          </a:prstGeom>
        </p:spPr>
        <p:txBody>
          <a:bodyPr>
            <a:noAutofit/>
          </a:bodyPr>
          <a:p>
            <a:pPr indent="0" algn="l" fontAlgn="auto">
              <a:lnSpc>
                <a:spcPct val="200000"/>
              </a:lnSpc>
            </a:pPr>
            <a:r>
              <a:rPr lang="zh-CN" altLang="en-US" sz="2800" b="1" i="0">
                <a:latin typeface="微软雅黑" panose="020B0503020204020204" charset="-122"/>
                <a:ea typeface="微软雅黑" panose="020B0503020204020204" charset="-122"/>
              </a:rPr>
              <a:t>了解烟草危害，共创无烟环境</a:t>
            </a:r>
            <a:endParaRPr lang="zh-CN" altLang="en-US" sz="2800" b="1" i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remove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6435" y="424180"/>
            <a:ext cx="5062855" cy="1325880"/>
          </a:xfrm>
        </p:spPr>
        <p:txBody>
          <a:bodyPr>
            <a:normAutofit/>
          </a:bodyPr>
          <a:lstStyle/>
          <a:p>
            <a:r>
              <a:rPr lang="en-US" altLang="zh-CN" sz="2800" b="1" dirty="0">
                <a:latin typeface="思源宋体 CN" panose="02020700000000000000" pitchFamily="18" charset="-122"/>
                <a:ea typeface="思源宋体 CN" panose="02020700000000000000" pitchFamily="18" charset="-122"/>
              </a:rPr>
              <a:t> 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6435" y="1637665"/>
            <a:ext cx="6104255" cy="4246880"/>
          </a:xfrm>
        </p:spPr>
        <p:txBody>
          <a:bodyPr>
            <a:noAutofit/>
          </a:bodyPr>
          <a:lstStyle/>
          <a:p>
            <a:pPr fontAlgn="auto">
              <a:lnSpc>
                <a:spcPct val="200000"/>
              </a:lnSpc>
              <a:buFontTx/>
              <a:buNone/>
            </a:pPr>
            <a:r>
              <a:rPr lang="zh-CN" altLang="en-US" sz="2400" dirty="0">
                <a:latin typeface="+mn-ea"/>
                <a:cs typeface="+mn-ea"/>
              </a:rPr>
              <a:t> </a:t>
            </a:r>
            <a:r>
              <a:rPr lang="en-US" altLang="zh-CN" sz="2400" dirty="0">
                <a:latin typeface="+mn-ea"/>
                <a:cs typeface="+mn-ea"/>
              </a:rPr>
              <a:t>  </a:t>
            </a:r>
            <a:r>
              <a:rPr lang="zh-CN" altLang="en-US" sz="2400" dirty="0">
                <a:latin typeface="+mn-ea"/>
                <a:cs typeface="+mn-ea"/>
              </a:rPr>
              <a:t> </a:t>
            </a:r>
            <a:r>
              <a:rPr lang="zh-CN" altLang="en-US" sz="2400" dirty="0">
                <a:ea typeface="+mn-lt"/>
                <a:cs typeface="+mn-lt"/>
              </a:rPr>
              <a:t>肺部：展示正常肺部与吸烟导致病变肺部的对比图片，详细说明吸烟如何引发肺癌、慢性阻塞性肺疾病（</a:t>
            </a:r>
            <a:r>
              <a:rPr lang="en-US" altLang="zh-CN" sz="2400" dirty="0">
                <a:ea typeface="+mn-lt"/>
                <a:cs typeface="+mn-lt"/>
              </a:rPr>
              <a:t>COPD</a:t>
            </a:r>
            <a:r>
              <a:rPr lang="zh-CN" altLang="en-US" sz="2400" dirty="0">
                <a:ea typeface="+mn-lt"/>
                <a:cs typeface="+mn-lt"/>
              </a:rPr>
              <a:t>）等肺部疾病，文字描述疾病的症状、发展过程及对生活质量的严重影响  </a:t>
            </a:r>
            <a:endParaRPr lang="en-US" altLang="zh-CN" sz="2400" dirty="0">
              <a:ea typeface="+mn-lt"/>
              <a:cs typeface="+mn-lt"/>
            </a:endParaRPr>
          </a:p>
          <a:p>
            <a:pPr marL="0" algn="l">
              <a:lnSpc>
                <a:spcPct val="200000"/>
              </a:lnSpc>
              <a:buClrTx/>
              <a:buSzTx/>
              <a:buNone/>
            </a:pPr>
            <a:endParaRPr lang="zh-CN" altLang="en-US" sz="2400" dirty="0">
              <a:ea typeface="+mn-lt"/>
              <a:cs typeface="+mn-lt"/>
            </a:endParaRPr>
          </a:p>
          <a:p>
            <a:pPr marL="0" algn="l">
              <a:lnSpc>
                <a:spcPct val="200000"/>
              </a:lnSpc>
              <a:buClrTx/>
              <a:buSzTx/>
              <a:buNone/>
            </a:pPr>
            <a:endParaRPr lang="zh-CN" altLang="en-US" sz="2400" dirty="0">
              <a:ea typeface="+mn-lt"/>
              <a:cs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682625" y="1440180"/>
            <a:ext cx="3175" cy="127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897890" y="761365"/>
            <a:ext cx="6946265" cy="988695"/>
          </a:xfrm>
          <a:prstGeom prst="rect">
            <a:avLst/>
          </a:prstGeom>
        </p:spPr>
        <p:txBody>
          <a:bodyPr>
            <a:noAutofit/>
          </a:bodyPr>
          <a:p>
            <a:pPr marL="0" indent="0">
              <a:spcAft>
                <a:spcPts val="300"/>
              </a:spcAft>
            </a:pPr>
            <a:r>
              <a:rPr lang="zh-CN" altLang="en-US" sz="28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烟草对健康的危害 </a:t>
            </a:r>
            <a:r>
              <a:rPr lang="en-US" altLang="zh-CN" sz="28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 </a:t>
            </a:r>
            <a:r>
              <a:rPr lang="zh-CN" altLang="en-US" sz="28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身体器官影响（一）</a:t>
            </a:r>
            <a:endParaRPr lang="zh-CN" altLang="en-US" sz="2800" i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3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01915" y="2108835"/>
            <a:ext cx="3439795" cy="25387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41375" y="499745"/>
            <a:ext cx="6408420" cy="13315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0" algn="l">
              <a:lnSpc>
                <a:spcPct val="200000"/>
              </a:lnSpc>
              <a:buClrTx/>
              <a:buSzTx/>
              <a:buNone/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烟草对健康的危害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- 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身体器官影响（二）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35990" y="1746250"/>
            <a:ext cx="5160010" cy="3987165"/>
          </a:xfrm>
          <a:prstGeom prst="rect">
            <a:avLst/>
          </a:prstGeom>
        </p:spPr>
        <p:txBody>
          <a:bodyPr wrap="square">
            <a:noAutofit/>
          </a:bodyPr>
          <a:p>
            <a:pPr indent="0" fontAlgn="auto"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/>
              <a:buChar char="•"/>
            </a:pPr>
            <a:r>
              <a:rPr lang="zh-CN" altLang="en-US" sz="2400" b="0" i="0">
                <a:solidFill>
                  <a:srgbClr val="222222"/>
                </a:solidFill>
                <a:ea typeface="+mn-lt"/>
              </a:rPr>
              <a:t>心血管系统：阐述吸烟如何增加心脏病发作、中风的风险，讲解烟草中的有害物质如何影响血管内皮功能、导致血管收缩、血脂异常等，最终引发心血管疾病</a:t>
            </a:r>
            <a:endParaRPr lang="zh-CN" altLang="en-US" sz="2400" b="0" i="0">
              <a:solidFill>
                <a:srgbClr val="222222"/>
              </a:solidFill>
              <a:ea typeface="+mn-lt"/>
            </a:endParaRPr>
          </a:p>
        </p:txBody>
      </p:sp>
      <p:pic>
        <p:nvPicPr>
          <p:cNvPr id="12" name="图片 10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21625" y="2001520"/>
            <a:ext cx="2729230" cy="3375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00735" y="296545"/>
            <a:ext cx="6452235" cy="1325880"/>
          </a:xfrm>
        </p:spPr>
        <p:txBody>
          <a:bodyPr>
            <a:normAutofit/>
          </a:bodyPr>
          <a:lstStyle/>
          <a:p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烟草对健康的危害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 - 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身体器官影响（三）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1847850" y="1426845"/>
            <a:ext cx="3175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800100" y="1723390"/>
            <a:ext cx="4968875" cy="4322445"/>
          </a:xfrm>
          <a:prstGeom prst="rect">
            <a:avLst/>
          </a:prstGeom>
        </p:spPr>
        <p:txBody>
          <a:bodyPr>
            <a:noAutofit/>
          </a:bodyPr>
          <a:p>
            <a:pPr indent="0" fontAlgn="auto">
              <a:lnSpc>
                <a:spcPct val="150000"/>
              </a:lnSpc>
            </a:pPr>
            <a:r>
              <a:rPr lang="zh-CN" altLang="en-US" sz="2400" b="0" i="0">
                <a:ea typeface="+mn-lt"/>
                <a:cs typeface="+mn-lt"/>
              </a:rPr>
              <a:t>其他危害：提及吸烟与口腔疾病（如牙周炎、口腔癌）、消化系统疾病（如胃溃疡、食管癌）、生殖系统问题（影响生育能力、增加胎儿畸形风险等）的关联</a:t>
            </a:r>
            <a:endParaRPr lang="zh-CN" altLang="en-US" sz="2400" b="0" i="0">
              <a:ea typeface="+mn-lt"/>
              <a:cs typeface="+mn-lt"/>
            </a:endParaRPr>
          </a:p>
        </p:txBody>
      </p:sp>
      <p:pic>
        <p:nvPicPr>
          <p:cNvPr id="21" name="图片 19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29830" y="1894840"/>
            <a:ext cx="3611245" cy="28232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856615" y="1645920"/>
            <a:ext cx="6519545" cy="4147820"/>
          </a:xfrm>
          <a:prstGeom prst="rect">
            <a:avLst/>
          </a:prstGeom>
        </p:spPr>
        <p:txBody>
          <a:bodyPr>
            <a:noAutofit/>
          </a:bodyPr>
          <a:p>
            <a:pPr indent="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/>
              <a:buNone/>
            </a:pPr>
            <a:r>
              <a:rPr lang="zh-CN" altLang="en-US" sz="2400" b="0" i="0">
                <a:solidFill>
                  <a:srgbClr val="222222"/>
                </a:solidFill>
                <a:ea typeface="+mn-lt"/>
                <a:cs typeface="+mn-lt"/>
              </a:rPr>
              <a:t>二手烟定义：解释二手烟（环境烟草烟雾）是由卷烟或其他烟草制品燃烧端释放出的烟雾，以及由吸烟者呼出的烟雾混合而成的烟雾</a:t>
            </a:r>
            <a:endParaRPr lang="zh-CN" altLang="en-US" sz="2400" b="0" i="0">
              <a:solidFill>
                <a:srgbClr val="222222"/>
              </a:solidFill>
              <a:ea typeface="+mn-lt"/>
              <a:cs typeface="+mn-lt"/>
            </a:endParaRPr>
          </a:p>
          <a:p>
            <a:pPr indent="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/>
              <a:buNone/>
            </a:pPr>
            <a:r>
              <a:rPr lang="zh-CN" altLang="en-US" sz="2400" b="0" i="0">
                <a:solidFill>
                  <a:srgbClr val="222222"/>
                </a:solidFill>
                <a:ea typeface="+mn-lt"/>
                <a:cs typeface="+mn-lt"/>
              </a:rPr>
              <a:t>危害数据：列举二手烟对非吸烟者尤其是儿童、孕妇、老年人健康的危害数据，如儿童因二手烟导致呼吸道感染、哮喘发作频率增加，孕妇吸二手烟影响胎儿发育等</a:t>
            </a:r>
            <a:endParaRPr lang="zh-CN" altLang="en-US" sz="2400" b="0" i="0">
              <a:solidFill>
                <a:srgbClr val="222222"/>
              </a:solidFill>
              <a:ea typeface="+mn-lt"/>
              <a:cs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56615" y="838835"/>
            <a:ext cx="4994275" cy="721995"/>
          </a:xfrm>
          <a:prstGeom prst="rect">
            <a:avLst/>
          </a:prstGeom>
        </p:spPr>
        <p:txBody>
          <a:bodyPr>
            <a:noAutofit/>
          </a:bodyPr>
          <a:p>
            <a:pPr marL="0" indent="0">
              <a:spcAft>
                <a:spcPts val="300"/>
              </a:spcAft>
            </a:pPr>
            <a:r>
              <a:rPr lang="zh-CN" altLang="en-US" sz="2800" i="0">
                <a:latin typeface="微软雅黑" panose="020B0503020204020204" charset="-122"/>
                <a:ea typeface="微软雅黑" panose="020B0503020204020204" charset="-122"/>
              </a:rPr>
              <a:t>二手烟的威胁</a:t>
            </a:r>
            <a:endParaRPr lang="zh-CN" altLang="en-US" sz="2800" i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" name="图片 9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84235" y="1901190"/>
            <a:ext cx="2487295" cy="3454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78205" y="824865"/>
            <a:ext cx="5080000" cy="792480"/>
          </a:xfrm>
          <a:prstGeom prst="rect">
            <a:avLst/>
          </a:prstGeom>
        </p:spPr>
        <p:txBody>
          <a:bodyPr>
            <a:noAutofit/>
          </a:bodyPr>
          <a:p>
            <a:pPr marL="0" indent="0">
              <a:spcAft>
                <a:spcPts val="300"/>
              </a:spcAft>
            </a:pPr>
            <a:r>
              <a:rPr lang="zh-CN" altLang="en-US" sz="2800" i="0">
                <a:latin typeface="微软雅黑" panose="020B0503020204020204" charset="-122"/>
                <a:ea typeface="微软雅黑" panose="020B0503020204020204" charset="-122"/>
              </a:rPr>
              <a:t>戒烟的好处</a:t>
            </a:r>
            <a:endParaRPr lang="zh-CN" altLang="en-US" sz="2800" i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78205" y="1617345"/>
            <a:ext cx="9765665" cy="4353560"/>
          </a:xfrm>
          <a:prstGeom prst="rect">
            <a:avLst/>
          </a:prstGeom>
        </p:spPr>
        <p:txBody>
          <a:bodyPr wrap="square">
            <a:noAutofit/>
          </a:bodyPr>
          <a:p>
            <a:pPr indent="0" fontAlgn="auto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/>
              <a:buChar char="•"/>
            </a:pPr>
            <a:r>
              <a:rPr lang="zh-CN" altLang="en-US" sz="2400" b="0" i="0">
                <a:solidFill>
                  <a:srgbClr val="222222"/>
                </a:solidFill>
                <a:ea typeface="+mn-lt"/>
                <a:cs typeface="+mn-lt"/>
              </a:rPr>
              <a:t>短期好处：戒烟 </a:t>
            </a:r>
            <a:r>
              <a:rPr lang="en-US" altLang="zh-CN" sz="2400" b="0" i="0">
                <a:solidFill>
                  <a:srgbClr val="222222"/>
                </a:solidFill>
                <a:ea typeface="+mn-lt"/>
                <a:cs typeface="+mn-lt"/>
              </a:rPr>
              <a:t>20 </a:t>
            </a:r>
            <a:r>
              <a:rPr lang="zh-CN" altLang="en-US" sz="2400" b="0" i="0">
                <a:solidFill>
                  <a:srgbClr val="222222"/>
                </a:solidFill>
                <a:ea typeface="+mn-lt"/>
                <a:cs typeface="+mn-lt"/>
              </a:rPr>
              <a:t>分钟后，心率下降；</a:t>
            </a:r>
            <a:r>
              <a:rPr lang="en-US" altLang="zh-CN" sz="2400" b="0" i="0">
                <a:solidFill>
                  <a:srgbClr val="222222"/>
                </a:solidFill>
                <a:ea typeface="+mn-lt"/>
                <a:cs typeface="+mn-lt"/>
              </a:rPr>
              <a:t>12 </a:t>
            </a:r>
            <a:r>
              <a:rPr lang="zh-CN" altLang="en-US" sz="2400" b="0" i="0">
                <a:solidFill>
                  <a:srgbClr val="222222"/>
                </a:solidFill>
                <a:ea typeface="+mn-lt"/>
                <a:cs typeface="+mn-lt"/>
              </a:rPr>
              <a:t>小时后，血液中一氧化碳浓度降至正常；</a:t>
            </a:r>
            <a:r>
              <a:rPr lang="en-US" altLang="zh-CN" sz="2400" b="0" i="0">
                <a:solidFill>
                  <a:srgbClr val="222222"/>
                </a:solidFill>
                <a:ea typeface="+mn-lt"/>
                <a:cs typeface="+mn-lt"/>
              </a:rPr>
              <a:t>2 - 12 </a:t>
            </a:r>
            <a:r>
              <a:rPr lang="zh-CN" altLang="en-US" sz="2400" b="0" i="0">
                <a:solidFill>
                  <a:srgbClr val="222222"/>
                </a:solidFill>
                <a:ea typeface="+mn-lt"/>
                <a:cs typeface="+mn-lt"/>
              </a:rPr>
              <a:t>周，血液循环改善，肺功能增强等，用时间轴形式展示短期戒烟带来的身体变化</a:t>
            </a:r>
            <a:endParaRPr lang="zh-CN" altLang="en-US" sz="2400" b="0" i="0">
              <a:solidFill>
                <a:srgbClr val="222222"/>
              </a:solidFill>
              <a:ea typeface="+mn-lt"/>
              <a:cs typeface="+mn-lt"/>
            </a:endParaRPr>
          </a:p>
          <a:p>
            <a:pPr indent="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/>
              <a:buChar char="•"/>
            </a:pPr>
            <a:r>
              <a:rPr lang="zh-CN" altLang="en-US" sz="2400" b="0" i="0">
                <a:solidFill>
                  <a:srgbClr val="222222"/>
                </a:solidFill>
                <a:ea typeface="+mn-lt"/>
                <a:cs typeface="+mn-lt"/>
              </a:rPr>
              <a:t>长期好处：戒烟 </a:t>
            </a:r>
            <a:r>
              <a:rPr lang="en-US" altLang="zh-CN" sz="2400" b="0" i="0">
                <a:solidFill>
                  <a:srgbClr val="222222"/>
                </a:solidFill>
                <a:ea typeface="+mn-lt"/>
                <a:cs typeface="+mn-lt"/>
              </a:rPr>
              <a:t>1 - 5 </a:t>
            </a:r>
            <a:r>
              <a:rPr lang="zh-CN" altLang="en-US" sz="2400" b="0" i="0">
                <a:solidFill>
                  <a:srgbClr val="222222"/>
                </a:solidFill>
                <a:ea typeface="+mn-lt"/>
                <a:cs typeface="+mn-lt"/>
              </a:rPr>
              <a:t>年，患中风的风险降低至不吸烟者水平；戒烟 </a:t>
            </a:r>
            <a:r>
              <a:rPr lang="en-US" altLang="zh-CN" sz="2400" b="0" i="0">
                <a:solidFill>
                  <a:srgbClr val="222222"/>
                </a:solidFill>
                <a:ea typeface="+mn-lt"/>
                <a:cs typeface="+mn-lt"/>
              </a:rPr>
              <a:t>5 - 15 </a:t>
            </a:r>
            <a:r>
              <a:rPr lang="zh-CN" altLang="en-US" sz="2400" b="0" i="0">
                <a:solidFill>
                  <a:srgbClr val="222222"/>
                </a:solidFill>
                <a:ea typeface="+mn-lt"/>
                <a:cs typeface="+mn-lt"/>
              </a:rPr>
              <a:t>年，患心脏病的风险降低至不吸烟者水平；戒烟 </a:t>
            </a:r>
            <a:r>
              <a:rPr lang="en-US" altLang="zh-CN" sz="2400" b="0" i="0">
                <a:solidFill>
                  <a:srgbClr val="222222"/>
                </a:solidFill>
                <a:ea typeface="+mn-lt"/>
                <a:cs typeface="+mn-lt"/>
              </a:rPr>
              <a:t>10 </a:t>
            </a:r>
            <a:r>
              <a:rPr lang="zh-CN" altLang="en-US" sz="2400" b="0" i="0">
                <a:solidFill>
                  <a:srgbClr val="222222"/>
                </a:solidFill>
                <a:ea typeface="+mn-lt"/>
                <a:cs typeface="+mn-lt"/>
              </a:rPr>
              <a:t>年，患肺癌的风险降低至不吸烟者一半左右等，用图表对比展示长期戒烟后疾病风险的下降趋势</a:t>
            </a:r>
            <a:endParaRPr lang="zh-CN" altLang="en-US" sz="2400" b="0" i="0">
              <a:solidFill>
                <a:srgbClr val="222222"/>
              </a:solidFill>
              <a:ea typeface="+mn-lt"/>
              <a:cs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21690" y="1740535"/>
            <a:ext cx="10151110" cy="4301490"/>
          </a:xfrm>
          <a:prstGeom prst="rect">
            <a:avLst/>
          </a:prstGeom>
        </p:spPr>
        <p:txBody>
          <a:bodyPr>
            <a:noAutofit/>
          </a:bodyPr>
          <a:p>
            <a:pPr indent="0" algn="l" fontAlgn="auto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Font typeface="Arial" panose="020B0604020202020204"/>
              <a:buNone/>
            </a:pPr>
            <a:r>
              <a:rPr lang="zh-CN" altLang="en-US" sz="2400" b="0" i="0">
                <a:ea typeface="+mn-lt"/>
              </a:rPr>
              <a:t>公共场所禁烟规定：介绍中国及其他国家在公共场所（如学校、医院、商场、公共交通工具等）的禁烟法律法规，强调这些规定对保障公众健康、减少二手烟暴露的重要性</a:t>
            </a:r>
            <a:endParaRPr lang="zh-CN" altLang="en-US" sz="2400" b="0" i="0">
              <a:ea typeface="+mn-lt"/>
            </a:endParaRPr>
          </a:p>
          <a:p>
            <a:pPr indent="0" algn="l" fontAlgn="auto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Font typeface="Arial" panose="020B0604020202020204"/>
              <a:buNone/>
            </a:pPr>
            <a:r>
              <a:rPr lang="zh-CN" altLang="en-US" sz="2400" b="0" i="0">
                <a:ea typeface="+mn-lt"/>
              </a:rPr>
              <a:t>无烟环境建设成果：展示一些已经成功创建无烟环境的场所照片，如无烟学校、无烟医院等，说明这些场所采取的具体禁烟措施及取得的良好效果，如人们对无烟环境的满意度提升等</a:t>
            </a:r>
            <a:endParaRPr lang="zh-CN" altLang="en-US" sz="2400" b="0" i="0">
              <a:ea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21055" y="882015"/>
            <a:ext cx="5080000" cy="677545"/>
          </a:xfrm>
          <a:prstGeom prst="rect">
            <a:avLst/>
          </a:prstGeom>
        </p:spPr>
        <p:txBody>
          <a:bodyPr>
            <a:noAutofit/>
          </a:bodyPr>
          <a:p>
            <a:pPr marL="0" indent="0">
              <a:spcAft>
                <a:spcPts val="300"/>
              </a:spcAft>
            </a:pPr>
            <a:r>
              <a:rPr lang="zh-CN" altLang="en-US" sz="2800" i="0">
                <a:latin typeface="微软雅黑" panose="020B0503020204020204" charset="-122"/>
                <a:ea typeface="微软雅黑" panose="020B0503020204020204" charset="-122"/>
              </a:rPr>
              <a:t>无烟环境建设</a:t>
            </a:r>
            <a:endParaRPr lang="zh-CN" altLang="en-US" sz="2800" i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24250" y="2670175"/>
            <a:ext cx="7539990" cy="2047240"/>
          </a:xfrm>
        </p:spPr>
        <p:txBody>
          <a:bodyPr>
            <a:norm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思源黑体" panose="020B0800000000000000" pitchFamily="34" charset="-122"/>
                <a:ea typeface="思源黑体" panose="020B0800000000000000" pitchFamily="34" charset="-122"/>
              </a:rPr>
              <a:t>02糖尿病合理膳食</a:t>
            </a:r>
            <a:br>
              <a:rPr lang="zh-CN" altLang="en-US" dirty="0">
                <a:solidFill>
                  <a:schemeClr val="bg1"/>
                </a:solidFill>
                <a:latin typeface="思源黑体" panose="020B0800000000000000" pitchFamily="34" charset="-122"/>
                <a:ea typeface="思源黑体" panose="020B0800000000000000" pitchFamily="34" charset="-122"/>
              </a:rPr>
            </a:br>
            <a:endParaRPr lang="zh-CN" altLang="en-US" dirty="0">
              <a:solidFill>
                <a:schemeClr val="bg1"/>
              </a:solidFill>
              <a:latin typeface="思源黑体" panose="020B0800000000000000" pitchFamily="34" charset="-122"/>
              <a:ea typeface="思源黑体" panose="020B0800000000000000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79170" y="1745615"/>
            <a:ext cx="9629775" cy="4100830"/>
          </a:xfrm>
          <a:prstGeom prst="rect">
            <a:avLst/>
          </a:prstGeom>
        </p:spPr>
        <p:txBody>
          <a:bodyPr wrap="square">
            <a:noAutofit/>
          </a:bodyPr>
          <a:p>
            <a:pPr indent="0" fontAlgn="auto">
              <a:lnSpc>
                <a:spcPct val="150000"/>
              </a:lnSpc>
            </a:pPr>
            <a:r>
              <a:rPr lang="zh-CN" altLang="en-US" sz="2400" b="0" i="0">
                <a:ea typeface="+mn-lt"/>
              </a:rPr>
              <a:t>个人行动建议：鼓励个人积极戒烟，提供一些实用的戒烟方法和技巧，如逐渐减少吸烟量、使用戒烟辅助工具、寻求家人朋友支持等，同时倡导每个人在日常生活中积极劝阻他人在公共场所吸烟</a:t>
            </a:r>
            <a:endParaRPr lang="zh-CN" altLang="en-US" sz="2400" b="0" i="0">
              <a:ea typeface="+mn-lt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400" b="0" i="0">
                <a:ea typeface="+mn-lt"/>
              </a:rPr>
              <a:t>社会行动呼吁：呼吁社会各界共同参与无烟环境建设，包括政府加强监管执法、企业履行社会责任（如不在烟草广告宣传方面投入）、社会组织开展宣传教育活动等</a:t>
            </a:r>
            <a:endParaRPr lang="zh-CN" altLang="en-US" sz="2400" b="0" i="0">
              <a:ea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78535" y="852805"/>
            <a:ext cx="4965700" cy="736600"/>
          </a:xfrm>
          <a:prstGeom prst="rect">
            <a:avLst/>
          </a:prstGeom>
        </p:spPr>
        <p:txBody>
          <a:bodyPr>
            <a:noAutofit/>
          </a:bodyPr>
          <a:p>
            <a:pPr marL="0" indent="0">
              <a:spcAft>
                <a:spcPts val="300"/>
              </a:spcAft>
            </a:pPr>
            <a:r>
              <a:rPr lang="zh-CN" altLang="en-US" sz="2800" i="0">
                <a:latin typeface="微软雅黑" panose="020B0503020204020204" charset="-122"/>
                <a:ea typeface="微软雅黑" panose="020B0503020204020204" charset="-122"/>
              </a:rPr>
              <a:t>行动起来，共创无烟未来</a:t>
            </a:r>
            <a:endParaRPr lang="zh-CN" altLang="en-US" sz="2800" i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2255044"/>
            <a:ext cx="12192000" cy="257651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solidFill>
                  <a:schemeClr val="bg1"/>
                </a:solidFill>
                <a:uFillTx/>
              </a:rPr>
              <a:t>感谢观看，希望大家为了自己和他人的健康，远离烟草</a:t>
            </a:r>
            <a:endParaRPr lang="zh-CN" altLang="en-US" sz="2400">
              <a:solidFill>
                <a:schemeClr val="bg1"/>
              </a:solidFill>
              <a:uFillTx/>
            </a:endParaRPr>
          </a:p>
        </p:txBody>
      </p:sp>
      <p:sp>
        <p:nvSpPr>
          <p:cNvPr id="3" name="PA-标题 4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327660" y="2254885"/>
            <a:ext cx="10845800" cy="25774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2">
                    <a:lumMod val="50000"/>
                  </a:schemeClr>
                </a:solidFill>
                <a:latin typeface="+mj-lt"/>
                <a:ea typeface="思源黑体 Normal" panose="020B0400000000000000" pitchFamily="34" charset="-122"/>
                <a:cs typeface="+mj-cs"/>
              </a:defRPr>
            </a:lvl1pPr>
          </a:lstStyle>
          <a:p>
            <a:endParaRPr lang="zh-CN" altLang="en-US" sz="6600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  <a:p>
            <a:br>
              <a:rPr lang="en-US" altLang="zh-CN" dirty="0"/>
            </a:br>
            <a:endParaRPr lang="en-US" altLang="zh-CN" sz="2800" b="0" dirty="0"/>
          </a:p>
          <a:p>
            <a:endParaRPr lang="en-US" altLang="zh-CN" sz="2800" b="0" dirty="0"/>
          </a:p>
        </p:txBody>
      </p:sp>
      <p:sp>
        <p:nvSpPr>
          <p:cNvPr id="6" name="文本框 5"/>
          <p:cNvSpPr txBox="1"/>
          <p:nvPr/>
        </p:nvSpPr>
        <p:spPr>
          <a:xfrm>
            <a:off x="10419080" y="4295140"/>
            <a:ext cx="11029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A-矩形 25"/>
          <p:cNvSpPr/>
          <p:nvPr>
            <p:custDataLst>
              <p:tags r:id="rId1"/>
            </p:custDataLst>
          </p:nvPr>
        </p:nvSpPr>
        <p:spPr>
          <a:xfrm>
            <a:off x="374650" y="640715"/>
            <a:ext cx="4857750" cy="829945"/>
          </a:xfrm>
          <a:prstGeom prst="rect">
            <a:avLst/>
          </a:prstGeom>
        </p:spPr>
        <p:txBody>
          <a:bodyPr wrap="square">
            <a:spAutoFit/>
          </a:bodyPr>
          <a:p>
            <a:pPr marL="361950" indent="266700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32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目录  </a:t>
            </a:r>
            <a:r>
              <a:rPr lang="zh-CN" altLang="en-US" sz="2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16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Times New Roman" panose="02020603050405020304" pitchFamily="18" charset="0"/>
              </a:rPr>
              <a:t>                                                  </a:t>
            </a:r>
            <a:endParaRPr lang="zh-CN" altLang="zh-CN" sz="2000" kern="100" dirty="0">
              <a:solidFill>
                <a:schemeClr val="tx1">
                  <a:lumMod val="85000"/>
                  <a:lumOff val="15000"/>
                </a:schemeClr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PA-矩形 4"/>
          <p:cNvSpPr/>
          <p:nvPr>
            <p:custDataLst>
              <p:tags r:id="rId2"/>
            </p:custDataLst>
          </p:nvPr>
        </p:nvSpPr>
        <p:spPr>
          <a:xfrm>
            <a:off x="772160" y="1654175"/>
            <a:ext cx="4647565" cy="5031740"/>
          </a:xfrm>
          <a:prstGeom prst="rect">
            <a:avLst/>
          </a:prstGeom>
        </p:spPr>
        <p:txBody>
          <a:bodyPr wrap="square">
            <a:noAutofit/>
          </a:bodyPr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Times New Roman" panose="02020603050405020304" pitchFamily="18" charset="0"/>
              </a:rPr>
              <a:t>  </a:t>
            </a:r>
            <a:endParaRPr lang="zh-CN" altLang="en-US" sz="1800" dirty="0">
              <a:latin typeface="+mn-ea"/>
              <a:cs typeface="+mn-ea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/>
        </p:nvSpPr>
        <p:spPr>
          <a:xfrm>
            <a:off x="1000125" y="1562735"/>
            <a:ext cx="5502910" cy="4483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 fontAlgn="auto">
              <a:lnSpc>
                <a:spcPct val="100000"/>
              </a:lnSpc>
              <a:buClrTx/>
              <a:buSzTx/>
              <a:buNone/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algn="l" fontAlgn="auto">
              <a:lnSpc>
                <a:spcPct val="200000"/>
              </a:lnSpc>
              <a:buClrTx/>
              <a:buSzTx/>
              <a:buNone/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algn="l" fontAlgn="auto">
              <a:lnSpc>
                <a:spcPct val="200000"/>
              </a:lnSpc>
              <a:buClrTx/>
              <a:buSzTx/>
              <a:buNone/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algn="l" fontAlgn="auto">
              <a:lnSpc>
                <a:spcPct val="200000"/>
              </a:lnSpc>
              <a:buClrTx/>
              <a:buSzTx/>
              <a:buNone/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39670" y="181102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503670" y="1654175"/>
            <a:ext cx="4546600" cy="4055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algn="l" fontAlgn="auto">
              <a:lnSpc>
                <a:spcPct val="100000"/>
              </a:lnSpc>
              <a:buClrTx/>
              <a:buSzTx/>
              <a:buNone/>
            </a:pPr>
            <a:endParaRPr lang="zh-CN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algn="l" fontAlgn="auto">
              <a:lnSpc>
                <a:spcPct val="200000"/>
              </a:lnSpc>
              <a:buClrTx/>
              <a:buSzTx/>
              <a:buNone/>
            </a:pP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85215" y="1811020"/>
            <a:ext cx="5206365" cy="4133215"/>
          </a:xfrm>
          <a:prstGeom prst="rect">
            <a:avLst/>
          </a:prstGeom>
        </p:spPr>
        <p:txBody>
          <a:bodyPr>
            <a:noAutofit/>
          </a:bodyPr>
          <a:p>
            <a:pPr marL="0" indent="0">
              <a:spcBef>
                <a:spcPct val="0"/>
              </a:spcBef>
              <a:spcAft>
                <a:spcPts val="600"/>
              </a:spcAft>
              <a:buFont typeface="Arial" panose="020B0604020202020204"/>
              <a:buChar char="•"/>
            </a:pPr>
            <a:r>
              <a:rPr lang="zh-CN" altLang="en-US" sz="2400" b="1" i="0">
                <a:solidFill>
                  <a:srgbClr val="222222"/>
                </a:solidFill>
                <a:latin typeface="+mj-ea"/>
                <a:ea typeface="+mj-ea"/>
              </a:rPr>
              <a:t>无烟日的由来</a:t>
            </a:r>
            <a:endParaRPr lang="zh-CN" altLang="en-US" sz="2400" b="1" i="0">
              <a:solidFill>
                <a:srgbClr val="222222"/>
              </a:solidFill>
              <a:latin typeface="+mj-ea"/>
              <a:ea typeface="+mj-ea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 panose="020B0604020202020204"/>
              <a:buChar char="•"/>
            </a:pPr>
            <a:r>
              <a:rPr lang="zh-CN" altLang="en-US" sz="2400" b="1" i="0">
                <a:solidFill>
                  <a:srgbClr val="222222"/>
                </a:solidFill>
                <a:latin typeface="+mj-ea"/>
                <a:ea typeface="+mj-ea"/>
              </a:rPr>
              <a:t>吸烟现状及趋势</a:t>
            </a:r>
            <a:endParaRPr lang="zh-CN" altLang="en-US" sz="2400" b="1" i="0">
              <a:solidFill>
                <a:srgbClr val="222222"/>
              </a:solidFill>
              <a:latin typeface="+mj-ea"/>
              <a:ea typeface="+mj-ea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 panose="020B0604020202020204"/>
              <a:buChar char="•"/>
            </a:pPr>
            <a:r>
              <a:rPr lang="zh-CN" altLang="en-US" sz="2400" b="1" i="0">
                <a:solidFill>
                  <a:srgbClr val="222222"/>
                </a:solidFill>
                <a:latin typeface="+mj-ea"/>
                <a:ea typeface="+mj-ea"/>
              </a:rPr>
              <a:t>烟草对健康的危害</a:t>
            </a:r>
            <a:endParaRPr lang="zh-CN" altLang="en-US" sz="2400" b="1" i="0">
              <a:solidFill>
                <a:srgbClr val="222222"/>
              </a:solidFill>
              <a:latin typeface="+mj-ea"/>
              <a:ea typeface="+mj-ea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 panose="020B0604020202020204"/>
              <a:buChar char="•"/>
            </a:pPr>
            <a:r>
              <a:rPr lang="zh-CN" altLang="en-US" sz="2400" b="1" i="0">
                <a:solidFill>
                  <a:srgbClr val="222222"/>
                </a:solidFill>
                <a:latin typeface="+mj-ea"/>
                <a:ea typeface="+mj-ea"/>
              </a:rPr>
              <a:t>二手烟的威胁</a:t>
            </a:r>
            <a:endParaRPr lang="zh-CN" altLang="en-US" sz="2400" b="1" i="0">
              <a:solidFill>
                <a:srgbClr val="222222"/>
              </a:solidFill>
              <a:latin typeface="+mj-ea"/>
              <a:ea typeface="+mj-ea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 panose="020B0604020202020204"/>
              <a:buChar char="•"/>
            </a:pPr>
            <a:r>
              <a:rPr lang="zh-CN" altLang="en-US" sz="2400" b="1" i="0">
                <a:solidFill>
                  <a:srgbClr val="222222"/>
                </a:solidFill>
                <a:latin typeface="+mj-ea"/>
                <a:ea typeface="+mj-ea"/>
              </a:rPr>
              <a:t>戒烟的好处</a:t>
            </a:r>
            <a:endParaRPr lang="zh-CN" altLang="en-US" sz="2400" b="1" i="0">
              <a:solidFill>
                <a:srgbClr val="222222"/>
              </a:solidFill>
              <a:latin typeface="+mj-ea"/>
              <a:ea typeface="+mj-ea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 panose="020B0604020202020204"/>
              <a:buChar char="•"/>
            </a:pPr>
            <a:r>
              <a:rPr lang="zh-CN" altLang="en-US" sz="2400" b="1" i="0">
                <a:solidFill>
                  <a:srgbClr val="222222"/>
                </a:solidFill>
                <a:latin typeface="+mj-ea"/>
                <a:ea typeface="+mj-ea"/>
              </a:rPr>
              <a:t>无烟环境建设</a:t>
            </a:r>
            <a:endParaRPr lang="zh-CN" altLang="en-US" sz="2400" b="1" i="0">
              <a:solidFill>
                <a:srgbClr val="222222"/>
              </a:solidFill>
              <a:latin typeface="+mj-ea"/>
              <a:ea typeface="+mj-ea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 panose="020B0604020202020204"/>
              <a:buChar char="•"/>
            </a:pPr>
            <a:r>
              <a:rPr lang="zh-CN" altLang="en-US" sz="2400" b="1" i="0">
                <a:solidFill>
                  <a:srgbClr val="222222"/>
                </a:solidFill>
                <a:latin typeface="+mj-ea"/>
                <a:ea typeface="+mj-ea"/>
              </a:rPr>
              <a:t>行动起来，共创无烟未来</a:t>
            </a:r>
            <a:endParaRPr lang="zh-CN" altLang="en-US" sz="2400" b="1" i="0">
              <a:solidFill>
                <a:srgbClr val="222222"/>
              </a:solidFill>
              <a:latin typeface="+mj-ea"/>
              <a:ea typeface="+mj-ea"/>
            </a:endParaRPr>
          </a:p>
        </p:txBody>
      </p:sp>
      <p:pic>
        <p:nvPicPr>
          <p:cNvPr id="10" name="图片 8" descr="IMG_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670" y="1811655"/>
            <a:ext cx="4546600" cy="328676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48396" y="203805"/>
            <a:ext cx="4229100" cy="1290540"/>
          </a:xfrm>
        </p:spPr>
        <p:txBody>
          <a:bodyPr>
            <a:normAutofit/>
          </a:bodyPr>
          <a:lstStyle/>
          <a:p>
            <a:br>
              <a:rPr 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endParaRPr lang="zh-CN" altLang="en-US" sz="2800" b="1" dirty="0">
              <a:latin typeface="思源宋体 CN" panose="02020700000000000000" pitchFamily="18" charset="-122"/>
              <a:ea typeface="思源宋体 CN" panose="02020700000000000000" pitchFamily="18" charset="-122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48690" y="1494155"/>
            <a:ext cx="10062210" cy="4415155"/>
          </a:xfrm>
        </p:spPr>
        <p:txBody>
          <a:bodyPr>
            <a:noAutofit/>
          </a:bodyPr>
          <a:lstStyle/>
          <a:p>
            <a:pPr marL="0" algn="l" fontAlgn="auto">
              <a:lnSpc>
                <a:spcPct val="150000"/>
              </a:lnSpc>
              <a:buClrTx/>
              <a:buSzTx/>
              <a:buNone/>
            </a:pPr>
            <a:r>
              <a:rPr lang="en-US" altLang="zh-CN" sz="2400" dirty="0">
                <a:ea typeface="+mn-lt"/>
                <a:sym typeface="+mn-ea"/>
              </a:rPr>
              <a:t>1987 </a:t>
            </a:r>
            <a:r>
              <a:rPr lang="zh-CN" altLang="en-US" sz="2400" dirty="0">
                <a:ea typeface="+mn-lt"/>
                <a:sym typeface="+mn-ea"/>
              </a:rPr>
              <a:t>年</a:t>
            </a:r>
            <a:r>
              <a:rPr lang="en-US" altLang="zh-CN" sz="2400" dirty="0">
                <a:ea typeface="+mn-lt"/>
                <a:sym typeface="+mn-ea"/>
              </a:rPr>
              <a:t> 11 </a:t>
            </a:r>
            <a:r>
              <a:rPr lang="zh-CN" altLang="en-US" sz="2400" dirty="0">
                <a:ea typeface="+mn-lt"/>
                <a:sym typeface="+mn-ea"/>
              </a:rPr>
              <a:t>月，世界卫生组织在日本东京举行的第</a:t>
            </a:r>
            <a:r>
              <a:rPr lang="en-US" altLang="zh-CN" sz="2400" dirty="0">
                <a:ea typeface="+mn-lt"/>
                <a:sym typeface="+mn-ea"/>
              </a:rPr>
              <a:t> 6 </a:t>
            </a:r>
            <a:r>
              <a:rPr lang="zh-CN" altLang="en-US" sz="2400" dirty="0">
                <a:ea typeface="+mn-lt"/>
                <a:sym typeface="+mn-ea"/>
              </a:rPr>
              <a:t>届吸烟与健康国际会议上建议把每年的</a:t>
            </a:r>
            <a:r>
              <a:rPr lang="en-US" altLang="zh-CN" sz="2400" dirty="0">
                <a:ea typeface="+mn-lt"/>
                <a:sym typeface="+mn-ea"/>
              </a:rPr>
              <a:t> 4 </a:t>
            </a:r>
            <a:r>
              <a:rPr lang="zh-CN" altLang="en-US" sz="2400" dirty="0">
                <a:ea typeface="+mn-lt"/>
                <a:sym typeface="+mn-ea"/>
              </a:rPr>
              <a:t>月</a:t>
            </a:r>
            <a:r>
              <a:rPr lang="en-US" altLang="zh-CN" sz="2400" dirty="0">
                <a:ea typeface="+mn-lt"/>
                <a:sym typeface="+mn-ea"/>
              </a:rPr>
              <a:t> 7 </a:t>
            </a:r>
            <a:r>
              <a:rPr lang="zh-CN" altLang="en-US" sz="2400" dirty="0">
                <a:ea typeface="+mn-lt"/>
                <a:sym typeface="+mn-ea"/>
              </a:rPr>
              <a:t>日定为世界无烟日（</a:t>
            </a:r>
            <a:r>
              <a:rPr lang="en-US" altLang="zh-CN" sz="2400" dirty="0">
                <a:ea typeface="+mn-lt"/>
                <a:sym typeface="+mn-ea"/>
              </a:rPr>
              <a:t>World No Tobacco Day</a:t>
            </a:r>
            <a:r>
              <a:rPr lang="zh-CN" altLang="en-US" sz="2400" dirty="0">
                <a:ea typeface="+mn-lt"/>
                <a:sym typeface="+mn-ea"/>
              </a:rPr>
              <a:t>），并从</a:t>
            </a:r>
            <a:r>
              <a:rPr lang="en-US" altLang="zh-CN" sz="2400" dirty="0">
                <a:ea typeface="+mn-lt"/>
                <a:sym typeface="+mn-ea"/>
              </a:rPr>
              <a:t> 1988 </a:t>
            </a:r>
            <a:r>
              <a:rPr lang="zh-CN" altLang="en-US" sz="2400" dirty="0">
                <a:ea typeface="+mn-lt"/>
                <a:sym typeface="+mn-ea"/>
              </a:rPr>
              <a:t>年开始执行。但因</a:t>
            </a:r>
            <a:r>
              <a:rPr lang="en-US" altLang="zh-CN" sz="2400" dirty="0">
                <a:ea typeface="+mn-lt"/>
                <a:sym typeface="+mn-ea"/>
              </a:rPr>
              <a:t> 4 </a:t>
            </a:r>
            <a:r>
              <a:rPr lang="zh-CN" altLang="en-US" sz="2400" dirty="0">
                <a:ea typeface="+mn-lt"/>
                <a:sym typeface="+mn-ea"/>
              </a:rPr>
              <a:t>月</a:t>
            </a:r>
            <a:r>
              <a:rPr lang="en-US" altLang="zh-CN" sz="2400" dirty="0">
                <a:ea typeface="+mn-lt"/>
                <a:sym typeface="+mn-ea"/>
              </a:rPr>
              <a:t> 7 </a:t>
            </a:r>
            <a:r>
              <a:rPr lang="zh-CN" altLang="en-US" sz="2400" dirty="0">
                <a:ea typeface="+mn-lt"/>
                <a:sym typeface="+mn-ea"/>
              </a:rPr>
              <a:t>日是世界卫生组织成立的纪念日，每年的这一天，世界卫生组织都要提出一项保健要求的主题。为了不干扰其卫生主题的提出，世界卫生组织决定从</a:t>
            </a:r>
            <a:r>
              <a:rPr lang="en-US" altLang="zh-CN" sz="2400" dirty="0">
                <a:ea typeface="+mn-lt"/>
                <a:sym typeface="+mn-ea"/>
              </a:rPr>
              <a:t> 1989 </a:t>
            </a:r>
            <a:r>
              <a:rPr lang="zh-CN" altLang="en-US" sz="2400" dirty="0">
                <a:ea typeface="+mn-lt"/>
                <a:sym typeface="+mn-ea"/>
              </a:rPr>
              <a:t>年起将每年的</a:t>
            </a:r>
            <a:r>
              <a:rPr lang="en-US" altLang="zh-CN" sz="2400" dirty="0">
                <a:ea typeface="+mn-lt"/>
                <a:sym typeface="+mn-ea"/>
              </a:rPr>
              <a:t> 5 </a:t>
            </a:r>
            <a:r>
              <a:rPr lang="zh-CN" altLang="en-US" sz="2400" dirty="0">
                <a:ea typeface="+mn-lt"/>
                <a:sym typeface="+mn-ea"/>
              </a:rPr>
              <a:t>月</a:t>
            </a:r>
            <a:r>
              <a:rPr lang="en-US" altLang="zh-CN" sz="2400" dirty="0">
                <a:ea typeface="+mn-lt"/>
                <a:sym typeface="+mn-ea"/>
              </a:rPr>
              <a:t> 31 </a:t>
            </a:r>
            <a:r>
              <a:rPr lang="zh-CN" altLang="en-US" sz="2400" dirty="0">
                <a:ea typeface="+mn-lt"/>
                <a:sym typeface="+mn-ea"/>
              </a:rPr>
              <a:t>日定为世界无烟日，中国也将该日作为中国的无烟日。</a:t>
            </a:r>
            <a:endParaRPr lang="zh-CN" altLang="en-US" sz="2400" dirty="0">
              <a:ea typeface="+mn-lt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48690" y="796290"/>
            <a:ext cx="5080000" cy="698500"/>
          </a:xfrm>
          <a:prstGeom prst="rect">
            <a:avLst/>
          </a:prstGeom>
        </p:spPr>
        <p:txBody>
          <a:bodyPr>
            <a:noAutofit/>
          </a:bodyPr>
          <a:p>
            <a:pPr marL="0" indent="0">
              <a:spcAft>
                <a:spcPts val="300"/>
              </a:spcAft>
            </a:pPr>
            <a:r>
              <a:rPr lang="zh-CN" altLang="en-US" sz="2800" i="0">
                <a:latin typeface="微软雅黑" panose="020B0503020204020204" charset="-122"/>
                <a:ea typeface="微软雅黑" panose="020B0503020204020204" charset="-122"/>
              </a:rPr>
              <a:t>无烟日的由来</a:t>
            </a:r>
            <a:endParaRPr lang="zh-CN" altLang="en-US" sz="2800" i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5" y="1551305"/>
            <a:ext cx="6537960" cy="4352925"/>
          </a:xfrm>
        </p:spPr>
        <p:txBody>
          <a:bodyPr>
            <a:normAutofit/>
          </a:bodyPr>
          <a:lstStyle/>
          <a:p>
            <a:br>
              <a:rPr lang="zh-CN" altLang="en-US" sz="5400" dirty="0">
                <a:solidFill>
                  <a:schemeClr val="bg1"/>
                </a:solidFill>
                <a:latin typeface="思源黑体" panose="020B0800000000000000" pitchFamily="34" charset="-122"/>
                <a:ea typeface="思源黑体" panose="020B0800000000000000" pitchFamily="34" charset="-122"/>
              </a:rPr>
            </a:br>
            <a:br>
              <a:rPr lang="zh-CN" altLang="en-US" sz="5400" dirty="0">
                <a:solidFill>
                  <a:schemeClr val="bg1"/>
                </a:solidFill>
                <a:latin typeface="思源黑体" panose="020B0800000000000000" pitchFamily="34" charset="-122"/>
                <a:ea typeface="思源黑体" panose="020B0800000000000000" pitchFamily="34" charset="-122"/>
              </a:rPr>
            </a:br>
            <a:r>
              <a:rPr lang="zh-CN" altLang="en-US" sz="5400" dirty="0">
                <a:solidFill>
                  <a:schemeClr val="bg1"/>
                </a:solidFill>
                <a:latin typeface="思源黑体" panose="020B0800000000000000" pitchFamily="34" charset="-122"/>
                <a:ea typeface="思源黑体" panose="020B0800000000000000" pitchFamily="34" charset="-122"/>
              </a:rPr>
              <a:t>康管理</a:t>
            </a:r>
            <a:r>
              <a:rPr lang="en-US" altLang="zh-CN" sz="5400" dirty="0">
                <a:solidFill>
                  <a:schemeClr val="bg1"/>
                </a:solidFill>
                <a:latin typeface="思源黑体" panose="020B0800000000000000" pitchFamily="34" charset="-122"/>
                <a:ea typeface="思源黑体" panose="020B0800000000000000" pitchFamily="34" charset="-122"/>
              </a:rPr>
              <a:t>,,</a:t>
            </a:r>
            <a:endParaRPr lang="en-US" altLang="zh-CN" sz="5400" dirty="0">
              <a:solidFill>
                <a:schemeClr val="bg1"/>
              </a:solidFill>
              <a:latin typeface="思源黑体" panose="020B0800000000000000" pitchFamily="34" charset="-122"/>
              <a:ea typeface="思源黑体" panose="020B0800000000000000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98220" y="857250"/>
            <a:ext cx="5570855" cy="8166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吸烟现状及趋势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98855" y="1673860"/>
            <a:ext cx="9770110" cy="4230370"/>
          </a:xfrm>
          <a:prstGeom prst="rect">
            <a:avLst/>
          </a:prstGeom>
        </p:spPr>
        <p:txBody>
          <a:bodyPr>
            <a:noAutofit/>
          </a:bodyPr>
          <a:p>
            <a:pPr indent="0" fontAlgn="auto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/>
              <a:buChar char="•"/>
            </a:pPr>
            <a:r>
              <a:rPr lang="zh-CN" altLang="en-US" sz="2400" b="0" i="0">
                <a:solidFill>
                  <a:srgbClr val="222222"/>
                </a:solidFill>
                <a:uFillTx/>
                <a:ea typeface="+mn-lt"/>
                <a:cs typeface="+mn-lt"/>
              </a:rPr>
              <a:t>全球吸烟数据：</a:t>
            </a:r>
            <a:endParaRPr lang="zh-CN" altLang="en-US" sz="2400" b="0" i="0">
              <a:solidFill>
                <a:srgbClr val="222222"/>
              </a:solidFill>
              <a:uFillTx/>
              <a:ea typeface="+mn-lt"/>
              <a:cs typeface="+mn-lt"/>
            </a:endParaRPr>
          </a:p>
          <a:p>
            <a:pPr indent="0" fontAlgn="auto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/>
              <a:buChar char="•"/>
            </a:pPr>
            <a:r>
              <a:rPr lang="zh-CN" altLang="en-US" sz="2400" b="0" i="0">
                <a:solidFill>
                  <a:srgbClr val="222222"/>
                </a:solidFill>
                <a:uFillTx/>
                <a:ea typeface="+mn-lt"/>
                <a:cs typeface="+mn-lt"/>
              </a:rPr>
              <a:t>高吸烟率区域：主要集中在欧洲、亚洲和太平洋岛国。例如，位于南太平洋的瑙鲁，约有</a:t>
            </a:r>
            <a:r>
              <a:rPr lang="en-US" altLang="zh-CN" sz="2400" b="0" i="0">
                <a:solidFill>
                  <a:srgbClr val="222222"/>
                </a:solidFill>
                <a:uFillTx/>
                <a:ea typeface="+mn-lt"/>
                <a:cs typeface="+mn-lt"/>
              </a:rPr>
              <a:t> 48% </a:t>
            </a:r>
            <a:r>
              <a:rPr lang="zh-CN" altLang="en-US" sz="2400" b="0" i="0">
                <a:solidFill>
                  <a:srgbClr val="222222"/>
                </a:solidFill>
                <a:uFillTx/>
                <a:ea typeface="+mn-lt"/>
                <a:cs typeface="+mn-lt"/>
              </a:rPr>
              <a:t>的</a:t>
            </a:r>
            <a:r>
              <a:rPr lang="en-US" altLang="zh-CN" sz="2400" b="0" i="0">
                <a:solidFill>
                  <a:srgbClr val="222222"/>
                </a:solidFill>
                <a:uFillTx/>
                <a:ea typeface="+mn-lt"/>
                <a:cs typeface="+mn-lt"/>
              </a:rPr>
              <a:t> 15 </a:t>
            </a:r>
            <a:r>
              <a:rPr lang="zh-CN" altLang="en-US" sz="2400" b="0" i="0">
                <a:solidFill>
                  <a:srgbClr val="222222"/>
                </a:solidFill>
                <a:uFillTx/>
                <a:ea typeface="+mn-lt"/>
                <a:cs typeface="+mn-lt"/>
              </a:rPr>
              <a:t>岁及以上人口使用烟草产品，吸烟率高居榜首。此外，缅甸、基里巴斯、巴布亚新几内亚、保加利亚、塞尔维亚等国家的吸烟率也高达</a:t>
            </a:r>
            <a:r>
              <a:rPr lang="en-US" altLang="zh-CN" sz="2400" b="0" i="0">
                <a:solidFill>
                  <a:srgbClr val="222222"/>
                </a:solidFill>
                <a:uFillTx/>
                <a:ea typeface="+mn-lt"/>
                <a:cs typeface="+mn-lt"/>
              </a:rPr>
              <a:t> 40% </a:t>
            </a:r>
            <a:r>
              <a:rPr lang="zh-CN" altLang="en-US" sz="2400" b="0" i="0">
                <a:solidFill>
                  <a:srgbClr val="222222"/>
                </a:solidFill>
                <a:uFillTx/>
                <a:ea typeface="+mn-lt"/>
                <a:cs typeface="+mn-lt"/>
              </a:rPr>
              <a:t>或以上。在欧洲，巴尔干半岛国家有着较高的吸烟率，如保加利亚、塞尔维亚、克罗地亚等，文化习惯、宽松的法律和便宜的香烟是常见原因。</a:t>
            </a:r>
            <a:endParaRPr lang="zh-CN" altLang="en-US" sz="2400" b="0" i="0">
              <a:solidFill>
                <a:srgbClr val="222222"/>
              </a:solidFill>
              <a:uFillTx/>
              <a:ea typeface="+mn-lt"/>
              <a:cs typeface="+mn-lt"/>
            </a:endParaRPr>
          </a:p>
          <a:p>
            <a:pPr indent="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/>
              <a:buNone/>
            </a:pPr>
            <a:endParaRPr lang="zh-CN" altLang="en-US" sz="2400" b="0" i="0">
              <a:solidFill>
                <a:srgbClr val="222222"/>
              </a:solidFill>
              <a:uFillTx/>
              <a:ea typeface="+mn-lt"/>
              <a:cs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7895" y="365125"/>
            <a:ext cx="10415905" cy="1325880"/>
          </a:xfrm>
        </p:spPr>
        <p:txBody>
          <a:bodyPr/>
          <a:p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吸烟现状及趋势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691005"/>
            <a:ext cx="10515600" cy="4486275"/>
          </a:xfrm>
        </p:spPr>
        <p:txBody>
          <a:bodyPr/>
          <a:p>
            <a:pPr fontAlgn="auto">
              <a:lnSpc>
                <a:spcPct val="150000"/>
              </a:lnSpc>
            </a:pPr>
            <a:r>
              <a:rPr lang="zh-CN" altLang="en-US" sz="2400"/>
              <a:t>中等吸烟率区域：大多数欧洲和亚洲国家，有超过</a:t>
            </a:r>
            <a:r>
              <a:rPr lang="en-US" altLang="zh-CN" sz="2400"/>
              <a:t> 20% </a:t>
            </a:r>
            <a:r>
              <a:rPr lang="zh-CN" altLang="en-US" sz="2400"/>
              <a:t>的成年人使用烟草产品。在欧洲和亚洲的东半部分，大多数国家这一比例超过</a:t>
            </a:r>
            <a:r>
              <a:rPr lang="en-US" altLang="zh-CN" sz="2400"/>
              <a:t> 25%</a:t>
            </a:r>
            <a:r>
              <a:rPr lang="zh-CN" altLang="en-US" sz="2400"/>
              <a:t>，甚至超过</a:t>
            </a:r>
            <a:r>
              <a:rPr lang="en-US" altLang="zh-CN" sz="2400"/>
              <a:t> 30%</a:t>
            </a:r>
            <a:r>
              <a:rPr lang="zh-CN" altLang="en-US" sz="2400"/>
              <a:t>。大洋洲的大多数国家，成年烟草使用者比例也超过</a:t>
            </a:r>
            <a:r>
              <a:rPr lang="en-US" altLang="zh-CN" sz="2400"/>
              <a:t> 30%</a:t>
            </a:r>
            <a:r>
              <a:rPr lang="zh-CN" altLang="en-US" sz="2400"/>
              <a:t>。</a:t>
            </a:r>
            <a:endParaRPr lang="zh-CN" altLang="en-US" sz="2400"/>
          </a:p>
          <a:p>
            <a:pPr fontAlgn="auto">
              <a:lnSpc>
                <a:spcPct val="150000"/>
              </a:lnSpc>
            </a:pPr>
            <a:r>
              <a:rPr lang="zh-CN" altLang="en-US" sz="2400"/>
              <a:t>低吸烟率区域：撒哈拉以南非洲和南美洲及中美洲的部分地区吸烟率较低。比如，美国不到四分之一的成年人吸烟，加拿大的吸烟率仅为</a:t>
            </a:r>
            <a:r>
              <a:rPr lang="en-US" altLang="zh-CN" sz="2400"/>
              <a:t> 12%</a:t>
            </a:r>
            <a:r>
              <a:rPr lang="zh-CN" altLang="en-US" sz="2400"/>
              <a:t>，非洲的尼日利亚和加纳等国吸烟率仅为</a:t>
            </a:r>
            <a:r>
              <a:rPr lang="en-US" altLang="zh-CN" sz="2400"/>
              <a:t> 3%</a:t>
            </a:r>
            <a:r>
              <a:rPr lang="zh-CN" altLang="en-US" sz="2400"/>
              <a:t>。</a:t>
            </a: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吸烟现状及趋势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691640"/>
            <a:ext cx="10515600" cy="4357370"/>
          </a:xfrm>
        </p:spPr>
        <p:txBody>
          <a:bodyPr>
            <a:normAutofit lnSpcReduction="20000"/>
          </a:bodyPr>
          <a:p>
            <a:pPr fontAlgn="auto">
              <a:lnSpc>
                <a:spcPct val="150000"/>
              </a:lnSpc>
            </a:pPr>
            <a:r>
              <a:rPr lang="zh-CN" altLang="en-US" sz="2400">
                <a:ea typeface="+mn-lt"/>
                <a:cs typeface="+mn-lt"/>
              </a:rPr>
              <a:t>吸烟率较高地区：</a:t>
            </a:r>
            <a:endParaRPr lang="zh-CN" altLang="en-US" sz="2400">
              <a:ea typeface="+mn-lt"/>
              <a:cs typeface="+mn-lt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00">
                <a:ea typeface="+mn-lt"/>
                <a:cs typeface="+mn-lt"/>
              </a:rPr>
              <a:t>西南地区：云南省</a:t>
            </a:r>
            <a:r>
              <a:rPr lang="en-US" altLang="zh-CN" sz="2400">
                <a:ea typeface="+mn-lt"/>
                <a:cs typeface="+mn-lt"/>
              </a:rPr>
              <a:t> 2019 </a:t>
            </a:r>
            <a:r>
              <a:rPr lang="zh-CN" altLang="en-US" sz="2400">
                <a:ea typeface="+mn-lt"/>
                <a:cs typeface="+mn-lt"/>
              </a:rPr>
              <a:t>年</a:t>
            </a:r>
            <a:r>
              <a:rPr lang="en-US" altLang="zh-CN" sz="2400">
                <a:ea typeface="+mn-lt"/>
                <a:cs typeface="+mn-lt"/>
              </a:rPr>
              <a:t> 15 </a:t>
            </a:r>
            <a:r>
              <a:rPr lang="zh-CN" altLang="en-US" sz="2400">
                <a:ea typeface="+mn-lt"/>
                <a:cs typeface="+mn-lt"/>
              </a:rPr>
              <a:t>岁以上成人吸烟率达到</a:t>
            </a:r>
            <a:r>
              <a:rPr lang="en-US" altLang="zh-CN" sz="2400">
                <a:ea typeface="+mn-lt"/>
                <a:cs typeface="+mn-lt"/>
              </a:rPr>
              <a:t> 32.3%</a:t>
            </a:r>
            <a:r>
              <a:rPr lang="zh-CN" altLang="en-US" sz="2400">
                <a:ea typeface="+mn-lt"/>
                <a:cs typeface="+mn-lt"/>
              </a:rPr>
              <a:t>，贵州省</a:t>
            </a:r>
            <a:r>
              <a:rPr lang="en-US" altLang="zh-CN" sz="2400">
                <a:ea typeface="+mn-lt"/>
                <a:cs typeface="+mn-lt"/>
              </a:rPr>
              <a:t> 2007 </a:t>
            </a:r>
            <a:r>
              <a:rPr lang="zh-CN" altLang="en-US" sz="2400">
                <a:ea typeface="+mn-lt"/>
                <a:cs typeface="+mn-lt"/>
              </a:rPr>
              <a:t>年</a:t>
            </a:r>
            <a:r>
              <a:rPr lang="en-US" altLang="zh-CN" sz="2400">
                <a:ea typeface="+mn-lt"/>
                <a:cs typeface="+mn-lt"/>
              </a:rPr>
              <a:t> 18 </a:t>
            </a:r>
            <a:r>
              <a:rPr lang="zh-CN" altLang="en-US" sz="2400">
                <a:ea typeface="+mn-lt"/>
                <a:cs typeface="+mn-lt"/>
              </a:rPr>
              <a:t>岁以上总吸烟率为</a:t>
            </a:r>
            <a:r>
              <a:rPr lang="en-US" altLang="zh-CN" sz="2400">
                <a:ea typeface="+mn-lt"/>
                <a:cs typeface="+mn-lt"/>
              </a:rPr>
              <a:t> 35.7%</a:t>
            </a:r>
            <a:r>
              <a:rPr lang="zh-CN" altLang="en-US" sz="2400">
                <a:ea typeface="+mn-lt"/>
                <a:cs typeface="+mn-lt"/>
              </a:rPr>
              <a:t>，</a:t>
            </a:r>
            <a:r>
              <a:rPr lang="en-US" altLang="zh-CN" sz="2400">
                <a:ea typeface="+mn-lt"/>
                <a:cs typeface="+mn-lt"/>
              </a:rPr>
              <a:t>2013 </a:t>
            </a:r>
            <a:r>
              <a:rPr lang="zh-CN" altLang="en-US" sz="2400">
                <a:ea typeface="+mn-lt"/>
                <a:cs typeface="+mn-lt"/>
              </a:rPr>
              <a:t>年时吸烟率升至</a:t>
            </a:r>
            <a:r>
              <a:rPr lang="en-US" altLang="zh-CN" sz="2400">
                <a:ea typeface="+mn-lt"/>
                <a:cs typeface="+mn-lt"/>
              </a:rPr>
              <a:t> 34.6%</a:t>
            </a:r>
            <a:r>
              <a:rPr lang="zh-CN" altLang="en-US" sz="2400">
                <a:ea typeface="+mn-lt"/>
                <a:cs typeface="+mn-lt"/>
              </a:rPr>
              <a:t>，是当时全国吸烟率最高的省份，四川省成人吸烟率也超过三成，为</a:t>
            </a:r>
            <a:r>
              <a:rPr lang="en-US" altLang="zh-CN" sz="2400">
                <a:ea typeface="+mn-lt"/>
                <a:cs typeface="+mn-lt"/>
              </a:rPr>
              <a:t> 30.34%</a:t>
            </a:r>
            <a:r>
              <a:rPr lang="zh-CN" altLang="en-US" sz="2400">
                <a:ea typeface="+mn-lt"/>
                <a:cs typeface="+mn-lt"/>
              </a:rPr>
              <a:t>。</a:t>
            </a:r>
            <a:endParaRPr lang="zh-CN" altLang="en-US" sz="2400">
              <a:ea typeface="+mn-lt"/>
              <a:cs typeface="+mn-lt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00">
                <a:ea typeface="+mn-lt"/>
                <a:cs typeface="+mn-lt"/>
              </a:rPr>
              <a:t>中西北部地区：内蒙古自治区</a:t>
            </a:r>
            <a:r>
              <a:rPr lang="en-US" altLang="zh-CN" sz="2400">
                <a:ea typeface="+mn-lt"/>
                <a:cs typeface="+mn-lt"/>
              </a:rPr>
              <a:t> 2003 </a:t>
            </a:r>
            <a:r>
              <a:rPr lang="zh-CN" altLang="en-US" sz="2400">
                <a:ea typeface="+mn-lt"/>
                <a:cs typeface="+mn-lt"/>
              </a:rPr>
              <a:t>年成人吸烟率达到</a:t>
            </a:r>
            <a:r>
              <a:rPr lang="en-US" altLang="zh-CN" sz="2400">
                <a:ea typeface="+mn-lt"/>
                <a:cs typeface="+mn-lt"/>
              </a:rPr>
              <a:t> 35.9%</a:t>
            </a:r>
            <a:r>
              <a:rPr lang="zh-CN" altLang="en-US" sz="2400">
                <a:ea typeface="+mn-lt"/>
                <a:cs typeface="+mn-lt"/>
              </a:rPr>
              <a:t>，</a:t>
            </a:r>
            <a:r>
              <a:rPr lang="en-US" altLang="zh-CN" sz="2400">
                <a:ea typeface="+mn-lt"/>
                <a:cs typeface="+mn-lt"/>
              </a:rPr>
              <a:t>2018 </a:t>
            </a:r>
            <a:r>
              <a:rPr lang="zh-CN" altLang="en-US" sz="2400">
                <a:ea typeface="+mn-lt"/>
                <a:cs typeface="+mn-lt"/>
              </a:rPr>
              <a:t>年山西省成人吸烟率为</a:t>
            </a:r>
            <a:r>
              <a:rPr lang="en-US" altLang="zh-CN" sz="2400">
                <a:ea typeface="+mn-lt"/>
                <a:cs typeface="+mn-lt"/>
              </a:rPr>
              <a:t> 26.5%</a:t>
            </a:r>
            <a:r>
              <a:rPr lang="zh-CN" altLang="en-US" sz="2400">
                <a:ea typeface="+mn-lt"/>
                <a:cs typeface="+mn-lt"/>
              </a:rPr>
              <a:t>，河北省</a:t>
            </a:r>
            <a:r>
              <a:rPr lang="en-US" altLang="zh-CN" sz="2400">
                <a:ea typeface="+mn-lt"/>
                <a:cs typeface="+mn-lt"/>
              </a:rPr>
              <a:t> 2017 </a:t>
            </a:r>
            <a:r>
              <a:rPr lang="zh-CN" altLang="en-US" sz="2400">
                <a:ea typeface="+mn-lt"/>
                <a:cs typeface="+mn-lt"/>
              </a:rPr>
              <a:t>年</a:t>
            </a:r>
            <a:r>
              <a:rPr lang="en-US" altLang="zh-CN" sz="2400">
                <a:ea typeface="+mn-lt"/>
                <a:cs typeface="+mn-lt"/>
              </a:rPr>
              <a:t> 15 </a:t>
            </a:r>
            <a:r>
              <a:rPr lang="zh-CN" altLang="en-US" sz="2400">
                <a:ea typeface="+mn-lt"/>
                <a:cs typeface="+mn-lt"/>
              </a:rPr>
              <a:t>岁及以上成人吸烟率为</a:t>
            </a:r>
            <a:r>
              <a:rPr lang="en-US" altLang="zh-CN" sz="2400">
                <a:ea typeface="+mn-lt"/>
                <a:cs typeface="+mn-lt"/>
              </a:rPr>
              <a:t> 24.86%</a:t>
            </a:r>
            <a:r>
              <a:rPr lang="zh-CN" altLang="en-US" sz="2400">
                <a:ea typeface="+mn-lt"/>
                <a:cs typeface="+mn-lt"/>
              </a:rPr>
              <a:t>。</a:t>
            </a:r>
            <a:endParaRPr lang="zh-CN" altLang="en-US" sz="2400">
              <a:ea typeface="+mn-lt"/>
              <a:cs typeface="+mn-lt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00">
                <a:ea typeface="+mn-lt"/>
                <a:cs typeface="+mn-lt"/>
              </a:rPr>
              <a:t>东北地区：吉林省</a:t>
            </a:r>
            <a:r>
              <a:rPr lang="en-US" altLang="zh-CN" sz="2400">
                <a:ea typeface="+mn-lt"/>
                <a:cs typeface="+mn-lt"/>
              </a:rPr>
              <a:t> 2013 </a:t>
            </a:r>
            <a:r>
              <a:rPr lang="zh-CN" altLang="en-US" sz="2400">
                <a:ea typeface="+mn-lt"/>
                <a:cs typeface="+mn-lt"/>
              </a:rPr>
              <a:t>年一项</a:t>
            </a:r>
            <a:r>
              <a:rPr lang="en-US" altLang="zh-CN" sz="2400">
                <a:ea typeface="+mn-lt"/>
                <a:cs typeface="+mn-lt"/>
              </a:rPr>
              <a:t> 18 - 79 </a:t>
            </a:r>
            <a:r>
              <a:rPr lang="zh-CN" altLang="en-US" sz="2400">
                <a:ea typeface="+mn-lt"/>
                <a:cs typeface="+mn-lt"/>
              </a:rPr>
              <a:t>岁常住居民的烟草流行调查指出，成年人吸烟率为</a:t>
            </a:r>
            <a:r>
              <a:rPr lang="en-US" altLang="zh-CN" sz="2400">
                <a:ea typeface="+mn-lt"/>
                <a:cs typeface="+mn-lt"/>
              </a:rPr>
              <a:t> 31.8%</a:t>
            </a:r>
            <a:endParaRPr lang="en-US" altLang="zh-CN" sz="2400">
              <a:ea typeface="+mn-lt"/>
              <a:cs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3290" y="365125"/>
            <a:ext cx="10430510" cy="1325880"/>
          </a:xfrm>
        </p:spPr>
        <p:txBody>
          <a:bodyPr/>
          <a:p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吸烟现状及趋势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49400"/>
            <a:ext cx="10515600" cy="4557395"/>
          </a:xfrm>
        </p:spPr>
        <p:txBody>
          <a:bodyPr/>
          <a:p>
            <a:pPr fontAlgn="auto">
              <a:lnSpc>
                <a:spcPct val="150000"/>
              </a:lnSpc>
            </a:pPr>
            <a:r>
              <a:rPr lang="zh-CN" altLang="en-US" sz="2400">
                <a:ea typeface="+mn-lt"/>
                <a:cs typeface="+mn-lt"/>
              </a:rPr>
              <a:t>吸烟率中等地区：</a:t>
            </a:r>
            <a:endParaRPr lang="zh-CN" altLang="en-US" sz="2400">
              <a:ea typeface="+mn-lt"/>
              <a:cs typeface="+mn-lt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00">
                <a:ea typeface="+mn-lt"/>
                <a:cs typeface="+mn-lt"/>
              </a:rPr>
              <a:t>华中地区：湖北省</a:t>
            </a:r>
            <a:r>
              <a:rPr lang="en-US" altLang="zh-CN" sz="2400">
                <a:ea typeface="+mn-lt"/>
                <a:cs typeface="+mn-lt"/>
              </a:rPr>
              <a:t> 2016 - 2017 </a:t>
            </a:r>
            <a:r>
              <a:rPr lang="zh-CN" altLang="en-US" sz="2400">
                <a:ea typeface="+mn-lt"/>
                <a:cs typeface="+mn-lt"/>
              </a:rPr>
              <a:t>年度全省</a:t>
            </a:r>
            <a:r>
              <a:rPr lang="en-US" altLang="zh-CN" sz="2400">
                <a:ea typeface="+mn-lt"/>
                <a:cs typeface="+mn-lt"/>
              </a:rPr>
              <a:t> 15 </a:t>
            </a:r>
            <a:r>
              <a:rPr lang="zh-CN" altLang="en-US" sz="2400">
                <a:ea typeface="+mn-lt"/>
                <a:cs typeface="+mn-lt"/>
              </a:rPr>
              <a:t>岁以上成人现在吸烟率为</a:t>
            </a:r>
            <a:r>
              <a:rPr lang="en-US" altLang="zh-CN" sz="2400">
                <a:ea typeface="+mn-lt"/>
                <a:cs typeface="+mn-lt"/>
              </a:rPr>
              <a:t> 24.8%</a:t>
            </a:r>
            <a:r>
              <a:rPr lang="zh-CN" altLang="en-US" sz="2400">
                <a:ea typeface="+mn-lt"/>
                <a:cs typeface="+mn-lt"/>
              </a:rPr>
              <a:t>，江西省</a:t>
            </a:r>
            <a:r>
              <a:rPr lang="en-US" altLang="zh-CN" sz="2400">
                <a:ea typeface="+mn-lt"/>
                <a:cs typeface="+mn-lt"/>
              </a:rPr>
              <a:t> 2018 </a:t>
            </a:r>
            <a:r>
              <a:rPr lang="zh-CN" altLang="en-US" sz="2400">
                <a:ea typeface="+mn-lt"/>
                <a:cs typeface="+mn-lt"/>
              </a:rPr>
              <a:t>年</a:t>
            </a:r>
            <a:r>
              <a:rPr lang="en-US" altLang="zh-CN" sz="2400">
                <a:ea typeface="+mn-lt"/>
                <a:cs typeface="+mn-lt"/>
              </a:rPr>
              <a:t> 18 </a:t>
            </a:r>
            <a:r>
              <a:rPr lang="zh-CN" altLang="en-US" sz="2400">
                <a:ea typeface="+mn-lt"/>
                <a:cs typeface="+mn-lt"/>
              </a:rPr>
              <a:t>岁及以上常住居民吸烟率为</a:t>
            </a:r>
            <a:r>
              <a:rPr lang="en-US" altLang="zh-CN" sz="2400">
                <a:ea typeface="+mn-lt"/>
                <a:cs typeface="+mn-lt"/>
              </a:rPr>
              <a:t> 21.53%</a:t>
            </a:r>
            <a:r>
              <a:rPr lang="zh-CN" altLang="en-US" sz="2400">
                <a:ea typeface="+mn-lt"/>
                <a:cs typeface="+mn-lt"/>
              </a:rPr>
              <a:t>，河南省</a:t>
            </a:r>
            <a:r>
              <a:rPr lang="en-US" altLang="zh-CN" sz="2400">
                <a:ea typeface="+mn-lt"/>
                <a:cs typeface="+mn-lt"/>
              </a:rPr>
              <a:t> 2017 </a:t>
            </a:r>
            <a:r>
              <a:rPr lang="zh-CN" altLang="en-US" sz="2400">
                <a:ea typeface="+mn-lt"/>
                <a:cs typeface="+mn-lt"/>
              </a:rPr>
              <a:t>年成人吸烟率为</a:t>
            </a:r>
            <a:r>
              <a:rPr lang="en-US" altLang="zh-CN" sz="2400">
                <a:ea typeface="+mn-lt"/>
                <a:cs typeface="+mn-lt"/>
              </a:rPr>
              <a:t> 23.14%</a:t>
            </a:r>
            <a:r>
              <a:rPr lang="zh-CN" altLang="en-US" sz="2400">
                <a:ea typeface="+mn-lt"/>
                <a:cs typeface="+mn-lt"/>
              </a:rPr>
              <a:t>。</a:t>
            </a:r>
            <a:endParaRPr lang="zh-CN" altLang="en-US" sz="2400">
              <a:ea typeface="+mn-lt"/>
              <a:cs typeface="+mn-lt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00">
                <a:ea typeface="+mn-lt"/>
                <a:cs typeface="+mn-lt"/>
              </a:rPr>
              <a:t>华东地区：江苏省</a:t>
            </a:r>
            <a:r>
              <a:rPr lang="en-US" altLang="zh-CN" sz="2400">
                <a:ea typeface="+mn-lt"/>
                <a:cs typeface="+mn-lt"/>
              </a:rPr>
              <a:t> 2018 </a:t>
            </a:r>
            <a:r>
              <a:rPr lang="zh-CN" altLang="en-US" sz="2400">
                <a:ea typeface="+mn-lt"/>
                <a:cs typeface="+mn-lt"/>
              </a:rPr>
              <a:t>年</a:t>
            </a:r>
            <a:r>
              <a:rPr lang="en-US" altLang="zh-CN" sz="2400">
                <a:ea typeface="+mn-lt"/>
                <a:cs typeface="+mn-lt"/>
              </a:rPr>
              <a:t> 28 </a:t>
            </a:r>
            <a:r>
              <a:rPr lang="zh-CN" altLang="en-US" sz="2400">
                <a:ea typeface="+mn-lt"/>
                <a:cs typeface="+mn-lt"/>
              </a:rPr>
              <a:t>个监测点中</a:t>
            </a:r>
            <a:r>
              <a:rPr lang="en-US" altLang="zh-CN" sz="2400">
                <a:ea typeface="+mn-lt"/>
                <a:cs typeface="+mn-lt"/>
              </a:rPr>
              <a:t> 15 </a:t>
            </a:r>
            <a:r>
              <a:rPr lang="zh-CN" altLang="en-US" sz="2400">
                <a:ea typeface="+mn-lt"/>
                <a:cs typeface="+mn-lt"/>
              </a:rPr>
              <a:t>岁以上人群吸烟率为</a:t>
            </a:r>
            <a:r>
              <a:rPr lang="en-US" altLang="zh-CN" sz="2400">
                <a:ea typeface="+mn-lt"/>
                <a:cs typeface="+mn-lt"/>
              </a:rPr>
              <a:t> 22.9%</a:t>
            </a:r>
            <a:r>
              <a:rPr lang="zh-CN" altLang="en-US" sz="2400">
                <a:ea typeface="+mn-lt"/>
                <a:cs typeface="+mn-lt"/>
              </a:rPr>
              <a:t>，浙江省</a:t>
            </a:r>
            <a:r>
              <a:rPr lang="en-US" altLang="zh-CN" sz="2400">
                <a:ea typeface="+mn-lt"/>
                <a:cs typeface="+mn-lt"/>
              </a:rPr>
              <a:t> 2019 </a:t>
            </a:r>
            <a:r>
              <a:rPr lang="zh-CN" altLang="en-US" sz="2400">
                <a:ea typeface="+mn-lt"/>
                <a:cs typeface="+mn-lt"/>
              </a:rPr>
              <a:t>年</a:t>
            </a:r>
            <a:r>
              <a:rPr lang="en-US" altLang="zh-CN" sz="2400">
                <a:ea typeface="+mn-lt"/>
                <a:cs typeface="+mn-lt"/>
              </a:rPr>
              <a:t> 15 </a:t>
            </a:r>
            <a:r>
              <a:rPr lang="zh-CN" altLang="en-US" sz="2400">
                <a:ea typeface="+mn-lt"/>
                <a:cs typeface="+mn-lt"/>
              </a:rPr>
              <a:t>岁及以上人群吸烟率为</a:t>
            </a:r>
            <a:r>
              <a:rPr lang="en-US" altLang="zh-CN" sz="2400">
                <a:ea typeface="+mn-lt"/>
                <a:cs typeface="+mn-lt"/>
              </a:rPr>
              <a:t> 21.92%</a:t>
            </a:r>
            <a:endParaRPr lang="en-US" altLang="zh-CN" sz="2400">
              <a:ea typeface="+mn-lt"/>
              <a:cs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1710" y="1615440"/>
            <a:ext cx="4176395" cy="788035"/>
          </a:xfrm>
        </p:spPr>
        <p:txBody>
          <a:bodyPr/>
          <a:p>
            <a:r>
              <a:rPr lang="zh-CN" altLang="en-US" sz="2400">
                <a:latin typeface="+mn-lt"/>
                <a:ea typeface="+mn-lt"/>
              </a:rPr>
              <a:t>吸烟率较低地区：</a:t>
            </a:r>
            <a:endParaRPr lang="zh-CN" altLang="en-US" sz="2400">
              <a:latin typeface="+mn-lt"/>
              <a:ea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82345" y="2403475"/>
            <a:ext cx="9488805" cy="3447415"/>
          </a:xfrm>
        </p:spPr>
        <p:txBody>
          <a:bodyPr/>
          <a:p>
            <a:pPr marL="0" indent="0" fontAlgn="auto">
              <a:lnSpc>
                <a:spcPct val="150000"/>
              </a:lnSpc>
              <a:buNone/>
            </a:pPr>
            <a:r>
              <a:rPr lang="zh-CN" altLang="en-US" sz="2400">
                <a:solidFill>
                  <a:schemeClr val="tx1"/>
                </a:solidFill>
                <a:uFillTx/>
                <a:ea typeface="+mn-lt"/>
                <a:cs typeface="+mn-lt"/>
              </a:rPr>
              <a:t>上海市</a:t>
            </a:r>
            <a:r>
              <a:rPr lang="en-US" altLang="zh-CN" sz="2400">
                <a:solidFill>
                  <a:schemeClr val="tx1"/>
                </a:solidFill>
                <a:uFillTx/>
                <a:ea typeface="+mn-lt"/>
                <a:cs typeface="+mn-lt"/>
              </a:rPr>
              <a:t> 2018 </a:t>
            </a:r>
            <a:r>
              <a:rPr lang="zh-CN" altLang="en-US" sz="2400">
                <a:solidFill>
                  <a:schemeClr val="tx1"/>
                </a:solidFill>
                <a:uFillTx/>
                <a:ea typeface="+mn-lt"/>
                <a:cs typeface="+mn-lt"/>
              </a:rPr>
              <a:t>年</a:t>
            </a:r>
            <a:r>
              <a:rPr lang="en-US" altLang="zh-CN" sz="2400">
                <a:solidFill>
                  <a:schemeClr val="tx1"/>
                </a:solidFill>
                <a:uFillTx/>
                <a:ea typeface="+mn-lt"/>
                <a:cs typeface="+mn-lt"/>
              </a:rPr>
              <a:t> 15 </a:t>
            </a:r>
            <a:r>
              <a:rPr lang="zh-CN" altLang="en-US" sz="2400">
                <a:solidFill>
                  <a:schemeClr val="tx1"/>
                </a:solidFill>
                <a:uFillTx/>
                <a:ea typeface="+mn-lt"/>
                <a:cs typeface="+mn-lt"/>
              </a:rPr>
              <a:t>岁及以上成人现在吸烟率为</a:t>
            </a:r>
            <a:r>
              <a:rPr lang="en-US" altLang="zh-CN" sz="2400">
                <a:solidFill>
                  <a:schemeClr val="tx1"/>
                </a:solidFill>
                <a:uFillTx/>
                <a:ea typeface="+mn-lt"/>
                <a:cs typeface="+mn-lt"/>
              </a:rPr>
              <a:t> 19.9%</a:t>
            </a:r>
            <a:r>
              <a:rPr lang="zh-CN" altLang="en-US" sz="2400">
                <a:solidFill>
                  <a:schemeClr val="tx1"/>
                </a:solidFill>
                <a:uFillTx/>
                <a:ea typeface="+mn-lt"/>
                <a:cs typeface="+mn-lt"/>
              </a:rPr>
              <a:t>，已实现《健康中国行动（</a:t>
            </a:r>
            <a:r>
              <a:rPr lang="en-US" altLang="zh-CN" sz="2400">
                <a:solidFill>
                  <a:schemeClr val="tx1"/>
                </a:solidFill>
                <a:uFillTx/>
                <a:ea typeface="+mn-lt"/>
                <a:cs typeface="+mn-lt"/>
              </a:rPr>
              <a:t>2019 - 2030</a:t>
            </a:r>
            <a:r>
              <a:rPr lang="zh-CN" altLang="en-US" sz="2400">
                <a:solidFill>
                  <a:schemeClr val="tx1"/>
                </a:solidFill>
                <a:uFillTx/>
                <a:ea typeface="+mn-lt"/>
                <a:cs typeface="+mn-lt"/>
              </a:rPr>
              <a:t>）》的</a:t>
            </a:r>
            <a:r>
              <a:rPr lang="en-US" altLang="zh-CN" sz="2400">
                <a:solidFill>
                  <a:schemeClr val="tx1"/>
                </a:solidFill>
                <a:uFillTx/>
                <a:ea typeface="+mn-lt"/>
                <a:cs typeface="+mn-lt"/>
              </a:rPr>
              <a:t> 15 </a:t>
            </a:r>
            <a:r>
              <a:rPr lang="zh-CN" altLang="en-US" sz="2400">
                <a:solidFill>
                  <a:schemeClr val="tx1"/>
                </a:solidFill>
                <a:uFillTx/>
                <a:ea typeface="+mn-lt"/>
                <a:cs typeface="+mn-lt"/>
              </a:rPr>
              <a:t>岁以上成人控烟目标；新疆</a:t>
            </a:r>
            <a:r>
              <a:rPr lang="en-US" altLang="zh-CN" sz="2400">
                <a:solidFill>
                  <a:schemeClr val="tx1"/>
                </a:solidFill>
                <a:uFillTx/>
                <a:ea typeface="+mn-lt"/>
                <a:cs typeface="+mn-lt"/>
              </a:rPr>
              <a:t> 2013 </a:t>
            </a:r>
            <a:r>
              <a:rPr lang="zh-CN" altLang="en-US" sz="2400">
                <a:solidFill>
                  <a:schemeClr val="tx1"/>
                </a:solidFill>
                <a:uFillTx/>
                <a:ea typeface="+mn-lt"/>
                <a:cs typeface="+mn-lt"/>
              </a:rPr>
              <a:t>年全国卫生服务调查显示吸烟率为</a:t>
            </a:r>
            <a:r>
              <a:rPr lang="en-US" altLang="zh-CN" sz="2400">
                <a:solidFill>
                  <a:schemeClr val="tx1"/>
                </a:solidFill>
                <a:uFillTx/>
                <a:ea typeface="+mn-lt"/>
                <a:cs typeface="+mn-lt"/>
              </a:rPr>
              <a:t> 16.2%</a:t>
            </a:r>
            <a:r>
              <a:rPr lang="zh-CN" altLang="en-US" sz="2400">
                <a:solidFill>
                  <a:schemeClr val="tx1"/>
                </a:solidFill>
                <a:uFillTx/>
                <a:ea typeface="+mn-lt"/>
                <a:cs typeface="+mn-lt"/>
              </a:rPr>
              <a:t>，不过该数据可能存在偏低现象；香港特别行政区</a:t>
            </a:r>
            <a:r>
              <a:rPr lang="en-US" altLang="zh-CN" sz="2400">
                <a:solidFill>
                  <a:schemeClr val="tx1"/>
                </a:solidFill>
                <a:uFillTx/>
                <a:ea typeface="+mn-lt"/>
                <a:cs typeface="+mn-lt"/>
              </a:rPr>
              <a:t> 2019 </a:t>
            </a:r>
            <a:r>
              <a:rPr lang="zh-CN" altLang="en-US" sz="2400">
                <a:solidFill>
                  <a:schemeClr val="tx1"/>
                </a:solidFill>
                <a:uFillTx/>
                <a:ea typeface="+mn-lt"/>
                <a:cs typeface="+mn-lt"/>
              </a:rPr>
              <a:t>年</a:t>
            </a:r>
            <a:r>
              <a:rPr lang="en-US" altLang="zh-CN" sz="2400">
                <a:solidFill>
                  <a:schemeClr val="tx1"/>
                </a:solidFill>
                <a:uFillTx/>
                <a:ea typeface="+mn-lt"/>
                <a:cs typeface="+mn-lt"/>
              </a:rPr>
              <a:t> 15 </a:t>
            </a:r>
            <a:r>
              <a:rPr lang="zh-CN" altLang="en-US" sz="2400">
                <a:solidFill>
                  <a:schemeClr val="tx1"/>
                </a:solidFill>
                <a:uFillTx/>
                <a:ea typeface="+mn-lt"/>
                <a:cs typeface="+mn-lt"/>
              </a:rPr>
              <a:t>岁以上人士吸烟率为</a:t>
            </a:r>
            <a:r>
              <a:rPr lang="en-US" altLang="zh-CN" sz="2400">
                <a:solidFill>
                  <a:schemeClr val="tx1"/>
                </a:solidFill>
                <a:uFillTx/>
                <a:ea typeface="+mn-lt"/>
                <a:cs typeface="+mn-lt"/>
              </a:rPr>
              <a:t> 10%</a:t>
            </a:r>
            <a:r>
              <a:rPr lang="zh-CN" altLang="en-US" sz="2400">
                <a:solidFill>
                  <a:schemeClr val="tx1"/>
                </a:solidFill>
                <a:uFillTx/>
                <a:ea typeface="+mn-lt"/>
                <a:cs typeface="+mn-lt"/>
              </a:rPr>
              <a:t>，澳门特别行政区</a:t>
            </a:r>
            <a:r>
              <a:rPr lang="en-US" altLang="zh-CN" sz="2400">
                <a:solidFill>
                  <a:schemeClr val="tx1"/>
                </a:solidFill>
                <a:uFillTx/>
                <a:ea typeface="+mn-lt"/>
                <a:cs typeface="+mn-lt"/>
              </a:rPr>
              <a:t> 2015 </a:t>
            </a:r>
            <a:r>
              <a:rPr lang="zh-CN" altLang="en-US" sz="2400">
                <a:solidFill>
                  <a:schemeClr val="tx1"/>
                </a:solidFill>
                <a:uFillTx/>
                <a:ea typeface="+mn-lt"/>
                <a:cs typeface="+mn-lt"/>
              </a:rPr>
              <a:t>年</a:t>
            </a:r>
            <a:r>
              <a:rPr lang="en-US" altLang="zh-CN" sz="2400">
                <a:solidFill>
                  <a:schemeClr val="tx1"/>
                </a:solidFill>
                <a:uFillTx/>
                <a:ea typeface="+mn-lt"/>
                <a:cs typeface="+mn-lt"/>
              </a:rPr>
              <a:t> 15 </a:t>
            </a:r>
            <a:r>
              <a:rPr lang="zh-CN" altLang="en-US" sz="2400">
                <a:solidFill>
                  <a:schemeClr val="tx1"/>
                </a:solidFill>
                <a:uFillTx/>
                <a:ea typeface="+mn-lt"/>
                <a:cs typeface="+mn-lt"/>
              </a:rPr>
              <a:t>岁以上人群吸烟率已下降至</a:t>
            </a:r>
            <a:r>
              <a:rPr lang="en-US" altLang="zh-CN" sz="2400">
                <a:solidFill>
                  <a:schemeClr val="tx1"/>
                </a:solidFill>
                <a:uFillTx/>
                <a:ea typeface="+mn-lt"/>
                <a:cs typeface="+mn-lt"/>
              </a:rPr>
              <a:t> 15.0%</a:t>
            </a:r>
            <a:r>
              <a:rPr lang="zh-CN" altLang="en-US" sz="2400">
                <a:solidFill>
                  <a:schemeClr val="tx1"/>
                </a:solidFill>
                <a:uFillTx/>
                <a:ea typeface="+mn-lt"/>
                <a:cs typeface="+mn-lt"/>
              </a:rPr>
              <a:t>，呈现下降趋势。</a:t>
            </a:r>
            <a:endParaRPr lang="zh-CN" altLang="en-US" sz="2400">
              <a:solidFill>
                <a:schemeClr val="tx1"/>
              </a:solidFill>
              <a:uFillTx/>
              <a:ea typeface="+mn-lt"/>
              <a:cs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82345" y="676275"/>
            <a:ext cx="6096000" cy="8255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吸烟现状及趋势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51560" y="365125"/>
            <a:ext cx="10302240" cy="1325880"/>
          </a:xfrm>
        </p:spPr>
        <p:txBody>
          <a:bodyPr/>
          <a:p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吸烟现状及趋势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65200" y="1563370"/>
            <a:ext cx="5788025" cy="4613910"/>
          </a:xfrm>
        </p:spPr>
        <p:txBody>
          <a:bodyPr>
            <a:normAutofit/>
          </a:bodyPr>
          <a:p>
            <a:pPr marL="0" indent="0" fontAlgn="auto">
              <a:lnSpc>
                <a:spcPct val="150000"/>
              </a:lnSpc>
              <a:buNone/>
            </a:pPr>
            <a:r>
              <a:rPr lang="zh-CN" altLang="en-US" sz="2400">
                <a:solidFill>
                  <a:schemeClr val="tx1"/>
                </a:solidFill>
                <a:uFillTx/>
              </a:rPr>
              <a:t>总体而言，中国各地区吸烟率存在一定差异，西南地区、中西北部部分省份以及东北地区的部分省份吸烟率相对较高，而华东地区部分省份以及上海、新疆等地吸烟率相对较低。同时，随着各地控烟政策的不断加强和宣传教育的普及，吸烟率整体呈现下降趋势。</a:t>
            </a:r>
            <a:endParaRPr lang="zh-CN" altLang="en-US" sz="2400">
              <a:solidFill>
                <a:schemeClr val="tx1"/>
              </a:solidFill>
              <a:uFillTx/>
            </a:endParaRPr>
          </a:p>
        </p:txBody>
      </p:sp>
      <p:pic>
        <p:nvPicPr>
          <p:cNvPr id="14" name="图片 12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7620" y="1953260"/>
            <a:ext cx="3726180" cy="27374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>
</file>

<file path=ppt/tags/tag1.xml><?xml version="1.0" encoding="utf-8"?>
<p:tagLst xmlns:p="http://schemas.openxmlformats.org/presentationml/2006/main">
  <p:tag name="KSO_WM_UNIT_PLACING_PICTURE_INFO" val="{&quot;code&quot;:&quot;[1]&quot;,&quot;full_picture&quot;:false,&quot;last_crop_picture&quot;:&quot;[1]&quot;,&quot;scheme&quot;:&quot;1-1&quot;,&quot;spacing&quot;:5}"/>
  <p:tag name="KSO_WM_UNIT_PLACING_PICTURE" val="132404.262"/>
  <p:tag name="KSO_WM_BEAUTIFY_FLAG" val="#wm#"/>
  <p:tag name="KSO_WM_UNIT_ID" val="_1*i*1"/>
  <p:tag name="KSO_WM_UNIT_PLACING_PICTURE_USER_VIEWPORT" val="{&quot;height&quot;:10819,&quot;width&quot;:19217}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UNIT_SUBTYPE" val="q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107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108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116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17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125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26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136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3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331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331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331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TEMPLATE_THUMBS_INDEX" val="1、4、6、11、14、15、16、17、18、19、20、22"/>
</p:tagLst>
</file>

<file path=ppt/tags/tag149.xml><?xml version="1.0" encoding="utf-8"?>
<p:tagLst xmlns:p="http://schemas.openxmlformats.org/presentationml/2006/main">
  <p:tag name="PA" val="v5.2.9"/>
  <p:tag name="KSO_WM_BEAUTIFY_FLAG" val="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PA" val="v5.2.9"/>
  <p:tag name="KSO_WM_BEAUTIFY_FLAG" val=""/>
</p:tagLst>
</file>

<file path=ppt/tags/tag1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331"/>
  <p:tag name="KSO_WM_SLIDE_ID" val="custom20205331_9"/>
  <p:tag name="KSO_WM_TEMPLATE_SUBCATEGORY" val="0"/>
  <p:tag name="KSO_WM_SLIDE_TYPE" val="text"/>
  <p:tag name="KSO_WM_SLIDE_SUBTYPE" val="picTxt"/>
  <p:tag name="KSO_WM_SLIDE_ITEM_CNT" val="0"/>
  <p:tag name="KSO_WM_SLIDE_INDEX" val="9"/>
  <p:tag name="KSO_WM_SLIDE_SIZE" val="915*540"/>
  <p:tag name="KSO_WM_SLIDE_POSITION" val="44*0"/>
  <p:tag name="KSO_WM_TAG_VERSION" val="1.0"/>
  <p:tag name="KSO_WM_SLIDE_LAYOUT" val="a_d_f"/>
  <p:tag name="KSO_WM_SLIDE_LAYOUT_CNT" val="1_1_1"/>
  <p:tag name="KSO_WM_SLIDE_LAYOUT_INFO" val="{&quot;direction&quot;:0,&quot;horizontalAlign&quot;:-1,&quot;verticalAlign&quot;:-1,&quot;type&quot;:1,&quot;diagramDirection&quot;:0,&quot;canSetOverLayout&quot;:0,&quot;isOverLayout&quot;:0,&quot;backgroundInfo&quot;:[{&quot;type&quot;:&quot;general&quot;,&quot;left&quot;:&quot;NaN&quot;,&quot;top&quot;:&quot;NaN&quot;,&quot;right&quot;:&quot;NaN&quot;,&quot;bottom&quot;:&quot;NaN&quot;}]}"/>
  <p:tag name="KSO_WM_SLIDE_BACKGROUND" val="[&quot;general&quot;]"/>
  <p:tag name="KSO_WM_SLIDE_RATIO" val="1.777778"/>
  <p:tag name="KSO_WM_TEMPLATE_MASTER_TYPE" val="1"/>
  <p:tag name="KSO_WM_TEMPLATE_COLOR_TYPE" val="1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PA" val="v5.2.9"/>
  <p:tag name="KSO_WM_BEAUTIFY_FLAG" val=""/>
</p:tagLst>
</file>

<file path=ppt/tags/tag154.xml><?xml version="1.0" encoding="utf-8"?>
<p:tagLst xmlns:p="http://schemas.openxmlformats.org/presentationml/2006/main">
  <p:tag name="KSO_WPP_MARK_KEY" val="7e116a7b-54e7-4c4b-aa36-1e978657e4fd"/>
  <p:tag name="COMMONDATA" val="eyJoZGlkIjoiODk5NjA0ZmE5YjM2Y2MyY2ZlNjA2YTI2YmVkNzA5MmEifQ=="/>
  <p:tag name="commondata" val="eyJoZGlkIjoiYTkxMGFjZTA4MTRjMTVjMDE2MzM5ZmFhODc1MDdjMmIifQ==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PLACING_PICTURE_INFO" val="{&quot;code&quot;:&quot;[1]&quot;,&quot;full_picture&quot;:false,&quot;last_crop_picture&quot;:&quot;[1]&quot;,&quot;scheme&quot;:&quot;1-1&quot;,&quot;spacing&quot;:5}"/>
  <p:tag name="KSO_WM_UNIT_PLACING_PICTURE" val="152504.707"/>
  <p:tag name="KSO_WM_BEAUTIFY_FLAG" val="#wm#"/>
  <p:tag name="KSO_WM_UNIT_ID" val="_3**"/>
  <p:tag name="KSO_WM_UNIT_PLACING_PICTURE_COLLAGE_VIEWPORT" val="{&quot;height&quot;:6679.5678753371267,&quot;width&quot;:6651}"/>
  <p:tag name="KSO_WM_UNIT_PLACING_PICTURE_USER_VIEWPORT" val="{&quot;height&quot;:7494,&quot;width&quot;:7461}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PLACING_PICTURE_INFO" val="{&quot;code&quot;:&quot;[1]&quot;,&quot;full_picture&quot;:false,&quot;last_crop_picture&quot;:&quot;[1]&quot;,&quot;scheme&quot;:&quot;1-1&quot;,&quot;spacing&quot;:5}"/>
  <p:tag name="KSO_WM_UNIT_PLACING_PICTURE" val="163612.940"/>
  <p:tag name="KSO_WM_BEAUTIFY_FLAG" val="#wm#"/>
  <p:tag name="KSO_WM_UNIT_ID" val="_6**"/>
  <p:tag name="KSO_WM_UNIT_PLACING_PICTURE_USER_VIEWPORT" val="{&quot;height&quot;:3281,&quot;width&quot;:19245}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PLACING_PICTURE_INFO" val="{&quot;code&quot;:&quot;[1]&quot;,&quot;full_picture&quot;:false,&quot;last_crop_picture&quot;:&quot;[1]&quot;,&quot;scheme&quot;:&quot;1-1&quot;,&quot;spacing&quot;:5}"/>
  <p:tag name="KSO_WM_UNIT_PLACING_PICTURE" val="230925.831"/>
  <p:tag name="KSO_WM_BEAUTIFY_FLAG" val="#wm#"/>
  <p:tag name="KSO_WM_UNIT_ID" val="_11**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92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99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022602">
      <a:dk1>
        <a:sysClr val="windowText" lastClr="000000"/>
      </a:dk1>
      <a:lt1>
        <a:sysClr val="window" lastClr="FFFFFF"/>
      </a:lt1>
      <a:dk2>
        <a:srgbClr val="F1F7FC"/>
      </a:dk2>
      <a:lt2>
        <a:srgbClr val="FFFFFF"/>
      </a:lt2>
      <a:accent1>
        <a:srgbClr val="2E75B6"/>
      </a:accent1>
      <a:accent2>
        <a:srgbClr val="4967A9"/>
      </a:accent2>
      <a:accent3>
        <a:srgbClr val="64599C"/>
      </a:accent3>
      <a:accent4>
        <a:srgbClr val="804A8F"/>
      </a:accent4>
      <a:accent5>
        <a:srgbClr val="9B3C82"/>
      </a:accent5>
      <a:accent6>
        <a:srgbClr val="B62E75"/>
      </a:accent6>
      <a:hlink>
        <a:srgbClr val="658BD5"/>
      </a:hlink>
      <a:folHlink>
        <a:srgbClr val="A16AA5"/>
      </a:folHlink>
    </a:clrScheme>
    <a:fontScheme name="5j4ov3j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2540</Words>
  <Application>WPS 演示</Application>
  <PresentationFormat>宽屏</PresentationFormat>
  <Paragraphs>113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汉仪旗黑-85S</vt:lpstr>
      <vt:lpstr>黑体</vt:lpstr>
      <vt:lpstr>思源黑体</vt:lpstr>
      <vt:lpstr>思源黑体 Normal</vt:lpstr>
      <vt:lpstr>Times New Roman</vt:lpstr>
      <vt:lpstr>Arial</vt:lpstr>
      <vt:lpstr>思源宋体 CN</vt:lpstr>
      <vt:lpstr>思源黑体 Heavy</vt:lpstr>
      <vt:lpstr>Arial Unicode MS</vt:lpstr>
      <vt:lpstr>等线 Light</vt:lpstr>
      <vt:lpstr>等线</vt:lpstr>
      <vt:lpstr>Calibri</vt:lpstr>
      <vt:lpstr>Office 主题​​</vt:lpstr>
      <vt:lpstr>1_Office 主题​​</vt:lpstr>
      <vt:lpstr>害无烟环境</vt:lpstr>
      <vt:lpstr>PowerPoint 演示文稿</vt:lpstr>
      <vt:lpstr> </vt:lpstr>
      <vt:lpstr>  康管理,,</vt:lpstr>
      <vt:lpstr>吸烟现状及趋势</vt:lpstr>
      <vt:lpstr>吸烟现状及趋势</vt:lpstr>
      <vt:lpstr>吸烟现状及趋势</vt:lpstr>
      <vt:lpstr>吸烟率较低地区：</vt:lpstr>
      <vt:lpstr>吸烟现状及趋势</vt:lpstr>
      <vt:lpstr> </vt:lpstr>
      <vt:lpstr>PowerPoint 演示文稿</vt:lpstr>
      <vt:lpstr>烟草对健康的危害 - 身体器官影响（三）</vt:lpstr>
      <vt:lpstr>PowerPoint 演示文稿</vt:lpstr>
      <vt:lpstr>PowerPoint 演示文稿</vt:lpstr>
      <vt:lpstr>PowerPoint 演示文稿</vt:lpstr>
      <vt:lpstr>02糖尿病合理膳食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常见慢病的健康管理</dc:title>
  <dc:creator>hp</dc:creator>
  <cp:lastModifiedBy>CTO</cp:lastModifiedBy>
  <cp:revision>157</cp:revision>
  <dcterms:created xsi:type="dcterms:W3CDTF">2021-06-28T07:15:00Z</dcterms:created>
  <dcterms:modified xsi:type="dcterms:W3CDTF">2025-06-16T03:21:14Z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911B26F3A6844C85A00724246DFEE00C_12</vt:lpwstr>
  </property>
  <property fmtid="{D5CDD505-2E9C-101B-9397-08002B2CF9AE}" pid="3" name="KSOProductBuildVer">
    <vt:lpwstr>2052-12.1.0.21171</vt:lpwstr>
  </property>
</Properties>
</file>