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ink/ink1.xml" ContentType="application/inkml+xml"/>
  <Override PartName="/ppt/ink/ink2.xml" ContentType="application/inkml+xml"/>
  <Override PartName="/ppt/ink/ink3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353" r:id="rId3"/>
    <p:sldId id="354" r:id="rId5"/>
    <p:sldId id="355" r:id="rId6"/>
    <p:sldId id="356" r:id="rId7"/>
    <p:sldId id="357" r:id="rId8"/>
    <p:sldId id="358" r:id="rId9"/>
    <p:sldId id="360" r:id="rId10"/>
    <p:sldId id="361" r:id="rId11"/>
    <p:sldId id="362" r:id="rId12"/>
    <p:sldId id="365" r:id="rId13"/>
    <p:sldId id="367" r:id="rId14"/>
  </p:sldIdLst>
  <p:sldSz cx="12192000" cy="6858000" type="screen16x9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微软雅黑" panose="020B0503020204020204" pitchFamily="34" charset="-122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D7D8"/>
    <a:srgbClr val="8CBCD0"/>
    <a:srgbClr val="B59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0" autoAdjust="0"/>
    <p:restoredTop sz="95244" autoAdjust="0"/>
  </p:normalViewPr>
  <p:slideViewPr>
    <p:cSldViewPr snapToGrid="0">
      <p:cViewPr>
        <p:scale>
          <a:sx n="65" d="100"/>
          <a:sy n="65" d="100"/>
        </p:scale>
        <p:origin x="720" y="4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40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33.xml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692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3EB6A-EC32-4843-AA6B-6F0E9AEA71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3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694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B325E-299B-4932-9CE2-E7D7651C71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4-02-05T12:25:36"/>
    </inkml:context>
    <inkml:brush xml:id="br1">
      <inkml:brushProperty name="width" value="0.01984375" units="cm"/>
      <inkml:brushProperty name="height" value="0.01984375" units="cm"/>
      <inkml:brushProperty name="color" value="#000000"/>
      <inkml:brushProperty name="fitToCurve" value="1"/>
    </inkml:brush>
  </inkml:definitions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4-02-05T12:25:36"/>
    </inkml:context>
    <inkml:brush xml:id="br1">
      <inkml:brushProperty name="width" value="0.01984375" units="cm"/>
      <inkml:brushProperty name="height" value="0.01984375" units="cm"/>
      <inkml:brushProperty name="color" value="#000000"/>
      <inkml:brushProperty name="fitToCurve" value="1"/>
    </inkml:brush>
  </inkml:definitions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6041" units="1/cm"/>
          <inkml:channelProperty channel="Y" name="resolution" value="28.36041" units="1/cm"/>
          <inkml:channelProperty channel="F" name="resolution" value="1" units="1/dev"/>
        </inkml:channelProperties>
      </inkml:inkSource>
      <inkml:timestamp xml:id="ts0" timeString="2024-02-05T12:25:36"/>
    </inkml:context>
    <inkml:brush xml:id="br1">
      <inkml:brushProperty name="width" value="0.01984375" units="cm"/>
      <inkml:brushProperty name="height" value="0.01984375" units="cm"/>
      <inkml:brushProperty name="color" value="#000000"/>
      <inkml:brushProperty name="fitToCurve" value="1"/>
    </inkml:brush>
  </inkml:definitions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686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52FF2-2376-48F6-AD25-B099E4286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7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688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89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690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1A7DE-E2AC-421A-AEB3-423FB0D909F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3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0DB3E031-9567-450D-A2E4-81C7A4BCAF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3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0DB3E031-9567-450D-A2E4-81C7A4BCAF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0DB3E031-9567-450D-A2E4-81C7A4BCAF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0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0DB3E031-9567-450D-A2E4-81C7A4BCAF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0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0DB3E031-9567-450D-A2E4-81C7A4BCAF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17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0DB3E031-9567-450D-A2E4-81C7A4BCAF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31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3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4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5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7" descr="677767575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49530" y="-86360"/>
            <a:ext cx="12374880" cy="69602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tags" Target="../tags/tag4.xml"/><Relationship Id="rId19" Type="http://schemas.openxmlformats.org/officeDocument/2006/relationships/image" Target="../media/image5.png"/><Relationship Id="rId18" Type="http://schemas.openxmlformats.org/officeDocument/2006/relationships/tags" Target="../tags/tag16.xml"/><Relationship Id="rId17" Type="http://schemas.openxmlformats.org/officeDocument/2006/relationships/customXml" Target="../ink/ink3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customXml" Target="../ink/ink2.xml"/><Relationship Id="rId12" Type="http://schemas.openxmlformats.org/officeDocument/2006/relationships/image" Target="../media/image4.png"/><Relationship Id="rId11" Type="http://schemas.openxmlformats.org/officeDocument/2006/relationships/tags" Target="../tags/tag12.xml"/><Relationship Id="rId10" Type="http://schemas.openxmlformats.org/officeDocument/2006/relationships/customXml" Target="../ink/ink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6.jpeg"/><Relationship Id="rId1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6.jpeg"/><Relationship Id="rId10" Type="http://schemas.openxmlformats.org/officeDocument/2006/relationships/notesSlide" Target="../notesSlides/notesSlide9.xml"/><Relationship Id="rId1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图片 1" descr="707070897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9420" y="-144780"/>
            <a:ext cx="12750165" cy="7105015"/>
          </a:xfrm>
          <a:prstGeom prst="rect">
            <a:avLst/>
          </a:prstGeom>
        </p:spPr>
      </p:pic>
      <p:sp>
        <p:nvSpPr>
          <p:cNvPr id="1048576" name="TextBox 2"/>
          <p:cNvSpPr txBox="1"/>
          <p:nvPr/>
        </p:nvSpPr>
        <p:spPr>
          <a:xfrm>
            <a:off x="2089785" y="1713865"/>
            <a:ext cx="4839335" cy="1091565"/>
          </a:xfrm>
          <a:prstGeom prst="rect">
            <a:avLst/>
          </a:prstGeom>
          <a:solidFill>
            <a:srgbClr val="8CBCD0"/>
          </a:solidFill>
          <a:ln>
            <a:solidFill>
              <a:srgbClr val="8CBCD0"/>
            </a:solidFill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200" b="1" spc="300" dirty="0">
                <a:solidFill>
                  <a:schemeClr val="bg1"/>
                </a:solidFill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热性惊厥</a:t>
            </a:r>
            <a:r>
              <a:rPr lang="zh-CN" altLang="en-US" sz="3200" b="1" spc="300" dirty="0">
                <a:solidFill>
                  <a:schemeClr val="bg1"/>
                </a:solidFill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健康知识宣传</a:t>
            </a:r>
            <a:r>
              <a:rPr lang="en-US" altLang="zh-CN" sz="3200" b="1" spc="300" dirty="0">
                <a:solidFill>
                  <a:schemeClr val="bg1"/>
                </a:solidFill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PPT</a:t>
            </a:r>
            <a:endParaRPr lang="en-US" altLang="zh-CN" sz="3200" b="1" spc="300" dirty="0">
              <a:solidFill>
                <a:schemeClr val="bg1"/>
              </a:solidFill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48577" name="5"/>
          <p:cNvSpPr txBox="1">
            <a:spLocks noChangeArrowheads="1"/>
          </p:cNvSpPr>
          <p:nvPr/>
        </p:nvSpPr>
        <p:spPr bwMode="auto">
          <a:xfrm>
            <a:off x="3470275" y="3656965"/>
            <a:ext cx="2236470" cy="595630"/>
          </a:xfrm>
          <a:prstGeom prst="rect">
            <a:avLst/>
          </a:prstGeom>
          <a:solidFill>
            <a:srgbClr val="8CBCD0"/>
          </a:solidFill>
          <a:ln>
            <a:noFill/>
          </a:ln>
          <a:effectLst/>
        </p:spPr>
        <p:txBody>
          <a:bodyPr vert="horz" wrap="square" lIns="91416" tIns="45708" rIns="91416" bIns="45708" numCol="1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汇报人：武汉市第七医院</a:t>
            </a:r>
            <a:endParaRPr lang="zh-CN" altLang="en-US" sz="1400" b="0" dirty="0">
              <a:solidFill>
                <a:schemeClr val="bg1"/>
              </a:solidFill>
              <a:latin typeface="+mn-lt"/>
              <a:ea typeface="等线" panose="02010600030101010101" pitchFamily="2" charset="-122"/>
              <a:cs typeface="+mn-ea"/>
              <a:sym typeface="+mn-lt"/>
            </a:endParaRPr>
          </a:p>
          <a:p>
            <a:pPr algn="l"/>
            <a:r>
              <a:rPr lang="zh-CN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儿科：</a:t>
            </a:r>
            <a:r>
              <a:rPr lang="en-US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张彩艳</a:t>
            </a:r>
            <a:endParaRPr lang="zh-CN" altLang="en-US"/>
          </a:p>
        </p:txBody>
      </p:sp>
      <p:sp>
        <p:nvSpPr>
          <p:cNvPr id="1048578" name="4"/>
          <p:cNvSpPr txBox="1">
            <a:spLocks noChangeArrowheads="1"/>
          </p:cNvSpPr>
          <p:nvPr/>
        </p:nvSpPr>
        <p:spPr bwMode="auto">
          <a:xfrm>
            <a:off x="3584575" y="4637405"/>
            <a:ext cx="2016760" cy="366395"/>
          </a:xfrm>
          <a:prstGeom prst="rect">
            <a:avLst/>
          </a:prstGeom>
          <a:solidFill>
            <a:srgbClr val="8CBCD0"/>
          </a:solidFill>
          <a:ln>
            <a:noFill/>
          </a:ln>
          <a:effectLst/>
        </p:spPr>
        <p:txBody>
          <a:bodyPr vert="horz" wrap="square" lIns="91416" tIns="45708" rIns="91416" bIns="45708" numCol="1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日   期</a:t>
            </a:r>
            <a:r>
              <a:rPr lang="en-US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：</a:t>
            </a:r>
            <a:r>
              <a:rPr lang="en-US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2</a:t>
            </a:r>
            <a:r>
              <a:rPr lang="en-US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0</a:t>
            </a:r>
            <a:r>
              <a:rPr lang="en-US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2</a:t>
            </a:r>
            <a:r>
              <a:rPr lang="en-US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4</a:t>
            </a:r>
            <a:r>
              <a:rPr lang="en-US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年</a:t>
            </a:r>
            <a:r>
              <a:rPr lang="en-US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2</a:t>
            </a:r>
            <a:r>
              <a:rPr lang="en-US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月</a:t>
            </a:r>
            <a:r>
              <a:rPr lang="en-US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6</a:t>
            </a:r>
            <a:r>
              <a:rPr lang="en-US" altLang="en-US" sz="1400" b="0" dirty="0">
                <a:solidFill>
                  <a:schemeClr val="bg1"/>
                </a:solidFill>
                <a:latin typeface="+mn-lt"/>
                <a:ea typeface="等线" panose="02010600030101010101" pitchFamily="2" charset="-122"/>
                <a:cs typeface="+mn-ea"/>
                <a:sym typeface="+mn-lt"/>
              </a:rPr>
              <a:t>日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076190" y="-116205"/>
            <a:ext cx="3747135" cy="597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01000" y="0"/>
            <a:ext cx="4191000" cy="723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图片 2" descr="6777675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530" y="-86360"/>
            <a:ext cx="12374880" cy="6960235"/>
          </a:xfrm>
          <a:prstGeom prst="rect">
            <a:avLst/>
          </a:prstGeom>
        </p:spPr>
      </p:pic>
      <p:sp>
        <p:nvSpPr>
          <p:cNvPr id="1048666" name="矩形 9"/>
          <p:cNvSpPr/>
          <p:nvPr/>
        </p:nvSpPr>
        <p:spPr>
          <a:xfrm>
            <a:off x="2360295" y="483870"/>
            <a:ext cx="9965055" cy="491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67" name="文本框 3"/>
          <p:cNvSpPr txBox="1"/>
          <p:nvPr/>
        </p:nvSpPr>
        <p:spPr>
          <a:xfrm>
            <a:off x="6156960" y="1033145"/>
            <a:ext cx="4615180" cy="66294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zh-CN" altLang="en-US" sz="4400" dirty="0">
                <a:solidFill>
                  <a:srgbClr val="8CBCD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如何预防</a:t>
            </a:r>
            <a:r>
              <a:rPr lang="zh-CN" altLang="en-US" sz="4400" dirty="0">
                <a:solidFill>
                  <a:srgbClr val="8CBCD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热性惊厥</a:t>
            </a:r>
            <a:endParaRPr lang="zh-CN" altLang="en-US" sz="4400" dirty="0">
              <a:solidFill>
                <a:srgbClr val="8CBCD0"/>
              </a:solidFill>
              <a:latin typeface="等线" panose="02010600030101010101" pitchFamily="2" charset="-122"/>
              <a:ea typeface="等线" panose="02010600030101010101" pitchFamily="2" charset="-122"/>
              <a:sym typeface="+mn-ea"/>
            </a:endParaRPr>
          </a:p>
        </p:txBody>
      </p:sp>
      <p:pic>
        <p:nvPicPr>
          <p:cNvPr id="2097166" name="图片 4" descr="C:\Users\Administrator\Desktop\摄图网_501351508_医疗团队会议讨论特写（企业商用）.jpg摄图网_501351508_医疗团队会议讨论特写（企业商用）"/>
          <p:cNvPicPr preferRelativeResize="0"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9530" y="1264920"/>
            <a:ext cx="4852670" cy="30175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C8C8C8"/>
            </a:solidFill>
          </a:ln>
        </p:spPr>
      </p:pic>
      <p:sp>
        <p:nvSpPr>
          <p:cNvPr id="1048668" name="文本框 10"/>
          <p:cNvSpPr txBox="1"/>
          <p:nvPr/>
        </p:nvSpPr>
        <p:spPr>
          <a:xfrm>
            <a:off x="5085080" y="2575560"/>
            <a:ext cx="6518275" cy="2023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hangingPunc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en-US" sz="1400" dirty="0">
                <a:solidFill>
                  <a:srgbClr val="B59286"/>
                </a:solidFill>
                <a:cs typeface="+mn-ea"/>
                <a:sym typeface="+mn-lt"/>
              </a:rPr>
              <a:t>❶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宝宝出生后积极接种疫苗，减少感染性疾病的发生；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indent="0" algn="l" hangingPunc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en-US" sz="1400" dirty="0">
                <a:solidFill>
                  <a:srgbClr val="B59286"/>
                </a:solidFill>
                <a:cs typeface="+mn-ea"/>
                <a:sym typeface="+mn-lt"/>
              </a:rPr>
              <a:t>❷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宝宝日常均衡饮食，积极锻炼身体，勤洗手，流行病高发期间尽量少去人群密集的地方或做好个人防护、预防交叉感染；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indent="0" algn="l" hangingPunc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en-US" sz="1400" dirty="0">
                <a:solidFill>
                  <a:srgbClr val="B59286"/>
                </a:solidFill>
                <a:cs typeface="+mn-ea"/>
                <a:sym typeface="+mn-lt"/>
              </a:rPr>
              <a:t>❸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积极治疗导致宝宝抽搐和惊厥的原发疾病；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indent="0" algn="l" hangingPunc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en-US" sz="1400" dirty="0">
                <a:solidFill>
                  <a:srgbClr val="B59286"/>
                </a:solidFill>
                <a:cs typeface="+mn-ea"/>
                <a:sym typeface="+mn-ea"/>
              </a:rPr>
              <a:t>❹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对于有家族史或宝宝既往发生过热性惊厥病史，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若有过抽搐史的孩子要特别注意孩子的体温变化，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体温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38℃以上时，应积极退热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48669" name="文本框 12"/>
          <p:cNvSpPr txBox="1"/>
          <p:nvPr/>
        </p:nvSpPr>
        <p:spPr>
          <a:xfrm>
            <a:off x="5085080" y="1890395"/>
            <a:ext cx="6339840" cy="6851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因为导致热性惊厥的病因不同，预防的方法和措施也不一样。以下方法可能有助于预防或减少抽搐的发作：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48670" name="椭圆 16"/>
          <p:cNvSpPr/>
          <p:nvPr>
            <p:custDataLst>
              <p:tags r:id="rId4"/>
            </p:custDataLst>
          </p:nvPr>
        </p:nvSpPr>
        <p:spPr>
          <a:xfrm>
            <a:off x="5423262" y="1116965"/>
            <a:ext cx="579120" cy="579120"/>
          </a:xfrm>
          <a:prstGeom prst="ellipse">
            <a:avLst/>
          </a:prstGeom>
          <a:solidFill>
            <a:srgbClr val="8C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p:transition spd="med" advTm="8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1" descr="6777675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530" y="-86360"/>
            <a:ext cx="12374880" cy="6960235"/>
          </a:xfrm>
          <a:prstGeom prst="rect">
            <a:avLst/>
          </a:prstGeom>
        </p:spPr>
      </p:pic>
      <p:sp>
        <p:nvSpPr>
          <p:cNvPr id="1048681" name="文本框"/>
          <p:cNvSpPr>
            <a:spLocks noChangeArrowheads="1"/>
          </p:cNvSpPr>
          <p:nvPr/>
        </p:nvSpPr>
        <p:spPr bwMode="auto">
          <a:xfrm>
            <a:off x="3338781" y="1993656"/>
            <a:ext cx="5765165" cy="9779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p>
            <a:pPr algn="dist">
              <a:buFont typeface="Arial" panose="020B0604020202020204" pitchFamily="34" charset="0"/>
              <a:buNone/>
            </a:pPr>
            <a:r>
              <a:rPr lang="zh-CN" altLang="en-US" sz="66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微软雅黑" panose="020B0503020204020204" pitchFamily="34" charset="-122"/>
              </a:rPr>
              <a:t>感谢您的观看</a:t>
            </a:r>
            <a:endParaRPr lang="zh-CN" altLang="en-US" sz="66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48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9"/>
          <p:cNvGrpSpPr/>
          <p:nvPr/>
        </p:nvGrpSpPr>
        <p:grpSpPr>
          <a:xfrm rot="0">
            <a:off x="1850994" y="1681075"/>
            <a:ext cx="4212590" cy="688975"/>
            <a:chOff x="2519680" y="2094992"/>
            <a:chExt cx="4212590" cy="688696"/>
          </a:xfrm>
        </p:grpSpPr>
        <p:sp>
          <p:nvSpPr>
            <p:cNvPr id="2" name="椭圆 31"/>
            <p:cNvSpPr/>
            <p:nvPr>
              <p:custDataLst>
                <p:tags r:id="rId1"/>
              </p:custDataLst>
            </p:nvPr>
          </p:nvSpPr>
          <p:spPr>
            <a:xfrm>
              <a:off x="2519680" y="2123288"/>
              <a:ext cx="660400" cy="660400"/>
            </a:xfrm>
            <a:prstGeom prst="ellipse">
              <a:avLst/>
            </a:prstGeom>
            <a:solidFill>
              <a:srgbClr val="8CBC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spc="-150" dirty="0">
                  <a:solidFill>
                    <a:schemeClr val="bg1"/>
                  </a:solidFill>
                  <a:latin typeface="+mn-ea"/>
                </a:rPr>
                <a:t>1</a:t>
              </a:r>
              <a:endParaRPr lang="en-US" altLang="zh-CN" sz="2800" spc="-15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" name="文本框 32"/>
            <p:cNvSpPr txBox="1"/>
            <p:nvPr>
              <p:custDataLst>
                <p:tags r:id="rId2"/>
              </p:custDataLst>
            </p:nvPr>
          </p:nvSpPr>
          <p:spPr>
            <a:xfrm>
              <a:off x="3202305" y="2094992"/>
              <a:ext cx="3529965" cy="644899"/>
            </a:xfrm>
            <a:prstGeom prst="rect">
              <a:avLst/>
            </a:prstGeom>
            <a:solidFill>
              <a:srgbClr val="A4D7D8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什么</a:t>
              </a:r>
              <a:r>
                <a:rPr lang="en-US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是</a:t>
              </a:r>
              <a:r>
                <a:rPr lang="en-US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热性</a:t>
              </a:r>
              <a:r>
                <a:rPr lang="en-US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惊厥</a:t>
              </a:r>
              <a:endParaRPr lang="zh-CN" altLang="en-US"/>
            </a:p>
          </p:txBody>
        </p:sp>
      </p:grpSp>
      <p:grpSp>
        <p:nvGrpSpPr>
          <p:cNvPr id="4" name="组合 33"/>
          <p:cNvGrpSpPr/>
          <p:nvPr/>
        </p:nvGrpSpPr>
        <p:grpSpPr>
          <a:xfrm>
            <a:off x="1892063" y="2905525"/>
            <a:ext cx="4171316" cy="660169"/>
            <a:chOff x="2519680" y="2083849"/>
            <a:chExt cx="4148314" cy="660400"/>
          </a:xfrm>
        </p:grpSpPr>
        <p:sp>
          <p:nvSpPr>
            <p:cNvPr id="5" name="椭圆 34"/>
            <p:cNvSpPr/>
            <p:nvPr>
              <p:custDataLst>
                <p:tags r:id="rId3"/>
              </p:custDataLst>
            </p:nvPr>
          </p:nvSpPr>
          <p:spPr>
            <a:xfrm>
              <a:off x="2519680" y="2083849"/>
              <a:ext cx="660400" cy="660400"/>
            </a:xfrm>
            <a:prstGeom prst="ellipse">
              <a:avLst/>
            </a:prstGeom>
            <a:solidFill>
              <a:srgbClr val="8CBC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spc="-150" dirty="0">
                  <a:solidFill>
                    <a:schemeClr val="bg1"/>
                  </a:solidFill>
                  <a:latin typeface="+mn-ea"/>
                </a:rPr>
                <a:t>3</a:t>
              </a:r>
              <a:endParaRPr lang="en-US" altLang="zh-CN" sz="2800" spc="-15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文本框 35"/>
            <p:cNvSpPr txBox="1"/>
            <p:nvPr>
              <p:custDataLst>
                <p:tags r:id="rId4"/>
              </p:custDataLst>
            </p:nvPr>
          </p:nvSpPr>
          <p:spPr>
            <a:xfrm>
              <a:off x="3202330" y="2094648"/>
              <a:ext cx="3465664" cy="645386"/>
            </a:xfrm>
            <a:prstGeom prst="rect">
              <a:avLst/>
            </a:prstGeom>
            <a:solidFill>
              <a:srgbClr val="A4D7D8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buClrTx/>
                <a:buSzTx/>
                <a:buFontTx/>
              </a:pPr>
              <a:r>
                <a:rPr lang="en-US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病因</a:t>
              </a:r>
              <a:r>
                <a:rPr lang="en-US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及</a:t>
              </a:r>
              <a:r>
                <a:rPr lang="en-US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发病</a:t>
              </a:r>
              <a:r>
                <a:rPr lang="en-US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机制</a:t>
              </a:r>
              <a:endParaRPr lang="zh-CN" altLang="en-US" sz="3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7" name="组合 3"/>
          <p:cNvGrpSpPr/>
          <p:nvPr/>
        </p:nvGrpSpPr>
        <p:grpSpPr>
          <a:xfrm>
            <a:off x="6653434" y="1631950"/>
            <a:ext cx="3612515" cy="694055"/>
            <a:chOff x="2519680" y="2080443"/>
            <a:chExt cx="3612515" cy="694296"/>
          </a:xfrm>
        </p:grpSpPr>
        <p:sp>
          <p:nvSpPr>
            <p:cNvPr id="8" name="椭圆 4"/>
            <p:cNvSpPr/>
            <p:nvPr>
              <p:custDataLst>
                <p:tags r:id="rId5"/>
              </p:custDataLst>
            </p:nvPr>
          </p:nvSpPr>
          <p:spPr>
            <a:xfrm>
              <a:off x="2519680" y="2114339"/>
              <a:ext cx="660400" cy="660400"/>
            </a:xfrm>
            <a:prstGeom prst="ellipse">
              <a:avLst/>
            </a:prstGeom>
            <a:solidFill>
              <a:srgbClr val="8CBC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spc="-15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en-US" altLang="zh-CN" sz="2800" spc="-15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3202305" y="2080443"/>
              <a:ext cx="2929890" cy="645384"/>
            </a:xfrm>
            <a:prstGeom prst="rect">
              <a:avLst/>
            </a:prstGeom>
            <a:solidFill>
              <a:srgbClr val="A4D7D8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r>
                <a:rPr lang="zh-CN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sym typeface="+mn-ea"/>
                </a:rPr>
                <a:t>他</a:t>
              </a:r>
              <a:r>
                <a:rPr lang="zh-CN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sym typeface="+mn-ea"/>
                </a:rPr>
                <a:t>有</a:t>
              </a:r>
              <a:r>
                <a:rPr lang="zh-CN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sym typeface="+mn-ea"/>
                </a:rPr>
                <a:t>什么</a:t>
              </a:r>
              <a:r>
                <a:rPr lang="zh-CN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sym typeface="+mn-ea"/>
                </a:rPr>
                <a:t>特点</a:t>
              </a:r>
              <a:endParaRPr lang="zh-CN" altLang="en-US" sz="3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endParaRPr>
            </a:p>
          </p:txBody>
        </p:sp>
      </p:grpSp>
      <p:grpSp>
        <p:nvGrpSpPr>
          <p:cNvPr id="10" name="组合 7"/>
          <p:cNvGrpSpPr/>
          <p:nvPr/>
        </p:nvGrpSpPr>
        <p:grpSpPr>
          <a:xfrm>
            <a:off x="6653435" y="2916793"/>
            <a:ext cx="3984625" cy="710021"/>
            <a:chOff x="2519680" y="2094962"/>
            <a:chExt cx="3984625" cy="710267"/>
          </a:xfrm>
          <a:solidFill>
            <a:srgbClr val="8CBCD0"/>
          </a:solidFill>
        </p:grpSpPr>
        <p:sp>
          <p:nvSpPr>
            <p:cNvPr id="11" name="椭圆 13"/>
            <p:cNvSpPr/>
            <p:nvPr>
              <p:custDataLst>
                <p:tags r:id="rId7"/>
              </p:custDataLst>
            </p:nvPr>
          </p:nvSpPr>
          <p:spPr>
            <a:xfrm>
              <a:off x="2519680" y="2144829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spc="-150" dirty="0">
                  <a:solidFill>
                    <a:schemeClr val="bg1"/>
                  </a:solidFill>
                  <a:latin typeface="+mn-ea"/>
                </a:rPr>
                <a:t>4</a:t>
              </a:r>
              <a:endParaRPr lang="en-US" altLang="zh-CN" sz="2800" spc="-15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" name="文本框 18"/>
            <p:cNvSpPr txBox="1"/>
            <p:nvPr>
              <p:custDataLst>
                <p:tags r:id="rId8"/>
              </p:custDataLst>
            </p:nvPr>
          </p:nvSpPr>
          <p:spPr>
            <a:xfrm>
              <a:off x="3202305" y="2094962"/>
              <a:ext cx="3302000" cy="645384"/>
            </a:xfrm>
            <a:prstGeom prst="rect">
              <a:avLst/>
            </a:prstGeom>
            <a:solidFill>
              <a:srgbClr val="A4D7D8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临床</a:t>
              </a:r>
              <a:r>
                <a:rPr lang="en-US" altLang="en-US" sz="36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表现</a:t>
              </a:r>
              <a:endParaRPr lang="zh-CN" altLang="en-US"/>
            </a:p>
          </p:txBody>
        </p:sp>
      </p:grpSp>
      <p:sp>
        <p:nvSpPr>
          <p:cNvPr id="13" name="文本框 7"/>
          <p:cNvSpPr txBox="1"/>
          <p:nvPr>
            <p:custDataLst>
              <p:tags r:id="rId9"/>
            </p:custDataLst>
          </p:nvPr>
        </p:nvSpPr>
        <p:spPr>
          <a:xfrm>
            <a:off x="5005928" y="509906"/>
            <a:ext cx="1858645" cy="1014730"/>
          </a:xfrm>
          <a:prstGeom prst="rect">
            <a:avLst/>
          </a:prstGeom>
          <a:solidFill>
            <a:srgbClr val="A4D7D8"/>
          </a:solidFill>
        </p:spPr>
        <p:txBody>
          <a:bodyPr wrap="none" rtlCol="0">
            <a:spAutoFit/>
          </a:bodyPr>
          <a:p>
            <a:r>
              <a:rPr lang="zh-CN" altLang="en-US" sz="6000" spc="-150" dirty="0">
                <a:solidFill>
                  <a:schemeClr val="bg1"/>
                </a:solidFill>
                <a:latin typeface="+mn-ea"/>
                <a:cs typeface="+mn-ea"/>
              </a:rPr>
              <a:t>目 录</a:t>
            </a:r>
            <a:endParaRPr lang="zh-CN" altLang="en-US" sz="6000" spc="-15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14" name="墨迹 13"/>
              <p14:cNvContentPartPr/>
              <p14:nvPr>
                <p:custDataLst>
                  <p:tags r:id="rId11"/>
                </p:custDataLst>
              </p14:nvPr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2"/>
            </p:blipFill>
            <p:spPr>
              <a:xfrm>
                <a:off x="0" y="0"/>
                <a:ext cx="0" cy="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15" name="墨迹 14"/>
              <p14:cNvContentPartPr/>
              <p14:nvPr>
                <p:custDataLst>
                  <p:tags r:id="rId14"/>
                </p:custDataLst>
              </p14:nvPr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2"/>
            </p:blipFill>
            <p:spPr>
              <a:xfrm>
                <a:off x="0" y="0"/>
                <a:ext cx="0" cy="0"/>
              </a:xfrm>
              <a:prstGeom prst="rect"/>
            </p:spPr>
          </p:pic>
        </mc:Fallback>
      </mc:AlternateContent>
      <p:grpSp>
        <p:nvGrpSpPr>
          <p:cNvPr id="16" name="组合 33"/>
          <p:cNvGrpSpPr/>
          <p:nvPr/>
        </p:nvGrpSpPr>
        <p:grpSpPr>
          <a:xfrm>
            <a:off x="1878726" y="3956856"/>
            <a:ext cx="3627014" cy="1198881"/>
            <a:chOff x="2467817" y="2123170"/>
            <a:chExt cx="3959979" cy="7899455"/>
          </a:xfrm>
        </p:grpSpPr>
        <p:sp>
          <p:nvSpPr>
            <p:cNvPr id="17" name="椭圆 34"/>
            <p:cNvSpPr/>
            <p:nvPr>
              <p:custDataLst>
                <p:tags r:id="rId15"/>
              </p:custDataLst>
            </p:nvPr>
          </p:nvSpPr>
          <p:spPr>
            <a:xfrm>
              <a:off x="2467817" y="2123170"/>
              <a:ext cx="715479" cy="4250975"/>
            </a:xfrm>
            <a:prstGeom prst="ellipse">
              <a:avLst/>
            </a:prstGeom>
            <a:solidFill>
              <a:srgbClr val="8CBCD0"/>
            </a:solidFill>
            <a:ln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800" spc="-150" dirty="0">
                  <a:solidFill>
                    <a:srgbClr val="FFFFFF"/>
                  </a:solidFill>
                  <a:latin typeface="Arial" panose="020B0604020202020204"/>
                </a:rPr>
                <a:t>5</a:t>
              </a:r>
              <a:endParaRPr lang="en-US" altLang="zh-CN" sz="2800" spc="-15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8" name="文本框 35"/>
            <p:cNvSpPr txBox="1"/>
            <p:nvPr>
              <p:custDataLst>
                <p:tags r:id="rId16"/>
              </p:custDataLst>
            </p:nvPr>
          </p:nvSpPr>
          <p:spPr>
            <a:xfrm>
              <a:off x="3314174" y="2123175"/>
              <a:ext cx="3113622" cy="7899450"/>
            </a:xfrm>
            <a:prstGeom prst="rect">
              <a:avLst/>
            </a:prstGeom>
            <a:solidFill>
              <a:srgbClr val="A4D7D8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buClrTx/>
                <a:buSzTx/>
                <a:buFontTx/>
              </a:pPr>
              <a:r>
                <a:rPr lang="zh-CN" altLang="en-US" sz="3600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发生了热性惊厥怎么办</a:t>
              </a:r>
              <a:endParaRPr lang="zh-CN" altLang="en-US" sz="3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19" name="墨迹 18"/>
              <p14:cNvContentPartPr/>
              <p14:nvPr>
                <p:custDataLst>
                  <p:tags r:id="rId18"/>
                </p:custDataLst>
              </p14:nvPr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9"/>
            </p:blipFill>
            <p:spPr>
              <a:xfrm>
                <a:off x="0" y="0"/>
                <a:ext cx="0" cy="0"/>
              </a:xfrm>
              <a:prstGeom prst="rect"/>
            </p:spPr>
          </p:pic>
        </mc:Fallback>
      </mc:AlternateContent>
      <p:grpSp>
        <p:nvGrpSpPr>
          <p:cNvPr id="20" name="组合 7"/>
          <p:cNvGrpSpPr/>
          <p:nvPr/>
        </p:nvGrpSpPr>
        <p:grpSpPr>
          <a:xfrm>
            <a:off x="6653434" y="3956490"/>
            <a:ext cx="4285341" cy="654200"/>
            <a:chOff x="2519680" y="2144828"/>
            <a:chExt cx="4324453" cy="660401"/>
          </a:xfrm>
          <a:solidFill>
            <a:srgbClr val="8CBCD0"/>
          </a:solidFill>
        </p:grpSpPr>
        <p:sp>
          <p:nvSpPr>
            <p:cNvPr id="21" name="椭圆 13"/>
            <p:cNvSpPr/>
            <p:nvPr>
              <p:custDataLst>
                <p:tags r:id="rId20"/>
              </p:custDataLst>
            </p:nvPr>
          </p:nvSpPr>
          <p:spPr>
            <a:xfrm>
              <a:off x="2519680" y="2144829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spc="-150" dirty="0">
                  <a:solidFill>
                    <a:srgbClr val="FFFFFF"/>
                  </a:solidFill>
                  <a:latin typeface="Arial" panose="020B0604020202020204"/>
                </a:rPr>
                <a:t>6</a:t>
              </a:r>
              <a:endParaRPr lang="en-US" altLang="zh-CN" sz="2800" spc="-15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2" name="文本框 18"/>
            <p:cNvSpPr txBox="1"/>
            <p:nvPr>
              <p:custDataLst>
                <p:tags r:id="rId21"/>
              </p:custDataLst>
            </p:nvPr>
          </p:nvSpPr>
          <p:spPr>
            <a:xfrm>
              <a:off x="3348183" y="2144828"/>
              <a:ext cx="3495950" cy="651275"/>
            </a:xfrm>
            <a:prstGeom prst="rect">
              <a:avLst/>
            </a:prstGeom>
            <a:solidFill>
              <a:srgbClr val="A4D7D8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3600" dirty="0">
                  <a:solidFill>
                    <a:srgbClr val="FFFF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预防</a:t>
              </a:r>
              <a:endParaRPr lang="zh-CN" altLang="en-US"/>
            </a:p>
          </p:txBody>
        </p:sp>
      </p:grpSp>
    </p:spTree>
  </p:cSld>
  <p:clrMapOvr>
    <a:masterClrMapping/>
  </p:clrMapOvr>
  <p:transition spd="med" advTm="8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2" descr="6777675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530" y="-86360"/>
            <a:ext cx="12374880" cy="6960235"/>
          </a:xfrm>
          <a:prstGeom prst="rect">
            <a:avLst/>
          </a:prstGeom>
        </p:spPr>
      </p:pic>
      <p:sp>
        <p:nvSpPr>
          <p:cNvPr id="1048603" name="矩形 9"/>
          <p:cNvSpPr/>
          <p:nvPr/>
        </p:nvSpPr>
        <p:spPr>
          <a:xfrm>
            <a:off x="2360295" y="1262380"/>
            <a:ext cx="9965055" cy="302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04" name="文本框 3"/>
          <p:cNvSpPr txBox="1"/>
          <p:nvPr/>
        </p:nvSpPr>
        <p:spPr>
          <a:xfrm>
            <a:off x="5168034" y="1663805"/>
            <a:ext cx="3961130" cy="7518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 sz="4400" spc="-150" dirty="0">
                <a:solidFill>
                  <a:srgbClr val="8CBCD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什么</a:t>
            </a:r>
            <a:r>
              <a:rPr lang="en-US" altLang="en-US" sz="4400" spc="-150" dirty="0">
                <a:solidFill>
                  <a:srgbClr val="8CBCD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是</a:t>
            </a:r>
            <a:r>
              <a:rPr lang="en-US" altLang="en-US" sz="4400" spc="-150" dirty="0">
                <a:solidFill>
                  <a:srgbClr val="8CBCD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热性</a:t>
            </a:r>
            <a:r>
              <a:rPr lang="en-US" altLang="en-US" sz="4400" spc="-150" dirty="0">
                <a:solidFill>
                  <a:srgbClr val="8CBCD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惊厥</a:t>
            </a:r>
            <a:endParaRPr lang="zh-CN" altLang="en-US" sz="4400" spc="-150" dirty="0">
              <a:solidFill>
                <a:srgbClr val="8CBCD0"/>
              </a:solidFill>
              <a:latin typeface="等线" panose="02010600030101010101" pitchFamily="2" charset="-122"/>
              <a:ea typeface="等线" panose="02010600030101010101" pitchFamily="2" charset="-122"/>
              <a:sym typeface="+mn-ea"/>
            </a:endParaRPr>
          </a:p>
        </p:txBody>
      </p:sp>
      <p:pic>
        <p:nvPicPr>
          <p:cNvPr id="2097156" name="图片 4" descr="C:\Users\Administrator\Desktop\摄图网_501351508_医疗团队会议讨论特写（企业商用）.jpg摄图网_501351508_医疗团队会议讨论特写（企业商用）"/>
          <p:cNvPicPr preferRelativeResize="0"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9530" y="1264920"/>
            <a:ext cx="4852670" cy="30175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C8C8C8"/>
            </a:solidFill>
          </a:ln>
        </p:spPr>
      </p:pic>
      <p:sp>
        <p:nvSpPr>
          <p:cNvPr id="1048605" name="文本框 12"/>
          <p:cNvSpPr txBox="1"/>
          <p:nvPr/>
        </p:nvSpPr>
        <p:spPr>
          <a:xfrm>
            <a:off x="5220970" y="2481580"/>
            <a:ext cx="6311265" cy="1233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热性惊厥(febrileseizures，FS)是儿童惊厥最常见的原因。具有年龄依赖性，多见于6月龄～5岁，患病率为3％～5％ 。</a:t>
            </a: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med" advTm="8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矩形 8"/>
          <p:cNvSpPr/>
          <p:nvPr/>
        </p:nvSpPr>
        <p:spPr>
          <a:xfrm>
            <a:off x="4501515" y="1034415"/>
            <a:ext cx="6956425" cy="4378960"/>
          </a:xfrm>
          <a:prstGeom prst="rect">
            <a:avLst/>
          </a:prstGeom>
          <a:solidFill>
            <a:srgbClr val="A4D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0" name="椭圆 13"/>
          <p:cNvSpPr/>
          <p:nvPr/>
        </p:nvSpPr>
        <p:spPr>
          <a:xfrm>
            <a:off x="5108558" y="1230180"/>
            <a:ext cx="532435" cy="5324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dirty="0">
                <a:solidFill>
                  <a:srgbClr val="8CBCD0"/>
                </a:solidFill>
              </a:rPr>
              <a:t>1.</a:t>
            </a:r>
            <a:endParaRPr lang="en-US" altLang="zh-CN" sz="2400" dirty="0">
              <a:solidFill>
                <a:srgbClr val="8CBCD0"/>
              </a:solidFill>
            </a:endParaRPr>
          </a:p>
        </p:txBody>
      </p:sp>
      <p:sp>
        <p:nvSpPr>
          <p:cNvPr id="1048611" name="椭圆 21"/>
          <p:cNvSpPr/>
          <p:nvPr/>
        </p:nvSpPr>
        <p:spPr>
          <a:xfrm>
            <a:off x="5108558" y="2316296"/>
            <a:ext cx="532435" cy="5324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dirty="0">
                <a:solidFill>
                  <a:srgbClr val="8CBCD0"/>
                </a:solidFill>
              </a:rPr>
              <a:t>2.</a:t>
            </a:r>
            <a:endParaRPr lang="en-US" altLang="zh-CN" sz="2400" dirty="0">
              <a:solidFill>
                <a:srgbClr val="8CBCD0"/>
              </a:solidFill>
            </a:endParaRPr>
          </a:p>
        </p:txBody>
      </p:sp>
      <p:cxnSp>
        <p:nvCxnSpPr>
          <p:cNvPr id="3145728" name="直接连接符 24"/>
          <p:cNvCxnSpPr/>
          <p:nvPr/>
        </p:nvCxnSpPr>
        <p:spPr>
          <a:xfrm>
            <a:off x="5108516" y="1968968"/>
            <a:ext cx="5590573" cy="0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连接符 25"/>
          <p:cNvCxnSpPr/>
          <p:nvPr/>
        </p:nvCxnSpPr>
        <p:spPr>
          <a:xfrm>
            <a:off x="5108856" y="5205216"/>
            <a:ext cx="5590573" cy="0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12" name="文本框 26"/>
          <p:cNvSpPr txBox="1"/>
          <p:nvPr/>
        </p:nvSpPr>
        <p:spPr>
          <a:xfrm>
            <a:off x="5896610" y="829945"/>
            <a:ext cx="4725035" cy="983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</a:pPr>
            <a:r>
              <a:rPr lang="en-US" altLang="en-US" dirty="0">
                <a:solidFill>
                  <a:schemeClr val="bg1"/>
                </a:solidFill>
                <a:latin typeface="+mn-ea"/>
              </a:rPr>
              <a:t>定义：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热性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惊厥指，</a:t>
            </a:r>
            <a:r>
              <a:rPr lang="en-US" altLang="en-US" dirty="0">
                <a:solidFill>
                  <a:schemeClr val="bg1"/>
                </a:solidFill>
                <a:latin typeface="+mn-ea"/>
              </a:rPr>
              <a:t>为一次热程中(肛温≥38.5°C，腋温≥3</a:t>
            </a:r>
            <a:r>
              <a:rPr lang="en-US" altLang="en-US" dirty="0">
                <a:solidFill>
                  <a:schemeClr val="bg1"/>
                </a:solidFill>
                <a:latin typeface="+mn-ea"/>
              </a:rPr>
              <a:t>8°C)出现的惊厥发作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。</a:t>
            </a:r>
            <a:endParaRPr lang="zh-CN" altLang="en-US"/>
          </a:p>
        </p:txBody>
      </p:sp>
      <p:sp>
        <p:nvSpPr>
          <p:cNvPr id="1048613" name="文本框 27"/>
          <p:cNvSpPr txBox="1"/>
          <p:nvPr/>
        </p:nvSpPr>
        <p:spPr>
          <a:xfrm>
            <a:off x="5896472" y="2037184"/>
            <a:ext cx="472514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特点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：</a:t>
            </a:r>
            <a:endParaRPr lang="zh-CN" altLang="en-US"/>
          </a:p>
        </p:txBody>
      </p:sp>
      <p:sp>
        <p:nvSpPr>
          <p:cNvPr id="1048614" name="文本框 28"/>
          <p:cNvSpPr txBox="1"/>
          <p:nvPr/>
        </p:nvSpPr>
        <p:spPr>
          <a:xfrm>
            <a:off x="5896470" y="2321935"/>
            <a:ext cx="5150377" cy="2529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1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无中枢神经系统感染证据</a:t>
            </a:r>
            <a:endParaRPr lang="zh-CN" altLang="en-US"/>
          </a:p>
          <a:p>
            <a:pPr algn="just">
              <a:lnSpc>
                <a:spcPct val="15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2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无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导致惊厥的其他原因</a:t>
            </a:r>
            <a:endParaRPr lang="zh-CN" altLang="en-US"/>
          </a:p>
          <a:p>
            <a:pPr algn="just">
              <a:lnSpc>
                <a:spcPct val="15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3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既往也没有无热惊厥史。</a:t>
            </a:r>
            <a:endParaRPr lang="zh-CN" altLang="en-US"/>
          </a:p>
          <a:p>
            <a:pPr algn="just">
              <a:lnSpc>
                <a:spcPct val="15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4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通常发生于发热24h内，如发热≥3d才出现惊厥发作，应注意寻找其他导致惊厥发作的原因。</a:t>
            </a:r>
            <a:endParaRPr lang="zh-CN" altLang="en-US"/>
          </a:p>
          <a:p>
            <a:pPr algn="just">
              <a:lnSpc>
                <a:spcPct val="15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5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en-US" sz="1400" dirty="0">
                <a:solidFill>
                  <a:schemeClr val="bg1"/>
                </a:solidFill>
                <a:latin typeface="+mn-ea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部分患儿以惊厥起病，发作前监护人可能未察觉到发热，但发作时或发作后立即发现发热，临床上应注意避免误诊为癫痫首次发作。</a:t>
            </a:r>
            <a:endParaRPr lang="zh-CN" altLang="en-US"/>
          </a:p>
        </p:txBody>
      </p:sp>
      <p:cxnSp>
        <p:nvCxnSpPr>
          <p:cNvPr id="3145730" name="直接连接符 3"/>
          <p:cNvCxnSpPr/>
          <p:nvPr/>
        </p:nvCxnSpPr>
        <p:spPr>
          <a:xfrm flipH="1">
            <a:off x="311785" y="603885"/>
            <a:ext cx="93960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15" name="TextBox 2"/>
          <p:cNvSpPr txBox="1"/>
          <p:nvPr/>
        </p:nvSpPr>
        <p:spPr>
          <a:xfrm>
            <a:off x="9304020" y="466090"/>
            <a:ext cx="2604770" cy="275590"/>
          </a:xfrm>
          <a:prstGeom prst="rect">
            <a:avLst/>
          </a:prstGeom>
          <a:solidFill>
            <a:srgbClr val="8CBCD0"/>
          </a:solidFill>
        </p:spPr>
        <p:txBody>
          <a:bodyPr wrap="square" rtlCol="0">
            <a:spAutoFit/>
          </a:bodyPr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热性惊厥</a:t>
            </a:r>
            <a:r>
              <a:rPr lang="zh-CN" altLang="en-US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知识宣传</a:t>
            </a:r>
            <a:r>
              <a:rPr lang="en-US" altLang="zh-CN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PPT</a:t>
            </a:r>
            <a:endParaRPr lang="zh-CN" altLang="en-US" sz="1200" spc="3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097157" name="图片 4" descr="C:\Users\Administrator\Desktop\摄图网_501351508_医疗团队会议讨论特写（企业商用）.jpg摄图网_501351508_医疗团队会议讨论特写（企业商用）"/>
          <p:cNvPicPr preferRelativeResize="0">
            <a:picLocks noChangeAspect="1"/>
          </p:cNvPicPr>
          <p:nvPr/>
        </p:nvPicPr>
        <p:blipFill>
          <a:blip r:embed="rId1"/>
          <a:srcRect l="10311" t="189" r="49883" b="1115"/>
          <a:stretch>
            <a:fillRect/>
          </a:stretch>
        </p:blipFill>
        <p:spPr>
          <a:xfrm>
            <a:off x="1645285" y="1034415"/>
            <a:ext cx="2854960" cy="43815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Tm="3000">
        <p:pull/>
      </p:transition>
    </mc:Choice>
    <mc:Fallback>
      <p:transition spd="med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图片 2" descr="6777675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530" y="-86360"/>
            <a:ext cx="12374880" cy="6960235"/>
          </a:xfrm>
          <a:prstGeom prst="rect">
            <a:avLst/>
          </a:prstGeom>
        </p:spPr>
      </p:pic>
      <p:sp>
        <p:nvSpPr>
          <p:cNvPr id="1048618" name="矩形 9"/>
          <p:cNvSpPr/>
          <p:nvPr/>
        </p:nvSpPr>
        <p:spPr>
          <a:xfrm>
            <a:off x="2360295" y="1262380"/>
            <a:ext cx="9965055" cy="302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9" name="文本框 3"/>
          <p:cNvSpPr txBox="1"/>
          <p:nvPr/>
        </p:nvSpPr>
        <p:spPr>
          <a:xfrm>
            <a:off x="5871614" y="1626975"/>
            <a:ext cx="1262380" cy="7518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 sz="4400" spc="-150" dirty="0">
                <a:solidFill>
                  <a:srgbClr val="8CBCD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病</a:t>
            </a:r>
            <a:r>
              <a:rPr lang="en-US" altLang="en-US" sz="4400" spc="-150" dirty="0">
                <a:solidFill>
                  <a:srgbClr val="8CBCD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因</a:t>
            </a:r>
            <a:endParaRPr lang="zh-CN" altLang="en-US" sz="4400" spc="-150" dirty="0">
              <a:solidFill>
                <a:srgbClr val="8CBCD0"/>
              </a:solidFill>
              <a:latin typeface="等线" panose="02010600030101010101" pitchFamily="2" charset="-122"/>
              <a:ea typeface="等线" panose="02010600030101010101" pitchFamily="2" charset="-122"/>
              <a:sym typeface="+mn-ea"/>
            </a:endParaRPr>
          </a:p>
        </p:txBody>
      </p:sp>
      <p:pic>
        <p:nvPicPr>
          <p:cNvPr id="2097159" name="图片 4" descr="C:\Users\Administrator\Desktop\摄图网_501351508_医疗团队会议讨论特写（企业商用）.jpg摄图网_501351508_医疗团队会议讨论特写（企业商用）"/>
          <p:cNvPicPr preferRelativeResize="0"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9530" y="1264920"/>
            <a:ext cx="4852670" cy="30175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C8C8C8"/>
            </a:solidFill>
          </a:ln>
        </p:spPr>
      </p:pic>
      <p:sp>
        <p:nvSpPr>
          <p:cNvPr id="1048620" name="文本框 12"/>
          <p:cNvSpPr txBox="1"/>
          <p:nvPr/>
        </p:nvSpPr>
        <p:spPr>
          <a:xfrm>
            <a:off x="5220970" y="2481580"/>
            <a:ext cx="63112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t>引起热性</a:t>
            </a:r>
            <a:r>
              <a:t>惊厥的常见病因包括急性上呼吸道感染、鼻炎、中耳炎、肺炎、急性胃肠炎、出疹性疾病、尿路感染及个别非感染性的发热疾病等</a:t>
            </a:r>
            <a:r>
              <a:rPr lang="zh-CN"/>
              <a:t>；</a:t>
            </a:r>
            <a:endParaRPr lang="zh-CN"/>
          </a:p>
          <a:p>
            <a:pPr indent="0" algn="just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t>病毒感染是主要原因。</a:t>
            </a:r>
            <a:endParaRPr lang="zh-CN" altLang="en-US"/>
          </a:p>
        </p:txBody>
      </p:sp>
      <p:sp>
        <p:nvSpPr>
          <p:cNvPr id="1048621" name="椭圆 16"/>
          <p:cNvSpPr/>
          <p:nvPr>
            <p:custDataLst>
              <p:tags r:id="rId4"/>
            </p:custDataLst>
          </p:nvPr>
        </p:nvSpPr>
        <p:spPr>
          <a:xfrm>
            <a:off x="5220697" y="1713230"/>
            <a:ext cx="579120" cy="579120"/>
          </a:xfrm>
          <a:prstGeom prst="ellipse">
            <a:avLst/>
          </a:prstGeom>
          <a:solidFill>
            <a:srgbClr val="8C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p:transition spd="med" advTm="8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椭圆 16"/>
          <p:cNvSpPr/>
          <p:nvPr/>
        </p:nvSpPr>
        <p:spPr>
          <a:xfrm>
            <a:off x="6896462" y="1175385"/>
            <a:ext cx="579120" cy="579120"/>
          </a:xfrm>
          <a:prstGeom prst="ellipse">
            <a:avLst/>
          </a:prstGeom>
          <a:solidFill>
            <a:srgbClr val="8C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048626" name="矩形 14"/>
          <p:cNvSpPr/>
          <p:nvPr/>
        </p:nvSpPr>
        <p:spPr>
          <a:xfrm>
            <a:off x="3176633" y="1259840"/>
            <a:ext cx="3291834" cy="164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60" name="图片 10" descr="C:\Users\Administrator\Desktop\摄图网_501351508_医疗团队会议讨论特写（企业商用）.jpg摄图网_501351508_医疗团队会议讨论特写（企业商用）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5442" y="1574800"/>
            <a:ext cx="4983480" cy="3322320"/>
          </a:xfrm>
          <a:prstGeom prst="rect">
            <a:avLst/>
          </a:prstGeom>
        </p:spPr>
      </p:pic>
      <p:sp>
        <p:nvSpPr>
          <p:cNvPr id="1048627" name="文本框 63"/>
          <p:cNvSpPr txBox="1"/>
          <p:nvPr/>
        </p:nvSpPr>
        <p:spPr>
          <a:xfrm>
            <a:off x="7545705" y="1147445"/>
            <a:ext cx="3921125" cy="676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8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发病</a:t>
            </a:r>
            <a:r>
              <a:rPr lang="en-US" altLang="en-US" sz="48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机制</a:t>
            </a:r>
            <a:endParaRPr lang="zh-CN" altLang="en-US"/>
          </a:p>
        </p:txBody>
      </p:sp>
      <p:sp>
        <p:nvSpPr>
          <p:cNvPr id="1048628" name="矩形 15"/>
          <p:cNvSpPr/>
          <p:nvPr/>
        </p:nvSpPr>
        <p:spPr>
          <a:xfrm>
            <a:off x="6896735" y="2032000"/>
            <a:ext cx="4416425" cy="2864485"/>
          </a:xfrm>
          <a:prstGeom prst="rect">
            <a:avLst/>
          </a:prstGeom>
          <a:solidFill>
            <a:srgbClr val="A4D7D8"/>
          </a:solidFill>
        </p:spPr>
        <p:txBody>
          <a:bodyPr wrap="square">
            <a:noAutofit/>
          </a:bodyPr>
          <a:p>
            <a:pPr algn="just" hangingPunct="0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热性</a:t>
            </a:r>
            <a:r>
              <a:rPr lang="en-US" altLang="en-US" sz="1600" dirty="0">
                <a:solidFill>
                  <a:schemeClr val="bg1"/>
                </a:solidFill>
                <a:cs typeface="+mn-ea"/>
                <a:sym typeface="+mn-lt"/>
              </a:rPr>
              <a:t>惊厥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的确切发病机制尚不明确</a:t>
            </a:r>
            <a:r>
              <a:rPr lang="en-US" altLang="en-US" sz="1600" dirty="0">
                <a:solidFill>
                  <a:schemeClr val="bg1"/>
                </a:solidFill>
                <a:cs typeface="+mn-ea"/>
                <a:sym typeface="+mn-lt"/>
              </a:rPr>
              <a:t>。</a:t>
            </a:r>
            <a:endParaRPr lang="en-US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 hangingPunct="0">
              <a:lnSpc>
                <a:spcPct val="150000"/>
              </a:lnSpc>
            </a:pPr>
            <a:endParaRPr lang="zh-CN" altLang="en-US" sz="16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  <a:p>
            <a:pPr algn="just" hangingPunct="0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、主要系患儿脑发育未完全成熟、髓鞘形成不完善、遗传易感性及发热等多方面因素相互作用所致。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  <a:p>
            <a:pPr algn="just" hangingPunct="0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、本病具有明显的年龄依赖性及家族遗传倾向，常为多基因遗传或常染色体显性遗传伴不完全外显。已报道有多个基因和／或染色体异常与Fs相关。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 hangingPunct="0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、因此，对首发年龄小、发作频繁或有家族史者建议转诊至三级医院诊断治疗，必要时行遗传学检测。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145731" name="直接连接符 3"/>
          <p:cNvCxnSpPr/>
          <p:nvPr/>
        </p:nvCxnSpPr>
        <p:spPr>
          <a:xfrm flipH="1">
            <a:off x="311785" y="603885"/>
            <a:ext cx="93960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29" name="TextBox 2"/>
          <p:cNvSpPr txBox="1"/>
          <p:nvPr/>
        </p:nvSpPr>
        <p:spPr>
          <a:xfrm>
            <a:off x="9304020" y="466090"/>
            <a:ext cx="2604770" cy="275590"/>
          </a:xfrm>
          <a:prstGeom prst="rect">
            <a:avLst/>
          </a:prstGeom>
          <a:solidFill>
            <a:srgbClr val="8CBCD0"/>
          </a:solidFill>
        </p:spPr>
        <p:txBody>
          <a:bodyPr wrap="square" rtlCol="0">
            <a:spAutoFit/>
          </a:bodyPr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热性惊厥</a:t>
            </a:r>
            <a:r>
              <a:rPr lang="zh-CN" altLang="en-US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知识宣传</a:t>
            </a:r>
            <a:r>
              <a:rPr lang="en-US" altLang="zh-CN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PPT</a:t>
            </a:r>
            <a:endParaRPr lang="zh-CN" altLang="en-US" sz="1200" spc="3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Tm="3000">
        <p:pull/>
      </p:transition>
    </mc:Choice>
    <mc:Fallback>
      <p:transition spd="med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椭圆 16"/>
          <p:cNvSpPr/>
          <p:nvPr/>
        </p:nvSpPr>
        <p:spPr>
          <a:xfrm>
            <a:off x="6896462" y="1175385"/>
            <a:ext cx="579120" cy="579120"/>
          </a:xfrm>
          <a:prstGeom prst="ellipse">
            <a:avLst/>
          </a:prstGeom>
          <a:solidFill>
            <a:srgbClr val="8C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048633" name="矩形 14"/>
          <p:cNvSpPr/>
          <p:nvPr/>
        </p:nvSpPr>
        <p:spPr>
          <a:xfrm>
            <a:off x="3176633" y="1259840"/>
            <a:ext cx="3291834" cy="164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61" name="图片 10" descr="C:\Users\Administrator\Desktop\摄图网_501351508_医疗团队会议讨论特写（企业商用）.jpg摄图网_501351508_医疗团队会议讨论特写（企业商用）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5442" y="1574800"/>
            <a:ext cx="4983480" cy="3322320"/>
          </a:xfrm>
          <a:prstGeom prst="rect">
            <a:avLst/>
          </a:prstGeom>
        </p:spPr>
      </p:pic>
      <p:sp>
        <p:nvSpPr>
          <p:cNvPr id="1048634" name="文本框 63"/>
          <p:cNvSpPr txBox="1"/>
          <p:nvPr/>
        </p:nvSpPr>
        <p:spPr>
          <a:xfrm>
            <a:off x="7545705" y="1147445"/>
            <a:ext cx="3921125" cy="676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48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临</a:t>
            </a:r>
            <a:r>
              <a:rPr lang="en-US" altLang="en-US" sz="48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床</a:t>
            </a:r>
            <a:r>
              <a:rPr lang="en-US" altLang="en-US" sz="48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表现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048635" name="矩形 15"/>
          <p:cNvSpPr/>
          <p:nvPr/>
        </p:nvSpPr>
        <p:spPr>
          <a:xfrm>
            <a:off x="6700520" y="2040255"/>
            <a:ext cx="5135880" cy="2705735"/>
          </a:xfrm>
          <a:prstGeom prst="rect">
            <a:avLst/>
          </a:prstGeom>
          <a:solidFill>
            <a:srgbClr val="A4D7D8"/>
          </a:solidFill>
        </p:spPr>
        <p:txBody>
          <a:bodyPr wrap="square">
            <a:noAutofit/>
          </a:bodyPr>
          <a:p>
            <a:pPr algn="just" hangingPunct="0">
              <a:lnSpc>
                <a:spcPct val="150000"/>
              </a:lnSpc>
              <a:buClrTx/>
              <a:buSzTx/>
              <a:buNone/>
            </a:pPr>
            <a:r>
              <a:rPr lang="en-US" altLang="en-US" sz="12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en-US" altLang="en-US" sz="1200" dirty="0">
                <a:solidFill>
                  <a:schemeClr val="bg1"/>
                </a:solidFill>
                <a:cs typeface="+mn-ea"/>
                <a:sym typeface="+mn-lt"/>
              </a:rPr>
              <a:t>热性惊厥通常发生于发热后24小时内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。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 hangingPunct="0">
              <a:lnSpc>
                <a:spcPct val="150000"/>
              </a:lnSpc>
              <a:buClrTx/>
              <a:buSzTx/>
              <a:buNone/>
            </a:pPr>
            <a:r>
              <a:rPr lang="en-US" altLang="en-US" sz="12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en-US" altLang="en-US" sz="1200" dirty="0">
                <a:solidFill>
                  <a:schemeClr val="bg1"/>
                </a:solidFill>
                <a:cs typeface="+mn-ea"/>
                <a:sym typeface="+mn-lt"/>
              </a:rPr>
              <a:t>很多宝宝在发病前没有征兆，常常突然出现意识不清醒、双眼上翻、口唇发绀、反胃、呕吐、吐白沫、四肢僵直、全身或局部肢体抽搐现象。</a:t>
            </a:r>
            <a:endParaRPr lang="en-US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 hangingPunct="0">
              <a:lnSpc>
                <a:spcPct val="150000"/>
              </a:lnSpc>
              <a:buClrTx/>
              <a:buSzTx/>
              <a:buNone/>
            </a:pPr>
            <a:r>
              <a:rPr lang="en-US" altLang="en-US" sz="12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en-US" altLang="en-US" sz="1200" dirty="0">
                <a:solidFill>
                  <a:schemeClr val="bg1"/>
                </a:solidFill>
                <a:cs typeface="+mn-ea"/>
                <a:sym typeface="+mn-lt"/>
              </a:rPr>
              <a:t>严重的小朋友可能还会出现大小便失禁等情况。</a:t>
            </a:r>
            <a:endParaRPr lang="en-US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 hangingPunct="0">
              <a:lnSpc>
                <a:spcPct val="150000"/>
              </a:lnSpc>
              <a:buClrTx/>
              <a:buSzTx/>
              <a:buNone/>
            </a:pPr>
            <a:r>
              <a:rPr lang="en-US" altLang="en-US" sz="12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en-US" altLang="en-US" sz="1200" dirty="0">
                <a:solidFill>
                  <a:schemeClr val="bg1"/>
                </a:solidFill>
                <a:cs typeface="+mn-ea"/>
                <a:sym typeface="+mn-lt"/>
              </a:rPr>
              <a:t>一般持续数秒或数分钟自行缓解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。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 hangingPunct="0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5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en-US" altLang="en-US" sz="1200" dirty="0">
                <a:solidFill>
                  <a:schemeClr val="bg1"/>
                </a:solidFill>
                <a:cs typeface="+mn-ea"/>
                <a:sym typeface="+mn-lt"/>
              </a:rPr>
              <a:t>发作过后，神志清楚。测量体温发现常在38.5℃以上。</a:t>
            </a:r>
            <a:endParaRPr lang="en-US" altLang="en-US" sz="12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 hangingPunct="0">
              <a:lnSpc>
                <a:spcPct val="150000"/>
              </a:lnSpc>
              <a:buClrTx/>
              <a:buSzTx/>
              <a:buNone/>
            </a:pPr>
            <a:r>
              <a:rPr lang="en-US" altLang="en-US" sz="1200" dirty="0">
                <a:solidFill>
                  <a:schemeClr val="bg1"/>
                </a:solidFill>
                <a:cs typeface="+mn-ea"/>
                <a:sym typeface="+mn-lt"/>
              </a:rPr>
              <a:t>6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en-US" altLang="en-US" sz="1200" dirty="0">
                <a:solidFill>
                  <a:schemeClr val="bg1"/>
                </a:solidFill>
                <a:cs typeface="+mn-ea"/>
                <a:sym typeface="+mn-lt"/>
              </a:rPr>
              <a:t>一次热程中通常只发生一次抽搐，少数也可发生两次或两次以上抽搐，抽搐的严重程度并不与体温成正比。</a:t>
            </a:r>
            <a:endParaRPr lang="en-US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3145732" name="直接连接符 3"/>
          <p:cNvCxnSpPr/>
          <p:nvPr/>
        </p:nvCxnSpPr>
        <p:spPr>
          <a:xfrm flipH="1">
            <a:off x="311785" y="603885"/>
            <a:ext cx="93960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36" name="TextBox 2"/>
          <p:cNvSpPr txBox="1"/>
          <p:nvPr/>
        </p:nvSpPr>
        <p:spPr>
          <a:xfrm>
            <a:off x="9304020" y="466090"/>
            <a:ext cx="2604770" cy="275590"/>
          </a:xfrm>
          <a:prstGeom prst="rect">
            <a:avLst/>
          </a:prstGeom>
          <a:solidFill>
            <a:srgbClr val="8CBCD0"/>
          </a:solidFill>
        </p:spPr>
        <p:txBody>
          <a:bodyPr wrap="square" rtlCol="0">
            <a:spAutoFit/>
          </a:bodyPr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热性惊厥</a:t>
            </a:r>
            <a:r>
              <a:rPr lang="zh-CN" altLang="en-US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知识宣传</a:t>
            </a:r>
            <a:r>
              <a:rPr lang="en-US" altLang="zh-CN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PPT</a:t>
            </a:r>
            <a:endParaRPr lang="zh-CN" altLang="en-US" sz="1200" spc="3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Tm="3000">
        <p:pull/>
      </p:transition>
    </mc:Choice>
    <mc:Fallback>
      <p:transition spd="med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直接连接符 3"/>
          <p:cNvCxnSpPr/>
          <p:nvPr/>
        </p:nvCxnSpPr>
        <p:spPr>
          <a:xfrm flipH="1">
            <a:off x="311785" y="603885"/>
            <a:ext cx="93960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39" name="TextBox 2"/>
          <p:cNvSpPr txBox="1"/>
          <p:nvPr/>
        </p:nvSpPr>
        <p:spPr>
          <a:xfrm>
            <a:off x="9304020" y="466090"/>
            <a:ext cx="2604770" cy="275590"/>
          </a:xfrm>
          <a:prstGeom prst="rect">
            <a:avLst/>
          </a:prstGeom>
          <a:solidFill>
            <a:srgbClr val="8CBCD0"/>
          </a:solidFill>
        </p:spPr>
        <p:txBody>
          <a:bodyPr wrap="square" rtlCol="0">
            <a:spAutoFit/>
          </a:bodyPr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热性惊厥</a:t>
            </a:r>
            <a:r>
              <a:rPr lang="zh-CN" altLang="en-US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知识宣传</a:t>
            </a:r>
            <a:r>
              <a:rPr lang="en-US" altLang="zh-CN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PPT</a:t>
            </a:r>
            <a:endParaRPr lang="zh-CN" altLang="en-US" sz="1200" spc="3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48640" name="文本框 2"/>
          <p:cNvSpPr txBox="1"/>
          <p:nvPr/>
        </p:nvSpPr>
        <p:spPr>
          <a:xfrm>
            <a:off x="4548505" y="1492885"/>
            <a:ext cx="6941820" cy="30314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en-US" sz="4400" spc="-150" dirty="0">
                <a:solidFill>
                  <a:srgbClr val="8CBCD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lt"/>
              </a:rPr>
              <a:t> 出现</a:t>
            </a:r>
            <a:r>
              <a:rPr lang="zh-CN" altLang="en-US" sz="4400" spc="-150" dirty="0">
                <a:solidFill>
                  <a:srgbClr val="8CBCD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lt"/>
              </a:rPr>
              <a:t>热性</a:t>
            </a:r>
            <a:r>
              <a:rPr lang="en-US" altLang="en-US" sz="4400" spc="-150" dirty="0">
                <a:solidFill>
                  <a:srgbClr val="8CBCD0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lt"/>
              </a:rPr>
              <a:t>惊厥怎么办</a:t>
            </a:r>
            <a:endParaRPr lang="en-US" altLang="en-US" sz="4400" spc="-150" dirty="0">
              <a:solidFill>
                <a:srgbClr val="8CBCD0"/>
              </a:solidFill>
              <a:latin typeface="等线" panose="02010600030101010101" pitchFamily="2" charset="-122"/>
              <a:ea typeface="等线" panose="02010600030101010101" pitchFamily="2" charset="-122"/>
              <a:sym typeface="+mn-lt"/>
            </a:endParaRPr>
          </a:p>
          <a:p>
            <a:pPr algn="l" hangingPunct="0">
              <a:lnSpc>
                <a:spcPct val="150000"/>
              </a:lnSpc>
              <a:buClrTx/>
              <a:buSzTx/>
              <a:buFontTx/>
            </a:pPr>
            <a:endParaRPr lang="en-US" altLang="en-US" sz="2000" dirty="0">
              <a:cs typeface="+mn-ea"/>
            </a:endParaRPr>
          </a:p>
          <a:p>
            <a:pPr algn="l" hangingPunct="0">
              <a:lnSpc>
                <a:spcPct val="150000"/>
              </a:lnSpc>
              <a:buClrTx/>
              <a:buSzTx/>
              <a:buFontTx/>
            </a:pPr>
            <a:r>
              <a:rPr lang="en-US" altLang="en-US" sz="2000" dirty="0">
                <a:cs typeface="+mn-ea"/>
              </a:rPr>
              <a:t>    首先要明确 —— 没有什么措施可以促进惊厥停止，大多数热性惊厥在几分钟内自行停止。</a:t>
            </a:r>
            <a:endParaRPr lang="en-US" altLang="en-US" sz="2000" dirty="0">
              <a:cs typeface="+mn-ea"/>
            </a:endParaRPr>
          </a:p>
        </p:txBody>
      </p:sp>
      <p:pic>
        <p:nvPicPr>
          <p:cNvPr id="2097162" name="图片 10" descr="C:\Users\Administrator\Desktop\摄图网_501351508_医疗团队会议讨论特写（企业商用）.jpg摄图网_501351508_医疗团队会议讨论特写（企业商用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905" y="1492885"/>
            <a:ext cx="4546600" cy="3031490"/>
          </a:xfrm>
          <a:prstGeom prst="rect">
            <a:avLst/>
          </a:prstGeom>
        </p:spPr>
      </p:pic>
      <p:sp>
        <p:nvSpPr>
          <p:cNvPr id="1048641" name="椭圆 16"/>
          <p:cNvSpPr/>
          <p:nvPr>
            <p:custDataLst>
              <p:tags r:id="rId3"/>
            </p:custDataLst>
          </p:nvPr>
        </p:nvSpPr>
        <p:spPr>
          <a:xfrm>
            <a:off x="4832077" y="1553845"/>
            <a:ext cx="579120" cy="579120"/>
          </a:xfrm>
          <a:prstGeom prst="ellipse">
            <a:avLst/>
          </a:prstGeom>
          <a:solidFill>
            <a:srgbClr val="8C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Tm="3000">
        <p:pull/>
      </p:transition>
    </mc:Choice>
    <mc:Fallback>
      <p:transition spd="med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4" name="直接连接符 11"/>
          <p:cNvCxnSpPr/>
          <p:nvPr/>
        </p:nvCxnSpPr>
        <p:spPr>
          <a:xfrm>
            <a:off x="7751575" y="3195543"/>
            <a:ext cx="34461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48644" name="文本框 12"/>
          <p:cNvSpPr txBox="1"/>
          <p:nvPr/>
        </p:nvSpPr>
        <p:spPr>
          <a:xfrm>
            <a:off x="3796665" y="3302000"/>
            <a:ext cx="3669030" cy="167640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en-US" altLang="en-US" sz="1400" dirty="0">
                <a:solidFill>
                  <a:schemeClr val="bg1"/>
                </a:solidFill>
                <a:cs typeface="+mn-ea"/>
                <a:sym typeface="+mn-lt"/>
              </a:rPr>
              <a:t>❸ 头偏向一侧，防止宝宝吸入呕吐物或分泌物等。</a:t>
            </a:r>
            <a:endParaRPr lang="en-US" altLang="en-US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l" hangingPunct="0">
              <a:lnSpc>
                <a:spcPct val="130000"/>
              </a:lnSpc>
            </a:pPr>
            <a:r>
              <a:rPr lang="en-US" altLang="en-US" sz="1400" dirty="0">
                <a:solidFill>
                  <a:schemeClr val="bg1"/>
                </a:solidFill>
                <a:cs typeface="+mn-ea"/>
                <a:sym typeface="+mn-ea"/>
              </a:rPr>
              <a:t>❹清理口周围分泌物，用软布把宝宝口周围的唾液和残渣清理干净，但不要强行探入孩子口中。如果嘴里有食物，将头转向一侧，不要试图将食物取出。</a:t>
            </a:r>
            <a:endParaRPr lang="zh-CN" altLang="en-US" sz="14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48645" name="文本框 23"/>
          <p:cNvSpPr txBox="1"/>
          <p:nvPr/>
        </p:nvSpPr>
        <p:spPr>
          <a:xfrm>
            <a:off x="7751445" y="3312795"/>
            <a:ext cx="3790315" cy="131064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50000"/>
              </a:lnSpc>
              <a:buClrTx/>
              <a:buSzTx/>
              <a:buFontTx/>
            </a:pPr>
            <a:r>
              <a:rPr lang="en-US" altLang="en-US" sz="1400" dirty="0">
                <a:solidFill>
                  <a:schemeClr val="bg1"/>
                </a:solidFill>
                <a:cs typeface="+mn-ea"/>
                <a:sym typeface="+mn-ea"/>
              </a:rPr>
              <a:t>❼ 家长可拨打 120 急救电话寻求指导，为抢救赢得时间。</a:t>
            </a:r>
            <a:endParaRPr lang="en-US" altLang="en-US" sz="1400" dirty="0">
              <a:solidFill>
                <a:schemeClr val="bg1"/>
              </a:solidFill>
              <a:cs typeface="+mn-ea"/>
              <a:sym typeface="+mn-ea"/>
            </a:endParaRPr>
          </a:p>
          <a:p>
            <a:pPr algn="l" hangingPunct="0">
              <a:lnSpc>
                <a:spcPct val="150000"/>
              </a:lnSpc>
              <a:buClrTx/>
              <a:buSzTx/>
              <a:buFontTx/>
            </a:pPr>
            <a:r>
              <a:rPr lang="en-US" altLang="en-US" sz="1400" dirty="0">
                <a:solidFill>
                  <a:schemeClr val="bg1"/>
                </a:solidFill>
                <a:cs typeface="+mn-ea"/>
                <a:sym typeface="+mn-ea"/>
              </a:rPr>
              <a:t>❽ 惊厥过后，带孩子去医院就诊，明确惊厥原因。</a:t>
            </a:r>
            <a:endParaRPr lang="zh-CN" altLang="en-US" sz="14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3145735" name="直接连接符 26"/>
          <p:cNvCxnSpPr/>
          <p:nvPr/>
        </p:nvCxnSpPr>
        <p:spPr>
          <a:xfrm>
            <a:off x="3796556" y="3195543"/>
            <a:ext cx="36004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48646" name="文本框 28"/>
          <p:cNvSpPr txBox="1"/>
          <p:nvPr/>
        </p:nvSpPr>
        <p:spPr>
          <a:xfrm>
            <a:off x="3824605" y="1551305"/>
            <a:ext cx="3641090" cy="1446014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hangingPunct="0">
              <a:lnSpc>
                <a:spcPct val="130000"/>
              </a:lnSpc>
            </a:pPr>
            <a:r>
              <a:rPr lang="en-US" altLang="en-US" sz="1400" dirty="0">
                <a:solidFill>
                  <a:schemeClr val="bg1"/>
                </a:solidFill>
                <a:cs typeface="+mn-ea"/>
                <a:sym typeface="+mn-lt"/>
              </a:rPr>
              <a:t>❶ 确保患儿周围环境安全，将宝宝放在平整的表面上，如地板或床上，去除孩子附近的坚硬或尖锐物体。</a:t>
            </a:r>
            <a:endParaRPr lang="en-US" altLang="en-US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l" hangingPunct="0">
              <a:lnSpc>
                <a:spcPct val="130000"/>
              </a:lnSpc>
            </a:pPr>
            <a:r>
              <a:rPr lang="en-US" altLang="en-US" sz="1400" dirty="0">
                <a:solidFill>
                  <a:schemeClr val="bg1"/>
                </a:solidFill>
                <a:cs typeface="+mn-ea"/>
                <a:sym typeface="+mn-lt"/>
              </a:rPr>
              <a:t>❷ 将宝宝去枕平卧，松解过紧衣物，解开颈部扣子</a:t>
            </a: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，以助于散热</a:t>
            </a:r>
            <a:r>
              <a:rPr lang="en-US" altLang="en-US" sz="1400" dirty="0">
                <a:solidFill>
                  <a:schemeClr val="bg1"/>
                </a:solidFill>
                <a:cs typeface="+mn-ea"/>
                <a:sym typeface="+mn-lt"/>
              </a:rPr>
              <a:t>。</a:t>
            </a:r>
            <a:endParaRPr lang="zh-CN" altLang="en-US" sz="14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48647" name="文本框 34"/>
          <p:cNvSpPr txBox="1"/>
          <p:nvPr/>
        </p:nvSpPr>
        <p:spPr>
          <a:xfrm>
            <a:off x="7751445" y="1413510"/>
            <a:ext cx="355092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50000"/>
              </a:lnSpc>
              <a:buClrTx/>
              <a:buSzTx/>
              <a:buFontTx/>
            </a:pPr>
            <a:r>
              <a:rPr lang="en-US" altLang="en-US" sz="1400" dirty="0">
                <a:solidFill>
                  <a:schemeClr val="bg1"/>
                </a:solidFill>
                <a:cs typeface="+mn-ea"/>
                <a:sym typeface="+mn-ea"/>
              </a:rPr>
              <a:t>❺ 避免声、光、摇晃、喂水等刺激。</a:t>
            </a:r>
            <a:endParaRPr lang="en-US" altLang="en-US" sz="1400" dirty="0">
              <a:solidFill>
                <a:schemeClr val="bg1"/>
              </a:solidFill>
              <a:cs typeface="+mn-ea"/>
              <a:sym typeface="+mn-ea"/>
            </a:endParaRPr>
          </a:p>
          <a:p>
            <a:pPr algn="l" hangingPunct="0">
              <a:lnSpc>
                <a:spcPct val="150000"/>
              </a:lnSpc>
              <a:buClrTx/>
              <a:buSzTx/>
              <a:buFontTx/>
            </a:pPr>
            <a:r>
              <a:rPr lang="en-US" altLang="en-US" sz="1400" dirty="0">
                <a:solidFill>
                  <a:schemeClr val="bg1"/>
                </a:solidFill>
                <a:cs typeface="+mn-ea"/>
                <a:sym typeface="+mn-ea"/>
              </a:rPr>
              <a:t>❻ 尽量仔细观察都发生什么（开始惊厥及结束时间，宝宝表现等），以便您以后可以向医生描述。如果您能够录制惊厥的视频片段以向医生展示，这将非常有用。</a:t>
            </a:r>
            <a:endParaRPr lang="zh-CN" altLang="en-US" sz="14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3145736" name="直接连接符 8"/>
          <p:cNvCxnSpPr/>
          <p:nvPr/>
        </p:nvCxnSpPr>
        <p:spPr>
          <a:xfrm flipH="1">
            <a:off x="311785" y="603885"/>
            <a:ext cx="93960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48" name="TextBox 2"/>
          <p:cNvSpPr txBox="1"/>
          <p:nvPr/>
        </p:nvSpPr>
        <p:spPr>
          <a:xfrm>
            <a:off x="9304020" y="466090"/>
            <a:ext cx="2604770" cy="275590"/>
          </a:xfrm>
          <a:prstGeom prst="rect">
            <a:avLst/>
          </a:prstGeom>
          <a:solidFill>
            <a:srgbClr val="8CBCD0"/>
          </a:solidFill>
        </p:spPr>
        <p:txBody>
          <a:bodyPr wrap="square" rtlCol="0">
            <a:spAutoFit/>
          </a:bodyPr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热性惊厥</a:t>
            </a:r>
            <a:r>
              <a:rPr lang="zh-CN" altLang="en-US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知识宣传</a:t>
            </a:r>
            <a:r>
              <a:rPr lang="en-US" altLang="zh-CN" sz="120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PPT</a:t>
            </a:r>
            <a:endParaRPr lang="zh-CN" altLang="en-US" sz="1200" spc="3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48649" name="文本框 10"/>
          <p:cNvSpPr txBox="1"/>
          <p:nvPr/>
        </p:nvSpPr>
        <p:spPr>
          <a:xfrm>
            <a:off x="3824605" y="799465"/>
            <a:ext cx="4917440" cy="441325"/>
          </a:xfrm>
          <a:prstGeom prst="rect">
            <a:avLst/>
          </a:prstGeom>
          <a:solidFill>
            <a:srgbClr val="A4D7D8"/>
          </a:solidFill>
        </p:spPr>
        <p:txBody>
          <a:bodyPr wrap="square" rtlCol="0">
            <a:noAutofit/>
          </a:bodyPr>
          <a:p>
            <a:r>
              <a:rPr lang="en-US" altLang="en-US" dirty="0">
                <a:solidFill>
                  <a:schemeClr val="bg1"/>
                </a:solidFill>
                <a:cs typeface="+mn-ea"/>
                <a:sym typeface="+mn-lt"/>
              </a:rPr>
              <a:t>家长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需</a:t>
            </a:r>
            <a:r>
              <a:rPr lang="en-US" altLang="en-US" dirty="0">
                <a:solidFill>
                  <a:schemeClr val="bg1"/>
                </a:solidFill>
                <a:cs typeface="+mn-ea"/>
                <a:sym typeface="+mn-lt"/>
              </a:rPr>
              <a:t>要保持冷静，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热性</a:t>
            </a:r>
            <a:r>
              <a:rPr lang="en-US" altLang="en-US" dirty="0">
                <a:solidFill>
                  <a:schemeClr val="bg1"/>
                </a:solidFill>
                <a:cs typeface="+mn-ea"/>
                <a:sym typeface="+mn-lt"/>
              </a:rPr>
              <a:t>惊厥</a:t>
            </a:r>
            <a:r>
              <a:rPr lang="en-US" altLang="en-US" dirty="0">
                <a:solidFill>
                  <a:schemeClr val="bg1"/>
                </a:solidFill>
                <a:cs typeface="+mn-ea"/>
                <a:sym typeface="+mn-lt"/>
              </a:rPr>
              <a:t>最关键</a:t>
            </a:r>
            <a:r>
              <a:rPr lang="en-US" altLang="en-US" dirty="0">
                <a:solidFill>
                  <a:schemeClr val="bg1"/>
                </a:solidFill>
                <a:cs typeface="+mn-ea"/>
                <a:sym typeface="+mn-lt"/>
              </a:rPr>
              <a:t>是</a:t>
            </a:r>
            <a:r>
              <a:rPr lang="en-US" altLang="en-US" dirty="0">
                <a:solidFill>
                  <a:schemeClr val="bg1"/>
                </a:solidFill>
                <a:cs typeface="+mn-ea"/>
                <a:sym typeface="+mn-lt"/>
              </a:rPr>
              <a:t>退</a:t>
            </a:r>
            <a:r>
              <a:rPr lang="en-US" altLang="en-US" dirty="0">
                <a:solidFill>
                  <a:schemeClr val="bg1"/>
                </a:solidFill>
                <a:cs typeface="+mn-ea"/>
                <a:sym typeface="+mn-lt"/>
              </a:rPr>
              <a:t>热</a:t>
            </a:r>
            <a:r>
              <a:rPr lang="en-US" altLang="en-US" dirty="0">
                <a:solidFill>
                  <a:schemeClr val="bg1"/>
                </a:solidFill>
                <a:cs typeface="+mn-ea"/>
                <a:sym typeface="+mn-lt"/>
              </a:rPr>
              <a:t>，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然后</a:t>
            </a:r>
            <a:r>
              <a:rPr lang="en-US" altLang="en-US" dirty="0">
                <a:solidFill>
                  <a:schemeClr val="bg1"/>
                </a:solidFill>
                <a:cs typeface="+mn-ea"/>
                <a:sym typeface="+mn-lt"/>
              </a:rPr>
              <a:t>这么做</a:t>
            </a:r>
            <a:endParaRPr lang="en-US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48650" name="任意多边形"/>
          <p:cNvSpPr/>
          <p:nvPr>
            <p:custDataLst>
              <p:tags r:id="rId1"/>
            </p:custDataLst>
          </p:nvPr>
        </p:nvSpPr>
        <p:spPr>
          <a:xfrm>
            <a:off x="6940" y="1240891"/>
            <a:ext cx="3406845" cy="3406845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p>
            <a:pPr algn="ctr"/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1048651" name="任意多边形"/>
          <p:cNvSpPr/>
          <p:nvPr>
            <p:custDataLst>
              <p:tags r:id="rId3"/>
            </p:custDataLst>
          </p:nvPr>
        </p:nvSpPr>
        <p:spPr>
          <a:xfrm>
            <a:off x="2727162" y="1303652"/>
            <a:ext cx="682373" cy="682373"/>
          </a:xfrm>
          <a:prstGeom prst="ellipse">
            <a:avLst/>
          </a:prstGeom>
          <a:solidFill>
            <a:srgbClr val="8CBCD0"/>
          </a:solidFill>
          <a:ln w="285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48652" name="任意多边形"/>
          <p:cNvSpPr/>
          <p:nvPr>
            <p:custDataLst>
              <p:tags r:id="rId4"/>
            </p:custDataLst>
          </p:nvPr>
        </p:nvSpPr>
        <p:spPr bwMode="auto">
          <a:xfrm>
            <a:off x="2884212" y="1461728"/>
            <a:ext cx="368273" cy="366223"/>
          </a:xfrm>
          <a:custGeom>
            <a:avLst/>
            <a:gdLst>
              <a:gd name="connsiteX0" fmla="*/ 463604 w 528837"/>
              <a:gd name="connsiteY0" fmla="*/ 361011 h 525894"/>
              <a:gd name="connsiteX1" fmla="*/ 468167 w 528837"/>
              <a:gd name="connsiteY1" fmla="*/ 363857 h 525894"/>
              <a:gd name="connsiteX2" fmla="*/ 485277 w 528837"/>
              <a:gd name="connsiteY2" fmla="*/ 399140 h 525894"/>
              <a:gd name="connsiteX3" fmla="*/ 524061 w 528837"/>
              <a:gd name="connsiteY3" fmla="*/ 404831 h 525894"/>
              <a:gd name="connsiteX4" fmla="*/ 528624 w 528837"/>
              <a:gd name="connsiteY4" fmla="*/ 408245 h 525894"/>
              <a:gd name="connsiteX5" fmla="*/ 526913 w 528837"/>
              <a:gd name="connsiteY5" fmla="*/ 413367 h 525894"/>
              <a:gd name="connsiteX6" fmla="*/ 498966 w 528837"/>
              <a:gd name="connsiteY6" fmla="*/ 440683 h 525894"/>
              <a:gd name="connsiteX7" fmla="*/ 505810 w 528837"/>
              <a:gd name="connsiteY7" fmla="*/ 479380 h 525894"/>
              <a:gd name="connsiteX8" fmla="*/ 503528 w 528837"/>
              <a:gd name="connsiteY8" fmla="*/ 484502 h 525894"/>
              <a:gd name="connsiteX9" fmla="*/ 497825 w 528837"/>
              <a:gd name="connsiteY9" fmla="*/ 485071 h 525894"/>
              <a:gd name="connsiteX10" fmla="*/ 463604 w 528837"/>
              <a:gd name="connsiteY10" fmla="*/ 466861 h 525894"/>
              <a:gd name="connsiteX11" fmla="*/ 428813 w 528837"/>
              <a:gd name="connsiteY11" fmla="*/ 485071 h 525894"/>
              <a:gd name="connsiteX12" fmla="*/ 423109 w 528837"/>
              <a:gd name="connsiteY12" fmla="*/ 484502 h 525894"/>
              <a:gd name="connsiteX13" fmla="*/ 420828 w 528837"/>
              <a:gd name="connsiteY13" fmla="*/ 479380 h 525894"/>
              <a:gd name="connsiteX14" fmla="*/ 427672 w 528837"/>
              <a:gd name="connsiteY14" fmla="*/ 440683 h 525894"/>
              <a:gd name="connsiteX15" fmla="*/ 399725 w 528837"/>
              <a:gd name="connsiteY15" fmla="*/ 413367 h 525894"/>
              <a:gd name="connsiteX16" fmla="*/ 398014 w 528837"/>
              <a:gd name="connsiteY16" fmla="*/ 408245 h 525894"/>
              <a:gd name="connsiteX17" fmla="*/ 402576 w 528837"/>
              <a:gd name="connsiteY17" fmla="*/ 404831 h 525894"/>
              <a:gd name="connsiteX18" fmla="*/ 441360 w 528837"/>
              <a:gd name="connsiteY18" fmla="*/ 399140 h 525894"/>
              <a:gd name="connsiteX19" fmla="*/ 458471 w 528837"/>
              <a:gd name="connsiteY19" fmla="*/ 363857 h 525894"/>
              <a:gd name="connsiteX20" fmla="*/ 463604 w 528837"/>
              <a:gd name="connsiteY20" fmla="*/ 361011 h 525894"/>
              <a:gd name="connsiteX21" fmla="*/ 308013 w 528837"/>
              <a:gd name="connsiteY21" fmla="*/ 361011 h 525894"/>
              <a:gd name="connsiteX22" fmla="*/ 312576 w 528837"/>
              <a:gd name="connsiteY22" fmla="*/ 363857 h 525894"/>
              <a:gd name="connsiteX23" fmla="*/ 330260 w 528837"/>
              <a:gd name="connsiteY23" fmla="*/ 399140 h 525894"/>
              <a:gd name="connsiteX24" fmla="*/ 369051 w 528837"/>
              <a:gd name="connsiteY24" fmla="*/ 404831 h 525894"/>
              <a:gd name="connsiteX25" fmla="*/ 373044 w 528837"/>
              <a:gd name="connsiteY25" fmla="*/ 408245 h 525894"/>
              <a:gd name="connsiteX26" fmla="*/ 371903 w 528837"/>
              <a:gd name="connsiteY26" fmla="*/ 413367 h 525894"/>
              <a:gd name="connsiteX27" fmla="*/ 343951 w 528837"/>
              <a:gd name="connsiteY27" fmla="*/ 440683 h 525894"/>
              <a:gd name="connsiteX28" fmla="*/ 350226 w 528837"/>
              <a:gd name="connsiteY28" fmla="*/ 479380 h 525894"/>
              <a:gd name="connsiteX29" fmla="*/ 348515 w 528837"/>
              <a:gd name="connsiteY29" fmla="*/ 484502 h 525894"/>
              <a:gd name="connsiteX30" fmla="*/ 342810 w 528837"/>
              <a:gd name="connsiteY30" fmla="*/ 485071 h 525894"/>
              <a:gd name="connsiteX31" fmla="*/ 308013 w 528837"/>
              <a:gd name="connsiteY31" fmla="*/ 466861 h 525894"/>
              <a:gd name="connsiteX32" fmla="*/ 273215 w 528837"/>
              <a:gd name="connsiteY32" fmla="*/ 485071 h 525894"/>
              <a:gd name="connsiteX33" fmla="*/ 267511 w 528837"/>
              <a:gd name="connsiteY33" fmla="*/ 484502 h 525894"/>
              <a:gd name="connsiteX34" fmla="*/ 265800 w 528837"/>
              <a:gd name="connsiteY34" fmla="*/ 479380 h 525894"/>
              <a:gd name="connsiteX35" fmla="*/ 272075 w 528837"/>
              <a:gd name="connsiteY35" fmla="*/ 440683 h 525894"/>
              <a:gd name="connsiteX36" fmla="*/ 244123 w 528837"/>
              <a:gd name="connsiteY36" fmla="*/ 413367 h 525894"/>
              <a:gd name="connsiteX37" fmla="*/ 242982 w 528837"/>
              <a:gd name="connsiteY37" fmla="*/ 408245 h 525894"/>
              <a:gd name="connsiteX38" fmla="*/ 246975 w 528837"/>
              <a:gd name="connsiteY38" fmla="*/ 404831 h 525894"/>
              <a:gd name="connsiteX39" fmla="*/ 285765 w 528837"/>
              <a:gd name="connsiteY39" fmla="*/ 399140 h 525894"/>
              <a:gd name="connsiteX40" fmla="*/ 303449 w 528837"/>
              <a:gd name="connsiteY40" fmla="*/ 363857 h 525894"/>
              <a:gd name="connsiteX41" fmla="*/ 308013 w 528837"/>
              <a:gd name="connsiteY41" fmla="*/ 361011 h 525894"/>
              <a:gd name="connsiteX42" fmla="*/ 173924 w 528837"/>
              <a:gd name="connsiteY42" fmla="*/ 261878 h 525894"/>
              <a:gd name="connsiteX43" fmla="*/ 155106 w 528837"/>
              <a:gd name="connsiteY43" fmla="*/ 322190 h 525894"/>
              <a:gd name="connsiteX44" fmla="*/ 154536 w 528837"/>
              <a:gd name="connsiteY44" fmla="*/ 326742 h 525894"/>
              <a:gd name="connsiteX45" fmla="*/ 174494 w 528837"/>
              <a:gd name="connsiteY45" fmla="*/ 410950 h 525894"/>
              <a:gd name="connsiteX46" fmla="*/ 174494 w 528837"/>
              <a:gd name="connsiteY46" fmla="*/ 410381 h 525894"/>
              <a:gd name="connsiteX47" fmla="*/ 192742 w 528837"/>
              <a:gd name="connsiteY47" fmla="*/ 326742 h 525894"/>
              <a:gd name="connsiteX48" fmla="*/ 192742 w 528837"/>
              <a:gd name="connsiteY48" fmla="*/ 322190 h 525894"/>
              <a:gd name="connsiteX49" fmla="*/ 175065 w 528837"/>
              <a:gd name="connsiteY49" fmla="*/ 263016 h 525894"/>
              <a:gd name="connsiteX50" fmla="*/ 200155 w 528837"/>
              <a:gd name="connsiteY50" fmla="*/ 297155 h 525894"/>
              <a:gd name="connsiteX51" fmla="*/ 222965 w 528837"/>
              <a:gd name="connsiteY51" fmla="*/ 265292 h 525894"/>
              <a:gd name="connsiteX52" fmla="*/ 232089 w 528837"/>
              <a:gd name="connsiteY52" fmla="*/ 261878 h 525894"/>
              <a:gd name="connsiteX53" fmla="*/ 301658 w 528837"/>
              <a:gd name="connsiteY53" fmla="*/ 305689 h 525894"/>
              <a:gd name="connsiteX54" fmla="*/ 331881 w 528837"/>
              <a:gd name="connsiteY54" fmla="*/ 370553 h 525894"/>
              <a:gd name="connsiteX55" fmla="*/ 321047 w 528837"/>
              <a:gd name="connsiteY55" fmla="*/ 348932 h 525894"/>
              <a:gd name="connsiteX56" fmla="*/ 308501 w 528837"/>
              <a:gd name="connsiteY56" fmla="*/ 341535 h 525894"/>
              <a:gd name="connsiteX57" fmla="*/ 295956 w 528837"/>
              <a:gd name="connsiteY57" fmla="*/ 348932 h 525894"/>
              <a:gd name="connsiteX58" fmla="*/ 277138 w 528837"/>
              <a:gd name="connsiteY58" fmla="*/ 387053 h 525894"/>
              <a:gd name="connsiteX59" fmla="*/ 234940 w 528837"/>
              <a:gd name="connsiteY59" fmla="*/ 393312 h 525894"/>
              <a:gd name="connsiteX60" fmla="*/ 223535 w 528837"/>
              <a:gd name="connsiteY60" fmla="*/ 402984 h 525894"/>
              <a:gd name="connsiteX61" fmla="*/ 227527 w 528837"/>
              <a:gd name="connsiteY61" fmla="*/ 416640 h 525894"/>
              <a:gd name="connsiteX62" fmla="*/ 257750 w 528837"/>
              <a:gd name="connsiteY62" fmla="*/ 446796 h 525894"/>
              <a:gd name="connsiteX63" fmla="*/ 250907 w 528837"/>
              <a:gd name="connsiteY63" fmla="*/ 488331 h 525894"/>
              <a:gd name="connsiteX64" fmla="*/ 256039 w 528837"/>
              <a:gd name="connsiteY64" fmla="*/ 501986 h 525894"/>
              <a:gd name="connsiteX65" fmla="*/ 264593 w 528837"/>
              <a:gd name="connsiteY65" fmla="*/ 504831 h 525894"/>
              <a:gd name="connsiteX66" fmla="*/ 270865 w 528837"/>
              <a:gd name="connsiteY66" fmla="*/ 503124 h 525894"/>
              <a:gd name="connsiteX67" fmla="*/ 308501 w 528837"/>
              <a:gd name="connsiteY67" fmla="*/ 483210 h 525894"/>
              <a:gd name="connsiteX68" fmla="*/ 346137 w 528837"/>
              <a:gd name="connsiteY68" fmla="*/ 503124 h 525894"/>
              <a:gd name="connsiteX69" fmla="*/ 352410 w 528837"/>
              <a:gd name="connsiteY69" fmla="*/ 504831 h 525894"/>
              <a:gd name="connsiteX70" fmla="*/ 355261 w 528837"/>
              <a:gd name="connsiteY70" fmla="*/ 504262 h 525894"/>
              <a:gd name="connsiteX71" fmla="*/ 317055 w 528837"/>
              <a:gd name="connsiteY71" fmla="*/ 525883 h 525894"/>
              <a:gd name="connsiteX72" fmla="*/ 37636 w 528837"/>
              <a:gd name="connsiteY72" fmla="*/ 525883 h 525894"/>
              <a:gd name="connsiteX73" fmla="*/ 1141 w 528837"/>
              <a:gd name="connsiteY73" fmla="*/ 495159 h 525894"/>
              <a:gd name="connsiteX74" fmla="*/ 0 w 528837"/>
              <a:gd name="connsiteY74" fmla="*/ 495159 h 525894"/>
              <a:gd name="connsiteX75" fmla="*/ 42198 w 528837"/>
              <a:gd name="connsiteY75" fmla="*/ 328448 h 525894"/>
              <a:gd name="connsiteX76" fmla="*/ 42768 w 528837"/>
              <a:gd name="connsiteY76" fmla="*/ 329017 h 525894"/>
              <a:gd name="connsiteX77" fmla="*/ 50182 w 528837"/>
              <a:gd name="connsiteY77" fmla="*/ 313086 h 525894"/>
              <a:gd name="connsiteX78" fmla="*/ 49611 w 528837"/>
              <a:gd name="connsiteY78" fmla="*/ 313086 h 525894"/>
              <a:gd name="connsiteX79" fmla="*/ 53033 w 528837"/>
              <a:gd name="connsiteY79" fmla="*/ 306827 h 525894"/>
              <a:gd name="connsiteX80" fmla="*/ 54173 w 528837"/>
              <a:gd name="connsiteY80" fmla="*/ 305689 h 525894"/>
              <a:gd name="connsiteX81" fmla="*/ 55884 w 528837"/>
              <a:gd name="connsiteY81" fmla="*/ 303414 h 525894"/>
              <a:gd name="connsiteX82" fmla="*/ 115189 w 528837"/>
              <a:gd name="connsiteY82" fmla="*/ 264154 h 525894"/>
              <a:gd name="connsiteX83" fmla="*/ 124883 w 528837"/>
              <a:gd name="connsiteY83" fmla="*/ 267568 h 525894"/>
              <a:gd name="connsiteX84" fmla="*/ 147693 w 528837"/>
              <a:gd name="connsiteY84" fmla="*/ 298293 h 525894"/>
              <a:gd name="connsiteX85" fmla="*/ 173924 w 528837"/>
              <a:gd name="connsiteY85" fmla="*/ 261878 h 525894"/>
              <a:gd name="connsiteX86" fmla="*/ 381420 w 528837"/>
              <a:gd name="connsiteY86" fmla="*/ 227618 h 525894"/>
              <a:gd name="connsiteX87" fmla="*/ 385983 w 528837"/>
              <a:gd name="connsiteY87" fmla="*/ 231032 h 525894"/>
              <a:gd name="connsiteX88" fmla="*/ 403667 w 528837"/>
              <a:gd name="connsiteY88" fmla="*/ 265740 h 525894"/>
              <a:gd name="connsiteX89" fmla="*/ 442458 w 528837"/>
              <a:gd name="connsiteY89" fmla="*/ 271430 h 525894"/>
              <a:gd name="connsiteX90" fmla="*/ 446451 w 528837"/>
              <a:gd name="connsiteY90" fmla="*/ 274844 h 525894"/>
              <a:gd name="connsiteX91" fmla="*/ 445310 w 528837"/>
              <a:gd name="connsiteY91" fmla="*/ 280534 h 525894"/>
              <a:gd name="connsiteX92" fmla="*/ 417358 w 528837"/>
              <a:gd name="connsiteY92" fmla="*/ 307845 h 525894"/>
              <a:gd name="connsiteX93" fmla="*/ 423633 w 528837"/>
              <a:gd name="connsiteY93" fmla="*/ 345966 h 525894"/>
              <a:gd name="connsiteX94" fmla="*/ 421922 w 528837"/>
              <a:gd name="connsiteY94" fmla="*/ 351087 h 525894"/>
              <a:gd name="connsiteX95" fmla="*/ 416217 w 528837"/>
              <a:gd name="connsiteY95" fmla="*/ 351656 h 525894"/>
              <a:gd name="connsiteX96" fmla="*/ 381420 w 528837"/>
              <a:gd name="connsiteY96" fmla="*/ 333449 h 525894"/>
              <a:gd name="connsiteX97" fmla="*/ 346622 w 528837"/>
              <a:gd name="connsiteY97" fmla="*/ 351656 h 525894"/>
              <a:gd name="connsiteX98" fmla="*/ 341488 w 528837"/>
              <a:gd name="connsiteY98" fmla="*/ 351087 h 525894"/>
              <a:gd name="connsiteX99" fmla="*/ 339207 w 528837"/>
              <a:gd name="connsiteY99" fmla="*/ 345966 h 525894"/>
              <a:gd name="connsiteX100" fmla="*/ 345482 w 528837"/>
              <a:gd name="connsiteY100" fmla="*/ 307845 h 525894"/>
              <a:gd name="connsiteX101" fmla="*/ 317530 w 528837"/>
              <a:gd name="connsiteY101" fmla="*/ 280534 h 525894"/>
              <a:gd name="connsiteX102" fmla="*/ 316389 w 528837"/>
              <a:gd name="connsiteY102" fmla="*/ 274844 h 525894"/>
              <a:gd name="connsiteX103" fmla="*/ 320382 w 528837"/>
              <a:gd name="connsiteY103" fmla="*/ 271430 h 525894"/>
              <a:gd name="connsiteX104" fmla="*/ 359172 w 528837"/>
              <a:gd name="connsiteY104" fmla="*/ 265740 h 525894"/>
              <a:gd name="connsiteX105" fmla="*/ 376856 w 528837"/>
              <a:gd name="connsiteY105" fmla="*/ 230463 h 525894"/>
              <a:gd name="connsiteX106" fmla="*/ 381420 w 528837"/>
              <a:gd name="connsiteY106" fmla="*/ 227618 h 525894"/>
              <a:gd name="connsiteX107" fmla="*/ 173112 w 528837"/>
              <a:gd name="connsiteY107" fmla="*/ 0 h 525894"/>
              <a:gd name="connsiteX108" fmla="*/ 295550 w 528837"/>
              <a:gd name="connsiteY108" fmla="*/ 121753 h 525894"/>
              <a:gd name="connsiteX109" fmla="*/ 173112 w 528837"/>
              <a:gd name="connsiteY109" fmla="*/ 243506 h 525894"/>
              <a:gd name="connsiteX110" fmla="*/ 50674 w 528837"/>
              <a:gd name="connsiteY110" fmla="*/ 121753 h 525894"/>
              <a:gd name="connsiteX111" fmla="*/ 173112 w 528837"/>
              <a:gd name="connsiteY111" fmla="*/ 0 h 52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28837" h="525894">
                <a:moveTo>
                  <a:pt x="463604" y="361011"/>
                </a:moveTo>
                <a:cubicBezTo>
                  <a:pt x="465315" y="361011"/>
                  <a:pt x="467026" y="362149"/>
                  <a:pt x="468167" y="363857"/>
                </a:cubicBezTo>
                <a:cubicBezTo>
                  <a:pt x="485277" y="399140"/>
                  <a:pt x="485277" y="399140"/>
                  <a:pt x="485277" y="399140"/>
                </a:cubicBezTo>
                <a:cubicBezTo>
                  <a:pt x="524061" y="404831"/>
                  <a:pt x="524061" y="404831"/>
                  <a:pt x="524061" y="404831"/>
                </a:cubicBezTo>
                <a:cubicBezTo>
                  <a:pt x="526342" y="404831"/>
                  <a:pt x="528054" y="405969"/>
                  <a:pt x="528624" y="408245"/>
                </a:cubicBezTo>
                <a:cubicBezTo>
                  <a:pt x="529194" y="409952"/>
                  <a:pt x="528624" y="412229"/>
                  <a:pt x="526913" y="413367"/>
                </a:cubicBezTo>
                <a:cubicBezTo>
                  <a:pt x="498966" y="440683"/>
                  <a:pt x="498966" y="440683"/>
                  <a:pt x="498966" y="440683"/>
                </a:cubicBezTo>
                <a:cubicBezTo>
                  <a:pt x="505810" y="479380"/>
                  <a:pt x="505810" y="479380"/>
                  <a:pt x="505810" y="479380"/>
                </a:cubicBezTo>
                <a:cubicBezTo>
                  <a:pt x="505810" y="481088"/>
                  <a:pt x="505240" y="483364"/>
                  <a:pt x="503528" y="484502"/>
                </a:cubicBezTo>
                <a:cubicBezTo>
                  <a:pt x="501817" y="485640"/>
                  <a:pt x="500106" y="485640"/>
                  <a:pt x="497825" y="485071"/>
                </a:cubicBezTo>
                <a:cubicBezTo>
                  <a:pt x="463604" y="466861"/>
                  <a:pt x="463604" y="466861"/>
                  <a:pt x="463604" y="466861"/>
                </a:cubicBezTo>
                <a:cubicBezTo>
                  <a:pt x="428813" y="485071"/>
                  <a:pt x="428813" y="485071"/>
                  <a:pt x="428813" y="485071"/>
                </a:cubicBezTo>
                <a:cubicBezTo>
                  <a:pt x="427101" y="485640"/>
                  <a:pt x="424820" y="485640"/>
                  <a:pt x="423109" y="484502"/>
                </a:cubicBezTo>
                <a:cubicBezTo>
                  <a:pt x="421398" y="483364"/>
                  <a:pt x="420828" y="481088"/>
                  <a:pt x="420828" y="479380"/>
                </a:cubicBezTo>
                <a:cubicBezTo>
                  <a:pt x="427672" y="440683"/>
                  <a:pt x="427672" y="440683"/>
                  <a:pt x="427672" y="440683"/>
                </a:cubicBezTo>
                <a:cubicBezTo>
                  <a:pt x="399725" y="413367"/>
                  <a:pt x="399725" y="413367"/>
                  <a:pt x="399725" y="413367"/>
                </a:cubicBezTo>
                <a:cubicBezTo>
                  <a:pt x="398014" y="412229"/>
                  <a:pt x="397443" y="409952"/>
                  <a:pt x="398014" y="408245"/>
                </a:cubicBezTo>
                <a:cubicBezTo>
                  <a:pt x="398584" y="405969"/>
                  <a:pt x="400295" y="404831"/>
                  <a:pt x="402576" y="404831"/>
                </a:cubicBezTo>
                <a:cubicBezTo>
                  <a:pt x="441360" y="399140"/>
                  <a:pt x="441360" y="399140"/>
                  <a:pt x="441360" y="399140"/>
                </a:cubicBezTo>
                <a:cubicBezTo>
                  <a:pt x="458471" y="363857"/>
                  <a:pt x="458471" y="363857"/>
                  <a:pt x="458471" y="363857"/>
                </a:cubicBezTo>
                <a:cubicBezTo>
                  <a:pt x="459611" y="362149"/>
                  <a:pt x="461323" y="361011"/>
                  <a:pt x="463604" y="361011"/>
                </a:cubicBezTo>
                <a:close/>
                <a:moveTo>
                  <a:pt x="308013" y="361011"/>
                </a:moveTo>
                <a:cubicBezTo>
                  <a:pt x="310295" y="361011"/>
                  <a:pt x="312006" y="362149"/>
                  <a:pt x="312576" y="363857"/>
                </a:cubicBezTo>
                <a:cubicBezTo>
                  <a:pt x="330260" y="399140"/>
                  <a:pt x="330260" y="399140"/>
                  <a:pt x="330260" y="399140"/>
                </a:cubicBezTo>
                <a:cubicBezTo>
                  <a:pt x="369051" y="404831"/>
                  <a:pt x="369051" y="404831"/>
                  <a:pt x="369051" y="404831"/>
                </a:cubicBezTo>
                <a:cubicBezTo>
                  <a:pt x="370762" y="404831"/>
                  <a:pt x="372473" y="406538"/>
                  <a:pt x="373044" y="408245"/>
                </a:cubicBezTo>
                <a:cubicBezTo>
                  <a:pt x="373614" y="409952"/>
                  <a:pt x="373044" y="412229"/>
                  <a:pt x="371903" y="413367"/>
                </a:cubicBezTo>
                <a:cubicBezTo>
                  <a:pt x="343951" y="440683"/>
                  <a:pt x="343951" y="440683"/>
                  <a:pt x="343951" y="440683"/>
                </a:cubicBezTo>
                <a:cubicBezTo>
                  <a:pt x="350226" y="479380"/>
                  <a:pt x="350226" y="479380"/>
                  <a:pt x="350226" y="479380"/>
                </a:cubicBezTo>
                <a:cubicBezTo>
                  <a:pt x="350796" y="481088"/>
                  <a:pt x="349655" y="483364"/>
                  <a:pt x="348515" y="484502"/>
                </a:cubicBezTo>
                <a:cubicBezTo>
                  <a:pt x="346803" y="485640"/>
                  <a:pt x="344521" y="485640"/>
                  <a:pt x="342810" y="485071"/>
                </a:cubicBezTo>
                <a:cubicBezTo>
                  <a:pt x="308013" y="466861"/>
                  <a:pt x="308013" y="466861"/>
                  <a:pt x="308013" y="466861"/>
                </a:cubicBezTo>
                <a:cubicBezTo>
                  <a:pt x="273215" y="485071"/>
                  <a:pt x="273215" y="485071"/>
                  <a:pt x="273215" y="485071"/>
                </a:cubicBezTo>
                <a:cubicBezTo>
                  <a:pt x="271504" y="485640"/>
                  <a:pt x="269222" y="485640"/>
                  <a:pt x="267511" y="484502"/>
                </a:cubicBezTo>
                <a:cubicBezTo>
                  <a:pt x="266370" y="483364"/>
                  <a:pt x="265229" y="481657"/>
                  <a:pt x="265800" y="479380"/>
                </a:cubicBezTo>
                <a:cubicBezTo>
                  <a:pt x="272075" y="440683"/>
                  <a:pt x="272075" y="440683"/>
                  <a:pt x="272075" y="440683"/>
                </a:cubicBezTo>
                <a:cubicBezTo>
                  <a:pt x="244123" y="413367"/>
                  <a:pt x="244123" y="413367"/>
                  <a:pt x="244123" y="413367"/>
                </a:cubicBezTo>
                <a:cubicBezTo>
                  <a:pt x="242982" y="412229"/>
                  <a:pt x="242411" y="409952"/>
                  <a:pt x="242982" y="408245"/>
                </a:cubicBezTo>
                <a:cubicBezTo>
                  <a:pt x="243552" y="406538"/>
                  <a:pt x="245263" y="404831"/>
                  <a:pt x="246975" y="404831"/>
                </a:cubicBezTo>
                <a:cubicBezTo>
                  <a:pt x="285765" y="399140"/>
                  <a:pt x="285765" y="399140"/>
                  <a:pt x="285765" y="399140"/>
                </a:cubicBezTo>
                <a:cubicBezTo>
                  <a:pt x="303449" y="363857"/>
                  <a:pt x="303449" y="363857"/>
                  <a:pt x="303449" y="363857"/>
                </a:cubicBezTo>
                <a:cubicBezTo>
                  <a:pt x="304020" y="362149"/>
                  <a:pt x="306301" y="361011"/>
                  <a:pt x="308013" y="361011"/>
                </a:cubicBezTo>
                <a:close/>
                <a:moveTo>
                  <a:pt x="173924" y="261878"/>
                </a:moveTo>
                <a:cubicBezTo>
                  <a:pt x="173924" y="261878"/>
                  <a:pt x="173924" y="261878"/>
                  <a:pt x="155106" y="322190"/>
                </a:cubicBezTo>
                <a:cubicBezTo>
                  <a:pt x="154536" y="323328"/>
                  <a:pt x="154536" y="325035"/>
                  <a:pt x="154536" y="326742"/>
                </a:cubicBezTo>
                <a:cubicBezTo>
                  <a:pt x="154536" y="326742"/>
                  <a:pt x="154536" y="326742"/>
                  <a:pt x="174494" y="410950"/>
                </a:cubicBezTo>
                <a:lnTo>
                  <a:pt x="174494" y="410381"/>
                </a:lnTo>
                <a:cubicBezTo>
                  <a:pt x="174494" y="410381"/>
                  <a:pt x="174494" y="410381"/>
                  <a:pt x="192742" y="326742"/>
                </a:cubicBezTo>
                <a:cubicBezTo>
                  <a:pt x="192742" y="325035"/>
                  <a:pt x="192742" y="323897"/>
                  <a:pt x="192742" y="322190"/>
                </a:cubicBezTo>
                <a:cubicBezTo>
                  <a:pt x="192742" y="322190"/>
                  <a:pt x="192742" y="322190"/>
                  <a:pt x="175065" y="263016"/>
                </a:cubicBezTo>
                <a:cubicBezTo>
                  <a:pt x="175065" y="263016"/>
                  <a:pt x="175065" y="263016"/>
                  <a:pt x="200155" y="297155"/>
                </a:cubicBezTo>
                <a:cubicBezTo>
                  <a:pt x="200155" y="297155"/>
                  <a:pt x="200155" y="297155"/>
                  <a:pt x="222965" y="265292"/>
                </a:cubicBezTo>
                <a:cubicBezTo>
                  <a:pt x="225246" y="262447"/>
                  <a:pt x="228667" y="261309"/>
                  <a:pt x="232089" y="261878"/>
                </a:cubicBezTo>
                <a:cubicBezTo>
                  <a:pt x="254899" y="265292"/>
                  <a:pt x="283981" y="276103"/>
                  <a:pt x="301658" y="305689"/>
                </a:cubicBezTo>
                <a:cubicBezTo>
                  <a:pt x="313634" y="320483"/>
                  <a:pt x="323328" y="344949"/>
                  <a:pt x="331881" y="370553"/>
                </a:cubicBezTo>
                <a:cubicBezTo>
                  <a:pt x="331881" y="370553"/>
                  <a:pt x="331881" y="370553"/>
                  <a:pt x="321047" y="348932"/>
                </a:cubicBezTo>
                <a:cubicBezTo>
                  <a:pt x="318766" y="344380"/>
                  <a:pt x="313634" y="341535"/>
                  <a:pt x="308501" y="341535"/>
                </a:cubicBezTo>
                <a:cubicBezTo>
                  <a:pt x="303369" y="341535"/>
                  <a:pt x="298237" y="344380"/>
                  <a:pt x="295956" y="348932"/>
                </a:cubicBezTo>
                <a:cubicBezTo>
                  <a:pt x="295956" y="348932"/>
                  <a:pt x="295956" y="348932"/>
                  <a:pt x="277138" y="387053"/>
                </a:cubicBezTo>
                <a:cubicBezTo>
                  <a:pt x="277138" y="387053"/>
                  <a:pt x="277138" y="387053"/>
                  <a:pt x="234940" y="393312"/>
                </a:cubicBezTo>
                <a:cubicBezTo>
                  <a:pt x="229808" y="393881"/>
                  <a:pt x="225246" y="397864"/>
                  <a:pt x="223535" y="402984"/>
                </a:cubicBezTo>
                <a:cubicBezTo>
                  <a:pt x="222395" y="407536"/>
                  <a:pt x="223535" y="413226"/>
                  <a:pt x="227527" y="416640"/>
                </a:cubicBezTo>
                <a:cubicBezTo>
                  <a:pt x="227527" y="416640"/>
                  <a:pt x="227527" y="416640"/>
                  <a:pt x="257750" y="446796"/>
                </a:cubicBezTo>
                <a:cubicBezTo>
                  <a:pt x="257750" y="446796"/>
                  <a:pt x="257750" y="446796"/>
                  <a:pt x="250907" y="488331"/>
                </a:cubicBezTo>
                <a:cubicBezTo>
                  <a:pt x="249766" y="493452"/>
                  <a:pt x="252047" y="499141"/>
                  <a:pt x="256039" y="501986"/>
                </a:cubicBezTo>
                <a:cubicBezTo>
                  <a:pt x="258320" y="503693"/>
                  <a:pt x="261171" y="504831"/>
                  <a:pt x="264593" y="504831"/>
                </a:cubicBezTo>
                <a:cubicBezTo>
                  <a:pt x="266874" y="504831"/>
                  <a:pt x="268584" y="504262"/>
                  <a:pt x="270865" y="503124"/>
                </a:cubicBezTo>
                <a:cubicBezTo>
                  <a:pt x="270865" y="503124"/>
                  <a:pt x="270865" y="503124"/>
                  <a:pt x="308501" y="483210"/>
                </a:cubicBezTo>
                <a:cubicBezTo>
                  <a:pt x="308501" y="483210"/>
                  <a:pt x="308501" y="483210"/>
                  <a:pt x="346137" y="503124"/>
                </a:cubicBezTo>
                <a:cubicBezTo>
                  <a:pt x="348418" y="504262"/>
                  <a:pt x="350129" y="504831"/>
                  <a:pt x="352410" y="504831"/>
                </a:cubicBezTo>
                <a:cubicBezTo>
                  <a:pt x="353551" y="504831"/>
                  <a:pt x="354691" y="504831"/>
                  <a:pt x="355261" y="504262"/>
                </a:cubicBezTo>
                <a:cubicBezTo>
                  <a:pt x="346137" y="526452"/>
                  <a:pt x="317055" y="525883"/>
                  <a:pt x="317055" y="525883"/>
                </a:cubicBezTo>
                <a:cubicBezTo>
                  <a:pt x="317055" y="525883"/>
                  <a:pt x="317055" y="525883"/>
                  <a:pt x="37636" y="525883"/>
                </a:cubicBezTo>
                <a:cubicBezTo>
                  <a:pt x="5132" y="526452"/>
                  <a:pt x="1141" y="505400"/>
                  <a:pt x="1141" y="495159"/>
                </a:cubicBezTo>
                <a:cubicBezTo>
                  <a:pt x="1141" y="495159"/>
                  <a:pt x="1141" y="495159"/>
                  <a:pt x="0" y="495159"/>
                </a:cubicBezTo>
                <a:cubicBezTo>
                  <a:pt x="0" y="485486"/>
                  <a:pt x="19959" y="380794"/>
                  <a:pt x="42198" y="328448"/>
                </a:cubicBezTo>
                <a:cubicBezTo>
                  <a:pt x="42198" y="328448"/>
                  <a:pt x="42768" y="328448"/>
                  <a:pt x="42768" y="329017"/>
                </a:cubicBezTo>
                <a:cubicBezTo>
                  <a:pt x="45049" y="323328"/>
                  <a:pt x="47901" y="317638"/>
                  <a:pt x="50182" y="313086"/>
                </a:cubicBezTo>
                <a:cubicBezTo>
                  <a:pt x="50182" y="313086"/>
                  <a:pt x="49611" y="313086"/>
                  <a:pt x="49611" y="313086"/>
                </a:cubicBezTo>
                <a:cubicBezTo>
                  <a:pt x="50752" y="310810"/>
                  <a:pt x="51892" y="309103"/>
                  <a:pt x="53033" y="306827"/>
                </a:cubicBezTo>
                <a:cubicBezTo>
                  <a:pt x="53603" y="306827"/>
                  <a:pt x="54173" y="306258"/>
                  <a:pt x="54173" y="305689"/>
                </a:cubicBezTo>
                <a:cubicBezTo>
                  <a:pt x="54744" y="305120"/>
                  <a:pt x="55314" y="304551"/>
                  <a:pt x="55884" y="303414"/>
                </a:cubicBezTo>
                <a:cubicBezTo>
                  <a:pt x="72991" y="279516"/>
                  <a:pt x="96941" y="268706"/>
                  <a:pt x="115189" y="264154"/>
                </a:cubicBezTo>
                <a:cubicBezTo>
                  <a:pt x="118611" y="263016"/>
                  <a:pt x="122602" y="264723"/>
                  <a:pt x="124883" y="267568"/>
                </a:cubicBezTo>
                <a:cubicBezTo>
                  <a:pt x="124883" y="267568"/>
                  <a:pt x="124883" y="267568"/>
                  <a:pt x="147693" y="298293"/>
                </a:cubicBezTo>
                <a:cubicBezTo>
                  <a:pt x="147693" y="298293"/>
                  <a:pt x="147693" y="298293"/>
                  <a:pt x="173924" y="261878"/>
                </a:cubicBezTo>
                <a:close/>
                <a:moveTo>
                  <a:pt x="381420" y="227618"/>
                </a:moveTo>
                <a:cubicBezTo>
                  <a:pt x="383702" y="227618"/>
                  <a:pt x="385413" y="228756"/>
                  <a:pt x="385983" y="231032"/>
                </a:cubicBezTo>
                <a:cubicBezTo>
                  <a:pt x="403667" y="265740"/>
                  <a:pt x="403667" y="265740"/>
                  <a:pt x="403667" y="265740"/>
                </a:cubicBezTo>
                <a:cubicBezTo>
                  <a:pt x="442458" y="271430"/>
                  <a:pt x="442458" y="271430"/>
                  <a:pt x="442458" y="271430"/>
                </a:cubicBezTo>
                <a:cubicBezTo>
                  <a:pt x="444169" y="271430"/>
                  <a:pt x="445880" y="273137"/>
                  <a:pt x="446451" y="274844"/>
                </a:cubicBezTo>
                <a:cubicBezTo>
                  <a:pt x="447021" y="277120"/>
                  <a:pt x="446451" y="278827"/>
                  <a:pt x="445310" y="280534"/>
                </a:cubicBezTo>
                <a:cubicBezTo>
                  <a:pt x="417358" y="307845"/>
                  <a:pt x="417358" y="307845"/>
                  <a:pt x="417358" y="307845"/>
                </a:cubicBezTo>
                <a:cubicBezTo>
                  <a:pt x="423633" y="345966"/>
                  <a:pt x="423633" y="345966"/>
                  <a:pt x="423633" y="345966"/>
                </a:cubicBezTo>
                <a:cubicBezTo>
                  <a:pt x="424203" y="348242"/>
                  <a:pt x="423062" y="349949"/>
                  <a:pt x="421922" y="351087"/>
                </a:cubicBezTo>
                <a:cubicBezTo>
                  <a:pt x="420210" y="352794"/>
                  <a:pt x="417928" y="352794"/>
                  <a:pt x="416217" y="351656"/>
                </a:cubicBezTo>
                <a:cubicBezTo>
                  <a:pt x="381420" y="333449"/>
                  <a:pt x="381420" y="333449"/>
                  <a:pt x="381420" y="333449"/>
                </a:cubicBezTo>
                <a:cubicBezTo>
                  <a:pt x="346622" y="351656"/>
                  <a:pt x="346622" y="351656"/>
                  <a:pt x="346622" y="351656"/>
                </a:cubicBezTo>
                <a:cubicBezTo>
                  <a:pt x="344911" y="352794"/>
                  <a:pt x="342629" y="352794"/>
                  <a:pt x="341488" y="351087"/>
                </a:cubicBezTo>
                <a:cubicBezTo>
                  <a:pt x="339777" y="349949"/>
                  <a:pt x="338636" y="348242"/>
                  <a:pt x="339207" y="345966"/>
                </a:cubicBezTo>
                <a:cubicBezTo>
                  <a:pt x="345482" y="307845"/>
                  <a:pt x="345482" y="307845"/>
                  <a:pt x="345482" y="307845"/>
                </a:cubicBezTo>
                <a:cubicBezTo>
                  <a:pt x="317530" y="280534"/>
                  <a:pt x="317530" y="280534"/>
                  <a:pt x="317530" y="280534"/>
                </a:cubicBezTo>
                <a:cubicBezTo>
                  <a:pt x="316389" y="278827"/>
                  <a:pt x="315818" y="277120"/>
                  <a:pt x="316389" y="274844"/>
                </a:cubicBezTo>
                <a:cubicBezTo>
                  <a:pt x="316959" y="273137"/>
                  <a:pt x="318670" y="271430"/>
                  <a:pt x="320382" y="271430"/>
                </a:cubicBezTo>
                <a:cubicBezTo>
                  <a:pt x="359172" y="265740"/>
                  <a:pt x="359172" y="265740"/>
                  <a:pt x="359172" y="265740"/>
                </a:cubicBezTo>
                <a:cubicBezTo>
                  <a:pt x="376856" y="230463"/>
                  <a:pt x="376856" y="230463"/>
                  <a:pt x="376856" y="230463"/>
                </a:cubicBezTo>
                <a:cubicBezTo>
                  <a:pt x="377427" y="228756"/>
                  <a:pt x="379708" y="227618"/>
                  <a:pt x="381420" y="227618"/>
                </a:cubicBezTo>
                <a:close/>
                <a:moveTo>
                  <a:pt x="173112" y="0"/>
                </a:moveTo>
                <a:cubicBezTo>
                  <a:pt x="240733" y="0"/>
                  <a:pt x="295550" y="54511"/>
                  <a:pt x="295550" y="121753"/>
                </a:cubicBezTo>
                <a:cubicBezTo>
                  <a:pt x="295550" y="188995"/>
                  <a:pt x="240733" y="243506"/>
                  <a:pt x="173112" y="243506"/>
                </a:cubicBezTo>
                <a:cubicBezTo>
                  <a:pt x="105491" y="243506"/>
                  <a:pt x="50674" y="188995"/>
                  <a:pt x="50674" y="121753"/>
                </a:cubicBezTo>
                <a:cubicBezTo>
                  <a:pt x="50674" y="54511"/>
                  <a:pt x="105491" y="0"/>
                  <a:pt x="1731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bg1"/>
              </a:solidFill>
            </a:endParaRPr>
          </a:p>
        </p:txBody>
      </p:sp>
      <p:sp>
        <p:nvSpPr>
          <p:cNvPr id="1048653" name="任意多边形"/>
          <p:cNvSpPr/>
          <p:nvPr>
            <p:custDataLst>
              <p:tags r:id="rId5"/>
            </p:custDataLst>
          </p:nvPr>
        </p:nvSpPr>
        <p:spPr>
          <a:xfrm>
            <a:off x="2727162" y="3902602"/>
            <a:ext cx="682373" cy="682373"/>
          </a:xfrm>
          <a:prstGeom prst="ellipse">
            <a:avLst/>
          </a:prstGeom>
          <a:solidFill>
            <a:srgbClr val="8CBCD0"/>
          </a:solidFill>
          <a:ln w="285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48654" name="任意多边形"/>
          <p:cNvSpPr/>
          <p:nvPr>
            <p:custDataLst>
              <p:tags r:id="rId6"/>
            </p:custDataLst>
          </p:nvPr>
        </p:nvSpPr>
        <p:spPr bwMode="auto">
          <a:xfrm>
            <a:off x="2878544" y="4053984"/>
            <a:ext cx="379611" cy="379611"/>
          </a:xfrm>
          <a:custGeom>
            <a:avLst/>
            <a:gdLst>
              <a:gd name="T0" fmla="*/ 1083 w 1083"/>
              <a:gd name="T1" fmla="*/ 542 h 1084"/>
              <a:gd name="T2" fmla="*/ 158 w 1083"/>
              <a:gd name="T3" fmla="*/ 926 h 1084"/>
              <a:gd name="T4" fmla="*/ 542 w 1083"/>
              <a:gd name="T5" fmla="*/ 0 h 1084"/>
              <a:gd name="T6" fmla="*/ 517 w 1083"/>
              <a:gd name="T7" fmla="*/ 1000 h 1084"/>
              <a:gd name="T8" fmla="*/ 357 w 1083"/>
              <a:gd name="T9" fmla="*/ 861 h 1084"/>
              <a:gd name="T10" fmla="*/ 517 w 1083"/>
              <a:gd name="T11" fmla="*/ 1000 h 1084"/>
              <a:gd name="T12" fmla="*/ 866 w 1083"/>
              <a:gd name="T13" fmla="*/ 218 h 1084"/>
              <a:gd name="T14" fmla="*/ 842 w 1083"/>
              <a:gd name="T15" fmla="*/ 517 h 1084"/>
              <a:gd name="T16" fmla="*/ 866 w 1083"/>
              <a:gd name="T17" fmla="*/ 218 h 1084"/>
              <a:gd name="T18" fmla="*/ 722 w 1083"/>
              <a:gd name="T19" fmla="*/ 120 h 1084"/>
              <a:gd name="T20" fmla="*/ 815 w 1083"/>
              <a:gd name="T21" fmla="*/ 174 h 1084"/>
              <a:gd name="T22" fmla="*/ 617 w 1083"/>
              <a:gd name="T23" fmla="*/ 90 h 1084"/>
              <a:gd name="T24" fmla="*/ 707 w 1083"/>
              <a:gd name="T25" fmla="*/ 231 h 1084"/>
              <a:gd name="T26" fmla="*/ 617 w 1083"/>
              <a:gd name="T27" fmla="*/ 90 h 1084"/>
              <a:gd name="T28" fmla="*/ 517 w 1083"/>
              <a:gd name="T29" fmla="*/ 84 h 1084"/>
              <a:gd name="T30" fmla="*/ 357 w 1083"/>
              <a:gd name="T31" fmla="*/ 224 h 1084"/>
              <a:gd name="T32" fmla="*/ 517 w 1083"/>
              <a:gd name="T33" fmla="*/ 84 h 1084"/>
              <a:gd name="T34" fmla="*/ 362 w 1083"/>
              <a:gd name="T35" fmla="*/ 120 h 1084"/>
              <a:gd name="T36" fmla="*/ 325 w 1083"/>
              <a:gd name="T37" fmla="*/ 177 h 1084"/>
              <a:gd name="T38" fmla="*/ 229 w 1083"/>
              <a:gd name="T39" fmla="*/ 207 h 1084"/>
              <a:gd name="T40" fmla="*/ 84 w 1083"/>
              <a:gd name="T41" fmla="*/ 517 h 1084"/>
              <a:gd name="T42" fmla="*/ 229 w 1083"/>
              <a:gd name="T43" fmla="*/ 207 h 1084"/>
              <a:gd name="T44" fmla="*/ 84 w 1083"/>
              <a:gd name="T45" fmla="*/ 567 h 1084"/>
              <a:gd name="T46" fmla="*/ 292 w 1083"/>
              <a:gd name="T47" fmla="*/ 837 h 1084"/>
              <a:gd name="T48" fmla="*/ 84 w 1083"/>
              <a:gd name="T49" fmla="*/ 567 h 1084"/>
              <a:gd name="T50" fmla="*/ 362 w 1083"/>
              <a:gd name="T51" fmla="*/ 964 h 1084"/>
              <a:gd name="T52" fmla="*/ 268 w 1083"/>
              <a:gd name="T53" fmla="*/ 911 h 1084"/>
              <a:gd name="T54" fmla="*/ 567 w 1083"/>
              <a:gd name="T55" fmla="*/ 1000 h 1084"/>
              <a:gd name="T56" fmla="*/ 726 w 1083"/>
              <a:gd name="T57" fmla="*/ 861 h 1084"/>
              <a:gd name="T58" fmla="*/ 566 w 1083"/>
              <a:gd name="T59" fmla="*/ 1000 h 1084"/>
              <a:gd name="T60" fmla="*/ 722 w 1083"/>
              <a:gd name="T61" fmla="*/ 964 h 1084"/>
              <a:gd name="T62" fmla="*/ 758 w 1083"/>
              <a:gd name="T63" fmla="*/ 908 h 1084"/>
              <a:gd name="T64" fmla="*/ 855 w 1083"/>
              <a:gd name="T65" fmla="*/ 878 h 1084"/>
              <a:gd name="T66" fmla="*/ 1000 w 1083"/>
              <a:gd name="T67" fmla="*/ 567 h 1084"/>
              <a:gd name="T68" fmla="*/ 855 w 1083"/>
              <a:gd name="T69" fmla="*/ 878 h 1084"/>
              <a:gd name="T70" fmla="*/ 746 w 1083"/>
              <a:gd name="T71" fmla="*/ 269 h 1084"/>
              <a:gd name="T72" fmla="*/ 567 w 1083"/>
              <a:gd name="T73" fmla="*/ 517 h 1084"/>
              <a:gd name="T74" fmla="*/ 746 w 1083"/>
              <a:gd name="T75" fmla="*/ 269 h 1084"/>
              <a:gd name="T76" fmla="*/ 358 w 1083"/>
              <a:gd name="T77" fmla="*/ 278 h 1084"/>
              <a:gd name="T78" fmla="*/ 517 w 1083"/>
              <a:gd name="T79" fmla="*/ 517 h 1084"/>
              <a:gd name="T80" fmla="*/ 517 w 1083"/>
              <a:gd name="T81" fmla="*/ 775 h 1084"/>
              <a:gd name="T82" fmla="*/ 292 w 1083"/>
              <a:gd name="T83" fmla="*/ 567 h 1084"/>
              <a:gd name="T84" fmla="*/ 517 w 1083"/>
              <a:gd name="T85" fmla="*/ 775 h 1084"/>
              <a:gd name="T86" fmla="*/ 567 w 1083"/>
              <a:gd name="T87" fmla="*/ 775 h 1084"/>
              <a:gd name="T88" fmla="*/ 792 w 1083"/>
              <a:gd name="T89" fmla="*/ 567 h 1084"/>
              <a:gd name="T90" fmla="*/ 567 w 1083"/>
              <a:gd name="T91" fmla="*/ 775 h 1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83" h="1084">
                <a:moveTo>
                  <a:pt x="542" y="0"/>
                </a:moveTo>
                <a:cubicBezTo>
                  <a:pt x="691" y="0"/>
                  <a:pt x="827" y="61"/>
                  <a:pt x="925" y="159"/>
                </a:cubicBezTo>
                <a:cubicBezTo>
                  <a:pt x="1023" y="258"/>
                  <a:pt x="1083" y="393"/>
                  <a:pt x="1083" y="542"/>
                </a:cubicBezTo>
                <a:cubicBezTo>
                  <a:pt x="1083" y="692"/>
                  <a:pt x="1023" y="827"/>
                  <a:pt x="925" y="926"/>
                </a:cubicBezTo>
                <a:cubicBezTo>
                  <a:pt x="827" y="1024"/>
                  <a:pt x="691" y="1084"/>
                  <a:pt x="542" y="1084"/>
                </a:cubicBezTo>
                <a:cubicBezTo>
                  <a:pt x="392" y="1084"/>
                  <a:pt x="257" y="1024"/>
                  <a:pt x="158" y="926"/>
                </a:cubicBezTo>
                <a:cubicBezTo>
                  <a:pt x="60" y="827"/>
                  <a:pt x="0" y="692"/>
                  <a:pt x="0" y="542"/>
                </a:cubicBezTo>
                <a:cubicBezTo>
                  <a:pt x="0" y="393"/>
                  <a:pt x="60" y="258"/>
                  <a:pt x="158" y="159"/>
                </a:cubicBezTo>
                <a:cubicBezTo>
                  <a:pt x="257" y="61"/>
                  <a:pt x="392" y="0"/>
                  <a:pt x="542" y="0"/>
                </a:cubicBezTo>
                <a:cubicBezTo>
                  <a:pt x="542" y="0"/>
                  <a:pt x="542" y="0"/>
                  <a:pt x="542" y="0"/>
                </a:cubicBezTo>
                <a:close/>
                <a:moveTo>
                  <a:pt x="517" y="1000"/>
                </a:moveTo>
                <a:cubicBezTo>
                  <a:pt x="517" y="1000"/>
                  <a:pt x="517" y="1000"/>
                  <a:pt x="517" y="1000"/>
                </a:cubicBezTo>
                <a:cubicBezTo>
                  <a:pt x="517" y="825"/>
                  <a:pt x="517" y="825"/>
                  <a:pt x="517" y="825"/>
                </a:cubicBezTo>
                <a:cubicBezTo>
                  <a:pt x="468" y="827"/>
                  <a:pt x="420" y="837"/>
                  <a:pt x="376" y="854"/>
                </a:cubicBezTo>
                <a:cubicBezTo>
                  <a:pt x="370" y="856"/>
                  <a:pt x="363" y="859"/>
                  <a:pt x="357" y="861"/>
                </a:cubicBezTo>
                <a:cubicBezTo>
                  <a:pt x="361" y="869"/>
                  <a:pt x="365" y="877"/>
                  <a:pt x="369" y="884"/>
                </a:cubicBezTo>
                <a:cubicBezTo>
                  <a:pt x="396" y="934"/>
                  <a:pt x="430" y="972"/>
                  <a:pt x="466" y="995"/>
                </a:cubicBezTo>
                <a:cubicBezTo>
                  <a:pt x="483" y="998"/>
                  <a:pt x="500" y="1000"/>
                  <a:pt x="517" y="1000"/>
                </a:cubicBezTo>
                <a:cubicBezTo>
                  <a:pt x="517" y="1000"/>
                  <a:pt x="517" y="1000"/>
                  <a:pt x="517" y="1000"/>
                </a:cubicBezTo>
                <a:close/>
                <a:moveTo>
                  <a:pt x="866" y="218"/>
                </a:moveTo>
                <a:cubicBezTo>
                  <a:pt x="866" y="218"/>
                  <a:pt x="866" y="218"/>
                  <a:pt x="866" y="218"/>
                </a:cubicBezTo>
                <a:cubicBezTo>
                  <a:pt x="862" y="214"/>
                  <a:pt x="858" y="211"/>
                  <a:pt x="855" y="207"/>
                </a:cubicBezTo>
                <a:cubicBezTo>
                  <a:pt x="835" y="223"/>
                  <a:pt x="813" y="236"/>
                  <a:pt x="791" y="248"/>
                </a:cubicBezTo>
                <a:cubicBezTo>
                  <a:pt x="820" y="325"/>
                  <a:pt x="839" y="418"/>
                  <a:pt x="842" y="517"/>
                </a:cubicBezTo>
                <a:cubicBezTo>
                  <a:pt x="1000" y="517"/>
                  <a:pt x="1000" y="517"/>
                  <a:pt x="1000" y="517"/>
                </a:cubicBezTo>
                <a:cubicBezTo>
                  <a:pt x="993" y="401"/>
                  <a:pt x="943" y="296"/>
                  <a:pt x="866" y="218"/>
                </a:cubicBezTo>
                <a:cubicBezTo>
                  <a:pt x="866" y="218"/>
                  <a:pt x="866" y="218"/>
                  <a:pt x="866" y="218"/>
                </a:cubicBezTo>
                <a:close/>
                <a:moveTo>
                  <a:pt x="815" y="174"/>
                </a:moveTo>
                <a:cubicBezTo>
                  <a:pt x="815" y="174"/>
                  <a:pt x="815" y="174"/>
                  <a:pt x="815" y="174"/>
                </a:cubicBezTo>
                <a:cubicBezTo>
                  <a:pt x="787" y="153"/>
                  <a:pt x="755" y="135"/>
                  <a:pt x="722" y="120"/>
                </a:cubicBezTo>
                <a:cubicBezTo>
                  <a:pt x="735" y="138"/>
                  <a:pt x="747" y="156"/>
                  <a:pt x="758" y="177"/>
                </a:cubicBezTo>
                <a:cubicBezTo>
                  <a:pt x="763" y="185"/>
                  <a:pt x="767" y="193"/>
                  <a:pt x="771" y="202"/>
                </a:cubicBezTo>
                <a:cubicBezTo>
                  <a:pt x="787" y="194"/>
                  <a:pt x="801" y="184"/>
                  <a:pt x="815" y="174"/>
                </a:cubicBezTo>
                <a:cubicBezTo>
                  <a:pt x="815" y="174"/>
                  <a:pt x="815" y="174"/>
                  <a:pt x="815" y="174"/>
                </a:cubicBezTo>
                <a:close/>
                <a:moveTo>
                  <a:pt x="617" y="90"/>
                </a:moveTo>
                <a:cubicBezTo>
                  <a:pt x="617" y="90"/>
                  <a:pt x="617" y="90"/>
                  <a:pt x="617" y="90"/>
                </a:cubicBezTo>
                <a:cubicBezTo>
                  <a:pt x="601" y="87"/>
                  <a:pt x="584" y="85"/>
                  <a:pt x="567" y="84"/>
                </a:cubicBezTo>
                <a:cubicBezTo>
                  <a:pt x="567" y="260"/>
                  <a:pt x="567" y="260"/>
                  <a:pt x="567" y="260"/>
                </a:cubicBezTo>
                <a:cubicBezTo>
                  <a:pt x="616" y="258"/>
                  <a:pt x="664" y="247"/>
                  <a:pt x="707" y="231"/>
                </a:cubicBezTo>
                <a:cubicBezTo>
                  <a:pt x="714" y="229"/>
                  <a:pt x="720" y="226"/>
                  <a:pt x="726" y="224"/>
                </a:cubicBezTo>
                <a:cubicBezTo>
                  <a:pt x="723" y="216"/>
                  <a:pt x="719" y="208"/>
                  <a:pt x="714" y="201"/>
                </a:cubicBezTo>
                <a:cubicBezTo>
                  <a:pt x="687" y="151"/>
                  <a:pt x="654" y="112"/>
                  <a:pt x="617" y="90"/>
                </a:cubicBezTo>
                <a:cubicBezTo>
                  <a:pt x="617" y="90"/>
                  <a:pt x="617" y="90"/>
                  <a:pt x="617" y="90"/>
                </a:cubicBezTo>
                <a:close/>
                <a:moveTo>
                  <a:pt x="517" y="84"/>
                </a:moveTo>
                <a:cubicBezTo>
                  <a:pt x="517" y="84"/>
                  <a:pt x="517" y="84"/>
                  <a:pt x="517" y="84"/>
                </a:cubicBezTo>
                <a:cubicBezTo>
                  <a:pt x="500" y="85"/>
                  <a:pt x="483" y="88"/>
                  <a:pt x="466" y="90"/>
                </a:cubicBezTo>
                <a:cubicBezTo>
                  <a:pt x="430" y="112"/>
                  <a:pt x="396" y="151"/>
                  <a:pt x="369" y="201"/>
                </a:cubicBezTo>
                <a:cubicBezTo>
                  <a:pt x="365" y="208"/>
                  <a:pt x="361" y="216"/>
                  <a:pt x="357" y="224"/>
                </a:cubicBezTo>
                <a:cubicBezTo>
                  <a:pt x="363" y="226"/>
                  <a:pt x="370" y="229"/>
                  <a:pt x="376" y="231"/>
                </a:cubicBezTo>
                <a:cubicBezTo>
                  <a:pt x="420" y="247"/>
                  <a:pt x="467" y="258"/>
                  <a:pt x="517" y="260"/>
                </a:cubicBezTo>
                <a:cubicBezTo>
                  <a:pt x="517" y="84"/>
                  <a:pt x="517" y="84"/>
                  <a:pt x="517" y="84"/>
                </a:cubicBezTo>
                <a:cubicBezTo>
                  <a:pt x="517" y="84"/>
                  <a:pt x="517" y="84"/>
                  <a:pt x="517" y="84"/>
                </a:cubicBezTo>
                <a:close/>
                <a:moveTo>
                  <a:pt x="362" y="120"/>
                </a:moveTo>
                <a:cubicBezTo>
                  <a:pt x="362" y="120"/>
                  <a:pt x="362" y="120"/>
                  <a:pt x="362" y="120"/>
                </a:cubicBezTo>
                <a:cubicBezTo>
                  <a:pt x="328" y="135"/>
                  <a:pt x="297" y="153"/>
                  <a:pt x="268" y="174"/>
                </a:cubicBezTo>
                <a:cubicBezTo>
                  <a:pt x="283" y="184"/>
                  <a:pt x="297" y="194"/>
                  <a:pt x="312" y="202"/>
                </a:cubicBezTo>
                <a:cubicBezTo>
                  <a:pt x="316" y="193"/>
                  <a:pt x="320" y="185"/>
                  <a:pt x="325" y="177"/>
                </a:cubicBezTo>
                <a:cubicBezTo>
                  <a:pt x="336" y="156"/>
                  <a:pt x="349" y="138"/>
                  <a:pt x="362" y="120"/>
                </a:cubicBezTo>
                <a:cubicBezTo>
                  <a:pt x="362" y="120"/>
                  <a:pt x="362" y="120"/>
                  <a:pt x="362" y="120"/>
                </a:cubicBezTo>
                <a:close/>
                <a:moveTo>
                  <a:pt x="229" y="207"/>
                </a:moveTo>
                <a:cubicBezTo>
                  <a:pt x="229" y="207"/>
                  <a:pt x="229" y="207"/>
                  <a:pt x="229" y="207"/>
                </a:cubicBezTo>
                <a:cubicBezTo>
                  <a:pt x="225" y="211"/>
                  <a:pt x="221" y="214"/>
                  <a:pt x="218" y="218"/>
                </a:cubicBezTo>
                <a:cubicBezTo>
                  <a:pt x="140" y="296"/>
                  <a:pt x="90" y="401"/>
                  <a:pt x="84" y="517"/>
                </a:cubicBezTo>
                <a:cubicBezTo>
                  <a:pt x="242" y="517"/>
                  <a:pt x="242" y="517"/>
                  <a:pt x="242" y="517"/>
                </a:cubicBezTo>
                <a:cubicBezTo>
                  <a:pt x="245" y="418"/>
                  <a:pt x="263" y="325"/>
                  <a:pt x="292" y="248"/>
                </a:cubicBezTo>
                <a:cubicBezTo>
                  <a:pt x="270" y="236"/>
                  <a:pt x="249" y="223"/>
                  <a:pt x="229" y="207"/>
                </a:cubicBezTo>
                <a:cubicBezTo>
                  <a:pt x="229" y="207"/>
                  <a:pt x="229" y="207"/>
                  <a:pt x="229" y="207"/>
                </a:cubicBezTo>
                <a:close/>
                <a:moveTo>
                  <a:pt x="84" y="567"/>
                </a:moveTo>
                <a:cubicBezTo>
                  <a:pt x="84" y="567"/>
                  <a:pt x="84" y="567"/>
                  <a:pt x="84" y="567"/>
                </a:cubicBezTo>
                <a:cubicBezTo>
                  <a:pt x="90" y="684"/>
                  <a:pt x="140" y="789"/>
                  <a:pt x="218" y="867"/>
                </a:cubicBezTo>
                <a:cubicBezTo>
                  <a:pt x="229" y="878"/>
                  <a:pt x="229" y="878"/>
                  <a:pt x="229" y="878"/>
                </a:cubicBezTo>
                <a:cubicBezTo>
                  <a:pt x="249" y="863"/>
                  <a:pt x="270" y="849"/>
                  <a:pt x="292" y="837"/>
                </a:cubicBezTo>
                <a:cubicBezTo>
                  <a:pt x="263" y="760"/>
                  <a:pt x="245" y="667"/>
                  <a:pt x="242" y="567"/>
                </a:cubicBezTo>
                <a:cubicBezTo>
                  <a:pt x="84" y="567"/>
                  <a:pt x="84" y="567"/>
                  <a:pt x="84" y="567"/>
                </a:cubicBezTo>
                <a:cubicBezTo>
                  <a:pt x="84" y="567"/>
                  <a:pt x="84" y="567"/>
                  <a:pt x="84" y="567"/>
                </a:cubicBezTo>
                <a:close/>
                <a:moveTo>
                  <a:pt x="268" y="911"/>
                </a:moveTo>
                <a:cubicBezTo>
                  <a:pt x="268" y="911"/>
                  <a:pt x="268" y="911"/>
                  <a:pt x="268" y="911"/>
                </a:cubicBezTo>
                <a:cubicBezTo>
                  <a:pt x="297" y="932"/>
                  <a:pt x="328" y="950"/>
                  <a:pt x="362" y="964"/>
                </a:cubicBezTo>
                <a:cubicBezTo>
                  <a:pt x="349" y="948"/>
                  <a:pt x="336" y="929"/>
                  <a:pt x="325" y="908"/>
                </a:cubicBezTo>
                <a:cubicBezTo>
                  <a:pt x="320" y="900"/>
                  <a:pt x="316" y="892"/>
                  <a:pt x="312" y="883"/>
                </a:cubicBezTo>
                <a:cubicBezTo>
                  <a:pt x="297" y="891"/>
                  <a:pt x="283" y="900"/>
                  <a:pt x="268" y="911"/>
                </a:cubicBezTo>
                <a:cubicBezTo>
                  <a:pt x="268" y="911"/>
                  <a:pt x="268" y="911"/>
                  <a:pt x="268" y="911"/>
                </a:cubicBezTo>
                <a:close/>
                <a:moveTo>
                  <a:pt x="567" y="1000"/>
                </a:moveTo>
                <a:cubicBezTo>
                  <a:pt x="567" y="1000"/>
                  <a:pt x="567" y="1000"/>
                  <a:pt x="567" y="1000"/>
                </a:cubicBezTo>
                <a:cubicBezTo>
                  <a:pt x="584" y="1000"/>
                  <a:pt x="601" y="998"/>
                  <a:pt x="617" y="995"/>
                </a:cubicBezTo>
                <a:cubicBezTo>
                  <a:pt x="654" y="972"/>
                  <a:pt x="687" y="934"/>
                  <a:pt x="714" y="884"/>
                </a:cubicBezTo>
                <a:cubicBezTo>
                  <a:pt x="719" y="877"/>
                  <a:pt x="723" y="869"/>
                  <a:pt x="726" y="861"/>
                </a:cubicBezTo>
                <a:cubicBezTo>
                  <a:pt x="720" y="859"/>
                  <a:pt x="714" y="856"/>
                  <a:pt x="707" y="854"/>
                </a:cubicBezTo>
                <a:cubicBezTo>
                  <a:pt x="664" y="837"/>
                  <a:pt x="616" y="828"/>
                  <a:pt x="566" y="825"/>
                </a:cubicBezTo>
                <a:cubicBezTo>
                  <a:pt x="566" y="1000"/>
                  <a:pt x="566" y="1000"/>
                  <a:pt x="566" y="1000"/>
                </a:cubicBezTo>
                <a:cubicBezTo>
                  <a:pt x="567" y="1000"/>
                  <a:pt x="567" y="1000"/>
                  <a:pt x="567" y="1000"/>
                </a:cubicBezTo>
                <a:close/>
                <a:moveTo>
                  <a:pt x="722" y="964"/>
                </a:moveTo>
                <a:cubicBezTo>
                  <a:pt x="722" y="964"/>
                  <a:pt x="722" y="964"/>
                  <a:pt x="722" y="964"/>
                </a:cubicBezTo>
                <a:cubicBezTo>
                  <a:pt x="755" y="950"/>
                  <a:pt x="787" y="932"/>
                  <a:pt x="815" y="911"/>
                </a:cubicBezTo>
                <a:cubicBezTo>
                  <a:pt x="801" y="900"/>
                  <a:pt x="787" y="891"/>
                  <a:pt x="771" y="883"/>
                </a:cubicBezTo>
                <a:cubicBezTo>
                  <a:pt x="767" y="892"/>
                  <a:pt x="763" y="900"/>
                  <a:pt x="758" y="908"/>
                </a:cubicBezTo>
                <a:cubicBezTo>
                  <a:pt x="747" y="929"/>
                  <a:pt x="735" y="948"/>
                  <a:pt x="722" y="964"/>
                </a:cubicBezTo>
                <a:cubicBezTo>
                  <a:pt x="722" y="964"/>
                  <a:pt x="722" y="964"/>
                  <a:pt x="722" y="964"/>
                </a:cubicBezTo>
                <a:close/>
                <a:moveTo>
                  <a:pt x="855" y="878"/>
                </a:moveTo>
                <a:cubicBezTo>
                  <a:pt x="855" y="878"/>
                  <a:pt x="855" y="878"/>
                  <a:pt x="855" y="878"/>
                </a:cubicBezTo>
                <a:cubicBezTo>
                  <a:pt x="866" y="867"/>
                  <a:pt x="866" y="867"/>
                  <a:pt x="866" y="867"/>
                </a:cubicBezTo>
                <a:cubicBezTo>
                  <a:pt x="943" y="789"/>
                  <a:pt x="993" y="684"/>
                  <a:pt x="1000" y="567"/>
                </a:cubicBezTo>
                <a:cubicBezTo>
                  <a:pt x="842" y="567"/>
                  <a:pt x="842" y="567"/>
                  <a:pt x="842" y="567"/>
                </a:cubicBezTo>
                <a:cubicBezTo>
                  <a:pt x="839" y="667"/>
                  <a:pt x="820" y="760"/>
                  <a:pt x="791" y="837"/>
                </a:cubicBezTo>
                <a:cubicBezTo>
                  <a:pt x="813" y="849"/>
                  <a:pt x="835" y="863"/>
                  <a:pt x="855" y="878"/>
                </a:cubicBezTo>
                <a:cubicBezTo>
                  <a:pt x="855" y="878"/>
                  <a:pt x="855" y="878"/>
                  <a:pt x="855" y="878"/>
                </a:cubicBezTo>
                <a:close/>
                <a:moveTo>
                  <a:pt x="746" y="269"/>
                </a:moveTo>
                <a:cubicBezTo>
                  <a:pt x="746" y="269"/>
                  <a:pt x="746" y="269"/>
                  <a:pt x="746" y="269"/>
                </a:cubicBezTo>
                <a:cubicBezTo>
                  <a:pt x="739" y="272"/>
                  <a:pt x="732" y="275"/>
                  <a:pt x="725" y="278"/>
                </a:cubicBezTo>
                <a:cubicBezTo>
                  <a:pt x="675" y="296"/>
                  <a:pt x="622" y="308"/>
                  <a:pt x="567" y="310"/>
                </a:cubicBezTo>
                <a:cubicBezTo>
                  <a:pt x="567" y="517"/>
                  <a:pt x="567" y="517"/>
                  <a:pt x="567" y="517"/>
                </a:cubicBezTo>
                <a:cubicBezTo>
                  <a:pt x="792" y="517"/>
                  <a:pt x="792" y="517"/>
                  <a:pt x="792" y="517"/>
                </a:cubicBezTo>
                <a:cubicBezTo>
                  <a:pt x="789" y="425"/>
                  <a:pt x="772" y="340"/>
                  <a:pt x="746" y="269"/>
                </a:cubicBezTo>
                <a:cubicBezTo>
                  <a:pt x="746" y="269"/>
                  <a:pt x="746" y="269"/>
                  <a:pt x="746" y="269"/>
                </a:cubicBezTo>
                <a:close/>
                <a:moveTo>
                  <a:pt x="517" y="310"/>
                </a:moveTo>
                <a:cubicBezTo>
                  <a:pt x="517" y="310"/>
                  <a:pt x="517" y="310"/>
                  <a:pt x="517" y="310"/>
                </a:cubicBezTo>
                <a:cubicBezTo>
                  <a:pt x="462" y="308"/>
                  <a:pt x="409" y="296"/>
                  <a:pt x="358" y="278"/>
                </a:cubicBezTo>
                <a:cubicBezTo>
                  <a:pt x="352" y="275"/>
                  <a:pt x="345" y="272"/>
                  <a:pt x="338" y="269"/>
                </a:cubicBezTo>
                <a:cubicBezTo>
                  <a:pt x="311" y="340"/>
                  <a:pt x="294" y="425"/>
                  <a:pt x="292" y="517"/>
                </a:cubicBezTo>
                <a:cubicBezTo>
                  <a:pt x="517" y="517"/>
                  <a:pt x="517" y="517"/>
                  <a:pt x="517" y="517"/>
                </a:cubicBezTo>
                <a:cubicBezTo>
                  <a:pt x="517" y="310"/>
                  <a:pt x="517" y="310"/>
                  <a:pt x="517" y="310"/>
                </a:cubicBezTo>
                <a:cubicBezTo>
                  <a:pt x="517" y="310"/>
                  <a:pt x="517" y="310"/>
                  <a:pt x="517" y="310"/>
                </a:cubicBezTo>
                <a:close/>
                <a:moveTo>
                  <a:pt x="517" y="775"/>
                </a:moveTo>
                <a:cubicBezTo>
                  <a:pt x="517" y="775"/>
                  <a:pt x="517" y="775"/>
                  <a:pt x="517" y="775"/>
                </a:cubicBezTo>
                <a:cubicBezTo>
                  <a:pt x="517" y="567"/>
                  <a:pt x="517" y="567"/>
                  <a:pt x="517" y="567"/>
                </a:cubicBezTo>
                <a:cubicBezTo>
                  <a:pt x="292" y="567"/>
                  <a:pt x="292" y="567"/>
                  <a:pt x="292" y="567"/>
                </a:cubicBezTo>
                <a:cubicBezTo>
                  <a:pt x="294" y="659"/>
                  <a:pt x="311" y="744"/>
                  <a:pt x="338" y="815"/>
                </a:cubicBezTo>
                <a:cubicBezTo>
                  <a:pt x="345" y="813"/>
                  <a:pt x="352" y="810"/>
                  <a:pt x="359" y="807"/>
                </a:cubicBezTo>
                <a:cubicBezTo>
                  <a:pt x="409" y="789"/>
                  <a:pt x="462" y="777"/>
                  <a:pt x="517" y="775"/>
                </a:cubicBezTo>
                <a:cubicBezTo>
                  <a:pt x="517" y="775"/>
                  <a:pt x="517" y="775"/>
                  <a:pt x="517" y="775"/>
                </a:cubicBezTo>
                <a:close/>
                <a:moveTo>
                  <a:pt x="567" y="775"/>
                </a:moveTo>
                <a:cubicBezTo>
                  <a:pt x="567" y="775"/>
                  <a:pt x="567" y="775"/>
                  <a:pt x="567" y="775"/>
                </a:cubicBezTo>
                <a:cubicBezTo>
                  <a:pt x="622" y="778"/>
                  <a:pt x="675" y="789"/>
                  <a:pt x="725" y="807"/>
                </a:cubicBezTo>
                <a:cubicBezTo>
                  <a:pt x="732" y="810"/>
                  <a:pt x="739" y="813"/>
                  <a:pt x="746" y="815"/>
                </a:cubicBezTo>
                <a:cubicBezTo>
                  <a:pt x="772" y="744"/>
                  <a:pt x="789" y="659"/>
                  <a:pt x="792" y="567"/>
                </a:cubicBezTo>
                <a:cubicBezTo>
                  <a:pt x="567" y="567"/>
                  <a:pt x="567" y="567"/>
                  <a:pt x="567" y="567"/>
                </a:cubicBezTo>
                <a:cubicBezTo>
                  <a:pt x="567" y="775"/>
                  <a:pt x="567" y="775"/>
                  <a:pt x="567" y="775"/>
                </a:cubicBezTo>
                <a:cubicBezTo>
                  <a:pt x="567" y="775"/>
                  <a:pt x="567" y="775"/>
                  <a:pt x="567" y="7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bg1"/>
              </a:solidFill>
            </a:endParaRPr>
          </a:p>
        </p:txBody>
      </p:sp>
      <p:sp>
        <p:nvSpPr>
          <p:cNvPr id="1048655" name="任意多边形"/>
          <p:cNvSpPr/>
          <p:nvPr>
            <p:custDataLst>
              <p:tags r:id="rId7"/>
            </p:custDataLst>
          </p:nvPr>
        </p:nvSpPr>
        <p:spPr>
          <a:xfrm>
            <a:off x="2997660" y="2603762"/>
            <a:ext cx="682373" cy="682373"/>
          </a:xfrm>
          <a:prstGeom prst="ellipse">
            <a:avLst/>
          </a:prstGeom>
          <a:solidFill>
            <a:srgbClr val="8CBCD0"/>
          </a:solidFill>
          <a:ln w="285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48656" name="任意多边形"/>
          <p:cNvSpPr/>
          <p:nvPr>
            <p:custDataLst>
              <p:tags r:id="rId8"/>
            </p:custDataLst>
          </p:nvPr>
        </p:nvSpPr>
        <p:spPr bwMode="auto">
          <a:xfrm>
            <a:off x="3172480" y="2773720"/>
            <a:ext cx="332735" cy="341186"/>
          </a:xfrm>
          <a:custGeom>
            <a:avLst/>
            <a:gdLst>
              <a:gd name="connsiteX0" fmla="*/ 329497 w 352368"/>
              <a:gd name="connsiteY0" fmla="*/ 243145 h 361318"/>
              <a:gd name="connsiteX1" fmla="*/ 341302 w 352368"/>
              <a:gd name="connsiteY1" fmla="*/ 243145 h 361318"/>
              <a:gd name="connsiteX2" fmla="*/ 350155 w 352368"/>
              <a:gd name="connsiteY2" fmla="*/ 249048 h 361318"/>
              <a:gd name="connsiteX3" fmla="*/ 350155 w 352368"/>
              <a:gd name="connsiteY3" fmla="*/ 260852 h 361318"/>
              <a:gd name="connsiteX4" fmla="*/ 282280 w 352368"/>
              <a:gd name="connsiteY4" fmla="*/ 331678 h 361318"/>
              <a:gd name="connsiteX5" fmla="*/ 270476 w 352368"/>
              <a:gd name="connsiteY5" fmla="*/ 331678 h 361318"/>
              <a:gd name="connsiteX6" fmla="*/ 217356 w 352368"/>
              <a:gd name="connsiteY6" fmla="*/ 290363 h 361318"/>
              <a:gd name="connsiteX7" fmla="*/ 214405 w 352368"/>
              <a:gd name="connsiteY7" fmla="*/ 281510 h 361318"/>
              <a:gd name="connsiteX8" fmla="*/ 223258 w 352368"/>
              <a:gd name="connsiteY8" fmla="*/ 272656 h 361318"/>
              <a:gd name="connsiteX9" fmla="*/ 232112 w 352368"/>
              <a:gd name="connsiteY9" fmla="*/ 269705 h 361318"/>
              <a:gd name="connsiteX10" fmla="*/ 267525 w 352368"/>
              <a:gd name="connsiteY10" fmla="*/ 296265 h 361318"/>
              <a:gd name="connsiteX11" fmla="*/ 279329 w 352368"/>
              <a:gd name="connsiteY11" fmla="*/ 293314 h 361318"/>
              <a:gd name="connsiteX12" fmla="*/ 329497 w 352368"/>
              <a:gd name="connsiteY12" fmla="*/ 243145 h 361318"/>
              <a:gd name="connsiteX13" fmla="*/ 157616 w 352368"/>
              <a:gd name="connsiteY13" fmla="*/ 0 h 361318"/>
              <a:gd name="connsiteX14" fmla="*/ 252780 w 352368"/>
              <a:gd name="connsiteY14" fmla="*/ 44425 h 361318"/>
              <a:gd name="connsiteX15" fmla="*/ 309284 w 352368"/>
              <a:gd name="connsiteY15" fmla="*/ 50348 h 361318"/>
              <a:gd name="connsiteX16" fmla="*/ 318205 w 352368"/>
              <a:gd name="connsiteY16" fmla="*/ 59233 h 361318"/>
              <a:gd name="connsiteX17" fmla="*/ 318205 w 352368"/>
              <a:gd name="connsiteY17" fmla="*/ 162890 h 361318"/>
              <a:gd name="connsiteX18" fmla="*/ 312257 w 352368"/>
              <a:gd name="connsiteY18" fmla="*/ 198429 h 361318"/>
              <a:gd name="connsiteX19" fmla="*/ 306310 w 352368"/>
              <a:gd name="connsiteY19" fmla="*/ 204352 h 361318"/>
              <a:gd name="connsiteX20" fmla="*/ 282519 w 352368"/>
              <a:gd name="connsiteY20" fmla="*/ 201391 h 361318"/>
              <a:gd name="connsiteX21" fmla="*/ 196276 w 352368"/>
              <a:gd name="connsiteY21" fmla="*/ 287278 h 361318"/>
              <a:gd name="connsiteX22" fmla="*/ 208172 w 352368"/>
              <a:gd name="connsiteY22" fmla="*/ 331702 h 361318"/>
              <a:gd name="connsiteX23" fmla="*/ 208172 w 352368"/>
              <a:gd name="connsiteY23" fmla="*/ 337625 h 361318"/>
              <a:gd name="connsiteX24" fmla="*/ 157616 w 352368"/>
              <a:gd name="connsiteY24" fmla="*/ 361318 h 361318"/>
              <a:gd name="connsiteX25" fmla="*/ 0 w 352368"/>
              <a:gd name="connsiteY25" fmla="*/ 162890 h 361318"/>
              <a:gd name="connsiteX26" fmla="*/ 2974 w 352368"/>
              <a:gd name="connsiteY26" fmla="*/ 56271 h 361318"/>
              <a:gd name="connsiteX27" fmla="*/ 8922 w 352368"/>
              <a:gd name="connsiteY27" fmla="*/ 47386 h 361318"/>
              <a:gd name="connsiteX28" fmla="*/ 77321 w 352368"/>
              <a:gd name="connsiteY28" fmla="*/ 44425 h 361318"/>
              <a:gd name="connsiteX29" fmla="*/ 157616 w 352368"/>
              <a:gd name="connsiteY29" fmla="*/ 0 h 36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52368" h="361318">
                <a:moveTo>
                  <a:pt x="329497" y="243145"/>
                </a:moveTo>
                <a:cubicBezTo>
                  <a:pt x="332449" y="240194"/>
                  <a:pt x="338351" y="240194"/>
                  <a:pt x="341302" y="243145"/>
                </a:cubicBezTo>
                <a:cubicBezTo>
                  <a:pt x="350155" y="249048"/>
                  <a:pt x="350155" y="249048"/>
                  <a:pt x="350155" y="249048"/>
                </a:cubicBezTo>
                <a:cubicBezTo>
                  <a:pt x="353106" y="251999"/>
                  <a:pt x="353106" y="257901"/>
                  <a:pt x="350155" y="260852"/>
                </a:cubicBezTo>
                <a:lnTo>
                  <a:pt x="282280" y="331678"/>
                </a:lnTo>
                <a:cubicBezTo>
                  <a:pt x="279329" y="334629"/>
                  <a:pt x="273427" y="334629"/>
                  <a:pt x="270476" y="331678"/>
                </a:cubicBezTo>
                <a:cubicBezTo>
                  <a:pt x="217356" y="290363"/>
                  <a:pt x="217356" y="290363"/>
                  <a:pt x="217356" y="290363"/>
                </a:cubicBezTo>
                <a:cubicBezTo>
                  <a:pt x="214405" y="290363"/>
                  <a:pt x="211454" y="284461"/>
                  <a:pt x="214405" y="281510"/>
                </a:cubicBezTo>
                <a:cubicBezTo>
                  <a:pt x="223258" y="272656"/>
                  <a:pt x="223258" y="272656"/>
                  <a:pt x="223258" y="272656"/>
                </a:cubicBezTo>
                <a:cubicBezTo>
                  <a:pt x="223258" y="266754"/>
                  <a:pt x="229161" y="266754"/>
                  <a:pt x="232112" y="269705"/>
                </a:cubicBezTo>
                <a:cubicBezTo>
                  <a:pt x="267525" y="296265"/>
                  <a:pt x="267525" y="296265"/>
                  <a:pt x="267525" y="296265"/>
                </a:cubicBezTo>
                <a:cubicBezTo>
                  <a:pt x="270476" y="299216"/>
                  <a:pt x="276378" y="299216"/>
                  <a:pt x="279329" y="293314"/>
                </a:cubicBezTo>
                <a:cubicBezTo>
                  <a:pt x="329497" y="243145"/>
                  <a:pt x="329497" y="243145"/>
                  <a:pt x="329497" y="243145"/>
                </a:cubicBezTo>
                <a:close/>
                <a:moveTo>
                  <a:pt x="157616" y="0"/>
                </a:moveTo>
                <a:cubicBezTo>
                  <a:pt x="172485" y="0"/>
                  <a:pt x="211146" y="32578"/>
                  <a:pt x="252780" y="44425"/>
                </a:cubicBezTo>
                <a:cubicBezTo>
                  <a:pt x="270623" y="50348"/>
                  <a:pt x="291440" y="50348"/>
                  <a:pt x="309284" y="50348"/>
                </a:cubicBezTo>
                <a:cubicBezTo>
                  <a:pt x="312257" y="50348"/>
                  <a:pt x="318205" y="50348"/>
                  <a:pt x="318205" y="59233"/>
                </a:cubicBezTo>
                <a:cubicBezTo>
                  <a:pt x="318205" y="59233"/>
                  <a:pt x="318205" y="162890"/>
                  <a:pt x="318205" y="162890"/>
                </a:cubicBezTo>
                <a:cubicBezTo>
                  <a:pt x="318205" y="174736"/>
                  <a:pt x="315231" y="186582"/>
                  <a:pt x="312257" y="198429"/>
                </a:cubicBezTo>
                <a:cubicBezTo>
                  <a:pt x="312257" y="201391"/>
                  <a:pt x="309284" y="204352"/>
                  <a:pt x="306310" y="204352"/>
                </a:cubicBezTo>
                <a:cubicBezTo>
                  <a:pt x="300362" y="201391"/>
                  <a:pt x="291440" y="201391"/>
                  <a:pt x="282519" y="201391"/>
                </a:cubicBezTo>
                <a:cubicBezTo>
                  <a:pt x="234937" y="201391"/>
                  <a:pt x="196276" y="239892"/>
                  <a:pt x="196276" y="287278"/>
                </a:cubicBezTo>
                <a:cubicBezTo>
                  <a:pt x="196276" y="302086"/>
                  <a:pt x="199250" y="319856"/>
                  <a:pt x="208172" y="331702"/>
                </a:cubicBezTo>
                <a:cubicBezTo>
                  <a:pt x="208172" y="334664"/>
                  <a:pt x="211146" y="334664"/>
                  <a:pt x="208172" y="337625"/>
                </a:cubicBezTo>
                <a:cubicBezTo>
                  <a:pt x="184381" y="355395"/>
                  <a:pt x="169511" y="361318"/>
                  <a:pt x="157616" y="361318"/>
                </a:cubicBezTo>
                <a:cubicBezTo>
                  <a:pt x="127877" y="361318"/>
                  <a:pt x="0" y="266546"/>
                  <a:pt x="0" y="162890"/>
                </a:cubicBezTo>
                <a:cubicBezTo>
                  <a:pt x="0" y="162890"/>
                  <a:pt x="2974" y="59233"/>
                  <a:pt x="2974" y="56271"/>
                </a:cubicBezTo>
                <a:cubicBezTo>
                  <a:pt x="2974" y="47386"/>
                  <a:pt x="5948" y="47386"/>
                  <a:pt x="8922" y="47386"/>
                </a:cubicBezTo>
                <a:cubicBezTo>
                  <a:pt x="29739" y="50348"/>
                  <a:pt x="53530" y="50348"/>
                  <a:pt x="77321" y="44425"/>
                </a:cubicBezTo>
                <a:cubicBezTo>
                  <a:pt x="118955" y="32578"/>
                  <a:pt x="145720" y="0"/>
                  <a:pt x="1576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Tm="3000">
        <p:pull/>
      </p:transition>
    </mc:Choice>
    <mc:Fallback>
      <p:transition spd="med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ISLIDE.ICON" val="#370961;"/>
</p:tagLst>
</file>

<file path=ppt/tags/tag21.xml><?xml version="1.0" encoding="utf-8"?>
<p:tagLst xmlns:p="http://schemas.openxmlformats.org/presentationml/2006/main">
  <p:tag name="ISLIDE.ICON" val="#370961;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ISLIDE.ICON" val="#370961;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commondata" val="eyJjb3VudCI6NCwiaGRpZCI6ImFmN2UzYWQ4ZTc5ODQzMmE1ZGNmMWFlY2YzNzMxN2RjIiwidXNlckNvdW50Ijo0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1481</Words>
  <Application>WPS 演示</Application>
  <PresentationFormat/>
  <Paragraphs>113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宋体</vt:lpstr>
      <vt:lpstr>Wingdings</vt:lpstr>
      <vt:lpstr>等线</vt:lpstr>
      <vt:lpstr>Arial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麦田</dc:creator>
  <cp:lastModifiedBy>XY飞</cp:lastModifiedBy>
  <cp:revision>7</cp:revision>
  <dcterms:created xsi:type="dcterms:W3CDTF">2024-02-05T09:11:00Z</dcterms:created>
  <dcterms:modified xsi:type="dcterms:W3CDTF">2025-04-03T01:54:02Z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KSOTemplateUUID">
    <vt:lpwstr>v1.0_mb_BYVKhQKht6/+Bxp0odkQrQ==</vt:lpwstr>
  </property>
  <property fmtid="{D5CDD505-2E9C-101B-9397-08002B2CF9AE}" pid="4" name="ICV">
    <vt:lpwstr>C26F7D2054FF4973ABDA700A3B7519DC_12</vt:lpwstr>
  </property>
</Properties>
</file>