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36" r:id="rId3"/>
    <p:sldId id="337" r:id="rId5"/>
    <p:sldId id="338" r:id="rId6"/>
    <p:sldId id="342" r:id="rId7"/>
    <p:sldId id="346" r:id="rId8"/>
    <p:sldId id="350" r:id="rId9"/>
    <p:sldId id="343" r:id="rId10"/>
    <p:sldId id="341" r:id="rId11"/>
    <p:sldId id="354" r:id="rId12"/>
    <p:sldId id="355" r:id="rId13"/>
    <p:sldId id="356" r:id="rId14"/>
    <p:sldId id="357" r:id="rId15"/>
    <p:sldId id="358" r:id="rId16"/>
    <p:sldId id="359" r:id="rId17"/>
    <p:sldId id="340" r:id="rId18"/>
    <p:sldId id="360" r:id="rId19"/>
    <p:sldId id="362" r:id="rId20"/>
    <p:sldId id="344" r:id="rId21"/>
    <p:sldId id="347" r:id="rId22"/>
    <p:sldId id="351" r:id="rId23"/>
    <p:sldId id="352" r:id="rId24"/>
    <p:sldId id="262" r:id="rId25"/>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5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B6B33"/>
    <a:srgbClr val="ABB0A9"/>
    <a:srgbClr val="E1E3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43" d="100"/>
          <a:sy n="143" d="100"/>
        </p:scale>
        <p:origin x="684" y="108"/>
      </p:cViewPr>
      <p:guideLst>
        <p:guide orient="horz" pos="165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a:defRPr/>
            </a:pPr>
            <a:endParaRPr lang="zh-CN" altLang="en-US"/>
          </a:p>
        </p:txBody>
      </p:sp>
      <p:sp>
        <p:nvSpPr>
          <p:cNvPr id="97283"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a:defRPr/>
            </a:pPr>
            <a:fld id="{D47915A7-5E89-489B-88E8-E66C13E56873}" type="datetimeFigureOut">
              <a:rPr lang="zh-CN" altLang="en-US"/>
            </a:fld>
            <a:endParaRPr lang="en-US" altLang="zh-CN"/>
          </a:p>
        </p:txBody>
      </p:sp>
      <p:sp>
        <p:nvSpPr>
          <p:cNvPr id="1229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p:spPr>
      </p:sp>
      <p:sp>
        <p:nvSpPr>
          <p:cNvPr id="97285"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97286"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a:defRPr/>
            </a:pPr>
            <a:endParaRPr lang="en-US" altLang="zh-CN"/>
          </a:p>
        </p:txBody>
      </p:sp>
      <p:sp>
        <p:nvSpPr>
          <p:cNvPr id="97287"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pPr>
              <a:defRPr/>
            </a:pPr>
            <a:fld id="{E4E501B3-DF8F-4CE6-BF12-4B0E8ED606F1}"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noTextEdit="1"/>
          </p:cNvSpPr>
          <p:nvPr>
            <p:ph type="sldImg"/>
          </p:nvPr>
        </p:nvSpPr>
        <p:spPr/>
      </p:sp>
      <p:sp>
        <p:nvSpPr>
          <p:cNvPr id="14338" name="备注占位符 2"/>
          <p:cNvSpPr>
            <a:spLocks noGrp="1"/>
          </p:cNvSpPr>
          <p:nvPr>
            <p:ph type="body" idx="1"/>
          </p:nvPr>
        </p:nvSpPr>
        <p:spPr>
          <a:noFill/>
        </p:spPr>
        <p:txBody>
          <a:bodyPr/>
          <a:lstStyle/>
          <a:p>
            <a:pPr eaLnBrk="1" hangingPunct="1"/>
            <a:endParaRPr lang="zh-CN" altLang="en-US"/>
          </a:p>
        </p:txBody>
      </p:sp>
      <p:sp>
        <p:nvSpPr>
          <p:cNvPr id="14339"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a:fld id="{0CF5EE74-3B36-4774-A8E5-9FA871B3CFC4}" type="slidenum">
              <a:rPr lang="zh-CN" altLang="en-US" sz="1200"/>
            </a:fld>
            <a:endParaRPr lang="en-US" altLang="zh-CN"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p:sp>
      <p:sp>
        <p:nvSpPr>
          <p:cNvPr id="20482" name="备注占位符 2"/>
          <p:cNvSpPr>
            <a:spLocks noGrp="1"/>
          </p:cNvSpPr>
          <p:nvPr>
            <p:ph type="body" idx="1"/>
          </p:nvPr>
        </p:nvSpPr>
        <p:spPr>
          <a:noFill/>
        </p:spPr>
        <p:txBody>
          <a:bodyPr/>
          <a:lstStyle/>
          <a:p>
            <a:pPr eaLnBrk="1" hangingPunct="1">
              <a:spcBef>
                <a:spcPct val="0"/>
              </a:spcBef>
            </a:pPr>
            <a:endParaRPr lang="zh-CN" altLang="en-US"/>
          </a:p>
        </p:txBody>
      </p:sp>
      <p:sp>
        <p:nvSpPr>
          <p:cNvPr id="20483"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a:fld id="{69C91692-33B0-4ED8-881B-3DC2B0DEE22C}" type="slidenum">
              <a:rPr lang="zh-CN" altLang="en-US" sz="1200"/>
            </a:fld>
            <a:endParaRPr lang="en-US" altLang="zh-CN" sz="1200"/>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p:cNvPicPr>
            <a:picLocks noChangeAspect="1"/>
          </p:cNvPicPr>
          <p:nvPr userDrawn="1"/>
        </p:nvPicPr>
        <p:blipFill>
          <a:blip r:embed="rId2"/>
          <a:srcRect b="7988"/>
          <a:stretch>
            <a:fillRect/>
          </a:stretch>
        </p:blipFill>
        <p:spPr bwMode="auto">
          <a:xfrm>
            <a:off x="0" y="0"/>
            <a:ext cx="9144000" cy="5143500"/>
          </a:xfrm>
          <a:prstGeom prst="rect">
            <a:avLst/>
          </a:prstGeom>
          <a:noFill/>
          <a:ln w="9525">
            <a:noFill/>
            <a:miter lim="800000"/>
            <a:headEnd/>
            <a:tailEnd/>
          </a:ln>
        </p:spPr>
      </p:pic>
      <p:pic>
        <p:nvPicPr>
          <p:cNvPr id="5" name="图片 10"/>
          <p:cNvPicPr>
            <a:picLocks noChangeAspect="1"/>
          </p:cNvPicPr>
          <p:nvPr userDrawn="1"/>
        </p:nvPicPr>
        <p:blipFill>
          <a:blip r:embed="rId3"/>
          <a:srcRect/>
          <a:stretch>
            <a:fillRect/>
          </a:stretch>
        </p:blipFill>
        <p:spPr bwMode="auto">
          <a:xfrm>
            <a:off x="5740400" y="493713"/>
            <a:ext cx="3100388" cy="4156075"/>
          </a:xfrm>
          <a:prstGeom prst="rect">
            <a:avLst/>
          </a:prstGeom>
          <a:noFill/>
          <a:ln w="9525">
            <a:noFill/>
            <a:miter lim="800000"/>
            <a:headEnd/>
            <a:tailEnd/>
          </a:ln>
        </p:spPr>
      </p:pic>
      <p:sp>
        <p:nvSpPr>
          <p:cNvPr id="6" name="矩形 12"/>
          <p:cNvSpPr/>
          <p:nvPr userDrawn="1"/>
        </p:nvSpPr>
        <p:spPr>
          <a:xfrm>
            <a:off x="0" y="9302"/>
            <a:ext cx="9144000" cy="5143500"/>
          </a:xfrm>
          <a:prstGeom prst="rect">
            <a:avLst/>
          </a:prstGeom>
          <a:gradFill flip="none" rotWithShape="1">
            <a:gsLst>
              <a:gs pos="0">
                <a:srgbClr val="F1ECCE">
                  <a:alpha val="19000"/>
                </a:srgbClr>
              </a:gs>
              <a:gs pos="100000">
                <a:srgbClr val="8E9470">
                  <a:alpha val="17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 name="图片 9"/>
          <p:cNvPicPr>
            <a:picLocks noChangeAspect="1"/>
          </p:cNvPicPr>
          <p:nvPr userDrawn="1"/>
        </p:nvPicPr>
        <p:blipFill>
          <a:blip r:embed="rId4"/>
          <a:srcRect/>
          <a:stretch>
            <a:fillRect/>
          </a:stretch>
        </p:blipFill>
        <p:spPr bwMode="auto">
          <a:xfrm>
            <a:off x="5651500" y="1708150"/>
            <a:ext cx="2571750" cy="2571750"/>
          </a:xfrm>
          <a:prstGeom prst="rect">
            <a:avLst/>
          </a:prstGeom>
          <a:noFill/>
          <a:ln w="9525">
            <a:noFill/>
            <a:miter lim="800000"/>
            <a:headEnd/>
            <a:tailEnd/>
          </a:ln>
        </p:spPr>
      </p:pic>
      <p:pic>
        <p:nvPicPr>
          <p:cNvPr id="8" name="图片 13"/>
          <p:cNvPicPr>
            <a:picLocks noChangeAspect="1"/>
          </p:cNvPicPr>
          <p:nvPr userDrawn="1"/>
        </p:nvPicPr>
        <p:blipFill>
          <a:blip r:embed="rId5"/>
          <a:srcRect/>
          <a:stretch>
            <a:fillRect/>
          </a:stretch>
        </p:blipFill>
        <p:spPr bwMode="auto">
          <a:xfrm>
            <a:off x="-19050" y="0"/>
            <a:ext cx="2416175" cy="2211388"/>
          </a:xfrm>
          <a:prstGeom prst="rect">
            <a:avLst/>
          </a:prstGeom>
          <a:noFill/>
          <a:ln w="9525">
            <a:noFill/>
            <a:miter lim="800000"/>
            <a:headEnd/>
            <a:tailEnd/>
          </a:ln>
        </p:spPr>
      </p:pic>
      <p:sp>
        <p:nvSpPr>
          <p:cNvPr id="2" name="标题 1"/>
          <p:cNvSpPr>
            <a:spLocks noGrp="1"/>
          </p:cNvSpPr>
          <p:nvPr>
            <p:ph type="ctrTitle"/>
          </p:nvPr>
        </p:nvSpPr>
        <p:spPr>
          <a:xfrm>
            <a:off x="685800" y="1597820"/>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9" name="日期占位符 3"/>
          <p:cNvSpPr>
            <a:spLocks noGrp="1"/>
          </p:cNvSpPr>
          <p:nvPr>
            <p:ph type="dt" sz="half" idx="10"/>
          </p:nvPr>
        </p:nvSpPr>
        <p:spPr/>
        <p:txBody>
          <a:bodyPr/>
          <a:lstStyle>
            <a:lvl1pPr>
              <a:defRPr/>
            </a:lvl1pPr>
          </a:lstStyle>
          <a:p>
            <a:pPr>
              <a:defRPr/>
            </a:pPr>
            <a:fld id="{3B85EF9C-A615-49E9-AB8F-03B085CDD264}" type="datetimeFigureOut">
              <a:rPr lang="zh-CN" altLang="en-US"/>
            </a:fld>
            <a:endParaRPr lang="zh-CN" altLang="en-US"/>
          </a:p>
        </p:txBody>
      </p:sp>
      <p:sp>
        <p:nvSpPr>
          <p:cNvPr id="10" name="页脚占位符 4"/>
          <p:cNvSpPr>
            <a:spLocks noGrp="1"/>
          </p:cNvSpPr>
          <p:nvPr>
            <p:ph type="ftr" sz="quarter" idx="11"/>
          </p:nvPr>
        </p:nvSpPr>
        <p:spPr/>
        <p:txBody>
          <a:bodyPr/>
          <a:lstStyle>
            <a:lvl1pPr>
              <a:defRPr/>
            </a:lvl1pPr>
          </a:lstStyle>
          <a:p>
            <a:pPr>
              <a:defRPr/>
            </a:pPr>
            <a:endParaRPr lang="zh-CN" altLang="en-US"/>
          </a:p>
        </p:txBody>
      </p:sp>
      <p:sp>
        <p:nvSpPr>
          <p:cNvPr id="11" name="灯片编号占位符 5"/>
          <p:cNvSpPr>
            <a:spLocks noGrp="1"/>
          </p:cNvSpPr>
          <p:nvPr>
            <p:ph type="sldNum" sz="quarter" idx="12"/>
          </p:nvPr>
        </p:nvSpPr>
        <p:spPr/>
        <p:txBody>
          <a:bodyPr/>
          <a:lstStyle>
            <a:lvl1pPr>
              <a:defRPr/>
            </a:lvl1pPr>
          </a:lstStyle>
          <a:p>
            <a:pPr>
              <a:defRPr/>
            </a:pPr>
            <a:fld id="{B5988FB1-5522-4F0E-93DF-C76F4086C522}"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99E96F2-ADC3-4194-BEB4-F72B71A9E774}"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8BDA8B5-D109-4A37-A14A-5FE5D86C5172}"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C8ABC866-8EF7-420E-A0B8-5D827AE4FFCE}"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4D01BEB-A85A-494A-81D5-39EAB252A263}"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F9456B13-380C-4CD8-A2A5-569F3C058C88}"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2BC5CBC-5BEC-4807-AFC9-25072A237BC4}"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5DC4F47A-577F-43B6-B724-4BDE1656BE3D}"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44C13557-46D5-43C4-9753-3574D72CED45}"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1067CFA1-1406-44E4-8306-1DF38EC46FD3}"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92F5D508-49D1-4527-9578-38AB4CE6F7E5}"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CA096B24-4EB4-4A4B-AB4B-21FD78CCE37B}"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320478A0-E206-4C22-8A90-0D5C3565BC8C}"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9752EEE3-AD3E-4496-931C-B23704C929E3}"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EAC0887-20E7-48E2-85BD-5B1BCAC0CA4C}"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C3E98F2E-F79E-4C7D-83C4-7F0CBF95278B}"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D609B79-C730-472D-9695-6650813A281C}"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C8B60B8-BC79-42D6-9FA7-C905FBC68931}"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6F32460-D4C3-48D0-AF8F-20482B6686A9}"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6375"/>
            <a:ext cx="8229600" cy="85725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457200" y="1200150"/>
            <a:ext cx="8229600" cy="3394075"/>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C43BAF85-ACBC-4552-8392-D03F5C5BD7FD}" type="datetimeFigureOut">
              <a:rPr lang="zh-CN" altLang="en-US"/>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98998088-D117-46DB-9DC6-B5932B4F0791}"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rtl="0" eaLnBrk="0" fontAlgn="base" hangingPunct="0">
        <a:spcBef>
          <a:spcPct val="0"/>
        </a:spcBef>
        <a:spcAft>
          <a:spcPct val="0"/>
        </a:spcAft>
        <a:defRPr sz="3200" kern="1200">
          <a:solidFill>
            <a:schemeClr val="tx1"/>
          </a:solidFill>
          <a:latin typeface="+mj-lt"/>
          <a:ea typeface="+mj-ea"/>
          <a:cs typeface="方正宋黑简体"/>
        </a:defRPr>
      </a:lvl1pPr>
      <a:lvl2pPr algn="ctr" rtl="0" eaLnBrk="0" fontAlgn="base" hangingPunct="0">
        <a:spcBef>
          <a:spcPct val="0"/>
        </a:spcBef>
        <a:spcAft>
          <a:spcPct val="0"/>
        </a:spcAft>
        <a:defRPr sz="3200">
          <a:solidFill>
            <a:schemeClr val="tx1"/>
          </a:solidFill>
          <a:latin typeface="Calibri" panose="020F0502020204030204" pitchFamily="34" charset="0"/>
          <a:ea typeface="方正宋黑简体"/>
          <a:cs typeface="方正宋黑简体"/>
        </a:defRPr>
      </a:lvl2pPr>
      <a:lvl3pPr algn="ctr" rtl="0" eaLnBrk="0" fontAlgn="base" hangingPunct="0">
        <a:spcBef>
          <a:spcPct val="0"/>
        </a:spcBef>
        <a:spcAft>
          <a:spcPct val="0"/>
        </a:spcAft>
        <a:defRPr sz="3200">
          <a:solidFill>
            <a:schemeClr val="tx1"/>
          </a:solidFill>
          <a:latin typeface="Calibri" panose="020F0502020204030204" pitchFamily="34" charset="0"/>
          <a:ea typeface="方正宋黑简体"/>
          <a:cs typeface="方正宋黑简体"/>
        </a:defRPr>
      </a:lvl3pPr>
      <a:lvl4pPr algn="ctr" rtl="0" eaLnBrk="0" fontAlgn="base" hangingPunct="0">
        <a:spcBef>
          <a:spcPct val="0"/>
        </a:spcBef>
        <a:spcAft>
          <a:spcPct val="0"/>
        </a:spcAft>
        <a:defRPr sz="3200">
          <a:solidFill>
            <a:schemeClr val="tx1"/>
          </a:solidFill>
          <a:latin typeface="Calibri" panose="020F0502020204030204" pitchFamily="34" charset="0"/>
          <a:ea typeface="方正宋黑简体"/>
          <a:cs typeface="方正宋黑简体"/>
        </a:defRPr>
      </a:lvl4pPr>
      <a:lvl5pPr algn="ctr" rtl="0" eaLnBrk="0" fontAlgn="base" hangingPunct="0">
        <a:spcBef>
          <a:spcPct val="0"/>
        </a:spcBef>
        <a:spcAft>
          <a:spcPct val="0"/>
        </a:spcAft>
        <a:defRPr sz="3200">
          <a:solidFill>
            <a:schemeClr val="tx1"/>
          </a:solidFill>
          <a:latin typeface="Calibri" panose="020F0502020204030204" pitchFamily="34" charset="0"/>
          <a:ea typeface="方正宋黑简体"/>
          <a:cs typeface="方正宋黑简体"/>
        </a:defRPr>
      </a:lvl5pPr>
      <a:lvl6pPr marL="457200" algn="ctr" rtl="0" fontAlgn="base">
        <a:spcBef>
          <a:spcPct val="0"/>
        </a:spcBef>
        <a:spcAft>
          <a:spcPct val="0"/>
        </a:spcAft>
        <a:defRPr sz="3200">
          <a:solidFill>
            <a:schemeClr val="tx1"/>
          </a:solidFill>
          <a:latin typeface="Calibri" panose="020F0502020204030204" pitchFamily="34" charset="0"/>
          <a:ea typeface="方正宋黑简体"/>
          <a:cs typeface="方正宋黑简体"/>
        </a:defRPr>
      </a:lvl6pPr>
      <a:lvl7pPr marL="914400" algn="ctr" rtl="0" fontAlgn="base">
        <a:spcBef>
          <a:spcPct val="0"/>
        </a:spcBef>
        <a:spcAft>
          <a:spcPct val="0"/>
        </a:spcAft>
        <a:defRPr sz="3200">
          <a:solidFill>
            <a:schemeClr val="tx1"/>
          </a:solidFill>
          <a:latin typeface="Calibri" panose="020F0502020204030204" pitchFamily="34" charset="0"/>
          <a:ea typeface="方正宋黑简体"/>
          <a:cs typeface="方正宋黑简体"/>
        </a:defRPr>
      </a:lvl7pPr>
      <a:lvl8pPr marL="1371600" algn="ctr" rtl="0" fontAlgn="base">
        <a:spcBef>
          <a:spcPct val="0"/>
        </a:spcBef>
        <a:spcAft>
          <a:spcPct val="0"/>
        </a:spcAft>
        <a:defRPr sz="3200">
          <a:solidFill>
            <a:schemeClr val="tx1"/>
          </a:solidFill>
          <a:latin typeface="Calibri" panose="020F0502020204030204" pitchFamily="34" charset="0"/>
          <a:ea typeface="方正宋黑简体"/>
          <a:cs typeface="方正宋黑简体"/>
        </a:defRPr>
      </a:lvl8pPr>
      <a:lvl9pPr marL="1828800" algn="ctr" rtl="0" fontAlgn="base">
        <a:spcBef>
          <a:spcPct val="0"/>
        </a:spcBef>
        <a:spcAft>
          <a:spcPct val="0"/>
        </a:spcAft>
        <a:defRPr sz="3200">
          <a:solidFill>
            <a:schemeClr val="tx1"/>
          </a:solidFill>
          <a:latin typeface="Calibri" panose="020F0502020204030204" pitchFamily="34" charset="0"/>
          <a:ea typeface="方正宋黑简体"/>
          <a:cs typeface="方正宋黑简体"/>
        </a:defRPr>
      </a:lvl9pPr>
    </p:titleStyle>
    <p:bodyStyle>
      <a:lvl1pPr marL="342900" indent="-3429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7.pn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7.pn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ctrTitle" idx="4294967295"/>
          </p:nvPr>
        </p:nvSpPr>
        <p:spPr>
          <a:xfrm>
            <a:off x="250825" y="1492250"/>
            <a:ext cx="7772400" cy="1101725"/>
          </a:xfrm>
        </p:spPr>
        <p:txBody>
          <a:bodyPr/>
          <a:lstStyle/>
          <a:p>
            <a:pPr eaLnBrk="1" hangingPunct="1"/>
            <a:r>
              <a:rPr lang="zh-CN" altLang="en-US" sz="5400" b="1" dirty="0"/>
              <a:t>中医夏季养生</a:t>
            </a:r>
            <a:endParaRPr lang="zh-CN" altLang="en-US" sz="5400" b="1" dirty="0"/>
          </a:p>
        </p:txBody>
      </p:sp>
      <p:sp>
        <p:nvSpPr>
          <p:cNvPr id="13314" name="Rectangle 3"/>
          <p:cNvSpPr>
            <a:spLocks noGrp="1" noChangeArrowheads="1"/>
          </p:cNvSpPr>
          <p:nvPr>
            <p:ph type="subTitle" idx="4294967295"/>
          </p:nvPr>
        </p:nvSpPr>
        <p:spPr>
          <a:xfrm>
            <a:off x="827088" y="2932113"/>
            <a:ext cx="6400800" cy="1314450"/>
          </a:xfrm>
        </p:spPr>
        <p:txBody>
          <a:bodyPr/>
          <a:lstStyle/>
          <a:p>
            <a:pPr marL="0" indent="0" algn="ctr" eaLnBrk="1" hangingPunct="1">
              <a:buFont typeface="Arial" panose="020B0604020202020204" pitchFamily="34" charset="0"/>
              <a:buNone/>
            </a:pPr>
            <a:r>
              <a:rPr lang="zh-CN" altLang="en-US" sz="2400" b="1" dirty="0"/>
              <a:t>首义路街社区卫生服务中心</a:t>
            </a:r>
            <a:endParaRPr lang="en-US" altLang="zh-CN" sz="2400" b="1" dirty="0"/>
          </a:p>
          <a:p>
            <a:pPr marL="0" indent="0" algn="ctr" eaLnBrk="1" hangingPunct="1">
              <a:buFont typeface="Arial" panose="020B0604020202020204" pitchFamily="34" charset="0"/>
              <a:buNone/>
            </a:pPr>
            <a:r>
              <a:rPr lang="zh-CN" altLang="en-US" sz="2400" b="1" dirty="0"/>
              <a:t>      </a:t>
            </a:r>
            <a:endParaRPr lang="en-US" altLang="zh-CN" sz="2400" b="1" dirty="0"/>
          </a:p>
          <a:p>
            <a:pPr marL="0" indent="0" algn="ctr" eaLnBrk="1" hangingPunct="1">
              <a:buFont typeface="Arial" panose="020B0604020202020204" pitchFamily="34" charset="0"/>
              <a:buNone/>
            </a:pPr>
            <a:r>
              <a:rPr lang="zh-CN" altLang="en-US" sz="2400" b="1" dirty="0"/>
              <a:t>主治中医师：马苹梅</a:t>
            </a:r>
            <a:endParaRPr lang="zh-CN" altLang="en-US"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pPr eaLnBrk="1" hangingPunct="1"/>
            <a:r>
              <a:rPr lang="zh-CN" altLang="en-US" dirty="0"/>
              <a:t>顺应四时</a:t>
            </a:r>
            <a:r>
              <a:rPr lang="en-US" altLang="zh-CN" dirty="0"/>
              <a:t>,</a:t>
            </a:r>
            <a:r>
              <a:rPr lang="zh-CN" altLang="en-US" dirty="0"/>
              <a:t>不同季节用不同食物养生</a:t>
            </a:r>
            <a:endParaRPr lang="zh-CN" altLang="en-US" dirty="0"/>
          </a:p>
        </p:txBody>
      </p:sp>
      <p:pic>
        <p:nvPicPr>
          <p:cNvPr id="2" name="图片 1"/>
          <p:cNvPicPr>
            <a:picLocks noChangeAspect="1"/>
          </p:cNvPicPr>
          <p:nvPr/>
        </p:nvPicPr>
        <p:blipFill>
          <a:blip r:embed="rId1"/>
          <a:stretch>
            <a:fillRect/>
          </a:stretch>
        </p:blipFill>
        <p:spPr>
          <a:xfrm>
            <a:off x="2123728" y="896670"/>
            <a:ext cx="5740397" cy="42468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pPr eaLnBrk="1" hangingPunct="1"/>
            <a:r>
              <a:rPr lang="zh-CN" altLang="en-US" dirty="0"/>
              <a:t>顺应四时</a:t>
            </a:r>
            <a:r>
              <a:rPr lang="en-US" altLang="zh-CN" dirty="0"/>
              <a:t>,</a:t>
            </a:r>
            <a:r>
              <a:rPr lang="zh-CN" altLang="en-US" dirty="0"/>
              <a:t>不同季节用不同食物养生</a:t>
            </a:r>
            <a:endParaRPr lang="zh-CN" altLang="en-US" dirty="0"/>
          </a:p>
        </p:txBody>
      </p:sp>
      <p:pic>
        <p:nvPicPr>
          <p:cNvPr id="3" name="图片 2"/>
          <p:cNvPicPr>
            <a:picLocks noChangeAspect="1"/>
          </p:cNvPicPr>
          <p:nvPr/>
        </p:nvPicPr>
        <p:blipFill>
          <a:blip r:embed="rId1"/>
          <a:stretch>
            <a:fillRect/>
          </a:stretch>
        </p:blipFill>
        <p:spPr>
          <a:xfrm>
            <a:off x="2051720" y="914240"/>
            <a:ext cx="5691504" cy="423443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pPr eaLnBrk="1" hangingPunct="1"/>
            <a:r>
              <a:rPr lang="zh-CN" altLang="en-US" dirty="0"/>
              <a:t>顺应四时</a:t>
            </a:r>
            <a:r>
              <a:rPr lang="en-US" altLang="zh-CN" dirty="0"/>
              <a:t>,</a:t>
            </a:r>
            <a:r>
              <a:rPr lang="zh-CN" altLang="en-US" dirty="0"/>
              <a:t>不同季节用不同食物养生</a:t>
            </a:r>
            <a:endParaRPr lang="zh-CN" altLang="en-US" dirty="0"/>
          </a:p>
        </p:txBody>
      </p:sp>
      <p:pic>
        <p:nvPicPr>
          <p:cNvPr id="2" name="图片 1"/>
          <p:cNvPicPr>
            <a:picLocks noChangeAspect="1"/>
          </p:cNvPicPr>
          <p:nvPr/>
        </p:nvPicPr>
        <p:blipFill>
          <a:blip r:embed="rId1"/>
          <a:stretch>
            <a:fillRect/>
          </a:stretch>
        </p:blipFill>
        <p:spPr>
          <a:xfrm>
            <a:off x="2267744" y="1140221"/>
            <a:ext cx="5256584" cy="39901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267744" y="2067694"/>
            <a:ext cx="3168352" cy="1872208"/>
          </a:xfrm>
        </p:spPr>
        <p:txBody>
          <a:bodyPr rtlCol="0">
            <a:normAutofit/>
          </a:bodyPr>
          <a:lstStyle/>
          <a:p>
            <a:pPr eaLnBrk="1" fontAlgn="auto" hangingPunct="1">
              <a:spcAft>
                <a:spcPts val="0"/>
              </a:spcAft>
              <a:defRPr/>
            </a:pPr>
            <a:endParaRPr lang="zh-CN" altLang="en-US" sz="6000" b="1" dirty="0">
              <a:latin typeface="+mn-ea"/>
              <a:ea typeface="+mn-ea"/>
              <a:cs typeface="+mj-cs"/>
            </a:endParaRPr>
          </a:p>
        </p:txBody>
      </p:sp>
      <p:pic>
        <p:nvPicPr>
          <p:cNvPr id="101379" name="图片 3"/>
          <p:cNvPicPr>
            <a:picLocks noChangeAspect="1"/>
          </p:cNvPicPr>
          <p:nvPr/>
        </p:nvPicPr>
        <p:blipFill>
          <a:blip r:embed="rId1"/>
          <a:srcRect/>
          <a:stretch>
            <a:fillRect/>
          </a:stretch>
        </p:blipFill>
        <p:spPr bwMode="auto">
          <a:xfrm>
            <a:off x="468313" y="1851025"/>
            <a:ext cx="750887" cy="936625"/>
          </a:xfrm>
          <a:prstGeom prst="rect">
            <a:avLst/>
          </a:prstGeom>
          <a:noFill/>
          <a:ln w="9525">
            <a:noFill/>
            <a:miter lim="800000"/>
            <a:headEnd/>
            <a:tailEnd/>
          </a:ln>
        </p:spPr>
      </p:pic>
      <p:pic>
        <p:nvPicPr>
          <p:cNvPr id="3" name="图片 2" descr="d6e824e4d2b9354bc65f5512b99e9c7"/>
          <p:cNvPicPr>
            <a:picLocks noChangeAspect="1"/>
          </p:cNvPicPr>
          <p:nvPr/>
        </p:nvPicPr>
        <p:blipFill>
          <a:blip r:embed="rId2"/>
          <a:stretch>
            <a:fillRect/>
          </a:stretch>
        </p:blipFill>
        <p:spPr>
          <a:xfrm>
            <a:off x="0" y="-34925"/>
            <a:ext cx="2910840" cy="5175250"/>
          </a:xfrm>
          <a:prstGeom prst="rect">
            <a:avLst/>
          </a:prstGeom>
        </p:spPr>
      </p:pic>
      <p:pic>
        <p:nvPicPr>
          <p:cNvPr id="6" name="图片 5" descr="微信图片_20250515163916"/>
          <p:cNvPicPr>
            <a:picLocks noChangeAspect="1"/>
          </p:cNvPicPr>
          <p:nvPr/>
        </p:nvPicPr>
        <p:blipFill>
          <a:blip r:embed="rId3"/>
          <a:stretch>
            <a:fillRect/>
          </a:stretch>
        </p:blipFill>
        <p:spPr>
          <a:xfrm>
            <a:off x="6156325" y="0"/>
            <a:ext cx="2893060" cy="5143500"/>
          </a:xfrm>
          <a:prstGeom prst="rect">
            <a:avLst/>
          </a:prstGeom>
        </p:spPr>
      </p:pic>
      <p:pic>
        <p:nvPicPr>
          <p:cNvPr id="16" name="图片 15"/>
          <p:cNvPicPr>
            <a:picLocks noChangeAspect="1"/>
          </p:cNvPicPr>
          <p:nvPr/>
        </p:nvPicPr>
        <p:blipFill>
          <a:blip r:embed="rId4" cstate="screen"/>
          <a:srcRect/>
          <a:stretch>
            <a:fillRect/>
          </a:stretch>
        </p:blipFill>
        <p:spPr>
          <a:xfrm>
            <a:off x="2987675" y="1059180"/>
            <a:ext cx="3234690" cy="3331210"/>
          </a:xfrm>
          <a:prstGeom prst="rect">
            <a:avLst/>
          </a:prstGeom>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267744" y="2067694"/>
            <a:ext cx="3168352" cy="1872208"/>
          </a:xfrm>
        </p:spPr>
        <p:txBody>
          <a:bodyPr rtlCol="0">
            <a:normAutofit/>
          </a:bodyPr>
          <a:lstStyle/>
          <a:p>
            <a:pPr eaLnBrk="1" fontAlgn="auto" hangingPunct="1">
              <a:spcAft>
                <a:spcPts val="0"/>
              </a:spcAft>
              <a:defRPr/>
            </a:pPr>
            <a:endParaRPr lang="zh-CN" altLang="en-US" sz="6000" b="1" dirty="0">
              <a:latin typeface="+mn-ea"/>
              <a:ea typeface="+mn-ea"/>
              <a:cs typeface="+mj-cs"/>
            </a:endParaRPr>
          </a:p>
        </p:txBody>
      </p:sp>
      <p:pic>
        <p:nvPicPr>
          <p:cNvPr id="101379" name="图片 3"/>
          <p:cNvPicPr>
            <a:picLocks noChangeAspect="1"/>
          </p:cNvPicPr>
          <p:nvPr/>
        </p:nvPicPr>
        <p:blipFill>
          <a:blip r:embed="rId1"/>
          <a:srcRect/>
          <a:stretch>
            <a:fillRect/>
          </a:stretch>
        </p:blipFill>
        <p:spPr bwMode="auto">
          <a:xfrm>
            <a:off x="468313" y="1851025"/>
            <a:ext cx="750887" cy="936625"/>
          </a:xfrm>
          <a:prstGeom prst="rect">
            <a:avLst/>
          </a:prstGeom>
          <a:noFill/>
          <a:ln w="9525">
            <a:noFill/>
            <a:miter lim="800000"/>
            <a:headEnd/>
            <a:tailEnd/>
          </a:ln>
        </p:spPr>
      </p:pic>
      <p:pic>
        <p:nvPicPr>
          <p:cNvPr id="3" name="图片 2" descr="C:/Users/Administrator/Desktop/微信图片_20250515163924.jpg微信图片_20250515163924"/>
          <p:cNvPicPr>
            <a:picLocks noChangeAspect="1"/>
          </p:cNvPicPr>
          <p:nvPr/>
        </p:nvPicPr>
        <p:blipFill>
          <a:blip r:embed="rId2"/>
          <a:srcRect l="6" r="6"/>
          <a:stretch>
            <a:fillRect/>
          </a:stretch>
        </p:blipFill>
        <p:spPr>
          <a:xfrm>
            <a:off x="0" y="-34925"/>
            <a:ext cx="2910840" cy="5175250"/>
          </a:xfrm>
          <a:prstGeom prst="rect">
            <a:avLst/>
          </a:prstGeom>
        </p:spPr>
      </p:pic>
      <p:pic>
        <p:nvPicPr>
          <p:cNvPr id="6" name="图片 5" descr="C:/Users/Administrator/Desktop/微信图片_20250515163954.jpg微信图片_20250515163954"/>
          <p:cNvPicPr>
            <a:picLocks noChangeAspect="1"/>
          </p:cNvPicPr>
          <p:nvPr/>
        </p:nvPicPr>
        <p:blipFill>
          <a:blip r:embed="rId3"/>
          <a:srcRect l="6" r="6"/>
          <a:stretch>
            <a:fillRect/>
          </a:stretch>
        </p:blipFill>
        <p:spPr>
          <a:xfrm>
            <a:off x="6156325" y="0"/>
            <a:ext cx="2893060" cy="5143500"/>
          </a:xfrm>
          <a:prstGeom prst="rect">
            <a:avLst/>
          </a:prstGeom>
        </p:spPr>
      </p:pic>
      <p:pic>
        <p:nvPicPr>
          <p:cNvPr id="16" name="图片 15"/>
          <p:cNvPicPr>
            <a:picLocks noChangeAspect="1"/>
          </p:cNvPicPr>
          <p:nvPr/>
        </p:nvPicPr>
        <p:blipFill>
          <a:blip r:embed="rId4" cstate="screen"/>
          <a:srcRect/>
          <a:stretch>
            <a:fillRect/>
          </a:stretch>
        </p:blipFill>
        <p:spPr>
          <a:xfrm>
            <a:off x="2987675" y="1059180"/>
            <a:ext cx="3234690" cy="3331210"/>
          </a:xfrm>
          <a:prstGeom prst="rect">
            <a:avLst/>
          </a:prstGeom>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pPr eaLnBrk="1" hangingPunct="1"/>
            <a:r>
              <a:rPr lang="zh-CN" altLang="en-US" dirty="0"/>
              <a:t>夏季中药茶饮</a:t>
            </a:r>
            <a:endParaRPr lang="zh-CN" altLang="en-US" dirty="0"/>
          </a:p>
        </p:txBody>
      </p:sp>
      <p:sp>
        <p:nvSpPr>
          <p:cNvPr id="18434" name="内容占位符 2"/>
          <p:cNvSpPr>
            <a:spLocks noGrp="1"/>
          </p:cNvSpPr>
          <p:nvPr>
            <p:ph idx="4294967295"/>
          </p:nvPr>
        </p:nvSpPr>
        <p:spPr>
          <a:xfrm>
            <a:off x="323528" y="1563740"/>
            <a:ext cx="5543550" cy="3148012"/>
          </a:xfrm>
        </p:spPr>
        <p:txBody>
          <a:bodyPr/>
          <a:lstStyle/>
          <a:p>
            <a:pPr eaLnBrk="1" hangingPunct="1"/>
            <a:r>
              <a:rPr lang="zh-CN" altLang="en-US" dirty="0"/>
              <a:t>除了绿茶，还可调配一些简单的中药茶，清热解暑兼养心安神。</a:t>
            </a:r>
            <a:endParaRPr lang="en-US" altLang="zh-CN" dirty="0"/>
          </a:p>
          <a:p>
            <a:pPr marL="0" indent="0" eaLnBrk="1" hangingPunct="1">
              <a:buNone/>
            </a:pPr>
            <a:r>
              <a:rPr lang="zh-CN" altLang="en-US" dirty="0"/>
              <a:t>     </a:t>
            </a:r>
            <a:r>
              <a:rPr lang="en-US" altLang="zh-CN" dirty="0"/>
              <a:t>1</a:t>
            </a:r>
            <a:r>
              <a:rPr lang="zh-CN" altLang="en-US" dirty="0"/>
              <a:t>：菊麦养生茶</a:t>
            </a:r>
            <a:endParaRPr lang="en-US" altLang="zh-CN" dirty="0"/>
          </a:p>
          <a:p>
            <a:pPr marL="0" indent="0" eaLnBrk="1" hangingPunct="1">
              <a:buNone/>
            </a:pPr>
            <a:r>
              <a:rPr lang="en-US" altLang="zh-CN" dirty="0"/>
              <a:t>    </a:t>
            </a:r>
            <a:r>
              <a:rPr lang="zh-CN" altLang="en-US" dirty="0"/>
              <a:t>方法：</a:t>
            </a:r>
            <a:r>
              <a:rPr lang="en-US" altLang="zh-CN" dirty="0"/>
              <a:t>10</a:t>
            </a:r>
            <a:r>
              <a:rPr lang="zh-CN" altLang="en-US" dirty="0"/>
              <a:t>朵雪菊，</a:t>
            </a:r>
            <a:r>
              <a:rPr lang="en-US" altLang="zh-CN" dirty="0"/>
              <a:t>10</a:t>
            </a:r>
            <a:r>
              <a:rPr lang="zh-CN" altLang="en-US" dirty="0"/>
              <a:t>粒麦冬，</a:t>
            </a:r>
            <a:r>
              <a:rPr lang="en-US" altLang="zh-CN" dirty="0"/>
              <a:t>20</a:t>
            </a:r>
            <a:r>
              <a:rPr lang="zh-CN" altLang="en-US" dirty="0"/>
              <a:t>克炒麦芽，每天配上这三味中药，用开水冲沏，代茶饮用即可</a:t>
            </a:r>
            <a:endParaRPr lang="en-US" altLang="zh-CN" dirty="0"/>
          </a:p>
          <a:p>
            <a:pPr marL="0" indent="0" eaLnBrk="1" hangingPunct="1">
              <a:buNone/>
            </a:pPr>
            <a:r>
              <a:rPr lang="en-US" altLang="zh-CN" dirty="0"/>
              <a:t>     2</a:t>
            </a:r>
            <a:r>
              <a:rPr lang="zh-CN" altLang="en-US" dirty="0"/>
              <a:t>：三叶茶  </a:t>
            </a:r>
            <a:endParaRPr lang="en-US" altLang="zh-CN" dirty="0"/>
          </a:p>
          <a:p>
            <a:pPr marL="0" indent="0" eaLnBrk="1" hangingPunct="1">
              <a:buNone/>
            </a:pPr>
            <a:r>
              <a:rPr lang="en-US" altLang="zh-CN" b="0" i="0" dirty="0">
                <a:solidFill>
                  <a:srgbClr val="333333"/>
                </a:solidFill>
                <a:effectLst/>
                <a:latin typeface="-apple-system"/>
              </a:rPr>
              <a:t>      </a:t>
            </a:r>
            <a:r>
              <a:rPr lang="zh-CN" altLang="en-US" b="0" i="0" dirty="0">
                <a:solidFill>
                  <a:srgbClr val="333333"/>
                </a:solidFill>
                <a:effectLst/>
                <a:latin typeface="-apple-system"/>
              </a:rPr>
              <a:t>味道微苦，有清心火、养心和消暑的作用</a:t>
            </a:r>
            <a:endParaRPr lang="en-US" altLang="zh-CN" b="0" i="0" dirty="0">
              <a:solidFill>
                <a:srgbClr val="333333"/>
              </a:solidFill>
              <a:effectLst/>
              <a:latin typeface="-apple-system"/>
            </a:endParaRPr>
          </a:p>
          <a:p>
            <a:pPr marL="0" indent="0" eaLnBrk="1" hangingPunct="1">
              <a:buNone/>
            </a:pPr>
            <a:r>
              <a:rPr lang="zh-CN" altLang="en-US" dirty="0"/>
              <a:t>      荷叶、竹叶用</a:t>
            </a:r>
            <a:r>
              <a:rPr lang="en-US" altLang="zh-CN" dirty="0"/>
              <a:t>5-10</a:t>
            </a:r>
            <a:r>
              <a:rPr lang="zh-CN" altLang="en-US" dirty="0"/>
              <a:t>克，薄荷叶</a:t>
            </a:r>
            <a:r>
              <a:rPr lang="en-US" altLang="zh-CN" dirty="0"/>
              <a:t>5</a:t>
            </a:r>
            <a:r>
              <a:rPr lang="zh-CN" altLang="en-US" dirty="0"/>
              <a:t>克泡茶喝</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pPr eaLnBrk="1" hangingPunct="1"/>
            <a:r>
              <a:rPr lang="zh-CN" altLang="en-US" dirty="0"/>
              <a:t>高血压中药茶饮</a:t>
            </a:r>
            <a:endParaRPr lang="zh-CN" altLang="en-US" dirty="0"/>
          </a:p>
        </p:txBody>
      </p:sp>
      <p:sp>
        <p:nvSpPr>
          <p:cNvPr id="18434" name="内容占位符 2"/>
          <p:cNvSpPr>
            <a:spLocks noGrp="1"/>
          </p:cNvSpPr>
          <p:nvPr>
            <p:ph idx="4294967295"/>
          </p:nvPr>
        </p:nvSpPr>
        <p:spPr>
          <a:xfrm>
            <a:off x="266700" y="1485265"/>
            <a:ext cx="8295640" cy="3478530"/>
          </a:xfrm>
        </p:spPr>
        <p:txBody>
          <a:bodyPr/>
          <a:lstStyle/>
          <a:p>
            <a:pPr marL="0" lvl="0" algn="l">
              <a:lnSpc>
                <a:spcPct val="150000"/>
              </a:lnSpc>
              <a:spcBef>
                <a:spcPts val="0"/>
              </a:spcBef>
              <a:buNone/>
            </a:pPr>
            <a:r>
              <a:rPr lang="en-US" altLang="zh-CN" dirty="0">
                <a:latin typeface="楷体" panose="02010609060101010101" charset="-122"/>
                <a:ea typeface="楷体" panose="02010609060101010101" charset="-122"/>
                <a:cs typeface="楷体" panose="02010609060101010101" charset="-122"/>
                <a:sym typeface="+mn-ea"/>
              </a:rPr>
              <a:t>1.菊槐绿茶饮</a:t>
            </a:r>
            <a:r>
              <a:rPr lang="zh-CN" altLang="en-US" dirty="0">
                <a:latin typeface="楷体" panose="02010609060101010101" charset="-122"/>
                <a:ea typeface="楷体" panose="02010609060101010101" charset="-122"/>
                <a:cs typeface="楷体" panose="02010609060101010101" charset="-122"/>
                <a:sym typeface="+mn-ea"/>
              </a:rPr>
              <a:t>：</a:t>
            </a:r>
            <a:r>
              <a:rPr lang="en-US" altLang="zh-CN" dirty="0">
                <a:latin typeface="楷体" panose="02010609060101010101" charset="-122"/>
                <a:ea typeface="楷体" panose="02010609060101010101" charset="-122"/>
                <a:cs typeface="楷体" panose="02010609060101010101" charset="-122"/>
                <a:sym typeface="+mn-ea"/>
              </a:rPr>
              <a:t>菊花6克，槐花6克，何首乌15克，绿茶6克。</a:t>
            </a:r>
            <a:endParaRPr lang="en-US" altLang="zh-CN" dirty="0">
              <a:latin typeface="楷体" panose="02010609060101010101" charset="-122"/>
              <a:ea typeface="楷体" panose="02010609060101010101" charset="-122"/>
              <a:cs typeface="楷体" panose="02010609060101010101" charset="-122"/>
              <a:sym typeface="+mn-ea"/>
            </a:endParaRPr>
          </a:p>
          <a:p>
            <a:pPr marL="0" lvl="0" algn="l">
              <a:lnSpc>
                <a:spcPct val="150000"/>
              </a:lnSpc>
              <a:spcBef>
                <a:spcPts val="0"/>
              </a:spcBef>
              <a:buNone/>
            </a:pPr>
            <a:endParaRPr lang="en-US" altLang="zh-CN" dirty="0">
              <a:latin typeface="楷体" panose="02010609060101010101" charset="-122"/>
              <a:ea typeface="楷体" panose="02010609060101010101" charset="-122"/>
              <a:cs typeface="楷体" panose="02010609060101010101" charset="-122"/>
              <a:sym typeface="+mn-ea"/>
            </a:endParaRPr>
          </a:p>
          <a:p>
            <a:pPr marL="0" lvl="0" algn="l">
              <a:lnSpc>
                <a:spcPct val="150000"/>
              </a:lnSpc>
              <a:spcBef>
                <a:spcPts val="0"/>
              </a:spcBef>
              <a:buNone/>
            </a:pPr>
            <a:r>
              <a:rPr lang="en-US" altLang="zh-CN" dirty="0">
                <a:latin typeface="楷体" panose="02010609060101010101" charset="-122"/>
                <a:ea typeface="楷体" panose="02010609060101010101" charset="-122"/>
                <a:cs typeface="楷体" panose="02010609060101010101" charset="-122"/>
                <a:sym typeface="+mn-ea"/>
              </a:rPr>
              <a:t>2.枸杞桑菊饮</a:t>
            </a:r>
            <a:r>
              <a:rPr lang="zh-CN" altLang="en-US" dirty="0">
                <a:latin typeface="楷体" panose="02010609060101010101" charset="-122"/>
                <a:ea typeface="楷体" panose="02010609060101010101" charset="-122"/>
                <a:cs typeface="楷体" panose="02010609060101010101" charset="-122"/>
                <a:sym typeface="+mn-ea"/>
              </a:rPr>
              <a:t>：</a:t>
            </a:r>
            <a:r>
              <a:rPr lang="en-US" altLang="zh-CN" dirty="0">
                <a:latin typeface="楷体" panose="02010609060101010101" charset="-122"/>
                <a:ea typeface="楷体" panose="02010609060101010101" charset="-122"/>
                <a:cs typeface="楷体" panose="02010609060101010101" charset="-122"/>
                <a:sym typeface="+mn-ea"/>
              </a:rPr>
              <a:t> 枸杞子9克，决明子9克，桑叶5克，</a:t>
            </a:r>
            <a:endParaRPr lang="en-US" altLang="zh-CN" dirty="0">
              <a:latin typeface="楷体" panose="02010609060101010101" charset="-122"/>
              <a:ea typeface="楷体" panose="02010609060101010101" charset="-122"/>
              <a:cs typeface="楷体" panose="02010609060101010101" charset="-122"/>
              <a:sym typeface="+mn-ea"/>
            </a:endParaRPr>
          </a:p>
          <a:p>
            <a:pPr marL="0" lvl="0" algn="l">
              <a:lnSpc>
                <a:spcPct val="150000"/>
              </a:lnSpc>
              <a:spcBef>
                <a:spcPts val="0"/>
              </a:spcBef>
              <a:buNone/>
            </a:pPr>
            <a:r>
              <a:rPr lang="en-US" altLang="zh-CN" dirty="0">
                <a:latin typeface="楷体" panose="02010609060101010101" charset="-122"/>
                <a:ea typeface="楷体" panose="02010609060101010101" charset="-122"/>
                <a:cs typeface="楷体" panose="02010609060101010101" charset="-122"/>
                <a:sym typeface="+mn-ea"/>
              </a:rPr>
              <a:t>               菊花5克</a:t>
            </a:r>
            <a:endParaRPr lang="en-US" altLang="zh-CN" dirty="0">
              <a:latin typeface="楷体" panose="02010609060101010101" charset="-122"/>
              <a:ea typeface="楷体" panose="02010609060101010101" charset="-122"/>
              <a:cs typeface="楷体" panose="02010609060101010101" charset="-122"/>
              <a:sym typeface="+mn-ea"/>
            </a:endParaRPr>
          </a:p>
          <a:p>
            <a:pPr marL="0" lvl="0" algn="l">
              <a:lnSpc>
                <a:spcPct val="150000"/>
              </a:lnSpc>
              <a:spcBef>
                <a:spcPts val="0"/>
              </a:spcBef>
              <a:buNone/>
            </a:pPr>
            <a:r>
              <a:rPr lang="en-US" altLang="zh-CN" dirty="0">
                <a:latin typeface="楷体" panose="02010609060101010101" charset="-122"/>
                <a:ea typeface="楷体" panose="02010609060101010101" charset="-122"/>
                <a:cs typeface="楷体" panose="02010609060101010101" charset="-122"/>
                <a:sym typeface="+mn-ea"/>
              </a:rPr>
              <a:t>3.菊楂决明饮   菊花3克，山楂10克，生地黄12克，</a:t>
            </a:r>
            <a:endParaRPr lang="en-US" altLang="zh-CN" dirty="0">
              <a:latin typeface="楷体" panose="02010609060101010101" charset="-122"/>
              <a:ea typeface="楷体" panose="02010609060101010101" charset="-122"/>
              <a:cs typeface="楷体" panose="02010609060101010101" charset="-122"/>
              <a:sym typeface="+mn-ea"/>
            </a:endParaRPr>
          </a:p>
          <a:p>
            <a:pPr marL="0" lvl="0" algn="l">
              <a:lnSpc>
                <a:spcPct val="150000"/>
              </a:lnSpc>
              <a:spcBef>
                <a:spcPts val="0"/>
              </a:spcBef>
              <a:buNone/>
            </a:pPr>
            <a:r>
              <a:rPr lang="en-US" altLang="zh-CN" dirty="0">
                <a:latin typeface="楷体" panose="02010609060101010101" charset="-122"/>
                <a:ea typeface="楷体" panose="02010609060101010101" charset="-122"/>
                <a:cs typeface="楷体" panose="02010609060101010101" charset="-122"/>
                <a:sym typeface="+mn-ea"/>
              </a:rPr>
              <a:t>               决明</a:t>
            </a:r>
            <a:r>
              <a:rPr lang="zh-CN" altLang="en-US" dirty="0">
                <a:latin typeface="楷体" panose="02010609060101010101" charset="-122"/>
                <a:ea typeface="楷体" panose="02010609060101010101" charset="-122"/>
                <a:cs typeface="楷体" panose="02010609060101010101" charset="-122"/>
                <a:sym typeface="+mn-ea"/>
              </a:rPr>
              <a:t>子</a:t>
            </a:r>
            <a:r>
              <a:rPr lang="en-US" altLang="zh-CN" dirty="0">
                <a:latin typeface="楷体" panose="02010609060101010101" charset="-122"/>
                <a:ea typeface="楷体" panose="02010609060101010101" charset="-122"/>
                <a:cs typeface="楷体" panose="02010609060101010101" charset="-122"/>
                <a:sym typeface="+mn-ea"/>
              </a:rPr>
              <a:t>15克</a:t>
            </a:r>
            <a:endParaRPr lang="zh-CN" altLang="en-US" dirty="0">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p:txBody>
          <a:bodyPr/>
          <a:lstStyle/>
          <a:p>
            <a:pPr eaLnBrk="1" hangingPunct="1"/>
            <a:r>
              <a:rPr lang="zh-CN" altLang="en-US" dirty="0"/>
              <a:t>糖尿病中药茶饮</a:t>
            </a:r>
            <a:endParaRPr lang="zh-CN" altLang="en-US" dirty="0"/>
          </a:p>
        </p:txBody>
      </p:sp>
      <p:sp>
        <p:nvSpPr>
          <p:cNvPr id="18434" name="内容占位符 2"/>
          <p:cNvSpPr>
            <a:spLocks noGrp="1"/>
          </p:cNvSpPr>
          <p:nvPr>
            <p:ph idx="4294967295"/>
          </p:nvPr>
        </p:nvSpPr>
        <p:spPr>
          <a:xfrm>
            <a:off x="266700" y="1485265"/>
            <a:ext cx="8295640" cy="3478530"/>
          </a:xfrm>
        </p:spPr>
        <p:txBody>
          <a:bodyPr/>
          <a:lstStyle/>
          <a:p>
            <a:pPr marL="0" lvl="0" algn="l">
              <a:lnSpc>
                <a:spcPct val="150000"/>
              </a:lnSpc>
              <a:spcBef>
                <a:spcPts val="0"/>
              </a:spcBef>
              <a:buNone/>
            </a:pPr>
            <a:r>
              <a:rPr lang="en-US" altLang="zh-CN" dirty="0">
                <a:latin typeface="楷体" panose="02010609060101010101" charset="-122"/>
                <a:ea typeface="楷体" panose="02010609060101010101" charset="-122"/>
                <a:cs typeface="楷体" panose="02010609060101010101" charset="-122"/>
                <a:sym typeface="+mn-ea"/>
              </a:rPr>
              <a:t>1.</a:t>
            </a:r>
            <a:r>
              <a:rPr lang="zh-CN" altLang="en-US" dirty="0">
                <a:latin typeface="楷体" panose="02010609060101010101" charset="-122"/>
                <a:ea typeface="楷体" panose="02010609060101010101" charset="-122"/>
                <a:cs typeface="楷体" panose="02010609060101010101" charset="-122"/>
                <a:sym typeface="+mn-ea"/>
              </a:rPr>
              <a:t>糖尿病自主神经病变多汗症</a:t>
            </a:r>
            <a:endParaRPr lang="zh-CN" altLang="en-US" dirty="0">
              <a:latin typeface="楷体" panose="02010609060101010101" charset="-122"/>
              <a:ea typeface="楷体" panose="02010609060101010101" charset="-122"/>
              <a:cs typeface="楷体" panose="02010609060101010101" charset="-122"/>
              <a:sym typeface="+mn-ea"/>
            </a:endParaRPr>
          </a:p>
          <a:p>
            <a:pPr marL="0" lvl="0" algn="l">
              <a:lnSpc>
                <a:spcPct val="150000"/>
              </a:lnSpc>
              <a:spcBef>
                <a:spcPts val="0"/>
              </a:spcBef>
              <a:buNone/>
            </a:pPr>
            <a:r>
              <a:rPr lang="zh-CN" altLang="en-US" dirty="0">
                <a:latin typeface="楷体" panose="02010609060101010101" charset="-122"/>
                <a:ea typeface="楷体" panose="02010609060101010101" charset="-122"/>
                <a:cs typeface="楷体" panose="02010609060101010101" charset="-122"/>
                <a:sym typeface="+mn-ea"/>
              </a:rPr>
              <a:t> </a:t>
            </a:r>
            <a:r>
              <a:rPr lang="en-US" altLang="zh-CN" dirty="0">
                <a:latin typeface="楷体" panose="02010609060101010101" charset="-122"/>
                <a:ea typeface="楷体" panose="02010609060101010101" charset="-122"/>
                <a:cs typeface="楷体" panose="02010609060101010101" charset="-122"/>
                <a:sym typeface="+mn-ea"/>
              </a:rPr>
              <a:t> </a:t>
            </a:r>
            <a:r>
              <a:rPr lang="zh-CN" altLang="en-US" dirty="0">
                <a:latin typeface="楷体" panose="02010609060101010101" charset="-122"/>
                <a:ea typeface="楷体" panose="02010609060101010101" charset="-122"/>
                <a:cs typeface="楷体" panose="02010609060101010101" charset="-122"/>
                <a:sym typeface="+mn-ea"/>
              </a:rPr>
              <a:t>山茱萸</a:t>
            </a:r>
            <a:r>
              <a:rPr lang="en-US" altLang="zh-CN" dirty="0">
                <a:latin typeface="楷体" panose="02010609060101010101" charset="-122"/>
                <a:ea typeface="楷体" panose="02010609060101010101" charset="-122"/>
                <a:cs typeface="楷体" panose="02010609060101010101" charset="-122"/>
                <a:sym typeface="+mn-ea"/>
              </a:rPr>
              <a:t>茶饮</a:t>
            </a:r>
            <a:r>
              <a:rPr lang="zh-CN" altLang="en-US" dirty="0">
                <a:latin typeface="楷体" panose="02010609060101010101" charset="-122"/>
                <a:ea typeface="楷体" panose="02010609060101010101" charset="-122"/>
                <a:cs typeface="楷体" panose="02010609060101010101" charset="-122"/>
                <a:sym typeface="+mn-ea"/>
              </a:rPr>
              <a:t>：山茱萸</a:t>
            </a:r>
            <a:r>
              <a:rPr lang="en-US" altLang="zh-CN" dirty="0">
                <a:latin typeface="楷体" panose="02010609060101010101" charset="-122"/>
                <a:ea typeface="楷体" panose="02010609060101010101" charset="-122"/>
                <a:cs typeface="楷体" panose="02010609060101010101" charset="-122"/>
                <a:sym typeface="+mn-ea"/>
              </a:rPr>
              <a:t>12</a:t>
            </a:r>
            <a:r>
              <a:rPr lang="zh-CN" altLang="en-US" dirty="0">
                <a:latin typeface="楷体" panose="02010609060101010101" charset="-122"/>
                <a:ea typeface="楷体" panose="02010609060101010101" charset="-122"/>
                <a:cs typeface="楷体" panose="02010609060101010101" charset="-122"/>
                <a:sym typeface="+mn-ea"/>
              </a:rPr>
              <a:t>克，五味子</a:t>
            </a:r>
            <a:r>
              <a:rPr lang="en-US" altLang="zh-CN" dirty="0">
                <a:latin typeface="楷体" panose="02010609060101010101" charset="-122"/>
                <a:ea typeface="楷体" panose="02010609060101010101" charset="-122"/>
                <a:cs typeface="楷体" panose="02010609060101010101" charset="-122"/>
                <a:sym typeface="+mn-ea"/>
              </a:rPr>
              <a:t>10</a:t>
            </a:r>
            <a:r>
              <a:rPr lang="zh-CN" altLang="en-US" dirty="0">
                <a:latin typeface="楷体" panose="02010609060101010101" charset="-122"/>
                <a:ea typeface="楷体" panose="02010609060101010101" charset="-122"/>
                <a:cs typeface="楷体" panose="02010609060101010101" charset="-122"/>
                <a:sym typeface="+mn-ea"/>
              </a:rPr>
              <a:t>克，黄芪</a:t>
            </a:r>
            <a:r>
              <a:rPr lang="en-US" altLang="zh-CN" dirty="0">
                <a:latin typeface="楷体" panose="02010609060101010101" charset="-122"/>
                <a:ea typeface="楷体" panose="02010609060101010101" charset="-122"/>
                <a:cs typeface="楷体" panose="02010609060101010101" charset="-122"/>
                <a:sym typeface="+mn-ea"/>
              </a:rPr>
              <a:t>15</a:t>
            </a:r>
            <a:r>
              <a:rPr lang="zh-CN" altLang="en-US" dirty="0">
                <a:latin typeface="楷体" panose="02010609060101010101" charset="-122"/>
                <a:ea typeface="楷体" panose="02010609060101010101" charset="-122"/>
                <a:cs typeface="楷体" panose="02010609060101010101" charset="-122"/>
                <a:sym typeface="+mn-ea"/>
              </a:rPr>
              <a:t>克</a:t>
            </a:r>
            <a:r>
              <a:rPr lang="en-US" altLang="zh-CN" dirty="0">
                <a:latin typeface="楷体" panose="02010609060101010101" charset="-122"/>
                <a:ea typeface="楷体" panose="02010609060101010101" charset="-122"/>
                <a:cs typeface="楷体" panose="02010609060101010101" charset="-122"/>
                <a:sym typeface="+mn-ea"/>
              </a:rPr>
              <a:t>。</a:t>
            </a:r>
            <a:endParaRPr lang="en-US" altLang="zh-CN" dirty="0">
              <a:latin typeface="楷体" panose="02010609060101010101" charset="-122"/>
              <a:ea typeface="楷体" panose="02010609060101010101" charset="-122"/>
              <a:cs typeface="楷体" panose="02010609060101010101" charset="-122"/>
              <a:sym typeface="+mn-ea"/>
            </a:endParaRPr>
          </a:p>
          <a:p>
            <a:pPr marL="0" lvl="0" algn="l">
              <a:lnSpc>
                <a:spcPct val="150000"/>
              </a:lnSpc>
              <a:spcBef>
                <a:spcPts val="0"/>
              </a:spcBef>
              <a:buNone/>
            </a:pPr>
            <a:r>
              <a:rPr lang="en-US" altLang="zh-CN" dirty="0">
                <a:latin typeface="楷体" panose="02010609060101010101" charset="-122"/>
                <a:ea typeface="楷体" panose="02010609060101010101" charset="-122"/>
                <a:cs typeface="楷体" panose="02010609060101010101" charset="-122"/>
                <a:sym typeface="+mn-ea"/>
              </a:rPr>
              <a:t>  </a:t>
            </a:r>
            <a:r>
              <a:rPr lang="zh-CN" altLang="en-US" dirty="0">
                <a:latin typeface="楷体" panose="02010609060101010101" charset="-122"/>
                <a:ea typeface="楷体" panose="02010609060101010101" charset="-122"/>
                <a:cs typeface="楷体" panose="02010609060101010101" charset="-122"/>
                <a:sym typeface="+mn-ea"/>
              </a:rPr>
              <a:t>益气养阴，滋阴敛汗</a:t>
            </a:r>
            <a:endParaRPr lang="zh-CN" altLang="en-US" dirty="0">
              <a:latin typeface="楷体" panose="02010609060101010101" charset="-122"/>
              <a:ea typeface="楷体" panose="02010609060101010101" charset="-122"/>
              <a:cs typeface="楷体" panose="02010609060101010101" charset="-122"/>
              <a:sym typeface="+mn-ea"/>
            </a:endParaRPr>
          </a:p>
          <a:p>
            <a:pPr marL="0" lvl="0" algn="l">
              <a:lnSpc>
                <a:spcPct val="150000"/>
              </a:lnSpc>
              <a:spcBef>
                <a:spcPts val="0"/>
              </a:spcBef>
              <a:buNone/>
            </a:pPr>
            <a:endParaRPr lang="zh-CN" altLang="en-US" dirty="0">
              <a:latin typeface="楷体" panose="02010609060101010101" charset="-122"/>
              <a:ea typeface="楷体" panose="02010609060101010101" charset="-122"/>
              <a:cs typeface="楷体" panose="02010609060101010101" charset="-122"/>
              <a:sym typeface="+mn-ea"/>
            </a:endParaRPr>
          </a:p>
          <a:p>
            <a:pPr marL="0" lvl="0" algn="l">
              <a:lnSpc>
                <a:spcPct val="150000"/>
              </a:lnSpc>
              <a:spcBef>
                <a:spcPts val="0"/>
              </a:spcBef>
              <a:buNone/>
            </a:pPr>
            <a:r>
              <a:rPr lang="en-US" altLang="zh-CN" dirty="0">
                <a:latin typeface="楷体" panose="02010609060101010101" charset="-122"/>
                <a:ea typeface="楷体" panose="02010609060101010101" charset="-122"/>
                <a:cs typeface="楷体" panose="02010609060101010101" charset="-122"/>
                <a:sym typeface="+mn-ea"/>
              </a:rPr>
              <a:t>2.</a:t>
            </a:r>
            <a:r>
              <a:rPr lang="zh-CN" altLang="en-US" dirty="0">
                <a:latin typeface="楷体" panose="02010609060101010101" charset="-122"/>
                <a:ea typeface="楷体" panose="02010609060101010101" charset="-122"/>
                <a:cs typeface="楷体" panose="02010609060101010101" charset="-122"/>
                <a:sym typeface="+mn-ea"/>
              </a:rPr>
              <a:t>糖尿病腰腿酸痛者</a:t>
            </a:r>
            <a:endParaRPr lang="zh-CN" altLang="en-US" dirty="0">
              <a:latin typeface="楷体" panose="02010609060101010101" charset="-122"/>
              <a:ea typeface="楷体" panose="02010609060101010101" charset="-122"/>
              <a:cs typeface="楷体" panose="02010609060101010101" charset="-122"/>
              <a:sym typeface="+mn-ea"/>
            </a:endParaRPr>
          </a:p>
          <a:p>
            <a:pPr marL="0" lvl="0" algn="l">
              <a:lnSpc>
                <a:spcPct val="150000"/>
              </a:lnSpc>
              <a:spcBef>
                <a:spcPts val="0"/>
              </a:spcBef>
              <a:buNone/>
            </a:pPr>
            <a:r>
              <a:rPr lang="en-US" altLang="zh-CN" dirty="0">
                <a:latin typeface="楷体" panose="02010609060101010101" charset="-122"/>
                <a:ea typeface="楷体" panose="02010609060101010101" charset="-122"/>
                <a:cs typeface="楷体" panose="02010609060101010101" charset="-122"/>
                <a:sym typeface="+mn-ea"/>
              </a:rPr>
              <a:t>  </a:t>
            </a:r>
            <a:r>
              <a:rPr lang="zh-CN" altLang="en-US" dirty="0">
                <a:latin typeface="楷体" panose="02010609060101010101" charset="-122"/>
                <a:ea typeface="楷体" panose="02010609060101010101" charset="-122"/>
                <a:cs typeface="楷体" panose="02010609060101010101" charset="-122"/>
                <a:sym typeface="+mn-ea"/>
              </a:rPr>
              <a:t>脊瓜汤：</a:t>
            </a:r>
            <a:r>
              <a:rPr lang="en-US" altLang="zh-CN" dirty="0">
                <a:latin typeface="楷体" panose="02010609060101010101" charset="-122"/>
                <a:ea typeface="楷体" panose="02010609060101010101" charset="-122"/>
                <a:cs typeface="楷体" panose="02010609060101010101" charset="-122"/>
                <a:sym typeface="+mn-ea"/>
              </a:rPr>
              <a:t> </a:t>
            </a:r>
            <a:r>
              <a:rPr lang="zh-CN" altLang="en-US" dirty="0">
                <a:latin typeface="楷体" panose="02010609060101010101" charset="-122"/>
                <a:ea typeface="楷体" panose="02010609060101010101" charset="-122"/>
                <a:cs typeface="楷体" panose="02010609060101010101" charset="-122"/>
                <a:sym typeface="+mn-ea"/>
              </a:rPr>
              <a:t>狗脊</a:t>
            </a:r>
            <a:r>
              <a:rPr lang="en-US" altLang="zh-CN" dirty="0">
                <a:latin typeface="楷体" panose="02010609060101010101" charset="-122"/>
                <a:ea typeface="楷体" panose="02010609060101010101" charset="-122"/>
                <a:cs typeface="楷体" panose="02010609060101010101" charset="-122"/>
                <a:sym typeface="+mn-ea"/>
              </a:rPr>
              <a:t>15</a:t>
            </a:r>
            <a:r>
              <a:rPr lang="zh-CN" altLang="en-US" dirty="0">
                <a:latin typeface="楷体" panose="02010609060101010101" charset="-122"/>
                <a:ea typeface="楷体" panose="02010609060101010101" charset="-122"/>
                <a:cs typeface="楷体" panose="02010609060101010101" charset="-122"/>
                <a:sym typeface="+mn-ea"/>
              </a:rPr>
              <a:t>克</a:t>
            </a:r>
            <a:r>
              <a:rPr lang="zh-CN" altLang="en-US" dirty="0">
                <a:latin typeface="楷体" panose="02010609060101010101" charset="-122"/>
                <a:ea typeface="楷体" panose="02010609060101010101" charset="-122"/>
                <a:cs typeface="楷体" panose="02010609060101010101" charset="-122"/>
                <a:sym typeface="+mn-ea"/>
              </a:rPr>
              <a:t>，木瓜</a:t>
            </a:r>
            <a:r>
              <a:rPr lang="en-US" altLang="zh-CN" dirty="0">
                <a:latin typeface="楷体" panose="02010609060101010101" charset="-122"/>
                <a:ea typeface="楷体" panose="02010609060101010101" charset="-122"/>
                <a:cs typeface="楷体" panose="02010609060101010101" charset="-122"/>
                <a:sym typeface="+mn-ea"/>
              </a:rPr>
              <a:t>12</a:t>
            </a:r>
            <a:r>
              <a:rPr lang="zh-CN" altLang="en-US" dirty="0">
                <a:latin typeface="楷体" panose="02010609060101010101" charset="-122"/>
                <a:ea typeface="楷体" panose="02010609060101010101" charset="-122"/>
                <a:cs typeface="楷体" panose="02010609060101010101" charset="-122"/>
                <a:sym typeface="+mn-ea"/>
              </a:rPr>
              <a:t>克，川牛膝</a:t>
            </a:r>
            <a:r>
              <a:rPr lang="en-US" altLang="zh-CN" dirty="0">
                <a:latin typeface="楷体" panose="02010609060101010101" charset="-122"/>
                <a:ea typeface="楷体" panose="02010609060101010101" charset="-122"/>
                <a:cs typeface="楷体" panose="02010609060101010101" charset="-122"/>
                <a:sym typeface="+mn-ea"/>
              </a:rPr>
              <a:t>12</a:t>
            </a:r>
            <a:r>
              <a:rPr lang="zh-CN" altLang="en-US" dirty="0">
                <a:latin typeface="楷体" panose="02010609060101010101" charset="-122"/>
                <a:ea typeface="楷体" panose="02010609060101010101" charset="-122"/>
                <a:cs typeface="楷体" panose="02010609060101010101" charset="-122"/>
                <a:sym typeface="+mn-ea"/>
              </a:rPr>
              <a:t>克</a:t>
            </a:r>
            <a:r>
              <a:rPr lang="zh-CN" altLang="en-US" dirty="0">
                <a:latin typeface="楷体" panose="02010609060101010101" charset="-122"/>
                <a:ea typeface="楷体" panose="02010609060101010101" charset="-122"/>
                <a:cs typeface="楷体" panose="02010609060101010101" charset="-122"/>
                <a:sym typeface="+mn-ea"/>
              </a:rPr>
              <a:t>，秦艽</a:t>
            </a:r>
            <a:r>
              <a:rPr lang="en-US" altLang="zh-CN" dirty="0">
                <a:latin typeface="楷体" panose="02010609060101010101" charset="-122"/>
                <a:ea typeface="楷体" panose="02010609060101010101" charset="-122"/>
                <a:cs typeface="楷体" panose="02010609060101010101" charset="-122"/>
                <a:sym typeface="+mn-ea"/>
              </a:rPr>
              <a:t>10</a:t>
            </a:r>
            <a:r>
              <a:rPr lang="zh-CN" altLang="en-US" dirty="0">
                <a:latin typeface="楷体" panose="02010609060101010101" charset="-122"/>
                <a:ea typeface="楷体" panose="02010609060101010101" charset="-122"/>
                <a:cs typeface="楷体" panose="02010609060101010101" charset="-122"/>
                <a:sym typeface="+mn-ea"/>
              </a:rPr>
              <a:t>克</a:t>
            </a:r>
            <a:endParaRPr lang="en-US" altLang="zh-CN" dirty="0">
              <a:latin typeface="楷体" panose="02010609060101010101" charset="-122"/>
              <a:ea typeface="楷体" panose="02010609060101010101" charset="-122"/>
              <a:cs typeface="楷体" panose="02010609060101010101" charset="-122"/>
              <a:sym typeface="+mn-ea"/>
            </a:endParaRPr>
          </a:p>
          <a:p>
            <a:pPr marL="0" lvl="0" algn="l">
              <a:lnSpc>
                <a:spcPct val="150000"/>
              </a:lnSpc>
              <a:spcBef>
                <a:spcPts val="0"/>
              </a:spcBef>
              <a:buNone/>
            </a:pPr>
            <a:r>
              <a:rPr lang="en-US" altLang="zh-CN" dirty="0">
                <a:latin typeface="楷体" panose="02010609060101010101" charset="-122"/>
                <a:ea typeface="楷体" panose="02010609060101010101" charset="-122"/>
                <a:cs typeface="楷体" panose="02010609060101010101" charset="-122"/>
              </a:rPr>
              <a:t>  </a:t>
            </a:r>
            <a:r>
              <a:rPr lang="zh-CN" altLang="en-US" dirty="0">
                <a:latin typeface="楷体" panose="02010609060101010101" charset="-122"/>
                <a:ea typeface="楷体" panose="02010609060101010101" charset="-122"/>
                <a:cs typeface="楷体" panose="02010609060101010101" charset="-122"/>
              </a:rPr>
              <a:t>强腰固肾，清热止痛</a:t>
            </a:r>
            <a:endParaRPr lang="zh-CN" altLang="en-US" dirty="0">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p:txBody>
          <a:bodyPr/>
          <a:lstStyle/>
          <a:p>
            <a:pPr eaLnBrk="1" hangingPunct="1"/>
            <a:r>
              <a:rPr lang="zh-CN" altLang="en-US" dirty="0"/>
              <a:t>常按“内关穴”</a:t>
            </a:r>
            <a:endParaRPr lang="zh-CN" altLang="en-US" dirty="0"/>
          </a:p>
        </p:txBody>
      </p:sp>
      <p:sp>
        <p:nvSpPr>
          <p:cNvPr id="23554" name="Rectangle 3"/>
          <p:cNvSpPr>
            <a:spLocks noGrp="1" noChangeArrowheads="1"/>
          </p:cNvSpPr>
          <p:nvPr>
            <p:ph type="body" idx="4294967295"/>
          </p:nvPr>
        </p:nvSpPr>
        <p:spPr>
          <a:xfrm>
            <a:off x="323528" y="1491630"/>
            <a:ext cx="4536505" cy="3879967"/>
          </a:xfrm>
        </p:spPr>
        <p:txBody>
          <a:bodyPr/>
          <a:lstStyle/>
          <a:p>
            <a:pPr marL="0" indent="0" eaLnBrk="1" hangingPunct="1">
              <a:buNone/>
            </a:pPr>
            <a:r>
              <a:rPr lang="zh-CN" altLang="en-US" dirty="0"/>
              <a:t>内关穴：</a:t>
            </a:r>
            <a:endParaRPr lang="en-US" altLang="zh-CN" dirty="0"/>
          </a:p>
          <a:p>
            <a:pPr marL="0" indent="0" eaLnBrk="1" hangingPunct="1">
              <a:buNone/>
            </a:pPr>
            <a:r>
              <a:rPr lang="en-US" altLang="zh-CN" dirty="0"/>
              <a:t>       【</a:t>
            </a:r>
            <a:r>
              <a:rPr lang="zh-CN" altLang="en-US" dirty="0"/>
              <a:t>简易取穴</a:t>
            </a:r>
            <a:r>
              <a:rPr lang="en-US" altLang="zh-CN" dirty="0"/>
              <a:t>】</a:t>
            </a:r>
            <a:r>
              <a:rPr lang="zh-CN" altLang="en-US" dirty="0"/>
              <a:t>伸开上臂，在前臂前区，从腕横纹同上量</a:t>
            </a:r>
            <a:r>
              <a:rPr lang="en-US" altLang="zh-CN" dirty="0"/>
              <a:t>3</a:t>
            </a:r>
            <a:r>
              <a:rPr lang="zh-CN" altLang="en-US" dirty="0"/>
              <a:t>横指，两条索状筋之间，即是内关穴。</a:t>
            </a:r>
            <a:endParaRPr lang="zh-CN" altLang="en-US" dirty="0"/>
          </a:p>
          <a:p>
            <a:pPr marL="0" indent="0" eaLnBrk="1" hangingPunct="1">
              <a:buNone/>
            </a:pPr>
            <a:r>
              <a:rPr lang="zh-CN" altLang="en-US" dirty="0"/>
              <a:t>　  </a:t>
            </a:r>
            <a:r>
              <a:rPr lang="en-US" altLang="zh-CN" dirty="0"/>
              <a:t>【</a:t>
            </a:r>
            <a:r>
              <a:rPr lang="zh-CN" altLang="en-US" dirty="0"/>
              <a:t>一按就灵</a:t>
            </a:r>
            <a:r>
              <a:rPr lang="en-US" altLang="zh-CN" dirty="0"/>
              <a:t>】</a:t>
            </a:r>
            <a:r>
              <a:rPr lang="zh-CN" altLang="en-US" dirty="0"/>
              <a:t>用手指指腹垂直按压、拿捏内关穴，有宁心安神、和胃降逆、理气镇痛的疗效。按摩时用左手拇指指尖按压右内关穴，按揉</a:t>
            </a:r>
            <a:r>
              <a:rPr lang="en-US" altLang="zh-CN" dirty="0"/>
              <a:t>10</a:t>
            </a:r>
            <a:r>
              <a:rPr lang="zh-CN" altLang="en-US" dirty="0"/>
              <a:t>～</a:t>
            </a:r>
            <a:r>
              <a:rPr lang="en-US" altLang="zh-CN" dirty="0"/>
              <a:t>15</a:t>
            </a:r>
            <a:r>
              <a:rPr lang="zh-CN" altLang="en-US" dirty="0"/>
              <a:t>分钟，每日</a:t>
            </a:r>
            <a:r>
              <a:rPr lang="en-US" altLang="zh-CN" dirty="0"/>
              <a:t>2</a:t>
            </a:r>
            <a:r>
              <a:rPr lang="zh-CN" altLang="en-US" dirty="0"/>
              <a:t>～</a:t>
            </a:r>
            <a:r>
              <a:rPr lang="en-US" altLang="zh-CN" dirty="0"/>
              <a:t>3</a:t>
            </a:r>
            <a:r>
              <a:rPr lang="zh-CN" altLang="en-US" dirty="0"/>
              <a:t>次；再用右手以相同的方法按压左侧的内关穴，反复按揉即可。</a:t>
            </a:r>
            <a:endParaRPr lang="en-US" altLang="zh-CN" dirty="0"/>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162550" y="1563638"/>
            <a:ext cx="3524250" cy="22574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p:cNvSpPr>
          <p:nvPr>
            <p:ph type="title" idx="4294967295"/>
          </p:nvPr>
        </p:nvSpPr>
        <p:spPr/>
        <p:txBody>
          <a:bodyPr/>
          <a:lstStyle/>
          <a:p>
            <a:pPr eaLnBrk="1" hangingPunct="1"/>
            <a:r>
              <a:rPr lang="zh-CN" altLang="en-US" dirty="0"/>
              <a:t>捋捋“膻中穴”</a:t>
            </a:r>
            <a:endParaRPr lang="zh-CN" altLang="en-US" dirty="0"/>
          </a:p>
        </p:txBody>
      </p:sp>
      <p:sp>
        <p:nvSpPr>
          <p:cNvPr id="26626" name="内容占位符 2"/>
          <p:cNvSpPr>
            <a:spLocks noGrp="1"/>
          </p:cNvSpPr>
          <p:nvPr>
            <p:ph idx="4294967295"/>
          </p:nvPr>
        </p:nvSpPr>
        <p:spPr>
          <a:xfrm>
            <a:off x="0" y="1851670"/>
            <a:ext cx="5724128" cy="2952328"/>
          </a:xfrm>
        </p:spPr>
        <p:txBody>
          <a:bodyPr/>
          <a:lstStyle/>
          <a:p>
            <a:pPr eaLnBrk="1" hangingPunct="1">
              <a:buFont typeface="Arial" panose="020B0604020202020204" pitchFamily="34" charset="0"/>
              <a:buNone/>
            </a:pPr>
            <a:r>
              <a:rPr lang="zh-CN" altLang="en-US" sz="1800" dirty="0">
                <a:latin typeface="楷体" panose="02010609060101010101" charset="-122"/>
              </a:rPr>
              <a:t>捋捋膻中穴：</a:t>
            </a:r>
            <a:endParaRPr lang="en-US" altLang="zh-CN" sz="1800" dirty="0">
              <a:latin typeface="楷体" panose="02010609060101010101" charset="-122"/>
            </a:endParaRPr>
          </a:p>
          <a:p>
            <a:pPr eaLnBrk="1" hangingPunct="1">
              <a:buFont typeface="Arial" panose="020B0604020202020204" pitchFamily="34" charset="0"/>
              <a:buNone/>
            </a:pPr>
            <a:r>
              <a:rPr lang="en-US" altLang="zh-CN" sz="1800" dirty="0">
                <a:latin typeface="楷体" panose="02010609060101010101" charset="-122"/>
              </a:rPr>
              <a:t>【</a:t>
            </a:r>
            <a:r>
              <a:rPr lang="zh-CN" altLang="en-US" sz="1800" dirty="0">
                <a:latin typeface="楷体" panose="02010609060101010101" charset="-122"/>
              </a:rPr>
              <a:t>简易取穴</a:t>
            </a:r>
            <a:r>
              <a:rPr lang="en-US" altLang="zh-CN" sz="1800" dirty="0">
                <a:latin typeface="楷体" panose="02010609060101010101" charset="-122"/>
              </a:rPr>
              <a:t>】</a:t>
            </a:r>
            <a:r>
              <a:rPr lang="zh-CN" altLang="en-US" sz="1800" dirty="0">
                <a:latin typeface="楷体" panose="02010609060101010101" charset="-122"/>
              </a:rPr>
              <a:t>位于前正中线，平第四肋间，两乳头连线中点。</a:t>
            </a:r>
            <a:endParaRPr lang="zh-CN" altLang="en-US" sz="1800" dirty="0">
              <a:latin typeface="楷体" panose="02010609060101010101" charset="-122"/>
            </a:endParaRPr>
          </a:p>
          <a:p>
            <a:pPr eaLnBrk="1" hangingPunct="1">
              <a:buFont typeface="Arial" panose="020B0604020202020204" pitchFamily="34" charset="0"/>
              <a:buNone/>
            </a:pPr>
            <a:r>
              <a:rPr lang="zh-CN" altLang="en-US" sz="1800" dirty="0">
                <a:latin typeface="楷体" panose="02010609060101010101" charset="-122"/>
              </a:rPr>
              <a:t>   膻中穴是任脉上的主要穴位之一，被认为是人体气脉的总机关。人体如有胸闷、咳喘、心悸等症，只需按摩膻中穴就会取得良好的效果。</a:t>
            </a:r>
            <a:endParaRPr lang="zh-CN" altLang="en-US" sz="1800" dirty="0">
              <a:latin typeface="楷体" panose="02010609060101010101" charset="-122"/>
            </a:endParaRPr>
          </a:p>
          <a:p>
            <a:pPr eaLnBrk="1" hangingPunct="1">
              <a:buFont typeface="Arial" panose="020B0604020202020204" pitchFamily="34" charset="0"/>
              <a:buNone/>
            </a:pPr>
            <a:r>
              <a:rPr lang="zh-CN" altLang="en-US" sz="1800" dirty="0">
                <a:latin typeface="楷体" panose="02010609060101010101" charset="-122"/>
              </a:rPr>
              <a:t>　 按摩时，用大拇指指腹稍稍用力揉压穴位，每次揉压约</a:t>
            </a:r>
            <a:r>
              <a:rPr lang="en-US" altLang="zh-CN" sz="1800" dirty="0">
                <a:latin typeface="楷体" panose="02010609060101010101" charset="-122"/>
              </a:rPr>
              <a:t>5</a:t>
            </a:r>
            <a:r>
              <a:rPr lang="zh-CN" altLang="en-US" sz="1800" dirty="0">
                <a:latin typeface="楷体" panose="02010609060101010101" charset="-122"/>
              </a:rPr>
              <a:t>秒，休息</a:t>
            </a:r>
            <a:r>
              <a:rPr lang="en-US" altLang="zh-CN" sz="1800" dirty="0">
                <a:latin typeface="楷体" panose="02010609060101010101" charset="-122"/>
              </a:rPr>
              <a:t>3</a:t>
            </a:r>
            <a:r>
              <a:rPr lang="zh-CN" altLang="en-US" sz="1800" dirty="0">
                <a:latin typeface="楷体" panose="02010609060101010101" charset="-122"/>
              </a:rPr>
              <a:t>秒。生气时，可以往下捋</a:t>
            </a:r>
            <a:r>
              <a:rPr lang="en-US" altLang="zh-CN" sz="1800" dirty="0">
                <a:latin typeface="楷体" panose="02010609060101010101" charset="-122"/>
              </a:rPr>
              <a:t>100</a:t>
            </a:r>
            <a:r>
              <a:rPr lang="zh-CN" altLang="en-US" sz="1800" dirty="0">
                <a:latin typeface="楷体" panose="02010609060101010101" charset="-122"/>
              </a:rPr>
              <a:t>下左右，可以达到顺气的作用。</a:t>
            </a:r>
            <a:endParaRPr lang="zh-CN" altLang="en-US" sz="1800" dirty="0">
              <a:latin typeface="楷体" panose="02010609060101010101"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24128" y="1347614"/>
            <a:ext cx="3274716" cy="30243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Grp="1" noChangeArrowheads="1"/>
          </p:cNvSpPr>
          <p:nvPr>
            <p:ph type="title" idx="4294967295"/>
          </p:nvPr>
        </p:nvSpPr>
        <p:spPr/>
        <p:txBody>
          <a:bodyPr/>
          <a:lstStyle/>
          <a:p>
            <a:pPr eaLnBrk="1" hangingPunct="1"/>
            <a:r>
              <a:rPr lang="zh-CN" altLang="en-US" dirty="0"/>
              <a:t>春夏养阳</a:t>
            </a:r>
            <a:endParaRPr lang="en-US" altLang="zh-CN" dirty="0"/>
          </a:p>
        </p:txBody>
      </p:sp>
      <p:sp>
        <p:nvSpPr>
          <p:cNvPr id="15362" name="Rectangle 5"/>
          <p:cNvSpPr>
            <a:spLocks noGrp="1" noChangeArrowheads="1"/>
          </p:cNvSpPr>
          <p:nvPr>
            <p:ph type="body" sz="half" idx="4294967295"/>
          </p:nvPr>
        </p:nvSpPr>
        <p:spPr>
          <a:xfrm>
            <a:off x="395288" y="1851025"/>
            <a:ext cx="4038600" cy="3565525"/>
          </a:xfrm>
        </p:spPr>
        <p:txBody>
          <a:bodyPr/>
          <a:lstStyle/>
          <a:p>
            <a:pPr eaLnBrk="1" hangingPunct="1"/>
            <a:r>
              <a:rPr lang="zh-CN" altLang="en-US" dirty="0"/>
              <a:t>中医强调“春夏养阳”，夏季三伏天正是阳气最盛，脏器气血通畅的时候，此时在人体的内外部环境都处于阳气充盛状态的有利条件下因势利导，可以祛除寒邪、蓄养阳气、调节人体阴阳平衡，提高患者自身的免疫力，有利于疾病的康复。</a:t>
            </a:r>
            <a:endParaRPr lang="en-US" altLang="zh-CN" dirty="0"/>
          </a:p>
        </p:txBody>
      </p:sp>
      <p:sp>
        <p:nvSpPr>
          <p:cNvPr id="15363" name="Rectangle 6"/>
          <p:cNvSpPr>
            <a:spLocks noGrp="1" noChangeArrowheads="1"/>
          </p:cNvSpPr>
          <p:nvPr>
            <p:ph type="body" sz="half" idx="4294967295"/>
          </p:nvPr>
        </p:nvSpPr>
        <p:spPr>
          <a:xfrm>
            <a:off x="4648200" y="1200150"/>
            <a:ext cx="4038600" cy="3394075"/>
          </a:xfrm>
        </p:spPr>
        <p:txBody>
          <a:bodyPr/>
          <a:lstStyle/>
          <a:p>
            <a:pPr eaLnBrk="1" hangingPunct="1"/>
            <a:endParaRPr lang="zh-CN" altLang="zh-CN" sz="1800"/>
          </a:p>
        </p:txBody>
      </p:sp>
      <p:pic>
        <p:nvPicPr>
          <p:cNvPr id="15364" name="Picture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10932" y="1200150"/>
            <a:ext cx="4495800" cy="31718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p:cNvSpPr>
          <p:nvPr>
            <p:ph type="title" idx="4294967295"/>
          </p:nvPr>
        </p:nvSpPr>
        <p:spPr/>
        <p:txBody>
          <a:bodyPr/>
          <a:lstStyle/>
          <a:p>
            <a:pPr eaLnBrk="1" hangingPunct="1"/>
            <a:r>
              <a:rPr lang="zh-CN" altLang="en-US" dirty="0"/>
              <a:t>冬病夏治</a:t>
            </a:r>
            <a:r>
              <a:rPr lang="en-US" altLang="zh-CN" dirty="0"/>
              <a:t>---</a:t>
            </a:r>
            <a:r>
              <a:rPr lang="zh-CN" altLang="en-US" dirty="0"/>
              <a:t>三伏贴</a:t>
            </a:r>
            <a:endParaRPr lang="zh-CN" altLang="en-US" dirty="0"/>
          </a:p>
        </p:txBody>
      </p:sp>
      <p:sp>
        <p:nvSpPr>
          <p:cNvPr id="16386" name="内容占位符 2"/>
          <p:cNvSpPr>
            <a:spLocks noGrp="1"/>
          </p:cNvSpPr>
          <p:nvPr>
            <p:ph sz="half" idx="4294967295"/>
          </p:nvPr>
        </p:nvSpPr>
        <p:spPr>
          <a:xfrm>
            <a:off x="429963" y="1491630"/>
            <a:ext cx="5222157" cy="3394075"/>
          </a:xfrm>
        </p:spPr>
        <p:txBody>
          <a:bodyPr/>
          <a:lstStyle/>
          <a:p>
            <a:pPr eaLnBrk="1" hangingPunct="1"/>
            <a:endParaRPr lang="en-US" altLang="zh-CN" dirty="0"/>
          </a:p>
          <a:p>
            <a:pPr eaLnBrk="1" hangingPunct="1"/>
            <a:r>
              <a:rPr lang="zh-CN" altLang="en-US" dirty="0"/>
              <a:t>“冬病夏治”穴位敷贴是我国传统中医药疗法中的特色疗法，是根据</a:t>
            </a:r>
            <a:r>
              <a:rPr lang="en-US" altLang="zh-CN" dirty="0"/>
              <a:t>《</a:t>
            </a:r>
            <a:r>
              <a:rPr lang="zh-CN" altLang="en-US" dirty="0"/>
              <a:t>素问四气调神大论</a:t>
            </a:r>
            <a:r>
              <a:rPr lang="en-US" altLang="zh-CN" dirty="0"/>
              <a:t>》</a:t>
            </a:r>
            <a:r>
              <a:rPr lang="zh-CN" altLang="en-US" dirty="0"/>
              <a:t>中“春夏养阳”的原则，利用三伏天气温高、阳气盛的有利时机，在特定的穴位上贴敷中药，调整人体的阴阳平衡，使冬季或受凉容易反复发作的疾病，在病情相对缓解的夏季得到治疗，以减少疾病的发作次数，从而达到防治疾病的目的</a:t>
            </a:r>
            <a:endParaRPr lang="en-US" altLang="zh-CN" dirty="0"/>
          </a:p>
          <a:p>
            <a:pPr marL="0" indent="0" eaLnBrk="1" hangingPunct="1">
              <a:buNone/>
            </a:pPr>
            <a:endParaRPr lang="zh-CN" altLang="zh-CN" dirty="0"/>
          </a:p>
          <a:p>
            <a:pPr eaLnBrk="1" hangingPunct="1"/>
            <a:endParaRPr lang="zh-CN" altLang="en-US" sz="1800" dirty="0"/>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724128" y="1635646"/>
            <a:ext cx="3080571" cy="231042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p:cNvSpPr>
          <p:nvPr>
            <p:ph type="title" idx="4294967295"/>
          </p:nvPr>
        </p:nvSpPr>
        <p:spPr/>
        <p:txBody>
          <a:bodyPr/>
          <a:lstStyle/>
          <a:p>
            <a:pPr eaLnBrk="1" hangingPunct="1"/>
            <a:r>
              <a:rPr lang="zh-CN" altLang="en-US" dirty="0"/>
              <a:t>冬病夏治</a:t>
            </a:r>
            <a:r>
              <a:rPr lang="en-US" altLang="zh-CN" dirty="0"/>
              <a:t>---</a:t>
            </a:r>
            <a:r>
              <a:rPr lang="zh-CN" altLang="en-US" dirty="0"/>
              <a:t>三伏贴</a:t>
            </a:r>
            <a:endParaRPr lang="zh-CN" altLang="en-US" dirty="0"/>
          </a:p>
        </p:txBody>
      </p:sp>
      <p:sp>
        <p:nvSpPr>
          <p:cNvPr id="26626" name="内容占位符 2"/>
          <p:cNvSpPr>
            <a:spLocks noGrp="1"/>
          </p:cNvSpPr>
          <p:nvPr>
            <p:ph idx="4294967295"/>
          </p:nvPr>
        </p:nvSpPr>
        <p:spPr>
          <a:xfrm>
            <a:off x="0" y="1851670"/>
            <a:ext cx="5724128" cy="2952328"/>
          </a:xfrm>
        </p:spPr>
        <p:txBody>
          <a:bodyPr/>
          <a:lstStyle/>
          <a:p>
            <a:pPr eaLnBrk="1" hangingPunct="1">
              <a:buFont typeface="Arial" panose="020B0604020202020204" pitchFamily="34" charset="0"/>
              <a:buNone/>
            </a:pPr>
            <a:r>
              <a:rPr lang="zh-CN" altLang="en-US" sz="1800" dirty="0">
                <a:latin typeface="楷体" panose="02010609060101010101" charset="-122"/>
              </a:rPr>
              <a:t>  </a:t>
            </a:r>
            <a:r>
              <a:rPr lang="en-US" altLang="zh-CN" sz="1800" dirty="0"/>
              <a:t>【</a:t>
            </a:r>
            <a:r>
              <a:rPr lang="zh-CN" altLang="en-US" sz="1800" dirty="0"/>
              <a:t>适应症</a:t>
            </a:r>
            <a:r>
              <a:rPr lang="en-US" altLang="zh-CN" sz="1800" dirty="0"/>
              <a:t>】 </a:t>
            </a:r>
            <a:r>
              <a:rPr lang="zh-CN" altLang="en-US" sz="1800" dirty="0">
                <a:latin typeface="楷体" panose="02010609060101010101" charset="-122"/>
              </a:rPr>
              <a:t>：</a:t>
            </a:r>
            <a:endParaRPr lang="en-US" altLang="zh-CN" sz="1800" dirty="0">
              <a:latin typeface="楷体" panose="02010609060101010101" charset="-122"/>
            </a:endParaRPr>
          </a:p>
          <a:p>
            <a:pPr eaLnBrk="1" hangingPunct="1">
              <a:buFont typeface="Arial" panose="020B0604020202020204" pitchFamily="34" charset="0"/>
              <a:buNone/>
            </a:pPr>
            <a:r>
              <a:rPr lang="en-US" altLang="zh-CN" sz="1800" dirty="0">
                <a:latin typeface="楷体" panose="02010609060101010101" charset="-122"/>
              </a:rPr>
              <a:t>   1.</a:t>
            </a:r>
            <a:r>
              <a:rPr lang="zh-CN" altLang="en-US" sz="1800" dirty="0">
                <a:latin typeface="楷体" panose="02010609060101010101" charset="-122"/>
              </a:rPr>
              <a:t>慢性呼吸系统疾病，如：反复感冒、慢性支气管炎、支气管哮喘、鼻炎、咽炎，咳嗽等。</a:t>
            </a:r>
            <a:endParaRPr lang="en-US" altLang="zh-CN" sz="1800" dirty="0">
              <a:latin typeface="楷体" panose="02010609060101010101" charset="-122"/>
            </a:endParaRPr>
          </a:p>
          <a:p>
            <a:pPr eaLnBrk="1" hangingPunct="1">
              <a:buFont typeface="Arial" panose="020B0604020202020204" pitchFamily="34" charset="0"/>
              <a:buNone/>
            </a:pPr>
            <a:r>
              <a:rPr lang="en-US" altLang="zh-CN" sz="1800" dirty="0">
                <a:latin typeface="楷体" panose="02010609060101010101" charset="-122"/>
              </a:rPr>
              <a:t>   2.</a:t>
            </a:r>
            <a:r>
              <a:rPr lang="zh-CN" altLang="en-US" sz="1800" dirty="0">
                <a:latin typeface="楷体" panose="02010609060101010101" charset="-122"/>
              </a:rPr>
              <a:t>消化系统疾病：慢性胃炎，腹部怕冷，消化不良，腹泻，便秘等。</a:t>
            </a:r>
            <a:endParaRPr lang="en-US" altLang="zh-CN" sz="1800" dirty="0">
              <a:latin typeface="楷体" panose="02010609060101010101" charset="-122"/>
            </a:endParaRPr>
          </a:p>
          <a:p>
            <a:pPr eaLnBrk="1" hangingPunct="1">
              <a:buFont typeface="Arial" panose="020B0604020202020204" pitchFamily="34" charset="0"/>
              <a:buNone/>
            </a:pPr>
            <a:r>
              <a:rPr lang="en-US" altLang="zh-CN" sz="1800" dirty="0">
                <a:latin typeface="楷体" panose="02010609060101010101" charset="-122"/>
              </a:rPr>
              <a:t>   3.</a:t>
            </a:r>
            <a:r>
              <a:rPr lang="zh-CN" altLang="en-US" sz="1800" dirty="0">
                <a:latin typeface="楷体" panose="02010609060101010101" charset="-122"/>
              </a:rPr>
              <a:t>骨关节疾病：颈椎病，腰椎病，肩周炎，膝骨性关节炎，风湿与类风湿性关节炎等。</a:t>
            </a:r>
            <a:endParaRPr lang="en-US" altLang="zh-CN" sz="1800" dirty="0">
              <a:latin typeface="楷体" panose="02010609060101010101" charset="-122"/>
            </a:endParaRPr>
          </a:p>
          <a:p>
            <a:pPr eaLnBrk="1" hangingPunct="1">
              <a:buFont typeface="Arial" panose="020B0604020202020204" pitchFamily="34" charset="0"/>
              <a:buNone/>
            </a:pPr>
            <a:r>
              <a:rPr lang="en-US" altLang="zh-CN" sz="1800" dirty="0">
                <a:latin typeface="楷体" panose="02010609060101010101" charset="-122"/>
              </a:rPr>
              <a:t>   4.</a:t>
            </a:r>
            <a:r>
              <a:rPr lang="zh-CN" altLang="en-US" sz="1800" dirty="0">
                <a:latin typeface="楷体" panose="02010609060101010101" charset="-122"/>
              </a:rPr>
              <a:t>小儿厌食，腹泻，面色差，个子矮小，抵抗力差，</a:t>
            </a:r>
            <a:endParaRPr lang="en-US" altLang="zh-CN" sz="1800" dirty="0">
              <a:latin typeface="楷体" panose="02010609060101010101" charset="-122"/>
            </a:endParaRPr>
          </a:p>
          <a:p>
            <a:pPr eaLnBrk="1" hangingPunct="1">
              <a:buFont typeface="Arial" panose="020B0604020202020204" pitchFamily="34" charset="0"/>
              <a:buNone/>
            </a:pPr>
            <a:r>
              <a:rPr lang="zh-CN" altLang="en-US" sz="1800" dirty="0">
                <a:latin typeface="楷体" panose="02010609060101010101" charset="-122"/>
              </a:rPr>
              <a:t>    遗尿，鼻炎，咳嗽等</a:t>
            </a:r>
            <a:endParaRPr lang="zh-CN" altLang="en-US" sz="1800" dirty="0">
              <a:latin typeface="楷体" panose="02010609060101010101" charset="-122"/>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5724128" y="1631763"/>
            <a:ext cx="3274716" cy="245603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267744" y="2067694"/>
            <a:ext cx="3168352" cy="1872208"/>
          </a:xfrm>
        </p:spPr>
        <p:txBody>
          <a:bodyPr rtlCol="0">
            <a:normAutofit fontScale="90000"/>
          </a:bodyPr>
          <a:lstStyle/>
          <a:p>
            <a:pPr eaLnBrk="1" fontAlgn="auto" hangingPunct="1">
              <a:spcAft>
                <a:spcPts val="0"/>
              </a:spcAft>
              <a:defRPr/>
            </a:pPr>
            <a:r>
              <a:rPr lang="zh-CN" altLang="en-US" sz="6000" b="1" dirty="0">
                <a:latin typeface="+mn-ea"/>
                <a:ea typeface="+mn-ea"/>
                <a:cs typeface="+mj-cs"/>
              </a:rPr>
              <a:t>感谢聆听！</a:t>
            </a:r>
            <a:endParaRPr lang="zh-CN" altLang="en-US" sz="6000" b="1" dirty="0">
              <a:latin typeface="+mn-ea"/>
              <a:ea typeface="+mn-ea"/>
              <a:cs typeface="+mj-cs"/>
            </a:endParaRPr>
          </a:p>
        </p:txBody>
      </p:sp>
      <p:pic>
        <p:nvPicPr>
          <p:cNvPr id="101379" name="图片 3"/>
          <p:cNvPicPr>
            <a:picLocks noChangeAspect="1"/>
          </p:cNvPicPr>
          <p:nvPr/>
        </p:nvPicPr>
        <p:blipFill>
          <a:blip r:embed="rId1"/>
          <a:srcRect/>
          <a:stretch>
            <a:fillRect/>
          </a:stretch>
        </p:blipFill>
        <p:spPr bwMode="auto">
          <a:xfrm>
            <a:off x="468313" y="1851025"/>
            <a:ext cx="750887" cy="9366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p:cNvSpPr>
          <p:nvPr>
            <p:ph type="title" idx="4294967295"/>
          </p:nvPr>
        </p:nvSpPr>
        <p:spPr/>
        <p:txBody>
          <a:bodyPr/>
          <a:lstStyle/>
          <a:p>
            <a:pPr eaLnBrk="1" hangingPunct="1"/>
            <a:r>
              <a:rPr lang="zh-CN" altLang="en-US" dirty="0"/>
              <a:t>夏季比较容易出现什么问题呢？</a:t>
            </a:r>
            <a:endParaRPr lang="zh-CN" altLang="en-US" dirty="0"/>
          </a:p>
        </p:txBody>
      </p:sp>
      <p:sp>
        <p:nvSpPr>
          <p:cNvPr id="16386" name="内容占位符 2"/>
          <p:cNvSpPr>
            <a:spLocks noGrp="1"/>
          </p:cNvSpPr>
          <p:nvPr>
            <p:ph sz="half" idx="4294967295"/>
          </p:nvPr>
        </p:nvSpPr>
        <p:spPr>
          <a:xfrm>
            <a:off x="395288" y="1749425"/>
            <a:ext cx="5627687" cy="3394075"/>
          </a:xfrm>
        </p:spPr>
        <p:txBody>
          <a:bodyPr/>
          <a:lstStyle/>
          <a:p>
            <a:pPr eaLnBrk="1" hangingPunct="1"/>
            <a:endParaRPr lang="en-US" altLang="zh-CN" dirty="0"/>
          </a:p>
          <a:p>
            <a:pPr eaLnBrk="1" hangingPunct="1"/>
            <a:r>
              <a:rPr lang="zh-CN" altLang="en-US" dirty="0"/>
              <a:t>湿邪是夏天的一大邪气，加上夏日脾胃功能低下，人们经常感觉胃口不好，容易腹泻，出现舌苔白腻等症状，所以应常服健脾利湿之物，</a:t>
            </a:r>
            <a:endParaRPr lang="en-US" altLang="zh-CN" dirty="0"/>
          </a:p>
          <a:p>
            <a:pPr eaLnBrk="1" hangingPunct="1"/>
            <a:r>
              <a:rPr lang="zh-CN" altLang="en-US" dirty="0"/>
              <a:t>食物：番茄，绿豆，黄瓜等；</a:t>
            </a:r>
            <a:endParaRPr lang="en-US" altLang="zh-CN" dirty="0"/>
          </a:p>
          <a:p>
            <a:pPr eaLnBrk="1" hangingPunct="1"/>
            <a:r>
              <a:rPr lang="zh-CN" altLang="en-US" dirty="0"/>
              <a:t>中成药：藿香正气水</a:t>
            </a:r>
            <a:endParaRPr lang="en-US" altLang="zh-CN" dirty="0"/>
          </a:p>
          <a:p>
            <a:pPr eaLnBrk="1" hangingPunct="1"/>
            <a:r>
              <a:rPr lang="zh-CN" altLang="en-US" dirty="0"/>
              <a:t>代茶饮：如藿香、佩兰，荷叶等</a:t>
            </a:r>
            <a:endParaRPr lang="en-US" altLang="zh-CN" dirty="0"/>
          </a:p>
          <a:p>
            <a:pPr marL="0" indent="0" eaLnBrk="1" hangingPunct="1">
              <a:buNone/>
            </a:pPr>
            <a:endParaRPr lang="en-US" altLang="zh-CN" dirty="0"/>
          </a:p>
          <a:p>
            <a:pPr marL="0" indent="0" eaLnBrk="1" hangingPunct="1">
              <a:buNone/>
            </a:pPr>
            <a:endParaRPr lang="zh-CN" altLang="zh-CN" dirty="0"/>
          </a:p>
          <a:p>
            <a:pPr eaLnBrk="1" hangingPunct="1"/>
            <a:endParaRPr lang="zh-CN" alt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p:cNvSpPr>
          <p:nvPr>
            <p:ph type="title" idx="4294967295"/>
          </p:nvPr>
        </p:nvSpPr>
        <p:spPr/>
        <p:txBody>
          <a:bodyPr/>
          <a:lstStyle/>
          <a:p>
            <a:pPr eaLnBrk="1" hangingPunct="1"/>
            <a:r>
              <a:rPr lang="zh-CN" altLang="en-US" dirty="0"/>
              <a:t>番茄</a:t>
            </a:r>
            <a:endParaRPr lang="zh-CN" altLang="en-US" dirty="0"/>
          </a:p>
        </p:txBody>
      </p:sp>
      <p:sp>
        <p:nvSpPr>
          <p:cNvPr id="21506" name="内容占位符 2"/>
          <p:cNvSpPr>
            <a:spLocks noGrp="1"/>
          </p:cNvSpPr>
          <p:nvPr>
            <p:ph idx="4294967295"/>
          </p:nvPr>
        </p:nvSpPr>
        <p:spPr>
          <a:xfrm>
            <a:off x="1547664" y="1058386"/>
            <a:ext cx="3810727" cy="3961636"/>
          </a:xfrm>
        </p:spPr>
        <p:txBody>
          <a:bodyPr/>
          <a:lstStyle/>
          <a:p>
            <a:pPr eaLnBrk="1" hangingPunct="1"/>
            <a:r>
              <a:rPr lang="zh-CN" altLang="en-US" dirty="0"/>
              <a:t>番茄里最重要的</a:t>
            </a:r>
            <a:r>
              <a:rPr lang="en-US" altLang="zh-CN" dirty="0"/>
              <a:t>--</a:t>
            </a:r>
            <a:r>
              <a:rPr lang="zh-CN" altLang="en-US" dirty="0">
                <a:solidFill>
                  <a:srgbClr val="FF0000"/>
                </a:solidFill>
              </a:rPr>
              <a:t>番茄红素</a:t>
            </a:r>
            <a:r>
              <a:rPr lang="zh-CN" altLang="en-US" dirty="0"/>
              <a:t> 是</a:t>
            </a:r>
            <a:r>
              <a:rPr lang="zh-CN" altLang="en-US" dirty="0">
                <a:solidFill>
                  <a:srgbClr val="FF0000"/>
                </a:solidFill>
              </a:rPr>
              <a:t>抗氧化性</a:t>
            </a:r>
            <a:r>
              <a:rPr lang="zh-CN" altLang="en-US" dirty="0"/>
              <a:t>最强的类胡萝卜素，抗癌机制主要是抑制癌细胞之</a:t>
            </a:r>
            <a:r>
              <a:rPr lang="zh-CN" altLang="en-US" dirty="0">
                <a:solidFill>
                  <a:srgbClr val="FF0000"/>
                </a:solidFill>
              </a:rPr>
              <a:t>磷脂质代谢</a:t>
            </a:r>
            <a:r>
              <a:rPr lang="zh-CN" altLang="en-US" dirty="0"/>
              <a:t>，而番茄红素调节肿瘤抑制基因，降低肿瘤的发生率，体外实验显示可抑制肿瘤细胞之增殖作用。</a:t>
            </a:r>
            <a:endParaRPr lang="zh-CN" altLang="en-US" dirty="0"/>
          </a:p>
          <a:p>
            <a:pPr eaLnBrk="1" hangingPunct="1"/>
            <a:r>
              <a:rPr lang="zh-CN" altLang="en-US" dirty="0"/>
              <a:t>生吃补维生素</a:t>
            </a:r>
            <a:r>
              <a:rPr lang="en-US" altLang="zh-CN" dirty="0"/>
              <a:t>C</a:t>
            </a:r>
            <a:r>
              <a:rPr lang="zh-CN" altLang="en-US" dirty="0"/>
              <a:t>，熟吃补番茄红素。</a:t>
            </a:r>
            <a:endParaRPr lang="zh-CN" altLang="en-US" dirty="0"/>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5358391" y="1347614"/>
            <a:ext cx="3478123" cy="230425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内容占位符 2"/>
          <p:cNvSpPr>
            <a:spLocks noGrp="1"/>
          </p:cNvSpPr>
          <p:nvPr>
            <p:ph idx="4294967295"/>
          </p:nvPr>
        </p:nvSpPr>
        <p:spPr>
          <a:xfrm>
            <a:off x="457200" y="2139950"/>
            <a:ext cx="3106738" cy="2489200"/>
          </a:xfrm>
        </p:spPr>
        <p:txBody>
          <a:bodyPr/>
          <a:lstStyle/>
          <a:p>
            <a:pPr eaLnBrk="1" hangingPunct="1"/>
            <a:r>
              <a:rPr lang="zh-CN" altLang="en-US" dirty="0"/>
              <a:t>绿豆有清热解毒、消暑解渴，消肿利水的功效，是炎热夏季的消暑佳品。绿豆有较高的食用和药用价值，被誉为“济世之良谷”。</a:t>
            </a:r>
            <a:endParaRPr lang="zh-CN" altLang="en-US" dirty="0"/>
          </a:p>
        </p:txBody>
      </p:sp>
      <p:sp>
        <p:nvSpPr>
          <p:cNvPr id="25603" name="标题 1"/>
          <p:cNvSpPr>
            <a:spLocks noGrp="1"/>
          </p:cNvSpPr>
          <p:nvPr>
            <p:ph type="title" idx="4294967295"/>
          </p:nvPr>
        </p:nvSpPr>
        <p:spPr/>
        <p:txBody>
          <a:bodyPr/>
          <a:lstStyle/>
          <a:p>
            <a:pPr eaLnBrk="1" hangingPunct="1"/>
            <a:r>
              <a:rPr lang="zh-CN" altLang="en-US" dirty="0"/>
              <a:t>绿豆</a:t>
            </a:r>
            <a:endParaRPr lang="zh-CN" altLang="en-US" dirty="0"/>
          </a:p>
        </p:txBody>
      </p:sp>
      <p:pic>
        <p:nvPicPr>
          <p:cNvPr id="2" name="图片 1"/>
          <p:cNvPicPr>
            <a:picLocks noChangeAspect="1"/>
          </p:cNvPicPr>
          <p:nvPr/>
        </p:nvPicPr>
        <p:blipFill>
          <a:blip r:embed="rId1"/>
          <a:stretch>
            <a:fillRect/>
          </a:stretch>
        </p:blipFill>
        <p:spPr>
          <a:xfrm>
            <a:off x="3779912" y="1131590"/>
            <a:ext cx="2319651" cy="19442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p:cNvSpPr>
          <p:nvPr>
            <p:ph type="title" idx="4294967295"/>
          </p:nvPr>
        </p:nvSpPr>
        <p:spPr/>
        <p:txBody>
          <a:bodyPr/>
          <a:lstStyle/>
          <a:p>
            <a:pPr eaLnBrk="1" hangingPunct="1"/>
            <a:r>
              <a:rPr lang="zh-CN" altLang="en-US" dirty="0"/>
              <a:t>夏季比较容易出现什么问题呢？</a:t>
            </a:r>
            <a:endParaRPr lang="zh-CN" altLang="en-US" dirty="0"/>
          </a:p>
        </p:txBody>
      </p:sp>
      <p:sp>
        <p:nvSpPr>
          <p:cNvPr id="16386" name="内容占位符 2"/>
          <p:cNvSpPr>
            <a:spLocks noGrp="1"/>
          </p:cNvSpPr>
          <p:nvPr>
            <p:ph sz="half" idx="4294967295"/>
          </p:nvPr>
        </p:nvSpPr>
        <p:spPr>
          <a:xfrm>
            <a:off x="429963" y="1491630"/>
            <a:ext cx="5627687" cy="3394075"/>
          </a:xfrm>
        </p:spPr>
        <p:txBody>
          <a:bodyPr/>
          <a:lstStyle/>
          <a:p>
            <a:pPr eaLnBrk="1" hangingPunct="1"/>
            <a:endParaRPr lang="en-US" altLang="zh-CN" dirty="0"/>
          </a:p>
          <a:p>
            <a:pPr eaLnBrk="1" hangingPunct="1"/>
            <a:r>
              <a:rPr lang="zh-CN" altLang="en-US" dirty="0"/>
              <a:t>中医有“心通于夏气”之说，夏至过后，温度高，湿度大，热扰心神，使人心烦易怒，坐卧不安。对于心脑血管病患者，此时，血管扩张，回心血量大大</a:t>
            </a:r>
            <a:r>
              <a:rPr lang="zh-CN" altLang="en-US"/>
              <a:t>减少，很</a:t>
            </a:r>
            <a:r>
              <a:rPr lang="zh-CN" altLang="en-US" dirty="0"/>
              <a:t>容易诱发心肌缺血，导致心肌梗死、心绞痛等冠心病的复发和加重。</a:t>
            </a:r>
            <a:endParaRPr lang="en-US" altLang="zh-CN" dirty="0"/>
          </a:p>
          <a:p>
            <a:pPr eaLnBrk="1" hangingPunct="1"/>
            <a:r>
              <a:rPr lang="zh-CN" altLang="en-US" dirty="0"/>
              <a:t>食物：冬瓜，苦瓜，绿茶等；</a:t>
            </a:r>
            <a:endParaRPr lang="en-US" altLang="zh-CN" dirty="0"/>
          </a:p>
          <a:p>
            <a:pPr eaLnBrk="1" hangingPunct="1"/>
            <a:r>
              <a:rPr lang="zh-CN" altLang="en-US" dirty="0"/>
              <a:t>中成药：麝香保心丸</a:t>
            </a:r>
            <a:endParaRPr lang="en-US" altLang="zh-CN" dirty="0"/>
          </a:p>
          <a:p>
            <a:pPr eaLnBrk="1" hangingPunct="1"/>
            <a:r>
              <a:rPr lang="zh-CN" altLang="en-US" dirty="0"/>
              <a:t>代茶饮：如清心火的连翘，金银花，莲子等</a:t>
            </a:r>
            <a:endParaRPr lang="en-US" altLang="zh-CN" dirty="0"/>
          </a:p>
          <a:p>
            <a:pPr marL="0" indent="0" eaLnBrk="1" hangingPunct="1">
              <a:buNone/>
            </a:pPr>
            <a:endParaRPr lang="en-US" altLang="zh-CN" dirty="0"/>
          </a:p>
          <a:p>
            <a:pPr marL="0" indent="0" eaLnBrk="1" hangingPunct="1">
              <a:buNone/>
            </a:pPr>
            <a:endParaRPr lang="zh-CN" altLang="zh-CN" dirty="0"/>
          </a:p>
          <a:p>
            <a:pPr eaLnBrk="1" hangingPunct="1"/>
            <a:endParaRPr lang="zh-CN" alt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ph type="title" idx="4294967295"/>
          </p:nvPr>
        </p:nvSpPr>
        <p:spPr/>
        <p:txBody>
          <a:bodyPr/>
          <a:lstStyle/>
          <a:p>
            <a:pPr eaLnBrk="1" hangingPunct="1"/>
            <a:r>
              <a:rPr lang="zh-CN" altLang="en-US" dirty="0"/>
              <a:t>冬瓜</a:t>
            </a:r>
            <a:endParaRPr lang="zh-CN" altLang="en-US" dirty="0"/>
          </a:p>
        </p:txBody>
      </p:sp>
      <p:sp>
        <p:nvSpPr>
          <p:cNvPr id="22530" name="内容占位符 2"/>
          <p:cNvSpPr>
            <a:spLocks noGrp="1"/>
          </p:cNvSpPr>
          <p:nvPr>
            <p:ph idx="4294967295"/>
          </p:nvPr>
        </p:nvSpPr>
        <p:spPr>
          <a:xfrm>
            <a:off x="2195736" y="1203598"/>
            <a:ext cx="3178994" cy="2736304"/>
          </a:xfrm>
        </p:spPr>
        <p:txBody>
          <a:bodyPr/>
          <a:lstStyle/>
          <a:p>
            <a:pPr eaLnBrk="1" hangingPunct="1"/>
            <a:r>
              <a:rPr lang="zh-CN" altLang="en-US" dirty="0"/>
              <a:t>冬瓜含水量高达</a:t>
            </a:r>
            <a:r>
              <a:rPr lang="en-US" altLang="zh-CN" dirty="0"/>
              <a:t>96%</a:t>
            </a:r>
            <a:r>
              <a:rPr lang="zh-CN" altLang="en-US" dirty="0"/>
              <a:t>；钾元素含量也相当高，每</a:t>
            </a:r>
            <a:r>
              <a:rPr lang="en-US" altLang="zh-CN" dirty="0"/>
              <a:t>100g</a:t>
            </a:r>
            <a:r>
              <a:rPr lang="zh-CN" altLang="en-US" dirty="0"/>
              <a:t>含钾量为</a:t>
            </a:r>
            <a:r>
              <a:rPr lang="en-US" altLang="zh-CN" dirty="0"/>
              <a:t>130mg</a:t>
            </a:r>
            <a:r>
              <a:rPr lang="zh-CN" altLang="en-US" dirty="0"/>
              <a:t>，属典型的高钾低钠型蔬菜。不仅能补水，也能补钾，补充钾元素可以将体内多余的钠排出，保护心脏功能。</a:t>
            </a:r>
            <a:endParaRPr lang="zh-CN" altLang="en-US" dirty="0"/>
          </a:p>
        </p:txBody>
      </p:sp>
      <p:pic>
        <p:nvPicPr>
          <p:cNvPr id="22531"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796136" y="1203598"/>
            <a:ext cx="3096344" cy="309634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p:txBody>
          <a:bodyPr/>
          <a:lstStyle/>
          <a:p>
            <a:pPr eaLnBrk="1" hangingPunct="1"/>
            <a:r>
              <a:rPr lang="zh-CN" altLang="en-US" dirty="0"/>
              <a:t>苦瓜</a:t>
            </a:r>
            <a:endParaRPr lang="zh-CN" altLang="en-US" dirty="0"/>
          </a:p>
        </p:txBody>
      </p:sp>
      <p:sp>
        <p:nvSpPr>
          <p:cNvPr id="19458" name="Rectangle 3"/>
          <p:cNvSpPr>
            <a:spLocks noGrp="1" noChangeArrowheads="1"/>
          </p:cNvSpPr>
          <p:nvPr>
            <p:ph type="body" sz="half" idx="4294967295"/>
          </p:nvPr>
        </p:nvSpPr>
        <p:spPr>
          <a:xfrm>
            <a:off x="2483768" y="1276350"/>
            <a:ext cx="3528392" cy="3095600"/>
          </a:xfrm>
        </p:spPr>
        <p:txBody>
          <a:bodyPr/>
          <a:lstStyle/>
          <a:p>
            <a:pPr marL="0" indent="0" eaLnBrk="1" hangingPunct="1">
              <a:buNone/>
            </a:pPr>
            <a:r>
              <a:rPr lang="en-US" altLang="zh-CN" dirty="0"/>
              <a:t>《</a:t>
            </a:r>
            <a:r>
              <a:rPr lang="zh-CN" altLang="en-US" dirty="0"/>
              <a:t>本草纲目</a:t>
            </a:r>
            <a:r>
              <a:rPr lang="en-US" altLang="zh-CN" dirty="0"/>
              <a:t>》</a:t>
            </a:r>
            <a:r>
              <a:rPr lang="zh-CN" altLang="en-US" dirty="0"/>
              <a:t>载：“苦瓜味苦，性寒，无毒。具有除邪热、解疲乏，清心明目，益气壮阳”。</a:t>
            </a:r>
            <a:endParaRPr lang="en-US" altLang="zh-CN" dirty="0"/>
          </a:p>
          <a:p>
            <a:pPr marL="0" indent="0" eaLnBrk="1" hangingPunct="1">
              <a:buNone/>
            </a:pPr>
            <a:r>
              <a:rPr lang="zh-CN" altLang="en-US" dirty="0"/>
              <a:t>苦味食品中所含有的生物碱具有消暑清热、促进血液循环、舒张血管等药理作用。</a:t>
            </a:r>
            <a:endParaRPr lang="zh-CN" altLang="en-US" dirty="0"/>
          </a:p>
          <a:p>
            <a:pPr marL="0" indent="0" eaLnBrk="1" hangingPunct="1">
              <a:buNone/>
            </a:pPr>
            <a:r>
              <a:rPr lang="zh-CN" altLang="en-US" dirty="0"/>
              <a:t>炎热夏季，苦瓜做菜或煎水代 茶饮。</a:t>
            </a:r>
            <a:endParaRPr lang="zh-CN" altLang="en-US" dirty="0"/>
          </a:p>
        </p:txBody>
      </p:sp>
      <p:pic>
        <p:nvPicPr>
          <p:cNvPr id="2" name="图片 1"/>
          <p:cNvPicPr>
            <a:picLocks noChangeAspect="1"/>
          </p:cNvPicPr>
          <p:nvPr/>
        </p:nvPicPr>
        <p:blipFill>
          <a:blip r:embed="rId1"/>
          <a:stretch>
            <a:fillRect/>
          </a:stretch>
        </p:blipFill>
        <p:spPr>
          <a:xfrm>
            <a:off x="179512" y="2067694"/>
            <a:ext cx="2164268" cy="244470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a:xfrm>
            <a:off x="457200" y="149715"/>
            <a:ext cx="8229600" cy="857250"/>
          </a:xfrm>
        </p:spPr>
        <p:txBody>
          <a:bodyPr/>
          <a:lstStyle/>
          <a:p>
            <a:pPr eaLnBrk="1" hangingPunct="1"/>
            <a:r>
              <a:rPr lang="zh-CN" altLang="en-US" dirty="0"/>
              <a:t>顺应四时</a:t>
            </a:r>
            <a:r>
              <a:rPr lang="en-US" altLang="zh-CN" dirty="0"/>
              <a:t>,</a:t>
            </a:r>
            <a:r>
              <a:rPr lang="zh-CN" altLang="en-US" dirty="0"/>
              <a:t>不同季节用不同食物养生</a:t>
            </a:r>
            <a:endParaRPr lang="zh-CN" altLang="en-US" dirty="0"/>
          </a:p>
        </p:txBody>
      </p:sp>
      <p:pic>
        <p:nvPicPr>
          <p:cNvPr id="3" name="图片 2"/>
          <p:cNvPicPr>
            <a:picLocks noChangeAspect="1"/>
          </p:cNvPicPr>
          <p:nvPr/>
        </p:nvPicPr>
        <p:blipFill>
          <a:blip r:embed="rId1"/>
          <a:stretch>
            <a:fillRect/>
          </a:stretch>
        </p:blipFill>
        <p:spPr>
          <a:xfrm>
            <a:off x="2051720" y="978340"/>
            <a:ext cx="5328592" cy="4160613"/>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3">
      <a:majorFont>
        <a:latin typeface="Calibri"/>
        <a:ea typeface="方正宋黑简体"/>
        <a:cs typeface=""/>
      </a:majorFont>
      <a:minorFont>
        <a:latin typeface="Calibri"/>
        <a:ea typeface="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1886</Words>
  <Application>WPS 演示</Application>
  <PresentationFormat>全屏显示(16:9)</PresentationFormat>
  <Paragraphs>115</Paragraphs>
  <Slides>22</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22</vt:i4>
      </vt:variant>
    </vt:vector>
  </HeadingPairs>
  <TitlesOfParts>
    <vt:vector size="33" baseType="lpstr">
      <vt:lpstr>Arial</vt:lpstr>
      <vt:lpstr>宋体</vt:lpstr>
      <vt:lpstr>Wingdings</vt:lpstr>
      <vt:lpstr>方正宋黑简体</vt:lpstr>
      <vt:lpstr>Calibri</vt:lpstr>
      <vt:lpstr>楷体</vt:lpstr>
      <vt:lpstr>微软雅黑</vt:lpstr>
      <vt:lpstr>Arial Unicode MS</vt:lpstr>
      <vt:lpstr>-apple-system</vt:lpstr>
      <vt:lpstr>Segoe Print</vt:lpstr>
      <vt:lpstr>Office 主题​​</vt:lpstr>
      <vt:lpstr>中医夏季养生</vt:lpstr>
      <vt:lpstr>春夏养阳</vt:lpstr>
      <vt:lpstr>夏季比较容易出现什么问题呢？</vt:lpstr>
      <vt:lpstr>番茄</vt:lpstr>
      <vt:lpstr>绿豆</vt:lpstr>
      <vt:lpstr>夏季比较容易出现什么问题呢？</vt:lpstr>
      <vt:lpstr>冬瓜</vt:lpstr>
      <vt:lpstr>苦瓜</vt:lpstr>
      <vt:lpstr>顺应四时,不同季节用不同食物养生</vt:lpstr>
      <vt:lpstr>顺应四时,不同季节用不同食物养生</vt:lpstr>
      <vt:lpstr>顺应四时,不同季节用不同食物养生</vt:lpstr>
      <vt:lpstr>顺应四时,不同季节用不同食物养生</vt:lpstr>
      <vt:lpstr>PowerPoint 演示文稿</vt:lpstr>
      <vt:lpstr>PowerPoint 演示文稿</vt:lpstr>
      <vt:lpstr>夏季中药茶饮</vt:lpstr>
      <vt:lpstr>高血压中药茶饮</vt:lpstr>
      <vt:lpstr>糖尿病中药茶饮</vt:lpstr>
      <vt:lpstr>常按“内关穴”</vt:lpstr>
      <vt:lpstr>捋捋“膻中穴”</vt:lpstr>
      <vt:lpstr>冬病夏治---三伏贴</vt:lpstr>
      <vt:lpstr>冬病夏治---三伏贴</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POWERPOINT模板</dc:title>
  <dc:creator>王琳</dc:creator>
  <cp:lastModifiedBy>一朵向阳花</cp:lastModifiedBy>
  <cp:revision>29</cp:revision>
  <dcterms:created xsi:type="dcterms:W3CDTF">2012-12-02T09:17:00Z</dcterms:created>
  <dcterms:modified xsi:type="dcterms:W3CDTF">2025-06-25T03:14:59Z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760463180A69407E9F6423FF77326C0A_13</vt:lpwstr>
  </property>
  <property fmtid="{D5CDD505-2E9C-101B-9397-08002B2CF9AE}" pid="3" name="KSOProductBuildVer">
    <vt:lpwstr>2052-12.1.0.21541</vt:lpwstr>
  </property>
</Properties>
</file>