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7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0" r:id="rId2"/>
    <p:sldId id="363" r:id="rId3"/>
    <p:sldId id="387" r:id="rId4"/>
    <p:sldId id="388" r:id="rId5"/>
    <p:sldId id="392" r:id="rId6"/>
    <p:sldId id="391" r:id="rId7"/>
    <p:sldId id="413" r:id="rId8"/>
    <p:sldId id="414" r:id="rId9"/>
    <p:sldId id="417" r:id="rId10"/>
    <p:sldId id="415" r:id="rId11"/>
    <p:sldId id="408" r:id="rId12"/>
    <p:sldId id="416" r:id="rId13"/>
    <p:sldId id="409" r:id="rId14"/>
    <p:sldId id="412" r:id="rId15"/>
    <p:sldId id="396" r:id="rId16"/>
    <p:sldId id="381" r:id="rId17"/>
  </p:sldIdLst>
  <p:sldSz cx="12192000" cy="6858000"/>
  <p:notesSz cx="6858000" cy="9144000"/>
  <p:embeddedFontLst>
    <p:embeddedFont>
      <p:font typeface="方正兰亭大黑_GBK" charset="-122"/>
      <p:regular r:id="rId20"/>
    </p:embeddedFont>
    <p:embeddedFont>
      <p:font typeface="微软雅黑" pitchFamily="34" charset="-122"/>
      <p:regular r:id="rId21"/>
      <p:bold r:id="rId22"/>
    </p:embeddedFont>
    <p:embeddedFont>
      <p:font typeface="汉仪君黑-45简" charset="-122"/>
      <p:regular r:id="rId23"/>
    </p:embeddedFont>
    <p:embeddedFont>
      <p:font typeface="庞门正道标题体" charset="-122"/>
      <p:regular r:id="rId24"/>
    </p:embeddedFont>
    <p:embeddedFont>
      <p:font typeface="汉仪大黑简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6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钟建利" initials="钟建利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9B6"/>
    <a:srgbClr val="0759B6"/>
    <a:srgbClr val="2BAEAB"/>
    <a:srgbClr val="33CCCC"/>
    <a:srgbClr val="FFC993"/>
    <a:srgbClr val="FFE979"/>
    <a:srgbClr val="CEA35E"/>
    <a:srgbClr val="0C6FD7"/>
    <a:srgbClr val="00CC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524" y="-876"/>
      </p:cViewPr>
      <p:guideLst>
        <p:guide orient="horz" pos="2476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君黑-45简" panose="020B0604020202020204" charset="-122"/>
              </a:rPr>
              <a:pPr/>
              <a:t>2024/6/27</a:t>
            </a:fld>
            <a:endParaRPr lang="zh-CN" altLang="en-US">
              <a:latin typeface="汉仪君黑-45简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君黑-45简" panose="020B0604020202020204" charset="-122"/>
              </a:rPr>
              <a:pPr/>
              <a:t>‹#›</a:t>
            </a:fld>
            <a:endParaRPr lang="zh-CN" altLang="en-US">
              <a:latin typeface="汉仪君黑-45简" panose="020B0604020202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123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汉仪君黑-45简" panose="020B0604020202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Lenovo\Desktop\&#27494;&#27721;&#20122;&#27954;&#24515;&#33039;&#30149;&#21307;&#38498;+&#12298;&#21507;&#36135;&#22914;&#20309;&#25226;&#39640;&#34880;&#21387;&#8220;&#21507;&#22238;&#21435;&#8221;&#12299;\9dd7d5a4492ce7d50c2b82266361bef3.mp4" TargetMode="Externa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microsoft.com/office/2007/relationships/media" Target="file:///C:\Users\Lenovo\Desktop\&#27494;&#27721;&#20122;&#27954;&#24515;&#33039;&#30149;&#21307;&#38498;+&#12298;&#21507;&#36135;&#22914;&#20309;&#25226;&#39640;&#34880;&#21387;&#8220;&#21507;&#22238;&#21435;&#8221;&#12299;\9dd7d5a4492ce7d50c2b82266361bef3.mp4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280" y="6279515"/>
            <a:ext cx="7132955" cy="41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dirty="0" smtClean="0">
                <a:ln w="595" cmpd="sng">
                  <a:solidFill>
                    <a:schemeClr val="accent5">
                      <a:lumMod val="40000"/>
                      <a:lumOff val="60000"/>
                      <a:alpha val="40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  <a:alpha val="0"/>
                  </a:schemeClr>
                </a:solidFill>
                <a:latin typeface="方正兰亭大黑_GBK" panose="02000000000000000000" charset="-122"/>
                <a:ea typeface="方正兰亭大黑_GBK" panose="02000000000000000000" charset="-122"/>
                <a:sym typeface="+mn-ea"/>
              </a:rPr>
              <a:t>WUHAN ASIA HEART HOSPITAL</a:t>
            </a:r>
            <a:endParaRPr lang="zh-CN" altLang="en-US" dirty="0" smtClean="0">
              <a:ln w="595" cmpd="sng">
                <a:solidFill>
                  <a:schemeClr val="accent5">
                    <a:lumMod val="40000"/>
                    <a:lumOff val="60000"/>
                    <a:alpha val="40000"/>
                  </a:schemeClr>
                </a:solidFill>
              </a:ln>
              <a:solidFill>
                <a:schemeClr val="accent3">
                  <a:lumMod val="20000"/>
                  <a:lumOff val="80000"/>
                  <a:alpha val="0"/>
                </a:schemeClr>
              </a:solidFill>
              <a:latin typeface="方正兰亭大黑_GBK" panose="02000000000000000000" charset="-122"/>
              <a:ea typeface="方正兰亭大黑_GBK" panose="020000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10662" y="4901163"/>
            <a:ext cx="517673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表演成员：心外科</a:t>
            </a:r>
            <a:r>
              <a:rPr lang="en-US" altLang="zh-CN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---</a:t>
            </a:r>
            <a:r>
              <a:rPr lang="zh-CN" altLang="en-US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杨丹妮、林晓雨、彭婷</a:t>
            </a:r>
            <a:endParaRPr lang="zh-CN" altLang="en-US" b="1">
              <a:solidFill>
                <a:srgbClr val="0159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编排老师：张娟、涂丽</a:t>
            </a:r>
            <a:endParaRPr lang="en-US" altLang="zh-CN" b="1" smtClean="0">
              <a:solidFill>
                <a:srgbClr val="0159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制作日期：</a:t>
            </a:r>
            <a:r>
              <a:rPr lang="en-US" altLang="zh-CN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06</a:t>
            </a:r>
            <a:r>
              <a:rPr lang="zh-CN" altLang="en-US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</a:t>
            </a:r>
            <a:r>
              <a:rPr lang="zh-CN" altLang="en-US" b="1" smtClean="0">
                <a:solidFill>
                  <a:srgbClr val="0159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b="1">
              <a:solidFill>
                <a:srgbClr val="0159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301" y="1562395"/>
            <a:ext cx="6775704" cy="2699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smtClean="0">
                <a:solidFill>
                  <a:srgbClr val="0159B6"/>
                </a:solidFill>
                <a:effectLst>
                  <a:outerShdw blurRad="76200" dist="63500" dir="5400000" algn="ctr" rotWithShape="0">
                    <a:srgbClr val="155E6A">
                      <a:alpha val="2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吃货如何把</a:t>
            </a:r>
            <a:endParaRPr lang="en-US" altLang="zh-CN" sz="6000" b="1" smtClean="0">
              <a:solidFill>
                <a:srgbClr val="0159B6"/>
              </a:solidFill>
              <a:effectLst>
                <a:outerShdw blurRad="76200" dist="63500" dir="5400000" algn="ctr" rotWithShape="0">
                  <a:srgbClr val="155E6A">
                    <a:alpha val="2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smtClean="0">
                <a:solidFill>
                  <a:srgbClr val="0159B6"/>
                </a:solidFill>
                <a:effectLst>
                  <a:outerShdw blurRad="76200" dist="63500" dir="5400000" algn="ctr" rotWithShape="0">
                    <a:srgbClr val="155E6A">
                      <a:alpha val="2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高血压“吃回去”</a:t>
            </a:r>
            <a:endParaRPr lang="zh-CN" altLang="en-US" sz="5400" b="1" smtClean="0">
              <a:solidFill>
                <a:srgbClr val="0159B6"/>
              </a:solidFill>
              <a:effectLst>
                <a:outerShdw blurRad="76200" dist="63500" dir="5400000" algn="ctr" rotWithShape="0">
                  <a:srgbClr val="155E6A">
                    <a:alpha val="2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506" name="Picture 2" descr="https://n.sinaimg.cn/spider20240614/400/w600h600/20240614/d9bb-16c9e7bd1da38a6c6bcf3bd91b6bbf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4564" y="1897039"/>
            <a:ext cx="3522260" cy="3522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组合 9"/>
          <p:cNvGrpSpPr/>
          <p:nvPr/>
        </p:nvGrpSpPr>
        <p:grpSpPr>
          <a:xfrm>
            <a:off x="395788" y="308393"/>
            <a:ext cx="5732060" cy="649444"/>
            <a:chOff x="218364" y="253801"/>
            <a:chExt cx="5732060" cy="649444"/>
          </a:xfrm>
        </p:grpSpPr>
        <p:sp>
          <p:nvSpPr>
            <p:cNvPr id="5" name="文本框 4"/>
            <p:cNvSpPr txBox="1"/>
            <p:nvPr/>
          </p:nvSpPr>
          <p:spPr>
            <a:xfrm>
              <a:off x="864934" y="276552"/>
              <a:ext cx="50854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sz="2800" b="1" smtClean="0">
                  <a:solidFill>
                    <a:srgbClr val="0159B6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武汉亚洲心脏病医院</a:t>
              </a:r>
              <a:r>
                <a:rPr lang="en-US" altLang="zh-CN" sz="2800" smtClean="0">
                  <a:solidFill>
                    <a:srgbClr val="0159B6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</a:t>
              </a:r>
              <a:r>
                <a:rPr lang="zh-CN" altLang="en-US" sz="2400" b="1" smtClean="0">
                  <a:solidFill>
                    <a:srgbClr val="0159B6"/>
                  </a:solidFill>
                  <a:effectLst>
                    <a:outerShdw blurRad="76200" dist="63500" dir="5400000" algn="ctr" rotWithShape="0">
                      <a:srgbClr val="155E6A">
                        <a:alpha val="2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科普演讲</a:t>
              </a:r>
              <a:endParaRPr lang="zh-CN" altLang="en-US" sz="5400" b="1" dirty="0" smtClean="0">
                <a:solidFill>
                  <a:srgbClr val="0159B6"/>
                </a:solidFill>
                <a:effectLst>
                  <a:outerShdw blurRad="76200" dist="63500" dir="5400000" algn="ctr" rotWithShape="0">
                    <a:srgbClr val="155E6A">
                      <a:alpha val="2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9" name="图片 8" descr="2023新logo定.png"/>
            <p:cNvPicPr>
              <a:picLocks noChangeAspect="1"/>
            </p:cNvPicPr>
            <p:nvPr/>
          </p:nvPicPr>
          <p:blipFill>
            <a:blip r:embed="rId5" cstate="print"/>
            <a:srcRect r="79291"/>
            <a:stretch>
              <a:fillRect/>
            </a:stretch>
          </p:blipFill>
          <p:spPr>
            <a:xfrm>
              <a:off x="218364" y="253801"/>
              <a:ext cx="641445" cy="6494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69745" y="532130"/>
            <a:ext cx="2230120" cy="1012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5b0988e595225.cdn.sohucs.com/images/20190925/335060ec0324433d8712ef8dcafc7c35.jpeg"/>
          <p:cNvPicPr>
            <a:picLocks noChangeAspect="1" noChangeArrowheads="1"/>
          </p:cNvPicPr>
          <p:nvPr/>
        </p:nvPicPr>
        <p:blipFill>
          <a:blip r:embed="rId5"/>
          <a:srcRect t="3326" b="9574"/>
          <a:stretch>
            <a:fillRect/>
          </a:stretch>
        </p:blipFill>
        <p:spPr bwMode="auto">
          <a:xfrm rot="20958030">
            <a:off x="106972" y="2086996"/>
            <a:ext cx="2495382" cy="1974119"/>
          </a:xfrm>
          <a:prstGeom prst="rect">
            <a:avLst/>
          </a:prstGeom>
          <a:noFill/>
        </p:spPr>
      </p:pic>
      <p:pic>
        <p:nvPicPr>
          <p:cNvPr id="1030" name="Picture 6" descr="https://img0.baidu.com/it/u=167743747,3549658061&amp;fm=253&amp;fmt=auto&amp;app=138&amp;f=JPEG?w=600&amp;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21583">
            <a:off x="9378298" y="4559586"/>
            <a:ext cx="2661452" cy="1774301"/>
          </a:xfrm>
          <a:prstGeom prst="rect">
            <a:avLst/>
          </a:prstGeom>
          <a:noFill/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820035" y="0"/>
            <a:ext cx="640334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4616450" y="2191385"/>
            <a:ext cx="3058795" cy="2577465"/>
          </a:xfrm>
          <a:prstGeom prst="ellipse">
            <a:avLst/>
          </a:prstGeom>
          <a:solidFill>
            <a:srgbClr val="33CCCC"/>
          </a:solidFill>
          <a:ln w="73025" cmpd="sng">
            <a:solidFill>
              <a:srgbClr val="FFFFF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>
                <a:latin typeface="微软雅黑" panose="020B0503020204020204" pitchFamily="34" charset="-122"/>
                <a:ea typeface="微软雅黑" panose="020B0503020204020204" pitchFamily="34" charset="-122"/>
              </a:rPr>
              <a:t>脂肪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743" y="0"/>
            <a:ext cx="12628729" cy="6858000"/>
          </a:xfrm>
          <a:prstGeom prst="rect">
            <a:avLst/>
          </a:prstGeom>
        </p:spPr>
      </p:pic>
      <p:pic>
        <p:nvPicPr>
          <p:cNvPr id="3075" name="Picture 3" descr="C:\Users\惠普\Desktop\武汉亚洲心脏病医院+《吃货如何把高血压“吃回去”》\微信图片_20240626155719.jpg微信图片_202406261557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050" y="1271905"/>
            <a:ext cx="2134235" cy="189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惠普\Desktop\武汉亚洲心脏病医院+《吃货如何把高血压“吃回去”》\微信图片_20240626155735.jpg微信图片_202406261557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1400" y="4231005"/>
            <a:ext cx="2030730" cy="1947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剪去单角的矩形 17"/>
          <p:cNvSpPr/>
          <p:nvPr/>
        </p:nvSpPr>
        <p:spPr>
          <a:xfrm>
            <a:off x="-300252" y="232012"/>
            <a:ext cx="6073255" cy="750627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zh-CN" altLang="en-US" sz="32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低饱和脂肪酸和低胆固醇食物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012915" y="3227070"/>
            <a:ext cx="1409065" cy="5175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5"/>
                </a:solidFill>
              </a:rPr>
              <a:t>瘦肉</a:t>
            </a:r>
          </a:p>
        </p:txBody>
      </p:sp>
      <p:pic>
        <p:nvPicPr>
          <p:cNvPr id="3" name="Picture 4" descr="C:\Users\惠普\Desktop\武汉亚洲心脏病医院+《吃货如何把高血压“吃回去”》\微信图片_20240626155723.jpg微信图片_202406261557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76830" y="1272540"/>
            <a:ext cx="2075815" cy="1903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惠普\Desktop\武汉亚洲心脏病医院+《吃货如何把高血压“吃回去”》\微信图片_20240626155730.jpg微信图片_202406261557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975" y="4231005"/>
            <a:ext cx="1988820" cy="1947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惠普\Desktop\武汉亚洲心脏病医院+《吃货如何把高血压“吃回去”》\微信图片_20240626155727.jpg微信图片_202406261557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10" y="4164330"/>
            <a:ext cx="1939290" cy="2014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圆角矩形 6"/>
          <p:cNvSpPr/>
          <p:nvPr/>
        </p:nvSpPr>
        <p:spPr>
          <a:xfrm>
            <a:off x="6666955" y="3227070"/>
            <a:ext cx="1409065" cy="5175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5"/>
                </a:solidFill>
              </a:rPr>
              <a:t>奶类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9761945" y="3227070"/>
            <a:ext cx="1409065" cy="5175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5"/>
                </a:solidFill>
              </a:rPr>
              <a:t>坚果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7014935" y="6111240"/>
            <a:ext cx="1409065" cy="5175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5"/>
                </a:solidFill>
              </a:rPr>
              <a:t>菌类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324440" y="6111240"/>
            <a:ext cx="1409065" cy="5175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5"/>
                </a:solidFill>
              </a:rPr>
              <a:t>水果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1111340" y="6111240"/>
            <a:ext cx="1409065" cy="5175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5"/>
                </a:solidFill>
              </a:rPr>
              <a:t>蔬菜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9586050" y="6111240"/>
            <a:ext cx="1409065" cy="5175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5"/>
                </a:solidFill>
              </a:rPr>
              <a:t>藻类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055835" y="3227070"/>
            <a:ext cx="1409065" cy="5175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5"/>
                </a:solidFill>
              </a:rPr>
              <a:t>鱼类</a:t>
            </a:r>
          </a:p>
        </p:txBody>
      </p:sp>
      <p:pic>
        <p:nvPicPr>
          <p:cNvPr id="23" name="Picture 4" descr="C:\Users\惠普\Desktop\武汉亚洲心脏病医院+《吃货如何把高血压“吃回去”》\微信图片_20240626155739.jpg微信图片_202406261557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71420" y="4218305"/>
            <a:ext cx="1988820" cy="1973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C:\Users\惠普\Desktop\武汉亚洲心脏病医院+《吃货如何把高血压“吃回去”》\微信图片_20240626155716.jpg微信图片_202406261557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44685" y="1271588"/>
            <a:ext cx="1988820" cy="1934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C:\Users\惠普\Desktop\武汉亚洲心脏病医院+《吃货如何把高血压“吃回去”》\微信图片_20240626155712.jpg微信图片_202406261557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7015" y="1272540"/>
            <a:ext cx="1930400" cy="1961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69745" y="532130"/>
            <a:ext cx="2230120" cy="1012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2" name="Picture 2" descr="https://img0.baidu.com/it/u=739506033,507849061&amp;fm=253&amp;fmt=auto&amp;app=138&amp;f=JPEG?w=474&amp;h=3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7774" y="4490113"/>
            <a:ext cx="2661314" cy="1929346"/>
          </a:xfrm>
          <a:prstGeom prst="rect">
            <a:avLst/>
          </a:prstGeom>
          <a:noFill/>
        </p:spPr>
      </p:pic>
      <p:pic>
        <p:nvPicPr>
          <p:cNvPr id="30724" name="Picture 4" descr="https://img0.baidu.com/it/u=3238065644,999473614&amp;fm=253&amp;fmt=auto&amp;app=138&amp;f=JPEG?w=638&amp;h=4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75360">
            <a:off x="166131" y="1766593"/>
            <a:ext cx="2419286" cy="1759712"/>
          </a:xfrm>
          <a:prstGeom prst="rect">
            <a:avLst/>
          </a:prstGeom>
          <a:noFill/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629535" y="9525"/>
            <a:ext cx="640334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4927600" y="2472055"/>
            <a:ext cx="2313305" cy="2296795"/>
          </a:xfrm>
          <a:prstGeom prst="ellipse">
            <a:avLst/>
          </a:prstGeom>
          <a:solidFill>
            <a:srgbClr val="33CCCC"/>
          </a:solidFill>
          <a:ln w="73025" cmpd="sng">
            <a:solidFill>
              <a:srgbClr val="FFFFF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500" b="1">
                <a:latin typeface="微软雅黑" panose="020B0503020204020204" pitchFamily="34" charset="-122"/>
                <a:ea typeface="微软雅黑" panose="020B0503020204020204" pitchFamily="34" charset="-122"/>
              </a:rPr>
              <a:t>钾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803" y="-57786"/>
            <a:ext cx="12341803" cy="6915785"/>
          </a:xfrm>
          <a:prstGeom prst="rect">
            <a:avLst/>
          </a:prstGeom>
        </p:spPr>
      </p:pic>
      <p:pic>
        <p:nvPicPr>
          <p:cNvPr id="3074" name="Picture 2" descr="C:\Users\惠普\Desktop\武汉亚洲心脏病医院+《吃货如何把高血压“吃回去”》\微信图片_20240626161736.jpg微信图片_202406261617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30" y="1544955"/>
            <a:ext cx="3336290" cy="3336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圆角矩形 10"/>
          <p:cNvSpPr/>
          <p:nvPr/>
        </p:nvSpPr>
        <p:spPr>
          <a:xfrm>
            <a:off x="621422" y="5244167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豆类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567898" y="5260089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水果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8555322" y="5246442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薯类</a:t>
            </a:r>
          </a:p>
        </p:txBody>
      </p:sp>
      <p:pic>
        <p:nvPicPr>
          <p:cNvPr id="3075" name="Picture 3" descr="C:\Users\惠普\Desktop\武汉亚洲心脏病医院+《吃货如何把高血压“吃回去”》\微信图片_20240626161939.jpg微信图片_202406261619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5540" y="1544955"/>
            <a:ext cx="3284220" cy="3335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惠普\Desktop\武汉亚洲心脏病医院+《吃货如何把高血压“吃回去”》\微信图片_20240626161743.jpg微信图片_202406261617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8190" y="1544955"/>
            <a:ext cx="3644900" cy="3336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剪去单角的矩形 17"/>
          <p:cNvSpPr/>
          <p:nvPr/>
        </p:nvSpPr>
        <p:spPr>
          <a:xfrm>
            <a:off x="-150125" y="272955"/>
            <a:ext cx="4844955" cy="750627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zh-CN" altLang="en-US" sz="32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含钾食物控制血压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3773" y="0"/>
            <a:ext cx="12628729" cy="6858000"/>
          </a:xfrm>
          <a:prstGeom prst="rect">
            <a:avLst/>
          </a:prstGeom>
        </p:spPr>
      </p:pic>
      <p:pic>
        <p:nvPicPr>
          <p:cNvPr id="3074" name="Picture 2" descr="https://n.sinaimg.cn/spider20230901/632/w1111h1121/20230901/4e2d-737b433990a9edef2d7f54b76999dea2.png"/>
          <p:cNvPicPr>
            <a:picLocks noChangeAspect="1" noChangeArrowheads="1"/>
          </p:cNvPicPr>
          <p:nvPr/>
        </p:nvPicPr>
        <p:blipFill>
          <a:blip r:embed="rId4" cstate="print"/>
          <a:srcRect l="3559" t="3276" r="4238" b="3206"/>
          <a:stretch>
            <a:fillRect/>
          </a:stretch>
        </p:blipFill>
        <p:spPr bwMode="auto">
          <a:xfrm>
            <a:off x="553709" y="1829684"/>
            <a:ext cx="3513323" cy="3438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圆角矩形 10"/>
          <p:cNvSpPr/>
          <p:nvPr/>
        </p:nvSpPr>
        <p:spPr>
          <a:xfrm>
            <a:off x="682382" y="5445462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食物多样，谷物为主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628858" y="5461384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吃动平衡，健康体重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616282" y="5447737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多吃蔬菜，奶类、大豆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7964" y="1774214"/>
            <a:ext cx="3480179" cy="3382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8227" y="1869748"/>
            <a:ext cx="3603008" cy="33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剪去单角的矩形 17"/>
          <p:cNvSpPr/>
          <p:nvPr/>
        </p:nvSpPr>
        <p:spPr>
          <a:xfrm>
            <a:off x="-150126" y="272955"/>
            <a:ext cx="6073255" cy="750627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zh-CN" altLang="en-US" sz="32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高血压患者应遵循的膳食原则</a:t>
            </a:r>
            <a:endParaRPr lang="zh-CN" altLang="en-US" sz="1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3773" y="0"/>
            <a:ext cx="12628729" cy="685800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464024" y="5445462"/>
            <a:ext cx="373948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适量吃鱼、禽、蛋、瘦肉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628858" y="5461384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少盐少油，控糖限酒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616282" y="5447737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杜绝浪费，兴新食尚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剪去单角的矩形 13"/>
          <p:cNvSpPr/>
          <p:nvPr/>
        </p:nvSpPr>
        <p:spPr>
          <a:xfrm>
            <a:off x="-150129" y="368489"/>
            <a:ext cx="6073255" cy="750627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zh-CN" altLang="en-US" sz="32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高血压患者应遵循的膳食原则</a:t>
            </a:r>
            <a:endParaRPr lang="zh-CN" altLang="en-US" sz="160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276" y="1861733"/>
            <a:ext cx="3465715" cy="3318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s://web.chinamcloud.com/kqt/upload/HttpImage/mrtpsc/2021/02/14/3968526ad3f74de1978a0402c99fff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4620" y="1869743"/>
            <a:ext cx="3529320" cy="3330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5260" y="2006220"/>
            <a:ext cx="3425588" cy="3207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 t="-1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216765" cy="6867525"/>
          </a:xfrm>
          <a:prstGeom prst="rect">
            <a:avLst/>
          </a:prstGeom>
          <a:gradFill>
            <a:gsLst>
              <a:gs pos="0">
                <a:srgbClr val="0159B6"/>
              </a:gs>
              <a:gs pos="100000">
                <a:schemeClr val="accent5">
                  <a:alpha val="67000"/>
                  <a:lumMod val="0"/>
                </a:schemeClr>
              </a:gs>
            </a:gsLst>
            <a:lin ang="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-23495" y="4719320"/>
            <a:ext cx="12191365" cy="2139315"/>
          </a:xfrm>
          <a:custGeom>
            <a:avLst/>
            <a:gdLst>
              <a:gd name="connsiteX0" fmla="*/ 0 w 19199"/>
              <a:gd name="connsiteY0" fmla="*/ 516 h 2970"/>
              <a:gd name="connsiteX1" fmla="*/ 4462 w 19199"/>
              <a:gd name="connsiteY1" fmla="*/ 84 h 2970"/>
              <a:gd name="connsiteX2" fmla="*/ 19199 w 19199"/>
              <a:gd name="connsiteY2" fmla="*/ 2563 h 2970"/>
              <a:gd name="connsiteX3" fmla="*/ 19199 w 19199"/>
              <a:gd name="connsiteY3" fmla="*/ 2970 h 2970"/>
              <a:gd name="connsiteX4" fmla="*/ 0 w 19199"/>
              <a:gd name="connsiteY4" fmla="*/ 2970 h 2970"/>
              <a:gd name="connsiteX5" fmla="*/ 0 w 19199"/>
              <a:gd name="connsiteY5" fmla="*/ 516 h 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9" h="2970">
                <a:moveTo>
                  <a:pt x="0" y="516"/>
                </a:moveTo>
                <a:cubicBezTo>
                  <a:pt x="1256" y="287"/>
                  <a:pt x="1642" y="-194"/>
                  <a:pt x="4462" y="84"/>
                </a:cubicBezTo>
                <a:cubicBezTo>
                  <a:pt x="7282" y="362"/>
                  <a:pt x="10619" y="2762"/>
                  <a:pt x="19199" y="2563"/>
                </a:cubicBezTo>
                <a:lnTo>
                  <a:pt x="19199" y="2970"/>
                </a:lnTo>
                <a:lnTo>
                  <a:pt x="0" y="2970"/>
                </a:lnTo>
                <a:lnTo>
                  <a:pt x="0" y="516"/>
                </a:lnTo>
                <a:close/>
              </a:path>
            </a:pathLst>
          </a:custGeom>
          <a:gradFill>
            <a:gsLst>
              <a:gs pos="29000">
                <a:schemeClr val="accent5">
                  <a:lumMod val="20000"/>
                  <a:lumOff val="80000"/>
                  <a:alpha val="0"/>
                </a:schemeClr>
              </a:gs>
              <a:gs pos="92000">
                <a:schemeClr val="accent5">
                  <a:lumMod val="20000"/>
                  <a:lumOff val="80000"/>
                  <a:alpha val="56000"/>
                </a:schemeClr>
              </a:gs>
            </a:gsLst>
            <a:lin ang="69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H="1">
            <a:off x="-4445" y="4719320"/>
            <a:ext cx="12194540" cy="2148205"/>
          </a:xfrm>
          <a:custGeom>
            <a:avLst/>
            <a:gdLst>
              <a:gd name="connsiteX0" fmla="*/ 0 w 19199"/>
              <a:gd name="connsiteY0" fmla="*/ 123 h 2577"/>
              <a:gd name="connsiteX1" fmla="*/ 5100 w 19199"/>
              <a:gd name="connsiteY1" fmla="*/ 1082 h 2577"/>
              <a:gd name="connsiteX2" fmla="*/ 19199 w 19199"/>
              <a:gd name="connsiteY2" fmla="*/ 2170 h 2577"/>
              <a:gd name="connsiteX3" fmla="*/ 19199 w 19199"/>
              <a:gd name="connsiteY3" fmla="*/ 2577 h 2577"/>
              <a:gd name="connsiteX4" fmla="*/ 0 w 19199"/>
              <a:gd name="connsiteY4" fmla="*/ 2577 h 2577"/>
              <a:gd name="connsiteX5" fmla="*/ 0 w 19199"/>
              <a:gd name="connsiteY5" fmla="*/ 123 h 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9" h="2577">
                <a:moveTo>
                  <a:pt x="0" y="123"/>
                </a:moveTo>
                <a:cubicBezTo>
                  <a:pt x="1256" y="-106"/>
                  <a:pt x="2504" y="-130"/>
                  <a:pt x="5100" y="1082"/>
                </a:cubicBezTo>
                <a:cubicBezTo>
                  <a:pt x="7696" y="2294"/>
                  <a:pt x="10619" y="2369"/>
                  <a:pt x="19199" y="2170"/>
                </a:cubicBezTo>
                <a:lnTo>
                  <a:pt x="19199" y="2577"/>
                </a:lnTo>
                <a:lnTo>
                  <a:pt x="0" y="2577"/>
                </a:lnTo>
                <a:lnTo>
                  <a:pt x="0" y="123"/>
                </a:lnTo>
                <a:close/>
              </a:path>
            </a:pathLst>
          </a:custGeom>
          <a:gradFill>
            <a:gsLst>
              <a:gs pos="22000">
                <a:srgbClr val="19A0FF"/>
              </a:gs>
              <a:gs pos="55000">
                <a:schemeClr val="accent5">
                  <a:lumMod val="40000"/>
                  <a:lumOff val="60000"/>
                  <a:alpha val="43000"/>
                </a:schemeClr>
              </a:gs>
            </a:gsLst>
            <a:lin ang="15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-27940" y="5716270"/>
            <a:ext cx="12244705" cy="1151255"/>
          </a:xfrm>
          <a:custGeom>
            <a:avLst/>
            <a:gdLst>
              <a:gd name="connsiteX0" fmla="*/ 0 w 19206"/>
              <a:gd name="connsiteY0" fmla="*/ 534 h 1465"/>
              <a:gd name="connsiteX1" fmla="*/ 5787 w 19206"/>
              <a:gd name="connsiteY1" fmla="*/ 384 h 1465"/>
              <a:gd name="connsiteX2" fmla="*/ 19206 w 19206"/>
              <a:gd name="connsiteY2" fmla="*/ 553 h 1465"/>
              <a:gd name="connsiteX3" fmla="*/ 19206 w 19206"/>
              <a:gd name="connsiteY3" fmla="*/ 1465 h 1465"/>
              <a:gd name="connsiteX4" fmla="*/ 7 w 19206"/>
              <a:gd name="connsiteY4" fmla="*/ 1465 h 1465"/>
              <a:gd name="connsiteX5" fmla="*/ 0 w 19206"/>
              <a:gd name="connsiteY5" fmla="*/ 534 h 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6" h="1465">
                <a:moveTo>
                  <a:pt x="0" y="534"/>
                </a:moveTo>
                <a:cubicBezTo>
                  <a:pt x="1073" y="-26"/>
                  <a:pt x="3196" y="-252"/>
                  <a:pt x="5787" y="384"/>
                </a:cubicBezTo>
                <a:cubicBezTo>
                  <a:pt x="8378" y="1020"/>
                  <a:pt x="15553" y="1551"/>
                  <a:pt x="19206" y="553"/>
                </a:cubicBezTo>
                <a:lnTo>
                  <a:pt x="19206" y="1465"/>
                </a:lnTo>
                <a:lnTo>
                  <a:pt x="7" y="1465"/>
                </a:lnTo>
                <a:lnTo>
                  <a:pt x="0" y="534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40000"/>
                </a:schemeClr>
              </a:gs>
            </a:gsLst>
            <a:lin ang="2460000" scaled="0"/>
          </a:gradFill>
          <a:ln>
            <a:noFill/>
          </a:ln>
          <a:effectLst>
            <a:outerShdw blurRad="177800" dist="508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27" name="椭圆 26"/>
          <p:cNvSpPr/>
          <p:nvPr/>
        </p:nvSpPr>
        <p:spPr>
          <a:xfrm>
            <a:off x="3489960" y="764540"/>
            <a:ext cx="5398770" cy="5398770"/>
          </a:xfrm>
          <a:prstGeom prst="ellipse">
            <a:avLst/>
          </a:prstGeom>
          <a:gradFill>
            <a:gsLst>
              <a:gs pos="76000">
                <a:schemeClr val="accent5">
                  <a:lumMod val="20000"/>
                  <a:lumOff val="80000"/>
                  <a:alpha val="0"/>
                </a:schemeClr>
              </a:gs>
              <a:gs pos="19000">
                <a:schemeClr val="accent5">
                  <a:lumMod val="20000"/>
                  <a:lumOff val="80000"/>
                  <a:alpha val="20000"/>
                </a:schemeClr>
              </a:gs>
            </a:gsLst>
            <a:lin ang="53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778760" y="2739390"/>
            <a:ext cx="6821170" cy="1760220"/>
            <a:chOff x="4376" y="3594"/>
            <a:chExt cx="10742" cy="2772"/>
          </a:xfrm>
        </p:grpSpPr>
        <p:sp>
          <p:nvSpPr>
            <p:cNvPr id="7" name="文本框 6" descr="7b0a20202020227461726765744d6f64756c65223a202270726f636573734f6e6c696e65466f6e7473220a7d0a"/>
            <p:cNvSpPr txBox="1"/>
            <p:nvPr/>
          </p:nvSpPr>
          <p:spPr>
            <a:xfrm>
              <a:off x="4376" y="3594"/>
              <a:ext cx="10742" cy="2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fontAlgn="auto">
                <a:lnSpc>
                  <a:spcPct val="100000"/>
                </a:lnSpc>
              </a:pPr>
              <a:r>
                <a:rPr lang="zh-CN" sz="8800" cap="all" noProof="0">
                  <a:ln w="127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庞门正道标题体" panose="02010600030101010101" charset="-122"/>
                  <a:ea typeface="庞门正道标题体" panose="02010600030101010101" charset="-122"/>
                  <a:cs typeface="汉仪君黑-45简" panose="020B0604020202020204" charset="-122"/>
                  <a:sym typeface="+mn-ea"/>
                </a:rPr>
                <a:t>Thank you</a:t>
              </a:r>
            </a:p>
          </p:txBody>
        </p:sp>
        <p:sp>
          <p:nvSpPr>
            <p:cNvPr id="30" name="文本框 29" descr="7b0a20202020227461726765744d6f64756c65223a202270726f636573734f6e6c696e65466f6e7473220a7d0a"/>
            <p:cNvSpPr txBox="1"/>
            <p:nvPr/>
          </p:nvSpPr>
          <p:spPr>
            <a:xfrm>
              <a:off x="6248" y="5786"/>
              <a:ext cx="71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cap="all">
                  <a:solidFill>
                    <a:schemeClr val="bg1"/>
                  </a:solidFill>
                  <a:uFillTx/>
                  <a:latin typeface="方正兰亭大黑_GBK" panose="02000000000000000000" charset="-122"/>
                  <a:ea typeface="方正兰亭大黑_GBK" panose="02000000000000000000" charset="-122"/>
                  <a:cs typeface="汉仪大黑简" panose="02010609000101010101" charset="-122"/>
                </a:rPr>
                <a:t>WUHAN ASIA HEART HOSPITAL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3409" y="6071"/>
              <a:ext cx="9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068" y="6071"/>
              <a:ext cx="9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未命名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005" y="361315"/>
            <a:ext cx="2415540" cy="5060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69745" y="532130"/>
            <a:ext cx="2230120" cy="1012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8315" y="2071370"/>
            <a:ext cx="3408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插入视频</a:t>
            </a:r>
          </a:p>
        </p:txBody>
      </p:sp>
      <p:sp>
        <p:nvSpPr>
          <p:cNvPr id="10" name="剪去单角的矩形 9"/>
          <p:cNvSpPr/>
          <p:nvPr/>
        </p:nvSpPr>
        <p:spPr>
          <a:xfrm>
            <a:off x="0" y="300251"/>
            <a:ext cx="5472752" cy="928048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高血压</a:t>
            </a:r>
            <a:r>
              <a:rPr lang="en-US" altLang="zh-CN" sz="36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sz="36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无声的杀手</a:t>
            </a:r>
          </a:p>
          <a:p>
            <a:pPr algn="ctr"/>
            <a:endParaRPr lang="zh-CN" altLang="en-US"/>
          </a:p>
        </p:txBody>
      </p:sp>
      <p:pic>
        <p:nvPicPr>
          <p:cNvPr id="12" name="9dd7d5a4492ce7d50c2b82266361bef3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69745" y="532130"/>
            <a:ext cx="2230120" cy="1012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五边形 8"/>
          <p:cNvSpPr/>
          <p:nvPr/>
        </p:nvSpPr>
        <p:spPr>
          <a:xfrm flipH="1">
            <a:off x="1473958" y="2879680"/>
            <a:ext cx="6769286" cy="1378424"/>
          </a:xfrm>
          <a:prstGeom prst="homePlate">
            <a:avLst>
              <a:gd name="adj" fmla="val 66832"/>
            </a:avLst>
          </a:prstGeom>
          <a:solidFill>
            <a:srgbClr val="0159B6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zh-CN" altLang="en-US" sz="3600" b="1" smtClean="0">
                <a:gradFill>
                  <a:gsLst>
                    <a:gs pos="0">
                      <a:srgbClr val="0159B6">
                        <a:lumMod val="50000"/>
                      </a:srgbClr>
                    </a:gs>
                    <a:gs pos="50000">
                      <a:srgbClr val="0159B6"/>
                    </a:gs>
                    <a:gs pos="100000">
                      <a:srgbClr val="0159B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3600" b="1" smtClean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管理血压，从吃开始</a:t>
            </a:r>
          </a:p>
        </p:txBody>
      </p:sp>
      <p:pic>
        <p:nvPicPr>
          <p:cNvPr id="16" name="图片 15" descr="2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6078" y="887104"/>
            <a:ext cx="3465342" cy="48995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69745" y="532130"/>
            <a:ext cx="2230120" cy="1012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8729" y="2388358"/>
            <a:ext cx="178785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3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盐</a:t>
            </a:r>
          </a:p>
        </p:txBody>
      </p:sp>
      <p:pic>
        <p:nvPicPr>
          <p:cNvPr id="7176" name="Picture 8" descr="https://img1.baidu.com/it/u=1745097147,949640666&amp;fm=253&amp;fmt=auto&amp;app=138&amp;f=JPEG?w=500&amp;h=500"/>
          <p:cNvPicPr>
            <a:picLocks noChangeAspect="1" noChangeArrowheads="1"/>
          </p:cNvPicPr>
          <p:nvPr/>
        </p:nvPicPr>
        <p:blipFill>
          <a:blip r:embed="rId3"/>
          <a:srcRect l="26051" t="10198" r="23730" b="9747"/>
          <a:stretch>
            <a:fillRect/>
          </a:stretch>
        </p:blipFill>
        <p:spPr bwMode="auto">
          <a:xfrm rot="21331522">
            <a:off x="522332" y="1247866"/>
            <a:ext cx="1738632" cy="2608360"/>
          </a:xfrm>
          <a:prstGeom prst="rect">
            <a:avLst/>
          </a:prstGeom>
          <a:noFill/>
        </p:spPr>
      </p:pic>
      <p:pic>
        <p:nvPicPr>
          <p:cNvPr id="7180" name="Picture 12" descr="https://img2.baidu.com/it/u=1726314945,2725388773&amp;fm=253&amp;fmt=auto&amp;app=138&amp;f=JPEG?w=869&amp;h=500"/>
          <p:cNvPicPr>
            <a:picLocks noChangeAspect="1" noChangeArrowheads="1"/>
          </p:cNvPicPr>
          <p:nvPr/>
        </p:nvPicPr>
        <p:blipFill>
          <a:blip r:embed="rId4"/>
          <a:srcRect l="8012" r="14012"/>
          <a:stretch>
            <a:fillRect/>
          </a:stretch>
        </p:blipFill>
        <p:spPr bwMode="auto">
          <a:xfrm>
            <a:off x="9376013" y="4469644"/>
            <a:ext cx="2538484" cy="1916938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2972435" y="0"/>
            <a:ext cx="640334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927600" y="2472055"/>
            <a:ext cx="2313305" cy="2296795"/>
          </a:xfrm>
          <a:prstGeom prst="ellipse">
            <a:avLst/>
          </a:prstGeom>
          <a:solidFill>
            <a:srgbClr val="33CCCC"/>
          </a:solidFill>
          <a:ln w="73025" cmpd="sng">
            <a:solidFill>
              <a:srgbClr val="FFFFF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500" b="1">
                <a:latin typeface="微软雅黑" panose="020B0503020204020204" pitchFamily="34" charset="-122"/>
                <a:ea typeface="微软雅黑" panose="020B0503020204020204" pitchFamily="34" charset="-122"/>
              </a:rPr>
              <a:t>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单角的矩形 8"/>
          <p:cNvSpPr/>
          <p:nvPr/>
        </p:nvSpPr>
        <p:spPr>
          <a:xfrm>
            <a:off x="268" y="273050"/>
            <a:ext cx="4244188" cy="750570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zh-CN" altLang="en-US" sz="32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盐与高血压的关系</a:t>
            </a:r>
          </a:p>
        </p:txBody>
      </p:sp>
      <p:pic>
        <p:nvPicPr>
          <p:cNvPr id="16386" name="Picture 2" descr="https://www.zuched.com/news/zb_users/upload/broadcast/2023-02-20/63f2d7a82844b.jpeg"/>
          <p:cNvPicPr>
            <a:picLocks noChangeAspect="1" noChangeArrowheads="1"/>
          </p:cNvPicPr>
          <p:nvPr/>
        </p:nvPicPr>
        <p:blipFill>
          <a:blip r:embed="rId2"/>
          <a:srcRect t="12575" b="23488"/>
          <a:stretch>
            <a:fillRect/>
          </a:stretch>
        </p:blipFill>
        <p:spPr bwMode="auto">
          <a:xfrm>
            <a:off x="1269241" y="1269241"/>
            <a:ext cx="9826389" cy="401244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23831" y="5513695"/>
            <a:ext cx="984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盐摄入过多、太咸就会对我们的血压造成负面影响。每天多吃</a:t>
            </a: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克盐，你的收缩压就会上升</a:t>
            </a: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2mmHg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，舒张压会上升</a:t>
            </a: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1.2mmHg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3773" y="0"/>
            <a:ext cx="12628729" cy="6858000"/>
          </a:xfrm>
          <a:prstGeom prst="rect">
            <a:avLst/>
          </a:prstGeom>
        </p:spPr>
      </p:pic>
      <p:pic>
        <p:nvPicPr>
          <p:cNvPr id="3074" name="Picture 2" descr="C:\Users\惠普\Desktop\武汉亚洲心脏病医院+《吃货如何把高血压“吃回去”》\微信图片_20240626145735.jpg微信图片_202406261457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" y="1544955"/>
            <a:ext cx="3437890" cy="3336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圆角矩形 10"/>
          <p:cNvSpPr/>
          <p:nvPr/>
        </p:nvSpPr>
        <p:spPr>
          <a:xfrm>
            <a:off x="621422" y="5244167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调味品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567898" y="5260089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速食品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8555322" y="5246442"/>
            <a:ext cx="3316406" cy="723331"/>
          </a:xfrm>
          <a:prstGeom prst="roundRect">
            <a:avLst/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腌制品</a:t>
            </a:r>
          </a:p>
        </p:txBody>
      </p:sp>
      <p:pic>
        <p:nvPicPr>
          <p:cNvPr id="3075" name="Picture 3" descr="C:\Users\惠普\Desktop\武汉亚洲心脏病医院+《吃货如何把高血压“吃回去”》\微信图片_20240626145929.jpg微信图片_202406261459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9145" y="1544955"/>
            <a:ext cx="3480435" cy="333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惠普\Desktop\武汉亚洲心脏病医院+《吃货如何把高血压“吃回去”》\微信图片_20240626145740.jpg微信图片_202406261457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8190" y="1494155"/>
            <a:ext cx="3437890" cy="343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剪去单角的矩形 17"/>
          <p:cNvSpPr/>
          <p:nvPr/>
        </p:nvSpPr>
        <p:spPr>
          <a:xfrm>
            <a:off x="-150126" y="272955"/>
            <a:ext cx="6073255" cy="750627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zh-CN" altLang="en-US" sz="32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高血压患者要注意隐形盐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4395" y="0"/>
            <a:ext cx="12600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59000" y="1112520"/>
            <a:ext cx="2068830" cy="1238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endParaRPr lang="zh-CN" altLang="en-US" sz="41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剪去单角的矩形 17"/>
          <p:cNvSpPr/>
          <p:nvPr/>
        </p:nvSpPr>
        <p:spPr>
          <a:xfrm>
            <a:off x="-149860" y="273050"/>
            <a:ext cx="3705860" cy="750570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zh-CN" altLang="en-US" sz="32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控盐小技巧</a:t>
            </a:r>
          </a:p>
        </p:txBody>
      </p:sp>
      <p:pic>
        <p:nvPicPr>
          <p:cNvPr id="13314" name="Picture 2" descr="https://gimg2.baidu.com/image_search/src=http%3A%2F%2Fcbu01.alicdn.com%2Fimg%2Fibank%2FO1CN01qdR2lu2Lcbjt7K4w2_%21%211046989713-0-cib.jpg&amp;refer=http%3A%2F%2Fcbu01.alicdn.com&amp;app=2002&amp;size=f9999,10000&amp;q=a80&amp;n=0&amp;g=0n&amp;fmt=auto?sec=1721992844&amp;t=14dcde05ab73a61e288dc3d7b995c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8540" y="2265680"/>
            <a:ext cx="4746625" cy="409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左箭头标注 6"/>
          <p:cNvSpPr/>
          <p:nvPr/>
        </p:nvSpPr>
        <p:spPr>
          <a:xfrm>
            <a:off x="7035155" y="3556607"/>
            <a:ext cx="2292825" cy="11327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911"/>
            </a:avLst>
          </a:prstGeom>
          <a:solidFill>
            <a:srgbClr val="01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按一下出盐</a:t>
            </a:r>
            <a:endParaRPr lang="en-US" altLang="zh-CN" sz="20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0.3g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7470" y="1521460"/>
            <a:ext cx="4088765" cy="45910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有了控盐瓶 ，再也不怕多放盐了</a:t>
            </a:r>
            <a:endParaRPr lang="zh-CN" altLang="en-US" sz="2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69745" y="532130"/>
            <a:ext cx="2230120" cy="1012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63321" y="2265526"/>
            <a:ext cx="178785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38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油</a:t>
            </a:r>
            <a:endParaRPr lang="zh-CN" altLang="en-US" sz="138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0" name="Picture 4" descr="https://img2.baidu.com/it/u=3039438032,1197574089&amp;fm=253&amp;fmt=auto&amp;app=138&amp;f=JPEG?w=800&amp;h=4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3967">
            <a:off x="9443857" y="4700148"/>
            <a:ext cx="2572174" cy="1900809"/>
          </a:xfrm>
          <a:prstGeom prst="rect">
            <a:avLst/>
          </a:prstGeom>
          <a:noFill/>
        </p:spPr>
      </p:pic>
      <p:pic>
        <p:nvPicPr>
          <p:cNvPr id="34824" name="Picture 8" descr="https://img2.baidu.com/it/u=1097743899,3728912027&amp;fm=253&amp;fmt=auto&amp;app=138&amp;f=JPEG?w=376&amp;h=404"/>
          <p:cNvPicPr>
            <a:picLocks noChangeAspect="1" noChangeArrowheads="1"/>
          </p:cNvPicPr>
          <p:nvPr/>
        </p:nvPicPr>
        <p:blipFill>
          <a:blip r:embed="rId6"/>
          <a:srcRect r="11157"/>
          <a:stretch>
            <a:fillRect/>
          </a:stretch>
        </p:blipFill>
        <p:spPr bwMode="auto">
          <a:xfrm rot="20969927">
            <a:off x="235321" y="1545269"/>
            <a:ext cx="2310774" cy="2794664"/>
          </a:xfrm>
          <a:prstGeom prst="rect">
            <a:avLst/>
          </a:prstGeom>
          <a:noFill/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972435" y="0"/>
            <a:ext cx="640334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4927600" y="2472055"/>
            <a:ext cx="2313305" cy="2296795"/>
          </a:xfrm>
          <a:prstGeom prst="ellipse">
            <a:avLst/>
          </a:prstGeom>
          <a:solidFill>
            <a:srgbClr val="33CCCC"/>
          </a:solidFill>
          <a:ln w="73025" cmpd="sng">
            <a:solidFill>
              <a:srgbClr val="FFFFF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500" b="1">
                <a:latin typeface="微软雅黑" panose="020B0503020204020204" pitchFamily="34" charset="-122"/>
                <a:ea typeface="微软雅黑" panose="020B0503020204020204" pitchFamily="34" charset="-122"/>
              </a:rPr>
              <a:t>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https://news-cdn.medlive.cn/uploadfile/ueditor/php/upload/image/20201011/1602382150454074.jp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8" name="剪去单角的矩形 17"/>
          <p:cNvSpPr/>
          <p:nvPr/>
        </p:nvSpPr>
        <p:spPr>
          <a:xfrm>
            <a:off x="5" y="218364"/>
            <a:ext cx="6073255" cy="750627"/>
          </a:xfrm>
          <a:prstGeom prst="snip1Rect">
            <a:avLst>
              <a:gd name="adj" fmla="val 50000"/>
            </a:avLst>
          </a:prstGeom>
          <a:solidFill>
            <a:srgbClr val="07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zh-CN" altLang="en-US" sz="3200" b="1" smtClean="0"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高血压患者要注意烹饪油选择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547110" y="1355090"/>
            <a:ext cx="5425440" cy="80073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高血压患者每天摄入量不超过</a:t>
            </a:r>
            <a:r>
              <a:rPr lang="en-US" altLang="zh-CN" sz="2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30g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514884" y="2753019"/>
            <a:ext cx="3698543" cy="4036747"/>
            <a:chOff x="2019850" y="2848549"/>
            <a:chExt cx="3698543" cy="4036747"/>
          </a:xfrm>
        </p:grpSpPr>
        <p:pic>
          <p:nvPicPr>
            <p:cNvPr id="3075" name="Picture 3" descr="C:\Users\惠普\Desktop\武汉亚洲心脏病医院+《吃货如何把高血压“吃回去”》\微信图片_20240626152028.jpg微信图片_202406261520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9850" y="3499126"/>
              <a:ext cx="3261833" cy="25468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1" name="矩形 120"/>
            <p:cNvSpPr/>
            <p:nvPr/>
          </p:nvSpPr>
          <p:spPr>
            <a:xfrm>
              <a:off x="3130158" y="284854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植物油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4182262" y="4238418"/>
              <a:ext cx="1536131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60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✔</a:t>
              </a:r>
              <a:endParaRPr lang="zh-CN" altLang="en-US" sz="16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069540" y="2725718"/>
            <a:ext cx="3889606" cy="4705498"/>
            <a:chOff x="5868537" y="2848548"/>
            <a:chExt cx="3889606" cy="4705498"/>
          </a:xfrm>
        </p:grpSpPr>
        <p:pic>
          <p:nvPicPr>
            <p:cNvPr id="3" name="Picture 4" descr="C:\Users\惠普\Desktop\武汉亚洲心脏病医院+《吃货如何把高血压“吃回去”》\微信图片_20240626152314.jpg微信图片_202406261523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8537" y="3541594"/>
              <a:ext cx="3179928" cy="25998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2" name="矩形 121"/>
            <p:cNvSpPr/>
            <p:nvPr/>
          </p:nvSpPr>
          <p:spPr>
            <a:xfrm>
              <a:off x="6924254" y="2848548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动物油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771636" y="3783783"/>
              <a:ext cx="1986507" cy="3770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3900" b="1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  <a:endParaRPr lang="zh-CN" altLang="en-US" sz="239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NywiaGRpZCI6IjU4NTc0MzFkMjMzMWJjYzY5NjA5NDIzOTJkODlmOGM1IiwidXNlckNvdW50IjoxfQ=="/>
  <p:tag name="KSO_WPP_MARK_KEY" val="2b011502-cabc-4be6-bda0-ee2ea3afcaf7"/>
  <p:tag name="COMMONDATA" val="eyJjb3VudCI6NiwiaGRpZCI6IjY0MmE2ODM3MzE4YTg0NzMxOGJhYTgwYTIxNTllYjQ3IiwidXNlckNvdW50Ijoy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云海之上">
      <a:dk1>
        <a:srgbClr val="000000"/>
      </a:dk1>
      <a:lt1>
        <a:srgbClr val="FFFFFF"/>
      </a:lt1>
      <a:dk2>
        <a:srgbClr val="ECEAF5"/>
      </a:dk2>
      <a:lt2>
        <a:srgbClr val="FFEC94"/>
      </a:lt2>
      <a:accent1>
        <a:srgbClr val="FFC083"/>
      </a:accent1>
      <a:accent2>
        <a:srgbClr val="BCBEE7"/>
      </a:accent2>
      <a:accent3>
        <a:srgbClr val="677FBD"/>
      </a:accent3>
      <a:accent4>
        <a:srgbClr val="2962A6"/>
      </a:accent4>
      <a:accent5>
        <a:srgbClr val="0159B6"/>
      </a:accent5>
      <a:accent6>
        <a:srgbClr val="002979"/>
      </a:accent6>
      <a:hlink>
        <a:srgbClr val="000005"/>
      </a:hlink>
      <a:folHlink>
        <a:srgbClr val="01152E"/>
      </a:folHlink>
    </a:clrScheme>
    <a:fontScheme name="自定义 9">
      <a:majorFont>
        <a:latin typeface="Arial"/>
        <a:ea typeface="汉仪君黑-45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WPS 演示</Application>
  <PresentationFormat>自定义</PresentationFormat>
  <Paragraphs>57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方正兰亭大黑_GBK</vt:lpstr>
      <vt:lpstr>微软雅黑</vt:lpstr>
      <vt:lpstr>汉仪君黑-45简</vt:lpstr>
      <vt:lpstr>庞门正道标题体</vt:lpstr>
      <vt:lpstr>汉仪大黑简</vt:lpstr>
      <vt:lpstr>Wingdings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张娟1</cp:lastModifiedBy>
  <cp:revision>356</cp:revision>
  <dcterms:created xsi:type="dcterms:W3CDTF">1900-01-01T00:00:00Z</dcterms:created>
  <dcterms:modified xsi:type="dcterms:W3CDTF">2024-06-27T07:24:30Z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C40F931D092946A6A40B85701BD9061B</vt:lpwstr>
  </property>
  <property fmtid="{D5CDD505-2E9C-101B-9397-08002B2CF9AE}" pid="4" name="KSOTemplateUUID">
    <vt:lpwstr>v1.0_mb_FwcGBSRLSE2FVzZqHS+1Mw==</vt:lpwstr>
  </property>
</Properties>
</file>