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  <p:sldMasterId id="2147483688" r:id="rId10"/>
    <p:sldMasterId id="2147483692" r:id="rId11"/>
  </p:sldMasterIdLst>
  <p:notesMasterIdLst>
    <p:notesMasterId r:id="rId14"/>
  </p:notesMasterIdLst>
  <p:sldIdLst>
    <p:sldId id="608" r:id="rId12"/>
    <p:sldId id="643" r:id="rId13"/>
    <p:sldId id="644" r:id="rId15"/>
    <p:sldId id="645" r:id="rId16"/>
    <p:sldId id="648" r:id="rId17"/>
    <p:sldId id="647" r:id="rId18"/>
    <p:sldId id="642" r:id="rId19"/>
    <p:sldId id="559" r:id="rId20"/>
    <p:sldId id="552" r:id="rId21"/>
    <p:sldId id="560" r:id="rId22"/>
    <p:sldId id="561" r:id="rId23"/>
    <p:sldId id="563" r:id="rId24"/>
    <p:sldId id="565" r:id="rId25"/>
    <p:sldId id="635" r:id="rId26"/>
    <p:sldId id="634" r:id="rId27"/>
    <p:sldId id="566" r:id="rId28"/>
    <p:sldId id="567" r:id="rId29"/>
    <p:sldId id="637" r:id="rId30"/>
    <p:sldId id="638" r:id="rId31"/>
    <p:sldId id="639" r:id="rId32"/>
    <p:sldId id="640" r:id="rId33"/>
    <p:sldId id="641" r:id="rId34"/>
    <p:sldId id="581" r:id="rId35"/>
    <p:sldId id="579" r:id="rId36"/>
    <p:sldId id="297" r:id="rId37"/>
  </p:sldIdLst>
  <p:sldSz cx="12190730" cy="6859905"/>
  <p:notesSz cx="6858000" cy="9144000"/>
  <p:custDataLst>
    <p:tags r:id="rId41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CE6F"/>
    <a:srgbClr val="FF8E00"/>
    <a:srgbClr val="FF999A"/>
    <a:srgbClr val="FC6565"/>
    <a:srgbClr val="428E6A"/>
    <a:srgbClr val="B6DDCA"/>
    <a:srgbClr val="81C5A5"/>
    <a:srgbClr val="FE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88"/>
    <p:restoredTop sz="89515"/>
  </p:normalViewPr>
  <p:slideViewPr>
    <p:cSldViewPr snapToGrid="0" showGuides="1">
      <p:cViewPr varScale="1">
        <p:scale>
          <a:sx n="63" d="100"/>
          <a:sy n="63" d="100"/>
        </p:scale>
        <p:origin x="-960" y="-96"/>
      </p:cViewPr>
      <p:guideLst>
        <p:guide orient="horz" pos="2120"/>
        <p:guide pos="39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tags" Target="tags/tag1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4F9428-091C-4C55-9D5E-DD93AB54B58A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97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869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0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601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860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 smtClean="0"/>
              <a:t>单击以编辑母版副标题样式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hex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3024188" y="479425"/>
            <a:ext cx="83661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96" name="组合 7"/>
          <p:cNvGrpSpPr/>
          <p:nvPr userDrawn="1"/>
        </p:nvGrpSpPr>
        <p:grpSpPr>
          <a:xfrm>
            <a:off x="0" y="195263"/>
            <a:ext cx="3125788" cy="569912"/>
            <a:chOff x="0" y="194743"/>
            <a:chExt cx="3126179" cy="569433"/>
          </a:xfrm>
        </p:grpSpPr>
        <p:sp>
          <p:nvSpPr>
            <p:cNvPr id="13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2310" name="组合 9"/>
            <p:cNvGrpSpPr/>
            <p:nvPr/>
          </p:nvGrpSpPr>
          <p:grpSpPr>
            <a:xfrm>
              <a:off x="0" y="289912"/>
              <a:ext cx="423916" cy="356887"/>
              <a:chOff x="469900" y="728102"/>
              <a:chExt cx="423916" cy="356887"/>
            </a:xfrm>
          </p:grpSpPr>
          <p:sp>
            <p:nvSpPr>
              <p:cNvPr id="15" name="椭圆 10"/>
              <p:cNvSpPr/>
              <p:nvPr/>
            </p:nvSpPr>
            <p:spPr>
              <a:xfrm rot="16200000">
                <a:off x="737504" y="928677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 rot="16200000">
                <a:off x="737504" y="728820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297" name="组合 18"/>
          <p:cNvGrpSpPr/>
          <p:nvPr userDrawn="1"/>
        </p:nvGrpSpPr>
        <p:grpSpPr>
          <a:xfrm>
            <a:off x="11352213" y="176213"/>
            <a:ext cx="838200" cy="742950"/>
            <a:chOff x="39833" y="101457"/>
            <a:chExt cx="838200" cy="743812"/>
          </a:xfrm>
        </p:grpSpPr>
        <p:grpSp>
          <p:nvGrpSpPr>
            <p:cNvPr id="12303" name="组合 19"/>
            <p:cNvGrpSpPr/>
            <p:nvPr userDrawn="1"/>
          </p:nvGrpSpPr>
          <p:grpSpPr>
            <a:xfrm>
              <a:off x="130195" y="101457"/>
              <a:ext cx="647559" cy="567974"/>
              <a:chOff x="257420" y="226345"/>
              <a:chExt cx="540747" cy="474289"/>
            </a:xfrm>
          </p:grpSpPr>
          <p:pic>
            <p:nvPicPr>
              <p:cNvPr id="12305" name="图片 21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2306" name="图片 22"/>
              <p:cNvPicPr>
                <a:picLocks noChangeAspect="1"/>
              </p:cNvPicPr>
              <p:nvPr userDrawn="1"/>
            </p:nvPicPr>
            <p:blipFill>
              <a:blip r:embed="rId4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5" name="文本框 24"/>
            <p:cNvSpPr txBox="1">
              <a:spLocks noChangeArrowheads="1"/>
            </p:cNvSpPr>
            <p:nvPr/>
          </p:nvSpPr>
          <p:spPr bwMode="auto">
            <a:xfrm>
              <a:off x="39833" y="629119"/>
              <a:ext cx="838200" cy="2161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iHei Pro" pitchFamily="34" charset="-122"/>
                <a:ea typeface="LiHei Pro" pitchFamily="34" charset="-122"/>
                <a:cs typeface="+mn-cs"/>
              </a:rPr>
              <a:t>xiaoer.yanj.cn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LiHei Pro" pitchFamily="34" charset="-122"/>
              <a:ea typeface="LiHei Pro" pitchFamily="34" charset="-122"/>
              <a:cs typeface="+mn-cs"/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ctr" eaLnBrk="1" hangingPunct="1">
              <a:buNone/>
            </a:pPr>
            <a:fld id="{9A0DB2DC-4C9A-4742-B13C-FB6460FD3503}" type="slidenum">
              <a:rPr lang="en-US" altLang="zh-CN" sz="1400" dirty="0">
                <a:latin typeface="Impact" panose="020B0806030902050204" pitchFamily="34" charset="0"/>
              </a:rPr>
            </a:fld>
            <a:endParaRPr lang="en-US" altLang="zh-CN" sz="1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/>
          <p:nvPr/>
        </p:nvSpPr>
        <p:spPr>
          <a:xfrm>
            <a:off x="-9525" y="0"/>
            <a:ext cx="1220311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hex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3024188" y="479425"/>
            <a:ext cx="83661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68" name="组合 7"/>
          <p:cNvGrpSpPr/>
          <p:nvPr userDrawn="1"/>
        </p:nvGrpSpPr>
        <p:grpSpPr>
          <a:xfrm>
            <a:off x="0" y="195263"/>
            <a:ext cx="3125788" cy="569912"/>
            <a:chOff x="0" y="194743"/>
            <a:chExt cx="3126179" cy="569433"/>
          </a:xfrm>
        </p:grpSpPr>
        <p:sp>
          <p:nvSpPr>
            <p:cNvPr id="13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5382" name="组合 9"/>
            <p:cNvGrpSpPr/>
            <p:nvPr/>
          </p:nvGrpSpPr>
          <p:grpSpPr>
            <a:xfrm>
              <a:off x="0" y="289912"/>
              <a:ext cx="423916" cy="356887"/>
              <a:chOff x="469900" y="728102"/>
              <a:chExt cx="423916" cy="356887"/>
            </a:xfrm>
          </p:grpSpPr>
          <p:sp>
            <p:nvSpPr>
              <p:cNvPr id="15" name="椭圆 10"/>
              <p:cNvSpPr/>
              <p:nvPr/>
            </p:nvSpPr>
            <p:spPr>
              <a:xfrm rot="16200000">
                <a:off x="737504" y="928677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 rot="16200000">
                <a:off x="737504" y="728820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69" name="组合 18"/>
          <p:cNvGrpSpPr/>
          <p:nvPr userDrawn="1"/>
        </p:nvGrpSpPr>
        <p:grpSpPr>
          <a:xfrm>
            <a:off x="11352213" y="176213"/>
            <a:ext cx="838200" cy="742950"/>
            <a:chOff x="39833" y="101457"/>
            <a:chExt cx="838200" cy="743812"/>
          </a:xfrm>
        </p:grpSpPr>
        <p:grpSp>
          <p:nvGrpSpPr>
            <p:cNvPr id="15375" name="组合 19"/>
            <p:cNvGrpSpPr/>
            <p:nvPr userDrawn="1"/>
          </p:nvGrpSpPr>
          <p:grpSpPr>
            <a:xfrm>
              <a:off x="130195" y="101457"/>
              <a:ext cx="647559" cy="567974"/>
              <a:chOff x="257420" y="226345"/>
              <a:chExt cx="540747" cy="474289"/>
            </a:xfrm>
          </p:grpSpPr>
          <p:pic>
            <p:nvPicPr>
              <p:cNvPr id="15377" name="图片 21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5378" name="图片 22"/>
              <p:cNvPicPr>
                <a:picLocks noChangeAspect="1"/>
              </p:cNvPicPr>
              <p:nvPr userDrawn="1"/>
            </p:nvPicPr>
            <p:blipFill>
              <a:blip r:embed="rId4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5" name="文本框 24"/>
            <p:cNvSpPr txBox="1">
              <a:spLocks noChangeArrowheads="1"/>
            </p:cNvSpPr>
            <p:nvPr/>
          </p:nvSpPr>
          <p:spPr bwMode="auto">
            <a:xfrm>
              <a:off x="39833" y="629119"/>
              <a:ext cx="838200" cy="2161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iHei Pro" pitchFamily="34" charset="-122"/>
                <a:ea typeface="LiHei Pro" pitchFamily="34" charset="-122"/>
                <a:cs typeface="+mn-cs"/>
              </a:rPr>
              <a:t>xiaoer.yanj.cn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LiHei Pro" pitchFamily="34" charset="-122"/>
              <a:ea typeface="LiHei Pro" pitchFamily="34" charset="-122"/>
              <a:cs typeface="+mn-cs"/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ctr" eaLnBrk="1" hangingPunct="1">
              <a:buNone/>
            </a:pPr>
            <a:fld id="{9A0DB2DC-4C9A-4742-B13C-FB6460FD3503}" type="slidenum">
              <a:rPr lang="en-US" altLang="zh-CN" sz="1400" dirty="0">
                <a:latin typeface="Impact" panose="020B0806030902050204" pitchFamily="34" charset="0"/>
              </a:rPr>
            </a:fld>
            <a:endParaRPr lang="en-US" altLang="zh-CN" sz="1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/>
          <p:nvPr/>
        </p:nvSpPr>
        <p:spPr>
          <a:xfrm>
            <a:off x="-9525" y="0"/>
            <a:ext cx="1220311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hex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3024188" y="479425"/>
            <a:ext cx="83661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40" name="组合 7"/>
          <p:cNvGrpSpPr/>
          <p:nvPr userDrawn="1"/>
        </p:nvGrpSpPr>
        <p:grpSpPr>
          <a:xfrm>
            <a:off x="0" y="195263"/>
            <a:ext cx="3125788" cy="569912"/>
            <a:chOff x="0" y="194743"/>
            <a:chExt cx="3126179" cy="569433"/>
          </a:xfrm>
        </p:grpSpPr>
        <p:sp>
          <p:nvSpPr>
            <p:cNvPr id="13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8454" name="组合 9"/>
            <p:cNvGrpSpPr/>
            <p:nvPr/>
          </p:nvGrpSpPr>
          <p:grpSpPr>
            <a:xfrm>
              <a:off x="0" y="289912"/>
              <a:ext cx="423916" cy="356887"/>
              <a:chOff x="469900" y="728102"/>
              <a:chExt cx="423916" cy="356887"/>
            </a:xfrm>
          </p:grpSpPr>
          <p:sp>
            <p:nvSpPr>
              <p:cNvPr id="15" name="椭圆 10"/>
              <p:cNvSpPr/>
              <p:nvPr/>
            </p:nvSpPr>
            <p:spPr>
              <a:xfrm rot="16200000">
                <a:off x="737504" y="928677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 rot="16200000">
                <a:off x="737504" y="728820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441" name="组合 18"/>
          <p:cNvGrpSpPr/>
          <p:nvPr userDrawn="1"/>
        </p:nvGrpSpPr>
        <p:grpSpPr>
          <a:xfrm>
            <a:off x="11352213" y="176213"/>
            <a:ext cx="838200" cy="742950"/>
            <a:chOff x="39833" y="101457"/>
            <a:chExt cx="838200" cy="743812"/>
          </a:xfrm>
        </p:grpSpPr>
        <p:grpSp>
          <p:nvGrpSpPr>
            <p:cNvPr id="18447" name="组合 19"/>
            <p:cNvGrpSpPr/>
            <p:nvPr userDrawn="1"/>
          </p:nvGrpSpPr>
          <p:grpSpPr>
            <a:xfrm>
              <a:off x="130195" y="101457"/>
              <a:ext cx="647559" cy="567974"/>
              <a:chOff x="257420" y="226345"/>
              <a:chExt cx="540747" cy="474289"/>
            </a:xfrm>
          </p:grpSpPr>
          <p:pic>
            <p:nvPicPr>
              <p:cNvPr id="18449" name="图片 21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8450" name="图片 22"/>
              <p:cNvPicPr>
                <a:picLocks noChangeAspect="1"/>
              </p:cNvPicPr>
              <p:nvPr userDrawn="1"/>
            </p:nvPicPr>
            <p:blipFill>
              <a:blip r:embed="rId4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5" name="文本框 24"/>
            <p:cNvSpPr txBox="1">
              <a:spLocks noChangeArrowheads="1"/>
            </p:cNvSpPr>
            <p:nvPr/>
          </p:nvSpPr>
          <p:spPr bwMode="auto">
            <a:xfrm>
              <a:off x="39833" y="629119"/>
              <a:ext cx="838200" cy="2161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iHei Pro" pitchFamily="34" charset="-122"/>
                <a:ea typeface="LiHei Pro" pitchFamily="34" charset="-122"/>
                <a:cs typeface="+mn-cs"/>
              </a:rPr>
              <a:t>xiaoer.yanj.cn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LiHei Pro" pitchFamily="34" charset="-122"/>
              <a:ea typeface="LiHei Pro" pitchFamily="34" charset="-122"/>
              <a:cs typeface="+mn-cs"/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ctr" eaLnBrk="1" hangingPunct="1">
              <a:buNone/>
            </a:pPr>
            <a:fld id="{9A0DB2DC-4C9A-4742-B13C-FB6460FD3503}" type="slidenum">
              <a:rPr lang="en-US" altLang="zh-CN" sz="1400" dirty="0">
                <a:latin typeface="Impact" panose="020B0806030902050204" pitchFamily="34" charset="0"/>
              </a:rPr>
            </a:fld>
            <a:endParaRPr lang="en-US" altLang="zh-CN" sz="1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/>
          <p:nvPr/>
        </p:nvSpPr>
        <p:spPr>
          <a:xfrm>
            <a:off x="-9525" y="0"/>
            <a:ext cx="1220311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hex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3024188" y="479425"/>
            <a:ext cx="83661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12" name="组合 7"/>
          <p:cNvGrpSpPr/>
          <p:nvPr userDrawn="1"/>
        </p:nvGrpSpPr>
        <p:grpSpPr>
          <a:xfrm>
            <a:off x="0" y="195263"/>
            <a:ext cx="3125788" cy="569912"/>
            <a:chOff x="0" y="194743"/>
            <a:chExt cx="3126179" cy="569433"/>
          </a:xfrm>
        </p:grpSpPr>
        <p:sp>
          <p:nvSpPr>
            <p:cNvPr id="13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1526" name="组合 9"/>
            <p:cNvGrpSpPr/>
            <p:nvPr/>
          </p:nvGrpSpPr>
          <p:grpSpPr>
            <a:xfrm>
              <a:off x="0" y="289912"/>
              <a:ext cx="423916" cy="356887"/>
              <a:chOff x="469900" y="728102"/>
              <a:chExt cx="423916" cy="356887"/>
            </a:xfrm>
          </p:grpSpPr>
          <p:sp>
            <p:nvSpPr>
              <p:cNvPr id="15" name="椭圆 10"/>
              <p:cNvSpPr/>
              <p:nvPr/>
            </p:nvSpPr>
            <p:spPr>
              <a:xfrm rot="16200000">
                <a:off x="737504" y="928677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 rot="16200000">
                <a:off x="737504" y="728820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13" name="组合 18"/>
          <p:cNvGrpSpPr/>
          <p:nvPr userDrawn="1"/>
        </p:nvGrpSpPr>
        <p:grpSpPr>
          <a:xfrm>
            <a:off x="11352213" y="176213"/>
            <a:ext cx="838200" cy="742950"/>
            <a:chOff x="39833" y="101457"/>
            <a:chExt cx="838200" cy="743812"/>
          </a:xfrm>
        </p:grpSpPr>
        <p:grpSp>
          <p:nvGrpSpPr>
            <p:cNvPr id="21519" name="组合 19"/>
            <p:cNvGrpSpPr/>
            <p:nvPr userDrawn="1"/>
          </p:nvGrpSpPr>
          <p:grpSpPr>
            <a:xfrm>
              <a:off x="130195" y="101457"/>
              <a:ext cx="647559" cy="567974"/>
              <a:chOff x="257420" y="226345"/>
              <a:chExt cx="540747" cy="474289"/>
            </a:xfrm>
          </p:grpSpPr>
          <p:pic>
            <p:nvPicPr>
              <p:cNvPr id="21521" name="图片 21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1522" name="图片 22"/>
              <p:cNvPicPr>
                <a:picLocks noChangeAspect="1"/>
              </p:cNvPicPr>
              <p:nvPr userDrawn="1"/>
            </p:nvPicPr>
            <p:blipFill>
              <a:blip r:embed="rId4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5" name="文本框 24"/>
            <p:cNvSpPr txBox="1">
              <a:spLocks noChangeArrowheads="1"/>
            </p:cNvSpPr>
            <p:nvPr/>
          </p:nvSpPr>
          <p:spPr bwMode="auto">
            <a:xfrm>
              <a:off x="39833" y="629119"/>
              <a:ext cx="838200" cy="2161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iHei Pro" pitchFamily="34" charset="-122"/>
                <a:ea typeface="LiHei Pro" pitchFamily="34" charset="-122"/>
                <a:cs typeface="+mn-cs"/>
              </a:rPr>
              <a:t>xiaoer.yanj.cn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LiHei Pro" pitchFamily="34" charset="-122"/>
              <a:ea typeface="LiHei Pro" pitchFamily="34" charset="-122"/>
              <a:cs typeface="+mn-cs"/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ctr" eaLnBrk="1" hangingPunct="1">
              <a:buNone/>
            </a:pPr>
            <a:fld id="{9A0DB2DC-4C9A-4742-B13C-FB6460FD3503}" type="slidenum">
              <a:rPr lang="en-US" altLang="zh-CN" sz="1400" dirty="0">
                <a:latin typeface="Impact" panose="020B0806030902050204" pitchFamily="34" charset="0"/>
              </a:rPr>
            </a:fld>
            <a:endParaRPr lang="en-US" altLang="zh-CN" sz="1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/>
          <p:nvPr/>
        </p:nvSpPr>
        <p:spPr>
          <a:xfrm>
            <a:off x="-9525" y="0"/>
            <a:ext cx="1220311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hex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3024188" y="479425"/>
            <a:ext cx="83661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584" name="组合 7"/>
          <p:cNvGrpSpPr/>
          <p:nvPr userDrawn="1"/>
        </p:nvGrpSpPr>
        <p:grpSpPr>
          <a:xfrm>
            <a:off x="0" y="195263"/>
            <a:ext cx="3125788" cy="569912"/>
            <a:chOff x="0" y="194743"/>
            <a:chExt cx="3126179" cy="569433"/>
          </a:xfrm>
        </p:grpSpPr>
        <p:sp>
          <p:nvSpPr>
            <p:cNvPr id="13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4598" name="组合 9"/>
            <p:cNvGrpSpPr/>
            <p:nvPr/>
          </p:nvGrpSpPr>
          <p:grpSpPr>
            <a:xfrm>
              <a:off x="0" y="289912"/>
              <a:ext cx="423916" cy="356887"/>
              <a:chOff x="469900" y="728102"/>
              <a:chExt cx="423916" cy="356887"/>
            </a:xfrm>
          </p:grpSpPr>
          <p:sp>
            <p:nvSpPr>
              <p:cNvPr id="15" name="椭圆 10"/>
              <p:cNvSpPr/>
              <p:nvPr/>
            </p:nvSpPr>
            <p:spPr>
              <a:xfrm rot="16200000">
                <a:off x="737504" y="928677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 rot="16200000">
                <a:off x="737504" y="728820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585" name="组合 18"/>
          <p:cNvGrpSpPr/>
          <p:nvPr userDrawn="1"/>
        </p:nvGrpSpPr>
        <p:grpSpPr>
          <a:xfrm>
            <a:off x="11352213" y="176213"/>
            <a:ext cx="838200" cy="742950"/>
            <a:chOff x="39833" y="101457"/>
            <a:chExt cx="838200" cy="743812"/>
          </a:xfrm>
        </p:grpSpPr>
        <p:grpSp>
          <p:nvGrpSpPr>
            <p:cNvPr id="24591" name="组合 19"/>
            <p:cNvGrpSpPr/>
            <p:nvPr userDrawn="1"/>
          </p:nvGrpSpPr>
          <p:grpSpPr>
            <a:xfrm>
              <a:off x="130195" y="101457"/>
              <a:ext cx="647559" cy="567974"/>
              <a:chOff x="257420" y="226345"/>
              <a:chExt cx="540747" cy="474289"/>
            </a:xfrm>
          </p:grpSpPr>
          <p:pic>
            <p:nvPicPr>
              <p:cNvPr id="24593" name="图片 21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4594" name="图片 22"/>
              <p:cNvPicPr>
                <a:picLocks noChangeAspect="1"/>
              </p:cNvPicPr>
              <p:nvPr userDrawn="1"/>
            </p:nvPicPr>
            <p:blipFill>
              <a:blip r:embed="rId4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5" name="文本框 24"/>
            <p:cNvSpPr txBox="1">
              <a:spLocks noChangeArrowheads="1"/>
            </p:cNvSpPr>
            <p:nvPr/>
          </p:nvSpPr>
          <p:spPr bwMode="auto">
            <a:xfrm>
              <a:off x="39833" y="629119"/>
              <a:ext cx="838200" cy="2161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iHei Pro" pitchFamily="34" charset="-122"/>
                <a:ea typeface="LiHei Pro" pitchFamily="34" charset="-122"/>
                <a:cs typeface="+mn-cs"/>
              </a:rPr>
              <a:t>xiaoer.yanj.cn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LiHei Pro" pitchFamily="34" charset="-122"/>
              <a:ea typeface="LiHei Pro" pitchFamily="34" charset="-122"/>
              <a:cs typeface="+mn-cs"/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ctr" eaLnBrk="1" hangingPunct="1">
              <a:buNone/>
            </a:pPr>
            <a:fld id="{9A0DB2DC-4C9A-4742-B13C-FB6460FD3503}" type="slidenum">
              <a:rPr lang="en-US" altLang="zh-CN" sz="1400" dirty="0">
                <a:latin typeface="Impact" panose="020B0806030902050204" pitchFamily="34" charset="0"/>
              </a:rPr>
            </a:fld>
            <a:endParaRPr lang="en-US" altLang="zh-CN" sz="1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/>
          <p:nvPr/>
        </p:nvSpPr>
        <p:spPr>
          <a:xfrm>
            <a:off x="-9525" y="0"/>
            <a:ext cx="1220311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 descr="hex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3024188" y="479425"/>
            <a:ext cx="83661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56" name="组合 7"/>
          <p:cNvGrpSpPr/>
          <p:nvPr userDrawn="1"/>
        </p:nvGrpSpPr>
        <p:grpSpPr>
          <a:xfrm>
            <a:off x="0" y="195263"/>
            <a:ext cx="3125788" cy="569912"/>
            <a:chOff x="0" y="194743"/>
            <a:chExt cx="3126179" cy="569433"/>
          </a:xfrm>
        </p:grpSpPr>
        <p:sp>
          <p:nvSpPr>
            <p:cNvPr id="13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7670" name="组合 9"/>
            <p:cNvGrpSpPr/>
            <p:nvPr/>
          </p:nvGrpSpPr>
          <p:grpSpPr>
            <a:xfrm>
              <a:off x="0" y="289912"/>
              <a:ext cx="423916" cy="356887"/>
              <a:chOff x="469900" y="728102"/>
              <a:chExt cx="423916" cy="356887"/>
            </a:xfrm>
          </p:grpSpPr>
          <p:sp>
            <p:nvSpPr>
              <p:cNvPr id="15" name="椭圆 10"/>
              <p:cNvSpPr/>
              <p:nvPr/>
            </p:nvSpPr>
            <p:spPr>
              <a:xfrm rot="16200000">
                <a:off x="737504" y="928677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 rot="16200000">
                <a:off x="737504" y="728820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657" name="组合 18"/>
          <p:cNvGrpSpPr/>
          <p:nvPr userDrawn="1"/>
        </p:nvGrpSpPr>
        <p:grpSpPr>
          <a:xfrm>
            <a:off x="11352213" y="176213"/>
            <a:ext cx="838200" cy="742950"/>
            <a:chOff x="39833" y="101457"/>
            <a:chExt cx="838200" cy="743812"/>
          </a:xfrm>
        </p:grpSpPr>
        <p:grpSp>
          <p:nvGrpSpPr>
            <p:cNvPr id="27663" name="组合 19"/>
            <p:cNvGrpSpPr/>
            <p:nvPr userDrawn="1"/>
          </p:nvGrpSpPr>
          <p:grpSpPr>
            <a:xfrm>
              <a:off x="130195" y="101457"/>
              <a:ext cx="647559" cy="567974"/>
              <a:chOff x="257420" y="226345"/>
              <a:chExt cx="540747" cy="474289"/>
            </a:xfrm>
          </p:grpSpPr>
          <p:pic>
            <p:nvPicPr>
              <p:cNvPr id="27665" name="图片 21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7666" name="图片 22"/>
              <p:cNvPicPr>
                <a:picLocks noChangeAspect="1"/>
              </p:cNvPicPr>
              <p:nvPr userDrawn="1"/>
            </p:nvPicPr>
            <p:blipFill>
              <a:blip r:embed="rId4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5" name="文本框 24"/>
            <p:cNvSpPr txBox="1">
              <a:spLocks noChangeArrowheads="1"/>
            </p:cNvSpPr>
            <p:nvPr/>
          </p:nvSpPr>
          <p:spPr bwMode="auto">
            <a:xfrm>
              <a:off x="39833" y="629119"/>
              <a:ext cx="838200" cy="2161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iHei Pro" pitchFamily="34" charset="-122"/>
                <a:ea typeface="LiHei Pro" pitchFamily="34" charset="-122"/>
                <a:cs typeface="+mn-cs"/>
              </a:rPr>
              <a:t>xiaoer.yanj.cn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LiHei Pro" pitchFamily="34" charset="-122"/>
              <a:ea typeface="LiHei Pro" pitchFamily="34" charset="-122"/>
              <a:cs typeface="+mn-cs"/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ctr" eaLnBrk="1" hangingPunct="1">
              <a:buNone/>
            </a:pPr>
            <a:fld id="{9A0DB2DC-4C9A-4742-B13C-FB6460FD3503}" type="slidenum">
              <a:rPr lang="en-US" altLang="zh-CN" sz="1400" dirty="0">
                <a:latin typeface="Impact" panose="020B0806030902050204" pitchFamily="34" charset="0"/>
              </a:rPr>
            </a:fld>
            <a:endParaRPr lang="en-US" altLang="zh-CN" sz="1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/>
          <p:nvPr/>
        </p:nvSpPr>
        <p:spPr>
          <a:xfrm>
            <a:off x="-9525" y="0"/>
            <a:ext cx="1220311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hex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3024188" y="479425"/>
            <a:ext cx="83661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28" name="组合 7"/>
          <p:cNvGrpSpPr/>
          <p:nvPr userDrawn="1"/>
        </p:nvGrpSpPr>
        <p:grpSpPr>
          <a:xfrm>
            <a:off x="0" y="195263"/>
            <a:ext cx="3125788" cy="569912"/>
            <a:chOff x="0" y="194743"/>
            <a:chExt cx="3126179" cy="569433"/>
          </a:xfrm>
        </p:grpSpPr>
        <p:sp>
          <p:nvSpPr>
            <p:cNvPr id="13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0742" name="组合 9"/>
            <p:cNvGrpSpPr/>
            <p:nvPr/>
          </p:nvGrpSpPr>
          <p:grpSpPr>
            <a:xfrm>
              <a:off x="0" y="289912"/>
              <a:ext cx="423916" cy="356887"/>
              <a:chOff x="469900" y="728102"/>
              <a:chExt cx="423916" cy="356887"/>
            </a:xfrm>
          </p:grpSpPr>
          <p:sp>
            <p:nvSpPr>
              <p:cNvPr id="15" name="椭圆 10"/>
              <p:cNvSpPr/>
              <p:nvPr/>
            </p:nvSpPr>
            <p:spPr>
              <a:xfrm rot="16200000">
                <a:off x="737504" y="928677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 rot="16200000">
                <a:off x="737504" y="728820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729" name="组合 18"/>
          <p:cNvGrpSpPr/>
          <p:nvPr userDrawn="1"/>
        </p:nvGrpSpPr>
        <p:grpSpPr>
          <a:xfrm>
            <a:off x="11352213" y="176213"/>
            <a:ext cx="838200" cy="742950"/>
            <a:chOff x="39833" y="101457"/>
            <a:chExt cx="838200" cy="743812"/>
          </a:xfrm>
        </p:grpSpPr>
        <p:grpSp>
          <p:nvGrpSpPr>
            <p:cNvPr id="30735" name="组合 19"/>
            <p:cNvGrpSpPr/>
            <p:nvPr userDrawn="1"/>
          </p:nvGrpSpPr>
          <p:grpSpPr>
            <a:xfrm>
              <a:off x="130195" y="101457"/>
              <a:ext cx="647559" cy="567974"/>
              <a:chOff x="257420" y="226345"/>
              <a:chExt cx="540747" cy="474289"/>
            </a:xfrm>
          </p:grpSpPr>
          <p:pic>
            <p:nvPicPr>
              <p:cNvPr id="30737" name="图片 21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0738" name="图片 22"/>
              <p:cNvPicPr>
                <a:picLocks noChangeAspect="1"/>
              </p:cNvPicPr>
              <p:nvPr userDrawn="1"/>
            </p:nvPicPr>
            <p:blipFill>
              <a:blip r:embed="rId4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5" name="文本框 24"/>
            <p:cNvSpPr txBox="1">
              <a:spLocks noChangeArrowheads="1"/>
            </p:cNvSpPr>
            <p:nvPr/>
          </p:nvSpPr>
          <p:spPr bwMode="auto">
            <a:xfrm>
              <a:off x="39833" y="629119"/>
              <a:ext cx="838200" cy="2161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iHei Pro" pitchFamily="34" charset="-122"/>
                <a:ea typeface="LiHei Pro" pitchFamily="34" charset="-122"/>
                <a:cs typeface="+mn-cs"/>
              </a:rPr>
              <a:t>xiaoer.yanj.cn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LiHei Pro" pitchFamily="34" charset="-122"/>
              <a:ea typeface="LiHei Pro" pitchFamily="34" charset="-122"/>
              <a:cs typeface="+mn-cs"/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ctr" eaLnBrk="1" hangingPunct="1">
              <a:buNone/>
            </a:pPr>
            <a:fld id="{9A0DB2DC-4C9A-4742-B13C-FB6460FD3503}" type="slidenum">
              <a:rPr lang="en-US" altLang="zh-CN" sz="1400" dirty="0">
                <a:latin typeface="Impact" panose="020B0806030902050204" pitchFamily="34" charset="0"/>
              </a:rPr>
            </a:fld>
            <a:endParaRPr lang="en-US" altLang="zh-CN" sz="1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/>
          <p:nvPr/>
        </p:nvSpPr>
        <p:spPr>
          <a:xfrm>
            <a:off x="-9525" y="0"/>
            <a:ext cx="1220311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7" descr="hex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3024188" y="479425"/>
            <a:ext cx="83661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00" name="组合 7"/>
          <p:cNvGrpSpPr/>
          <p:nvPr userDrawn="1"/>
        </p:nvGrpSpPr>
        <p:grpSpPr>
          <a:xfrm>
            <a:off x="0" y="195263"/>
            <a:ext cx="3125788" cy="569912"/>
            <a:chOff x="0" y="194743"/>
            <a:chExt cx="3126179" cy="569433"/>
          </a:xfrm>
        </p:grpSpPr>
        <p:sp>
          <p:nvSpPr>
            <p:cNvPr id="13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3814" name="组合 9"/>
            <p:cNvGrpSpPr/>
            <p:nvPr/>
          </p:nvGrpSpPr>
          <p:grpSpPr>
            <a:xfrm>
              <a:off x="0" y="289912"/>
              <a:ext cx="423916" cy="356887"/>
              <a:chOff x="469900" y="728102"/>
              <a:chExt cx="423916" cy="356887"/>
            </a:xfrm>
          </p:grpSpPr>
          <p:sp>
            <p:nvSpPr>
              <p:cNvPr id="15" name="椭圆 10"/>
              <p:cNvSpPr/>
              <p:nvPr/>
            </p:nvSpPr>
            <p:spPr>
              <a:xfrm rot="16200000">
                <a:off x="737504" y="928677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 rot="16200000">
                <a:off x="737504" y="728820"/>
                <a:ext cx="157030" cy="155594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801" name="组合 18"/>
          <p:cNvGrpSpPr/>
          <p:nvPr userDrawn="1"/>
        </p:nvGrpSpPr>
        <p:grpSpPr>
          <a:xfrm>
            <a:off x="11352213" y="176213"/>
            <a:ext cx="838200" cy="742950"/>
            <a:chOff x="39833" y="101457"/>
            <a:chExt cx="838200" cy="743812"/>
          </a:xfrm>
        </p:grpSpPr>
        <p:grpSp>
          <p:nvGrpSpPr>
            <p:cNvPr id="33807" name="组合 19"/>
            <p:cNvGrpSpPr/>
            <p:nvPr userDrawn="1"/>
          </p:nvGrpSpPr>
          <p:grpSpPr>
            <a:xfrm>
              <a:off x="130195" y="101457"/>
              <a:ext cx="647559" cy="567974"/>
              <a:chOff x="257420" y="226345"/>
              <a:chExt cx="540747" cy="474289"/>
            </a:xfrm>
          </p:grpSpPr>
          <p:pic>
            <p:nvPicPr>
              <p:cNvPr id="33809" name="图片 21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3810" name="图片 22"/>
              <p:cNvPicPr>
                <a:picLocks noChangeAspect="1"/>
              </p:cNvPicPr>
              <p:nvPr userDrawn="1"/>
            </p:nvPicPr>
            <p:blipFill>
              <a:blip r:embed="rId4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5" name="文本框 24"/>
            <p:cNvSpPr txBox="1">
              <a:spLocks noChangeArrowheads="1"/>
            </p:cNvSpPr>
            <p:nvPr/>
          </p:nvSpPr>
          <p:spPr bwMode="auto">
            <a:xfrm>
              <a:off x="39833" y="629119"/>
              <a:ext cx="838200" cy="2161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435F3-CE51-FE47-901D-12AFFB0ECEA9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iHei Pro" pitchFamily="34" charset="-122"/>
                <a:ea typeface="LiHei Pro" pitchFamily="34" charset="-122"/>
                <a:cs typeface="+mn-cs"/>
              </a:rPr>
              <a:t>xiaoer.yanj.cn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LiHei Pro" pitchFamily="34" charset="-122"/>
              <a:ea typeface="LiHei Pro" pitchFamily="34" charset="-122"/>
              <a:cs typeface="+mn-cs"/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ctr" eaLnBrk="1" hangingPunct="1">
              <a:buNone/>
            </a:pPr>
            <a:fld id="{9A0DB2DC-4C9A-4742-B13C-FB6460FD3503}" type="slidenum">
              <a:rPr lang="en-US" altLang="zh-CN" sz="1400" dirty="0">
                <a:latin typeface="Impact" panose="020B0806030902050204" pitchFamily="34" charset="0"/>
              </a:rPr>
            </a:fld>
            <a:endParaRPr lang="en-US" altLang="zh-CN" sz="1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/>
          <p:nvPr/>
        </p:nvSpPr>
        <p:spPr>
          <a:xfrm>
            <a:off x="-9525" y="0"/>
            <a:ext cx="1220311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139825" y="1031875"/>
            <a:ext cx="9910763" cy="42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899150" y="6453188"/>
            <a:ext cx="392113" cy="222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日期占位符 6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4"/>
          </p:nvPr>
        </p:nvSpPr>
        <p:spPr>
          <a:xfrm>
            <a:off x="4673600" y="6397625"/>
            <a:ext cx="2843213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ctr" eaLnBrk="1" hangingPunct="1">
              <a:buNone/>
            </a:pPr>
            <a:fld id="{9A0DB2DC-4C9A-4742-B13C-FB6460FD3503}" type="slidenum">
              <a:rPr lang="en-US" altLang="zh-CN" dirty="0">
                <a:latin typeface="ITC Avant Garde Std Bk" pitchFamily="34" charset="0"/>
              </a:rPr>
            </a:fld>
            <a:endParaRPr lang="en-US" altLang="zh-CN" dirty="0">
              <a:latin typeface="ITC Avant Garde Std Bk" pitchFamily="34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 vert="horz" wrap="square" lIns="91436" tIns="45718" rIns="91436" bIns="45718" numCol="1" anchor="t" anchorCtr="0" compatLnSpc="1"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pPr marL="0" marR="0" lvl="0" indent="0" algn="l" defTabSz="1219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43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 vert="horz" wrap="square" lIns="91436" tIns="45718" rIns="91436" bIns="45718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5" Type="http://schemas.openxmlformats.org/officeDocument/2006/relationships/theme" Target="../theme/theme10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4013" cy="435292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F6EA95-63AF-4EAD-B714-06BDEBA0771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等线" panose="02010600030101010101" pitchFamily="2" charset="-122"/>
              </a:rPr>
            </a:fld>
            <a:endParaRPr lang="en-US" altLang="en-US" dirty="0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43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1213" cy="452755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defRPr sz="1600" noProof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defRPr sz="1600" noProof="1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lstStyle>
            <a:lvl1pPr algn="r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sldNum="0" hdr="0" ftr="0" dt="0"/>
  <p:txStyles>
    <p:titleStyle>
      <a:lvl1pPr algn="ctr" defTabSz="1219200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5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>
          <a:xfrm>
            <a:off x="609600" y="355600"/>
            <a:ext cx="10971213" cy="11430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1213" cy="4167188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lIns="91436" tIns="45718" rIns="91436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defRPr sz="1600" noProof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defRPr sz="1600" noProof="1">
                <a:solidFill>
                  <a:prstClr val="white">
                    <a:lumMod val="6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5388"/>
            <a:ext cx="10463213" cy="1905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lstStyle>
            <a:lvl1pPr algn="ctr">
              <a:defRPr sz="1600">
                <a:solidFill>
                  <a:srgbClr val="808080"/>
                </a:solidFill>
                <a:latin typeface="Impact" panose="020B080603090205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l" defTabSz="1219200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1pPr>
      <a:lvl2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2pPr>
      <a:lvl3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3pPr>
      <a:lvl4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4pPr>
      <a:lvl5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5pPr>
      <a:lvl6pPr marL="4572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6pPr>
      <a:lvl7pPr marL="9144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7pPr>
      <a:lvl8pPr marL="13716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8pPr>
      <a:lvl9pPr marL="18288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4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>
          <a:xfrm>
            <a:off x="609600" y="355600"/>
            <a:ext cx="10971213" cy="11430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3076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1213" cy="4167188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lIns="91436" tIns="45718" rIns="91436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defRPr sz="1600" noProof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defRPr sz="1600" noProof="1">
                <a:solidFill>
                  <a:prstClr val="white">
                    <a:lumMod val="6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5388"/>
            <a:ext cx="10463213" cy="1905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lstStyle>
            <a:lvl1pPr algn="ctr">
              <a:defRPr sz="1600">
                <a:solidFill>
                  <a:srgbClr val="808080"/>
                </a:solidFill>
                <a:latin typeface="Impact" panose="020B080603090205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lvl1pPr algn="l" defTabSz="1219200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1pPr>
      <a:lvl2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2pPr>
      <a:lvl3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3pPr>
      <a:lvl4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4pPr>
      <a:lvl5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5pPr>
      <a:lvl6pPr marL="4572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6pPr>
      <a:lvl7pPr marL="9144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7pPr>
      <a:lvl8pPr marL="13716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8pPr>
      <a:lvl9pPr marL="18288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098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>
          <a:xfrm>
            <a:off x="609600" y="355600"/>
            <a:ext cx="10971213" cy="11430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1213" cy="4167188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lIns="91436" tIns="45718" rIns="91436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defRPr sz="1600" noProof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defRPr sz="1600" noProof="1">
                <a:solidFill>
                  <a:prstClr val="white">
                    <a:lumMod val="6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5388"/>
            <a:ext cx="10463213" cy="1905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lstStyle>
            <a:lvl1pPr algn="ctr">
              <a:defRPr sz="1600">
                <a:solidFill>
                  <a:srgbClr val="808080"/>
                </a:solidFill>
                <a:latin typeface="Impact" panose="020B080603090205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sldNum="0" hdr="0" ftr="0" dt="0"/>
  <p:txStyles>
    <p:titleStyle>
      <a:lvl1pPr algn="l" defTabSz="1219200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1pPr>
      <a:lvl2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2pPr>
      <a:lvl3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3pPr>
      <a:lvl4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4pPr>
      <a:lvl5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5pPr>
      <a:lvl6pPr marL="4572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6pPr>
      <a:lvl7pPr marL="9144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7pPr>
      <a:lvl8pPr marL="13716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8pPr>
      <a:lvl9pPr marL="18288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122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>
          <a:xfrm>
            <a:off x="609600" y="355600"/>
            <a:ext cx="10971213" cy="11430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5124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1213" cy="4167188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lIns="91436" tIns="45718" rIns="91436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defRPr sz="1600" noProof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defRPr sz="1600" noProof="1">
                <a:solidFill>
                  <a:prstClr val="white">
                    <a:lumMod val="6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5388"/>
            <a:ext cx="10463213" cy="1905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lstStyle>
            <a:lvl1pPr algn="ctr">
              <a:defRPr sz="1600">
                <a:solidFill>
                  <a:srgbClr val="808080"/>
                </a:solidFill>
                <a:latin typeface="Impact" panose="020B080603090205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sldNum="0" hdr="0" ftr="0" dt="0"/>
  <p:txStyles>
    <p:titleStyle>
      <a:lvl1pPr algn="l" defTabSz="1219200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1pPr>
      <a:lvl2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2pPr>
      <a:lvl3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3pPr>
      <a:lvl4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4pPr>
      <a:lvl5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5pPr>
      <a:lvl6pPr marL="4572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6pPr>
      <a:lvl7pPr marL="9144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7pPr>
      <a:lvl8pPr marL="13716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8pPr>
      <a:lvl9pPr marL="18288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146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>
          <a:xfrm>
            <a:off x="609600" y="355600"/>
            <a:ext cx="10971213" cy="11430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6148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1213" cy="4167188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lIns="91436" tIns="45718" rIns="91436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defRPr sz="1600" noProof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defRPr sz="1600" noProof="1">
                <a:solidFill>
                  <a:prstClr val="white">
                    <a:lumMod val="6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5388"/>
            <a:ext cx="10463213" cy="1905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lstStyle>
            <a:lvl1pPr algn="ctr">
              <a:defRPr sz="1600">
                <a:solidFill>
                  <a:srgbClr val="808080"/>
                </a:solidFill>
                <a:latin typeface="Impact" panose="020B080603090205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sldNum="0" hdr="0" ftr="0" dt="0"/>
  <p:txStyles>
    <p:titleStyle>
      <a:lvl1pPr algn="l" defTabSz="1219200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1pPr>
      <a:lvl2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2pPr>
      <a:lvl3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3pPr>
      <a:lvl4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4pPr>
      <a:lvl5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5pPr>
      <a:lvl6pPr marL="4572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6pPr>
      <a:lvl7pPr marL="9144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7pPr>
      <a:lvl8pPr marL="13716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8pPr>
      <a:lvl9pPr marL="18288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17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>
          <a:xfrm>
            <a:off x="609600" y="355600"/>
            <a:ext cx="10971213" cy="11430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7172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1213" cy="4167188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lIns="91436" tIns="45718" rIns="91436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defRPr sz="1600" noProof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defRPr sz="1600" noProof="1">
                <a:solidFill>
                  <a:prstClr val="white">
                    <a:lumMod val="6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5388"/>
            <a:ext cx="10463213" cy="1905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lstStyle>
            <a:lvl1pPr algn="ctr">
              <a:defRPr sz="1600">
                <a:solidFill>
                  <a:srgbClr val="808080"/>
                </a:solidFill>
                <a:latin typeface="Impact" panose="020B080603090205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sldNum="0" hdr="0" ftr="0" dt="0"/>
  <p:txStyles>
    <p:titleStyle>
      <a:lvl1pPr algn="l" defTabSz="1219200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1pPr>
      <a:lvl2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2pPr>
      <a:lvl3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3pPr>
      <a:lvl4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4pPr>
      <a:lvl5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5pPr>
      <a:lvl6pPr marL="4572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6pPr>
      <a:lvl7pPr marL="9144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7pPr>
      <a:lvl8pPr marL="13716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8pPr>
      <a:lvl9pPr marL="18288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194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>
          <a:xfrm>
            <a:off x="609600" y="355600"/>
            <a:ext cx="10971213" cy="11430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8196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1213" cy="4167188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lIns="91436" tIns="45718" rIns="91436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defRPr sz="1600" noProof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defRPr sz="1600" noProof="1">
                <a:solidFill>
                  <a:prstClr val="white">
                    <a:lumMod val="6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5388"/>
            <a:ext cx="10463213" cy="1905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lstStyle>
            <a:lvl1pPr algn="ctr">
              <a:defRPr sz="1600">
                <a:solidFill>
                  <a:srgbClr val="808080"/>
                </a:solidFill>
                <a:latin typeface="Impact" panose="020B080603090205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sldNum="0" hdr="0" ftr="0" dt="0"/>
  <p:txStyles>
    <p:titleStyle>
      <a:lvl1pPr algn="l" defTabSz="1219200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1pPr>
      <a:lvl2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2pPr>
      <a:lvl3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3pPr>
      <a:lvl4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4pPr>
      <a:lvl5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5pPr>
      <a:lvl6pPr marL="4572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6pPr>
      <a:lvl7pPr marL="9144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7pPr>
      <a:lvl8pPr marL="13716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8pPr>
      <a:lvl9pPr marL="18288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218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>
          <a:xfrm>
            <a:off x="609600" y="355600"/>
            <a:ext cx="10971213" cy="11430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9220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1213" cy="4167188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lIns="91436" tIns="45718" rIns="91436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213" y="17780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defRPr sz="1600" noProof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20504-D840-6A40-90BC-6F3747762FA2}" type="datetime1"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34125"/>
            <a:ext cx="38592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defRPr sz="1600" noProof="1">
                <a:solidFill>
                  <a:prstClr val="white">
                    <a:lumMod val="6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WWW.DESIGNERSPARADISE.COM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5388"/>
            <a:ext cx="10463213" cy="1905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5" y="6145213"/>
            <a:ext cx="481013" cy="304800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/>
          <a:lstStyle>
            <a:lvl1pPr algn="ctr">
              <a:defRPr sz="1600">
                <a:solidFill>
                  <a:srgbClr val="808080"/>
                </a:solidFill>
                <a:latin typeface="Impact" panose="020B080603090205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sldNum="0" hdr="0" ftr="0" dt="0"/>
  <p:txStyles>
    <p:titleStyle>
      <a:lvl1pPr algn="l" defTabSz="1219200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1pPr>
      <a:lvl2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2pPr>
      <a:lvl3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3pPr>
      <a:lvl4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4pPr>
      <a:lvl5pPr algn="l" defTabSz="1219200" rtl="0" eaLnBrk="0" fontAlgn="base" hangingPunct="0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5pPr>
      <a:lvl6pPr marL="4572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6pPr>
      <a:lvl7pPr marL="9144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7pPr>
      <a:lvl8pPr marL="13716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8pPr>
      <a:lvl9pPr marL="1828800" algn="l" defTabSz="1219200" rtl="0" fontAlgn="base">
        <a:spcBef>
          <a:spcPct val="0"/>
        </a:spcBef>
        <a:spcAft>
          <a:spcPct val="0"/>
        </a:spcAft>
        <a:defRPr sz="4600">
          <a:solidFill>
            <a:srgbClr val="17375E"/>
          </a:solidFill>
          <a:latin typeface="Signika"/>
          <a:ea typeface="Open Sans Extrabold" pitchFamily="34" charset="0"/>
          <a:cs typeface="Open Sans Extrabold" pitchFamily="34" charset="0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36.xml"/><Relationship Id="rId7" Type="http://schemas.openxmlformats.org/officeDocument/2006/relationships/image" Target="../media/image24.jpeg"/><Relationship Id="rId6" Type="http://schemas.openxmlformats.org/officeDocument/2006/relationships/image" Target="../media/image23.GIF"/><Relationship Id="rId5" Type="http://schemas.openxmlformats.org/officeDocument/2006/relationships/hyperlink" Target="file:///H:\&#20581;&#24247;&#36827;&#26657;&#22253;\&#27927;&#25163;2.gif" TargetMode="Externa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44.GIF"/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9154" name="Text Box 4"/>
          <p:cNvSpPr txBox="1"/>
          <p:nvPr/>
        </p:nvSpPr>
        <p:spPr>
          <a:xfrm>
            <a:off x="1747520" y="448945"/>
            <a:ext cx="9561195" cy="7435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p>
            <a:pPr algn="l" eaLnBrk="1" hangingPunct="1"/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认识诺如病毒，筑牢校园健康防线</a:t>
            </a:r>
            <a:endParaRPr lang="zh-CN" altLang="en-US" sz="4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155" name="Text Box 3"/>
          <p:cNvSpPr txBox="1"/>
          <p:nvPr/>
        </p:nvSpPr>
        <p:spPr>
          <a:xfrm>
            <a:off x="3829685" y="5455920"/>
            <a:ext cx="5589270" cy="12439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rgbClr val="F9680D"/>
                </a:solidFill>
                <a:latin typeface="Arial" panose="020B0604020202020204" pitchFamily="34" charset="0"/>
              </a:rPr>
              <a:t>华</a:t>
            </a:r>
            <a:r>
              <a:rPr lang="en-US" altLang="zh-CN" b="1" dirty="0">
                <a:solidFill>
                  <a:srgbClr val="F9680D"/>
                </a:solidFill>
                <a:latin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F9680D"/>
                </a:solidFill>
                <a:latin typeface="Arial" panose="020B0604020202020204" pitchFamily="34" charset="0"/>
              </a:rPr>
              <a:t>中</a:t>
            </a:r>
            <a:r>
              <a:rPr lang="en-US" altLang="zh-CN" b="1" dirty="0">
                <a:solidFill>
                  <a:srgbClr val="F9680D"/>
                </a:solidFill>
                <a:latin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F9680D"/>
                </a:solidFill>
                <a:latin typeface="Arial" panose="020B0604020202020204" pitchFamily="34" charset="0"/>
              </a:rPr>
              <a:t>师</a:t>
            </a:r>
            <a:r>
              <a:rPr lang="en-US" altLang="zh-CN" b="1" dirty="0">
                <a:solidFill>
                  <a:srgbClr val="F9680D"/>
                </a:solidFill>
                <a:latin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F9680D"/>
                </a:solidFill>
                <a:latin typeface="Arial" panose="020B0604020202020204" pitchFamily="34" charset="0"/>
              </a:rPr>
              <a:t>范</a:t>
            </a:r>
            <a:r>
              <a:rPr lang="en-US" altLang="zh-CN" b="1" dirty="0">
                <a:solidFill>
                  <a:srgbClr val="F9680D"/>
                </a:solidFill>
                <a:latin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F9680D"/>
                </a:solidFill>
                <a:latin typeface="Arial" panose="020B0604020202020204" pitchFamily="34" charset="0"/>
              </a:rPr>
              <a:t>大</a:t>
            </a:r>
            <a:r>
              <a:rPr lang="en-US" altLang="zh-CN" b="1" dirty="0">
                <a:solidFill>
                  <a:srgbClr val="F9680D"/>
                </a:solidFill>
                <a:latin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F9680D"/>
                </a:solidFill>
                <a:latin typeface="Arial" panose="020B0604020202020204" pitchFamily="34" charset="0"/>
              </a:rPr>
              <a:t>学</a:t>
            </a:r>
            <a:r>
              <a:rPr lang="en-US" altLang="zh-CN" b="1" dirty="0">
                <a:solidFill>
                  <a:srgbClr val="F9680D"/>
                </a:solidFill>
                <a:latin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F9680D"/>
                </a:solidFill>
                <a:latin typeface="Arial" panose="020B0604020202020204" pitchFamily="34" charset="0"/>
              </a:rPr>
              <a:t>医</a:t>
            </a:r>
            <a:r>
              <a:rPr lang="en-US" altLang="zh-CN" b="1" dirty="0">
                <a:solidFill>
                  <a:srgbClr val="F9680D"/>
                </a:solidFill>
                <a:latin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F9680D"/>
                </a:solidFill>
                <a:latin typeface="Arial" panose="020B0604020202020204" pitchFamily="34" charset="0"/>
              </a:rPr>
              <a:t>院</a:t>
            </a:r>
            <a:endParaRPr lang="zh-CN" altLang="en-US" b="1" dirty="0">
              <a:solidFill>
                <a:srgbClr val="F9680D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rgbClr val="F9680D"/>
                </a:solidFill>
                <a:latin typeface="Arial" panose="020B0604020202020204" pitchFamily="34" charset="0"/>
              </a:rPr>
              <a:t>胡清平  </a:t>
            </a:r>
            <a:endParaRPr lang="en-US" altLang="zh-CN" b="1" dirty="0">
              <a:solidFill>
                <a:srgbClr val="F9680D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zh-CN" b="1" dirty="0">
                <a:solidFill>
                  <a:srgbClr val="F9680D"/>
                </a:solidFill>
                <a:latin typeface="Arial" panose="020B0604020202020204" pitchFamily="34" charset="0"/>
              </a:rPr>
              <a:t>2025.3.20</a:t>
            </a:r>
            <a:endParaRPr lang="en-US" altLang="zh-CN" b="1" dirty="0">
              <a:solidFill>
                <a:srgbClr val="F9680D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9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9505" y="1833880"/>
            <a:ext cx="4580890" cy="4249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66" name="Picture 5" descr="图片11 (1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3" y="0"/>
            <a:ext cx="4359275" cy="2901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7" name="Text Box 2"/>
          <p:cNvSpPr txBox="1"/>
          <p:nvPr/>
        </p:nvSpPr>
        <p:spPr>
          <a:xfrm>
            <a:off x="2625090" y="1097915"/>
            <a:ext cx="4778375" cy="706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4000" b="1" dirty="0">
                <a:solidFill>
                  <a:srgbClr val="FCAD36"/>
                </a:solidFill>
                <a:latin typeface="黑体" panose="02010609060101010101" charset="-122"/>
                <a:ea typeface="黑体" panose="02010609060101010101" charset="-122"/>
              </a:rPr>
              <a:t>得病了我们怎么办？</a:t>
            </a:r>
            <a:endParaRPr lang="zh-CN" altLang="en-US" sz="4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Text Box 3"/>
          <p:cNvSpPr txBox="1"/>
          <p:nvPr/>
        </p:nvSpPr>
        <p:spPr>
          <a:xfrm>
            <a:off x="655320" y="1713865"/>
            <a:ext cx="6974840" cy="40773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告诉老师或爸爸、妈妈我不舒服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看医生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感染诺如病毒后需要进行居家隔离，隔离时间为急性期至症状完全消失后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72</a:t>
            </a: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小时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居家隔离时不要外出，防止将病毒传染给其他人。</a:t>
            </a: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病好了再和其他的小朋友一起玩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对诺如病毒感染环境加强消毒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15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charRg st="15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charRg st="15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27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charRg st="27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charRg st="27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42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charRg st="42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charRg st="42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90" name="Text Box 2"/>
          <p:cNvSpPr txBox="1"/>
          <p:nvPr/>
        </p:nvSpPr>
        <p:spPr>
          <a:xfrm>
            <a:off x="3665538" y="357188"/>
            <a:ext cx="4778375" cy="7064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4000" b="1" dirty="0">
                <a:solidFill>
                  <a:srgbClr val="FCAD36"/>
                </a:solidFill>
                <a:latin typeface="黑体" panose="02010609060101010101" charset="-122"/>
                <a:ea typeface="黑体" panose="02010609060101010101" charset="-122"/>
              </a:rPr>
              <a:t>我们该怎么预防呀？</a:t>
            </a:r>
            <a:endParaRPr lang="zh-CN" altLang="en-US" sz="4000" b="1" dirty="0">
              <a:solidFill>
                <a:srgbClr val="FCAD3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3555" name="Picture 6" descr="ba9c81ecgd34f587315fd&amp;6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8255" y="4076700"/>
            <a:ext cx="3057525" cy="1920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7" descr="1979055e2b53e233800c8ab78fcced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863" y="1249363"/>
            <a:ext cx="2665412" cy="2054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8" name="Text Box 10"/>
          <p:cNvSpPr txBox="1"/>
          <p:nvPr/>
        </p:nvSpPr>
        <p:spPr>
          <a:xfrm>
            <a:off x="8561070" y="6189980"/>
            <a:ext cx="16398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晒衣被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9" name="Text Box 11"/>
          <p:cNvSpPr txBox="1"/>
          <p:nvPr/>
        </p:nvSpPr>
        <p:spPr>
          <a:xfrm>
            <a:off x="7974013" y="3420428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喝烧开后的水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0" name="Text Box 12"/>
          <p:cNvSpPr txBox="1"/>
          <p:nvPr/>
        </p:nvSpPr>
        <p:spPr>
          <a:xfrm>
            <a:off x="4733925" y="3420745"/>
            <a:ext cx="263207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吃安全卫生的食物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1" name="Text Box 13"/>
          <p:cNvSpPr txBox="1"/>
          <p:nvPr/>
        </p:nvSpPr>
        <p:spPr>
          <a:xfrm>
            <a:off x="2366328" y="3420745"/>
            <a:ext cx="11017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勤洗手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2" name="Text Box 14"/>
          <p:cNvSpPr txBox="1"/>
          <p:nvPr/>
        </p:nvSpPr>
        <p:spPr>
          <a:xfrm>
            <a:off x="2123440" y="6181725"/>
            <a:ext cx="11017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勤通风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564" name="内容占位符 3"/>
          <p:cNvPicPr>
            <a:picLocks noGrp="1" noChangeAspect="1"/>
          </p:cNvPicPr>
          <p:nvPr>
            <p:ph type="subTitle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52963" y="3995738"/>
            <a:ext cx="2882900" cy="2079625"/>
          </a:xfrm>
        </p:spPr>
      </p:pic>
      <p:sp>
        <p:nvSpPr>
          <p:cNvPr id="23565" name="Text Box 10"/>
          <p:cNvSpPr txBox="1"/>
          <p:nvPr/>
        </p:nvSpPr>
        <p:spPr>
          <a:xfrm>
            <a:off x="5275580" y="6190298"/>
            <a:ext cx="16398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锻炼身体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3795" name="Picture 4" descr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75" y="3997325"/>
            <a:ext cx="2726055" cy="218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洗手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200" y="923925"/>
            <a:ext cx="2381250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9" descr="未命名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88" y="1338263"/>
            <a:ext cx="2660650" cy="2039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9" grpId="0"/>
      <p:bldP spid="23560" grpId="0"/>
      <p:bldP spid="23561" grpId="0"/>
      <p:bldP spid="23562" grpId="0"/>
      <p:bldP spid="235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53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5100" y="3089275"/>
            <a:ext cx="4024313" cy="223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39" name="Text Box 2"/>
          <p:cNvSpPr txBox="1"/>
          <p:nvPr/>
        </p:nvSpPr>
        <p:spPr>
          <a:xfrm>
            <a:off x="3451225" y="1252538"/>
            <a:ext cx="52879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4000" b="1" dirty="0">
                <a:solidFill>
                  <a:srgbClr val="FCAD36"/>
                </a:solidFill>
                <a:latin typeface="黑体" panose="02010609060101010101" charset="-122"/>
                <a:ea typeface="黑体" panose="02010609060101010101" charset="-122"/>
              </a:rPr>
              <a:t>我们为什么要洗手呢？</a:t>
            </a:r>
            <a:endParaRPr lang="zh-CN" altLang="en-US" sz="4000" b="1" dirty="0">
              <a:solidFill>
                <a:srgbClr val="FCAD3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56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1175" y="661988"/>
            <a:ext cx="6088063" cy="5535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1371600" y="185738"/>
            <a:ext cx="4851400" cy="617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7587" name="灯片编号占位符 1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lIns="91436" tIns="45718" rIns="91436" bIns="45718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600" dirty="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zh-CN" sz="16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6300" y="1398588"/>
            <a:ext cx="4762500" cy="320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9" name="图片 5" descr="IMG_9698"/>
          <p:cNvPicPr>
            <a:picLocks noChangeAspect="1"/>
          </p:cNvPicPr>
          <p:nvPr/>
        </p:nvPicPr>
        <p:blipFill>
          <a:blip r:embed="rId2"/>
          <a:srcRect l="17152" t="-462" r="12914"/>
          <a:stretch>
            <a:fillRect/>
          </a:stretch>
        </p:blipFill>
        <p:spPr>
          <a:xfrm>
            <a:off x="1735138" y="404813"/>
            <a:ext cx="2001837" cy="2836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0" name="图片 6" descr="IMG_03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388" y="460375"/>
            <a:ext cx="2070100" cy="275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右箭头 9"/>
          <p:cNvSpPr/>
          <p:nvPr/>
        </p:nvSpPr>
        <p:spPr>
          <a:xfrm>
            <a:off x="6362700" y="3340100"/>
            <a:ext cx="835025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7592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138" y="3355975"/>
            <a:ext cx="4319587" cy="2876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/>
        </p:nvSpPr>
        <p:spPr>
          <a:xfrm>
            <a:off x="6543040" y="758190"/>
            <a:ext cx="4801314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不洗手不要揉眼睛挖鼻孔抓东西吃</a:t>
            </a:r>
            <a:endParaRPr kumimoji="0" lang="zh-CN" altLang="en-US" sz="2400" b="0" i="0" u="none" strike="noStrike" kern="1200" cap="none" spc="0" normalizeH="0" baseline="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9643" name="Picture 11" descr="http://p1.img.cctvpic.com/photoworkspace/contentimg/2017/07/18/201707181129079864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475" y="4735513"/>
            <a:ext cx="2892425" cy="187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直角上箭头 10"/>
          <p:cNvSpPr/>
          <p:nvPr/>
        </p:nvSpPr>
        <p:spPr>
          <a:xfrm>
            <a:off x="9723438" y="4648200"/>
            <a:ext cx="1249363" cy="7778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 bwMode="auto">
          <a:xfrm>
            <a:off x="3266740" y="2221587"/>
            <a:ext cx="10361851" cy="1500534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91436" tIns="45718" rIns="91436" bIns="45718" numCol="1" anchor="b" anchorCtr="0" compatLnSpc="1"/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zh-CN" altLang="en-US" sz="2700" b="0" i="0" u="none" strike="noStrike" kern="1200" cap="none" spc="0" normalizeH="0" baseline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接触脏东西后要洗手</a:t>
            </a:r>
            <a:endParaRPr kumimoji="0" lang="zh-CN" altLang="en-US" sz="2700" b="0" i="0" u="none" strike="noStrike" kern="1200" cap="none" spc="0" normalizeH="0" baseline="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zh-CN" altLang="en-US" sz="2700" b="0" i="0" u="none" strike="noStrike" kern="1200" cap="none" spc="0" normalizeH="0" baseline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接触食物或者鼻粘膜之前要洗手</a:t>
            </a:r>
            <a:endParaRPr kumimoji="0" lang="zh-CN" altLang="en-US" sz="2700" b="0" i="0" u="none" strike="noStrike" kern="1200" cap="none" spc="0" normalizeH="0" baseline="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8611" name="灯片编号占位符 1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lIns="91436" tIns="45718" rIns="91436" bIns="45718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600" dirty="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zh-CN" sz="16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8612" name="Text Box 2"/>
          <p:cNvSpPr txBox="1"/>
          <p:nvPr/>
        </p:nvSpPr>
        <p:spPr>
          <a:xfrm>
            <a:off x="3451225" y="1252538"/>
            <a:ext cx="477837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4000" b="1" dirty="0">
                <a:solidFill>
                  <a:srgbClr val="FCAD36"/>
                </a:solidFill>
                <a:latin typeface="黑体" panose="02010609060101010101" charset="-122"/>
                <a:ea typeface="黑体" panose="02010609060101010101" charset="-122"/>
              </a:rPr>
              <a:t>要养成洗手的好习惯</a:t>
            </a:r>
            <a:endParaRPr lang="zh-CN" altLang="en-US" sz="4000" b="1" dirty="0">
              <a:solidFill>
                <a:srgbClr val="FCAD3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8613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9838" y="1960563"/>
            <a:ext cx="2863850" cy="3017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2335213"/>
            <a:ext cx="2643187" cy="2643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7875" y="830263"/>
            <a:ext cx="8237538" cy="372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325" y="4476750"/>
            <a:ext cx="2697163" cy="2003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963" y="4476750"/>
            <a:ext cx="3281362" cy="2003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7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075" y="4552950"/>
            <a:ext cx="1849438" cy="1851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副标题 2"/>
          <p:cNvSpPr>
            <a:spLocks noGrp="1"/>
          </p:cNvSpPr>
          <p:nvPr>
            <p:ph type="subTitle" idx="1"/>
          </p:nvPr>
        </p:nvSpPr>
        <p:spPr>
          <a:xfrm>
            <a:off x="1752600" y="488950"/>
            <a:ext cx="8532813" cy="790575"/>
          </a:xfrm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3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七步洗手法（</a:t>
            </a:r>
            <a:r>
              <a:rPr kumimoji="0" lang="en-US" altLang="zh-CN" sz="43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zh-CN" altLang="en-US" sz="43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）</a:t>
            </a:r>
            <a:endParaRPr kumimoji="0" lang="zh-CN" altLang="en-US" sz="4300" b="1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0659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775" y="1954213"/>
            <a:ext cx="3062288" cy="241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0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450" y="1962150"/>
            <a:ext cx="3060700" cy="2414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1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5" y="1944688"/>
            <a:ext cx="3062288" cy="241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2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2106613"/>
            <a:ext cx="3062288" cy="241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3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775" y="2097088"/>
            <a:ext cx="3062288" cy="2416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副标题 2"/>
          <p:cNvSpPr>
            <a:spLocks noGrp="1"/>
          </p:cNvSpPr>
          <p:nvPr>
            <p:ph type="subTitle" idx="1"/>
          </p:nvPr>
        </p:nvSpPr>
        <p:spPr>
          <a:xfrm>
            <a:off x="1752600" y="276225"/>
            <a:ext cx="8532813" cy="790575"/>
          </a:xfrm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3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七步洗手法（</a:t>
            </a:r>
            <a:r>
              <a:rPr kumimoji="0" lang="en-US" altLang="zh-CN" sz="43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CN" altLang="en-US" sz="43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）</a:t>
            </a:r>
            <a:endParaRPr kumimoji="0" lang="zh-CN" altLang="en-US" sz="4300" b="1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683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8763" y="1138238"/>
            <a:ext cx="3400425" cy="268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1139825"/>
            <a:ext cx="3400425" cy="2681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5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763" y="3819525"/>
            <a:ext cx="3398837" cy="268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6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188" y="3821113"/>
            <a:ext cx="3400425" cy="2681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灯片编号占位符 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lIns="91436" tIns="45718" rIns="91436" bIns="45718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600" dirty="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zh-CN" sz="16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23168" y="562154"/>
            <a:ext cx="5903118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-22860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戴口罩六步法（</a:t>
            </a:r>
            <a:r>
              <a:rPr kumimoji="0" lang="en-US" altLang="zh-CN" sz="4400" b="1" i="0" u="none" strike="noStrike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4400" b="1" i="0" u="none" strike="noStrike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zh-CN" altLang="en-US" sz="4400" b="1" i="0" u="none" strike="noStrike" kern="1200" cap="none" spc="0" normalizeH="0" baseline="0" noProof="0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2708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850" y="1927225"/>
            <a:ext cx="2625725" cy="2414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038" y="1933575"/>
            <a:ext cx="2803525" cy="241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150" y="1917700"/>
            <a:ext cx="2860675" cy="2414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11" name="矩形 8"/>
          <p:cNvSpPr/>
          <p:nvPr/>
        </p:nvSpPr>
        <p:spPr>
          <a:xfrm>
            <a:off x="1268413" y="4700588"/>
            <a:ext cx="1944687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戴前洗手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712" name="矩形 9"/>
          <p:cNvSpPr/>
          <p:nvPr/>
        </p:nvSpPr>
        <p:spPr>
          <a:xfrm>
            <a:off x="4203700" y="4700588"/>
            <a:ext cx="3381375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口罩分清上下内外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713" name="矩形 10"/>
          <p:cNvSpPr/>
          <p:nvPr/>
        </p:nvSpPr>
        <p:spPr>
          <a:xfrm>
            <a:off x="8389938" y="4718050"/>
            <a:ext cx="266382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橡筋绕至耳后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4"/>
          <p:cNvSpPr txBox="1"/>
          <p:nvPr/>
        </p:nvSpPr>
        <p:spPr>
          <a:xfrm>
            <a:off x="953" y="1310"/>
            <a:ext cx="453603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91640" y="1108710"/>
            <a:ext cx="58293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中宋" panose="02010600040101010101" charset="-122"/>
                <a:sym typeface="Arial" panose="020B0604020202020204"/>
              </a:rPr>
              <a:t>目录</a:t>
            </a:r>
            <a:endParaRPr lang="zh-CN" altLang="en-US" sz="60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华文中宋" panose="02010600040101010101" charset="-122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6155" y="1510030"/>
            <a:ext cx="4063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认识诺如病毒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12800" y="2493645"/>
            <a:ext cx="10843260" cy="26943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、诺如病毒是在1968年被首次发现的，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2002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年正式命名。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2、诺如病毒在全球范围内流行比较广泛。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、每年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月到次年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月是感染高发季节。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0" name="灯片编号占位符 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lIns="91436" tIns="45718" rIns="91436" bIns="45718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600" dirty="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zh-CN" sz="16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23168" y="562154"/>
            <a:ext cx="5903118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-22860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戴口罩六步法（</a:t>
            </a:r>
            <a:r>
              <a:rPr kumimoji="0" lang="en-US" altLang="zh-CN" sz="4400" b="1" i="0" u="none" strike="noStrike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4400" b="1" i="0" u="none" strike="noStrike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zh-CN" altLang="en-US" sz="4400" b="1" i="0" u="none" strike="noStrike" kern="1200" cap="none" spc="0" normalizeH="0" baseline="0" noProof="0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3732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850" y="2046288"/>
            <a:ext cx="2625725" cy="2176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3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038" y="1952625"/>
            <a:ext cx="2803525" cy="2378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4" name="Picture 2" descr="https://timgsa.baidu.com/timg?image&amp;quality=80&amp;size=b9999_10000&amp;sec=1543084642274&amp;di=39e03e4991a6ef02f88d03af8d5e1a83&amp;imgtype=0&amp;src=http%3A%2F%2Fimg.mp.sohu.com%2Fupload%2F20170601%2Fb051d123d84147f5868c0b6a8b0170c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675" y="1917700"/>
            <a:ext cx="2841625" cy="2414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5" name="矩形 14"/>
          <p:cNvSpPr/>
          <p:nvPr/>
        </p:nvSpPr>
        <p:spPr>
          <a:xfrm>
            <a:off x="1268413" y="4700588"/>
            <a:ext cx="1944687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拉开口罩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736" name="矩形 15"/>
          <p:cNvSpPr/>
          <p:nvPr/>
        </p:nvSpPr>
        <p:spPr>
          <a:xfrm>
            <a:off x="4295775" y="4700588"/>
            <a:ext cx="3022600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沿鼻梁压紧鼻夹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737" name="矩形 16"/>
          <p:cNvSpPr/>
          <p:nvPr/>
        </p:nvSpPr>
        <p:spPr>
          <a:xfrm>
            <a:off x="8931275" y="4718050"/>
            <a:ext cx="12271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4" name="灯片编号占位符 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lIns="91436" tIns="45718" rIns="91436" bIns="45718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600" dirty="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zh-CN" sz="16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云形 4"/>
          <p:cNvSpPr/>
          <p:nvPr/>
        </p:nvSpPr>
        <p:spPr>
          <a:xfrm>
            <a:off x="906463" y="1258888"/>
            <a:ext cx="9702800" cy="54006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7158" y="422516"/>
            <a:ext cx="839204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为什么要少去人员密集的公共场所？</a:t>
            </a:r>
            <a:endParaRPr kumimoji="0" lang="zh-CN" altLang="en-US" sz="4000" b="1" kern="1200" cap="none" spc="0" normalizeH="0" baseline="0" noProof="0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9120" y="2619375"/>
            <a:ext cx="6469380" cy="270510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公共场所一旦有病毒感染者，很容易造成人与人之间的传播，空气流动性差的公共场所病毒传播的风险更大，感染风险也更大！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6324" name="Picture 9" descr="0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618740"/>
            <a:ext cx="3651885" cy="3329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charRg st="0" end="5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8" name="灯片编号占位符 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lIns="91436" tIns="45718" rIns="91436" bIns="45718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600" dirty="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zh-CN" sz="16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云形 7"/>
          <p:cNvSpPr/>
          <p:nvPr/>
        </p:nvSpPr>
        <p:spPr>
          <a:xfrm>
            <a:off x="4062413" y="1152525"/>
            <a:ext cx="7907338" cy="51927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6731" y="270715"/>
            <a:ext cx="5798820" cy="10147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4000" b="1" u="sng" kern="1200" cap="none" spc="0" normalizeH="0" baseline="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幼圆" panose="02010509060101010101" pitchFamily="49" charset="-122"/>
                <a:ea typeface="幼圆" panose="02010509060101010101" pitchFamily="49" charset="-122"/>
                <a:cs typeface="+mn-cs"/>
                <a:sym typeface="+mn-ea"/>
              </a:rPr>
              <a:t>◎锻炼身体、增强抵抗力</a:t>
            </a:r>
            <a:endParaRPr kumimoji="0" lang="zh-CN" altLang="en-US" sz="4000" b="1" kern="1200" cap="none" spc="0" normalizeH="0" baseline="0" noProof="0" dirty="0"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4738" y="1552575"/>
            <a:ext cx="6362700" cy="3968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选择适合自己的运动，也要注意补充全面的营养和充分的休息，这样才有好的抵抗力。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推荐同学们每天累计至少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小时中等强度及以上的运动，培养热爱运动的习惯，提高身体素质。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5782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263" y="1706563"/>
            <a:ext cx="3600450" cy="3598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charRg st="4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charRg st="4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0898" name="Rectangle 4"/>
          <p:cNvSpPr>
            <a:spLocks noGrp="1"/>
          </p:cNvSpPr>
          <p:nvPr>
            <p:ph type="title"/>
          </p:nvPr>
        </p:nvSpPr>
        <p:spPr>
          <a:xfrm>
            <a:off x="1932940" y="283528"/>
            <a:ext cx="10971213" cy="1143000"/>
          </a:xfrm>
        </p:spPr>
        <p:txBody>
          <a:bodyPr vert="horz" wrap="square" lIns="91456" tIns="45728" rIns="91456" bIns="45728" anchor="ctr" anchorCtr="0"/>
          <a:p>
            <a:pPr algn="l" defTabSz="914400" eaLnBrk="1" hangingPunct="1"/>
            <a:r>
              <a:rPr lang="zh-CN" altLang="en-US" sz="4000" b="1" dirty="0">
                <a:solidFill>
                  <a:srgbClr val="FCAD36"/>
                </a:solidFill>
                <a:latin typeface="黑体" panose="02010609060101010101" charset="-122"/>
                <a:ea typeface="黑体" panose="02010609060101010101" charset="-122"/>
              </a:rPr>
              <a:t>●家长不要成为传染源</a:t>
            </a:r>
            <a:endParaRPr lang="zh-CN" altLang="en-US" sz="4000" b="1" dirty="0">
              <a:solidFill>
                <a:srgbClr val="FCAD3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7527" name="Rectangle 7"/>
          <p:cNvSpPr>
            <a:spLocks noGrp="1"/>
          </p:cNvSpPr>
          <p:nvPr>
            <p:ph idx="1"/>
          </p:nvPr>
        </p:nvSpPr>
        <p:spPr>
          <a:xfrm>
            <a:off x="5113655" y="2183130"/>
            <a:ext cx="5250180" cy="3719830"/>
          </a:xfrm>
        </p:spPr>
        <p:txBody>
          <a:bodyPr vert="horz" wrap="square" lIns="91456" tIns="45728" rIns="91456" bIns="45728" numCol="1" anchor="t" anchorCtr="0" compatLnSpc="1">
            <a:normAutofit/>
          </a:bodyPr>
          <a:lstStyle/>
          <a:p>
            <a:pPr marL="457200" marR="0" lvl="0" indent="-457200" algn="l" defTabSz="1218565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华文行楷" panose="02010800040101010101" pitchFamily="2" charset="-122"/>
                <a:cs typeface="+mn-cs"/>
              </a:rPr>
              <a:t>想让孩子远离传染病，千万不要忽视切断成人的感染源。建议家长回到家里后能换上干净的家居服，流动水清洗双手，避免把病毒传播到孩子身上。</a:t>
            </a: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华文行楷" panose="0201080004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8775" y="1338263"/>
            <a:ext cx="302418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3551238"/>
            <a:ext cx="3646488" cy="2646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>
                                            <p:txEl>
                                              <p:charRg st="0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7527">
                                            <p:txEl>
                                              <p:charRg st="0" end="15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6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2563" y="1597025"/>
            <a:ext cx="2687637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3" y="3808413"/>
            <a:ext cx="2636837" cy="2427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1" name="Rectangle 2"/>
          <p:cNvSpPr>
            <a:spLocks noGrp="1"/>
          </p:cNvSpPr>
          <p:nvPr>
            <p:ph type="title"/>
          </p:nvPr>
        </p:nvSpPr>
        <p:spPr>
          <a:xfrm>
            <a:off x="1849438" y="42863"/>
            <a:ext cx="8231188" cy="1371600"/>
          </a:xfrm>
        </p:spPr>
        <p:txBody>
          <a:bodyPr vert="horz" wrap="square" lIns="91456" tIns="45728" rIns="91456" bIns="45728" numCol="1" anchor="ctr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all" spc="0" normalizeH="0" baseline="0" noProof="1">
                <a:ln>
                  <a:noFill/>
                </a:ln>
                <a:solidFill>
                  <a:srgbClr val="FCAD36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j-cs"/>
              </a:rPr>
              <a:t>学校：预防关键从卫生做起</a:t>
            </a:r>
            <a:endParaRPr kumimoji="0" lang="zh-CN" altLang="en-US" sz="4000" b="1" i="0" u="none" strike="noStrike" kern="1200" cap="all" spc="0" normalizeH="0" baseline="0" noProof="1">
              <a:ln>
                <a:noFill/>
              </a:ln>
              <a:solidFill>
                <a:srgbClr val="FCAD36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pic>
        <p:nvPicPr>
          <p:cNvPr id="1638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13" y="1495425"/>
            <a:ext cx="2738437" cy="205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875" y="987425"/>
            <a:ext cx="3492500" cy="266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6680200" y="3348038"/>
            <a:ext cx="431641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3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、</a:t>
            </a:r>
            <a:r>
              <a:rPr lang="zh-CN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落实晨检和缺勤缺课登记</a:t>
            </a:r>
            <a:endParaRPr lang="zh-CN" altLang="en-US" sz="2400" b="1" dirty="0">
              <a:solidFill>
                <a:srgbClr val="0070C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9138" y="3348038"/>
            <a:ext cx="38639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、保持环境卫生定期消毒</a:t>
            </a:r>
            <a:endParaRPr lang="zh-CN" altLang="en-US" sz="2400" b="1" dirty="0">
              <a:solidFill>
                <a:srgbClr val="0070C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66850" y="6235700"/>
            <a:ext cx="42386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4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、保证食堂提供安全的食物</a:t>
            </a:r>
            <a:endParaRPr lang="zh-CN" altLang="en-US" sz="2400" b="1" dirty="0">
              <a:solidFill>
                <a:srgbClr val="0070C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138" y="3808413"/>
            <a:ext cx="2243137" cy="2241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6127750" y="6207443"/>
            <a:ext cx="542131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5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、发现聚集性疫情及时上报卫生部门</a:t>
            </a:r>
            <a:endParaRPr lang="zh-CN" altLang="en-US" sz="2400" b="1" dirty="0">
              <a:solidFill>
                <a:srgbClr val="0070C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49438" y="1136650"/>
            <a:ext cx="53467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1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、传染病防控方案，储备物资，培训</a:t>
            </a:r>
            <a:endParaRPr lang="zh-CN" altLang="en-US" sz="2400" b="1" dirty="0">
              <a:solidFill>
                <a:srgbClr val="0070C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/>
      <p:bldP spid="4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7746365" y="31837630"/>
            <a:ext cx="9206230" cy="890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谢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谢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观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赏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</a:t>
            </a:r>
            <a:endParaRPr lang="en-US" altLang="zh-CN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65985" y="329565"/>
            <a:ext cx="9233535" cy="164401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6000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祝宝宝们健康快乐成长！</a:t>
            </a:r>
            <a:endParaRPr lang="zh-CN" altLang="en-US" sz="6000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4"/>
          <p:cNvSpPr txBox="1"/>
          <p:nvPr/>
        </p:nvSpPr>
        <p:spPr>
          <a:xfrm>
            <a:off x="953" y="1310"/>
            <a:ext cx="453603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31149" y="2370883"/>
            <a:ext cx="8809072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/>
              </a:rPr>
              <a:t>、诺如病毒的概述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/>
              </a:rPr>
              <a:t>2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/>
              </a:rPr>
              <a:t>、诺如病毒感染后的症状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/>
              </a:rPr>
              <a:t>3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/>
              </a:rPr>
              <a:t>、诺如病毒感染性腹泻的治疗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/>
              </a:rPr>
              <a:t>4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/>
              </a:rPr>
              <a:t>、诺如病毒感染的预防措施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</p:txBody>
      </p:sp>
      <p:pic>
        <p:nvPicPr>
          <p:cNvPr id="9" name="图片 8" descr="http://pic.baike.soso.com/ugc/baikepic/28803/cut-20140220162750-1443703263.jpg/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25245" y="2231390"/>
            <a:ext cx="4074795" cy="3856355"/>
          </a:xfrm>
          <a:prstGeom prst="rect">
            <a:avLst/>
          </a:prstGeom>
          <a:noFill/>
          <a:ln>
            <a:noFill/>
          </a:ln>
          <a:effectLst>
            <a:outerShdw blurRad="63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58" name="Picture 4" descr="H:\孙立梅\fc1f4134970a304e3a610751d1c8a786c8177f3e66097c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6830" y="2231390"/>
            <a:ext cx="4756150" cy="385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1149985" y="1144905"/>
            <a:ext cx="62452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显微镜下的诺如病毒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4"/>
          <p:cNvSpPr txBox="1"/>
          <p:nvPr/>
        </p:nvSpPr>
        <p:spPr>
          <a:xfrm>
            <a:off x="953" y="1310"/>
            <a:ext cx="453603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58570" y="2371090"/>
            <a:ext cx="967359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、感染性强：人群普遍易感，老人和幼儿由于免疫力较弱，更容易感染。</a:t>
            </a:r>
            <a:endParaRPr lang="zh-CN" altLang="en-US" sz="2800" b="1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algn="l">
              <a:lnSpc>
                <a:spcPct val="15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、感染剂量低：</a:t>
            </a:r>
            <a:r>
              <a:rPr lang="zh-CN" altLang="en-US" sz="28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大约</a:t>
            </a:r>
            <a:r>
              <a:rPr lang="en-US" altLang="zh-CN" sz="28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18</a:t>
            </a:r>
            <a:r>
              <a:rPr lang="zh-CN" altLang="en-US" sz="28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个病毒颗粒就能引起感染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algn="l">
              <a:lnSpc>
                <a:spcPct val="15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、排毒时间长：诺如病毒感染后，排毒时间相对较长，从发病到康复后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周感染者的粪便和呕吐物中可以检出病毒。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56970" y="1283335"/>
            <a:ext cx="60553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诺如病毒的特点</a:t>
            </a:r>
            <a:r>
              <a:rPr lang="zh-CN" altLang="en-US" sz="6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中宋" panose="02010600040101010101" charset="-122"/>
                <a:sym typeface="Arial" panose="020B0604020202020204"/>
              </a:rPr>
              <a:t>录</a:t>
            </a:r>
            <a:endParaRPr lang="zh-CN" altLang="en-US" sz="60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华文中宋" panose="02010600040101010101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4"/>
          <p:cNvSpPr txBox="1"/>
          <p:nvPr/>
        </p:nvSpPr>
        <p:spPr>
          <a:xfrm>
            <a:off x="953" y="1310"/>
            <a:ext cx="453603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0110" y="2339975"/>
            <a:ext cx="11114405" cy="4276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4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、环境抵抗能力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强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耐酸耐低温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0</a:t>
            </a:r>
            <a:r>
              <a:rPr lang="en-US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℃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-60</a:t>
            </a:r>
            <a:r>
              <a:rPr lang="en-US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℃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的温度范围内均可生存，在物体表面存活时间约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周，</a:t>
            </a:r>
            <a:r>
              <a:rPr lang="en-US" altLang="zh-CN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0000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在水中可以存活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个月以上。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酒精和免冲洗洗手液对其没有杀灭作用。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用于饮用水消毒的氯（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0.5mg-1.0mg/L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）水溶液难以将其灭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活。但</a:t>
            </a:r>
            <a:r>
              <a:rPr lang="zh-CN" altLang="en-US" sz="28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含</a:t>
            </a:r>
            <a:r>
              <a:rPr lang="zh-CN" altLang="en-US" sz="28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有效氯浓度需达</a:t>
            </a:r>
            <a:r>
              <a:rPr lang="en-US" altLang="zh-CN" sz="28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1000-5000mg/L</a:t>
            </a:r>
            <a:r>
              <a:rPr lang="zh-CN" altLang="en-US" sz="28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（最有效），</a:t>
            </a:r>
            <a:r>
              <a:rPr lang="zh-CN" altLang="en-US" sz="28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不同场景调整浓度。</a:t>
            </a:r>
            <a:endParaRPr lang="en-US" altLang="zh-CN" sz="2800" b="1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91464" y="1108634"/>
            <a:ext cx="171432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中宋" panose="02010600040101010101" charset="-122"/>
                <a:sym typeface="Arial" panose="020B0604020202020204"/>
              </a:rPr>
              <a:t>目录</a:t>
            </a:r>
            <a:endParaRPr lang="zh-CN" altLang="en-US" sz="60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华文中宋" panose="02010600040101010101" charset="-122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9020" y="1268730"/>
            <a:ext cx="4536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诺如病毒的特点</a:t>
            </a:r>
            <a:endParaRPr lang="zh-CN" altLang="en-US" sz="4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4"/>
          <p:cNvSpPr txBox="1"/>
          <p:nvPr/>
        </p:nvSpPr>
        <p:spPr>
          <a:xfrm>
            <a:off x="953" y="1310"/>
            <a:ext cx="453603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4475" y="2894965"/>
            <a:ext cx="6773545" cy="2230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5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、传播途径多样：诺如病毒主要通过粪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口途径传播。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摄入患者粪便或呕吐物产生的气溶胶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摄入被污染的食物或水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接触被病毒污染的物体表面后未彻底洗净双手而进食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endParaRPr lang="zh-CN" altLang="en-US" sz="20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91464" y="1108634"/>
            <a:ext cx="171432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中宋" panose="02010600040101010101" charset="-122"/>
                <a:sym typeface="Arial" panose="020B0604020202020204"/>
              </a:rPr>
              <a:t>目录</a:t>
            </a:r>
            <a:endParaRPr lang="zh-CN" altLang="en-US" sz="60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华文中宋" panose="02010600040101010101" charset="-122"/>
              <a:sym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8020" y="2031365"/>
            <a:ext cx="4643755" cy="39566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13155" y="1201420"/>
            <a:ext cx="48818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诺如病毒的特点</a:t>
            </a:r>
            <a:endParaRPr lang="zh-CN" altLang="en-US" sz="4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4"/>
          <p:cNvSpPr txBox="1"/>
          <p:nvPr/>
        </p:nvSpPr>
        <p:spPr>
          <a:xfrm>
            <a:off x="953" y="1310"/>
            <a:ext cx="453603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05344" y="2513758"/>
            <a:ext cx="8809072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、变异快：诺如病毒的变异性大，一般每隔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2-3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年就会出现新型诺如病毒变异株。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7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免疫保护时间短：诺如病毒感染后产生的免疫保护时间今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3-6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个月相对较短，人群容易反复感染。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5535" y="1211580"/>
            <a:ext cx="5838825" cy="1506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诺如病毒的特点</a:t>
            </a:r>
            <a:endParaRPr lang="zh-CN" altLang="en-US" sz="60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华文中宋" panose="02010600040101010101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2" name="Text Box 2"/>
          <p:cNvSpPr txBox="1"/>
          <p:nvPr/>
        </p:nvSpPr>
        <p:spPr>
          <a:xfrm>
            <a:off x="3451225" y="571500"/>
            <a:ext cx="733044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 eaLnBrk="1" hangingPunct="1"/>
            <a:r>
              <a:rPr lang="zh-CN" altLang="en-US" sz="4000" b="1" dirty="0">
                <a:solidFill>
                  <a:srgbClr val="FCAD36"/>
                </a:solidFill>
                <a:latin typeface="黑体" panose="02010609060101010101" charset="-122"/>
                <a:ea typeface="黑体" panose="02010609060101010101" charset="-122"/>
              </a:rPr>
              <a:t>诺如病毒通过哪些方式传</a:t>
            </a:r>
            <a:r>
              <a:rPr lang="zh-CN" altLang="en-US" sz="4000" b="1" dirty="0">
                <a:solidFill>
                  <a:srgbClr val="FCAD3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染</a:t>
            </a:r>
            <a:r>
              <a:rPr lang="zh-CN" altLang="en-US" sz="4000" b="1" dirty="0">
                <a:solidFill>
                  <a:srgbClr val="FCAD36"/>
                </a:solidFill>
                <a:latin typeface="黑体" panose="02010609060101010101" charset="-122"/>
                <a:ea typeface="黑体" panose="02010609060101010101" charset="-122"/>
              </a:rPr>
              <a:t>呢？</a:t>
            </a:r>
            <a:endParaRPr lang="zh-CN" altLang="en-US" sz="4000" b="1" dirty="0">
              <a:solidFill>
                <a:srgbClr val="FCAD3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1443" name="Picture 5" descr="22151IK9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0488" y="1420813"/>
            <a:ext cx="2382837" cy="2668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4" name="Picture 6" descr="08601100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1527175"/>
            <a:ext cx="2952750" cy="204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5" name="Picture 8" descr="20090331_148aabea44ad68011901BOv3fBrvW7g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163" y="2693988"/>
            <a:ext cx="1727200" cy="237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6" name="Text Box 9"/>
          <p:cNvSpPr txBox="1"/>
          <p:nvPr/>
        </p:nvSpPr>
        <p:spPr>
          <a:xfrm>
            <a:off x="2170113" y="3365500"/>
            <a:ext cx="14398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接触传染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47" name="Text Box 10"/>
          <p:cNvSpPr txBox="1"/>
          <p:nvPr/>
        </p:nvSpPr>
        <p:spPr>
          <a:xfrm>
            <a:off x="5656263" y="4241800"/>
            <a:ext cx="1408112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食物传染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48" name="Text Box 11"/>
          <p:cNvSpPr txBox="1"/>
          <p:nvPr/>
        </p:nvSpPr>
        <p:spPr>
          <a:xfrm>
            <a:off x="8920163" y="5191125"/>
            <a:ext cx="14065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空气传播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1449" name="Picture 7" descr="流行性感冒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5" y="2693988"/>
            <a:ext cx="1833563" cy="2084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50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160" y="3938270"/>
            <a:ext cx="3577590" cy="2610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标题 1"/>
          <p:cNvSpPr>
            <a:spLocks noGrp="1"/>
          </p:cNvSpPr>
          <p:nvPr>
            <p:ph type="ctrTitle"/>
          </p:nvPr>
        </p:nvSpPr>
        <p:spPr>
          <a:xfrm>
            <a:off x="2061210" y="252730"/>
            <a:ext cx="4588510" cy="1118870"/>
          </a:xfrm>
        </p:spPr>
        <p:txBody>
          <a:bodyPr vert="horz" wrap="square" lIns="91436" tIns="45718" rIns="91436" bIns="45718" anchor="ctr" anchorCtr="0"/>
          <a:p>
            <a:pPr algn="l" defTabSz="914400" eaLnBrk="1" hangingPunct="1">
              <a:buClrTx/>
              <a:buSzTx/>
              <a:buFontTx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感染诺如病毒后有哪些表现？</a:t>
            </a:r>
            <a:endParaRPr lang="zh-CN" altLang="en-US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4339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9663" y="3200400"/>
            <a:ext cx="3717925" cy="2789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图片 8"/>
          <p:cNvPicPr>
            <a:picLocks noChangeAspect="1"/>
          </p:cNvPicPr>
          <p:nvPr/>
        </p:nvPicPr>
        <p:blipFill>
          <a:blip r:embed="rId2"/>
          <a:srcRect t="4112" b="8519"/>
          <a:stretch>
            <a:fillRect/>
          </a:stretch>
        </p:blipFill>
        <p:spPr>
          <a:xfrm>
            <a:off x="1016000" y="2455863"/>
            <a:ext cx="5741988" cy="3763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1" name="文本框 99"/>
          <p:cNvSpPr txBox="1"/>
          <p:nvPr/>
        </p:nvSpPr>
        <p:spPr>
          <a:xfrm>
            <a:off x="639763" y="1282700"/>
            <a:ext cx="6811962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诺如病毒胃肠炎一般以轻症为主，最常见症状是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+mn-ea"/>
              </a:rPr>
              <a:t>恶心、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呕吐和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+mn-ea"/>
              </a:rPr>
              <a:t>腹痛、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腹泻，发热、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+mn-ea"/>
              </a:rPr>
              <a:t>头痛、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畏寒和肌肉酸痛等。儿童以呕吐为主。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pic>
        <p:nvPicPr>
          <p:cNvPr id="57353" name="Picture 9" descr="https://so1.360tres.com/dr/220__/t01496c8a8f1ef3756a.png"/>
          <p:cNvPicPr>
            <a:picLocks noChangeAspect="1"/>
          </p:cNvPicPr>
          <p:nvPr/>
        </p:nvPicPr>
        <p:blipFill>
          <a:blip r:embed="rId3"/>
          <a:srcRect l="6329" r="4189"/>
          <a:stretch>
            <a:fillRect/>
          </a:stretch>
        </p:blipFill>
        <p:spPr>
          <a:xfrm>
            <a:off x="8275638" y="854075"/>
            <a:ext cx="2159000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640763" y="2713038"/>
            <a:ext cx="178276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latin typeface="等线" panose="02010600030101010101" pitchFamily="2" charset="-122"/>
              </a:rPr>
              <a:t>诺如病毒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p="http://schemas.openxmlformats.org/presentationml/2006/main">
  <p:tag name="KSO_WPP_MARK_KEY" val="d1f0be90-2081-4d07-8342-dab044c745e9"/>
  <p:tag name="COMMONDATA" val="eyJoZGlkIjoiZThmYzJlNDZjYjlkYzIyNjdiNTU3MzFlNjY0ZTY5ZTYifQ=="/>
</p:tagLst>
</file>

<file path=ppt/theme/theme1.xml><?xml version="1.0" encoding="utf-8"?>
<a:theme xmlns:a="http://schemas.openxmlformats.org/drawingml/2006/main" name="www.33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www.33ppt.com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ww.33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ww.33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ww.33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www.33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www.33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www.33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www.33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www.33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1607</Words>
  <Application>WPS 演示</Application>
  <PresentationFormat/>
  <Paragraphs>170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25</vt:i4>
      </vt:variant>
    </vt:vector>
  </HeadingPairs>
  <TitlesOfParts>
    <vt:vector size="58" baseType="lpstr">
      <vt:lpstr>Arial</vt:lpstr>
      <vt:lpstr>宋体</vt:lpstr>
      <vt:lpstr>Wingdings</vt:lpstr>
      <vt:lpstr>等线</vt:lpstr>
      <vt:lpstr>等线 Light</vt:lpstr>
      <vt:lpstr>Calibri</vt:lpstr>
      <vt:lpstr>Impact</vt:lpstr>
      <vt:lpstr>Signika</vt:lpstr>
      <vt:lpstr>Open Sans Extrabold</vt:lpstr>
      <vt:lpstr>迷你简汉真广标</vt:lpstr>
      <vt:lpstr>LiHei Pro</vt:lpstr>
      <vt:lpstr>Calibri</vt:lpstr>
      <vt:lpstr>ITC Avant Garde Std Bk</vt:lpstr>
      <vt:lpstr>微软雅黑</vt:lpstr>
      <vt:lpstr>华文中宋</vt:lpstr>
      <vt:lpstr>Arial</vt:lpstr>
      <vt:lpstr>黑体</vt:lpstr>
      <vt:lpstr>楷体_GB2312</vt:lpstr>
      <vt:lpstr>Arial Unicode MS</vt:lpstr>
      <vt:lpstr>Wingdings</vt:lpstr>
      <vt:lpstr>幼圆</vt:lpstr>
      <vt:lpstr>华文行楷</vt:lpstr>
      <vt:lpstr>Segoe Print</vt:lpstr>
      <vt:lpstr>www.33ppt.com​​</vt:lpstr>
      <vt:lpstr>1_www.33ppt.com</vt:lpstr>
      <vt:lpstr>2_www.33ppt.com</vt:lpstr>
      <vt:lpstr>3_www.33ppt.com</vt:lpstr>
      <vt:lpstr>4_www.33ppt.com</vt:lpstr>
      <vt:lpstr>5_www.33ppt.com</vt:lpstr>
      <vt:lpstr>6_www.33ppt.com</vt:lpstr>
      <vt:lpstr>7_www.33ppt.com</vt:lpstr>
      <vt:lpstr>8_www.33ppt.com</vt:lpstr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感染诺如病毒后有哪些表现？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●家长不要成为传染源</vt:lpstr>
      <vt:lpstr>学校：预防关键从卫生做起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sdasd</dc:title>
  <dc:creator/>
  <cp:lastModifiedBy>潘婷</cp:lastModifiedBy>
  <cp:revision>110</cp:revision>
  <dcterms:created xsi:type="dcterms:W3CDTF">2015-12-01T09:06:00Z</dcterms:created>
  <dcterms:modified xsi:type="dcterms:W3CDTF">2025-07-30T06:32:53Z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2052-11.8.2.11718</vt:lpwstr>
  </property>
  <property fmtid="{D5CDD505-2E9C-101B-9397-08002B2CF9AE}" pid="3" name="ICV">
    <vt:lpwstr>721DAF9DCFFE4989A4D3B2F4069A1BBF_12</vt:lpwstr>
  </property>
</Properties>
</file>