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6" r:id="rId4"/>
    <p:sldId id="257" r:id="rId5"/>
    <p:sldId id="258" r:id="rId6"/>
    <p:sldId id="277" r:id="rId7"/>
    <p:sldId id="301" r:id="rId8"/>
    <p:sldId id="272" r:id="rId9"/>
    <p:sldId id="260" r:id="rId10"/>
    <p:sldId id="269" r:id="rId11"/>
    <p:sldId id="270" r:id="rId12"/>
    <p:sldId id="271" r:id="rId13"/>
    <p:sldId id="304" r:id="rId14"/>
    <p:sldId id="300" r:id="rId15"/>
    <p:sldId id="261" r:id="rId16"/>
    <p:sldId id="262" r:id="rId17"/>
    <p:sldId id="263" r:id="rId18"/>
    <p:sldId id="264" r:id="rId19"/>
    <p:sldId id="265" r:id="rId20"/>
    <p:sldId id="266" r:id="rId21"/>
    <p:sldId id="267" r:id="rId22"/>
    <p:sldId id="299" r:id="rId23"/>
    <p:sldId id="259" r:id="rId24"/>
    <p:sldId id="276" r:id="rId25"/>
    <p:sldId id="303" r:id="rId26"/>
    <p:sldId id="294" r:id="rId27"/>
    <p:sldId id="302" r:id="rId28"/>
    <p:sldId id="296" r:id="rId29"/>
    <p:sldId id="297" r:id="rId30"/>
    <p:sldId id="298" r:id="rId31"/>
    <p:sldId id="268" r:id="rId32"/>
    <p:sldId id="275" r:id="rId33"/>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65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7" Type="http://schemas.openxmlformats.org/officeDocument/2006/relationships/tags" Target="tags/tag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93B9376-D786-4A5F-8534-4F5301E7854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8768F-3FDF-4B9B-AF5B-8A53BF40B53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93B9376-D786-4A5F-8534-4F5301E7854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8768F-3FDF-4B9B-AF5B-8A53BF40B53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93B9376-D786-4A5F-8534-4F5301E7854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8768F-3FDF-4B9B-AF5B-8A53BF40B53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93B9376-D786-4A5F-8534-4F5301E7854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8768F-3FDF-4B9B-AF5B-8A53BF40B53B}"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93B9376-D786-4A5F-8534-4F5301E7854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8768F-3FDF-4B9B-AF5B-8A53BF40B53B}"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93B9376-D786-4A5F-8534-4F5301E7854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8768F-3FDF-4B9B-AF5B-8A53BF40B53B}"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93B9376-D786-4A5F-8534-4F5301E7854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78768F-3FDF-4B9B-AF5B-8A53BF40B53B}"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93B9376-D786-4A5F-8534-4F5301E7854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778768F-3FDF-4B9B-AF5B-8A53BF40B53B}"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93B9376-D786-4A5F-8534-4F5301E7854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778768F-3FDF-4B9B-AF5B-8A53BF40B53B}"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93B9376-D786-4A5F-8534-4F5301E7854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778768F-3FDF-4B9B-AF5B-8A53BF40B53B}"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93B9376-D786-4A5F-8534-4F5301E7854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78768F-3FDF-4B9B-AF5B-8A53BF40B53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93B9376-D786-4A5F-8534-4F5301E7854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8768F-3FDF-4B9B-AF5B-8A53BF40B53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93B9376-D786-4A5F-8534-4F5301E7854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78768F-3FDF-4B9B-AF5B-8A53BF40B53B}"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93B9376-D786-4A5F-8534-4F5301E7854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8768F-3FDF-4B9B-AF5B-8A53BF40B53B}"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93B9376-D786-4A5F-8534-4F5301E7854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8768F-3FDF-4B9B-AF5B-8A53BF40B53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93B9376-D786-4A5F-8534-4F5301E7854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8768F-3FDF-4B9B-AF5B-8A53BF40B53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93B9376-D786-4A5F-8534-4F5301E7854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78768F-3FDF-4B9B-AF5B-8A53BF40B53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93B9376-D786-4A5F-8534-4F5301E7854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778768F-3FDF-4B9B-AF5B-8A53BF40B53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93B9376-D786-4A5F-8534-4F5301E7854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778768F-3FDF-4B9B-AF5B-8A53BF40B53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93B9376-D786-4A5F-8534-4F5301E7854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778768F-3FDF-4B9B-AF5B-8A53BF40B53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93B9376-D786-4A5F-8534-4F5301E7854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78768F-3FDF-4B9B-AF5B-8A53BF40B53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93B9376-D786-4A5F-8534-4F5301E7854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78768F-3FDF-4B9B-AF5B-8A53BF40B53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B9376-D786-4A5F-8534-4F5301E7854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78768F-3FDF-4B9B-AF5B-8A53BF40B53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B9376-D786-4A5F-8534-4F5301E7854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78768F-3FDF-4B9B-AF5B-8A53BF40B53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8.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9.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20.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21.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8.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jpeg"/><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jpeg"/><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jpeg"/><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jpeg"/><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4443412" y="2389909"/>
            <a:ext cx="7748588" cy="4468091"/>
          </a:xfrm>
          <a:prstGeom prst="rect">
            <a:avLst/>
          </a:prstGeom>
        </p:spPr>
      </p:pic>
      <p:sp>
        <p:nvSpPr>
          <p:cNvPr id="7" name="标题 1"/>
          <p:cNvSpPr txBox="1"/>
          <p:nvPr/>
        </p:nvSpPr>
        <p:spPr>
          <a:xfrm>
            <a:off x="301541" y="3735534"/>
            <a:ext cx="5967412" cy="10598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2800" b="1" dirty="0">
                <a:latin typeface="+mn-ea"/>
                <a:ea typeface="+mn-ea"/>
              </a:rPr>
              <a:t>东湖风景区第一社区卫生服务中心</a:t>
            </a:r>
            <a:endParaRPr lang="en-US" altLang="zh-CN" sz="2800" b="1" dirty="0">
              <a:latin typeface="+mn-ea"/>
              <a:ea typeface="+mn-ea"/>
            </a:endParaRPr>
          </a:p>
          <a:p>
            <a:r>
              <a:rPr lang="zh-CN" altLang="en-US" sz="2800" b="1" dirty="0">
                <a:latin typeface="微软雅黑" panose="020B0503020204020204" pitchFamily="34" charset="-122"/>
                <a:ea typeface="微软雅黑" panose="020B0503020204020204" pitchFamily="34" charset="-122"/>
              </a:rPr>
              <a:t> </a:t>
            </a:r>
            <a:endParaRPr lang="zh-CN" altLang="en-US" sz="2800" b="1" dirty="0">
              <a:latin typeface="微软雅黑" panose="020B0503020204020204" pitchFamily="34" charset="-122"/>
              <a:ea typeface="微软雅黑" panose="020B0503020204020204" pitchFamily="34" charset="-122"/>
            </a:endParaRPr>
          </a:p>
        </p:txBody>
      </p:sp>
      <p:sp>
        <p:nvSpPr>
          <p:cNvPr id="2" name="标题 1"/>
          <p:cNvSpPr>
            <a:spLocks noGrp="1"/>
          </p:cNvSpPr>
          <p:nvPr>
            <p:ph type="ctrTitle"/>
          </p:nvPr>
        </p:nvSpPr>
        <p:spPr>
          <a:xfrm>
            <a:off x="751392" y="1179967"/>
            <a:ext cx="7384039" cy="1288473"/>
          </a:xfrm>
        </p:spPr>
        <p:txBody>
          <a:bodyPr>
            <a:noAutofit/>
          </a:bodyPr>
          <a:lstStyle/>
          <a:p>
            <a:r>
              <a:rPr lang="zh-CN" altLang="en-US" sz="7200" b="1" dirty="0">
                <a:solidFill>
                  <a:schemeClr val="accent1"/>
                </a:solidFill>
                <a:latin typeface="微软雅黑" panose="020B0503020204020204" pitchFamily="34" charset="-122"/>
                <a:ea typeface="微软雅黑" panose="020B0503020204020204" pitchFamily="34" charset="-122"/>
              </a:rPr>
              <a:t>急 救 知 识 培 训</a:t>
            </a:r>
            <a:endParaRPr lang="zh-CN" altLang="en-US" sz="7200" b="1" dirty="0">
              <a:solidFill>
                <a:schemeClr val="accent1"/>
              </a:solidFill>
              <a:latin typeface="微软雅黑" panose="020B0503020204020204" pitchFamily="34" charset="-122"/>
              <a:ea typeface="微软雅黑" panose="020B0503020204020204" pitchFamily="34" charset="-122"/>
            </a:endParaRPr>
          </a:p>
        </p:txBody>
      </p:sp>
      <p:sp>
        <p:nvSpPr>
          <p:cNvPr id="8" name="标题 1"/>
          <p:cNvSpPr txBox="1"/>
          <p:nvPr/>
        </p:nvSpPr>
        <p:spPr>
          <a:xfrm>
            <a:off x="118428" y="4488873"/>
            <a:ext cx="5804621" cy="10598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2800" b="1" dirty="0">
                <a:latin typeface="+mn-ea"/>
                <a:ea typeface="+mn-ea"/>
              </a:rPr>
              <a:t>主治医师：赵英英</a:t>
            </a:r>
            <a:endParaRPr lang="en-US" altLang="zh-CN" sz="2800" b="1" dirty="0">
              <a:latin typeface="+mn-ea"/>
              <a:ea typeface="+mn-ea"/>
            </a:endParaRPr>
          </a:p>
          <a:p>
            <a:r>
              <a:rPr lang="zh-CN" altLang="en-US" sz="2800" b="1" dirty="0">
                <a:latin typeface="微软雅黑" panose="020B0503020204020204" pitchFamily="34" charset="-122"/>
                <a:ea typeface="微软雅黑" panose="020B0503020204020204" pitchFamily="34" charset="-122"/>
              </a:rPr>
              <a:t> </a:t>
            </a:r>
            <a:endParaRPr lang="zh-CN" altLang="en-US" sz="2800" b="1" dirty="0">
              <a:latin typeface="微软雅黑" panose="020B0503020204020204" pitchFamily="34" charset="-122"/>
              <a:ea typeface="微软雅黑" panose="020B0503020204020204" pitchFamily="34" charset="-122"/>
            </a:endParaRPr>
          </a:p>
        </p:txBody>
      </p:sp>
      <p:sp>
        <p:nvSpPr>
          <p:cNvPr id="3" name="标题 1"/>
          <p:cNvSpPr txBox="1"/>
          <p:nvPr/>
        </p:nvSpPr>
        <p:spPr>
          <a:xfrm>
            <a:off x="1300682" y="2388757"/>
            <a:ext cx="5967412" cy="8624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2800" b="1" dirty="0">
                <a:latin typeface="+mn-ea"/>
                <a:ea typeface="+mn-ea"/>
              </a:rPr>
              <a:t>First </a:t>
            </a:r>
            <a:r>
              <a:rPr lang="zh-CN" altLang="en-US" sz="2800" b="1" dirty="0">
                <a:latin typeface="+mn-ea"/>
                <a:ea typeface="+mn-ea"/>
              </a:rPr>
              <a:t>  </a:t>
            </a:r>
            <a:r>
              <a:rPr lang="en-US" altLang="zh-CN" sz="2800" b="1" dirty="0">
                <a:latin typeface="+mn-ea"/>
                <a:ea typeface="+mn-ea"/>
              </a:rPr>
              <a:t>Aid</a:t>
            </a:r>
            <a:r>
              <a:rPr lang="zh-CN" altLang="en-US" sz="2800" b="1" dirty="0">
                <a:latin typeface="+mn-ea"/>
                <a:ea typeface="+mn-ea"/>
              </a:rPr>
              <a:t>  </a:t>
            </a:r>
            <a:r>
              <a:rPr lang="en-US" altLang="zh-CN" sz="2800" b="1" dirty="0" err="1">
                <a:latin typeface="+mn-ea"/>
                <a:ea typeface="+mn-ea"/>
              </a:rPr>
              <a:t>Rnowledge</a:t>
            </a:r>
            <a:r>
              <a:rPr lang="zh-CN" altLang="en-US" sz="2800" b="1" dirty="0">
                <a:latin typeface="+mn-ea"/>
                <a:ea typeface="+mn-ea"/>
              </a:rPr>
              <a:t>  </a:t>
            </a:r>
            <a:r>
              <a:rPr lang="en-US" altLang="zh-CN" sz="2800" b="1" dirty="0">
                <a:latin typeface="+mn-ea"/>
                <a:ea typeface="+mn-ea"/>
              </a:rPr>
              <a:t>Training</a:t>
            </a:r>
            <a:endParaRPr lang="en-US" altLang="zh-CN" sz="2800" b="1" dirty="0">
              <a:latin typeface="+mn-ea"/>
              <a:ea typeface="+mn-ea"/>
            </a:endParaRPr>
          </a:p>
          <a:p>
            <a:r>
              <a:rPr lang="zh-CN" altLang="en-US" sz="2800" b="1" dirty="0">
                <a:latin typeface="微软雅黑" panose="020B0503020204020204" pitchFamily="34" charset="-122"/>
                <a:ea typeface="微软雅黑" panose="020B0503020204020204" pitchFamily="34" charset="-122"/>
              </a:rPr>
              <a:t> </a:t>
            </a:r>
            <a:endParaRPr lang="zh-CN" altLang="en-US" sz="2800" b="1"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rcRect l="12837" r="2505" b="86989"/>
          <a:stretch>
            <a:fillRect/>
          </a:stretch>
        </p:blipFill>
        <p:spPr>
          <a:xfrm>
            <a:off x="8757920" y="0"/>
            <a:ext cx="3434080" cy="558800"/>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96" y="0"/>
            <a:ext cx="1172484" cy="12584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8880" y="312579"/>
            <a:ext cx="10515600" cy="1325563"/>
          </a:xfrm>
        </p:spPr>
        <p:txBody>
          <a:bodyPr/>
          <a:lstStyle/>
          <a:p>
            <a:r>
              <a:rPr lang="zh-CN" altLang="en-US" sz="4400" b="1" dirty="0">
                <a:solidFill>
                  <a:schemeClr val="accent1"/>
                </a:solidFill>
                <a:latin typeface="方正粗黑宋简体" panose="02000000000000000000" pitchFamily="2" charset="-122"/>
                <a:ea typeface="方正粗黑宋简体" panose="02000000000000000000" pitchFamily="2" charset="-122"/>
              </a:rPr>
              <a:t>一、心肺复苏术</a:t>
            </a:r>
            <a:endParaRPr lang="zh-CN" altLang="en-US" dirty="0"/>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rcRect l="12837" r="2505" b="86989"/>
          <a:stretch>
            <a:fillRect/>
          </a:stretch>
        </p:blipFill>
        <p:spPr>
          <a:xfrm>
            <a:off x="8757920" y="0"/>
            <a:ext cx="3434080" cy="558800"/>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96" y="0"/>
            <a:ext cx="1172484" cy="1258497"/>
          </a:xfrm>
          <a:prstGeom prst="rect">
            <a:avLst/>
          </a:prstGeom>
        </p:spPr>
      </p:pic>
      <p:sp>
        <p:nvSpPr>
          <p:cNvPr id="9" name="内容占位符 8"/>
          <p:cNvSpPr/>
          <p:nvPr>
            <p:ph idx="1"/>
          </p:nvPr>
        </p:nvSpPr>
        <p:spPr>
          <a:xfrm>
            <a:off x="838200" y="1825625"/>
            <a:ext cx="5701665" cy="1303655"/>
          </a:xfrm>
        </p:spPr>
        <p:txBody>
          <a:bodyPr>
            <a:normAutofit fontScale="60000"/>
          </a:bodyPr>
          <a:p>
            <a:pPr marL="0" indent="0">
              <a:buNone/>
            </a:pPr>
            <a:r>
              <a:rPr lang="zh-CN" altLang="en-US" sz="4665" b="1"/>
              <a:t>第七步：人工呼吸</a:t>
            </a:r>
            <a:r>
              <a:rPr lang="en-US" altLang="zh-CN" sz="4665" b="1"/>
              <a:t>(Breathing)</a:t>
            </a:r>
            <a:endParaRPr lang="en-US" altLang="zh-CN" sz="4665" b="1"/>
          </a:p>
          <a:p>
            <a:pPr marL="0" indent="0" fontAlgn="auto">
              <a:lnSpc>
                <a:spcPct val="100000"/>
              </a:lnSpc>
              <a:buNone/>
            </a:pPr>
            <a:r>
              <a:rPr lang="en-US" altLang="zh-CN"/>
              <a:t>      </a:t>
            </a:r>
            <a:r>
              <a:rPr lang="zh-CN" altLang="en-US"/>
              <a:t>施救者用嘴罩住患者的嘴，用手指捏住患者的鼻翼，吹气</a:t>
            </a:r>
            <a:r>
              <a:rPr lang="en-US" altLang="zh-CN"/>
              <a:t>2</a:t>
            </a:r>
            <a:r>
              <a:rPr lang="zh-CN" altLang="en-US"/>
              <a:t>次，每次</a:t>
            </a:r>
            <a:r>
              <a:rPr lang="en-US" altLang="zh-CN"/>
              <a:t>1 </a:t>
            </a:r>
            <a:r>
              <a:rPr lang="zh-CN" altLang="en-US"/>
              <a:t>秒，吹气时应见胸廓隆起。</a:t>
            </a:r>
            <a:endParaRPr lang="zh-CN" altLang="en-US"/>
          </a:p>
        </p:txBody>
      </p:sp>
      <p:pic>
        <p:nvPicPr>
          <p:cNvPr id="11" name="图片 10"/>
          <p:cNvPicPr>
            <a:picLocks noChangeAspect="1"/>
          </p:cNvPicPr>
          <p:nvPr/>
        </p:nvPicPr>
        <p:blipFill>
          <a:blip r:embed="rId3"/>
          <a:srcRect l="5979"/>
          <a:stretch>
            <a:fillRect/>
          </a:stretch>
        </p:blipFill>
        <p:spPr>
          <a:xfrm>
            <a:off x="1172210" y="3429000"/>
            <a:ext cx="3125470" cy="2638425"/>
          </a:xfrm>
          <a:prstGeom prst="rect">
            <a:avLst/>
          </a:prstGeom>
        </p:spPr>
      </p:pic>
      <p:pic>
        <p:nvPicPr>
          <p:cNvPr id="12" name="图片 11"/>
          <p:cNvPicPr>
            <a:picLocks noChangeAspect="1"/>
          </p:cNvPicPr>
          <p:nvPr/>
        </p:nvPicPr>
        <p:blipFill>
          <a:blip r:embed="rId4"/>
          <a:stretch>
            <a:fillRect/>
          </a:stretch>
        </p:blipFill>
        <p:spPr>
          <a:xfrm>
            <a:off x="6252210" y="3057525"/>
            <a:ext cx="3600450" cy="30099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8880" y="312579"/>
            <a:ext cx="10515600" cy="1325563"/>
          </a:xfrm>
        </p:spPr>
        <p:txBody>
          <a:bodyPr/>
          <a:lstStyle/>
          <a:p>
            <a:r>
              <a:rPr lang="zh-CN" altLang="en-US" sz="4400" b="1" dirty="0">
                <a:solidFill>
                  <a:schemeClr val="accent1"/>
                </a:solidFill>
                <a:latin typeface="方正粗黑宋简体" panose="02000000000000000000" pitchFamily="2" charset="-122"/>
                <a:ea typeface="方正粗黑宋简体" panose="02000000000000000000" pitchFamily="2" charset="-122"/>
              </a:rPr>
              <a:t>一、心肺复苏术</a:t>
            </a:r>
            <a:endParaRPr lang="zh-CN" altLang="en-US" dirty="0"/>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rcRect l="12837" r="2505" b="86989"/>
          <a:stretch>
            <a:fillRect/>
          </a:stretch>
        </p:blipFill>
        <p:spPr>
          <a:xfrm>
            <a:off x="8757920" y="0"/>
            <a:ext cx="3434080" cy="558800"/>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96" y="0"/>
            <a:ext cx="1172484" cy="1258497"/>
          </a:xfrm>
          <a:prstGeom prst="rect">
            <a:avLst/>
          </a:prstGeom>
        </p:spPr>
      </p:pic>
      <p:sp>
        <p:nvSpPr>
          <p:cNvPr id="9" name="内容占位符 8"/>
          <p:cNvSpPr/>
          <p:nvPr>
            <p:ph idx="1"/>
          </p:nvPr>
        </p:nvSpPr>
        <p:spPr>
          <a:xfrm>
            <a:off x="838200" y="1825625"/>
            <a:ext cx="8058785" cy="1303655"/>
          </a:xfrm>
        </p:spPr>
        <p:txBody>
          <a:bodyPr>
            <a:normAutofit lnSpcReduction="10000"/>
          </a:bodyPr>
          <a:p>
            <a:pPr marL="0" indent="0">
              <a:buNone/>
            </a:pPr>
            <a:r>
              <a:rPr lang="zh-CN" altLang="en-US" b="1"/>
              <a:t>持续高效率的</a:t>
            </a:r>
            <a:r>
              <a:rPr lang="en-US" altLang="zh-CN" b="1"/>
              <a:t>CPR</a:t>
            </a:r>
            <a:endParaRPr lang="en-US" altLang="zh-CN" b="1"/>
          </a:p>
          <a:p>
            <a:pPr marL="0" indent="0" fontAlgn="auto">
              <a:lnSpc>
                <a:spcPct val="100000"/>
              </a:lnSpc>
              <a:buNone/>
            </a:pPr>
            <a:r>
              <a:rPr lang="en-US" altLang="zh-CN"/>
              <a:t>      </a:t>
            </a:r>
            <a:r>
              <a:rPr lang="zh-CN" altLang="en-US" sz="2220"/>
              <a:t>循环做</a:t>
            </a:r>
            <a:r>
              <a:rPr lang="en-US" altLang="zh-CN" sz="2220"/>
              <a:t>30</a:t>
            </a:r>
            <a:r>
              <a:rPr lang="zh-CN" altLang="en-US" sz="2220"/>
              <a:t>次胸外按压和</a:t>
            </a:r>
            <a:r>
              <a:rPr lang="en-US" altLang="zh-CN" sz="2220"/>
              <a:t>2</a:t>
            </a:r>
            <a:r>
              <a:rPr lang="zh-CN" altLang="en-US" sz="2220"/>
              <a:t>次人工呼吸（</a:t>
            </a:r>
            <a:r>
              <a:rPr lang="en-US" altLang="zh-CN" sz="2220"/>
              <a:t>30</a:t>
            </a:r>
            <a:r>
              <a:rPr lang="zh-CN" altLang="en-US" sz="2220"/>
              <a:t>：</a:t>
            </a:r>
            <a:r>
              <a:rPr lang="en-US" altLang="zh-CN" sz="2220"/>
              <a:t>2</a:t>
            </a:r>
            <a:r>
              <a:rPr lang="zh-CN" altLang="en-US" sz="2220"/>
              <a:t>），每做</a:t>
            </a:r>
            <a:r>
              <a:rPr lang="en-US" altLang="zh-CN" sz="2220"/>
              <a:t>5</a:t>
            </a:r>
            <a:r>
              <a:rPr lang="zh-CN" altLang="en-US" sz="2220"/>
              <a:t>组再次评估患者的意识、脉搏和呼吸。</a:t>
            </a:r>
            <a:endParaRPr lang="zh-CN" altLang="en-US" sz="2220"/>
          </a:p>
        </p:txBody>
      </p:sp>
      <p:pic>
        <p:nvPicPr>
          <p:cNvPr id="3" name="图片 2"/>
          <p:cNvPicPr>
            <a:picLocks noChangeAspect="1"/>
          </p:cNvPicPr>
          <p:nvPr/>
        </p:nvPicPr>
        <p:blipFill>
          <a:blip r:embed="rId3"/>
          <a:stretch>
            <a:fillRect/>
          </a:stretch>
        </p:blipFill>
        <p:spPr>
          <a:xfrm>
            <a:off x="8667750" y="4686300"/>
            <a:ext cx="3524250" cy="2171700"/>
          </a:xfrm>
          <a:prstGeom prst="rect">
            <a:avLst/>
          </a:prstGeom>
        </p:spPr>
      </p:pic>
      <p:pic>
        <p:nvPicPr>
          <p:cNvPr id="4" name="图片 3"/>
          <p:cNvPicPr>
            <a:picLocks noChangeAspect="1"/>
          </p:cNvPicPr>
          <p:nvPr/>
        </p:nvPicPr>
        <p:blipFill>
          <a:blip r:embed="rId4"/>
          <a:stretch>
            <a:fillRect/>
          </a:stretch>
        </p:blipFill>
        <p:spPr>
          <a:xfrm>
            <a:off x="2141220" y="3129280"/>
            <a:ext cx="4204970" cy="29432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1"/>
          <a:stretch>
            <a:fillRect/>
          </a:stretch>
        </p:blipFill>
        <p:spPr>
          <a:xfrm>
            <a:off x="6988945" y="2345314"/>
            <a:ext cx="4514850" cy="2971800"/>
          </a:xfrm>
        </p:spPr>
      </p:pic>
      <p:sp>
        <p:nvSpPr>
          <p:cNvPr id="6" name="标题 1"/>
          <p:cNvSpPr txBox="1"/>
          <p:nvPr/>
        </p:nvSpPr>
        <p:spPr>
          <a:xfrm>
            <a:off x="1551707" y="542492"/>
            <a:ext cx="5921083" cy="36056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zh-CN" altLang="en-US" sz="4800" b="1" dirty="0">
                <a:solidFill>
                  <a:schemeClr val="accent1"/>
                </a:solidFill>
                <a:latin typeface="方正粗黑宋简体" panose="02000000000000000000" pitchFamily="2" charset="-122"/>
                <a:ea typeface="方正粗黑宋简体" panose="02000000000000000000" pitchFamily="2" charset="-122"/>
              </a:rPr>
              <a:t>二、</a:t>
            </a:r>
            <a:r>
              <a:rPr lang="en-US" altLang="zh-CN" sz="4800" b="1" dirty="0">
                <a:solidFill>
                  <a:schemeClr val="accent1"/>
                </a:solidFill>
                <a:latin typeface="方正粗黑宋简体" panose="02000000000000000000" pitchFamily="2" charset="-122"/>
                <a:ea typeface="方正粗黑宋简体" panose="02000000000000000000" pitchFamily="2" charset="-122"/>
              </a:rPr>
              <a:t>AED</a:t>
            </a:r>
            <a:r>
              <a:rPr lang="zh-CN" altLang="en-US" sz="4800" b="1" dirty="0">
                <a:solidFill>
                  <a:schemeClr val="accent1"/>
                </a:solidFill>
                <a:latin typeface="方正粗黑宋简体" panose="02000000000000000000" pitchFamily="2" charset="-122"/>
                <a:ea typeface="方正粗黑宋简体" panose="02000000000000000000" pitchFamily="2" charset="-122"/>
              </a:rPr>
              <a:t>的使用</a:t>
            </a:r>
            <a:endParaRPr lang="en-US" altLang="zh-CN" sz="4800" b="1" dirty="0">
              <a:solidFill>
                <a:schemeClr val="accent1"/>
              </a:solidFill>
              <a:latin typeface="方正粗黑宋简体" panose="02000000000000000000" pitchFamily="2" charset="-122"/>
              <a:ea typeface="方正粗黑宋简体" panose="02000000000000000000" pitchFamily="2" charset="-122"/>
            </a:endParaRPr>
          </a:p>
        </p:txBody>
      </p:sp>
      <p:sp>
        <p:nvSpPr>
          <p:cNvPr id="4" name="标题 1"/>
          <p:cNvSpPr txBox="1"/>
          <p:nvPr/>
        </p:nvSpPr>
        <p:spPr>
          <a:xfrm>
            <a:off x="1962267" y="1482530"/>
            <a:ext cx="2940393" cy="17255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endParaRPr lang="en-US" altLang="zh-CN" sz="3600" dirty="0">
              <a:solidFill>
                <a:schemeClr val="accent1"/>
              </a:solidFill>
              <a:latin typeface="方正粗黑宋简体" panose="02000000000000000000" pitchFamily="2" charset="-122"/>
              <a:ea typeface="方正粗黑宋简体" panose="02000000000000000000" pitchFamily="2" charset="-122"/>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rcRect l="12837" r="2505" b="86989"/>
          <a:stretch>
            <a:fillRect/>
          </a:stretch>
        </p:blipFill>
        <p:spPr>
          <a:xfrm>
            <a:off x="8757920" y="0"/>
            <a:ext cx="3434080" cy="558800"/>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96" y="0"/>
            <a:ext cx="1172484" cy="1258497"/>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rcRect l="8545" t="15259" r="5989" b="4593"/>
          <a:stretch>
            <a:fillRect/>
          </a:stretch>
        </p:blipFill>
        <p:spPr>
          <a:xfrm>
            <a:off x="0" y="4754880"/>
            <a:ext cx="3860800" cy="21031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8880" y="681354"/>
            <a:ext cx="10515600" cy="789710"/>
          </a:xfrm>
        </p:spPr>
        <p:txBody>
          <a:bodyPr>
            <a:normAutofit fontScale="90000"/>
          </a:bodyPr>
          <a:lstStyle/>
          <a:p>
            <a:r>
              <a:rPr lang="zh-CN" altLang="en-US" sz="4000" b="1" dirty="0">
                <a:solidFill>
                  <a:schemeClr val="accent1"/>
                </a:solidFill>
                <a:latin typeface="方正粗黑宋简体" panose="02000000000000000000" pitchFamily="2" charset="-122"/>
                <a:ea typeface="方正粗黑宋简体" panose="02000000000000000000" pitchFamily="2" charset="-122"/>
              </a:rPr>
              <a:t>二、</a:t>
            </a:r>
            <a:r>
              <a:rPr lang="en-US" altLang="zh-CN" sz="4000" b="1" dirty="0">
                <a:solidFill>
                  <a:schemeClr val="accent1"/>
                </a:solidFill>
                <a:latin typeface="方正粗黑宋简体" panose="02000000000000000000" pitchFamily="2" charset="-122"/>
                <a:ea typeface="方正粗黑宋简体" panose="02000000000000000000" pitchFamily="2" charset="-122"/>
              </a:rPr>
              <a:t>AED</a:t>
            </a:r>
            <a:r>
              <a:rPr lang="zh-CN" altLang="en-US" sz="4000" b="1" dirty="0">
                <a:solidFill>
                  <a:schemeClr val="accent1"/>
                </a:solidFill>
                <a:latin typeface="方正粗黑宋简体" panose="02000000000000000000" pitchFamily="2" charset="-122"/>
                <a:ea typeface="方正粗黑宋简体" panose="02000000000000000000" pitchFamily="2" charset="-122"/>
              </a:rPr>
              <a:t>（自动体外除颤仪）的使用</a:t>
            </a:r>
            <a:br>
              <a:rPr lang="en-US" altLang="zh-CN" sz="4400" b="1" dirty="0">
                <a:solidFill>
                  <a:schemeClr val="accent1"/>
                </a:solidFill>
                <a:latin typeface="方正粗黑宋简体" panose="02000000000000000000" pitchFamily="2" charset="-122"/>
                <a:ea typeface="方正粗黑宋简体" panose="02000000000000000000" pitchFamily="2" charset="-122"/>
              </a:rPr>
            </a:br>
            <a:endParaRPr lang="zh-CN" altLang="en-US" dirty="0"/>
          </a:p>
        </p:txBody>
      </p:sp>
      <p:sp>
        <p:nvSpPr>
          <p:cNvPr id="3" name="内容占位符 2"/>
          <p:cNvSpPr>
            <a:spLocks noGrp="1"/>
          </p:cNvSpPr>
          <p:nvPr>
            <p:ph idx="1"/>
          </p:nvPr>
        </p:nvSpPr>
        <p:spPr>
          <a:xfrm>
            <a:off x="838200" y="1470747"/>
            <a:ext cx="4502727" cy="4706216"/>
          </a:xfrm>
        </p:spPr>
        <p:txBody>
          <a:bodyPr/>
          <a:lstStyle/>
          <a:p>
            <a:pPr>
              <a:lnSpc>
                <a:spcPct val="150000"/>
              </a:lnSpc>
            </a:pPr>
            <a:r>
              <a:rPr lang="zh-CN" altLang="en-US" b="1" dirty="0">
                <a:solidFill>
                  <a:schemeClr val="accent6">
                    <a:lumMod val="50000"/>
                  </a:schemeClr>
                </a:solidFill>
                <a:latin typeface="微软雅黑" panose="020B0503020204020204" pitchFamily="34" charset="-122"/>
                <a:ea typeface="微软雅黑" panose="020B0503020204020204" pitchFamily="34" charset="-122"/>
              </a:rPr>
              <a:t>（一）</a:t>
            </a:r>
            <a:r>
              <a:rPr lang="en-US" altLang="zh-CN" b="1" dirty="0">
                <a:solidFill>
                  <a:schemeClr val="accent6">
                    <a:lumMod val="50000"/>
                  </a:schemeClr>
                </a:solidFill>
                <a:latin typeface="微软雅黑" panose="020B0503020204020204" pitchFamily="34" charset="-122"/>
                <a:ea typeface="微软雅黑" panose="020B0503020204020204" pitchFamily="34" charset="-122"/>
              </a:rPr>
              <a:t>AED</a:t>
            </a:r>
            <a:r>
              <a:rPr lang="zh-CN" altLang="en-US" b="1" dirty="0">
                <a:solidFill>
                  <a:schemeClr val="accent6">
                    <a:lumMod val="50000"/>
                  </a:schemeClr>
                </a:solidFill>
                <a:latin typeface="微软雅黑" panose="020B0503020204020204" pitchFamily="34" charset="-122"/>
                <a:ea typeface="微软雅黑" panose="020B0503020204020204" pitchFamily="34" charset="-122"/>
              </a:rPr>
              <a:t>的适应症</a:t>
            </a:r>
            <a:endParaRPr lang="en-US" altLang="zh-CN" b="1" dirty="0">
              <a:solidFill>
                <a:schemeClr val="accent6">
                  <a:lumMod val="50000"/>
                </a:schemeClr>
              </a:solidFill>
              <a:latin typeface="微软雅黑" panose="020B0503020204020204" pitchFamily="34" charset="-122"/>
              <a:ea typeface="微软雅黑" panose="020B0503020204020204" pitchFamily="34" charset="-122"/>
            </a:endParaRPr>
          </a:p>
          <a:p>
            <a:pPr>
              <a:lnSpc>
                <a:spcPct val="150000"/>
              </a:lnSpc>
            </a:pPr>
            <a:r>
              <a:rPr lang="en-US" altLang="zh-CN" dirty="0"/>
              <a:t>1.</a:t>
            </a:r>
            <a:r>
              <a:rPr lang="zh-CN" altLang="en-US" dirty="0"/>
              <a:t>基本上所有发生心脏骤停需要心肺复苏的病人都需要使用</a:t>
            </a:r>
            <a:r>
              <a:rPr lang="en-US" altLang="zh-CN" dirty="0"/>
              <a:t>AED</a:t>
            </a:r>
            <a:r>
              <a:rPr lang="zh-CN" altLang="en-US" dirty="0"/>
              <a:t>。</a:t>
            </a:r>
            <a:endParaRPr lang="en-US" altLang="zh-CN" dirty="0"/>
          </a:p>
          <a:p>
            <a:pPr>
              <a:lnSpc>
                <a:spcPct val="150000"/>
              </a:lnSpc>
            </a:pPr>
            <a:r>
              <a:rPr lang="en-US" altLang="zh-CN" dirty="0"/>
              <a:t>2.</a:t>
            </a:r>
            <a:r>
              <a:rPr lang="zh-CN" altLang="en-US" dirty="0"/>
              <a:t>最常见的情况是心室颤动和无脉性室速。</a:t>
            </a:r>
            <a:endParaRPr lang="zh-CN" altLang="en-US" dirty="0"/>
          </a:p>
        </p:txBody>
      </p:sp>
      <p:sp>
        <p:nvSpPr>
          <p:cNvPr id="4" name="内容占位符 2"/>
          <p:cNvSpPr txBox="1"/>
          <p:nvPr/>
        </p:nvSpPr>
        <p:spPr>
          <a:xfrm>
            <a:off x="6096000" y="1400176"/>
            <a:ext cx="4502727" cy="4706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b="1" dirty="0">
                <a:solidFill>
                  <a:schemeClr val="accent6">
                    <a:lumMod val="50000"/>
                  </a:schemeClr>
                </a:solidFill>
                <a:latin typeface="微软雅黑" panose="020B0503020204020204" pitchFamily="34" charset="-122"/>
                <a:ea typeface="微软雅黑" panose="020B0503020204020204" pitchFamily="34" charset="-122"/>
              </a:rPr>
              <a:t>（二）</a:t>
            </a:r>
            <a:r>
              <a:rPr lang="en-US" altLang="zh-CN" b="1" dirty="0">
                <a:solidFill>
                  <a:schemeClr val="accent6">
                    <a:lumMod val="50000"/>
                  </a:schemeClr>
                </a:solidFill>
                <a:latin typeface="微软雅黑" panose="020B0503020204020204" pitchFamily="34" charset="-122"/>
                <a:ea typeface="微软雅黑" panose="020B0503020204020204" pitchFamily="34" charset="-122"/>
              </a:rPr>
              <a:t>AED</a:t>
            </a:r>
            <a:r>
              <a:rPr lang="zh-CN" altLang="en-US" b="1" dirty="0">
                <a:solidFill>
                  <a:schemeClr val="accent6">
                    <a:lumMod val="50000"/>
                  </a:schemeClr>
                </a:solidFill>
                <a:latin typeface="微软雅黑" panose="020B0503020204020204" pitchFamily="34" charset="-122"/>
                <a:ea typeface="微软雅黑" panose="020B0503020204020204" pitchFamily="34" charset="-122"/>
              </a:rPr>
              <a:t>的禁忌症</a:t>
            </a:r>
            <a:endParaRPr lang="en-US" altLang="zh-CN" b="1" dirty="0">
              <a:solidFill>
                <a:schemeClr val="accent6">
                  <a:lumMod val="50000"/>
                </a:schemeClr>
              </a:solidFill>
              <a:latin typeface="微软雅黑" panose="020B0503020204020204" pitchFamily="34" charset="-122"/>
              <a:ea typeface="微软雅黑" panose="020B0503020204020204" pitchFamily="34" charset="-122"/>
            </a:endParaRPr>
          </a:p>
          <a:p>
            <a:pPr>
              <a:lnSpc>
                <a:spcPct val="150000"/>
              </a:lnSpc>
            </a:pPr>
            <a:r>
              <a:rPr lang="en-US" altLang="zh-CN" dirty="0"/>
              <a:t>1.</a:t>
            </a:r>
            <a:r>
              <a:rPr lang="zh-CN" altLang="en-US" dirty="0"/>
              <a:t>具有反应性</a:t>
            </a:r>
            <a:endParaRPr lang="en-US" altLang="zh-CN" dirty="0"/>
          </a:p>
          <a:p>
            <a:pPr>
              <a:lnSpc>
                <a:spcPct val="150000"/>
              </a:lnSpc>
            </a:pPr>
            <a:r>
              <a:rPr lang="en-US" altLang="zh-CN" dirty="0"/>
              <a:t>2.</a:t>
            </a:r>
            <a:r>
              <a:rPr lang="zh-CN" altLang="en-US" dirty="0"/>
              <a:t>有自主呼吸</a:t>
            </a:r>
            <a:endParaRPr lang="en-US" altLang="zh-CN" dirty="0"/>
          </a:p>
          <a:p>
            <a:pPr>
              <a:lnSpc>
                <a:spcPct val="150000"/>
              </a:lnSpc>
            </a:pPr>
            <a:r>
              <a:rPr lang="en-US" altLang="zh-CN" dirty="0"/>
              <a:t>3.</a:t>
            </a:r>
            <a:r>
              <a:rPr lang="zh-CN" altLang="en-US" dirty="0"/>
              <a:t>有可触脉搏</a:t>
            </a:r>
            <a:endParaRPr lang="zh-CN" altLang="en-US" dirty="0"/>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rcRect l="12837" r="2505" b="86989"/>
          <a:stretch>
            <a:fillRect/>
          </a:stretch>
        </p:blipFill>
        <p:spPr>
          <a:xfrm>
            <a:off x="8757920" y="0"/>
            <a:ext cx="3434080" cy="558800"/>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96" y="0"/>
            <a:ext cx="1172484" cy="125849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825625"/>
            <a:ext cx="5832764" cy="4351338"/>
          </a:xfrm>
        </p:spPr>
        <p:txBody>
          <a:bodyPr/>
          <a:lstStyle/>
          <a:p>
            <a:pPr>
              <a:lnSpc>
                <a:spcPct val="150000"/>
              </a:lnSpc>
            </a:pPr>
            <a:r>
              <a:rPr lang="en-US" altLang="zh-CN" b="1" dirty="0"/>
              <a:t>1.AED</a:t>
            </a:r>
            <a:r>
              <a:rPr lang="zh-CN" altLang="en-US" b="1" dirty="0"/>
              <a:t>的准备</a:t>
            </a:r>
            <a:endParaRPr lang="en-US" altLang="zh-CN" b="1" dirty="0"/>
          </a:p>
          <a:p>
            <a:pPr>
              <a:lnSpc>
                <a:spcPct val="150000"/>
              </a:lnSpc>
            </a:pPr>
            <a:r>
              <a:rPr lang="zh-CN" altLang="en-US" b="1" dirty="0"/>
              <a:t>在进行心肺复苏的过程中，如果收到了</a:t>
            </a:r>
            <a:r>
              <a:rPr lang="en-US" altLang="zh-CN" b="1" dirty="0"/>
              <a:t>AED</a:t>
            </a:r>
            <a:r>
              <a:rPr lang="zh-CN" altLang="en-US" b="1" dirty="0"/>
              <a:t>，就要马上准备使用</a:t>
            </a:r>
            <a:r>
              <a:rPr lang="en-US" altLang="zh-CN" b="1" dirty="0"/>
              <a:t>AED</a:t>
            </a:r>
            <a:r>
              <a:rPr lang="zh-CN" altLang="en-US" b="1" dirty="0"/>
              <a:t>。</a:t>
            </a:r>
            <a:endParaRPr lang="en-US" altLang="zh-CN" b="1" dirty="0"/>
          </a:p>
          <a:p>
            <a:pPr>
              <a:lnSpc>
                <a:spcPct val="150000"/>
              </a:lnSpc>
            </a:pPr>
            <a:r>
              <a:rPr lang="zh-CN" altLang="en-US" b="1" dirty="0"/>
              <a:t>将</a:t>
            </a:r>
            <a:r>
              <a:rPr lang="en-US" altLang="zh-CN" b="1" dirty="0"/>
              <a:t>AED</a:t>
            </a:r>
            <a:r>
              <a:rPr lang="zh-CN" altLang="en-US" b="1" dirty="0"/>
              <a:t>放在患者的头部附近，便于操作。</a:t>
            </a:r>
            <a:endParaRPr lang="zh-CN" altLang="en-US" b="1" dirty="0"/>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60202" y="2213264"/>
            <a:ext cx="4643871" cy="3527425"/>
          </a:xfrm>
          <a:prstGeom prst="rect">
            <a:avLst/>
          </a:prstGeom>
        </p:spPr>
      </p:pic>
      <p:sp>
        <p:nvSpPr>
          <p:cNvPr id="6" name="标题 1"/>
          <p:cNvSpPr txBox="1"/>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a:solidFill>
                  <a:schemeClr val="accent6">
                    <a:lumMod val="50000"/>
                  </a:schemeClr>
                </a:solidFill>
                <a:latin typeface="微软雅黑" panose="020B0503020204020204" pitchFamily="34" charset="-122"/>
                <a:ea typeface="微软雅黑" panose="020B0503020204020204" pitchFamily="34" charset="-122"/>
              </a:rPr>
              <a:t>（三）</a:t>
            </a:r>
            <a:r>
              <a:rPr lang="en-US" altLang="zh-CN" sz="3600" b="1" dirty="0">
                <a:solidFill>
                  <a:schemeClr val="accent6">
                    <a:lumMod val="50000"/>
                  </a:schemeClr>
                </a:solidFill>
                <a:latin typeface="微软雅黑" panose="020B0503020204020204" pitchFamily="34" charset="-122"/>
                <a:ea typeface="微软雅黑" panose="020B0503020204020204" pitchFamily="34" charset="-122"/>
              </a:rPr>
              <a:t>AED</a:t>
            </a:r>
            <a:r>
              <a:rPr lang="zh-CN" altLang="en-US" sz="3600" b="1" dirty="0">
                <a:solidFill>
                  <a:schemeClr val="accent6">
                    <a:lumMod val="50000"/>
                  </a:schemeClr>
                </a:solidFill>
                <a:latin typeface="微软雅黑" panose="020B0503020204020204" pitchFamily="34" charset="-122"/>
                <a:ea typeface="微软雅黑" panose="020B0503020204020204" pitchFamily="34" charset="-122"/>
              </a:rPr>
              <a:t>的使用步骤</a:t>
            </a:r>
            <a:endParaRPr lang="zh-CN" altLang="en-US" sz="3600" b="1"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7" name="标题 1"/>
          <p:cNvSpPr txBox="1"/>
          <p:nvPr/>
        </p:nvSpPr>
        <p:spPr>
          <a:xfrm>
            <a:off x="7160201" y="759835"/>
            <a:ext cx="4643871" cy="1325563"/>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n-US" altLang="zh-CN" sz="3600" dirty="0"/>
              <a:t>AED</a:t>
            </a:r>
            <a:r>
              <a:rPr lang="zh-CN" altLang="en-US" sz="3600" dirty="0"/>
              <a:t>便于携带，操作简单，不同品牌和型号操作可能略有差异，非专业急救人员经过培训后可以安全使用。</a:t>
            </a:r>
            <a:endParaRPr lang="en-US" altLang="zh-CN" sz="3600" dirty="0"/>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rcRect l="12837" r="2505" b="86989"/>
          <a:stretch>
            <a:fillRect/>
          </a:stretch>
        </p:blipFill>
        <p:spPr>
          <a:xfrm>
            <a:off x="8757920" y="0"/>
            <a:ext cx="3434080" cy="5588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96" y="0"/>
            <a:ext cx="1172484" cy="125849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2374" y="793419"/>
            <a:ext cx="10515600" cy="805728"/>
          </a:xfrm>
        </p:spPr>
        <p:txBody>
          <a:bodyPr>
            <a:normAutofit fontScale="90000"/>
          </a:bodyPr>
          <a:lstStyle/>
          <a:p>
            <a:r>
              <a:rPr lang="zh-CN" altLang="en-US" sz="4400" b="1" dirty="0">
                <a:solidFill>
                  <a:schemeClr val="accent6">
                    <a:lumMod val="50000"/>
                  </a:schemeClr>
                </a:solidFill>
                <a:latin typeface="微软雅黑" panose="020B0503020204020204" pitchFamily="34" charset="-122"/>
                <a:ea typeface="微软雅黑" panose="020B0503020204020204" pitchFamily="34" charset="-122"/>
              </a:rPr>
              <a:t>（三）</a:t>
            </a:r>
            <a:r>
              <a:rPr lang="en-US" altLang="zh-CN" sz="4400" b="1" dirty="0">
                <a:solidFill>
                  <a:schemeClr val="accent6">
                    <a:lumMod val="50000"/>
                  </a:schemeClr>
                </a:solidFill>
                <a:latin typeface="微软雅黑" panose="020B0503020204020204" pitchFamily="34" charset="-122"/>
                <a:ea typeface="微软雅黑" panose="020B0503020204020204" pitchFamily="34" charset="-122"/>
              </a:rPr>
              <a:t>AED</a:t>
            </a:r>
            <a:r>
              <a:rPr lang="zh-CN" altLang="en-US" sz="4400" b="1" dirty="0">
                <a:solidFill>
                  <a:schemeClr val="accent6">
                    <a:lumMod val="50000"/>
                  </a:schemeClr>
                </a:solidFill>
                <a:latin typeface="微软雅黑" panose="020B0503020204020204" pitchFamily="34" charset="-122"/>
                <a:ea typeface="微软雅黑" panose="020B0503020204020204" pitchFamily="34" charset="-122"/>
              </a:rPr>
              <a:t>的使用步骤</a:t>
            </a:r>
            <a:br>
              <a:rPr lang="zh-CN" altLang="en-US" sz="4400" b="1" dirty="0"/>
            </a:br>
            <a:endParaRPr lang="zh-CN" altLang="en-US" dirty="0"/>
          </a:p>
        </p:txBody>
      </p:sp>
      <p:sp>
        <p:nvSpPr>
          <p:cNvPr id="3" name="内容占位符 2"/>
          <p:cNvSpPr>
            <a:spLocks noGrp="1"/>
          </p:cNvSpPr>
          <p:nvPr>
            <p:ph idx="1"/>
          </p:nvPr>
        </p:nvSpPr>
        <p:spPr>
          <a:xfrm>
            <a:off x="838200" y="1493116"/>
            <a:ext cx="5354782" cy="4351338"/>
          </a:xfrm>
        </p:spPr>
        <p:txBody>
          <a:bodyPr/>
          <a:lstStyle/>
          <a:p>
            <a:pPr>
              <a:lnSpc>
                <a:spcPct val="150000"/>
              </a:lnSpc>
            </a:pPr>
            <a:r>
              <a:rPr lang="en-US" altLang="zh-CN" b="1" dirty="0"/>
              <a:t>2.</a:t>
            </a:r>
            <a:r>
              <a:rPr lang="zh-CN" altLang="en-US" b="1" dirty="0"/>
              <a:t>接通电源</a:t>
            </a:r>
            <a:endParaRPr lang="en-US" altLang="zh-CN" b="1" dirty="0"/>
          </a:p>
          <a:p>
            <a:pPr>
              <a:lnSpc>
                <a:spcPct val="150000"/>
              </a:lnSpc>
            </a:pPr>
            <a:r>
              <a:rPr lang="zh-CN" altLang="en-US" b="1" dirty="0"/>
              <a:t>打开</a:t>
            </a:r>
            <a:r>
              <a:rPr lang="en-US" altLang="zh-CN" b="1" dirty="0"/>
              <a:t>AED</a:t>
            </a:r>
            <a:r>
              <a:rPr lang="zh-CN" altLang="en-US" b="1" dirty="0"/>
              <a:t>的电源。根据型号的不同，有的直接按下开机按钮，也有打开盖子自动开机的型号（没有电源按钮），</a:t>
            </a:r>
            <a:r>
              <a:rPr lang="zh-CN" altLang="en-US" b="1" dirty="0">
                <a:solidFill>
                  <a:srgbClr val="FF0000"/>
                </a:solidFill>
              </a:rPr>
              <a:t>按照语音提示操作。</a:t>
            </a:r>
            <a:endParaRPr lang="zh-CN" altLang="en-US" b="1" dirty="0">
              <a:solidFill>
                <a:srgbClr val="FF0000"/>
              </a:solidFill>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87366" y="1967779"/>
            <a:ext cx="4862080" cy="3876675"/>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rcRect l="12837" r="2505" b="86989"/>
          <a:stretch>
            <a:fillRect/>
          </a:stretch>
        </p:blipFill>
        <p:spPr>
          <a:xfrm>
            <a:off x="8757920" y="0"/>
            <a:ext cx="3434080" cy="558800"/>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96" y="0"/>
            <a:ext cx="1172484" cy="125849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00760" y="487363"/>
            <a:ext cx="10515600" cy="1325563"/>
          </a:xfrm>
        </p:spPr>
        <p:txBody>
          <a:bodyPr/>
          <a:lstStyle/>
          <a:p>
            <a:r>
              <a:rPr lang="zh-CN" altLang="en-US" sz="4400" b="1" dirty="0">
                <a:solidFill>
                  <a:schemeClr val="accent6">
                    <a:lumMod val="50000"/>
                  </a:schemeClr>
                </a:solidFill>
                <a:latin typeface="微软雅黑" panose="020B0503020204020204" pitchFamily="34" charset="-122"/>
                <a:ea typeface="微软雅黑" panose="020B0503020204020204" pitchFamily="34" charset="-122"/>
              </a:rPr>
              <a:t>（三）</a:t>
            </a:r>
            <a:r>
              <a:rPr lang="en-US" altLang="zh-CN" sz="4400" b="1" dirty="0">
                <a:solidFill>
                  <a:schemeClr val="accent6">
                    <a:lumMod val="50000"/>
                  </a:schemeClr>
                </a:solidFill>
                <a:latin typeface="微软雅黑" panose="020B0503020204020204" pitchFamily="34" charset="-122"/>
                <a:ea typeface="微软雅黑" panose="020B0503020204020204" pitchFamily="34" charset="-122"/>
              </a:rPr>
              <a:t>AED</a:t>
            </a:r>
            <a:r>
              <a:rPr lang="zh-CN" altLang="en-US" sz="4400" b="1" dirty="0">
                <a:solidFill>
                  <a:schemeClr val="accent6">
                    <a:lumMod val="50000"/>
                  </a:schemeClr>
                </a:solidFill>
                <a:latin typeface="微软雅黑" panose="020B0503020204020204" pitchFamily="34" charset="-122"/>
                <a:ea typeface="微软雅黑" panose="020B0503020204020204" pitchFamily="34" charset="-122"/>
              </a:rPr>
              <a:t>的使用步骤</a:t>
            </a:r>
            <a:endParaRPr lang="zh-CN" altLang="en-US"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38200" y="1690688"/>
            <a:ext cx="6425045" cy="4351338"/>
          </a:xfrm>
        </p:spPr>
        <p:txBody>
          <a:bodyPr>
            <a:normAutofit fontScale="70000" lnSpcReduction="20000"/>
          </a:bodyPr>
          <a:lstStyle/>
          <a:p>
            <a:pPr>
              <a:lnSpc>
                <a:spcPct val="150000"/>
              </a:lnSpc>
            </a:pPr>
            <a:r>
              <a:rPr lang="en-US" altLang="zh-CN" b="1" dirty="0"/>
              <a:t>3.</a:t>
            </a:r>
            <a:r>
              <a:rPr lang="zh-CN" altLang="en-US" b="1" dirty="0"/>
              <a:t>粘贴电极片</a:t>
            </a:r>
            <a:endParaRPr lang="en-US" altLang="zh-CN" b="1" dirty="0"/>
          </a:p>
          <a:p>
            <a:pPr>
              <a:lnSpc>
                <a:spcPct val="150000"/>
              </a:lnSpc>
            </a:pPr>
            <a:r>
              <a:rPr lang="zh-CN" altLang="en-US" b="1" dirty="0"/>
              <a:t>①把患者的衣服敞开，使其露出胸部。在不能除去衣服的情况下需要剪开衣服。（由于曾经在急救中剪衣服发生医疗纠纷，因此，急救需要识别常见贵重衣物）</a:t>
            </a:r>
            <a:endParaRPr lang="en-US" altLang="zh-CN" b="1" dirty="0"/>
          </a:p>
          <a:p>
            <a:pPr>
              <a:lnSpc>
                <a:spcPct val="150000"/>
              </a:lnSpc>
            </a:pPr>
            <a:r>
              <a:rPr lang="zh-CN" altLang="en-US" b="1" dirty="0"/>
              <a:t>注：电极片需要贴在裸露的皮肤上。</a:t>
            </a:r>
            <a:endParaRPr lang="en-US" altLang="zh-CN" b="1" dirty="0"/>
          </a:p>
          <a:p>
            <a:pPr>
              <a:lnSpc>
                <a:spcPct val="150000"/>
              </a:lnSpc>
            </a:pPr>
            <a:r>
              <a:rPr lang="zh-CN" altLang="en-US" b="1" dirty="0"/>
              <a:t>②电极片粘贴位置：</a:t>
            </a:r>
            <a:r>
              <a:rPr lang="en-US" altLang="zh-CN" b="1" dirty="0"/>
              <a:t>R</a:t>
            </a:r>
            <a:r>
              <a:rPr lang="zh-CN" altLang="en-US" b="1" dirty="0"/>
              <a:t>：胸部右上方（胸骨右缘，锁骨之下）</a:t>
            </a:r>
            <a:endParaRPr lang="en-US" altLang="zh-CN" b="1" dirty="0"/>
          </a:p>
          <a:p>
            <a:pPr>
              <a:lnSpc>
                <a:spcPct val="150000"/>
              </a:lnSpc>
            </a:pPr>
            <a:r>
              <a:rPr lang="en-US" altLang="zh-CN" b="1" dirty="0"/>
              <a:t>L</a:t>
            </a:r>
            <a:r>
              <a:rPr lang="zh-CN" altLang="en-US" b="1" dirty="0"/>
              <a:t>：胸部左下方（左腋前线与第五肋间处）</a:t>
            </a:r>
            <a:endParaRPr lang="en-US" altLang="zh-CN" b="1" dirty="0"/>
          </a:p>
          <a:p>
            <a:pPr>
              <a:lnSpc>
                <a:spcPct val="150000"/>
              </a:lnSpc>
            </a:pPr>
            <a:r>
              <a:rPr lang="zh-CN" altLang="en-US" b="1" dirty="0"/>
              <a:t>注：在电极片的粘贴过程中继续按压。</a:t>
            </a:r>
            <a:endParaRPr lang="zh-CN" altLang="en-US" b="1" dirty="0"/>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rcRect l="9882" r="18633"/>
          <a:stretch>
            <a:fillRect/>
          </a:stretch>
        </p:blipFill>
        <p:spPr>
          <a:xfrm>
            <a:off x="7263246" y="2021032"/>
            <a:ext cx="4928754" cy="4229100"/>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rcRect l="12837" r="2505" b="86989"/>
          <a:stretch>
            <a:fillRect/>
          </a:stretch>
        </p:blipFill>
        <p:spPr>
          <a:xfrm>
            <a:off x="8757920" y="0"/>
            <a:ext cx="3434080" cy="558800"/>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96" y="0"/>
            <a:ext cx="1172484" cy="125849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09320" y="500062"/>
            <a:ext cx="10515600" cy="1325563"/>
          </a:xfrm>
        </p:spPr>
        <p:txBody>
          <a:bodyPr/>
          <a:lstStyle/>
          <a:p>
            <a:r>
              <a:rPr lang="zh-CN" altLang="en-US" sz="4400" b="1" dirty="0">
                <a:solidFill>
                  <a:schemeClr val="accent6">
                    <a:lumMod val="50000"/>
                  </a:schemeClr>
                </a:solidFill>
                <a:latin typeface="微软雅黑" panose="020B0503020204020204" pitchFamily="34" charset="-122"/>
                <a:ea typeface="微软雅黑" panose="020B0503020204020204" pitchFamily="34" charset="-122"/>
              </a:rPr>
              <a:t>（三）</a:t>
            </a:r>
            <a:r>
              <a:rPr lang="en-US" altLang="zh-CN" sz="4400" b="1" dirty="0">
                <a:solidFill>
                  <a:schemeClr val="accent6">
                    <a:lumMod val="50000"/>
                  </a:schemeClr>
                </a:solidFill>
                <a:latin typeface="微软雅黑" panose="020B0503020204020204" pitchFamily="34" charset="-122"/>
                <a:ea typeface="微软雅黑" panose="020B0503020204020204" pitchFamily="34" charset="-122"/>
              </a:rPr>
              <a:t>AED</a:t>
            </a:r>
            <a:r>
              <a:rPr lang="zh-CN" altLang="en-US" sz="4400" b="1" dirty="0">
                <a:solidFill>
                  <a:schemeClr val="accent6">
                    <a:lumMod val="50000"/>
                  </a:schemeClr>
                </a:solidFill>
                <a:latin typeface="微软雅黑" panose="020B0503020204020204" pitchFamily="34" charset="-122"/>
                <a:ea typeface="微软雅黑" panose="020B0503020204020204" pitchFamily="34" charset="-122"/>
              </a:rPr>
              <a:t>的使用步骤</a:t>
            </a:r>
            <a:endParaRPr lang="zh-CN" altLang="en-US"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38200" y="1825625"/>
            <a:ext cx="5687291" cy="4351338"/>
          </a:xfrm>
        </p:spPr>
        <p:txBody>
          <a:bodyPr>
            <a:normAutofit/>
          </a:bodyPr>
          <a:lstStyle/>
          <a:p>
            <a:pPr>
              <a:lnSpc>
                <a:spcPct val="150000"/>
              </a:lnSpc>
            </a:pPr>
            <a:r>
              <a:rPr lang="zh-CN" altLang="en-US" sz="2400" b="1" dirty="0"/>
              <a:t>③电极片须与患者的皮肤紧密贴合。（电极垫和皮肤之间如果有空气进入，电就不能很好的传递。）</a:t>
            </a:r>
            <a:endParaRPr lang="en-US" altLang="zh-CN" sz="2400" b="1" dirty="0"/>
          </a:p>
          <a:p>
            <a:pPr>
              <a:lnSpc>
                <a:spcPct val="150000"/>
              </a:lnSpc>
            </a:pPr>
            <a:r>
              <a:rPr lang="zh-CN" altLang="en-US" sz="2400" b="1" dirty="0"/>
              <a:t>④注意：如果现场有两名施救者，在一名施救者实施心肺复苏的同时，另一名施救者开始操作</a:t>
            </a:r>
            <a:r>
              <a:rPr lang="en-US" altLang="zh-CN" sz="2400" b="1" dirty="0"/>
              <a:t>AED</a:t>
            </a:r>
            <a:r>
              <a:rPr lang="zh-CN" altLang="en-US" sz="2400" b="1" dirty="0"/>
              <a:t>，不能因为贴电极片而中断心肺复苏。</a:t>
            </a:r>
            <a:endParaRPr lang="zh-CN" altLang="en-US" sz="2400" b="1" dirty="0"/>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rcRect l="7857" r="17117"/>
          <a:stretch>
            <a:fillRect/>
          </a:stretch>
        </p:blipFill>
        <p:spPr>
          <a:xfrm>
            <a:off x="6345381" y="2515394"/>
            <a:ext cx="5846619" cy="2971800"/>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rcRect l="12837" r="2505" b="86989"/>
          <a:stretch>
            <a:fillRect/>
          </a:stretch>
        </p:blipFill>
        <p:spPr>
          <a:xfrm>
            <a:off x="8757920" y="0"/>
            <a:ext cx="3434080" cy="558800"/>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96" y="0"/>
            <a:ext cx="1172484" cy="125849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5852" y="438277"/>
            <a:ext cx="10515600" cy="1325563"/>
          </a:xfrm>
        </p:spPr>
        <p:txBody>
          <a:bodyPr/>
          <a:lstStyle/>
          <a:p>
            <a:r>
              <a:rPr lang="zh-CN" altLang="en-US" b="1" dirty="0">
                <a:solidFill>
                  <a:schemeClr val="accent6">
                    <a:lumMod val="50000"/>
                  </a:schemeClr>
                </a:solidFill>
                <a:latin typeface="微软雅黑" panose="020B0503020204020204" pitchFamily="34" charset="-122"/>
                <a:ea typeface="微软雅黑" panose="020B0503020204020204" pitchFamily="34" charset="-122"/>
              </a:rPr>
              <a:t>（四）心电图分析</a:t>
            </a:r>
            <a:endParaRPr lang="zh-CN" altLang="en-US" b="1"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38200" y="1825625"/>
            <a:ext cx="5395452" cy="4351338"/>
          </a:xfrm>
        </p:spPr>
        <p:txBody>
          <a:bodyPr>
            <a:normAutofit fontScale="85000" lnSpcReduction="20000"/>
          </a:bodyPr>
          <a:lstStyle/>
          <a:p>
            <a:pPr>
              <a:lnSpc>
                <a:spcPct val="150000"/>
              </a:lnSpc>
            </a:pPr>
            <a:r>
              <a:rPr lang="zh-CN" altLang="en-US" b="1" dirty="0"/>
              <a:t>当电极片紧紧贴在皮肤上时，</a:t>
            </a:r>
            <a:r>
              <a:rPr lang="en-US" altLang="zh-CN" b="1" dirty="0"/>
              <a:t>AED</a:t>
            </a:r>
            <a:r>
              <a:rPr lang="zh-CN" altLang="en-US" b="1" dirty="0"/>
              <a:t>会自动感应到这一点，并发出“请离开身体”或者“请不要接触患者”等声音。</a:t>
            </a:r>
            <a:endParaRPr lang="en-US" altLang="zh-CN" b="1" dirty="0"/>
          </a:p>
          <a:p>
            <a:pPr>
              <a:lnSpc>
                <a:spcPct val="150000"/>
              </a:lnSpc>
            </a:pPr>
            <a:r>
              <a:rPr lang="zh-CN" altLang="en-US" b="1" i="0" dirty="0">
                <a:solidFill>
                  <a:srgbClr val="580000"/>
                </a:solidFill>
                <a:effectLst/>
                <a:latin typeface="system-ui"/>
              </a:rPr>
              <a:t>告知周围的人远离患者，并确认没有人接触到患者（接触患者的身体的话，心电图的分析有可能无法顺利进行）。</a:t>
            </a:r>
            <a:endParaRPr lang="en-US" altLang="zh-CN" b="1" i="0" dirty="0">
              <a:solidFill>
                <a:srgbClr val="580000"/>
              </a:solidFill>
              <a:effectLst/>
              <a:latin typeface="system-ui"/>
            </a:endParaRPr>
          </a:p>
          <a:p>
            <a:pPr>
              <a:lnSpc>
                <a:spcPct val="150000"/>
              </a:lnSpc>
            </a:pPr>
            <a:r>
              <a:rPr lang="zh-CN" altLang="en-US" b="1" i="0" dirty="0">
                <a:solidFill>
                  <a:srgbClr val="580000"/>
                </a:solidFill>
                <a:effectLst/>
                <a:latin typeface="system-ui"/>
              </a:rPr>
              <a:t>同时</a:t>
            </a:r>
            <a:r>
              <a:rPr lang="en-US" altLang="zh-CN" b="1" i="0" dirty="0">
                <a:solidFill>
                  <a:srgbClr val="580000"/>
                </a:solidFill>
                <a:effectLst/>
                <a:latin typeface="system-ui"/>
              </a:rPr>
              <a:t>AED</a:t>
            </a:r>
            <a:r>
              <a:rPr lang="zh-CN" altLang="en-US" b="1" i="0" dirty="0">
                <a:solidFill>
                  <a:srgbClr val="580000"/>
                </a:solidFill>
                <a:effectLst/>
                <a:latin typeface="system-ui"/>
              </a:rPr>
              <a:t>自动分析患者</a:t>
            </a:r>
            <a:r>
              <a:rPr lang="zh-CN" altLang="en-US" b="1" dirty="0">
                <a:solidFill>
                  <a:srgbClr val="580000"/>
                </a:solidFill>
                <a:latin typeface="system-ui"/>
              </a:rPr>
              <a:t>心电情况。</a:t>
            </a:r>
            <a:endParaRPr lang="en-US" altLang="zh-CN" b="1" dirty="0">
              <a:solidFill>
                <a:srgbClr val="580000"/>
              </a:solidFill>
              <a:latin typeface="system-ui"/>
            </a:endParaRPr>
          </a:p>
          <a:p>
            <a:pPr>
              <a:lnSpc>
                <a:spcPct val="150000"/>
              </a:lnSpc>
            </a:pPr>
            <a:r>
              <a:rPr lang="zh-CN" altLang="en-US" b="1" i="0" dirty="0">
                <a:solidFill>
                  <a:srgbClr val="580000"/>
                </a:solidFill>
                <a:effectLst/>
                <a:latin typeface="system-ui"/>
              </a:rPr>
              <a:t>适合除颤根据提示：按下电击按钮</a:t>
            </a:r>
            <a:endParaRPr lang="en-US" altLang="zh-CN" b="1" i="0" dirty="0">
              <a:solidFill>
                <a:srgbClr val="580000"/>
              </a:solidFill>
              <a:effectLst/>
              <a:latin typeface="system-ui"/>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rcRect l="13713" t="7195" r="24586"/>
          <a:stretch>
            <a:fillRect/>
          </a:stretch>
        </p:blipFill>
        <p:spPr>
          <a:xfrm>
            <a:off x="6722806" y="1690688"/>
            <a:ext cx="4630994" cy="4066253"/>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rcRect l="12837" r="2505" b="86989"/>
          <a:stretch>
            <a:fillRect/>
          </a:stretch>
        </p:blipFill>
        <p:spPr>
          <a:xfrm>
            <a:off x="8757920" y="0"/>
            <a:ext cx="3434080" cy="558800"/>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96" y="0"/>
            <a:ext cx="1172484" cy="125849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463146"/>
            <a:ext cx="10515600" cy="1325563"/>
          </a:xfrm>
        </p:spPr>
        <p:txBody>
          <a:bodyPr/>
          <a:lstStyle/>
          <a:p>
            <a:r>
              <a:rPr lang="zh-CN" altLang="en-US" b="1" i="0" dirty="0">
                <a:solidFill>
                  <a:schemeClr val="accent6">
                    <a:lumMod val="50000"/>
                  </a:schemeClr>
                </a:solidFill>
                <a:effectLst/>
                <a:latin typeface="微软雅黑" panose="020B0503020204020204" pitchFamily="34" charset="-122"/>
                <a:ea typeface="微软雅黑" panose="020B0503020204020204" pitchFamily="34" charset="-122"/>
              </a:rPr>
              <a:t>（五）除颤后继续心肺复苏</a:t>
            </a:r>
            <a:endParaRPr lang="zh-CN" altLang="en-US"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38200" y="1825625"/>
            <a:ext cx="5139813" cy="4351338"/>
          </a:xfrm>
        </p:spPr>
        <p:txBody>
          <a:bodyPr>
            <a:normAutofit fontScale="92500"/>
          </a:bodyPr>
          <a:lstStyle/>
          <a:p>
            <a:pPr algn="just">
              <a:lnSpc>
                <a:spcPct val="150000"/>
              </a:lnSpc>
            </a:pPr>
            <a:r>
              <a:rPr lang="zh-CN" altLang="en-US" b="1" i="0" dirty="0">
                <a:solidFill>
                  <a:srgbClr val="580000"/>
                </a:solidFill>
                <a:effectLst/>
                <a:latin typeface="system-ui"/>
              </a:rPr>
              <a:t>电击除颤后，立即继续实施心肺复苏。</a:t>
            </a:r>
            <a:r>
              <a:rPr lang="en-US" altLang="zh-CN" b="1" i="0" dirty="0">
                <a:solidFill>
                  <a:srgbClr val="580000"/>
                </a:solidFill>
                <a:effectLst/>
                <a:latin typeface="system-ui"/>
              </a:rPr>
              <a:t>2</a:t>
            </a:r>
            <a:r>
              <a:rPr lang="zh-CN" altLang="en-US" b="1" i="0" dirty="0">
                <a:solidFill>
                  <a:srgbClr val="580000"/>
                </a:solidFill>
                <a:effectLst/>
                <a:latin typeface="system-ui"/>
              </a:rPr>
              <a:t>分钟后</a:t>
            </a:r>
            <a:r>
              <a:rPr lang="en-US" altLang="zh-CN" b="1" i="0" dirty="0">
                <a:solidFill>
                  <a:srgbClr val="580000"/>
                </a:solidFill>
                <a:effectLst/>
                <a:latin typeface="system-ui"/>
              </a:rPr>
              <a:t>AED</a:t>
            </a:r>
            <a:r>
              <a:rPr lang="zh-CN" altLang="en-US" b="1" i="0" dirty="0">
                <a:solidFill>
                  <a:srgbClr val="580000"/>
                </a:solidFill>
                <a:effectLst/>
                <a:latin typeface="system-ui"/>
              </a:rPr>
              <a:t>会再次自动分析心律，确定是否需要继续除颤。</a:t>
            </a:r>
            <a:endParaRPr lang="zh-CN" altLang="en-US" b="1" i="0" dirty="0">
              <a:solidFill>
                <a:srgbClr val="222222"/>
              </a:solidFill>
              <a:effectLst/>
              <a:latin typeface="PingFang SC"/>
            </a:endParaRPr>
          </a:p>
          <a:p>
            <a:pPr algn="just">
              <a:lnSpc>
                <a:spcPct val="150000"/>
              </a:lnSpc>
            </a:pPr>
            <a:r>
              <a:rPr lang="zh-CN" altLang="en-US" b="1" i="0" dirty="0">
                <a:solidFill>
                  <a:srgbClr val="580000"/>
                </a:solidFill>
                <a:effectLst/>
                <a:latin typeface="system-ui"/>
              </a:rPr>
              <a:t>如此反复操作，直至患者恢复心搏和自主呼吸，或者专业急救人员到达。</a:t>
            </a:r>
            <a:endParaRPr lang="zh-CN" altLang="en-US" b="1" i="0" dirty="0">
              <a:solidFill>
                <a:srgbClr val="222222"/>
              </a:solidFill>
              <a:effectLst/>
              <a:latin typeface="PingFang SC"/>
            </a:endParaRPr>
          </a:p>
          <a:p>
            <a:endParaRPr lang="zh-CN" altLang="en-US" dirty="0"/>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rcRect l="12229" r="8987"/>
          <a:stretch>
            <a:fillRect/>
          </a:stretch>
        </p:blipFill>
        <p:spPr>
          <a:xfrm>
            <a:off x="6416040" y="1958022"/>
            <a:ext cx="4937760" cy="3876675"/>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rcRect l="12837" r="2505" b="86989"/>
          <a:stretch>
            <a:fillRect/>
          </a:stretch>
        </p:blipFill>
        <p:spPr>
          <a:xfrm>
            <a:off x="8757920" y="0"/>
            <a:ext cx="3434080" cy="558800"/>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96" y="0"/>
            <a:ext cx="1172484" cy="125849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61755" y="1019752"/>
            <a:ext cx="2341418" cy="1325563"/>
          </a:xfrm>
        </p:spPr>
        <p:txBody>
          <a:bodyPr>
            <a:normAutofit/>
          </a:bodyPr>
          <a:lstStyle/>
          <a:p>
            <a:r>
              <a:rPr lang="zh-CN" altLang="en-US" sz="7200" b="1" dirty="0">
                <a:solidFill>
                  <a:schemeClr val="accent1"/>
                </a:solidFill>
                <a:latin typeface="方正粗黑宋简体" panose="02000000000000000000" pitchFamily="2" charset="-122"/>
                <a:ea typeface="方正粗黑宋简体" panose="02000000000000000000" pitchFamily="2" charset="-122"/>
              </a:rPr>
              <a:t>目录</a:t>
            </a:r>
            <a:endParaRPr lang="zh-CN" altLang="en-US" sz="7200" b="1" dirty="0">
              <a:solidFill>
                <a:schemeClr val="accent1"/>
              </a:solidFill>
              <a:latin typeface="方正粗黑宋简体" panose="02000000000000000000" pitchFamily="2" charset="-122"/>
              <a:ea typeface="方正粗黑宋简体" panose="02000000000000000000" pitchFamily="2" charset="-122"/>
            </a:endParaRPr>
          </a:p>
        </p:txBody>
      </p:sp>
      <p:pic>
        <p:nvPicPr>
          <p:cNvPr id="5" name="内容占位符 4"/>
          <p:cNvPicPr>
            <a:picLocks noGrp="1" noChangeAspect="1"/>
          </p:cNvPicPr>
          <p:nvPr>
            <p:ph idx="1"/>
          </p:nvPr>
        </p:nvPicPr>
        <p:blipFill>
          <a:blip r:embed="rId1"/>
          <a:stretch>
            <a:fillRect/>
          </a:stretch>
        </p:blipFill>
        <p:spPr>
          <a:xfrm>
            <a:off x="1551708" y="3170815"/>
            <a:ext cx="4514850" cy="2971800"/>
          </a:xfrm>
        </p:spPr>
      </p:pic>
      <p:sp>
        <p:nvSpPr>
          <p:cNvPr id="6" name="标题 1"/>
          <p:cNvSpPr txBox="1"/>
          <p:nvPr/>
        </p:nvSpPr>
        <p:spPr>
          <a:xfrm>
            <a:off x="6125444" y="1128338"/>
            <a:ext cx="5921083" cy="36056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zh-CN" altLang="en-US" sz="3600" b="1" dirty="0">
                <a:solidFill>
                  <a:schemeClr val="accent1"/>
                </a:solidFill>
                <a:latin typeface="方正粗黑宋简体" panose="02000000000000000000" pitchFamily="2" charset="-122"/>
                <a:ea typeface="方正粗黑宋简体" panose="02000000000000000000" pitchFamily="2" charset="-122"/>
              </a:rPr>
              <a:t>一、心肺复苏术</a:t>
            </a:r>
            <a:endParaRPr lang="en-US" altLang="zh-CN" sz="3600" b="1" dirty="0">
              <a:solidFill>
                <a:schemeClr val="accent1"/>
              </a:solidFill>
              <a:latin typeface="方正粗黑宋简体" panose="02000000000000000000" pitchFamily="2" charset="-122"/>
              <a:ea typeface="方正粗黑宋简体" panose="02000000000000000000" pitchFamily="2" charset="-122"/>
            </a:endParaRPr>
          </a:p>
          <a:p>
            <a:pPr>
              <a:lnSpc>
                <a:spcPct val="170000"/>
              </a:lnSpc>
            </a:pPr>
            <a:r>
              <a:rPr lang="zh-CN" altLang="en-US" sz="3600" b="1" dirty="0">
                <a:solidFill>
                  <a:schemeClr val="accent1"/>
                </a:solidFill>
                <a:latin typeface="方正粗黑宋简体" panose="02000000000000000000" pitchFamily="2" charset="-122"/>
                <a:ea typeface="方正粗黑宋简体" panose="02000000000000000000" pitchFamily="2" charset="-122"/>
              </a:rPr>
              <a:t>二、</a:t>
            </a:r>
            <a:r>
              <a:rPr lang="en-US" altLang="zh-CN" sz="3600" b="1" dirty="0">
                <a:solidFill>
                  <a:schemeClr val="accent1"/>
                </a:solidFill>
                <a:latin typeface="方正粗黑宋简体" panose="02000000000000000000" pitchFamily="2" charset="-122"/>
                <a:ea typeface="方正粗黑宋简体" panose="02000000000000000000" pitchFamily="2" charset="-122"/>
              </a:rPr>
              <a:t>AED</a:t>
            </a:r>
            <a:r>
              <a:rPr lang="zh-CN" altLang="en-US" sz="3600" b="1" dirty="0">
                <a:solidFill>
                  <a:schemeClr val="accent1"/>
                </a:solidFill>
                <a:latin typeface="方正粗黑宋简体" panose="02000000000000000000" pitchFamily="2" charset="-122"/>
                <a:ea typeface="方正粗黑宋简体" panose="02000000000000000000" pitchFamily="2" charset="-122"/>
              </a:rPr>
              <a:t>的使用</a:t>
            </a:r>
            <a:endParaRPr lang="en-US" altLang="zh-CN" sz="3600" b="1" dirty="0">
              <a:solidFill>
                <a:schemeClr val="accent1"/>
              </a:solidFill>
              <a:latin typeface="方正粗黑宋简体" panose="02000000000000000000" pitchFamily="2" charset="-122"/>
              <a:ea typeface="方正粗黑宋简体" panose="02000000000000000000" pitchFamily="2" charset="-122"/>
            </a:endParaRPr>
          </a:p>
          <a:p>
            <a:pPr>
              <a:lnSpc>
                <a:spcPct val="170000"/>
              </a:lnSpc>
            </a:pPr>
            <a:r>
              <a:rPr lang="zh-CN" altLang="en-US" sz="3600" b="1" dirty="0">
                <a:solidFill>
                  <a:schemeClr val="accent1"/>
                </a:solidFill>
                <a:latin typeface="方正粗黑宋简体" panose="02000000000000000000" pitchFamily="2" charset="-122"/>
                <a:ea typeface="方正粗黑宋简体" panose="02000000000000000000" pitchFamily="2" charset="-122"/>
              </a:rPr>
              <a:t>三、特殊事件处理</a:t>
            </a:r>
            <a:endParaRPr lang="en-US" altLang="zh-CN" sz="3600" b="1" dirty="0">
              <a:solidFill>
                <a:schemeClr val="accent1"/>
              </a:solidFill>
              <a:latin typeface="方正粗黑宋简体" panose="02000000000000000000" pitchFamily="2" charset="-122"/>
              <a:ea typeface="方正粗黑宋简体" panose="02000000000000000000" pitchFamily="2" charset="-122"/>
            </a:endParaRPr>
          </a:p>
        </p:txBody>
      </p:sp>
      <p:sp>
        <p:nvSpPr>
          <p:cNvPr id="4" name="标题 1"/>
          <p:cNvSpPr txBox="1"/>
          <p:nvPr/>
        </p:nvSpPr>
        <p:spPr>
          <a:xfrm>
            <a:off x="1962267" y="1482530"/>
            <a:ext cx="2940393" cy="17255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n-US" altLang="zh-CN" sz="3600" dirty="0">
                <a:solidFill>
                  <a:schemeClr val="accent1"/>
                </a:solidFill>
                <a:latin typeface="方正粗黑宋简体" panose="02000000000000000000" pitchFamily="2" charset="-122"/>
                <a:ea typeface="方正粗黑宋简体" panose="02000000000000000000" pitchFamily="2" charset="-122"/>
              </a:rPr>
              <a:t>CONTENTS</a:t>
            </a:r>
            <a:endParaRPr lang="en-US" altLang="zh-CN" sz="3600" dirty="0">
              <a:solidFill>
                <a:schemeClr val="accent1"/>
              </a:solidFill>
              <a:latin typeface="方正粗黑宋简体" panose="02000000000000000000" pitchFamily="2" charset="-122"/>
              <a:ea typeface="方正粗黑宋简体" panose="02000000000000000000" pitchFamily="2" charset="-122"/>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rcRect l="12837" r="2505" b="86989"/>
          <a:stretch>
            <a:fillRect/>
          </a:stretch>
        </p:blipFill>
        <p:spPr>
          <a:xfrm>
            <a:off x="8757920" y="0"/>
            <a:ext cx="3434080" cy="558800"/>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96" y="0"/>
            <a:ext cx="1172484" cy="125849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nSpc>
                <a:spcPct val="150000"/>
              </a:lnSpc>
            </a:pPr>
            <a:endParaRPr lang="en-US" altLang="zh-CN" b="1" dirty="0"/>
          </a:p>
          <a:p>
            <a:pPr>
              <a:lnSpc>
                <a:spcPct val="150000"/>
              </a:lnSpc>
            </a:pPr>
            <a:endParaRPr lang="en-US" altLang="zh-CN" b="1" dirty="0"/>
          </a:p>
          <a:p>
            <a:pPr>
              <a:lnSpc>
                <a:spcPct val="150000"/>
              </a:lnSpc>
            </a:pPr>
            <a:endParaRPr lang="en-US" altLang="zh-CN" b="1" dirty="0"/>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l="12837" r="2505" b="86989"/>
          <a:stretch>
            <a:fillRect/>
          </a:stretch>
        </p:blipFill>
        <p:spPr>
          <a:xfrm>
            <a:off x="8757920" y="0"/>
            <a:ext cx="3434080" cy="558800"/>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96" y="0"/>
            <a:ext cx="1172484" cy="1258497"/>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81037"/>
            <a:ext cx="6522065" cy="608453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rcRect l="8545" t="15259" r="5989" b="4593"/>
          <a:stretch>
            <a:fillRect/>
          </a:stretch>
        </p:blipFill>
        <p:spPr>
          <a:xfrm>
            <a:off x="0" y="4754880"/>
            <a:ext cx="3860800" cy="210312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36040" y="309201"/>
            <a:ext cx="5593773" cy="944130"/>
          </a:xfrm>
        </p:spPr>
        <p:txBody>
          <a:bodyPr>
            <a:normAutofit/>
          </a:bodyPr>
          <a:lstStyle/>
          <a:p>
            <a:r>
              <a:rPr lang="zh-CN" altLang="en-US" sz="3200" b="1" dirty="0">
                <a:latin typeface="微软雅黑" panose="020B0503020204020204" pitchFamily="34" charset="-122"/>
                <a:ea typeface="微软雅黑" panose="020B0503020204020204" pitchFamily="34" charset="-122"/>
              </a:rPr>
              <a:t>非专业施救者心肺复苏</a:t>
            </a:r>
            <a:endParaRPr lang="zh-CN" altLang="en-US" sz="3200"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38200" y="1253331"/>
            <a:ext cx="10515600" cy="4351338"/>
          </a:xfrm>
        </p:spPr>
        <p:txBody>
          <a:bodyPr>
            <a:noAutofit/>
          </a:bodyPr>
          <a:lstStyle/>
          <a:p>
            <a:pPr>
              <a:lnSpc>
                <a:spcPct val="150000"/>
              </a:lnSpc>
            </a:pPr>
            <a:r>
              <a:rPr lang="zh-CN" altLang="en-US" sz="2000" b="1" dirty="0"/>
              <a:t>非专业施救者应尽早启动对院外心脏骤停</a:t>
            </a:r>
            <a:r>
              <a:rPr lang="en-US" altLang="zh-CN" sz="2000" b="1" dirty="0"/>
              <a:t> </a:t>
            </a:r>
            <a:r>
              <a:rPr lang="zh-CN" altLang="en-US" sz="2000" b="1" dirty="0"/>
              <a:t>患者的心肺复苏。因为尽早地实施心肺复苏不仅可以降低 他们的死亡率，改善其神经功能预后，还能缩短患者的住院时长，同时降低患者住重症监护病房的风险。</a:t>
            </a:r>
            <a:endParaRPr lang="en-US" altLang="zh-CN" sz="2000" b="1" dirty="0"/>
          </a:p>
          <a:p>
            <a:pPr>
              <a:lnSpc>
                <a:spcPct val="150000"/>
              </a:lnSpc>
            </a:pPr>
            <a:r>
              <a:rPr lang="en-US" altLang="zh-CN" sz="2000" b="1" dirty="0"/>
              <a:t>1</a:t>
            </a:r>
            <a:r>
              <a:rPr lang="zh-CN" altLang="en-US" sz="2000" b="1" dirty="0"/>
              <a:t>、对于如何实现尽早启动，</a:t>
            </a:r>
            <a:r>
              <a:rPr lang="en-US" altLang="zh-CN" sz="2000" b="1" dirty="0"/>
              <a:t>2020 </a:t>
            </a:r>
            <a:r>
              <a:rPr lang="zh-CN" altLang="en-US" sz="2000" b="1" dirty="0"/>
              <a:t>年指南指出，为避免因无法准确判断患者脉搏情况而延迟或不启动心肺复苏，非专业施救者可以根据患者</a:t>
            </a:r>
            <a:r>
              <a:rPr lang="zh-CN" altLang="en-US" sz="2000" b="1" dirty="0">
                <a:solidFill>
                  <a:srgbClr val="FF0000"/>
                </a:solidFill>
              </a:rPr>
              <a:t>意识水平及呼吸状况</a:t>
            </a:r>
            <a:r>
              <a:rPr lang="zh-CN" altLang="en-US" sz="2000" b="1" dirty="0"/>
              <a:t>而启动心肺复苏，不再强调以有无脉搏作为判定心脏骤停的标准。</a:t>
            </a:r>
            <a:endParaRPr lang="en-US" altLang="zh-CN" sz="2000" b="1" dirty="0"/>
          </a:p>
          <a:p>
            <a:pPr>
              <a:lnSpc>
                <a:spcPct val="150000"/>
              </a:lnSpc>
            </a:pPr>
            <a:r>
              <a:rPr lang="en-US" altLang="zh-CN" sz="2000" b="1" dirty="0"/>
              <a:t>2</a:t>
            </a:r>
            <a:r>
              <a:rPr lang="zh-CN" altLang="en-US" sz="2000" b="1" dirty="0"/>
              <a:t>、心肺复苏的并发症，如肋骨骨折、胸骨骨折、软组织挫伤、气胸等是影响非专业施救者实施心肺复苏意愿的重要因素。但鉴于并发症发生的风险较低，而非专业施救者早期心肺复苏可使院外心肺复苏患者获益的程度超过损害风险，因此，</a:t>
            </a:r>
            <a:r>
              <a:rPr lang="en-US" altLang="zh-CN" sz="2000" b="1" dirty="0"/>
              <a:t>2020 </a:t>
            </a:r>
            <a:r>
              <a:rPr lang="zh-CN" altLang="en-US" sz="2000" b="1" dirty="0"/>
              <a:t>年指南仍然推荐</a:t>
            </a:r>
            <a:r>
              <a:rPr lang="zh-CN" altLang="en-US" sz="2000" b="1" dirty="0">
                <a:solidFill>
                  <a:srgbClr val="FF0000"/>
                </a:solidFill>
              </a:rPr>
              <a:t>非专业施救者早期实施心肺复苏</a:t>
            </a:r>
            <a:r>
              <a:rPr lang="zh-CN" altLang="en-US" sz="2000" b="1" dirty="0"/>
              <a:t>。非专业施救者在实施心肺复苏时，可进行单纯</a:t>
            </a:r>
            <a:r>
              <a:rPr lang="zh-CN" altLang="en-US" sz="2000" b="1" dirty="0">
                <a:solidFill>
                  <a:srgbClr val="FF0000"/>
                </a:solidFill>
              </a:rPr>
              <a:t>胸外心脏按压</a:t>
            </a:r>
            <a:r>
              <a:rPr lang="zh-CN" altLang="en-US" sz="2000" b="1" dirty="0"/>
              <a:t>。</a:t>
            </a:r>
            <a:endParaRPr lang="zh-CN" altLang="en-US" sz="2000" b="1" dirty="0"/>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l="12837" r="2505" b="86989"/>
          <a:stretch>
            <a:fillRect/>
          </a:stretch>
        </p:blipFill>
        <p:spPr>
          <a:xfrm>
            <a:off x="8757920" y="0"/>
            <a:ext cx="3434080" cy="558800"/>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96" y="0"/>
            <a:ext cx="1172484" cy="125849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85240" y="463146"/>
            <a:ext cx="10515600" cy="1325563"/>
          </a:xfrm>
        </p:spPr>
        <p:txBody>
          <a:bodyPr/>
          <a:lstStyle/>
          <a:p>
            <a:r>
              <a:rPr lang="zh-CN" altLang="en-US" b="1" dirty="0">
                <a:latin typeface="微软雅黑" panose="020B0503020204020204" pitchFamily="34" charset="-122"/>
                <a:ea typeface="微软雅黑" panose="020B0503020204020204" pitchFamily="34" charset="-122"/>
              </a:rPr>
              <a:t>操作后判断</a:t>
            </a:r>
            <a:endParaRPr lang="zh-CN" altLang="en-US"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lstStyle/>
          <a:p>
            <a:pPr>
              <a:lnSpc>
                <a:spcPct val="150000"/>
              </a:lnSpc>
            </a:pPr>
            <a:r>
              <a:rPr lang="zh-CN" altLang="en-US" b="1" dirty="0"/>
              <a:t>颈动脉搏动恢复：停止按压后，脉搏已然存在，恢复心脏自主搏动；</a:t>
            </a:r>
            <a:endParaRPr lang="en-US" altLang="zh-CN" b="1" dirty="0"/>
          </a:p>
          <a:p>
            <a:pPr>
              <a:lnSpc>
                <a:spcPct val="150000"/>
              </a:lnSpc>
            </a:pPr>
            <a:r>
              <a:rPr lang="zh-CN" altLang="en-US" b="1" dirty="0"/>
              <a:t>面色（口唇）：复苏有效患者面色由紫绀转为红润；若面为灰白，则无效；</a:t>
            </a:r>
            <a:endParaRPr lang="en-US" altLang="zh-CN" b="1" dirty="0"/>
          </a:p>
          <a:p>
            <a:pPr>
              <a:lnSpc>
                <a:spcPct val="150000"/>
              </a:lnSpc>
            </a:pPr>
            <a:r>
              <a:rPr lang="zh-CN" altLang="en-US" b="1" dirty="0"/>
              <a:t>其他：自主呼吸；瞳孔反射；逐渐恢复意识；眼球活动；四肢活动；血压</a:t>
            </a:r>
            <a:endParaRPr lang="zh-CN" altLang="en-US" b="1" dirty="0"/>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l="12837" r="2505" b="86989"/>
          <a:stretch>
            <a:fillRect/>
          </a:stretch>
        </p:blipFill>
        <p:spPr>
          <a:xfrm>
            <a:off x="8757920" y="0"/>
            <a:ext cx="3434080" cy="558800"/>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96" y="0"/>
            <a:ext cx="1172484" cy="125849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1"/>
          <a:stretch>
            <a:fillRect/>
          </a:stretch>
        </p:blipFill>
        <p:spPr>
          <a:xfrm>
            <a:off x="6988945" y="2345314"/>
            <a:ext cx="4514850" cy="2971800"/>
          </a:xfrm>
        </p:spPr>
      </p:pic>
      <p:sp>
        <p:nvSpPr>
          <p:cNvPr id="6" name="标题 1"/>
          <p:cNvSpPr txBox="1"/>
          <p:nvPr/>
        </p:nvSpPr>
        <p:spPr>
          <a:xfrm>
            <a:off x="1551707" y="542492"/>
            <a:ext cx="5921083" cy="36056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zh-CN" altLang="en-US" sz="4800" b="1" dirty="0">
                <a:solidFill>
                  <a:schemeClr val="accent1"/>
                </a:solidFill>
                <a:latin typeface="方正粗黑宋简体" panose="02000000000000000000" pitchFamily="2" charset="-122"/>
                <a:ea typeface="方正粗黑宋简体" panose="02000000000000000000" pitchFamily="2" charset="-122"/>
              </a:rPr>
              <a:t>三、特殊事件处理</a:t>
            </a:r>
            <a:endParaRPr lang="en-US" altLang="zh-CN" sz="4800" b="1" dirty="0">
              <a:solidFill>
                <a:schemeClr val="accent1"/>
              </a:solidFill>
              <a:latin typeface="方正粗黑宋简体" panose="02000000000000000000" pitchFamily="2" charset="-122"/>
              <a:ea typeface="方正粗黑宋简体" panose="02000000000000000000" pitchFamily="2" charset="-122"/>
            </a:endParaRPr>
          </a:p>
        </p:txBody>
      </p:sp>
      <p:sp>
        <p:nvSpPr>
          <p:cNvPr id="4" name="标题 1"/>
          <p:cNvSpPr txBox="1"/>
          <p:nvPr/>
        </p:nvSpPr>
        <p:spPr>
          <a:xfrm>
            <a:off x="1962267" y="1482530"/>
            <a:ext cx="2940393" cy="17255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endParaRPr lang="en-US" altLang="zh-CN" sz="3600" dirty="0">
              <a:solidFill>
                <a:schemeClr val="accent1"/>
              </a:solidFill>
              <a:latin typeface="方正粗黑宋简体" panose="02000000000000000000" pitchFamily="2" charset="-122"/>
              <a:ea typeface="方正粗黑宋简体" panose="02000000000000000000" pitchFamily="2" charset="-122"/>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rcRect l="12837" r="2505" b="86989"/>
          <a:stretch>
            <a:fillRect/>
          </a:stretch>
        </p:blipFill>
        <p:spPr>
          <a:xfrm>
            <a:off x="8757920" y="0"/>
            <a:ext cx="3434080" cy="558800"/>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96" y="0"/>
            <a:ext cx="1172484" cy="1258497"/>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rcRect l="8545" t="15259" r="5989" b="4593"/>
          <a:stretch>
            <a:fillRect/>
          </a:stretch>
        </p:blipFill>
        <p:spPr>
          <a:xfrm>
            <a:off x="0" y="4754880"/>
            <a:ext cx="3860800" cy="210312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85240" y="463146"/>
            <a:ext cx="10515600" cy="1325563"/>
          </a:xfrm>
        </p:spPr>
        <p:txBody>
          <a:bodyPr/>
          <a:lstStyle/>
          <a:p>
            <a:r>
              <a:rPr lang="zh-CN" altLang="en-US" b="1" dirty="0">
                <a:latin typeface="微软雅黑" panose="020B0503020204020204" pitchFamily="34" charset="-122"/>
                <a:ea typeface="微软雅黑" panose="020B0503020204020204" pitchFamily="34" charset="-122"/>
              </a:rPr>
              <a:t>海姆立克急救要点</a:t>
            </a:r>
            <a:endParaRPr lang="zh-CN" altLang="en-US"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38200" y="1825625"/>
            <a:ext cx="4835013" cy="3070840"/>
          </a:xfrm>
        </p:spPr>
        <p:txBody>
          <a:bodyPr>
            <a:normAutofit/>
          </a:bodyPr>
          <a:lstStyle/>
          <a:p>
            <a:pPr>
              <a:lnSpc>
                <a:spcPct val="150000"/>
              </a:lnSpc>
            </a:pPr>
            <a:r>
              <a:rPr lang="zh-CN" altLang="en-US" b="1" dirty="0"/>
              <a:t>成人</a:t>
            </a:r>
            <a:r>
              <a:rPr lang="en-US" altLang="zh-CN" b="1" dirty="0"/>
              <a:t>——</a:t>
            </a:r>
            <a:r>
              <a:rPr lang="zh-CN" altLang="en-US" sz="2000" b="1" dirty="0"/>
              <a:t>首先站在病人的背后，来个后背式拥抱，然后一手握拳，拇指侧顶在病人上腹部，就是</a:t>
            </a:r>
            <a:r>
              <a:rPr lang="zh-CN" altLang="en-US" sz="2000" b="1" dirty="0">
                <a:solidFill>
                  <a:srgbClr val="FF0000"/>
                </a:solidFill>
              </a:rPr>
              <a:t>肚脐以上、胸廓以下</a:t>
            </a:r>
            <a:r>
              <a:rPr lang="zh-CN" altLang="en-US" sz="2000" b="1" dirty="0"/>
              <a:t>的位置。接着另一只手抓住拳头，快速</a:t>
            </a:r>
            <a:r>
              <a:rPr lang="zh-CN" altLang="en-US" sz="2000" b="1" dirty="0">
                <a:solidFill>
                  <a:srgbClr val="FF0000"/>
                </a:solidFill>
              </a:rPr>
              <a:t>向内、向上</a:t>
            </a:r>
            <a:r>
              <a:rPr lang="zh-CN" altLang="en-US" sz="2000" b="1" dirty="0"/>
              <a:t>用力压迫病人的腹部。</a:t>
            </a:r>
            <a:endParaRPr lang="en-US" altLang="zh-CN" sz="2000" b="1" dirty="0"/>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l="12837" r="2505" b="86989"/>
          <a:stretch>
            <a:fillRect/>
          </a:stretch>
        </p:blipFill>
        <p:spPr>
          <a:xfrm>
            <a:off x="8757920" y="0"/>
            <a:ext cx="3434080" cy="558800"/>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96" y="0"/>
            <a:ext cx="1172484" cy="1258497"/>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rcRect b="17867"/>
          <a:stretch>
            <a:fillRect/>
          </a:stretch>
        </p:blipFill>
        <p:spPr>
          <a:xfrm>
            <a:off x="5953432" y="1678091"/>
            <a:ext cx="5304503" cy="409344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85240" y="463146"/>
            <a:ext cx="10515600" cy="1325563"/>
          </a:xfrm>
        </p:spPr>
        <p:txBody>
          <a:bodyPr/>
          <a:lstStyle/>
          <a:p>
            <a:r>
              <a:rPr lang="zh-CN" altLang="en-US" b="1" dirty="0">
                <a:latin typeface="微软雅黑" panose="020B0503020204020204" pitchFamily="34" charset="-122"/>
                <a:ea typeface="微软雅黑" panose="020B0503020204020204" pitchFamily="34" charset="-122"/>
              </a:rPr>
              <a:t>海姆立克急救要点</a:t>
            </a:r>
            <a:endParaRPr lang="zh-CN" altLang="en-US"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38200" y="1825625"/>
            <a:ext cx="4835013" cy="3070840"/>
          </a:xfrm>
        </p:spPr>
        <p:txBody>
          <a:bodyPr>
            <a:normAutofit/>
          </a:bodyPr>
          <a:lstStyle/>
          <a:p>
            <a:pPr>
              <a:lnSpc>
                <a:spcPct val="150000"/>
              </a:lnSpc>
            </a:pPr>
            <a:r>
              <a:rPr lang="zh-CN" altLang="en-US" b="1" dirty="0"/>
              <a:t>儿童</a:t>
            </a:r>
            <a:r>
              <a:rPr lang="en-US" altLang="zh-CN" b="1" dirty="0"/>
              <a:t>——</a:t>
            </a:r>
            <a:r>
              <a:rPr lang="zh-CN" altLang="en-US" sz="2000" b="1" dirty="0"/>
              <a:t>一只手掌托住宝宝的胸部，将孩子头低脚高地放在大腿上，另一只手</a:t>
            </a:r>
            <a:r>
              <a:rPr lang="en-US" altLang="zh-CN" sz="2000" b="1" dirty="0">
                <a:solidFill>
                  <a:srgbClr val="FF0000"/>
                </a:solidFill>
              </a:rPr>
              <a:t>(</a:t>
            </a:r>
            <a:r>
              <a:rPr lang="zh-CN" altLang="en-US" sz="2000" b="1" dirty="0">
                <a:solidFill>
                  <a:srgbClr val="FF0000"/>
                </a:solidFill>
              </a:rPr>
              <a:t>掌根</a:t>
            </a:r>
            <a:r>
              <a:rPr lang="en-US" altLang="zh-CN" sz="2000" b="1" dirty="0">
                <a:solidFill>
                  <a:srgbClr val="FF0000"/>
                </a:solidFill>
              </a:rPr>
              <a:t>)</a:t>
            </a:r>
            <a:r>
              <a:rPr lang="zh-CN" altLang="en-US" sz="2000" b="1" dirty="0"/>
              <a:t>拍孩子的背心，直到拍出异物为止。</a:t>
            </a:r>
            <a:endParaRPr lang="en-US" altLang="zh-CN" sz="2000" b="1" dirty="0"/>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l="12837" r="2505" b="86989"/>
          <a:stretch>
            <a:fillRect/>
          </a:stretch>
        </p:blipFill>
        <p:spPr>
          <a:xfrm>
            <a:off x="8757920" y="0"/>
            <a:ext cx="3434080" cy="558800"/>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96" y="0"/>
            <a:ext cx="1172484" cy="1258497"/>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rcRect l="18516" t="7895" r="23806" b="4255"/>
          <a:stretch>
            <a:fillRect/>
          </a:stretch>
        </p:blipFill>
        <p:spPr>
          <a:xfrm>
            <a:off x="6079940" y="1926360"/>
            <a:ext cx="4685430" cy="364852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85240" y="463146"/>
            <a:ext cx="10515600" cy="1325563"/>
          </a:xfrm>
        </p:spPr>
        <p:txBody>
          <a:bodyPr/>
          <a:lstStyle/>
          <a:p>
            <a:r>
              <a:rPr lang="zh-CN" altLang="en-US" b="1" dirty="0">
                <a:latin typeface="微软雅黑" panose="020B0503020204020204" pitchFamily="34" charset="-122"/>
                <a:ea typeface="微软雅黑" panose="020B0503020204020204" pitchFamily="34" charset="-122"/>
              </a:rPr>
              <a:t>癫痫</a:t>
            </a:r>
            <a:endParaRPr lang="zh-CN" altLang="en-US"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lstStyle/>
          <a:p>
            <a:pPr>
              <a:lnSpc>
                <a:spcPct val="150000"/>
              </a:lnSpc>
            </a:pPr>
            <a:endParaRPr lang="en-US" altLang="zh-CN" b="1" dirty="0"/>
          </a:p>
          <a:p>
            <a:pPr>
              <a:lnSpc>
                <a:spcPct val="150000"/>
              </a:lnSpc>
            </a:pPr>
            <a:endParaRPr lang="en-US" altLang="zh-CN" b="1" dirty="0"/>
          </a:p>
          <a:p>
            <a:pPr>
              <a:lnSpc>
                <a:spcPct val="150000"/>
              </a:lnSpc>
            </a:pPr>
            <a:endParaRPr lang="en-US" altLang="zh-CN" b="1" dirty="0"/>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l="12837" r="2505" b="86989"/>
          <a:stretch>
            <a:fillRect/>
          </a:stretch>
        </p:blipFill>
        <p:spPr>
          <a:xfrm>
            <a:off x="8757920" y="0"/>
            <a:ext cx="3434080" cy="558800"/>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96" y="0"/>
            <a:ext cx="1172484" cy="1258497"/>
          </a:xfrm>
          <a:prstGeom prst="rect">
            <a:avLst/>
          </a:prstGeom>
        </p:spPr>
      </p:pic>
      <p:sp>
        <p:nvSpPr>
          <p:cNvPr id="5" name="内容占位符 2"/>
          <p:cNvSpPr txBox="1"/>
          <p:nvPr/>
        </p:nvSpPr>
        <p:spPr>
          <a:xfrm>
            <a:off x="838200" y="1825625"/>
            <a:ext cx="9249697" cy="307084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2000" b="1" dirty="0"/>
              <a:t>侧躺</a:t>
            </a:r>
            <a:endParaRPr lang="en-US" altLang="zh-CN" sz="2000" b="1" dirty="0"/>
          </a:p>
          <a:p>
            <a:pPr>
              <a:lnSpc>
                <a:spcPct val="150000"/>
              </a:lnSpc>
            </a:pPr>
            <a:r>
              <a:rPr lang="zh-CN" altLang="en-US" sz="2000" b="1" dirty="0"/>
              <a:t>守候</a:t>
            </a:r>
            <a:endParaRPr lang="en-US" altLang="zh-CN" sz="2000" b="1" dirty="0"/>
          </a:p>
          <a:p>
            <a:pPr>
              <a:lnSpc>
                <a:spcPct val="150000"/>
              </a:lnSpc>
            </a:pPr>
            <a:r>
              <a:rPr lang="zh-CN" altLang="en-US" sz="2000" b="1" dirty="0"/>
              <a:t>收起危险物品</a:t>
            </a:r>
            <a:endParaRPr lang="en-US" altLang="zh-CN" sz="2000" b="1" dirty="0"/>
          </a:p>
          <a:p>
            <a:pPr>
              <a:lnSpc>
                <a:spcPct val="150000"/>
              </a:lnSpc>
            </a:pPr>
            <a:r>
              <a:rPr lang="zh-CN" altLang="en-US" sz="2000" b="1" dirty="0"/>
              <a:t>记录发作情况</a:t>
            </a:r>
            <a:endParaRPr lang="en-US" altLang="zh-CN" sz="2000" b="1" dirty="0"/>
          </a:p>
          <a:p>
            <a:pPr>
              <a:lnSpc>
                <a:spcPct val="150000"/>
              </a:lnSpc>
            </a:pPr>
            <a:r>
              <a:rPr lang="zh-CN" altLang="en-US" sz="2000" b="1" dirty="0"/>
              <a:t>及时就医</a:t>
            </a:r>
            <a:endParaRPr lang="en-US" altLang="zh-CN" sz="2000" b="1" dirty="0"/>
          </a:p>
          <a:p>
            <a:pPr>
              <a:lnSpc>
                <a:spcPct val="150000"/>
              </a:lnSpc>
            </a:pPr>
            <a:r>
              <a:rPr lang="zh-CN" altLang="en-US" sz="2000" b="1" dirty="0"/>
              <a:t>不可捆绑；不可往口内乱塞东西；不要喂水喂药；</a:t>
            </a:r>
            <a:endParaRPr lang="en-US" altLang="zh-CN" sz="20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85240" y="463146"/>
            <a:ext cx="10515600" cy="1325563"/>
          </a:xfrm>
        </p:spPr>
        <p:txBody>
          <a:bodyPr/>
          <a:lstStyle/>
          <a:p>
            <a:r>
              <a:rPr lang="zh-CN" altLang="en-US" b="1" dirty="0">
                <a:latin typeface="微软雅黑" panose="020B0503020204020204" pitchFamily="34" charset="-122"/>
                <a:ea typeface="微软雅黑" panose="020B0503020204020204" pitchFamily="34" charset="-122"/>
              </a:rPr>
              <a:t>溺水</a:t>
            </a:r>
            <a:endParaRPr lang="zh-CN" altLang="en-US"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lstStyle/>
          <a:p>
            <a:pPr>
              <a:lnSpc>
                <a:spcPct val="150000"/>
              </a:lnSpc>
            </a:pPr>
            <a:r>
              <a:rPr lang="zh-CN" altLang="en-US" b="1" dirty="0"/>
              <a:t>清醒：</a:t>
            </a:r>
            <a:endParaRPr lang="en-US" altLang="zh-CN" b="1" dirty="0"/>
          </a:p>
          <a:p>
            <a:pPr>
              <a:lnSpc>
                <a:spcPct val="150000"/>
              </a:lnSpc>
            </a:pPr>
            <a:r>
              <a:rPr lang="zh-CN" altLang="en-US" b="1" dirty="0"/>
              <a:t>昏迷但有呼吸：侧卧→开放气道</a:t>
            </a:r>
            <a:r>
              <a:rPr lang="zh-CN" altLang="en-US" b="1" dirty="0">
                <a:sym typeface="+mn-ea"/>
              </a:rPr>
              <a:t>→清理口鼻异物→等待急救车</a:t>
            </a:r>
            <a:endParaRPr lang="zh-CN" altLang="en-US" b="1" dirty="0">
              <a:sym typeface="+mn-ea"/>
            </a:endParaRPr>
          </a:p>
          <a:p>
            <a:pPr>
              <a:lnSpc>
                <a:spcPct val="150000"/>
              </a:lnSpc>
            </a:pPr>
            <a:r>
              <a:rPr lang="zh-CN" altLang="en-US" b="1" dirty="0">
                <a:sym typeface="+mn-ea"/>
              </a:rPr>
              <a:t>无呼吸、心脏骤停：</a:t>
            </a:r>
            <a:endParaRPr lang="zh-CN" altLang="en-US" b="1" dirty="0"/>
          </a:p>
          <a:p>
            <a:pPr>
              <a:lnSpc>
                <a:spcPct val="150000"/>
              </a:lnSpc>
            </a:pPr>
            <a:endParaRPr lang="zh-CN" altLang="en-US" b="1" dirty="0"/>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l="12837" r="2505" b="86989"/>
          <a:stretch>
            <a:fillRect/>
          </a:stretch>
        </p:blipFill>
        <p:spPr>
          <a:xfrm>
            <a:off x="8757920" y="0"/>
            <a:ext cx="3434080" cy="558800"/>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96" y="0"/>
            <a:ext cx="1172484" cy="125849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85240" y="463146"/>
            <a:ext cx="10515600" cy="1325563"/>
          </a:xfrm>
        </p:spPr>
        <p:txBody>
          <a:bodyPr/>
          <a:lstStyle/>
          <a:p>
            <a:r>
              <a:rPr lang="zh-CN" altLang="en-US" b="1" dirty="0">
                <a:latin typeface="微软雅黑" panose="020B0503020204020204" pitchFamily="34" charset="-122"/>
                <a:ea typeface="微软雅黑" panose="020B0503020204020204" pitchFamily="34" charset="-122"/>
              </a:rPr>
              <a:t>电击伤</a:t>
            </a:r>
            <a:endParaRPr lang="zh-CN" altLang="en-US"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lstStyle/>
          <a:p>
            <a:pPr>
              <a:lnSpc>
                <a:spcPct val="150000"/>
              </a:lnSpc>
            </a:pPr>
            <a:r>
              <a:rPr lang="zh-CN" altLang="en-US" b="1" dirty="0"/>
              <a:t>转移伤者</a:t>
            </a:r>
            <a:endParaRPr lang="zh-CN" altLang="en-US" b="1" dirty="0"/>
          </a:p>
          <a:p>
            <a:pPr>
              <a:lnSpc>
                <a:spcPct val="150000"/>
              </a:lnSpc>
            </a:pPr>
            <a:r>
              <a:rPr lang="zh-CN" altLang="en-US" b="1" dirty="0"/>
              <a:t>检查呼吸心跳</a:t>
            </a:r>
            <a:endParaRPr lang="zh-CN" altLang="en-US" b="1" dirty="0"/>
          </a:p>
          <a:p>
            <a:pPr>
              <a:lnSpc>
                <a:spcPct val="150000"/>
              </a:lnSpc>
            </a:pPr>
            <a:endParaRPr lang="zh-CN" altLang="en-US" b="1" dirty="0"/>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l="12837" r="2505" b="86989"/>
          <a:stretch>
            <a:fillRect/>
          </a:stretch>
        </p:blipFill>
        <p:spPr>
          <a:xfrm>
            <a:off x="8757920" y="0"/>
            <a:ext cx="3434080" cy="558800"/>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96" y="0"/>
            <a:ext cx="1172484" cy="1258497"/>
          </a:xfrm>
          <a:prstGeom prst="rect">
            <a:avLst/>
          </a:prstGeom>
        </p:spPr>
      </p:pic>
      <p:sp>
        <p:nvSpPr>
          <p:cNvPr id="5" name="文本框 4"/>
          <p:cNvSpPr txBox="1"/>
          <p:nvPr/>
        </p:nvSpPr>
        <p:spPr>
          <a:xfrm>
            <a:off x="3048000" y="3244850"/>
            <a:ext cx="6096000" cy="368300"/>
          </a:xfrm>
          <a:prstGeom prst="rect">
            <a:avLst/>
          </a:prstGeom>
          <a:noFill/>
        </p:spPr>
        <p:txBody>
          <a:bodyPr wrap="square" rtlCol="0" anchor="t">
            <a:spAutoFit/>
          </a:bodyPr>
          <a:lstStyle/>
          <a:p>
            <a:endParaRPr lang="zh-CN" altLang="en-US" b="1" dirty="0">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0600" y="446405"/>
            <a:ext cx="10515600" cy="1325563"/>
          </a:xfrm>
        </p:spPr>
        <p:txBody>
          <a:bodyPr/>
          <a:lstStyle/>
          <a:p>
            <a:r>
              <a:rPr lang="zh-CN" altLang="en-US" b="1" i="0" dirty="0">
                <a:solidFill>
                  <a:schemeClr val="accent6">
                    <a:lumMod val="50000"/>
                  </a:schemeClr>
                </a:solidFill>
                <a:effectLst/>
                <a:latin typeface="微软雅黑" panose="020B0503020204020204" pitchFamily="34" charset="-122"/>
                <a:ea typeface="微软雅黑" panose="020B0503020204020204" pitchFamily="34" charset="-122"/>
              </a:rPr>
              <a:t> 操 作 演 示</a:t>
            </a:r>
            <a:endParaRPr lang="zh-CN" altLang="en-US" b="1" dirty="0">
              <a:solidFill>
                <a:schemeClr val="accent6">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l="12837" r="2505" b="86989"/>
          <a:stretch>
            <a:fillRect/>
          </a:stretch>
        </p:blipFill>
        <p:spPr>
          <a:xfrm>
            <a:off x="8757920" y="0"/>
            <a:ext cx="3434080" cy="558800"/>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96" y="0"/>
            <a:ext cx="1172484" cy="1258497"/>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rcRect l="8545" t="15259" r="5989" b="4593"/>
          <a:stretch>
            <a:fillRect/>
          </a:stretch>
        </p:blipFill>
        <p:spPr>
          <a:xfrm>
            <a:off x="0" y="4754880"/>
            <a:ext cx="3860800" cy="21031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975360"/>
            <a:ext cx="10515600" cy="4351338"/>
          </a:xfrm>
        </p:spPr>
        <p:txBody>
          <a:bodyPr/>
          <a:lstStyle/>
          <a:p>
            <a:pPr>
              <a:lnSpc>
                <a:spcPct val="150000"/>
              </a:lnSpc>
            </a:pPr>
            <a:r>
              <a:rPr lang="zh-CN" altLang="en-US" b="1" dirty="0"/>
              <a:t>随着心肺复苏术的普及及急救效率的提高，成人院内心脏骤停患者的自主循环恢复率逐步提高，但院外心脏骤停患者未见明显改善。</a:t>
            </a:r>
            <a:endParaRPr lang="en-US" altLang="zh-CN" b="1" dirty="0"/>
          </a:p>
          <a:p>
            <a:pPr>
              <a:lnSpc>
                <a:spcPct val="150000"/>
              </a:lnSpc>
            </a:pPr>
            <a:r>
              <a:rPr lang="zh-CN" altLang="en-US" b="1" dirty="0"/>
              <a:t>因此持续改进心脏骤停患者的急救措施，以提高心脏骤停患者的生存率和生存质量，仍然是全世界急危重症学者共同关注的话题。</a:t>
            </a:r>
            <a:endParaRPr lang="zh-CN" altLang="en-US" b="1" dirty="0"/>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l="12837" r="2505" b="86989"/>
          <a:stretch>
            <a:fillRect/>
          </a:stretch>
        </p:blipFill>
        <p:spPr>
          <a:xfrm>
            <a:off x="8757920" y="0"/>
            <a:ext cx="3434080" cy="558800"/>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rcRect l="8545" t="15259" r="5989" b="4593"/>
          <a:stretch>
            <a:fillRect/>
          </a:stretch>
        </p:blipFill>
        <p:spPr>
          <a:xfrm>
            <a:off x="0" y="4754880"/>
            <a:ext cx="3860800" cy="2103120"/>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96" y="0"/>
            <a:ext cx="1172484" cy="125849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4443412" y="2389909"/>
            <a:ext cx="7748588" cy="4468091"/>
          </a:xfrm>
          <a:prstGeom prst="rect">
            <a:avLst/>
          </a:prstGeom>
        </p:spPr>
      </p:pic>
      <p:sp>
        <p:nvSpPr>
          <p:cNvPr id="2" name="标题 1"/>
          <p:cNvSpPr>
            <a:spLocks noGrp="1"/>
          </p:cNvSpPr>
          <p:nvPr>
            <p:ph type="ctrTitle"/>
          </p:nvPr>
        </p:nvSpPr>
        <p:spPr>
          <a:xfrm>
            <a:off x="480493" y="1137745"/>
            <a:ext cx="7384039" cy="1288473"/>
          </a:xfrm>
        </p:spPr>
        <p:txBody>
          <a:bodyPr>
            <a:noAutofit/>
          </a:bodyPr>
          <a:lstStyle/>
          <a:p>
            <a:r>
              <a:rPr lang="zh-CN" altLang="en-US" sz="7200" b="1" dirty="0">
                <a:solidFill>
                  <a:schemeClr val="accent1"/>
                </a:solidFill>
                <a:latin typeface="微软雅黑" panose="020B0503020204020204" pitchFamily="34" charset="-122"/>
                <a:ea typeface="微软雅黑" panose="020B0503020204020204" pitchFamily="34" charset="-122"/>
              </a:rPr>
              <a:t>感 谢 聆 听</a:t>
            </a:r>
            <a:endParaRPr lang="zh-CN" altLang="en-US" sz="7200" b="1" dirty="0">
              <a:solidFill>
                <a:schemeClr val="accent1"/>
              </a:solidFill>
              <a:latin typeface="微软雅黑" panose="020B0503020204020204" pitchFamily="34" charset="-122"/>
              <a:ea typeface="微软雅黑" panose="020B0503020204020204" pitchFamily="34" charset="-122"/>
            </a:endParaRPr>
          </a:p>
        </p:txBody>
      </p:sp>
      <p:sp>
        <p:nvSpPr>
          <p:cNvPr id="3" name="标题 1"/>
          <p:cNvSpPr txBox="1"/>
          <p:nvPr/>
        </p:nvSpPr>
        <p:spPr>
          <a:xfrm>
            <a:off x="914602" y="2389909"/>
            <a:ext cx="5967412" cy="8624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altLang="zh-CN" sz="2800" b="1" dirty="0">
              <a:latin typeface="+mn-ea"/>
              <a:ea typeface="+mn-ea"/>
            </a:endParaRPr>
          </a:p>
          <a:p>
            <a:r>
              <a:rPr lang="zh-CN" altLang="en-US" sz="2800" b="1" dirty="0">
                <a:latin typeface="微软雅黑" panose="020B0503020204020204" pitchFamily="34" charset="-122"/>
                <a:ea typeface="微软雅黑" panose="020B0503020204020204" pitchFamily="34" charset="-122"/>
              </a:rPr>
              <a:t> </a:t>
            </a:r>
            <a:endParaRPr lang="zh-CN" altLang="en-US" sz="2800" b="1"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rcRect l="12837" r="2505" b="86989"/>
          <a:stretch>
            <a:fillRect/>
          </a:stretch>
        </p:blipFill>
        <p:spPr>
          <a:xfrm>
            <a:off x="8757920" y="0"/>
            <a:ext cx="3434080" cy="558800"/>
          </a:xfrm>
          <a:prstGeom prst="rect">
            <a:avLst/>
          </a:prstGeom>
        </p:spPr>
      </p:pic>
      <p:sp>
        <p:nvSpPr>
          <p:cNvPr id="12" name="标题 1"/>
          <p:cNvSpPr txBox="1"/>
          <p:nvPr/>
        </p:nvSpPr>
        <p:spPr>
          <a:xfrm>
            <a:off x="633008" y="1871749"/>
            <a:ext cx="7384039" cy="12884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3600" b="1" dirty="0">
                <a:solidFill>
                  <a:schemeClr val="accent1"/>
                </a:solidFill>
                <a:latin typeface="微软雅黑" panose="020B0503020204020204" pitchFamily="34" charset="-122"/>
                <a:ea typeface="微软雅黑" panose="020B0503020204020204" pitchFamily="34" charset="-122"/>
              </a:rPr>
              <a:t>Thank You For Listening </a:t>
            </a:r>
            <a:endParaRPr lang="zh-CN" altLang="en-US" sz="3600" b="1" dirty="0">
              <a:solidFill>
                <a:schemeClr val="accent1"/>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96" y="0"/>
            <a:ext cx="1172484" cy="125849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04620" y="1253331"/>
            <a:ext cx="9382760" cy="4351338"/>
          </a:xfrm>
          <a:effectLst>
            <a:glow rad="139700">
              <a:schemeClr val="accent2">
                <a:satMod val="175000"/>
                <a:alpha val="40000"/>
              </a:schemeClr>
            </a:glow>
          </a:effectLst>
        </p:spPr>
        <p:txBody>
          <a:bodyPr/>
          <a:lstStyle/>
          <a:p>
            <a:pPr>
              <a:lnSpc>
                <a:spcPct val="150000"/>
              </a:lnSpc>
            </a:pPr>
            <a:r>
              <a:rPr lang="zh-CN" altLang="en-US" b="1" dirty="0"/>
              <a:t>如果旁边有人突然倒地不醒，且出现了心脏骤停，患者数秒钟内会丧失意识，</a:t>
            </a:r>
            <a:r>
              <a:rPr lang="en-US" altLang="zh-CN" b="1" dirty="0"/>
              <a:t>60</a:t>
            </a:r>
            <a:r>
              <a:rPr lang="zh-CN" altLang="en-US" b="1" dirty="0"/>
              <a:t>秒会就会停止呼吸，</a:t>
            </a:r>
            <a:r>
              <a:rPr lang="en-US" altLang="zh-CN" b="1" dirty="0"/>
              <a:t>6</a:t>
            </a:r>
            <a:r>
              <a:rPr lang="zh-CN" altLang="en-US" b="1" dirty="0"/>
              <a:t>分钟就会出现脑细胞死亡，发生后的</a:t>
            </a:r>
            <a:r>
              <a:rPr lang="en-US" altLang="zh-CN" b="1" dirty="0"/>
              <a:t>4</a:t>
            </a:r>
            <a:r>
              <a:rPr lang="zh-CN" altLang="en-US" b="1" dirty="0"/>
              <a:t>分钟为急救的黄金时间，因此需立即启动急救措施。</a:t>
            </a:r>
            <a:endParaRPr lang="zh-CN" altLang="en-US" b="1" dirty="0"/>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l="12837" r="2505" b="86989"/>
          <a:stretch>
            <a:fillRect/>
          </a:stretch>
        </p:blipFill>
        <p:spPr>
          <a:xfrm>
            <a:off x="8757920" y="0"/>
            <a:ext cx="3434080" cy="558800"/>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l="8545" t="15259" r="5989" b="4593"/>
          <a:stretch>
            <a:fillRect/>
          </a:stretch>
        </p:blipFill>
        <p:spPr>
          <a:xfrm>
            <a:off x="0" y="4754880"/>
            <a:ext cx="3860800" cy="2103120"/>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96" y="0"/>
            <a:ext cx="1172484" cy="1258497"/>
          </a:xfrm>
          <a:prstGeom prst="rect">
            <a:avLst/>
          </a:prstGeom>
        </p:spPr>
      </p:pic>
      <p:pic>
        <p:nvPicPr>
          <p:cNvPr id="2" name="图片 1"/>
          <p:cNvPicPr>
            <a:picLocks noChangeAspect="1"/>
          </p:cNvPicPr>
          <p:nvPr/>
        </p:nvPicPr>
        <p:blipFill>
          <a:blip r:embed="rId4"/>
          <a:stretch>
            <a:fillRect/>
          </a:stretch>
        </p:blipFill>
        <p:spPr>
          <a:xfrm>
            <a:off x="5894705" y="3429000"/>
            <a:ext cx="5486400" cy="2857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1"/>
          <a:stretch>
            <a:fillRect/>
          </a:stretch>
        </p:blipFill>
        <p:spPr>
          <a:xfrm>
            <a:off x="6988945" y="2345314"/>
            <a:ext cx="4514850" cy="2971800"/>
          </a:xfrm>
        </p:spPr>
      </p:pic>
      <p:sp>
        <p:nvSpPr>
          <p:cNvPr id="6" name="标题 1"/>
          <p:cNvSpPr txBox="1"/>
          <p:nvPr/>
        </p:nvSpPr>
        <p:spPr>
          <a:xfrm>
            <a:off x="1551707" y="542492"/>
            <a:ext cx="5921083" cy="36056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zh-CN" altLang="en-US" sz="4800" b="1" dirty="0">
                <a:solidFill>
                  <a:schemeClr val="accent1"/>
                </a:solidFill>
                <a:latin typeface="方正粗黑宋简体" panose="02000000000000000000" pitchFamily="2" charset="-122"/>
                <a:ea typeface="方正粗黑宋简体" panose="02000000000000000000" pitchFamily="2" charset="-122"/>
              </a:rPr>
              <a:t>一、心肺复苏术</a:t>
            </a:r>
            <a:endParaRPr lang="en-US" altLang="zh-CN" sz="4800" b="1" dirty="0">
              <a:solidFill>
                <a:schemeClr val="accent1"/>
              </a:solidFill>
              <a:latin typeface="方正粗黑宋简体" panose="02000000000000000000" pitchFamily="2" charset="-122"/>
              <a:ea typeface="方正粗黑宋简体" panose="02000000000000000000" pitchFamily="2" charset="-122"/>
            </a:endParaRPr>
          </a:p>
        </p:txBody>
      </p:sp>
      <p:sp>
        <p:nvSpPr>
          <p:cNvPr id="4" name="标题 1"/>
          <p:cNvSpPr txBox="1"/>
          <p:nvPr/>
        </p:nvSpPr>
        <p:spPr>
          <a:xfrm>
            <a:off x="1962267" y="1482530"/>
            <a:ext cx="2940393" cy="17255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endParaRPr lang="en-US" altLang="zh-CN" sz="3600" dirty="0">
              <a:solidFill>
                <a:schemeClr val="accent1"/>
              </a:solidFill>
              <a:latin typeface="方正粗黑宋简体" panose="02000000000000000000" pitchFamily="2" charset="-122"/>
              <a:ea typeface="方正粗黑宋简体" panose="02000000000000000000" pitchFamily="2" charset="-122"/>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rcRect l="12837" r="2505" b="86989"/>
          <a:stretch>
            <a:fillRect/>
          </a:stretch>
        </p:blipFill>
        <p:spPr>
          <a:xfrm>
            <a:off x="8757920" y="0"/>
            <a:ext cx="3434080" cy="558800"/>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96" y="0"/>
            <a:ext cx="1172484" cy="1258497"/>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rcRect l="8545" t="15259" r="5989" b="4593"/>
          <a:stretch>
            <a:fillRect/>
          </a:stretch>
        </p:blipFill>
        <p:spPr>
          <a:xfrm>
            <a:off x="0" y="4754880"/>
            <a:ext cx="3860800" cy="21031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36040" y="558800"/>
            <a:ext cx="10515600" cy="1325563"/>
          </a:xfrm>
        </p:spPr>
        <p:txBody>
          <a:bodyPr/>
          <a:lstStyle/>
          <a:p>
            <a:r>
              <a:rPr lang="zh-CN" altLang="en-US" sz="4400" b="1" dirty="0">
                <a:solidFill>
                  <a:schemeClr val="accent1"/>
                </a:solidFill>
                <a:latin typeface="方正粗黑宋简体" panose="02000000000000000000" pitchFamily="2" charset="-122"/>
                <a:ea typeface="方正粗黑宋简体" panose="02000000000000000000" pitchFamily="2" charset="-122"/>
              </a:rPr>
              <a:t>一、心肺复苏术</a:t>
            </a:r>
            <a:endParaRPr lang="zh-CN" altLang="en-US" dirty="0"/>
          </a:p>
        </p:txBody>
      </p:sp>
      <p:sp>
        <p:nvSpPr>
          <p:cNvPr id="3" name="内容占位符 2"/>
          <p:cNvSpPr>
            <a:spLocks noGrp="1"/>
          </p:cNvSpPr>
          <p:nvPr>
            <p:ph idx="1"/>
          </p:nvPr>
        </p:nvSpPr>
        <p:spPr/>
        <p:txBody>
          <a:bodyPr/>
          <a:lstStyle/>
          <a:p>
            <a:pPr>
              <a:lnSpc>
                <a:spcPct val="150000"/>
              </a:lnSpc>
            </a:pPr>
            <a:r>
              <a:rPr lang="zh-CN" altLang="en-US" b="1" dirty="0"/>
              <a:t>心肺复苏简称</a:t>
            </a:r>
            <a:r>
              <a:rPr lang="en-US" altLang="zh-CN" b="1" dirty="0"/>
              <a:t>CPR</a:t>
            </a:r>
            <a:r>
              <a:rPr lang="zh-CN" altLang="en-US" b="1" dirty="0"/>
              <a:t>，是指通过胸外按压和人工呼吸来维持心血管系统的功能，供应氧气到患者心脏和大脑。</a:t>
            </a:r>
            <a:r>
              <a:rPr lang="en-US" altLang="zh-CN" b="1" dirty="0"/>
              <a:t>CPR</a:t>
            </a:r>
            <a:r>
              <a:rPr lang="zh-CN" altLang="en-US" b="1" dirty="0"/>
              <a:t>是一种简单而有效的急救技术，可在心脏骤停或呼吸停止的紧急情况下使用，目的是为了恢复患者自主呼吸和自主循环。</a:t>
            </a:r>
            <a:endParaRPr lang="zh-CN" altLang="en-US" b="1" dirty="0"/>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l="12837" r="2505" b="86989"/>
          <a:stretch>
            <a:fillRect/>
          </a:stretch>
        </p:blipFill>
        <p:spPr>
          <a:xfrm>
            <a:off x="8757920" y="0"/>
            <a:ext cx="3434080" cy="558800"/>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l="8545" t="15259" r="5989" b="4593"/>
          <a:stretch>
            <a:fillRect/>
          </a:stretch>
        </p:blipFill>
        <p:spPr>
          <a:xfrm>
            <a:off x="0" y="4754880"/>
            <a:ext cx="3860800" cy="2103120"/>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96" y="0"/>
            <a:ext cx="1172484" cy="125849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8366" y="394970"/>
            <a:ext cx="10515600" cy="1325563"/>
          </a:xfrm>
        </p:spPr>
        <p:txBody>
          <a:bodyPr/>
          <a:lstStyle/>
          <a:p>
            <a:r>
              <a:rPr lang="zh-CN" altLang="en-US" sz="4400" b="1" dirty="0">
                <a:solidFill>
                  <a:schemeClr val="accent1"/>
                </a:solidFill>
                <a:latin typeface="方正粗黑宋简体" panose="02000000000000000000" pitchFamily="2" charset="-122"/>
                <a:ea typeface="方正粗黑宋简体" panose="02000000000000000000" pitchFamily="2" charset="-122"/>
              </a:rPr>
              <a:t>一、心肺复苏术</a:t>
            </a:r>
            <a:br>
              <a:rPr lang="en-US" altLang="zh-CN" sz="4400" b="1" dirty="0">
                <a:solidFill>
                  <a:schemeClr val="accent1"/>
                </a:solidFill>
                <a:latin typeface="方正粗黑宋简体" panose="02000000000000000000" pitchFamily="2" charset="-122"/>
                <a:ea typeface="方正粗黑宋简体" panose="02000000000000000000" pitchFamily="2" charset="-122"/>
              </a:rPr>
            </a:br>
            <a:endParaRPr lang="zh-CN" altLang="en-US" dirty="0"/>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rcRect l="12837" r="2505" b="86989"/>
          <a:stretch>
            <a:fillRect/>
          </a:stretch>
        </p:blipFill>
        <p:spPr>
          <a:xfrm>
            <a:off x="8757920" y="0"/>
            <a:ext cx="3434080" cy="558800"/>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96" y="0"/>
            <a:ext cx="1172484" cy="1258497"/>
          </a:xfrm>
          <a:prstGeom prst="rect">
            <a:avLst/>
          </a:prstGeom>
        </p:spPr>
      </p:pic>
      <p:sp>
        <p:nvSpPr>
          <p:cNvPr id="3" name="内容占位符 2"/>
          <p:cNvSpPr/>
          <p:nvPr>
            <p:ph idx="1"/>
          </p:nvPr>
        </p:nvSpPr>
        <p:spPr>
          <a:xfrm>
            <a:off x="838200" y="1825625"/>
            <a:ext cx="6252845" cy="4351655"/>
          </a:xfrm>
        </p:spPr>
        <p:txBody>
          <a:bodyPr>
            <a:noAutofit/>
          </a:bodyPr>
          <a:p>
            <a:pPr marL="0" indent="0" fontAlgn="auto">
              <a:lnSpc>
                <a:spcPct val="100000"/>
              </a:lnSpc>
              <a:buNone/>
            </a:pPr>
            <a:r>
              <a:rPr lang="zh-CN" altLang="en-US" sz="1800" b="1"/>
              <a:t>第一步：确认环境安全，做好自我防护</a:t>
            </a:r>
            <a:endParaRPr lang="zh-CN" altLang="en-US" sz="1800"/>
          </a:p>
          <a:p>
            <a:pPr marL="0" indent="0" fontAlgn="auto">
              <a:lnSpc>
                <a:spcPct val="100000"/>
              </a:lnSpc>
              <a:buNone/>
            </a:pPr>
            <a:r>
              <a:rPr lang="zh-CN" altLang="en-US" sz="1800"/>
              <a:t> </a:t>
            </a:r>
            <a:r>
              <a:rPr lang="en-US" altLang="zh-CN" sz="1800"/>
              <a:t>      </a:t>
            </a:r>
            <a:r>
              <a:rPr lang="zh-CN" altLang="en-US" sz="1800"/>
              <a:t>施救者要快速观察周围环境，判断是否存在潜在危险，并采取相应的自身和患者安全保护与防护措施。</a:t>
            </a:r>
            <a:endParaRPr lang="zh-CN" altLang="en-US" sz="1800"/>
          </a:p>
          <a:p>
            <a:pPr marL="0" indent="0" fontAlgn="auto">
              <a:lnSpc>
                <a:spcPct val="100000"/>
              </a:lnSpc>
              <a:buNone/>
            </a:pPr>
            <a:r>
              <a:rPr lang="zh-CN" altLang="en-US" sz="1800" b="1"/>
              <a:t>第二步：判断意识及反应</a:t>
            </a:r>
            <a:endParaRPr lang="zh-CN" altLang="en-US" sz="1800"/>
          </a:p>
          <a:p>
            <a:pPr marL="0" indent="0" fontAlgn="auto">
              <a:lnSpc>
                <a:spcPct val="100000"/>
              </a:lnSpc>
              <a:buNone/>
            </a:pPr>
            <a:r>
              <a:rPr lang="zh-CN" altLang="en-US" sz="1800"/>
              <a:t> </a:t>
            </a:r>
            <a:r>
              <a:rPr lang="en-US" altLang="zh-CN" sz="1800"/>
              <a:t>      </a:t>
            </a:r>
            <a:r>
              <a:rPr lang="zh-CN" altLang="en-US" sz="1800"/>
              <a:t>施救者用双手轻拍患者双肩，俯身在其两侧耳边高声呼唤：</a:t>
            </a:r>
            <a:r>
              <a:rPr lang="en-US" altLang="zh-CN" sz="1800"/>
              <a:t>“</a:t>
            </a:r>
            <a:r>
              <a:rPr lang="zh-CN" altLang="en-US" sz="1800"/>
              <a:t>先生（女士），您怎么了，快醒醒！</a:t>
            </a:r>
            <a:r>
              <a:rPr lang="en-US" altLang="zh-CN" sz="1800"/>
              <a:t>”</a:t>
            </a:r>
            <a:r>
              <a:rPr lang="zh-CN" altLang="en-US" sz="1800"/>
              <a:t>如果患者无反应。</a:t>
            </a:r>
            <a:endParaRPr lang="zh-CN" altLang="en-US" sz="1800"/>
          </a:p>
          <a:p>
            <a:pPr marL="0" indent="0" fontAlgn="auto">
              <a:lnSpc>
                <a:spcPct val="100000"/>
              </a:lnSpc>
              <a:buNone/>
            </a:pPr>
            <a:r>
              <a:rPr lang="zh-CN" altLang="en-US" sz="1800" b="1"/>
              <a:t>第三步：评估呼吸或脉搏</a:t>
            </a:r>
            <a:endParaRPr lang="zh-CN" altLang="en-US" sz="1800"/>
          </a:p>
          <a:p>
            <a:pPr marL="0" indent="0" fontAlgn="auto">
              <a:lnSpc>
                <a:spcPct val="100000"/>
              </a:lnSpc>
              <a:buNone/>
            </a:pPr>
            <a:r>
              <a:rPr lang="zh-CN" altLang="en-US" sz="1800"/>
              <a:t> </a:t>
            </a:r>
            <a:r>
              <a:rPr lang="en-US" altLang="zh-CN" sz="1800"/>
              <a:t>      </a:t>
            </a:r>
            <a:r>
              <a:rPr lang="zh-CN" altLang="en-US" sz="1800"/>
              <a:t>检查呼吸时，</a:t>
            </a:r>
            <a:r>
              <a:rPr lang="zh-CN" sz="1800"/>
              <a:t>施救可通过听或将自己面部靠近患者口鼻位置</a:t>
            </a:r>
            <a:r>
              <a:rPr lang="zh-CN" altLang="en-US" sz="1800"/>
              <a:t>同时施救者一手食指和中指指腹触摸患者颈动脉搏动处（甲状软骨旁开</a:t>
            </a:r>
            <a:r>
              <a:rPr lang="en-US" altLang="zh-CN" sz="1800"/>
              <a:t>2-3cm</a:t>
            </a:r>
            <a:r>
              <a:rPr lang="zh-CN" altLang="en-US" sz="1800"/>
              <a:t>），</a:t>
            </a:r>
            <a:r>
              <a:rPr lang="zh-CN" sz="1800">
                <a:sym typeface="+mn-ea"/>
              </a:rPr>
              <a:t>判断患者是否有呼吸和颈动脉搏动</a:t>
            </a:r>
            <a:r>
              <a:rPr lang="zh-CN" altLang="en-US" sz="1800">
                <a:sym typeface="+mn-ea"/>
              </a:rPr>
              <a:t>，</a:t>
            </a:r>
            <a:r>
              <a:rPr lang="zh-CN" altLang="en-US" sz="1800"/>
              <a:t>判断时间约</a:t>
            </a:r>
            <a:r>
              <a:rPr lang="en-US" altLang="zh-CN" sz="1800"/>
              <a:t>5-10s</a:t>
            </a:r>
            <a:r>
              <a:rPr lang="zh-CN" altLang="en-US" sz="1800"/>
              <a:t>。如无呼吸或脉搏。</a:t>
            </a:r>
            <a:endParaRPr lang="zh-CN" altLang="en-US" sz="1800"/>
          </a:p>
          <a:p>
            <a:pPr marL="0" indent="0" fontAlgn="auto">
              <a:lnSpc>
                <a:spcPct val="100000"/>
              </a:lnSpc>
              <a:buNone/>
            </a:pPr>
            <a:r>
              <a:rPr lang="zh-CN" altLang="en-US" sz="1800" b="1"/>
              <a:t>第四步：呼救并取得</a:t>
            </a:r>
            <a:r>
              <a:rPr lang="en-US" altLang="zh-CN" sz="1800" b="1"/>
              <a:t>AED</a:t>
            </a:r>
            <a:endParaRPr lang="en-US" altLang="zh-CN" sz="1800" b="1"/>
          </a:p>
          <a:p>
            <a:pPr marL="0" indent="0" fontAlgn="auto">
              <a:lnSpc>
                <a:spcPct val="100000"/>
              </a:lnSpc>
              <a:buNone/>
            </a:pPr>
            <a:r>
              <a:rPr lang="en-US" altLang="zh-CN" sz="1800"/>
              <a:t>      </a:t>
            </a:r>
            <a:r>
              <a:rPr lang="zh-CN" altLang="en-US" sz="1800"/>
              <a:t>立即向周围人求助，拨打急救电话，并取来附近</a:t>
            </a:r>
            <a:r>
              <a:rPr lang="en-US" altLang="zh-CN" sz="1800"/>
              <a:t>AED</a:t>
            </a:r>
            <a:r>
              <a:rPr lang="zh-CN" altLang="en-US" sz="1800"/>
              <a:t>。</a:t>
            </a:r>
            <a:endParaRPr lang="zh-CN" altLang="en-US" sz="1900"/>
          </a:p>
          <a:p>
            <a:pPr marL="0" indent="0">
              <a:buNone/>
            </a:pPr>
            <a:endParaRPr lang="zh-CN" altLang="en-US" sz="1900"/>
          </a:p>
          <a:p>
            <a:pPr marL="0" indent="0">
              <a:buNone/>
            </a:pPr>
            <a:endParaRPr lang="zh-CN" altLang="en-US" sz="700"/>
          </a:p>
        </p:txBody>
      </p:sp>
      <p:pic>
        <p:nvPicPr>
          <p:cNvPr id="12" name="图片 11"/>
          <p:cNvPicPr>
            <a:picLocks noChangeAspect="1"/>
          </p:cNvPicPr>
          <p:nvPr/>
        </p:nvPicPr>
        <p:blipFill>
          <a:blip r:embed="rId3"/>
          <a:srcRect l="7777" t="7601" r="15568" b="10112"/>
          <a:stretch>
            <a:fillRect/>
          </a:stretch>
        </p:blipFill>
        <p:spPr>
          <a:xfrm>
            <a:off x="8854440" y="2349500"/>
            <a:ext cx="2210435" cy="1581150"/>
          </a:xfrm>
          <a:prstGeom prst="rect">
            <a:avLst/>
          </a:prstGeom>
        </p:spPr>
      </p:pic>
      <p:pic>
        <p:nvPicPr>
          <p:cNvPr id="13" name="图片 12"/>
          <p:cNvPicPr>
            <a:picLocks noChangeAspect="1"/>
          </p:cNvPicPr>
          <p:nvPr/>
        </p:nvPicPr>
        <p:blipFill>
          <a:blip r:embed="rId4"/>
          <a:srcRect l="3028" t="18322" r="6167" b="9238"/>
          <a:stretch>
            <a:fillRect/>
          </a:stretch>
        </p:blipFill>
        <p:spPr>
          <a:xfrm>
            <a:off x="7091045" y="4087495"/>
            <a:ext cx="2506980" cy="1331595"/>
          </a:xfrm>
          <a:prstGeom prst="rect">
            <a:avLst/>
          </a:prstGeom>
        </p:spPr>
      </p:pic>
      <p:pic>
        <p:nvPicPr>
          <p:cNvPr id="11" name="图片 10"/>
          <p:cNvPicPr>
            <a:picLocks noChangeAspect="1"/>
          </p:cNvPicPr>
          <p:nvPr/>
        </p:nvPicPr>
        <p:blipFill>
          <a:blip r:embed="rId5"/>
          <a:srcRect l="9191" r="18963"/>
          <a:stretch>
            <a:fillRect/>
          </a:stretch>
        </p:blipFill>
        <p:spPr>
          <a:xfrm>
            <a:off x="6991350" y="1030605"/>
            <a:ext cx="1987550" cy="1957705"/>
          </a:xfrm>
          <a:prstGeom prst="rect">
            <a:avLst/>
          </a:prstGeom>
        </p:spPr>
      </p:pic>
      <p:pic>
        <p:nvPicPr>
          <p:cNvPr id="14" name="图片 13"/>
          <p:cNvPicPr>
            <a:picLocks noChangeAspect="1"/>
          </p:cNvPicPr>
          <p:nvPr/>
        </p:nvPicPr>
        <p:blipFill>
          <a:blip r:embed="rId6"/>
          <a:srcRect l="19463" t="2880" r="20833"/>
          <a:stretch>
            <a:fillRect/>
          </a:stretch>
        </p:blipFill>
        <p:spPr>
          <a:xfrm>
            <a:off x="9594850" y="5074920"/>
            <a:ext cx="1283335" cy="14782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86840" y="343059"/>
            <a:ext cx="10515600" cy="1325563"/>
          </a:xfrm>
        </p:spPr>
        <p:txBody>
          <a:bodyPr/>
          <a:lstStyle/>
          <a:p>
            <a:r>
              <a:rPr lang="zh-CN" altLang="en-US" sz="4400" b="1" dirty="0">
                <a:solidFill>
                  <a:schemeClr val="accent1"/>
                </a:solidFill>
                <a:latin typeface="方正粗黑宋简体" panose="02000000000000000000" pitchFamily="2" charset="-122"/>
                <a:ea typeface="方正粗黑宋简体" panose="02000000000000000000" pitchFamily="2" charset="-122"/>
              </a:rPr>
              <a:t>一、心肺复苏术</a:t>
            </a:r>
            <a:endParaRPr lang="zh-CN" altLang="en-US" dirty="0"/>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rcRect l="12837" r="2505" b="86989"/>
          <a:stretch>
            <a:fillRect/>
          </a:stretch>
        </p:blipFill>
        <p:spPr>
          <a:xfrm>
            <a:off x="8757920" y="0"/>
            <a:ext cx="3434080" cy="558800"/>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96" y="0"/>
            <a:ext cx="1172484" cy="1258497"/>
          </a:xfrm>
          <a:prstGeom prst="rect">
            <a:avLst/>
          </a:prstGeom>
        </p:spPr>
      </p:pic>
      <p:sp>
        <p:nvSpPr>
          <p:cNvPr id="9" name="内容占位符 8"/>
          <p:cNvSpPr/>
          <p:nvPr>
            <p:ph idx="1"/>
          </p:nvPr>
        </p:nvSpPr>
        <p:spPr>
          <a:xfrm>
            <a:off x="838200" y="1541780"/>
            <a:ext cx="10515600" cy="533400"/>
          </a:xfrm>
        </p:spPr>
        <p:txBody>
          <a:bodyPr/>
          <a:p>
            <a:pPr marL="0" indent="0">
              <a:buNone/>
            </a:pPr>
            <a:r>
              <a:rPr lang="zh-CN" altLang="en-US" b="1"/>
              <a:t>第五步：胸外按压（</a:t>
            </a:r>
            <a:r>
              <a:rPr lang="en-US" altLang="zh-CN" b="1"/>
              <a:t>Compression</a:t>
            </a:r>
            <a:r>
              <a:rPr lang="zh-CN" altLang="en-US" b="1"/>
              <a:t>）</a:t>
            </a:r>
            <a:endParaRPr lang="zh-CN" altLang="en-US"/>
          </a:p>
          <a:p>
            <a:endParaRPr lang="zh-CN" altLang="en-US"/>
          </a:p>
        </p:txBody>
      </p:sp>
      <p:sp>
        <p:nvSpPr>
          <p:cNvPr id="10" name="内容占位符 8"/>
          <p:cNvSpPr/>
          <p:nvPr/>
        </p:nvSpPr>
        <p:spPr>
          <a:xfrm>
            <a:off x="615950" y="2449830"/>
            <a:ext cx="3204845" cy="2708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pPr>
            <a:r>
              <a:rPr lang="zh-CN" altLang="en-US" sz="2400" b="1"/>
              <a:t>按压位置：两乳头连线中点（胸骨柄中下</a:t>
            </a:r>
            <a:r>
              <a:rPr lang="en-US" altLang="zh-CN" sz="2400" b="1"/>
              <a:t>1/3</a:t>
            </a:r>
            <a:r>
              <a:rPr lang="zh-CN" altLang="en-US" sz="2400" b="1"/>
              <a:t>）</a:t>
            </a:r>
            <a:endParaRPr lang="zh-CN" altLang="en-US"/>
          </a:p>
          <a:p>
            <a:endParaRPr lang="zh-CN" altLang="en-US"/>
          </a:p>
        </p:txBody>
      </p:sp>
      <p:pic>
        <p:nvPicPr>
          <p:cNvPr id="11" name="图片 10"/>
          <p:cNvPicPr>
            <a:picLocks noChangeAspect="1"/>
          </p:cNvPicPr>
          <p:nvPr/>
        </p:nvPicPr>
        <p:blipFill>
          <a:blip r:embed="rId3"/>
          <a:srcRect l="8199" r="8057"/>
          <a:stretch>
            <a:fillRect/>
          </a:stretch>
        </p:blipFill>
        <p:spPr>
          <a:xfrm>
            <a:off x="1261110" y="3874135"/>
            <a:ext cx="1914525" cy="2327275"/>
          </a:xfrm>
          <a:prstGeom prst="rect">
            <a:avLst/>
          </a:prstGeom>
        </p:spPr>
      </p:pic>
      <p:sp>
        <p:nvSpPr>
          <p:cNvPr id="12" name="内容占位符 8"/>
          <p:cNvSpPr/>
          <p:nvPr/>
        </p:nvSpPr>
        <p:spPr>
          <a:xfrm>
            <a:off x="3947795" y="2358390"/>
            <a:ext cx="3204845" cy="2708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pPr>
            <a:r>
              <a:rPr lang="zh-CN" altLang="en-US" sz="2400" b="1"/>
              <a:t>按压手法：用左手掌根紧贴病人胸部，两手重贴，左手五指翘起，双臂伸直，用上半身力量垂直按压</a:t>
            </a:r>
            <a:r>
              <a:rPr lang="en-US" altLang="zh-CN" sz="2400" b="1"/>
              <a:t>30</a:t>
            </a:r>
            <a:r>
              <a:rPr lang="zh-CN" altLang="en-US" sz="2400" b="1"/>
              <a:t>次。</a:t>
            </a:r>
            <a:endParaRPr lang="zh-CN" altLang="en-US"/>
          </a:p>
          <a:p>
            <a:endParaRPr lang="zh-CN" altLang="en-US"/>
          </a:p>
        </p:txBody>
      </p:sp>
      <p:sp>
        <p:nvSpPr>
          <p:cNvPr id="13" name="内容占位符 8"/>
          <p:cNvSpPr/>
          <p:nvPr/>
        </p:nvSpPr>
        <p:spPr>
          <a:xfrm>
            <a:off x="7480935" y="2359025"/>
            <a:ext cx="3204845" cy="2708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pPr>
            <a:r>
              <a:rPr lang="zh-CN" altLang="en-US" sz="2400" b="1"/>
              <a:t>按压</a:t>
            </a:r>
            <a:r>
              <a:rPr lang="zh-CN" sz="2400" b="1"/>
              <a:t>频率：每分钟按压</a:t>
            </a:r>
            <a:r>
              <a:rPr lang="en-US" altLang="zh-CN" sz="2400" b="1"/>
              <a:t>100-120</a:t>
            </a:r>
            <a:r>
              <a:rPr lang="zh-CN" altLang="en-US" sz="2400" b="1"/>
              <a:t>次</a:t>
            </a:r>
            <a:endParaRPr lang="zh-CN" altLang="en-US" sz="2400" b="1"/>
          </a:p>
          <a:p>
            <a:pPr fontAlgn="auto">
              <a:lnSpc>
                <a:spcPct val="100000"/>
              </a:lnSpc>
            </a:pPr>
            <a:r>
              <a:rPr lang="zh-CN" altLang="en-US" sz="2400" b="1"/>
              <a:t>按压深度：胸骨下陷</a:t>
            </a:r>
            <a:r>
              <a:rPr lang="en-US" altLang="zh-CN" sz="2400" b="1"/>
              <a:t>5-6cm</a:t>
            </a:r>
            <a:endParaRPr lang="en-US" altLang="zh-CN" sz="2400" b="1"/>
          </a:p>
          <a:p>
            <a:pPr marL="0" indent="0" fontAlgn="auto">
              <a:lnSpc>
                <a:spcPct val="100000"/>
              </a:lnSpc>
              <a:buNone/>
            </a:pPr>
            <a:r>
              <a:rPr lang="zh-CN" altLang="en-US" sz="2400" b="1"/>
              <a:t>（确保每次胸外按压后胸廓充分回弹。）</a:t>
            </a:r>
            <a:endParaRPr lang="zh-CN" altLang="en-US"/>
          </a:p>
          <a:p>
            <a:endParaRPr lang="zh-CN" altLang="en-US"/>
          </a:p>
        </p:txBody>
      </p:sp>
      <p:pic>
        <p:nvPicPr>
          <p:cNvPr id="14" name="图片 13"/>
          <p:cNvPicPr>
            <a:picLocks noChangeAspect="1"/>
          </p:cNvPicPr>
          <p:nvPr/>
        </p:nvPicPr>
        <p:blipFill>
          <a:blip r:embed="rId4"/>
          <a:srcRect l="14656" t="7395" r="15568" b="6512"/>
          <a:stretch>
            <a:fillRect/>
          </a:stretch>
        </p:blipFill>
        <p:spPr>
          <a:xfrm>
            <a:off x="4615180" y="4460240"/>
            <a:ext cx="2608580" cy="21437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80161" y="322739"/>
            <a:ext cx="10515600" cy="1325563"/>
          </a:xfrm>
        </p:spPr>
        <p:txBody>
          <a:bodyPr/>
          <a:lstStyle/>
          <a:p>
            <a:r>
              <a:rPr lang="zh-CN" altLang="en-US" sz="4400" b="1" dirty="0">
                <a:solidFill>
                  <a:schemeClr val="accent1"/>
                </a:solidFill>
                <a:latin typeface="方正粗黑宋简体" panose="02000000000000000000" pitchFamily="2" charset="-122"/>
                <a:ea typeface="方正粗黑宋简体" panose="02000000000000000000" pitchFamily="2" charset="-122"/>
              </a:rPr>
              <a:t>一、心肺复苏术</a:t>
            </a:r>
            <a:endParaRPr lang="zh-CN" altLang="en-US" dirty="0"/>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rcRect l="12837" r="2505" b="86989"/>
          <a:stretch>
            <a:fillRect/>
          </a:stretch>
        </p:blipFill>
        <p:spPr>
          <a:xfrm>
            <a:off x="8757920" y="0"/>
            <a:ext cx="3434080" cy="558800"/>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96" y="0"/>
            <a:ext cx="1172484" cy="1258497"/>
          </a:xfrm>
          <a:prstGeom prst="rect">
            <a:avLst/>
          </a:prstGeom>
        </p:spPr>
      </p:pic>
      <p:sp>
        <p:nvSpPr>
          <p:cNvPr id="9" name="内容占位符 8"/>
          <p:cNvSpPr/>
          <p:nvPr>
            <p:ph idx="1"/>
          </p:nvPr>
        </p:nvSpPr>
        <p:spPr>
          <a:xfrm>
            <a:off x="1388745" y="1648460"/>
            <a:ext cx="6217285" cy="481965"/>
          </a:xfrm>
        </p:spPr>
        <p:txBody>
          <a:bodyPr>
            <a:noAutofit/>
          </a:bodyPr>
          <a:p>
            <a:pPr marL="0" indent="0">
              <a:buNone/>
            </a:pPr>
            <a:r>
              <a:rPr lang="zh-CN" altLang="en-US" sz="2400" b="1"/>
              <a:t>第六步：开放气道（</a:t>
            </a:r>
            <a:r>
              <a:rPr lang="en-US" altLang="zh-CN" sz="2400" b="1"/>
              <a:t>Airway</a:t>
            </a:r>
            <a:r>
              <a:rPr lang="zh-CN" altLang="en-US" sz="2400" b="1"/>
              <a:t>）</a:t>
            </a:r>
            <a:endParaRPr lang="zh-CN" altLang="en-US" sz="2400" b="1"/>
          </a:p>
          <a:p>
            <a:pPr marL="0" indent="0" fontAlgn="auto">
              <a:lnSpc>
                <a:spcPct val="100000"/>
              </a:lnSpc>
              <a:buNone/>
            </a:pPr>
            <a:r>
              <a:rPr lang="en-US" altLang="zh-CN" sz="2400" b="1"/>
              <a:t>     </a:t>
            </a:r>
            <a:r>
              <a:rPr lang="zh-CN" altLang="en-US" sz="2000"/>
              <a:t>保持呼吸道的通畅。检查口腔内是否有异物，如有异物或假牙应及时取出。</a:t>
            </a:r>
            <a:endParaRPr lang="zh-CN" altLang="en-US" sz="2000"/>
          </a:p>
          <a:p>
            <a:pPr marL="0" indent="0" fontAlgn="auto">
              <a:lnSpc>
                <a:spcPct val="100000"/>
              </a:lnSpc>
              <a:buNone/>
            </a:pPr>
            <a:r>
              <a:rPr lang="en-US" altLang="zh-CN" sz="2000"/>
              <a:t>      </a:t>
            </a:r>
            <a:r>
              <a:rPr lang="zh-CN" altLang="en-US" sz="2000"/>
              <a:t>用仰头举颏法，开放气道，一只手按在病人的头上，另一只手将患者的下巴向上抬起，使患者的口腔咽喉轴成直线（即耳垂与下颌角连线垂直地面）。</a:t>
            </a:r>
            <a:endParaRPr lang="zh-CN" altLang="en-US" sz="2000"/>
          </a:p>
        </p:txBody>
      </p:sp>
      <p:sp>
        <p:nvSpPr>
          <p:cNvPr id="10" name="文本框 9"/>
          <p:cNvSpPr txBox="1"/>
          <p:nvPr/>
        </p:nvSpPr>
        <p:spPr>
          <a:xfrm>
            <a:off x="2465705" y="4463415"/>
            <a:ext cx="4064000" cy="368300"/>
          </a:xfrm>
          <a:prstGeom prst="rect">
            <a:avLst/>
          </a:prstGeom>
          <a:noFill/>
        </p:spPr>
        <p:txBody>
          <a:bodyPr wrap="square" rtlCol="0">
            <a:spAutoFit/>
          </a:bodyPr>
          <a:p>
            <a:endParaRPr lang="zh-CN" altLang="en-US"/>
          </a:p>
        </p:txBody>
      </p:sp>
      <p:pic>
        <p:nvPicPr>
          <p:cNvPr id="11" name="图片 10"/>
          <p:cNvPicPr>
            <a:picLocks noChangeAspect="1"/>
          </p:cNvPicPr>
          <p:nvPr/>
        </p:nvPicPr>
        <p:blipFill>
          <a:blip r:embed="rId3"/>
          <a:stretch>
            <a:fillRect/>
          </a:stretch>
        </p:blipFill>
        <p:spPr>
          <a:xfrm>
            <a:off x="7405370" y="3275965"/>
            <a:ext cx="3999865" cy="3032760"/>
          </a:xfrm>
          <a:prstGeom prst="rect">
            <a:avLst/>
          </a:prstGeom>
        </p:spPr>
      </p:pic>
    </p:spTree>
  </p:cSld>
  <p:clrMapOvr>
    <a:masterClrMapping/>
  </p:clrMapOvr>
</p:sld>
</file>

<file path=ppt/tags/tag1.xml><?xml version="1.0" encoding="utf-8"?>
<p:tagLst xmlns:p="http://schemas.openxmlformats.org/presentationml/2006/main">
  <p:tag name="COMMONDATA" val="eyJoZGlkIjoiZmM2NzZmY2ViMjg4MjM5ZTA3MzJiMGViMjNiOTlkNDE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2742</Words>
  <Application>WPS 演示</Application>
  <PresentationFormat>宽屏</PresentationFormat>
  <Paragraphs>186</Paragraphs>
  <Slides>30</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30</vt:i4>
      </vt:variant>
    </vt:vector>
  </HeadingPairs>
  <TitlesOfParts>
    <vt:vector size="45" baseType="lpstr">
      <vt:lpstr>Arial</vt:lpstr>
      <vt:lpstr>宋体</vt:lpstr>
      <vt:lpstr>Wingdings</vt:lpstr>
      <vt:lpstr>微软雅黑</vt:lpstr>
      <vt:lpstr>方正粗黑宋简体</vt:lpstr>
      <vt:lpstr>等线</vt:lpstr>
      <vt:lpstr>Arial Unicode MS</vt:lpstr>
      <vt:lpstr>等线 Light</vt:lpstr>
      <vt:lpstr>Calibri</vt:lpstr>
      <vt:lpstr>system-ui</vt:lpstr>
      <vt:lpstr>ksdb</vt:lpstr>
      <vt:lpstr>PingFang SC</vt:lpstr>
      <vt:lpstr>Wingdings</vt:lpstr>
      <vt:lpstr>Office 主题​​</vt:lpstr>
      <vt:lpstr>1_Office 主题​​</vt:lpstr>
      <vt:lpstr>急 救 知 识 培 训</vt:lpstr>
      <vt:lpstr>目录</vt:lpstr>
      <vt:lpstr>PowerPoint 演示文稿</vt:lpstr>
      <vt:lpstr>PowerPoint 演示文稿</vt:lpstr>
      <vt:lpstr>PowerPoint 演示文稿</vt:lpstr>
      <vt:lpstr>一、心肺复苏术</vt:lpstr>
      <vt:lpstr>一、心肺复苏术 </vt:lpstr>
      <vt:lpstr>一、心肺复苏术</vt:lpstr>
      <vt:lpstr>一、心肺复苏术</vt:lpstr>
      <vt:lpstr>一、心肺复苏术</vt:lpstr>
      <vt:lpstr>一、心肺复苏术</vt:lpstr>
      <vt:lpstr>PowerPoint 演示文稿</vt:lpstr>
      <vt:lpstr>二、AED（自动体外除颤仪）的使用 </vt:lpstr>
      <vt:lpstr>PowerPoint 演示文稿</vt:lpstr>
      <vt:lpstr>（三）AED的使用步骤 </vt:lpstr>
      <vt:lpstr>（三）AED的使用步骤</vt:lpstr>
      <vt:lpstr>（三）AED的使用步骤</vt:lpstr>
      <vt:lpstr>（四）心电图分析</vt:lpstr>
      <vt:lpstr>（五）除颤后继续心肺复苏</vt:lpstr>
      <vt:lpstr>PowerPoint 演示文稿</vt:lpstr>
      <vt:lpstr>非专业施救者心肺复苏</vt:lpstr>
      <vt:lpstr>操作后判断</vt:lpstr>
      <vt:lpstr>PowerPoint 演示文稿</vt:lpstr>
      <vt:lpstr>海姆立克急救要点</vt:lpstr>
      <vt:lpstr>海姆立克急救要点</vt:lpstr>
      <vt:lpstr>癫痫</vt:lpstr>
      <vt:lpstr>溺水</vt:lpstr>
      <vt:lpstr>电击伤</vt:lpstr>
      <vt:lpstr> 操 作 演 示</vt:lpstr>
      <vt:lpstr>感 谢 聆 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1149512811@qq.com</dc:creator>
  <cp:lastModifiedBy>青春一声轻叹1411803374</cp:lastModifiedBy>
  <cp:revision>7</cp:revision>
  <dcterms:created xsi:type="dcterms:W3CDTF">2025-02-16T06:05:00Z</dcterms:created>
  <dcterms:modified xsi:type="dcterms:W3CDTF">2025-04-17T00:56:14Z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1EE303F90EE341878152605B37246087_13</vt:lpwstr>
  </property>
  <property fmtid="{D5CDD505-2E9C-101B-9397-08002B2CF9AE}" pid="3" name="KSOProductBuildVer">
    <vt:lpwstr>2052-12.1.0.20784</vt:lpwstr>
  </property>
</Properties>
</file>