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436" r:id="rId5"/>
    <p:sldId id="358" r:id="rId6"/>
    <p:sldId id="384" r:id="rId7"/>
    <p:sldId id="277" r:id="rId8"/>
    <p:sldId id="276" r:id="rId9"/>
    <p:sldId id="355" r:id="rId10"/>
    <p:sldId id="448" r:id="rId11"/>
    <p:sldId id="377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4DDF7DD-D243-4B6B-936D-1A6F97021C18}">
          <p14:sldIdLst>
            <p14:sldId id="256"/>
            <p14:sldId id="436"/>
            <p14:sldId id="358"/>
            <p14:sldId id="384"/>
            <p14:sldId id="277"/>
            <p14:sldId id="276"/>
            <p14:sldId id="355"/>
            <p14:sldId id="448"/>
            <p14:sldId id="3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99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154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2.jpeg"/><Relationship Id="rId2" Type="http://schemas.openxmlformats.org/officeDocument/2006/relationships/tags" Target="../tags/tag20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3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image" Target="../media/image4.jpeg"/><Relationship Id="rId2" Type="http://schemas.openxmlformats.org/officeDocument/2006/relationships/tags" Target="../tags/tag70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image" Target="../media/image6.png"/><Relationship Id="rId4" Type="http://schemas.openxmlformats.org/officeDocument/2006/relationships/tags" Target="../tags/tag86.xml"/><Relationship Id="rId3" Type="http://schemas.openxmlformats.org/officeDocument/2006/relationships/image" Target="../media/image5.png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image" Target="../media/image7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image" Target="../media/image8.png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0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image" Target="../media/image6.png"/><Relationship Id="rId5" Type="http://schemas.openxmlformats.org/officeDocument/2006/relationships/tags" Target="../tags/tag108.xml"/><Relationship Id="rId4" Type="http://schemas.openxmlformats.org/officeDocument/2006/relationships/image" Target="../media/image5.pn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image" Target="../media/image6.png"/><Relationship Id="rId5" Type="http://schemas.openxmlformats.org/officeDocument/2006/relationships/tags" Target="../tags/tag117.xml"/><Relationship Id="rId4" Type="http://schemas.openxmlformats.org/officeDocument/2006/relationships/image" Target="../media/image5.png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image" Target="../media/image6.png"/><Relationship Id="rId5" Type="http://schemas.openxmlformats.org/officeDocument/2006/relationships/tags" Target="../tags/tag126.xml"/><Relationship Id="rId4" Type="http://schemas.openxmlformats.org/officeDocument/2006/relationships/image" Target="../media/image5.png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image" Target="../media/image10.png"/><Relationship Id="rId5" Type="http://schemas.openxmlformats.org/officeDocument/2006/relationships/tags" Target="../tags/tag137.xml"/><Relationship Id="rId4" Type="http://schemas.openxmlformats.org/officeDocument/2006/relationships/image" Target="../media/image9.png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.USER-20190207SV\Desktop\医学\person-holding-container-with-seaweed-2280568.jpgperson-holding-container-with-seaweed-228056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12202795" cy="68700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00" h="10801">
                <a:moveTo>
                  <a:pt x="0" y="0"/>
                </a:moveTo>
                <a:lnTo>
                  <a:pt x="10800" y="0"/>
                </a:lnTo>
                <a:lnTo>
                  <a:pt x="10800" y="10801"/>
                </a:lnTo>
                <a:lnTo>
                  <a:pt x="0" y="1080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4"/>
          <p:cNvSpPr/>
          <p:nvPr userDrawn="1">
            <p:custDataLst>
              <p:tags r:id="rId5"/>
            </p:custDataLst>
          </p:nvPr>
        </p:nvSpPr>
        <p:spPr>
          <a:xfrm>
            <a:off x="0" y="4264025"/>
            <a:ext cx="4343152" cy="2593975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6840" h="4085">
                <a:moveTo>
                  <a:pt x="2582" y="0"/>
                </a:moveTo>
                <a:cubicBezTo>
                  <a:pt x="4812" y="0"/>
                  <a:pt x="6643" y="1781"/>
                  <a:pt x="6837" y="4053"/>
                </a:cubicBezTo>
                <a:lnTo>
                  <a:pt x="6840" y="4085"/>
                </a:lnTo>
                <a:lnTo>
                  <a:pt x="6789" y="4085"/>
                </a:lnTo>
                <a:lnTo>
                  <a:pt x="6787" y="4058"/>
                </a:lnTo>
                <a:cubicBezTo>
                  <a:pt x="6595" y="1812"/>
                  <a:pt x="4786" y="51"/>
                  <a:pt x="2582" y="51"/>
                </a:cubicBezTo>
                <a:cubicBezTo>
                  <a:pt x="1618" y="51"/>
                  <a:pt x="729" y="388"/>
                  <a:pt x="18" y="955"/>
                </a:cubicBezTo>
                <a:lnTo>
                  <a:pt x="0" y="970"/>
                </a:lnTo>
                <a:lnTo>
                  <a:pt x="0" y="905"/>
                </a:lnTo>
                <a:lnTo>
                  <a:pt x="26" y="884"/>
                </a:lnTo>
                <a:cubicBezTo>
                  <a:pt x="739" y="329"/>
                  <a:pt x="1624" y="0"/>
                  <a:pt x="25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任意多边形 8"/>
          <p:cNvSpPr/>
          <p:nvPr userDrawn="1">
            <p:custDataLst>
              <p:tags r:id="rId6"/>
            </p:custDataLst>
          </p:nvPr>
        </p:nvSpPr>
        <p:spPr>
          <a:xfrm>
            <a:off x="1805305" y="0"/>
            <a:ext cx="7863205" cy="6858000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2383" h="10800">
                <a:moveTo>
                  <a:pt x="9606" y="0"/>
                </a:moveTo>
                <a:lnTo>
                  <a:pt x="9735" y="0"/>
                </a:lnTo>
                <a:lnTo>
                  <a:pt x="9776" y="28"/>
                </a:lnTo>
                <a:cubicBezTo>
                  <a:pt x="11354" y="1150"/>
                  <a:pt x="12383" y="2994"/>
                  <a:pt x="12383" y="5078"/>
                </a:cubicBezTo>
                <a:cubicBezTo>
                  <a:pt x="12383" y="7642"/>
                  <a:pt x="10824" y="9843"/>
                  <a:pt x="8602" y="10782"/>
                </a:cubicBezTo>
                <a:lnTo>
                  <a:pt x="8559" y="10800"/>
                </a:lnTo>
                <a:lnTo>
                  <a:pt x="8360" y="10800"/>
                </a:lnTo>
                <a:lnTo>
                  <a:pt x="8365" y="10798"/>
                </a:lnTo>
                <a:cubicBezTo>
                  <a:pt x="10671" y="9922"/>
                  <a:pt x="12310" y="7691"/>
                  <a:pt x="12310" y="5078"/>
                </a:cubicBezTo>
                <a:cubicBezTo>
                  <a:pt x="12310" y="2966"/>
                  <a:pt x="11240" y="1104"/>
                  <a:pt x="9612" y="4"/>
                </a:cubicBezTo>
                <a:lnTo>
                  <a:pt x="9606" y="0"/>
                </a:lnTo>
                <a:close/>
                <a:moveTo>
                  <a:pt x="2648" y="0"/>
                </a:moveTo>
                <a:lnTo>
                  <a:pt x="2777" y="0"/>
                </a:lnTo>
                <a:lnTo>
                  <a:pt x="2771" y="4"/>
                </a:lnTo>
                <a:cubicBezTo>
                  <a:pt x="1143" y="1104"/>
                  <a:pt x="73" y="2966"/>
                  <a:pt x="73" y="5078"/>
                </a:cubicBezTo>
                <a:cubicBezTo>
                  <a:pt x="73" y="7691"/>
                  <a:pt x="1712" y="9922"/>
                  <a:pt x="4018" y="10798"/>
                </a:cubicBezTo>
                <a:lnTo>
                  <a:pt x="4023" y="10800"/>
                </a:lnTo>
                <a:lnTo>
                  <a:pt x="3824" y="10800"/>
                </a:lnTo>
                <a:lnTo>
                  <a:pt x="3781" y="10782"/>
                </a:lnTo>
                <a:cubicBezTo>
                  <a:pt x="1559" y="9843"/>
                  <a:pt x="0" y="7642"/>
                  <a:pt x="0" y="5078"/>
                </a:cubicBezTo>
                <a:cubicBezTo>
                  <a:pt x="0" y="2994"/>
                  <a:pt x="1029" y="1150"/>
                  <a:pt x="2607" y="28"/>
                </a:cubicBezTo>
                <a:lnTo>
                  <a:pt x="26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 userDrawn="1">
            <p:custDataLst>
              <p:tags r:id="rId7"/>
            </p:custDataLst>
          </p:nvPr>
        </p:nvSpPr>
        <p:spPr>
          <a:xfrm>
            <a:off x="3058160" y="186690"/>
            <a:ext cx="6075045" cy="6075045"/>
          </a:xfrm>
          <a:prstGeom prst="ellipse">
            <a:avLst/>
          </a:prstGeom>
          <a:solidFill>
            <a:schemeClr val="accent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2" name="任意多边形 10"/>
          <p:cNvSpPr/>
          <p:nvPr userDrawn="1">
            <p:custDataLst>
              <p:tags r:id="rId8"/>
            </p:custDataLst>
          </p:nvPr>
        </p:nvSpPr>
        <p:spPr>
          <a:xfrm>
            <a:off x="7005114" y="0"/>
            <a:ext cx="5197681" cy="1973580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8185" h="3108">
                <a:moveTo>
                  <a:pt x="0" y="0"/>
                </a:moveTo>
                <a:lnTo>
                  <a:pt x="96" y="0"/>
                </a:lnTo>
                <a:lnTo>
                  <a:pt x="110" y="21"/>
                </a:lnTo>
                <a:cubicBezTo>
                  <a:pt x="1318" y="1838"/>
                  <a:pt x="3332" y="3028"/>
                  <a:pt x="5613" y="3028"/>
                </a:cubicBezTo>
                <a:cubicBezTo>
                  <a:pt x="6504" y="3028"/>
                  <a:pt x="7354" y="2846"/>
                  <a:pt x="8131" y="2517"/>
                </a:cubicBezTo>
                <a:lnTo>
                  <a:pt x="8185" y="2493"/>
                </a:lnTo>
                <a:lnTo>
                  <a:pt x="8185" y="2581"/>
                </a:lnTo>
                <a:lnTo>
                  <a:pt x="8162" y="2591"/>
                </a:lnTo>
                <a:cubicBezTo>
                  <a:pt x="7375" y="2924"/>
                  <a:pt x="6514" y="3108"/>
                  <a:pt x="5613" y="3108"/>
                </a:cubicBezTo>
                <a:cubicBezTo>
                  <a:pt x="3305" y="3108"/>
                  <a:pt x="1266" y="1904"/>
                  <a:pt x="44" y="6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 userDrawn="1">
            <p:custDataLst>
              <p:tags r:id="rId9"/>
            </p:custDataLst>
          </p:nvPr>
        </p:nvSpPr>
        <p:spPr>
          <a:xfrm>
            <a:off x="7858760" y="6189980"/>
            <a:ext cx="391795" cy="391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10"/>
            </p:custDataLst>
          </p:nvPr>
        </p:nvSpPr>
        <p:spPr>
          <a:xfrm>
            <a:off x="2091055" y="945515"/>
            <a:ext cx="593725" cy="5937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11"/>
            </p:custDataLst>
          </p:nvPr>
        </p:nvSpPr>
        <p:spPr>
          <a:xfrm>
            <a:off x="11279505" y="1582420"/>
            <a:ext cx="391160" cy="391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3058161" y="2103756"/>
            <a:ext cx="6163310" cy="129413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5400" b="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3100705" y="3484245"/>
            <a:ext cx="6120765" cy="72263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all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.USER-20190207SV\Desktop\医学\person-holding-glass-flasks-3082451.jpgperson-holding-glass-flasks-308245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99465" y="1049655"/>
            <a:ext cx="4737735" cy="4758690"/>
          </a:xfrm>
          <a:prstGeom prst="ellipse">
            <a:avLst/>
          </a:prstGeom>
        </p:spPr>
      </p:pic>
      <p:sp>
        <p:nvSpPr>
          <p:cNvPr id="8" name="同心圆 2"/>
          <p:cNvSpPr/>
          <p:nvPr userDrawn="1">
            <p:custDataLst>
              <p:tags r:id="rId4"/>
            </p:custDataLst>
          </p:nvPr>
        </p:nvSpPr>
        <p:spPr>
          <a:xfrm>
            <a:off x="529590" y="790575"/>
            <a:ext cx="5277485" cy="5277485"/>
          </a:xfrm>
          <a:prstGeom prst="donut">
            <a:avLst>
              <a:gd name="adj" fmla="val 52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 userDrawn="1">
            <p:custDataLst>
              <p:tags r:id="rId5"/>
            </p:custDataLst>
          </p:nvPr>
        </p:nvSpPr>
        <p:spPr>
          <a:xfrm>
            <a:off x="1901825" y="2054225"/>
            <a:ext cx="2533015" cy="25330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 userDrawn="1">
            <p:custDataLst>
              <p:tags r:id="rId6"/>
            </p:custDataLst>
          </p:nvPr>
        </p:nvSpPr>
        <p:spPr>
          <a:xfrm>
            <a:off x="4999355" y="5046980"/>
            <a:ext cx="310515" cy="3105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 userDrawn="1">
            <p:custDataLst>
              <p:tags r:id="rId7"/>
            </p:custDataLst>
          </p:nvPr>
        </p:nvSpPr>
        <p:spPr>
          <a:xfrm>
            <a:off x="799465" y="1611630"/>
            <a:ext cx="442595" cy="4425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 userDrawn="1">
            <p:custDataLst>
              <p:tags r:id="rId8"/>
            </p:custDataLst>
          </p:nvPr>
        </p:nvSpPr>
        <p:spPr>
          <a:xfrm>
            <a:off x="6798945" y="0"/>
            <a:ext cx="4467860" cy="458724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 userDrawn="1">
            <p:custDataLst>
              <p:tags r:id="rId9"/>
            </p:custDataLst>
          </p:nvPr>
        </p:nvSpPr>
        <p:spPr>
          <a:xfrm>
            <a:off x="4688840" y="5357495"/>
            <a:ext cx="310515" cy="3105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 userDrawn="1">
            <p:custDataLst>
              <p:tags r:id="rId10"/>
            </p:custDataLst>
          </p:nvPr>
        </p:nvSpPr>
        <p:spPr>
          <a:xfrm>
            <a:off x="6798945" y="6551295"/>
            <a:ext cx="4467860" cy="306705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7346951" y="790576"/>
            <a:ext cx="3371850" cy="2638424"/>
          </a:xfrm>
        </p:spPr>
        <p:txBody>
          <a:bodyPr lIns="90000" tIns="46800" rIns="90000" bIns="46800" anchor="ctr" anchorCtr="0">
            <a:normAutofit/>
          </a:bodyPr>
          <a:lstStyle>
            <a:lvl1pPr>
              <a:defRPr sz="2400" b="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istrator.USER-20190207SV\Desktop\医学\photo-of-person-holding-bottle-3577290.jpgphoto-of-person-holding-bottle-357729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 l="-36"/>
          <a:stretch>
            <a:fillRect/>
          </a:stretch>
        </p:blipFill>
        <p:spPr>
          <a:xfrm>
            <a:off x="-13970" y="0"/>
            <a:ext cx="12220575" cy="2083435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-13970" y="0"/>
            <a:ext cx="12220575" cy="2082800"/>
          </a:xfrm>
          <a:prstGeom prst="rect">
            <a:avLst/>
          </a:prstGeom>
          <a:solidFill>
            <a:schemeClr val="accent1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istrator.USER-20190207SV\Desktop\医学\assorted-type-bottles-lot-1138746.jpgassorted-type-bottles-lot-113874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-1270" y="0"/>
            <a:ext cx="12192635" cy="6858635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 userDrawn="1">
            <p:custDataLst>
              <p:tags r:id="rId5"/>
            </p:custDataLst>
          </p:nvPr>
        </p:nvSpPr>
        <p:spPr>
          <a:xfrm>
            <a:off x="3058160" y="186690"/>
            <a:ext cx="6075045" cy="6075045"/>
          </a:xfrm>
          <a:prstGeom prst="ellipse">
            <a:avLst/>
          </a:prstGeom>
          <a:solidFill>
            <a:schemeClr val="accent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 </a:t>
            </a:r>
            <a:endParaRPr lang="en-US" altLang="zh-CN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7"/>
          <p:cNvSpPr/>
          <p:nvPr userDrawn="1">
            <p:custDataLst>
              <p:tags r:id="rId6"/>
            </p:custDataLst>
          </p:nvPr>
        </p:nvSpPr>
        <p:spPr>
          <a:xfrm>
            <a:off x="0" y="627605"/>
            <a:ext cx="2389505" cy="5614221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763" h="8841">
                <a:moveTo>
                  <a:pt x="0" y="0"/>
                </a:moveTo>
                <a:lnTo>
                  <a:pt x="35" y="4"/>
                </a:lnTo>
                <a:cubicBezTo>
                  <a:pt x="2138" y="283"/>
                  <a:pt x="3763" y="2154"/>
                  <a:pt x="3763" y="4421"/>
                </a:cubicBezTo>
                <a:cubicBezTo>
                  <a:pt x="3763" y="6687"/>
                  <a:pt x="2138" y="8558"/>
                  <a:pt x="35" y="8837"/>
                </a:cubicBezTo>
                <a:lnTo>
                  <a:pt x="0" y="8841"/>
                </a:lnTo>
                <a:lnTo>
                  <a:pt x="0" y="8790"/>
                </a:lnTo>
                <a:lnTo>
                  <a:pt x="29" y="8787"/>
                </a:lnTo>
                <a:cubicBezTo>
                  <a:pt x="2106" y="8511"/>
                  <a:pt x="3712" y="6662"/>
                  <a:pt x="3712" y="4421"/>
                </a:cubicBezTo>
                <a:cubicBezTo>
                  <a:pt x="3712" y="2180"/>
                  <a:pt x="2106" y="330"/>
                  <a:pt x="29" y="55"/>
                </a:cubicBezTo>
                <a:lnTo>
                  <a:pt x="0" y="5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任意多边形 8"/>
          <p:cNvSpPr/>
          <p:nvPr userDrawn="1">
            <p:custDataLst>
              <p:tags r:id="rId7"/>
            </p:custDataLst>
          </p:nvPr>
        </p:nvSpPr>
        <p:spPr>
          <a:xfrm>
            <a:off x="1805305" y="0"/>
            <a:ext cx="7863205" cy="6858000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2383" h="10800">
                <a:moveTo>
                  <a:pt x="9606" y="0"/>
                </a:moveTo>
                <a:lnTo>
                  <a:pt x="9735" y="0"/>
                </a:lnTo>
                <a:lnTo>
                  <a:pt x="9776" y="28"/>
                </a:lnTo>
                <a:cubicBezTo>
                  <a:pt x="11354" y="1150"/>
                  <a:pt x="12383" y="2994"/>
                  <a:pt x="12383" y="5078"/>
                </a:cubicBezTo>
                <a:cubicBezTo>
                  <a:pt x="12383" y="7642"/>
                  <a:pt x="10824" y="9843"/>
                  <a:pt x="8602" y="10782"/>
                </a:cubicBezTo>
                <a:lnTo>
                  <a:pt x="8559" y="10800"/>
                </a:lnTo>
                <a:lnTo>
                  <a:pt x="8360" y="10800"/>
                </a:lnTo>
                <a:lnTo>
                  <a:pt x="8365" y="10798"/>
                </a:lnTo>
                <a:cubicBezTo>
                  <a:pt x="10671" y="9922"/>
                  <a:pt x="12310" y="7691"/>
                  <a:pt x="12310" y="5078"/>
                </a:cubicBezTo>
                <a:cubicBezTo>
                  <a:pt x="12310" y="2966"/>
                  <a:pt x="11240" y="1104"/>
                  <a:pt x="9612" y="4"/>
                </a:cubicBezTo>
                <a:lnTo>
                  <a:pt x="9606" y="0"/>
                </a:lnTo>
                <a:close/>
                <a:moveTo>
                  <a:pt x="2648" y="0"/>
                </a:moveTo>
                <a:lnTo>
                  <a:pt x="2777" y="0"/>
                </a:lnTo>
                <a:lnTo>
                  <a:pt x="2771" y="4"/>
                </a:lnTo>
                <a:cubicBezTo>
                  <a:pt x="1143" y="1104"/>
                  <a:pt x="73" y="2966"/>
                  <a:pt x="73" y="5078"/>
                </a:cubicBezTo>
                <a:cubicBezTo>
                  <a:pt x="73" y="7691"/>
                  <a:pt x="1712" y="9922"/>
                  <a:pt x="4018" y="10798"/>
                </a:cubicBezTo>
                <a:lnTo>
                  <a:pt x="4023" y="10800"/>
                </a:lnTo>
                <a:lnTo>
                  <a:pt x="3824" y="10800"/>
                </a:lnTo>
                <a:lnTo>
                  <a:pt x="3781" y="10782"/>
                </a:lnTo>
                <a:cubicBezTo>
                  <a:pt x="1559" y="9843"/>
                  <a:pt x="0" y="7642"/>
                  <a:pt x="0" y="5078"/>
                </a:cubicBezTo>
                <a:cubicBezTo>
                  <a:pt x="0" y="2994"/>
                  <a:pt x="1029" y="1150"/>
                  <a:pt x="2607" y="28"/>
                </a:cubicBezTo>
                <a:lnTo>
                  <a:pt x="26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任意多边形 10"/>
          <p:cNvSpPr/>
          <p:nvPr userDrawn="1">
            <p:custDataLst>
              <p:tags r:id="rId8"/>
            </p:custDataLst>
          </p:nvPr>
        </p:nvSpPr>
        <p:spPr>
          <a:xfrm>
            <a:off x="8740140" y="2823845"/>
            <a:ext cx="3451225" cy="4034155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435" h="6353">
                <a:moveTo>
                  <a:pt x="4307" y="0"/>
                </a:moveTo>
                <a:cubicBezTo>
                  <a:pt x="4697" y="0"/>
                  <a:pt x="5075" y="54"/>
                  <a:pt x="5435" y="155"/>
                </a:cubicBezTo>
                <a:lnTo>
                  <a:pt x="5435" y="156"/>
                </a:lnTo>
                <a:lnTo>
                  <a:pt x="5435" y="209"/>
                </a:lnTo>
                <a:lnTo>
                  <a:pt x="5421" y="205"/>
                </a:lnTo>
                <a:cubicBezTo>
                  <a:pt x="5066" y="105"/>
                  <a:pt x="4693" y="51"/>
                  <a:pt x="4307" y="51"/>
                </a:cubicBezTo>
                <a:cubicBezTo>
                  <a:pt x="1957" y="51"/>
                  <a:pt x="51" y="2038"/>
                  <a:pt x="51" y="4489"/>
                </a:cubicBezTo>
                <a:cubicBezTo>
                  <a:pt x="51" y="5140"/>
                  <a:pt x="186" y="5758"/>
                  <a:pt x="427" y="6315"/>
                </a:cubicBezTo>
                <a:lnTo>
                  <a:pt x="444" y="6353"/>
                </a:lnTo>
                <a:lnTo>
                  <a:pt x="388" y="6353"/>
                </a:lnTo>
                <a:lnTo>
                  <a:pt x="380" y="6336"/>
                </a:lnTo>
                <a:cubicBezTo>
                  <a:pt x="136" y="5773"/>
                  <a:pt x="0" y="5148"/>
                  <a:pt x="0" y="4489"/>
                </a:cubicBezTo>
                <a:cubicBezTo>
                  <a:pt x="0" y="2010"/>
                  <a:pt x="1928" y="0"/>
                  <a:pt x="43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 userDrawn="1">
            <p:custDataLst>
              <p:tags r:id="rId9"/>
            </p:custDataLst>
          </p:nvPr>
        </p:nvSpPr>
        <p:spPr>
          <a:xfrm>
            <a:off x="7858760" y="6189980"/>
            <a:ext cx="391795" cy="391795"/>
          </a:xfrm>
          <a:prstGeom prst="ellipse">
            <a:avLst/>
          </a:prstGeom>
          <a:solidFill>
            <a:srgbClr val="BD6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 userDrawn="1">
            <p:custDataLst>
              <p:tags r:id="rId10"/>
            </p:custDataLst>
          </p:nvPr>
        </p:nvSpPr>
        <p:spPr>
          <a:xfrm>
            <a:off x="2091055" y="945515"/>
            <a:ext cx="593725" cy="5937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 userDrawn="1">
            <p:custDataLst>
              <p:tags r:id="rId11"/>
            </p:custDataLst>
          </p:nvPr>
        </p:nvSpPr>
        <p:spPr>
          <a:xfrm>
            <a:off x="9133205" y="1368425"/>
            <a:ext cx="391160" cy="391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 userDrawn="1">
            <p:custDataLst>
              <p:tags r:id="rId12"/>
            </p:custDataLst>
          </p:nvPr>
        </p:nvSpPr>
        <p:spPr>
          <a:xfrm>
            <a:off x="1413510" y="5220335"/>
            <a:ext cx="391795" cy="391795"/>
          </a:xfrm>
          <a:prstGeom prst="ellipse">
            <a:avLst/>
          </a:prstGeom>
          <a:solidFill>
            <a:srgbClr val="BD6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3053645" y="2103755"/>
            <a:ext cx="6167825" cy="132524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3053645" y="3528368"/>
            <a:ext cx="6167825" cy="735658"/>
          </a:xfrm>
        </p:spPr>
        <p:txBody>
          <a:bodyPr lIns="90000" tIns="0" rIns="90000" bIns="46800"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1341735" y="5928995"/>
            <a:ext cx="730250" cy="83312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54610" y="5876925"/>
            <a:ext cx="892175" cy="908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791313" y="5376081"/>
            <a:ext cx="1164287" cy="13279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92000" y="5658891"/>
            <a:ext cx="1080000" cy="10994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49" name="图片 4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341735" y="120015"/>
            <a:ext cx="730250" cy="83312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54610" y="68580"/>
            <a:ext cx="892175" cy="908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45" name="图片 4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341735" y="120015"/>
            <a:ext cx="730250" cy="83312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54610" y="68580"/>
            <a:ext cx="892175" cy="908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341735" y="5928995"/>
            <a:ext cx="730250" cy="83312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54610" y="5876925"/>
            <a:ext cx="892175" cy="908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43" name="图片 4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271760" y="191135"/>
            <a:ext cx="1518285" cy="173164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191770" y="5039360"/>
            <a:ext cx="1688465" cy="17189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audio" Target="../media/audio1.wav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48.xml"/><Relationship Id="rId23" Type="http://schemas.openxmlformats.org/officeDocument/2006/relationships/tags" Target="../tags/tag147.xml"/><Relationship Id="rId22" Type="http://schemas.openxmlformats.org/officeDocument/2006/relationships/tags" Target="../tags/tag146.xml"/><Relationship Id="rId21" Type="http://schemas.openxmlformats.org/officeDocument/2006/relationships/tags" Target="../tags/tag145.xml"/><Relationship Id="rId20" Type="http://schemas.openxmlformats.org/officeDocument/2006/relationships/tags" Target="../tags/tag144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43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1396-1976-45FB-BF2F-47BAAE6AE0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8A519-8400-4588-9441-36CEFB148ED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2" name="chimes.wav"/>
          </p:stSnd>
        </p:sndAc>
      </p:transition>
    </mc:Choice>
    <mc:Fallback>
      <p:transition spd="slow">
        <p:fade/>
        <p:sndAc>
          <p:stSnd>
            <p:snd r:embed="rId12" name="chimes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151.xml"/><Relationship Id="rId3" Type="http://schemas.openxmlformats.org/officeDocument/2006/relationships/image" Target="../media/image13.jpeg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87265" y="2269490"/>
            <a:ext cx="7218045" cy="116014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sz="6665" b="1" dirty="0">
                <a:solidFill>
                  <a:schemeClr val="tx1"/>
                </a:solidFill>
                <a:latin typeface="思源黑体" panose="020B0800000000000000" pitchFamily="34" charset="-122"/>
                <a:ea typeface="思源黑体" panose="020B0800000000000000" pitchFamily="34" charset="-122"/>
              </a:rPr>
              <a:t>全民健康生活方式</a:t>
            </a:r>
            <a:endParaRPr lang="zh-CN" sz="6665" b="1" dirty="0">
              <a:solidFill>
                <a:schemeClr val="tx1"/>
              </a:solidFill>
              <a:latin typeface="思源黑体" panose="020B0800000000000000" pitchFamily="34" charset="-122"/>
              <a:ea typeface="思源黑体" panose="020B0800000000000000" pitchFamily="34" charset="-122"/>
            </a:endParaRPr>
          </a:p>
        </p:txBody>
      </p:sp>
      <p:pic>
        <p:nvPicPr>
          <p:cNvPr id="4" name="6月12日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80190" y="701802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remove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A-矩形 25"/>
          <p:cNvSpPr/>
          <p:nvPr>
            <p:custDataLst>
              <p:tags r:id="rId1"/>
            </p:custDataLst>
          </p:nvPr>
        </p:nvSpPr>
        <p:spPr>
          <a:xfrm>
            <a:off x="558800" y="640715"/>
            <a:ext cx="4673600" cy="1106805"/>
          </a:xfrm>
          <a:prstGeom prst="rect">
            <a:avLst/>
          </a:prstGeom>
        </p:spPr>
        <p:txBody>
          <a:bodyPr wrap="square">
            <a:spAutoFit/>
          </a:bodyPr>
          <a:p>
            <a:pPr marL="361950" indent="266700">
              <a:lnSpc>
                <a:spcPct val="150000"/>
              </a:lnSpc>
              <a:spcAft>
                <a:spcPts val="0"/>
              </a:spcAft>
            </a:pPr>
            <a:r>
              <a:rPr lang="zh-CN" altLang="en-US" sz="4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目录</a:t>
            </a:r>
            <a:r>
              <a:rPr lang="zh-CN" altLang="en-US" sz="4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Times New Roman" panose="02020603050405020304" pitchFamily="18" charset="0"/>
              </a:rPr>
              <a:t>    </a:t>
            </a:r>
            <a:r>
              <a:rPr lang="zh-CN" altLang="en-US" sz="16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Times New Roman" panose="02020603050405020304" pitchFamily="18" charset="0"/>
              </a:rPr>
              <a:t>                                                      </a:t>
            </a:r>
            <a:endParaRPr lang="zh-CN" altLang="zh-CN" sz="2000" kern="100" dirty="0">
              <a:solidFill>
                <a:schemeClr val="tx1">
                  <a:lumMod val="85000"/>
                  <a:lumOff val="15000"/>
                </a:schemeClr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PA-矩形 4"/>
          <p:cNvSpPr/>
          <p:nvPr>
            <p:custDataLst>
              <p:tags r:id="rId2"/>
            </p:custDataLst>
          </p:nvPr>
        </p:nvSpPr>
        <p:spPr>
          <a:xfrm>
            <a:off x="772160" y="1654175"/>
            <a:ext cx="9276715" cy="4163060"/>
          </a:xfrm>
          <a:prstGeom prst="rect">
            <a:avLst/>
          </a:prstGeom>
        </p:spPr>
        <p:txBody>
          <a:bodyPr wrap="square">
            <a:no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Times New Roman" panose="02020603050405020304" pitchFamily="18" charset="0"/>
              </a:rPr>
              <a:t>  </a:t>
            </a:r>
            <a:endParaRPr lang="zh-CN" altLang="en-US" sz="1800" dirty="0">
              <a:latin typeface="+mn-ea"/>
              <a:cs typeface="+mn-ea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/>
        </p:nvSpPr>
        <p:spPr>
          <a:xfrm>
            <a:off x="1000125" y="1562735"/>
            <a:ext cx="5502910" cy="4483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fontAlgn="auto">
              <a:lnSpc>
                <a:spcPts val="3380"/>
              </a:lnSpc>
              <a:buClrTx/>
              <a:buSzTx/>
              <a:buNone/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 fontAlgn="auto">
              <a:lnSpc>
                <a:spcPct val="200000"/>
              </a:lnSpc>
              <a:buClrTx/>
              <a:buSzTx/>
              <a:buNone/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 fontAlgn="auto">
              <a:lnSpc>
                <a:spcPct val="200000"/>
              </a:lnSpc>
              <a:buClrTx/>
              <a:buSzTx/>
              <a:buNone/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 fontAlgn="auto">
              <a:lnSpc>
                <a:spcPct val="200000"/>
              </a:lnSpc>
              <a:buClrTx/>
              <a:buSzTx/>
              <a:buNone/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39670" y="181102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503670" y="1654175"/>
            <a:ext cx="4930140" cy="4055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fontAlgn="auto">
              <a:lnSpc>
                <a:spcPct val="100000"/>
              </a:lnSpc>
              <a:buClrTx/>
              <a:buSzTx/>
              <a:buNone/>
            </a:pPr>
            <a:endParaRPr 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algn="l" fontAlgn="auto">
              <a:lnSpc>
                <a:spcPct val="200000"/>
              </a:lnSpc>
              <a:buClrTx/>
              <a:buSzTx/>
              <a:buNone/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8550" y="1910715"/>
            <a:ext cx="4547235" cy="3905885"/>
          </a:xfrm>
          <a:prstGeom prst="rect">
            <a:avLst/>
          </a:prstGeom>
        </p:spPr>
        <p:txBody>
          <a:bodyPr>
            <a:noAutofit/>
          </a:bodyPr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zh-CN" altLang="en-US" sz="28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合理膳食 </a:t>
            </a:r>
            <a:r>
              <a:rPr lang="en-US" altLang="zh-CN" sz="28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 </a:t>
            </a:r>
            <a:r>
              <a:rPr lang="zh-CN" altLang="en-US" sz="28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身体的基石</a:t>
            </a:r>
            <a:r>
              <a:rPr lang="en-US" altLang="zh-CN" sz="28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 sz="2800" b="1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zh-CN" altLang="en-US" sz="28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适量运动 </a:t>
            </a:r>
            <a:r>
              <a:rPr lang="en-US" altLang="zh-CN" sz="28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 </a:t>
            </a:r>
            <a:r>
              <a:rPr lang="zh-CN" altLang="en-US" sz="28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生命的活力</a:t>
            </a:r>
            <a:r>
              <a:rPr lang="en-US" altLang="zh-CN" sz="28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 sz="2800" b="1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zh-CN" altLang="en-US" sz="28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戒烟限酒 </a:t>
            </a:r>
            <a:r>
              <a:rPr lang="en-US" altLang="zh-CN" sz="28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 </a:t>
            </a:r>
            <a:r>
              <a:rPr lang="zh-CN" altLang="en-US" sz="28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远离危害</a:t>
            </a:r>
            <a:r>
              <a:rPr lang="en-US" altLang="zh-CN" sz="28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 sz="2800" b="1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zh-CN" altLang="en-US" sz="28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心理平衡 </a:t>
            </a:r>
            <a:r>
              <a:rPr lang="en-US" altLang="zh-CN" sz="28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 </a:t>
            </a:r>
            <a:r>
              <a:rPr lang="zh-CN" altLang="en-US" sz="28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心灵的滋养</a:t>
            </a:r>
            <a:r>
              <a:rPr lang="en-US" altLang="zh-CN" sz="28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​</a:t>
            </a:r>
            <a:endParaRPr lang="en-US" altLang="zh-CN" sz="2800" b="1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zh-CN" altLang="en-US" sz="28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总结与行动</a:t>
            </a:r>
            <a:endParaRPr lang="zh-CN" altLang="en-US" sz="2800" b="1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030" y="2411095"/>
            <a:ext cx="3874135" cy="25412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34415" y="1655445"/>
            <a:ext cx="9183370" cy="692785"/>
          </a:xfrm>
        </p:spPr>
        <p:txBody>
          <a:bodyPr>
            <a:normAutofit/>
          </a:bodyPr>
          <a:lstStyle/>
          <a:p>
            <a:r>
              <a:rPr lang="zh-CN" altLang="en-US" sz="2400" b="1">
                <a:solidFill>
                  <a:srgbClr val="000000"/>
                </a:solidFill>
                <a:latin typeface="+mn-lt"/>
                <a:ea typeface="+mn-lt"/>
                <a:sym typeface="+mn-ea"/>
              </a:rPr>
              <a:t>定义</a:t>
            </a:r>
            <a:r>
              <a:rPr lang="zh-CN" altLang="en-US" sz="2400">
                <a:solidFill>
                  <a:srgbClr val="000000"/>
                </a:solidFill>
                <a:latin typeface="+mn-lt"/>
                <a:ea typeface="+mn-lt"/>
                <a:sym typeface="+mn-ea"/>
              </a:rPr>
              <a:t>：健康生活方式是指有益于健康的习惯化的行为方式</a:t>
            </a:r>
            <a:endParaRPr lang="zh-CN" altLang="en-US" sz="2400" b="1" dirty="0">
              <a:latin typeface="+mn-lt"/>
              <a:ea typeface="+mn-lt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5050" y="2348230"/>
            <a:ext cx="9879965" cy="3688080"/>
          </a:xfrm>
        </p:spPr>
        <p:txBody>
          <a:bodyPr>
            <a:noAutofit/>
          </a:bodyPr>
          <a:lstStyle/>
          <a:p>
            <a:pPr marL="0"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2400" dirty="0">
                <a:ea typeface="+mn-lt"/>
                <a:cs typeface="+mn-lt"/>
                <a:sym typeface="+mn-ea"/>
              </a:rPr>
              <a:t>重要性：</a:t>
            </a:r>
            <a:r>
              <a:rPr lang="en-US" altLang="zh-CN" sz="2400" dirty="0">
                <a:ea typeface="+mn-lt"/>
                <a:cs typeface="+mn-lt"/>
                <a:sym typeface="+mn-ea"/>
              </a:rPr>
              <a:t>​</a:t>
            </a:r>
            <a:endParaRPr lang="en-US" altLang="zh-CN" sz="2400" dirty="0">
              <a:ea typeface="+mn-lt"/>
              <a:cs typeface="+mn-lt"/>
              <a:sym typeface="+mn-ea"/>
            </a:endParaRPr>
          </a:p>
          <a:p>
            <a:pPr marL="0"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2400" dirty="0">
                <a:ea typeface="+mn-lt"/>
                <a:cs typeface="+mn-lt"/>
                <a:sym typeface="+mn-ea"/>
              </a:rPr>
              <a:t>世界卫生组织指出，健康</a:t>
            </a:r>
            <a:r>
              <a:rPr lang="en-US" altLang="zh-CN" sz="2400" dirty="0">
                <a:ea typeface="+mn-lt"/>
                <a:cs typeface="+mn-lt"/>
                <a:sym typeface="+mn-ea"/>
              </a:rPr>
              <a:t> = 60% </a:t>
            </a:r>
            <a:r>
              <a:rPr lang="zh-CN" altLang="en-US" sz="2400" dirty="0">
                <a:ea typeface="+mn-lt"/>
                <a:cs typeface="+mn-lt"/>
                <a:sym typeface="+mn-ea"/>
              </a:rPr>
              <a:t>生活方式</a:t>
            </a:r>
            <a:r>
              <a:rPr lang="en-US" altLang="zh-CN" sz="2400" dirty="0">
                <a:ea typeface="+mn-lt"/>
                <a:cs typeface="+mn-lt"/>
                <a:sym typeface="+mn-ea"/>
              </a:rPr>
              <a:t> + 15% </a:t>
            </a:r>
            <a:r>
              <a:rPr lang="zh-CN" altLang="en-US" sz="2400" dirty="0">
                <a:ea typeface="+mn-lt"/>
                <a:cs typeface="+mn-lt"/>
                <a:sym typeface="+mn-ea"/>
              </a:rPr>
              <a:t>遗传因素</a:t>
            </a:r>
            <a:r>
              <a:rPr lang="en-US" altLang="zh-CN" sz="2400" dirty="0">
                <a:ea typeface="+mn-lt"/>
                <a:cs typeface="+mn-lt"/>
                <a:sym typeface="+mn-ea"/>
              </a:rPr>
              <a:t> + 10% </a:t>
            </a:r>
            <a:r>
              <a:rPr lang="zh-CN" altLang="en-US" sz="2400" dirty="0">
                <a:ea typeface="+mn-lt"/>
                <a:cs typeface="+mn-lt"/>
                <a:sym typeface="+mn-ea"/>
              </a:rPr>
              <a:t>社会因素</a:t>
            </a:r>
            <a:r>
              <a:rPr lang="en-US" altLang="zh-CN" sz="2400" dirty="0">
                <a:ea typeface="+mn-lt"/>
                <a:cs typeface="+mn-lt"/>
                <a:sym typeface="+mn-ea"/>
              </a:rPr>
              <a:t> + 8% </a:t>
            </a:r>
            <a:r>
              <a:rPr lang="zh-CN" altLang="en-US" sz="2400" dirty="0">
                <a:ea typeface="+mn-lt"/>
                <a:cs typeface="+mn-lt"/>
                <a:sym typeface="+mn-ea"/>
              </a:rPr>
              <a:t>医疗因素</a:t>
            </a:r>
            <a:r>
              <a:rPr lang="en-US" altLang="zh-CN" sz="2400" dirty="0">
                <a:ea typeface="+mn-lt"/>
                <a:cs typeface="+mn-lt"/>
                <a:sym typeface="+mn-ea"/>
              </a:rPr>
              <a:t> + 7% </a:t>
            </a:r>
            <a:r>
              <a:rPr lang="zh-CN" altLang="en-US" sz="2400" dirty="0">
                <a:ea typeface="+mn-lt"/>
                <a:cs typeface="+mn-lt"/>
                <a:sym typeface="+mn-ea"/>
              </a:rPr>
              <a:t>气候因素。</a:t>
            </a:r>
            <a:r>
              <a:rPr lang="en-US" altLang="zh-CN" sz="2400" dirty="0">
                <a:ea typeface="+mn-lt"/>
                <a:cs typeface="+mn-lt"/>
                <a:sym typeface="+mn-ea"/>
              </a:rPr>
              <a:t>​</a:t>
            </a:r>
            <a:endParaRPr lang="en-US" altLang="zh-CN" sz="2400" dirty="0">
              <a:ea typeface="+mn-lt"/>
              <a:cs typeface="+mn-lt"/>
              <a:sym typeface="+mn-ea"/>
            </a:endParaRPr>
          </a:p>
          <a:p>
            <a:pPr marL="0"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2400" dirty="0">
                <a:ea typeface="+mn-lt"/>
                <a:cs typeface="+mn-lt"/>
                <a:sym typeface="+mn-ea"/>
              </a:rPr>
              <a:t>健康生活方式可预防多种慢性疾病，如心血管疾病、糖尿病、某些癌症等。</a:t>
            </a:r>
            <a:r>
              <a:rPr lang="en-US" altLang="zh-CN" sz="2400" dirty="0">
                <a:ea typeface="+mn-lt"/>
                <a:cs typeface="+mn-lt"/>
                <a:sym typeface="+mn-ea"/>
              </a:rPr>
              <a:t>​</a:t>
            </a:r>
            <a:endParaRPr lang="en-US" altLang="zh-CN" sz="2400" dirty="0">
              <a:ea typeface="+mn-lt"/>
              <a:cs typeface="+mn-lt"/>
              <a:sym typeface="+mn-ea"/>
            </a:endParaRPr>
          </a:p>
          <a:p>
            <a:pPr marL="0" algn="l" fontAlgn="auto">
              <a:lnSpc>
                <a:spcPct val="150000"/>
              </a:lnSpc>
              <a:buClrTx/>
              <a:buSzTx/>
              <a:buNone/>
            </a:pPr>
            <a:r>
              <a:rPr lang="zh-CN" altLang="en-US" sz="2400" dirty="0">
                <a:ea typeface="+mn-lt"/>
                <a:cs typeface="+mn-lt"/>
                <a:sym typeface="+mn-ea"/>
              </a:rPr>
              <a:t>提升生活质量，增强幸福感与工作效率。</a:t>
            </a:r>
            <a:endParaRPr lang="zh-CN" altLang="en-US" sz="2400" dirty="0">
              <a:ea typeface="+mn-lt"/>
              <a:cs typeface="+mn-lt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4415" y="711200"/>
            <a:ext cx="5236845" cy="749300"/>
          </a:xfrm>
          <a:prstGeom prst="rect">
            <a:avLst/>
          </a:prstGeom>
        </p:spPr>
        <p:txBody>
          <a:bodyPr>
            <a:noAutofit/>
          </a:bodyPr>
          <a:p>
            <a:pPr marL="0" indent="0"/>
            <a:r>
              <a:rPr lang="zh-CN" altLang="en-US" sz="28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健康生活方式概述</a:t>
            </a:r>
            <a:endParaRPr lang="zh-CN" altLang="en-US" sz="28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1551305"/>
            <a:ext cx="6537960" cy="4352925"/>
          </a:xfrm>
        </p:spPr>
        <p:txBody>
          <a:bodyPr>
            <a:normAutofit/>
          </a:bodyPr>
          <a:lstStyle/>
          <a:p>
            <a:br>
              <a:rPr lang="zh-CN" altLang="en-US" sz="5400" dirty="0">
                <a:solidFill>
                  <a:schemeClr val="bg1"/>
                </a:solidFill>
                <a:latin typeface="思源黑体" panose="020B0800000000000000" pitchFamily="34" charset="-122"/>
                <a:ea typeface="思源黑体" panose="020B0800000000000000" pitchFamily="34" charset="-122"/>
              </a:rPr>
            </a:br>
            <a:br>
              <a:rPr lang="zh-CN" altLang="en-US" sz="5400" dirty="0">
                <a:solidFill>
                  <a:schemeClr val="bg1"/>
                </a:solidFill>
                <a:latin typeface="思源黑体" panose="020B0800000000000000" pitchFamily="34" charset="-122"/>
                <a:ea typeface="思源黑体" panose="020B0800000000000000" pitchFamily="34" charset="-122"/>
              </a:rPr>
            </a:br>
            <a:r>
              <a:rPr lang="zh-CN" altLang="en-US" sz="5400" dirty="0">
                <a:solidFill>
                  <a:schemeClr val="bg1"/>
                </a:solidFill>
                <a:latin typeface="思源黑体" panose="020B0800000000000000" pitchFamily="34" charset="-122"/>
                <a:ea typeface="思源黑体" panose="020B0800000000000000" pitchFamily="34" charset="-122"/>
              </a:rPr>
              <a:t>康管理</a:t>
            </a:r>
            <a:r>
              <a:rPr lang="en-US" altLang="zh-CN" sz="5400" dirty="0">
                <a:solidFill>
                  <a:schemeClr val="bg1"/>
                </a:solidFill>
                <a:latin typeface="思源黑体" panose="020B0800000000000000" pitchFamily="34" charset="-122"/>
                <a:ea typeface="思源黑体" panose="020B0800000000000000" pitchFamily="34" charset="-122"/>
              </a:rPr>
              <a:t>,,</a:t>
            </a:r>
            <a:endParaRPr lang="en-US" altLang="zh-CN" sz="5400" dirty="0">
              <a:solidFill>
                <a:schemeClr val="bg1"/>
              </a:solidFill>
              <a:latin typeface="思源黑体" panose="020B0800000000000000" pitchFamily="34" charset="-122"/>
              <a:ea typeface="思源黑体" panose="020B0800000000000000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8525" y="672465"/>
            <a:ext cx="10624820" cy="59010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合理膳食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——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身体的基石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 sz="28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>
                <a:ea typeface="+mn-lt"/>
                <a:cs typeface="+mn-lt"/>
                <a:sym typeface="+mn-ea"/>
              </a:rPr>
              <a:t>膳食原则：</a:t>
            </a:r>
            <a:r>
              <a:rPr lang="en-US" altLang="zh-CN" sz="2400" dirty="0">
                <a:ea typeface="+mn-lt"/>
                <a:cs typeface="+mn-lt"/>
                <a:sym typeface="+mn-ea"/>
              </a:rPr>
              <a:t>​</a:t>
            </a:r>
            <a:endParaRPr lang="en-US" altLang="zh-CN" sz="2400" dirty="0">
              <a:ea typeface="+mn-lt"/>
              <a:cs typeface="+mn-lt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>
                <a:ea typeface="+mn-lt"/>
                <a:cs typeface="+mn-lt"/>
                <a:sym typeface="+mn-ea"/>
              </a:rPr>
              <a:t>谷类为主，多吃蔬菜、水果和薯类，注意荤素、粗细搭配。例如，早餐可选择全麦面包搭配水果和牛奶。</a:t>
            </a:r>
            <a:r>
              <a:rPr lang="en-US" altLang="zh-CN" sz="2400" dirty="0">
                <a:ea typeface="+mn-lt"/>
                <a:cs typeface="+mn-lt"/>
                <a:sym typeface="+mn-ea"/>
              </a:rPr>
              <a:t>​</a:t>
            </a:r>
            <a:endParaRPr lang="en-US" altLang="zh-CN" sz="2400" dirty="0">
              <a:ea typeface="+mn-lt"/>
              <a:cs typeface="+mn-lt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>
                <a:ea typeface="+mn-lt"/>
                <a:cs typeface="+mn-lt"/>
                <a:sym typeface="+mn-ea"/>
              </a:rPr>
              <a:t>提倡每天食用奶类、豆类及其制品，为身体补充优质蛋白和钙。</a:t>
            </a:r>
            <a:r>
              <a:rPr lang="en-US" altLang="zh-CN" sz="2400" dirty="0">
                <a:ea typeface="+mn-lt"/>
                <a:cs typeface="+mn-lt"/>
                <a:sym typeface="+mn-ea"/>
              </a:rPr>
              <a:t>​</a:t>
            </a:r>
            <a:endParaRPr lang="en-US" altLang="zh-CN" sz="2400" dirty="0">
              <a:ea typeface="+mn-lt"/>
              <a:cs typeface="+mn-lt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>
                <a:ea typeface="+mn-lt"/>
                <a:cs typeface="+mn-lt"/>
                <a:sym typeface="+mn-ea"/>
              </a:rPr>
              <a:t>膳食清淡，少油、少盐、少糖，食用合格碘盐。高油高盐高糖饮食易引发肥胖、高血压、糖尿病等。</a:t>
            </a:r>
            <a:r>
              <a:rPr lang="en-US" altLang="zh-CN" sz="2400" dirty="0">
                <a:ea typeface="+mn-lt"/>
                <a:cs typeface="+mn-lt"/>
                <a:sym typeface="+mn-ea"/>
              </a:rPr>
              <a:t>​</a:t>
            </a:r>
            <a:endParaRPr lang="en-US" altLang="zh-CN" sz="2400" dirty="0">
              <a:ea typeface="+mn-lt"/>
              <a:cs typeface="+mn-lt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>
                <a:ea typeface="+mn-lt"/>
                <a:cs typeface="+mn-lt"/>
                <a:sym typeface="+mn-ea"/>
              </a:rPr>
              <a:t>饮食小贴士：</a:t>
            </a:r>
            <a:r>
              <a:rPr lang="en-US" altLang="zh-CN" sz="2400" dirty="0">
                <a:ea typeface="+mn-lt"/>
                <a:cs typeface="+mn-lt"/>
                <a:sym typeface="+mn-ea"/>
              </a:rPr>
              <a:t>​</a:t>
            </a:r>
            <a:endParaRPr lang="en-US" altLang="zh-CN" sz="2400" dirty="0">
              <a:ea typeface="+mn-lt"/>
              <a:cs typeface="+mn-lt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>
                <a:ea typeface="+mn-lt"/>
                <a:cs typeface="+mn-lt"/>
                <a:sym typeface="+mn-ea"/>
              </a:rPr>
              <a:t>生、熟食品分开存放和加工，生吃蔬菜水果要洗净。</a:t>
            </a:r>
            <a:r>
              <a:rPr lang="en-US" altLang="zh-CN" sz="2400" dirty="0">
                <a:ea typeface="+mn-lt"/>
                <a:cs typeface="+mn-lt"/>
                <a:sym typeface="+mn-ea"/>
              </a:rPr>
              <a:t>​</a:t>
            </a:r>
            <a:endParaRPr lang="en-US" altLang="zh-CN" sz="2400" dirty="0">
              <a:ea typeface="+mn-lt"/>
              <a:cs typeface="+mn-lt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dirty="0">
                <a:ea typeface="+mn-lt"/>
                <a:cs typeface="+mn-lt"/>
                <a:sym typeface="+mn-ea"/>
              </a:rPr>
              <a:t>不吃变质、超过保质期的食品。</a:t>
            </a:r>
            <a:endParaRPr lang="zh-CN" altLang="en-US" sz="2400" dirty="0">
              <a:ea typeface="+mn-lt"/>
              <a:cs typeface="+mn-lt"/>
              <a:sym typeface="+mn-ea"/>
            </a:endParaRPr>
          </a:p>
          <a:p>
            <a:endParaRPr sz="2400" dirty="0">
              <a:latin typeface="思源宋体 CN" panose="02020700000000000000" pitchFamily="18" charset="-122"/>
              <a:ea typeface="思源宋体 CN" panose="02020700000000000000" pitchFamily="18" charset="-122"/>
              <a:sym typeface="+mn-ea"/>
            </a:endParaRPr>
          </a:p>
          <a:p>
            <a:endParaRPr lang="zh-CN" sz="2400" dirty="0">
              <a:latin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6435" y="424180"/>
            <a:ext cx="10417810" cy="5869305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latin typeface="思源宋体 CN" panose="02020700000000000000" pitchFamily="18" charset="-122"/>
                <a:ea typeface="思源宋体 CN" panose="02020700000000000000" pitchFamily="18" charset="-122"/>
              </a:rPr>
              <a:t> 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8830" y="1567180"/>
            <a:ext cx="10634345" cy="4501515"/>
          </a:xfrm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  <a:buFontTx/>
              <a:buNone/>
            </a:pPr>
            <a:r>
              <a:rPr lang="zh-CN" altLang="en-US" sz="2400" dirty="0">
                <a:ea typeface="+mn-lt"/>
                <a:cs typeface="+mn-lt"/>
              </a:rPr>
              <a:t>运动的益处：</a:t>
            </a:r>
            <a:r>
              <a:rPr lang="en-US" altLang="zh-CN" sz="2400" dirty="0">
                <a:ea typeface="+mn-lt"/>
                <a:cs typeface="+mn-lt"/>
              </a:rPr>
              <a:t>​</a:t>
            </a:r>
            <a:endParaRPr lang="en-US" altLang="zh-CN" sz="2400" dirty="0">
              <a:ea typeface="+mn-lt"/>
              <a:cs typeface="+mn-lt"/>
            </a:endParaRPr>
          </a:p>
          <a:p>
            <a:pPr fontAlgn="auto">
              <a:lnSpc>
                <a:spcPct val="100000"/>
              </a:lnSpc>
              <a:buFontTx/>
              <a:buNone/>
            </a:pPr>
            <a:r>
              <a:rPr lang="zh-CN" altLang="en-US" sz="2400" dirty="0">
                <a:ea typeface="+mn-lt"/>
                <a:cs typeface="+mn-lt"/>
              </a:rPr>
              <a:t>增强心肺功能，提高身体耐力和抵抗力。</a:t>
            </a:r>
            <a:r>
              <a:rPr lang="en-US" altLang="zh-CN" sz="2400" dirty="0">
                <a:ea typeface="+mn-lt"/>
                <a:cs typeface="+mn-lt"/>
              </a:rPr>
              <a:t>​</a:t>
            </a:r>
            <a:endParaRPr lang="en-US" altLang="zh-CN" sz="2400" dirty="0">
              <a:ea typeface="+mn-lt"/>
              <a:cs typeface="+mn-lt"/>
            </a:endParaRPr>
          </a:p>
          <a:p>
            <a:pPr fontAlgn="auto">
              <a:lnSpc>
                <a:spcPct val="100000"/>
              </a:lnSpc>
              <a:buFontTx/>
              <a:buNone/>
            </a:pPr>
            <a:r>
              <a:rPr lang="zh-CN" altLang="en-US" sz="2400" dirty="0">
                <a:ea typeface="+mn-lt"/>
                <a:cs typeface="+mn-lt"/>
              </a:rPr>
              <a:t>帮助控制体重，预防肥胖及相关疾病。</a:t>
            </a:r>
            <a:r>
              <a:rPr lang="en-US" altLang="zh-CN" sz="2400" dirty="0">
                <a:ea typeface="+mn-lt"/>
                <a:cs typeface="+mn-lt"/>
              </a:rPr>
              <a:t>​</a:t>
            </a:r>
            <a:endParaRPr lang="en-US" altLang="zh-CN" sz="2400" dirty="0">
              <a:ea typeface="+mn-lt"/>
              <a:cs typeface="+mn-lt"/>
            </a:endParaRPr>
          </a:p>
          <a:p>
            <a:pPr fontAlgn="auto">
              <a:lnSpc>
                <a:spcPct val="100000"/>
              </a:lnSpc>
              <a:buFontTx/>
              <a:buNone/>
            </a:pPr>
            <a:r>
              <a:rPr lang="zh-CN" altLang="en-US" sz="2400" dirty="0">
                <a:ea typeface="+mn-lt"/>
                <a:cs typeface="+mn-lt"/>
              </a:rPr>
              <a:t>改善心理状态，缓解压力和焦虑。</a:t>
            </a:r>
            <a:r>
              <a:rPr lang="en-US" altLang="zh-CN" sz="2400" dirty="0">
                <a:ea typeface="+mn-lt"/>
                <a:cs typeface="+mn-lt"/>
              </a:rPr>
              <a:t>​</a:t>
            </a:r>
            <a:endParaRPr lang="en-US" altLang="zh-CN" sz="2400" dirty="0">
              <a:ea typeface="+mn-lt"/>
              <a:cs typeface="+mn-lt"/>
            </a:endParaRPr>
          </a:p>
          <a:p>
            <a:pPr fontAlgn="auto">
              <a:lnSpc>
                <a:spcPct val="100000"/>
              </a:lnSpc>
              <a:buFontTx/>
              <a:buNone/>
            </a:pPr>
            <a:r>
              <a:rPr lang="zh-CN" altLang="en-US" sz="2400" dirty="0">
                <a:ea typeface="+mn-lt"/>
                <a:cs typeface="+mn-lt"/>
              </a:rPr>
              <a:t>运动建议：</a:t>
            </a:r>
            <a:r>
              <a:rPr lang="en-US" altLang="zh-CN" sz="2400" dirty="0">
                <a:ea typeface="+mn-lt"/>
                <a:cs typeface="+mn-lt"/>
              </a:rPr>
              <a:t>​</a:t>
            </a:r>
            <a:endParaRPr lang="en-US" altLang="zh-CN" sz="2400" dirty="0">
              <a:ea typeface="+mn-lt"/>
              <a:cs typeface="+mn-lt"/>
            </a:endParaRPr>
          </a:p>
          <a:p>
            <a:pPr fontAlgn="auto">
              <a:lnSpc>
                <a:spcPct val="100000"/>
              </a:lnSpc>
              <a:buFontTx/>
              <a:buNone/>
            </a:pPr>
            <a:r>
              <a:rPr lang="zh-CN" altLang="en-US" sz="2400" dirty="0">
                <a:ea typeface="+mn-lt"/>
                <a:cs typeface="+mn-lt"/>
              </a:rPr>
              <a:t>成年人每日进行</a:t>
            </a:r>
            <a:r>
              <a:rPr lang="en-US" altLang="zh-CN" sz="2400" dirty="0">
                <a:ea typeface="+mn-lt"/>
                <a:cs typeface="+mn-lt"/>
              </a:rPr>
              <a:t> 6 - 10 </a:t>
            </a:r>
            <a:r>
              <a:rPr lang="zh-CN" altLang="en-US" sz="2400" dirty="0">
                <a:ea typeface="+mn-lt"/>
                <a:cs typeface="+mn-lt"/>
              </a:rPr>
              <a:t>千步当量的身体活动，如步行、跑步、骑自行车等。</a:t>
            </a:r>
            <a:r>
              <a:rPr lang="en-US" altLang="zh-CN" sz="2400" dirty="0">
                <a:ea typeface="+mn-lt"/>
                <a:cs typeface="+mn-lt"/>
              </a:rPr>
              <a:t>​</a:t>
            </a:r>
            <a:endParaRPr lang="en-US" altLang="zh-CN" sz="2400" dirty="0">
              <a:ea typeface="+mn-lt"/>
              <a:cs typeface="+mn-lt"/>
            </a:endParaRPr>
          </a:p>
          <a:p>
            <a:pPr fontAlgn="auto">
              <a:lnSpc>
                <a:spcPct val="100000"/>
              </a:lnSpc>
              <a:buFontTx/>
              <a:buNone/>
            </a:pPr>
            <a:r>
              <a:rPr lang="zh-CN" altLang="en-US" sz="2400" dirty="0">
                <a:ea typeface="+mn-lt"/>
                <a:cs typeface="+mn-lt"/>
              </a:rPr>
              <a:t>每周至少进行</a:t>
            </a:r>
            <a:r>
              <a:rPr lang="en-US" altLang="zh-CN" sz="2400" dirty="0">
                <a:ea typeface="+mn-lt"/>
                <a:cs typeface="+mn-lt"/>
              </a:rPr>
              <a:t> 150 </a:t>
            </a:r>
            <a:r>
              <a:rPr lang="zh-CN" altLang="en-US" sz="2400" dirty="0">
                <a:ea typeface="+mn-lt"/>
                <a:cs typeface="+mn-lt"/>
              </a:rPr>
              <a:t>分钟的中等强度有氧运动，或</a:t>
            </a:r>
            <a:r>
              <a:rPr lang="en-US" altLang="zh-CN" sz="2400" dirty="0">
                <a:ea typeface="+mn-lt"/>
                <a:cs typeface="+mn-lt"/>
              </a:rPr>
              <a:t> 75 </a:t>
            </a:r>
            <a:r>
              <a:rPr lang="zh-CN" altLang="en-US" sz="2400" dirty="0">
                <a:ea typeface="+mn-lt"/>
                <a:cs typeface="+mn-lt"/>
              </a:rPr>
              <a:t>分钟的高强度有氧运动。</a:t>
            </a:r>
            <a:r>
              <a:rPr lang="en-US" altLang="zh-CN" sz="2400" dirty="0">
                <a:ea typeface="+mn-lt"/>
                <a:cs typeface="+mn-lt"/>
              </a:rPr>
              <a:t>​</a:t>
            </a:r>
            <a:endParaRPr lang="en-US" altLang="zh-CN" sz="2400" dirty="0">
              <a:ea typeface="+mn-lt"/>
              <a:cs typeface="+mn-lt"/>
            </a:endParaRPr>
          </a:p>
          <a:p>
            <a:pPr fontAlgn="auto">
              <a:lnSpc>
                <a:spcPct val="100000"/>
              </a:lnSpc>
              <a:buFontTx/>
              <a:buNone/>
            </a:pPr>
            <a:r>
              <a:rPr lang="zh-CN" altLang="en-US" sz="2400" dirty="0">
                <a:ea typeface="+mn-lt"/>
                <a:cs typeface="+mn-lt"/>
              </a:rPr>
              <a:t>结合力量训练，锻炼肌肉，增强骨骼密度。</a:t>
            </a:r>
            <a:endParaRPr lang="zh-CN" altLang="en-US" sz="2400" dirty="0">
              <a:ea typeface="+mn-lt"/>
              <a:cs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82625" y="1440180"/>
            <a:ext cx="3175" cy="127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98195" y="740410"/>
            <a:ext cx="5297805" cy="700405"/>
          </a:xfrm>
          <a:prstGeom prst="rect">
            <a:avLst/>
          </a:prstGeom>
        </p:spPr>
        <p:txBody>
          <a:bodyPr>
            <a:noAutofit/>
          </a:bodyPr>
          <a:p>
            <a:pPr marL="0" indent="0"/>
            <a:r>
              <a:rPr lang="zh-CN" altLang="en-US" sz="28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适量运动 </a:t>
            </a:r>
            <a:r>
              <a:rPr lang="en-US" altLang="zh-CN" sz="28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 </a:t>
            </a:r>
            <a:r>
              <a:rPr lang="zh-CN" altLang="en-US" sz="28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生命的活力</a:t>
            </a:r>
            <a:endParaRPr lang="zh-CN" altLang="en-US" sz="28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925" y="1174115"/>
            <a:ext cx="2980055" cy="2255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7110" y="896620"/>
            <a:ext cx="5721350" cy="778510"/>
          </a:xfrm>
          <a:prstGeom prst="rect">
            <a:avLst/>
          </a:prstGeom>
        </p:spPr>
        <p:txBody>
          <a:bodyPr>
            <a:noAutofit/>
          </a:bodyPr>
          <a:p>
            <a:pPr marL="0" indent="0"/>
            <a:r>
              <a:rPr lang="zh-CN" altLang="en-US" sz="28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戒烟限酒 </a:t>
            </a:r>
            <a:r>
              <a:rPr lang="en-US" altLang="zh-CN" sz="28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 </a:t>
            </a:r>
            <a:r>
              <a:rPr lang="zh-CN" altLang="en-US" sz="28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远离危害</a:t>
            </a:r>
            <a:endParaRPr lang="zh-CN" altLang="en-US" sz="28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7415" y="1788795"/>
            <a:ext cx="6517640" cy="4307840"/>
          </a:xfrm>
          <a:prstGeom prst="rect">
            <a:avLst/>
          </a:prstGeom>
        </p:spPr>
        <p:txBody>
          <a:bodyPr wrap="square">
            <a:noAutofit/>
          </a:bodyPr>
          <a:p>
            <a:pPr indent="0" fontAlgn="auto"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i="0">
                <a:solidFill>
                  <a:srgbClr val="000000"/>
                </a:solidFill>
                <a:latin typeface="Inter"/>
                <a:ea typeface="Inter"/>
              </a:rPr>
              <a:t>吸烟的危害</a:t>
            </a:r>
            <a:r>
              <a:rPr lang="zh-CN" altLang="en-US" sz="2400" b="0" i="0">
                <a:solidFill>
                  <a:srgbClr val="000000"/>
                </a:solidFill>
                <a:latin typeface="Inter"/>
                <a:ea typeface="Inter"/>
              </a:rPr>
              <a:t>：</a:t>
            </a:r>
            <a:r>
              <a:rPr lang="en-US" altLang="zh-CN" sz="2400" b="0" i="0">
                <a:solidFill>
                  <a:srgbClr val="000000"/>
                </a:solidFill>
                <a:latin typeface="Inter"/>
                <a:ea typeface="Inter"/>
              </a:rPr>
              <a:t>​</a:t>
            </a:r>
            <a:endParaRPr lang="en-US" altLang="zh-CN" sz="2400" b="0" i="0">
              <a:solidFill>
                <a:srgbClr val="000000"/>
              </a:solidFill>
              <a:latin typeface="Inter"/>
              <a:ea typeface="Inter"/>
            </a:endParaRPr>
          </a:p>
          <a:p>
            <a:pPr indent="0" fontAlgn="auto">
              <a:spcBef>
                <a:spcPct val="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zh-CN" altLang="en-US" sz="2400" b="0" i="0">
                <a:solidFill>
                  <a:srgbClr val="000000"/>
                </a:solidFill>
                <a:latin typeface="Inter"/>
                <a:ea typeface="Inter"/>
              </a:rPr>
              <a:t>吸烟和二手烟暴露会导致癌症、心血管疾病、呼吸系统疾病等多种疾病。</a:t>
            </a:r>
            <a:r>
              <a:rPr lang="en-US" altLang="zh-CN" sz="2400" b="0" i="0">
                <a:solidFill>
                  <a:srgbClr val="000000"/>
                </a:solidFill>
                <a:latin typeface="Inter"/>
                <a:ea typeface="Inter"/>
              </a:rPr>
              <a:t>​</a:t>
            </a:r>
            <a:endParaRPr lang="en-US" altLang="zh-CN" sz="2400" b="0" i="0">
              <a:solidFill>
                <a:srgbClr val="000000"/>
              </a:solidFill>
              <a:latin typeface="Inter"/>
              <a:ea typeface="Inter"/>
            </a:endParaRPr>
          </a:p>
          <a:p>
            <a:pPr indent="0" fontAlgn="auto">
              <a:spcBef>
                <a:spcPct val="0"/>
              </a:spcBef>
              <a:spcAft>
                <a:spcPts val="600"/>
              </a:spcAft>
              <a:buFont typeface="Arial" panose="020B0604020202020204"/>
              <a:buChar char="•"/>
            </a:pPr>
            <a:r>
              <a:rPr lang="zh-CN" altLang="en-US" sz="2400" b="0" i="0">
                <a:solidFill>
                  <a:srgbClr val="000000"/>
                </a:solidFill>
                <a:latin typeface="Inter"/>
                <a:ea typeface="Inter"/>
              </a:rPr>
              <a:t>“低焦油卷烟”、“中草药卷烟” 不能降低吸烟带来的危害。</a:t>
            </a:r>
            <a:r>
              <a:rPr lang="en-US" altLang="zh-CN" sz="2400" b="0" i="0">
                <a:solidFill>
                  <a:srgbClr val="000000"/>
                </a:solidFill>
                <a:latin typeface="Inter"/>
                <a:ea typeface="Inter"/>
              </a:rPr>
              <a:t>​</a:t>
            </a:r>
            <a:endParaRPr lang="en-US" altLang="zh-CN" sz="2400" b="0" i="0">
              <a:solidFill>
                <a:srgbClr val="000000"/>
              </a:solidFill>
              <a:latin typeface="Inter"/>
              <a:ea typeface="Inter"/>
            </a:endParaRPr>
          </a:p>
          <a:p>
            <a:pPr indent="0" fontAlgn="auto"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i="0">
                <a:solidFill>
                  <a:srgbClr val="000000"/>
                </a:solidFill>
                <a:latin typeface="Inter"/>
                <a:ea typeface="Inter"/>
              </a:rPr>
              <a:t>戒烟的好处</a:t>
            </a:r>
            <a:r>
              <a:rPr lang="zh-CN" altLang="en-US" sz="2400" b="0" i="0">
                <a:solidFill>
                  <a:srgbClr val="000000"/>
                </a:solidFill>
                <a:latin typeface="Inter"/>
                <a:ea typeface="Inter"/>
              </a:rPr>
              <a:t>：任何年龄戒烟均可获益，戒烟越早越好。戒烟后，身体各器官功能逐渐改善。</a:t>
            </a:r>
            <a:r>
              <a:rPr lang="en-US" altLang="zh-CN" sz="2400" b="0" i="0">
                <a:solidFill>
                  <a:srgbClr val="000000"/>
                </a:solidFill>
                <a:latin typeface="Inter"/>
                <a:ea typeface="Inter"/>
              </a:rPr>
              <a:t>​</a:t>
            </a:r>
            <a:endParaRPr lang="en-US" altLang="zh-CN" sz="2400" b="0" i="0">
              <a:solidFill>
                <a:srgbClr val="000000"/>
              </a:solidFill>
              <a:latin typeface="Inter"/>
              <a:ea typeface="Inter"/>
            </a:endParaRPr>
          </a:p>
          <a:p>
            <a:pPr indent="0" fontAlgn="auto"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i="0">
                <a:solidFill>
                  <a:srgbClr val="000000"/>
                </a:solidFill>
                <a:latin typeface="Inter"/>
                <a:ea typeface="Inter"/>
              </a:rPr>
              <a:t>饮酒注意</a:t>
            </a:r>
            <a:r>
              <a:rPr lang="zh-CN" altLang="en-US" sz="2400" b="0" i="0">
                <a:solidFill>
                  <a:srgbClr val="000000"/>
                </a:solidFill>
                <a:latin typeface="Inter"/>
                <a:ea typeface="Inter"/>
              </a:rPr>
              <a:t>：少饮酒，不酗酒。过量饮酒会损害肝脏、心脏等器官，增加患癌风险。</a:t>
            </a:r>
            <a:endParaRPr lang="zh-CN" altLang="en-US" sz="2400" b="0" i="0">
              <a:solidFill>
                <a:srgbClr val="000000"/>
              </a:solidFill>
              <a:latin typeface="Inter"/>
              <a:ea typeface="Inter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7778750" y="2366645"/>
            <a:ext cx="3763010" cy="2404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14705" y="296545"/>
            <a:ext cx="6153785" cy="1325880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心理平衡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</a:rPr>
              <a:t> ——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心灵的滋养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1847850" y="1426845"/>
            <a:ext cx="317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814070" y="1427480"/>
            <a:ext cx="10200005" cy="4732655"/>
          </a:xfrm>
          <a:prstGeom prst="rect">
            <a:avLst/>
          </a:prstGeom>
        </p:spPr>
        <p:txBody>
          <a:bodyPr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 b="0" i="0">
                <a:ea typeface="+mn-lt"/>
                <a:cs typeface="+mn-lt"/>
              </a:rPr>
              <a:t>心理健康的重要性：每个人都可能出现抑郁和焦虑情绪，正确认识抑郁症和焦虑症。心理健康与身体健康密切相关，良好的心理状态有助于应对生活压力。</a:t>
            </a:r>
            <a:r>
              <a:rPr lang="en-US" altLang="zh-CN" sz="2400" b="0" i="0">
                <a:ea typeface="+mn-lt"/>
                <a:cs typeface="+mn-lt"/>
              </a:rPr>
              <a:t>​</a:t>
            </a:r>
            <a:endParaRPr lang="en-US" altLang="zh-CN" sz="2400" b="0" i="0">
              <a:ea typeface="+mn-lt"/>
              <a:cs typeface="+mn-lt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0" i="0">
                <a:ea typeface="+mn-lt"/>
                <a:cs typeface="+mn-lt"/>
              </a:rPr>
              <a:t>保持心理平衡的方法：</a:t>
            </a:r>
            <a:r>
              <a:rPr lang="en-US" altLang="zh-CN" sz="2400" b="0" i="0">
                <a:ea typeface="+mn-lt"/>
                <a:cs typeface="+mn-lt"/>
              </a:rPr>
              <a:t>​</a:t>
            </a:r>
            <a:endParaRPr lang="en-US" altLang="zh-CN" sz="2400" b="0" i="0">
              <a:ea typeface="+mn-lt"/>
              <a:cs typeface="+mn-lt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0" i="0">
                <a:ea typeface="+mn-lt"/>
                <a:cs typeface="+mn-lt"/>
              </a:rPr>
              <a:t>劳逸结合，每天保证</a:t>
            </a:r>
            <a:r>
              <a:rPr lang="en-US" altLang="zh-CN" sz="2400" b="0" i="0">
                <a:ea typeface="+mn-lt"/>
                <a:cs typeface="+mn-lt"/>
              </a:rPr>
              <a:t> 7 - 8 </a:t>
            </a:r>
            <a:r>
              <a:rPr lang="zh-CN" altLang="en-US" sz="2400" b="0" i="0">
                <a:ea typeface="+mn-lt"/>
                <a:cs typeface="+mn-lt"/>
              </a:rPr>
              <a:t>小时睡眠，让身心得到充分休息。</a:t>
            </a:r>
            <a:r>
              <a:rPr lang="en-US" altLang="zh-CN" sz="2400" b="0" i="0">
                <a:ea typeface="+mn-lt"/>
                <a:cs typeface="+mn-lt"/>
              </a:rPr>
              <a:t>​</a:t>
            </a:r>
            <a:endParaRPr lang="en-US" altLang="zh-CN" sz="2400" b="0" i="0">
              <a:ea typeface="+mn-lt"/>
              <a:cs typeface="+mn-lt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0" i="0">
                <a:ea typeface="+mn-lt"/>
                <a:cs typeface="+mn-lt"/>
              </a:rPr>
              <a:t>重视和维护心理健康，遇到心理问题时主动寻求帮助，如与朋友倾诉、咨询心理医生。</a:t>
            </a:r>
            <a:r>
              <a:rPr lang="en-US" altLang="zh-CN" sz="2400" b="0" i="0">
                <a:ea typeface="+mn-lt"/>
                <a:cs typeface="+mn-lt"/>
              </a:rPr>
              <a:t>​</a:t>
            </a:r>
            <a:endParaRPr lang="en-US" altLang="zh-CN" sz="2400" b="0" i="0">
              <a:ea typeface="+mn-lt"/>
              <a:cs typeface="+mn-lt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b="0" i="0">
                <a:ea typeface="+mn-lt"/>
                <a:cs typeface="+mn-lt"/>
              </a:rPr>
              <a:t>培养兴趣爱好，丰富生活，缓解压力。</a:t>
            </a:r>
            <a:endParaRPr lang="zh-CN" altLang="en-US" sz="2400" b="0" i="0">
              <a:ea typeface="+mn-lt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70890" y="2401570"/>
            <a:ext cx="5822315" cy="3392170"/>
          </a:xfrm>
          <a:prstGeom prst="rect">
            <a:avLst/>
          </a:prstGeom>
        </p:spPr>
        <p:txBody>
          <a:bodyPr>
            <a:noAutofit/>
          </a:bodyPr>
          <a:p>
            <a:pPr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/>
              <a:buNone/>
            </a:pPr>
            <a:endParaRPr lang="zh-CN" altLang="en-US" sz="2400" b="0" i="0">
              <a:solidFill>
                <a:srgbClr val="222222"/>
              </a:solidFill>
              <a:ea typeface="+mn-lt"/>
              <a:cs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7585" y="715645"/>
            <a:ext cx="4860290" cy="7378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总结与行动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2495" y="1571625"/>
            <a:ext cx="5807710" cy="4545330"/>
          </a:xfrm>
          <a:prstGeom prst="rect">
            <a:avLst/>
          </a:prstGeom>
        </p:spPr>
        <p:txBody>
          <a:bodyPr wrap="square">
            <a:noAutofit/>
          </a:bodyPr>
          <a:p>
            <a:pPr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i="0">
                <a:solidFill>
                  <a:srgbClr val="000000"/>
                </a:solidFill>
                <a:latin typeface="Inter"/>
                <a:ea typeface="Inter"/>
              </a:rPr>
              <a:t>总结</a:t>
            </a:r>
            <a:r>
              <a:rPr lang="zh-CN" altLang="en-US" sz="2400" b="0" i="0">
                <a:solidFill>
                  <a:srgbClr val="000000"/>
                </a:solidFill>
                <a:latin typeface="Inter"/>
                <a:ea typeface="Inter"/>
              </a:rPr>
              <a:t>：健康生活方式包括合理膳食、适量运动、戒烟限酒、心理平衡四个关键方面，它们相互关联，共同促进身体健康。</a:t>
            </a:r>
            <a:r>
              <a:rPr lang="en-US" altLang="zh-CN" sz="2400" b="0" i="0">
                <a:solidFill>
                  <a:srgbClr val="000000"/>
                </a:solidFill>
                <a:latin typeface="Inter"/>
                <a:ea typeface="Inter"/>
              </a:rPr>
              <a:t>​</a:t>
            </a:r>
            <a:endParaRPr lang="en-US" altLang="zh-CN" sz="2400" b="0" i="0">
              <a:solidFill>
                <a:srgbClr val="000000"/>
              </a:solidFill>
              <a:latin typeface="Inter"/>
              <a:ea typeface="Inter"/>
            </a:endParaRPr>
          </a:p>
          <a:p>
            <a:pPr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i="0">
                <a:solidFill>
                  <a:srgbClr val="000000"/>
                </a:solidFill>
                <a:latin typeface="Inter"/>
                <a:ea typeface="Inter"/>
              </a:rPr>
              <a:t>行动起来</a:t>
            </a:r>
            <a:r>
              <a:rPr lang="zh-CN" altLang="en-US" sz="2400" b="0" i="0">
                <a:solidFill>
                  <a:srgbClr val="000000"/>
                </a:solidFill>
                <a:latin typeface="Inter"/>
                <a:ea typeface="Inter"/>
              </a:rPr>
              <a:t>：从现在开始，改变不良生活习惯，选择健康的生活方式。让我们一起行动，为自己的健康负责，创造更美好的生活！</a:t>
            </a:r>
            <a:endParaRPr lang="zh-CN" altLang="en-US" sz="2400" b="0" i="0">
              <a:solidFill>
                <a:srgbClr val="000000"/>
              </a:solidFill>
              <a:latin typeface="Inter"/>
              <a:ea typeface="Inter"/>
            </a:endParaRPr>
          </a:p>
        </p:txBody>
      </p:sp>
      <p:pic>
        <p:nvPicPr>
          <p:cNvPr id="4" name="图片 4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19695" y="1771015"/>
            <a:ext cx="3474085" cy="31000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2140744"/>
            <a:ext cx="12192000" cy="2576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PA-标题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7660" y="2487401"/>
            <a:ext cx="10845798" cy="1883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思源黑体 Normal" panose="020B0400000000000000" pitchFamily="34" charset="-122"/>
                <a:cs typeface="+mj-cs"/>
              </a:defRPr>
            </a:lvl1pPr>
          </a:lstStyle>
          <a:p>
            <a:r>
              <a:rPr lang="zh-CN" altLang="en-US" sz="66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感谢您的聆听</a:t>
            </a:r>
            <a:br>
              <a:rPr lang="en-US" altLang="zh-CN" dirty="0"/>
            </a:br>
            <a:r>
              <a:rPr lang="en-US" altLang="zh-CN" sz="2800" b="0" dirty="0"/>
              <a:t>Thanks for your listening</a:t>
            </a:r>
            <a:endParaRPr lang="zh-CN" altLang="en-US" b="0" dirty="0"/>
          </a:p>
        </p:txBody>
      </p:sp>
      <p:sp>
        <p:nvSpPr>
          <p:cNvPr id="6" name="文本框 5"/>
          <p:cNvSpPr txBox="1"/>
          <p:nvPr/>
        </p:nvSpPr>
        <p:spPr>
          <a:xfrm>
            <a:off x="10419080" y="4295140"/>
            <a:ext cx="1102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尽请指正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32404.262"/>
  <p:tag name="KSO_WM_BEAUTIFY_FLAG" val="#wm#"/>
  <p:tag name="KSO_WM_UNIT_ID" val="_1*i*1"/>
  <p:tag name="KSO_WM_UNIT_PLACING_PICTURE_USER_VIEWPORT" val="{&quot;height&quot;:10819,&quot;width&quot;:19217}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0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0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1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2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2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3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3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3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3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331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TEMPLATE_THUMBS_INDEX" val="1、4、6、11、14、15、16、17、18、19、20、22"/>
</p:tagLst>
</file>

<file path=ppt/tags/tag149.xml><?xml version="1.0" encoding="utf-8"?>
<p:tagLst xmlns:p="http://schemas.openxmlformats.org/presentationml/2006/main">
  <p:tag name="PA" val="v5.2.9"/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PA" val="v5.2.9"/>
  <p:tag name="KSO_WM_BEAUTIFY_FLAG" val="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331"/>
  <p:tag name="KSO_WM_SLIDE_ID" val="custom20205331_9"/>
  <p:tag name="KSO_WM_TEMPLATE_SUBCATEGORY" val="0"/>
  <p:tag name="KSO_WM_SLIDE_TYPE" val="text"/>
  <p:tag name="KSO_WM_SLIDE_SUBTYPE" val="picTxt"/>
  <p:tag name="KSO_WM_SLIDE_ITEM_CNT" val="0"/>
  <p:tag name="KSO_WM_SLIDE_INDEX" val="9"/>
  <p:tag name="KSO_WM_SLIDE_SIZE" val="915*540"/>
  <p:tag name="KSO_WM_SLIDE_POSITION" val="44*0"/>
  <p:tag name="KSO_WM_TAG_VERSION" val="1.0"/>
  <p:tag name="KSO_WM_SLIDE_LAYOUT" val="a_d_f"/>
  <p:tag name="KSO_WM_SLIDE_LAYOUT_CNT" val="1_1_1"/>
  <p:tag name="KSO_WM_SLIDE_LAYOUT_INFO" val="{&quot;direction&quot;:0,&quot;horizontalAlign&quot;:-1,&quot;verticalAlign&quot;:-1,&quot;type&quot;:1,&quot;diagramDirection&quot;:0,&quot;canSetOverLayout&quot;:0,&quot;isOverLayout&quot;:0,&quot;backgroundInfo&quot;:[{&quot;type&quot;:&quot;general&quot;,&quot;left&quot;:&quot;NaN&quot;,&quot;top&quot;:&quot;NaN&quot;,&quot;right&quot;:&quot;NaN&quot;,&quot;bottom&quot;:&quot;NaN&quot;}]}"/>
  <p:tag name="KSO_WM_SLIDE_BACKGROUND" val="[&quot;general&quot;]"/>
  <p:tag name="KSO_WM_SLIDE_RATIO" val="1.777778"/>
  <p:tag name="KSO_WM_TEMPLATE_MASTER_TYPE" val="1"/>
  <p:tag name="KSO_WM_TEMPLATE_COLOR_TYPE" val="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PA" val="v5.2.9"/>
  <p:tag name="KSO_WM_BEAUTIFY_FLAG" val=""/>
</p:tagLst>
</file>

<file path=ppt/tags/tag154.xml><?xml version="1.0" encoding="utf-8"?>
<p:tagLst xmlns:p="http://schemas.openxmlformats.org/presentationml/2006/main">
  <p:tag name="KSO_WPP_MARK_KEY" val="7e116a7b-54e7-4c4b-aa36-1e978657e4fd"/>
  <p:tag name="COMMONDATA" val="eyJoZGlkIjoiODk5NjA0ZmE5YjM2Y2MyY2ZlNjA2YTI2YmVkNzA5MmEifQ=="/>
  <p:tag name="commondata" val="eyJoZGlkIjoiYTkxMGFjZTA4MTRjMTVjMDE2MzM5ZmFhODc1MDdjMmIifQ==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52504.707"/>
  <p:tag name="KSO_WM_BEAUTIFY_FLAG" val="#wm#"/>
  <p:tag name="KSO_WM_UNIT_ID" val="_3**"/>
  <p:tag name="KSO_WM_UNIT_PLACING_PICTURE_COLLAGE_VIEWPORT" val="{&quot;height&quot;:6679.5678753371267,&quot;width&quot;:6651}"/>
  <p:tag name="KSO_WM_UNIT_PLACING_PICTURE_USER_VIEWPORT" val="{&quot;height&quot;:7494,&quot;width&quot;:7461}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63612.940"/>
  <p:tag name="KSO_WM_BEAUTIFY_FLAG" val="#wm#"/>
  <p:tag name="KSO_WM_UNIT_ID" val="_6**"/>
  <p:tag name="KSO_WM_UNIT_PLACING_PICTURE_USER_VIEWPORT" val="{&quot;height&quot;:3281,&quot;width&quot;:19245}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230925.831"/>
  <p:tag name="KSO_WM_BEAUTIFY_FLAG" val="#wm#"/>
  <p:tag name="KSO_WM_UNIT_ID" val="_11**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9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9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022602">
      <a:dk1>
        <a:sysClr val="windowText" lastClr="000000"/>
      </a:dk1>
      <a:lt1>
        <a:sysClr val="window" lastClr="FFFFFF"/>
      </a:lt1>
      <a:dk2>
        <a:srgbClr val="F1F7FC"/>
      </a:dk2>
      <a:lt2>
        <a:srgbClr val="FFFFFF"/>
      </a:lt2>
      <a:accent1>
        <a:srgbClr val="2E75B6"/>
      </a:accent1>
      <a:accent2>
        <a:srgbClr val="4967A9"/>
      </a:accent2>
      <a:accent3>
        <a:srgbClr val="64599C"/>
      </a:accent3>
      <a:accent4>
        <a:srgbClr val="804A8F"/>
      </a:accent4>
      <a:accent5>
        <a:srgbClr val="9B3C82"/>
      </a:accent5>
      <a:accent6>
        <a:srgbClr val="B62E75"/>
      </a:accent6>
      <a:hlink>
        <a:srgbClr val="658BD5"/>
      </a:hlink>
      <a:folHlink>
        <a:srgbClr val="A16AA5"/>
      </a:folHlink>
    </a:clrScheme>
    <a:fontScheme name="5j4ov3j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WPS 演示</Application>
  <PresentationFormat>宽屏</PresentationFormat>
  <Paragraphs>81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汉仪旗黑-85S</vt:lpstr>
      <vt:lpstr>黑体</vt:lpstr>
      <vt:lpstr>思源黑体</vt:lpstr>
      <vt:lpstr>思源黑体 Normal</vt:lpstr>
      <vt:lpstr>Times New Roman</vt:lpstr>
      <vt:lpstr>Arial</vt:lpstr>
      <vt:lpstr>思源宋体 CN</vt:lpstr>
      <vt:lpstr>Inter</vt:lpstr>
      <vt:lpstr>Segoe Print</vt:lpstr>
      <vt:lpstr>思源黑体 Heavy</vt:lpstr>
      <vt:lpstr>Arial Unicode MS</vt:lpstr>
      <vt:lpstr>等线 Light</vt:lpstr>
      <vt:lpstr>等线</vt:lpstr>
      <vt:lpstr>Calibri</vt:lpstr>
      <vt:lpstr>Office 主题​​</vt:lpstr>
      <vt:lpstr>1_Office 主题​​</vt:lpstr>
      <vt:lpstr>全民健康生活方式</vt:lpstr>
      <vt:lpstr>PowerPoint 演示文稿</vt:lpstr>
      <vt:lpstr>定义：健康生活方式是指有益于健康的习惯化的行为方式</vt:lpstr>
      <vt:lpstr>  康管理,,</vt:lpstr>
      <vt:lpstr> </vt:lpstr>
      <vt:lpstr>PowerPoint 演示文稿</vt:lpstr>
      <vt:lpstr>心理平衡 —— 心灵的滋养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常见慢病的健康管理</dc:title>
  <dc:creator>hp</dc:creator>
  <cp:lastModifiedBy>旧时光</cp:lastModifiedBy>
  <cp:revision>140</cp:revision>
  <dcterms:created xsi:type="dcterms:W3CDTF">2021-06-28T07:15:00Z</dcterms:created>
  <dcterms:modified xsi:type="dcterms:W3CDTF">2025-09-18T02:11:01Z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911B26F3A6844C85A00724246DFEE00C_12</vt:lpwstr>
  </property>
  <property fmtid="{D5CDD505-2E9C-101B-9397-08002B2CF9AE}" pid="3" name="KSOProductBuildVer">
    <vt:lpwstr>2052-12.1.0.22529</vt:lpwstr>
  </property>
</Properties>
</file>