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7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embeddedFontLst>
    <p:embeddedFont>
      <p:font typeface="微软雅黑" panose="020B0503020204020204" charset="-122"/>
      <p:regular r:id="rId22"/>
    </p:embeddedFont>
    <p:embeddedFont>
      <p:font typeface="Noto Sans SC" panose="020B0200000000000000" charset="-122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custShowLst>
    <p:custShow name="自定义放映 1" id="0">
      <p:sldLst>
        <p:sld r:id="rId3"/>
      </p:sldLst>
    </p:custShow>
  </p:custShow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92.xml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8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jpeg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image" Target="../media/image14.jpeg"/><Relationship Id="rId10" Type="http://schemas.openxmlformats.org/officeDocument/2006/relationships/tags" Target="../tags/tag68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91.xml"/><Relationship Id="rId15" Type="http://schemas.openxmlformats.org/officeDocument/2006/relationships/image" Target="../media/image18.jpeg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image" Target="../media/image17.jpeg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5.jpeg"/><Relationship Id="rId7" Type="http://schemas.openxmlformats.org/officeDocument/2006/relationships/image" Target="../media/image4.jpeg"/><Relationship Id="rId6" Type="http://schemas.openxmlformats.org/officeDocument/2006/relationships/image" Target="../media/image3.jpe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0.jpeg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340974" y="3721608"/>
            <a:ext cx="232007" cy="23200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679110" y="3729894"/>
            <a:ext cx="215435" cy="215435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5000673" y="3738180"/>
            <a:ext cx="198863" cy="198863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5293221" y="3746466"/>
            <a:ext cx="182291" cy="182291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5581641" y="3754752"/>
            <a:ext cx="165719" cy="16571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045845" y="2386330"/>
            <a:ext cx="9353550" cy="11226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科学管理体重，重塑健康人生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355726" y="3832004"/>
            <a:ext cx="3032483" cy="243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365760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636693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8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919090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51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233806" y="4402664"/>
            <a:ext cx="7962900" cy="62166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25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汇报人：</a:t>
            </a:r>
            <a:r>
              <a:rPr lang="zh-CN" altLang="en-US" sz="2025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章晶格</a:t>
            </a:r>
            <a:endParaRPr lang="zh-CN" altLang="en-US" sz="2025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33806" y="5011290"/>
            <a:ext cx="7315200" cy="62166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CN" altLang="en-US" sz="2025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花山街社区卫生服务中心</a:t>
            </a:r>
            <a:endParaRPr lang="zh-CN" altLang="en-US" sz="2025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9137413" y="4300567"/>
            <a:ext cx="4507652" cy="4507652"/>
          </a:xfrm>
          <a:prstGeom prst="ellipse">
            <a:avLst/>
          </a:prstGeom>
          <a:solidFill>
            <a:schemeClr val="accent2">
              <a:alpha val="13000"/>
            </a:schemeClr>
          </a:solidFill>
        </p:spPr>
      </p:sp>
      <p:grpSp>
        <p:nvGrpSpPr>
          <p:cNvPr id="17" name="Group 17"/>
          <p:cNvGrpSpPr/>
          <p:nvPr/>
        </p:nvGrpSpPr>
        <p:grpSpPr>
          <a:xfrm rot="0">
            <a:off x="454963" y="331168"/>
            <a:ext cx="515576" cy="439821"/>
            <a:chOff x="454963" y="331168"/>
            <a:chExt cx="515576" cy="439821"/>
          </a:xfrm>
        </p:grpSpPr>
        <p:sp>
          <p:nvSpPr>
            <p:cNvPr id="18" name="AutoShape 1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00">
        <p:fade/>
      </p:transition>
    </mc:Choice>
    <mc:Fallback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3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  <p:txBody>
          <a:bodyPr/>
          <a:p>
            <a:endParaRPr lang="en-US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 培养良好饮食习惯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r>
              <a:rPr lang="en-US" altLang="zh-CN"/>
              <a:t>                            </a:t>
            </a:r>
            <a:endParaRPr lang="en-US" altLang="zh-CN"/>
          </a:p>
          <a:p>
            <a:r>
              <a:rPr lang="en-US" altLang="zh-CN"/>
              <a:t>                             </a:t>
            </a:r>
            <a:endParaRPr lang="en-US" altLang="zh-CN"/>
          </a:p>
          <a:p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                 夜间避免进食   </a:t>
            </a:r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                              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餐盘颜色与大小  </a:t>
            </a:r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                         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轻断食减肥法</a:t>
            </a: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                                                                      </a:t>
            </a:r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                  </a:t>
            </a: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en-US" altLang="zh-CN"/>
          </a:p>
        </p:txBody>
      </p:sp>
      <p:sp>
        <p:nvSpPr>
          <p:cNvPr id="9" name="Freeform 9"/>
          <p:cNvSpPr/>
          <p:nvPr>
            <p:custDataLst>
              <p:tags r:id="rId2"/>
            </p:custDataLst>
          </p:nvPr>
        </p:nvSpPr>
        <p:spPr>
          <a:xfrm>
            <a:off x="1035941" y="1295289"/>
            <a:ext cx="412003" cy="41200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609722" y="1904843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  <p:txBody>
          <a:bodyPr/>
          <a:p>
            <a:pPr algn="l">
              <a:lnSpc>
                <a:spcPct val="140000"/>
              </a:lnSpc>
              <a:buClrTx/>
              <a:buSzTx/>
              <a:buFontTx/>
            </a:pP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夜间避免进食可减轻胰岛素抵抗，有助于控制血糖，改善睡眠质量，是精准控制饮食的重要一环。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zh-CN" altLang="en-US"/>
          </a:p>
        </p:txBody>
      </p:sp>
      <p:sp>
        <p:nvSpPr>
          <p:cNvPr id="4" name="AutoShape 5"/>
          <p:cNvSpPr/>
          <p:nvPr>
            <p:custDataLst>
              <p:tags r:id="rId4"/>
            </p:custDataLst>
          </p:nvPr>
        </p:nvSpPr>
        <p:spPr>
          <a:xfrm>
            <a:off x="4457822" y="1904843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  <p:txBody>
          <a:bodyPr/>
          <a:p>
            <a:pPr algn="l">
              <a:lnSpc>
                <a:spcPct val="140000"/>
              </a:lnSpc>
              <a:buClrTx/>
              <a:buSzTx/>
              <a:buFontTx/>
            </a:pP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使用蓝色、小号的餐盘可以减少进食量，有助于控制热量摄入，是精准控制饮食的有效方法。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zh-CN" altLang="en-US"/>
          </a:p>
        </p:txBody>
      </p:sp>
      <p:sp>
        <p:nvSpPr>
          <p:cNvPr id="6" name="AutoShape 5"/>
          <p:cNvSpPr/>
          <p:nvPr>
            <p:custDataLst>
              <p:tags r:id="rId5"/>
            </p:custDataLst>
          </p:nvPr>
        </p:nvSpPr>
        <p:spPr>
          <a:xfrm>
            <a:off x="8305922" y="1904843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  <p:txBody>
          <a:bodyPr/>
          <a:p>
            <a:pPr algn="l">
              <a:lnSpc>
                <a:spcPct val="140000"/>
              </a:lnSpc>
              <a:buClrTx/>
              <a:buSzTx/>
              <a:buFontTx/>
            </a:pP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目前流行的16:8轻断食减肥法也正在被很多人尝试并且推广，是精准控制体重的有效方法。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zh-CN" altLang="en-US"/>
          </a:p>
        </p:txBody>
      </p:sp>
      <p:sp>
        <p:nvSpPr>
          <p:cNvPr id="10" name="Freeform 10"/>
          <p:cNvSpPr/>
          <p:nvPr>
            <p:custDataLst>
              <p:tags r:id="rId6"/>
            </p:custDataLst>
          </p:nvPr>
        </p:nvSpPr>
        <p:spPr>
          <a:xfrm>
            <a:off x="4823507" y="1295674"/>
            <a:ext cx="380754" cy="38075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>
            <p:custDataLst>
              <p:tags r:id="rId7"/>
            </p:custDataLst>
          </p:nvPr>
        </p:nvSpPr>
        <p:spPr>
          <a:xfrm>
            <a:off x="8580427" y="1295509"/>
            <a:ext cx="351873" cy="35187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80975"/>
                </a:moveTo>
                <a:lnTo>
                  <a:pt x="247650" y="123825"/>
                </a:lnTo>
                <a:lnTo>
                  <a:pt x="247650" y="38100"/>
                </a:lnTo>
                <a:lnTo>
                  <a:pt x="209550" y="38100"/>
                </a:lnTo>
                <a:lnTo>
                  <a:pt x="209550" y="85725"/>
                </a:lnTo>
                <a:lnTo>
                  <a:pt x="152400" y="28575"/>
                </a:lnTo>
                <a:lnTo>
                  <a:pt x="0" y="180975"/>
                </a:lnTo>
                <a:lnTo>
                  <a:pt x="0" y="190500"/>
                </a:lnTo>
                <a:lnTo>
                  <a:pt x="38100" y="190500"/>
                </a:lnTo>
                <a:lnTo>
                  <a:pt x="38100" y="285750"/>
                </a:lnTo>
                <a:lnTo>
                  <a:pt x="133350" y="285750"/>
                </a:lnTo>
                <a:lnTo>
                  <a:pt x="133350" y="228600"/>
                </a:lnTo>
                <a:lnTo>
                  <a:pt x="171450" y="228600"/>
                </a:lnTo>
                <a:lnTo>
                  <a:pt x="171450" y="285750"/>
                </a:lnTo>
                <a:lnTo>
                  <a:pt x="266700" y="285750"/>
                </a:lnTo>
                <a:lnTo>
                  <a:pt x="266700" y="190500"/>
                </a:lnTo>
                <a:lnTo>
                  <a:pt x="304800" y="1905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alphaModFix amt="100000"/>
          </a:blip>
          <a:srcRect l="25926" t="14103" b="53846"/>
          <a:stretch>
            <a:fillRect/>
          </a:stretch>
        </p:blipFill>
        <p:spPr>
          <a:xfrm>
            <a:off x="609373" y="4419726"/>
            <a:ext cx="5389250" cy="19901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alphaModFix amt="100000"/>
          </a:blip>
          <a:srcRect l="25926" t="14103" b="53846"/>
          <a:stretch>
            <a:fillRect/>
          </a:stretch>
        </p:blipFill>
        <p:spPr>
          <a:xfrm>
            <a:off x="6400925" y="4396866"/>
            <a:ext cx="5389250" cy="1990194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/>
    </mc:Choice>
    <mc:Fallback>
      <p:transition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grpSp>
        <p:nvGrpSpPr>
          <p:cNvPr id="4" name="Group 4"/>
          <p:cNvGrpSpPr/>
          <p:nvPr>
            <p:custDataLst>
              <p:tags r:id="rId2"/>
            </p:custDataLst>
          </p:nvPr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5" name="AutoShape 5"/>
            <p:cNvSpPr/>
            <p:nvPr>
              <p:custDataLst>
                <p:tags r:id="rId3"/>
              </p:custDataLst>
            </p:nvPr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>
              <p:custDataLst>
                <p:tags r:id="rId4"/>
              </p:custDataLst>
            </p:nvPr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>
              <p:custDataLst>
                <p:tags r:id="rId5"/>
              </p:custDataLst>
            </p:nvPr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8" name="Connector 8"/>
            <p:cNvCxnSpPr/>
            <p:nvPr>
              <p:custDataLst>
                <p:tags r:id="rId6"/>
              </p:custDataLst>
            </p:nvPr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制定运动处方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7"/>
            </p:custDataLst>
          </p:nvPr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制定运动处方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8"/>
            </p:custDataLst>
          </p:nvPr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运动时间安排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9"/>
            </p:custDataLst>
          </p:nvPr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有氧与力量训练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10"/>
            </p:custDataLst>
          </p:nvPr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运动是体重管理的另一大法宝；通过制定科学的运动处方，我们可以有效地燃烧卡路里，提高身体代谢率，从而达到健康减重的目的。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>
            <p:custDataLst>
              <p:tags r:id="rId11"/>
            </p:custDataLst>
          </p:nvPr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有氧运动与力量训练结合，如慢跑、游泳、骑自行车及举重、俯卧撑等，可有效燃烧卡路里，促进脂肪燃烧与肌肉增长。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12"/>
            </p:custDataLst>
          </p:nvPr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需要注意运动时间的安排；一般来说，每次运动时间应控制在30-60分钟之间，每周进行3-5次运动为宜；具体运动时间和强度需根据身体状况和减重需求调整。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13">
            <a:alphaModFix amt="100000"/>
          </a:blip>
          <a:srcRect/>
          <a:stretch>
            <a:fillRect/>
          </a:stretch>
        </p:blipFill>
        <p:spPr>
          <a:xfrm>
            <a:off x="8534622" y="1624940"/>
            <a:ext cx="4421505" cy="442150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3000"/>
    </mc:Choice>
    <mc:Fallback>
      <p:transition advTm="6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优化生活习惯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AutoShape 5"/>
          <p:cNvSpPr/>
          <p:nvPr>
            <p:custDataLst>
              <p:tags r:id="rId2"/>
            </p:custDataLst>
          </p:nvPr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TextBox 6"/>
          <p:cNvSpPr txBox="1"/>
          <p:nvPr>
            <p:custDataLst>
              <p:tags r:id="rId3"/>
            </p:custDataLst>
          </p:nvPr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保持良好生活习惯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不良生活习惯可致激素水平、精神状态波动，影响饮食运动习惯，保持良好习惯是体重管理关键。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>
            <p:custDataLst>
              <p:tags r:id="rId5"/>
            </p:custDataLst>
          </p:nvPr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>
            <p:custDataLst>
              <p:tags r:id="rId6"/>
            </p:custDataLst>
          </p:nvPr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充足睡眠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和压力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调节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7"/>
            </p:custDataLst>
          </p:nvPr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TextBox 11"/>
          <p:cNvSpPr txBox="1"/>
          <p:nvPr>
            <p:custDataLst>
              <p:tags r:id="rId8"/>
            </p:custDataLst>
          </p:nvPr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固定作息时间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9"/>
            </p:custDataLst>
          </p:nvPr>
        </p:nvSpPr>
        <p:spPr>
          <a:xfrm>
            <a:off x="128437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睡眠不足会导致食欲激素紊乱，增加饥饿感，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因此应保证每天</a:t>
            </a:r>
            <a:r>
              <a:rPr lang="en-US" altLang="zh-CN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7-9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的睡眠；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通过冥想、瑜伽等方式可缓解压力性进食倾向，避免摄入高热量食物。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0"/>
            </p:custDataLst>
          </p:nvPr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固定作息时间，稳定生物钟以维持代谢节律，减少夜间进食的风险，有助于维持健康体重和良好生活习惯。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5" name="Connector 15"/>
          <p:cNvCxnSpPr/>
          <p:nvPr>
            <p:custDataLst>
              <p:tags r:id="rId12"/>
            </p:custDataLst>
          </p:nvPr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Connector 16"/>
          <p:cNvCxnSpPr/>
          <p:nvPr>
            <p:custDataLst>
              <p:tags r:id="rId13"/>
            </p:custDataLst>
          </p:nvPr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>
            <p:custDataLst>
              <p:tags r:id="rId14"/>
            </p:custDataLst>
          </p:nvPr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15"/>
            </p:custDataLst>
          </p:nvPr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>
            <p:custDataLst>
              <p:tags r:id="rId16"/>
            </p:custDataLst>
          </p:nvPr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5000"/>
    </mc:Choice>
    <mc:Fallback>
      <p:transition advTm="5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3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监测体重变化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37888"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6" name="TextBox 6"/>
          <p:cNvSpPr txBox="1"/>
          <p:nvPr>
            <p:custDataLst>
              <p:tags r:id="rId3"/>
            </p:custDataLst>
          </p:nvPr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监测体重变化需保持测量准确性和一致性，关注趋势而非单次结果，结合其他身体指标进行综合评估。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定期评估体重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5"/>
            </p:custDataLst>
          </p:nvPr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在监测过程中，如果发现体重下降速度过快或过慢，或者出现身体不适等异常情况，需要及时调整减重策略。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6"/>
            </p:custDataLst>
          </p:nvPr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调整减重策略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7"/>
            </p:custDataLst>
          </p:nvPr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面对体重管理难题，应勇于求助。医生会根据个人情况制定个性化方案，提供专业指导，助力健康减重。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8"/>
            </p:custDataLst>
          </p:nvPr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寻求专业帮助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73000"/>
    </mc:Choice>
    <mc:Fallback>
      <p:transition advTm="7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520223" y="1033565"/>
            <a:ext cx="1813010" cy="1813010"/>
          </a:xfrm>
          <a:prstGeom prst="ellipse">
            <a:avLst/>
          </a:prstGeom>
          <a:gradFill>
            <a:gsLst>
              <a:gs pos="0">
                <a:schemeClr val="accent2">
                  <a:alpha val="15000"/>
                </a:schemeClr>
              </a:gs>
              <a:gs pos="100000">
                <a:schemeClr val="accent2">
                  <a:alpha val="15000"/>
                  <a:lumMod val="40000"/>
                  <a:lumOff val="60000"/>
                </a:schemeClr>
              </a:gs>
            </a:gsLst>
            <a:lin ang="0"/>
          </a:gradFill>
        </p:spPr>
      </p:sp>
      <p:sp>
        <p:nvSpPr>
          <p:cNvPr id="5" name="TextBox 5"/>
          <p:cNvSpPr txBox="1"/>
          <p:nvPr/>
        </p:nvSpPr>
        <p:spPr>
          <a:xfrm>
            <a:off x="2757596" y="2624328"/>
            <a:ext cx="8124825" cy="19621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结语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57596" y="1141600"/>
            <a:ext cx="8686800" cy="1704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6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765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65760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636693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919090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grpSp>
        <p:nvGrpSpPr>
          <p:cNvPr id="10" name="Group 10"/>
          <p:cNvGrpSpPr/>
          <p:nvPr/>
        </p:nvGrpSpPr>
        <p:grpSpPr>
          <a:xfrm rot="0">
            <a:off x="454963" y="331168"/>
            <a:ext cx="515576" cy="439821"/>
            <a:chOff x="454963" y="331168"/>
            <a:chExt cx="515576" cy="439821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534909" y="1907184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endParaRPr lang="en-US" sz="1100"/>
          </a:p>
        </p:txBody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8034635" y="1906360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结语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>
            <p:custDataLst>
              <p:tags r:id="rId4"/>
            </p:custDataLst>
          </p:nvPr>
        </p:nvSpPr>
        <p:spPr>
          <a:xfrm>
            <a:off x="534909" y="4442458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endParaRPr lang="en-US" sz="1100"/>
          </a:p>
        </p:txBody>
      </p:sp>
      <p:sp>
        <p:nvSpPr>
          <p:cNvPr id="11" name="AutoShape 11"/>
          <p:cNvSpPr/>
          <p:nvPr>
            <p:custDataLst>
              <p:tags r:id="rId5"/>
            </p:custDataLst>
          </p:nvPr>
        </p:nvSpPr>
        <p:spPr>
          <a:xfrm>
            <a:off x="8034635" y="4441633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endParaRPr lang="en-US" sz="1100"/>
          </a:p>
        </p:txBody>
      </p:sp>
      <p:sp>
        <p:nvSpPr>
          <p:cNvPr id="12" name="TextBox 12"/>
          <p:cNvSpPr txBox="1"/>
          <p:nvPr>
            <p:custDataLst>
              <p:tags r:id="rId6"/>
            </p:custDataLst>
          </p:nvPr>
        </p:nvSpPr>
        <p:spPr>
          <a:xfrm>
            <a:off x="8034635" y="4964243"/>
            <a:ext cx="3648075" cy="113791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4"/>
          <p:cNvSpPr/>
          <p:nvPr>
            <p:custDataLst>
              <p:tags r:id="rId7"/>
            </p:custDataLst>
          </p:nvPr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  <p:txBody>
          <a:bodyPr/>
          <a:p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         </a:t>
            </a: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     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长期过程需耐心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algn="ctr">
              <a:lnSpc>
                <a:spcPct val="140000"/>
              </a:lnSpc>
              <a:buClrTx/>
              <a:buSzTx/>
              <a:buFontTx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体重管理是一个长期而复杂的过程，需要我们付出耐心和努力，在AI健康助手普及的2025年，个体应善用医疗资源、科技工具及政策支持。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zh-CN" altLang="en-US"/>
          </a:p>
        </p:txBody>
      </p:sp>
      <p:pic>
        <p:nvPicPr>
          <p:cNvPr id="16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alphaModFix amt="100000"/>
          </a:blip>
          <a:srcRect t="10334" b="10334"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17" name="AutoShape 9"/>
          <p:cNvSpPr/>
          <p:nvPr>
            <p:custDataLst>
              <p:tags r:id="rId10"/>
            </p:custDataLst>
          </p:nvPr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  <p:txBody>
          <a:bodyPr/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     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   减重目标微习惯</a:t>
            </a: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algn="ctr">
              <a:lnSpc>
                <a:spcPct val="140000"/>
              </a:lnSpc>
              <a:buClrTx/>
              <a:buSzTx/>
              <a:buFontTx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将减重目标拆解为可执行的“微习惯”——从替换一杯含糖饮料开始，到建立规律运动节奏，最终形成低糖饮食、充足睡眠、压力管理的健康闭环。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8" name="Picture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alphaModFix amt="100000"/>
          </a:blip>
          <a:srcRect t="32414" b="32414"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9" name="AutoShape 13"/>
          <p:cNvSpPr/>
          <p:nvPr>
            <p:custDataLst>
              <p:tags r:id="rId13"/>
            </p:custDataLst>
          </p:nvPr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  <p:txBody>
          <a:bodyPr/>
          <a:p>
            <a:pPr algn="ctr">
              <a:lnSpc>
                <a:spcPct val="120000"/>
              </a:lnSpc>
            </a:pPr>
            <a:endParaRPr lang="en-US" sz="9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终身投资健康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endParaRPr lang="en-US" sz="1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algn="ctr">
              <a:lnSpc>
                <a:spcPct val="140000"/>
              </a:lnSpc>
              <a:buClrTx/>
              <a:buSzTx/>
              <a:buFontTx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减重不是短期冲刺，而是终身健康投资的起点，让我们从今天开始，从下一顿开始，为我们自己的体重设定科学的管理规划，重新建立起健康快乐的人生！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algn="ctr">
              <a:lnSpc>
                <a:spcPct val="120000"/>
              </a:lnSpc>
            </a:pPr>
            <a:endParaRPr lang="zh-CN" altLang="en-US"/>
          </a:p>
        </p:txBody>
      </p:sp>
      <p:pic>
        <p:nvPicPr>
          <p:cNvPr id="20" name="Picture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alphaModFix amt="100000"/>
          </a:blip>
          <a:srcRect t="10383" b="10383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5000"/>
    </mc:Choice>
    <mc:Fallback>
      <p:transition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672611" y="3429000"/>
            <a:ext cx="80295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86000"/>
              </a:lnSpc>
              <a:spcBef>
                <a:spcPts val="450"/>
              </a:spcBef>
            </a:pPr>
            <a:r>
              <a:rPr lang="en-US" sz="3075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谢谢您的观看</a:t>
            </a:r>
            <a:endParaRPr lang="en-US" sz="3075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2611" y="1363218"/>
            <a:ext cx="9069452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12000"/>
              </a:lnSpc>
              <a:spcBef>
                <a:spcPts val="450"/>
              </a:spcBef>
            </a:pPr>
            <a:r>
              <a:rPr lang="en-US" sz="123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123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970648" y="-568881"/>
            <a:ext cx="4165108" cy="4165108"/>
          </a:xfrm>
          <a:prstGeom prst="ellipse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100000">
                <a:schemeClr val="accent2">
                  <a:alpha val="70000"/>
                  <a:lumMod val="60000"/>
                  <a:lumOff val="40000"/>
                </a:schemeClr>
              </a:gs>
            </a:gsLst>
            <a:lin ang="0"/>
          </a:gradFill>
        </p:spPr>
      </p:sp>
      <p:sp>
        <p:nvSpPr>
          <p:cNvPr id="7" name="AutoShape 7"/>
          <p:cNvSpPr/>
          <p:nvPr/>
        </p:nvSpPr>
        <p:spPr>
          <a:xfrm>
            <a:off x="8702068" y="2610993"/>
            <a:ext cx="2326725" cy="2326725"/>
          </a:xfrm>
          <a:prstGeom prst="ellipse">
            <a:avLst/>
          </a:prstGeom>
          <a:gradFill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alpha val="30000"/>
                  <a:lumMod val="60000"/>
                  <a:lumOff val="40000"/>
                </a:schemeClr>
              </a:gs>
            </a:gsLst>
            <a:lin ang="0"/>
          </a:gradFill>
        </p:spPr>
      </p:sp>
      <p:sp>
        <p:nvSpPr>
          <p:cNvPr id="8" name="AutoShape 8"/>
          <p:cNvSpPr/>
          <p:nvPr/>
        </p:nvSpPr>
        <p:spPr>
          <a:xfrm>
            <a:off x="-719450" y="5269121"/>
            <a:ext cx="2669268" cy="2669268"/>
          </a:xfrm>
          <a:prstGeom prst="ellipse">
            <a:avLst/>
          </a:prstGeom>
          <a:solidFill>
            <a:schemeClr val="accent2">
              <a:alpha val="13000"/>
            </a:schemeClr>
          </a:solid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/>
    </mc:Choice>
    <mc:Fallback>
      <p:transition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12343" y="2059640"/>
            <a:ext cx="2738721" cy="2738721"/>
          </a:xfrm>
          <a:prstGeom prst="ellipse">
            <a:avLst/>
          </a:prstGeom>
          <a:gradFill>
            <a:gsLst>
              <a:gs pos="0">
                <a:schemeClr val="accent2">
                  <a:alpha val="15000"/>
                </a:schemeClr>
              </a:gs>
              <a:gs pos="100000">
                <a:schemeClr val="accent2">
                  <a:alpha val="15000"/>
                  <a:lumMod val="40000"/>
                  <a:lumOff val="60000"/>
                </a:schemeClr>
              </a:gs>
            </a:gsLst>
            <a:lin ang="0"/>
          </a:gradFill>
        </p:spPr>
      </p:sp>
      <p:sp>
        <p:nvSpPr>
          <p:cNvPr id="5" name="TextBox 5"/>
          <p:cNvSpPr txBox="1"/>
          <p:nvPr/>
        </p:nvSpPr>
        <p:spPr>
          <a:xfrm>
            <a:off x="5860415" y="2494915"/>
            <a:ext cx="4382135" cy="335851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体重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管理国家战略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健康体重管理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体重管理方案分享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84673" y="2576513"/>
            <a:ext cx="2532780" cy="1704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6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765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520223" y="1033565"/>
            <a:ext cx="1813010" cy="1813010"/>
          </a:xfrm>
          <a:prstGeom prst="ellipse">
            <a:avLst/>
          </a:prstGeom>
          <a:gradFill>
            <a:gsLst>
              <a:gs pos="0">
                <a:schemeClr val="accent2">
                  <a:alpha val="15000"/>
                </a:schemeClr>
              </a:gs>
              <a:gs pos="100000">
                <a:schemeClr val="accent2">
                  <a:alpha val="15000"/>
                  <a:lumMod val="40000"/>
                  <a:lumOff val="60000"/>
                </a:schemeClr>
              </a:gs>
            </a:gsLst>
            <a:lin ang="0"/>
          </a:gradFill>
        </p:spPr>
      </p:sp>
      <p:sp>
        <p:nvSpPr>
          <p:cNvPr id="5" name="TextBox 5"/>
          <p:cNvSpPr txBox="1"/>
          <p:nvPr/>
        </p:nvSpPr>
        <p:spPr>
          <a:xfrm>
            <a:off x="2757596" y="2624328"/>
            <a:ext cx="8124825" cy="12166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marL="0" lvl="1" indent="0">
              <a:lnSpc>
                <a:spcPct val="140000"/>
              </a:lnSpc>
              <a:buFont typeface="Arial" panose="020B0604020202020204"/>
              <a:buNone/>
            </a:pPr>
            <a:r>
              <a:rPr lang="zh-CN" alt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体重</a:t>
            </a:r>
            <a:r>
              <a:rPr lang="zh-CN" alt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管理国家战略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57596" y="1141600"/>
            <a:ext cx="8686800" cy="1704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6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765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65760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636693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919090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grpSp>
        <p:nvGrpSpPr>
          <p:cNvPr id="10" name="Group 10"/>
          <p:cNvGrpSpPr/>
          <p:nvPr/>
        </p:nvGrpSpPr>
        <p:grpSpPr>
          <a:xfrm rot="0">
            <a:off x="454963" y="331168"/>
            <a:ext cx="515576" cy="439821"/>
            <a:chOff x="454963" y="331168"/>
            <a:chExt cx="515576" cy="439821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/>
    </mc:Choice>
    <mc:Fallback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744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6994" y="152156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marL="0" lvl="1"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体重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管理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国家战略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2"/>
            </p:custDataLst>
          </p:nvPr>
        </p:nvSpPr>
        <p:spPr>
          <a:xfrm>
            <a:off x="1308622" y="129515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体重管理上升为国家战略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3"/>
            </p:custDataLst>
          </p:nvPr>
        </p:nvSpPr>
        <p:spPr>
          <a:xfrm>
            <a:off x="1384822" y="1828556"/>
            <a:ext cx="10311874" cy="87628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随着“健康中国2030”战略的推进，2024年国家卫健委联合16部门启动的“体重管理年”活动，标志着体重管理正式上升为国家战略。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>
            <p:custDataLst>
              <p:tags r:id="rId4"/>
            </p:custDataLst>
          </p:nvPr>
        </p:nvSpPr>
        <p:spPr>
          <a:xfrm>
            <a:off x="1310640" y="2250440"/>
            <a:ext cx="4348480" cy="11144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健康体重管理的重要性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5"/>
            </p:custDataLst>
          </p:nvPr>
        </p:nvSpPr>
        <p:spPr>
          <a:xfrm>
            <a:off x="1310527" y="3074531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随着物质条件的丰富，人们的生活水平不断提高，肥胖的身型已不再是美丽和富态的象征，反而成为危及我们身体健康的重要隐患。因此，无论是出于健康需要还是心理需求，我们都渴望保持一个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健康的体型。</a:t>
            </a:r>
            <a:endParaRPr lang="zh-CN" alt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alphaModFix amt="100000"/>
          </a:blip>
          <a:srcRect t="29570" b="29570"/>
          <a:stretch>
            <a:fillRect/>
          </a:stretch>
        </p:blipFill>
        <p:spPr>
          <a:xfrm>
            <a:off x="761828" y="3962546"/>
            <a:ext cx="3422773" cy="2095302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7">
            <a:alphaModFix amt="100000"/>
          </a:blip>
          <a:srcRect t="4088" b="4088"/>
          <a:stretch>
            <a:fillRect/>
          </a:stretch>
        </p:blipFill>
        <p:spPr>
          <a:xfrm>
            <a:off x="4369258" y="3958736"/>
            <a:ext cx="3422773" cy="2095302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8">
            <a:alphaModFix amt="100000"/>
          </a:blip>
          <a:srcRect t="4088" b="4088"/>
          <a:stretch>
            <a:fillRect/>
          </a:stretch>
        </p:blipFill>
        <p:spPr>
          <a:xfrm>
            <a:off x="8034603" y="3962546"/>
            <a:ext cx="3422773" cy="2095302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/>
    </mc:Choice>
    <mc:Fallback>
      <p:transition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447833" y="1066585"/>
            <a:ext cx="1813010" cy="1813010"/>
          </a:xfrm>
          <a:prstGeom prst="ellipse">
            <a:avLst/>
          </a:prstGeom>
          <a:gradFill>
            <a:gsLst>
              <a:gs pos="0">
                <a:schemeClr val="accent2">
                  <a:alpha val="15000"/>
                </a:schemeClr>
              </a:gs>
              <a:gs pos="100000">
                <a:schemeClr val="accent2">
                  <a:alpha val="15000"/>
                  <a:lumMod val="40000"/>
                  <a:lumOff val="60000"/>
                </a:schemeClr>
              </a:gs>
            </a:gsLst>
            <a:lin ang="0"/>
          </a:gradFill>
        </p:spPr>
      </p:sp>
      <p:sp>
        <p:nvSpPr>
          <p:cNvPr id="5" name="TextBox 5"/>
          <p:cNvSpPr txBox="1"/>
          <p:nvPr/>
        </p:nvSpPr>
        <p:spPr>
          <a:xfrm>
            <a:off x="2757596" y="2624328"/>
            <a:ext cx="8124825" cy="19621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健康体重管理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57596" y="1141600"/>
            <a:ext cx="8686800" cy="1704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6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765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65760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636693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919090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grpSp>
        <p:nvGrpSpPr>
          <p:cNvPr id="10" name="Group 10"/>
          <p:cNvGrpSpPr/>
          <p:nvPr/>
        </p:nvGrpSpPr>
        <p:grpSpPr>
          <a:xfrm rot="0">
            <a:off x="454963" y="331168"/>
            <a:ext cx="515576" cy="439821"/>
            <a:chOff x="454963" y="331168"/>
            <a:chExt cx="515576" cy="439821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</p:grpSp>
      <p:sp>
        <p:nvSpPr>
          <p:cNvPr id="31" name="AutoShape 4"/>
          <p:cNvSpPr/>
          <p:nvPr/>
        </p:nvSpPr>
        <p:spPr>
          <a:xfrm>
            <a:off x="1574833" y="1193585"/>
            <a:ext cx="1813010" cy="1813010"/>
          </a:xfrm>
          <a:prstGeom prst="ellipse">
            <a:avLst/>
          </a:prstGeom>
          <a:gradFill>
            <a:gsLst>
              <a:gs pos="0">
                <a:schemeClr val="accent2">
                  <a:alpha val="15000"/>
                </a:schemeClr>
              </a:gs>
              <a:gs pos="100000">
                <a:schemeClr val="accent2">
                  <a:alpha val="15000"/>
                  <a:lumMod val="40000"/>
                  <a:lumOff val="60000"/>
                </a:schemeClr>
              </a:gs>
            </a:gsLst>
            <a:lin ang="0"/>
          </a:grad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/>
    </mc:Choice>
    <mc:Fallback>
      <p:transition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5800" y="-76200"/>
            <a:ext cx="4758690" cy="6238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    </a:t>
            </a: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常见误区与事实</a:t>
            </a: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健康体重并非单纯追求“瘦”，而是指体重           与身高、体脂率、肌肉量相匹配，使身体机能处于最佳状态。</a:t>
            </a: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常用评估指标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常用的评估指标包括体重指数（BMI）、腰围、体脂率等，可以全面反映一个人的体重状况。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r>
              <a:rPr lang="en-US" altLang="zh-CN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BMI=</a:t>
            </a:r>
            <a:r>
              <a:rPr lang="zh-CN" alt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体重（</a:t>
            </a:r>
            <a:r>
              <a:rPr lang="en-US" altLang="zh-CN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kg</a:t>
            </a:r>
            <a:r>
              <a:rPr lang="zh-CN" alt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）</a:t>
            </a:r>
            <a:r>
              <a:rPr lang="en-US" alt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÷</a:t>
            </a:r>
            <a:r>
              <a:rPr lang="zh-CN" alt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身高</a:t>
            </a:r>
            <a:r>
              <a:rPr lang="en-US" alt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²</a:t>
            </a:r>
            <a:r>
              <a:rPr lang="zh-CN" alt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（</a:t>
            </a:r>
            <a:r>
              <a:rPr lang="en-US" altLang="zh-CN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m</a:t>
            </a:r>
            <a:r>
              <a:rPr lang="zh-CN" alt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）</a:t>
            </a:r>
            <a:endParaRPr lang="zh-CN" alt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健康体重管理</a:t>
            </a:r>
            <a:endParaRPr lang="en-US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健康体重管理的核心就在于运用科学方法保持体重指数（BMI）在18.5至24的健康范围内。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zh-CN" alt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">
            <a:alphaModFix amt="100000"/>
          </a:blip>
          <a:srcRect l="1" r="-263" b="2005"/>
          <a:stretch>
            <a:fillRect/>
          </a:stretch>
        </p:blipFill>
        <p:spPr>
          <a:xfrm>
            <a:off x="6151245" y="990600"/>
            <a:ext cx="4222750" cy="11201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alphaModFix amt="100000"/>
          </a:blip>
          <a:srcRect l="-351" t="32146" r="88" b="15354"/>
          <a:stretch>
            <a:fillRect/>
          </a:stretch>
        </p:blipFill>
        <p:spPr>
          <a:xfrm>
            <a:off x="7159159" y="2209865"/>
            <a:ext cx="4125595" cy="11201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alphaModFix amt="100000"/>
          </a:blip>
          <a:srcRect l="185" t="38780" r="-185" b="20494"/>
          <a:stretch>
            <a:fillRect/>
          </a:stretch>
        </p:blipFill>
        <p:spPr>
          <a:xfrm>
            <a:off x="6179850" y="3505319"/>
            <a:ext cx="4125595" cy="112013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alphaModFix amt="100000"/>
          </a:blip>
          <a:srcRect t="23" r="169" b="-5023"/>
          <a:stretch>
            <a:fillRect/>
          </a:stretch>
        </p:blipFill>
        <p:spPr>
          <a:xfrm>
            <a:off x="7158990" y="4724641"/>
            <a:ext cx="4118610" cy="11198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6890" y="152400"/>
            <a:ext cx="4156710" cy="694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1" algn="l">
              <a:lnSpc>
                <a:spcPct val="140000"/>
              </a:lnSpc>
              <a:buClrTx/>
              <a:buSzTx/>
              <a:buFontTx/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健康体重管理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5000"/>
    </mc:Choice>
    <mc:Fallback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1520223" y="1033565"/>
            <a:ext cx="1813010" cy="1813010"/>
          </a:xfrm>
          <a:prstGeom prst="ellipse">
            <a:avLst/>
          </a:prstGeom>
          <a:gradFill>
            <a:gsLst>
              <a:gs pos="0">
                <a:schemeClr val="accent2">
                  <a:alpha val="15000"/>
                </a:schemeClr>
              </a:gs>
              <a:gs pos="100000">
                <a:schemeClr val="accent2">
                  <a:alpha val="15000"/>
                  <a:lumMod val="40000"/>
                  <a:lumOff val="60000"/>
                </a:schemeClr>
              </a:gs>
            </a:gsLst>
            <a:lin ang="0"/>
          </a:gradFill>
        </p:spPr>
      </p:sp>
      <p:sp>
        <p:nvSpPr>
          <p:cNvPr id="5" name="TextBox 5"/>
          <p:cNvSpPr txBox="1"/>
          <p:nvPr/>
        </p:nvSpPr>
        <p:spPr>
          <a:xfrm>
            <a:off x="2757805" y="2624455"/>
            <a:ext cx="4905375" cy="406336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体重管理方案分享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40000"/>
              </a:lnSpc>
              <a:buClrTx/>
              <a:buSzTx/>
              <a:buFont typeface="Arial" panose="020B0604020202020204"/>
              <a:buChar char="•"/>
            </a:pP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42991" y="1141600"/>
            <a:ext cx="8686800" cy="1704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65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765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65760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636693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919090" y="6033893"/>
            <a:ext cx="282396" cy="33223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grpSp>
        <p:nvGrpSpPr>
          <p:cNvPr id="10" name="Group 10"/>
          <p:cNvGrpSpPr/>
          <p:nvPr/>
        </p:nvGrpSpPr>
        <p:grpSpPr>
          <a:xfrm rot="0">
            <a:off x="454963" y="331168"/>
            <a:ext cx="515576" cy="439821"/>
            <a:chOff x="454963" y="331168"/>
            <a:chExt cx="515576" cy="439821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</p:grpSp>
      <p:sp>
        <p:nvSpPr>
          <p:cNvPr id="31" name="文本框 30"/>
          <p:cNvSpPr txBox="1"/>
          <p:nvPr/>
        </p:nvSpPr>
        <p:spPr>
          <a:xfrm>
            <a:off x="8077200" y="1676400"/>
            <a:ext cx="4925060" cy="3318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lvl="1" indent="-228600" algn="l">
              <a:lnSpc>
                <a:spcPct val="140000"/>
              </a:lnSpc>
              <a:buClrTx/>
              <a:buSzTx/>
              <a:buFont typeface="Arial" panose="020B0604020202020204"/>
              <a:buChar char="•"/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设定目标体重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40000"/>
              </a:lnSpc>
              <a:buClrTx/>
              <a:buSzTx/>
              <a:buFont typeface="Arial" panose="020B0604020202020204"/>
              <a:buChar char="•"/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精准控制饮食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40000"/>
              </a:lnSpc>
              <a:buClrTx/>
              <a:buSzTx/>
              <a:buFont typeface="Arial" panose="020B0604020202020204"/>
              <a:buChar char="•"/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制定运动处方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40000"/>
              </a:lnSpc>
              <a:buClrTx/>
              <a:buSzTx/>
              <a:buFont typeface="Arial" panose="020B0604020202020204"/>
              <a:buChar char="•"/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改善生活习惯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40000"/>
              </a:lnSpc>
              <a:buClrTx/>
              <a:buSzTx/>
              <a:buFont typeface="Arial" panose="020B0604020202020204"/>
              <a:buChar char="•"/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监测体重变化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40000"/>
    </mc:Choice>
    <mc:Fallback>
      <p:transition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设定合适的目标体重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216800" y="2235958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设定目标体重是体重管理的第一步，也是至关重要的一步；一个明确的目标，可以为我们提供清晰的方向和动力。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设定目标体重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8027972" y="2207383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制定目标体重时，需通过BMI或其他健康评估工具了解身体状况，判断是否需要减重、增重或保持现状。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7988535" y="525555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目标体重的设定应具有一定的弹性，如青少年、老年人、糖尿病人等特殊群体需要结合自己的实际情况来设定目标体重。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8"/>
            </p:custDataLst>
          </p:nvPr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了解身体状况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9"/>
            </p:custDataLst>
          </p:nvPr>
        </p:nvSpPr>
        <p:spPr>
          <a:xfrm>
            <a:off x="156774" y="528412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避免盲目追求过瘦或过重的体型，注重健康与美观的平衡；每周减重0.5-1公斤是健康且可持续的减重速度。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10"/>
            </p:custDataLst>
          </p:nvPr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健康减重速度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>
            <p:custDataLst>
              <p:tags r:id="rId12"/>
            </p:custDataLst>
          </p:nvPr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>
            <p:custDataLst>
              <p:tags r:id="rId13"/>
            </p:custDataLst>
          </p:nvPr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>
            <p:custDataLst>
              <p:tags r:id="rId14"/>
            </p:custDataLst>
          </p:nvPr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AutoShape 17"/>
          <p:cNvSpPr/>
          <p:nvPr>
            <p:custDataLst>
              <p:tags r:id="rId15"/>
            </p:custDataLst>
          </p:nvPr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>
            <p:custDataLst>
              <p:tags r:id="rId16"/>
            </p:custDataLst>
          </p:nvPr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AutoShape 19"/>
          <p:cNvSpPr/>
          <p:nvPr>
            <p:custDataLst>
              <p:tags r:id="rId17"/>
            </p:custDataLst>
          </p:nvPr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20" name="TextBox 20"/>
          <p:cNvSpPr txBox="1"/>
          <p:nvPr>
            <p:custDataLst>
              <p:tags r:id="rId18"/>
            </p:custDataLst>
          </p:nvPr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TextBox 21"/>
          <p:cNvSpPr txBox="1"/>
          <p:nvPr>
            <p:custDataLst>
              <p:tags r:id="rId19"/>
            </p:custDataLst>
          </p:nvPr>
        </p:nvSpPr>
        <p:spPr>
          <a:xfrm>
            <a:off x="7988535" y="480187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弹性调整目标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0"/>
    </mc:Choice>
    <mc:Fallback>
      <p:transition advTm="6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3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chemeClr val="lt1">
              <a:alpha val="90000"/>
            </a:schemeClr>
          </a:solidFill>
        </p:spPr>
      </p:sp>
      <p:sp>
        <p:nvSpPr>
          <p:cNvPr id="4" name="TextBox 4"/>
          <p:cNvSpPr txBox="1"/>
          <p:nvPr>
            <p:custDataLst>
              <p:tags r:id="rId2"/>
            </p:custDataLst>
          </p:nvPr>
        </p:nvSpPr>
        <p:spPr>
          <a:xfrm>
            <a:off x="641350" y="2631440"/>
            <a:ext cx="260667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掌握热量与营养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20000"/>
              </a:lnSpc>
            </a:pP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653186" y="2700366"/>
            <a:ext cx="2562225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我们需要了解各类食物的热量和营养成分，以便根据自己的身体状况和减重需求，科学搭配饮食。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3368956" y="2815680"/>
            <a:ext cx="25527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食材替换与选择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3368956" y="3326958"/>
            <a:ext cx="2562225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如将精米面替换为藜麦等低糖指数食材，糖尿病患者则可以用魔芋米代替50%的白米饭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。</a:t>
            </a:r>
            <a:endParaRPr lang="zh-CN" alt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+mn-ea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6160873" y="2189088"/>
            <a:ext cx="26098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优质蛋白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为主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6160873" y="2700366"/>
            <a:ext cx="2609850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瘦肉、鱼类、豆类等富含优质蛋白质的食物，应成为我们饮食的主要组成部分。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8"/>
            </p:custDataLst>
          </p:nvPr>
        </p:nvSpPr>
        <p:spPr>
          <a:xfrm>
            <a:off x="8954053" y="2815680"/>
            <a:ext cx="265747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蔬果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促进代谢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9"/>
            </p:custDataLst>
          </p:nvPr>
        </p:nvSpPr>
        <p:spPr>
          <a:xfrm>
            <a:off x="8954053" y="3326958"/>
            <a:ext cx="2653383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蔬菜、水果等富含维生素和纤维素的食物，可促进肠胃蠕动，帮助消化吸收，促进新陈代谢。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AutoShape 12"/>
          <p:cNvSpPr/>
          <p:nvPr>
            <p:custDataLst>
              <p:tags r:id="rId10"/>
            </p:custDataLst>
          </p:nvPr>
        </p:nvSpPr>
        <p:spPr>
          <a:xfrm rot="-10800000">
            <a:off x="795939" y="1705112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 rot="-10800000">
            <a:off x="3539937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>
            <p:custDataLst>
              <p:tags r:id="rId12"/>
            </p:custDataLst>
          </p:nvPr>
        </p:nvSpPr>
        <p:spPr>
          <a:xfrm rot="10800000">
            <a:off x="6323866" y="1710499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>
            <p:custDataLst>
              <p:tags r:id="rId13"/>
            </p:custDataLst>
          </p:nvPr>
        </p:nvSpPr>
        <p:spPr>
          <a:xfrm rot="-10800000">
            <a:off x="9134415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精准控制饮食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>
            <p:custDataLst>
              <p:tags r:id="rId14"/>
            </p:custDataLst>
          </p:nvPr>
        </p:nvSpPr>
        <p:spPr>
          <a:xfrm>
            <a:off x="656874" y="1721024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15"/>
            </p:custDataLst>
          </p:nvPr>
        </p:nvSpPr>
        <p:spPr>
          <a:xfrm>
            <a:off x="3400872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>
            <p:custDataLst>
              <p:tags r:id="rId16"/>
            </p:custDataLst>
          </p:nvPr>
        </p:nvSpPr>
        <p:spPr>
          <a:xfrm>
            <a:off x="6184801" y="171049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TextBox 20"/>
          <p:cNvSpPr txBox="1"/>
          <p:nvPr>
            <p:custDataLst>
              <p:tags r:id="rId17"/>
            </p:custDataLst>
          </p:nvPr>
        </p:nvSpPr>
        <p:spPr>
          <a:xfrm>
            <a:off x="8995350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70000"/>
    </mc:Choice>
    <mc:Fallback>
      <p:transition advTm="7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tags/tag1.xml><?xml version="1.0" encoding="utf-8"?>
<p:tagLst xmlns:p="http://schemas.openxmlformats.org/presentationml/2006/main">
  <p:tag name="TIMING" val="|1.104|2.492|0.879|0.711"/>
</p:tagLst>
</file>

<file path=ppt/tags/tag10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11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12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13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14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15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16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17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18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19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2.xml><?xml version="1.0" encoding="utf-8"?>
<p:tagLst xmlns:p="http://schemas.openxmlformats.org/presentationml/2006/main">
  <p:tag name="KSO_WM_DIAGRAM_VIRTUALLY_FRAME" val="{&quot;height&quot;:214.43015748031493,&quot;left&quot;:97.04110236220473,&quot;top&quot;:83.4807874015748,&quot;width&quot;:823.9585826771652}"/>
</p:tagLst>
</file>

<file path=ppt/tags/tag20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21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22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23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24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25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26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27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28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29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3.xml><?xml version="1.0" encoding="utf-8"?>
<p:tagLst xmlns:p="http://schemas.openxmlformats.org/presentationml/2006/main">
  <p:tag name="KSO_WM_DIAGRAM_VIRTUALLY_FRAME" val="{&quot;height&quot;:214.43015748031493,&quot;left&quot;:97.04110236220473,&quot;top&quot;:83.4807874015748,&quot;width&quot;:823.9585826771652}"/>
</p:tagLst>
</file>

<file path=ppt/tags/tag30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31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32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33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34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35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36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37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38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39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4.xml><?xml version="1.0" encoding="utf-8"?>
<p:tagLst xmlns:p="http://schemas.openxmlformats.org/presentationml/2006/main">
  <p:tag name="KSO_WM_DIAGRAM_VIRTUALLY_FRAME" val="{&quot;height&quot;:214.43015748031493,&quot;left&quot;:97.04110236220473,&quot;top&quot;:83.4807874015748,&quot;width&quot;:823.9585826771652}"/>
</p:tagLst>
</file>

<file path=ppt/tags/tag40.xml><?xml version="1.0" encoding="utf-8"?>
<p:tagLst xmlns:p="http://schemas.openxmlformats.org/presentationml/2006/main">
  <p:tag name="KSO_WM_DIAGRAM_VIRTUALLY_FRAME" val="{&quot;height&quot;:324.6581889763779,&quot;left&quot;:50.5,&quot;top&quot;:134.2607874015748,&quot;width&quot;:863.7935433070867}"/>
</p:tagLst>
</file>

<file path=ppt/tags/tag41.xml><?xml version="1.0" encoding="utf-8"?>
<p:tagLst xmlns:p="http://schemas.openxmlformats.org/presentationml/2006/main">
  <p:tag name="TIMING" val="|0.742"/>
</p:tagLst>
</file>

<file path=ppt/tags/tag42.xml><?xml version="1.0" encoding="utf-8"?>
<p:tagLst xmlns:p="http://schemas.openxmlformats.org/presentationml/2006/main">
  <p:tag name="KSO_WM_DIAGRAM_VIRTUALLY_FRAME" val="{&quot;height&quot;:225.7242519685039,&quot;left&quot;:39.859606299212594,&quot;top&quot;:96.33685039370079,&quot;width&quot;:872.3593700787402}"/>
</p:tagLst>
</file>

<file path=ppt/tags/tag43.xml><?xml version="1.0" encoding="utf-8"?>
<p:tagLst xmlns:p="http://schemas.openxmlformats.org/presentationml/2006/main">
  <p:tag name="KSO_WM_DIAGRAM_VIRTUALLY_FRAME" val="{&quot;height&quot;:225.7242519685039,&quot;left&quot;:39.859606299212594,&quot;top&quot;:96.33685039370079,&quot;width&quot;:872.3593700787402}"/>
</p:tagLst>
</file>

<file path=ppt/tags/tag44.xml><?xml version="1.0" encoding="utf-8"?>
<p:tagLst xmlns:p="http://schemas.openxmlformats.org/presentationml/2006/main">
  <p:tag name="KSO_WM_DIAGRAM_VIRTUALLY_FRAME" val="{&quot;height&quot;:225.7242519685039,&quot;left&quot;:39.859606299212594,&quot;top&quot;:96.33685039370079,&quot;width&quot;:872.3593700787402}"/>
</p:tagLst>
</file>

<file path=ppt/tags/tag45.xml><?xml version="1.0" encoding="utf-8"?>
<p:tagLst xmlns:p="http://schemas.openxmlformats.org/presentationml/2006/main">
  <p:tag name="KSO_WM_DIAGRAM_VIRTUALLY_FRAME" val="{&quot;height&quot;:225.7242519685039,&quot;left&quot;:39.859606299212594,&quot;top&quot;:96.33685039370079,&quot;width&quot;:872.3593700787402}"/>
</p:tagLst>
</file>

<file path=ppt/tags/tag46.xml><?xml version="1.0" encoding="utf-8"?>
<p:tagLst xmlns:p="http://schemas.openxmlformats.org/presentationml/2006/main">
  <p:tag name="KSO_WM_DIAGRAM_VIRTUALLY_FRAME" val="{&quot;height&quot;:225.7242519685039,&quot;left&quot;:39.859606299212594,&quot;top&quot;:96.33685039370079,&quot;width&quot;:872.3593700787402}"/>
</p:tagLst>
</file>

<file path=ppt/tags/tag47.xml><?xml version="1.0" encoding="utf-8"?>
<p:tagLst xmlns:p="http://schemas.openxmlformats.org/presentationml/2006/main">
  <p:tag name="KSO_WM_DIAGRAM_VIRTUALLY_FRAME" val="{&quot;height&quot;:225.7242519685039,&quot;left&quot;:39.859606299212594,&quot;top&quot;:96.33685039370079,&quot;width&quot;:872.3593700787402}"/>
</p:tagLst>
</file>

<file path=ppt/tags/tag48.xml><?xml version="1.0" encoding="utf-8"?>
<p:tagLst xmlns:p="http://schemas.openxmlformats.org/presentationml/2006/main">
  <p:tag name="TIMING" val="|2.239|1.221"/>
</p:tagLst>
</file>

<file path=ppt/tags/tag49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5.xml><?xml version="1.0" encoding="utf-8"?>
<p:tagLst xmlns:p="http://schemas.openxmlformats.org/presentationml/2006/main">
  <p:tag name="KSO_WM_DIAGRAM_VIRTUALLY_FRAME" val="{&quot;height&quot;:214.43015748031493,&quot;left&quot;:97.04110236220473,&quot;top&quot;:83.4807874015748,&quot;width&quot;:823.9585826771652}"/>
</p:tagLst>
</file>

<file path=ppt/tags/tag50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51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52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53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54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55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56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57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58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59.xml><?xml version="1.0" encoding="utf-8"?>
<p:tagLst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6.xml><?xml version="1.0" encoding="utf-8"?>
<p:tagLst xmlns:p="http://schemas.openxmlformats.org/presentationml/2006/main">
  <p:tag name="TIMING" val="|0.927|1.946"/>
</p:tagLst>
</file>

<file path=ppt/tags/tag60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61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62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63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64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65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66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67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68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69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7.xml><?xml version="1.0" encoding="utf-8"?>
<p:tagLst xmlns:p="http://schemas.openxmlformats.org/presentationml/2006/main">
  <p:tag name="TIMING" val="|1.35"/>
</p:tagLst>
</file>

<file path=ppt/tags/tag70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71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72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73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74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75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76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77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78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79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8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80.xml><?xml version="1.0" encoding="utf-8"?>
<p:tagLst xmlns:p="http://schemas.openxmlformats.org/presentationml/2006/main">
  <p:tag name="KSO_WM_DIAGRAM_VIRTUALLY_FRAME" val="{&quot;height&quot;:388.1686614173229,&quot;left&quot;:42.118818897637794,&quot;top&quot;:114.70220472440944,&quot;width&quot;:877.7796062992127}"/>
</p:tagLst>
</file>

<file path=ppt/tags/tag81.xml><?xml version="1.0" encoding="utf-8"?>
<p:tagLst xmlns:p="http://schemas.openxmlformats.org/presentationml/2006/main">
  <p:tag name="KSO_WM_DIAGRAM_VIRTUALLY_FRAME" val="{&quot;height&quot;:388.1686614173229,&quot;left&quot;:42.118818897637794,&quot;top&quot;:114.70220472440944,&quot;width&quot;:877.7796062992127}"/>
</p:tagLst>
</file>

<file path=ppt/tags/tag82.xml><?xml version="1.0" encoding="utf-8"?>
<p:tagLst xmlns:p="http://schemas.openxmlformats.org/presentationml/2006/main">
  <p:tag name="KSO_WM_DIAGRAM_VIRTUALLY_FRAME" val="{&quot;height&quot;:388.1686614173229,&quot;left&quot;:42.118818897637794,&quot;top&quot;:114.70220472440944,&quot;width&quot;:877.7796062992127}"/>
</p:tagLst>
</file>

<file path=ppt/tags/tag83.xml><?xml version="1.0" encoding="utf-8"?>
<p:tagLst xmlns:p="http://schemas.openxmlformats.org/presentationml/2006/main">
  <p:tag name="KSO_WM_DIAGRAM_VIRTUALLY_FRAME" val="{&quot;height&quot;:388.1686614173229,&quot;left&quot;:42.118818897637794,&quot;top&quot;:114.70220472440944,&quot;width&quot;:877.7796062992127}"/>
</p:tagLst>
</file>

<file path=ppt/tags/tag84.xml><?xml version="1.0" encoding="utf-8"?>
<p:tagLst xmlns:p="http://schemas.openxmlformats.org/presentationml/2006/main">
  <p:tag name="KSO_WM_DIAGRAM_VIRTUALLY_FRAME" val="{&quot;height&quot;:388.1686614173229,&quot;left&quot;:42.118818897637794,&quot;top&quot;:114.70220472440944,&quot;width&quot;:877.7796062992127}"/>
</p:tagLst>
</file>

<file path=ppt/tags/tag85.xml><?xml version="1.0" encoding="utf-8"?>
<p:tagLst xmlns:p="http://schemas.openxmlformats.org/presentationml/2006/main">
  <p:tag name="KSO_WM_DIAGRAM_VIRTUALLY_FRAME" val="{&quot;height&quot;:402.9148818897638,&quot;left&quot;:44.91236220472441,&quot;top&quot;:98.91409448818897,&quot;width&quot;:868.7614173228346}"/>
</p:tagLst>
</file>

<file path=ppt/tags/tag86.xml><?xml version="1.0" encoding="utf-8"?>
<p:tagLst xmlns:p="http://schemas.openxmlformats.org/presentationml/2006/main">
  <p:tag name="KSO_WM_DIAGRAM_VIRTUALLY_FRAME" val="{&quot;height&quot;:402.9148818897638,&quot;left&quot;:44.91236220472441,&quot;top&quot;:98.91409448818897,&quot;width&quot;:868.7614173228346}"/>
</p:tagLst>
</file>

<file path=ppt/tags/tag87.xml><?xml version="1.0" encoding="utf-8"?>
<p:tagLst xmlns:p="http://schemas.openxmlformats.org/presentationml/2006/main">
  <p:tag name="KSO_WM_DIAGRAM_VIRTUALLY_FRAME" val="{&quot;height&quot;:402.9148818897638,&quot;left&quot;:44.91236220472441,&quot;top&quot;:98.91409448818897,&quot;width&quot;:868.7614173228346}"/>
</p:tagLst>
</file>

<file path=ppt/tags/tag88.xml><?xml version="1.0" encoding="utf-8"?>
<p:tagLst xmlns:p="http://schemas.openxmlformats.org/presentationml/2006/main">
  <p:tag name="KSO_WM_DIAGRAM_VIRTUALLY_FRAME" val="{&quot;height&quot;:402.9148818897638,&quot;left&quot;:44.91236220472441,&quot;top&quot;:98.91409448818897,&quot;width&quot;:868.7614173228346}"/>
</p:tagLst>
</file>

<file path=ppt/tags/tag89.xml><?xml version="1.0" encoding="utf-8"?>
<p:tagLst xmlns:p="http://schemas.openxmlformats.org/presentationml/2006/main">
  <p:tag name="KSO_WM_DIAGRAM_VIRTUALLY_FRAME" val="{&quot;height&quot;:402.9148818897638,&quot;left&quot;:44.91236220472441,&quot;top&quot;:98.91409448818897,&quot;width&quot;:868.7614173228346}"/>
</p:tagLst>
</file>

<file path=ppt/tags/tag9.xml><?xml version="1.0" encoding="utf-8"?>
<p:tagLst xmlns:p="http://schemas.openxmlformats.org/presentationml/2006/main">
  <p:tag name="KSO_WM_DIAGRAM_VIRTUALLY_FRAME" val="{&quot;height&quot;:384.36125984251964,&quot;left&quot;:12.344409448818897,&quot;top&quot;:121.72551181102362,&quot;width&quot;:927.3252755905511}"/>
</p:tagLst>
</file>

<file path=ppt/tags/tag90.xml><?xml version="1.0" encoding="utf-8"?>
<p:tagLst xmlns:p="http://schemas.openxmlformats.org/presentationml/2006/main">
  <p:tag name="KSO_WM_DIAGRAM_VIRTUALLY_FRAME" val="{&quot;height&quot;:402.9148818897638,&quot;left&quot;:44.91236220472441,&quot;top&quot;:98.91409448818897,&quot;width&quot;:868.7614173228346}"/>
</p:tagLst>
</file>

<file path=ppt/tags/tag91.xml><?xml version="1.0" encoding="utf-8"?>
<p:tagLst xmlns:p="http://schemas.openxmlformats.org/presentationml/2006/main">
  <p:tag name="TIMING" val="|0.94"/>
</p:tagLst>
</file>

<file path=ppt/tags/tag92.xml><?xml version="1.0" encoding="utf-8"?>
<p:tagLst xmlns:p="http://schemas.openxmlformats.org/presentationml/2006/main">
  <p:tag name="resource_record_key" val="{&quot;10&quot;:[19963852,20090603,21566029]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6FFF4"/>
      </a:lt1>
      <a:dk2>
        <a:srgbClr val="083800"/>
      </a:dk2>
      <a:lt2>
        <a:srgbClr val="FFFFFF"/>
      </a:lt2>
      <a:accent1>
        <a:srgbClr val="59AE93"/>
      </a:accent1>
      <a:accent2>
        <a:srgbClr val="83BB7A"/>
      </a:accent2>
      <a:accent3>
        <a:srgbClr val="2D7A61"/>
      </a:accent3>
      <a:accent4>
        <a:srgbClr val="87D295"/>
      </a:accent4>
      <a:accent5>
        <a:srgbClr val="BEEA8F"/>
      </a:accent5>
      <a:accent6>
        <a:srgbClr val="90DECB"/>
      </a:accent6>
      <a:hlink>
        <a:srgbClr val="7DBF73"/>
      </a:hlink>
      <a:folHlink>
        <a:srgbClr val="7DBF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2173</Words>
  <Application>WPS 演示</Application>
  <PresentationFormat>On-screen Show (4:3)</PresentationFormat>
  <Paragraphs>223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  <vt:variant>
        <vt:lpstr>自定义放映</vt:lpstr>
      </vt:variant>
      <vt:variant>
        <vt:i4>1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</vt:lpstr>
      <vt:lpstr>Noto Sans SC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.</cp:lastModifiedBy>
  <cp:revision>11</cp:revision>
  <dcterms:created xsi:type="dcterms:W3CDTF">2006-08-16T00:00:00Z</dcterms:created>
  <dcterms:modified xsi:type="dcterms:W3CDTF">2025-09-17T08:26:42Z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4B92446A0B094EBE9D4C74F594BAF89D_13</vt:lpwstr>
  </property>
  <property fmtid="{D5CDD505-2E9C-101B-9397-08002B2CF9AE}" pid="3" name="KSOProductBuildVer">
    <vt:lpwstr>2052-12.1.0.22529</vt:lpwstr>
  </property>
</Properties>
</file>