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wmf" ContentType="image/x-w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0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7"/>
  </p:handoutMasterIdLst>
  <p:sldIdLst>
    <p:sldId id="304" r:id="rId3"/>
    <p:sldId id="282" r:id="rId4"/>
    <p:sldId id="261" r:id="rId6"/>
    <p:sldId id="283" r:id="rId7"/>
    <p:sldId id="284" r:id="rId8"/>
    <p:sldId id="263" r:id="rId9"/>
    <p:sldId id="265" r:id="rId10"/>
    <p:sldId id="285" r:id="rId11"/>
    <p:sldId id="264" r:id="rId12"/>
    <p:sldId id="272" r:id="rId13"/>
    <p:sldId id="286" r:id="rId14"/>
    <p:sldId id="273" r:id="rId15"/>
    <p:sldId id="287" r:id="rId16"/>
    <p:sldId id="275" r:id="rId17"/>
    <p:sldId id="277" r:id="rId18"/>
    <p:sldId id="288" r:id="rId19"/>
    <p:sldId id="278" r:id="rId20"/>
    <p:sldId id="293" r:id="rId21"/>
    <p:sldId id="290" r:id="rId22"/>
    <p:sldId id="291" r:id="rId23"/>
    <p:sldId id="292" r:id="rId24"/>
    <p:sldId id="280" r:id="rId25"/>
    <p:sldId id="281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294" r:id="rId36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liu" initials="l" lastIdx="0" clrIdx="1"/>
  <p:cmAuthor id="3" name="阮 幸云" initials="阮" lastIdx="0" clrIdx="2"/>
  <p:cmAuthor id="4" name="宋洁然" initials="宋" lastIdx="0" clrIdx="3"/>
  <p:cmAuthor id="5" name="1206988966@qq.com" initials="1" lastIdx="0" clrIdx="4"/>
  <p:cmAuthor id="6" name="ming qiu" initials="m" lastIdx="0" clrIdx="5"/>
  <p:cmAuthor id="7" name="Wangzhi gang" initials="W" lastIdx="0" clrIdx="6"/>
  <p:cmAuthor id="8" name="姜伟光" initials="姜" lastIdx="0" clrIdx="7"/>
  <p:cmAuthor id="9" name="作者" initials="作" lastIdx="0" clrIdx="8"/>
  <p:cmAuthor id="10" name="lenovo" initials="l" lastIdx="0" clrIdx="9"/>
  <p:cmAuthor id="11" name="zg" initials="z" lastIdx="0" clrIdx="10"/>
  <p:cmAuthor id="12" name="zhang qianyun" initials="zq" lastIdx="0" clrIdx="11"/>
  <p:cmAuthor id="13" name="宋祎凡" initials="宋祎凡" lastIdx="0" clrIdx="12"/>
  <p:cmAuthor id="14" name="马鑫 Xin Ma" initials="马鑫" lastIdx="0" clrIdx="1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FFD02E"/>
    <a:srgbClr val="0074E1"/>
    <a:srgbClr val="003DC5"/>
    <a:srgbClr val="49B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微软雅黑" panose="020B0503020204020204" charset="-122"/>
              </a:rPr>
            </a:fld>
            <a:endParaRPr lang="zh-CN" altLang="en-US"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微软雅黑" panose="020B0503020204020204" charset="-122"/>
              </a:rPr>
            </a:fld>
            <a:endParaRPr lang="zh-CN" altLang="en-US"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74AB399D-7FB3-4B35-9186-081D61142FBD}" type="slidenum">
              <a:rPr lang="zh-CN" altLang="en-US">
                <a:latin typeface="Calibri" panose="020F0502020204030204" charset="0"/>
              </a:rPr>
            </a:fld>
            <a:endParaRPr lang="zh-CN" altLang="en-US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圆角矩形 13"/>
          <p:cNvSpPr/>
          <p:nvPr userDrawn="1"/>
        </p:nvSpPr>
        <p:spPr>
          <a:xfrm>
            <a:off x="596265" y="245745"/>
            <a:ext cx="6017895" cy="889000"/>
          </a:xfrm>
          <a:prstGeom prst="roundRect">
            <a:avLst/>
          </a:prstGeom>
          <a:solidFill>
            <a:srgbClr val="49BEF1"/>
          </a:solidFill>
          <a:ln>
            <a:noFill/>
          </a:ln>
          <a:effectLst>
            <a:outerShdw blurRad="660400" dist="38100" dir="16200000" rotWithShape="0">
              <a:srgbClr val="002060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 userDrawn="1"/>
        </p:nvSpPr>
        <p:spPr>
          <a:xfrm>
            <a:off x="238125" y="454660"/>
            <a:ext cx="11736070" cy="6134735"/>
          </a:xfrm>
          <a:custGeom>
            <a:avLst/>
            <a:gdLst>
              <a:gd name="connsiteX0" fmla="*/ 0 w 18482"/>
              <a:gd name="connsiteY0" fmla="*/ 831 h 9679"/>
              <a:gd name="connsiteX1" fmla="*/ 325 w 18482"/>
              <a:gd name="connsiteY1" fmla="*/ 506 h 9679"/>
              <a:gd name="connsiteX2" fmla="*/ 9413 w 18482"/>
              <a:gd name="connsiteY2" fmla="*/ 489 h 9679"/>
              <a:gd name="connsiteX3" fmla="*/ 10998 w 18482"/>
              <a:gd name="connsiteY3" fmla="*/ 9 h 9679"/>
              <a:gd name="connsiteX4" fmla="*/ 18156 w 18482"/>
              <a:gd name="connsiteY4" fmla="*/ 0 h 9679"/>
              <a:gd name="connsiteX5" fmla="*/ 18482 w 18482"/>
              <a:gd name="connsiteY5" fmla="*/ 440 h 9679"/>
              <a:gd name="connsiteX6" fmla="*/ 18451 w 18482"/>
              <a:gd name="connsiteY6" fmla="*/ 9354 h 9679"/>
              <a:gd name="connsiteX7" fmla="*/ 18126 w 18482"/>
              <a:gd name="connsiteY7" fmla="*/ 9679 h 9679"/>
              <a:gd name="connsiteX8" fmla="*/ 325 w 18482"/>
              <a:gd name="connsiteY8" fmla="*/ 9679 h 9679"/>
              <a:gd name="connsiteX9" fmla="*/ 0 w 18482"/>
              <a:gd name="connsiteY9" fmla="*/ 9354 h 9679"/>
              <a:gd name="connsiteX10" fmla="*/ 0 w 18482"/>
              <a:gd name="connsiteY10" fmla="*/ 831 h 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82" h="9679">
                <a:moveTo>
                  <a:pt x="0" y="831"/>
                </a:moveTo>
                <a:cubicBezTo>
                  <a:pt x="0" y="651"/>
                  <a:pt x="145" y="506"/>
                  <a:pt x="325" y="506"/>
                </a:cubicBezTo>
                <a:lnTo>
                  <a:pt x="9413" y="489"/>
                </a:lnTo>
                <a:cubicBezTo>
                  <a:pt x="10688" y="509"/>
                  <a:pt x="10368" y="19"/>
                  <a:pt x="10998" y="9"/>
                </a:cubicBezTo>
                <a:lnTo>
                  <a:pt x="18156" y="0"/>
                </a:lnTo>
                <a:cubicBezTo>
                  <a:pt x="18336" y="0"/>
                  <a:pt x="18482" y="260"/>
                  <a:pt x="18482" y="440"/>
                </a:cubicBezTo>
                <a:lnTo>
                  <a:pt x="18451" y="9354"/>
                </a:lnTo>
                <a:cubicBezTo>
                  <a:pt x="18451" y="9534"/>
                  <a:pt x="18306" y="9679"/>
                  <a:pt x="18126" y="9679"/>
                </a:cubicBezTo>
                <a:lnTo>
                  <a:pt x="325" y="9679"/>
                </a:lnTo>
                <a:cubicBezTo>
                  <a:pt x="145" y="9679"/>
                  <a:pt x="0" y="9534"/>
                  <a:pt x="0" y="9354"/>
                </a:cubicBezTo>
                <a:lnTo>
                  <a:pt x="0" y="8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0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charset="-122"/>
              </a:defRPr>
            </a:lvl1pPr>
          </a:lstStyle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charset="-122"/>
              </a:defRPr>
            </a:lvl1pPr>
          </a:lstStyle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jpe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5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57.xml"/><Relationship Id="rId21" Type="http://schemas.openxmlformats.org/officeDocument/2006/relationships/tags" Target="../tags/tag56.xml"/><Relationship Id="rId20" Type="http://schemas.openxmlformats.org/officeDocument/2006/relationships/tags" Target="../tags/tag55.xml"/><Relationship Id="rId2" Type="http://schemas.openxmlformats.org/officeDocument/2006/relationships/tags" Target="../tags/tag37.xml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0.svg"/><Relationship Id="rId7" Type="http://schemas.openxmlformats.org/officeDocument/2006/relationships/image" Target="../media/image9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10" Type="http://schemas.microsoft.com/office/2007/relationships/media" Target="../media/media1.mp3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wmf"/><Relationship Id="rId1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05345" y="1888367"/>
            <a:ext cx="6102379" cy="1959893"/>
          </a:xfrm>
          <a:prstGeom prst="rect">
            <a:avLst/>
          </a:prstGeom>
          <a:noFill/>
        </p:spPr>
        <p:txBody>
          <a:bodyPr vert="horz" wrap="square" lIns="85725" tIns="85725" rIns="47625" bIns="85725" rtlCol="0" anchor="ctr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375"/>
              </a:spcBef>
              <a:defRPr/>
            </a:pPr>
            <a:r>
              <a:rPr lang="en-US" sz="5175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秋冬季学校常见传染病的防治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5305345" y="4167778"/>
            <a:ext cx="2333375" cy="341448"/>
          </a:xfrm>
          <a:prstGeom prst="rect">
            <a:avLst/>
          </a:prstGeom>
          <a:noFill/>
        </p:spPr>
        <p:txBody>
          <a:bodyPr vert="horz" wrap="square" lIns="85725" tIns="38100" rIns="85725" bIns="38100" rtlCol="0" anchor="t" anchorCtr="0">
            <a:no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025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汇报人：文小库</a:t>
            </a:r>
            <a:endParaRPr lang="en-US" sz="1100"/>
          </a:p>
        </p:txBody>
      </p:sp>
      <p:sp>
        <p:nvSpPr>
          <p:cNvPr id="4" name="AutoShape 4"/>
          <p:cNvSpPr/>
          <p:nvPr/>
        </p:nvSpPr>
        <p:spPr>
          <a:xfrm>
            <a:off x="8587678" y="4167778"/>
            <a:ext cx="2820047" cy="341448"/>
          </a:xfrm>
          <a:prstGeom prst="rect">
            <a:avLst/>
          </a:prstGeom>
          <a:noFill/>
        </p:spPr>
        <p:txBody>
          <a:bodyPr vert="horz" wrap="square" lIns="85725" tIns="38100" rIns="85725" bIns="38100" rtlCol="0" anchor="t" anchorCtr="0">
            <a:no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025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2024-11-25</a:t>
            </a:r>
            <a:endParaRPr lang="en-US" sz="1100"/>
          </a:p>
        </p:txBody>
      </p:sp>
      <p:grpSp>
        <p:nvGrpSpPr>
          <p:cNvPr id="5" name="组合 4"/>
          <p:cNvGrpSpPr/>
          <p:nvPr/>
        </p:nvGrpSpPr>
        <p:grpSpPr>
          <a:xfrm>
            <a:off x="1083195" y="778857"/>
            <a:ext cx="10025611" cy="5300287"/>
            <a:chOff x="309880" y="218440"/>
            <a:chExt cx="11572240" cy="6421120"/>
          </a:xfrm>
        </p:grpSpPr>
        <p:sp>
          <p:nvSpPr>
            <p:cNvPr id="6" name="矩形 5"/>
            <p:cNvSpPr/>
            <p:nvPr/>
          </p:nvSpPr>
          <p:spPr>
            <a:xfrm>
              <a:off x="309880" y="218440"/>
              <a:ext cx="11572240" cy="6421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64820" y="338237"/>
              <a:ext cx="11262360" cy="61815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FA723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067058" y="2316527"/>
            <a:ext cx="7717523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zh-CN" altLang="en-US" sz="8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开学季</a:t>
            </a:r>
            <a:endParaRPr lang="zh-CN" altLang="en-US" sz="8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ctr"/>
            <a:r>
              <a:rPr lang="zh-CN" altLang="en-US" sz="8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常见传染病防控</a:t>
            </a:r>
            <a:endParaRPr lang="zh-CN" altLang="en-US" sz="8000" spc="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9036510" y="3606800"/>
            <a:ext cx="3260298" cy="3260298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395335" y="0"/>
            <a:ext cx="3796665" cy="646430"/>
            <a:chOff x="14279" y="82"/>
            <a:chExt cx="5979" cy="1018"/>
          </a:xfrm>
        </p:grpSpPr>
        <p:sp>
          <p:nvSpPr>
            <p:cNvPr id="9" name="文本框 8"/>
            <p:cNvSpPr txBox="1"/>
            <p:nvPr>
              <p:custDataLst>
                <p:tags r:id="rId2"/>
              </p:custDataLst>
            </p:nvPr>
          </p:nvSpPr>
          <p:spPr>
            <a:xfrm>
              <a:off x="15478" y="82"/>
              <a:ext cx="4780" cy="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p>
              <a:pPr lvl="0" algn="dist"/>
              <a:r>
                <a:rPr lang="zh-CN" altLang="en-US" sz="1600">
                  <a:ln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关东街汤逊湖</a:t>
              </a:r>
              <a:endParaRPr lang="zh-CN" altLang="en-US" sz="160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dist"/>
              <a:r>
                <a:rPr lang="zh-CN" altLang="en-US" sz="1600">
                  <a:ln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社区卫生服务中心</a:t>
              </a:r>
              <a:endParaRPr lang="zh-CN" altLang="en-US" sz="160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02" name="图片 101"/>
            <p:cNvPicPr/>
            <p:nvPr>
              <p:custDataLst>
                <p:tags r:id="rId3"/>
              </p:custDataLst>
            </p:nvPr>
          </p:nvPicPr>
          <p:blipFill>
            <a:blip r:embed="rId4"/>
            <a:srcRect b="3251"/>
            <a:stretch>
              <a:fillRect/>
            </a:stretch>
          </p:blipFill>
          <p:spPr>
            <a:xfrm>
              <a:off x="14279" y="82"/>
              <a:ext cx="1199" cy="101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21995" y="287655"/>
            <a:ext cx="5806440" cy="460375"/>
            <a:chOff x="1137" y="453"/>
            <a:chExt cx="9144" cy="725"/>
          </a:xfrm>
        </p:grpSpPr>
        <p:sp>
          <p:nvSpPr>
            <p:cNvPr id="8" name="文本框 7"/>
            <p:cNvSpPr txBox="1"/>
            <p:nvPr/>
          </p:nvSpPr>
          <p:spPr>
            <a:xfrm>
              <a:off x="1695" y="453"/>
              <a:ext cx="85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症状</a:t>
              </a:r>
              <a:r>
                <a:rPr lang="en-US" altLang="zh-CN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PK</a:t>
              </a:r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：发烧是表象，细节见真章</a:t>
              </a:r>
              <a:endParaRPr lang="zh-CN" altLang="en-US" sz="2400" b="1">
                <a:solidFill>
                  <a:srgbClr val="003DC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4" name="同心圆 33"/>
            <p:cNvSpPr/>
            <p:nvPr/>
          </p:nvSpPr>
          <p:spPr>
            <a:xfrm>
              <a:off x="1137" y="608"/>
              <a:ext cx="416" cy="416"/>
            </a:xfrm>
            <a:prstGeom prst="donut">
              <a:avLst/>
            </a:prstGeom>
            <a:solidFill>
              <a:srgbClr val="003DC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003DC5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355090" y="1671955"/>
            <a:ext cx="4083050" cy="4083050"/>
            <a:chOff x="2134" y="2633"/>
            <a:chExt cx="6430" cy="643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l="6003" t="1913" r="6058" b="1205"/>
            <a:stretch>
              <a:fillRect/>
            </a:stretch>
          </p:blipFill>
          <p:spPr>
            <a:xfrm>
              <a:off x="2134" y="2633"/>
              <a:ext cx="6431" cy="643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1" h="6431">
                  <a:moveTo>
                    <a:pt x="3216" y="0"/>
                  </a:moveTo>
                  <a:cubicBezTo>
                    <a:pt x="4991" y="0"/>
                    <a:pt x="6431" y="1440"/>
                    <a:pt x="6431" y="3216"/>
                  </a:cubicBezTo>
                  <a:cubicBezTo>
                    <a:pt x="6431" y="4991"/>
                    <a:pt x="4991" y="6431"/>
                    <a:pt x="3216" y="6431"/>
                  </a:cubicBezTo>
                  <a:cubicBezTo>
                    <a:pt x="1440" y="6431"/>
                    <a:pt x="0" y="4991"/>
                    <a:pt x="0" y="3216"/>
                  </a:cubicBezTo>
                  <a:cubicBezTo>
                    <a:pt x="0" y="1440"/>
                    <a:pt x="1440" y="0"/>
                    <a:pt x="3216" y="0"/>
                  </a:cubicBezTo>
                  <a:close/>
                </a:path>
              </a:pathLst>
            </a:custGeom>
          </p:spPr>
        </p:pic>
        <p:sp>
          <p:nvSpPr>
            <p:cNvPr id="3" name="椭圆 2"/>
            <p:cNvSpPr/>
            <p:nvPr/>
          </p:nvSpPr>
          <p:spPr>
            <a:xfrm>
              <a:off x="3828" y="4327"/>
              <a:ext cx="3044" cy="3044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症状</a:t>
              </a:r>
              <a:endParaRPr lang="zh-CN" altLang="en-US" sz="32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528435" y="2182495"/>
            <a:ext cx="4236720" cy="2979420"/>
            <a:chOff x="10281" y="3437"/>
            <a:chExt cx="6672" cy="4692"/>
          </a:xfrm>
        </p:grpSpPr>
        <p:sp>
          <p:nvSpPr>
            <p:cNvPr id="4" name="文本框 3"/>
            <p:cNvSpPr txBox="1"/>
            <p:nvPr/>
          </p:nvSpPr>
          <p:spPr>
            <a:xfrm>
              <a:off x="10281" y="3437"/>
              <a:ext cx="667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关键鉴别点</a:t>
              </a:r>
              <a:endParaRPr lang="zh-CN" altLang="en-US" sz="24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281" y="4497"/>
              <a:ext cx="5928" cy="3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120000"/>
                </a:lnSpc>
              </a:pP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如果烧退后关节痛得怀疑人生，甚至几个月还无法灵活活动手指脚趾，大概率是基孔肯雅热！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ct val="120000"/>
                </a:lnSpc>
              </a:pP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ct val="120000"/>
                </a:lnSpc>
              </a:pPr>
              <a:r>
                <a: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如果高烧时出现皮肤瘀点、牙龈出血不止，更要警惕登革热！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背景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加号 6"/>
          <p:cNvSpPr/>
          <p:nvPr/>
        </p:nvSpPr>
        <p:spPr>
          <a:xfrm>
            <a:off x="11331575" y="2356485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加号 7"/>
          <p:cNvSpPr/>
          <p:nvPr/>
        </p:nvSpPr>
        <p:spPr>
          <a:xfrm>
            <a:off x="11331575" y="405765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r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318770"/>
            <a:ext cx="2609850" cy="621982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702310" y="2353945"/>
            <a:ext cx="8182610" cy="3374390"/>
          </a:xfrm>
          <a:prstGeom prst="roundRect">
            <a:avLst>
              <a:gd name="adj" fmla="val 8380"/>
            </a:avLst>
          </a:prstGeom>
          <a:solidFill>
            <a:srgbClr val="003DC5">
              <a:alpha val="59000"/>
            </a:srgbClr>
          </a:solidFill>
          <a:ln>
            <a:noFill/>
          </a:ln>
          <a:effectLst>
            <a:outerShdw blurRad="596900" sx="102000" sy="102000" algn="ctr" rotWithShape="0">
              <a:srgbClr val="003DC5">
                <a:alpha val="10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加号 11"/>
          <p:cNvSpPr/>
          <p:nvPr/>
        </p:nvSpPr>
        <p:spPr>
          <a:xfrm>
            <a:off x="11331575" y="6134100"/>
            <a:ext cx="465455" cy="404495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加号 43"/>
          <p:cNvSpPr/>
          <p:nvPr/>
        </p:nvSpPr>
        <p:spPr>
          <a:xfrm>
            <a:off x="611505" y="461645"/>
            <a:ext cx="584200" cy="507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加号 44"/>
          <p:cNvSpPr/>
          <p:nvPr/>
        </p:nvSpPr>
        <p:spPr>
          <a:xfrm>
            <a:off x="264795" y="1683385"/>
            <a:ext cx="437515" cy="380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加号 46"/>
          <p:cNvSpPr/>
          <p:nvPr/>
        </p:nvSpPr>
        <p:spPr>
          <a:xfrm>
            <a:off x="141605" y="5627370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加号 53"/>
          <p:cNvSpPr/>
          <p:nvPr/>
        </p:nvSpPr>
        <p:spPr>
          <a:xfrm>
            <a:off x="8016240" y="810260"/>
            <a:ext cx="441960" cy="38354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加号 54"/>
          <p:cNvSpPr/>
          <p:nvPr/>
        </p:nvSpPr>
        <p:spPr>
          <a:xfrm>
            <a:off x="6974840" y="6180455"/>
            <a:ext cx="441960" cy="38354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加号 55"/>
          <p:cNvSpPr/>
          <p:nvPr/>
        </p:nvSpPr>
        <p:spPr>
          <a:xfrm>
            <a:off x="6045200" y="374650"/>
            <a:ext cx="437515" cy="380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702310" y="2190750"/>
            <a:ext cx="8182610" cy="3374390"/>
          </a:xfrm>
          <a:prstGeom prst="roundRect">
            <a:avLst>
              <a:gd name="adj" fmla="val 838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31585" y="854710"/>
            <a:ext cx="1501775" cy="1779905"/>
          </a:xfrm>
          <a:prstGeom prst="rect">
            <a:avLst/>
          </a:prstGeom>
        </p:spPr>
      </p:pic>
      <p:pic>
        <p:nvPicPr>
          <p:cNvPr id="4" name="图片 3" descr="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80" y="882015"/>
            <a:ext cx="1725930" cy="16973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0245" y="2654300"/>
            <a:ext cx="8194675" cy="1973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85000"/>
              </a:lnSpc>
            </a:pPr>
            <a:r>
              <a:rPr lang="zh-CN" altLang="en-US" sz="7200">
                <a:solidFill>
                  <a:srgbClr val="0074E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传播机制：蚊子叮了患者，再来叮你</a:t>
            </a:r>
            <a:endParaRPr lang="zh-CN" altLang="en-US" sz="7200">
              <a:solidFill>
                <a:srgbClr val="0074E1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508058" y="718185"/>
            <a:ext cx="257111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1500">
                <a:solidFill>
                  <a:srgbClr val="FFD02E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03</a:t>
            </a:r>
            <a:endParaRPr lang="en-US" altLang="zh-CN" sz="11500">
              <a:solidFill>
                <a:srgbClr val="FFD02E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345690" y="4671695"/>
            <a:ext cx="489585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2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传染源：患者（发病当天至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天内传染性最强）、隐性感染者。基孔肯雅病毒的非人灵长类宿主（如猴子）在丛林疫源地也很重要。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  <p:bldLst>
      <p:bldP spid="6" grpId="0"/>
      <p:bldP spid="6" grpId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P-10237843-10222656-3840x2890"/>
          <p:cNvPicPr>
            <a:picLocks noChangeAspect="1"/>
          </p:cNvPicPr>
          <p:nvPr/>
        </p:nvPicPr>
        <p:blipFill>
          <a:blip r:embed="rId1"/>
          <a:srcRect l="18911" t="8116" r="17217" b="9166"/>
          <a:stretch>
            <a:fillRect/>
          </a:stretch>
        </p:blipFill>
        <p:spPr>
          <a:xfrm>
            <a:off x="476885" y="2832735"/>
            <a:ext cx="3241040" cy="316103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21995" y="287655"/>
            <a:ext cx="5806440" cy="460375"/>
            <a:chOff x="1137" y="453"/>
            <a:chExt cx="9144" cy="725"/>
          </a:xfrm>
        </p:grpSpPr>
        <p:sp>
          <p:nvSpPr>
            <p:cNvPr id="8" name="文本框 7"/>
            <p:cNvSpPr txBox="1"/>
            <p:nvPr/>
          </p:nvSpPr>
          <p:spPr>
            <a:xfrm>
              <a:off x="1695" y="453"/>
              <a:ext cx="85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传播机制：蚊子叮了患者，再来叮你</a:t>
              </a:r>
              <a:endParaRPr lang="zh-CN" altLang="en-US" sz="2400" b="1">
                <a:solidFill>
                  <a:srgbClr val="003DC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4" name="同心圆 33"/>
            <p:cNvSpPr/>
            <p:nvPr/>
          </p:nvSpPr>
          <p:spPr>
            <a:xfrm>
              <a:off x="1137" y="608"/>
              <a:ext cx="416" cy="416"/>
            </a:xfrm>
            <a:prstGeom prst="donut">
              <a:avLst/>
            </a:prstGeom>
            <a:solidFill>
              <a:srgbClr val="003DC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003DC5"/>
                </a:solidFill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2"/>
            </p:custDataLst>
          </p:nvPr>
        </p:nvGrpSpPr>
        <p:grpSpPr>
          <a:xfrm>
            <a:off x="2821940" y="1518285"/>
            <a:ext cx="8317865" cy="1154430"/>
            <a:chOff x="2247" y="2653"/>
            <a:chExt cx="13099" cy="1818"/>
          </a:xfrm>
        </p:grpSpPr>
        <p:sp>
          <p:nvSpPr>
            <p:cNvPr id="23" name="文本框 22"/>
            <p:cNvSpPr txBox="1"/>
            <p:nvPr>
              <p:custDataLst>
                <p:tags r:id="rId3"/>
              </p:custDataLst>
            </p:nvPr>
          </p:nvSpPr>
          <p:spPr>
            <a:xfrm>
              <a:off x="4031" y="2653"/>
              <a:ext cx="66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传染源</a:t>
              </a:r>
              <a:endParaRPr lang="zh-CN" altLang="en-US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031" y="3281"/>
              <a:ext cx="11315" cy="1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120000"/>
                </a:lnSpc>
              </a:pP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患者（发病当天至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7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天内传染性最强）、隐性感染者。基孔肯雅病毒的非人灵长类宿主（如猴子）在丛林疫源地也很重要。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2247" y="2653"/>
              <a:ext cx="1206" cy="1204"/>
              <a:chOff x="2247" y="2653"/>
              <a:chExt cx="1206" cy="1204"/>
            </a:xfrm>
          </p:grpSpPr>
          <p:sp>
            <p:nvSpPr>
              <p:cNvPr id="26" name="椭圆 25"/>
              <p:cNvSpPr/>
              <p:nvPr>
                <p:custDataLst>
                  <p:tags r:id="rId4"/>
                </p:custDataLst>
              </p:nvPr>
            </p:nvSpPr>
            <p:spPr>
              <a:xfrm>
                <a:off x="2248" y="2653"/>
                <a:ext cx="1205" cy="1205"/>
              </a:xfrm>
              <a:prstGeom prst="ellipse">
                <a:avLst/>
              </a:prstGeom>
              <a:gradFill>
                <a:gsLst>
                  <a:gs pos="0">
                    <a:srgbClr val="0074E1"/>
                  </a:gs>
                  <a:gs pos="100000">
                    <a:srgbClr val="003DC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2247" y="2796"/>
                <a:ext cx="1206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32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01</a:t>
                </a:r>
                <a:endParaRPr lang="en-US" altLang="zh-CN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</p:grpSp>
      <p:grpSp>
        <p:nvGrpSpPr>
          <p:cNvPr id="28" name="组合 27"/>
          <p:cNvGrpSpPr/>
          <p:nvPr>
            <p:custDataLst>
              <p:tags r:id="rId6"/>
            </p:custDataLst>
          </p:nvPr>
        </p:nvGrpSpPr>
        <p:grpSpPr>
          <a:xfrm>
            <a:off x="3613150" y="3053715"/>
            <a:ext cx="7622540" cy="1154430"/>
            <a:chOff x="3493" y="5171"/>
            <a:chExt cx="12004" cy="1818"/>
          </a:xfrm>
        </p:grpSpPr>
        <p:sp>
          <p:nvSpPr>
            <p:cNvPr id="29" name="文本框 28"/>
            <p:cNvSpPr txBox="1"/>
            <p:nvPr>
              <p:custDataLst>
                <p:tags r:id="rId7"/>
              </p:custDataLst>
            </p:nvPr>
          </p:nvSpPr>
          <p:spPr>
            <a:xfrm>
              <a:off x="5277" y="5171"/>
              <a:ext cx="66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传播过程</a:t>
              </a:r>
              <a:endParaRPr lang="zh-CN" altLang="en-US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277" y="5799"/>
              <a:ext cx="10220" cy="1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120000"/>
                </a:lnSpc>
              </a:pP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“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人</a:t>
              </a:r>
              <a:r>
                <a:rPr lang="en-US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→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蚊</a:t>
              </a:r>
              <a:r>
                <a:rPr lang="en-US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→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人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”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是核心传播模式。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ct val="120000"/>
                </a:lnSpc>
              </a:pP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人与人之间的一般接触，如咳嗽、打喷嚏或触摸不会直接传播。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3493" y="5171"/>
              <a:ext cx="1206" cy="1205"/>
              <a:chOff x="2247" y="2653"/>
              <a:chExt cx="1206" cy="1205"/>
            </a:xfrm>
          </p:grpSpPr>
          <p:sp>
            <p:nvSpPr>
              <p:cNvPr id="32" name="椭圆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2248" y="2653"/>
                <a:ext cx="1205" cy="1205"/>
              </a:xfrm>
              <a:prstGeom prst="ellipse">
                <a:avLst/>
              </a:prstGeom>
              <a:gradFill>
                <a:gsLst>
                  <a:gs pos="0">
                    <a:srgbClr val="0074E1"/>
                  </a:gs>
                  <a:gs pos="100000">
                    <a:srgbClr val="003DC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247" y="2796"/>
                <a:ext cx="1206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32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02</a:t>
                </a:r>
                <a:endParaRPr lang="en-US" altLang="zh-CN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</p:grpSp>
      <p:grpSp>
        <p:nvGrpSpPr>
          <p:cNvPr id="35" name="组合 34"/>
          <p:cNvGrpSpPr/>
          <p:nvPr>
            <p:custDataLst>
              <p:tags r:id="rId10"/>
            </p:custDataLst>
          </p:nvPr>
        </p:nvGrpSpPr>
        <p:grpSpPr>
          <a:xfrm>
            <a:off x="4535805" y="4589145"/>
            <a:ext cx="6488430" cy="822325"/>
            <a:chOff x="4946" y="7489"/>
            <a:chExt cx="10218" cy="1295"/>
          </a:xfrm>
        </p:grpSpPr>
        <p:sp>
          <p:nvSpPr>
            <p:cNvPr id="36" name="文本框 35"/>
            <p:cNvSpPr txBox="1"/>
            <p:nvPr>
              <p:custDataLst>
                <p:tags r:id="rId11"/>
              </p:custDataLst>
            </p:nvPr>
          </p:nvSpPr>
          <p:spPr>
            <a:xfrm>
              <a:off x="6730" y="7489"/>
              <a:ext cx="66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潜伏期</a:t>
              </a:r>
              <a:endParaRPr lang="zh-CN" altLang="en-US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730" y="8117"/>
              <a:ext cx="84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120000"/>
                </a:lnSpc>
              </a:pP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两者均为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1-12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天（通常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3-7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天）。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4946" y="7489"/>
              <a:ext cx="1206" cy="1205"/>
              <a:chOff x="2247" y="2653"/>
              <a:chExt cx="1206" cy="1205"/>
            </a:xfrm>
          </p:grpSpPr>
          <p:sp>
            <p:nvSpPr>
              <p:cNvPr id="39" name="椭圆 38"/>
              <p:cNvSpPr/>
              <p:nvPr>
                <p:custDataLst>
                  <p:tags r:id="rId12"/>
                </p:custDataLst>
              </p:nvPr>
            </p:nvSpPr>
            <p:spPr>
              <a:xfrm>
                <a:off x="2248" y="2653"/>
                <a:ext cx="1205" cy="1205"/>
              </a:xfrm>
              <a:prstGeom prst="ellipse">
                <a:avLst/>
              </a:prstGeom>
              <a:gradFill>
                <a:gsLst>
                  <a:gs pos="0">
                    <a:srgbClr val="0074E1"/>
                  </a:gs>
                  <a:gs pos="100000">
                    <a:srgbClr val="003DC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247" y="2796"/>
                <a:ext cx="1206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32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03</a:t>
                </a:r>
                <a:endParaRPr lang="en-US" altLang="zh-CN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背景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加号 6"/>
          <p:cNvSpPr/>
          <p:nvPr/>
        </p:nvSpPr>
        <p:spPr>
          <a:xfrm>
            <a:off x="11331575" y="2356485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加号 7"/>
          <p:cNvSpPr/>
          <p:nvPr/>
        </p:nvSpPr>
        <p:spPr>
          <a:xfrm>
            <a:off x="11331575" y="405765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r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318770"/>
            <a:ext cx="2609850" cy="621982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702310" y="2353945"/>
            <a:ext cx="8182610" cy="3374390"/>
          </a:xfrm>
          <a:prstGeom prst="roundRect">
            <a:avLst>
              <a:gd name="adj" fmla="val 8380"/>
            </a:avLst>
          </a:prstGeom>
          <a:solidFill>
            <a:srgbClr val="003DC5">
              <a:alpha val="59000"/>
            </a:srgbClr>
          </a:solidFill>
          <a:ln>
            <a:noFill/>
          </a:ln>
          <a:effectLst>
            <a:outerShdw blurRad="596900" sx="102000" sy="102000" algn="ctr" rotWithShape="0">
              <a:srgbClr val="003DC5">
                <a:alpha val="10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加号 11"/>
          <p:cNvSpPr/>
          <p:nvPr/>
        </p:nvSpPr>
        <p:spPr>
          <a:xfrm>
            <a:off x="11331575" y="6134100"/>
            <a:ext cx="465455" cy="404495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加号 43"/>
          <p:cNvSpPr/>
          <p:nvPr/>
        </p:nvSpPr>
        <p:spPr>
          <a:xfrm>
            <a:off x="611505" y="461645"/>
            <a:ext cx="584200" cy="507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加号 44"/>
          <p:cNvSpPr/>
          <p:nvPr/>
        </p:nvSpPr>
        <p:spPr>
          <a:xfrm>
            <a:off x="264795" y="1683385"/>
            <a:ext cx="437515" cy="380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加号 46"/>
          <p:cNvSpPr/>
          <p:nvPr/>
        </p:nvSpPr>
        <p:spPr>
          <a:xfrm>
            <a:off x="141605" y="5627370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加号 53"/>
          <p:cNvSpPr/>
          <p:nvPr/>
        </p:nvSpPr>
        <p:spPr>
          <a:xfrm>
            <a:off x="8016240" y="810260"/>
            <a:ext cx="441960" cy="38354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加号 54"/>
          <p:cNvSpPr/>
          <p:nvPr/>
        </p:nvSpPr>
        <p:spPr>
          <a:xfrm>
            <a:off x="6974840" y="6180455"/>
            <a:ext cx="441960" cy="38354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加号 55"/>
          <p:cNvSpPr/>
          <p:nvPr/>
        </p:nvSpPr>
        <p:spPr>
          <a:xfrm>
            <a:off x="6045200" y="374650"/>
            <a:ext cx="437515" cy="380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702310" y="2190750"/>
            <a:ext cx="8182610" cy="3374390"/>
          </a:xfrm>
          <a:prstGeom prst="roundRect">
            <a:avLst>
              <a:gd name="adj" fmla="val 838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31585" y="854710"/>
            <a:ext cx="1501775" cy="1779905"/>
          </a:xfrm>
          <a:prstGeom prst="rect">
            <a:avLst/>
          </a:prstGeom>
        </p:spPr>
      </p:pic>
      <p:pic>
        <p:nvPicPr>
          <p:cNvPr id="4" name="图片 3" descr="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80" y="882015"/>
            <a:ext cx="1725930" cy="16973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0245" y="2654300"/>
            <a:ext cx="8194675" cy="1973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85000"/>
              </a:lnSpc>
            </a:pPr>
            <a:r>
              <a:rPr lang="zh-CN" altLang="en-US" sz="7200">
                <a:solidFill>
                  <a:srgbClr val="0074E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治疗与预后：无特效药，重点不同</a:t>
            </a:r>
            <a:endParaRPr lang="zh-CN" altLang="en-US" sz="7200">
              <a:solidFill>
                <a:srgbClr val="0074E1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508058" y="718185"/>
            <a:ext cx="257111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1500">
                <a:solidFill>
                  <a:srgbClr val="FFD02E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04</a:t>
            </a:r>
            <a:endParaRPr lang="en-US" altLang="zh-CN" sz="11500">
              <a:solidFill>
                <a:srgbClr val="FFD02E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21995" y="287655"/>
            <a:ext cx="5806440" cy="460375"/>
            <a:chOff x="1137" y="453"/>
            <a:chExt cx="9144" cy="725"/>
          </a:xfrm>
        </p:grpSpPr>
        <p:sp>
          <p:nvSpPr>
            <p:cNvPr id="8" name="文本框 7"/>
            <p:cNvSpPr txBox="1"/>
            <p:nvPr/>
          </p:nvSpPr>
          <p:spPr>
            <a:xfrm>
              <a:off x="1695" y="453"/>
              <a:ext cx="85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治疗与预后：无特效药，重点不同</a:t>
              </a:r>
              <a:endParaRPr lang="zh-CN" altLang="en-US" sz="2400" b="1">
                <a:solidFill>
                  <a:srgbClr val="003DC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4" name="同心圆 33"/>
            <p:cNvSpPr/>
            <p:nvPr/>
          </p:nvSpPr>
          <p:spPr>
            <a:xfrm>
              <a:off x="1137" y="608"/>
              <a:ext cx="416" cy="416"/>
            </a:xfrm>
            <a:prstGeom prst="donut">
              <a:avLst/>
            </a:prstGeom>
            <a:solidFill>
              <a:srgbClr val="003DC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003DC5"/>
                </a:solidFill>
              </a:endParaRPr>
            </a:p>
          </p:txBody>
        </p:sp>
      </p:grpSp>
      <p:sp>
        <p:nvSpPr>
          <p:cNvPr id="2" name="圆角矩形 1"/>
          <p:cNvSpPr/>
          <p:nvPr/>
        </p:nvSpPr>
        <p:spPr>
          <a:xfrm>
            <a:off x="3570605" y="1214755"/>
            <a:ext cx="5672455" cy="5626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4E1"/>
              </a:gs>
              <a:gs pos="100000">
                <a:srgbClr val="003DC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基孔肯雅热 —— 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无特效抗病毒药，对症治疗为主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76325" y="2162175"/>
            <a:ext cx="5842000" cy="2451100"/>
            <a:chOff x="1695" y="3405"/>
            <a:chExt cx="9200" cy="3860"/>
          </a:xfrm>
        </p:grpSpPr>
        <p:grpSp>
          <p:nvGrpSpPr>
            <p:cNvPr id="6" name="组合 5"/>
            <p:cNvGrpSpPr/>
            <p:nvPr/>
          </p:nvGrpSpPr>
          <p:grpSpPr>
            <a:xfrm>
              <a:off x="1695" y="3405"/>
              <a:ext cx="7109" cy="886"/>
              <a:chOff x="1695" y="4252"/>
              <a:chExt cx="7109" cy="886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1695" y="4252"/>
                <a:ext cx="7109" cy="886"/>
              </a:xfrm>
              <a:prstGeom prst="roundRect">
                <a:avLst>
                  <a:gd name="adj" fmla="val 50000"/>
                </a:avLst>
              </a:prstGeom>
              <a:solidFill>
                <a:srgbClr val="0074E1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en-US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2131" y="4381"/>
                <a:ext cx="6354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>
                    <a:solidFill>
                      <a:srgbClr val="0074E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关节疼痛是核心问题</a:t>
                </a:r>
                <a:endPara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1695" y="4506"/>
              <a:ext cx="9200" cy="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just" fontAlgn="auto">
                <a:lnSpc>
                  <a:spcPct val="120000"/>
                </a:lnSpc>
              </a:pP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发热、疼痛：物理退热为主，高热可使用对乙酰氨基酚退热，避免自行服用阿司匹林、布洛芬等非甾体类抗炎药（可能增加出血风险）。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indent="0" algn="just" fontAlgn="auto">
                <a:lnSpc>
                  <a:spcPct val="120000"/>
                </a:lnSpc>
              </a:pP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关节痛：急性期可短期使用止痛药，慢性关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indent="0" algn="just" fontAlgn="auto">
                <a:lnSpc>
                  <a:spcPct val="120000"/>
                </a:lnSpc>
              </a:pP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节痛可辅以物理治疗（如热敷、按摩）。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76325" y="4749800"/>
            <a:ext cx="4831715" cy="1786890"/>
            <a:chOff x="1695" y="7136"/>
            <a:chExt cx="7609" cy="2814"/>
          </a:xfrm>
        </p:grpSpPr>
        <p:grpSp>
          <p:nvGrpSpPr>
            <p:cNvPr id="11" name="组合 10"/>
            <p:cNvGrpSpPr/>
            <p:nvPr/>
          </p:nvGrpSpPr>
          <p:grpSpPr>
            <a:xfrm>
              <a:off x="1695" y="7136"/>
              <a:ext cx="7109" cy="886"/>
              <a:chOff x="1695" y="4252"/>
              <a:chExt cx="7109" cy="886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1695" y="4252"/>
                <a:ext cx="7109" cy="886"/>
              </a:xfrm>
              <a:prstGeom prst="roundRect">
                <a:avLst>
                  <a:gd name="adj" fmla="val 50000"/>
                </a:avLst>
              </a:prstGeom>
              <a:solidFill>
                <a:srgbClr val="0074E1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en-US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2131" y="4381"/>
                <a:ext cx="6354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>
                    <a:solidFill>
                      <a:srgbClr val="0074E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预后</a:t>
                </a:r>
                <a:endPara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695" y="8237"/>
              <a:ext cx="7609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just" fontAlgn="auto">
                <a:lnSpc>
                  <a:spcPct val="120000"/>
                </a:lnSpc>
              </a:pP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大多数患者的症状都可以在一周左右消退，</a:t>
              </a:r>
              <a:r>
                <a:rPr lang="zh-CN" altLang="en-US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没有发现严重后遗症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。有小部分人会遗留</a:t>
              </a:r>
              <a:r>
                <a:rPr lang="zh-CN" altLang="en-US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时间相对较长的关节疼痛</a:t>
              </a:r>
              <a:endPara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15" name="图片 14" descr="51miz-E1293571-274087B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1670" y="2012950"/>
            <a:ext cx="3870960" cy="3870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  <p:bldLst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21995" y="287655"/>
            <a:ext cx="5806440" cy="460375"/>
            <a:chOff x="1137" y="453"/>
            <a:chExt cx="9144" cy="725"/>
          </a:xfrm>
        </p:grpSpPr>
        <p:sp>
          <p:nvSpPr>
            <p:cNvPr id="8" name="文本框 7"/>
            <p:cNvSpPr txBox="1"/>
            <p:nvPr/>
          </p:nvSpPr>
          <p:spPr>
            <a:xfrm>
              <a:off x="1695" y="453"/>
              <a:ext cx="85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治疗与预后：无特效药，重点不同</a:t>
              </a:r>
              <a:endParaRPr lang="zh-CN" altLang="en-US" sz="2400" b="1">
                <a:solidFill>
                  <a:srgbClr val="003DC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4" name="同心圆 33"/>
            <p:cNvSpPr/>
            <p:nvPr/>
          </p:nvSpPr>
          <p:spPr>
            <a:xfrm>
              <a:off x="1137" y="608"/>
              <a:ext cx="416" cy="416"/>
            </a:xfrm>
            <a:prstGeom prst="donut">
              <a:avLst/>
            </a:prstGeom>
            <a:solidFill>
              <a:srgbClr val="003DC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003DC5"/>
                </a:solidFill>
              </a:endParaRP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3570605" y="1214755"/>
            <a:ext cx="5672455" cy="5626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4E1"/>
              </a:gs>
              <a:gs pos="100000">
                <a:srgbClr val="003DC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登革热</a:t>
            </a:r>
            <a:r>
              <a:rPr 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—— 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同样无特效药，关键在防治出血和休克！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026150" y="2080260"/>
            <a:ext cx="4831080" cy="1786255"/>
            <a:chOff x="10172" y="3276"/>
            <a:chExt cx="7608" cy="2813"/>
          </a:xfrm>
        </p:grpSpPr>
        <p:grpSp>
          <p:nvGrpSpPr>
            <p:cNvPr id="6" name="组合 5"/>
            <p:cNvGrpSpPr/>
            <p:nvPr/>
          </p:nvGrpSpPr>
          <p:grpSpPr>
            <a:xfrm>
              <a:off x="10172" y="3276"/>
              <a:ext cx="7109" cy="886"/>
              <a:chOff x="1695" y="4252"/>
              <a:chExt cx="7109" cy="886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1695" y="4252"/>
                <a:ext cx="7109" cy="886"/>
              </a:xfrm>
              <a:prstGeom prst="roundRect">
                <a:avLst>
                  <a:gd name="adj" fmla="val 50000"/>
                </a:avLst>
              </a:prstGeom>
              <a:solidFill>
                <a:srgbClr val="0074E1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en-US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2131" y="4381"/>
                <a:ext cx="6354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>
                    <a:solidFill>
                      <a:srgbClr val="0074E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避免使用</a:t>
                </a:r>
                <a:endPara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10172" y="4377"/>
              <a:ext cx="7609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just" fontAlgn="auto">
                <a:lnSpc>
                  <a:spcPct val="120000"/>
                </a:lnSpc>
              </a:pPr>
              <a:r>
                <a:rPr lang="zh-CN" altLang="en-US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避免使用阿司匹林等加重出血的药物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。密切监测血小板、血细胞比容，及时补液（但需警惕过度补液），严重出血需输血。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026150" y="4449445"/>
            <a:ext cx="4831080" cy="1454785"/>
            <a:chOff x="10172" y="7007"/>
            <a:chExt cx="7608" cy="2291"/>
          </a:xfrm>
        </p:grpSpPr>
        <p:grpSp>
          <p:nvGrpSpPr>
            <p:cNvPr id="11" name="组合 10"/>
            <p:cNvGrpSpPr/>
            <p:nvPr/>
          </p:nvGrpSpPr>
          <p:grpSpPr>
            <a:xfrm>
              <a:off x="10172" y="7007"/>
              <a:ext cx="7109" cy="886"/>
              <a:chOff x="1695" y="4252"/>
              <a:chExt cx="7109" cy="886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1695" y="4252"/>
                <a:ext cx="7109" cy="886"/>
              </a:xfrm>
              <a:prstGeom prst="roundRect">
                <a:avLst>
                  <a:gd name="adj" fmla="val 50000"/>
                </a:avLst>
              </a:prstGeom>
              <a:solidFill>
                <a:srgbClr val="0074E1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en-US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2131" y="4381"/>
                <a:ext cx="6354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>
                    <a:solidFill>
                      <a:srgbClr val="0074E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预后</a:t>
                </a:r>
                <a:endPara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0172" y="8108"/>
              <a:ext cx="7609" cy="1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just" fontAlgn="auto">
                <a:lnSpc>
                  <a:spcPct val="120000"/>
                </a:lnSpc>
              </a:pP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大部分预后好，但重症登革热（登革出血热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/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登革休克综合征）可致命。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4" name="图片 3" descr="E-1344630-5C017014"/>
          <p:cNvPicPr>
            <a:picLocks noChangeAspect="1"/>
          </p:cNvPicPr>
          <p:nvPr/>
        </p:nvPicPr>
        <p:blipFill>
          <a:blip r:embed="rId1"/>
          <a:srcRect l="3880" t="12674" r="6955" b="13508"/>
          <a:stretch>
            <a:fillRect/>
          </a:stretch>
        </p:blipFill>
        <p:spPr>
          <a:xfrm>
            <a:off x="1076325" y="2337435"/>
            <a:ext cx="3940175" cy="3261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  <p:bldLst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背景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加号 6"/>
          <p:cNvSpPr/>
          <p:nvPr/>
        </p:nvSpPr>
        <p:spPr>
          <a:xfrm>
            <a:off x="11331575" y="2356485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加号 7"/>
          <p:cNvSpPr/>
          <p:nvPr/>
        </p:nvSpPr>
        <p:spPr>
          <a:xfrm>
            <a:off x="11331575" y="405765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r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318770"/>
            <a:ext cx="2609850" cy="621982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702310" y="2353945"/>
            <a:ext cx="8182610" cy="3374390"/>
          </a:xfrm>
          <a:prstGeom prst="roundRect">
            <a:avLst>
              <a:gd name="adj" fmla="val 8380"/>
            </a:avLst>
          </a:prstGeom>
          <a:solidFill>
            <a:srgbClr val="003DC5">
              <a:alpha val="59000"/>
            </a:srgbClr>
          </a:solidFill>
          <a:ln>
            <a:noFill/>
          </a:ln>
          <a:effectLst>
            <a:outerShdw blurRad="596900" sx="102000" sy="102000" algn="ctr" rotWithShape="0">
              <a:srgbClr val="003DC5">
                <a:alpha val="10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加号 11"/>
          <p:cNvSpPr/>
          <p:nvPr/>
        </p:nvSpPr>
        <p:spPr>
          <a:xfrm>
            <a:off x="11331575" y="6134100"/>
            <a:ext cx="465455" cy="404495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加号 43"/>
          <p:cNvSpPr/>
          <p:nvPr/>
        </p:nvSpPr>
        <p:spPr>
          <a:xfrm>
            <a:off x="611505" y="461645"/>
            <a:ext cx="584200" cy="507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加号 44"/>
          <p:cNvSpPr/>
          <p:nvPr/>
        </p:nvSpPr>
        <p:spPr>
          <a:xfrm>
            <a:off x="264795" y="1683385"/>
            <a:ext cx="437515" cy="380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加号 46"/>
          <p:cNvSpPr/>
          <p:nvPr/>
        </p:nvSpPr>
        <p:spPr>
          <a:xfrm>
            <a:off x="141605" y="5627370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加号 53"/>
          <p:cNvSpPr/>
          <p:nvPr/>
        </p:nvSpPr>
        <p:spPr>
          <a:xfrm>
            <a:off x="8016240" y="810260"/>
            <a:ext cx="441960" cy="38354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加号 54"/>
          <p:cNvSpPr/>
          <p:nvPr/>
        </p:nvSpPr>
        <p:spPr>
          <a:xfrm>
            <a:off x="6974840" y="6180455"/>
            <a:ext cx="441960" cy="38354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加号 55"/>
          <p:cNvSpPr/>
          <p:nvPr/>
        </p:nvSpPr>
        <p:spPr>
          <a:xfrm>
            <a:off x="6045200" y="374650"/>
            <a:ext cx="437515" cy="380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702310" y="2190750"/>
            <a:ext cx="8182610" cy="3374390"/>
          </a:xfrm>
          <a:prstGeom prst="roundRect">
            <a:avLst>
              <a:gd name="adj" fmla="val 838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31585" y="854710"/>
            <a:ext cx="1501775" cy="1779905"/>
          </a:xfrm>
          <a:prstGeom prst="rect">
            <a:avLst/>
          </a:prstGeom>
        </p:spPr>
      </p:pic>
      <p:pic>
        <p:nvPicPr>
          <p:cNvPr id="4" name="图片 3" descr="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80" y="882015"/>
            <a:ext cx="1725930" cy="16973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0245" y="2654300"/>
            <a:ext cx="8194675" cy="1973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85000"/>
              </a:lnSpc>
            </a:pPr>
            <a:r>
              <a:rPr lang="zh-CN" altLang="en-US" sz="7200">
                <a:solidFill>
                  <a:srgbClr val="0074E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预防：防蚊灭蚊</a:t>
            </a:r>
            <a:endParaRPr lang="zh-CN" altLang="en-US" sz="7200">
              <a:solidFill>
                <a:srgbClr val="0074E1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  <a:p>
            <a:pPr indent="0" algn="ctr" fontAlgn="auto">
              <a:lnSpc>
                <a:spcPct val="85000"/>
              </a:lnSpc>
            </a:pPr>
            <a:r>
              <a:rPr lang="zh-CN" altLang="en-US" sz="7200">
                <a:solidFill>
                  <a:srgbClr val="0074E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是王道！</a:t>
            </a:r>
            <a:endParaRPr lang="zh-CN" altLang="en-US" sz="7200">
              <a:solidFill>
                <a:srgbClr val="0074E1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508058" y="718185"/>
            <a:ext cx="257111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1500">
                <a:solidFill>
                  <a:srgbClr val="FFD02E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05</a:t>
            </a:r>
            <a:endParaRPr lang="en-US" altLang="zh-CN" sz="11500">
              <a:solidFill>
                <a:srgbClr val="FFD02E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345690" y="4671695"/>
            <a:ext cx="489585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2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对付这对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"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兄弟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"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，预防措施高度一致，核心就是消灭伊蚊及其滋生地：清积水、防叮咬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  <p:bldLst>
      <p:bldP spid="6" grpId="0"/>
      <p:bldP spid="6" grpId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21995" y="287655"/>
            <a:ext cx="5806440" cy="460375"/>
            <a:chOff x="1137" y="453"/>
            <a:chExt cx="9144" cy="725"/>
          </a:xfrm>
        </p:grpSpPr>
        <p:sp>
          <p:nvSpPr>
            <p:cNvPr id="8" name="文本框 7"/>
            <p:cNvSpPr txBox="1"/>
            <p:nvPr/>
          </p:nvSpPr>
          <p:spPr>
            <a:xfrm>
              <a:off x="1695" y="453"/>
              <a:ext cx="85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预防：防蚊灭蚊是王道！</a:t>
              </a:r>
              <a:endParaRPr lang="zh-CN" altLang="en-US" sz="2400" b="1">
                <a:solidFill>
                  <a:srgbClr val="003DC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4" name="同心圆 33"/>
            <p:cNvSpPr/>
            <p:nvPr/>
          </p:nvSpPr>
          <p:spPr>
            <a:xfrm>
              <a:off x="1137" y="608"/>
              <a:ext cx="416" cy="416"/>
            </a:xfrm>
            <a:prstGeom prst="donut">
              <a:avLst/>
            </a:prstGeom>
            <a:solidFill>
              <a:srgbClr val="003DC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003DC5"/>
                </a:solidFill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05050" y="1319530"/>
            <a:ext cx="8103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对付这对</a:t>
            </a:r>
            <a:r>
              <a:rPr lang="en-US" altLang="zh-CN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"</a:t>
            </a:r>
            <a:r>
              <a:rPr lang="zh-CN" altLang="en-US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兄弟</a:t>
            </a:r>
            <a:r>
              <a:rPr lang="en-US" altLang="zh-CN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"</a:t>
            </a:r>
            <a:r>
              <a:rPr lang="zh-CN" altLang="en-US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，预防措施高度一致，核心就是消灭伊蚊及其滋生地</a:t>
            </a:r>
            <a:endParaRPr lang="zh-CN" altLang="en-US" sz="2000" b="1">
              <a:solidFill>
                <a:srgbClr val="0074E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4" name="组合 43"/>
          <p:cNvGrpSpPr/>
          <p:nvPr>
            <p:custDataLst>
              <p:tags r:id="rId2"/>
            </p:custDataLst>
          </p:nvPr>
        </p:nvGrpSpPr>
        <p:grpSpPr>
          <a:xfrm>
            <a:off x="8267700" y="1964055"/>
            <a:ext cx="3126105" cy="4095115"/>
            <a:chOff x="13020" y="3093"/>
            <a:chExt cx="4923" cy="6449"/>
          </a:xfrm>
        </p:grpSpPr>
        <p:sp>
          <p:nvSpPr>
            <p:cNvPr id="25" name="文本框 24"/>
            <p:cNvSpPr txBox="1"/>
            <p:nvPr>
              <p:custDataLst>
                <p:tags r:id="rId3"/>
              </p:custDataLst>
            </p:nvPr>
          </p:nvSpPr>
          <p:spPr>
            <a:xfrm>
              <a:off x="13452" y="5327"/>
              <a:ext cx="4060" cy="3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120000"/>
                </a:lnSpc>
              </a:pP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（含避蚊胺</a:t>
              </a:r>
              <a:r>
                <a: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DEET</a:t>
              </a: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、派卡瑞丁、驱蚊酯或柠檬桉油等成分）。农村可用燃烧干蒿、糠皮、山鸡椒果粉烟熏驱蚊。</a:t>
              </a:r>
              <a:endPara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6" name="圆角矩形 25"/>
            <p:cNvSpPr/>
            <p:nvPr>
              <p:custDataLst>
                <p:tags r:id="rId4"/>
              </p:custDataLst>
            </p:nvPr>
          </p:nvSpPr>
          <p:spPr>
            <a:xfrm>
              <a:off x="13020" y="3813"/>
              <a:ext cx="4923" cy="5729"/>
            </a:xfrm>
            <a:prstGeom prst="roundRect">
              <a:avLst>
                <a:gd name="adj" fmla="val 11942"/>
              </a:avLst>
            </a:prstGeom>
            <a:noFill/>
            <a:ln>
              <a:solidFill>
                <a:srgbClr val="0074E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>
              <p:custDataLst>
                <p:tags r:id="rId5"/>
              </p:custDataLst>
            </p:nvPr>
          </p:nvGrpSpPr>
          <p:grpSpPr>
            <a:xfrm>
              <a:off x="14951" y="3093"/>
              <a:ext cx="1062" cy="1062"/>
              <a:chOff x="2847" y="2803"/>
              <a:chExt cx="1206" cy="1205"/>
            </a:xfrm>
          </p:grpSpPr>
          <p:sp>
            <p:nvSpPr>
              <p:cNvPr id="28" name="椭圆 27"/>
              <p:cNvSpPr/>
              <p:nvPr>
                <p:custDataLst>
                  <p:tags r:id="rId6"/>
                </p:custDataLst>
              </p:nvPr>
            </p:nvSpPr>
            <p:spPr>
              <a:xfrm>
                <a:off x="2848" y="2803"/>
                <a:ext cx="1205" cy="1205"/>
              </a:xfrm>
              <a:prstGeom prst="ellipse">
                <a:avLst/>
              </a:prstGeom>
              <a:gradFill>
                <a:gsLst>
                  <a:gs pos="0">
                    <a:srgbClr val="0074E1"/>
                  </a:gs>
                  <a:gs pos="100000">
                    <a:srgbClr val="003DC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2847" y="2946"/>
                <a:ext cx="1206" cy="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03</a:t>
                </a:r>
                <a:endPara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30" name="文本框 29"/>
            <p:cNvSpPr txBox="1"/>
            <p:nvPr>
              <p:custDataLst>
                <p:tags r:id="rId8"/>
              </p:custDataLst>
            </p:nvPr>
          </p:nvSpPr>
          <p:spPr>
            <a:xfrm>
              <a:off x="13548" y="4608"/>
              <a:ext cx="38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涂抹有效驱蚊剂</a:t>
              </a:r>
              <a:endParaRPr lang="zh-CN" altLang="en-US" sz="24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9"/>
            </p:custDataLst>
          </p:nvPr>
        </p:nvGrpSpPr>
        <p:grpSpPr>
          <a:xfrm>
            <a:off x="4605020" y="2036445"/>
            <a:ext cx="3125470" cy="4022090"/>
            <a:chOff x="7252" y="3207"/>
            <a:chExt cx="4922" cy="6334"/>
          </a:xfrm>
        </p:grpSpPr>
        <p:sp>
          <p:nvSpPr>
            <p:cNvPr id="31" name="文本框 30"/>
            <p:cNvSpPr txBox="1"/>
            <p:nvPr>
              <p:custDataLst>
                <p:tags r:id="rId10"/>
              </p:custDataLst>
            </p:nvPr>
          </p:nvSpPr>
          <p:spPr>
            <a:xfrm>
              <a:off x="7684" y="5327"/>
              <a:ext cx="4060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120000"/>
                </a:lnSpc>
              </a:pP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安装纱门纱窗，使用蚊帐。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ct val="120000"/>
                </a:lnSpc>
              </a:pP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户外活动穿浅色长袖衣裤。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2" name="圆角矩形 31"/>
            <p:cNvSpPr/>
            <p:nvPr>
              <p:custDataLst>
                <p:tags r:id="rId11"/>
              </p:custDataLst>
            </p:nvPr>
          </p:nvSpPr>
          <p:spPr>
            <a:xfrm>
              <a:off x="7252" y="3813"/>
              <a:ext cx="4923" cy="5729"/>
            </a:xfrm>
            <a:prstGeom prst="roundRect">
              <a:avLst>
                <a:gd name="adj" fmla="val 11942"/>
              </a:avLst>
            </a:prstGeom>
            <a:noFill/>
            <a:ln>
              <a:solidFill>
                <a:srgbClr val="0074E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>
              <p:custDataLst>
                <p:tags r:id="rId12"/>
              </p:custDataLst>
            </p:nvPr>
          </p:nvGrpSpPr>
          <p:grpSpPr>
            <a:xfrm>
              <a:off x="9183" y="3207"/>
              <a:ext cx="1062" cy="1062"/>
              <a:chOff x="2847" y="2803"/>
              <a:chExt cx="1206" cy="1205"/>
            </a:xfrm>
          </p:grpSpPr>
          <p:sp>
            <p:nvSpPr>
              <p:cNvPr id="35" name="椭圆 34"/>
              <p:cNvSpPr/>
              <p:nvPr>
                <p:custDataLst>
                  <p:tags r:id="rId13"/>
                </p:custDataLst>
              </p:nvPr>
            </p:nvSpPr>
            <p:spPr>
              <a:xfrm>
                <a:off x="2848" y="2803"/>
                <a:ext cx="1205" cy="1205"/>
              </a:xfrm>
              <a:prstGeom prst="ellipse">
                <a:avLst/>
              </a:prstGeom>
              <a:gradFill>
                <a:gsLst>
                  <a:gs pos="0">
                    <a:srgbClr val="0074E1"/>
                  </a:gs>
                  <a:gs pos="100000">
                    <a:srgbClr val="003DC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/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2847" y="2946"/>
                <a:ext cx="1206" cy="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02</a:t>
                </a:r>
                <a:endPara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37" name="文本框 36"/>
            <p:cNvSpPr txBox="1"/>
            <p:nvPr>
              <p:custDataLst>
                <p:tags r:id="rId15"/>
              </p:custDataLst>
            </p:nvPr>
          </p:nvSpPr>
          <p:spPr>
            <a:xfrm>
              <a:off x="8333" y="4608"/>
              <a:ext cx="276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防叮咬</a:t>
              </a:r>
              <a:endParaRPr lang="zh-CN" altLang="en-US" sz="24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6"/>
            </p:custDataLst>
          </p:nvPr>
        </p:nvGrpSpPr>
        <p:grpSpPr>
          <a:xfrm>
            <a:off x="942340" y="2036445"/>
            <a:ext cx="3125470" cy="4022090"/>
            <a:chOff x="1484" y="3207"/>
            <a:chExt cx="4922" cy="6334"/>
          </a:xfrm>
        </p:grpSpPr>
        <p:sp>
          <p:nvSpPr>
            <p:cNvPr id="38" name="文本框 37"/>
            <p:cNvSpPr txBox="1"/>
            <p:nvPr>
              <p:custDataLst>
                <p:tags r:id="rId17"/>
              </p:custDataLst>
            </p:nvPr>
          </p:nvSpPr>
          <p:spPr>
            <a:xfrm>
              <a:off x="1916" y="5327"/>
              <a:ext cx="4060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ctr" fontAlgn="auto">
                <a:lnSpc>
                  <a:spcPct val="120000"/>
                </a:lnSpc>
              </a:pP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翻盆倒罐，清除室内外小型积水容器（花瓶、托盘、废旧轮胎、闲置容器等），是最根本的措施！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9" name="圆角矩形 38"/>
            <p:cNvSpPr/>
            <p:nvPr>
              <p:custDataLst>
                <p:tags r:id="rId18"/>
              </p:custDataLst>
            </p:nvPr>
          </p:nvSpPr>
          <p:spPr>
            <a:xfrm>
              <a:off x="1484" y="3813"/>
              <a:ext cx="4923" cy="5729"/>
            </a:xfrm>
            <a:prstGeom prst="roundRect">
              <a:avLst>
                <a:gd name="adj" fmla="val 11942"/>
              </a:avLst>
            </a:prstGeom>
            <a:noFill/>
            <a:ln>
              <a:solidFill>
                <a:srgbClr val="0074E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19"/>
              </p:custDataLst>
            </p:nvPr>
          </p:nvGrpSpPr>
          <p:grpSpPr>
            <a:xfrm>
              <a:off x="3415" y="3207"/>
              <a:ext cx="1062" cy="1062"/>
              <a:chOff x="2847" y="2803"/>
              <a:chExt cx="1206" cy="1205"/>
            </a:xfrm>
          </p:grpSpPr>
          <p:sp>
            <p:nvSpPr>
              <p:cNvPr id="41" name="椭圆 40"/>
              <p:cNvSpPr/>
              <p:nvPr>
                <p:custDataLst>
                  <p:tags r:id="rId20"/>
                </p:custDataLst>
              </p:nvPr>
            </p:nvSpPr>
            <p:spPr>
              <a:xfrm>
                <a:off x="2848" y="2803"/>
                <a:ext cx="1205" cy="1205"/>
              </a:xfrm>
              <a:prstGeom prst="ellipse">
                <a:avLst/>
              </a:prstGeom>
              <a:gradFill>
                <a:gsLst>
                  <a:gs pos="0">
                    <a:srgbClr val="0074E1"/>
                  </a:gs>
                  <a:gs pos="100000">
                    <a:srgbClr val="003DC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/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2847" y="2946"/>
                <a:ext cx="1206" cy="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01</a:t>
                </a:r>
                <a:endPara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43" name="文本框 42"/>
            <p:cNvSpPr txBox="1"/>
            <p:nvPr>
              <p:custDataLst>
                <p:tags r:id="rId22"/>
              </p:custDataLst>
            </p:nvPr>
          </p:nvSpPr>
          <p:spPr>
            <a:xfrm>
              <a:off x="2565" y="4608"/>
              <a:ext cx="276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清积水</a:t>
              </a:r>
              <a:endParaRPr lang="zh-CN" altLang="en-US" sz="24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260475" y="715645"/>
            <a:ext cx="3517265" cy="28797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6609080" y="833120"/>
            <a:ext cx="3741420" cy="264477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935990" y="3746500"/>
            <a:ext cx="3841750" cy="270065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7102475" y="3595370"/>
            <a:ext cx="2979420" cy="292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12777" r="6902" b="24941"/>
          <a:stretch>
            <a:fillRect/>
          </a:stretch>
        </p:blipFill>
        <p:spPr>
          <a:xfrm>
            <a:off x="1975485" y="1680210"/>
            <a:ext cx="8994140" cy="4512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背景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1159510" y="1249680"/>
            <a:ext cx="4023995" cy="889000"/>
          </a:xfrm>
          <a:prstGeom prst="roundRect">
            <a:avLst/>
          </a:prstGeom>
          <a:solidFill>
            <a:srgbClr val="49BEF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加号 6"/>
          <p:cNvSpPr/>
          <p:nvPr/>
        </p:nvSpPr>
        <p:spPr>
          <a:xfrm>
            <a:off x="11331575" y="2356485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加号 7"/>
          <p:cNvSpPr/>
          <p:nvPr/>
        </p:nvSpPr>
        <p:spPr>
          <a:xfrm>
            <a:off x="11331575" y="405765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r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318770"/>
            <a:ext cx="2609850" cy="621982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713740" y="1863090"/>
            <a:ext cx="8182610" cy="4137025"/>
          </a:xfrm>
          <a:prstGeom prst="roundRect">
            <a:avLst>
              <a:gd name="adj" fmla="val 8380"/>
            </a:avLst>
          </a:prstGeom>
          <a:solidFill>
            <a:srgbClr val="003DC5">
              <a:alpha val="59000"/>
            </a:srgbClr>
          </a:solidFill>
          <a:ln>
            <a:noFill/>
          </a:ln>
          <a:effectLst>
            <a:outerShdw blurRad="596900" sx="102000" sy="102000" algn="ctr" rotWithShape="0">
              <a:srgbClr val="003DC5">
                <a:alpha val="10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加号 11"/>
          <p:cNvSpPr/>
          <p:nvPr/>
        </p:nvSpPr>
        <p:spPr>
          <a:xfrm>
            <a:off x="11331575" y="6134100"/>
            <a:ext cx="465455" cy="404495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675005" y="1377315"/>
            <a:ext cx="8192770" cy="4500880"/>
          </a:xfrm>
          <a:custGeom>
            <a:avLst/>
            <a:gdLst>
              <a:gd name="connsiteX0" fmla="*/ 12552 w 12902"/>
              <a:gd name="connsiteY0" fmla="*/ 3 h 5904"/>
              <a:gd name="connsiteX1" fmla="*/ 12902 w 12902"/>
              <a:gd name="connsiteY1" fmla="*/ 345 h 5904"/>
              <a:gd name="connsiteX2" fmla="*/ 12889 w 12902"/>
              <a:gd name="connsiteY2" fmla="*/ 1172 h 5904"/>
              <a:gd name="connsiteX3" fmla="*/ 12888 w 12902"/>
              <a:gd name="connsiteY3" fmla="*/ 1194 h 5904"/>
              <a:gd name="connsiteX4" fmla="*/ 12886 w 12902"/>
              <a:gd name="connsiteY4" fmla="*/ 1201 h 5904"/>
              <a:gd name="connsiteX5" fmla="*/ 12886 w 12902"/>
              <a:gd name="connsiteY5" fmla="*/ 5460 h 5904"/>
              <a:gd name="connsiteX6" fmla="*/ 12688 w 12902"/>
              <a:gd name="connsiteY6" fmla="*/ 5904 h 5904"/>
              <a:gd name="connsiteX7" fmla="*/ 12444 w 12902"/>
              <a:gd name="connsiteY7" fmla="*/ 5904 h 5904"/>
              <a:gd name="connsiteX8" fmla="*/ 442 w 12902"/>
              <a:gd name="connsiteY8" fmla="*/ 5904 h 5904"/>
              <a:gd name="connsiteX9" fmla="*/ 0 w 12902"/>
              <a:gd name="connsiteY9" fmla="*/ 5705 h 5904"/>
              <a:gd name="connsiteX10" fmla="*/ 0 w 12902"/>
              <a:gd name="connsiteY10" fmla="*/ 1051 h 5904"/>
              <a:gd name="connsiteX11" fmla="*/ 0 w 12902"/>
              <a:gd name="connsiteY11" fmla="*/ 806 h 5904"/>
              <a:gd name="connsiteX12" fmla="*/ 5409 w 12902"/>
              <a:gd name="connsiteY12" fmla="*/ 608 h 5904"/>
              <a:gd name="connsiteX13" fmla="*/ 6162 w 12902"/>
              <a:gd name="connsiteY13" fmla="*/ 608 h 5904"/>
              <a:gd name="connsiteX14" fmla="*/ 6163 w 12902"/>
              <a:gd name="connsiteY14" fmla="*/ 606 h 5904"/>
              <a:gd name="connsiteX15" fmla="*/ 6170 w 12902"/>
              <a:gd name="connsiteY15" fmla="*/ 600 h 5904"/>
              <a:gd name="connsiteX16" fmla="*/ 6793 w 12902"/>
              <a:gd name="connsiteY16" fmla="*/ 593 h 5904"/>
              <a:gd name="connsiteX17" fmla="*/ 6986 w 12902"/>
              <a:gd name="connsiteY17" fmla="*/ 510 h 5904"/>
              <a:gd name="connsiteX18" fmla="*/ 6998 w 12902"/>
              <a:gd name="connsiteY18" fmla="*/ 503 h 5904"/>
              <a:gd name="connsiteX19" fmla="*/ 12506 w 12902"/>
              <a:gd name="connsiteY19" fmla="*/ 6 h 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902" h="5904">
                <a:moveTo>
                  <a:pt x="12552" y="3"/>
                </a:moveTo>
                <a:cubicBezTo>
                  <a:pt x="12887" y="-34"/>
                  <a:pt x="12867" y="275"/>
                  <a:pt x="12902" y="345"/>
                </a:cubicBezTo>
                <a:lnTo>
                  <a:pt x="12889" y="1172"/>
                </a:lnTo>
                <a:cubicBezTo>
                  <a:pt x="12889" y="1179"/>
                  <a:pt x="12889" y="1187"/>
                  <a:pt x="12888" y="1194"/>
                </a:cubicBezTo>
                <a:lnTo>
                  <a:pt x="12886" y="1201"/>
                </a:lnTo>
                <a:lnTo>
                  <a:pt x="12886" y="5460"/>
                </a:lnTo>
                <a:cubicBezTo>
                  <a:pt x="12886" y="5705"/>
                  <a:pt x="12688" y="5904"/>
                  <a:pt x="12444" y="5904"/>
                </a:cubicBezTo>
                <a:lnTo>
                  <a:pt x="442" y="5904"/>
                </a:lnTo>
                <a:cubicBezTo>
                  <a:pt x="198" y="5904"/>
                  <a:pt x="0" y="5705"/>
                  <a:pt x="0" y="5460"/>
                </a:cubicBezTo>
                <a:lnTo>
                  <a:pt x="0" y="1051"/>
                </a:lnTo>
                <a:cubicBezTo>
                  <a:pt x="0" y="806"/>
                  <a:pt x="198" y="608"/>
                  <a:pt x="442" y="608"/>
                </a:cubicBezTo>
                <a:lnTo>
                  <a:pt x="5409" y="608"/>
                </a:lnTo>
                <a:lnTo>
                  <a:pt x="6162" y="608"/>
                </a:lnTo>
                <a:lnTo>
                  <a:pt x="6163" y="606"/>
                </a:lnTo>
                <a:cubicBezTo>
                  <a:pt x="6164" y="605"/>
                  <a:pt x="6165" y="604"/>
                  <a:pt x="6167" y="603"/>
                </a:cubicBezTo>
                <a:lnTo>
                  <a:pt x="6170" y="600"/>
                </a:lnTo>
                <a:lnTo>
                  <a:pt x="6793" y="593"/>
                </a:lnTo>
                <a:cubicBezTo>
                  <a:pt x="6873" y="584"/>
                  <a:pt x="6933" y="554"/>
                  <a:pt x="6978" y="517"/>
                </a:cubicBezTo>
                <a:lnTo>
                  <a:pt x="6986" y="510"/>
                </a:lnTo>
                <a:lnTo>
                  <a:pt x="6998" y="503"/>
                </a:lnTo>
                <a:cubicBezTo>
                  <a:pt x="7235" y="352"/>
                  <a:pt x="7415" y="29"/>
                  <a:pt x="7684" y="8"/>
                </a:cubicBezTo>
                <a:lnTo>
                  <a:pt x="12506" y="6"/>
                </a:lnTo>
                <a:cubicBezTo>
                  <a:pt x="12522" y="4"/>
                  <a:pt x="12537" y="3"/>
                  <a:pt x="12552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512445" y="2282825"/>
            <a:ext cx="8383905" cy="200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85000"/>
              </a:lnSpc>
            </a:pPr>
            <a:r>
              <a:rPr lang="zh-CN" altLang="en-US" sz="8000">
                <a:solidFill>
                  <a:srgbClr val="FFD02E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如何区分</a:t>
            </a:r>
            <a:endParaRPr lang="zh-CN" altLang="en-US" sz="8000"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  <a:p>
            <a:pPr indent="0" algn="ctr" fontAlgn="auto">
              <a:lnSpc>
                <a:spcPct val="85000"/>
              </a:lnSpc>
            </a:pPr>
            <a:r>
              <a:rPr lang="zh-CN" altLang="en-US" sz="6600">
                <a:solidFill>
                  <a:srgbClr val="0074E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基孔肯雅热</a:t>
            </a:r>
            <a:r>
              <a:rPr lang="zh-CN" altLang="en-US" sz="6600">
                <a:solidFill>
                  <a:srgbClr val="003DC5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vs</a:t>
            </a:r>
            <a:r>
              <a:rPr lang="zh-CN" altLang="en-US" sz="6600">
                <a:solidFill>
                  <a:srgbClr val="0074E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登革热</a:t>
            </a:r>
            <a:endParaRPr lang="zh-CN" altLang="en-US" sz="6600">
              <a:solidFill>
                <a:srgbClr val="0074E1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pic>
        <p:nvPicPr>
          <p:cNvPr id="33" name="图片 32" descr="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86600" y="1642110"/>
            <a:ext cx="1501775" cy="1779905"/>
          </a:xfrm>
          <a:prstGeom prst="rect">
            <a:avLst/>
          </a:prstGeom>
        </p:spPr>
      </p:pic>
      <p:pic>
        <p:nvPicPr>
          <p:cNvPr id="35" name="图片 34" descr="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40" y="1724660"/>
            <a:ext cx="1725930" cy="1697355"/>
          </a:xfrm>
          <a:prstGeom prst="rect">
            <a:avLst/>
          </a:prstGeom>
        </p:spPr>
      </p:pic>
      <p:grpSp>
        <p:nvGrpSpPr>
          <p:cNvPr id="58" name="组合 57"/>
          <p:cNvGrpSpPr/>
          <p:nvPr/>
        </p:nvGrpSpPr>
        <p:grpSpPr>
          <a:xfrm>
            <a:off x="1706245" y="1311275"/>
            <a:ext cx="2887345" cy="459740"/>
            <a:chOff x="2687" y="2065"/>
            <a:chExt cx="4547" cy="724"/>
          </a:xfrm>
        </p:grpSpPr>
        <p:sp>
          <p:nvSpPr>
            <p:cNvPr id="34" name="同心圆 33"/>
            <p:cNvSpPr/>
            <p:nvPr/>
          </p:nvSpPr>
          <p:spPr>
            <a:xfrm>
              <a:off x="2687" y="2216"/>
              <a:ext cx="416" cy="416"/>
            </a:xfrm>
            <a:prstGeom prst="donut">
              <a:avLst/>
            </a:prstGeom>
            <a:solidFill>
              <a:srgbClr val="003DC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003DC5"/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268" y="2065"/>
              <a:ext cx="396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别被“叮”上了！</a:t>
              </a:r>
              <a:endParaRPr lang="zh-CN" altLang="en-US" sz="2400" b="1">
                <a:solidFill>
                  <a:srgbClr val="003DC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439670" y="4370070"/>
            <a:ext cx="4312285" cy="514350"/>
            <a:chOff x="3688" y="6979"/>
            <a:chExt cx="6791" cy="810"/>
          </a:xfrm>
        </p:grpSpPr>
        <p:sp>
          <p:nvSpPr>
            <p:cNvPr id="39" name="圆角矩形 38"/>
            <p:cNvSpPr/>
            <p:nvPr/>
          </p:nvSpPr>
          <p:spPr>
            <a:xfrm>
              <a:off x="3688" y="6979"/>
              <a:ext cx="6791" cy="810"/>
            </a:xfrm>
            <a:prstGeom prst="roundRect">
              <a:avLst>
                <a:gd name="adj" fmla="val 50000"/>
              </a:avLst>
            </a:prstGeom>
            <a:solidFill>
              <a:srgbClr val="0074E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159" y="7070"/>
              <a:ext cx="594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关东街汤逊湖社区卫生服务中心</a:t>
              </a:r>
              <a:endPara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43" name="加号 42"/>
          <p:cNvSpPr/>
          <p:nvPr/>
        </p:nvSpPr>
        <p:spPr>
          <a:xfrm>
            <a:off x="4411345" y="1350645"/>
            <a:ext cx="304800" cy="264795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加号 43"/>
          <p:cNvSpPr/>
          <p:nvPr/>
        </p:nvSpPr>
        <p:spPr>
          <a:xfrm>
            <a:off x="399415" y="966470"/>
            <a:ext cx="584200" cy="507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加号 44"/>
          <p:cNvSpPr/>
          <p:nvPr/>
        </p:nvSpPr>
        <p:spPr>
          <a:xfrm>
            <a:off x="791845" y="509905"/>
            <a:ext cx="437515" cy="380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加号 46"/>
          <p:cNvSpPr/>
          <p:nvPr/>
        </p:nvSpPr>
        <p:spPr>
          <a:xfrm>
            <a:off x="141605" y="5627370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2432685" y="5222240"/>
            <a:ext cx="2058670" cy="410845"/>
            <a:chOff x="6305" y="7760"/>
            <a:chExt cx="3242" cy="647"/>
          </a:xfrm>
        </p:grpSpPr>
        <p:pic>
          <p:nvPicPr>
            <p:cNvPr id="49" name="图片 48" descr="10741050660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05" y="7760"/>
              <a:ext cx="647" cy="647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6952" y="7818"/>
              <a:ext cx="2595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主讲人：蔡静</a:t>
              </a:r>
              <a:endPara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651375" y="5201920"/>
            <a:ext cx="2615565" cy="450850"/>
            <a:chOff x="9799" y="7728"/>
            <a:chExt cx="4119" cy="710"/>
          </a:xfrm>
        </p:grpSpPr>
        <p:pic>
          <p:nvPicPr>
            <p:cNvPr id="52" name="图片 51" descr="日历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99" y="7728"/>
              <a:ext cx="710" cy="710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10513" y="7818"/>
              <a:ext cx="3405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时间：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2025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9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月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54" name="加号 53"/>
          <p:cNvSpPr/>
          <p:nvPr/>
        </p:nvSpPr>
        <p:spPr>
          <a:xfrm>
            <a:off x="8016240" y="810260"/>
            <a:ext cx="441960" cy="38354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加号 54"/>
          <p:cNvSpPr/>
          <p:nvPr/>
        </p:nvSpPr>
        <p:spPr>
          <a:xfrm>
            <a:off x="6974840" y="6180455"/>
            <a:ext cx="441960" cy="38354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加号 55"/>
          <p:cNvSpPr/>
          <p:nvPr/>
        </p:nvSpPr>
        <p:spPr>
          <a:xfrm>
            <a:off x="5253355" y="827405"/>
            <a:ext cx="437515" cy="380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9" name="P-mzpy09583-009CF942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595" y="-160083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32" grpId="0"/>
      <p:bldP spid="3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73006da27767a48328e43ee3f053ff5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722370" y="408940"/>
            <a:ext cx="3433445" cy="604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5406cfaa9d04ab2d1dc9412980ef58d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75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0645" y="3521075"/>
            <a:ext cx="5231765" cy="3313430"/>
          </a:xfrm>
          <a:prstGeom prst="rect">
            <a:avLst/>
          </a:prstGeom>
          <a:solidFill>
            <a:srgbClr val="92D05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2D050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595610" y="490855"/>
            <a:ext cx="1545590" cy="158623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21995" y="287655"/>
            <a:ext cx="5806440" cy="460375"/>
            <a:chOff x="1137" y="453"/>
            <a:chExt cx="9144" cy="725"/>
          </a:xfrm>
        </p:grpSpPr>
        <p:sp>
          <p:nvSpPr>
            <p:cNvPr id="8" name="文本框 7"/>
            <p:cNvSpPr txBox="1"/>
            <p:nvPr/>
          </p:nvSpPr>
          <p:spPr>
            <a:xfrm>
              <a:off x="1695" y="453"/>
              <a:ext cx="85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预防：防蚊灭蚊是王道！</a:t>
              </a:r>
              <a:endParaRPr lang="zh-CN" altLang="en-US" sz="2400" b="1">
                <a:solidFill>
                  <a:srgbClr val="003DC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4" name="同心圆 33"/>
            <p:cNvSpPr/>
            <p:nvPr/>
          </p:nvSpPr>
          <p:spPr>
            <a:xfrm>
              <a:off x="1137" y="608"/>
              <a:ext cx="416" cy="416"/>
            </a:xfrm>
            <a:prstGeom prst="donut">
              <a:avLst/>
            </a:prstGeom>
            <a:solidFill>
              <a:srgbClr val="003DC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003DC5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784215" y="1720850"/>
            <a:ext cx="5326380" cy="4170680"/>
            <a:chOff x="9109" y="2710"/>
            <a:chExt cx="8388" cy="6568"/>
          </a:xfrm>
        </p:grpSpPr>
        <p:sp>
          <p:nvSpPr>
            <p:cNvPr id="3" name="流程图: 文档 2"/>
            <p:cNvSpPr/>
            <p:nvPr/>
          </p:nvSpPr>
          <p:spPr>
            <a:xfrm>
              <a:off x="9109" y="2710"/>
              <a:ext cx="8389" cy="6568"/>
            </a:xfrm>
            <a:prstGeom prst="flowChartDocument">
              <a:avLst/>
            </a:prstGeom>
            <a:solidFill>
              <a:srgbClr val="0074E1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>
              <p:custDataLst>
                <p:tags r:id="rId1"/>
              </p:custDataLst>
            </p:nvPr>
          </p:nvSpPr>
          <p:spPr>
            <a:xfrm>
              <a:off x="10116" y="4759"/>
              <a:ext cx="6083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120000"/>
                </a:lnSpc>
              </a:pP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前往东南亚、南亚、非洲、美洲等流行区，务必做好防蚊措施。回国后出现发热等症状，主动告知医生旅行史！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2"/>
              </p:custDataLst>
            </p:nvPr>
          </p:nvSpPr>
          <p:spPr>
            <a:xfrm>
              <a:off x="10116" y="3767"/>
              <a:ext cx="276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旅行提示</a:t>
              </a:r>
              <a:endParaRPr lang="zh-CN" altLang="en-US" sz="24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4" name="图片 3" descr="51miz-E1127719-ECA80DE8"/>
          <p:cNvPicPr>
            <a:picLocks noChangeAspect="1"/>
          </p:cNvPicPr>
          <p:nvPr/>
        </p:nvPicPr>
        <p:blipFill>
          <a:blip r:embed="rId3"/>
          <a:srcRect l="12143" t="5181" r="9174" b="6293"/>
          <a:stretch>
            <a:fillRect/>
          </a:stretch>
        </p:blipFill>
        <p:spPr>
          <a:xfrm>
            <a:off x="1181735" y="1442720"/>
            <a:ext cx="3954145" cy="4448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21995" y="287655"/>
            <a:ext cx="5806440" cy="460375"/>
            <a:chOff x="1137" y="453"/>
            <a:chExt cx="9144" cy="725"/>
          </a:xfrm>
        </p:grpSpPr>
        <p:sp>
          <p:nvSpPr>
            <p:cNvPr id="8" name="文本框 7"/>
            <p:cNvSpPr txBox="1"/>
            <p:nvPr/>
          </p:nvSpPr>
          <p:spPr>
            <a:xfrm>
              <a:off x="1695" y="453"/>
              <a:ext cx="85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预防：防蚊灭蚊是王道！</a:t>
              </a:r>
              <a:endParaRPr lang="zh-CN" altLang="en-US" sz="2400" b="1">
                <a:solidFill>
                  <a:srgbClr val="003DC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4" name="同心圆 33"/>
            <p:cNvSpPr/>
            <p:nvPr/>
          </p:nvSpPr>
          <p:spPr>
            <a:xfrm>
              <a:off x="1137" y="608"/>
              <a:ext cx="416" cy="416"/>
            </a:xfrm>
            <a:prstGeom prst="donut">
              <a:avLst/>
            </a:prstGeom>
            <a:solidFill>
              <a:srgbClr val="003DC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003DC5"/>
                </a:solidFill>
              </a:endParaRP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1437005" y="2196465"/>
            <a:ext cx="4515485" cy="5626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4E1"/>
              </a:gs>
              <a:gs pos="100000">
                <a:srgbClr val="003DC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记住这个口诀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37323" y="3061970"/>
            <a:ext cx="4514215" cy="562610"/>
            <a:chOff x="1695" y="4252"/>
            <a:chExt cx="7109" cy="886"/>
          </a:xfrm>
        </p:grpSpPr>
        <p:sp>
          <p:nvSpPr>
            <p:cNvPr id="7" name="圆角矩形 6"/>
            <p:cNvSpPr/>
            <p:nvPr/>
          </p:nvSpPr>
          <p:spPr>
            <a:xfrm>
              <a:off x="1695" y="4252"/>
              <a:ext cx="7109" cy="886"/>
            </a:xfrm>
            <a:prstGeom prst="roundRect">
              <a:avLst>
                <a:gd name="adj" fmla="val 50000"/>
              </a:avLst>
            </a:prstGeom>
            <a:solidFill>
              <a:srgbClr val="0074E1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73" y="4381"/>
              <a:ext cx="635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发烧关节痛到疯，基孔肯雅要警惕</a:t>
              </a:r>
              <a:endParaRPr lang="zh-CN" altLang="en-US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437958" y="3927475"/>
            <a:ext cx="4514215" cy="562610"/>
            <a:chOff x="1695" y="4252"/>
            <a:chExt cx="7109" cy="886"/>
          </a:xfrm>
        </p:grpSpPr>
        <p:sp>
          <p:nvSpPr>
            <p:cNvPr id="5" name="圆角矩形 4"/>
            <p:cNvSpPr/>
            <p:nvPr/>
          </p:nvSpPr>
          <p:spPr>
            <a:xfrm>
              <a:off x="1695" y="4252"/>
              <a:ext cx="7109" cy="886"/>
            </a:xfrm>
            <a:prstGeom prst="roundRect">
              <a:avLst>
                <a:gd name="adj" fmla="val 50000"/>
              </a:avLst>
            </a:prstGeom>
            <a:solidFill>
              <a:srgbClr val="0074E1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695" y="4381"/>
              <a:ext cx="7108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高烧出血血小板低，登革热症莫迟疑！</a:t>
              </a:r>
              <a:endParaRPr lang="zh-CN" altLang="en-US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436688" y="4874895"/>
            <a:ext cx="4514215" cy="562610"/>
            <a:chOff x="1695" y="4252"/>
            <a:chExt cx="7109" cy="886"/>
          </a:xfrm>
        </p:grpSpPr>
        <p:sp>
          <p:nvSpPr>
            <p:cNvPr id="12" name="圆角矩形 11"/>
            <p:cNvSpPr/>
            <p:nvPr/>
          </p:nvSpPr>
          <p:spPr>
            <a:xfrm>
              <a:off x="1695" y="4252"/>
              <a:ext cx="7109" cy="886"/>
            </a:xfrm>
            <a:prstGeom prst="roundRect">
              <a:avLst>
                <a:gd name="adj" fmla="val 50000"/>
              </a:avLst>
            </a:prstGeom>
            <a:solidFill>
              <a:srgbClr val="0074E1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95" y="4381"/>
              <a:ext cx="7108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防蚊灭蚊清积水，健康无忧度夏秋！</a:t>
              </a:r>
              <a:endParaRPr lang="zh-CN" altLang="en-US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14" name="图片 13" descr="51miz-E1127052-67EE62C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00" y="1428115"/>
            <a:ext cx="4606925" cy="4606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  <p:bldLst>
      <p:bldP spid="3" grpId="0" animBg="1"/>
      <p:bldP spid="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algn="l"/>
            <a:fld id="{566ABCEB-ACFC-4714-9973-3DA970169C29}" type="datetime1">
              <a:rPr lang="zh-CN" altLang="en-US" sz="1200" baseline="0" smtClean="0">
                <a:solidFill>
                  <a:srgbClr val="A5A5A5"/>
                </a:solidFill>
                <a:latin typeface="Arial" panose="020B0604020202020204" pitchFamily="34" charset="0"/>
                <a:ea typeface="黑体" panose="02010609060101010101" charset="-122"/>
              </a:rPr>
            </a:fld>
            <a:endParaRPr lang="zh-CN" altLang="en-US" sz="1200" baseline="0">
              <a:solidFill>
                <a:srgbClr val="A5A5A5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/>
            <a:endParaRPr lang="zh-CN" altLang="en-US" sz="1200" baseline="0">
              <a:solidFill>
                <a:srgbClr val="A5A5A5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50285" y="838835"/>
            <a:ext cx="7431405" cy="730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新的学期开始啦，“它”也悄悄来袭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80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endParaRPr lang="zh-CN" altLang="en-US" sz="280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06500" y="2200910"/>
            <a:ext cx="4889500" cy="29317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77260" y="1914525"/>
            <a:ext cx="5671185" cy="8724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>
                <a:solidFill>
                  <a:srgbClr val="FFC000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 </a:t>
            </a:r>
            <a:endParaRPr lang="en-US" altLang="zh-CN">
              <a:solidFill>
                <a:srgbClr val="FFC000"/>
              </a:solidFill>
              <a:latin typeface="方正公文小标宋" panose="02000500000000000000" charset="-122"/>
              <a:ea typeface="方正公文小标宋" panose="02000500000000000000" charset="-122"/>
              <a:sym typeface="+mn-ea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6920230" y="1914525"/>
            <a:ext cx="4294505" cy="3670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1223080" y="295980"/>
            <a:ext cx="10969200" cy="705600"/>
          </a:xfrm>
        </p:spPr>
        <p:txBody>
          <a:bodyPr/>
          <a:lstStyle/>
          <a:p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诺如病毒感染性腹泻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胃肠炎</a:t>
            </a:r>
            <a:endParaRPr lang="zh-CN" altLang="en-US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19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8146" y="2471103"/>
            <a:ext cx="4647248" cy="3842385"/>
          </a:xfrm>
          <a:noFill/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09" y="2471420"/>
            <a:ext cx="4158139" cy="393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584325" y="1200785"/>
            <a:ext cx="88747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诺如病毒，是引起急性胃肠炎常见的病原体之一，具有感染剂量低、排毒时间长、外环境抵抗力强等特点，容易在学校、托幼机构等相对封闭环境引起胃肠炎暴发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algn="l"/>
            <a:fld id="{566ABCEB-ACFC-4714-9973-3DA970169C29}" type="datetime1">
              <a:rPr lang="zh-CN" altLang="en-US" sz="1200" baseline="0" smtClean="0">
                <a:solidFill>
                  <a:srgbClr val="A5A5A5"/>
                </a:solidFill>
                <a:latin typeface="Arial" panose="020B0604020202020204" pitchFamily="34" charset="0"/>
                <a:ea typeface="黑体" panose="02010609060101010101" charset="-122"/>
              </a:rPr>
            </a:fld>
            <a:endParaRPr lang="zh-CN" altLang="en-US" sz="1200" baseline="0">
              <a:solidFill>
                <a:srgbClr val="A5A5A5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/>
            <a:endParaRPr lang="zh-CN" altLang="en-US" sz="1200" baseline="0">
              <a:solidFill>
                <a:srgbClr val="A5A5A5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2222500" y="1851025"/>
            <a:ext cx="7819390" cy="4505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441450" y="856615"/>
            <a:ext cx="8336915" cy="7124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常见症状及感染途径</a:t>
            </a:r>
            <a:endParaRPr lang="zh-CN" altLang="en-US" sz="360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algn="l"/>
            <a:fld id="{566ABCEB-ACFC-4714-9973-3DA970169C29}" type="datetime1">
              <a:rPr lang="zh-CN" altLang="en-US" sz="1200" baseline="0" smtClean="0">
                <a:solidFill>
                  <a:srgbClr val="A5A5A5"/>
                </a:solidFill>
                <a:latin typeface="Arial" panose="020B0604020202020204" pitchFamily="34" charset="0"/>
                <a:ea typeface="黑体" panose="02010609060101010101" charset="-122"/>
              </a:rPr>
            </a:fld>
            <a:endParaRPr lang="zh-CN" altLang="en-US" sz="1200" baseline="0">
              <a:solidFill>
                <a:srgbClr val="A5A5A5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/>
            <a:endParaRPr lang="zh-CN" altLang="en-US" sz="1200" baseline="0">
              <a:solidFill>
                <a:srgbClr val="A5A5A5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3719830" y="2863850"/>
            <a:ext cx="4343400" cy="325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940050" y="925195"/>
            <a:ext cx="6257290" cy="13125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 b="1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呕吐物特别毒，规范处置很重要</a:t>
            </a:r>
            <a:endParaRPr lang="zh-CN" altLang="en-US" sz="2400" b="1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      </a:t>
            </a:r>
            <a:r>
              <a:rPr lang="zh-CN" altLang="en-US" sz="24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呕吐物处理不当是造成诺如疫情暴发的重要原因！优先处理呕吐物等污染物！</a:t>
            </a:r>
            <a:endParaRPr lang="zh-CN" altLang="en-US" sz="240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body" sz="quarter" idx="13"/>
          </p:nvPr>
        </p:nvSpPr>
        <p:spPr>
          <a:xfrm>
            <a:off x="1223010" y="365760"/>
            <a:ext cx="10968990" cy="737870"/>
          </a:xfrm>
        </p:spPr>
        <p:txBody>
          <a:bodyPr/>
          <a:lstStyle/>
          <a:p>
            <a:r>
              <a:rPr lang="zh-CN" altLang="en-US" sz="300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诺如病毒呕吐物处理</a:t>
            </a:r>
            <a:endParaRPr lang="zh-CN" altLang="en-US" sz="30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483" name="内容占位符 2"/>
          <p:cNvSpPr>
            <a:spLocks noGrp="1"/>
          </p:cNvSpPr>
          <p:nvPr>
            <p:ph idx="4294967295"/>
          </p:nvPr>
        </p:nvSpPr>
        <p:spPr>
          <a:xfrm>
            <a:off x="1066506" y="1401128"/>
            <a:ext cx="9636246" cy="383151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charset="0"/>
              <a:buChar char="Ø"/>
            </a:pPr>
            <a:r>
              <a:rPr lang="zh-CN" altLang="en-US" sz="2100"/>
              <a:t>个人防护：</a:t>
            </a:r>
            <a:r>
              <a:rPr lang="zh-CN" altLang="en-US" sz="2100">
                <a:solidFill>
                  <a:srgbClr val="0000FF"/>
                </a:solidFill>
              </a:rPr>
              <a:t>帽子、手套、口罩、工作服、鞋套</a:t>
            </a:r>
            <a:endParaRPr lang="en-US" altLang="zh-CN" sz="2100">
              <a:solidFill>
                <a:srgbClr val="0000FF"/>
              </a:solidFill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2100"/>
              <a:t>最好直接吐在污物袋里，如果吐在地面</a:t>
            </a:r>
            <a:endParaRPr lang="en-US" altLang="zh-CN" sz="2100"/>
          </a:p>
          <a:p>
            <a:pPr lvl="1" fontAlgn="auto">
              <a:lnSpc>
                <a:spcPts val="2900"/>
              </a:lnSpc>
              <a:buFont typeface="Wingdings" panose="05000000000000000000" charset="0"/>
              <a:buChar char="l"/>
            </a:pPr>
            <a:r>
              <a:rPr lang="zh-CN" altLang="en-US" sz="1500">
                <a:solidFill>
                  <a:srgbClr val="FF0000"/>
                </a:solidFill>
              </a:rPr>
              <a:t>先设警戒线，开窗通风</a:t>
            </a:r>
            <a:endParaRPr lang="en-US" altLang="zh-CN" sz="1500">
              <a:solidFill>
                <a:srgbClr val="FF0000"/>
              </a:solidFill>
            </a:endParaRPr>
          </a:p>
          <a:p>
            <a:pPr lvl="1" fontAlgn="auto">
              <a:lnSpc>
                <a:spcPts val="2900"/>
              </a:lnSpc>
              <a:buFont typeface="Wingdings" panose="05000000000000000000" charset="0"/>
              <a:buChar char="l"/>
            </a:pPr>
            <a:r>
              <a:rPr lang="zh-CN" altLang="en-US" sz="1500"/>
              <a:t>用（漂白粉、含氯泡腾片或</a:t>
            </a:r>
            <a:r>
              <a:rPr lang="en-US" altLang="zh-CN" sz="1500"/>
              <a:t>84</a:t>
            </a:r>
            <a:r>
              <a:rPr lang="zh-CN" altLang="en-US" sz="1500"/>
              <a:t>）配含氯消毒剂</a:t>
            </a:r>
            <a:endParaRPr lang="en-US" altLang="zh-CN" sz="1500"/>
          </a:p>
          <a:p>
            <a:pPr lvl="1" fontAlgn="auto">
              <a:lnSpc>
                <a:spcPts val="2900"/>
              </a:lnSpc>
              <a:buFont typeface="Wingdings" panose="05000000000000000000" charset="0"/>
              <a:buChar char="l"/>
            </a:pPr>
            <a:r>
              <a:rPr lang="zh-CN" altLang="en-US" sz="1500"/>
              <a:t>呕吐物：</a:t>
            </a:r>
            <a:r>
              <a:rPr lang="en-US" altLang="zh-CN" sz="1500">
                <a:solidFill>
                  <a:srgbClr val="FF0000"/>
                </a:solidFill>
              </a:rPr>
              <a:t>5000mg/L</a:t>
            </a:r>
            <a:r>
              <a:rPr lang="zh-CN" altLang="en-US" sz="1500"/>
              <a:t>，蘸有消毒液的抹布覆盖</a:t>
            </a:r>
            <a:r>
              <a:rPr lang="en-US" altLang="zh-CN" sz="1500"/>
              <a:t>30min</a:t>
            </a:r>
            <a:r>
              <a:rPr lang="zh-CN" altLang="en-US" sz="1500"/>
              <a:t>后，包裹呕吐物放消毒桶泡</a:t>
            </a:r>
            <a:r>
              <a:rPr lang="en-US" altLang="zh-CN" sz="1500"/>
              <a:t>30min</a:t>
            </a:r>
            <a:r>
              <a:rPr lang="zh-CN" altLang="en-US" sz="1500"/>
              <a:t>，方可做生活垃圾处理</a:t>
            </a:r>
            <a:endParaRPr lang="en-US" altLang="zh-CN" sz="1500"/>
          </a:p>
          <a:p>
            <a:pPr lvl="1" fontAlgn="auto">
              <a:lnSpc>
                <a:spcPts val="2900"/>
              </a:lnSpc>
              <a:buFont typeface="Wingdings" panose="05000000000000000000" charset="0"/>
              <a:buChar char="l"/>
            </a:pPr>
            <a:r>
              <a:rPr lang="zh-CN" altLang="en-US" sz="1500"/>
              <a:t>地表、桌面、门面和扶手：</a:t>
            </a:r>
            <a:r>
              <a:rPr lang="en-US" altLang="zh-CN" sz="1500"/>
              <a:t> </a:t>
            </a:r>
            <a:r>
              <a:rPr lang="en-US" altLang="zh-CN" sz="1500">
                <a:solidFill>
                  <a:srgbClr val="FF0000"/>
                </a:solidFill>
              </a:rPr>
              <a:t>1000mg/L</a:t>
            </a:r>
            <a:r>
              <a:rPr lang="zh-CN" altLang="en-US" sz="1500"/>
              <a:t>，蘸有消毒液的拖把、抹布擦拭后作用</a:t>
            </a:r>
            <a:r>
              <a:rPr lang="en-US" altLang="zh-CN" sz="1500"/>
              <a:t>30min</a:t>
            </a:r>
            <a:r>
              <a:rPr lang="zh-CN" altLang="en-US" sz="1500"/>
              <a:t>，再用清水擦拭干净</a:t>
            </a:r>
            <a:endParaRPr lang="en-US" altLang="zh-CN" sz="1500"/>
          </a:p>
          <a:p>
            <a:pPr fontAlgn="auto">
              <a:lnSpc>
                <a:spcPts val="2900"/>
              </a:lnSpc>
              <a:buFont typeface="Wingdings" panose="05000000000000000000" charset="0"/>
              <a:buChar char="Ø"/>
            </a:pPr>
            <a:r>
              <a:rPr lang="zh-CN" altLang="en-US" sz="2100"/>
              <a:t>个人防护用品和其他呕吐物污染物处理同上，</a:t>
            </a:r>
            <a:r>
              <a:rPr lang="zh-CN" altLang="en-US" sz="2100">
                <a:solidFill>
                  <a:srgbClr val="FF0000"/>
                </a:solidFill>
              </a:rPr>
              <a:t>浸泡</a:t>
            </a:r>
            <a:r>
              <a:rPr lang="en-US" altLang="zh-CN" sz="2100">
                <a:solidFill>
                  <a:srgbClr val="FF0000"/>
                </a:solidFill>
              </a:rPr>
              <a:t>30min</a:t>
            </a:r>
            <a:endParaRPr lang="en-US" altLang="zh-CN" sz="2100">
              <a:solidFill>
                <a:srgbClr val="FF0000"/>
              </a:solidFill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2100"/>
              <a:t>消毒人员工作结束后需</a:t>
            </a:r>
            <a:r>
              <a:rPr lang="zh-CN" altLang="en-US" sz="2100">
                <a:solidFill>
                  <a:srgbClr val="FF0000"/>
                </a:solidFill>
              </a:rPr>
              <a:t>健康监护</a:t>
            </a:r>
            <a:r>
              <a:rPr lang="en-US" altLang="zh-CN" sz="2100">
                <a:solidFill>
                  <a:srgbClr val="FF0000"/>
                </a:solidFill>
              </a:rPr>
              <a:t>3</a:t>
            </a:r>
            <a:r>
              <a:rPr lang="zh-CN" altLang="en-US" sz="2100">
                <a:solidFill>
                  <a:srgbClr val="FF0000"/>
                </a:solidFill>
              </a:rPr>
              <a:t>天</a:t>
            </a:r>
            <a:r>
              <a:rPr lang="zh-CN" altLang="en-US" sz="2100"/>
              <a:t>，出现疑似症状及时就医</a:t>
            </a:r>
            <a:endParaRPr lang="en-US" altLang="zh-CN" sz="2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1340485" y="314325"/>
            <a:ext cx="9241155" cy="4663440"/>
          </a:xfrm>
        </p:spPr>
        <p:txBody>
          <a:bodyPr>
            <a:normAutofit fontScale="70000"/>
          </a:bodyPr>
          <a:p>
            <a:pPr marL="0"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4800">
                <a:solidFill>
                  <a:srgbClr val="FF0000"/>
                </a:solidFill>
                <a:sym typeface="+mn-ea"/>
              </a:rPr>
              <a:t>治疗</a:t>
            </a:r>
            <a:br>
              <a:rPr lang="zh-CN" altLang="en-US">
                <a:highlight>
                  <a:srgbClr val="00FFFF"/>
                </a:highlight>
                <a:sym typeface="+mn-ea"/>
              </a:rPr>
            </a:br>
            <a:br>
              <a:rPr lang="zh-CN" altLang="en-US">
                <a:sym typeface="+mn-ea"/>
              </a:rPr>
            </a:br>
            <a:r>
              <a:rPr lang="en-US" altLang="zh-CN" sz="3635">
                <a:sym typeface="+mn-ea"/>
              </a:rPr>
              <a:t>1.</a:t>
            </a:r>
            <a:r>
              <a:rPr lang="zh-CN" altLang="en-US" sz="3635">
                <a:sym typeface="+mn-ea"/>
              </a:rPr>
              <a:t>属于自限性疾病，目前尚无有效的抗病毒药物。</a:t>
            </a:r>
            <a:br>
              <a:rPr lang="zh-CN" altLang="en-US" sz="3635"/>
            </a:br>
            <a:r>
              <a:rPr lang="en-US" altLang="zh-CN" sz="3635">
                <a:sym typeface="+mn-ea"/>
              </a:rPr>
              <a:t>2.</a:t>
            </a:r>
            <a:r>
              <a:rPr lang="zh-CN" altLang="en-US" sz="3635">
                <a:sym typeface="+mn-ea"/>
              </a:rPr>
              <a:t>多数患者发病后症状轻，无需治疗，休息2-3天即可康复，可口服糖盐水或口服补液盐补充呕吐和腹泻消耗的水分。</a:t>
            </a:r>
            <a:br>
              <a:rPr lang="zh-CN" altLang="en-US" sz="3635"/>
            </a:br>
            <a:r>
              <a:rPr lang="en-US" altLang="zh-CN" sz="3635">
                <a:sym typeface="+mn-ea"/>
              </a:rPr>
              <a:t>3.</a:t>
            </a:r>
            <a:r>
              <a:rPr lang="zh-CN" altLang="en-US" sz="3635">
                <a:sym typeface="+mn-ea"/>
              </a:rPr>
              <a:t>对于婴幼儿、老人，特别是伴有基础性疾病的老人，如因频繁呕吐或腹泻，出现脱水等较严重的症状时，应及时治疗。</a:t>
            </a:r>
            <a:endParaRPr lang="zh-CN" altLang="en-US" sz="3635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1095355" y="0"/>
            <a:ext cx="974090" cy="11550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41108" y="287655"/>
            <a:ext cx="4728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003DC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如何区分基孔肯雅热vs登革热</a:t>
            </a:r>
            <a:endParaRPr lang="zh-CN" altLang="en-US" sz="2400" b="1">
              <a:solidFill>
                <a:srgbClr val="003DC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同心圆 33"/>
          <p:cNvSpPr/>
          <p:nvPr/>
        </p:nvSpPr>
        <p:spPr>
          <a:xfrm>
            <a:off x="1166495" y="385763"/>
            <a:ext cx="264160" cy="264160"/>
          </a:xfrm>
          <a:prstGeom prst="donut">
            <a:avLst/>
          </a:prstGeom>
          <a:solidFill>
            <a:srgbClr val="003DC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3DC5"/>
              </a:solidFill>
            </a:endParaRPr>
          </a:p>
        </p:txBody>
      </p:sp>
      <p:sp>
        <p:nvSpPr>
          <p:cNvPr id="1048902" name="文本框 3"/>
          <p:cNvSpPr txBox="1"/>
          <p:nvPr>
            <p:custDataLst>
              <p:tags r:id="rId2"/>
            </p:custDataLst>
          </p:nvPr>
        </p:nvSpPr>
        <p:spPr>
          <a:xfrm>
            <a:off x="3693160" y="3228975"/>
            <a:ext cx="4728210" cy="24161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夏秋季节，蚊子不仅扰人清梦，还可能带来两种相似的疾病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基孔肯雅热和登革热。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它们症状相似，传播媒介相同，常在同地区流行，让人傻傻分不清。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今天就来揭开这对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"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蚊媒兄弟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"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的真面目！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181475" y="748030"/>
            <a:ext cx="35921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000">
                <a:solidFill>
                  <a:srgbClr val="0074E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前言</a:t>
            </a:r>
            <a:endParaRPr lang="zh-CN" altLang="en-US" sz="8000">
              <a:solidFill>
                <a:srgbClr val="0074E1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724593" y="2494280"/>
            <a:ext cx="4665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不可忽视的夏季威胁健康科普</a:t>
            </a:r>
            <a:endParaRPr lang="zh-CN" altLang="en-US" sz="2400" b="1">
              <a:solidFill>
                <a:srgbClr val="0074E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" name="图片 10" descr="51miz-E1289811-84757AA9"/>
          <p:cNvPicPr>
            <a:picLocks noChangeAspect="1"/>
          </p:cNvPicPr>
          <p:nvPr/>
        </p:nvPicPr>
        <p:blipFill>
          <a:blip r:embed="rId3"/>
          <a:srcRect l="17273" r="25772"/>
          <a:stretch>
            <a:fillRect/>
          </a:stretch>
        </p:blipFill>
        <p:spPr>
          <a:xfrm>
            <a:off x="8676640" y="1526540"/>
            <a:ext cx="2653030" cy="4659630"/>
          </a:xfrm>
          <a:prstGeom prst="rect">
            <a:avLst/>
          </a:prstGeom>
        </p:spPr>
      </p:pic>
      <p:pic>
        <p:nvPicPr>
          <p:cNvPr id="12" name="图片 11" descr="51miz-E1289810-7A898204"/>
          <p:cNvPicPr>
            <a:picLocks noChangeAspect="1"/>
          </p:cNvPicPr>
          <p:nvPr/>
        </p:nvPicPr>
        <p:blipFill>
          <a:blip r:embed="rId4"/>
          <a:srcRect l="17455" r="26344"/>
          <a:stretch>
            <a:fillRect/>
          </a:stretch>
        </p:blipFill>
        <p:spPr>
          <a:xfrm flipH="1">
            <a:off x="815975" y="1664970"/>
            <a:ext cx="2462530" cy="4382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  <p:bldLst>
      <p:bldP spid="32" grpId="0"/>
      <p:bldP spid="32" grpId="1"/>
      <p:bldP spid="41" grpId="0"/>
      <p:bldP spid="41" grpId="1"/>
      <p:bldP spid="1048902" grpId="0"/>
      <p:bldP spid="104890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1252855" y="469265"/>
            <a:ext cx="10810875" cy="2430145"/>
          </a:xfrm>
        </p:spPr>
        <p:txBody>
          <a:bodyPr>
            <a:normAutofit/>
          </a:bodyPr>
          <a:p>
            <a:pPr marL="0" indent="0" algn="l">
              <a:lnSpc>
                <a:spcPts val="2500"/>
              </a:lnSpc>
              <a:buFont typeface="Wingdings" panose="05000000000000000000" charset="0"/>
              <a:buNone/>
            </a:pPr>
            <a:r>
              <a:rPr lang="zh-CN" altLang="en-US" sz="4000">
                <a:solidFill>
                  <a:srgbClr val="FF0000"/>
                </a:solidFill>
                <a:sym typeface="+mn-ea"/>
              </a:rPr>
              <a:t>预防</a:t>
            </a:r>
            <a:br>
              <a:rPr lang="zh-CN" altLang="en-US">
                <a:highlight>
                  <a:srgbClr val="00FFFF"/>
                </a:highlight>
                <a:sym typeface="+mn-ea"/>
              </a:rPr>
            </a:br>
            <a:endParaRPr lang="zh-CN" altLang="en-US" sz="3635"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4294967295"/>
          </p:nvPr>
        </p:nvSpPr>
        <p:spPr>
          <a:xfrm>
            <a:off x="1078865" y="1617345"/>
            <a:ext cx="5549265" cy="2936875"/>
          </a:xfrm>
        </p:spPr>
        <p:txBody>
          <a:bodyPr>
            <a:noAutofit/>
          </a:bodyPr>
          <a:p>
            <a:r>
              <a:rPr lang="zh-CN" altLang="en-US" sz="2000"/>
              <a:t>托幼机构和学校如何预防</a:t>
            </a:r>
            <a:endParaRPr lang="zh-CN" altLang="en-US" sz="2000"/>
          </a:p>
          <a:p>
            <a:pPr lvl="1"/>
            <a:r>
              <a:rPr lang="zh-CN" altLang="en-US" sz="2000"/>
              <a:t>（1）及时发现和规范管理病例。</a:t>
            </a:r>
            <a:endParaRPr lang="zh-CN" altLang="en-US" sz="2000"/>
          </a:p>
          <a:p>
            <a:pPr lvl="1"/>
            <a:r>
              <a:rPr lang="zh-CN" altLang="en-US" sz="2000"/>
              <a:t>（2）加强饮水和食品卫生的管理。</a:t>
            </a:r>
            <a:endParaRPr lang="zh-CN" altLang="en-US" sz="2000"/>
          </a:p>
          <a:p>
            <a:pPr lvl="1"/>
            <a:r>
              <a:rPr lang="zh-CN" altLang="en-US" sz="2000"/>
              <a:t>（3）加强厨工、保育员等从业人员健康管理。</a:t>
            </a:r>
            <a:endParaRPr lang="zh-CN" altLang="en-US" sz="2000"/>
          </a:p>
          <a:p>
            <a:pPr lvl="1"/>
            <a:r>
              <a:rPr lang="zh-CN" altLang="en-US" sz="2000"/>
              <a:t>（4）做好环境清洁消毒。</a:t>
            </a:r>
            <a:endParaRPr lang="zh-CN" altLang="en-US" sz="2000"/>
          </a:p>
          <a:p>
            <a:pPr lvl="1"/>
            <a:r>
              <a:rPr lang="zh-CN" altLang="en-US" sz="2000"/>
              <a:t>（5）规范处理呕吐物。</a:t>
            </a:r>
            <a:endParaRPr lang="zh-CN" altLang="en-US" sz="2000"/>
          </a:p>
          <a:p>
            <a:pPr lvl="1"/>
            <a:r>
              <a:rPr lang="zh-CN" altLang="en-US" sz="2000"/>
              <a:t>（6）开展健康知识宣传教育。 </a:t>
            </a:r>
            <a:endParaRPr lang="zh-CN" altLang="en-US" sz="2000"/>
          </a:p>
        </p:txBody>
      </p:sp>
      <p:sp>
        <p:nvSpPr>
          <p:cNvPr id="6" name="内容占位符 5"/>
          <p:cNvSpPr>
            <a:spLocks noGrp="1"/>
          </p:cNvSpPr>
          <p:nvPr>
            <p:ph sz="half" idx="4294967295"/>
          </p:nvPr>
        </p:nvSpPr>
        <p:spPr>
          <a:xfrm>
            <a:off x="6738620" y="1617345"/>
            <a:ext cx="4793615" cy="2902585"/>
          </a:xfrm>
        </p:spPr>
        <p:txBody>
          <a:bodyPr>
            <a:noAutofit/>
          </a:bodyPr>
          <a:p>
            <a:r>
              <a:rPr lang="zh-CN" altLang="en-US" sz="2000"/>
              <a:t>个人和家庭如何预防</a:t>
            </a:r>
            <a:endParaRPr lang="zh-CN" altLang="en-US" sz="2000"/>
          </a:p>
          <a:p>
            <a:pPr lvl="1"/>
            <a:r>
              <a:rPr lang="zh-CN" altLang="en-US" sz="2000"/>
              <a:t>（1）保持手卫生。</a:t>
            </a:r>
            <a:endParaRPr lang="zh-CN" altLang="en-US" sz="2000"/>
          </a:p>
          <a:p>
            <a:pPr lvl="1"/>
            <a:r>
              <a:rPr lang="zh-CN" altLang="en-US" sz="2000"/>
              <a:t>（2）注意饮食饮水卫生。</a:t>
            </a:r>
            <a:endParaRPr lang="zh-CN" altLang="en-US" sz="2000"/>
          </a:p>
          <a:p>
            <a:pPr lvl="1"/>
            <a:r>
              <a:rPr lang="zh-CN" altLang="en-US" sz="2000"/>
              <a:t>（3）病例应尽量居家隔离，避免传染他人。</a:t>
            </a:r>
            <a:endParaRPr lang="zh-CN" altLang="en-US" sz="2000"/>
          </a:p>
          <a:p>
            <a:pPr lvl="1"/>
            <a:r>
              <a:rPr lang="zh-CN" altLang="en-US" sz="2000"/>
              <a:t>（4）做好环境清洁和消毒工作。</a:t>
            </a:r>
            <a:endParaRPr lang="zh-CN" altLang="en-US" sz="2000"/>
          </a:p>
          <a:p>
            <a:pPr lvl="1"/>
            <a:r>
              <a:rPr lang="zh-CN" altLang="en-US" sz="2000"/>
              <a:t>（5）保持健康生活方式。</a:t>
            </a:r>
            <a:endParaRPr lang="zh-CN" altLang="en-US" sz="2000"/>
          </a:p>
          <a:p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  <p:bldLst>
      <p:bldP spid="6" grpId="1" build="p"/>
      <p:bldP spid="5" grpI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1163" y="611823"/>
            <a:ext cx="4273550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3" y="1491615"/>
            <a:ext cx="4281487" cy="147002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741488" y="3143250"/>
          <a:ext cx="8769350" cy="34417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511935"/>
                <a:gridCol w="4334510"/>
                <a:gridCol w="2922905"/>
              </a:tblGrid>
              <a:tr h="4573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华文细黑" pitchFamily="2" charset="-122"/>
                          <a:ea typeface="华文细黑" pitchFamily="2" charset="-122"/>
                        </a:rPr>
                        <a:t>类别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华文细黑" pitchFamily="2" charset="-122"/>
                          <a:ea typeface="华文细黑" pitchFamily="2" charset="-122"/>
                        </a:rPr>
                        <a:t>普通感冒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华文细黑" pitchFamily="2" charset="-122"/>
                          <a:ea typeface="华文细黑" pitchFamily="2" charset="-122"/>
                        </a:rPr>
                        <a:t>流行性感冒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/>
                </a:tc>
              </a:tr>
              <a:tr h="88079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rPr>
                        <a:t>病原体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成人：鼻病毒为主，儿童：副流感、呼吸道合胞病毒为主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流感病毒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 anchor="ctr"/>
                </a:tc>
              </a:tr>
              <a:tr h="4573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rPr>
                        <a:t>发热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rPr>
                        <a:t>有时有，较轻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 smtClean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rPr>
                        <a:t>常有，可达</a:t>
                      </a:r>
                      <a:r>
                        <a:rPr lang="en-US" altLang="zh-CN" sz="2400" b="1" kern="1200" dirty="0" smtClean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rPr>
                        <a:t>39-40℃</a:t>
                      </a:r>
                      <a:endParaRPr lang="zh-CN" altLang="en-US" sz="2400" b="1" kern="120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marL="91442" marR="91442" marT="45730" marB="45730" anchor="ctr"/>
                </a:tc>
              </a:tr>
              <a:tr h="8231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rPr>
                        <a:t>治疗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无特效药，对症治疗、缓解感冒症状为主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尽早开始抗流感病毒药物治疗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 anchor="ctr"/>
                </a:tc>
              </a:tr>
              <a:tr h="8231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华文细黑" pitchFamily="2" charset="-122"/>
                          <a:ea typeface="华文细黑" pitchFamily="2" charset="-122"/>
                        </a:rPr>
                        <a:t>接种流感疫苗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FF0000"/>
                          </a:solidFill>
                          <a:latin typeface="华文细黑" pitchFamily="2" charset="-122"/>
                          <a:ea typeface="华文细黑" pitchFamily="2" charset="-122"/>
                        </a:rPr>
                        <a:t>无效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FF0000"/>
                          </a:solidFill>
                          <a:latin typeface="华文细黑" pitchFamily="2" charset="-122"/>
                          <a:ea typeface="华文细黑" pitchFamily="2" charset="-122"/>
                        </a:rPr>
                        <a:t>有效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latin typeface="华文细黑" pitchFamily="2" charset="-122"/>
                        <a:ea typeface="华文细黑" pitchFamily="2" charset="-122"/>
                      </a:endParaRPr>
                    </a:p>
                  </a:txBody>
                  <a:tcPr marL="91442" marR="91442" marT="45730" marB="45730" anchor="ctr"/>
                </a:tc>
              </a:tr>
            </a:tbl>
          </a:graphicData>
        </a:graphic>
      </p:graphicFrame>
      <p:sp>
        <p:nvSpPr>
          <p:cNvPr id="16407" name="TextBox 3"/>
          <p:cNvSpPr txBox="1"/>
          <p:nvPr/>
        </p:nvSpPr>
        <p:spPr>
          <a:xfrm>
            <a:off x="3719513" y="88900"/>
            <a:ext cx="576103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  <a:sym typeface="+mn-ea"/>
              </a:rPr>
              <a:t>普通感冒</a:t>
            </a:r>
            <a:r>
              <a:rPr lang="en-US" altLang="zh-CN" sz="3600" b="1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  <a:sym typeface="+mn-ea"/>
              </a:rPr>
              <a:t>VS</a:t>
            </a:r>
            <a:r>
              <a:rPr lang="zh-CN" altLang="en-US" sz="3600" b="1" dirty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  <a:sym typeface="+mn-ea"/>
              </a:rPr>
              <a:t>流行性感冒</a:t>
            </a:r>
            <a:endParaRPr lang="zh-CN" altLang="en-US" sz="3600" b="1" dirty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6408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85813"/>
            <a:ext cx="4364038" cy="23034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algn="l"/>
            <a:fld id="{566ABCEB-ACFC-4714-9973-3DA970169C29}" type="datetime1">
              <a:rPr lang="zh-CN" altLang="en-US" sz="1200" baseline="0" smtClean="0">
                <a:solidFill>
                  <a:srgbClr val="A5A5A5"/>
                </a:solidFill>
                <a:latin typeface="Arial" panose="020B0604020202020204" pitchFamily="34" charset="0"/>
                <a:ea typeface="黑体" panose="02010609060101010101" charset="-122"/>
              </a:rPr>
            </a:fld>
            <a:endParaRPr lang="zh-CN" altLang="en-US" sz="1200" baseline="0">
              <a:solidFill>
                <a:srgbClr val="A5A5A5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/>
            <a:endParaRPr lang="zh-CN" altLang="en-US" sz="1200" baseline="0">
              <a:solidFill>
                <a:srgbClr val="A5A5A5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98930" y="577850"/>
            <a:ext cx="6191885" cy="5384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0" indent="0" algn="l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32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防治措施</a:t>
            </a:r>
            <a:endParaRPr lang="zh-CN" altLang="en-US" sz="32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34565" y="1336675"/>
            <a:ext cx="7840345" cy="38849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0" indent="0" algn="l" eaLnBrk="1" fontAlgn="base" latinLnBrk="1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*</a:t>
            </a:r>
            <a:r>
              <a:rPr lang="en-US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无特效的治疗手段，因此预防措施非常重要。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2400" u="non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eaLnBrk="1" fontAlgn="base" latinLnBrk="1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buSzPct val="90000"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*保持良好的个人及环境卫生。</a:t>
            </a:r>
            <a:endParaRPr lang="en-US" altLang="en-US" sz="2400" u="non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eaLnBrk="1" fontAlgn="base" latinLnBrk="1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</a:t>
            </a:r>
            <a:r>
              <a:rPr lang="en-US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双手接触呼吸道分泌物后（如打喷嚏后）应立即洗手。</a:t>
            </a:r>
            <a:endParaRPr lang="en-US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0" indent="0" algn="l" eaLnBrk="1" fontAlgn="base" latinLnBrk="1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</a:t>
            </a:r>
            <a:r>
              <a:rPr lang="en-US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勤洗手，使用肥皂或洗手液并用流动水洗手，不用污浊的毛巾擦手。</a:t>
            </a:r>
            <a:endParaRPr lang="en-US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0" indent="0" algn="l" eaLnBrk="1" fontAlgn="base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*每天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勤</a:t>
            </a:r>
            <a:r>
              <a:rPr lang="en-US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开窗通风，保持室内空气新鲜</a:t>
            </a:r>
            <a:endParaRPr lang="en-US" altLang="en-US" sz="2400" u="non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eaLnBrk="1" fontAlgn="base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*在流感高发期，尽量不到人多拥挤、空气污浊的场所；必须去时，最好戴口罩。</a:t>
            </a:r>
            <a:endParaRPr lang="en-US" altLang="en-US" sz="2400" u="non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eaLnBrk="1" fontAlgn="base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</a:t>
            </a:r>
            <a:r>
              <a:rPr lang="en-US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流感疫苗接种是世界公认的预防流感的有效方法</a:t>
            </a:r>
            <a:endParaRPr lang="en-US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0" indent="0" algn="l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26" name="Object 3"/>
          <p:cNvGraphicFramePr>
            <a:graphicFrameLocks noGrp="1"/>
          </p:cNvGraphicFramePr>
          <p:nvPr/>
        </p:nvGraphicFramePr>
        <p:xfrm>
          <a:off x="3385185" y="3515995"/>
          <a:ext cx="6319838" cy="291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5349875" imgH="2911475" progId="">
                  <p:embed/>
                </p:oleObj>
              </mc:Choice>
              <mc:Fallback>
                <p:oleObj name="" r:id="rId1" imgW="5349875" imgH="2911475" progId="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385185" y="3515995"/>
                        <a:ext cx="6319838" cy="291147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288665" y="685165"/>
            <a:ext cx="5967730" cy="2691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1" hangingPunct="1"/>
            <a:r>
              <a:rPr lang="zh-CN" altLang="en-US" sz="11500" b="1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谢 谢</a:t>
            </a:r>
            <a:br>
              <a:rPr lang="zh-CN" altLang="en-US" sz="9600" b="1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</a:br>
            <a:r>
              <a:rPr lang="en-US" altLang="zh-CN" sz="5400" b="1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(Thanks)</a:t>
            </a:r>
            <a:endParaRPr lang="en-US" altLang="zh-CN" sz="5400" b="1" dirty="0">
              <a:solidFill>
                <a:srgbClr val="FF0066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背景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r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85" y="492125"/>
            <a:ext cx="2609850" cy="6219825"/>
          </a:xfrm>
          <a:prstGeom prst="rect">
            <a:avLst/>
          </a:prstGeom>
        </p:spPr>
      </p:pic>
      <p:pic>
        <p:nvPicPr>
          <p:cNvPr id="33" name="图片 32" descr="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02190" y="409575"/>
            <a:ext cx="1501775" cy="1779905"/>
          </a:xfrm>
          <a:prstGeom prst="rect">
            <a:avLst/>
          </a:prstGeom>
        </p:spPr>
      </p:pic>
      <p:pic>
        <p:nvPicPr>
          <p:cNvPr id="35" name="图片 34" descr="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45" y="492125"/>
            <a:ext cx="1725930" cy="169735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5871210" y="704850"/>
            <a:ext cx="35921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chemeClr val="bg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目录</a:t>
            </a:r>
            <a:endParaRPr lang="zh-CN" altLang="en-US" sz="9600">
              <a:solidFill>
                <a:schemeClr val="bg1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4677410" y="2470150"/>
            <a:ext cx="6078855" cy="583565"/>
            <a:chOff x="7394" y="4049"/>
            <a:chExt cx="9573" cy="919"/>
          </a:xfrm>
        </p:grpSpPr>
        <p:sp>
          <p:nvSpPr>
            <p:cNvPr id="4" name="圆角矩形 3"/>
            <p:cNvSpPr/>
            <p:nvPr>
              <p:custDataLst>
                <p:tags r:id="rId6"/>
              </p:custDataLst>
            </p:nvPr>
          </p:nvSpPr>
          <p:spPr>
            <a:xfrm>
              <a:off x="8608" y="4093"/>
              <a:ext cx="8359" cy="8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en-US" sz="24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病毒档案：相似的出身，不同的家族</a:t>
              </a:r>
              <a:endParaRPr lang="en-US" altLang="en-US" sz="24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394" y="4049"/>
              <a:ext cx="11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3200">
                  <a:solidFill>
                    <a:srgbClr val="FFD02E"/>
                  </a:solidFill>
                  <a:latin typeface="优设标题黑" panose="00000500000000000000" charset="-122"/>
                  <a:ea typeface="优设标题黑" panose="00000500000000000000" charset="-122"/>
                  <a:cs typeface="优设标题黑" panose="00000500000000000000" charset="-122"/>
                  <a:sym typeface="+mn-ea"/>
                </a:rPr>
                <a:t>01</a:t>
              </a:r>
              <a:endParaRPr lang="en-US" altLang="zh-CN" sz="3200">
                <a:solidFill>
                  <a:srgbClr val="FFD02E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8"/>
            </p:custDataLst>
          </p:nvPr>
        </p:nvGrpSpPr>
        <p:grpSpPr>
          <a:xfrm>
            <a:off x="4631690" y="3222625"/>
            <a:ext cx="6124575" cy="583565"/>
            <a:chOff x="7322" y="4049"/>
            <a:chExt cx="9645" cy="919"/>
          </a:xfrm>
        </p:grpSpPr>
        <p:sp>
          <p:nvSpPr>
            <p:cNvPr id="9" name="圆角矩形 8"/>
            <p:cNvSpPr/>
            <p:nvPr>
              <p:custDataLst>
                <p:tags r:id="rId9"/>
              </p:custDataLst>
            </p:nvPr>
          </p:nvSpPr>
          <p:spPr>
            <a:xfrm>
              <a:off x="8608" y="4093"/>
              <a:ext cx="8359" cy="8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24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症状</a:t>
              </a:r>
              <a:r>
                <a:rPr lang="en-US" altLang="zh-CN" sz="24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PK</a:t>
              </a:r>
              <a:r>
                <a:rPr lang="zh-CN" altLang="en-US" sz="24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：发烧是表象，细节见真章</a:t>
              </a:r>
              <a:endParaRPr lang="zh-CN" altLang="en-US" sz="24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2" y="4049"/>
              <a:ext cx="128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>
                  <a:solidFill>
                    <a:srgbClr val="FFD02E"/>
                  </a:solidFill>
                  <a:latin typeface="优设标题黑" panose="00000500000000000000" charset="-122"/>
                  <a:ea typeface="优设标题黑" panose="00000500000000000000" charset="-122"/>
                  <a:cs typeface="优设标题黑" panose="00000500000000000000" charset="-122"/>
                  <a:sym typeface="+mn-ea"/>
                </a:rPr>
                <a:t>02</a:t>
              </a:r>
              <a:endParaRPr lang="en-US" altLang="zh-CN" sz="3200">
                <a:solidFill>
                  <a:srgbClr val="FFD02E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11"/>
            </p:custDataLst>
          </p:nvPr>
        </p:nvGrpSpPr>
        <p:grpSpPr>
          <a:xfrm>
            <a:off x="4631690" y="3975100"/>
            <a:ext cx="6124575" cy="583565"/>
            <a:chOff x="7322" y="4049"/>
            <a:chExt cx="9645" cy="919"/>
          </a:xfrm>
        </p:grpSpPr>
        <p:sp>
          <p:nvSpPr>
            <p:cNvPr id="13" name="圆角矩形 12"/>
            <p:cNvSpPr/>
            <p:nvPr>
              <p:custDataLst>
                <p:tags r:id="rId12"/>
              </p:custDataLst>
            </p:nvPr>
          </p:nvSpPr>
          <p:spPr>
            <a:xfrm>
              <a:off x="8608" y="4093"/>
              <a:ext cx="8359" cy="8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24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传播机制：蚊子叮了患者，再来叮你</a:t>
              </a:r>
              <a:endParaRPr lang="zh-CN" altLang="en-US" sz="24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7322" y="4049"/>
              <a:ext cx="128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>
                  <a:solidFill>
                    <a:srgbClr val="FFD02E"/>
                  </a:solidFill>
                  <a:latin typeface="优设标题黑" panose="00000500000000000000" charset="-122"/>
                  <a:ea typeface="优设标题黑" panose="00000500000000000000" charset="-122"/>
                  <a:cs typeface="优设标题黑" panose="00000500000000000000" charset="-122"/>
                  <a:sym typeface="+mn-ea"/>
                </a:rPr>
                <a:t>03</a:t>
              </a:r>
              <a:endParaRPr lang="en-US" altLang="zh-CN" sz="3200">
                <a:solidFill>
                  <a:srgbClr val="FFD02E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14"/>
            </p:custDataLst>
          </p:nvPr>
        </p:nvGrpSpPr>
        <p:grpSpPr>
          <a:xfrm>
            <a:off x="4676775" y="4727575"/>
            <a:ext cx="6079490" cy="583565"/>
            <a:chOff x="7393" y="4049"/>
            <a:chExt cx="9574" cy="919"/>
          </a:xfrm>
        </p:grpSpPr>
        <p:sp>
          <p:nvSpPr>
            <p:cNvPr id="16" name="圆角矩形 15"/>
            <p:cNvSpPr/>
            <p:nvPr>
              <p:custDataLst>
                <p:tags r:id="rId15"/>
              </p:custDataLst>
            </p:nvPr>
          </p:nvSpPr>
          <p:spPr>
            <a:xfrm>
              <a:off x="8608" y="4093"/>
              <a:ext cx="8359" cy="8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24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治疗与预后：无特效药，重点不同</a:t>
              </a:r>
              <a:endParaRPr lang="zh-CN" altLang="en-US" sz="24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7393" y="4049"/>
              <a:ext cx="121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>
                  <a:solidFill>
                    <a:srgbClr val="FFD02E"/>
                  </a:solidFill>
                  <a:latin typeface="优设标题黑" panose="00000500000000000000" charset="-122"/>
                  <a:ea typeface="优设标题黑" panose="00000500000000000000" charset="-122"/>
                  <a:cs typeface="优设标题黑" panose="00000500000000000000" charset="-122"/>
                  <a:sym typeface="+mn-ea"/>
                </a:rPr>
                <a:t>04</a:t>
              </a:r>
              <a:endParaRPr lang="en-US" altLang="zh-CN" sz="3200">
                <a:solidFill>
                  <a:srgbClr val="FFD02E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7"/>
            </p:custDataLst>
          </p:nvPr>
        </p:nvGrpSpPr>
        <p:grpSpPr>
          <a:xfrm>
            <a:off x="4631690" y="5480050"/>
            <a:ext cx="6124575" cy="583565"/>
            <a:chOff x="7322" y="4049"/>
            <a:chExt cx="9645" cy="919"/>
          </a:xfrm>
        </p:grpSpPr>
        <p:sp>
          <p:nvSpPr>
            <p:cNvPr id="19" name="圆角矩形 18"/>
            <p:cNvSpPr/>
            <p:nvPr>
              <p:custDataLst>
                <p:tags r:id="rId18"/>
              </p:custDataLst>
            </p:nvPr>
          </p:nvSpPr>
          <p:spPr>
            <a:xfrm>
              <a:off x="8608" y="4093"/>
              <a:ext cx="8359" cy="8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24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预防：防蚊灭蚊是王道！</a:t>
              </a:r>
              <a:endParaRPr lang="zh-CN" altLang="en-US" sz="24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7322" y="4049"/>
              <a:ext cx="128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>
                  <a:solidFill>
                    <a:srgbClr val="FFD02E"/>
                  </a:solidFill>
                  <a:latin typeface="优设标题黑" panose="00000500000000000000" charset="-122"/>
                  <a:ea typeface="优设标题黑" panose="00000500000000000000" charset="-122"/>
                  <a:cs typeface="优设标题黑" panose="00000500000000000000" charset="-122"/>
                  <a:sym typeface="+mn-ea"/>
                </a:rPr>
                <a:t>05</a:t>
              </a:r>
              <a:endParaRPr lang="en-US" altLang="zh-CN" sz="3200">
                <a:solidFill>
                  <a:srgbClr val="FFD02E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背景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加号 6"/>
          <p:cNvSpPr/>
          <p:nvPr/>
        </p:nvSpPr>
        <p:spPr>
          <a:xfrm>
            <a:off x="11331575" y="2356485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加号 7"/>
          <p:cNvSpPr/>
          <p:nvPr/>
        </p:nvSpPr>
        <p:spPr>
          <a:xfrm>
            <a:off x="11331575" y="405765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r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318770"/>
            <a:ext cx="2609850" cy="621982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702310" y="2353945"/>
            <a:ext cx="8182610" cy="3374390"/>
          </a:xfrm>
          <a:prstGeom prst="roundRect">
            <a:avLst>
              <a:gd name="adj" fmla="val 8380"/>
            </a:avLst>
          </a:prstGeom>
          <a:solidFill>
            <a:srgbClr val="003DC5">
              <a:alpha val="59000"/>
            </a:srgbClr>
          </a:solidFill>
          <a:ln>
            <a:noFill/>
          </a:ln>
          <a:effectLst>
            <a:outerShdw blurRad="596900" sx="102000" sy="102000" algn="ctr" rotWithShape="0">
              <a:srgbClr val="003DC5">
                <a:alpha val="10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加号 11"/>
          <p:cNvSpPr/>
          <p:nvPr/>
        </p:nvSpPr>
        <p:spPr>
          <a:xfrm>
            <a:off x="11331575" y="6134100"/>
            <a:ext cx="465455" cy="404495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加号 43"/>
          <p:cNvSpPr/>
          <p:nvPr/>
        </p:nvSpPr>
        <p:spPr>
          <a:xfrm>
            <a:off x="611505" y="461645"/>
            <a:ext cx="584200" cy="507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加号 44"/>
          <p:cNvSpPr/>
          <p:nvPr/>
        </p:nvSpPr>
        <p:spPr>
          <a:xfrm>
            <a:off x="264795" y="1683385"/>
            <a:ext cx="437515" cy="380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加号 46"/>
          <p:cNvSpPr/>
          <p:nvPr/>
        </p:nvSpPr>
        <p:spPr>
          <a:xfrm>
            <a:off x="141605" y="5627370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加号 53"/>
          <p:cNvSpPr/>
          <p:nvPr/>
        </p:nvSpPr>
        <p:spPr>
          <a:xfrm>
            <a:off x="8016240" y="810260"/>
            <a:ext cx="441960" cy="38354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加号 54"/>
          <p:cNvSpPr/>
          <p:nvPr/>
        </p:nvSpPr>
        <p:spPr>
          <a:xfrm>
            <a:off x="6974840" y="6180455"/>
            <a:ext cx="441960" cy="38354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加号 55"/>
          <p:cNvSpPr/>
          <p:nvPr/>
        </p:nvSpPr>
        <p:spPr>
          <a:xfrm>
            <a:off x="6045200" y="374650"/>
            <a:ext cx="437515" cy="380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702310" y="2190750"/>
            <a:ext cx="8182610" cy="3374390"/>
          </a:xfrm>
          <a:prstGeom prst="roundRect">
            <a:avLst>
              <a:gd name="adj" fmla="val 838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31585" y="854710"/>
            <a:ext cx="1501775" cy="1779905"/>
          </a:xfrm>
          <a:prstGeom prst="rect">
            <a:avLst/>
          </a:prstGeom>
        </p:spPr>
      </p:pic>
      <p:pic>
        <p:nvPicPr>
          <p:cNvPr id="4" name="图片 3" descr="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80" y="882015"/>
            <a:ext cx="1725930" cy="16973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0245" y="2654300"/>
            <a:ext cx="8194675" cy="1973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85000"/>
              </a:lnSpc>
            </a:pPr>
            <a:r>
              <a:rPr lang="zh-CN" altLang="en-US" sz="7200">
                <a:solidFill>
                  <a:srgbClr val="0074E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病毒档案：相似的出身，不同的家族</a:t>
            </a:r>
            <a:endParaRPr lang="zh-CN" altLang="en-US" sz="7200">
              <a:solidFill>
                <a:srgbClr val="0074E1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869373" y="718185"/>
            <a:ext cx="184848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1500">
                <a:solidFill>
                  <a:srgbClr val="FFD02E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01</a:t>
            </a:r>
            <a:endParaRPr lang="en-US" altLang="zh-CN" sz="11500">
              <a:solidFill>
                <a:srgbClr val="FFD02E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345690" y="4671695"/>
            <a:ext cx="489585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2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基孔肯雅热病原体：基孔肯雅病毒（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CHIKV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）家族：披膜病毒科甲病毒属，特点：攻击关节，留下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"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疼痛记忆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"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  <p:bldLst>
      <p:bldP spid="6" grpId="0"/>
      <p:bldP spid="6" grpId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21995" y="287655"/>
            <a:ext cx="5806440" cy="459740"/>
            <a:chOff x="1137" y="453"/>
            <a:chExt cx="9144" cy="724"/>
          </a:xfrm>
        </p:grpSpPr>
        <p:sp>
          <p:nvSpPr>
            <p:cNvPr id="8" name="文本框 7"/>
            <p:cNvSpPr txBox="1"/>
            <p:nvPr/>
          </p:nvSpPr>
          <p:spPr>
            <a:xfrm>
              <a:off x="1695" y="453"/>
              <a:ext cx="85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病毒档案：相似的出身，不同的家族</a:t>
              </a:r>
              <a:endParaRPr lang="zh-CN" altLang="en-US" sz="2400" b="1">
                <a:solidFill>
                  <a:srgbClr val="003DC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4" name="同心圆 33"/>
            <p:cNvSpPr/>
            <p:nvPr/>
          </p:nvSpPr>
          <p:spPr>
            <a:xfrm>
              <a:off x="1137" y="608"/>
              <a:ext cx="416" cy="416"/>
            </a:xfrm>
            <a:prstGeom prst="donut">
              <a:avLst/>
            </a:prstGeom>
            <a:solidFill>
              <a:srgbClr val="003DC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003DC5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296535" y="2203450"/>
            <a:ext cx="5876290" cy="1257935"/>
            <a:chOff x="7330" y="2533"/>
            <a:chExt cx="9254" cy="1981"/>
          </a:xfrm>
        </p:grpSpPr>
        <p:sp>
          <p:nvSpPr>
            <p:cNvPr id="2" name="同心圆 1"/>
            <p:cNvSpPr/>
            <p:nvPr/>
          </p:nvSpPr>
          <p:spPr>
            <a:xfrm>
              <a:off x="7330" y="2533"/>
              <a:ext cx="674" cy="674"/>
            </a:xfrm>
            <a:prstGeom prst="donut">
              <a:avLst/>
            </a:prstGeom>
            <a:solidFill>
              <a:srgbClr val="0074E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230" y="2556"/>
              <a:ext cx="835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基孔肯雅热病原体：基孔肯雅病毒（</a:t>
              </a:r>
              <a:r>
                <a:rPr lang="en-US" altLang="zh-CN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CHIKV</a:t>
              </a:r>
              <a:r>
                <a: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）</a:t>
              </a:r>
              <a:endParaRPr lang="zh-CN" altLang="en-US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230" y="3207"/>
              <a:ext cx="835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120000"/>
                </a:lnSpc>
              </a:pP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家族：披膜病毒科甲病毒属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ct val="120000"/>
                </a:lnSpc>
              </a:pP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特点：攻击关节，留下</a:t>
              </a:r>
              <a:r>
                <a: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"</a:t>
              </a: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疼痛记忆</a:t>
              </a:r>
              <a:r>
                <a: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"</a:t>
              </a:r>
              <a:endPara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296535" y="4342765"/>
            <a:ext cx="5876290" cy="1257935"/>
            <a:chOff x="7330" y="2533"/>
            <a:chExt cx="9254" cy="1981"/>
          </a:xfrm>
        </p:grpSpPr>
        <p:sp>
          <p:nvSpPr>
            <p:cNvPr id="10" name="同心圆 9"/>
            <p:cNvSpPr/>
            <p:nvPr/>
          </p:nvSpPr>
          <p:spPr>
            <a:xfrm>
              <a:off x="7330" y="2533"/>
              <a:ext cx="674" cy="674"/>
            </a:xfrm>
            <a:prstGeom prst="donut">
              <a:avLst/>
            </a:prstGeom>
            <a:solidFill>
              <a:srgbClr val="0074E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230" y="2556"/>
              <a:ext cx="835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登革热病原体：登革病毒（</a:t>
              </a:r>
              <a:r>
                <a:rPr lang="en-US" altLang="zh-CN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DENV</a:t>
              </a:r>
              <a:r>
                <a:rPr lang="zh-CN" altLang="en-US" sz="2000" b="1">
                  <a:solidFill>
                    <a:srgbClr val="0074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）</a:t>
              </a:r>
              <a:endParaRPr lang="zh-CN" altLang="en-US" sz="2000" b="1">
                <a:solidFill>
                  <a:srgbClr val="0074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230" y="3207"/>
              <a:ext cx="835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120000"/>
                </a:lnSpc>
              </a:pP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家族：黄病毒科黄病毒属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ct val="120000"/>
                </a:lnSpc>
              </a:pP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特点：破坏凝血，引发</a:t>
              </a:r>
              <a:r>
                <a: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"</a:t>
              </a: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出血危机</a:t>
              </a:r>
              <a:r>
                <a: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"</a:t>
              </a:r>
              <a:endPara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13" name="图片 12" descr="E-1349428-5F079FE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070" y="1694815"/>
            <a:ext cx="4592955" cy="4592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21995" y="287655"/>
            <a:ext cx="5806440" cy="459740"/>
            <a:chOff x="1137" y="453"/>
            <a:chExt cx="9144" cy="724"/>
          </a:xfrm>
        </p:grpSpPr>
        <p:sp>
          <p:nvSpPr>
            <p:cNvPr id="8" name="文本框 7"/>
            <p:cNvSpPr txBox="1"/>
            <p:nvPr/>
          </p:nvSpPr>
          <p:spPr>
            <a:xfrm>
              <a:off x="1695" y="453"/>
              <a:ext cx="85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病毒档案：相似的出身，不同的家族</a:t>
              </a:r>
              <a:endParaRPr lang="zh-CN" altLang="en-US" sz="2400" b="1">
                <a:solidFill>
                  <a:srgbClr val="003DC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4" name="同心圆 33"/>
            <p:cNvSpPr/>
            <p:nvPr/>
          </p:nvSpPr>
          <p:spPr>
            <a:xfrm>
              <a:off x="1137" y="608"/>
              <a:ext cx="416" cy="416"/>
            </a:xfrm>
            <a:prstGeom prst="donut">
              <a:avLst/>
            </a:prstGeom>
            <a:solidFill>
              <a:srgbClr val="003DC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003DC5"/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57935" y="4594225"/>
            <a:ext cx="96196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20000"/>
              </a:lnSpc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两者都通过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伊蚊叮咬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传播（主要是埃及伊蚊和白纹伊蚊），这些蚊子喜欢在干净积水容器中繁殖（花瓶、轮胎、水桶等），白天叮咬人，高峰在日出后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小时（早上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7 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时至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9 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时）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和日落前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小时（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17 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时至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19 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时）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956560" y="2052320"/>
            <a:ext cx="6520180" cy="2020570"/>
            <a:chOff x="4656" y="3232"/>
            <a:chExt cx="10268" cy="3182"/>
          </a:xfrm>
        </p:grpSpPr>
        <p:grpSp>
          <p:nvGrpSpPr>
            <p:cNvPr id="9" name="组合 8"/>
            <p:cNvGrpSpPr/>
            <p:nvPr/>
          </p:nvGrpSpPr>
          <p:grpSpPr>
            <a:xfrm>
              <a:off x="4656" y="3232"/>
              <a:ext cx="3158" cy="3182"/>
              <a:chOff x="4656" y="2914"/>
              <a:chExt cx="3158" cy="3182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4656" y="2914"/>
                <a:ext cx="3159" cy="3182"/>
              </a:xfrm>
              <a:prstGeom prst="roundRect">
                <a:avLst>
                  <a:gd name="adj" fmla="val 9522"/>
                </a:avLst>
              </a:prstGeom>
              <a:gradFill>
                <a:gsLst>
                  <a:gs pos="0">
                    <a:srgbClr val="0074E1"/>
                  </a:gs>
                  <a:gs pos="100000">
                    <a:srgbClr val="003DC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5514" y="3367"/>
                <a:ext cx="1444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sz="44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共性</a:t>
                </a:r>
                <a:endParaRPr lang="zh-CN" sz="4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1766" y="3232"/>
              <a:ext cx="3159" cy="3182"/>
              <a:chOff x="11765" y="2914"/>
              <a:chExt cx="3159" cy="3182"/>
            </a:xfrm>
          </p:grpSpPr>
          <p:sp>
            <p:nvSpPr>
              <p:cNvPr id="3" name="圆角矩形 2"/>
              <p:cNvSpPr/>
              <p:nvPr/>
            </p:nvSpPr>
            <p:spPr>
              <a:xfrm>
                <a:off x="11765" y="2914"/>
                <a:ext cx="3159" cy="3182"/>
              </a:xfrm>
              <a:prstGeom prst="roundRect">
                <a:avLst>
                  <a:gd name="adj" fmla="val 9522"/>
                </a:avLst>
              </a:prstGeom>
              <a:gradFill>
                <a:gsLst>
                  <a:gs pos="0">
                    <a:srgbClr val="0074E1"/>
                  </a:gs>
                  <a:gs pos="100000">
                    <a:srgbClr val="003DC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11766" y="3367"/>
                <a:ext cx="3159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44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传播</a:t>
                </a:r>
                <a:endParaRPr lang="zh-CN" altLang="en-US" sz="4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44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方式</a:t>
                </a:r>
                <a:endParaRPr lang="zh-CN" altLang="en-US" sz="4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7" name="燕尾形 6"/>
            <p:cNvSpPr/>
            <p:nvPr/>
          </p:nvSpPr>
          <p:spPr>
            <a:xfrm>
              <a:off x="8983" y="4016"/>
              <a:ext cx="1614" cy="1614"/>
            </a:xfrm>
            <a:prstGeom prst="chevron">
              <a:avLst/>
            </a:prstGeom>
            <a:gradFill>
              <a:gsLst>
                <a:gs pos="0">
                  <a:srgbClr val="0074E1"/>
                </a:gs>
                <a:gs pos="100000">
                  <a:srgbClr val="003DC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3" name="图片 12" descr="af165a1c3b66bf0252b71f80d5544cb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73210" y="483235"/>
            <a:ext cx="2627630" cy="1715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背景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加号 6"/>
          <p:cNvSpPr/>
          <p:nvPr/>
        </p:nvSpPr>
        <p:spPr>
          <a:xfrm>
            <a:off x="11331575" y="2356485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加号 7"/>
          <p:cNvSpPr/>
          <p:nvPr/>
        </p:nvSpPr>
        <p:spPr>
          <a:xfrm>
            <a:off x="11331575" y="405765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r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318770"/>
            <a:ext cx="2609850" cy="621982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702310" y="2353945"/>
            <a:ext cx="8182610" cy="3374390"/>
          </a:xfrm>
          <a:prstGeom prst="roundRect">
            <a:avLst>
              <a:gd name="adj" fmla="val 8380"/>
            </a:avLst>
          </a:prstGeom>
          <a:solidFill>
            <a:srgbClr val="003DC5">
              <a:alpha val="59000"/>
            </a:srgbClr>
          </a:solidFill>
          <a:ln>
            <a:noFill/>
          </a:ln>
          <a:effectLst>
            <a:outerShdw blurRad="596900" sx="102000" sy="102000" algn="ctr" rotWithShape="0">
              <a:srgbClr val="003DC5">
                <a:alpha val="10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加号 11"/>
          <p:cNvSpPr/>
          <p:nvPr/>
        </p:nvSpPr>
        <p:spPr>
          <a:xfrm>
            <a:off x="11331575" y="6134100"/>
            <a:ext cx="465455" cy="404495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加号 43"/>
          <p:cNvSpPr/>
          <p:nvPr/>
        </p:nvSpPr>
        <p:spPr>
          <a:xfrm>
            <a:off x="611505" y="461645"/>
            <a:ext cx="584200" cy="507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加号 44"/>
          <p:cNvSpPr/>
          <p:nvPr/>
        </p:nvSpPr>
        <p:spPr>
          <a:xfrm>
            <a:off x="264795" y="1683385"/>
            <a:ext cx="437515" cy="380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加号 46"/>
          <p:cNvSpPr/>
          <p:nvPr/>
        </p:nvSpPr>
        <p:spPr>
          <a:xfrm>
            <a:off x="141605" y="5627370"/>
            <a:ext cx="548640" cy="47625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加号 53"/>
          <p:cNvSpPr/>
          <p:nvPr/>
        </p:nvSpPr>
        <p:spPr>
          <a:xfrm>
            <a:off x="8016240" y="810260"/>
            <a:ext cx="441960" cy="38354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加号 54"/>
          <p:cNvSpPr/>
          <p:nvPr/>
        </p:nvSpPr>
        <p:spPr>
          <a:xfrm>
            <a:off x="6974840" y="6180455"/>
            <a:ext cx="441960" cy="383540"/>
          </a:xfrm>
          <a:prstGeom prst="mathPlus">
            <a:avLst/>
          </a:prstGeom>
          <a:solidFill>
            <a:srgbClr val="49BEF1">
              <a:alpha val="5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加号 55"/>
          <p:cNvSpPr/>
          <p:nvPr/>
        </p:nvSpPr>
        <p:spPr>
          <a:xfrm>
            <a:off x="6045200" y="374650"/>
            <a:ext cx="437515" cy="380365"/>
          </a:xfrm>
          <a:prstGeom prst="mathPlus">
            <a:avLst/>
          </a:prstGeom>
          <a:solidFill>
            <a:srgbClr val="49BEF1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702310" y="2190750"/>
            <a:ext cx="8182610" cy="3374390"/>
          </a:xfrm>
          <a:prstGeom prst="roundRect">
            <a:avLst>
              <a:gd name="adj" fmla="val 838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31585" y="854710"/>
            <a:ext cx="1501775" cy="1779905"/>
          </a:xfrm>
          <a:prstGeom prst="rect">
            <a:avLst/>
          </a:prstGeom>
        </p:spPr>
      </p:pic>
      <p:pic>
        <p:nvPicPr>
          <p:cNvPr id="4" name="图片 3" descr="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80" y="882015"/>
            <a:ext cx="1725930" cy="16973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0245" y="2654300"/>
            <a:ext cx="8194675" cy="1973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85000"/>
              </a:lnSpc>
            </a:pPr>
            <a:r>
              <a:rPr lang="zh-CN" altLang="en-US" sz="7200">
                <a:solidFill>
                  <a:srgbClr val="0074E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症状</a:t>
            </a:r>
            <a:r>
              <a:rPr lang="en-US" altLang="zh-CN" sz="7200">
                <a:solidFill>
                  <a:srgbClr val="0074E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PK</a:t>
            </a:r>
            <a:r>
              <a:rPr lang="zh-CN" altLang="en-US" sz="7200">
                <a:solidFill>
                  <a:srgbClr val="0074E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：发烧是</a:t>
            </a:r>
            <a:endParaRPr lang="zh-CN" altLang="en-US" sz="7200">
              <a:solidFill>
                <a:srgbClr val="0074E1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  <a:p>
            <a:pPr indent="0" algn="ctr" fontAlgn="auto">
              <a:lnSpc>
                <a:spcPct val="85000"/>
              </a:lnSpc>
            </a:pPr>
            <a:r>
              <a:rPr lang="zh-CN" altLang="en-US" sz="7200">
                <a:solidFill>
                  <a:srgbClr val="0074E1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表象，细节见真章</a:t>
            </a:r>
            <a:endParaRPr lang="zh-CN" altLang="en-US" sz="7200">
              <a:solidFill>
                <a:srgbClr val="0074E1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508058" y="718185"/>
            <a:ext cx="257111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1500">
                <a:solidFill>
                  <a:srgbClr val="FFD02E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02</a:t>
            </a:r>
            <a:endParaRPr lang="en-US" altLang="zh-CN" sz="11500">
              <a:solidFill>
                <a:srgbClr val="FFD02E"/>
              </a:solidFill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345690" y="4671695"/>
            <a:ext cx="489585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2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关键鉴别点：</a:t>
            </a:r>
            <a:r>
              <a:rPr lang="en-US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如果烧退后关节痛得怀疑人生，甚至几个月还无法灵活活动手指脚趾，大概率是基孔肯雅热！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  <p:bldLst>
      <p:bldP spid="6" grpId="0"/>
      <p:bldP spid="6" grpId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表格 4194303"/>
          <p:cNvGraphicFramePr/>
          <p:nvPr/>
        </p:nvGraphicFramePr>
        <p:xfrm>
          <a:off x="1191739" y="1257018"/>
          <a:ext cx="10127615" cy="480187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15895"/>
                <a:gridCol w="4189730"/>
                <a:gridCol w="3221797"/>
              </a:tblGrid>
              <a:tr h="6711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症状</a:t>
                      </a:r>
                      <a:endParaRPr lang="zh-CN" altLang="en-US" sz="20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>
                      <a:solidFill>
                        <a:srgbClr val="0074E1"/>
                      </a:solidFill>
                      <a:prstDash val="solid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>
                      <a:solidFill>
                        <a:srgbClr val="0074E1"/>
                      </a:solidFill>
                      <a:prstDash val="solid"/>
                    </a:lnT>
                    <a:lnB w="12700">
                      <a:solidFill>
                        <a:srgbClr val="0074E1"/>
                      </a:solidFill>
                      <a:prstDash val="solid"/>
                    </a:lnB>
                    <a:solidFill>
                      <a:srgbClr val="003D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基孔肯雅热</a:t>
                      </a:r>
                      <a:endParaRPr lang="zh-CN" altLang="en-US" sz="20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>
                      <a:solidFill>
                        <a:srgbClr val="0074E1"/>
                      </a:solidFill>
                      <a:prstDash val="solid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>
                      <a:solidFill>
                        <a:srgbClr val="0074E1"/>
                      </a:solidFill>
                      <a:prstDash val="solid"/>
                    </a:lnT>
                    <a:lnB w="12700">
                      <a:solidFill>
                        <a:srgbClr val="0074E1"/>
                      </a:solidFill>
                      <a:prstDash val="solid"/>
                    </a:lnB>
                    <a:solidFill>
                      <a:srgbClr val="003D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en-US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登革热</a:t>
                      </a:r>
                      <a:endParaRPr lang="en-US" altLang="en-US" sz="20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>
                      <a:solidFill>
                        <a:srgbClr val="0074E1"/>
                      </a:solidFill>
                      <a:prstDash val="solid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>
                      <a:solidFill>
                        <a:srgbClr val="0074E1"/>
                      </a:solidFill>
                      <a:prstDash val="solid"/>
                    </a:lnT>
                    <a:lnB w="12700">
                      <a:solidFill>
                        <a:srgbClr val="0074E1"/>
                      </a:solidFill>
                      <a:prstDash val="solid"/>
                    </a:lnB>
                    <a:solidFill>
                      <a:srgbClr val="003DC5"/>
                    </a:solidFill>
                  </a:tcPr>
                </a:tc>
              </a:tr>
              <a:tr h="7067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发热</a:t>
                      </a:r>
                      <a:endParaRPr lang="en-US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>
                      <a:solidFill>
                        <a:srgbClr val="0074E1"/>
                      </a:solidFill>
                      <a:prstDash val="solid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急性起病，发热以中低热为主，热程多为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1-7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天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0074E1"/>
                      </a:solidFill>
                      <a:prstDash val="solid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>
                      <a:solidFill>
                        <a:srgbClr val="0074E1"/>
                      </a:solidFill>
                      <a:prstDash val="solid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突发高热（&gt;39℃），可能呈双峰热（退后再烧）</a:t>
                      </a:r>
                      <a:endParaRPr lang="en-US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0074E1"/>
                      </a:solidFill>
                      <a:prstDash val="solid"/>
                    </a:lnL>
                    <a:lnR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R>
                    <a:lnT w="12700">
                      <a:solidFill>
                        <a:srgbClr val="0074E1"/>
                      </a:solidFill>
                      <a:prstDash val="solid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</a:tr>
              <a:tr h="9848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关节痛</a:t>
                      </a:r>
                      <a:endParaRPr lang="en-US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剧烈！ 主要累及小关节（手腕、脚踝、手指、脚趾），</a:t>
                      </a:r>
                      <a:r>
                        <a:rPr lang="en-US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腕关节受压剧痛是特征</a:t>
                      </a:r>
                      <a:r>
                        <a:rPr lang="en-US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。可能持续数周甚至数月，恢复期常见晨僵</a:t>
                      </a:r>
                      <a:endParaRPr lang="en-US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0074E1"/>
                      </a:solidFill>
                      <a:prstDash val="solid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全身肌肉痛更突出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</a:rPr>
                        <a:t>，关节痛相对较轻且短暂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0074E1"/>
                      </a:solidFill>
                      <a:prstDash val="solid"/>
                    </a:lnL>
                    <a:lnR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</a:tr>
              <a:tr h="8578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皮疹</a:t>
                      </a:r>
                      <a:endParaRPr lang="en-US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发病后2-5天出现，斑丘疹或紫癜，常见于躯干、四肢伸侧、手掌和足底，疹间皮肤正常</a:t>
                      </a:r>
                      <a:endParaRPr lang="en-US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0074E1"/>
                      </a:solidFill>
                      <a:prstDash val="solid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400">
                          <a:latin typeface="微软雅黑" panose="020B0503020204020204" charset="-122"/>
                          <a:ea typeface="微软雅黑" panose="020B0503020204020204" charset="-122"/>
                        </a:rPr>
                        <a:t>麻疹样或猩红热样皮疹，常伴皮肤充血，压之褪色</a:t>
                      </a:r>
                      <a:endParaRPr lang="en-US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0074E1"/>
                      </a:solidFill>
                      <a:prstDash val="solid"/>
                    </a:lnL>
                    <a:lnR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</a:tr>
              <a:tr h="3637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出血倾向</a:t>
                      </a:r>
                      <a:endParaRPr lang="en-US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</a:rPr>
                        <a:t>少见，偶有鼻衄、牙龈出血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0074E1"/>
                      </a:solidFill>
                      <a:prstDash val="solid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400">
                          <a:latin typeface="微软雅黑" panose="020B0503020204020204" charset="-122"/>
                          <a:ea typeface="微软雅黑" panose="020B0503020204020204" charset="-122"/>
                        </a:rPr>
                        <a:t>常见且更严重，可能出现皮肤瘀点瘀斑、鼻出血、牙龈出血，甚至消化道出血</a:t>
                      </a:r>
                      <a:endParaRPr lang="en-US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0074E1"/>
                      </a:solidFill>
                      <a:prstDash val="solid"/>
                    </a:lnL>
                    <a:lnR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血常规</a:t>
                      </a:r>
                      <a:endParaRPr lang="en-US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</a:rPr>
                        <a:t>白细胞和血小板通常正常或轻度降低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0074E1"/>
                      </a:solidFill>
                      <a:prstDash val="solid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白细胞和血小板明显减少</a:t>
                      </a:r>
                      <a:endParaRPr lang="zh-CN" altLang="en-US" sz="14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0074E1"/>
                      </a:solidFill>
                      <a:prstDash val="solid"/>
                    </a:lnL>
                    <a:lnR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</a:tr>
              <a:tr h="5676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后遗症</a:t>
                      </a:r>
                      <a:endParaRPr lang="en-US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</a:rPr>
                        <a:t>慢性关节疼痛是主要问题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0074E1"/>
                      </a:solidFill>
                      <a:prstDash val="solid"/>
                    </a:lnL>
                    <a:lnR w="12700">
                      <a:solidFill>
                        <a:srgbClr val="0074E1"/>
                      </a:solidFill>
                      <a:prstDash val="solid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</a:rPr>
                        <a:t>恢复期疲劳感常见，关节后遗症少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rgbClr val="0074E1"/>
                      </a:solidFill>
                      <a:prstDash val="solid"/>
                    </a:lnL>
                    <a:lnR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rgbClr val="0074E1"/>
                      </a:solidFill>
                      <a:prstDash val="solid"/>
                      <a:miter lim="800000"/>
                    </a:lnB>
                  </a:tcPr>
                </a:tc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721995" y="287655"/>
            <a:ext cx="5806440" cy="460375"/>
            <a:chOff x="1137" y="453"/>
            <a:chExt cx="9144" cy="725"/>
          </a:xfrm>
        </p:grpSpPr>
        <p:sp>
          <p:nvSpPr>
            <p:cNvPr id="8" name="文本框 7"/>
            <p:cNvSpPr txBox="1"/>
            <p:nvPr/>
          </p:nvSpPr>
          <p:spPr>
            <a:xfrm>
              <a:off x="1695" y="453"/>
              <a:ext cx="85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症状</a:t>
              </a:r>
              <a:r>
                <a:rPr lang="en-US" altLang="zh-CN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PK</a:t>
              </a:r>
              <a:r>
                <a:rPr lang="zh-CN" altLang="en-US" sz="2400" b="1">
                  <a:solidFill>
                    <a:srgbClr val="003DC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：发烧是表象，细节见真章</a:t>
              </a:r>
              <a:endParaRPr lang="zh-CN" altLang="en-US" sz="2400" b="1">
                <a:solidFill>
                  <a:srgbClr val="003DC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4" name="同心圆 33"/>
            <p:cNvSpPr/>
            <p:nvPr/>
          </p:nvSpPr>
          <p:spPr>
            <a:xfrm>
              <a:off x="1137" y="608"/>
              <a:ext cx="416" cy="416"/>
            </a:xfrm>
            <a:prstGeom prst="donut">
              <a:avLst/>
            </a:prstGeom>
            <a:solidFill>
              <a:srgbClr val="003DC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003DC5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11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12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13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14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15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16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17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18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19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21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22.xml><?xml version="1.0" encoding="utf-8"?>
<p:tagLst xmlns:p="http://schemas.openxmlformats.org/presentationml/2006/main">
  <p:tag name="KSO_WM_DIAGRAM_VIRTUALLY_FRAME" val="{&quot;height&quot;:327.9,&quot;left&quot;:142.35,&quot;top&quot;:118.75,&quot;width&quot;:742.4}"/>
</p:tagLst>
</file>

<file path=ppt/tags/tag23.xml><?xml version="1.0" encoding="utf-8"?>
<p:tagLst xmlns:p="http://schemas.openxmlformats.org/presentationml/2006/main">
  <p:tag name="KSO_WM_DIAGRAM_VIRTUALLY_FRAME" val="{&quot;height&quot;:327.9,&quot;left&quot;:142.35,&quot;top&quot;:118.75,&quot;width&quot;:742.4}"/>
</p:tagLst>
</file>

<file path=ppt/tags/tag24.xml><?xml version="1.0" encoding="utf-8"?>
<p:tagLst xmlns:p="http://schemas.openxmlformats.org/presentationml/2006/main">
  <p:tag name="KSO_WM_DIAGRAM_VIRTUALLY_FRAME" val="{&quot;height&quot;:327.9,&quot;left&quot;:142.35,&quot;top&quot;:118.75,&quot;width&quot;:742.4}"/>
</p:tagLst>
</file>

<file path=ppt/tags/tag25.xml><?xml version="1.0" encoding="utf-8"?>
<p:tagLst xmlns:p="http://schemas.openxmlformats.org/presentationml/2006/main">
  <p:tag name="KSO_WM_DIAGRAM_VIRTUALLY_FRAME" val="{&quot;height&quot;:327.9,&quot;left&quot;:142.35,&quot;top&quot;:118.75,&quot;width&quot;:742.4}"/>
</p:tagLst>
</file>

<file path=ppt/tags/tag26.xml><?xml version="1.0" encoding="utf-8"?>
<p:tagLst xmlns:p="http://schemas.openxmlformats.org/presentationml/2006/main">
  <p:tag name="KSO_WM_DIAGRAM_VIRTUALLY_FRAME" val="{&quot;height&quot;:327.9,&quot;left&quot;:142.35,&quot;top&quot;:118.75,&quot;width&quot;:742.4}"/>
</p:tagLst>
</file>

<file path=ppt/tags/tag27.xml><?xml version="1.0" encoding="utf-8"?>
<p:tagLst xmlns:p="http://schemas.openxmlformats.org/presentationml/2006/main">
  <p:tag name="KSO_WM_DIAGRAM_VIRTUALLY_FRAME" val="{&quot;height&quot;:327.9,&quot;left&quot;:142.35,&quot;top&quot;:118.75,&quot;width&quot;:742.4}"/>
</p:tagLst>
</file>

<file path=ppt/tags/tag28.xml><?xml version="1.0" encoding="utf-8"?>
<p:tagLst xmlns:p="http://schemas.openxmlformats.org/presentationml/2006/main">
  <p:tag name="KSO_WM_DIAGRAM_VIRTUALLY_FRAME" val="{&quot;height&quot;:327.9,&quot;left&quot;:142.35,&quot;top&quot;:118.75,&quot;width&quot;:742.4}"/>
</p:tagLst>
</file>

<file path=ppt/tags/tag29.xml><?xml version="1.0" encoding="utf-8"?>
<p:tagLst xmlns:p="http://schemas.openxmlformats.org/presentationml/2006/main">
  <p:tag name="KSO_WM_DIAGRAM_VIRTUALLY_FRAME" val="{&quot;height&quot;:327.9,&quot;left&quot;:142.35,&quot;top&quot;:118.75,&quot;width&quot;:742.4}"/>
</p:tagLst>
</file>

<file path=ppt/tags/tag3.xml><?xml version="1.0" encoding="utf-8"?>
<p:tagLst xmlns:p="http://schemas.openxmlformats.org/presentationml/2006/main">
  <p:tag name="KSO_WM_DIAGRAM_VIRTUALLY_FRAME" val="{&quot;height&quot;:283.1,&quot;left&quot;:97.15,&quot;top&quot;:169.65,&quot;width&quot;:334.5}"/>
</p:tagLst>
</file>

<file path=ppt/tags/tag30.xml><?xml version="1.0" encoding="utf-8"?>
<p:tagLst xmlns:p="http://schemas.openxmlformats.org/presentationml/2006/main">
  <p:tag name="KSO_WM_DIAGRAM_VIRTUALLY_FRAME" val="{&quot;height&quot;:327.9,&quot;left&quot;:142.35,&quot;top&quot;:118.75,&quot;width&quot;:742.4}"/>
</p:tagLst>
</file>

<file path=ppt/tags/tag31.xml><?xml version="1.0" encoding="utf-8"?>
<p:tagLst xmlns:p="http://schemas.openxmlformats.org/presentationml/2006/main">
  <p:tag name="KSO_WM_DIAGRAM_VIRTUALLY_FRAME" val="{&quot;height&quot;:327.9,&quot;left&quot;:142.35,&quot;top&quot;:118.75,&quot;width&quot;:742.4}"/>
</p:tagLst>
</file>

<file path=ppt/tags/tag32.xml><?xml version="1.0" encoding="utf-8"?>
<p:tagLst xmlns:p="http://schemas.openxmlformats.org/presentationml/2006/main">
  <p:tag name="KSO_WM_DIAGRAM_VIRTUALLY_FRAME" val="{&quot;height&quot;:327.9,&quot;left&quot;:142.35,&quot;top&quot;:118.75,&quot;width&quot;:742.4}"/>
</p:tagLst>
</file>

<file path=ppt/tags/tag33.xml><?xml version="1.0" encoding="utf-8"?>
<p:tagLst xmlns:p="http://schemas.openxmlformats.org/presentationml/2006/main">
  <p:tag name="KSO_WM_DIAGRAM_VIRTUALLY_FRAME" val="{&quot;height&quot;:327.9,&quot;left&quot;:142.35,&quot;top&quot;:118.75,&quot;width&quot;:742.4}"/>
</p:tagLst>
</file>

<file path=ppt/tags/tag34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35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36.xml><?xml version="1.0" encoding="utf-8"?>
<p:tagLst xmlns:p="http://schemas.openxmlformats.org/presentationml/2006/main">
  <p:tag name="KSO_WM_DIAGRAM_VIRTUALLY_FRAME" val="{&quot;height&quot;:306.5,&quot;left&quot;:142.35,&quot;top&quot;:140.15,&quot;width&quot;:742.4}"/>
</p:tagLst>
</file>

<file path=ppt/tags/tag37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38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39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4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40.xml><?xml version="1.0" encoding="utf-8"?>
<p:tagLst xmlns:p="http://schemas.openxmlformats.org/presentationml/2006/main">
  <p:tag name="KSO_WM_DIAGRAM_VIRTUALLY_FRAME" val="{&quot;height&quot;:350.55,&quot;left&quot;:84.95,&quot;top&quot;:140.15,&quot;width&quot;:822.95}"/>
</p:tagLst>
</file>

<file path=ppt/tags/tag41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42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43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44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45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46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47.xml><?xml version="1.0" encoding="utf-8"?>
<p:tagLst xmlns:p="http://schemas.openxmlformats.org/presentationml/2006/main">
  <p:tag name="KSO_WM_DIAGRAM_VIRTUALLY_FRAME" val="{&quot;height&quot;:350.55,&quot;left&quot;:84.95,&quot;top&quot;:140.15,&quot;width&quot;:822.95}"/>
</p:tagLst>
</file>

<file path=ppt/tags/tag48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49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5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50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51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52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53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54.xml><?xml version="1.0" encoding="utf-8"?>
<p:tagLst xmlns:p="http://schemas.openxmlformats.org/presentationml/2006/main">
  <p:tag name="KSO_WM_DIAGRAM_VIRTUALLY_FRAME" val="{&quot;height&quot;:350.55,&quot;left&quot;:84.95,&quot;top&quot;:140.15,&quot;width&quot;:822.95}"/>
</p:tagLst>
</file>

<file path=ppt/tags/tag55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56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57.xml><?xml version="1.0" encoding="utf-8"?>
<p:tagLst xmlns:p="http://schemas.openxmlformats.org/presentationml/2006/main">
  <p:tag name="KSO_WM_DIAGRAM_VIRTUALLY_FRAME" val="{&quot;height&quot;:322.45,&quot;left&quot;:74.2,&quot;top&quot;:154.65,&quot;width&quot;:822.95}"/>
</p:tagLst>
</file>

<file path=ppt/tags/tag58.xml><?xml version="1.0" encoding="utf-8"?>
<p:tagLst xmlns:p="http://schemas.openxmlformats.org/presentationml/2006/main">
  <p:tag name="KSO_WM_DIAGRAM_VIRTUALLY_FRAME" val="{&quot;height&quot;:350.55,&quot;left&quot;:84.95,&quot;top&quot;:140.15,&quot;width&quot;:822.95}"/>
</p:tagLst>
</file>

<file path=ppt/tags/tag59.xml><?xml version="1.0" encoding="utf-8"?>
<p:tagLst xmlns:p="http://schemas.openxmlformats.org/presentationml/2006/main">
  <p:tag name="KSO_WM_DIAGRAM_VIRTUALLY_FRAME" val="{&quot;height&quot;:350.55,&quot;left&quot;:84.95,&quot;top&quot;:140.15,&quot;width&quot;:822.95}"/>
</p:tagLst>
</file>

<file path=ppt/tags/tag6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60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8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ags/tag9.xml><?xml version="1.0" encoding="utf-8"?>
<p:tagLst xmlns:p="http://schemas.openxmlformats.org/presentationml/2006/main">
  <p:tag name="KSO_WM_DIAGRAM_VIRTUALLY_FRAME" val="{&quot;height&quot;:282.95,&quot;left&quot;:356.7,&quot;top&quot;:194.5,&quot;width&quot;:490.25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3046</Words>
  <Application>WPS 演示</Application>
  <PresentationFormat/>
  <Paragraphs>348</Paragraphs>
  <Slides>33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优设标题黑</vt:lpstr>
      <vt:lpstr>黑体</vt:lpstr>
      <vt:lpstr>Calibri</vt:lpstr>
      <vt:lpstr>Arial Unicode MS</vt:lpstr>
      <vt:lpstr>Calibri Light</vt:lpstr>
      <vt:lpstr>方正公文小标宋</vt:lpstr>
      <vt:lpstr>方正大标宋简体</vt:lpstr>
      <vt:lpstr>华文细黑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诺如病毒感染性腹泻/胃肠炎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如何区分基孔肯雅热vs登革热</dc:title>
  <dc:creator>LLY-AN00</dc:creator>
  <cp:lastModifiedBy>Chat</cp:lastModifiedBy>
  <cp:revision>13</cp:revision>
  <dcterms:created xsi:type="dcterms:W3CDTF">2025-08-04T01:15:00Z</dcterms:created>
  <dcterms:modified xsi:type="dcterms:W3CDTF">2025-09-02T03:49:24Z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32410F8EDCB14C93A7192242BEEDA3AA_13</vt:lpwstr>
  </property>
</Properties>
</file>