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62" r:id="rId4"/>
    <p:sldId id="263" r:id="rId5"/>
    <p:sldId id="266" r:id="rId6"/>
    <p:sldId id="270" r:id="rId7"/>
    <p:sldId id="276" r:id="rId8"/>
    <p:sldId id="282" r:id="rId9"/>
    <p:sldId id="268" r:id="rId10"/>
    <p:sldId id="285" r:id="rId11"/>
    <p:sldId id="264" r:id="rId12"/>
    <p:sldId id="283" r:id="rId13"/>
    <p:sldId id="284" r:id="rId14"/>
    <p:sldId id="269" r:id="rId15"/>
    <p:sldId id="281" r:id="rId1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AE97C0"/>
    <a:srgbClr val="616161"/>
    <a:srgbClr val="CCBDD7"/>
    <a:srgbClr val="C0AFCE"/>
    <a:srgbClr val="E9C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 autoAdjust="0"/>
  </p:normalViewPr>
  <p:slideViewPr>
    <p:cSldViewPr snapToGrid="0">
      <p:cViewPr varScale="1">
        <p:scale>
          <a:sx n="120" d="100"/>
          <a:sy n="120" d="100"/>
        </p:scale>
        <p:origin x="12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B79AD31-2702-47F9-BA5E-B5DAC43D88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724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69F804BC-2420-4DD4-A3D9-A5A095D712C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664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1F20C83B-E88B-4595-A820-3BCE001BF8B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611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1F20C83B-E88B-4595-A820-3BCE001BF8B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409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1F20C83B-E88B-4595-A820-3BCE001BF8B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405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5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B994260C-6C97-4FA7-8E4D-2886C285AF6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04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2F540EF0-9B2E-4FFA-850E-5B903D19FEF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550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E2FEB588-4669-486C-A192-8C9F08612A3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309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3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2CACCD0E-F5E0-48CE-86C1-7DA2EB9DF8C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751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4CEE2822-DAD6-4CBD-8F60-44F85C6D6C8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858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9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16E0D3F6-45DA-4C43-B7F3-26F86617953C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713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891E2952-1ED3-4E72-B1A3-AD6DC54790A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012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4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FE6C06DA-99F5-47BD-B335-92CC8C6E4D1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430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A0B556E3-54FE-470E-896C-15E6474400E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884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C7656-D62D-424E-AC46-933BE2E23F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93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5668A-505F-44E2-AA4D-66F168EC9E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43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CF8EF-0ADC-4A04-81ED-44AFD5A5D4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94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65F75-7B52-4FAC-AB0B-0EDA43DA9E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74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517FE-2AA4-440F-9631-4DFD6309D7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54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BDA88-77A8-4D73-8227-92F209B891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28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1DB88-8901-4DC0-905F-BE74037C0E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343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1B70A-A93F-402E-8CA9-D016315668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30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1AF98-1D00-4C15-A712-0ECF70A1C2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18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624E1-3BFF-479C-8D84-C7BE8E69F3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30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B1B56-8005-4539-82E6-D11FCA45CE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36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7AD792F-76EC-4107-A4DC-B83BC296B2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t="33472"/>
          <a:stretch>
            <a:fillRect/>
          </a:stretch>
        </p:blipFill>
        <p:spPr bwMode="auto">
          <a:xfrm>
            <a:off x="0" y="0"/>
            <a:ext cx="8156948" cy="389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FD09290-8BC4-D16D-E4DD-E90044E6A883}"/>
              </a:ext>
            </a:extLst>
          </p:cNvPr>
          <p:cNvSpPr txBox="1"/>
          <p:nvPr/>
        </p:nvSpPr>
        <p:spPr>
          <a:xfrm>
            <a:off x="4715122" y="2385938"/>
            <a:ext cx="67586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rgbClr val="C0A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呵</a:t>
            </a:r>
            <a:r>
              <a:rPr lang="en-US" altLang="zh-CN" sz="6600" b="1" dirty="0">
                <a:solidFill>
                  <a:srgbClr val="C0A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6600" b="1" dirty="0">
                <a:solidFill>
                  <a:srgbClr val="C0A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护</a:t>
            </a:r>
            <a:r>
              <a:rPr lang="en-US" altLang="zh-CN" sz="6600" b="1" dirty="0">
                <a:solidFill>
                  <a:srgbClr val="C0A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6600" b="1" dirty="0">
                <a:solidFill>
                  <a:srgbClr val="C0A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睡</a:t>
            </a:r>
            <a:r>
              <a:rPr lang="en-US" altLang="zh-CN" sz="6600" b="1" dirty="0">
                <a:solidFill>
                  <a:srgbClr val="C0A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6600" b="1" dirty="0">
                <a:solidFill>
                  <a:srgbClr val="C0A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眠</a:t>
            </a:r>
            <a:endParaRPr lang="en-US" altLang="zh-CN" sz="6600" b="1" dirty="0">
              <a:solidFill>
                <a:srgbClr val="C0AF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b="1" dirty="0">
                <a:solidFill>
                  <a:srgbClr val="C0A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每</a:t>
            </a:r>
            <a:r>
              <a:rPr lang="en-US" altLang="zh-CN" sz="6600" b="1" dirty="0">
                <a:solidFill>
                  <a:srgbClr val="C0A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6600" b="1" dirty="0">
                <a:solidFill>
                  <a:srgbClr val="C0A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en-US" altLang="zh-CN" sz="6600" b="1" dirty="0">
                <a:solidFill>
                  <a:srgbClr val="C0A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6600" b="1" dirty="0">
                <a:solidFill>
                  <a:srgbClr val="C0A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好</a:t>
            </a:r>
            <a:r>
              <a:rPr lang="en-US" altLang="zh-CN" sz="6600" b="1" dirty="0">
                <a:solidFill>
                  <a:srgbClr val="C0A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6600" b="1" dirty="0">
                <a:solidFill>
                  <a:srgbClr val="C0A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眠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5CCAD0C5-3962-D38F-0246-F9D361141218}"/>
              </a:ext>
            </a:extLst>
          </p:cNvPr>
          <p:cNvSpPr/>
          <p:nvPr/>
        </p:nvSpPr>
        <p:spPr>
          <a:xfrm>
            <a:off x="3355450" y="5597718"/>
            <a:ext cx="4738977" cy="469127"/>
          </a:xfrm>
          <a:prstGeom prst="roundRect">
            <a:avLst/>
          </a:prstGeom>
          <a:solidFill>
            <a:srgbClr val="E9C5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李晓芬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B637583-28C1-A1AB-9361-8FC196AE03FE}"/>
              </a:ext>
            </a:extLst>
          </p:cNvPr>
          <p:cNvSpPr txBox="1"/>
          <p:nvPr/>
        </p:nvSpPr>
        <p:spPr>
          <a:xfrm>
            <a:off x="3905532" y="5175765"/>
            <a:ext cx="3638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武汉大学人民医院精神医学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睡眠障碍系列讲座</a:t>
            </a:r>
            <a:endParaRPr lang="zh-CN" altLang="en-US" sz="1600" dirty="0"/>
          </a:p>
        </p:txBody>
      </p:sp>
      <p:pic>
        <p:nvPicPr>
          <p:cNvPr id="5" name="Picture 9" descr="院徽组合（粉红）">
            <a:extLst>
              <a:ext uri="{FF2B5EF4-FFF2-40B4-BE49-F238E27FC236}">
                <a16:creationId xmlns:a16="http://schemas.microsoft.com/office/drawing/2014/main" id="{980AB2C5-1E5D-980A-7225-F456F4D547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246" y="246516"/>
            <a:ext cx="630969" cy="630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六边形 2"/>
          <p:cNvSpPr/>
          <p:nvPr/>
        </p:nvSpPr>
        <p:spPr>
          <a:xfrm rot="5400000">
            <a:off x="846138" y="1665288"/>
            <a:ext cx="966787" cy="833437"/>
          </a:xfrm>
          <a:prstGeom prst="hexagon">
            <a:avLst/>
          </a:prstGeom>
          <a:solidFill>
            <a:srgbClr val="AE9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5" name="Freeform 253"/>
          <p:cNvSpPr>
            <a:spLocks noEditPoints="1"/>
          </p:cNvSpPr>
          <p:nvPr/>
        </p:nvSpPr>
        <p:spPr bwMode="auto">
          <a:xfrm>
            <a:off x="1181100" y="1873250"/>
            <a:ext cx="301625" cy="419100"/>
          </a:xfrm>
          <a:custGeom>
            <a:avLst/>
            <a:gdLst>
              <a:gd name="T0" fmla="*/ 93 w 93"/>
              <a:gd name="T1" fmla="*/ 0 h 129"/>
              <a:gd name="T2" fmla="*/ 93 w 93"/>
              <a:gd name="T3" fmla="*/ 129 h 129"/>
              <a:gd name="T4" fmla="*/ 0 w 93"/>
              <a:gd name="T5" fmla="*/ 129 h 129"/>
              <a:gd name="T6" fmla="*/ 0 w 93"/>
              <a:gd name="T7" fmla="*/ 27 h 129"/>
              <a:gd name="T8" fmla="*/ 26 w 93"/>
              <a:gd name="T9" fmla="*/ 0 h 129"/>
              <a:gd name="T10" fmla="*/ 26 w 93"/>
              <a:gd name="T11" fmla="*/ 0 h 129"/>
              <a:gd name="T12" fmla="*/ 93 w 93"/>
              <a:gd name="T13" fmla="*/ 0 h 129"/>
              <a:gd name="T14" fmla="*/ 82 w 93"/>
              <a:gd name="T15" fmla="*/ 11 h 129"/>
              <a:gd name="T16" fmla="*/ 37 w 93"/>
              <a:gd name="T17" fmla="*/ 11 h 129"/>
              <a:gd name="T18" fmla="*/ 37 w 93"/>
              <a:gd name="T19" fmla="*/ 38 h 129"/>
              <a:gd name="T20" fmla="*/ 10 w 93"/>
              <a:gd name="T21" fmla="*/ 38 h 129"/>
              <a:gd name="T22" fmla="*/ 10 w 93"/>
              <a:gd name="T23" fmla="*/ 118 h 129"/>
              <a:gd name="T24" fmla="*/ 82 w 93"/>
              <a:gd name="T25" fmla="*/ 118 h 129"/>
              <a:gd name="T26" fmla="*/ 82 w 93"/>
              <a:gd name="T27" fmla="*/ 11 h 129"/>
              <a:gd name="T28" fmla="*/ 82 w 93"/>
              <a:gd name="T29" fmla="*/ 11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3" h="129">
                <a:moveTo>
                  <a:pt x="93" y="0"/>
                </a:moveTo>
                <a:lnTo>
                  <a:pt x="93" y="129"/>
                </a:lnTo>
                <a:lnTo>
                  <a:pt x="0" y="129"/>
                </a:lnTo>
                <a:lnTo>
                  <a:pt x="0" y="27"/>
                </a:lnTo>
                <a:lnTo>
                  <a:pt x="26" y="0"/>
                </a:lnTo>
                <a:lnTo>
                  <a:pt x="26" y="0"/>
                </a:lnTo>
                <a:lnTo>
                  <a:pt x="93" y="0"/>
                </a:lnTo>
                <a:close/>
                <a:moveTo>
                  <a:pt x="82" y="11"/>
                </a:moveTo>
                <a:lnTo>
                  <a:pt x="37" y="11"/>
                </a:lnTo>
                <a:lnTo>
                  <a:pt x="37" y="38"/>
                </a:lnTo>
                <a:lnTo>
                  <a:pt x="10" y="38"/>
                </a:lnTo>
                <a:lnTo>
                  <a:pt x="10" y="118"/>
                </a:lnTo>
                <a:lnTo>
                  <a:pt x="82" y="118"/>
                </a:lnTo>
                <a:lnTo>
                  <a:pt x="82" y="11"/>
                </a:lnTo>
                <a:lnTo>
                  <a:pt x="82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sym typeface="+mn-ea"/>
            </a:endParaRPr>
          </a:p>
        </p:txBody>
      </p:sp>
      <p:sp>
        <p:nvSpPr>
          <p:cNvPr id="32772" name="文本框 5"/>
          <p:cNvSpPr txBox="1">
            <a:spLocks noChangeArrowheads="1"/>
          </p:cNvSpPr>
          <p:nvPr/>
        </p:nvSpPr>
        <p:spPr bwMode="auto">
          <a:xfrm>
            <a:off x="1885950" y="1651000"/>
            <a:ext cx="1862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3" name="文本框 6"/>
          <p:cNvSpPr txBox="1">
            <a:spLocks noChangeArrowheads="1"/>
          </p:cNvSpPr>
          <p:nvPr/>
        </p:nvSpPr>
        <p:spPr bwMode="auto">
          <a:xfrm>
            <a:off x="1855788" y="1954213"/>
            <a:ext cx="3625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确定的睡觉时间和起床时间，并努力做到</a:t>
            </a:r>
            <a:endParaRPr lang="en-US" altLang="zh-CN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/>
        </p:nvSpPr>
        <p:spPr>
          <a:xfrm rot="5400000">
            <a:off x="846138" y="3155950"/>
            <a:ext cx="966788" cy="833437"/>
          </a:xfrm>
          <a:prstGeom prst="hexagon">
            <a:avLst/>
          </a:prstGeom>
          <a:solidFill>
            <a:srgbClr val="AE9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32775" name="文本框 8"/>
          <p:cNvSpPr txBox="1">
            <a:spLocks noChangeArrowheads="1"/>
          </p:cNvSpPr>
          <p:nvPr/>
        </p:nvSpPr>
        <p:spPr bwMode="auto">
          <a:xfrm>
            <a:off x="1885950" y="3140075"/>
            <a:ext cx="1862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6" name="文本框 9"/>
          <p:cNvSpPr txBox="1">
            <a:spLocks noChangeArrowheads="1"/>
          </p:cNvSpPr>
          <p:nvPr/>
        </p:nvSpPr>
        <p:spPr bwMode="auto">
          <a:xfrm>
            <a:off x="1855788" y="3444875"/>
            <a:ext cx="3625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白天的睡眠时间不要超过</a:t>
            </a:r>
            <a:r>
              <a:rPr lang="en-US" altLang="zh-CN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</a:t>
            </a: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endParaRPr lang="en-US" altLang="zh-CN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81796" y="3372789"/>
            <a:ext cx="283313" cy="398506"/>
            <a:chOff x="3700463" y="2700338"/>
            <a:chExt cx="144462" cy="203200"/>
          </a:xfrm>
          <a:solidFill>
            <a:schemeClr val="bg1"/>
          </a:solidFill>
        </p:grpSpPr>
        <p:sp>
          <p:nvSpPr>
            <p:cNvPr id="12" name="Freeform 255"/>
            <p:cNvSpPr/>
            <p:nvPr/>
          </p:nvSpPr>
          <p:spPr bwMode="auto">
            <a:xfrm>
              <a:off x="3714750" y="2784476"/>
              <a:ext cx="92075" cy="104775"/>
            </a:xfrm>
            <a:custGeom>
              <a:avLst/>
              <a:gdLst>
                <a:gd name="T0" fmla="*/ 5 w 58"/>
                <a:gd name="T1" fmla="*/ 0 h 66"/>
                <a:gd name="T2" fmla="*/ 0 w 58"/>
                <a:gd name="T3" fmla="*/ 0 h 66"/>
                <a:gd name="T4" fmla="*/ 0 w 58"/>
                <a:gd name="T5" fmla="*/ 66 h 66"/>
                <a:gd name="T6" fmla="*/ 58 w 58"/>
                <a:gd name="T7" fmla="*/ 66 h 66"/>
                <a:gd name="T8" fmla="*/ 58 w 58"/>
                <a:gd name="T9" fmla="*/ 53 h 66"/>
                <a:gd name="T10" fmla="*/ 5 w 58"/>
                <a:gd name="T11" fmla="*/ 53 h 66"/>
                <a:gd name="T12" fmla="*/ 5 w 58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66">
                  <a:moveTo>
                    <a:pt x="5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58" y="66"/>
                  </a:lnTo>
                  <a:lnTo>
                    <a:pt x="58" y="53"/>
                  </a:lnTo>
                  <a:lnTo>
                    <a:pt x="5" y="5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56"/>
            <p:cNvSpPr>
              <a:spLocks noEditPoints="1"/>
            </p:cNvSpPr>
            <p:nvPr/>
          </p:nvSpPr>
          <p:spPr bwMode="auto">
            <a:xfrm>
              <a:off x="3700463" y="2700338"/>
              <a:ext cx="144462" cy="203200"/>
            </a:xfrm>
            <a:custGeom>
              <a:avLst/>
              <a:gdLst>
                <a:gd name="T0" fmla="*/ 91 w 91"/>
                <a:gd name="T1" fmla="*/ 0 h 128"/>
                <a:gd name="T2" fmla="*/ 37 w 91"/>
                <a:gd name="T3" fmla="*/ 0 h 128"/>
                <a:gd name="T4" fmla="*/ 37 w 91"/>
                <a:gd name="T5" fmla="*/ 1 h 128"/>
                <a:gd name="T6" fmla="*/ 14 w 91"/>
                <a:gd name="T7" fmla="*/ 23 h 128"/>
                <a:gd name="T8" fmla="*/ 14 w 91"/>
                <a:gd name="T9" fmla="*/ 30 h 128"/>
                <a:gd name="T10" fmla="*/ 0 w 91"/>
                <a:gd name="T11" fmla="*/ 44 h 128"/>
                <a:gd name="T12" fmla="*/ 0 w 91"/>
                <a:gd name="T13" fmla="*/ 128 h 128"/>
                <a:gd name="T14" fmla="*/ 76 w 91"/>
                <a:gd name="T15" fmla="*/ 128 h 128"/>
                <a:gd name="T16" fmla="*/ 76 w 91"/>
                <a:gd name="T17" fmla="*/ 106 h 128"/>
                <a:gd name="T18" fmla="*/ 91 w 91"/>
                <a:gd name="T19" fmla="*/ 106 h 128"/>
                <a:gd name="T20" fmla="*/ 91 w 91"/>
                <a:gd name="T21" fmla="*/ 0 h 128"/>
                <a:gd name="T22" fmla="*/ 67 w 91"/>
                <a:gd name="T23" fmla="*/ 119 h 128"/>
                <a:gd name="T24" fmla="*/ 9 w 91"/>
                <a:gd name="T25" fmla="*/ 119 h 128"/>
                <a:gd name="T26" fmla="*/ 9 w 91"/>
                <a:gd name="T27" fmla="*/ 53 h 128"/>
                <a:gd name="T28" fmla="*/ 14 w 91"/>
                <a:gd name="T29" fmla="*/ 53 h 128"/>
                <a:gd name="T30" fmla="*/ 14 w 91"/>
                <a:gd name="T31" fmla="*/ 106 h 128"/>
                <a:gd name="T32" fmla="*/ 67 w 91"/>
                <a:gd name="T33" fmla="*/ 106 h 128"/>
                <a:gd name="T34" fmla="*/ 67 w 91"/>
                <a:gd name="T35" fmla="*/ 119 h 128"/>
                <a:gd name="T36" fmla="*/ 82 w 91"/>
                <a:gd name="T37" fmla="*/ 97 h 128"/>
                <a:gd name="T38" fmla="*/ 23 w 91"/>
                <a:gd name="T39" fmla="*/ 97 h 128"/>
                <a:gd name="T40" fmla="*/ 23 w 91"/>
                <a:gd name="T41" fmla="*/ 31 h 128"/>
                <a:gd name="T42" fmla="*/ 45 w 91"/>
                <a:gd name="T43" fmla="*/ 31 h 128"/>
                <a:gd name="T44" fmla="*/ 45 w 91"/>
                <a:gd name="T45" fmla="*/ 9 h 128"/>
                <a:gd name="T46" fmla="*/ 82 w 91"/>
                <a:gd name="T47" fmla="*/ 9 h 128"/>
                <a:gd name="T48" fmla="*/ 82 w 91"/>
                <a:gd name="T49" fmla="*/ 9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28">
                  <a:moveTo>
                    <a:pt x="91" y="0"/>
                  </a:moveTo>
                  <a:lnTo>
                    <a:pt x="37" y="0"/>
                  </a:lnTo>
                  <a:lnTo>
                    <a:pt x="37" y="1"/>
                  </a:lnTo>
                  <a:lnTo>
                    <a:pt x="14" y="23"/>
                  </a:lnTo>
                  <a:lnTo>
                    <a:pt x="14" y="30"/>
                  </a:lnTo>
                  <a:lnTo>
                    <a:pt x="0" y="44"/>
                  </a:lnTo>
                  <a:lnTo>
                    <a:pt x="0" y="128"/>
                  </a:lnTo>
                  <a:lnTo>
                    <a:pt x="76" y="128"/>
                  </a:lnTo>
                  <a:lnTo>
                    <a:pt x="76" y="106"/>
                  </a:lnTo>
                  <a:lnTo>
                    <a:pt x="91" y="106"/>
                  </a:lnTo>
                  <a:lnTo>
                    <a:pt x="91" y="0"/>
                  </a:lnTo>
                  <a:close/>
                  <a:moveTo>
                    <a:pt x="67" y="119"/>
                  </a:moveTo>
                  <a:lnTo>
                    <a:pt x="9" y="119"/>
                  </a:lnTo>
                  <a:lnTo>
                    <a:pt x="9" y="53"/>
                  </a:lnTo>
                  <a:lnTo>
                    <a:pt x="14" y="53"/>
                  </a:lnTo>
                  <a:lnTo>
                    <a:pt x="14" y="106"/>
                  </a:lnTo>
                  <a:lnTo>
                    <a:pt x="67" y="106"/>
                  </a:lnTo>
                  <a:lnTo>
                    <a:pt x="67" y="119"/>
                  </a:lnTo>
                  <a:close/>
                  <a:moveTo>
                    <a:pt x="82" y="97"/>
                  </a:moveTo>
                  <a:lnTo>
                    <a:pt x="23" y="97"/>
                  </a:lnTo>
                  <a:lnTo>
                    <a:pt x="23" y="31"/>
                  </a:lnTo>
                  <a:lnTo>
                    <a:pt x="45" y="31"/>
                  </a:lnTo>
                  <a:lnTo>
                    <a:pt x="45" y="9"/>
                  </a:lnTo>
                  <a:lnTo>
                    <a:pt x="82" y="9"/>
                  </a:lnTo>
                  <a:lnTo>
                    <a:pt x="82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4" name="六边形 13"/>
          <p:cNvSpPr/>
          <p:nvPr/>
        </p:nvSpPr>
        <p:spPr>
          <a:xfrm rot="5400000">
            <a:off x="846138" y="4645025"/>
            <a:ext cx="966788" cy="833437"/>
          </a:xfrm>
          <a:prstGeom prst="hexagon">
            <a:avLst/>
          </a:prstGeom>
          <a:solidFill>
            <a:srgbClr val="AE9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32779" name="文本框 14"/>
          <p:cNvSpPr txBox="1">
            <a:spLocks noChangeArrowheads="1"/>
          </p:cNvSpPr>
          <p:nvPr/>
        </p:nvSpPr>
        <p:spPr bwMode="auto">
          <a:xfrm>
            <a:off x="1885950" y="4629150"/>
            <a:ext cx="1862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0" name="文本框 15"/>
          <p:cNvSpPr txBox="1">
            <a:spLocks noChangeArrowheads="1"/>
          </p:cNvSpPr>
          <p:nvPr/>
        </p:nvSpPr>
        <p:spPr bwMode="auto">
          <a:xfrm>
            <a:off x="1855788" y="4933950"/>
            <a:ext cx="3625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睡前</a:t>
            </a:r>
            <a:r>
              <a:rPr lang="en-US" altLang="zh-CN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4-6</a:t>
            </a: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小时避免饮酒、咖啡、浓茶</a:t>
            </a:r>
            <a:endParaRPr lang="en-US" altLang="zh-CN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457"/>
          <p:cNvSpPr/>
          <p:nvPr/>
        </p:nvSpPr>
        <p:spPr bwMode="auto">
          <a:xfrm>
            <a:off x="1181100" y="4873625"/>
            <a:ext cx="273050" cy="377825"/>
          </a:xfrm>
          <a:custGeom>
            <a:avLst/>
            <a:gdLst>
              <a:gd name="T0" fmla="*/ 65 w 93"/>
              <a:gd name="T1" fmla="*/ 118 h 129"/>
              <a:gd name="T2" fmla="*/ 10 w 93"/>
              <a:gd name="T3" fmla="*/ 118 h 129"/>
              <a:gd name="T4" fmla="*/ 10 w 93"/>
              <a:gd name="T5" fmla="*/ 38 h 129"/>
              <a:gd name="T6" fmla="*/ 37 w 93"/>
              <a:gd name="T7" fmla="*/ 38 h 129"/>
              <a:gd name="T8" fmla="*/ 37 w 93"/>
              <a:gd name="T9" fmla="*/ 11 h 129"/>
              <a:gd name="T10" fmla="*/ 82 w 93"/>
              <a:gd name="T11" fmla="*/ 11 h 129"/>
              <a:gd name="T12" fmla="*/ 82 w 93"/>
              <a:gd name="T13" fmla="*/ 38 h 129"/>
              <a:gd name="T14" fmla="*/ 93 w 93"/>
              <a:gd name="T15" fmla="*/ 38 h 129"/>
              <a:gd name="T16" fmla="*/ 93 w 93"/>
              <a:gd name="T17" fmla="*/ 0 h 129"/>
              <a:gd name="T18" fmla="*/ 27 w 93"/>
              <a:gd name="T19" fmla="*/ 0 h 129"/>
              <a:gd name="T20" fmla="*/ 27 w 93"/>
              <a:gd name="T21" fmla="*/ 0 h 129"/>
              <a:gd name="T22" fmla="*/ 0 w 93"/>
              <a:gd name="T23" fmla="*/ 27 h 129"/>
              <a:gd name="T24" fmla="*/ 0 w 93"/>
              <a:gd name="T25" fmla="*/ 129 h 129"/>
              <a:gd name="T26" fmla="*/ 65 w 93"/>
              <a:gd name="T27" fmla="*/ 129 h 129"/>
              <a:gd name="T28" fmla="*/ 65 w 93"/>
              <a:gd name="T29" fmla="*/ 129 h 129"/>
              <a:gd name="T30" fmla="*/ 65 w 93"/>
              <a:gd name="T31" fmla="*/ 118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3" h="129">
                <a:moveTo>
                  <a:pt x="65" y="118"/>
                </a:moveTo>
                <a:lnTo>
                  <a:pt x="10" y="118"/>
                </a:lnTo>
                <a:lnTo>
                  <a:pt x="10" y="38"/>
                </a:lnTo>
                <a:lnTo>
                  <a:pt x="37" y="38"/>
                </a:lnTo>
                <a:lnTo>
                  <a:pt x="37" y="11"/>
                </a:lnTo>
                <a:lnTo>
                  <a:pt x="82" y="11"/>
                </a:lnTo>
                <a:lnTo>
                  <a:pt x="82" y="38"/>
                </a:lnTo>
                <a:lnTo>
                  <a:pt x="93" y="38"/>
                </a:lnTo>
                <a:lnTo>
                  <a:pt x="93" y="0"/>
                </a:lnTo>
                <a:lnTo>
                  <a:pt x="27" y="0"/>
                </a:lnTo>
                <a:lnTo>
                  <a:pt x="27" y="0"/>
                </a:lnTo>
                <a:lnTo>
                  <a:pt x="0" y="27"/>
                </a:lnTo>
                <a:lnTo>
                  <a:pt x="0" y="129"/>
                </a:lnTo>
                <a:lnTo>
                  <a:pt x="65" y="129"/>
                </a:lnTo>
                <a:lnTo>
                  <a:pt x="65" y="129"/>
                </a:lnTo>
                <a:lnTo>
                  <a:pt x="65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sym typeface="+mn-ea"/>
            </a:endParaRPr>
          </a:p>
        </p:txBody>
      </p:sp>
      <p:sp>
        <p:nvSpPr>
          <p:cNvPr id="18" name="Freeform 458"/>
          <p:cNvSpPr/>
          <p:nvPr/>
        </p:nvSpPr>
        <p:spPr bwMode="auto">
          <a:xfrm>
            <a:off x="1319213" y="5016500"/>
            <a:ext cx="234950" cy="234950"/>
          </a:xfrm>
          <a:custGeom>
            <a:avLst/>
            <a:gdLst>
              <a:gd name="T0" fmla="*/ 52 w 80"/>
              <a:gd name="T1" fmla="*/ 0 h 80"/>
              <a:gd name="T2" fmla="*/ 29 w 80"/>
              <a:gd name="T3" fmla="*/ 0 h 80"/>
              <a:gd name="T4" fmla="*/ 29 w 80"/>
              <a:gd name="T5" fmla="*/ 28 h 80"/>
              <a:gd name="T6" fmla="*/ 0 w 80"/>
              <a:gd name="T7" fmla="*/ 28 h 80"/>
              <a:gd name="T8" fmla="*/ 0 w 80"/>
              <a:gd name="T9" fmla="*/ 51 h 80"/>
              <a:gd name="T10" fmla="*/ 29 w 80"/>
              <a:gd name="T11" fmla="*/ 51 h 80"/>
              <a:gd name="T12" fmla="*/ 29 w 80"/>
              <a:gd name="T13" fmla="*/ 80 h 80"/>
              <a:gd name="T14" fmla="*/ 52 w 80"/>
              <a:gd name="T15" fmla="*/ 80 h 80"/>
              <a:gd name="T16" fmla="*/ 52 w 80"/>
              <a:gd name="T17" fmla="*/ 51 h 80"/>
              <a:gd name="T18" fmla="*/ 80 w 80"/>
              <a:gd name="T19" fmla="*/ 51 h 80"/>
              <a:gd name="T20" fmla="*/ 80 w 80"/>
              <a:gd name="T21" fmla="*/ 28 h 80"/>
              <a:gd name="T22" fmla="*/ 52 w 80"/>
              <a:gd name="T23" fmla="*/ 28 h 80"/>
              <a:gd name="T24" fmla="*/ 52 w 80"/>
              <a:gd name="T2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0" h="80">
                <a:moveTo>
                  <a:pt x="52" y="0"/>
                </a:moveTo>
                <a:lnTo>
                  <a:pt x="29" y="0"/>
                </a:lnTo>
                <a:lnTo>
                  <a:pt x="29" y="28"/>
                </a:lnTo>
                <a:lnTo>
                  <a:pt x="0" y="28"/>
                </a:lnTo>
                <a:lnTo>
                  <a:pt x="0" y="51"/>
                </a:lnTo>
                <a:lnTo>
                  <a:pt x="29" y="51"/>
                </a:lnTo>
                <a:lnTo>
                  <a:pt x="29" y="80"/>
                </a:lnTo>
                <a:lnTo>
                  <a:pt x="52" y="80"/>
                </a:lnTo>
                <a:lnTo>
                  <a:pt x="52" y="51"/>
                </a:lnTo>
                <a:lnTo>
                  <a:pt x="80" y="51"/>
                </a:lnTo>
                <a:lnTo>
                  <a:pt x="80" y="28"/>
                </a:lnTo>
                <a:lnTo>
                  <a:pt x="52" y="28"/>
                </a:lnTo>
                <a:lnTo>
                  <a:pt x="5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sym typeface="+mn-ea"/>
            </a:endParaRPr>
          </a:p>
        </p:txBody>
      </p:sp>
      <p:sp>
        <p:nvSpPr>
          <p:cNvPr id="19" name="六边形 18"/>
          <p:cNvSpPr/>
          <p:nvPr/>
        </p:nvSpPr>
        <p:spPr>
          <a:xfrm rot="5400000">
            <a:off x="6524625" y="3155950"/>
            <a:ext cx="966788" cy="833438"/>
          </a:xfrm>
          <a:prstGeom prst="hexagon">
            <a:avLst/>
          </a:prstGeom>
          <a:solidFill>
            <a:srgbClr val="AE9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32784" name="文本框 19"/>
          <p:cNvSpPr txBox="1">
            <a:spLocks noChangeArrowheads="1"/>
          </p:cNvSpPr>
          <p:nvPr/>
        </p:nvSpPr>
        <p:spPr bwMode="auto">
          <a:xfrm>
            <a:off x="7566025" y="3140075"/>
            <a:ext cx="1862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5" name="文本框 20"/>
          <p:cNvSpPr txBox="1">
            <a:spLocks noChangeArrowheads="1"/>
          </p:cNvSpPr>
          <p:nvPr/>
        </p:nvSpPr>
        <p:spPr bwMode="auto">
          <a:xfrm>
            <a:off x="7535863" y="3444875"/>
            <a:ext cx="3625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除所有的干扰噪音，并尽可能消除</a:t>
            </a:r>
            <a:endParaRPr lang="en-US" altLang="zh-CN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光污染</a:t>
            </a:r>
            <a:endParaRPr lang="en-US" altLang="zh-CN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六边形 21"/>
          <p:cNvSpPr/>
          <p:nvPr/>
        </p:nvSpPr>
        <p:spPr>
          <a:xfrm rot="5400000">
            <a:off x="6524625" y="1665288"/>
            <a:ext cx="966787" cy="833438"/>
          </a:xfrm>
          <a:prstGeom prst="hexagon">
            <a:avLst/>
          </a:prstGeom>
          <a:solidFill>
            <a:srgbClr val="AE9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32787" name="文本框 22"/>
          <p:cNvSpPr txBox="1">
            <a:spLocks noChangeArrowheads="1"/>
          </p:cNvSpPr>
          <p:nvPr/>
        </p:nvSpPr>
        <p:spPr bwMode="auto">
          <a:xfrm>
            <a:off x="7566025" y="1651000"/>
            <a:ext cx="1862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8" name="文本框 23"/>
          <p:cNvSpPr txBox="1">
            <a:spLocks noChangeArrowheads="1"/>
          </p:cNvSpPr>
          <p:nvPr/>
        </p:nvSpPr>
        <p:spPr bwMode="auto">
          <a:xfrm>
            <a:off x="7535863" y="1954213"/>
            <a:ext cx="36258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为房间设置一个适宜睡觉的温度，保持房间通风良好</a:t>
            </a:r>
            <a:endParaRPr lang="en-US" altLang="zh-CN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835759" y="1842085"/>
            <a:ext cx="419417" cy="432840"/>
            <a:chOff x="4487863" y="2698751"/>
            <a:chExt cx="198437" cy="204788"/>
          </a:xfrm>
          <a:solidFill>
            <a:schemeClr val="bg1"/>
          </a:solidFill>
        </p:grpSpPr>
        <p:sp>
          <p:nvSpPr>
            <p:cNvPr id="26" name="Freeform 454"/>
            <p:cNvSpPr/>
            <p:nvPr/>
          </p:nvSpPr>
          <p:spPr bwMode="auto">
            <a:xfrm>
              <a:off x="4613275" y="2889251"/>
              <a:ext cx="23812" cy="14288"/>
            </a:xfrm>
            <a:custGeom>
              <a:avLst/>
              <a:gdLst>
                <a:gd name="T0" fmla="*/ 0 w 15"/>
                <a:gd name="T1" fmla="*/ 9 h 9"/>
                <a:gd name="T2" fmla="*/ 15 w 15"/>
                <a:gd name="T3" fmla="*/ 9 h 9"/>
                <a:gd name="T4" fmla="*/ 15 w 15"/>
                <a:gd name="T5" fmla="*/ 5 h 9"/>
                <a:gd name="T6" fmla="*/ 9 w 15"/>
                <a:gd name="T7" fmla="*/ 0 h 9"/>
                <a:gd name="T8" fmla="*/ 0 w 1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0" y="9"/>
                  </a:moveTo>
                  <a:lnTo>
                    <a:pt x="15" y="9"/>
                  </a:lnTo>
                  <a:lnTo>
                    <a:pt x="15" y="5"/>
                  </a:lnTo>
                  <a:lnTo>
                    <a:pt x="9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7" name="Freeform 455"/>
            <p:cNvSpPr/>
            <p:nvPr/>
          </p:nvSpPr>
          <p:spPr bwMode="auto">
            <a:xfrm>
              <a:off x="4487863" y="2698751"/>
              <a:ext cx="149225" cy="204788"/>
            </a:xfrm>
            <a:custGeom>
              <a:avLst/>
              <a:gdLst>
                <a:gd name="T0" fmla="*/ 11 w 94"/>
                <a:gd name="T1" fmla="*/ 118 h 129"/>
                <a:gd name="T2" fmla="*/ 11 w 94"/>
                <a:gd name="T3" fmla="*/ 38 h 129"/>
                <a:gd name="T4" fmla="*/ 38 w 94"/>
                <a:gd name="T5" fmla="*/ 38 h 129"/>
                <a:gd name="T6" fmla="*/ 38 w 94"/>
                <a:gd name="T7" fmla="*/ 11 h 129"/>
                <a:gd name="T8" fmla="*/ 83 w 94"/>
                <a:gd name="T9" fmla="*/ 11 h 129"/>
                <a:gd name="T10" fmla="*/ 83 w 94"/>
                <a:gd name="T11" fmla="*/ 52 h 129"/>
                <a:gd name="T12" fmla="*/ 88 w 94"/>
                <a:gd name="T13" fmla="*/ 57 h 129"/>
                <a:gd name="T14" fmla="*/ 94 w 94"/>
                <a:gd name="T15" fmla="*/ 52 h 129"/>
                <a:gd name="T16" fmla="*/ 94 w 94"/>
                <a:gd name="T17" fmla="*/ 0 h 129"/>
                <a:gd name="T18" fmla="*/ 28 w 94"/>
                <a:gd name="T19" fmla="*/ 0 h 129"/>
                <a:gd name="T20" fmla="*/ 28 w 94"/>
                <a:gd name="T21" fmla="*/ 1 h 129"/>
                <a:gd name="T22" fmla="*/ 0 w 94"/>
                <a:gd name="T23" fmla="*/ 28 h 129"/>
                <a:gd name="T24" fmla="*/ 0 w 94"/>
                <a:gd name="T25" fmla="*/ 129 h 129"/>
                <a:gd name="T26" fmla="*/ 57 w 94"/>
                <a:gd name="T27" fmla="*/ 129 h 129"/>
                <a:gd name="T28" fmla="*/ 46 w 94"/>
                <a:gd name="T29" fmla="*/ 118 h 129"/>
                <a:gd name="T30" fmla="*/ 11 w 94"/>
                <a:gd name="T31" fmla="*/ 1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129">
                  <a:moveTo>
                    <a:pt x="11" y="118"/>
                  </a:moveTo>
                  <a:lnTo>
                    <a:pt x="11" y="38"/>
                  </a:lnTo>
                  <a:lnTo>
                    <a:pt x="38" y="38"/>
                  </a:lnTo>
                  <a:lnTo>
                    <a:pt x="38" y="11"/>
                  </a:lnTo>
                  <a:lnTo>
                    <a:pt x="83" y="11"/>
                  </a:lnTo>
                  <a:lnTo>
                    <a:pt x="83" y="52"/>
                  </a:lnTo>
                  <a:lnTo>
                    <a:pt x="88" y="57"/>
                  </a:lnTo>
                  <a:lnTo>
                    <a:pt x="94" y="52"/>
                  </a:lnTo>
                  <a:lnTo>
                    <a:pt x="94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0" y="28"/>
                  </a:lnTo>
                  <a:lnTo>
                    <a:pt x="0" y="129"/>
                  </a:lnTo>
                  <a:lnTo>
                    <a:pt x="57" y="129"/>
                  </a:lnTo>
                  <a:lnTo>
                    <a:pt x="46" y="118"/>
                  </a:lnTo>
                  <a:lnTo>
                    <a:pt x="11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8" name="Freeform 456"/>
            <p:cNvSpPr/>
            <p:nvPr/>
          </p:nvSpPr>
          <p:spPr bwMode="auto">
            <a:xfrm>
              <a:off x="4570413" y="2781301"/>
              <a:ext cx="115887" cy="115888"/>
            </a:xfrm>
            <a:custGeom>
              <a:avLst/>
              <a:gdLst>
                <a:gd name="T0" fmla="*/ 57 w 73"/>
                <a:gd name="T1" fmla="*/ 73 h 73"/>
                <a:gd name="T2" fmla="*/ 73 w 73"/>
                <a:gd name="T3" fmla="*/ 57 h 73"/>
                <a:gd name="T4" fmla="*/ 52 w 73"/>
                <a:gd name="T5" fmla="*/ 37 h 73"/>
                <a:gd name="T6" fmla="*/ 73 w 73"/>
                <a:gd name="T7" fmla="*/ 16 h 73"/>
                <a:gd name="T8" fmla="*/ 57 w 73"/>
                <a:gd name="T9" fmla="*/ 0 h 73"/>
                <a:gd name="T10" fmla="*/ 36 w 73"/>
                <a:gd name="T11" fmla="*/ 21 h 73"/>
                <a:gd name="T12" fmla="*/ 16 w 73"/>
                <a:gd name="T13" fmla="*/ 0 h 73"/>
                <a:gd name="T14" fmla="*/ 0 w 73"/>
                <a:gd name="T15" fmla="*/ 16 h 73"/>
                <a:gd name="T16" fmla="*/ 20 w 73"/>
                <a:gd name="T17" fmla="*/ 37 h 73"/>
                <a:gd name="T18" fmla="*/ 0 w 73"/>
                <a:gd name="T19" fmla="*/ 57 h 73"/>
                <a:gd name="T20" fmla="*/ 16 w 73"/>
                <a:gd name="T21" fmla="*/ 73 h 73"/>
                <a:gd name="T22" fmla="*/ 36 w 73"/>
                <a:gd name="T23" fmla="*/ 53 h 73"/>
                <a:gd name="T24" fmla="*/ 57 w 73"/>
                <a:gd name="T2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73">
                  <a:moveTo>
                    <a:pt x="57" y="73"/>
                  </a:moveTo>
                  <a:lnTo>
                    <a:pt x="73" y="57"/>
                  </a:lnTo>
                  <a:lnTo>
                    <a:pt x="52" y="37"/>
                  </a:lnTo>
                  <a:lnTo>
                    <a:pt x="73" y="16"/>
                  </a:lnTo>
                  <a:lnTo>
                    <a:pt x="57" y="0"/>
                  </a:lnTo>
                  <a:lnTo>
                    <a:pt x="36" y="21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20" y="37"/>
                  </a:lnTo>
                  <a:lnTo>
                    <a:pt x="0" y="57"/>
                  </a:lnTo>
                  <a:lnTo>
                    <a:pt x="16" y="73"/>
                  </a:lnTo>
                  <a:lnTo>
                    <a:pt x="36" y="53"/>
                  </a:lnTo>
                  <a:lnTo>
                    <a:pt x="57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" name="Freeform 459"/>
          <p:cNvSpPr/>
          <p:nvPr/>
        </p:nvSpPr>
        <p:spPr bwMode="auto">
          <a:xfrm>
            <a:off x="6843713" y="3373438"/>
            <a:ext cx="280987" cy="387350"/>
          </a:xfrm>
          <a:custGeom>
            <a:avLst/>
            <a:gdLst>
              <a:gd name="T0" fmla="*/ 10 w 92"/>
              <a:gd name="T1" fmla="*/ 117 h 127"/>
              <a:gd name="T2" fmla="*/ 10 w 92"/>
              <a:gd name="T3" fmla="*/ 37 h 127"/>
              <a:gd name="T4" fmla="*/ 37 w 92"/>
              <a:gd name="T5" fmla="*/ 37 h 127"/>
              <a:gd name="T6" fmla="*/ 37 w 92"/>
              <a:gd name="T7" fmla="*/ 11 h 127"/>
              <a:gd name="T8" fmla="*/ 81 w 92"/>
              <a:gd name="T9" fmla="*/ 11 h 127"/>
              <a:gd name="T10" fmla="*/ 81 w 92"/>
              <a:gd name="T11" fmla="*/ 33 h 127"/>
              <a:gd name="T12" fmla="*/ 88 w 92"/>
              <a:gd name="T13" fmla="*/ 40 h 127"/>
              <a:gd name="T14" fmla="*/ 92 w 92"/>
              <a:gd name="T15" fmla="*/ 43 h 127"/>
              <a:gd name="T16" fmla="*/ 92 w 92"/>
              <a:gd name="T17" fmla="*/ 0 h 127"/>
              <a:gd name="T18" fmla="*/ 27 w 92"/>
              <a:gd name="T19" fmla="*/ 0 h 127"/>
              <a:gd name="T20" fmla="*/ 27 w 92"/>
              <a:gd name="T21" fmla="*/ 0 h 127"/>
              <a:gd name="T22" fmla="*/ 0 w 92"/>
              <a:gd name="T23" fmla="*/ 27 h 127"/>
              <a:gd name="T24" fmla="*/ 0 w 92"/>
              <a:gd name="T25" fmla="*/ 127 h 127"/>
              <a:gd name="T26" fmla="*/ 71 w 92"/>
              <a:gd name="T27" fmla="*/ 127 h 127"/>
              <a:gd name="T28" fmla="*/ 71 w 92"/>
              <a:gd name="T29" fmla="*/ 117 h 127"/>
              <a:gd name="T30" fmla="*/ 10 w 92"/>
              <a:gd name="T31" fmla="*/ 11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2" h="127">
                <a:moveTo>
                  <a:pt x="10" y="117"/>
                </a:moveTo>
                <a:lnTo>
                  <a:pt x="10" y="37"/>
                </a:lnTo>
                <a:lnTo>
                  <a:pt x="37" y="37"/>
                </a:lnTo>
                <a:lnTo>
                  <a:pt x="37" y="11"/>
                </a:lnTo>
                <a:lnTo>
                  <a:pt x="81" y="11"/>
                </a:lnTo>
                <a:lnTo>
                  <a:pt x="81" y="33"/>
                </a:lnTo>
                <a:lnTo>
                  <a:pt x="88" y="40"/>
                </a:lnTo>
                <a:lnTo>
                  <a:pt x="92" y="43"/>
                </a:lnTo>
                <a:lnTo>
                  <a:pt x="92" y="0"/>
                </a:lnTo>
                <a:lnTo>
                  <a:pt x="27" y="0"/>
                </a:lnTo>
                <a:lnTo>
                  <a:pt x="27" y="0"/>
                </a:lnTo>
                <a:lnTo>
                  <a:pt x="0" y="27"/>
                </a:lnTo>
                <a:lnTo>
                  <a:pt x="0" y="127"/>
                </a:lnTo>
                <a:lnTo>
                  <a:pt x="71" y="127"/>
                </a:lnTo>
                <a:lnTo>
                  <a:pt x="71" y="117"/>
                </a:lnTo>
                <a:lnTo>
                  <a:pt x="10" y="1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sym typeface="+mn-ea"/>
            </a:endParaRPr>
          </a:p>
        </p:txBody>
      </p:sp>
      <p:sp>
        <p:nvSpPr>
          <p:cNvPr id="30" name="Freeform 460"/>
          <p:cNvSpPr/>
          <p:nvPr/>
        </p:nvSpPr>
        <p:spPr bwMode="auto">
          <a:xfrm>
            <a:off x="6959600" y="3519488"/>
            <a:ext cx="274638" cy="241300"/>
          </a:xfrm>
          <a:custGeom>
            <a:avLst/>
            <a:gdLst>
              <a:gd name="T0" fmla="*/ 44 w 90"/>
              <a:gd name="T1" fmla="*/ 0 h 79"/>
              <a:gd name="T2" fmla="*/ 44 w 90"/>
              <a:gd name="T3" fmla="*/ 29 h 79"/>
              <a:gd name="T4" fmla="*/ 0 w 90"/>
              <a:gd name="T5" fmla="*/ 29 h 79"/>
              <a:gd name="T6" fmla="*/ 0 w 90"/>
              <a:gd name="T7" fmla="*/ 49 h 79"/>
              <a:gd name="T8" fmla="*/ 44 w 90"/>
              <a:gd name="T9" fmla="*/ 49 h 79"/>
              <a:gd name="T10" fmla="*/ 44 w 90"/>
              <a:gd name="T11" fmla="*/ 79 h 79"/>
              <a:gd name="T12" fmla="*/ 90 w 90"/>
              <a:gd name="T13" fmla="*/ 40 h 79"/>
              <a:gd name="T14" fmla="*/ 44 w 90"/>
              <a:gd name="T15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0" h="79">
                <a:moveTo>
                  <a:pt x="44" y="0"/>
                </a:moveTo>
                <a:lnTo>
                  <a:pt x="44" y="29"/>
                </a:lnTo>
                <a:lnTo>
                  <a:pt x="0" y="29"/>
                </a:lnTo>
                <a:lnTo>
                  <a:pt x="0" y="49"/>
                </a:lnTo>
                <a:lnTo>
                  <a:pt x="44" y="49"/>
                </a:lnTo>
                <a:lnTo>
                  <a:pt x="44" y="79"/>
                </a:lnTo>
                <a:lnTo>
                  <a:pt x="90" y="40"/>
                </a:lnTo>
                <a:lnTo>
                  <a:pt x="4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sym typeface="+mn-ea"/>
            </a:endParaRPr>
          </a:p>
        </p:txBody>
      </p:sp>
      <p:sp>
        <p:nvSpPr>
          <p:cNvPr id="31" name="六边形 30"/>
          <p:cNvSpPr/>
          <p:nvPr/>
        </p:nvSpPr>
        <p:spPr>
          <a:xfrm rot="5400000">
            <a:off x="6524625" y="4645025"/>
            <a:ext cx="966788" cy="833438"/>
          </a:xfrm>
          <a:prstGeom prst="hexagon">
            <a:avLst/>
          </a:prstGeom>
          <a:solidFill>
            <a:srgbClr val="AE9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32793" name="文本框 31"/>
          <p:cNvSpPr txBox="1">
            <a:spLocks noChangeArrowheads="1"/>
          </p:cNvSpPr>
          <p:nvPr/>
        </p:nvSpPr>
        <p:spPr bwMode="auto">
          <a:xfrm>
            <a:off x="7566025" y="4629150"/>
            <a:ext cx="1862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94" name="文本框 32"/>
          <p:cNvSpPr txBox="1">
            <a:spLocks noChangeArrowheads="1"/>
          </p:cNvSpPr>
          <p:nvPr/>
        </p:nvSpPr>
        <p:spPr bwMode="auto">
          <a:xfrm>
            <a:off x="7535863" y="4933950"/>
            <a:ext cx="3625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保持床品和被褥的舒适</a:t>
            </a:r>
            <a:endParaRPr lang="en-US" altLang="zh-CN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Freeform 423"/>
          <p:cNvSpPr/>
          <p:nvPr/>
        </p:nvSpPr>
        <p:spPr bwMode="auto">
          <a:xfrm>
            <a:off x="6864350" y="4897438"/>
            <a:ext cx="280988" cy="344487"/>
          </a:xfrm>
          <a:custGeom>
            <a:avLst/>
            <a:gdLst>
              <a:gd name="T0" fmla="*/ 82 w 93"/>
              <a:gd name="T1" fmla="*/ 118 h 129"/>
              <a:gd name="T2" fmla="*/ 11 w 93"/>
              <a:gd name="T3" fmla="*/ 118 h 129"/>
              <a:gd name="T4" fmla="*/ 11 w 93"/>
              <a:gd name="T5" fmla="*/ 38 h 129"/>
              <a:gd name="T6" fmla="*/ 37 w 93"/>
              <a:gd name="T7" fmla="*/ 38 h 129"/>
              <a:gd name="T8" fmla="*/ 37 w 93"/>
              <a:gd name="T9" fmla="*/ 11 h 129"/>
              <a:gd name="T10" fmla="*/ 82 w 93"/>
              <a:gd name="T11" fmla="*/ 11 h 129"/>
              <a:gd name="T12" fmla="*/ 82 w 93"/>
              <a:gd name="T13" fmla="*/ 22 h 129"/>
              <a:gd name="T14" fmla="*/ 92 w 93"/>
              <a:gd name="T15" fmla="*/ 12 h 129"/>
              <a:gd name="T16" fmla="*/ 93 w 93"/>
              <a:gd name="T17" fmla="*/ 12 h 129"/>
              <a:gd name="T18" fmla="*/ 93 w 93"/>
              <a:gd name="T19" fmla="*/ 0 h 129"/>
              <a:gd name="T20" fmla="*/ 27 w 93"/>
              <a:gd name="T21" fmla="*/ 0 h 129"/>
              <a:gd name="T22" fmla="*/ 27 w 93"/>
              <a:gd name="T23" fmla="*/ 0 h 129"/>
              <a:gd name="T24" fmla="*/ 0 w 93"/>
              <a:gd name="T25" fmla="*/ 27 h 129"/>
              <a:gd name="T26" fmla="*/ 0 w 93"/>
              <a:gd name="T27" fmla="*/ 129 h 129"/>
              <a:gd name="T28" fmla="*/ 93 w 93"/>
              <a:gd name="T29" fmla="*/ 129 h 129"/>
              <a:gd name="T30" fmla="*/ 93 w 93"/>
              <a:gd name="T31" fmla="*/ 81 h 129"/>
              <a:gd name="T32" fmla="*/ 82 w 93"/>
              <a:gd name="T33" fmla="*/ 91 h 129"/>
              <a:gd name="T34" fmla="*/ 82 w 93"/>
              <a:gd name="T35" fmla="*/ 118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3" h="129">
                <a:moveTo>
                  <a:pt x="82" y="118"/>
                </a:moveTo>
                <a:lnTo>
                  <a:pt x="11" y="118"/>
                </a:lnTo>
                <a:lnTo>
                  <a:pt x="11" y="38"/>
                </a:lnTo>
                <a:lnTo>
                  <a:pt x="37" y="38"/>
                </a:lnTo>
                <a:lnTo>
                  <a:pt x="37" y="11"/>
                </a:lnTo>
                <a:lnTo>
                  <a:pt x="82" y="11"/>
                </a:lnTo>
                <a:lnTo>
                  <a:pt x="82" y="22"/>
                </a:lnTo>
                <a:lnTo>
                  <a:pt x="92" y="12"/>
                </a:lnTo>
                <a:lnTo>
                  <a:pt x="93" y="12"/>
                </a:lnTo>
                <a:lnTo>
                  <a:pt x="93" y="0"/>
                </a:lnTo>
                <a:lnTo>
                  <a:pt x="27" y="0"/>
                </a:lnTo>
                <a:lnTo>
                  <a:pt x="27" y="0"/>
                </a:lnTo>
                <a:lnTo>
                  <a:pt x="0" y="27"/>
                </a:lnTo>
                <a:lnTo>
                  <a:pt x="0" y="129"/>
                </a:lnTo>
                <a:lnTo>
                  <a:pt x="93" y="129"/>
                </a:lnTo>
                <a:lnTo>
                  <a:pt x="93" y="81"/>
                </a:lnTo>
                <a:lnTo>
                  <a:pt x="82" y="91"/>
                </a:lnTo>
                <a:lnTo>
                  <a:pt x="82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sym typeface="+mn-ea"/>
            </a:endParaRPr>
          </a:p>
        </p:txBody>
      </p:sp>
      <p:sp>
        <p:nvSpPr>
          <p:cNvPr id="35" name="Freeform 424"/>
          <p:cNvSpPr>
            <a:spLocks noEditPoints="1"/>
          </p:cNvSpPr>
          <p:nvPr/>
        </p:nvSpPr>
        <p:spPr bwMode="auto">
          <a:xfrm>
            <a:off x="6978650" y="4949825"/>
            <a:ext cx="244475" cy="217488"/>
          </a:xfrm>
          <a:custGeom>
            <a:avLst/>
            <a:gdLst>
              <a:gd name="T0" fmla="*/ 10 w 81"/>
              <a:gd name="T1" fmla="*/ 52 h 81"/>
              <a:gd name="T2" fmla="*/ 10 w 81"/>
              <a:gd name="T3" fmla="*/ 52 h 81"/>
              <a:gd name="T4" fmla="*/ 10 w 81"/>
              <a:gd name="T5" fmla="*/ 52 h 81"/>
              <a:gd name="T6" fmla="*/ 10 w 81"/>
              <a:gd name="T7" fmla="*/ 52 h 81"/>
              <a:gd name="T8" fmla="*/ 0 w 81"/>
              <a:gd name="T9" fmla="*/ 81 h 81"/>
              <a:gd name="T10" fmla="*/ 29 w 81"/>
              <a:gd name="T11" fmla="*/ 71 h 81"/>
              <a:gd name="T12" fmla="*/ 29 w 81"/>
              <a:gd name="T13" fmla="*/ 71 h 81"/>
              <a:gd name="T14" fmla="*/ 29 w 81"/>
              <a:gd name="T15" fmla="*/ 71 h 81"/>
              <a:gd name="T16" fmla="*/ 29 w 81"/>
              <a:gd name="T17" fmla="*/ 71 h 81"/>
              <a:gd name="T18" fmla="*/ 81 w 81"/>
              <a:gd name="T19" fmla="*/ 19 h 81"/>
              <a:gd name="T20" fmla="*/ 62 w 81"/>
              <a:gd name="T21" fmla="*/ 0 h 81"/>
              <a:gd name="T22" fmla="*/ 10 w 81"/>
              <a:gd name="T23" fmla="*/ 52 h 81"/>
              <a:gd name="T24" fmla="*/ 10 w 81"/>
              <a:gd name="T25" fmla="*/ 52 h 81"/>
              <a:gd name="T26" fmla="*/ 27 w 81"/>
              <a:gd name="T27" fmla="*/ 67 h 81"/>
              <a:gd name="T28" fmla="*/ 7 w 81"/>
              <a:gd name="T29" fmla="*/ 74 h 81"/>
              <a:gd name="T30" fmla="*/ 14 w 81"/>
              <a:gd name="T31" fmla="*/ 54 h 81"/>
              <a:gd name="T32" fmla="*/ 27 w 81"/>
              <a:gd name="T33" fmla="*/ 67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1" h="81">
                <a:moveTo>
                  <a:pt x="10" y="52"/>
                </a:move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0" y="81"/>
                </a:lnTo>
                <a:lnTo>
                  <a:pt x="29" y="71"/>
                </a:lnTo>
                <a:lnTo>
                  <a:pt x="29" y="71"/>
                </a:lnTo>
                <a:lnTo>
                  <a:pt x="29" y="71"/>
                </a:lnTo>
                <a:lnTo>
                  <a:pt x="29" y="71"/>
                </a:lnTo>
                <a:lnTo>
                  <a:pt x="81" y="19"/>
                </a:lnTo>
                <a:lnTo>
                  <a:pt x="62" y="0"/>
                </a:lnTo>
                <a:lnTo>
                  <a:pt x="10" y="52"/>
                </a:lnTo>
                <a:lnTo>
                  <a:pt x="10" y="52"/>
                </a:lnTo>
                <a:close/>
                <a:moveTo>
                  <a:pt x="27" y="67"/>
                </a:moveTo>
                <a:lnTo>
                  <a:pt x="7" y="74"/>
                </a:lnTo>
                <a:lnTo>
                  <a:pt x="14" y="54"/>
                </a:lnTo>
                <a:lnTo>
                  <a:pt x="27" y="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sym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46893D5-B055-AFA1-1333-A17A439B2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" y="307975"/>
            <a:ext cx="48858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AE97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良好睡眠的六个技巧</a:t>
            </a:r>
          </a:p>
        </p:txBody>
      </p:sp>
      <p:pic>
        <p:nvPicPr>
          <p:cNvPr id="6" name="Picture 9" descr="院徽组合（粉红）">
            <a:extLst>
              <a:ext uri="{FF2B5EF4-FFF2-40B4-BE49-F238E27FC236}">
                <a16:creationId xmlns:a16="http://schemas.microsoft.com/office/drawing/2014/main" id="{1AE79197-F217-51A4-2613-1D518D54B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246" y="246516"/>
            <a:ext cx="630969" cy="630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88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772" grpId="0"/>
      <p:bldP spid="32773" grpId="0"/>
      <p:bldP spid="8" grpId="0" animBg="1"/>
      <p:bldP spid="32775" grpId="0"/>
      <p:bldP spid="32776" grpId="0"/>
      <p:bldP spid="14" grpId="0" animBg="1"/>
      <p:bldP spid="32779" grpId="0"/>
      <p:bldP spid="32780" grpId="0"/>
      <p:bldP spid="19" grpId="0" animBg="1"/>
      <p:bldP spid="32784" grpId="0"/>
      <p:bldP spid="32785" grpId="0"/>
      <p:bldP spid="22" grpId="0" animBg="1"/>
      <p:bldP spid="32787" grpId="0"/>
      <p:bldP spid="32788" grpId="0"/>
      <p:bldP spid="31" grpId="0" animBg="1"/>
      <p:bldP spid="32793" grpId="0"/>
      <p:bldP spid="327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9" name="组合 6"/>
          <p:cNvGrpSpPr>
            <a:grpSpLocks/>
          </p:cNvGrpSpPr>
          <p:nvPr/>
        </p:nvGrpSpPr>
        <p:grpSpPr bwMode="auto">
          <a:xfrm>
            <a:off x="2698750" y="3084513"/>
            <a:ext cx="1046163" cy="1046162"/>
            <a:chOff x="1764792" y="2734056"/>
            <a:chExt cx="1170432" cy="1170432"/>
          </a:xfrm>
        </p:grpSpPr>
        <p:grpSp>
          <p:nvGrpSpPr>
            <p:cNvPr id="8" name="组合 7"/>
            <p:cNvGrpSpPr/>
            <p:nvPr/>
          </p:nvGrpSpPr>
          <p:grpSpPr>
            <a:xfrm>
              <a:off x="2003329" y="3103456"/>
              <a:ext cx="675069" cy="543157"/>
              <a:chOff x="3836988" y="3163888"/>
              <a:chExt cx="276225" cy="222249"/>
            </a:xfrm>
            <a:solidFill>
              <a:schemeClr val="bg1"/>
            </a:solidFill>
          </p:grpSpPr>
          <p:sp>
            <p:nvSpPr>
              <p:cNvPr id="10" name="Oval 298"/>
              <p:cNvSpPr>
                <a:spLocks noChangeArrowheads="1"/>
              </p:cNvSpPr>
              <p:nvPr/>
            </p:nvSpPr>
            <p:spPr bwMode="auto">
              <a:xfrm>
                <a:off x="3944938" y="3346450"/>
                <a:ext cx="39688" cy="396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1" name="Oval 299"/>
              <p:cNvSpPr>
                <a:spLocks noChangeArrowheads="1"/>
              </p:cNvSpPr>
              <p:nvPr/>
            </p:nvSpPr>
            <p:spPr bwMode="auto">
              <a:xfrm>
                <a:off x="4038601" y="3346450"/>
                <a:ext cx="39688" cy="396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2" name="Freeform 300"/>
              <p:cNvSpPr/>
              <p:nvPr/>
            </p:nvSpPr>
            <p:spPr bwMode="auto">
              <a:xfrm>
                <a:off x="3836988" y="3163888"/>
                <a:ext cx="254000" cy="166687"/>
              </a:xfrm>
              <a:custGeom>
                <a:avLst/>
                <a:gdLst>
                  <a:gd name="T0" fmla="*/ 256 w 266"/>
                  <a:gd name="T1" fmla="*/ 153 h 174"/>
                  <a:gd name="T2" fmla="*/ 113 w 266"/>
                  <a:gd name="T3" fmla="*/ 153 h 174"/>
                  <a:gd name="T4" fmla="*/ 64 w 266"/>
                  <a:gd name="T5" fmla="*/ 7 h 174"/>
                  <a:gd name="T6" fmla="*/ 54 w 266"/>
                  <a:gd name="T7" fmla="*/ 0 h 174"/>
                  <a:gd name="T8" fmla="*/ 11 w 266"/>
                  <a:gd name="T9" fmla="*/ 0 h 174"/>
                  <a:gd name="T10" fmla="*/ 0 w 266"/>
                  <a:gd name="T11" fmla="*/ 10 h 174"/>
                  <a:gd name="T12" fmla="*/ 11 w 266"/>
                  <a:gd name="T13" fmla="*/ 21 h 174"/>
                  <a:gd name="T14" fmla="*/ 47 w 266"/>
                  <a:gd name="T15" fmla="*/ 21 h 174"/>
                  <a:gd name="T16" fmla="*/ 96 w 266"/>
                  <a:gd name="T17" fmla="*/ 167 h 174"/>
                  <a:gd name="T18" fmla="*/ 106 w 266"/>
                  <a:gd name="T19" fmla="*/ 174 h 174"/>
                  <a:gd name="T20" fmla="*/ 256 w 266"/>
                  <a:gd name="T21" fmla="*/ 174 h 174"/>
                  <a:gd name="T22" fmla="*/ 266 w 266"/>
                  <a:gd name="T23" fmla="*/ 164 h 174"/>
                  <a:gd name="T24" fmla="*/ 256 w 266"/>
                  <a:gd name="T25" fmla="*/ 15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" h="174">
                    <a:moveTo>
                      <a:pt x="256" y="153"/>
                    </a:moveTo>
                    <a:cubicBezTo>
                      <a:pt x="113" y="153"/>
                      <a:pt x="113" y="153"/>
                      <a:pt x="113" y="153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3" y="3"/>
                      <a:pt x="59" y="0"/>
                      <a:pt x="5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96" y="167"/>
                      <a:pt x="96" y="167"/>
                      <a:pt x="96" y="167"/>
                    </a:cubicBezTo>
                    <a:cubicBezTo>
                      <a:pt x="97" y="171"/>
                      <a:pt x="101" y="174"/>
                      <a:pt x="106" y="174"/>
                    </a:cubicBezTo>
                    <a:cubicBezTo>
                      <a:pt x="256" y="174"/>
                      <a:pt x="256" y="174"/>
                      <a:pt x="256" y="174"/>
                    </a:cubicBezTo>
                    <a:cubicBezTo>
                      <a:pt x="262" y="174"/>
                      <a:pt x="266" y="169"/>
                      <a:pt x="266" y="164"/>
                    </a:cubicBezTo>
                    <a:cubicBezTo>
                      <a:pt x="266" y="158"/>
                      <a:pt x="262" y="153"/>
                      <a:pt x="256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3" name="Freeform 301"/>
              <p:cNvSpPr>
                <a:spLocks noEditPoints="1"/>
              </p:cNvSpPr>
              <p:nvPr/>
            </p:nvSpPr>
            <p:spPr bwMode="auto">
              <a:xfrm>
                <a:off x="3925888" y="3187700"/>
                <a:ext cx="187325" cy="106362"/>
              </a:xfrm>
              <a:custGeom>
                <a:avLst/>
                <a:gdLst>
                  <a:gd name="T0" fmla="*/ 185 w 195"/>
                  <a:gd name="T1" fmla="*/ 16 h 111"/>
                  <a:gd name="T2" fmla="*/ 9 w 195"/>
                  <a:gd name="T3" fmla="*/ 0 h 111"/>
                  <a:gd name="T4" fmla="*/ 1 w 195"/>
                  <a:gd name="T5" fmla="*/ 9 h 111"/>
                  <a:gd name="T6" fmla="*/ 32 w 195"/>
                  <a:gd name="T7" fmla="*/ 101 h 111"/>
                  <a:gd name="T8" fmla="*/ 46 w 195"/>
                  <a:gd name="T9" fmla="*/ 111 h 111"/>
                  <a:gd name="T10" fmla="*/ 175 w 195"/>
                  <a:gd name="T11" fmla="*/ 111 h 111"/>
                  <a:gd name="T12" fmla="*/ 187 w 195"/>
                  <a:gd name="T13" fmla="*/ 100 h 111"/>
                  <a:gd name="T14" fmla="*/ 195 w 195"/>
                  <a:gd name="T15" fmla="*/ 27 h 111"/>
                  <a:gd name="T16" fmla="*/ 185 w 195"/>
                  <a:gd name="T17" fmla="*/ 16 h 111"/>
                  <a:gd name="T18" fmla="*/ 96 w 195"/>
                  <a:gd name="T19" fmla="*/ 76 h 111"/>
                  <a:gd name="T20" fmla="*/ 59 w 195"/>
                  <a:gd name="T21" fmla="*/ 76 h 111"/>
                  <a:gd name="T22" fmla="*/ 54 w 195"/>
                  <a:gd name="T23" fmla="*/ 73 h 111"/>
                  <a:gd name="T24" fmla="*/ 43 w 195"/>
                  <a:gd name="T25" fmla="*/ 41 h 111"/>
                  <a:gd name="T26" fmla="*/ 46 w 195"/>
                  <a:gd name="T27" fmla="*/ 38 h 111"/>
                  <a:gd name="T28" fmla="*/ 86 w 195"/>
                  <a:gd name="T29" fmla="*/ 41 h 111"/>
                  <a:gd name="T30" fmla="*/ 90 w 195"/>
                  <a:gd name="T31" fmla="*/ 45 h 111"/>
                  <a:gd name="T32" fmla="*/ 99 w 195"/>
                  <a:gd name="T33" fmla="*/ 73 h 111"/>
                  <a:gd name="T34" fmla="*/ 96 w 195"/>
                  <a:gd name="T35" fmla="*/ 76 h 111"/>
                  <a:gd name="T36" fmla="*/ 162 w 195"/>
                  <a:gd name="T37" fmla="*/ 73 h 111"/>
                  <a:gd name="T38" fmla="*/ 158 w 195"/>
                  <a:gd name="T39" fmla="*/ 76 h 111"/>
                  <a:gd name="T40" fmla="*/ 135 w 195"/>
                  <a:gd name="T41" fmla="*/ 76 h 111"/>
                  <a:gd name="T42" fmla="*/ 131 w 195"/>
                  <a:gd name="T43" fmla="*/ 73 h 111"/>
                  <a:gd name="T44" fmla="*/ 122 w 195"/>
                  <a:gd name="T45" fmla="*/ 48 h 111"/>
                  <a:gd name="T46" fmla="*/ 125 w 195"/>
                  <a:gd name="T47" fmla="*/ 45 h 111"/>
                  <a:gd name="T48" fmla="*/ 161 w 195"/>
                  <a:gd name="T49" fmla="*/ 48 h 111"/>
                  <a:gd name="T50" fmla="*/ 164 w 195"/>
                  <a:gd name="T51" fmla="*/ 51 h 111"/>
                  <a:gd name="T52" fmla="*/ 162 w 195"/>
                  <a:gd name="T53" fmla="*/ 7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5" h="111">
                    <a:moveTo>
                      <a:pt x="185" y="16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3" y="0"/>
                      <a:pt x="0" y="4"/>
                      <a:pt x="1" y="9"/>
                    </a:cubicBezTo>
                    <a:cubicBezTo>
                      <a:pt x="32" y="101"/>
                      <a:pt x="32" y="101"/>
                      <a:pt x="32" y="101"/>
                    </a:cubicBezTo>
                    <a:cubicBezTo>
                      <a:pt x="34" y="106"/>
                      <a:pt x="40" y="111"/>
                      <a:pt x="46" y="111"/>
                    </a:cubicBezTo>
                    <a:cubicBezTo>
                      <a:pt x="175" y="111"/>
                      <a:pt x="175" y="111"/>
                      <a:pt x="175" y="111"/>
                    </a:cubicBezTo>
                    <a:cubicBezTo>
                      <a:pt x="181" y="111"/>
                      <a:pt x="186" y="106"/>
                      <a:pt x="187" y="100"/>
                    </a:cubicBezTo>
                    <a:cubicBezTo>
                      <a:pt x="195" y="27"/>
                      <a:pt x="195" y="27"/>
                      <a:pt x="195" y="27"/>
                    </a:cubicBezTo>
                    <a:cubicBezTo>
                      <a:pt x="195" y="21"/>
                      <a:pt x="191" y="16"/>
                      <a:pt x="185" y="16"/>
                    </a:cubicBezTo>
                    <a:close/>
                    <a:moveTo>
                      <a:pt x="96" y="76"/>
                    </a:moveTo>
                    <a:cubicBezTo>
                      <a:pt x="59" y="76"/>
                      <a:pt x="59" y="76"/>
                      <a:pt x="59" y="76"/>
                    </a:cubicBezTo>
                    <a:cubicBezTo>
                      <a:pt x="57" y="76"/>
                      <a:pt x="55" y="75"/>
                      <a:pt x="54" y="73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3" y="39"/>
                      <a:pt x="44" y="38"/>
                      <a:pt x="46" y="38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8" y="42"/>
                      <a:pt x="90" y="43"/>
                      <a:pt x="90" y="45"/>
                    </a:cubicBezTo>
                    <a:cubicBezTo>
                      <a:pt x="99" y="73"/>
                      <a:pt x="99" y="73"/>
                      <a:pt x="99" y="73"/>
                    </a:cubicBezTo>
                    <a:cubicBezTo>
                      <a:pt x="99" y="75"/>
                      <a:pt x="98" y="76"/>
                      <a:pt x="96" y="76"/>
                    </a:cubicBezTo>
                    <a:close/>
                    <a:moveTo>
                      <a:pt x="162" y="73"/>
                    </a:moveTo>
                    <a:cubicBezTo>
                      <a:pt x="161" y="75"/>
                      <a:pt x="160" y="76"/>
                      <a:pt x="158" y="76"/>
                    </a:cubicBezTo>
                    <a:cubicBezTo>
                      <a:pt x="135" y="76"/>
                      <a:pt x="135" y="76"/>
                      <a:pt x="135" y="76"/>
                    </a:cubicBezTo>
                    <a:cubicBezTo>
                      <a:pt x="133" y="76"/>
                      <a:pt x="131" y="75"/>
                      <a:pt x="131" y="73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6"/>
                      <a:pt x="123" y="45"/>
                      <a:pt x="125" y="45"/>
                    </a:cubicBezTo>
                    <a:cubicBezTo>
                      <a:pt x="161" y="48"/>
                      <a:pt x="161" y="48"/>
                      <a:pt x="161" y="48"/>
                    </a:cubicBezTo>
                    <a:cubicBezTo>
                      <a:pt x="163" y="48"/>
                      <a:pt x="164" y="50"/>
                      <a:pt x="164" y="51"/>
                    </a:cubicBezTo>
                    <a:lnTo>
                      <a:pt x="162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1764792" y="2734056"/>
              <a:ext cx="1170432" cy="117043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ym typeface="+mn-ea"/>
              </a:endParaRPr>
            </a:p>
          </p:txBody>
        </p:sp>
      </p:grpSp>
      <p:sp>
        <p:nvSpPr>
          <p:cNvPr id="6152" name="文本框 13"/>
          <p:cNvSpPr txBox="1">
            <a:spLocks noChangeArrowheads="1"/>
          </p:cNvSpPr>
          <p:nvPr/>
        </p:nvSpPr>
        <p:spPr bwMode="auto">
          <a:xfrm>
            <a:off x="4836071" y="3125238"/>
            <a:ext cx="5810747" cy="114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222A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色氨酸能够促进细胞分泌</a:t>
            </a:r>
            <a:r>
              <a:rPr lang="en-US" altLang="zh-CN" sz="1400" dirty="0">
                <a:solidFill>
                  <a:srgbClr val="222A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5-</a:t>
            </a:r>
            <a:r>
              <a:rPr lang="zh-CN" altLang="en-US" sz="1400" dirty="0">
                <a:solidFill>
                  <a:srgbClr val="222A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羟色胺，产生血清素，从而抑制中枢神经兴奋，降低大脑的活跃度，降低神经兴奋度，使人们产生睡意。</a:t>
            </a:r>
            <a:endParaRPr lang="en-US" altLang="zh-CN" sz="1400" dirty="0">
              <a:solidFill>
                <a:srgbClr val="222A3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222A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所以人们可以多吃富含色氨酸的食物，如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牛奶、小米、南瓜子、腐竹、黑芝麻、豆腐、肉松</a:t>
            </a:r>
            <a:r>
              <a:rPr lang="zh-CN" altLang="en-US" sz="1400" dirty="0">
                <a:solidFill>
                  <a:srgbClr val="222A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等</a:t>
            </a:r>
            <a:endParaRPr lang="en-US" altLang="zh-CN" sz="1400" dirty="0">
              <a:solidFill>
                <a:srgbClr val="222A3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4836072" y="2661628"/>
            <a:ext cx="2231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含有色氨酸的食物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926560" y="3061738"/>
            <a:ext cx="4737100" cy="0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13CEFB6D-1247-234A-6AF6-00CF6D91E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51" y="1606999"/>
            <a:ext cx="3848220" cy="4412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E9B60D2-31B1-B9FF-DFD2-62AA8BD64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" y="307975"/>
            <a:ext cx="48858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AE97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良好睡眠的饮食照料</a:t>
            </a:r>
          </a:p>
        </p:txBody>
      </p:sp>
      <p:pic>
        <p:nvPicPr>
          <p:cNvPr id="17" name="Picture 9" descr="院徽组合（粉红）">
            <a:extLst>
              <a:ext uri="{FF2B5EF4-FFF2-40B4-BE49-F238E27FC236}">
                <a16:creationId xmlns:a16="http://schemas.microsoft.com/office/drawing/2014/main" id="{88A5F888-CBA3-152B-2EAD-A75D944B06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246" y="246516"/>
            <a:ext cx="630969" cy="630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92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9" name="组合 6"/>
          <p:cNvGrpSpPr>
            <a:grpSpLocks/>
          </p:cNvGrpSpPr>
          <p:nvPr/>
        </p:nvGrpSpPr>
        <p:grpSpPr bwMode="auto">
          <a:xfrm>
            <a:off x="2698750" y="3084513"/>
            <a:ext cx="1046163" cy="1046162"/>
            <a:chOff x="1764792" y="2734056"/>
            <a:chExt cx="1170432" cy="1170432"/>
          </a:xfrm>
        </p:grpSpPr>
        <p:grpSp>
          <p:nvGrpSpPr>
            <p:cNvPr id="8" name="组合 7"/>
            <p:cNvGrpSpPr/>
            <p:nvPr/>
          </p:nvGrpSpPr>
          <p:grpSpPr>
            <a:xfrm>
              <a:off x="2003329" y="3103456"/>
              <a:ext cx="675069" cy="543157"/>
              <a:chOff x="3836988" y="3163888"/>
              <a:chExt cx="276225" cy="222249"/>
            </a:xfrm>
            <a:solidFill>
              <a:schemeClr val="bg1"/>
            </a:solidFill>
          </p:grpSpPr>
          <p:sp>
            <p:nvSpPr>
              <p:cNvPr id="10" name="Oval 298"/>
              <p:cNvSpPr>
                <a:spLocks noChangeArrowheads="1"/>
              </p:cNvSpPr>
              <p:nvPr/>
            </p:nvSpPr>
            <p:spPr bwMode="auto">
              <a:xfrm>
                <a:off x="3944938" y="3346450"/>
                <a:ext cx="39688" cy="396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1" name="Oval 299"/>
              <p:cNvSpPr>
                <a:spLocks noChangeArrowheads="1"/>
              </p:cNvSpPr>
              <p:nvPr/>
            </p:nvSpPr>
            <p:spPr bwMode="auto">
              <a:xfrm>
                <a:off x="4038601" y="3346450"/>
                <a:ext cx="39688" cy="396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2" name="Freeform 300"/>
              <p:cNvSpPr/>
              <p:nvPr/>
            </p:nvSpPr>
            <p:spPr bwMode="auto">
              <a:xfrm>
                <a:off x="3836988" y="3163888"/>
                <a:ext cx="254000" cy="166687"/>
              </a:xfrm>
              <a:custGeom>
                <a:avLst/>
                <a:gdLst>
                  <a:gd name="T0" fmla="*/ 256 w 266"/>
                  <a:gd name="T1" fmla="*/ 153 h 174"/>
                  <a:gd name="T2" fmla="*/ 113 w 266"/>
                  <a:gd name="T3" fmla="*/ 153 h 174"/>
                  <a:gd name="T4" fmla="*/ 64 w 266"/>
                  <a:gd name="T5" fmla="*/ 7 h 174"/>
                  <a:gd name="T6" fmla="*/ 54 w 266"/>
                  <a:gd name="T7" fmla="*/ 0 h 174"/>
                  <a:gd name="T8" fmla="*/ 11 w 266"/>
                  <a:gd name="T9" fmla="*/ 0 h 174"/>
                  <a:gd name="T10" fmla="*/ 0 w 266"/>
                  <a:gd name="T11" fmla="*/ 10 h 174"/>
                  <a:gd name="T12" fmla="*/ 11 w 266"/>
                  <a:gd name="T13" fmla="*/ 21 h 174"/>
                  <a:gd name="T14" fmla="*/ 47 w 266"/>
                  <a:gd name="T15" fmla="*/ 21 h 174"/>
                  <a:gd name="T16" fmla="*/ 96 w 266"/>
                  <a:gd name="T17" fmla="*/ 167 h 174"/>
                  <a:gd name="T18" fmla="*/ 106 w 266"/>
                  <a:gd name="T19" fmla="*/ 174 h 174"/>
                  <a:gd name="T20" fmla="*/ 256 w 266"/>
                  <a:gd name="T21" fmla="*/ 174 h 174"/>
                  <a:gd name="T22" fmla="*/ 266 w 266"/>
                  <a:gd name="T23" fmla="*/ 164 h 174"/>
                  <a:gd name="T24" fmla="*/ 256 w 266"/>
                  <a:gd name="T25" fmla="*/ 15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" h="174">
                    <a:moveTo>
                      <a:pt x="256" y="153"/>
                    </a:moveTo>
                    <a:cubicBezTo>
                      <a:pt x="113" y="153"/>
                      <a:pt x="113" y="153"/>
                      <a:pt x="113" y="153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3" y="3"/>
                      <a:pt x="59" y="0"/>
                      <a:pt x="5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96" y="167"/>
                      <a:pt x="96" y="167"/>
                      <a:pt x="96" y="167"/>
                    </a:cubicBezTo>
                    <a:cubicBezTo>
                      <a:pt x="97" y="171"/>
                      <a:pt x="101" y="174"/>
                      <a:pt x="106" y="174"/>
                    </a:cubicBezTo>
                    <a:cubicBezTo>
                      <a:pt x="256" y="174"/>
                      <a:pt x="256" y="174"/>
                      <a:pt x="256" y="174"/>
                    </a:cubicBezTo>
                    <a:cubicBezTo>
                      <a:pt x="262" y="174"/>
                      <a:pt x="266" y="169"/>
                      <a:pt x="266" y="164"/>
                    </a:cubicBezTo>
                    <a:cubicBezTo>
                      <a:pt x="266" y="158"/>
                      <a:pt x="262" y="153"/>
                      <a:pt x="256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3" name="Freeform 301"/>
              <p:cNvSpPr>
                <a:spLocks noEditPoints="1"/>
              </p:cNvSpPr>
              <p:nvPr/>
            </p:nvSpPr>
            <p:spPr bwMode="auto">
              <a:xfrm>
                <a:off x="3925888" y="3187700"/>
                <a:ext cx="187325" cy="106362"/>
              </a:xfrm>
              <a:custGeom>
                <a:avLst/>
                <a:gdLst>
                  <a:gd name="T0" fmla="*/ 185 w 195"/>
                  <a:gd name="T1" fmla="*/ 16 h 111"/>
                  <a:gd name="T2" fmla="*/ 9 w 195"/>
                  <a:gd name="T3" fmla="*/ 0 h 111"/>
                  <a:gd name="T4" fmla="*/ 1 w 195"/>
                  <a:gd name="T5" fmla="*/ 9 h 111"/>
                  <a:gd name="T6" fmla="*/ 32 w 195"/>
                  <a:gd name="T7" fmla="*/ 101 h 111"/>
                  <a:gd name="T8" fmla="*/ 46 w 195"/>
                  <a:gd name="T9" fmla="*/ 111 h 111"/>
                  <a:gd name="T10" fmla="*/ 175 w 195"/>
                  <a:gd name="T11" fmla="*/ 111 h 111"/>
                  <a:gd name="T12" fmla="*/ 187 w 195"/>
                  <a:gd name="T13" fmla="*/ 100 h 111"/>
                  <a:gd name="T14" fmla="*/ 195 w 195"/>
                  <a:gd name="T15" fmla="*/ 27 h 111"/>
                  <a:gd name="T16" fmla="*/ 185 w 195"/>
                  <a:gd name="T17" fmla="*/ 16 h 111"/>
                  <a:gd name="T18" fmla="*/ 96 w 195"/>
                  <a:gd name="T19" fmla="*/ 76 h 111"/>
                  <a:gd name="T20" fmla="*/ 59 w 195"/>
                  <a:gd name="T21" fmla="*/ 76 h 111"/>
                  <a:gd name="T22" fmla="*/ 54 w 195"/>
                  <a:gd name="T23" fmla="*/ 73 h 111"/>
                  <a:gd name="T24" fmla="*/ 43 w 195"/>
                  <a:gd name="T25" fmla="*/ 41 h 111"/>
                  <a:gd name="T26" fmla="*/ 46 w 195"/>
                  <a:gd name="T27" fmla="*/ 38 h 111"/>
                  <a:gd name="T28" fmla="*/ 86 w 195"/>
                  <a:gd name="T29" fmla="*/ 41 h 111"/>
                  <a:gd name="T30" fmla="*/ 90 w 195"/>
                  <a:gd name="T31" fmla="*/ 45 h 111"/>
                  <a:gd name="T32" fmla="*/ 99 w 195"/>
                  <a:gd name="T33" fmla="*/ 73 h 111"/>
                  <a:gd name="T34" fmla="*/ 96 w 195"/>
                  <a:gd name="T35" fmla="*/ 76 h 111"/>
                  <a:gd name="T36" fmla="*/ 162 w 195"/>
                  <a:gd name="T37" fmla="*/ 73 h 111"/>
                  <a:gd name="T38" fmla="*/ 158 w 195"/>
                  <a:gd name="T39" fmla="*/ 76 h 111"/>
                  <a:gd name="T40" fmla="*/ 135 w 195"/>
                  <a:gd name="T41" fmla="*/ 76 h 111"/>
                  <a:gd name="T42" fmla="*/ 131 w 195"/>
                  <a:gd name="T43" fmla="*/ 73 h 111"/>
                  <a:gd name="T44" fmla="*/ 122 w 195"/>
                  <a:gd name="T45" fmla="*/ 48 h 111"/>
                  <a:gd name="T46" fmla="*/ 125 w 195"/>
                  <a:gd name="T47" fmla="*/ 45 h 111"/>
                  <a:gd name="T48" fmla="*/ 161 w 195"/>
                  <a:gd name="T49" fmla="*/ 48 h 111"/>
                  <a:gd name="T50" fmla="*/ 164 w 195"/>
                  <a:gd name="T51" fmla="*/ 51 h 111"/>
                  <a:gd name="T52" fmla="*/ 162 w 195"/>
                  <a:gd name="T53" fmla="*/ 7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5" h="111">
                    <a:moveTo>
                      <a:pt x="185" y="16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3" y="0"/>
                      <a:pt x="0" y="4"/>
                      <a:pt x="1" y="9"/>
                    </a:cubicBezTo>
                    <a:cubicBezTo>
                      <a:pt x="32" y="101"/>
                      <a:pt x="32" y="101"/>
                      <a:pt x="32" y="101"/>
                    </a:cubicBezTo>
                    <a:cubicBezTo>
                      <a:pt x="34" y="106"/>
                      <a:pt x="40" y="111"/>
                      <a:pt x="46" y="111"/>
                    </a:cubicBezTo>
                    <a:cubicBezTo>
                      <a:pt x="175" y="111"/>
                      <a:pt x="175" y="111"/>
                      <a:pt x="175" y="111"/>
                    </a:cubicBezTo>
                    <a:cubicBezTo>
                      <a:pt x="181" y="111"/>
                      <a:pt x="186" y="106"/>
                      <a:pt x="187" y="100"/>
                    </a:cubicBezTo>
                    <a:cubicBezTo>
                      <a:pt x="195" y="27"/>
                      <a:pt x="195" y="27"/>
                      <a:pt x="195" y="27"/>
                    </a:cubicBezTo>
                    <a:cubicBezTo>
                      <a:pt x="195" y="21"/>
                      <a:pt x="191" y="16"/>
                      <a:pt x="185" y="16"/>
                    </a:cubicBezTo>
                    <a:close/>
                    <a:moveTo>
                      <a:pt x="96" y="76"/>
                    </a:moveTo>
                    <a:cubicBezTo>
                      <a:pt x="59" y="76"/>
                      <a:pt x="59" y="76"/>
                      <a:pt x="59" y="76"/>
                    </a:cubicBezTo>
                    <a:cubicBezTo>
                      <a:pt x="57" y="76"/>
                      <a:pt x="55" y="75"/>
                      <a:pt x="54" y="73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3" y="39"/>
                      <a:pt x="44" y="38"/>
                      <a:pt x="46" y="38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8" y="42"/>
                      <a:pt x="90" y="43"/>
                      <a:pt x="90" y="45"/>
                    </a:cubicBezTo>
                    <a:cubicBezTo>
                      <a:pt x="99" y="73"/>
                      <a:pt x="99" y="73"/>
                      <a:pt x="99" y="73"/>
                    </a:cubicBezTo>
                    <a:cubicBezTo>
                      <a:pt x="99" y="75"/>
                      <a:pt x="98" y="76"/>
                      <a:pt x="96" y="76"/>
                    </a:cubicBezTo>
                    <a:close/>
                    <a:moveTo>
                      <a:pt x="162" y="73"/>
                    </a:moveTo>
                    <a:cubicBezTo>
                      <a:pt x="161" y="75"/>
                      <a:pt x="160" y="76"/>
                      <a:pt x="158" y="76"/>
                    </a:cubicBezTo>
                    <a:cubicBezTo>
                      <a:pt x="135" y="76"/>
                      <a:pt x="135" y="76"/>
                      <a:pt x="135" y="76"/>
                    </a:cubicBezTo>
                    <a:cubicBezTo>
                      <a:pt x="133" y="76"/>
                      <a:pt x="131" y="75"/>
                      <a:pt x="131" y="73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6"/>
                      <a:pt x="123" y="45"/>
                      <a:pt x="125" y="45"/>
                    </a:cubicBezTo>
                    <a:cubicBezTo>
                      <a:pt x="161" y="48"/>
                      <a:pt x="161" y="48"/>
                      <a:pt x="161" y="48"/>
                    </a:cubicBezTo>
                    <a:cubicBezTo>
                      <a:pt x="163" y="48"/>
                      <a:pt x="164" y="50"/>
                      <a:pt x="164" y="51"/>
                    </a:cubicBezTo>
                    <a:lnTo>
                      <a:pt x="162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1764792" y="2734056"/>
              <a:ext cx="1170432" cy="117043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ym typeface="+mn-ea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13CEFB6D-1247-234A-6AF6-00CF6D91E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51" y="1606999"/>
            <a:ext cx="3848220" cy="4412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E9B60D2-31B1-B9FF-DFD2-62AA8BD64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" y="307975"/>
            <a:ext cx="48858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AE97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良好睡眠的饮食照料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E76B9C21-228B-495B-C272-8F3F0A0CE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6071" y="2590263"/>
            <a:ext cx="2231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富含维生素的食物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61F86B9-2DE7-1821-764D-53C527DDEEFD}"/>
              </a:ext>
            </a:extLst>
          </p:cNvPr>
          <p:cNvCxnSpPr/>
          <p:nvPr/>
        </p:nvCxnSpPr>
        <p:spPr>
          <a:xfrm>
            <a:off x="4926559" y="2990373"/>
            <a:ext cx="4737100" cy="0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3">
            <a:extLst>
              <a:ext uri="{FF2B5EF4-FFF2-40B4-BE49-F238E27FC236}">
                <a16:creationId xmlns:a16="http://schemas.microsoft.com/office/drawing/2014/main" id="{6DB8FC0E-F639-1C03-868F-8B80E90AB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6070" y="3046282"/>
            <a:ext cx="5810747" cy="17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rgbClr val="222A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B</a:t>
            </a:r>
            <a:r>
              <a:rPr lang="zh-CN" altLang="en-US" sz="1400" dirty="0">
                <a:solidFill>
                  <a:srgbClr val="222A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族维生素可以缓解大脑的兴奋性，调节机体新陈代谢，从而增强神经系统功能，起到催眠的作用。</a:t>
            </a:r>
            <a:endParaRPr lang="en-US" altLang="zh-CN" sz="1400" dirty="0">
              <a:solidFill>
                <a:srgbClr val="222A3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222A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人们可以适当食用含有</a:t>
            </a:r>
            <a:r>
              <a:rPr lang="en-US" altLang="zh-CN" sz="1400" dirty="0">
                <a:solidFill>
                  <a:srgbClr val="222A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B</a:t>
            </a:r>
            <a:r>
              <a:rPr lang="zh-CN" altLang="en-US" sz="1400" dirty="0">
                <a:solidFill>
                  <a:srgbClr val="222A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族维生素的食物，如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油菜、韭菜、西红柿、柠檬、糙面、黄豆、龙须菜</a:t>
            </a:r>
            <a:r>
              <a:rPr lang="zh-CN" altLang="en-US" sz="1400" dirty="0">
                <a:solidFill>
                  <a:srgbClr val="222A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等，</a:t>
            </a:r>
            <a:endParaRPr lang="en-US" altLang="zh-CN" sz="1400" dirty="0">
              <a:solidFill>
                <a:srgbClr val="222A3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222A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但应当控制食物的摄入量，西红柿、西瓜等食物不仅富含维生素，也含有较多的水分，进食后可能会增加夜尿，从而影响睡眠质量</a:t>
            </a:r>
            <a:endParaRPr lang="en-US" altLang="zh-CN" sz="1400" dirty="0">
              <a:solidFill>
                <a:srgbClr val="222A3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Picture 9" descr="院徽组合（粉红）">
            <a:extLst>
              <a:ext uri="{FF2B5EF4-FFF2-40B4-BE49-F238E27FC236}">
                <a16:creationId xmlns:a16="http://schemas.microsoft.com/office/drawing/2014/main" id="{3FE9EEE4-762C-8AA7-5CF7-03477EB1EC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246" y="246516"/>
            <a:ext cx="630969" cy="630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95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9" name="组合 6"/>
          <p:cNvGrpSpPr>
            <a:grpSpLocks/>
          </p:cNvGrpSpPr>
          <p:nvPr/>
        </p:nvGrpSpPr>
        <p:grpSpPr bwMode="auto">
          <a:xfrm>
            <a:off x="2698750" y="3084513"/>
            <a:ext cx="1046163" cy="1046162"/>
            <a:chOff x="1764792" y="2734056"/>
            <a:chExt cx="1170432" cy="1170432"/>
          </a:xfrm>
        </p:grpSpPr>
        <p:grpSp>
          <p:nvGrpSpPr>
            <p:cNvPr id="8" name="组合 7"/>
            <p:cNvGrpSpPr/>
            <p:nvPr/>
          </p:nvGrpSpPr>
          <p:grpSpPr>
            <a:xfrm>
              <a:off x="2003329" y="3103456"/>
              <a:ext cx="675069" cy="543157"/>
              <a:chOff x="3836988" y="3163888"/>
              <a:chExt cx="276225" cy="222249"/>
            </a:xfrm>
            <a:solidFill>
              <a:schemeClr val="bg1"/>
            </a:solidFill>
          </p:grpSpPr>
          <p:sp>
            <p:nvSpPr>
              <p:cNvPr id="10" name="Oval 298"/>
              <p:cNvSpPr>
                <a:spLocks noChangeArrowheads="1"/>
              </p:cNvSpPr>
              <p:nvPr/>
            </p:nvSpPr>
            <p:spPr bwMode="auto">
              <a:xfrm>
                <a:off x="3944938" y="3346450"/>
                <a:ext cx="39688" cy="396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1" name="Oval 299"/>
              <p:cNvSpPr>
                <a:spLocks noChangeArrowheads="1"/>
              </p:cNvSpPr>
              <p:nvPr/>
            </p:nvSpPr>
            <p:spPr bwMode="auto">
              <a:xfrm>
                <a:off x="4038601" y="3346450"/>
                <a:ext cx="39688" cy="396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2" name="Freeform 300"/>
              <p:cNvSpPr/>
              <p:nvPr/>
            </p:nvSpPr>
            <p:spPr bwMode="auto">
              <a:xfrm>
                <a:off x="3836988" y="3163888"/>
                <a:ext cx="254000" cy="166687"/>
              </a:xfrm>
              <a:custGeom>
                <a:avLst/>
                <a:gdLst>
                  <a:gd name="T0" fmla="*/ 256 w 266"/>
                  <a:gd name="T1" fmla="*/ 153 h 174"/>
                  <a:gd name="T2" fmla="*/ 113 w 266"/>
                  <a:gd name="T3" fmla="*/ 153 h 174"/>
                  <a:gd name="T4" fmla="*/ 64 w 266"/>
                  <a:gd name="T5" fmla="*/ 7 h 174"/>
                  <a:gd name="T6" fmla="*/ 54 w 266"/>
                  <a:gd name="T7" fmla="*/ 0 h 174"/>
                  <a:gd name="T8" fmla="*/ 11 w 266"/>
                  <a:gd name="T9" fmla="*/ 0 h 174"/>
                  <a:gd name="T10" fmla="*/ 0 w 266"/>
                  <a:gd name="T11" fmla="*/ 10 h 174"/>
                  <a:gd name="T12" fmla="*/ 11 w 266"/>
                  <a:gd name="T13" fmla="*/ 21 h 174"/>
                  <a:gd name="T14" fmla="*/ 47 w 266"/>
                  <a:gd name="T15" fmla="*/ 21 h 174"/>
                  <a:gd name="T16" fmla="*/ 96 w 266"/>
                  <a:gd name="T17" fmla="*/ 167 h 174"/>
                  <a:gd name="T18" fmla="*/ 106 w 266"/>
                  <a:gd name="T19" fmla="*/ 174 h 174"/>
                  <a:gd name="T20" fmla="*/ 256 w 266"/>
                  <a:gd name="T21" fmla="*/ 174 h 174"/>
                  <a:gd name="T22" fmla="*/ 266 w 266"/>
                  <a:gd name="T23" fmla="*/ 164 h 174"/>
                  <a:gd name="T24" fmla="*/ 256 w 266"/>
                  <a:gd name="T25" fmla="*/ 15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" h="174">
                    <a:moveTo>
                      <a:pt x="256" y="153"/>
                    </a:moveTo>
                    <a:cubicBezTo>
                      <a:pt x="113" y="153"/>
                      <a:pt x="113" y="153"/>
                      <a:pt x="113" y="153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3" y="3"/>
                      <a:pt x="59" y="0"/>
                      <a:pt x="5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96" y="167"/>
                      <a:pt x="96" y="167"/>
                      <a:pt x="96" y="167"/>
                    </a:cubicBezTo>
                    <a:cubicBezTo>
                      <a:pt x="97" y="171"/>
                      <a:pt x="101" y="174"/>
                      <a:pt x="106" y="174"/>
                    </a:cubicBezTo>
                    <a:cubicBezTo>
                      <a:pt x="256" y="174"/>
                      <a:pt x="256" y="174"/>
                      <a:pt x="256" y="174"/>
                    </a:cubicBezTo>
                    <a:cubicBezTo>
                      <a:pt x="262" y="174"/>
                      <a:pt x="266" y="169"/>
                      <a:pt x="266" y="164"/>
                    </a:cubicBezTo>
                    <a:cubicBezTo>
                      <a:pt x="266" y="158"/>
                      <a:pt x="262" y="153"/>
                      <a:pt x="256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3" name="Freeform 301"/>
              <p:cNvSpPr>
                <a:spLocks noEditPoints="1"/>
              </p:cNvSpPr>
              <p:nvPr/>
            </p:nvSpPr>
            <p:spPr bwMode="auto">
              <a:xfrm>
                <a:off x="3925888" y="3187700"/>
                <a:ext cx="187325" cy="106362"/>
              </a:xfrm>
              <a:custGeom>
                <a:avLst/>
                <a:gdLst>
                  <a:gd name="T0" fmla="*/ 185 w 195"/>
                  <a:gd name="T1" fmla="*/ 16 h 111"/>
                  <a:gd name="T2" fmla="*/ 9 w 195"/>
                  <a:gd name="T3" fmla="*/ 0 h 111"/>
                  <a:gd name="T4" fmla="*/ 1 w 195"/>
                  <a:gd name="T5" fmla="*/ 9 h 111"/>
                  <a:gd name="T6" fmla="*/ 32 w 195"/>
                  <a:gd name="T7" fmla="*/ 101 h 111"/>
                  <a:gd name="T8" fmla="*/ 46 w 195"/>
                  <a:gd name="T9" fmla="*/ 111 h 111"/>
                  <a:gd name="T10" fmla="*/ 175 w 195"/>
                  <a:gd name="T11" fmla="*/ 111 h 111"/>
                  <a:gd name="T12" fmla="*/ 187 w 195"/>
                  <a:gd name="T13" fmla="*/ 100 h 111"/>
                  <a:gd name="T14" fmla="*/ 195 w 195"/>
                  <a:gd name="T15" fmla="*/ 27 h 111"/>
                  <a:gd name="T16" fmla="*/ 185 w 195"/>
                  <a:gd name="T17" fmla="*/ 16 h 111"/>
                  <a:gd name="T18" fmla="*/ 96 w 195"/>
                  <a:gd name="T19" fmla="*/ 76 h 111"/>
                  <a:gd name="T20" fmla="*/ 59 w 195"/>
                  <a:gd name="T21" fmla="*/ 76 h 111"/>
                  <a:gd name="T22" fmla="*/ 54 w 195"/>
                  <a:gd name="T23" fmla="*/ 73 h 111"/>
                  <a:gd name="T24" fmla="*/ 43 w 195"/>
                  <a:gd name="T25" fmla="*/ 41 h 111"/>
                  <a:gd name="T26" fmla="*/ 46 w 195"/>
                  <a:gd name="T27" fmla="*/ 38 h 111"/>
                  <a:gd name="T28" fmla="*/ 86 w 195"/>
                  <a:gd name="T29" fmla="*/ 41 h 111"/>
                  <a:gd name="T30" fmla="*/ 90 w 195"/>
                  <a:gd name="T31" fmla="*/ 45 h 111"/>
                  <a:gd name="T32" fmla="*/ 99 w 195"/>
                  <a:gd name="T33" fmla="*/ 73 h 111"/>
                  <a:gd name="T34" fmla="*/ 96 w 195"/>
                  <a:gd name="T35" fmla="*/ 76 h 111"/>
                  <a:gd name="T36" fmla="*/ 162 w 195"/>
                  <a:gd name="T37" fmla="*/ 73 h 111"/>
                  <a:gd name="T38" fmla="*/ 158 w 195"/>
                  <a:gd name="T39" fmla="*/ 76 h 111"/>
                  <a:gd name="T40" fmla="*/ 135 w 195"/>
                  <a:gd name="T41" fmla="*/ 76 h 111"/>
                  <a:gd name="T42" fmla="*/ 131 w 195"/>
                  <a:gd name="T43" fmla="*/ 73 h 111"/>
                  <a:gd name="T44" fmla="*/ 122 w 195"/>
                  <a:gd name="T45" fmla="*/ 48 h 111"/>
                  <a:gd name="T46" fmla="*/ 125 w 195"/>
                  <a:gd name="T47" fmla="*/ 45 h 111"/>
                  <a:gd name="T48" fmla="*/ 161 w 195"/>
                  <a:gd name="T49" fmla="*/ 48 h 111"/>
                  <a:gd name="T50" fmla="*/ 164 w 195"/>
                  <a:gd name="T51" fmla="*/ 51 h 111"/>
                  <a:gd name="T52" fmla="*/ 162 w 195"/>
                  <a:gd name="T53" fmla="*/ 7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5" h="111">
                    <a:moveTo>
                      <a:pt x="185" y="16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3" y="0"/>
                      <a:pt x="0" y="4"/>
                      <a:pt x="1" y="9"/>
                    </a:cubicBezTo>
                    <a:cubicBezTo>
                      <a:pt x="32" y="101"/>
                      <a:pt x="32" y="101"/>
                      <a:pt x="32" y="101"/>
                    </a:cubicBezTo>
                    <a:cubicBezTo>
                      <a:pt x="34" y="106"/>
                      <a:pt x="40" y="111"/>
                      <a:pt x="46" y="111"/>
                    </a:cubicBezTo>
                    <a:cubicBezTo>
                      <a:pt x="175" y="111"/>
                      <a:pt x="175" y="111"/>
                      <a:pt x="175" y="111"/>
                    </a:cubicBezTo>
                    <a:cubicBezTo>
                      <a:pt x="181" y="111"/>
                      <a:pt x="186" y="106"/>
                      <a:pt x="187" y="100"/>
                    </a:cubicBezTo>
                    <a:cubicBezTo>
                      <a:pt x="195" y="27"/>
                      <a:pt x="195" y="27"/>
                      <a:pt x="195" y="27"/>
                    </a:cubicBezTo>
                    <a:cubicBezTo>
                      <a:pt x="195" y="21"/>
                      <a:pt x="191" y="16"/>
                      <a:pt x="185" y="16"/>
                    </a:cubicBezTo>
                    <a:close/>
                    <a:moveTo>
                      <a:pt x="96" y="76"/>
                    </a:moveTo>
                    <a:cubicBezTo>
                      <a:pt x="59" y="76"/>
                      <a:pt x="59" y="76"/>
                      <a:pt x="59" y="76"/>
                    </a:cubicBezTo>
                    <a:cubicBezTo>
                      <a:pt x="57" y="76"/>
                      <a:pt x="55" y="75"/>
                      <a:pt x="54" y="73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3" y="39"/>
                      <a:pt x="44" y="38"/>
                      <a:pt x="46" y="38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8" y="42"/>
                      <a:pt x="90" y="43"/>
                      <a:pt x="90" y="45"/>
                    </a:cubicBezTo>
                    <a:cubicBezTo>
                      <a:pt x="99" y="73"/>
                      <a:pt x="99" y="73"/>
                      <a:pt x="99" y="73"/>
                    </a:cubicBezTo>
                    <a:cubicBezTo>
                      <a:pt x="99" y="75"/>
                      <a:pt x="98" y="76"/>
                      <a:pt x="96" y="76"/>
                    </a:cubicBezTo>
                    <a:close/>
                    <a:moveTo>
                      <a:pt x="162" y="73"/>
                    </a:moveTo>
                    <a:cubicBezTo>
                      <a:pt x="161" y="75"/>
                      <a:pt x="160" y="76"/>
                      <a:pt x="158" y="76"/>
                    </a:cubicBezTo>
                    <a:cubicBezTo>
                      <a:pt x="135" y="76"/>
                      <a:pt x="135" y="76"/>
                      <a:pt x="135" y="76"/>
                    </a:cubicBezTo>
                    <a:cubicBezTo>
                      <a:pt x="133" y="76"/>
                      <a:pt x="131" y="75"/>
                      <a:pt x="131" y="73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6"/>
                      <a:pt x="123" y="45"/>
                      <a:pt x="125" y="45"/>
                    </a:cubicBezTo>
                    <a:cubicBezTo>
                      <a:pt x="161" y="48"/>
                      <a:pt x="161" y="48"/>
                      <a:pt x="161" y="48"/>
                    </a:cubicBezTo>
                    <a:cubicBezTo>
                      <a:pt x="163" y="48"/>
                      <a:pt x="164" y="50"/>
                      <a:pt x="164" y="51"/>
                    </a:cubicBezTo>
                    <a:lnTo>
                      <a:pt x="162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1764792" y="2734056"/>
              <a:ext cx="1170432" cy="117043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ym typeface="+mn-ea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13CEFB6D-1247-234A-6AF6-00CF6D91E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51" y="1606999"/>
            <a:ext cx="3848220" cy="4412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E9B60D2-31B1-B9FF-DFD2-62AA8BD64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" y="307975"/>
            <a:ext cx="48858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AE97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良好睡眠的饮食照料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E76B9C21-228B-495B-C272-8F3F0A0CE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6071" y="2590263"/>
            <a:ext cx="2231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富含钙、镁的食物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61F86B9-2DE7-1821-764D-53C527DDEEFD}"/>
              </a:ext>
            </a:extLst>
          </p:cNvPr>
          <p:cNvCxnSpPr/>
          <p:nvPr/>
        </p:nvCxnSpPr>
        <p:spPr>
          <a:xfrm>
            <a:off x="4926559" y="2990373"/>
            <a:ext cx="4737100" cy="0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3">
            <a:extLst>
              <a:ext uri="{FF2B5EF4-FFF2-40B4-BE49-F238E27FC236}">
                <a16:creationId xmlns:a16="http://schemas.microsoft.com/office/drawing/2014/main" id="{6DB8FC0E-F639-1C03-868F-8B80E90AB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6070" y="3046282"/>
            <a:ext cx="5810747" cy="140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222A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钙可以帮助大脑利用体内的色氨酸，制造黑色素，从而达到提高睡眠质量的作用，而镁能够平衡钙的吸收，保护神经系统，稳定神经细胞，缓解失眠症状。</a:t>
            </a:r>
            <a:endParaRPr lang="en-US" altLang="zh-CN" sz="1400" dirty="0">
              <a:solidFill>
                <a:srgbClr val="222A3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222A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因此人们可以多吃含有钙、镁的食物，保证机体营养的同时发挥钙、镁的作用，常见的食物有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蚕豆、桃、桂圆、杏仁、荞麦面</a:t>
            </a:r>
            <a:r>
              <a:rPr lang="zh-CN" altLang="en-US" sz="1400" dirty="0">
                <a:solidFill>
                  <a:srgbClr val="222A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等</a:t>
            </a:r>
            <a:endParaRPr lang="en-US" altLang="zh-CN" sz="1400" dirty="0">
              <a:solidFill>
                <a:srgbClr val="222A3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Picture 9" descr="院徽组合（粉红）">
            <a:extLst>
              <a:ext uri="{FF2B5EF4-FFF2-40B4-BE49-F238E27FC236}">
                <a16:creationId xmlns:a16="http://schemas.microsoft.com/office/drawing/2014/main" id="{8B6AACF5-C460-75B3-25E3-F01C691A85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246" y="246516"/>
            <a:ext cx="630969" cy="630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72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3"/>
          <p:cNvSpPr>
            <a:spLocks noChangeArrowheads="1"/>
          </p:cNvSpPr>
          <p:nvPr/>
        </p:nvSpPr>
        <p:spPr bwMode="auto">
          <a:xfrm>
            <a:off x="0" y="3567113"/>
            <a:ext cx="2452688" cy="2392362"/>
          </a:xfrm>
          <a:custGeom>
            <a:avLst/>
            <a:gdLst>
              <a:gd name="T0" fmla="*/ 0 w 21600"/>
              <a:gd name="T1" fmla="*/ 0 h 21600"/>
              <a:gd name="T2" fmla="*/ 21599 w 21600"/>
              <a:gd name="T3" fmla="*/ 0 h 21600"/>
              <a:gd name="T4" fmla="*/ 21599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0AF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/>
          </a:p>
        </p:txBody>
      </p:sp>
      <p:sp>
        <p:nvSpPr>
          <p:cNvPr id="8" name="AutoShape 8"/>
          <p:cNvSpPr/>
          <p:nvPr/>
        </p:nvSpPr>
        <p:spPr bwMode="auto">
          <a:xfrm>
            <a:off x="4885944" y="3566571"/>
            <a:ext cx="2434018" cy="2393500"/>
          </a:xfrm>
          <a:custGeom>
            <a:avLst/>
            <a:gdLst>
              <a:gd name="T0" fmla="*/ 914530 w 21600"/>
              <a:gd name="T1" fmla="*/ 899097 h 21600"/>
              <a:gd name="T2" fmla="*/ 914530 w 21600"/>
              <a:gd name="T3" fmla="*/ 899097 h 21600"/>
              <a:gd name="T4" fmla="*/ 914530 w 21600"/>
              <a:gd name="T5" fmla="*/ 899097 h 21600"/>
              <a:gd name="T6" fmla="*/ 914530 w 21600"/>
              <a:gd name="T7" fmla="*/ 89909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E97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0" name="AutoShape 12"/>
          <p:cNvSpPr/>
          <p:nvPr/>
        </p:nvSpPr>
        <p:spPr bwMode="auto">
          <a:xfrm>
            <a:off x="7317851" y="1173072"/>
            <a:ext cx="2433637" cy="2393502"/>
          </a:xfrm>
          <a:custGeom>
            <a:avLst/>
            <a:gdLst>
              <a:gd name="T0" fmla="*/ 914531 w 21600"/>
              <a:gd name="T1" fmla="*/ 899097 h 21600"/>
              <a:gd name="T2" fmla="*/ 914531 w 21600"/>
              <a:gd name="T3" fmla="*/ 899097 h 21600"/>
              <a:gd name="T4" fmla="*/ 914531 w 21600"/>
              <a:gd name="T5" fmla="*/ 899097 h 21600"/>
              <a:gd name="T6" fmla="*/ 914531 w 21600"/>
              <a:gd name="T7" fmla="*/ 89909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0AF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4" name="AutoShape 18"/>
          <p:cNvSpPr/>
          <p:nvPr/>
        </p:nvSpPr>
        <p:spPr bwMode="auto">
          <a:xfrm>
            <a:off x="9751487" y="3566570"/>
            <a:ext cx="2433637" cy="2393501"/>
          </a:xfrm>
          <a:custGeom>
            <a:avLst/>
            <a:gdLst>
              <a:gd name="T0" fmla="*/ 914531 w 21600"/>
              <a:gd name="T1" fmla="*/ 899097 h 21600"/>
              <a:gd name="T2" fmla="*/ 914531 w 21600"/>
              <a:gd name="T3" fmla="*/ 899097 h 21600"/>
              <a:gd name="T4" fmla="*/ 914531 w 21600"/>
              <a:gd name="T5" fmla="*/ 899097 h 21600"/>
              <a:gd name="T6" fmla="*/ 914531 w 21600"/>
              <a:gd name="T7" fmla="*/ 89909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E97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6" name="AutoShape 22"/>
          <p:cNvSpPr/>
          <p:nvPr/>
        </p:nvSpPr>
        <p:spPr bwMode="auto">
          <a:xfrm>
            <a:off x="2446352" y="1173071"/>
            <a:ext cx="2435748" cy="2392444"/>
          </a:xfrm>
          <a:custGeom>
            <a:avLst/>
            <a:gdLst>
              <a:gd name="T0" fmla="*/ 914531 w 21600"/>
              <a:gd name="T1" fmla="*/ 899097 h 21600"/>
              <a:gd name="T2" fmla="*/ 914531 w 21600"/>
              <a:gd name="T3" fmla="*/ 899097 h 21600"/>
              <a:gd name="T4" fmla="*/ 914531 w 21600"/>
              <a:gd name="T5" fmla="*/ 899097 h 21600"/>
              <a:gd name="T6" fmla="*/ 914531 w 21600"/>
              <a:gd name="T7" fmla="*/ 89909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E97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1511" name="TextBox 13"/>
          <p:cNvSpPr txBox="1">
            <a:spLocks noChangeArrowheads="1"/>
          </p:cNvSpPr>
          <p:nvPr/>
        </p:nvSpPr>
        <p:spPr bwMode="auto">
          <a:xfrm>
            <a:off x="53975" y="4340225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卧室颜色要选对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12" name="TextBox 13"/>
          <p:cNvSpPr txBox="1">
            <a:spLocks noChangeArrowheads="1"/>
          </p:cNvSpPr>
          <p:nvPr/>
        </p:nvSpPr>
        <p:spPr bwMode="auto">
          <a:xfrm>
            <a:off x="387350" y="4630738"/>
            <a:ext cx="16716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浅色调的简约颜色。因为色调的简约有让人心态平静、舒适，更适合睡眠的状态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13" name="TextBox 13"/>
          <p:cNvSpPr txBox="1">
            <a:spLocks noChangeArrowheads="1"/>
          </p:cNvSpPr>
          <p:nvPr/>
        </p:nvSpPr>
        <p:spPr bwMode="auto">
          <a:xfrm>
            <a:off x="4922838" y="4340225"/>
            <a:ext cx="2336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柔和的暖光灯氛围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14" name="TextBox 13"/>
          <p:cNvSpPr txBox="1">
            <a:spLocks noChangeArrowheads="1"/>
          </p:cNvSpPr>
          <p:nvPr/>
        </p:nvSpPr>
        <p:spPr bwMode="auto">
          <a:xfrm>
            <a:off x="5072932" y="4630738"/>
            <a:ext cx="202758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卧室需要柔和光线的暖光灯，用来营造温馨放松的氛围，让人进入卧室就有一种放松、愉悦的感觉，绷紧的神经得以放松。在暖光灯的氛围下，更有利于睡眠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15" name="TextBox 13"/>
          <p:cNvSpPr txBox="1">
            <a:spLocks noChangeArrowheads="1"/>
          </p:cNvSpPr>
          <p:nvPr/>
        </p:nvSpPr>
        <p:spPr bwMode="auto">
          <a:xfrm>
            <a:off x="9799638" y="4340225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不要摆放大型盆栽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16" name="TextBox 13"/>
          <p:cNvSpPr txBox="1">
            <a:spLocks noChangeArrowheads="1"/>
          </p:cNvSpPr>
          <p:nvPr/>
        </p:nvSpPr>
        <p:spPr bwMode="auto">
          <a:xfrm>
            <a:off x="9986838" y="4630738"/>
            <a:ext cx="209546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大型盆栽会跟人抢夺氧气。绿色植物到晚上会释放二氧化碳，吸收养分，大型盆栽争夺能力强，影响睡眠。卧室适合摆放小盆栽，点缀卧室环境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17" name="TextBox 13"/>
          <p:cNvSpPr txBox="1">
            <a:spLocks noChangeArrowheads="1"/>
          </p:cNvSpPr>
          <p:nvPr/>
        </p:nvSpPr>
        <p:spPr bwMode="auto">
          <a:xfrm>
            <a:off x="2460625" y="1968500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家具摆放要有和谐感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18" name="TextBox 13"/>
          <p:cNvSpPr txBox="1">
            <a:spLocks noChangeArrowheads="1"/>
          </p:cNvSpPr>
          <p:nvPr/>
        </p:nvSpPr>
        <p:spPr bwMode="auto">
          <a:xfrm>
            <a:off x="2794000" y="2259013"/>
            <a:ext cx="16716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保持整齐之外，制造一种和谐更有利于睡眠。和谐感表现在家具的成双成对摆放、摆放位置协调度上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19" name="TextBox 13"/>
          <p:cNvSpPr txBox="1">
            <a:spLocks noChangeArrowheads="1"/>
          </p:cNvSpPr>
          <p:nvPr/>
        </p:nvSpPr>
        <p:spPr bwMode="auto">
          <a:xfrm>
            <a:off x="7364413" y="1968500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双层窗帘隔音防光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20" name="TextBox 13"/>
          <p:cNvSpPr txBox="1">
            <a:spLocks noChangeArrowheads="1"/>
          </p:cNvSpPr>
          <p:nvPr/>
        </p:nvSpPr>
        <p:spPr bwMode="auto">
          <a:xfrm>
            <a:off x="7537837" y="2259013"/>
            <a:ext cx="20275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。浅眠的人对灯光和噪音很敏感，为保障睡眠质量，双层窗帘的隔音和防光效果更强，更能营造一个安静、黑暗的适合睡眠的环境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F103C15-07D4-7A65-C749-6EE347630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" y="307975"/>
            <a:ext cx="48858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AE97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良好睡眠的环境布置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6DC303-3920-6FE5-A4E2-F47303EB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73071"/>
            <a:ext cx="2442508" cy="239236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A5A3072-9309-38F2-3941-0B1FE1406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624" y="3565432"/>
            <a:ext cx="2413409" cy="23923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E8E1F9F-16ED-91F9-6682-1341DA994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2100" y="1170825"/>
            <a:ext cx="2423458" cy="239236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2A0A486-ACD5-B752-CE78-AD0203E9D6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5918" y="3563188"/>
            <a:ext cx="2419730" cy="23935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AB75886-62BA-D8B1-9AD6-33441B1D51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8813" y="1176456"/>
            <a:ext cx="2444199" cy="2390114"/>
          </a:xfrm>
          <a:prstGeom prst="rect">
            <a:avLst/>
          </a:prstGeom>
        </p:spPr>
      </p:pic>
      <p:pic>
        <p:nvPicPr>
          <p:cNvPr id="20" name="Picture 9" descr="院徽组合（粉红）">
            <a:extLst>
              <a:ext uri="{FF2B5EF4-FFF2-40B4-BE49-F238E27FC236}">
                <a16:creationId xmlns:a16="http://schemas.microsoft.com/office/drawing/2014/main" id="{078B8E03-4A66-CBD8-DA4E-E93CB3B21C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246" y="246516"/>
            <a:ext cx="630969" cy="630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21512" grpId="0"/>
      <p:bldP spid="21513" grpId="0"/>
      <p:bldP spid="21514" grpId="0"/>
      <p:bldP spid="21515" grpId="0"/>
      <p:bldP spid="21516" grpId="0"/>
      <p:bldP spid="21517" grpId="0"/>
      <p:bldP spid="21518" grpId="0"/>
      <p:bldP spid="21519" grpId="0"/>
      <p:bldP spid="215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t="33472"/>
          <a:stretch>
            <a:fillRect/>
          </a:stretch>
        </p:blipFill>
        <p:spPr bwMode="auto">
          <a:xfrm>
            <a:off x="0" y="0"/>
            <a:ext cx="9551988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文本框 2"/>
          <p:cNvSpPr txBox="1">
            <a:spLocks noChangeArrowheads="1"/>
          </p:cNvSpPr>
          <p:nvPr/>
        </p:nvSpPr>
        <p:spPr bwMode="auto">
          <a:xfrm>
            <a:off x="6883400" y="4106863"/>
            <a:ext cx="3784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sz="6000" dirty="0">
                <a:solidFill>
                  <a:srgbClr val="C0AFCE"/>
                </a:solidFill>
                <a:latin typeface="Impact" panose="020B0806030902050204" pitchFamily="34" charset="0"/>
              </a:rPr>
              <a:t>THANK YOU</a:t>
            </a:r>
            <a:endParaRPr lang="zh-CN" altLang="en-US" sz="6000" dirty="0">
              <a:solidFill>
                <a:srgbClr val="C0AFCE"/>
              </a:solidFill>
              <a:latin typeface="Impact" panose="020B0806030902050204" pitchFamily="34" charset="0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EDA72AEF-63D8-5B2F-48D7-E64F28B8BC83}"/>
              </a:ext>
            </a:extLst>
          </p:cNvPr>
          <p:cNvSpPr/>
          <p:nvPr/>
        </p:nvSpPr>
        <p:spPr>
          <a:xfrm>
            <a:off x="6361043" y="5833318"/>
            <a:ext cx="4738977" cy="469127"/>
          </a:xfrm>
          <a:prstGeom prst="roundRect">
            <a:avLst/>
          </a:prstGeom>
          <a:solidFill>
            <a:srgbClr val="E9C5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祝您身心康健，天天好睡眠！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1D63C05-2D31-A24A-6862-61229A8399BD}"/>
              </a:ext>
            </a:extLst>
          </p:cNvPr>
          <p:cNvSpPr txBox="1"/>
          <p:nvPr/>
        </p:nvSpPr>
        <p:spPr>
          <a:xfrm>
            <a:off x="6911125" y="5358643"/>
            <a:ext cx="3638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武汉大学人民医院精神医学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睡眠障碍系列讲座</a:t>
            </a:r>
            <a:endParaRPr lang="zh-CN" altLang="en-US" sz="1600" dirty="0"/>
          </a:p>
        </p:txBody>
      </p:sp>
      <p:pic>
        <p:nvPicPr>
          <p:cNvPr id="4" name="Picture 9" descr="院徽组合（粉红）">
            <a:extLst>
              <a:ext uri="{FF2B5EF4-FFF2-40B4-BE49-F238E27FC236}">
                <a16:creationId xmlns:a16="http://schemas.microsoft.com/office/drawing/2014/main" id="{B509B05F-36C7-71A4-8C3F-AB89090456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246" y="246516"/>
            <a:ext cx="630969" cy="630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文本框 3"/>
          <p:cNvSpPr txBox="1">
            <a:spLocks noChangeArrowheads="1"/>
          </p:cNvSpPr>
          <p:nvPr/>
        </p:nvSpPr>
        <p:spPr bwMode="auto">
          <a:xfrm>
            <a:off x="322263" y="307975"/>
            <a:ext cx="30490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AE97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睡眠问题现状</a:t>
            </a:r>
          </a:p>
        </p:txBody>
      </p:sp>
      <p:sp>
        <p:nvSpPr>
          <p:cNvPr id="8195" name="Rectangle 22"/>
          <p:cNvSpPr>
            <a:spLocks noChangeArrowheads="1"/>
          </p:cNvSpPr>
          <p:nvPr/>
        </p:nvSpPr>
        <p:spPr bwMode="auto">
          <a:xfrm>
            <a:off x="5597717" y="3872948"/>
            <a:ext cx="5242685" cy="1498600"/>
          </a:xfrm>
          <a:prstGeom prst="rect">
            <a:avLst/>
          </a:prstGeom>
          <a:solidFill>
            <a:srgbClr val="AE97C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sz="2400">
              <a:solidFill>
                <a:srgbClr val="000000"/>
              </a:solidFill>
            </a:endParaRPr>
          </a:p>
        </p:txBody>
      </p:sp>
      <p:sp>
        <p:nvSpPr>
          <p:cNvPr id="8196" name="矩形 5"/>
          <p:cNvSpPr>
            <a:spLocks noChangeArrowheads="1"/>
          </p:cNvSpPr>
          <p:nvPr/>
        </p:nvSpPr>
        <p:spPr bwMode="auto">
          <a:xfrm>
            <a:off x="6096000" y="4043820"/>
            <a:ext cx="4487184" cy="115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在美国，根据国家睡眠基金会的调查数据，超过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35%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的成年人报告有严重的睡眠不足，而且大约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50-70%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的成年人表示他们有睡眠问题</a:t>
            </a:r>
          </a:p>
        </p:txBody>
      </p:sp>
      <p:sp>
        <p:nvSpPr>
          <p:cNvPr id="8197" name="矩形 6"/>
          <p:cNvSpPr>
            <a:spLocks noChangeArrowheads="1"/>
          </p:cNvSpPr>
          <p:nvPr/>
        </p:nvSpPr>
        <p:spPr bwMode="auto">
          <a:xfrm>
            <a:off x="6315369" y="2910010"/>
            <a:ext cx="4562020" cy="56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根据世界卫生组织的数据，睡眠障碍影响了全球约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45%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的人口，其中大约有睡眠问题的三分之一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98" name="TextBox 13"/>
          <p:cNvSpPr txBox="1">
            <a:spLocks noChangeArrowheads="1"/>
          </p:cNvSpPr>
          <p:nvPr/>
        </p:nvSpPr>
        <p:spPr bwMode="auto">
          <a:xfrm>
            <a:off x="6315369" y="2543889"/>
            <a:ext cx="46574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目前，睡眠障碍已成为全球范围内的健康问题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47FFD8C-7861-F479-01AC-4A73D551CD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42" y="2006366"/>
            <a:ext cx="4279371" cy="2231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9" descr="院徽组合（粉红）">
            <a:extLst>
              <a:ext uri="{FF2B5EF4-FFF2-40B4-BE49-F238E27FC236}">
                <a16:creationId xmlns:a16="http://schemas.microsoft.com/office/drawing/2014/main" id="{6CBBE161-9482-852D-4D33-0CADB97F69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246" y="246516"/>
            <a:ext cx="630969" cy="630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416165" y="1781175"/>
            <a:ext cx="1947998" cy="1879600"/>
          </a:xfrm>
          <a:prstGeom prst="rect">
            <a:avLst/>
          </a:prstGeom>
          <a:solidFill>
            <a:srgbClr val="AE9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ym typeface="+mn-ea"/>
            </a:endParaRPr>
          </a:p>
        </p:txBody>
      </p:sp>
      <p:sp>
        <p:nvSpPr>
          <p:cNvPr id="10246" name="Freeform 252"/>
          <p:cNvSpPr>
            <a:spLocks noEditPoints="1" noChangeArrowheads="1"/>
          </p:cNvSpPr>
          <p:nvPr/>
        </p:nvSpPr>
        <p:spPr bwMode="auto">
          <a:xfrm>
            <a:off x="4100513" y="2414588"/>
            <a:ext cx="646112" cy="612775"/>
          </a:xfrm>
          <a:custGeom>
            <a:avLst/>
            <a:gdLst>
              <a:gd name="T0" fmla="*/ 294 w 301"/>
              <a:gd name="T1" fmla="*/ 107 h 285"/>
              <a:gd name="T2" fmla="*/ 137 w 301"/>
              <a:gd name="T3" fmla="*/ 9 h 285"/>
              <a:gd name="T4" fmla="*/ 7 w 301"/>
              <a:gd name="T5" fmla="*/ 139 h 285"/>
              <a:gd name="T6" fmla="*/ 64 w 301"/>
              <a:gd name="T7" fmla="*/ 218 h 285"/>
              <a:gd name="T8" fmla="*/ 36 w 301"/>
              <a:gd name="T9" fmla="*/ 268 h 285"/>
              <a:gd name="T10" fmla="*/ 122 w 301"/>
              <a:gd name="T11" fmla="*/ 237 h 285"/>
              <a:gd name="T12" fmla="*/ 164 w 301"/>
              <a:gd name="T13" fmla="*/ 237 h 285"/>
              <a:gd name="T14" fmla="*/ 294 w 301"/>
              <a:gd name="T15" fmla="*/ 107 h 285"/>
              <a:gd name="T16" fmla="*/ 80 w 301"/>
              <a:gd name="T17" fmla="*/ 143 h 285"/>
              <a:gd name="T18" fmla="*/ 60 w 301"/>
              <a:gd name="T19" fmla="*/ 123 h 285"/>
              <a:gd name="T20" fmla="*/ 80 w 301"/>
              <a:gd name="T21" fmla="*/ 103 h 285"/>
              <a:gd name="T22" fmla="*/ 100 w 301"/>
              <a:gd name="T23" fmla="*/ 123 h 285"/>
              <a:gd name="T24" fmla="*/ 80 w 301"/>
              <a:gd name="T25" fmla="*/ 143 h 285"/>
              <a:gd name="T26" fmla="*/ 151 w 301"/>
              <a:gd name="T27" fmla="*/ 143 h 285"/>
              <a:gd name="T28" fmla="*/ 131 w 301"/>
              <a:gd name="T29" fmla="*/ 123 h 285"/>
              <a:gd name="T30" fmla="*/ 151 w 301"/>
              <a:gd name="T31" fmla="*/ 103 h 285"/>
              <a:gd name="T32" fmla="*/ 172 w 301"/>
              <a:gd name="T33" fmla="*/ 123 h 285"/>
              <a:gd name="T34" fmla="*/ 151 w 301"/>
              <a:gd name="T35" fmla="*/ 143 h 285"/>
              <a:gd name="T36" fmla="*/ 223 w 301"/>
              <a:gd name="T37" fmla="*/ 143 h 285"/>
              <a:gd name="T38" fmla="*/ 203 w 301"/>
              <a:gd name="T39" fmla="*/ 123 h 285"/>
              <a:gd name="T40" fmla="*/ 223 w 301"/>
              <a:gd name="T41" fmla="*/ 103 h 285"/>
              <a:gd name="T42" fmla="*/ 243 w 301"/>
              <a:gd name="T43" fmla="*/ 123 h 285"/>
              <a:gd name="T44" fmla="*/ 223 w 301"/>
              <a:gd name="T45" fmla="*/ 143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1" h="285">
                <a:moveTo>
                  <a:pt x="294" y="107"/>
                </a:moveTo>
                <a:cubicBezTo>
                  <a:pt x="286" y="44"/>
                  <a:pt x="216" y="0"/>
                  <a:pt x="137" y="9"/>
                </a:cubicBezTo>
                <a:cubicBezTo>
                  <a:pt x="58" y="18"/>
                  <a:pt x="0" y="76"/>
                  <a:pt x="7" y="139"/>
                </a:cubicBezTo>
                <a:cubicBezTo>
                  <a:pt x="11" y="172"/>
                  <a:pt x="33" y="200"/>
                  <a:pt x="64" y="218"/>
                </a:cubicBezTo>
                <a:cubicBezTo>
                  <a:pt x="65" y="232"/>
                  <a:pt x="60" y="250"/>
                  <a:pt x="36" y="268"/>
                </a:cubicBezTo>
                <a:cubicBezTo>
                  <a:pt x="26" y="275"/>
                  <a:pt x="76" y="285"/>
                  <a:pt x="122" y="237"/>
                </a:cubicBezTo>
                <a:cubicBezTo>
                  <a:pt x="136" y="238"/>
                  <a:pt x="150" y="239"/>
                  <a:pt x="164" y="237"/>
                </a:cubicBezTo>
                <a:cubicBezTo>
                  <a:pt x="243" y="228"/>
                  <a:pt x="301" y="170"/>
                  <a:pt x="294" y="107"/>
                </a:cubicBezTo>
                <a:close/>
                <a:moveTo>
                  <a:pt x="80" y="143"/>
                </a:moveTo>
                <a:cubicBezTo>
                  <a:pt x="69" y="143"/>
                  <a:pt x="60" y="134"/>
                  <a:pt x="60" y="123"/>
                </a:cubicBezTo>
                <a:cubicBezTo>
                  <a:pt x="60" y="112"/>
                  <a:pt x="69" y="103"/>
                  <a:pt x="80" y="103"/>
                </a:cubicBezTo>
                <a:cubicBezTo>
                  <a:pt x="91" y="103"/>
                  <a:pt x="100" y="112"/>
                  <a:pt x="100" y="123"/>
                </a:cubicBezTo>
                <a:cubicBezTo>
                  <a:pt x="100" y="134"/>
                  <a:pt x="91" y="143"/>
                  <a:pt x="80" y="143"/>
                </a:cubicBezTo>
                <a:close/>
                <a:moveTo>
                  <a:pt x="151" y="143"/>
                </a:moveTo>
                <a:cubicBezTo>
                  <a:pt x="140" y="143"/>
                  <a:pt x="131" y="134"/>
                  <a:pt x="131" y="123"/>
                </a:cubicBezTo>
                <a:cubicBezTo>
                  <a:pt x="131" y="112"/>
                  <a:pt x="140" y="103"/>
                  <a:pt x="151" y="103"/>
                </a:cubicBezTo>
                <a:cubicBezTo>
                  <a:pt x="163" y="103"/>
                  <a:pt x="172" y="112"/>
                  <a:pt x="172" y="123"/>
                </a:cubicBezTo>
                <a:cubicBezTo>
                  <a:pt x="172" y="134"/>
                  <a:pt x="163" y="143"/>
                  <a:pt x="151" y="143"/>
                </a:cubicBezTo>
                <a:close/>
                <a:moveTo>
                  <a:pt x="223" y="143"/>
                </a:moveTo>
                <a:cubicBezTo>
                  <a:pt x="212" y="143"/>
                  <a:pt x="203" y="134"/>
                  <a:pt x="203" y="123"/>
                </a:cubicBezTo>
                <a:cubicBezTo>
                  <a:pt x="203" y="112"/>
                  <a:pt x="212" y="103"/>
                  <a:pt x="223" y="103"/>
                </a:cubicBezTo>
                <a:cubicBezTo>
                  <a:pt x="234" y="103"/>
                  <a:pt x="243" y="112"/>
                  <a:pt x="243" y="123"/>
                </a:cubicBezTo>
                <a:cubicBezTo>
                  <a:pt x="243" y="134"/>
                  <a:pt x="234" y="143"/>
                  <a:pt x="223" y="1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335822" y="3779838"/>
            <a:ext cx="1985093" cy="1879600"/>
          </a:xfrm>
          <a:prstGeom prst="rect">
            <a:avLst/>
          </a:prstGeom>
          <a:solidFill>
            <a:srgbClr val="AE9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ym typeface="+mn-ea"/>
            </a:endParaRPr>
          </a:p>
        </p:txBody>
      </p:sp>
      <p:sp>
        <p:nvSpPr>
          <p:cNvPr id="10248" name="Freeform 337"/>
          <p:cNvSpPr>
            <a:spLocks noEditPoints="1" noChangeArrowheads="1"/>
          </p:cNvSpPr>
          <p:nvPr/>
        </p:nvSpPr>
        <p:spPr bwMode="auto">
          <a:xfrm>
            <a:off x="2146300" y="4406900"/>
            <a:ext cx="617538" cy="617538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53 w 288"/>
              <a:gd name="T11" fmla="*/ 209 h 288"/>
              <a:gd name="T12" fmla="*/ 127 w 288"/>
              <a:gd name="T13" fmla="*/ 209 h 288"/>
              <a:gd name="T14" fmla="*/ 72 w 288"/>
              <a:gd name="T15" fmla="*/ 229 h 288"/>
              <a:gd name="T16" fmla="*/ 90 w 288"/>
              <a:gd name="T17" fmla="*/ 197 h 288"/>
              <a:gd name="T18" fmla="*/ 54 w 288"/>
              <a:gd name="T19" fmla="*/ 147 h 288"/>
              <a:gd name="T20" fmla="*/ 136 w 288"/>
              <a:gd name="T21" fmla="*/ 65 h 288"/>
              <a:gd name="T22" fmla="*/ 235 w 288"/>
              <a:gd name="T23" fmla="*/ 127 h 288"/>
              <a:gd name="T24" fmla="*/ 153 w 288"/>
              <a:gd name="T25" fmla="*/ 209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53" y="209"/>
                </a:moveTo>
                <a:cubicBezTo>
                  <a:pt x="144" y="210"/>
                  <a:pt x="135" y="210"/>
                  <a:pt x="127" y="209"/>
                </a:cubicBezTo>
                <a:cubicBezTo>
                  <a:pt x="97" y="239"/>
                  <a:pt x="66" y="233"/>
                  <a:pt x="72" y="229"/>
                </a:cubicBezTo>
                <a:cubicBezTo>
                  <a:pt x="87" y="217"/>
                  <a:pt x="90" y="206"/>
                  <a:pt x="90" y="197"/>
                </a:cubicBezTo>
                <a:cubicBezTo>
                  <a:pt x="70" y="186"/>
                  <a:pt x="56" y="168"/>
                  <a:pt x="54" y="147"/>
                </a:cubicBezTo>
                <a:cubicBezTo>
                  <a:pt x="49" y="108"/>
                  <a:pt x="86" y="71"/>
                  <a:pt x="136" y="65"/>
                </a:cubicBezTo>
                <a:cubicBezTo>
                  <a:pt x="186" y="60"/>
                  <a:pt x="230" y="87"/>
                  <a:pt x="235" y="127"/>
                </a:cubicBezTo>
                <a:cubicBezTo>
                  <a:pt x="239" y="167"/>
                  <a:pt x="203" y="204"/>
                  <a:pt x="153" y="2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9E86F55-97B7-2B8A-7330-2FBAC80CDF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13" y="1781175"/>
            <a:ext cx="5192712" cy="387191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26C245C-2C0C-5E76-A5E8-F2D5E7282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307975"/>
            <a:ext cx="30490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AE97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睡眠问题现状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87C57D9-D53B-2FEF-B693-B704B099F8EC}"/>
              </a:ext>
            </a:extLst>
          </p:cNvPr>
          <p:cNvSpPr/>
          <p:nvPr/>
        </p:nvSpPr>
        <p:spPr>
          <a:xfrm>
            <a:off x="1335822" y="1781175"/>
            <a:ext cx="1956021" cy="1879600"/>
          </a:xfrm>
          <a:prstGeom prst="rect">
            <a:avLst/>
          </a:prstGeom>
          <a:noFill/>
          <a:ln w="9525">
            <a:solidFill>
              <a:srgbClr val="AE97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睡眠障碍在各类人群中都存在，包括儿童、青少年、成年人、老年人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C27CC64-769D-067A-C900-B023737F702C}"/>
              </a:ext>
            </a:extLst>
          </p:cNvPr>
          <p:cNvSpPr/>
          <p:nvPr/>
        </p:nvSpPr>
        <p:spPr>
          <a:xfrm>
            <a:off x="3416165" y="3779838"/>
            <a:ext cx="1947998" cy="1879600"/>
          </a:xfrm>
          <a:prstGeom prst="rect">
            <a:avLst/>
          </a:prstGeom>
          <a:noFill/>
          <a:ln w="9525">
            <a:solidFill>
              <a:srgbClr val="AE97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越来越多的人出现了入睡困难、睡眠质量不佳、多梦、浅睡眠等睡眠障碍症状</a:t>
            </a:r>
          </a:p>
        </p:txBody>
      </p:sp>
      <p:pic>
        <p:nvPicPr>
          <p:cNvPr id="9" name="Picture 9" descr="院徽组合（粉红）">
            <a:extLst>
              <a:ext uri="{FF2B5EF4-FFF2-40B4-BE49-F238E27FC236}">
                <a16:creationId xmlns:a16="http://schemas.microsoft.com/office/drawing/2014/main" id="{A944CFDE-1192-DA0B-D21D-4F26CCE508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246" y="246516"/>
            <a:ext cx="630969" cy="630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2729" y="2251075"/>
            <a:ext cx="2372866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7913" y="2297694"/>
            <a:ext cx="2430462" cy="16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图片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6338" y="2291556"/>
            <a:ext cx="24479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图片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4763" y="2251074"/>
            <a:ext cx="24415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13"/>
          <p:cNvSpPr txBox="1">
            <a:spLocks noChangeArrowheads="1"/>
          </p:cNvSpPr>
          <p:nvPr/>
        </p:nvSpPr>
        <p:spPr bwMode="auto">
          <a:xfrm>
            <a:off x="3140910" y="5313074"/>
            <a:ext cx="52556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因此，睡眠障碍已成为一种全球性的健康挑战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95" name="TextBox 13"/>
          <p:cNvSpPr txBox="1">
            <a:spLocks noChangeArrowheads="1"/>
          </p:cNvSpPr>
          <p:nvPr/>
        </p:nvSpPr>
        <p:spPr bwMode="auto">
          <a:xfrm>
            <a:off x="2591228" y="4447741"/>
            <a:ext cx="653289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长期睡眠不足或睡眠质量不佳会</a:t>
            </a:r>
            <a:r>
              <a:rPr lang="zh-CN" altLang="en-US" sz="16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导致疲劳、注意力不集中、抑郁、焦虑、肥胖、心血管疾病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等问题，严重影响生活质量和工作效率，甚至增加了患其他慢性疾病的风险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7038B9E-B35D-499E-2FD3-11138DACE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" y="307975"/>
            <a:ext cx="48858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AE97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睡眠障碍的负面影响</a:t>
            </a:r>
          </a:p>
        </p:txBody>
      </p:sp>
      <p:pic>
        <p:nvPicPr>
          <p:cNvPr id="3" name="Picture 9" descr="院徽组合（粉红）">
            <a:extLst>
              <a:ext uri="{FF2B5EF4-FFF2-40B4-BE49-F238E27FC236}">
                <a16:creationId xmlns:a16="http://schemas.microsoft.com/office/drawing/2014/main" id="{17346548-7FC2-D291-0339-0393802AB0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246" y="246516"/>
            <a:ext cx="630969" cy="630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601" y="1412874"/>
            <a:ext cx="5757862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7"/>
          <p:cNvSpPr/>
          <p:nvPr/>
        </p:nvSpPr>
        <p:spPr>
          <a:xfrm>
            <a:off x="6099175" y="1412875"/>
            <a:ext cx="6092825" cy="3838575"/>
          </a:xfrm>
          <a:prstGeom prst="rect">
            <a:avLst/>
          </a:prstGeom>
          <a:solidFill>
            <a:srgbClr val="AE9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id-ID">
              <a:sym typeface="+mn-ea"/>
            </a:endParaRPr>
          </a:p>
        </p:txBody>
      </p:sp>
      <p:sp>
        <p:nvSpPr>
          <p:cNvPr id="6" name="Oval 7"/>
          <p:cNvSpPr/>
          <p:nvPr/>
        </p:nvSpPr>
        <p:spPr>
          <a:xfrm>
            <a:off x="6554788" y="2903538"/>
            <a:ext cx="587375" cy="585787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1600" dirty="0">
              <a:solidFill>
                <a:srgbClr val="5DB510"/>
              </a:solidFill>
              <a:latin typeface="FontAwesome" pitchFamily="2" charset="0"/>
              <a:sym typeface="+mn-ea"/>
            </a:endParaRPr>
          </a:p>
        </p:txBody>
      </p:sp>
      <p:sp>
        <p:nvSpPr>
          <p:cNvPr id="7" name="Oval 11"/>
          <p:cNvSpPr/>
          <p:nvPr/>
        </p:nvSpPr>
        <p:spPr>
          <a:xfrm>
            <a:off x="6554788" y="4059238"/>
            <a:ext cx="587375" cy="585787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600" dirty="0">
              <a:solidFill>
                <a:srgbClr val="5DB510"/>
              </a:solidFill>
              <a:latin typeface="FontAwesome" pitchFamily="2" charset="0"/>
              <a:sym typeface="+mn-ea"/>
            </a:endParaRPr>
          </a:p>
        </p:txBody>
      </p:sp>
      <p:sp>
        <p:nvSpPr>
          <p:cNvPr id="8" name="Oval 14"/>
          <p:cNvSpPr/>
          <p:nvPr/>
        </p:nvSpPr>
        <p:spPr>
          <a:xfrm>
            <a:off x="8975104" y="2903538"/>
            <a:ext cx="587375" cy="585787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600" dirty="0">
              <a:solidFill>
                <a:srgbClr val="5DB510"/>
              </a:solidFill>
              <a:latin typeface="FontAwesome" pitchFamily="2" charset="0"/>
              <a:sym typeface="+mn-ea"/>
            </a:endParaRPr>
          </a:p>
        </p:txBody>
      </p:sp>
      <p:sp>
        <p:nvSpPr>
          <p:cNvPr id="9" name="Oval 17"/>
          <p:cNvSpPr/>
          <p:nvPr/>
        </p:nvSpPr>
        <p:spPr>
          <a:xfrm>
            <a:off x="8991007" y="4023519"/>
            <a:ext cx="587375" cy="585787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1600" dirty="0">
              <a:solidFill>
                <a:srgbClr val="5DB510"/>
              </a:solidFill>
              <a:latin typeface="FontAwesome" pitchFamily="2" charset="0"/>
              <a:sym typeface="+mn-ea"/>
            </a:endParaRPr>
          </a:p>
        </p:txBody>
      </p:sp>
      <p:sp>
        <p:nvSpPr>
          <p:cNvPr id="15368" name="Title 1"/>
          <p:cNvSpPr txBox="1">
            <a:spLocks noChangeArrowheads="1"/>
          </p:cNvSpPr>
          <p:nvPr/>
        </p:nvSpPr>
        <p:spPr bwMode="auto">
          <a:xfrm>
            <a:off x="9599612" y="2930525"/>
            <a:ext cx="239890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睡眠呼吸暂停症</a:t>
            </a:r>
          </a:p>
        </p:txBody>
      </p:sp>
      <p:sp>
        <p:nvSpPr>
          <p:cNvPr id="15369" name="Title 1"/>
          <p:cNvSpPr txBox="1">
            <a:spLocks noChangeArrowheads="1"/>
          </p:cNvSpPr>
          <p:nvPr/>
        </p:nvSpPr>
        <p:spPr bwMode="auto">
          <a:xfrm>
            <a:off x="9716700" y="4249987"/>
            <a:ext cx="211969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不规律的睡眠</a:t>
            </a:r>
            <a:r>
              <a:rPr lang="en-US" alt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-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觉醒周期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15370" name="Title 1"/>
          <p:cNvSpPr txBox="1">
            <a:spLocks noChangeArrowheads="1"/>
          </p:cNvSpPr>
          <p:nvPr/>
        </p:nvSpPr>
        <p:spPr bwMode="auto">
          <a:xfrm>
            <a:off x="7221538" y="2941638"/>
            <a:ext cx="176371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失眠</a:t>
            </a:r>
          </a:p>
        </p:txBody>
      </p:sp>
      <p:sp>
        <p:nvSpPr>
          <p:cNvPr id="15371" name="Title 1"/>
          <p:cNvSpPr txBox="1">
            <a:spLocks noChangeArrowheads="1"/>
          </p:cNvSpPr>
          <p:nvPr/>
        </p:nvSpPr>
        <p:spPr bwMode="auto">
          <a:xfrm>
            <a:off x="7221538" y="4094163"/>
            <a:ext cx="176371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嗜睡症</a:t>
            </a:r>
          </a:p>
        </p:txBody>
      </p:sp>
      <p:sp>
        <p:nvSpPr>
          <p:cNvPr id="15372" name="Title 1"/>
          <p:cNvSpPr txBox="1">
            <a:spLocks noChangeArrowheads="1"/>
          </p:cNvSpPr>
          <p:nvPr/>
        </p:nvSpPr>
        <p:spPr bwMode="auto">
          <a:xfrm>
            <a:off x="6540500" y="2970213"/>
            <a:ext cx="6143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2400" b="1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01</a:t>
            </a:r>
            <a:endParaRPr lang="zh-CN" altLang="en-US" sz="2400" b="1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15373" name="Title 1"/>
          <p:cNvSpPr txBox="1">
            <a:spLocks noChangeArrowheads="1"/>
          </p:cNvSpPr>
          <p:nvPr/>
        </p:nvSpPr>
        <p:spPr bwMode="auto">
          <a:xfrm>
            <a:off x="6540500" y="4125913"/>
            <a:ext cx="6143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2400" b="1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03</a:t>
            </a:r>
            <a:endParaRPr lang="zh-CN" altLang="en-US" sz="2400" b="1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15374" name="Title 1"/>
          <p:cNvSpPr txBox="1">
            <a:spLocks noChangeArrowheads="1"/>
          </p:cNvSpPr>
          <p:nvPr/>
        </p:nvSpPr>
        <p:spPr bwMode="auto">
          <a:xfrm>
            <a:off x="8977513" y="4098125"/>
            <a:ext cx="6143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2400" b="1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04</a:t>
            </a:r>
            <a:endParaRPr lang="zh-CN" altLang="en-US" sz="2400" b="1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15375" name="Title 1"/>
          <p:cNvSpPr txBox="1">
            <a:spLocks noChangeArrowheads="1"/>
          </p:cNvSpPr>
          <p:nvPr/>
        </p:nvSpPr>
        <p:spPr bwMode="auto">
          <a:xfrm>
            <a:off x="8985250" y="2970213"/>
            <a:ext cx="6143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2400" b="1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02</a:t>
            </a:r>
            <a:endParaRPr lang="zh-CN" altLang="en-US" sz="2400" b="1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15376" name="矩形 17"/>
          <p:cNvSpPr>
            <a:spLocks noChangeArrowheads="1"/>
          </p:cNvSpPr>
          <p:nvPr/>
        </p:nvSpPr>
        <p:spPr bwMode="auto">
          <a:xfrm>
            <a:off x="6540500" y="1620165"/>
            <a:ext cx="5183188" cy="96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睡眠障碍：是指是睡眠量不正常以及睡眠中出现异常行为的表现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也是睡眠和觉醒正常节律性交替紊乱的表现。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D3AD9E5-9A45-617B-1809-7D1ED0B10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" y="307975"/>
            <a:ext cx="48858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AE97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睡眠障碍的定义</a:t>
            </a:r>
          </a:p>
        </p:txBody>
      </p:sp>
      <p:pic>
        <p:nvPicPr>
          <p:cNvPr id="3" name="Picture 9" descr="院徽组合（粉红）">
            <a:extLst>
              <a:ext uri="{FF2B5EF4-FFF2-40B4-BE49-F238E27FC236}">
                <a16:creationId xmlns:a16="http://schemas.microsoft.com/office/drawing/2014/main" id="{37B181A2-DC90-A351-771F-F0508CB9A1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246" y="246516"/>
            <a:ext cx="630969" cy="630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4141788" y="1828800"/>
            <a:ext cx="1887537" cy="1887538"/>
          </a:xfrm>
          <a:custGeom>
            <a:avLst/>
            <a:gdLst>
              <a:gd name="connsiteX0" fmla="*/ 1446530 w 2495550"/>
              <a:gd name="connsiteY0" fmla="*/ 0 h 2498090"/>
              <a:gd name="connsiteX1" fmla="*/ 2495550 w 2495550"/>
              <a:gd name="connsiteY1" fmla="*/ 1070610 h 2498090"/>
              <a:gd name="connsiteX2" fmla="*/ 2490470 w 2495550"/>
              <a:gd name="connsiteY2" fmla="*/ 1463040 h 2498090"/>
              <a:gd name="connsiteX3" fmla="*/ 2479511 w 2495550"/>
              <a:gd name="connsiteY3" fmla="*/ 1474054 h 2498090"/>
              <a:gd name="connsiteX4" fmla="*/ 2433363 w 2495550"/>
              <a:gd name="connsiteY4" fmla="*/ 1476384 h 2498090"/>
              <a:gd name="connsiteX5" fmla="*/ 1483175 w 2495550"/>
              <a:gd name="connsiteY5" fmla="*/ 2426572 h 2498090"/>
              <a:gd name="connsiteX6" fmla="*/ 1480580 w 2495550"/>
              <a:gd name="connsiteY6" fmla="*/ 2477967 h 2498090"/>
              <a:gd name="connsiteX7" fmla="*/ 1471930 w 2495550"/>
              <a:gd name="connsiteY7" fmla="*/ 2486660 h 2498090"/>
              <a:gd name="connsiteX8" fmla="*/ 1075690 w 2495550"/>
              <a:gd name="connsiteY8" fmla="*/ 2498090 h 2498090"/>
              <a:gd name="connsiteX9" fmla="*/ 0 w 2495550"/>
              <a:gd name="connsiteY9" fmla="*/ 1433830 h 2498090"/>
              <a:gd name="connsiteX10" fmla="*/ 1446530 w 2495550"/>
              <a:gd name="connsiteY10" fmla="*/ 0 h 249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550" h="2498090">
                <a:moveTo>
                  <a:pt x="1446530" y="0"/>
                </a:moveTo>
                <a:lnTo>
                  <a:pt x="2495550" y="1070610"/>
                </a:lnTo>
                <a:cubicBezTo>
                  <a:pt x="2493857" y="1201420"/>
                  <a:pt x="2492163" y="1332230"/>
                  <a:pt x="2490470" y="1463040"/>
                </a:cubicBezTo>
                <a:lnTo>
                  <a:pt x="2479511" y="1474054"/>
                </a:lnTo>
                <a:lnTo>
                  <a:pt x="2433363" y="1476384"/>
                </a:lnTo>
                <a:cubicBezTo>
                  <a:pt x="1932357" y="1527264"/>
                  <a:pt x="1534055" y="1925565"/>
                  <a:pt x="1483175" y="2426572"/>
                </a:cubicBezTo>
                <a:lnTo>
                  <a:pt x="1480580" y="2477967"/>
                </a:lnTo>
                <a:lnTo>
                  <a:pt x="1471930" y="2486660"/>
                </a:lnTo>
                <a:lnTo>
                  <a:pt x="1075690" y="2498090"/>
                </a:lnTo>
                <a:lnTo>
                  <a:pt x="0" y="1433830"/>
                </a:lnTo>
                <a:lnTo>
                  <a:pt x="1446530" y="0"/>
                </a:lnTo>
                <a:close/>
              </a:path>
            </a:pathLst>
          </a:custGeom>
          <a:solidFill>
            <a:srgbClr val="AE9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dirty="0">
              <a:sym typeface="+mn-ea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6105525" y="1830388"/>
            <a:ext cx="1889125" cy="1885950"/>
          </a:xfrm>
          <a:custGeom>
            <a:avLst/>
            <a:gdLst>
              <a:gd name="connsiteX0" fmla="*/ 1064260 w 2498090"/>
              <a:gd name="connsiteY0" fmla="*/ 0 h 2495550"/>
              <a:gd name="connsiteX1" fmla="*/ 2498090 w 2498090"/>
              <a:gd name="connsiteY1" fmla="*/ 1446530 h 2495550"/>
              <a:gd name="connsiteX2" fmla="*/ 1427480 w 2498090"/>
              <a:gd name="connsiteY2" fmla="*/ 2495550 h 2495550"/>
              <a:gd name="connsiteX3" fmla="*/ 1035050 w 2498090"/>
              <a:gd name="connsiteY3" fmla="*/ 2490470 h 2495550"/>
              <a:gd name="connsiteX4" fmla="*/ 1006225 w 2498090"/>
              <a:gd name="connsiteY4" fmla="*/ 2461788 h 2495550"/>
              <a:gd name="connsiteX5" fmla="*/ 1004318 w 2498090"/>
              <a:gd name="connsiteY5" fmla="*/ 2424032 h 2495550"/>
              <a:gd name="connsiteX6" fmla="*/ 54130 w 2498090"/>
              <a:gd name="connsiteY6" fmla="*/ 1473844 h 2495550"/>
              <a:gd name="connsiteX7" fmla="*/ 11423 w 2498090"/>
              <a:gd name="connsiteY7" fmla="*/ 1471688 h 2495550"/>
              <a:gd name="connsiteX8" fmla="*/ 0 w 2498090"/>
              <a:gd name="connsiteY8" fmla="*/ 1075690 h 2495550"/>
              <a:gd name="connsiteX9" fmla="*/ 1064260 w 2498090"/>
              <a:gd name="connsiteY9" fmla="*/ 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8090" h="2495550">
                <a:moveTo>
                  <a:pt x="1064260" y="0"/>
                </a:moveTo>
                <a:lnTo>
                  <a:pt x="2498090" y="1446530"/>
                </a:lnTo>
                <a:lnTo>
                  <a:pt x="1427480" y="2495550"/>
                </a:lnTo>
                <a:cubicBezTo>
                  <a:pt x="1296670" y="2493857"/>
                  <a:pt x="1165860" y="2492163"/>
                  <a:pt x="1035050" y="2490470"/>
                </a:cubicBezTo>
                <a:lnTo>
                  <a:pt x="1006225" y="2461788"/>
                </a:lnTo>
                <a:lnTo>
                  <a:pt x="1004318" y="2424032"/>
                </a:lnTo>
                <a:cubicBezTo>
                  <a:pt x="953438" y="1923025"/>
                  <a:pt x="555137" y="1524724"/>
                  <a:pt x="54130" y="1473844"/>
                </a:cubicBezTo>
                <a:lnTo>
                  <a:pt x="11423" y="1471688"/>
                </a:lnTo>
                <a:lnTo>
                  <a:pt x="0" y="1075690"/>
                </a:lnTo>
                <a:lnTo>
                  <a:pt x="1064260" y="0"/>
                </a:lnTo>
                <a:close/>
              </a:path>
            </a:pathLst>
          </a:custGeom>
          <a:solidFill>
            <a:srgbClr val="AE9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dirty="0">
              <a:sym typeface="+mn-ea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4135438" y="3775075"/>
            <a:ext cx="1885950" cy="1889125"/>
          </a:xfrm>
          <a:custGeom>
            <a:avLst/>
            <a:gdLst>
              <a:gd name="connsiteX0" fmla="*/ 1075690 w 2495550"/>
              <a:gd name="connsiteY0" fmla="*/ 0 h 2498090"/>
              <a:gd name="connsiteX1" fmla="*/ 1471930 w 2495550"/>
              <a:gd name="connsiteY1" fmla="*/ 11430 h 2498090"/>
              <a:gd name="connsiteX2" fmla="*/ 1490543 w 2495550"/>
              <a:gd name="connsiteY2" fmla="*/ 30136 h 2498090"/>
              <a:gd name="connsiteX3" fmla="*/ 1492506 w 2495550"/>
              <a:gd name="connsiteY3" fmla="*/ 69007 h 2498090"/>
              <a:gd name="connsiteX4" fmla="*/ 2442694 w 2495550"/>
              <a:gd name="connsiteY4" fmla="*/ 1019195 h 2498090"/>
              <a:gd name="connsiteX5" fmla="*/ 2476387 w 2495550"/>
              <a:gd name="connsiteY5" fmla="*/ 1020897 h 2498090"/>
              <a:gd name="connsiteX6" fmla="*/ 2490470 w 2495550"/>
              <a:gd name="connsiteY6" fmla="*/ 1035050 h 2498090"/>
              <a:gd name="connsiteX7" fmla="*/ 2495550 w 2495550"/>
              <a:gd name="connsiteY7" fmla="*/ 1427480 h 2498090"/>
              <a:gd name="connsiteX8" fmla="*/ 1446530 w 2495550"/>
              <a:gd name="connsiteY8" fmla="*/ 2498090 h 2498090"/>
              <a:gd name="connsiteX9" fmla="*/ 0 w 2495550"/>
              <a:gd name="connsiteY9" fmla="*/ 1064260 h 2498090"/>
              <a:gd name="connsiteX10" fmla="*/ 1075690 w 2495550"/>
              <a:gd name="connsiteY10" fmla="*/ 0 h 249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550" h="2498090">
                <a:moveTo>
                  <a:pt x="1075690" y="0"/>
                </a:moveTo>
                <a:lnTo>
                  <a:pt x="1471930" y="11430"/>
                </a:lnTo>
                <a:lnTo>
                  <a:pt x="1490543" y="30136"/>
                </a:lnTo>
                <a:lnTo>
                  <a:pt x="1492506" y="69007"/>
                </a:lnTo>
                <a:cubicBezTo>
                  <a:pt x="1543386" y="570014"/>
                  <a:pt x="1941688" y="968315"/>
                  <a:pt x="2442694" y="1019195"/>
                </a:cubicBezTo>
                <a:lnTo>
                  <a:pt x="2476387" y="1020897"/>
                </a:lnTo>
                <a:lnTo>
                  <a:pt x="2490470" y="1035050"/>
                </a:lnTo>
                <a:cubicBezTo>
                  <a:pt x="2492163" y="1165860"/>
                  <a:pt x="2493857" y="1296670"/>
                  <a:pt x="2495550" y="1427480"/>
                </a:cubicBezTo>
                <a:lnTo>
                  <a:pt x="1446530" y="2498090"/>
                </a:lnTo>
                <a:lnTo>
                  <a:pt x="0" y="1064260"/>
                </a:lnTo>
                <a:lnTo>
                  <a:pt x="1075690" y="0"/>
                </a:lnTo>
                <a:close/>
              </a:path>
            </a:pathLst>
          </a:custGeom>
          <a:solidFill>
            <a:srgbClr val="AE9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dirty="0">
              <a:sym typeface="+mn-ea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6099175" y="3776663"/>
            <a:ext cx="1887538" cy="1887537"/>
          </a:xfrm>
          <a:custGeom>
            <a:avLst/>
            <a:gdLst>
              <a:gd name="connsiteX0" fmla="*/ 1427480 w 2498090"/>
              <a:gd name="connsiteY0" fmla="*/ 0 h 2495550"/>
              <a:gd name="connsiteX1" fmla="*/ 2498090 w 2498090"/>
              <a:gd name="connsiteY1" fmla="*/ 1049020 h 2495550"/>
              <a:gd name="connsiteX2" fmla="*/ 1064260 w 2498090"/>
              <a:gd name="connsiteY2" fmla="*/ 2495550 h 2495550"/>
              <a:gd name="connsiteX3" fmla="*/ 0 w 2498090"/>
              <a:gd name="connsiteY3" fmla="*/ 1419860 h 2495550"/>
              <a:gd name="connsiteX4" fmla="*/ 11430 w 2498090"/>
              <a:gd name="connsiteY4" fmla="*/ 1023620 h 2495550"/>
              <a:gd name="connsiteX5" fmla="*/ 16023 w 2498090"/>
              <a:gd name="connsiteY5" fmla="*/ 1019051 h 2495550"/>
              <a:gd name="connsiteX6" fmla="*/ 63461 w 2498090"/>
              <a:gd name="connsiteY6" fmla="*/ 1016655 h 2495550"/>
              <a:gd name="connsiteX7" fmla="*/ 1013649 w 2498090"/>
              <a:gd name="connsiteY7" fmla="*/ 66467 h 2495550"/>
              <a:gd name="connsiteX8" fmla="*/ 1015781 w 2498090"/>
              <a:gd name="connsiteY8" fmla="*/ 24254 h 2495550"/>
              <a:gd name="connsiteX9" fmla="*/ 1035050 w 2498090"/>
              <a:gd name="connsiteY9" fmla="*/ 5080 h 2495550"/>
              <a:gd name="connsiteX10" fmla="*/ 1427480 w 2498090"/>
              <a:gd name="connsiteY10" fmla="*/ 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8090" h="2495550">
                <a:moveTo>
                  <a:pt x="1427480" y="0"/>
                </a:moveTo>
                <a:lnTo>
                  <a:pt x="2498090" y="1049020"/>
                </a:lnTo>
                <a:lnTo>
                  <a:pt x="1064260" y="2495550"/>
                </a:lnTo>
                <a:lnTo>
                  <a:pt x="0" y="1419860"/>
                </a:lnTo>
                <a:lnTo>
                  <a:pt x="11430" y="1023620"/>
                </a:lnTo>
                <a:lnTo>
                  <a:pt x="16023" y="1019051"/>
                </a:lnTo>
                <a:lnTo>
                  <a:pt x="63461" y="1016655"/>
                </a:lnTo>
                <a:cubicBezTo>
                  <a:pt x="564468" y="965775"/>
                  <a:pt x="962769" y="567474"/>
                  <a:pt x="1013649" y="66467"/>
                </a:cubicBezTo>
                <a:lnTo>
                  <a:pt x="1015781" y="24254"/>
                </a:lnTo>
                <a:lnTo>
                  <a:pt x="1035050" y="5080"/>
                </a:lnTo>
                <a:cubicBezTo>
                  <a:pt x="1165860" y="3387"/>
                  <a:pt x="1296670" y="1693"/>
                  <a:pt x="1427480" y="0"/>
                </a:cubicBezTo>
                <a:close/>
              </a:path>
            </a:pathLst>
          </a:custGeom>
          <a:solidFill>
            <a:srgbClr val="AE9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dirty="0">
              <a:sym typeface="+mn-ea"/>
            </a:endParaRPr>
          </a:p>
        </p:txBody>
      </p:sp>
      <p:sp>
        <p:nvSpPr>
          <p:cNvPr id="26630" name="文本框 7"/>
          <p:cNvSpPr txBox="1">
            <a:spLocks noChangeArrowheads="1"/>
          </p:cNvSpPr>
          <p:nvPr/>
        </p:nvSpPr>
        <p:spPr bwMode="auto">
          <a:xfrm>
            <a:off x="5694363" y="3328988"/>
            <a:ext cx="1082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核心关键</a:t>
            </a:r>
          </a:p>
        </p:txBody>
      </p:sp>
      <p:pic>
        <p:nvPicPr>
          <p:cNvPr id="26632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4248150"/>
            <a:ext cx="373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图片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2354263"/>
            <a:ext cx="3540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图片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4259263"/>
            <a:ext cx="5222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连接符 12"/>
          <p:cNvCxnSpPr/>
          <p:nvPr/>
        </p:nvCxnSpPr>
        <p:spPr>
          <a:xfrm>
            <a:off x="4637088" y="2859088"/>
            <a:ext cx="80803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6" name="文本框 13"/>
          <p:cNvSpPr txBox="1">
            <a:spLocks noChangeArrowheads="1"/>
          </p:cNvSpPr>
          <p:nvPr/>
        </p:nvSpPr>
        <p:spPr bwMode="auto">
          <a:xfrm>
            <a:off x="4740275" y="2878138"/>
            <a:ext cx="768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失眠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6686550" y="2879725"/>
            <a:ext cx="80803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8" name="文本框 15"/>
          <p:cNvSpPr txBox="1">
            <a:spLocks noChangeArrowheads="1"/>
          </p:cNvSpPr>
          <p:nvPr/>
        </p:nvSpPr>
        <p:spPr bwMode="auto">
          <a:xfrm>
            <a:off x="6547644" y="2889976"/>
            <a:ext cx="1085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睡眠呼吸暂停症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4637088" y="4770438"/>
            <a:ext cx="80803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0" name="文本框 17"/>
          <p:cNvSpPr txBox="1">
            <a:spLocks noChangeArrowheads="1"/>
          </p:cNvSpPr>
          <p:nvPr/>
        </p:nvSpPr>
        <p:spPr bwMode="auto">
          <a:xfrm>
            <a:off x="4740275" y="4789488"/>
            <a:ext cx="768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嗜睡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6686550" y="4791075"/>
            <a:ext cx="80803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2" name="文本框 19"/>
          <p:cNvSpPr txBox="1">
            <a:spLocks noChangeArrowheads="1"/>
          </p:cNvSpPr>
          <p:nvPr/>
        </p:nvSpPr>
        <p:spPr bwMode="auto">
          <a:xfrm>
            <a:off x="6286898" y="4763784"/>
            <a:ext cx="12533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周期性肢体运动障碍</a:t>
            </a: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904875" y="3716338"/>
            <a:ext cx="31130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7966075" y="3711575"/>
            <a:ext cx="31146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/>
          <p:nvPr/>
        </p:nvSpPr>
        <p:spPr>
          <a:xfrm>
            <a:off x="1018374" y="4151829"/>
            <a:ext cx="2986088" cy="822325"/>
          </a:xfrm>
          <a:prstGeom prst="rect">
            <a:avLst/>
          </a:prstGeom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白天睡眠过多，这种睡眠过多并非由于睡眠不足，或者酒精、药物、躯体疾病所致，也不是某种精神障碍（如抑郁症）所致</a:t>
            </a:r>
          </a:p>
        </p:txBody>
      </p:sp>
      <p:sp>
        <p:nvSpPr>
          <p:cNvPr id="24" name="Content Placeholder 2"/>
          <p:cNvSpPr txBox="1"/>
          <p:nvPr/>
        </p:nvSpPr>
        <p:spPr>
          <a:xfrm>
            <a:off x="1028700" y="2790744"/>
            <a:ext cx="2986088" cy="825500"/>
          </a:xfrm>
          <a:prstGeom prst="rect">
            <a:avLst/>
          </a:prstGeom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失眠指患者对睡眠时间和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或质量不满足并影响日间社会功能的一种主观体验，失眠常与焦虑、抑郁等精神问题相关</a:t>
            </a:r>
          </a:p>
        </p:txBody>
      </p:sp>
      <p:sp>
        <p:nvSpPr>
          <p:cNvPr id="25" name="Content Placeholder 2"/>
          <p:cNvSpPr txBox="1"/>
          <p:nvPr/>
        </p:nvSpPr>
        <p:spPr>
          <a:xfrm>
            <a:off x="8353425" y="4174331"/>
            <a:ext cx="2986088" cy="820738"/>
          </a:xfrm>
          <a:prstGeom prst="rect">
            <a:avLst/>
          </a:prstGeom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睡眠中肢体不自主地运动，如脚部或腿部不由自主地抽搐或抬高，影响睡眠质量</a:t>
            </a:r>
          </a:p>
        </p:txBody>
      </p:sp>
      <p:sp>
        <p:nvSpPr>
          <p:cNvPr id="26" name="Content Placeholder 2"/>
          <p:cNvSpPr txBox="1"/>
          <p:nvPr/>
        </p:nvSpPr>
        <p:spPr>
          <a:xfrm>
            <a:off x="8353425" y="2785995"/>
            <a:ext cx="2986088" cy="825500"/>
          </a:xfrm>
          <a:prstGeom prst="rect">
            <a:avLst/>
          </a:prstGeom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睡眠中反复出现呼吸暂停，导致夜间多次醒来、呼吸急促、打鼾等症状。严重的情况下会引起白天嗜睡、精神不集中、心脏病等危害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EF1BDA4-3551-92C5-E599-48440D2D4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" y="307975"/>
            <a:ext cx="48858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AE97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睡眠障碍的四类情况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CAAFC6E6-FBBE-AB15-42C3-88F08751B073}"/>
              </a:ext>
            </a:extLst>
          </p:cNvPr>
          <p:cNvCxnSpPr/>
          <p:nvPr/>
        </p:nvCxnSpPr>
        <p:spPr>
          <a:xfrm flipH="1">
            <a:off x="904875" y="5093239"/>
            <a:ext cx="31130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0B9644B-1DF6-9329-A551-9529C8D8164C}"/>
              </a:ext>
            </a:extLst>
          </p:cNvPr>
          <p:cNvCxnSpPr/>
          <p:nvPr/>
        </p:nvCxnSpPr>
        <p:spPr>
          <a:xfrm flipH="1">
            <a:off x="7994650" y="4963981"/>
            <a:ext cx="31130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829BF344-EB9E-1A8A-E61A-68D004D17E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0536" y="2353708"/>
            <a:ext cx="414564" cy="414564"/>
          </a:xfrm>
          <a:prstGeom prst="rect">
            <a:avLst/>
          </a:prstGeom>
        </p:spPr>
      </p:pic>
      <p:pic>
        <p:nvPicPr>
          <p:cNvPr id="10" name="Picture 9" descr="院徽组合（粉红）">
            <a:extLst>
              <a:ext uri="{FF2B5EF4-FFF2-40B4-BE49-F238E27FC236}">
                <a16:creationId xmlns:a16="http://schemas.microsoft.com/office/drawing/2014/main" id="{2B87A7C2-EDBC-BED2-D880-42E4CDD04C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246" y="246516"/>
            <a:ext cx="630969" cy="630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  <p:bldP spid="26638" grpId="0"/>
      <p:bldP spid="26640" grpId="0"/>
      <p:bldP spid="2664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组合 4"/>
          <p:cNvGrpSpPr>
            <a:grpSpLocks/>
          </p:cNvGrpSpPr>
          <p:nvPr/>
        </p:nvGrpSpPr>
        <p:grpSpPr bwMode="auto">
          <a:xfrm>
            <a:off x="2227275" y="2629083"/>
            <a:ext cx="3359150" cy="1046211"/>
            <a:chOff x="1172899" y="2551837"/>
            <a:chExt cx="3360058" cy="1047219"/>
          </a:xfrm>
        </p:grpSpPr>
        <p:sp>
          <p:nvSpPr>
            <p:cNvPr id="39939" name="文本框 8"/>
            <p:cNvSpPr txBox="1">
              <a:spLocks noChangeArrowheads="1"/>
            </p:cNvSpPr>
            <p:nvPr/>
          </p:nvSpPr>
          <p:spPr bwMode="auto">
            <a:xfrm>
              <a:off x="1172899" y="2859680"/>
              <a:ext cx="3360058" cy="739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家庭成员可以在日常生活中提供支持和关怀，让患者感到被爱和被关注，有助于减轻睡眠问题带来的焦虑和压力</a:t>
              </a:r>
            </a:p>
          </p:txBody>
        </p:sp>
        <p:sp>
          <p:nvSpPr>
            <p:cNvPr id="39940" name="文本框 9"/>
            <p:cNvSpPr txBox="1">
              <a:spLocks noChangeArrowheads="1"/>
            </p:cNvSpPr>
            <p:nvPr/>
          </p:nvSpPr>
          <p:spPr bwMode="auto">
            <a:xfrm>
              <a:off x="1441272" y="2551837"/>
              <a:ext cx="28233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6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支持和关爱</a:t>
              </a:r>
            </a:p>
          </p:txBody>
        </p:sp>
      </p:grpSp>
      <p:sp>
        <p:nvSpPr>
          <p:cNvPr id="7" name="椭圆 6"/>
          <p:cNvSpPr/>
          <p:nvPr/>
        </p:nvSpPr>
        <p:spPr>
          <a:xfrm>
            <a:off x="3498863" y="1624196"/>
            <a:ext cx="857250" cy="855662"/>
          </a:xfrm>
          <a:prstGeom prst="ellipse">
            <a:avLst/>
          </a:prstGeom>
          <a:solidFill>
            <a:srgbClr val="AE9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sym typeface="+mn-ea"/>
            </a:endParaRPr>
          </a:p>
        </p:txBody>
      </p:sp>
      <p:sp>
        <p:nvSpPr>
          <p:cNvPr id="39942" name="Freeform 171"/>
          <p:cNvSpPr>
            <a:spLocks noChangeArrowheads="1"/>
          </p:cNvSpPr>
          <p:nvPr/>
        </p:nvSpPr>
        <p:spPr bwMode="auto">
          <a:xfrm>
            <a:off x="3692538" y="1813108"/>
            <a:ext cx="441325" cy="423863"/>
          </a:xfrm>
          <a:custGeom>
            <a:avLst/>
            <a:gdLst>
              <a:gd name="T0" fmla="*/ 228 w 308"/>
              <a:gd name="T1" fmla="*/ 218 h 296"/>
              <a:gd name="T2" fmla="*/ 224 w 308"/>
              <a:gd name="T3" fmla="*/ 215 h 296"/>
              <a:gd name="T4" fmla="*/ 228 w 308"/>
              <a:gd name="T5" fmla="*/ 212 h 296"/>
              <a:gd name="T6" fmla="*/ 230 w 308"/>
              <a:gd name="T7" fmla="*/ 212 h 296"/>
              <a:gd name="T8" fmla="*/ 278 w 308"/>
              <a:gd name="T9" fmla="*/ 209 h 296"/>
              <a:gd name="T10" fmla="*/ 288 w 308"/>
              <a:gd name="T11" fmla="*/ 176 h 296"/>
              <a:gd name="T12" fmla="*/ 284 w 308"/>
              <a:gd name="T13" fmla="*/ 176 h 296"/>
              <a:gd name="T14" fmla="*/ 283 w 308"/>
              <a:gd name="T15" fmla="*/ 176 h 296"/>
              <a:gd name="T16" fmla="*/ 283 w 308"/>
              <a:gd name="T17" fmla="*/ 176 h 296"/>
              <a:gd name="T18" fmla="*/ 229 w 308"/>
              <a:gd name="T19" fmla="*/ 174 h 296"/>
              <a:gd name="T20" fmla="*/ 226 w 308"/>
              <a:gd name="T21" fmla="*/ 174 h 296"/>
              <a:gd name="T22" fmla="*/ 222 w 308"/>
              <a:gd name="T23" fmla="*/ 171 h 296"/>
              <a:gd name="T24" fmla="*/ 226 w 308"/>
              <a:gd name="T25" fmla="*/ 168 h 296"/>
              <a:gd name="T26" fmla="*/ 228 w 308"/>
              <a:gd name="T27" fmla="*/ 168 h 296"/>
              <a:gd name="T28" fmla="*/ 284 w 308"/>
              <a:gd name="T29" fmla="*/ 164 h 296"/>
              <a:gd name="T30" fmla="*/ 292 w 308"/>
              <a:gd name="T31" fmla="*/ 164 h 296"/>
              <a:gd name="T32" fmla="*/ 292 w 308"/>
              <a:gd name="T33" fmla="*/ 164 h 296"/>
              <a:gd name="T34" fmla="*/ 296 w 308"/>
              <a:gd name="T35" fmla="*/ 133 h 296"/>
              <a:gd name="T36" fmla="*/ 214 w 308"/>
              <a:gd name="T37" fmla="*/ 124 h 296"/>
              <a:gd name="T38" fmla="*/ 213 w 308"/>
              <a:gd name="T39" fmla="*/ 124 h 296"/>
              <a:gd name="T40" fmla="*/ 212 w 308"/>
              <a:gd name="T41" fmla="*/ 124 h 296"/>
              <a:gd name="T42" fmla="*/ 217 w 308"/>
              <a:gd name="T43" fmla="*/ 124 h 296"/>
              <a:gd name="T44" fmla="*/ 206 w 308"/>
              <a:gd name="T45" fmla="*/ 124 h 296"/>
              <a:gd name="T46" fmla="*/ 165 w 308"/>
              <a:gd name="T47" fmla="*/ 123 h 296"/>
              <a:gd name="T48" fmla="*/ 165 w 308"/>
              <a:gd name="T49" fmla="*/ 123 h 296"/>
              <a:gd name="T50" fmla="*/ 160 w 308"/>
              <a:gd name="T51" fmla="*/ 121 h 296"/>
              <a:gd name="T52" fmla="*/ 165 w 308"/>
              <a:gd name="T53" fmla="*/ 120 h 296"/>
              <a:gd name="T54" fmla="*/ 165 w 308"/>
              <a:gd name="T55" fmla="*/ 120 h 296"/>
              <a:gd name="T56" fmla="*/ 179 w 308"/>
              <a:gd name="T57" fmla="*/ 119 h 296"/>
              <a:gd name="T58" fmla="*/ 192 w 308"/>
              <a:gd name="T59" fmla="*/ 58 h 296"/>
              <a:gd name="T60" fmla="*/ 178 w 308"/>
              <a:gd name="T61" fmla="*/ 0 h 296"/>
              <a:gd name="T62" fmla="*/ 101 w 308"/>
              <a:gd name="T63" fmla="*/ 126 h 296"/>
              <a:gd name="T64" fmla="*/ 58 w 308"/>
              <a:gd name="T65" fmla="*/ 146 h 296"/>
              <a:gd name="T66" fmla="*/ 53 w 308"/>
              <a:gd name="T67" fmla="*/ 275 h 296"/>
              <a:gd name="T68" fmla="*/ 99 w 308"/>
              <a:gd name="T69" fmla="*/ 275 h 296"/>
              <a:gd name="T70" fmla="*/ 232 w 308"/>
              <a:gd name="T71" fmla="*/ 286 h 296"/>
              <a:gd name="T72" fmla="*/ 255 w 308"/>
              <a:gd name="T73" fmla="*/ 256 h 296"/>
              <a:gd name="T74" fmla="*/ 227 w 308"/>
              <a:gd name="T75" fmla="*/ 255 h 296"/>
              <a:gd name="T76" fmla="*/ 225 w 308"/>
              <a:gd name="T77" fmla="*/ 255 h 296"/>
              <a:gd name="T78" fmla="*/ 221 w 308"/>
              <a:gd name="T79" fmla="*/ 252 h 296"/>
              <a:gd name="T80" fmla="*/ 225 w 308"/>
              <a:gd name="T81" fmla="*/ 249 h 296"/>
              <a:gd name="T82" fmla="*/ 227 w 308"/>
              <a:gd name="T83" fmla="*/ 249 h 296"/>
              <a:gd name="T84" fmla="*/ 262 w 308"/>
              <a:gd name="T85" fmla="*/ 247 h 296"/>
              <a:gd name="T86" fmla="*/ 269 w 308"/>
              <a:gd name="T87" fmla="*/ 220 h 296"/>
              <a:gd name="T88" fmla="*/ 230 w 308"/>
              <a:gd name="T89" fmla="*/ 218 h 296"/>
              <a:gd name="T90" fmla="*/ 228 w 308"/>
              <a:gd name="T91" fmla="*/ 21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8" h="296">
                <a:moveTo>
                  <a:pt x="228" y="218"/>
                </a:moveTo>
                <a:cubicBezTo>
                  <a:pt x="224" y="215"/>
                  <a:pt x="224" y="215"/>
                  <a:pt x="224" y="215"/>
                </a:cubicBezTo>
                <a:cubicBezTo>
                  <a:pt x="228" y="212"/>
                  <a:pt x="228" y="212"/>
                  <a:pt x="228" y="212"/>
                </a:cubicBezTo>
                <a:cubicBezTo>
                  <a:pt x="230" y="212"/>
                  <a:pt x="230" y="212"/>
                  <a:pt x="230" y="212"/>
                </a:cubicBezTo>
                <a:cubicBezTo>
                  <a:pt x="232" y="212"/>
                  <a:pt x="263" y="210"/>
                  <a:pt x="278" y="209"/>
                </a:cubicBezTo>
                <a:cubicBezTo>
                  <a:pt x="295" y="197"/>
                  <a:pt x="292" y="183"/>
                  <a:pt x="288" y="176"/>
                </a:cubicBezTo>
                <a:cubicBezTo>
                  <a:pt x="287" y="176"/>
                  <a:pt x="285" y="176"/>
                  <a:pt x="284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78" y="176"/>
                  <a:pt x="231" y="174"/>
                  <a:pt x="229" y="174"/>
                </a:cubicBezTo>
                <a:cubicBezTo>
                  <a:pt x="226" y="174"/>
                  <a:pt x="226" y="174"/>
                  <a:pt x="226" y="174"/>
                </a:cubicBezTo>
                <a:cubicBezTo>
                  <a:pt x="222" y="171"/>
                  <a:pt x="222" y="171"/>
                  <a:pt x="222" y="171"/>
                </a:cubicBezTo>
                <a:cubicBezTo>
                  <a:pt x="226" y="168"/>
                  <a:pt x="226" y="168"/>
                  <a:pt x="226" y="168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31" y="168"/>
                  <a:pt x="280" y="164"/>
                  <a:pt x="284" y="164"/>
                </a:cubicBezTo>
                <a:cubicBezTo>
                  <a:pt x="290" y="164"/>
                  <a:pt x="292" y="164"/>
                  <a:pt x="292" y="164"/>
                </a:cubicBezTo>
                <a:cubicBezTo>
                  <a:pt x="292" y="164"/>
                  <a:pt x="292" y="164"/>
                  <a:pt x="292" y="164"/>
                </a:cubicBezTo>
                <a:cubicBezTo>
                  <a:pt x="302" y="155"/>
                  <a:pt x="308" y="144"/>
                  <a:pt x="296" y="133"/>
                </a:cubicBezTo>
                <a:cubicBezTo>
                  <a:pt x="285" y="123"/>
                  <a:pt x="243" y="125"/>
                  <a:pt x="214" y="124"/>
                </a:cubicBezTo>
                <a:cubicBezTo>
                  <a:pt x="213" y="124"/>
                  <a:pt x="213" y="124"/>
                  <a:pt x="213" y="124"/>
                </a:cubicBezTo>
                <a:cubicBezTo>
                  <a:pt x="212" y="124"/>
                  <a:pt x="212" y="124"/>
                  <a:pt x="212" y="124"/>
                </a:cubicBezTo>
                <a:cubicBezTo>
                  <a:pt x="212" y="124"/>
                  <a:pt x="219" y="124"/>
                  <a:pt x="217" y="124"/>
                </a:cubicBezTo>
                <a:cubicBezTo>
                  <a:pt x="213" y="124"/>
                  <a:pt x="209" y="124"/>
                  <a:pt x="206" y="124"/>
                </a:cubicBezTo>
                <a:cubicBezTo>
                  <a:pt x="192" y="123"/>
                  <a:pt x="167" y="123"/>
                  <a:pt x="165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0" y="121"/>
                  <a:pt x="160" y="121"/>
                  <a:pt x="160" y="121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6" y="120"/>
                  <a:pt x="169" y="120"/>
                  <a:pt x="179" y="119"/>
                </a:cubicBezTo>
                <a:cubicBezTo>
                  <a:pt x="165" y="90"/>
                  <a:pt x="188" y="73"/>
                  <a:pt x="192" y="58"/>
                </a:cubicBezTo>
                <a:cubicBezTo>
                  <a:pt x="206" y="5"/>
                  <a:pt x="178" y="0"/>
                  <a:pt x="178" y="0"/>
                </a:cubicBezTo>
                <a:cubicBezTo>
                  <a:pt x="178" y="0"/>
                  <a:pt x="108" y="96"/>
                  <a:pt x="101" y="126"/>
                </a:cubicBezTo>
                <a:cubicBezTo>
                  <a:pt x="96" y="148"/>
                  <a:pt x="67" y="146"/>
                  <a:pt x="58" y="146"/>
                </a:cubicBezTo>
                <a:cubicBezTo>
                  <a:pt x="10" y="144"/>
                  <a:pt x="0" y="264"/>
                  <a:pt x="53" y="275"/>
                </a:cubicBezTo>
                <a:cubicBezTo>
                  <a:pt x="64" y="277"/>
                  <a:pt x="76" y="265"/>
                  <a:pt x="99" y="275"/>
                </a:cubicBezTo>
                <a:cubicBezTo>
                  <a:pt x="149" y="296"/>
                  <a:pt x="192" y="287"/>
                  <a:pt x="232" y="286"/>
                </a:cubicBezTo>
                <a:cubicBezTo>
                  <a:pt x="259" y="285"/>
                  <a:pt x="257" y="266"/>
                  <a:pt x="255" y="256"/>
                </a:cubicBezTo>
                <a:cubicBezTo>
                  <a:pt x="242" y="256"/>
                  <a:pt x="229" y="255"/>
                  <a:pt x="227" y="255"/>
                </a:cubicBezTo>
                <a:cubicBezTo>
                  <a:pt x="225" y="255"/>
                  <a:pt x="225" y="255"/>
                  <a:pt x="225" y="255"/>
                </a:cubicBezTo>
                <a:cubicBezTo>
                  <a:pt x="221" y="252"/>
                  <a:pt x="221" y="252"/>
                  <a:pt x="221" y="252"/>
                </a:cubicBezTo>
                <a:cubicBezTo>
                  <a:pt x="225" y="249"/>
                  <a:pt x="225" y="249"/>
                  <a:pt x="225" y="249"/>
                </a:cubicBezTo>
                <a:cubicBezTo>
                  <a:pt x="227" y="249"/>
                  <a:pt x="227" y="249"/>
                  <a:pt x="227" y="249"/>
                </a:cubicBezTo>
                <a:cubicBezTo>
                  <a:pt x="229" y="249"/>
                  <a:pt x="247" y="248"/>
                  <a:pt x="262" y="247"/>
                </a:cubicBezTo>
                <a:cubicBezTo>
                  <a:pt x="275" y="237"/>
                  <a:pt x="272" y="227"/>
                  <a:pt x="269" y="220"/>
                </a:cubicBezTo>
                <a:cubicBezTo>
                  <a:pt x="253" y="219"/>
                  <a:pt x="232" y="218"/>
                  <a:pt x="230" y="218"/>
                </a:cubicBezTo>
                <a:lnTo>
                  <a:pt x="228" y="2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437907" y="1624196"/>
            <a:ext cx="855663" cy="855662"/>
          </a:xfrm>
          <a:prstGeom prst="ellipse">
            <a:avLst/>
          </a:prstGeom>
          <a:solidFill>
            <a:srgbClr val="AE9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sym typeface="+mn-ea"/>
            </a:endParaRPr>
          </a:p>
        </p:txBody>
      </p:sp>
      <p:sp>
        <p:nvSpPr>
          <p:cNvPr id="39944" name="Freeform 112"/>
          <p:cNvSpPr>
            <a:spLocks noEditPoints="1" noChangeArrowheads="1"/>
          </p:cNvSpPr>
          <p:nvPr/>
        </p:nvSpPr>
        <p:spPr bwMode="auto">
          <a:xfrm>
            <a:off x="7652220" y="1828983"/>
            <a:ext cx="411162" cy="412750"/>
          </a:xfrm>
          <a:custGeom>
            <a:avLst/>
            <a:gdLst>
              <a:gd name="T0" fmla="*/ 179 w 288"/>
              <a:gd name="T1" fmla="*/ 120 h 288"/>
              <a:gd name="T2" fmla="*/ 183 w 288"/>
              <a:gd name="T3" fmla="*/ 92 h 288"/>
              <a:gd name="T4" fmla="*/ 92 w 288"/>
              <a:gd name="T5" fmla="*/ 0 h 288"/>
              <a:gd name="T6" fmla="*/ 0 w 288"/>
              <a:gd name="T7" fmla="*/ 92 h 288"/>
              <a:gd name="T8" fmla="*/ 92 w 288"/>
              <a:gd name="T9" fmla="*/ 183 h 288"/>
              <a:gd name="T10" fmla="*/ 121 w 288"/>
              <a:gd name="T11" fmla="*/ 178 h 288"/>
              <a:gd name="T12" fmla="*/ 142 w 288"/>
              <a:gd name="T13" fmla="*/ 199 h 288"/>
              <a:gd name="T14" fmla="*/ 186 w 288"/>
              <a:gd name="T15" fmla="*/ 199 h 288"/>
              <a:gd name="T16" fmla="*/ 186 w 288"/>
              <a:gd name="T17" fmla="*/ 244 h 288"/>
              <a:gd name="T18" fmla="*/ 186 w 288"/>
              <a:gd name="T19" fmla="*/ 244 h 288"/>
              <a:gd name="T20" fmla="*/ 230 w 288"/>
              <a:gd name="T21" fmla="*/ 244 h 288"/>
              <a:gd name="T22" fmla="*/ 230 w 288"/>
              <a:gd name="T23" fmla="*/ 288 h 288"/>
              <a:gd name="T24" fmla="*/ 230 w 288"/>
              <a:gd name="T25" fmla="*/ 288 h 288"/>
              <a:gd name="T26" fmla="*/ 288 w 288"/>
              <a:gd name="T27" fmla="*/ 288 h 288"/>
              <a:gd name="T28" fmla="*/ 288 w 288"/>
              <a:gd name="T29" fmla="*/ 288 h 288"/>
              <a:gd name="T30" fmla="*/ 288 w 288"/>
              <a:gd name="T31" fmla="*/ 288 h 288"/>
              <a:gd name="T32" fmla="*/ 288 w 288"/>
              <a:gd name="T33" fmla="*/ 230 h 288"/>
              <a:gd name="T34" fmla="*/ 179 w 288"/>
              <a:gd name="T35" fmla="*/ 120 h 288"/>
              <a:gd name="T36" fmla="*/ 73 w 288"/>
              <a:gd name="T37" fmla="*/ 103 h 288"/>
              <a:gd name="T38" fmla="*/ 42 w 288"/>
              <a:gd name="T39" fmla="*/ 72 h 288"/>
              <a:gd name="T40" fmla="*/ 73 w 288"/>
              <a:gd name="T41" fmla="*/ 41 h 288"/>
              <a:gd name="T42" fmla="*/ 104 w 288"/>
              <a:gd name="T43" fmla="*/ 72 h 288"/>
              <a:gd name="T44" fmla="*/ 73 w 288"/>
              <a:gd name="T45" fmla="*/ 10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39945" name="组合 12"/>
          <p:cNvGrpSpPr>
            <a:grpSpLocks/>
          </p:cNvGrpSpPr>
          <p:nvPr/>
        </p:nvGrpSpPr>
        <p:grpSpPr bwMode="auto">
          <a:xfrm>
            <a:off x="6198070" y="2629083"/>
            <a:ext cx="3360737" cy="1046211"/>
            <a:chOff x="1172899" y="2551837"/>
            <a:chExt cx="3360058" cy="1047219"/>
          </a:xfrm>
        </p:grpSpPr>
        <p:sp>
          <p:nvSpPr>
            <p:cNvPr id="39946" name="文本框 13"/>
            <p:cNvSpPr txBox="1">
              <a:spLocks noChangeArrowheads="1"/>
            </p:cNvSpPr>
            <p:nvPr/>
          </p:nvSpPr>
          <p:spPr bwMode="auto">
            <a:xfrm>
              <a:off x="1172899" y="2859680"/>
              <a:ext cx="3360058" cy="739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帮助预约治疗和医生的就诊，监督服用药物，时刻关注病情变化，并与医生保持联系，及时调整治疗方案</a:t>
              </a:r>
            </a:p>
          </p:txBody>
        </p:sp>
        <p:sp>
          <p:nvSpPr>
            <p:cNvPr id="39947" name="文本框 14"/>
            <p:cNvSpPr txBox="1">
              <a:spLocks noChangeArrowheads="1"/>
            </p:cNvSpPr>
            <p:nvPr/>
          </p:nvSpPr>
          <p:spPr bwMode="auto">
            <a:xfrm>
              <a:off x="1441272" y="2551837"/>
              <a:ext cx="28233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16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医疗支持</a:t>
              </a:r>
            </a:p>
          </p:txBody>
        </p:sp>
      </p:grpSp>
      <p:sp>
        <p:nvSpPr>
          <p:cNvPr id="23" name="椭圆 22"/>
          <p:cNvSpPr/>
          <p:nvPr/>
        </p:nvSpPr>
        <p:spPr>
          <a:xfrm>
            <a:off x="3461332" y="3875897"/>
            <a:ext cx="857250" cy="855662"/>
          </a:xfrm>
          <a:prstGeom prst="ellipse">
            <a:avLst/>
          </a:prstGeom>
          <a:solidFill>
            <a:srgbClr val="AE9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sym typeface="+mn-ea"/>
            </a:endParaRPr>
          </a:p>
        </p:txBody>
      </p:sp>
      <p:sp>
        <p:nvSpPr>
          <p:cNvPr id="39949" name="Freeform 354"/>
          <p:cNvSpPr>
            <a:spLocks noEditPoints="1" noChangeArrowheads="1"/>
          </p:cNvSpPr>
          <p:nvPr/>
        </p:nvSpPr>
        <p:spPr bwMode="auto">
          <a:xfrm>
            <a:off x="3692538" y="4077839"/>
            <a:ext cx="390525" cy="412750"/>
          </a:xfrm>
          <a:custGeom>
            <a:avLst/>
            <a:gdLst>
              <a:gd name="T0" fmla="*/ 236 w 274"/>
              <a:gd name="T1" fmla="*/ 120 h 288"/>
              <a:gd name="T2" fmla="*/ 274 w 274"/>
              <a:gd name="T3" fmla="*/ 93 h 288"/>
              <a:gd name="T4" fmla="*/ 250 w 274"/>
              <a:gd name="T5" fmla="*/ 51 h 288"/>
              <a:gd name="T6" fmla="*/ 206 w 274"/>
              <a:gd name="T7" fmla="*/ 70 h 288"/>
              <a:gd name="T8" fmla="*/ 166 w 274"/>
              <a:gd name="T9" fmla="*/ 47 h 288"/>
              <a:gd name="T10" fmla="*/ 161 w 274"/>
              <a:gd name="T11" fmla="*/ 0 h 288"/>
              <a:gd name="T12" fmla="*/ 113 w 274"/>
              <a:gd name="T13" fmla="*/ 0 h 288"/>
              <a:gd name="T14" fmla="*/ 108 w 274"/>
              <a:gd name="T15" fmla="*/ 47 h 288"/>
              <a:gd name="T16" fmla="*/ 67 w 274"/>
              <a:gd name="T17" fmla="*/ 70 h 288"/>
              <a:gd name="T18" fmla="*/ 24 w 274"/>
              <a:gd name="T19" fmla="*/ 51 h 288"/>
              <a:gd name="T20" fmla="*/ 0 w 274"/>
              <a:gd name="T21" fmla="*/ 93 h 288"/>
              <a:gd name="T22" fmla="*/ 38 w 274"/>
              <a:gd name="T23" fmla="*/ 120 h 288"/>
              <a:gd name="T24" fmla="*/ 38 w 274"/>
              <a:gd name="T25" fmla="*/ 168 h 288"/>
              <a:gd name="T26" fmla="*/ 0 w 274"/>
              <a:gd name="T27" fmla="*/ 195 h 288"/>
              <a:gd name="T28" fmla="*/ 24 w 274"/>
              <a:gd name="T29" fmla="*/ 237 h 288"/>
              <a:gd name="T30" fmla="*/ 68 w 274"/>
              <a:gd name="T31" fmla="*/ 218 h 288"/>
              <a:gd name="T32" fmla="*/ 108 w 274"/>
              <a:gd name="T33" fmla="*/ 241 h 288"/>
              <a:gd name="T34" fmla="*/ 113 w 274"/>
              <a:gd name="T35" fmla="*/ 288 h 288"/>
              <a:gd name="T36" fmla="*/ 161 w 274"/>
              <a:gd name="T37" fmla="*/ 288 h 288"/>
              <a:gd name="T38" fmla="*/ 166 w 274"/>
              <a:gd name="T39" fmla="*/ 241 h 288"/>
              <a:gd name="T40" fmla="*/ 206 w 274"/>
              <a:gd name="T41" fmla="*/ 218 h 288"/>
              <a:gd name="T42" fmla="*/ 250 w 274"/>
              <a:gd name="T43" fmla="*/ 237 h 288"/>
              <a:gd name="T44" fmla="*/ 274 w 274"/>
              <a:gd name="T45" fmla="*/ 195 h 288"/>
              <a:gd name="T46" fmla="*/ 236 w 274"/>
              <a:gd name="T47" fmla="*/ 168 h 288"/>
              <a:gd name="T48" fmla="*/ 236 w 274"/>
              <a:gd name="T49" fmla="*/ 120 h 288"/>
              <a:gd name="T50" fmla="*/ 158 w 274"/>
              <a:gd name="T51" fmla="*/ 180 h 288"/>
              <a:gd name="T52" fmla="*/ 116 w 274"/>
              <a:gd name="T53" fmla="*/ 180 h 288"/>
              <a:gd name="T54" fmla="*/ 96 w 274"/>
              <a:gd name="T55" fmla="*/ 144 h 288"/>
              <a:gd name="T56" fmla="*/ 116 w 274"/>
              <a:gd name="T57" fmla="*/ 108 h 288"/>
              <a:gd name="T58" fmla="*/ 158 w 274"/>
              <a:gd name="T59" fmla="*/ 108 h 288"/>
              <a:gd name="T60" fmla="*/ 179 w 274"/>
              <a:gd name="T61" fmla="*/ 144 h 288"/>
              <a:gd name="T62" fmla="*/ 158 w 274"/>
              <a:gd name="T63" fmla="*/ 18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4" h="288">
                <a:moveTo>
                  <a:pt x="236" y="120"/>
                </a:moveTo>
                <a:cubicBezTo>
                  <a:pt x="274" y="93"/>
                  <a:pt x="274" y="93"/>
                  <a:pt x="274" y="93"/>
                </a:cubicBezTo>
                <a:cubicBezTo>
                  <a:pt x="250" y="51"/>
                  <a:pt x="250" y="51"/>
                  <a:pt x="250" y="51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1" y="0"/>
                  <a:pt x="161" y="0"/>
                  <a:pt x="161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67" y="70"/>
                  <a:pt x="67" y="70"/>
                  <a:pt x="67" y="70"/>
                </a:cubicBezTo>
                <a:cubicBezTo>
                  <a:pt x="24" y="51"/>
                  <a:pt x="24" y="51"/>
                  <a:pt x="24" y="51"/>
                </a:cubicBezTo>
                <a:cubicBezTo>
                  <a:pt x="0" y="93"/>
                  <a:pt x="0" y="93"/>
                  <a:pt x="0" y="93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18" y="182"/>
                  <a:pt x="0" y="195"/>
                  <a:pt x="0" y="195"/>
                </a:cubicBezTo>
                <a:cubicBezTo>
                  <a:pt x="24" y="237"/>
                  <a:pt x="24" y="237"/>
                  <a:pt x="24" y="237"/>
                </a:cubicBezTo>
                <a:cubicBezTo>
                  <a:pt x="68" y="218"/>
                  <a:pt x="68" y="218"/>
                  <a:pt x="68" y="218"/>
                </a:cubicBezTo>
                <a:cubicBezTo>
                  <a:pt x="108" y="241"/>
                  <a:pt x="108" y="241"/>
                  <a:pt x="108" y="241"/>
                </a:cubicBezTo>
                <a:cubicBezTo>
                  <a:pt x="113" y="288"/>
                  <a:pt x="113" y="288"/>
                  <a:pt x="113" y="288"/>
                </a:cubicBezTo>
                <a:cubicBezTo>
                  <a:pt x="161" y="288"/>
                  <a:pt x="161" y="288"/>
                  <a:pt x="161" y="288"/>
                </a:cubicBezTo>
                <a:cubicBezTo>
                  <a:pt x="161" y="288"/>
                  <a:pt x="163" y="266"/>
                  <a:pt x="166" y="241"/>
                </a:cubicBezTo>
                <a:cubicBezTo>
                  <a:pt x="206" y="218"/>
                  <a:pt x="206" y="218"/>
                  <a:pt x="206" y="218"/>
                </a:cubicBezTo>
                <a:cubicBezTo>
                  <a:pt x="250" y="237"/>
                  <a:pt x="250" y="237"/>
                  <a:pt x="250" y="237"/>
                </a:cubicBezTo>
                <a:cubicBezTo>
                  <a:pt x="274" y="195"/>
                  <a:pt x="274" y="195"/>
                  <a:pt x="274" y="195"/>
                </a:cubicBezTo>
                <a:cubicBezTo>
                  <a:pt x="274" y="195"/>
                  <a:pt x="256" y="182"/>
                  <a:pt x="236" y="168"/>
                </a:cubicBezTo>
                <a:lnTo>
                  <a:pt x="236" y="120"/>
                </a:lnTo>
                <a:close/>
                <a:moveTo>
                  <a:pt x="158" y="180"/>
                </a:moveTo>
                <a:cubicBezTo>
                  <a:pt x="116" y="180"/>
                  <a:pt x="116" y="180"/>
                  <a:pt x="116" y="180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58" y="108"/>
                  <a:pt x="158" y="108"/>
                  <a:pt x="158" y="108"/>
                </a:cubicBezTo>
                <a:cubicBezTo>
                  <a:pt x="179" y="144"/>
                  <a:pt x="179" y="144"/>
                  <a:pt x="179" y="144"/>
                </a:cubicBezTo>
                <a:lnTo>
                  <a:pt x="158" y="1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39950" name="组合 19"/>
          <p:cNvGrpSpPr>
            <a:grpSpLocks/>
          </p:cNvGrpSpPr>
          <p:nvPr/>
        </p:nvGrpSpPr>
        <p:grpSpPr bwMode="auto">
          <a:xfrm>
            <a:off x="2345140" y="4925346"/>
            <a:ext cx="3360737" cy="1046211"/>
            <a:chOff x="1172899" y="2551837"/>
            <a:chExt cx="3360058" cy="1047219"/>
          </a:xfrm>
        </p:grpSpPr>
        <p:sp>
          <p:nvSpPr>
            <p:cNvPr id="39951" name="文本框 20"/>
            <p:cNvSpPr txBox="1">
              <a:spLocks noChangeArrowheads="1"/>
            </p:cNvSpPr>
            <p:nvPr/>
          </p:nvSpPr>
          <p:spPr bwMode="auto">
            <a:xfrm>
              <a:off x="1172899" y="2859680"/>
              <a:ext cx="3360058" cy="739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监测睡眠情况，包括入睡时间、醒来次数、睡眠质量等，有助于及时发现睡眠问题的变化和进展</a:t>
              </a:r>
            </a:p>
          </p:txBody>
        </p:sp>
        <p:sp>
          <p:nvSpPr>
            <p:cNvPr id="39952" name="文本框 21"/>
            <p:cNvSpPr txBox="1">
              <a:spLocks noChangeArrowheads="1"/>
            </p:cNvSpPr>
            <p:nvPr/>
          </p:nvSpPr>
          <p:spPr bwMode="auto">
            <a:xfrm>
              <a:off x="1441272" y="2551837"/>
              <a:ext cx="28233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16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定期监测</a:t>
              </a:r>
            </a:p>
          </p:txBody>
        </p:sp>
      </p:grpSp>
      <p:sp>
        <p:nvSpPr>
          <p:cNvPr id="30" name="椭圆 29"/>
          <p:cNvSpPr/>
          <p:nvPr/>
        </p:nvSpPr>
        <p:spPr>
          <a:xfrm>
            <a:off x="7529513" y="3795550"/>
            <a:ext cx="857250" cy="855662"/>
          </a:xfrm>
          <a:prstGeom prst="ellipse">
            <a:avLst/>
          </a:prstGeom>
          <a:solidFill>
            <a:srgbClr val="AE9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sym typeface="+mn-ea"/>
            </a:endParaRPr>
          </a:p>
        </p:txBody>
      </p:sp>
      <p:grpSp>
        <p:nvGrpSpPr>
          <p:cNvPr id="39954" name="组合 30"/>
          <p:cNvGrpSpPr>
            <a:grpSpLocks/>
          </p:cNvGrpSpPr>
          <p:nvPr/>
        </p:nvGrpSpPr>
        <p:grpSpPr bwMode="auto">
          <a:xfrm>
            <a:off x="7773988" y="4024150"/>
            <a:ext cx="368300" cy="411162"/>
            <a:chOff x="12658834" y="6958899"/>
            <a:chExt cx="231775" cy="258763"/>
          </a:xfrm>
        </p:grpSpPr>
        <p:sp>
          <p:nvSpPr>
            <p:cNvPr id="39955" name="Rectangle 74"/>
            <p:cNvSpPr>
              <a:spLocks noChangeArrowheads="1"/>
            </p:cNvSpPr>
            <p:nvPr/>
          </p:nvSpPr>
          <p:spPr bwMode="auto">
            <a:xfrm>
              <a:off x="12762021" y="7130349"/>
              <a:ext cx="23813" cy="87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956" name="Freeform 75"/>
            <p:cNvSpPr>
              <a:spLocks noChangeArrowheads="1"/>
            </p:cNvSpPr>
            <p:nvPr/>
          </p:nvSpPr>
          <p:spPr bwMode="auto">
            <a:xfrm>
              <a:off x="12658834" y="6958899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957" name="Freeform 76"/>
            <p:cNvSpPr>
              <a:spLocks noChangeArrowheads="1"/>
            </p:cNvSpPr>
            <p:nvPr/>
          </p:nvSpPr>
          <p:spPr bwMode="auto">
            <a:xfrm>
              <a:off x="12682646" y="7046211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9958" name="组合 26"/>
          <p:cNvGrpSpPr>
            <a:grpSpLocks/>
          </p:cNvGrpSpPr>
          <p:nvPr/>
        </p:nvGrpSpPr>
        <p:grpSpPr bwMode="auto">
          <a:xfrm>
            <a:off x="6240463" y="4771469"/>
            <a:ext cx="3359150" cy="1262241"/>
            <a:chOff x="1172899" y="2551837"/>
            <a:chExt cx="3360058" cy="1261047"/>
          </a:xfrm>
        </p:grpSpPr>
        <p:sp>
          <p:nvSpPr>
            <p:cNvPr id="39959" name="文本框 27"/>
            <p:cNvSpPr txBox="1">
              <a:spLocks noChangeArrowheads="1"/>
            </p:cNvSpPr>
            <p:nvPr/>
          </p:nvSpPr>
          <p:spPr bwMode="auto">
            <a:xfrm>
              <a:off x="1172899" y="2859680"/>
              <a:ext cx="3360058" cy="953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包括规律的作息时间、健康饮食、适量的运动等，有助于改善睡眠质量。包括作息时间表、睡眠环境，活动和食、进行放松的活动</a:t>
              </a:r>
            </a:p>
          </p:txBody>
        </p:sp>
        <p:sp>
          <p:nvSpPr>
            <p:cNvPr id="39960" name="文本框 28"/>
            <p:cNvSpPr txBox="1">
              <a:spLocks noChangeArrowheads="1"/>
            </p:cNvSpPr>
            <p:nvPr/>
          </p:nvSpPr>
          <p:spPr bwMode="auto">
            <a:xfrm>
              <a:off x="1441272" y="2551837"/>
              <a:ext cx="28233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</a:t>
              </a:r>
              <a:r>
                <a:rPr lang="zh-CN" altLang="en-US" sz="16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建立健康生活习惯</a:t>
              </a:r>
            </a:p>
          </p:txBody>
        </p:sp>
      </p:grpSp>
      <p:grpSp>
        <p:nvGrpSpPr>
          <p:cNvPr id="39962" name="组合 40"/>
          <p:cNvGrpSpPr>
            <a:grpSpLocks/>
          </p:cNvGrpSpPr>
          <p:nvPr/>
        </p:nvGrpSpPr>
        <p:grpSpPr bwMode="auto">
          <a:xfrm>
            <a:off x="5981700" y="4243388"/>
            <a:ext cx="306388" cy="411162"/>
            <a:chOff x="12676296" y="6441374"/>
            <a:chExt cx="193675" cy="258763"/>
          </a:xfrm>
        </p:grpSpPr>
        <p:sp>
          <p:nvSpPr>
            <p:cNvPr id="39963" name="Freeform 347"/>
            <p:cNvSpPr>
              <a:spLocks noEditPoints="1" noChangeArrowheads="1"/>
            </p:cNvSpPr>
            <p:nvPr/>
          </p:nvSpPr>
          <p:spPr bwMode="auto">
            <a:xfrm>
              <a:off x="12676296" y="6441374"/>
              <a:ext cx="193675" cy="258763"/>
            </a:xfrm>
            <a:custGeom>
              <a:avLst/>
              <a:gdLst>
                <a:gd name="T0" fmla="*/ 191 w 214"/>
                <a:gd name="T1" fmla="*/ 20 h 289"/>
                <a:gd name="T2" fmla="*/ 178 w 214"/>
                <a:gd name="T3" fmla="*/ 20 h 289"/>
                <a:gd name="T4" fmla="*/ 178 w 214"/>
                <a:gd name="T5" fmla="*/ 11 h 289"/>
                <a:gd name="T6" fmla="*/ 167 w 214"/>
                <a:gd name="T7" fmla="*/ 0 h 289"/>
                <a:gd name="T8" fmla="*/ 155 w 214"/>
                <a:gd name="T9" fmla="*/ 11 h 289"/>
                <a:gd name="T10" fmla="*/ 155 w 214"/>
                <a:gd name="T11" fmla="*/ 20 h 289"/>
                <a:gd name="T12" fmla="*/ 118 w 214"/>
                <a:gd name="T13" fmla="*/ 20 h 289"/>
                <a:gd name="T14" fmla="*/ 118 w 214"/>
                <a:gd name="T15" fmla="*/ 11 h 289"/>
                <a:gd name="T16" fmla="*/ 107 w 214"/>
                <a:gd name="T17" fmla="*/ 0 h 289"/>
                <a:gd name="T18" fmla="*/ 96 w 214"/>
                <a:gd name="T19" fmla="*/ 11 h 289"/>
                <a:gd name="T20" fmla="*/ 96 w 214"/>
                <a:gd name="T21" fmla="*/ 20 h 289"/>
                <a:gd name="T22" fmla="*/ 59 w 214"/>
                <a:gd name="T23" fmla="*/ 20 h 289"/>
                <a:gd name="T24" fmla="*/ 59 w 214"/>
                <a:gd name="T25" fmla="*/ 11 h 289"/>
                <a:gd name="T26" fmla="*/ 48 w 214"/>
                <a:gd name="T27" fmla="*/ 0 h 289"/>
                <a:gd name="T28" fmla="*/ 36 w 214"/>
                <a:gd name="T29" fmla="*/ 11 h 289"/>
                <a:gd name="T30" fmla="*/ 36 w 214"/>
                <a:gd name="T31" fmla="*/ 20 h 289"/>
                <a:gd name="T32" fmla="*/ 24 w 214"/>
                <a:gd name="T33" fmla="*/ 20 h 289"/>
                <a:gd name="T34" fmla="*/ 0 w 214"/>
                <a:gd name="T35" fmla="*/ 43 h 289"/>
                <a:gd name="T36" fmla="*/ 0 w 214"/>
                <a:gd name="T37" fmla="*/ 266 h 289"/>
                <a:gd name="T38" fmla="*/ 24 w 214"/>
                <a:gd name="T39" fmla="*/ 289 h 289"/>
                <a:gd name="T40" fmla="*/ 191 w 214"/>
                <a:gd name="T41" fmla="*/ 289 h 289"/>
                <a:gd name="T42" fmla="*/ 214 w 214"/>
                <a:gd name="T43" fmla="*/ 266 h 289"/>
                <a:gd name="T44" fmla="*/ 214 w 214"/>
                <a:gd name="T45" fmla="*/ 43 h 289"/>
                <a:gd name="T46" fmla="*/ 191 w 214"/>
                <a:gd name="T47" fmla="*/ 20 h 289"/>
                <a:gd name="T48" fmla="*/ 191 w 214"/>
                <a:gd name="T49" fmla="*/ 264 h 289"/>
                <a:gd name="T50" fmla="*/ 23 w 214"/>
                <a:gd name="T51" fmla="*/ 264 h 289"/>
                <a:gd name="T52" fmla="*/ 23 w 214"/>
                <a:gd name="T53" fmla="*/ 45 h 289"/>
                <a:gd name="T54" fmla="*/ 36 w 214"/>
                <a:gd name="T55" fmla="*/ 45 h 289"/>
                <a:gd name="T56" fmla="*/ 36 w 214"/>
                <a:gd name="T57" fmla="*/ 52 h 289"/>
                <a:gd name="T58" fmla="*/ 48 w 214"/>
                <a:gd name="T59" fmla="*/ 63 h 289"/>
                <a:gd name="T60" fmla="*/ 59 w 214"/>
                <a:gd name="T61" fmla="*/ 52 h 289"/>
                <a:gd name="T62" fmla="*/ 59 w 214"/>
                <a:gd name="T63" fmla="*/ 45 h 289"/>
                <a:gd name="T64" fmla="*/ 96 w 214"/>
                <a:gd name="T65" fmla="*/ 45 h 289"/>
                <a:gd name="T66" fmla="*/ 96 w 214"/>
                <a:gd name="T67" fmla="*/ 52 h 289"/>
                <a:gd name="T68" fmla="*/ 107 w 214"/>
                <a:gd name="T69" fmla="*/ 63 h 289"/>
                <a:gd name="T70" fmla="*/ 118 w 214"/>
                <a:gd name="T71" fmla="*/ 52 h 289"/>
                <a:gd name="T72" fmla="*/ 118 w 214"/>
                <a:gd name="T73" fmla="*/ 45 h 289"/>
                <a:gd name="T74" fmla="*/ 155 w 214"/>
                <a:gd name="T75" fmla="*/ 45 h 289"/>
                <a:gd name="T76" fmla="*/ 155 w 214"/>
                <a:gd name="T77" fmla="*/ 52 h 289"/>
                <a:gd name="T78" fmla="*/ 167 w 214"/>
                <a:gd name="T79" fmla="*/ 63 h 289"/>
                <a:gd name="T80" fmla="*/ 178 w 214"/>
                <a:gd name="T81" fmla="*/ 52 h 289"/>
                <a:gd name="T82" fmla="*/ 178 w 214"/>
                <a:gd name="T83" fmla="*/ 45 h 289"/>
                <a:gd name="T84" fmla="*/ 191 w 214"/>
                <a:gd name="T85" fmla="*/ 45 h 289"/>
                <a:gd name="T86" fmla="*/ 191 w 214"/>
                <a:gd name="T87" fmla="*/ 26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89">
                  <a:moveTo>
                    <a:pt x="191" y="20"/>
                  </a:moveTo>
                  <a:cubicBezTo>
                    <a:pt x="178" y="20"/>
                    <a:pt x="178" y="20"/>
                    <a:pt x="178" y="20"/>
                  </a:cubicBezTo>
                  <a:cubicBezTo>
                    <a:pt x="178" y="11"/>
                    <a:pt x="178" y="11"/>
                    <a:pt x="178" y="11"/>
                  </a:cubicBezTo>
                  <a:cubicBezTo>
                    <a:pt x="178" y="5"/>
                    <a:pt x="173" y="0"/>
                    <a:pt x="167" y="0"/>
                  </a:cubicBezTo>
                  <a:cubicBezTo>
                    <a:pt x="160" y="0"/>
                    <a:pt x="155" y="5"/>
                    <a:pt x="155" y="11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8" y="5"/>
                    <a:pt x="113" y="0"/>
                    <a:pt x="107" y="0"/>
                  </a:cubicBezTo>
                  <a:cubicBezTo>
                    <a:pt x="101" y="0"/>
                    <a:pt x="96" y="5"/>
                    <a:pt x="96" y="11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5"/>
                    <a:pt x="54" y="0"/>
                    <a:pt x="48" y="0"/>
                  </a:cubicBezTo>
                  <a:cubicBezTo>
                    <a:pt x="41" y="0"/>
                    <a:pt x="36" y="5"/>
                    <a:pt x="36" y="1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11" y="20"/>
                    <a:pt x="0" y="30"/>
                    <a:pt x="0" y="43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278"/>
                    <a:pt x="11" y="289"/>
                    <a:pt x="24" y="289"/>
                  </a:cubicBezTo>
                  <a:cubicBezTo>
                    <a:pt x="191" y="289"/>
                    <a:pt x="191" y="289"/>
                    <a:pt x="191" y="289"/>
                  </a:cubicBezTo>
                  <a:cubicBezTo>
                    <a:pt x="204" y="289"/>
                    <a:pt x="214" y="278"/>
                    <a:pt x="214" y="266"/>
                  </a:cubicBezTo>
                  <a:cubicBezTo>
                    <a:pt x="214" y="43"/>
                    <a:pt x="214" y="43"/>
                    <a:pt x="214" y="43"/>
                  </a:cubicBezTo>
                  <a:cubicBezTo>
                    <a:pt x="214" y="30"/>
                    <a:pt x="204" y="20"/>
                    <a:pt x="191" y="20"/>
                  </a:cubicBezTo>
                  <a:close/>
                  <a:moveTo>
                    <a:pt x="191" y="264"/>
                  </a:moveTo>
                  <a:cubicBezTo>
                    <a:pt x="23" y="264"/>
                    <a:pt x="23" y="264"/>
                    <a:pt x="23" y="26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8"/>
                    <a:pt x="41" y="63"/>
                    <a:pt x="48" y="63"/>
                  </a:cubicBezTo>
                  <a:cubicBezTo>
                    <a:pt x="54" y="63"/>
                    <a:pt x="59" y="58"/>
                    <a:pt x="59" y="52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58"/>
                    <a:pt x="101" y="63"/>
                    <a:pt x="107" y="63"/>
                  </a:cubicBezTo>
                  <a:cubicBezTo>
                    <a:pt x="113" y="63"/>
                    <a:pt x="118" y="58"/>
                    <a:pt x="118" y="52"/>
                  </a:cubicBezTo>
                  <a:cubicBezTo>
                    <a:pt x="118" y="45"/>
                    <a:pt x="118" y="45"/>
                    <a:pt x="118" y="45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5" y="58"/>
                    <a:pt x="160" y="63"/>
                    <a:pt x="167" y="63"/>
                  </a:cubicBezTo>
                  <a:cubicBezTo>
                    <a:pt x="173" y="63"/>
                    <a:pt x="178" y="58"/>
                    <a:pt x="178" y="52"/>
                  </a:cubicBezTo>
                  <a:cubicBezTo>
                    <a:pt x="178" y="45"/>
                    <a:pt x="178" y="45"/>
                    <a:pt x="178" y="45"/>
                  </a:cubicBezTo>
                  <a:cubicBezTo>
                    <a:pt x="191" y="45"/>
                    <a:pt x="191" y="45"/>
                    <a:pt x="191" y="45"/>
                  </a:cubicBezTo>
                  <a:lnTo>
                    <a:pt x="191" y="2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964" name="Rectangle 348"/>
            <p:cNvSpPr>
              <a:spLocks noChangeArrowheads="1"/>
            </p:cNvSpPr>
            <p:nvPr/>
          </p:nvSpPr>
          <p:spPr bwMode="auto">
            <a:xfrm>
              <a:off x="12719159" y="6523924"/>
              <a:ext cx="107950" cy="14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965" name="Rectangle 349"/>
            <p:cNvSpPr>
              <a:spLocks noChangeArrowheads="1"/>
            </p:cNvSpPr>
            <p:nvPr/>
          </p:nvSpPr>
          <p:spPr bwMode="auto">
            <a:xfrm>
              <a:off x="12719159" y="6560436"/>
              <a:ext cx="107950" cy="14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966" name="Rectangle 350"/>
            <p:cNvSpPr>
              <a:spLocks noChangeArrowheads="1"/>
            </p:cNvSpPr>
            <p:nvPr/>
          </p:nvSpPr>
          <p:spPr bwMode="auto">
            <a:xfrm>
              <a:off x="12719159" y="6596949"/>
              <a:ext cx="107950" cy="14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967" name="Rectangle 351"/>
            <p:cNvSpPr>
              <a:spLocks noChangeArrowheads="1"/>
            </p:cNvSpPr>
            <p:nvPr/>
          </p:nvSpPr>
          <p:spPr bwMode="auto">
            <a:xfrm>
              <a:off x="12719159" y="6633461"/>
              <a:ext cx="107950" cy="15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9972" name="组合 52"/>
          <p:cNvGrpSpPr>
            <a:grpSpLocks/>
          </p:cNvGrpSpPr>
          <p:nvPr/>
        </p:nvGrpSpPr>
        <p:grpSpPr bwMode="auto">
          <a:xfrm>
            <a:off x="9424988" y="4276725"/>
            <a:ext cx="350837" cy="411163"/>
            <a:chOff x="13179534" y="6958899"/>
            <a:chExt cx="220662" cy="258762"/>
          </a:xfrm>
        </p:grpSpPr>
        <p:sp>
          <p:nvSpPr>
            <p:cNvPr id="39973" name="Freeform 77"/>
            <p:cNvSpPr>
              <a:spLocks noChangeArrowheads="1"/>
            </p:cNvSpPr>
            <p:nvPr/>
          </p:nvSpPr>
          <p:spPr bwMode="auto">
            <a:xfrm>
              <a:off x="13222396" y="6958899"/>
              <a:ext cx="177800" cy="149225"/>
            </a:xfrm>
            <a:custGeom>
              <a:avLst/>
              <a:gdLst>
                <a:gd name="T0" fmla="*/ 134 w 196"/>
                <a:gd name="T1" fmla="*/ 102 h 167"/>
                <a:gd name="T2" fmla="*/ 196 w 196"/>
                <a:gd name="T3" fmla="*/ 34 h 167"/>
                <a:gd name="T4" fmla="*/ 76 w 196"/>
                <a:gd name="T5" fmla="*/ 22 h 167"/>
                <a:gd name="T6" fmla="*/ 0 w 196"/>
                <a:gd name="T7" fmla="*/ 2 h 167"/>
                <a:gd name="T8" fmla="*/ 0 w 196"/>
                <a:gd name="T9" fmla="*/ 137 h 167"/>
                <a:gd name="T10" fmla="*/ 39 w 196"/>
                <a:gd name="T11" fmla="*/ 135 h 167"/>
                <a:gd name="T12" fmla="*/ 191 w 196"/>
                <a:gd name="T13" fmla="*/ 160 h 167"/>
                <a:gd name="T14" fmla="*/ 134 w 196"/>
                <a:gd name="T15" fmla="*/ 10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974" name="Rectangle 78"/>
            <p:cNvSpPr>
              <a:spLocks noChangeArrowheads="1"/>
            </p:cNvSpPr>
            <p:nvPr/>
          </p:nvSpPr>
          <p:spPr bwMode="auto">
            <a:xfrm>
              <a:off x="13179534" y="6960486"/>
              <a:ext cx="22225" cy="257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53C3506E-FDA0-1E18-AE77-B2F863EE0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" y="307975"/>
            <a:ext cx="48858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AE97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呵护睡眠的做法</a:t>
            </a:r>
          </a:p>
        </p:txBody>
      </p:sp>
      <p:pic>
        <p:nvPicPr>
          <p:cNvPr id="5" name="Picture 9" descr="院徽组合（粉红）">
            <a:extLst>
              <a:ext uri="{FF2B5EF4-FFF2-40B4-BE49-F238E27FC236}">
                <a16:creationId xmlns:a16="http://schemas.microsoft.com/office/drawing/2014/main" id="{4BB0F737-10A7-88B0-801F-48E8323190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246" y="246516"/>
            <a:ext cx="630969" cy="630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06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文本框 8"/>
          <p:cNvSpPr txBox="1">
            <a:spLocks noChangeArrowheads="1"/>
          </p:cNvSpPr>
          <p:nvPr/>
        </p:nvSpPr>
        <p:spPr bwMode="auto">
          <a:xfrm>
            <a:off x="1609725" y="2806700"/>
            <a:ext cx="8080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8681" name="文本框 10"/>
          <p:cNvSpPr txBox="1">
            <a:spLocks noChangeArrowheads="1"/>
          </p:cNvSpPr>
          <p:nvPr/>
        </p:nvSpPr>
        <p:spPr bwMode="auto">
          <a:xfrm>
            <a:off x="4419600" y="2379663"/>
            <a:ext cx="8096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8683" name="文本框 12"/>
          <p:cNvSpPr txBox="1">
            <a:spLocks noChangeArrowheads="1"/>
          </p:cNvSpPr>
          <p:nvPr/>
        </p:nvSpPr>
        <p:spPr bwMode="auto">
          <a:xfrm>
            <a:off x="5060950" y="3819525"/>
            <a:ext cx="80803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8687" name="文本框 16"/>
          <p:cNvSpPr txBox="1">
            <a:spLocks noChangeArrowheads="1"/>
          </p:cNvSpPr>
          <p:nvPr/>
        </p:nvSpPr>
        <p:spPr bwMode="auto">
          <a:xfrm>
            <a:off x="2747963" y="2039938"/>
            <a:ext cx="10144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1" name="Content Placeholder 2"/>
          <p:cNvSpPr txBox="1"/>
          <p:nvPr/>
        </p:nvSpPr>
        <p:spPr>
          <a:xfrm>
            <a:off x="4906908" y="1148824"/>
            <a:ext cx="5708084" cy="7497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误区</a:t>
            </a:r>
            <a:r>
              <a:rPr lang="en-US" altLang="zh-CN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：伴着电视入睡</a:t>
            </a:r>
            <a:endParaRPr lang="en-US" altLang="zh-CN" b="1" u="sng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有人觉得躺在床上怎么都睡不着，坐在沙发上看着电视反而能睡着。这种方法不可取，睡觉一定要在床上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C6B76F7-7B22-7C00-4F1E-23FB15E9A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" y="307975"/>
            <a:ext cx="48858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AE97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良好睡眠的误区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EB1712B-F16A-EC7E-3E73-0B26DAE42A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2" y="2589213"/>
            <a:ext cx="4184214" cy="2344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827DF25-7132-7A90-5B3F-994DEA410AE8}"/>
              </a:ext>
            </a:extLst>
          </p:cNvPr>
          <p:cNvSpPr txBox="1"/>
          <p:nvPr/>
        </p:nvSpPr>
        <p:spPr>
          <a:xfrm>
            <a:off x="5464969" y="1962513"/>
            <a:ext cx="5708084" cy="7497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误区</a:t>
            </a:r>
            <a:r>
              <a:rPr lang="en-US" altLang="zh-CN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：喝酒有助入睡</a:t>
            </a:r>
            <a:endParaRPr lang="en-US" altLang="zh-CN" b="1" u="sng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酒精对最初的入睡虽有帮助，但随着酒精代谢，会损害后半夜睡眠质量，使整体睡眠时间减少。经常睡前喝酒，对身体损伤会逐渐加大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894DD77-D0D4-148F-5B6F-88D3006CB9CA}"/>
              </a:ext>
            </a:extLst>
          </p:cNvPr>
          <p:cNvSpPr txBox="1"/>
          <p:nvPr/>
        </p:nvSpPr>
        <p:spPr>
          <a:xfrm>
            <a:off x="4906908" y="2776202"/>
            <a:ext cx="5708084" cy="7497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误区</a:t>
            </a:r>
            <a:r>
              <a:rPr lang="en-US" altLang="zh-CN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：睡前运动有助睡眠</a:t>
            </a:r>
            <a:endParaRPr lang="en-US" altLang="zh-CN" b="1" u="sng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适量运动有助于消除白天的紧张情绪，但若临睡前才开始运动，会使大脑过度兴奋，错过理想的入睡时间，反而导致睡眠效果不佳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EC475E4-F516-3241-3630-0C954525A3D7}"/>
              </a:ext>
            </a:extLst>
          </p:cNvPr>
          <p:cNvSpPr txBox="1"/>
          <p:nvPr/>
        </p:nvSpPr>
        <p:spPr>
          <a:xfrm>
            <a:off x="5464969" y="3589891"/>
            <a:ext cx="5708084" cy="7497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误区</a:t>
            </a:r>
            <a:r>
              <a:rPr lang="en-US" altLang="zh-CN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：抗拒安眠药</a:t>
            </a:r>
            <a:endParaRPr lang="en-US" altLang="zh-CN" b="1" u="sng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很多人担心吃安眠药有副作用，宁可扛着也不吃。然而，一些严重失眠患者必须通过安眠药才能有效缓解症状，建议大家遵医嘱服药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EE31B92-5336-45C9-7A7F-EE8FDFA632AD}"/>
              </a:ext>
            </a:extLst>
          </p:cNvPr>
          <p:cNvSpPr txBox="1"/>
          <p:nvPr/>
        </p:nvSpPr>
        <p:spPr>
          <a:xfrm>
            <a:off x="4906908" y="4403580"/>
            <a:ext cx="5708084" cy="7497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误区</a:t>
            </a:r>
            <a:r>
              <a:rPr lang="en-US" altLang="zh-CN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：晚上失眠，白天补觉</a:t>
            </a:r>
            <a:endParaRPr lang="en-US" altLang="zh-CN" b="1" u="sng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不建议失眠患者中午补觉，应做到宁可困死也不午睡，否则会加重晚上的睡眠障碍。建议正常人的午睡时间也控制在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分钟以内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B9DC13B-8A91-97B0-6CA5-2D53C0847F63}"/>
              </a:ext>
            </a:extLst>
          </p:cNvPr>
          <p:cNvSpPr txBox="1"/>
          <p:nvPr/>
        </p:nvSpPr>
        <p:spPr>
          <a:xfrm>
            <a:off x="5464969" y="5265265"/>
            <a:ext cx="5708084" cy="7497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误区</a:t>
            </a:r>
            <a:r>
              <a:rPr lang="en-US" altLang="zh-CN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：打呼噜的人睡得香</a:t>
            </a:r>
            <a:endParaRPr lang="en-US" altLang="zh-CN" b="1" u="sng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打呼噜反而是睡得不好的表现，打呼噜时出现的呼吸暂停可导致身体各器官缺氧，易引起各系统功能紊乱，严重时会诱发心梗或脑梗</a:t>
            </a:r>
          </a:p>
        </p:txBody>
      </p:sp>
      <p:pic>
        <p:nvPicPr>
          <p:cNvPr id="26" name="Picture 9" descr="院徽组合（粉红）">
            <a:extLst>
              <a:ext uri="{FF2B5EF4-FFF2-40B4-BE49-F238E27FC236}">
                <a16:creationId xmlns:a16="http://schemas.microsoft.com/office/drawing/2014/main" id="{FED785F0-F826-FA8A-5D2F-EADFC0DEA6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246" y="246516"/>
            <a:ext cx="630969" cy="630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63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3" grpId="0" animBg="1"/>
      <p:bldP spid="15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>
            <a:spLocks noChangeAspect="1"/>
          </p:cNvSpPr>
          <p:nvPr/>
        </p:nvSpPr>
        <p:spPr>
          <a:xfrm>
            <a:off x="1190625" y="1613667"/>
            <a:ext cx="574675" cy="576263"/>
          </a:xfrm>
          <a:prstGeom prst="ellipse">
            <a:avLst/>
          </a:prstGeom>
          <a:solidFill>
            <a:srgbClr val="AE97C0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>
              <a:solidFill>
                <a:prstClr val="white"/>
              </a:solidFill>
              <a:sym typeface="+mn-ea"/>
            </a:endParaRPr>
          </a:p>
        </p:txBody>
      </p:sp>
      <p:sp>
        <p:nvSpPr>
          <p:cNvPr id="5" name="Oval 13"/>
          <p:cNvSpPr>
            <a:spLocks noChangeAspect="1"/>
          </p:cNvSpPr>
          <p:nvPr/>
        </p:nvSpPr>
        <p:spPr>
          <a:xfrm>
            <a:off x="1190625" y="3719217"/>
            <a:ext cx="574675" cy="576262"/>
          </a:xfrm>
          <a:prstGeom prst="ellipse">
            <a:avLst/>
          </a:prstGeom>
          <a:solidFill>
            <a:srgbClr val="AE97C0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>
              <a:solidFill>
                <a:prstClr val="white"/>
              </a:solidFill>
              <a:sym typeface="+mn-ea"/>
            </a:endParaRPr>
          </a:p>
        </p:txBody>
      </p:sp>
      <p:pic>
        <p:nvPicPr>
          <p:cNvPr id="19460" name="Picture 14" descr="ph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3876379"/>
            <a:ext cx="2905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5" descr="bul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177718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19"/>
          <p:cNvSpPr>
            <a:spLocks noChangeAspect="1"/>
          </p:cNvSpPr>
          <p:nvPr/>
        </p:nvSpPr>
        <p:spPr>
          <a:xfrm>
            <a:off x="1190625" y="4980808"/>
            <a:ext cx="574675" cy="576262"/>
          </a:xfrm>
          <a:prstGeom prst="ellipse">
            <a:avLst/>
          </a:prstGeom>
          <a:solidFill>
            <a:srgbClr val="AE97C0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>
              <a:solidFill>
                <a:prstClr val="white"/>
              </a:solidFill>
              <a:sym typeface="+mn-ea"/>
            </a:endParaRPr>
          </a:p>
        </p:txBody>
      </p:sp>
      <p:pic>
        <p:nvPicPr>
          <p:cNvPr id="19463" name="Picture 23" descr="clou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136383"/>
            <a:ext cx="25241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图片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836738"/>
            <a:ext cx="40259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矩形 12"/>
          <p:cNvSpPr>
            <a:spLocks noChangeArrowheads="1"/>
          </p:cNvSpPr>
          <p:nvPr/>
        </p:nvSpPr>
        <p:spPr bwMode="auto">
          <a:xfrm>
            <a:off x="2017713" y="1672405"/>
            <a:ext cx="5863929" cy="127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b="1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一般治疗：</a:t>
            </a:r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睡眠障碍的患者日常生活中可以适当进行体育运动，可选择跑步、跳绳、瑜伽等运动方式，适当的体育运动能够缓解精神上的疲劳，促进机体新陈代谢，有一定的助眠效果，饮食上在睡前应尽量避免喝咖啡、浓茶等刺激性饮品，以免导致机体摄入过多的咖啡因，而对大脑中的腺苷传递造成抑制，从而影响睡眠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8" name="矩形 13"/>
          <p:cNvSpPr>
            <a:spLocks noChangeArrowheads="1"/>
          </p:cNvSpPr>
          <p:nvPr/>
        </p:nvSpPr>
        <p:spPr bwMode="auto">
          <a:xfrm>
            <a:off x="2017713" y="3720804"/>
            <a:ext cx="50688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b="1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药物治疗：</a:t>
            </a:r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也可以在医生的指导下服用百乐眠胶囊、右佐匹克隆片等具有催眠效果的药物进行治疗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9" name="矩形 14"/>
          <p:cNvSpPr>
            <a:spLocks noChangeArrowheads="1"/>
          </p:cNvSpPr>
          <p:nvPr/>
        </p:nvSpPr>
        <p:spPr bwMode="auto">
          <a:xfrm>
            <a:off x="2017713" y="4996683"/>
            <a:ext cx="50688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b="1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物理治疗：</a:t>
            </a:r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必要时可在医生指导下，采取重复经颅磁刺激、经颅电刺激、静电刺激等物理治疗方式进行治疗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ECE7946-67AB-64DC-7C2B-F645EEA0B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" y="307975"/>
            <a:ext cx="48858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AE97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失眠的干预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07EDC88-0A79-5D93-979B-9EC91F66F1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4202" y="2221306"/>
            <a:ext cx="3557798" cy="2415388"/>
          </a:xfrm>
          <a:prstGeom prst="rect">
            <a:avLst/>
          </a:prstGeom>
        </p:spPr>
      </p:pic>
      <p:pic>
        <p:nvPicPr>
          <p:cNvPr id="6" name="Picture 9" descr="院徽组合（粉红）">
            <a:extLst>
              <a:ext uri="{FF2B5EF4-FFF2-40B4-BE49-F238E27FC236}">
                <a16:creationId xmlns:a16="http://schemas.microsoft.com/office/drawing/2014/main" id="{FC6F6B4B-AADD-911D-DA1A-493A160D2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246" y="246516"/>
            <a:ext cx="630969" cy="630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9468" grpId="0"/>
      <p:bldP spid="1946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1497</Words>
  <Application>Microsoft Office PowerPoint</Application>
  <PresentationFormat>宽屏</PresentationFormat>
  <Paragraphs>120</Paragraphs>
  <Slides>15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FontAwesome</vt:lpstr>
      <vt:lpstr>微软雅黑</vt:lpstr>
      <vt:lpstr>Arial</vt:lpstr>
      <vt:lpstr>Calibri</vt:lpstr>
      <vt:lpstr>Calibri Light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tukuppt</dc:title>
  <dc:subject>熊猫办公</dc:subject>
  <dc:creator>www.tukuppt.com</dc:creator>
  <cp:keywords>tukuppt; tukppt</cp:keywords>
  <cp:lastModifiedBy>Administrator</cp:lastModifiedBy>
  <cp:revision>32</cp:revision>
  <dcterms:created xsi:type="dcterms:W3CDTF">2015-08-19T01:58:25Z</dcterms:created>
  <dcterms:modified xsi:type="dcterms:W3CDTF">2025-04-07T07:43:23Z</dcterms:modified>
  <cp:category>tukuppt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