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28"/>
  </p:handoutMasterIdLst>
  <p:sldIdLst>
    <p:sldId id="644" r:id="rId3"/>
    <p:sldId id="851" r:id="rId4"/>
    <p:sldId id="700" r:id="rId6"/>
    <p:sldId id="934" r:id="rId7"/>
    <p:sldId id="936" r:id="rId8"/>
    <p:sldId id="937" r:id="rId9"/>
    <p:sldId id="701" r:id="rId10"/>
    <p:sldId id="935" r:id="rId11"/>
    <p:sldId id="853" r:id="rId12"/>
    <p:sldId id="914" r:id="rId13"/>
    <p:sldId id="742" r:id="rId14"/>
    <p:sldId id="915" r:id="rId15"/>
    <p:sldId id="854" r:id="rId16"/>
    <p:sldId id="770" r:id="rId17"/>
    <p:sldId id="768" r:id="rId18"/>
    <p:sldId id="774" r:id="rId19"/>
    <p:sldId id="771" r:id="rId20"/>
    <p:sldId id="856" r:id="rId21"/>
    <p:sldId id="857" r:id="rId22"/>
    <p:sldId id="858" r:id="rId23"/>
    <p:sldId id="772" r:id="rId24"/>
    <p:sldId id="764" r:id="rId25"/>
    <p:sldId id="765" r:id="rId26"/>
    <p:sldId id="498" r:id="rId27"/>
  </p:sldIdLst>
  <p:sldSz cx="9144000" cy="5143500" type="screen16x9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66" userDrawn="1">
          <p15:clr>
            <a:srgbClr val="A4A3A4"/>
          </p15:clr>
        </p15:guide>
        <p15:guide id="2" pos="285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未知用户1" initials="未知用户1" lastIdx="1" clrIdx="0"/>
  <p:cmAuthor id="1" name="win" initials="w" lastIdx="3" clrIdx="0"/>
  <p:cmAuthor id="2" name="ZS" initials="Z" lastIdx="4" clrIdx="2"/>
  <p:cmAuthor id="4" name="Michael Xu" initials="MX" lastIdx="6" clrIdx="3"/>
  <p:cmAuthor id="5" name="Daniel Lin" initials="DL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800000"/>
    <a:srgbClr val="FF6600"/>
    <a:srgbClr val="FFA500"/>
    <a:srgbClr val="FF9900"/>
    <a:srgbClr val="FF66CC"/>
    <a:srgbClr val="FF33CC"/>
    <a:srgbClr val="FF99FF"/>
    <a:srgbClr val="448AD7"/>
    <a:srgbClr val="0F6F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2309" autoAdjust="0"/>
    <p:restoredTop sz="94118" autoAdjust="0"/>
  </p:normalViewPr>
  <p:slideViewPr>
    <p:cSldViewPr showGuides="1">
      <p:cViewPr>
        <p:scale>
          <a:sx n="90" d="100"/>
          <a:sy n="90" d="100"/>
        </p:scale>
        <p:origin x="-1284" y="-444"/>
      </p:cViewPr>
      <p:guideLst>
        <p:guide orient="horz" pos="1766"/>
        <p:guide pos="28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3" Type="http://schemas.openxmlformats.org/officeDocument/2006/relationships/tags" Target="tags/tag11.xml"/><Relationship Id="rId32" Type="http://schemas.openxmlformats.org/officeDocument/2006/relationships/commentAuthors" Target="commentAuthors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handoutMaster" Target="handoutMasters/handoutMaster1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比例</c:v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explosion val="25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rgbClr val="3333CC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1"/>
              <c:layout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zh-CN"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0.0073864821743983"/>
                  <c:y val="0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抑郁障碍</c:v>
                </c:pt>
                <c:pt idx="1">
                  <c:v>焦虑障碍</c:v>
                </c:pt>
                <c:pt idx="2">
                  <c:v>精神分裂症</c:v>
                </c:pt>
                <c:pt idx="3">
                  <c:v>其他心境障碍</c:v>
                </c:pt>
                <c:pt idx="4">
                  <c:v>双相障碍</c:v>
                </c:pt>
                <c:pt idx="5">
                  <c:v>品行障碍</c:v>
                </c:pt>
                <c:pt idx="6">
                  <c:v>特发性发育性智力障碍</c:v>
                </c:pt>
                <c:pt idx="7">
                  <c:v>孤独症谱系障碍</c:v>
                </c:pt>
                <c:pt idx="8">
                  <c:v>进食障碍</c:v>
                </c:pt>
                <c:pt idx="9">
                  <c:v>注意缺陷/多动障碍</c:v>
                </c:pt>
              </c:strCache>
            </c:strRef>
          </c:cat>
          <c:val>
            <c:numRef>
              <c:f>Sheet1!$B$2:$B$11</c:f>
              <c:numCache>
                <c:formatCode>0.00%</c:formatCode>
                <c:ptCount val="10"/>
                <c:pt idx="0">
                  <c:v>0.374</c:v>
                </c:pt>
                <c:pt idx="1">
                  <c:v>0.229</c:v>
                </c:pt>
                <c:pt idx="2">
                  <c:v>0.121</c:v>
                </c:pt>
                <c:pt idx="3">
                  <c:v>0.069</c:v>
                </c:pt>
                <c:pt idx="4">
                  <c:v>0.068</c:v>
                </c:pt>
                <c:pt idx="5">
                  <c:v>0.039</c:v>
                </c:pt>
                <c:pt idx="6">
                  <c:v>0.035</c:v>
                </c:pt>
                <c:pt idx="7">
                  <c:v>0.034</c:v>
                </c:pt>
                <c:pt idx="8">
                  <c:v>0.023</c:v>
                </c:pt>
                <c:pt idx="9">
                  <c:v>0.008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b97ce954-bc91-434a-9774-7abcbd12eacf}"/>
      </c:ext>
    </c:extLst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4B4C3-8940-443E-9259-3551D87796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C7CD8-2ED3-47D2-9864-9D0FBEE0104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73EA-EE91-4E33-A9C1-8BF5DD7139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451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A4DF058C-8632-2240-9FE4-472C75D05C25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在中、美、欧三国失眠诊疗指南中发现，</a:t>
            </a:r>
            <a:r>
              <a:rPr lang="zh-CN" altLang="en-US" dirty="0">
                <a:effectLst/>
                <a:sym typeface="+mn-ea"/>
              </a:rPr>
              <a:t>我国</a:t>
            </a:r>
            <a:r>
              <a:rPr lang="en-US" altLang="zh-CN" dirty="0">
                <a:effectLst/>
                <a:sym typeface="+mn-ea"/>
              </a:rPr>
              <a:t>2017</a:t>
            </a:r>
            <a:r>
              <a:rPr lang="zh-CN" altLang="en-US" dirty="0">
                <a:effectLst/>
                <a:sym typeface="+mn-ea"/>
              </a:rPr>
              <a:t>年版成人失眠诊疗指南显示：成人失眠率高达</a:t>
            </a:r>
            <a:r>
              <a:rPr lang="en-US" altLang="zh-CN" dirty="0">
                <a:effectLst/>
                <a:sym typeface="+mn-ea"/>
              </a:rPr>
              <a:t>45.4%</a:t>
            </a:r>
            <a:r>
              <a:rPr lang="zh-CN" altLang="en-US" dirty="0">
                <a:effectLst/>
                <a:sym typeface="+mn-ea"/>
              </a:rPr>
              <a:t>，并且中国睡眠研究会</a:t>
            </a:r>
            <a:r>
              <a:rPr lang="en-US" altLang="zh-CN" dirty="0">
                <a:effectLst/>
                <a:sym typeface="+mn-ea"/>
              </a:rPr>
              <a:t>2018</a:t>
            </a:r>
            <a:r>
              <a:rPr lang="zh-CN" altLang="en-US" dirty="0">
                <a:effectLst/>
                <a:sym typeface="+mn-ea"/>
              </a:rPr>
              <a:t>年报告发现，失眠重度患者超六成为</a:t>
            </a:r>
            <a:r>
              <a:rPr lang="en-US" altLang="zh-CN" dirty="0">
                <a:effectLst/>
                <a:sym typeface="+mn-ea"/>
              </a:rPr>
              <a:t>90</a:t>
            </a:r>
            <a:r>
              <a:rPr lang="zh-CN" altLang="en-US" dirty="0">
                <a:effectLst/>
                <a:sym typeface="+mn-ea"/>
              </a:rPr>
              <a:t>后。另外美欧指南显示：美欧成人失眠率也高达</a:t>
            </a:r>
            <a:r>
              <a:rPr lang="en-US" altLang="zh-CN" dirty="0">
                <a:effectLst/>
                <a:sym typeface="+mn-ea"/>
              </a:rPr>
              <a:t>2-3</a:t>
            </a:r>
            <a:r>
              <a:rPr lang="zh-CN" altLang="en-US" dirty="0">
                <a:effectLst/>
                <a:sym typeface="+mn-ea"/>
              </a:rPr>
              <a:t>成。因此，早在</a:t>
            </a:r>
            <a:r>
              <a:rPr lang="en-US" altLang="zh-CN" dirty="0">
                <a:effectLst/>
                <a:sym typeface="+mn-ea"/>
              </a:rPr>
              <a:t>2019</a:t>
            </a:r>
            <a:r>
              <a:rPr lang="zh-CN" altLang="en-US" dirty="0">
                <a:effectLst/>
                <a:sym typeface="+mn-ea"/>
              </a:rPr>
              <a:t>年今日头条健康大数据中，失眠就已经成为年度十大高关注疾病之一。</a:t>
            </a:r>
            <a:endParaRPr lang="zh-CN" alt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1E95C-B6A1-41F2-94DE-B83ABD4982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1366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kumimoji="0"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1366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55361135-11C9-E346-A7F3-ADC213A136F7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940074" y="4982626"/>
            <a:ext cx="8208000" cy="162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27000">
                <a:srgbClr val="ED7D31"/>
              </a:gs>
              <a:gs pos="100000">
                <a:srgbClr val="ED7D31"/>
              </a:gs>
            </a:gsLst>
            <a:lin ang="0" scaled="1"/>
            <a:tileRect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GB" smtClean="0"/>
            </a:fld>
            <a:endParaRPr lang="en-GB"/>
          </a:p>
        </p:txBody>
      </p:sp>
      <p:sp>
        <p:nvSpPr>
          <p:cNvPr id="8" name="文本框 7"/>
          <p:cNvSpPr txBox="1"/>
          <p:nvPr userDrawn="1"/>
        </p:nvSpPr>
        <p:spPr>
          <a:xfrm>
            <a:off x="8417841" y="114285"/>
            <a:ext cx="76174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00" smtClean="0">
                <a:solidFill>
                  <a:srgbClr val="EA5404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艾瓦客</a:t>
            </a:r>
            <a:endParaRPr lang="zh-CN" altLang="en-US" sz="1500">
              <a:solidFill>
                <a:srgbClr val="EA5404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457" y="60253"/>
            <a:ext cx="486000" cy="408146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/>
        </p:nvSpPr>
        <p:spPr>
          <a:xfrm>
            <a:off x="824302" y="4771044"/>
            <a:ext cx="29527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" b="1" smtClean="0">
                <a:solidFill>
                  <a:srgbClr val="D48C5C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TM</a:t>
            </a:r>
            <a:endParaRPr lang="zh-CN" altLang="en-US" sz="600" b="1">
              <a:solidFill>
                <a:srgbClr val="D48C5C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4" y="4818868"/>
            <a:ext cx="897943" cy="27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EFC0E-5F95-4D97-A81F-890914E1FE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41F2-CA3E-4649-92AA-13531E68B0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: 形状 1"/>
          <p:cNvSpPr/>
          <p:nvPr/>
        </p:nvSpPr>
        <p:spPr>
          <a:xfrm flipH="1">
            <a:off x="-4" y="-15686"/>
            <a:ext cx="9144001" cy="994172"/>
          </a:xfrm>
          <a:custGeom>
            <a:avLst/>
            <a:gdLst>
              <a:gd name="connsiteX0" fmla="*/ 0 w 12237719"/>
              <a:gd name="connsiteY0" fmla="*/ 0 h 7090721"/>
              <a:gd name="connsiteX1" fmla="*/ 12237719 w 12237719"/>
              <a:gd name="connsiteY1" fmla="*/ 0 h 7090721"/>
              <a:gd name="connsiteX2" fmla="*/ 12237719 w 12237719"/>
              <a:gd name="connsiteY2" fmla="*/ 6588097 h 7090721"/>
              <a:gd name="connsiteX3" fmla="*/ 12012695 w 12237719"/>
              <a:gd name="connsiteY3" fmla="*/ 6485217 h 7090721"/>
              <a:gd name="connsiteX4" fmla="*/ 9966438 w 12237719"/>
              <a:gd name="connsiteY4" fmla="*/ 5833953 h 7090721"/>
              <a:gd name="connsiteX5" fmla="*/ 4949290 w 12237719"/>
              <a:gd name="connsiteY5" fmla="*/ 7088239 h 7090721"/>
              <a:gd name="connsiteX6" fmla="*/ 423527 w 12237719"/>
              <a:gd name="connsiteY6" fmla="*/ 6285120 h 7090721"/>
              <a:gd name="connsiteX7" fmla="*/ 0 w 12237719"/>
              <a:gd name="connsiteY7" fmla="*/ 6159217 h 7090721"/>
              <a:gd name="connsiteX0-1" fmla="*/ 0 w 12237719"/>
              <a:gd name="connsiteY0-2" fmla="*/ 0 h 7550333"/>
              <a:gd name="connsiteX1-3" fmla="*/ 12237719 w 12237719"/>
              <a:gd name="connsiteY1-4" fmla="*/ 0 h 7550333"/>
              <a:gd name="connsiteX2-5" fmla="*/ 12237719 w 12237719"/>
              <a:gd name="connsiteY2-6" fmla="*/ 6588097 h 7550333"/>
              <a:gd name="connsiteX3-7" fmla="*/ 12012695 w 12237719"/>
              <a:gd name="connsiteY3-8" fmla="*/ 6485217 h 7550333"/>
              <a:gd name="connsiteX4-9" fmla="*/ 9966438 w 12237719"/>
              <a:gd name="connsiteY4-10" fmla="*/ 5833953 h 7550333"/>
              <a:gd name="connsiteX5-11" fmla="*/ 4050130 w 12237719"/>
              <a:gd name="connsiteY5-12" fmla="*/ 7549136 h 7550333"/>
              <a:gd name="connsiteX6-13" fmla="*/ 423527 w 12237719"/>
              <a:gd name="connsiteY6-14" fmla="*/ 6285120 h 7550333"/>
              <a:gd name="connsiteX7-15" fmla="*/ 0 w 12237719"/>
              <a:gd name="connsiteY7-16" fmla="*/ 6159217 h 7550333"/>
              <a:gd name="connsiteX8" fmla="*/ 0 w 12237719"/>
              <a:gd name="connsiteY8" fmla="*/ 0 h 7550333"/>
              <a:gd name="connsiteX0-17" fmla="*/ 0 w 12237719"/>
              <a:gd name="connsiteY0-18" fmla="*/ 0 h 7551015"/>
              <a:gd name="connsiteX1-19" fmla="*/ 12237719 w 12237719"/>
              <a:gd name="connsiteY1-20" fmla="*/ 0 h 7551015"/>
              <a:gd name="connsiteX2-21" fmla="*/ 12237719 w 12237719"/>
              <a:gd name="connsiteY2-22" fmla="*/ 6588097 h 7551015"/>
              <a:gd name="connsiteX3-23" fmla="*/ 12012695 w 12237719"/>
              <a:gd name="connsiteY3-24" fmla="*/ 6485217 h 7551015"/>
              <a:gd name="connsiteX4-25" fmla="*/ 9966438 w 12237719"/>
              <a:gd name="connsiteY4-26" fmla="*/ 5833953 h 7551015"/>
              <a:gd name="connsiteX5-27" fmla="*/ 4050130 w 12237719"/>
              <a:gd name="connsiteY5-28" fmla="*/ 7549136 h 7551015"/>
              <a:gd name="connsiteX6-29" fmla="*/ 972167 w 12237719"/>
              <a:gd name="connsiteY6-30" fmla="*/ 6607747 h 7551015"/>
              <a:gd name="connsiteX7-31" fmla="*/ 0 w 12237719"/>
              <a:gd name="connsiteY7-32" fmla="*/ 6159217 h 7551015"/>
              <a:gd name="connsiteX8-33" fmla="*/ 0 w 12237719"/>
              <a:gd name="connsiteY8-34" fmla="*/ 0 h 7551015"/>
              <a:gd name="connsiteX0-35" fmla="*/ 0 w 12237719"/>
              <a:gd name="connsiteY0-36" fmla="*/ 0 h 7551015"/>
              <a:gd name="connsiteX1-37" fmla="*/ 12237719 w 12237719"/>
              <a:gd name="connsiteY1-38" fmla="*/ 0 h 7551015"/>
              <a:gd name="connsiteX2-39" fmla="*/ 12237719 w 12237719"/>
              <a:gd name="connsiteY2-40" fmla="*/ 6588097 h 7551015"/>
              <a:gd name="connsiteX3-41" fmla="*/ 12012695 w 12237719"/>
              <a:gd name="connsiteY3-42" fmla="*/ 6485217 h 7551015"/>
              <a:gd name="connsiteX4-43" fmla="*/ 9966438 w 12237719"/>
              <a:gd name="connsiteY4-44" fmla="*/ 5833953 h 7551015"/>
              <a:gd name="connsiteX5-45" fmla="*/ 4050130 w 12237719"/>
              <a:gd name="connsiteY5-46" fmla="*/ 7549136 h 7551015"/>
              <a:gd name="connsiteX6-47" fmla="*/ 1490327 w 12237719"/>
              <a:gd name="connsiteY6-48" fmla="*/ 6607748 h 7551015"/>
              <a:gd name="connsiteX7-49" fmla="*/ 0 w 12237719"/>
              <a:gd name="connsiteY7-50" fmla="*/ 6159217 h 7551015"/>
              <a:gd name="connsiteX8-51" fmla="*/ 0 w 12237719"/>
              <a:gd name="connsiteY8-52" fmla="*/ 0 h 7551015"/>
              <a:gd name="connsiteX0-53" fmla="*/ 0 w 12237719"/>
              <a:gd name="connsiteY0-54" fmla="*/ 0 h 7551891"/>
              <a:gd name="connsiteX1-55" fmla="*/ 12237719 w 12237719"/>
              <a:gd name="connsiteY1-56" fmla="*/ 0 h 7551891"/>
              <a:gd name="connsiteX2-57" fmla="*/ 12237719 w 12237719"/>
              <a:gd name="connsiteY2-58" fmla="*/ 6588097 h 7551891"/>
              <a:gd name="connsiteX3-59" fmla="*/ 12012695 w 12237719"/>
              <a:gd name="connsiteY3-60" fmla="*/ 6485217 h 7551891"/>
              <a:gd name="connsiteX4-61" fmla="*/ 9966438 w 12237719"/>
              <a:gd name="connsiteY4-62" fmla="*/ 5833953 h 7551891"/>
              <a:gd name="connsiteX5-63" fmla="*/ 4050130 w 12237719"/>
              <a:gd name="connsiteY5-64" fmla="*/ 7549136 h 7551891"/>
              <a:gd name="connsiteX6-65" fmla="*/ 1490327 w 12237719"/>
              <a:gd name="connsiteY6-66" fmla="*/ 6607748 h 7551891"/>
              <a:gd name="connsiteX7-67" fmla="*/ 0 w 12237719"/>
              <a:gd name="connsiteY7-68" fmla="*/ 6159217 h 7551891"/>
              <a:gd name="connsiteX8-69" fmla="*/ 0 w 12237719"/>
              <a:gd name="connsiteY8-70" fmla="*/ 0 h 7551891"/>
              <a:gd name="connsiteX0-71" fmla="*/ 0 w 12237719"/>
              <a:gd name="connsiteY0-72" fmla="*/ 0 h 7781316"/>
              <a:gd name="connsiteX1-73" fmla="*/ 12237719 w 12237719"/>
              <a:gd name="connsiteY1-74" fmla="*/ 0 h 7781316"/>
              <a:gd name="connsiteX2-75" fmla="*/ 12237719 w 12237719"/>
              <a:gd name="connsiteY2-76" fmla="*/ 6588097 h 7781316"/>
              <a:gd name="connsiteX3-77" fmla="*/ 12012695 w 12237719"/>
              <a:gd name="connsiteY3-78" fmla="*/ 6485217 h 7781316"/>
              <a:gd name="connsiteX4-79" fmla="*/ 9966438 w 12237719"/>
              <a:gd name="connsiteY4-80" fmla="*/ 5833953 h 7781316"/>
              <a:gd name="connsiteX5-81" fmla="*/ 4370170 w 12237719"/>
              <a:gd name="connsiteY5-82" fmla="*/ 7779584 h 7781316"/>
              <a:gd name="connsiteX6-83" fmla="*/ 1490327 w 12237719"/>
              <a:gd name="connsiteY6-84" fmla="*/ 6607748 h 7781316"/>
              <a:gd name="connsiteX7-85" fmla="*/ 0 w 12237719"/>
              <a:gd name="connsiteY7-86" fmla="*/ 6159217 h 7781316"/>
              <a:gd name="connsiteX8-87" fmla="*/ 0 w 12237719"/>
              <a:gd name="connsiteY8-88" fmla="*/ 0 h 7781316"/>
              <a:gd name="connsiteX0-89" fmla="*/ 0 w 12237719"/>
              <a:gd name="connsiteY0-90" fmla="*/ 0 h 7781316"/>
              <a:gd name="connsiteX1-91" fmla="*/ 12237719 w 12237719"/>
              <a:gd name="connsiteY1-92" fmla="*/ 0 h 7781316"/>
              <a:gd name="connsiteX2-93" fmla="*/ 12237719 w 12237719"/>
              <a:gd name="connsiteY2-94" fmla="*/ 6588097 h 7781316"/>
              <a:gd name="connsiteX3-95" fmla="*/ 12012695 w 12237719"/>
              <a:gd name="connsiteY3-96" fmla="*/ 6485217 h 7781316"/>
              <a:gd name="connsiteX4-97" fmla="*/ 9966438 w 12237719"/>
              <a:gd name="connsiteY4-98" fmla="*/ 5833953 h 7781316"/>
              <a:gd name="connsiteX5-99" fmla="*/ 4370170 w 12237719"/>
              <a:gd name="connsiteY5-100" fmla="*/ 7779584 h 7781316"/>
              <a:gd name="connsiteX6-101" fmla="*/ 1490327 w 12237719"/>
              <a:gd name="connsiteY6-102" fmla="*/ 6607748 h 7781316"/>
              <a:gd name="connsiteX7-103" fmla="*/ 0 w 12237719"/>
              <a:gd name="connsiteY7-104" fmla="*/ 6159217 h 7781316"/>
              <a:gd name="connsiteX8-105" fmla="*/ 0 w 12237719"/>
              <a:gd name="connsiteY8-106" fmla="*/ 0 h 7781316"/>
              <a:gd name="connsiteX0-107" fmla="*/ 0 w 12237719"/>
              <a:gd name="connsiteY0-108" fmla="*/ 0 h 7781316"/>
              <a:gd name="connsiteX1-109" fmla="*/ 12237719 w 12237719"/>
              <a:gd name="connsiteY1-110" fmla="*/ 0 h 7781316"/>
              <a:gd name="connsiteX2-111" fmla="*/ 12237719 w 12237719"/>
              <a:gd name="connsiteY2-112" fmla="*/ 6588097 h 7781316"/>
              <a:gd name="connsiteX3-113" fmla="*/ 12012695 w 12237719"/>
              <a:gd name="connsiteY3-114" fmla="*/ 6485217 h 7781316"/>
              <a:gd name="connsiteX4-115" fmla="*/ 9966438 w 12237719"/>
              <a:gd name="connsiteY4-116" fmla="*/ 5833953 h 7781316"/>
              <a:gd name="connsiteX5-117" fmla="*/ 4370170 w 12237719"/>
              <a:gd name="connsiteY5-118" fmla="*/ 7779584 h 7781316"/>
              <a:gd name="connsiteX6-119" fmla="*/ 1490327 w 12237719"/>
              <a:gd name="connsiteY6-120" fmla="*/ 6607748 h 7781316"/>
              <a:gd name="connsiteX7-121" fmla="*/ 0 w 12237719"/>
              <a:gd name="connsiteY7-122" fmla="*/ 6159217 h 7781316"/>
              <a:gd name="connsiteX8-123" fmla="*/ 0 w 12237719"/>
              <a:gd name="connsiteY8-124" fmla="*/ 0 h 7781316"/>
              <a:gd name="connsiteX0-125" fmla="*/ 0 w 12237719"/>
              <a:gd name="connsiteY0-126" fmla="*/ 0 h 7781195"/>
              <a:gd name="connsiteX1-127" fmla="*/ 12237719 w 12237719"/>
              <a:gd name="connsiteY1-128" fmla="*/ 0 h 7781195"/>
              <a:gd name="connsiteX2-129" fmla="*/ 12237719 w 12237719"/>
              <a:gd name="connsiteY2-130" fmla="*/ 6588097 h 7781195"/>
              <a:gd name="connsiteX3-131" fmla="*/ 12012695 w 12237719"/>
              <a:gd name="connsiteY3-132" fmla="*/ 6485217 h 7781195"/>
              <a:gd name="connsiteX4-133" fmla="*/ 9966438 w 12237719"/>
              <a:gd name="connsiteY4-134" fmla="*/ 5833953 h 7781195"/>
              <a:gd name="connsiteX5-135" fmla="*/ 4370170 w 12237719"/>
              <a:gd name="connsiteY5-136" fmla="*/ 7779584 h 7781195"/>
              <a:gd name="connsiteX6-137" fmla="*/ 1734167 w 12237719"/>
              <a:gd name="connsiteY6-138" fmla="*/ 6561658 h 7781195"/>
              <a:gd name="connsiteX7-139" fmla="*/ 0 w 12237719"/>
              <a:gd name="connsiteY7-140" fmla="*/ 6159217 h 7781195"/>
              <a:gd name="connsiteX8-141" fmla="*/ 0 w 12237719"/>
              <a:gd name="connsiteY8-142" fmla="*/ 0 h 7781195"/>
              <a:gd name="connsiteX0-143" fmla="*/ 0 w 12237719"/>
              <a:gd name="connsiteY0-144" fmla="*/ 0 h 7784569"/>
              <a:gd name="connsiteX1-145" fmla="*/ 12237719 w 12237719"/>
              <a:gd name="connsiteY1-146" fmla="*/ 0 h 7784569"/>
              <a:gd name="connsiteX2-147" fmla="*/ 12237719 w 12237719"/>
              <a:gd name="connsiteY2-148" fmla="*/ 6588097 h 7784569"/>
              <a:gd name="connsiteX3-149" fmla="*/ 12012695 w 12237719"/>
              <a:gd name="connsiteY3-150" fmla="*/ 6485217 h 7784569"/>
              <a:gd name="connsiteX4-151" fmla="*/ 9966438 w 12237719"/>
              <a:gd name="connsiteY4-152" fmla="*/ 5833953 h 7784569"/>
              <a:gd name="connsiteX5-153" fmla="*/ 4370170 w 12237719"/>
              <a:gd name="connsiteY5-154" fmla="*/ 7779584 h 7784569"/>
              <a:gd name="connsiteX6-155" fmla="*/ 0 w 12237719"/>
              <a:gd name="connsiteY6-156" fmla="*/ 6159217 h 7784569"/>
              <a:gd name="connsiteX7-157" fmla="*/ 0 w 12237719"/>
              <a:gd name="connsiteY7-158" fmla="*/ 0 h 7784569"/>
              <a:gd name="connsiteX0-159" fmla="*/ 0 w 12237719"/>
              <a:gd name="connsiteY0-160" fmla="*/ 0 h 7784569"/>
              <a:gd name="connsiteX1-161" fmla="*/ 12237719 w 12237719"/>
              <a:gd name="connsiteY1-162" fmla="*/ 0 h 7784569"/>
              <a:gd name="connsiteX2-163" fmla="*/ 12237719 w 12237719"/>
              <a:gd name="connsiteY2-164" fmla="*/ 6588097 h 7784569"/>
              <a:gd name="connsiteX3-165" fmla="*/ 12012695 w 12237719"/>
              <a:gd name="connsiteY3-166" fmla="*/ 6485217 h 7784569"/>
              <a:gd name="connsiteX4-167" fmla="*/ 9295878 w 12237719"/>
              <a:gd name="connsiteY4-168" fmla="*/ 6156581 h 7784569"/>
              <a:gd name="connsiteX5-169" fmla="*/ 4370170 w 12237719"/>
              <a:gd name="connsiteY5-170" fmla="*/ 7779584 h 7784569"/>
              <a:gd name="connsiteX6-171" fmla="*/ 0 w 12237719"/>
              <a:gd name="connsiteY6-172" fmla="*/ 6159217 h 7784569"/>
              <a:gd name="connsiteX7-173" fmla="*/ 0 w 12237719"/>
              <a:gd name="connsiteY7-174" fmla="*/ 0 h 778456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2237719" h="7784569">
                <a:moveTo>
                  <a:pt x="0" y="0"/>
                </a:moveTo>
                <a:lnTo>
                  <a:pt x="12237719" y="0"/>
                </a:lnTo>
                <a:lnTo>
                  <a:pt x="12237719" y="6588097"/>
                </a:lnTo>
                <a:lnTo>
                  <a:pt x="12012695" y="6485217"/>
                </a:lnTo>
                <a:cubicBezTo>
                  <a:pt x="11396272" y="6191746"/>
                  <a:pt x="10569632" y="5940853"/>
                  <a:pt x="9295878" y="6156581"/>
                </a:cubicBezTo>
                <a:cubicBezTo>
                  <a:pt x="8022124" y="6372309"/>
                  <a:pt x="6069355" y="7736703"/>
                  <a:pt x="4370170" y="7779584"/>
                </a:cubicBezTo>
                <a:cubicBezTo>
                  <a:pt x="2709097" y="7833795"/>
                  <a:pt x="728362" y="7455814"/>
                  <a:pt x="0" y="6159217"/>
                </a:cubicBezTo>
                <a:lnTo>
                  <a:pt x="0" y="0"/>
                </a:lnTo>
                <a:close/>
              </a:path>
            </a:pathLst>
          </a:custGeom>
          <a:solidFill>
            <a:srgbClr val="C0D7D3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6" name="任意多边形: 形状 2"/>
          <p:cNvSpPr/>
          <p:nvPr/>
        </p:nvSpPr>
        <p:spPr>
          <a:xfrm flipH="1">
            <a:off x="-3" y="-16837"/>
            <a:ext cx="9144900" cy="250344"/>
          </a:xfrm>
          <a:custGeom>
            <a:avLst/>
            <a:gdLst>
              <a:gd name="connsiteX0" fmla="*/ 0 w 12237719"/>
              <a:gd name="connsiteY0" fmla="*/ 0 h 7090721"/>
              <a:gd name="connsiteX1" fmla="*/ 12237719 w 12237719"/>
              <a:gd name="connsiteY1" fmla="*/ 0 h 7090721"/>
              <a:gd name="connsiteX2" fmla="*/ 12237719 w 12237719"/>
              <a:gd name="connsiteY2" fmla="*/ 6588097 h 7090721"/>
              <a:gd name="connsiteX3" fmla="*/ 12012695 w 12237719"/>
              <a:gd name="connsiteY3" fmla="*/ 6485217 h 7090721"/>
              <a:gd name="connsiteX4" fmla="*/ 9966438 w 12237719"/>
              <a:gd name="connsiteY4" fmla="*/ 5833953 h 7090721"/>
              <a:gd name="connsiteX5" fmla="*/ 4949290 w 12237719"/>
              <a:gd name="connsiteY5" fmla="*/ 7088239 h 7090721"/>
              <a:gd name="connsiteX6" fmla="*/ 423527 w 12237719"/>
              <a:gd name="connsiteY6" fmla="*/ 6285120 h 7090721"/>
              <a:gd name="connsiteX7" fmla="*/ 0 w 12237719"/>
              <a:gd name="connsiteY7" fmla="*/ 6159217 h 7090721"/>
              <a:gd name="connsiteX0-1" fmla="*/ 0 w 12237719"/>
              <a:gd name="connsiteY0-2" fmla="*/ 0 h 7550333"/>
              <a:gd name="connsiteX1-3" fmla="*/ 12237719 w 12237719"/>
              <a:gd name="connsiteY1-4" fmla="*/ 0 h 7550333"/>
              <a:gd name="connsiteX2-5" fmla="*/ 12237719 w 12237719"/>
              <a:gd name="connsiteY2-6" fmla="*/ 6588097 h 7550333"/>
              <a:gd name="connsiteX3-7" fmla="*/ 12012695 w 12237719"/>
              <a:gd name="connsiteY3-8" fmla="*/ 6485217 h 7550333"/>
              <a:gd name="connsiteX4-9" fmla="*/ 9966438 w 12237719"/>
              <a:gd name="connsiteY4-10" fmla="*/ 5833953 h 7550333"/>
              <a:gd name="connsiteX5-11" fmla="*/ 4050130 w 12237719"/>
              <a:gd name="connsiteY5-12" fmla="*/ 7549136 h 7550333"/>
              <a:gd name="connsiteX6-13" fmla="*/ 423527 w 12237719"/>
              <a:gd name="connsiteY6-14" fmla="*/ 6285120 h 7550333"/>
              <a:gd name="connsiteX7-15" fmla="*/ 0 w 12237719"/>
              <a:gd name="connsiteY7-16" fmla="*/ 6159217 h 7550333"/>
              <a:gd name="connsiteX8" fmla="*/ 0 w 12237719"/>
              <a:gd name="connsiteY8" fmla="*/ 0 h 7550333"/>
              <a:gd name="connsiteX0-17" fmla="*/ 0 w 12237719"/>
              <a:gd name="connsiteY0-18" fmla="*/ 0 h 7551015"/>
              <a:gd name="connsiteX1-19" fmla="*/ 12237719 w 12237719"/>
              <a:gd name="connsiteY1-20" fmla="*/ 0 h 7551015"/>
              <a:gd name="connsiteX2-21" fmla="*/ 12237719 w 12237719"/>
              <a:gd name="connsiteY2-22" fmla="*/ 6588097 h 7551015"/>
              <a:gd name="connsiteX3-23" fmla="*/ 12012695 w 12237719"/>
              <a:gd name="connsiteY3-24" fmla="*/ 6485217 h 7551015"/>
              <a:gd name="connsiteX4-25" fmla="*/ 9966438 w 12237719"/>
              <a:gd name="connsiteY4-26" fmla="*/ 5833953 h 7551015"/>
              <a:gd name="connsiteX5-27" fmla="*/ 4050130 w 12237719"/>
              <a:gd name="connsiteY5-28" fmla="*/ 7549136 h 7551015"/>
              <a:gd name="connsiteX6-29" fmla="*/ 972167 w 12237719"/>
              <a:gd name="connsiteY6-30" fmla="*/ 6607747 h 7551015"/>
              <a:gd name="connsiteX7-31" fmla="*/ 0 w 12237719"/>
              <a:gd name="connsiteY7-32" fmla="*/ 6159217 h 7551015"/>
              <a:gd name="connsiteX8-33" fmla="*/ 0 w 12237719"/>
              <a:gd name="connsiteY8-34" fmla="*/ 0 h 7551015"/>
              <a:gd name="connsiteX0-35" fmla="*/ 0 w 12237719"/>
              <a:gd name="connsiteY0-36" fmla="*/ 0 h 7551015"/>
              <a:gd name="connsiteX1-37" fmla="*/ 12237719 w 12237719"/>
              <a:gd name="connsiteY1-38" fmla="*/ 0 h 7551015"/>
              <a:gd name="connsiteX2-39" fmla="*/ 12237719 w 12237719"/>
              <a:gd name="connsiteY2-40" fmla="*/ 6588097 h 7551015"/>
              <a:gd name="connsiteX3-41" fmla="*/ 12012695 w 12237719"/>
              <a:gd name="connsiteY3-42" fmla="*/ 6485217 h 7551015"/>
              <a:gd name="connsiteX4-43" fmla="*/ 9966438 w 12237719"/>
              <a:gd name="connsiteY4-44" fmla="*/ 5833953 h 7551015"/>
              <a:gd name="connsiteX5-45" fmla="*/ 4050130 w 12237719"/>
              <a:gd name="connsiteY5-46" fmla="*/ 7549136 h 7551015"/>
              <a:gd name="connsiteX6-47" fmla="*/ 1490327 w 12237719"/>
              <a:gd name="connsiteY6-48" fmla="*/ 6607748 h 7551015"/>
              <a:gd name="connsiteX7-49" fmla="*/ 0 w 12237719"/>
              <a:gd name="connsiteY7-50" fmla="*/ 6159217 h 7551015"/>
              <a:gd name="connsiteX8-51" fmla="*/ 0 w 12237719"/>
              <a:gd name="connsiteY8-52" fmla="*/ 0 h 7551015"/>
              <a:gd name="connsiteX0-53" fmla="*/ 0 w 12237719"/>
              <a:gd name="connsiteY0-54" fmla="*/ 0 h 7551891"/>
              <a:gd name="connsiteX1-55" fmla="*/ 12237719 w 12237719"/>
              <a:gd name="connsiteY1-56" fmla="*/ 0 h 7551891"/>
              <a:gd name="connsiteX2-57" fmla="*/ 12237719 w 12237719"/>
              <a:gd name="connsiteY2-58" fmla="*/ 6588097 h 7551891"/>
              <a:gd name="connsiteX3-59" fmla="*/ 12012695 w 12237719"/>
              <a:gd name="connsiteY3-60" fmla="*/ 6485217 h 7551891"/>
              <a:gd name="connsiteX4-61" fmla="*/ 9966438 w 12237719"/>
              <a:gd name="connsiteY4-62" fmla="*/ 5833953 h 7551891"/>
              <a:gd name="connsiteX5-63" fmla="*/ 4050130 w 12237719"/>
              <a:gd name="connsiteY5-64" fmla="*/ 7549136 h 7551891"/>
              <a:gd name="connsiteX6-65" fmla="*/ 1490327 w 12237719"/>
              <a:gd name="connsiteY6-66" fmla="*/ 6607748 h 7551891"/>
              <a:gd name="connsiteX7-67" fmla="*/ 0 w 12237719"/>
              <a:gd name="connsiteY7-68" fmla="*/ 6159217 h 7551891"/>
              <a:gd name="connsiteX8-69" fmla="*/ 0 w 12237719"/>
              <a:gd name="connsiteY8-70" fmla="*/ 0 h 7551891"/>
              <a:gd name="connsiteX0-71" fmla="*/ 0 w 12237719"/>
              <a:gd name="connsiteY0-72" fmla="*/ 0 h 7781316"/>
              <a:gd name="connsiteX1-73" fmla="*/ 12237719 w 12237719"/>
              <a:gd name="connsiteY1-74" fmla="*/ 0 h 7781316"/>
              <a:gd name="connsiteX2-75" fmla="*/ 12237719 w 12237719"/>
              <a:gd name="connsiteY2-76" fmla="*/ 6588097 h 7781316"/>
              <a:gd name="connsiteX3-77" fmla="*/ 12012695 w 12237719"/>
              <a:gd name="connsiteY3-78" fmla="*/ 6485217 h 7781316"/>
              <a:gd name="connsiteX4-79" fmla="*/ 9966438 w 12237719"/>
              <a:gd name="connsiteY4-80" fmla="*/ 5833953 h 7781316"/>
              <a:gd name="connsiteX5-81" fmla="*/ 4370170 w 12237719"/>
              <a:gd name="connsiteY5-82" fmla="*/ 7779584 h 7781316"/>
              <a:gd name="connsiteX6-83" fmla="*/ 1490327 w 12237719"/>
              <a:gd name="connsiteY6-84" fmla="*/ 6607748 h 7781316"/>
              <a:gd name="connsiteX7-85" fmla="*/ 0 w 12237719"/>
              <a:gd name="connsiteY7-86" fmla="*/ 6159217 h 7781316"/>
              <a:gd name="connsiteX8-87" fmla="*/ 0 w 12237719"/>
              <a:gd name="connsiteY8-88" fmla="*/ 0 h 7781316"/>
              <a:gd name="connsiteX0-89" fmla="*/ 0 w 12237719"/>
              <a:gd name="connsiteY0-90" fmla="*/ 0 h 7781316"/>
              <a:gd name="connsiteX1-91" fmla="*/ 12237719 w 12237719"/>
              <a:gd name="connsiteY1-92" fmla="*/ 0 h 7781316"/>
              <a:gd name="connsiteX2-93" fmla="*/ 12237719 w 12237719"/>
              <a:gd name="connsiteY2-94" fmla="*/ 6588097 h 7781316"/>
              <a:gd name="connsiteX3-95" fmla="*/ 12012695 w 12237719"/>
              <a:gd name="connsiteY3-96" fmla="*/ 6485217 h 7781316"/>
              <a:gd name="connsiteX4-97" fmla="*/ 9966438 w 12237719"/>
              <a:gd name="connsiteY4-98" fmla="*/ 5833953 h 7781316"/>
              <a:gd name="connsiteX5-99" fmla="*/ 4370170 w 12237719"/>
              <a:gd name="connsiteY5-100" fmla="*/ 7779584 h 7781316"/>
              <a:gd name="connsiteX6-101" fmla="*/ 1490327 w 12237719"/>
              <a:gd name="connsiteY6-102" fmla="*/ 6607748 h 7781316"/>
              <a:gd name="connsiteX7-103" fmla="*/ 0 w 12237719"/>
              <a:gd name="connsiteY7-104" fmla="*/ 6159217 h 7781316"/>
              <a:gd name="connsiteX8-105" fmla="*/ 0 w 12237719"/>
              <a:gd name="connsiteY8-106" fmla="*/ 0 h 7781316"/>
              <a:gd name="connsiteX0-107" fmla="*/ 0 w 12237719"/>
              <a:gd name="connsiteY0-108" fmla="*/ 0 h 7781316"/>
              <a:gd name="connsiteX1-109" fmla="*/ 12237719 w 12237719"/>
              <a:gd name="connsiteY1-110" fmla="*/ 0 h 7781316"/>
              <a:gd name="connsiteX2-111" fmla="*/ 12237719 w 12237719"/>
              <a:gd name="connsiteY2-112" fmla="*/ 6588097 h 7781316"/>
              <a:gd name="connsiteX3-113" fmla="*/ 12012695 w 12237719"/>
              <a:gd name="connsiteY3-114" fmla="*/ 6485217 h 7781316"/>
              <a:gd name="connsiteX4-115" fmla="*/ 9966438 w 12237719"/>
              <a:gd name="connsiteY4-116" fmla="*/ 5833953 h 7781316"/>
              <a:gd name="connsiteX5-117" fmla="*/ 4370170 w 12237719"/>
              <a:gd name="connsiteY5-118" fmla="*/ 7779584 h 7781316"/>
              <a:gd name="connsiteX6-119" fmla="*/ 1490327 w 12237719"/>
              <a:gd name="connsiteY6-120" fmla="*/ 6607748 h 7781316"/>
              <a:gd name="connsiteX7-121" fmla="*/ 0 w 12237719"/>
              <a:gd name="connsiteY7-122" fmla="*/ 6159217 h 7781316"/>
              <a:gd name="connsiteX8-123" fmla="*/ 0 w 12237719"/>
              <a:gd name="connsiteY8-124" fmla="*/ 0 h 7781316"/>
              <a:gd name="connsiteX0-125" fmla="*/ 0 w 12237719"/>
              <a:gd name="connsiteY0-126" fmla="*/ 0 h 7781195"/>
              <a:gd name="connsiteX1-127" fmla="*/ 12237719 w 12237719"/>
              <a:gd name="connsiteY1-128" fmla="*/ 0 h 7781195"/>
              <a:gd name="connsiteX2-129" fmla="*/ 12237719 w 12237719"/>
              <a:gd name="connsiteY2-130" fmla="*/ 6588097 h 7781195"/>
              <a:gd name="connsiteX3-131" fmla="*/ 12012695 w 12237719"/>
              <a:gd name="connsiteY3-132" fmla="*/ 6485217 h 7781195"/>
              <a:gd name="connsiteX4-133" fmla="*/ 9966438 w 12237719"/>
              <a:gd name="connsiteY4-134" fmla="*/ 5833953 h 7781195"/>
              <a:gd name="connsiteX5-135" fmla="*/ 4370170 w 12237719"/>
              <a:gd name="connsiteY5-136" fmla="*/ 7779584 h 7781195"/>
              <a:gd name="connsiteX6-137" fmla="*/ 1734167 w 12237719"/>
              <a:gd name="connsiteY6-138" fmla="*/ 6561658 h 7781195"/>
              <a:gd name="connsiteX7-139" fmla="*/ 0 w 12237719"/>
              <a:gd name="connsiteY7-140" fmla="*/ 6159217 h 7781195"/>
              <a:gd name="connsiteX8-141" fmla="*/ 0 w 12237719"/>
              <a:gd name="connsiteY8-142" fmla="*/ 0 h 7781195"/>
              <a:gd name="connsiteX0-143" fmla="*/ 0 w 12237719"/>
              <a:gd name="connsiteY0-144" fmla="*/ 0 h 7784569"/>
              <a:gd name="connsiteX1-145" fmla="*/ 12237719 w 12237719"/>
              <a:gd name="connsiteY1-146" fmla="*/ 0 h 7784569"/>
              <a:gd name="connsiteX2-147" fmla="*/ 12237719 w 12237719"/>
              <a:gd name="connsiteY2-148" fmla="*/ 6588097 h 7784569"/>
              <a:gd name="connsiteX3-149" fmla="*/ 12012695 w 12237719"/>
              <a:gd name="connsiteY3-150" fmla="*/ 6485217 h 7784569"/>
              <a:gd name="connsiteX4-151" fmla="*/ 9966438 w 12237719"/>
              <a:gd name="connsiteY4-152" fmla="*/ 5833953 h 7784569"/>
              <a:gd name="connsiteX5-153" fmla="*/ 4370170 w 12237719"/>
              <a:gd name="connsiteY5-154" fmla="*/ 7779584 h 7784569"/>
              <a:gd name="connsiteX6-155" fmla="*/ 0 w 12237719"/>
              <a:gd name="connsiteY6-156" fmla="*/ 6159217 h 7784569"/>
              <a:gd name="connsiteX7-157" fmla="*/ 0 w 12237719"/>
              <a:gd name="connsiteY7-158" fmla="*/ 0 h 7784569"/>
              <a:gd name="connsiteX0-159" fmla="*/ 0 w 12237719"/>
              <a:gd name="connsiteY0-160" fmla="*/ 0 h 7784569"/>
              <a:gd name="connsiteX1-161" fmla="*/ 12237719 w 12237719"/>
              <a:gd name="connsiteY1-162" fmla="*/ 0 h 7784569"/>
              <a:gd name="connsiteX2-163" fmla="*/ 12237719 w 12237719"/>
              <a:gd name="connsiteY2-164" fmla="*/ 6588097 h 7784569"/>
              <a:gd name="connsiteX3-165" fmla="*/ 12012695 w 12237719"/>
              <a:gd name="connsiteY3-166" fmla="*/ 6485217 h 7784569"/>
              <a:gd name="connsiteX4-167" fmla="*/ 9295878 w 12237719"/>
              <a:gd name="connsiteY4-168" fmla="*/ 6156581 h 7784569"/>
              <a:gd name="connsiteX5-169" fmla="*/ 4370170 w 12237719"/>
              <a:gd name="connsiteY5-170" fmla="*/ 7779584 h 7784569"/>
              <a:gd name="connsiteX6-171" fmla="*/ 0 w 12237719"/>
              <a:gd name="connsiteY6-172" fmla="*/ 6159217 h 7784569"/>
              <a:gd name="connsiteX7-173" fmla="*/ 0 w 12237719"/>
              <a:gd name="connsiteY7-174" fmla="*/ 0 h 778456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2237719" h="7784569">
                <a:moveTo>
                  <a:pt x="0" y="0"/>
                </a:moveTo>
                <a:lnTo>
                  <a:pt x="12237719" y="0"/>
                </a:lnTo>
                <a:lnTo>
                  <a:pt x="12237719" y="6588097"/>
                </a:lnTo>
                <a:lnTo>
                  <a:pt x="12012695" y="6485217"/>
                </a:lnTo>
                <a:cubicBezTo>
                  <a:pt x="11396272" y="6191746"/>
                  <a:pt x="10569632" y="5940853"/>
                  <a:pt x="9295878" y="6156581"/>
                </a:cubicBezTo>
                <a:cubicBezTo>
                  <a:pt x="8022124" y="6372309"/>
                  <a:pt x="6069355" y="7736703"/>
                  <a:pt x="4370170" y="7779584"/>
                </a:cubicBezTo>
                <a:cubicBezTo>
                  <a:pt x="2709097" y="7833795"/>
                  <a:pt x="728362" y="7455814"/>
                  <a:pt x="0" y="6159217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275B4F"/>
              </a:gs>
              <a:gs pos="53000">
                <a:schemeClr val="accent2"/>
              </a:gs>
              <a:gs pos="100000">
                <a:schemeClr val="accent2">
                  <a:alpha val="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51223" y="51593"/>
            <a:ext cx="8641556" cy="99417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100" b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zh-CN" altLang="en-US" dirty="0"/>
              <a:t>单击此处编</a:t>
            </a:r>
            <a:br>
              <a:rPr lang="en-US" altLang="zh-CN" dirty="0"/>
            </a:br>
            <a:r>
              <a:rPr lang="zh-CN" altLang="en-US" dirty="0"/>
              <a:t>辑母版标题样式</a:t>
            </a:r>
            <a:endParaRPr lang="zh-CN" altLang="en-US" dirty="0"/>
          </a:p>
        </p:txBody>
      </p:sp>
      <p:sp>
        <p:nvSpPr>
          <p:cNvPr id="11" name="内容占位符 10"/>
          <p:cNvSpPr>
            <a:spLocks noGrp="1"/>
          </p:cNvSpPr>
          <p:nvPr>
            <p:ph sz="quarter" idx="10"/>
          </p:nvPr>
        </p:nvSpPr>
        <p:spPr>
          <a:xfrm>
            <a:off x="251222" y="4859948"/>
            <a:ext cx="8641556" cy="26688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>
              <a:spcBef>
                <a:spcPts val="0"/>
              </a:spcBef>
              <a:buFontTx/>
              <a:buNone/>
              <a:defRPr sz="675"/>
            </a:lvl1pPr>
            <a:lvl5pPr>
              <a:buNone/>
              <a:defRPr/>
            </a:lvl5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" contrast="-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cxnSp>
        <p:nvCxnSpPr>
          <p:cNvPr id="7" name="直接连接符 6"/>
          <p:cNvCxnSpPr/>
          <p:nvPr userDrawn="1"/>
        </p:nvCxnSpPr>
        <p:spPr>
          <a:xfrm>
            <a:off x="755576" y="625398"/>
            <a:ext cx="784887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251520" y="208003"/>
            <a:ext cx="432048" cy="419531"/>
            <a:chOff x="298460" y="987574"/>
            <a:chExt cx="288032" cy="279687"/>
          </a:xfrm>
        </p:grpSpPr>
        <p:sp>
          <p:nvSpPr>
            <p:cNvPr id="9" name="矩形 8"/>
            <p:cNvSpPr/>
            <p:nvPr/>
          </p:nvSpPr>
          <p:spPr>
            <a:xfrm>
              <a:off x="298460" y="987574"/>
              <a:ext cx="216024" cy="216024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406472" y="1087241"/>
              <a:ext cx="180020" cy="18002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" contrast="-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image" Target="../media/image11.png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image" Target="../media/image10.png"/><Relationship Id="rId3" Type="http://schemas.openxmlformats.org/officeDocument/2006/relationships/tags" Target="../tags/tag3.xml"/><Relationship Id="rId2" Type="http://schemas.openxmlformats.org/officeDocument/2006/relationships/image" Target="../media/image9.png"/><Relationship Id="rId15" Type="http://schemas.openxmlformats.org/officeDocument/2006/relationships/notesSlide" Target="../notesSlides/notesSlide3.xml"/><Relationship Id="rId14" Type="http://schemas.openxmlformats.org/officeDocument/2006/relationships/slideLayout" Target="../slideLayouts/slideLayout7.xml"/><Relationship Id="rId13" Type="http://schemas.openxmlformats.org/officeDocument/2006/relationships/tags" Target="../tags/tag10.xml"/><Relationship Id="rId12" Type="http://schemas.openxmlformats.org/officeDocument/2006/relationships/image" Target="../media/image12.png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图片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1919"/>
            <a:ext cx="9144000" cy="1356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0" y="1071552"/>
            <a:ext cx="9144000" cy="1296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40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常见心理障碍与心理调适</a:t>
            </a:r>
            <a:endParaRPr lang="en-US" altLang="zh-CN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0398FA-8B9F-DD45-A579-4B3152CDAF6A}" type="slidenum">
              <a:rPr lang="zh-CN" altLang="en-US"/>
            </a:fld>
            <a:endParaRPr lang="zh-CN" altLang="en-US"/>
          </a:p>
        </p:txBody>
      </p:sp>
      <p:pic>
        <p:nvPicPr>
          <p:cNvPr id="7172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1" y="86916"/>
            <a:ext cx="2333625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3"/>
          <p:cNvSpPr txBox="1"/>
          <p:nvPr/>
        </p:nvSpPr>
        <p:spPr>
          <a:xfrm>
            <a:off x="1071538" y="3149435"/>
            <a:ext cx="6643734" cy="15170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50800" tIns="50800" rIns="50800" bIns="50800" spcCol="38100" anchor="ctr"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kumimoji="1"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武汉</a:t>
            </a:r>
            <a:r>
              <a:rPr kumimoji="1"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大学人民</a:t>
            </a:r>
            <a:r>
              <a:rPr kumimoji="1"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医院  姚丽华</a:t>
            </a:r>
            <a:endParaRPr kumimoji="1" lang="en-US" altLang="zh-CN" sz="24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kumimoji="1"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endParaRPr kumimoji="1" lang="en-US" altLang="zh-CN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endParaRPr kumimoji="1"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4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2443" y="2537144"/>
            <a:ext cx="1158600" cy="654863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2454" y="3585210"/>
            <a:ext cx="1089184" cy="989171"/>
          </a:xfrm>
          <a:prstGeom prst="rect">
            <a:avLst/>
          </a:prstGeom>
        </p:spPr>
      </p:pic>
      <p:sp>
        <p:nvSpPr>
          <p:cNvPr id="49" name="圆角矩形 48"/>
          <p:cNvSpPr/>
          <p:nvPr>
            <p:custDataLst>
              <p:tags r:id="rId5"/>
            </p:custDataLst>
          </p:nvPr>
        </p:nvSpPr>
        <p:spPr>
          <a:xfrm>
            <a:off x="671584" y="2693846"/>
            <a:ext cx="852416" cy="3130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75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30%</a:t>
            </a:r>
            <a:endParaRPr lang="zh-CN" altLang="en-US" sz="1675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圆角矩形 50"/>
          <p:cNvSpPr/>
          <p:nvPr>
            <p:custDataLst>
              <p:tags r:id="rId6"/>
            </p:custDataLst>
          </p:nvPr>
        </p:nvSpPr>
        <p:spPr>
          <a:xfrm>
            <a:off x="749300" y="3924300"/>
            <a:ext cx="680720" cy="3130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75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19%</a:t>
            </a:r>
            <a:endParaRPr lang="zh-CN" altLang="en-US" sz="1675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41" y="1052376"/>
            <a:ext cx="1141664" cy="1141664"/>
          </a:xfrm>
          <a:prstGeom prst="rect">
            <a:avLst/>
          </a:prstGeom>
        </p:spPr>
      </p:pic>
      <p:sp>
        <p:nvSpPr>
          <p:cNvPr id="23" name="íṡ1iḑé"/>
          <p:cNvSpPr txBox="1"/>
          <p:nvPr>
            <p:custDataLst>
              <p:tags r:id="rId9"/>
            </p:custDataLst>
          </p:nvPr>
        </p:nvSpPr>
        <p:spPr>
          <a:xfrm>
            <a:off x="1876296" y="1488619"/>
            <a:ext cx="1731299" cy="40120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wrap="square" lIns="68580" tIns="34290" rIns="68580" bIns="34290" rtlCol="0" anchor="ctr" anchorCtr="0">
            <a:normAutofit/>
          </a:bodyPr>
          <a:lstStyle/>
          <a:p>
            <a:pPr algn="ctr"/>
            <a:r>
              <a:rPr lang="zh-CN" altLang="en-US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中国成人失眠诊断与治疗指南</a:t>
            </a: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(2017</a:t>
            </a:r>
            <a:r>
              <a:rPr lang="zh-CN" altLang="en-US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</a:t>
            </a: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105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íṡ1iḑé"/>
          <p:cNvSpPr txBox="1"/>
          <p:nvPr>
            <p:custDataLst>
              <p:tags r:id="rId10"/>
            </p:custDataLst>
          </p:nvPr>
        </p:nvSpPr>
        <p:spPr>
          <a:xfrm>
            <a:off x="1959000" y="3856258"/>
            <a:ext cx="1798913" cy="40120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wrap="square" lIns="68580" tIns="34290" rIns="68580" bIns="34290" rtlCol="0" anchor="ctr" anchorCtr="0">
            <a:normAutofit/>
          </a:bodyPr>
          <a:lstStyle/>
          <a:p>
            <a:pPr algn="ctr"/>
            <a:r>
              <a:rPr lang="zh-CN" altLang="en-US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欧洲失眠症的诊断和治疗指南（</a:t>
            </a: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r>
              <a:rPr lang="zh-CN" altLang="en-US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版）</a:t>
            </a:r>
            <a:endParaRPr lang="zh-CN" altLang="en-US" sz="105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íṡ1iḑé"/>
          <p:cNvSpPr txBox="1"/>
          <p:nvPr>
            <p:custDataLst>
              <p:tags r:id="rId11"/>
            </p:custDataLst>
          </p:nvPr>
        </p:nvSpPr>
        <p:spPr>
          <a:xfrm>
            <a:off x="1890486" y="2658678"/>
            <a:ext cx="1935946" cy="40120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wrap="square" lIns="68580" tIns="34290" rIns="68580" bIns="34290" rtlCol="0" anchor="ctr" anchorCtr="0">
            <a:noAutofit/>
          </a:bodyPr>
          <a:lstStyle/>
          <a:p>
            <a:pPr algn="ctr"/>
            <a:r>
              <a:rPr lang="zh-CN" altLang="en-US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美国成人慢性失眠症药物治疗的临床实践指南（</a:t>
            </a: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  <a:r>
              <a:rPr lang="zh-CN" altLang="en-US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版）</a:t>
            </a:r>
            <a:endParaRPr lang="zh-CN" altLang="en-US" sz="105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413" y="779145"/>
            <a:ext cx="4826318" cy="2709386"/>
          </a:xfrm>
          <a:prstGeom prst="rect">
            <a:avLst/>
          </a:prstGeom>
        </p:spPr>
      </p:pic>
      <p:sp>
        <p:nvSpPr>
          <p:cNvPr id="54" name="圆角矩形 53"/>
          <p:cNvSpPr/>
          <p:nvPr>
            <p:custDataLst>
              <p:tags r:id="rId13"/>
            </p:custDataLst>
          </p:nvPr>
        </p:nvSpPr>
        <p:spPr>
          <a:xfrm>
            <a:off x="502443" y="1532708"/>
            <a:ext cx="919150" cy="3130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75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45.4%</a:t>
            </a:r>
            <a:endParaRPr lang="zh-CN" altLang="en-US" sz="1675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48501" y="3959397"/>
            <a:ext cx="498729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我国超</a:t>
            </a:r>
            <a:r>
              <a:rPr lang="en-US" altLang="zh-CN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亿人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存在睡眠问题或睡眠障碍症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中国睡眠研究会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2018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年发布的报告发现，失眠重度患者</a:t>
            </a: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超六成为</a:t>
            </a:r>
            <a:r>
              <a:rPr lang="en-US" altLang="zh-CN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90</a:t>
            </a: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后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710615" y="3568208"/>
            <a:ext cx="1828800" cy="333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2019</a:t>
            </a: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年今日头条健康大数据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7" name="标题 1"/>
          <p:cNvSpPr txBox="1"/>
          <p:nvPr/>
        </p:nvSpPr>
        <p:spPr>
          <a:xfrm>
            <a:off x="571505" y="191447"/>
            <a:ext cx="3805788" cy="428625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1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成人失眠率</a:t>
            </a:r>
            <a:endParaRPr lang="zh-CN" altLang="en-US" sz="2100" dirty="0">
              <a:solidFill>
                <a:srgbClr val="0075C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17"/>
          <p:cNvSpPr txBox="1"/>
          <p:nvPr/>
        </p:nvSpPr>
        <p:spPr>
          <a:xfrm rot="19859782">
            <a:off x="3262745" y="2107885"/>
            <a:ext cx="2437130" cy="41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00" dirty="0">
                <a:solidFill>
                  <a:schemeClr val="bg1">
                    <a:lumMod val="50000"/>
                    <a:alpha val="31000"/>
                  </a:schemeClr>
                </a:solidFill>
              </a:rPr>
              <a:t>内部资料  严禁外传</a:t>
            </a:r>
            <a:endParaRPr lang="zh-CN" altLang="en-US" sz="2100" dirty="0">
              <a:solidFill>
                <a:schemeClr val="bg1">
                  <a:lumMod val="50000"/>
                  <a:alpha val="31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907540" y="119380"/>
            <a:ext cx="4714875" cy="484505"/>
          </a:xfrm>
          <a:prstGeom prst="rect">
            <a:avLst/>
          </a:prstGeom>
          <a:noFill/>
          <a:ln>
            <a:miter lim="800000"/>
          </a:ln>
        </p:spPr>
        <p:txBody>
          <a:bodyPr>
            <a:normAutofit fontScale="90000"/>
          </a:bodyPr>
          <a:lstStyle/>
          <a:p>
            <a:r>
              <a:rPr lang="zh-CN" altLang="en-US" sz="36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影响因素</a:t>
            </a:r>
            <a:endParaRPr lang="zh-CN" altLang="en-US" sz="3600" dirty="0" smtClean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/>
        </p:nvSpPr>
        <p:spPr>
          <a:xfrm>
            <a:off x="683895" y="1059180"/>
            <a:ext cx="8181975" cy="3357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charset="0"/>
              <a:buChar char="Ø"/>
              <a:defRPr/>
            </a:pPr>
            <a:r>
              <a:rPr lang="zh-CN" altLang="en-US" sz="2000" b="1" dirty="0" smtClean="0"/>
              <a:t>遗传因素</a:t>
            </a:r>
            <a:endParaRPr lang="zh-CN" altLang="en-US" sz="2000" b="1" dirty="0" smtClean="0"/>
          </a:p>
          <a:p>
            <a:pPr marL="0" indent="0">
              <a:buFont typeface="Wingdings" panose="05000000000000000000" charset="0"/>
              <a:buNone/>
              <a:defRPr/>
            </a:pPr>
            <a:r>
              <a:rPr lang="en-US" altLang="zh-CN" sz="1800" b="1" dirty="0" smtClean="0"/>
              <a:t>      </a:t>
            </a:r>
            <a:r>
              <a:rPr lang="en-US" altLang="zh-CN" sz="1600" b="1" dirty="0" smtClean="0"/>
              <a:t> </a:t>
            </a:r>
            <a:r>
              <a:rPr lang="zh-CN" altLang="en-US" sz="1600" b="1" dirty="0" smtClean="0"/>
              <a:t>以精神分裂症为例，即使是单卵双生，同病率也不到50％，正常人的终生患病率约1％，而精神分裂症患者家属的终生患病率也只有10％左右</a:t>
            </a:r>
            <a:endParaRPr lang="zh-CN" altLang="en-US" sz="1600" b="1" dirty="0" smtClean="0"/>
          </a:p>
          <a:p>
            <a:pPr>
              <a:buFont typeface="Wingdings" panose="05000000000000000000" charset="0"/>
              <a:buChar char="Ø"/>
              <a:defRPr/>
            </a:pPr>
            <a:r>
              <a:rPr lang="zh-CN" altLang="en-US" sz="2000" b="1" dirty="0"/>
              <a:t>个性特征及心理素质</a:t>
            </a:r>
            <a:endParaRPr lang="zh-CN" altLang="en-US" sz="2000" b="1" dirty="0"/>
          </a:p>
          <a:p>
            <a:pPr>
              <a:buFont typeface="Wingdings" panose="05000000000000000000" charset="0"/>
              <a:buChar char="Ø"/>
              <a:defRPr/>
            </a:pPr>
            <a:r>
              <a:rPr lang="zh-CN" altLang="en-US" sz="2000" b="1" dirty="0"/>
              <a:t>内分泌改变</a:t>
            </a:r>
            <a:endParaRPr lang="zh-CN" altLang="en-US" sz="2000" b="1" dirty="0"/>
          </a:p>
          <a:p>
            <a:pPr>
              <a:buFont typeface="Wingdings" panose="05000000000000000000" charset="0"/>
              <a:buChar char="Ø"/>
              <a:defRPr/>
            </a:pPr>
            <a:r>
              <a:rPr lang="zh-CN" altLang="en-US" sz="2000" b="1" dirty="0"/>
              <a:t>中枢神经感染及外伤</a:t>
            </a:r>
            <a:endParaRPr lang="zh-CN" altLang="en-US" sz="2000" b="1" dirty="0"/>
          </a:p>
          <a:p>
            <a:pPr>
              <a:buFont typeface="Wingdings" panose="05000000000000000000" charset="0"/>
              <a:buChar char="Ø"/>
              <a:defRPr/>
            </a:pPr>
            <a:r>
              <a:rPr lang="zh-CN" altLang="en-US" sz="2000" b="1" dirty="0"/>
              <a:t>社会环境因素</a:t>
            </a:r>
            <a:endParaRPr lang="zh-CN" altLang="en-US" sz="20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AutoShape 5"/>
          <p:cNvSpPr>
            <a:spLocks noChangeArrowheads="1"/>
          </p:cNvSpPr>
          <p:nvPr/>
        </p:nvSpPr>
        <p:spPr bwMode="auto">
          <a:xfrm>
            <a:off x="2370773" y="1572736"/>
            <a:ext cx="227012" cy="104775"/>
          </a:xfrm>
          <a:prstGeom prst="can">
            <a:avLst>
              <a:gd name="adj" fmla="val 39796"/>
            </a:avLst>
          </a:prstGeom>
          <a:gradFill rotWithShape="1">
            <a:gsLst>
              <a:gs pos="0">
                <a:srgbClr val="D7A5D7"/>
              </a:gs>
              <a:gs pos="50000">
                <a:schemeClr val="accent2"/>
              </a:gs>
              <a:gs pos="100000">
                <a:srgbClr val="D7A5D7"/>
              </a:gs>
            </a:gsLst>
            <a:lin ang="0" scaled="1"/>
          </a:gradFill>
          <a:ln w="9525">
            <a:noFill/>
            <a:rou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084" name="AutoShape 6"/>
          <p:cNvSpPr>
            <a:spLocks noChangeArrowheads="1"/>
          </p:cNvSpPr>
          <p:nvPr/>
        </p:nvSpPr>
        <p:spPr bwMode="auto">
          <a:xfrm>
            <a:off x="3885566" y="1812131"/>
            <a:ext cx="263525" cy="142875"/>
          </a:xfrm>
          <a:prstGeom prst="can">
            <a:avLst>
              <a:gd name="adj" fmla="val 27343"/>
            </a:avLst>
          </a:prstGeom>
          <a:gradFill rotWithShape="1">
            <a:gsLst>
              <a:gs pos="0">
                <a:srgbClr val="D7A5D7"/>
              </a:gs>
              <a:gs pos="50000">
                <a:schemeClr val="accent2"/>
              </a:gs>
              <a:gs pos="100000">
                <a:srgbClr val="D7A5D7"/>
              </a:gs>
            </a:gsLst>
            <a:lin ang="0" scaled="1"/>
          </a:gradFill>
          <a:ln w="9525">
            <a:noFill/>
            <a:rou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086" name="AutoShape 9"/>
          <p:cNvSpPr>
            <a:spLocks noChangeArrowheads="1"/>
          </p:cNvSpPr>
          <p:nvPr/>
        </p:nvSpPr>
        <p:spPr bwMode="auto">
          <a:xfrm>
            <a:off x="5723890" y="2120900"/>
            <a:ext cx="444500" cy="320279"/>
          </a:xfrm>
          <a:prstGeom prst="can">
            <a:avLst>
              <a:gd name="adj" fmla="val 21667"/>
            </a:avLst>
          </a:prstGeom>
          <a:gradFill rotWithShape="1">
            <a:gsLst>
              <a:gs pos="0">
                <a:srgbClr val="D7A5D7"/>
              </a:gs>
              <a:gs pos="50000">
                <a:schemeClr val="accent2"/>
              </a:gs>
              <a:gs pos="100000">
                <a:srgbClr val="D7A5D7"/>
              </a:gs>
            </a:gsLst>
            <a:lin ang="0" scaled="1"/>
          </a:gradFill>
          <a:ln w="9525">
            <a:noFill/>
            <a:rou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43" name="Text Box 10"/>
          <p:cNvSpPr txBox="1">
            <a:spLocks noChangeArrowheads="1"/>
          </p:cNvSpPr>
          <p:nvPr/>
        </p:nvSpPr>
        <p:spPr bwMode="auto">
          <a:xfrm>
            <a:off x="1831340" y="987425"/>
            <a:ext cx="141605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800" dirty="0">
                <a:ea typeface="微软雅黑" panose="020B0503020204020204" pitchFamily="34" charset="-122"/>
              </a:rPr>
              <a:t>生物学治疗</a:t>
            </a:r>
            <a:endParaRPr lang="zh-CN" altLang="en-US" sz="1800" dirty="0">
              <a:ea typeface="微软雅黑" panose="020B0503020204020204" pitchFamily="34" charset="-122"/>
            </a:endParaRPr>
          </a:p>
        </p:txBody>
      </p:sp>
      <p:sp>
        <p:nvSpPr>
          <p:cNvPr id="14344" name="Text Box 11"/>
          <p:cNvSpPr txBox="1">
            <a:spLocks noChangeArrowheads="1"/>
          </p:cNvSpPr>
          <p:nvPr/>
        </p:nvSpPr>
        <p:spPr bwMode="auto">
          <a:xfrm>
            <a:off x="3485515" y="987425"/>
            <a:ext cx="130175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800">
                <a:ea typeface="微软雅黑" panose="020B0503020204020204" pitchFamily="34" charset="-122"/>
              </a:rPr>
              <a:t>心理治疗</a:t>
            </a:r>
            <a:endParaRPr lang="zh-CN" altLang="en-US" sz="1800">
              <a:ea typeface="微软雅黑" panose="020B0503020204020204" pitchFamily="34" charset="-122"/>
            </a:endParaRPr>
          </a:p>
        </p:txBody>
      </p:sp>
      <p:sp>
        <p:nvSpPr>
          <p:cNvPr id="14345" name="Text Box 13"/>
          <p:cNvSpPr txBox="1">
            <a:spLocks noChangeArrowheads="1"/>
          </p:cNvSpPr>
          <p:nvPr/>
        </p:nvSpPr>
        <p:spPr bwMode="auto">
          <a:xfrm>
            <a:off x="5363845" y="981075"/>
            <a:ext cx="126365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800">
                <a:ea typeface="微软雅黑" panose="020B0503020204020204" pitchFamily="34" charset="-122"/>
              </a:rPr>
              <a:t>物理治疗</a:t>
            </a:r>
            <a:endParaRPr lang="zh-CN" altLang="en-US" sz="1800">
              <a:ea typeface="微软雅黑" panose="020B0503020204020204" pitchFamily="34" charset="-122"/>
            </a:endParaRPr>
          </a:p>
        </p:txBody>
      </p:sp>
      <p:sp>
        <p:nvSpPr>
          <p:cNvPr id="14347" name="Text Box 15"/>
          <p:cNvSpPr txBox="1">
            <a:spLocks noChangeArrowheads="1"/>
          </p:cNvSpPr>
          <p:nvPr/>
        </p:nvSpPr>
        <p:spPr bwMode="auto">
          <a:xfrm>
            <a:off x="937261" y="1829911"/>
            <a:ext cx="2309813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药物治疗</a:t>
            </a:r>
            <a:endParaRPr lang="zh-CN" altLang="en-US" sz="1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48" name="Text Box 16"/>
          <p:cNvSpPr txBox="1">
            <a:spLocks noChangeArrowheads="1"/>
          </p:cNvSpPr>
          <p:nvPr/>
        </p:nvSpPr>
        <p:spPr bwMode="auto">
          <a:xfrm>
            <a:off x="1067435" y="2352675"/>
            <a:ext cx="399161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认知行为、人际关系治疗、家庭治疗</a:t>
            </a:r>
            <a:endParaRPr lang="zh-CN" altLang="en-US" sz="1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49" name="Text Box 18"/>
          <p:cNvSpPr txBox="1">
            <a:spLocks noChangeArrowheads="1"/>
          </p:cNvSpPr>
          <p:nvPr/>
        </p:nvSpPr>
        <p:spPr bwMode="auto">
          <a:xfrm>
            <a:off x="1403350" y="3338830"/>
            <a:ext cx="6241415" cy="2844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zh-CN" altLang="en-US" sz="1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电休克治疗、磁刺激、音乐治疗、光照治疗、运动疗法</a:t>
            </a:r>
            <a:endParaRPr lang="zh-CN" altLang="en-US" sz="1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351" name="AutoShape 15"/>
          <p:cNvCxnSpPr>
            <a:cxnSpLocks noChangeShapeType="1"/>
            <a:stCxn id="46083" idx="3"/>
            <a:endCxn id="14347" idx="0"/>
          </p:cNvCxnSpPr>
          <p:nvPr/>
        </p:nvCxnSpPr>
        <p:spPr bwMode="auto">
          <a:xfrm rot="5400000">
            <a:off x="2212340" y="1557655"/>
            <a:ext cx="152400" cy="39243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1C1C1C"/>
            </a:solidFill>
            <a:miter lim="800000"/>
          </a:ln>
        </p:spPr>
      </p:cxnSp>
      <p:cxnSp>
        <p:nvCxnSpPr>
          <p:cNvPr id="14352" name="AutoShape 16"/>
          <p:cNvCxnSpPr>
            <a:cxnSpLocks noChangeShapeType="1"/>
            <a:stCxn id="46084" idx="3"/>
            <a:endCxn id="14348" idx="0"/>
          </p:cNvCxnSpPr>
          <p:nvPr/>
        </p:nvCxnSpPr>
        <p:spPr bwMode="auto">
          <a:xfrm rot="5400000">
            <a:off x="3341688" y="1676718"/>
            <a:ext cx="397510" cy="954405"/>
          </a:xfrm>
          <a:prstGeom prst="bentConnector3">
            <a:avLst>
              <a:gd name="adj1" fmla="val 49920"/>
            </a:avLst>
          </a:prstGeom>
          <a:noFill/>
          <a:ln w="9525">
            <a:solidFill>
              <a:srgbClr val="1C1C1C"/>
            </a:solidFill>
            <a:miter lim="800000"/>
          </a:ln>
        </p:spPr>
      </p:cxnSp>
      <p:cxnSp>
        <p:nvCxnSpPr>
          <p:cNvPr id="14353" name="AutoShape 17"/>
          <p:cNvCxnSpPr>
            <a:cxnSpLocks noChangeShapeType="1"/>
          </p:cNvCxnSpPr>
          <p:nvPr/>
        </p:nvCxnSpPr>
        <p:spPr bwMode="auto">
          <a:xfrm rot="5400000">
            <a:off x="4720670" y="1873886"/>
            <a:ext cx="683419" cy="1846262"/>
          </a:xfrm>
          <a:prstGeom prst="bentConnector3">
            <a:avLst>
              <a:gd name="adj1" fmla="val 62741"/>
            </a:avLst>
          </a:prstGeom>
          <a:noFill/>
          <a:ln w="9525">
            <a:solidFill>
              <a:srgbClr val="1C1C1C"/>
            </a:solidFill>
            <a:miter lim="800000"/>
          </a:ln>
        </p:spPr>
      </p:cxnSp>
      <p:sp>
        <p:nvSpPr>
          <p:cNvPr id="46100" name="AutoShape 26"/>
          <p:cNvSpPr>
            <a:spLocks noChangeArrowheads="1"/>
          </p:cNvSpPr>
          <p:nvPr/>
        </p:nvSpPr>
        <p:spPr bwMode="auto">
          <a:xfrm>
            <a:off x="5723890" y="1419225"/>
            <a:ext cx="444500" cy="836295"/>
          </a:xfrm>
          <a:prstGeom prst="can">
            <a:avLst>
              <a:gd name="adj" fmla="val 24873"/>
            </a:avLst>
          </a:prstGeom>
          <a:gradFill rotWithShape="1">
            <a:gsLst>
              <a:gs pos="0">
                <a:srgbClr val="DFDBC2"/>
              </a:gs>
              <a:gs pos="50000">
                <a:schemeClr val="tx2"/>
              </a:gs>
              <a:gs pos="100000">
                <a:srgbClr val="DFDBC2"/>
              </a:gs>
            </a:gsLst>
            <a:lin ang="0" scaled="1"/>
          </a:gradFill>
          <a:ln w="9525">
            <a:noFill/>
            <a:rou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101" name="AutoShape 28"/>
          <p:cNvSpPr>
            <a:spLocks noChangeArrowheads="1"/>
          </p:cNvSpPr>
          <p:nvPr/>
        </p:nvSpPr>
        <p:spPr bwMode="auto">
          <a:xfrm>
            <a:off x="3885565" y="1433830"/>
            <a:ext cx="263525" cy="419100"/>
          </a:xfrm>
          <a:prstGeom prst="can">
            <a:avLst>
              <a:gd name="adj" fmla="val 23869"/>
            </a:avLst>
          </a:prstGeom>
          <a:gradFill rotWithShape="1">
            <a:gsLst>
              <a:gs pos="0">
                <a:srgbClr val="DFDBC2"/>
              </a:gs>
              <a:gs pos="50000">
                <a:schemeClr val="tx2"/>
              </a:gs>
              <a:gs pos="100000">
                <a:srgbClr val="DFDBC2"/>
              </a:gs>
            </a:gsLst>
            <a:lin ang="0" scaled="1"/>
          </a:gradFill>
          <a:ln w="9525">
            <a:noFill/>
            <a:rou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102" name="AutoShape 29"/>
          <p:cNvSpPr>
            <a:spLocks noChangeArrowheads="1"/>
          </p:cNvSpPr>
          <p:nvPr/>
        </p:nvSpPr>
        <p:spPr bwMode="auto">
          <a:xfrm>
            <a:off x="2370773" y="1382230"/>
            <a:ext cx="227012" cy="269081"/>
          </a:xfrm>
          <a:prstGeom prst="can">
            <a:avLst>
              <a:gd name="adj" fmla="val 26831"/>
            </a:avLst>
          </a:prstGeom>
          <a:gradFill rotWithShape="1">
            <a:gsLst>
              <a:gs pos="0">
                <a:srgbClr val="DFDBC2"/>
              </a:gs>
              <a:gs pos="50000">
                <a:schemeClr val="tx2"/>
              </a:gs>
              <a:gs pos="100000">
                <a:srgbClr val="DFDBC2"/>
              </a:gs>
            </a:gsLst>
            <a:lin ang="0" scaled="1"/>
          </a:gradFill>
          <a:ln w="9525">
            <a:noFill/>
            <a:rou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6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907540" y="119380"/>
            <a:ext cx="4714875" cy="484505"/>
          </a:xfrm>
          <a:prstGeom prst="rect">
            <a:avLst/>
          </a:prstGeom>
          <a:noFill/>
          <a:ln>
            <a:miter lim="800000"/>
          </a:ln>
        </p:spPr>
        <p:txBody>
          <a:bodyPr>
            <a:normAutofit fontScale="90000"/>
          </a:bodyPr>
          <a:lstStyle/>
          <a:p>
            <a:r>
              <a:rPr lang="zh-CN" altLang="en-US" sz="36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治疗策略</a:t>
            </a:r>
            <a:endParaRPr lang="zh-CN" altLang="en-US" sz="3600" dirty="0" smtClean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灯片编号占位符 3"/>
          <p:cNvSpPr>
            <a:spLocks noGrp="1"/>
          </p:cNvSpPr>
          <p:nvPr>
            <p:ph type="sldNum" sz="quarter" idx="4294967295"/>
          </p:nvPr>
        </p:nvSpPr>
        <p:spPr>
          <a:xfrm>
            <a:off x="7010400" y="4767580"/>
            <a:ext cx="2133600" cy="273685"/>
          </a:xfrm>
        </p:spPr>
        <p:txBody>
          <a:bodyPr/>
          <a:p>
            <a:fld id="{100E41F2-CA3E-4649-92AA-13531E68B039}" type="slidenum">
              <a:rPr lang="zh-CN" altLang="en-US" smtClean="0"/>
            </a:fld>
            <a:endParaRPr lang="zh-CN" altLang="en-US"/>
          </a:p>
        </p:txBody>
      </p:sp>
      <p:sp>
        <p:nvSpPr>
          <p:cNvPr id="29" name="圆角矩形 28"/>
          <p:cNvSpPr/>
          <p:nvPr/>
        </p:nvSpPr>
        <p:spPr>
          <a:xfrm>
            <a:off x="323850" y="3701415"/>
            <a:ext cx="3489960" cy="89344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lvl="0" algn="ctr"/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自我调节情绪</a:t>
            </a:r>
            <a:endParaRPr lang="zh-CN" altLang="en-US" b="1" kern="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0" name="圆角矩形 29"/>
          <p:cNvSpPr/>
          <p:nvPr/>
        </p:nvSpPr>
        <p:spPr>
          <a:xfrm>
            <a:off x="323850" y="1207770"/>
            <a:ext cx="3489960" cy="935355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lvl="0" algn="ctr"/>
            <a:r>
              <a:rPr lang="zh-CN" b="1" kern="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信息隔离</a:t>
            </a:r>
            <a:endParaRPr lang="zh-CN" b="1" kern="0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5147945" y="3701415"/>
            <a:ext cx="3489960" cy="89471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lvl="0" algn="ctr"/>
            <a:r>
              <a:rPr lang="zh-CN" altLang="en-US" b="1" kern="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相信自身的治愈能力</a:t>
            </a:r>
            <a:endParaRPr lang="zh-CN" altLang="en-US" b="1" kern="0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5147945" y="1208405"/>
            <a:ext cx="3489960" cy="93472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lvl="0" algn="ctr"/>
            <a:r>
              <a:rPr lang="zh-CN" b="1" kern="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接纳自己当下的反应</a:t>
            </a:r>
            <a:endParaRPr lang="zh-CN" altLang="en-US" b="1" kern="0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3175205" y="1370530"/>
            <a:ext cx="2702149" cy="2702149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回归正常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标题 1"/>
          <p:cNvSpPr>
            <a:spLocks noGrp="1"/>
          </p:cNvSpPr>
          <p:nvPr/>
        </p:nvSpPr>
        <p:spPr>
          <a:xfrm>
            <a:off x="179705" y="-9271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b="1" dirty="0" smtClean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如何回归正常</a:t>
            </a:r>
            <a:endParaRPr lang="zh-CN" altLang="en-US" sz="4000" b="1" dirty="0" smtClean="0">
              <a:solidFill>
                <a:schemeClr val="tx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ldLvl="0" animBg="1"/>
      <p:bldP spid="30" grpId="0" bldLvl="0" animBg="1"/>
      <p:bldP spid="28" grpId="0" bldLvl="0" animBg="1"/>
      <p:bldP spid="5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35560" y="-92710"/>
            <a:ext cx="8229600" cy="857250"/>
          </a:xfrm>
        </p:spPr>
        <p:txBody>
          <a:bodyPr>
            <a:normAutofit/>
          </a:bodyPr>
          <a:lstStyle/>
          <a:p>
            <a:r>
              <a:rPr lang="zh-CN" altLang="en-US" sz="3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信息隔离</a:t>
            </a:r>
            <a:endParaRPr lang="zh-CN" altLang="en-US" sz="3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755650" y="987425"/>
            <a:ext cx="8229600" cy="3394710"/>
          </a:xfrm>
        </p:spPr>
        <p:txBody>
          <a:bodyPr>
            <a:normAutofit/>
          </a:bodyPr>
          <a:lstStyle/>
          <a:p>
            <a:r>
              <a:rPr lang="zh-CN" altLang="en-US" sz="2400" b="1" dirty="0" smtClean="0"/>
              <a:t>社会生活中各种创伤报道，做好信息防护</a:t>
            </a:r>
            <a:endParaRPr lang="zh-CN" altLang="en-US" sz="2400" b="1" dirty="0" smtClean="0"/>
          </a:p>
          <a:p>
            <a:endParaRPr lang="en-US" altLang="zh-CN" sz="2400" b="1" dirty="0" smtClean="0"/>
          </a:p>
          <a:p>
            <a:r>
              <a:rPr lang="zh-CN" altLang="en-US" sz="2400" b="1" dirty="0" smtClean="0"/>
              <a:t>维持一定的功能下，避免过分暴露于创伤事件下（缓解或治疗期）</a:t>
            </a:r>
            <a:endParaRPr lang="zh-CN" altLang="en-US" sz="2400" b="1" dirty="0" smtClean="0"/>
          </a:p>
          <a:p>
            <a:endParaRPr lang="en-US" altLang="zh-CN" sz="2400" b="1" dirty="0" smtClean="0"/>
          </a:p>
          <a:p>
            <a:r>
              <a:rPr lang="zh-CN" altLang="en-US" sz="2400" b="1" dirty="0" smtClean="0">
                <a:solidFill>
                  <a:srgbClr val="C00000"/>
                </a:solidFill>
              </a:rPr>
              <a:t>适度的回避创伤事件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294967295"/>
          </p:nvPr>
        </p:nvSpPr>
        <p:spPr>
          <a:xfrm>
            <a:off x="7010400" y="4767580"/>
            <a:ext cx="2133600" cy="273685"/>
          </a:xfrm>
        </p:spPr>
        <p:txBody>
          <a:bodyPr/>
          <a:lstStyle/>
          <a:p>
            <a:fld id="{100E41F2-CA3E-4649-92AA-13531E68B0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0" y="-92710"/>
            <a:ext cx="8229600" cy="857250"/>
          </a:xfrm>
        </p:spPr>
        <p:txBody>
          <a:bodyPr>
            <a:normAutofit/>
          </a:bodyPr>
          <a:lstStyle/>
          <a:p>
            <a:r>
              <a:rPr lang="zh-CN" altLang="en-US" sz="3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接纳自己当下的反应</a:t>
            </a:r>
            <a:endParaRPr lang="zh-CN" alt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457200" y="843280"/>
            <a:ext cx="8229600" cy="3394710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zh-CN" altLang="en-US" sz="2000" b="1" dirty="0" smtClean="0">
                <a:latin typeface="+mn-ea"/>
              </a:rPr>
              <a:t>正常化，接纳自己的情绪</a:t>
            </a:r>
            <a:endParaRPr lang="zh-CN" altLang="en-US" sz="2000" b="1" dirty="0" smtClean="0">
              <a:latin typeface="+mn-ea"/>
            </a:endParaRPr>
          </a:p>
          <a:p>
            <a:pPr lvl="0">
              <a:defRPr/>
            </a:pPr>
            <a:endParaRPr lang="en-US" altLang="zh-CN" sz="2000" b="1" dirty="0" smtClean="0">
              <a:latin typeface="+mn-ea"/>
            </a:endParaRPr>
          </a:p>
          <a:p>
            <a:pPr lvl="0">
              <a:defRPr/>
            </a:pPr>
            <a:r>
              <a:rPr lang="zh-CN" altLang="en-US" sz="2000" b="1" dirty="0" smtClean="0">
                <a:latin typeface="+mn-ea"/>
              </a:rPr>
              <a:t>对你内心产生的恐惧和焦虑，</a:t>
            </a:r>
            <a:r>
              <a:rPr lang="zh-CN" altLang="en-US" sz="2000" b="1" dirty="0" smtClean="0">
                <a:solidFill>
                  <a:srgbClr val="C00000"/>
                </a:solidFill>
                <a:latin typeface="+mn-ea"/>
              </a:rPr>
              <a:t>要学会接纳它，不要赶走它，也别被它控制</a:t>
            </a:r>
            <a:r>
              <a:rPr lang="zh-CN" altLang="en-US" sz="2000" b="1" dirty="0" smtClean="0">
                <a:latin typeface="+mn-ea"/>
              </a:rPr>
              <a:t>，了解这些都是正常的反应</a:t>
            </a:r>
            <a:endParaRPr lang="zh-CN" altLang="en-US" sz="2000" b="1" dirty="0" smtClean="0">
              <a:latin typeface="+mn-ea"/>
            </a:endParaRPr>
          </a:p>
          <a:p>
            <a:pPr lvl="0">
              <a:defRPr/>
            </a:pPr>
            <a:endParaRPr lang="zh-CN" altLang="en-US" sz="2000" b="1" dirty="0" smtClean="0">
              <a:latin typeface="+mn-ea"/>
            </a:endParaRPr>
          </a:p>
          <a:p>
            <a:pPr lvl="0">
              <a:defRPr/>
            </a:pPr>
            <a:r>
              <a:rPr lang="zh-CN" altLang="en-US" sz="2000" b="1" dirty="0" smtClean="0">
                <a:latin typeface="+mn-ea"/>
              </a:rPr>
              <a:t>案例：很多病人会问：是不是只有我一个人是这样，是不是只有我一个人是痛苦的，不想活的，是不是只有我一个人焦虑的时候会出汗手抖；医生，你之前见过这样的病人吗？</a:t>
            </a:r>
            <a:br>
              <a:rPr lang="zh-CN" altLang="en-US" sz="2000" b="1" dirty="0" smtClean="0">
                <a:latin typeface="+mn-ea"/>
              </a:rPr>
            </a:br>
            <a:endParaRPr lang="zh-CN" altLang="en-US" sz="2000" b="1" dirty="0" smtClean="0">
              <a:latin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294967295"/>
          </p:nvPr>
        </p:nvSpPr>
        <p:spPr>
          <a:xfrm>
            <a:off x="7010400" y="4767580"/>
            <a:ext cx="2133600" cy="273685"/>
          </a:xfrm>
        </p:spPr>
        <p:txBody>
          <a:bodyPr/>
          <a:lstStyle/>
          <a:p>
            <a:fld id="{100E41F2-CA3E-4649-92AA-13531E68B039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732790" y="3929380"/>
            <a:ext cx="7749540" cy="92900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C00000"/>
                </a:solidFill>
              </a:rPr>
              <a:t>接纳情绪优于解决问题、容忍模糊性和不确定性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539750" y="1059180"/>
            <a:ext cx="8229600" cy="3394710"/>
          </a:xfrm>
        </p:spPr>
        <p:txBody>
          <a:bodyPr>
            <a:normAutofit fontScale="90000" lnSpcReduction="20000"/>
          </a:bodyPr>
          <a:lstStyle/>
          <a:p>
            <a:pPr lvl="0">
              <a:defRPr/>
            </a:pPr>
            <a:r>
              <a:rPr lang="zh-CN" altLang="en-US" sz="2800" b="1" dirty="0" smtClean="0"/>
              <a:t>允许自己示弱，允许自己哭泣</a:t>
            </a:r>
            <a:endParaRPr lang="zh-CN" altLang="en-US" sz="2800" b="1" dirty="0" smtClean="0"/>
          </a:p>
          <a:p>
            <a:pPr lvl="0">
              <a:defRPr/>
            </a:pPr>
            <a:endParaRPr lang="en-US" altLang="zh-CN" sz="2800" b="1" dirty="0" smtClean="0"/>
          </a:p>
          <a:p>
            <a:pPr lvl="0">
              <a:defRPr/>
            </a:pPr>
            <a:r>
              <a:rPr lang="zh-CN" altLang="zh-CN" sz="2800" b="1" dirty="0" smtClean="0"/>
              <a:t>接受不完美和失败</a:t>
            </a:r>
            <a:endParaRPr lang="zh-CN" altLang="zh-CN" sz="2800" b="1" dirty="0" smtClean="0"/>
          </a:p>
          <a:p>
            <a:pPr lvl="0">
              <a:defRPr/>
            </a:pPr>
            <a:endParaRPr lang="zh-CN" altLang="zh-CN" sz="2800" b="1" dirty="0" smtClean="0"/>
          </a:p>
          <a:p>
            <a:pPr lvl="0">
              <a:defRPr/>
            </a:pPr>
            <a:endParaRPr lang="zh-CN" altLang="zh-CN" sz="2800" b="1" dirty="0" smtClean="0"/>
          </a:p>
          <a:p>
            <a:pPr marL="0" lvl="0" indent="0">
              <a:buNone/>
              <a:defRPr/>
            </a:pPr>
            <a:r>
              <a:rPr lang="en-US" altLang="zh-CN" dirty="0"/>
              <a:t>  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b="1" dirty="0" smtClean="0">
                <a:sym typeface="+mn-ea"/>
              </a:rPr>
              <a:t>现实世界往往都是有缺陷的，是不完美的</a:t>
            </a:r>
            <a:endParaRPr lang="zh-CN" altLang="en-US" b="1" dirty="0" smtClean="0">
              <a:sym typeface="+mn-ea"/>
            </a:endParaRPr>
          </a:p>
          <a:p>
            <a:pPr marL="0" indent="0">
              <a:buNone/>
            </a:pPr>
            <a:r>
              <a:rPr lang="en-US" altLang="zh-CN" dirty="0"/>
              <a:t>                                                                    --------</a:t>
            </a:r>
            <a:r>
              <a:rPr lang="zh-CN" altLang="en-US" dirty="0"/>
              <a:t>柏拉图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294967295"/>
          </p:nvPr>
        </p:nvSpPr>
        <p:spPr>
          <a:xfrm>
            <a:off x="7010400" y="4767580"/>
            <a:ext cx="2133600" cy="273685"/>
          </a:xfrm>
        </p:spPr>
        <p:txBody>
          <a:bodyPr/>
          <a:lstStyle/>
          <a:p>
            <a:fld id="{100E41F2-CA3E-4649-92AA-13531E68B0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79705" y="-92710"/>
            <a:ext cx="8229600" cy="857250"/>
          </a:xfrm>
        </p:spPr>
        <p:txBody>
          <a:bodyPr>
            <a:normAutofit/>
          </a:bodyPr>
          <a:lstStyle/>
          <a:p>
            <a:r>
              <a:rPr lang="zh-CN" altLang="en-US" sz="3600" b="1" dirty="0" smtClean="0">
                <a:solidFill>
                  <a:srgbClr val="C00000"/>
                </a:solidFill>
                <a:ea typeface="黑体" panose="02010609060101010101" pitchFamily="49" charset="-122"/>
                <a:cs typeface="+mn-ea"/>
                <a:sym typeface="+mn-lt"/>
              </a:rPr>
              <a:t>自我调节情绪</a:t>
            </a:r>
            <a:endParaRPr lang="zh-CN" altLang="en-US" sz="3600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467360" y="987425"/>
            <a:ext cx="8229600" cy="3394710"/>
          </a:xfrm>
        </p:spPr>
        <p:txBody>
          <a:bodyPr>
            <a:normAutofit/>
          </a:bodyPr>
          <a:lstStyle/>
          <a:p>
            <a:r>
              <a:rPr lang="zh-CN" altLang="en-US" sz="2400" b="1" dirty="0" smtClean="0"/>
              <a:t>有事不用太控制，可以有点个性</a:t>
            </a:r>
            <a:endParaRPr lang="en-US" altLang="zh-CN" sz="2400" b="1" dirty="0" smtClean="0"/>
          </a:p>
          <a:p>
            <a:r>
              <a:rPr lang="zh-CN" altLang="en-US" sz="2400" b="1" dirty="0" smtClean="0"/>
              <a:t>特定情况下用大脑（思维）对抗情绪和躯体表现（之后的觉察身体）</a:t>
            </a:r>
            <a:endParaRPr lang="zh-CN" altLang="en-US" sz="2400" b="1" dirty="0" smtClean="0"/>
          </a:p>
          <a:p>
            <a:r>
              <a:rPr lang="zh-CN" altLang="en-US" sz="2400" b="1" dirty="0" smtClean="0">
                <a:sym typeface="+mn-ea"/>
              </a:rPr>
              <a:t>尽量避免持续刺激、压力，无法自拔，不能过多的沉浸在负面情绪之中</a:t>
            </a:r>
            <a:endParaRPr lang="en-US" altLang="zh-CN" sz="2400" b="1" dirty="0" smtClean="0"/>
          </a:p>
          <a:p>
            <a:r>
              <a:rPr lang="zh-CN" altLang="en-US" sz="2400" b="1" dirty="0" smtClean="0">
                <a:sym typeface="+mn-ea"/>
              </a:rPr>
              <a:t>适度保持一定的功能，生病了就去休息有时候不一定好（完全休学？）</a:t>
            </a:r>
            <a:endParaRPr lang="en-US" altLang="zh-CN" sz="2400" b="1" dirty="0" smtClean="0"/>
          </a:p>
          <a:p>
            <a:r>
              <a:rPr lang="zh-CN" altLang="en-US" sz="2400" b="1" dirty="0" smtClean="0">
                <a:sym typeface="+mn-ea"/>
              </a:rPr>
              <a:t>案例：</a:t>
            </a:r>
            <a:r>
              <a:rPr lang="zh-CN" altLang="en-US" sz="2400" b="1" dirty="0" smtClean="0">
                <a:solidFill>
                  <a:srgbClr val="C00000"/>
                </a:solidFill>
                <a:sym typeface="+mn-ea"/>
              </a:rPr>
              <a:t>住院时部分学习、部分工作</a:t>
            </a:r>
            <a:endParaRPr lang="en-US" altLang="zh-CN" sz="2400" b="1" dirty="0" smtClean="0"/>
          </a:p>
          <a:p>
            <a:endParaRPr lang="zh-CN" altLang="en-US" sz="2400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294967295"/>
          </p:nvPr>
        </p:nvSpPr>
        <p:spPr>
          <a:xfrm>
            <a:off x="7010400" y="4767580"/>
            <a:ext cx="2133600" cy="273685"/>
          </a:xfrm>
        </p:spPr>
        <p:txBody>
          <a:bodyPr/>
          <a:lstStyle/>
          <a:p>
            <a:fld id="{100E41F2-CA3E-4649-92AA-13531E68B0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611505" y="915670"/>
            <a:ext cx="8229600" cy="3572510"/>
          </a:xfrm>
        </p:spPr>
        <p:txBody>
          <a:bodyPr>
            <a:noAutofit/>
          </a:bodyPr>
          <a:lstStyle/>
          <a:p>
            <a:pPr lvl="0">
              <a:buNone/>
              <a:defRPr/>
            </a:pPr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结构化自己的生活：</a:t>
            </a:r>
            <a:endParaRPr lang="en-US" altLang="zh-CN" sz="2400" b="1" dirty="0" smtClean="0"/>
          </a:p>
          <a:p>
            <a:pPr lvl="0">
              <a:defRPr/>
            </a:pPr>
            <a:r>
              <a:rPr lang="zh-CN" altLang="zh-CN" sz="2400" b="1" dirty="0" smtClean="0"/>
              <a:t>合理</a:t>
            </a:r>
            <a:r>
              <a:rPr lang="zh-CN" altLang="en-US" sz="2400" b="1" dirty="0" smtClean="0"/>
              <a:t>学习、工作</a:t>
            </a:r>
            <a:r>
              <a:rPr lang="zh-CN" altLang="zh-CN" sz="2400" b="1" dirty="0" smtClean="0"/>
              <a:t>，计划在前，让每个人对自己的工作有充分的心理预期，避免临时安排工作</a:t>
            </a:r>
            <a:endParaRPr lang="en-US" altLang="zh-CN" sz="2400" b="1" dirty="0" smtClean="0"/>
          </a:p>
          <a:p>
            <a:pPr lvl="0">
              <a:defRPr/>
            </a:pPr>
            <a:endParaRPr lang="en-US" altLang="zh-CN" sz="800" b="1" dirty="0" smtClean="0"/>
          </a:p>
          <a:p>
            <a:pPr lvl="0">
              <a:defRPr/>
            </a:pPr>
            <a:r>
              <a:rPr lang="zh-CN" altLang="en-US" sz="2400" b="1" dirty="0" smtClean="0"/>
              <a:t>下午几点干什么，非常规律，这样的生活，她按部就班，没有时间焦虑</a:t>
            </a:r>
            <a:endParaRPr lang="en-US" altLang="zh-CN" sz="2400" b="1" dirty="0" smtClean="0"/>
          </a:p>
          <a:p>
            <a:pPr lvl="0">
              <a:defRPr/>
            </a:pPr>
            <a:endParaRPr lang="en-US" altLang="zh-CN" sz="800" b="1" dirty="0" smtClean="0"/>
          </a:p>
          <a:p>
            <a:pPr lvl="0">
              <a:defRPr/>
            </a:pPr>
            <a:r>
              <a:rPr lang="zh-CN" altLang="en-US" sz="2400" b="1" dirty="0" smtClean="0"/>
              <a:t>休息时，生活安排充实，结构化时间，比如几点起床，上午做什么活动，动静相宜，下午做什么活动，晚上做什么活动</a:t>
            </a:r>
            <a:endParaRPr lang="zh-CN" altLang="en-US" sz="2400" b="1" dirty="0" smtClean="0"/>
          </a:p>
          <a:p>
            <a:endParaRPr lang="zh-CN" altLang="en-US" sz="2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294967295"/>
          </p:nvPr>
        </p:nvSpPr>
        <p:spPr>
          <a:xfrm>
            <a:off x="7010400" y="4767580"/>
            <a:ext cx="2133600" cy="273685"/>
          </a:xfrm>
        </p:spPr>
        <p:txBody>
          <a:bodyPr/>
          <a:lstStyle/>
          <a:p>
            <a:fld id="{100E41F2-CA3E-4649-92AA-13531E68B039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/>
        </p:nvSpPr>
        <p:spPr>
          <a:xfrm>
            <a:off x="179705" y="-9271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b="1" dirty="0" smtClean="0">
                <a:solidFill>
                  <a:srgbClr val="C00000"/>
                </a:solidFill>
                <a:ea typeface="黑体" panose="02010609060101010101" pitchFamily="49" charset="-122"/>
                <a:cs typeface="+mn-ea"/>
                <a:sym typeface="+mn-lt"/>
              </a:rPr>
              <a:t>自我调节情绪</a:t>
            </a:r>
            <a:endParaRPr lang="zh-CN" altLang="en-US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35560" y="-20955"/>
            <a:ext cx="8229600" cy="767080"/>
          </a:xfrm>
        </p:spPr>
        <p:txBody>
          <a:bodyPr>
            <a:normAutofit/>
          </a:bodyPr>
          <a:lstStyle/>
          <a:p>
            <a:r>
              <a:rPr lang="zh-CN" altLang="en-US" sz="3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相信自身的自愈能力</a:t>
            </a:r>
            <a:endParaRPr lang="zh-CN" altLang="en-US" sz="3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539750" y="987425"/>
            <a:ext cx="8229600" cy="3394710"/>
          </a:xfrm>
        </p:spPr>
        <p:txBody>
          <a:bodyPr>
            <a:normAutofit/>
          </a:bodyPr>
          <a:lstStyle/>
          <a:p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每个人都是一个宝藏，具有应对自己危机的能力</a:t>
            </a:r>
            <a:endParaRPr lang="zh-CN" altLang="en-US" sz="24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24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不要冒失的对自己或者他人否定</a:t>
            </a:r>
            <a:endParaRPr lang="zh-CN" altLang="en-US" sz="24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24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别人需要的时候给予帮助</a:t>
            </a:r>
            <a:endParaRPr lang="zh-CN" altLang="en-US" sz="24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24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给予时间、空间，通过一个过程，逐步恢复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294967295"/>
          </p:nvPr>
        </p:nvSpPr>
        <p:spPr>
          <a:xfrm>
            <a:off x="7010400" y="4767580"/>
            <a:ext cx="2133600" cy="273685"/>
          </a:xfrm>
        </p:spPr>
        <p:txBody>
          <a:bodyPr/>
          <a:lstStyle/>
          <a:p>
            <a:fld id="{100E41F2-CA3E-4649-92AA-13531E68B0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直接连接符 39"/>
          <p:cNvCxnSpPr/>
          <p:nvPr/>
        </p:nvCxnSpPr>
        <p:spPr>
          <a:xfrm flipV="1">
            <a:off x="2578100" y="0"/>
            <a:ext cx="0" cy="514350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椭圆 43"/>
          <p:cNvSpPr/>
          <p:nvPr/>
        </p:nvSpPr>
        <p:spPr>
          <a:xfrm>
            <a:off x="2395538" y="441325"/>
            <a:ext cx="363537" cy="363538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6851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Futura Md BT" panose="020B0602020204020303" pitchFamily="34" charset="0"/>
            </a:endParaRPr>
          </a:p>
        </p:txBody>
      </p:sp>
      <p:sp>
        <p:nvSpPr>
          <p:cNvPr id="6148" name="矩形 45"/>
          <p:cNvSpPr>
            <a:spLocks noChangeArrowheads="1"/>
          </p:cNvSpPr>
          <p:nvPr/>
        </p:nvSpPr>
        <p:spPr bwMode="auto">
          <a:xfrm>
            <a:off x="964288" y="125413"/>
            <a:ext cx="12105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zh-CN" altLang="en-US" sz="4000" b="1" dirty="0">
                <a:solidFill>
                  <a:srgbClr val="7F7F7F"/>
                </a:solidFill>
                <a:latin typeface="Futura Md BT" panose="020B0602020204020303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提纲</a:t>
            </a:r>
            <a:endParaRPr lang="zh-CN" altLang="en-US" sz="4000" b="1" dirty="0">
              <a:solidFill>
                <a:srgbClr val="7F7F7F"/>
              </a:solidFill>
              <a:latin typeface="Futura Md BT" panose="020B0602020204020303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3" name="Null"/>
          <p:cNvSpPr/>
          <p:nvPr/>
        </p:nvSpPr>
        <p:spPr>
          <a:xfrm>
            <a:off x="-1993900" y="933450"/>
            <a:ext cx="114300" cy="114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1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grpSp>
        <p:nvGrpSpPr>
          <p:cNvPr id="6150" name="组合 47"/>
          <p:cNvGrpSpPr/>
          <p:nvPr/>
        </p:nvGrpSpPr>
        <p:grpSpPr bwMode="auto">
          <a:xfrm>
            <a:off x="-431800" y="1838325"/>
            <a:ext cx="5175420" cy="491490"/>
            <a:chOff x="1365250" y="2245802"/>
            <a:chExt cx="6901027" cy="656167"/>
          </a:xfrm>
        </p:grpSpPr>
        <p:grpSp>
          <p:nvGrpSpPr>
            <p:cNvPr id="6186" name="组合 48"/>
            <p:cNvGrpSpPr/>
            <p:nvPr/>
          </p:nvGrpSpPr>
          <p:grpSpPr bwMode="auto">
            <a:xfrm>
              <a:off x="3058515" y="2245802"/>
              <a:ext cx="5207762" cy="656167"/>
              <a:chOff x="3007715" y="2245802"/>
              <a:chExt cx="5207762" cy="656167"/>
            </a:xfrm>
          </p:grpSpPr>
          <p:sp>
            <p:nvSpPr>
              <p:cNvPr id="6188" name="矩形 50"/>
              <p:cNvSpPr>
                <a:spLocks noChangeArrowheads="1"/>
              </p:cNvSpPr>
              <p:nvPr/>
            </p:nvSpPr>
            <p:spPr bwMode="auto">
              <a:xfrm>
                <a:off x="5770138" y="2245802"/>
                <a:ext cx="2445339" cy="6561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en-US" sz="2600" b="1" dirty="0" smtClean="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焦虑、抑郁</a:t>
                </a:r>
                <a:endParaRPr lang="zh-CN" altLang="en-US" sz="2600" b="1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52" name="椭圆 51"/>
              <p:cNvSpPr/>
              <p:nvPr/>
            </p:nvSpPr>
            <p:spPr>
              <a:xfrm>
                <a:off x="5162810" y="2402637"/>
                <a:ext cx="353508" cy="35394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40404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dirty="0">
                  <a:solidFill>
                    <a:srgbClr val="F45922"/>
                  </a:solidFill>
                  <a:latin typeface="Futura Md BT" panose="020B0602020204020303" pitchFamily="34" charset="0"/>
                </a:endParaRPr>
              </a:p>
            </p:txBody>
          </p:sp>
          <p:sp>
            <p:nvSpPr>
              <p:cNvPr id="6190" name="矩形 52"/>
              <p:cNvSpPr>
                <a:spLocks noChangeArrowheads="1"/>
              </p:cNvSpPr>
              <p:nvPr/>
            </p:nvSpPr>
            <p:spPr bwMode="auto">
              <a:xfrm>
                <a:off x="3007715" y="2318206"/>
                <a:ext cx="1682512" cy="553997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zh-CN" altLang="en-US" sz="2100">
                    <a:solidFill>
                      <a:schemeClr val="bg1"/>
                    </a:solidFill>
                    <a:latin typeface="Futura Md BT" panose="020B0602020204020303" pitchFamily="34" charset="0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第二部分</a:t>
                </a:r>
                <a:endParaRPr lang="zh-CN" altLang="en-US" sz="2100">
                  <a:solidFill>
                    <a:schemeClr val="bg1"/>
                  </a:solidFill>
                  <a:latin typeface="Futura Md BT" panose="020B0602020204020303" pitchFamily="34" charset="0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54" name="等腰三角形 53"/>
              <p:cNvSpPr/>
              <p:nvPr/>
            </p:nvSpPr>
            <p:spPr>
              <a:xfrm rot="5400000">
                <a:off x="4672651" y="2497051"/>
                <a:ext cx="192866" cy="165111"/>
              </a:xfrm>
              <a:prstGeom prst="triangle">
                <a:avLst/>
              </a:pr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/>
              </a:p>
            </p:txBody>
          </p:sp>
        </p:grpSp>
        <p:sp>
          <p:nvSpPr>
            <p:cNvPr id="50" name="Null"/>
            <p:cNvSpPr/>
            <p:nvPr/>
          </p:nvSpPr>
          <p:spPr>
            <a:xfrm>
              <a:off x="1365250" y="2502249"/>
              <a:ext cx="152410" cy="1525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</p:grpSp>
      <p:sp>
        <p:nvSpPr>
          <p:cNvPr id="6151" name="矩形 57"/>
          <p:cNvSpPr>
            <a:spLocks noChangeArrowheads="1"/>
          </p:cNvSpPr>
          <p:nvPr/>
        </p:nvSpPr>
        <p:spPr bwMode="auto">
          <a:xfrm>
            <a:off x="2947987" y="2571750"/>
            <a:ext cx="4619625" cy="49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6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临床干预方法</a:t>
            </a:r>
            <a:endParaRPr lang="zh-CN" altLang="en-US" sz="2600" b="1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9" name="椭圆 58"/>
          <p:cNvSpPr/>
          <p:nvPr/>
        </p:nvSpPr>
        <p:spPr>
          <a:xfrm>
            <a:off x="2447925" y="2697163"/>
            <a:ext cx="265113" cy="2667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6851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rgbClr val="1F497D"/>
              </a:solidFill>
              <a:latin typeface="Futura Md BT" panose="020B0602020204020303" pitchFamily="34" charset="0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858838" y="2643188"/>
            <a:ext cx="1295400" cy="433387"/>
          </a:xfrm>
          <a:prstGeom prst="rect">
            <a:avLst/>
          </a:prstGeo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1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4000" dirty="0"/>
          </a:p>
        </p:txBody>
      </p:sp>
      <p:sp>
        <p:nvSpPr>
          <p:cNvPr id="61" name="等腰三角形 60"/>
          <p:cNvSpPr>
            <a:spLocks noChangeArrowheads="1"/>
          </p:cNvSpPr>
          <p:nvPr/>
        </p:nvSpPr>
        <p:spPr bwMode="auto">
          <a:xfrm rot="5400000">
            <a:off x="2117725" y="2768600"/>
            <a:ext cx="142875" cy="123825"/>
          </a:xfrm>
          <a:prstGeom prst="triangle">
            <a:avLst>
              <a:gd name="adj" fmla="val 50000"/>
            </a:avLst>
          </a:prstGeom>
          <a:solidFill>
            <a:srgbClr val="17375E"/>
          </a:solidFill>
          <a:ln>
            <a:noFill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1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7" name="Null"/>
          <p:cNvSpPr/>
          <p:nvPr/>
        </p:nvSpPr>
        <p:spPr>
          <a:xfrm>
            <a:off x="-850900" y="2770188"/>
            <a:ext cx="114300" cy="114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1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grpSp>
        <p:nvGrpSpPr>
          <p:cNvPr id="6156" name="组合 61"/>
          <p:cNvGrpSpPr/>
          <p:nvPr/>
        </p:nvGrpSpPr>
        <p:grpSpPr bwMode="auto">
          <a:xfrm>
            <a:off x="131763" y="3295643"/>
            <a:ext cx="7435849" cy="496887"/>
            <a:chOff x="2076450" y="4590670"/>
            <a:chExt cx="9912802" cy="662735"/>
          </a:xfrm>
        </p:grpSpPr>
        <p:grpSp>
          <p:nvGrpSpPr>
            <p:cNvPr id="6180" name="组合 62"/>
            <p:cNvGrpSpPr/>
            <p:nvPr/>
          </p:nvGrpSpPr>
          <p:grpSpPr bwMode="auto">
            <a:xfrm>
              <a:off x="3058518" y="4590670"/>
              <a:ext cx="8930734" cy="662735"/>
              <a:chOff x="3007718" y="4590670"/>
              <a:chExt cx="8930734" cy="662735"/>
            </a:xfrm>
          </p:grpSpPr>
          <p:sp>
            <p:nvSpPr>
              <p:cNvPr id="6182" name="矩形 64"/>
              <p:cNvSpPr>
                <a:spLocks noChangeArrowheads="1"/>
              </p:cNvSpPr>
              <p:nvPr/>
            </p:nvSpPr>
            <p:spPr bwMode="auto">
              <a:xfrm>
                <a:off x="5770140" y="4590670"/>
                <a:ext cx="6168312" cy="655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CN" altLang="en-US" sz="2600" b="1" dirty="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心理调适</a:t>
                </a:r>
                <a:endParaRPr lang="zh-CN" altLang="en-US" sz="2600" b="1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66" name="椭圆 65"/>
              <p:cNvSpPr/>
              <p:nvPr/>
            </p:nvSpPr>
            <p:spPr>
              <a:xfrm>
                <a:off x="5113349" y="4783351"/>
                <a:ext cx="353425" cy="355717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40404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dirty="0">
                  <a:latin typeface="Futura Md BT" panose="020B0602020204020303" pitchFamily="34" charset="0"/>
                </a:endParaRPr>
              </a:p>
            </p:txBody>
          </p:sp>
          <p:sp>
            <p:nvSpPr>
              <p:cNvPr id="6184" name="矩形 66"/>
              <p:cNvSpPr>
                <a:spLocks noChangeArrowheads="1"/>
              </p:cNvSpPr>
              <p:nvPr/>
            </p:nvSpPr>
            <p:spPr bwMode="auto">
              <a:xfrm>
                <a:off x="3007718" y="4699408"/>
                <a:ext cx="1682512" cy="553997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zh-CN" altLang="en-US" sz="2100" dirty="0">
                    <a:solidFill>
                      <a:schemeClr val="bg1"/>
                    </a:solidFill>
                    <a:latin typeface="Futura Md BT" panose="020B0602020204020303" pitchFamily="34" charset="0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第四部分</a:t>
                </a:r>
                <a:endParaRPr lang="zh-CN" altLang="en-US" sz="2100" dirty="0">
                  <a:solidFill>
                    <a:schemeClr val="bg1"/>
                  </a:solidFill>
                  <a:latin typeface="Futura Md BT" panose="020B0602020204020303" pitchFamily="34" charset="0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68" name="等腰三角形 67"/>
              <p:cNvSpPr/>
              <p:nvPr/>
            </p:nvSpPr>
            <p:spPr>
              <a:xfrm rot="5400000">
                <a:off x="4673109" y="4878672"/>
                <a:ext cx="190563" cy="165072"/>
              </a:xfrm>
              <a:prstGeom prst="triangle">
                <a:avLst/>
              </a:pr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1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/>
              </a:p>
            </p:txBody>
          </p:sp>
        </p:grpSp>
        <p:sp>
          <p:nvSpPr>
            <p:cNvPr id="64" name="Null"/>
            <p:cNvSpPr/>
            <p:nvPr/>
          </p:nvSpPr>
          <p:spPr>
            <a:xfrm>
              <a:off x="2076450" y="4874397"/>
              <a:ext cx="152374" cy="1524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</p:grpSp>
      <p:sp>
        <p:nvSpPr>
          <p:cNvPr id="71" name="Null"/>
          <p:cNvSpPr/>
          <p:nvPr/>
        </p:nvSpPr>
        <p:spPr>
          <a:xfrm>
            <a:off x="-1412875" y="4248150"/>
            <a:ext cx="114300" cy="114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1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81" name="矩形 80"/>
          <p:cNvSpPr/>
          <p:nvPr/>
        </p:nvSpPr>
        <p:spPr>
          <a:xfrm flipH="1">
            <a:off x="0" y="4892675"/>
            <a:ext cx="9144000" cy="271463"/>
          </a:xfrm>
          <a:prstGeom prst="rect">
            <a:avLst/>
          </a:prstGeo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1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10"/>
          </a:p>
        </p:txBody>
      </p:sp>
      <p:sp>
        <p:nvSpPr>
          <p:cNvPr id="82" name="矩形 81"/>
          <p:cNvSpPr/>
          <p:nvPr/>
        </p:nvSpPr>
        <p:spPr>
          <a:xfrm flipH="1">
            <a:off x="0" y="4946650"/>
            <a:ext cx="9144000" cy="2174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1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10"/>
          </a:p>
        </p:txBody>
      </p:sp>
      <p:sp>
        <p:nvSpPr>
          <p:cNvPr id="83" name="矩形 5"/>
          <p:cNvSpPr/>
          <p:nvPr/>
        </p:nvSpPr>
        <p:spPr>
          <a:xfrm>
            <a:off x="7480300" y="4868863"/>
            <a:ext cx="763588" cy="84137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1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10"/>
          </a:p>
        </p:txBody>
      </p:sp>
      <p:sp>
        <p:nvSpPr>
          <p:cNvPr id="6163" name="文本框 1"/>
          <p:cNvSpPr txBox="1">
            <a:spLocks noChangeArrowheads="1"/>
          </p:cNvSpPr>
          <p:nvPr/>
        </p:nvSpPr>
        <p:spPr bwMode="auto">
          <a:xfrm>
            <a:off x="858838" y="2643188"/>
            <a:ext cx="12954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100" dirty="0">
                <a:solidFill>
                  <a:schemeClr val="bg1"/>
                </a:solidFill>
                <a:latin typeface="Futura Md BT" panose="020B0602020204020303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第三部分</a:t>
            </a:r>
            <a:endParaRPr lang="zh-CN" altLang="en-US" sz="2100" dirty="0">
              <a:solidFill>
                <a:schemeClr val="bg1"/>
              </a:solidFill>
              <a:latin typeface="Futura Md BT" panose="020B0602020204020303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6165" name="组合 40"/>
          <p:cNvGrpSpPr/>
          <p:nvPr/>
        </p:nvGrpSpPr>
        <p:grpSpPr bwMode="auto">
          <a:xfrm>
            <a:off x="855663" y="1084263"/>
            <a:ext cx="4255866" cy="491490"/>
            <a:chOff x="683568" y="4038329"/>
            <a:chExt cx="4256995" cy="492125"/>
          </a:xfrm>
        </p:grpSpPr>
        <p:sp>
          <p:nvSpPr>
            <p:cNvPr id="6170" name="矩形 41"/>
            <p:cNvSpPr>
              <a:spLocks noChangeArrowheads="1"/>
            </p:cNvSpPr>
            <p:nvPr/>
          </p:nvSpPr>
          <p:spPr bwMode="auto">
            <a:xfrm>
              <a:off x="2775909" y="4038329"/>
              <a:ext cx="2164654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600" b="1" dirty="0" smtClean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常见心理障碍</a:t>
              </a:r>
              <a:endParaRPr lang="zh-CN" altLang="en-US" sz="26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2273076" y="4182981"/>
              <a:ext cx="265183" cy="26704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1F49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Futura Md BT" panose="020B0602020204020303" pitchFamily="34" charset="0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683568" y="4084428"/>
              <a:ext cx="1295743" cy="432358"/>
            </a:xfrm>
            <a:prstGeom prst="rect">
              <a:avLst/>
            </a:prstGeom>
            <a:gradFill>
              <a:gsLst>
                <a:gs pos="0">
                  <a:srgbClr val="0E1A40"/>
                </a:gs>
                <a:gs pos="100000">
                  <a:srgbClr val="2F5EB0"/>
                </a:gs>
              </a:gsLst>
              <a:lin ang="138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4000" dirty="0"/>
            </a:p>
          </p:txBody>
        </p:sp>
        <p:sp>
          <p:nvSpPr>
            <p:cNvPr id="69" name="等腰三角形 68"/>
            <p:cNvSpPr>
              <a:spLocks noChangeArrowheads="1"/>
            </p:cNvSpPr>
            <p:nvPr/>
          </p:nvSpPr>
          <p:spPr bwMode="auto">
            <a:xfrm rot="5400000">
              <a:off x="1941920" y="4209272"/>
              <a:ext cx="144650" cy="123858"/>
            </a:xfrm>
            <a:prstGeom prst="triangle">
              <a:avLst>
                <a:gd name="adj" fmla="val 50000"/>
              </a:avLst>
            </a:prstGeom>
            <a:solidFill>
              <a:srgbClr val="17375E"/>
            </a:solidFill>
            <a:ln>
              <a:noFill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74" name="文本框 69"/>
            <p:cNvSpPr txBox="1">
              <a:spLocks noChangeArrowheads="1"/>
            </p:cNvSpPr>
            <p:nvPr/>
          </p:nvSpPr>
          <p:spPr bwMode="auto">
            <a:xfrm>
              <a:off x="683568" y="4100468"/>
              <a:ext cx="1296144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453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100">
                  <a:solidFill>
                    <a:schemeClr val="bg1"/>
                  </a:solidFill>
                  <a:latin typeface="Futura Md BT" panose="020B0602020204020303" pitchFamily="34" charset="0"/>
                  <a:ea typeface="微软雅黑" panose="020B0503020204020204" pitchFamily="34" charset="-122"/>
                  <a:cs typeface="微软雅黑" panose="020B0503020204020204" pitchFamily="34" charset="-122"/>
                </a:rPr>
                <a:t>第一部分</a:t>
              </a:r>
              <a:endParaRPr lang="zh-CN" altLang="en-US" sz="2100">
                <a:solidFill>
                  <a:schemeClr val="bg1"/>
                </a:solidFill>
                <a:latin typeface="Futura Md BT" panose="020B0602020204020303" pitchFamily="34" charset="0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6166" name="组合 73"/>
          <p:cNvGrpSpPr/>
          <p:nvPr/>
        </p:nvGrpSpPr>
        <p:grpSpPr bwMode="auto">
          <a:xfrm>
            <a:off x="5954713" y="3205163"/>
            <a:ext cx="3225800" cy="1706562"/>
            <a:chOff x="5917425" y="3435846"/>
            <a:chExt cx="3226575" cy="1707654"/>
          </a:xfrm>
        </p:grpSpPr>
        <p:pic>
          <p:nvPicPr>
            <p:cNvPr id="6168" name="Picture 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647" b="26929"/>
            <a:stretch>
              <a:fillRect/>
            </a:stretch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9" name="Picture 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647" b="26929"/>
            <a:stretch>
              <a:fillRect/>
            </a:stretch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0" y="17145"/>
            <a:ext cx="8229600" cy="586105"/>
          </a:xfrm>
        </p:spPr>
        <p:txBody>
          <a:bodyPr>
            <a:normAutofit fontScale="90000"/>
          </a:bodyPr>
          <a:lstStyle/>
          <a:p>
            <a:r>
              <a:rPr lang="zh-CN" altLang="en-US" sz="3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升华</a:t>
            </a:r>
            <a:endParaRPr lang="zh-CN" altLang="en-US" sz="3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755650" y="987425"/>
            <a:ext cx="8016240" cy="3394710"/>
          </a:xfrm>
        </p:spPr>
        <p:txBody>
          <a:bodyPr/>
          <a:lstStyle/>
          <a:p>
            <a:pPr lvl="0">
              <a:defRPr/>
            </a:pPr>
            <a:r>
              <a:rPr lang="zh-CN" altLang="en-US" sz="2400" b="1" dirty="0" smtClean="0"/>
              <a:t>思考这次事件可能给自己带来的正面的影响，感恩生活给自己的历练</a:t>
            </a:r>
            <a:endParaRPr lang="en-US" altLang="zh-CN" sz="2400" b="1" dirty="0" smtClean="0"/>
          </a:p>
          <a:p>
            <a:pPr lvl="0">
              <a:defRPr/>
            </a:pPr>
            <a:endParaRPr lang="en-US" altLang="zh-CN" sz="2400" b="1" dirty="0" smtClean="0"/>
          </a:p>
          <a:p>
            <a:pPr lvl="0">
              <a:defRPr/>
            </a:pPr>
            <a:r>
              <a:rPr lang="zh-CN" altLang="en-US" sz="2400" b="1" dirty="0" smtClean="0"/>
              <a:t>注意身体健康</a:t>
            </a:r>
            <a:endParaRPr lang="zh-CN" altLang="en-US" sz="2400" b="1" dirty="0" smtClean="0"/>
          </a:p>
          <a:p>
            <a:pPr marL="0" lvl="0" indent="0">
              <a:buNone/>
              <a:defRPr/>
            </a:pPr>
            <a:endParaRPr lang="en-US" altLang="zh-CN" sz="2400" b="1" dirty="0" smtClean="0"/>
          </a:p>
          <a:p>
            <a:pPr lvl="0">
              <a:defRPr/>
            </a:pPr>
            <a:r>
              <a:rPr lang="zh-CN" altLang="en-US" sz="2400" b="1" dirty="0" smtClean="0"/>
              <a:t>珍惜生活</a:t>
            </a:r>
            <a:endParaRPr lang="zh-CN" altLang="en-US" sz="2400" b="1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294967295"/>
          </p:nvPr>
        </p:nvSpPr>
        <p:spPr>
          <a:xfrm>
            <a:off x="7010400" y="4767580"/>
            <a:ext cx="2133600" cy="273685"/>
          </a:xfrm>
        </p:spPr>
        <p:txBody>
          <a:bodyPr/>
          <a:lstStyle/>
          <a:p>
            <a:fld id="{100E41F2-CA3E-4649-92AA-13531E68B0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07315" y="-92710"/>
            <a:ext cx="8229600" cy="857250"/>
          </a:xfrm>
        </p:spPr>
        <p:txBody>
          <a:bodyPr>
            <a:normAutofit/>
          </a:bodyPr>
          <a:lstStyle/>
          <a:p>
            <a:r>
              <a:rPr lang="zh-CN" altLang="en-US" sz="3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心理调适小办法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683895" y="915670"/>
            <a:ext cx="8229600" cy="3394710"/>
          </a:xfrm>
        </p:spPr>
        <p:txBody>
          <a:bodyPr>
            <a:normAutofit fontScale="95000"/>
          </a:bodyPr>
          <a:lstStyle/>
          <a:p>
            <a:pPr lvl="0">
              <a:defRPr/>
            </a:pPr>
            <a:r>
              <a:rPr lang="zh-CN" altLang="en-US" b="1" dirty="0" smtClean="0"/>
              <a:t>倾听伙伴：找一个信赖的人</a:t>
            </a:r>
            <a:endParaRPr lang="en-US" altLang="zh-CN" b="1" dirty="0" smtClean="0"/>
          </a:p>
          <a:p>
            <a:pPr lvl="0">
              <a:defRPr/>
            </a:pPr>
            <a:r>
              <a:rPr lang="zh-CN" altLang="en-US" b="1" dirty="0" smtClean="0"/>
              <a:t>感恩清单，快乐清单</a:t>
            </a:r>
            <a:endParaRPr lang="en-US" altLang="zh-CN" b="1" dirty="0" smtClean="0">
              <a:solidFill>
                <a:srgbClr val="C00000"/>
              </a:solidFill>
            </a:endParaRPr>
          </a:p>
          <a:p>
            <a:pPr lvl="0">
              <a:defRPr/>
            </a:pPr>
            <a:r>
              <a:rPr lang="zh-CN" altLang="en-US" b="1" dirty="0" smtClean="0"/>
              <a:t>想象训练：</a:t>
            </a:r>
            <a:r>
              <a:rPr lang="zh-CN" altLang="en-US" b="1" dirty="0" smtClean="0">
                <a:solidFill>
                  <a:srgbClr val="C00000"/>
                </a:solidFill>
              </a:rPr>
              <a:t>保险箱</a:t>
            </a:r>
            <a:endParaRPr lang="en-US" altLang="zh-CN" b="1" dirty="0" smtClean="0">
              <a:solidFill>
                <a:srgbClr val="C00000"/>
              </a:solidFill>
            </a:endParaRPr>
          </a:p>
          <a:p>
            <a:pPr lvl="0">
              <a:defRPr/>
            </a:pPr>
            <a:r>
              <a:rPr lang="zh-CN" altLang="en-US" b="1" dirty="0" smtClean="0"/>
              <a:t>肌肉放松训练</a:t>
            </a:r>
            <a:endParaRPr lang="en-US" altLang="zh-CN" b="1" dirty="0" smtClean="0"/>
          </a:p>
          <a:p>
            <a:pPr lvl="0">
              <a:defRPr/>
            </a:pPr>
            <a:r>
              <a:rPr lang="zh-CN" altLang="en-US" b="1" dirty="0" smtClean="0"/>
              <a:t>蝴蝶拍</a:t>
            </a:r>
            <a:endParaRPr lang="en-US" altLang="zh-CN" b="1" dirty="0" smtClean="0"/>
          </a:p>
          <a:p>
            <a:pPr lvl="0">
              <a:defRPr/>
            </a:pPr>
            <a:r>
              <a:rPr lang="zh-CN" altLang="en-US" b="1" dirty="0" smtClean="0"/>
              <a:t>正念</a:t>
            </a:r>
            <a:endParaRPr lang="en-US" altLang="zh-CN" b="1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294967295"/>
          </p:nvPr>
        </p:nvSpPr>
        <p:spPr>
          <a:xfrm>
            <a:off x="7010400" y="4767580"/>
            <a:ext cx="2133600" cy="273685"/>
          </a:xfrm>
        </p:spPr>
        <p:txBody>
          <a:bodyPr/>
          <a:lstStyle/>
          <a:p>
            <a:fld id="{100E41F2-CA3E-4649-92AA-13531E68B0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07315" y="-92710"/>
            <a:ext cx="8229600" cy="8572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CN" altLang="en-US" sz="4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“好与坏”</a:t>
            </a:r>
            <a:endParaRPr lang="zh-CN" altLang="en-US" sz="4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395605" y="1131570"/>
            <a:ext cx="8039100" cy="30861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CN" altLang="en-US" sz="2400" b="1" dirty="0" smtClean="0"/>
              <a:t>情绪不可能被完全消灭，但可以进行有效疏导、有效管理、适度控制</a:t>
            </a:r>
            <a:endParaRPr lang="en-US" altLang="zh-CN" sz="2400" b="1" dirty="0" smtClean="0"/>
          </a:p>
          <a:p>
            <a:pPr>
              <a:defRPr/>
            </a:pPr>
            <a:r>
              <a:rPr lang="zh-CN" altLang="en-US" sz="2400" b="1" dirty="0" smtClean="0"/>
              <a:t>情绪无好坏之分，由情绪引发的行为则有好坏之分、行为的后果有好坏之分</a:t>
            </a:r>
            <a:endParaRPr lang="en-US" altLang="zh-CN" sz="2400" b="1" dirty="0" smtClean="0"/>
          </a:p>
          <a:p>
            <a:pPr>
              <a:defRPr/>
            </a:pPr>
            <a:r>
              <a:rPr lang="zh-CN" altLang="en-US" sz="2400" b="1" dirty="0" smtClean="0"/>
              <a:t>尽管“性格决定命运”，但性格也没有好坏之分，能够适应社会、学习、生活即可</a:t>
            </a:r>
            <a:r>
              <a:rPr lang="en-US" altLang="zh-CN" sz="2400" b="1" dirty="0" smtClean="0"/>
              <a:t>---</a:t>
            </a:r>
            <a:endParaRPr lang="en-US" altLang="zh-CN" sz="2400" b="1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294967295"/>
          </p:nvPr>
        </p:nvSpPr>
        <p:spPr>
          <a:xfrm>
            <a:off x="7010400" y="4767580"/>
            <a:ext cx="2133600" cy="273685"/>
          </a:xfrm>
        </p:spPr>
        <p:txBody>
          <a:bodyPr/>
          <a:lstStyle/>
          <a:p>
            <a:fld id="{100E41F2-CA3E-4649-92AA-13531E68B039}" type="slidenum">
              <a:rPr lang="zh-CN" altLang="en-US" smtClean="0"/>
            </a:fld>
            <a:endParaRPr lang="zh-CN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5560" y="1347236"/>
            <a:ext cx="9144000" cy="1296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4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稳定情绪，相遇最好的自我</a:t>
            </a:r>
            <a:endParaRPr lang="en-US" altLang="zh-CN" sz="4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1" name="组合 14"/>
          <p:cNvGrpSpPr/>
          <p:nvPr/>
        </p:nvGrpSpPr>
        <p:grpSpPr bwMode="auto">
          <a:xfrm>
            <a:off x="5935663" y="3362325"/>
            <a:ext cx="3225800" cy="1706563"/>
            <a:chOff x="5917425" y="3435846"/>
            <a:chExt cx="3226575" cy="1707654"/>
          </a:xfrm>
        </p:grpSpPr>
        <p:pic>
          <p:nvPicPr>
            <p:cNvPr id="58390" name="Picture 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647" b="26929"/>
            <a:stretch>
              <a:fillRect/>
            </a:stretch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391" name="Picture 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647" b="26929"/>
            <a:stretch>
              <a:fillRect/>
            </a:stretch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" name="矩形 17"/>
          <p:cNvSpPr/>
          <p:nvPr/>
        </p:nvSpPr>
        <p:spPr>
          <a:xfrm>
            <a:off x="1709738" y="1546225"/>
            <a:ext cx="7451725" cy="1816100"/>
          </a:xfrm>
          <a:prstGeom prst="rect">
            <a:avLst/>
          </a:prstGeom>
          <a:solidFill>
            <a:schemeClr val="bg1">
              <a:lumMod val="50000"/>
              <a:alpha val="1098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1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10"/>
          </a:p>
        </p:txBody>
      </p:sp>
      <p:sp>
        <p:nvSpPr>
          <p:cNvPr id="21" name="矩形 20"/>
          <p:cNvSpPr/>
          <p:nvPr/>
        </p:nvSpPr>
        <p:spPr>
          <a:xfrm flipH="1">
            <a:off x="0" y="1546225"/>
            <a:ext cx="9142413" cy="1943100"/>
          </a:xfrm>
          <a:prstGeom prst="rect">
            <a:avLst/>
          </a:prstGeo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1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10"/>
          </a:p>
        </p:txBody>
      </p:sp>
      <p:sp>
        <p:nvSpPr>
          <p:cNvPr id="22" name="矩形 21"/>
          <p:cNvSpPr/>
          <p:nvPr/>
        </p:nvSpPr>
        <p:spPr>
          <a:xfrm flipH="1">
            <a:off x="0" y="4959350"/>
            <a:ext cx="9144000" cy="2174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1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10"/>
          </a:p>
        </p:txBody>
      </p:sp>
      <p:sp>
        <p:nvSpPr>
          <p:cNvPr id="58375" name="TextBox 7"/>
          <p:cNvSpPr>
            <a:spLocks noChangeArrowheads="1"/>
          </p:cNvSpPr>
          <p:nvPr/>
        </p:nvSpPr>
        <p:spPr bwMode="auto">
          <a:xfrm>
            <a:off x="755650" y="2238375"/>
            <a:ext cx="7632700" cy="55399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THANKS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995" y="3651885"/>
            <a:ext cx="8020050" cy="934720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zh-CN" altLang="en-US" sz="17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  <a:sym typeface="+mn-lt"/>
              </a:rPr>
              <a:t>世界卫生组织给健康下的定义为："健康是一种身体上、精神上和社会适应上的完好状态，而不是没有疾病及虚弱现象。"</a:t>
            </a:r>
            <a:endParaRPr lang="zh-CN" altLang="en-US" sz="17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  <a:sym typeface="+mn-lt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560" y="51435"/>
            <a:ext cx="8229600" cy="59182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zh-CN" altLang="en-US" sz="3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健康的定义</a:t>
            </a:r>
            <a:endParaRPr lang="zh-CN" altLang="en-US" sz="36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07541" y="1275556"/>
            <a:ext cx="1655763" cy="22145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</a:ln>
        </p:spPr>
        <p:txBody>
          <a:bodyPr wrap="none" anchor="ctr"/>
          <a:lstStyle/>
          <a:p>
            <a:pPr algn="ctr"/>
            <a:r>
              <a:rPr kumimoji="1" lang="zh-CN" altLang="en-US" sz="36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生</a:t>
            </a:r>
            <a:endParaRPr kumimoji="1" lang="zh-CN" altLang="en-US" sz="36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/>
            <a:r>
              <a:rPr kumimoji="1" lang="zh-CN" altLang="en-US" sz="36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理</a:t>
            </a:r>
            <a:endParaRPr kumimoji="1" lang="zh-CN" altLang="en-US" sz="36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/>
            <a:r>
              <a:rPr kumimoji="1" lang="zh-CN" altLang="en-US" sz="36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健</a:t>
            </a:r>
            <a:endParaRPr kumimoji="1" lang="zh-CN" altLang="en-US" sz="36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/>
            <a:r>
              <a:rPr kumimoji="1" lang="zh-CN" altLang="en-US" sz="36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康</a:t>
            </a:r>
            <a:endParaRPr kumimoji="1" lang="zh-CN" altLang="en-US" sz="36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436241" y="1275556"/>
            <a:ext cx="1663695" cy="22145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</a:ln>
        </p:spPr>
        <p:txBody>
          <a:bodyPr wrap="none" anchor="ctr"/>
          <a:lstStyle/>
          <a:p>
            <a:pPr algn="ctr"/>
            <a:r>
              <a:rPr kumimoji="1" lang="zh-CN" altLang="en-US" sz="3600" b="1">
                <a:solidFill>
                  <a:srgbClr val="FFFF00"/>
                </a:solidFill>
                <a:latin typeface="Times New Roman" panose="02020603050405020304" pitchFamily="18" charset="0"/>
              </a:rPr>
              <a:t>心</a:t>
            </a:r>
            <a:endParaRPr kumimoji="1" lang="zh-CN" altLang="en-US" sz="3600" b="1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/>
            <a:r>
              <a:rPr kumimoji="1" lang="zh-CN" altLang="en-US" sz="3600" b="1">
                <a:solidFill>
                  <a:srgbClr val="FFFF00"/>
                </a:solidFill>
                <a:latin typeface="Times New Roman" panose="02020603050405020304" pitchFamily="18" charset="0"/>
              </a:rPr>
              <a:t>理</a:t>
            </a:r>
            <a:endParaRPr kumimoji="1" lang="zh-CN" altLang="en-US" sz="3600" b="1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/>
            <a:r>
              <a:rPr kumimoji="1" lang="zh-CN" altLang="en-US" sz="3600" b="1">
                <a:solidFill>
                  <a:srgbClr val="FFFF00"/>
                </a:solidFill>
                <a:latin typeface="Times New Roman" panose="02020603050405020304" pitchFamily="18" charset="0"/>
              </a:rPr>
              <a:t>健</a:t>
            </a:r>
            <a:endParaRPr kumimoji="1" lang="zh-CN" altLang="en-US" sz="3600" b="1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/>
            <a:r>
              <a:rPr kumimoji="1" lang="zh-CN" altLang="en-US" sz="3600" b="1">
                <a:solidFill>
                  <a:srgbClr val="FFFF00"/>
                </a:solidFill>
                <a:latin typeface="Times New Roman" panose="02020603050405020304" pitchFamily="18" charset="0"/>
              </a:rPr>
              <a:t>康</a:t>
            </a:r>
            <a:endParaRPr kumimoji="1" lang="zh-CN" altLang="en-US" sz="36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755650" y="184785"/>
            <a:ext cx="7134225" cy="535940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algn="ctr" rtl="0">
              <a:defRPr sz="144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2400" b="1" dirty="0">
                <a:solidFill>
                  <a:schemeClr val="tx1"/>
                </a:solidFill>
                <a:latin typeface="+mj-ea"/>
                <a:ea typeface="+mj-ea"/>
              </a:rPr>
              <a:t>2019</a:t>
            </a:r>
            <a:r>
              <a:rPr lang="zh-CN" altLang="en-US" sz="2400" b="1" dirty="0">
                <a:solidFill>
                  <a:schemeClr val="tx1"/>
                </a:solidFill>
                <a:latin typeface="+mj-ea"/>
                <a:ea typeface="+mj-ea"/>
              </a:rPr>
              <a:t>全球精神障碍比例</a:t>
            </a:r>
            <a:endParaRPr lang="zh-CN" altLang="en-US" sz="24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graphicFrame>
        <p:nvGraphicFramePr>
          <p:cNvPr id="6" name="图表 5"/>
          <p:cNvGraphicFramePr/>
          <p:nvPr/>
        </p:nvGraphicFramePr>
        <p:xfrm>
          <a:off x="755650" y="947420"/>
          <a:ext cx="7516495" cy="2956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827405" y="4227830"/>
            <a:ext cx="7609205" cy="27559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zh-CN" altLang="en-US" sz="1200" dirty="0">
                <a:latin typeface="+mn-ea"/>
              </a:rPr>
              <a:t>该</a:t>
            </a:r>
            <a:r>
              <a:rPr lang="zh-CN" altLang="en-US" sz="1200" b="0" i="0" dirty="0">
                <a:effectLst/>
                <a:latin typeface="+mn-ea"/>
              </a:rPr>
              <a:t>研究评估了</a:t>
            </a:r>
            <a:r>
              <a:rPr lang="en-US" altLang="zh-CN" sz="1200" dirty="0">
                <a:latin typeface="+mn-ea"/>
              </a:rPr>
              <a:t>1990</a:t>
            </a:r>
            <a:r>
              <a:rPr lang="zh-CN" altLang="en-US" sz="1200" b="0" i="0" dirty="0">
                <a:effectLst/>
                <a:latin typeface="+mn-ea"/>
              </a:rPr>
              <a:t>年至</a:t>
            </a:r>
            <a:r>
              <a:rPr lang="en-US" altLang="zh-CN" sz="1200" b="0" i="0" dirty="0">
                <a:effectLst/>
                <a:latin typeface="+mn-ea"/>
              </a:rPr>
              <a:t>2019</a:t>
            </a:r>
            <a:r>
              <a:rPr lang="zh-CN" altLang="en-US" sz="1200" b="0" i="0" dirty="0">
                <a:effectLst/>
                <a:latin typeface="+mn-ea"/>
              </a:rPr>
              <a:t>年期间，</a:t>
            </a:r>
            <a:r>
              <a:rPr lang="en-US" altLang="zh-CN" sz="1200" b="0" i="0" dirty="0">
                <a:effectLst/>
                <a:latin typeface="+mn-ea"/>
              </a:rPr>
              <a:t>204</a:t>
            </a:r>
            <a:r>
              <a:rPr lang="zh-CN" altLang="en-US" sz="1200" b="0" i="0" dirty="0">
                <a:effectLst/>
                <a:latin typeface="+mn-ea"/>
              </a:rPr>
              <a:t>个国家和地区、</a:t>
            </a:r>
            <a:r>
              <a:rPr lang="en-US" altLang="zh-CN" sz="1200" b="0" i="0" dirty="0">
                <a:effectLst/>
                <a:latin typeface="+mn-ea"/>
              </a:rPr>
              <a:t>12</a:t>
            </a:r>
            <a:r>
              <a:rPr lang="zh-CN" altLang="en-US" sz="1200" b="0" i="0" dirty="0">
                <a:effectLst/>
                <a:latin typeface="+mn-ea"/>
              </a:rPr>
              <a:t>种精神障碍的患病率和负担估计数</a:t>
            </a:r>
            <a:endParaRPr lang="zh-CN" altLang="en-US" sz="1200" dirty="0"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35560" y="-92710"/>
            <a:ext cx="8229600" cy="857250"/>
          </a:xfrm>
        </p:spPr>
        <p:txBody>
          <a:bodyPr>
            <a:normAutofit/>
          </a:bodyPr>
          <a:lstStyle/>
          <a:p>
            <a:r>
              <a:rPr lang="zh-CN" altLang="en-US" sz="4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焦 虑</a:t>
            </a:r>
            <a:endParaRPr lang="zh-CN" altLang="en-US" sz="4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内容占位符 2"/>
          <p:cNvSpPr>
            <a:spLocks noGrp="1"/>
          </p:cNvSpPr>
          <p:nvPr>
            <p:ph idx="4294967295"/>
          </p:nvPr>
        </p:nvSpPr>
        <p:spPr>
          <a:xfrm>
            <a:off x="611505" y="1203325"/>
            <a:ext cx="4714875" cy="278638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CN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特质焦虑与情境焦虑</a:t>
            </a:r>
            <a:endParaRPr lang="zh-CN" altLang="en-US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endParaRPr lang="zh-CN" altLang="en-US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endParaRPr lang="en-US" altLang="zh-CN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zh-CN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正常焦虑与病理性焦虑</a:t>
            </a:r>
            <a:endParaRPr lang="en-US" altLang="zh-CN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  <a:defRPr/>
            </a:pPr>
            <a:endParaRPr lang="zh-CN" alt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5214942" y="1500180"/>
            <a:ext cx="3571900" cy="2581285"/>
            <a:chOff x="5357818" y="1633539"/>
            <a:chExt cx="3571900" cy="2581285"/>
          </a:xfrm>
        </p:grpSpPr>
        <p:sp>
          <p:nvSpPr>
            <p:cNvPr id="11" name="内容占位符 2"/>
            <p:cNvSpPr txBox="1">
              <a:spLocks noChangeArrowheads="1"/>
            </p:cNvSpPr>
            <p:nvPr/>
          </p:nvSpPr>
          <p:spPr>
            <a:xfrm>
              <a:off x="7700997" y="1633539"/>
              <a:ext cx="1157283" cy="43814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kumimoji="0" lang="zh-CN" altLang="en-US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回避行为</a:t>
              </a:r>
              <a:endParaRPr kumimoji="0" lang="en-US" altLang="zh-CN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上弧形箭头 4"/>
            <p:cNvSpPr>
              <a:spLocks noChangeArrowheads="1"/>
            </p:cNvSpPr>
            <p:nvPr/>
          </p:nvSpPr>
          <p:spPr bwMode="auto">
            <a:xfrm>
              <a:off x="6643702" y="2928940"/>
              <a:ext cx="1490682" cy="822325"/>
            </a:xfrm>
            <a:prstGeom prst="curvedUpArrow">
              <a:avLst>
                <a:gd name="adj1" fmla="val 25005"/>
                <a:gd name="adj2" fmla="val 50000"/>
                <a:gd name="adj3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13" name="右弧形箭头 6"/>
            <p:cNvSpPr>
              <a:spLocks noChangeArrowheads="1"/>
            </p:cNvSpPr>
            <p:nvPr/>
          </p:nvSpPr>
          <p:spPr bwMode="auto">
            <a:xfrm rot="5400000">
              <a:off x="6935810" y="1685920"/>
              <a:ext cx="822325" cy="1549420"/>
            </a:xfrm>
            <a:prstGeom prst="curvedRightArrow">
              <a:avLst>
                <a:gd name="adj1" fmla="val 25009"/>
                <a:gd name="adj2" fmla="val 49997"/>
                <a:gd name="adj3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14" name="内容占位符 2"/>
            <p:cNvSpPr txBox="1">
              <a:spLocks noChangeArrowheads="1"/>
            </p:cNvSpPr>
            <p:nvPr/>
          </p:nvSpPr>
          <p:spPr bwMode="auto">
            <a:xfrm>
              <a:off x="7558121" y="3781437"/>
              <a:ext cx="1371597" cy="4333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lang="zh-CN" altLang="en-US" b="1" dirty="0">
                  <a:solidFill>
                    <a:srgbClr val="000000"/>
                  </a:solidFill>
                </a:rPr>
                <a:t>灾难化认知</a:t>
              </a:r>
              <a:endParaRPr lang="en-US" altLang="zh-CN" b="1" dirty="0">
                <a:solidFill>
                  <a:srgbClr val="000000"/>
                </a:solidFill>
              </a:endParaRPr>
            </a:p>
          </p:txBody>
        </p:sp>
        <p:sp>
          <p:nvSpPr>
            <p:cNvPr id="15" name="内容占位符 2"/>
            <p:cNvSpPr txBox="1">
              <a:spLocks noChangeArrowheads="1"/>
            </p:cNvSpPr>
            <p:nvPr/>
          </p:nvSpPr>
          <p:spPr bwMode="auto">
            <a:xfrm>
              <a:off x="5357818" y="2493967"/>
              <a:ext cx="1143008" cy="57626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lang="zh-CN" altLang="en-US" b="1" dirty="0">
                  <a:solidFill>
                    <a:srgbClr val="000000"/>
                  </a:solidFill>
                </a:rPr>
                <a:t>焦虑情绪</a:t>
              </a:r>
              <a:endParaRPr lang="en-US" altLang="zh-CN" b="1" dirty="0">
                <a:solidFill>
                  <a:srgbClr val="000000"/>
                </a:solidFill>
              </a:endParaRPr>
            </a:p>
            <a:p>
              <a:pPr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lang="zh-CN" altLang="en-US" b="1" dirty="0">
                  <a:solidFill>
                    <a:srgbClr val="000000"/>
                  </a:solidFill>
                </a:rPr>
                <a:t>生理感觉</a:t>
              </a:r>
              <a:endParaRPr lang="en-US" altLang="zh-CN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571472" y="3929072"/>
            <a:ext cx="4857784" cy="64294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rgbClr val="C00000"/>
                </a:solidFill>
              </a:rPr>
              <a:t>正面：是焦虑推动了人类文明的进化与发展，适度的焦虑具有正面作用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1435"/>
            <a:ext cx="8229600" cy="534035"/>
          </a:xfrm>
        </p:spPr>
        <p:txBody>
          <a:bodyPr>
            <a:normAutofit fontScale="90000"/>
          </a:bodyPr>
          <a:p>
            <a:r>
              <a:rPr lang="zh-CN" altLang="en-US" sz="32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焦虑障碍的筛查</a:t>
            </a:r>
            <a:endParaRPr lang="zh-CN" altLang="en-US" sz="3200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844550" y="987425"/>
          <a:ext cx="7300595" cy="3353689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4171315"/>
                <a:gridCol w="3129280"/>
              </a:tblGrid>
              <a:tr h="370840"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b="1" dirty="0">
                          <a:solidFill>
                            <a:sysClr val="window" lastClr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焦虑障碍的简易筛查</a:t>
                      </a:r>
                      <a:endParaRPr lang="zh-CN" altLang="en-US" b="1" dirty="0">
                        <a:solidFill>
                          <a:sysClr val="window" lastClr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1400" b="1" dirty="0">
                          <a:solidFill>
                            <a:sysClr val="windowText" lastClr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问题</a:t>
                      </a:r>
                      <a:endParaRPr lang="zh-CN" altLang="en-US" sz="1400" b="1" dirty="0">
                        <a:solidFill>
                          <a:sysClr val="windowText" lastClr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1400" b="1" dirty="0">
                          <a:solidFill>
                            <a:sysClr val="windowText" lastClr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阳性回答</a:t>
                      </a:r>
                      <a:endParaRPr lang="zh-CN" altLang="en-US" sz="1400" b="1" dirty="0">
                        <a:solidFill>
                          <a:sysClr val="windowText" lastClr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rgbClr val="F2F2F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zh-CN" altLang="en-US" sz="1400" b="1" dirty="0">
                          <a:solidFill>
                            <a:sysClr val="windowText" lastClr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你认为自己是一个容易焦虑或紧张的人吗？</a:t>
                      </a:r>
                      <a:endParaRPr lang="zh-CN" altLang="en-US" sz="1400" b="1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zh-CN" altLang="en-US" sz="1400" b="1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（追求完美的人吗？</a:t>
                      </a:r>
                      <a:r>
                        <a:rPr lang="en-US" altLang="zh-CN" sz="1400" b="1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400" b="1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容易操心的人吗？）</a:t>
                      </a:r>
                      <a:endParaRPr lang="zh-CN" altLang="en-US" sz="1400" b="1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zh-CN" altLang="en-US" sz="1400" b="1" dirty="0">
                          <a:solidFill>
                            <a:sysClr val="windowText" lastClr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是（了解是否有焦虑性人格或特质）</a:t>
                      </a:r>
                      <a:endParaRPr lang="zh-CN" altLang="en-US" sz="1400" b="1" dirty="0">
                        <a:solidFill>
                          <a:sysClr val="windowText" lastClr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rgbClr val="D9D9D9"/>
                    </a:solidFill>
                  </a:tcPr>
                </a:tc>
              </a:tr>
              <a:tr h="60325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zh-CN" altLang="en-US" sz="1400" b="1" dirty="0">
                          <a:solidFill>
                            <a:sysClr val="windowText" lastClr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最近是否比平时更感到焦虑或忐忑不安？</a:t>
                      </a:r>
                      <a:endParaRPr lang="zh-CN" altLang="en-US" sz="1400" b="1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zh-CN" altLang="en-US" sz="1400" b="1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（最近追求完美</a:t>
                      </a:r>
                      <a:r>
                        <a:rPr lang="en-US" altLang="zh-CN" sz="1400" b="1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400" b="1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操心更明显了吗？）</a:t>
                      </a:r>
                      <a:endParaRPr lang="zh-CN" altLang="en-US" sz="1400" b="1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zh-CN" altLang="en-US" sz="1400" b="1" dirty="0">
                          <a:solidFill>
                            <a:sysClr val="windowText" lastClr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是（了解是否有广泛性焦虑症）</a:t>
                      </a:r>
                      <a:endParaRPr lang="zh-CN" altLang="en-US" sz="1400" b="1" dirty="0">
                        <a:solidFill>
                          <a:sysClr val="windowText" lastClr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rgbClr val="F2F2F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zh-CN" altLang="en-US" sz="1400" b="1" dirty="0">
                          <a:solidFill>
                            <a:sysClr val="windowText" lastClr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是否有特殊场合或情景容易令你紧张、焦虑？</a:t>
                      </a:r>
                      <a:endParaRPr lang="zh-CN" altLang="en-US" sz="1400" b="1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r>
                        <a:rPr lang="zh-CN" altLang="en-US" sz="1400" b="1" dirty="0">
                          <a:solidFill>
                            <a:sysClr val="windowText" lastClr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zh-CN" altLang="en-US" sz="1400" b="1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特殊处境更严重？</a:t>
                      </a:r>
                      <a:r>
                        <a:rPr lang="zh-CN" altLang="en-US" sz="1400" b="1" dirty="0">
                          <a:solidFill>
                            <a:sysClr val="windowText" lastClr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zh-CN" altLang="en-US" sz="1400" b="1" dirty="0">
                        <a:solidFill>
                          <a:sysClr val="windowText" lastClr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zh-CN" altLang="en-US" sz="1400" b="1" dirty="0">
                          <a:solidFill>
                            <a:sysClr val="windowText" lastClr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是（了解是否有特定恐惧症）</a:t>
                      </a:r>
                      <a:endParaRPr lang="zh-CN" altLang="en-US" sz="1400" b="1" dirty="0">
                        <a:solidFill>
                          <a:sysClr val="windowText" lastClr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rgbClr val="D9D9D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zh-CN" altLang="en-US" sz="1400" b="1" dirty="0">
                          <a:solidFill>
                            <a:sysClr val="windowText" lastClr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是否曾有过惊恐发作？即突发的强烈不适感或心慌、眩晕、感到憋气或呼吸困难等症状？</a:t>
                      </a:r>
                      <a:endParaRPr lang="zh-CN" altLang="en-US" sz="1400" b="1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zh-CN" altLang="en-US" sz="1400" b="1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（是否有过快要死的感觉</a:t>
                      </a:r>
                      <a:r>
                        <a:rPr lang="en-US" altLang="zh-CN" sz="1400" b="1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400" b="1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极度害怕的的情况？）</a:t>
                      </a:r>
                      <a:endParaRPr lang="zh-CN" altLang="en-US" sz="1400" b="1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zh-CN" altLang="en-US" sz="1400" b="1" dirty="0">
                          <a:solidFill>
                            <a:sysClr val="windowText" lastClr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是（了解是否为惊恐障碍）</a:t>
                      </a:r>
                      <a:endParaRPr lang="zh-CN" altLang="en-US" sz="1400" b="1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endParaRPr lang="zh-CN" altLang="en-US" sz="1400" b="1" dirty="0">
                        <a:solidFill>
                          <a:sysClr val="windowText" lastClr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10" name="椭圆形标注 9"/>
          <p:cNvSpPr/>
          <p:nvPr/>
        </p:nvSpPr>
        <p:spPr>
          <a:xfrm rot="10800000">
            <a:off x="6137335" y="29572"/>
            <a:ext cx="2490499" cy="1012371"/>
          </a:xfrm>
          <a:prstGeom prst="wedgeEllipseCallout">
            <a:avLst>
              <a:gd name="adj1" fmla="val 52451"/>
              <a:gd name="adj2" fmla="val -70974"/>
            </a:avLst>
          </a:prstGeom>
          <a:noFill/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rgbClr val="99CB38"/>
          </a:lnRef>
          <a:fillRef idx="3">
            <a:srgbClr val="99CB38"/>
          </a:fillRef>
          <a:effectRef idx="2">
            <a:srgbClr val="99CB38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468898" y="269449"/>
            <a:ext cx="194122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en-US" altLang="zh-CN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90</a:t>
            </a:r>
            <a:r>
              <a:rPr lang="zh-CN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秒</a:t>
            </a:r>
            <a:r>
              <a:rPr lang="en-US" altLang="zh-CN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问题询问法”用于快速筛查</a:t>
            </a:r>
            <a:endParaRPr lang="en-US" altLang="zh-CN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99766" y="4587904"/>
            <a:ext cx="4594860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如果回答阳性（是或有）≥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项，则需进一步做精神检查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79705" y="-92710"/>
            <a:ext cx="8229600" cy="857250"/>
          </a:xfrm>
        </p:spPr>
        <p:txBody>
          <a:bodyPr>
            <a:normAutofit/>
          </a:bodyPr>
          <a:lstStyle/>
          <a:p>
            <a:r>
              <a:rPr lang="zh-CN" altLang="en-US" sz="3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抑</a:t>
            </a:r>
            <a:r>
              <a:rPr lang="en-US" altLang="zh-CN" sz="3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郁</a:t>
            </a:r>
            <a:endParaRPr lang="zh-CN" altLang="en-US" sz="3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294967295"/>
          </p:nvPr>
        </p:nvSpPr>
        <p:spPr>
          <a:xfrm>
            <a:off x="7010400" y="4767580"/>
            <a:ext cx="2133600" cy="273685"/>
          </a:xfrm>
        </p:spPr>
        <p:txBody>
          <a:bodyPr/>
          <a:lstStyle/>
          <a:p>
            <a:fld id="{100E41F2-CA3E-4649-92AA-13531E68B039}" type="slidenum">
              <a:rPr lang="zh-CN" altLang="en-US" smtClean="0"/>
            </a:fld>
            <a:endParaRPr lang="zh-CN" altLang="en-US"/>
          </a:p>
        </p:txBody>
      </p:sp>
      <p:sp>
        <p:nvSpPr>
          <p:cNvPr id="5" name="内容占位符 2"/>
          <p:cNvSpPr>
            <a:spLocks noGrp="1"/>
          </p:cNvSpPr>
          <p:nvPr>
            <p:ph idx="4294967295"/>
          </p:nvPr>
        </p:nvSpPr>
        <p:spPr>
          <a:xfrm>
            <a:off x="611505" y="1068705"/>
            <a:ext cx="8229600" cy="339471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altLang="zh-CN" sz="2400" b="1" dirty="0" smtClean="0"/>
              <a:t>10</a:t>
            </a:r>
            <a:r>
              <a:rPr lang="zh-CN" altLang="en-US" sz="2400" b="1" dirty="0" smtClean="0"/>
              <a:t>多年前我国抑郁障碍发病率</a:t>
            </a:r>
            <a:r>
              <a:rPr lang="en-US" altLang="zh-CN" sz="2400" b="1" dirty="0" smtClean="0"/>
              <a:t>0.05%</a:t>
            </a:r>
            <a:r>
              <a:rPr lang="zh-CN" altLang="en-US" sz="2400" b="1" dirty="0" smtClean="0"/>
              <a:t>，现在是</a:t>
            </a:r>
            <a:r>
              <a:rPr lang="en-US" altLang="zh-CN" sz="2400" b="1" dirty="0" smtClean="0"/>
              <a:t>6%</a:t>
            </a:r>
            <a:endParaRPr lang="en-US" altLang="zh-CN" sz="2400" b="1" dirty="0" smtClean="0"/>
          </a:p>
          <a:p>
            <a:pPr marL="0" indent="0">
              <a:buNone/>
              <a:defRPr/>
            </a:pPr>
            <a:endParaRPr lang="zh-CN" altLang="en-US" sz="2400" b="1" dirty="0" smtClean="0"/>
          </a:p>
          <a:p>
            <a:pPr marL="0" indent="0">
              <a:buNone/>
              <a:defRPr/>
            </a:pPr>
            <a:r>
              <a:rPr lang="zh-CN" altLang="en-US" sz="2400" b="1" dirty="0" smtClean="0"/>
              <a:t>中国大学生抑郁症的总患病率为28.9%</a:t>
            </a:r>
            <a:endParaRPr lang="en-US" altLang="zh-CN" sz="2400" b="1" dirty="0" smtClean="0"/>
          </a:p>
          <a:p>
            <a:pPr>
              <a:defRPr/>
            </a:pPr>
            <a:endParaRPr lang="en-US" altLang="zh-CN" sz="2400" b="1" dirty="0" smtClean="0"/>
          </a:p>
          <a:p>
            <a:pPr>
              <a:defRPr/>
            </a:pPr>
            <a:endParaRPr lang="en-US" altLang="zh-CN" sz="800" b="1" dirty="0" smtClean="0"/>
          </a:p>
          <a:p>
            <a:pPr marL="0" indent="0">
              <a:buNone/>
              <a:defRPr/>
            </a:pPr>
            <a:r>
              <a:rPr lang="zh-CN" altLang="en-US" sz="2400" b="1" dirty="0" smtClean="0">
                <a:solidFill>
                  <a:srgbClr val="FF0000"/>
                </a:solidFill>
              </a:rPr>
              <a:t>最大的危害是自杀</a:t>
            </a:r>
            <a:endParaRPr lang="zh-CN" altLang="en-US" sz="2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8145" y="889000"/>
            <a:ext cx="5070475" cy="3889375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>
          <a:xfrm>
            <a:off x="35560" y="-92710"/>
            <a:ext cx="8229600" cy="857250"/>
          </a:xfrm>
        </p:spPr>
        <p:txBody>
          <a:bodyPr>
            <a:normAutofit/>
          </a:bodyPr>
          <a:p>
            <a:r>
              <a:rPr lang="zh-CN" altLang="en-US" sz="4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抑郁筛查</a:t>
            </a:r>
            <a:endParaRPr lang="zh-CN" altLang="en-US" sz="40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507990" y="1707515"/>
            <a:ext cx="3679825" cy="25146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>
              <a:lnSpc>
                <a:spcPct val="150000"/>
              </a:lnSpc>
            </a:pPr>
            <a:r>
              <a:rPr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0-4 　没有抑郁症　　　　 </a:t>
            </a:r>
            <a:endParaRPr sz="1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5-9 　可能轻微  </a:t>
            </a:r>
            <a:r>
              <a:rPr 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</a:t>
            </a:r>
            <a:r>
              <a:rPr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(建议咨询心理医学工作者)</a:t>
            </a:r>
            <a:endParaRPr sz="1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10-14 可能中度</a:t>
            </a:r>
            <a:r>
              <a:rPr 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</a:t>
            </a:r>
            <a:r>
              <a:rPr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(最好咨询心理医学工作者)</a:t>
            </a:r>
            <a:endParaRPr sz="1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15-19 可能中重度 </a:t>
            </a:r>
            <a:r>
              <a:rPr 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</a:t>
            </a:r>
            <a:r>
              <a:rPr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(建议咨询精神科医生)</a:t>
            </a:r>
            <a:endParaRPr sz="1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20-27 可能重度 </a:t>
            </a:r>
            <a:r>
              <a:rPr 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</a:t>
            </a:r>
            <a:r>
              <a:rPr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(一定要看精神科医生)</a:t>
            </a:r>
            <a:endParaRPr sz="1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889665" y="670921"/>
            <a:ext cx="7306129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失眠：通常指对睡眠时间和（或）质量不满足并影响日间社会功能的一种主观体验</a:t>
            </a:r>
            <a:endParaRPr lang="en-US" altLang="zh-CN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Oval 3"/>
          <p:cNvSpPr>
            <a:spLocks noChangeArrowheads="1"/>
          </p:cNvSpPr>
          <p:nvPr/>
        </p:nvSpPr>
        <p:spPr bwMode="ltGray">
          <a:xfrm>
            <a:off x="2237740" y="3738529"/>
            <a:ext cx="5562600" cy="1325562"/>
          </a:xfrm>
          <a:prstGeom prst="ellipse">
            <a:avLst/>
          </a:prstGeom>
          <a:gradFill rotWithShape="1">
            <a:gsLst>
              <a:gs pos="0">
                <a:srgbClr val="292929">
                  <a:alpha val="70000"/>
                </a:srgbClr>
              </a:gs>
              <a:gs pos="100000">
                <a:srgbClr val="FFFFFF">
                  <a:alpha val="46999"/>
                </a:srgbClr>
              </a:gs>
            </a:gsLst>
            <a:lin ang="2700000" scaled="1"/>
          </a:gradFill>
          <a:ln w="3175">
            <a:noFill/>
            <a:round/>
            <a:tailEnd type="none" w="sm" len="sm"/>
          </a:ln>
        </p:spPr>
        <p:txBody>
          <a:bodyPr vert="eaVert" wrap="none" lIns="92075" tIns="46038" rIns="92075" bIns="46038" anchor="ctr"/>
          <a:p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Arc 6"/>
          <p:cNvSpPr/>
          <p:nvPr/>
        </p:nvSpPr>
        <p:spPr bwMode="gray">
          <a:xfrm rot="-998297">
            <a:off x="4463415" y="2492341"/>
            <a:ext cx="2794000" cy="1458913"/>
          </a:xfrm>
          <a:custGeom>
            <a:avLst/>
            <a:gdLst>
              <a:gd name="T0" fmla="*/ 2147483647 w 21019"/>
              <a:gd name="T1" fmla="*/ 2147483647 h 20965"/>
              <a:gd name="T2" fmla="*/ 2147483647 w 21019"/>
              <a:gd name="T3" fmla="*/ 2147483647 h 20965"/>
              <a:gd name="T4" fmla="*/ 0 w 21019"/>
              <a:gd name="T5" fmla="*/ 0 h 20965"/>
              <a:gd name="T6" fmla="*/ 0 60000 65536"/>
              <a:gd name="T7" fmla="*/ 0 60000 65536"/>
              <a:gd name="T8" fmla="*/ 0 60000 65536"/>
              <a:gd name="T9" fmla="*/ 0 w 21019"/>
              <a:gd name="T10" fmla="*/ 0 h 20965"/>
              <a:gd name="T11" fmla="*/ 21019 w 21019"/>
              <a:gd name="T12" fmla="*/ 20965 h 209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019" h="20965" fill="none" extrusionOk="0">
                <a:moveTo>
                  <a:pt x="21018" y="4977"/>
                </a:moveTo>
                <a:cubicBezTo>
                  <a:pt x="19154" y="12848"/>
                  <a:pt x="13049" y="19018"/>
                  <a:pt x="5198" y="20964"/>
                </a:cubicBezTo>
              </a:path>
              <a:path w="21019" h="20965" stroke="0" extrusionOk="0">
                <a:moveTo>
                  <a:pt x="21018" y="4977"/>
                </a:moveTo>
                <a:cubicBezTo>
                  <a:pt x="19154" y="12848"/>
                  <a:pt x="13049" y="19018"/>
                  <a:pt x="5198" y="20964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CC6600"/>
              </a:gs>
              <a:gs pos="100000">
                <a:srgbClr val="824100"/>
              </a:gs>
            </a:gsLst>
            <a:lin ang="5400000" scaled="1"/>
          </a:gra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p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Arc 7"/>
          <p:cNvSpPr/>
          <p:nvPr/>
        </p:nvSpPr>
        <p:spPr bwMode="gray">
          <a:xfrm rot="-998297">
            <a:off x="4217353" y="1539841"/>
            <a:ext cx="2849562" cy="1554163"/>
          </a:xfrm>
          <a:custGeom>
            <a:avLst/>
            <a:gdLst>
              <a:gd name="T0" fmla="*/ 2147483647 w 21600"/>
              <a:gd name="T1" fmla="*/ 0 h 22948"/>
              <a:gd name="T2" fmla="*/ 2147483647 w 21600"/>
              <a:gd name="T3" fmla="*/ 2147483647 h 22948"/>
              <a:gd name="T4" fmla="*/ 0 w 21600"/>
              <a:gd name="T5" fmla="*/ 2147483647 h 22948"/>
              <a:gd name="T6" fmla="*/ 0 60000 65536"/>
              <a:gd name="T7" fmla="*/ 0 60000 65536"/>
              <a:gd name="T8" fmla="*/ 0 60000 65536"/>
              <a:gd name="T9" fmla="*/ 0 w 21600"/>
              <a:gd name="T10" fmla="*/ 0 h 22948"/>
              <a:gd name="T11" fmla="*/ 21600 w 21600"/>
              <a:gd name="T12" fmla="*/ 22948 h 229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2948" fill="none" extrusionOk="0">
                <a:moveTo>
                  <a:pt x="15950" y="0"/>
                </a:moveTo>
                <a:cubicBezTo>
                  <a:pt x="19585" y="3980"/>
                  <a:pt x="21600" y="9175"/>
                  <a:pt x="21600" y="14565"/>
                </a:cubicBezTo>
                <a:cubicBezTo>
                  <a:pt x="21600" y="17444"/>
                  <a:pt x="21024" y="20294"/>
                  <a:pt x="19906" y="22947"/>
                </a:cubicBezTo>
              </a:path>
              <a:path w="21600" h="22948" stroke="0" extrusionOk="0">
                <a:moveTo>
                  <a:pt x="15950" y="0"/>
                </a:moveTo>
                <a:cubicBezTo>
                  <a:pt x="19585" y="3980"/>
                  <a:pt x="21600" y="9175"/>
                  <a:pt x="21600" y="14565"/>
                </a:cubicBezTo>
                <a:cubicBezTo>
                  <a:pt x="21600" y="17444"/>
                  <a:pt x="21024" y="20294"/>
                  <a:pt x="19906" y="22947"/>
                </a:cubicBezTo>
                <a:lnTo>
                  <a:pt x="0" y="14565"/>
                </a:lnTo>
                <a:close/>
              </a:path>
            </a:pathLst>
          </a:custGeom>
          <a:solidFill>
            <a:srgbClr val="CC9900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p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Arc 8"/>
          <p:cNvSpPr/>
          <p:nvPr/>
        </p:nvSpPr>
        <p:spPr bwMode="gray">
          <a:xfrm rot="20601703" flipH="1">
            <a:off x="1586865" y="2727291"/>
            <a:ext cx="2833688" cy="1654175"/>
          </a:xfrm>
          <a:custGeom>
            <a:avLst/>
            <a:gdLst>
              <a:gd name="T0" fmla="*/ 2147483647 w 21600"/>
              <a:gd name="T1" fmla="*/ 0 h 24764"/>
              <a:gd name="T2" fmla="*/ 2147483647 w 21600"/>
              <a:gd name="T3" fmla="*/ 2147483647 h 24764"/>
              <a:gd name="T4" fmla="*/ 0 w 21600"/>
              <a:gd name="T5" fmla="*/ 2147483647 h 24764"/>
              <a:gd name="T6" fmla="*/ 0 60000 65536"/>
              <a:gd name="T7" fmla="*/ 0 60000 65536"/>
              <a:gd name="T8" fmla="*/ 0 60000 65536"/>
              <a:gd name="T9" fmla="*/ 0 w 21600"/>
              <a:gd name="T10" fmla="*/ 0 h 24764"/>
              <a:gd name="T11" fmla="*/ 21600 w 21600"/>
              <a:gd name="T12" fmla="*/ 24764 h 247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4764" fill="none" extrusionOk="0">
                <a:moveTo>
                  <a:pt x="19652" y="-1"/>
                </a:moveTo>
                <a:cubicBezTo>
                  <a:pt x="20935" y="2814"/>
                  <a:pt x="21600" y="5870"/>
                  <a:pt x="21600" y="8964"/>
                </a:cubicBezTo>
                <a:cubicBezTo>
                  <a:pt x="21600" y="14955"/>
                  <a:pt x="19111" y="20678"/>
                  <a:pt x="14728" y="24764"/>
                </a:cubicBezTo>
              </a:path>
              <a:path w="21600" h="24764" stroke="0" extrusionOk="0">
                <a:moveTo>
                  <a:pt x="19652" y="-1"/>
                </a:moveTo>
                <a:cubicBezTo>
                  <a:pt x="20935" y="2814"/>
                  <a:pt x="21600" y="5870"/>
                  <a:pt x="21600" y="8964"/>
                </a:cubicBezTo>
                <a:cubicBezTo>
                  <a:pt x="21600" y="14955"/>
                  <a:pt x="19111" y="20678"/>
                  <a:pt x="14728" y="24764"/>
                </a:cubicBezTo>
                <a:lnTo>
                  <a:pt x="0" y="8964"/>
                </a:lnTo>
                <a:close/>
              </a:path>
            </a:pathLst>
          </a:custGeom>
          <a:gradFill rotWithShape="1">
            <a:gsLst>
              <a:gs pos="0">
                <a:srgbClr val="A67345"/>
              </a:gs>
              <a:gs pos="100000">
                <a:srgbClr val="965A24"/>
              </a:gs>
            </a:gsLst>
            <a:lin ang="2700000" scaled="1"/>
          </a:gra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p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Arc 9"/>
          <p:cNvSpPr/>
          <p:nvPr/>
        </p:nvSpPr>
        <p:spPr bwMode="gray">
          <a:xfrm rot="-998297">
            <a:off x="3690303" y="1236311"/>
            <a:ext cx="2566987" cy="1455738"/>
          </a:xfrm>
          <a:custGeom>
            <a:avLst/>
            <a:gdLst>
              <a:gd name="T0" fmla="*/ 0 w 19490"/>
              <a:gd name="T1" fmla="*/ 2147483647 h 21600"/>
              <a:gd name="T2" fmla="*/ 2147483647 w 19490"/>
              <a:gd name="T3" fmla="*/ 2147483647 h 21600"/>
              <a:gd name="T4" fmla="*/ 2147483647 w 19490"/>
              <a:gd name="T5" fmla="*/ 2147483647 h 21600"/>
              <a:gd name="T6" fmla="*/ 0 60000 65536"/>
              <a:gd name="T7" fmla="*/ 0 60000 65536"/>
              <a:gd name="T8" fmla="*/ 0 60000 65536"/>
              <a:gd name="T9" fmla="*/ 0 w 19490"/>
              <a:gd name="T10" fmla="*/ 0 h 21600"/>
              <a:gd name="T11" fmla="*/ 19490 w 1949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490" h="21600" fill="none" extrusionOk="0">
                <a:moveTo>
                  <a:pt x="0" y="208"/>
                </a:moveTo>
                <a:cubicBezTo>
                  <a:pt x="991" y="69"/>
                  <a:pt x="1991" y="-1"/>
                  <a:pt x="2992" y="0"/>
                </a:cubicBezTo>
                <a:cubicBezTo>
                  <a:pt x="9350" y="0"/>
                  <a:pt x="15386" y="2801"/>
                  <a:pt x="19490" y="7658"/>
                </a:cubicBezTo>
              </a:path>
              <a:path w="19490" h="21600" stroke="0" extrusionOk="0">
                <a:moveTo>
                  <a:pt x="0" y="208"/>
                </a:moveTo>
                <a:cubicBezTo>
                  <a:pt x="991" y="69"/>
                  <a:pt x="1991" y="-1"/>
                  <a:pt x="2992" y="0"/>
                </a:cubicBezTo>
                <a:cubicBezTo>
                  <a:pt x="9350" y="0"/>
                  <a:pt x="15386" y="2801"/>
                  <a:pt x="19490" y="7658"/>
                </a:cubicBezTo>
                <a:lnTo>
                  <a:pt x="2992" y="21600"/>
                </a:lnTo>
                <a:close/>
              </a:path>
            </a:pathLst>
          </a:custGeom>
          <a:gradFill rotWithShape="1">
            <a:gsLst>
              <a:gs pos="0">
                <a:srgbClr val="472F00"/>
              </a:gs>
              <a:gs pos="100000">
                <a:srgbClr val="996600"/>
              </a:gs>
            </a:gsLst>
            <a:lin ang="2700000" scaled="1"/>
          </a:gra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p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Arc 10"/>
          <p:cNvSpPr/>
          <p:nvPr/>
        </p:nvSpPr>
        <p:spPr bwMode="gray">
          <a:xfrm rot="20601703" flipH="1">
            <a:off x="1491615" y="1881154"/>
            <a:ext cx="2684463" cy="1457325"/>
          </a:xfrm>
          <a:custGeom>
            <a:avLst/>
            <a:gdLst>
              <a:gd name="T0" fmla="*/ 2147483647 w 20145"/>
              <a:gd name="T1" fmla="*/ 0 h 21429"/>
              <a:gd name="T2" fmla="*/ 2147483647 w 20145"/>
              <a:gd name="T3" fmla="*/ 2147483647 h 21429"/>
              <a:gd name="T4" fmla="*/ 0 w 20145"/>
              <a:gd name="T5" fmla="*/ 2147483647 h 21429"/>
              <a:gd name="T6" fmla="*/ 0 60000 65536"/>
              <a:gd name="T7" fmla="*/ 0 60000 65536"/>
              <a:gd name="T8" fmla="*/ 0 60000 65536"/>
              <a:gd name="T9" fmla="*/ 0 w 20145"/>
              <a:gd name="T10" fmla="*/ 0 h 21429"/>
              <a:gd name="T11" fmla="*/ 20145 w 20145"/>
              <a:gd name="T12" fmla="*/ 21429 h 214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145" h="21429" fill="none" extrusionOk="0">
                <a:moveTo>
                  <a:pt x="2712" y="0"/>
                </a:moveTo>
                <a:cubicBezTo>
                  <a:pt x="10587" y="996"/>
                  <a:pt x="17280" y="6232"/>
                  <a:pt x="20144" y="13635"/>
                </a:cubicBezTo>
              </a:path>
              <a:path w="20145" h="21429" stroke="0" extrusionOk="0">
                <a:moveTo>
                  <a:pt x="2712" y="0"/>
                </a:moveTo>
                <a:cubicBezTo>
                  <a:pt x="10587" y="996"/>
                  <a:pt x="17280" y="6232"/>
                  <a:pt x="20144" y="13635"/>
                </a:cubicBezTo>
                <a:lnTo>
                  <a:pt x="0" y="21429"/>
                </a:ln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rgbClr val="C19A00"/>
              </a:gs>
            </a:gsLst>
            <a:lin ang="2700000" scaled="1"/>
          </a:gra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p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gray">
          <a:xfrm>
            <a:off x="2329854" y="2324066"/>
            <a:ext cx="1107997" cy="36933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p>
            <a:pPr algn="ctr" eaLnBrk="0" hangingPunct="0"/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入睡困难</a:t>
            </a:r>
            <a:endParaRPr lang="en-US" altLang="zh-CN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gray">
          <a:xfrm>
            <a:off x="3851622" y="1563654"/>
            <a:ext cx="1569661" cy="36933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p>
            <a:pPr algn="ctr" eaLnBrk="0" hangingPunct="0"/>
            <a:r>
              <a: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睡眠维持障碍</a:t>
            </a:r>
            <a:endParaRPr lang="en-US" altLang="zh-CN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gray">
          <a:xfrm>
            <a:off x="5765850" y="2020854"/>
            <a:ext cx="646331" cy="36933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p>
            <a:pPr algn="ctr" eaLnBrk="0" hangingPunct="0"/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早醒</a:t>
            </a:r>
            <a:endParaRPr lang="en-US" altLang="zh-CN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gray">
          <a:xfrm>
            <a:off x="4999385" y="3163854"/>
            <a:ext cx="1569661" cy="36933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p>
            <a:pPr algn="ctr" eaLnBrk="0" hangingPunct="0"/>
            <a:r>
              <a: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睡眠质量下降</a:t>
            </a:r>
            <a:endParaRPr lang="en-US" altLang="zh-CN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gray">
          <a:xfrm>
            <a:off x="1646551" y="3398601"/>
            <a:ext cx="1783080" cy="3683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p>
            <a:pPr algn="ctr" eaLnBrk="0" hangingPunct="0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总睡眠时间减少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gray">
          <a:xfrm>
            <a:off x="3427413" y="3902676"/>
            <a:ext cx="1554480" cy="3683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p>
            <a:pPr algn="ctr" eaLnBrk="0" hangingPunct="0"/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日间功能障碍</a:t>
            </a:r>
            <a:endParaRPr lang="zh-CN" altLang="en-US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" name="Group 17"/>
          <p:cNvGrpSpPr/>
          <p:nvPr/>
        </p:nvGrpSpPr>
        <p:grpSpPr bwMode="auto">
          <a:xfrm>
            <a:off x="3152140" y="2278029"/>
            <a:ext cx="2286000" cy="1190625"/>
            <a:chOff x="1968" y="1776"/>
            <a:chExt cx="1698" cy="846"/>
          </a:xfrm>
        </p:grpSpPr>
        <p:sp>
          <p:nvSpPr>
            <p:cNvPr id="23" name="Oval 18"/>
            <p:cNvSpPr>
              <a:spLocks noChangeArrowheads="1"/>
            </p:cNvSpPr>
            <p:nvPr/>
          </p:nvSpPr>
          <p:spPr bwMode="gray">
            <a:xfrm rot="-998297">
              <a:off x="1968" y="1776"/>
              <a:ext cx="1698" cy="844"/>
            </a:xfrm>
            <a:prstGeom prst="ellipse">
              <a:avLst/>
            </a:prstGeom>
            <a:gradFill rotWithShape="0">
              <a:gsLst>
                <a:gs pos="0">
                  <a:srgbClr val="663300"/>
                </a:gs>
                <a:gs pos="50000">
                  <a:srgbClr val="DACDC1"/>
                </a:gs>
                <a:gs pos="100000">
                  <a:srgbClr val="663300"/>
                </a:gs>
              </a:gsLst>
              <a:lin ang="0" scaled="1"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Oval 19"/>
            <p:cNvSpPr>
              <a:spLocks noChangeArrowheads="1"/>
            </p:cNvSpPr>
            <p:nvPr/>
          </p:nvSpPr>
          <p:spPr bwMode="white">
            <a:xfrm rot="-998297">
              <a:off x="2031" y="1935"/>
              <a:ext cx="1630" cy="687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p>
              <a:r>
                <a:rPr lang="zh-CN" altLang="en-US" b="1" dirty="0">
                  <a:solidFill>
                    <a:srgbClr val="37A76F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失眠的主要表现</a:t>
              </a:r>
              <a:endParaRPr lang="zh-CN" altLang="en-US" b="1" dirty="0">
                <a:solidFill>
                  <a:srgbClr val="37A76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5" name="矩形: 圆角 24"/>
          <p:cNvSpPr/>
          <p:nvPr/>
        </p:nvSpPr>
        <p:spPr>
          <a:xfrm>
            <a:off x="742950" y="483011"/>
            <a:ext cx="7658100" cy="1007441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79705" y="-92710"/>
            <a:ext cx="8229600" cy="857250"/>
          </a:xfrm>
        </p:spPr>
        <p:txBody>
          <a:bodyPr>
            <a:normAutofit/>
          </a:bodyPr>
          <a:p>
            <a:r>
              <a:rPr lang="zh-CN" altLang="en-US" sz="4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失 眠</a:t>
            </a:r>
            <a:endParaRPr lang="zh-CN" altLang="en-US" sz="4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</p:sld>
</file>

<file path=ppt/tags/tag1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10.xml><?xml version="1.0" encoding="utf-8"?>
<p:tagLst xmlns:p="http://schemas.openxmlformats.org/presentationml/2006/main">
  <p:tag name="KSO_WM_DIAGRAM_VIRTUALLY_FRAME" val="{&quot;height&quot;:277.32322834645663,&quot;left&quot;:32.98748031496063,&quot;top&quot;:82.86425196850394,&quot;width&quot;:268.30637795275595}"/>
</p:tagLst>
</file>

<file path=ppt/tags/tag11.xml><?xml version="1.0" encoding="utf-8"?>
<p:tagLst xmlns:p="http://schemas.openxmlformats.org/presentationml/2006/main">
  <p:tag name="ISPRING_PRESENTATION_TITLE" val="falsh"/>
  <p:tag name="ISPRING_RESOURCE_PATHS_HASH_PRESENTER" val="64343fd25122d4c848f085ebede3ab4747442f4"/>
  <p:tag name="commondata" val="eyJoZGlkIjoiYTJhODFlNGI3OTkxMjQ2YjllZDI3OGM1OTQ4MjNiNTcifQ=="/>
</p:tagLst>
</file>

<file path=ppt/tags/tag2.xml><?xml version="1.0" encoding="utf-8"?>
<p:tagLst xmlns:p="http://schemas.openxmlformats.org/presentationml/2006/main">
  <p:tag name="KSO_WM_DIAGRAM_VIRTUALLY_FRAME" val="{&quot;height&quot;:277.32322834645663,&quot;left&quot;:32.98748031496063,&quot;top&quot;:82.86425196850394,&quot;width&quot;:268.30637795275595}"/>
</p:tagLst>
</file>

<file path=ppt/tags/tag3.xml><?xml version="1.0" encoding="utf-8"?>
<p:tagLst xmlns:p="http://schemas.openxmlformats.org/presentationml/2006/main">
  <p:tag name="KSO_WM_DIAGRAM_VIRTUALLY_FRAME" val="{&quot;height&quot;:277.32322834645663,&quot;left&quot;:32.98748031496063,&quot;top&quot;:82.86425196850394,&quot;width&quot;:268.30637795275595}"/>
</p:tagLst>
</file>

<file path=ppt/tags/tag4.xml><?xml version="1.0" encoding="utf-8"?>
<p:tagLst xmlns:p="http://schemas.openxmlformats.org/presentationml/2006/main">
  <p:tag name="KSO_WM_DIAGRAM_VIRTUALLY_FRAME" val="{&quot;height&quot;:277.32322834645663,&quot;left&quot;:32.98748031496063,&quot;top&quot;:82.86425196850394,&quot;width&quot;:268.30637795275595}"/>
</p:tagLst>
</file>

<file path=ppt/tags/tag5.xml><?xml version="1.0" encoding="utf-8"?>
<p:tagLst xmlns:p="http://schemas.openxmlformats.org/presentationml/2006/main">
  <p:tag name="KSO_WM_DIAGRAM_VIRTUALLY_FRAME" val="{&quot;height&quot;:277.32322834645663,&quot;left&quot;:32.98748031496063,&quot;top&quot;:82.86425196850394,&quot;width&quot;:268.30637795275595}"/>
</p:tagLst>
</file>

<file path=ppt/tags/tag6.xml><?xml version="1.0" encoding="utf-8"?>
<p:tagLst xmlns:p="http://schemas.openxmlformats.org/presentationml/2006/main">
  <p:tag name="KSO_WM_DIAGRAM_VIRTUALLY_FRAME" val="{&quot;height&quot;:277.32322834645663,&quot;left&quot;:32.98748031496063,&quot;top&quot;:82.86425196850394,&quot;width&quot;:268.30637795275595}"/>
</p:tagLst>
</file>

<file path=ppt/tags/tag7.xml><?xml version="1.0" encoding="utf-8"?>
<p:tagLst xmlns:p="http://schemas.openxmlformats.org/presentationml/2006/main">
  <p:tag name="KSO_WM_DIAGRAM_VIRTUALLY_FRAME" val="{&quot;height&quot;:277.32322834645663,&quot;left&quot;:32.98748031496063,&quot;top&quot;:82.86425196850394,&quot;width&quot;:268.30637795275595}"/>
</p:tagLst>
</file>

<file path=ppt/tags/tag8.xml><?xml version="1.0" encoding="utf-8"?>
<p:tagLst xmlns:p="http://schemas.openxmlformats.org/presentationml/2006/main">
  <p:tag name="KSO_WM_DIAGRAM_VIRTUALLY_FRAME" val="{&quot;height&quot;:277.32322834645663,&quot;left&quot;:32.98748031496063,&quot;top&quot;:82.86425196850394,&quot;width&quot;:268.30637795275595}"/>
</p:tagLst>
</file>

<file path=ppt/tags/tag9.xml><?xml version="1.0" encoding="utf-8"?>
<p:tagLst xmlns:p="http://schemas.openxmlformats.org/presentationml/2006/main">
  <p:tag name="KSO_WM_DIAGRAM_VIRTUALLY_FRAME" val="{&quot;height&quot;:277.32322834645663,&quot;left&quot;:32.98748031496063,&quot;top&quot;:82.86425196850394,&quot;width&quot;:268.30637795275595}"/>
</p:tagLst>
</file>

<file path=ppt/theme/theme1.xml><?xml version="1.0" encoding="utf-8"?>
<a:theme xmlns:a="http://schemas.openxmlformats.org/drawingml/2006/main" name="第一PPT，www.1ppt.com">
  <a:themeElements>
    <a:clrScheme name="蓝色​​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spAutoFit/>
      </a:bodyPr>
      <a:lstStyle>
        <a:defPPr>
          <a:defRPr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ea typeface="黑体" panose="02010609060101010101" pitchFamily="49" charset="-122"/>
            <a:cs typeface="+mn-ea"/>
            <a:sym typeface="+mn-lt"/>
          </a:defRPr>
        </a:defPPr>
      </a:lstStyle>
      <a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2105</Words>
  <Application>WPS 演示</Application>
  <PresentationFormat>全屏显示(16:9)</PresentationFormat>
  <Paragraphs>295</Paragraphs>
  <Slides>24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7" baseType="lpstr">
      <vt:lpstr>Arial</vt:lpstr>
      <vt:lpstr>宋体</vt:lpstr>
      <vt:lpstr>Wingdings</vt:lpstr>
      <vt:lpstr>黑体</vt:lpstr>
      <vt:lpstr>华文中宋</vt:lpstr>
      <vt:lpstr>Arial Unicode MS</vt:lpstr>
      <vt:lpstr>Calibri</vt:lpstr>
      <vt:lpstr>微软雅黑</vt:lpstr>
      <vt:lpstr>Futura Md BT</vt:lpstr>
      <vt:lpstr>Segoe Print</vt:lpstr>
      <vt:lpstr>Times New Roman</vt:lpstr>
      <vt:lpstr>Wingdings</vt:lpstr>
      <vt:lpstr>第一PPT，www.1ppt.com</vt:lpstr>
      <vt:lpstr>PowerPoint 演示文稿</vt:lpstr>
      <vt:lpstr>PowerPoint 演示文稿</vt:lpstr>
      <vt:lpstr>健康的定义</vt:lpstr>
      <vt:lpstr>PowerPoint 演示文稿</vt:lpstr>
      <vt:lpstr>焦 虑</vt:lpstr>
      <vt:lpstr>焦虑障碍的筛查</vt:lpstr>
      <vt:lpstr>抑 郁</vt:lpstr>
      <vt:lpstr>抑郁筛查</vt:lpstr>
      <vt:lpstr>失 眠</vt:lpstr>
      <vt:lpstr>PowerPoint 演示文稿</vt:lpstr>
      <vt:lpstr>影响因素</vt:lpstr>
      <vt:lpstr>治疗策略</vt:lpstr>
      <vt:lpstr>PowerPoint 演示文稿</vt:lpstr>
      <vt:lpstr>信息隔离</vt:lpstr>
      <vt:lpstr>接纳自己当下的反应</vt:lpstr>
      <vt:lpstr>PowerPoint 演示文稿</vt:lpstr>
      <vt:lpstr>自我调节情绪</vt:lpstr>
      <vt:lpstr>PowerPoint 演示文稿</vt:lpstr>
      <vt:lpstr>相信自身的自愈能力</vt:lpstr>
      <vt:lpstr>升华</vt:lpstr>
      <vt:lpstr>心理调适小办法</vt:lpstr>
      <vt:lpstr>“好与坏”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www.1ppt.com</dc:title>
  <dc:creator>www.1ppt.com</dc:creator>
  <cp:keywords>www.1ppt.com</cp:keywords>
  <cp:lastModifiedBy>yaolihua</cp:lastModifiedBy>
  <cp:revision>1170</cp:revision>
  <dcterms:created xsi:type="dcterms:W3CDTF">2015-12-11T17:46:00Z</dcterms:created>
  <dcterms:modified xsi:type="dcterms:W3CDTF">2025-04-08T03:31:17Z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F96644280FEB45A6AE2EFFC31AD75CF2</vt:lpwstr>
  </property>
  <property fmtid="{D5CDD505-2E9C-101B-9397-08002B2CF9AE}" pid="3" name="KSOProductBuildVer">
    <vt:lpwstr>2052-12.1.0.20305</vt:lpwstr>
  </property>
</Properties>
</file>