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embeddedFontLst>
    <p:embeddedFont>
      <p:font typeface="字由点字典黑" charset="1" panose="00020600040101010101"/>
      <p:regular r:id="rId21"/>
    </p:embeddedFont>
    <p:embeddedFont>
      <p:font typeface="字由点字典黑 Bold" charset="1" panose="00020600040101010101"/>
      <p:regular r:id="rId22"/>
    </p:embeddedFont>
    <p:embeddedFont>
      <p:font typeface="Aileron Bold" charset="1" panose="000008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Relationship Id="rId6" Target="../media/image22.png" Type="http://schemas.openxmlformats.org/officeDocument/2006/relationships/image"/><Relationship Id="rId7" Target="../media/image23.svg" Type="http://schemas.openxmlformats.org/officeDocument/2006/relationships/image"/><Relationship Id="rId8" Target="../media/image24.png" Type="http://schemas.openxmlformats.org/officeDocument/2006/relationships/image"/><Relationship Id="rId9" Target="../media/image25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729092" y="1775625"/>
            <a:ext cx="2829815" cy="2829815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7B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46253" lIns="46253" bIns="46253" rIns="46253"/>
            <a:lstStyle/>
            <a:p>
              <a:pPr algn="ctr">
                <a:lnSpc>
                  <a:spcPts val="2421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0"/>
            <a:ext cx="18288000" cy="3309626"/>
            <a:chOff x="0" y="0"/>
            <a:chExt cx="4816593" cy="87167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871671"/>
            </a:xfrm>
            <a:custGeom>
              <a:avLst/>
              <a:gdLst/>
              <a:ahLst/>
              <a:cxnLst/>
              <a:rect r="r" b="b" t="t" l="l"/>
              <a:pathLst>
                <a:path h="87167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71671"/>
                  </a:lnTo>
                  <a:lnTo>
                    <a:pt x="0" y="871671"/>
                  </a:lnTo>
                  <a:close/>
                </a:path>
              </a:pathLst>
            </a:custGeom>
            <a:solidFill>
              <a:srgbClr val="0067B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816593" cy="9192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5648137" y="8618806"/>
            <a:ext cx="6991726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字由点字典黑"/>
                <a:ea typeface="字由点字典黑"/>
                <a:cs typeface="字由点字典黑"/>
                <a:sym typeface="字由点字典黑"/>
              </a:rPr>
              <a:t>健康守护，从知到行</a:t>
            </a:r>
          </a:p>
        </p:txBody>
      </p:sp>
      <p:sp>
        <p:nvSpPr>
          <p:cNvPr name="AutoShape 9" id="9"/>
          <p:cNvSpPr/>
          <p:nvPr/>
        </p:nvSpPr>
        <p:spPr>
          <a:xfrm>
            <a:off x="1028700" y="8976653"/>
            <a:ext cx="5695594" cy="0"/>
          </a:xfrm>
          <a:prstGeom prst="line">
            <a:avLst/>
          </a:prstGeom>
          <a:ln cap="flat" w="9525">
            <a:solidFill>
              <a:srgbClr val="A6A8C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11563706" y="8967128"/>
            <a:ext cx="5695594" cy="0"/>
          </a:xfrm>
          <a:prstGeom prst="line">
            <a:avLst/>
          </a:prstGeom>
          <a:ln cap="flat" w="9525">
            <a:solidFill>
              <a:srgbClr val="A6A8C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4330219" y="292707"/>
            <a:ext cx="10573168" cy="1471986"/>
          </a:xfrm>
          <a:custGeom>
            <a:avLst/>
            <a:gdLst/>
            <a:ahLst/>
            <a:cxnLst/>
            <a:rect r="r" b="b" t="t" l="l"/>
            <a:pathLst>
              <a:path h="1471986" w="10573168">
                <a:moveTo>
                  <a:pt x="0" y="0"/>
                </a:moveTo>
                <a:lnTo>
                  <a:pt x="10573168" y="0"/>
                </a:lnTo>
                <a:lnTo>
                  <a:pt x="10573168" y="1471986"/>
                </a:lnTo>
                <a:lnTo>
                  <a:pt x="0" y="14719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865093" y="1919721"/>
            <a:ext cx="2557813" cy="2541625"/>
          </a:xfrm>
          <a:custGeom>
            <a:avLst/>
            <a:gdLst/>
            <a:ahLst/>
            <a:cxnLst/>
            <a:rect r="r" b="b" t="t" l="l"/>
            <a:pathLst>
              <a:path h="2541625" w="2557813">
                <a:moveTo>
                  <a:pt x="0" y="0"/>
                </a:moveTo>
                <a:lnTo>
                  <a:pt x="2557814" y="0"/>
                </a:lnTo>
                <a:lnTo>
                  <a:pt x="2557814" y="2541624"/>
                </a:lnTo>
                <a:lnTo>
                  <a:pt x="0" y="25416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533058" y="4719741"/>
            <a:ext cx="15221883" cy="1799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4753"/>
              </a:lnSpc>
              <a:spcBef>
                <a:spcPct val="0"/>
              </a:spcBef>
            </a:pPr>
            <a:r>
              <a:rPr lang="en-US" sz="10537">
                <a:solidFill>
                  <a:srgbClr val="000000"/>
                </a:solidFill>
                <a:latin typeface="字由点字典黑 Bold"/>
                <a:ea typeface="字由点字典黑 Bold"/>
                <a:cs typeface="字由点字典黑 Bold"/>
                <a:sym typeface="字由点字典黑 Bold"/>
              </a:rPr>
              <a:t>基孔肯雅热的科普与预防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533058" y="6605949"/>
            <a:ext cx="15221883" cy="597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字由点字典黑"/>
                <a:ea typeface="字由点字典黑"/>
                <a:cs typeface="字由点字典黑"/>
                <a:sym typeface="字由点字典黑"/>
              </a:rPr>
              <a:t>了解症状，预防感染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533058" y="7289431"/>
            <a:ext cx="15221883" cy="597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字由点字典黑"/>
                <a:ea typeface="字由点字典黑"/>
                <a:cs typeface="字由点字典黑"/>
                <a:sym typeface="字由点字典黑"/>
              </a:rPr>
              <a:t>花桥街第二社区卫生服务中心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704925" y="0"/>
            <a:ext cx="4773668" cy="10287000"/>
            <a:chOff x="0" y="0"/>
            <a:chExt cx="1257262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57262" cy="2709333"/>
            </a:xfrm>
            <a:custGeom>
              <a:avLst/>
              <a:gdLst/>
              <a:ahLst/>
              <a:cxnLst/>
              <a:rect r="r" b="b" t="t" l="l"/>
              <a:pathLst>
                <a:path h="2709333" w="1257262">
                  <a:moveTo>
                    <a:pt x="0" y="0"/>
                  </a:moveTo>
                  <a:lnTo>
                    <a:pt x="1257262" y="0"/>
                  </a:lnTo>
                  <a:lnTo>
                    <a:pt x="125726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67B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257262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995881" y="735133"/>
            <a:ext cx="4480564" cy="2793011"/>
            <a:chOff x="0" y="0"/>
            <a:chExt cx="1321074" cy="82350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21074" cy="823507"/>
            </a:xfrm>
            <a:custGeom>
              <a:avLst/>
              <a:gdLst/>
              <a:ahLst/>
              <a:cxnLst/>
              <a:rect r="r" b="b" t="t" l="l"/>
              <a:pathLst>
                <a:path h="823507" w="1321074">
                  <a:moveTo>
                    <a:pt x="0" y="0"/>
                  </a:moveTo>
                  <a:lnTo>
                    <a:pt x="1321074" y="0"/>
                  </a:lnTo>
                  <a:lnTo>
                    <a:pt x="1321074" y="823507"/>
                  </a:lnTo>
                  <a:lnTo>
                    <a:pt x="0" y="823507"/>
                  </a:lnTo>
                  <a:close/>
                </a:path>
              </a:pathLst>
            </a:custGeom>
            <a:blipFill>
              <a:blip r:embed="rId2"/>
              <a:stretch>
                <a:fillRect l="-12336" t="0" r="-12336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2995881" y="3686375"/>
            <a:ext cx="4480564" cy="2793011"/>
            <a:chOff x="0" y="0"/>
            <a:chExt cx="1321074" cy="823507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321074" cy="823507"/>
            </a:xfrm>
            <a:custGeom>
              <a:avLst/>
              <a:gdLst/>
              <a:ahLst/>
              <a:cxnLst/>
              <a:rect r="r" b="b" t="t" l="l"/>
              <a:pathLst>
                <a:path h="823507" w="1321074">
                  <a:moveTo>
                    <a:pt x="0" y="0"/>
                  </a:moveTo>
                  <a:lnTo>
                    <a:pt x="1321074" y="0"/>
                  </a:lnTo>
                  <a:lnTo>
                    <a:pt x="1321074" y="823507"/>
                  </a:lnTo>
                  <a:lnTo>
                    <a:pt x="0" y="823507"/>
                  </a:lnTo>
                  <a:close/>
                </a:path>
              </a:pathLst>
            </a:custGeom>
            <a:blipFill>
              <a:blip r:embed="rId3"/>
              <a:stretch>
                <a:fillRect l="0" t="-3027" r="0" b="-3027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12995881" y="6632154"/>
            <a:ext cx="4480564" cy="2793011"/>
            <a:chOff x="0" y="0"/>
            <a:chExt cx="1321074" cy="82350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21074" cy="823507"/>
            </a:xfrm>
            <a:custGeom>
              <a:avLst/>
              <a:gdLst/>
              <a:ahLst/>
              <a:cxnLst/>
              <a:rect r="r" b="b" t="t" l="l"/>
              <a:pathLst>
                <a:path h="823507" w="1321074">
                  <a:moveTo>
                    <a:pt x="0" y="0"/>
                  </a:moveTo>
                  <a:lnTo>
                    <a:pt x="1321074" y="0"/>
                  </a:lnTo>
                  <a:lnTo>
                    <a:pt x="1321074" y="823507"/>
                  </a:lnTo>
                  <a:lnTo>
                    <a:pt x="0" y="823507"/>
                  </a:lnTo>
                  <a:close/>
                </a:path>
              </a:pathLst>
            </a:custGeom>
            <a:blipFill>
              <a:blip r:embed="rId4"/>
              <a:stretch>
                <a:fillRect l="-6032" t="0" r="-6032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61614" y="1832353"/>
            <a:ext cx="4415397" cy="2145005"/>
            <a:chOff x="0" y="0"/>
            <a:chExt cx="5887196" cy="2860007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-66675"/>
              <a:ext cx="5887196" cy="751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75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000000"/>
                  </a:solidFill>
                  <a:latin typeface="字由点字典黑 Bold"/>
                  <a:ea typeface="字由点字典黑 Bold"/>
                  <a:cs typeface="字由点字典黑 Bold"/>
                  <a:sym typeface="字由点字典黑 Bold"/>
                </a:rPr>
                <a:t>诊断流程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1071635"/>
              <a:ext cx="5887196" cy="17883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>
                  <a:solidFill>
                    <a:srgbClr val="000000"/>
                  </a:solidFill>
                  <a:latin typeface="字由点字典黑"/>
                  <a:ea typeface="字由点字典黑"/>
                  <a:cs typeface="字由点字典黑"/>
                  <a:sym typeface="字由点字典黑"/>
                </a:rPr>
                <a:t>基孔肯雅热的诊断通常包括病毒培养、血清学检测及反转录聚合酶链反应。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61614" y="5865194"/>
            <a:ext cx="4415397" cy="2145005"/>
            <a:chOff x="0" y="0"/>
            <a:chExt cx="5887196" cy="2860007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-66675"/>
              <a:ext cx="5887196" cy="751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75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000000"/>
                  </a:solidFill>
                  <a:latin typeface="字由点字典黑 Bold"/>
                  <a:ea typeface="字由点字典黑 Bold"/>
                  <a:cs typeface="字由点字典黑 Bold"/>
                  <a:sym typeface="字由点字典黑 Bold"/>
                </a:rPr>
                <a:t>症状识别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1071635"/>
              <a:ext cx="5887196" cy="17883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>
                  <a:solidFill>
                    <a:srgbClr val="000000"/>
                  </a:solidFill>
                  <a:latin typeface="字由点字典黑"/>
                  <a:ea typeface="字由点字典黑"/>
                  <a:cs typeface="字由点字典黑"/>
                  <a:sym typeface="字由点字典黑"/>
                </a:rPr>
                <a:t>早期症状为发热、关节痛、头痛，随后可能出现皮疹和全身不适。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6880262" y="1832353"/>
            <a:ext cx="4415397" cy="1687805"/>
            <a:chOff x="0" y="0"/>
            <a:chExt cx="5887196" cy="2250407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-66675"/>
              <a:ext cx="5887196" cy="751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75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000000"/>
                  </a:solidFill>
                  <a:latin typeface="字由点字典黑 Bold"/>
                  <a:ea typeface="字由点字典黑 Bold"/>
                  <a:cs typeface="字由点字典黑 Bold"/>
                  <a:sym typeface="字由点字典黑 Bold"/>
                </a:rPr>
                <a:t>实验室检测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1071635"/>
              <a:ext cx="5887196" cy="11787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>
                  <a:solidFill>
                    <a:srgbClr val="000000"/>
                  </a:solidFill>
                  <a:latin typeface="字由点字典黑"/>
                  <a:ea typeface="字由点字典黑"/>
                  <a:cs typeface="字由点字典黑"/>
                  <a:sym typeface="字由点字典黑"/>
                </a:rPr>
                <a:t>通过血液样本检测病毒抗体或病毒遗传物质来确认感染。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6880262" y="5865194"/>
            <a:ext cx="4415397" cy="2145005"/>
            <a:chOff x="0" y="0"/>
            <a:chExt cx="5887196" cy="2860007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0" y="-66675"/>
              <a:ext cx="5887196" cy="751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75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000000"/>
                  </a:solidFill>
                  <a:latin typeface="字由点字典黑 Bold"/>
                  <a:ea typeface="字由点字典黑 Bold"/>
                  <a:cs typeface="字由点字典黑 Bold"/>
                  <a:sym typeface="字由点字典黑 Bold"/>
                </a:rPr>
                <a:t>综合评估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0" y="1071635"/>
              <a:ext cx="5887196" cy="17883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>
                  <a:solidFill>
                    <a:srgbClr val="000000"/>
                  </a:solidFill>
                  <a:latin typeface="字由点字典黑"/>
                  <a:ea typeface="字由点字典黑"/>
                  <a:cs typeface="字由点字典黑"/>
                  <a:sym typeface="字由点字典黑"/>
                </a:rPr>
                <a:t>诊断需结合临床症状、流行病学史及实验室检测结果综合判断。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58760" y="3728592"/>
            <a:ext cx="2829815" cy="2829815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7B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46253" lIns="46253" bIns="46253" rIns="46253"/>
            <a:lstStyle/>
            <a:p>
              <a:pPr algn="ctr">
                <a:lnSpc>
                  <a:spcPts val="2421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0"/>
            <a:ext cx="4773668" cy="10287000"/>
            <a:chOff x="0" y="0"/>
            <a:chExt cx="1257262" cy="27093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57262" cy="2709333"/>
            </a:xfrm>
            <a:custGeom>
              <a:avLst/>
              <a:gdLst/>
              <a:ahLst/>
              <a:cxnLst/>
              <a:rect r="r" b="b" t="t" l="l"/>
              <a:pathLst>
                <a:path h="2709333" w="1257262">
                  <a:moveTo>
                    <a:pt x="0" y="0"/>
                  </a:moveTo>
                  <a:lnTo>
                    <a:pt x="1257262" y="0"/>
                  </a:lnTo>
                  <a:lnTo>
                    <a:pt x="125726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67B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1257262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214831" y="3101068"/>
            <a:ext cx="327685" cy="4095702"/>
            <a:chOff x="0" y="0"/>
            <a:chExt cx="36122" cy="45148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6122" cy="451489"/>
            </a:xfrm>
            <a:custGeom>
              <a:avLst/>
              <a:gdLst/>
              <a:ahLst/>
              <a:cxnLst/>
              <a:rect r="r" b="b" t="t" l="l"/>
              <a:pathLst>
                <a:path h="451489" w="36122">
                  <a:moveTo>
                    <a:pt x="0" y="0"/>
                  </a:moveTo>
                  <a:lnTo>
                    <a:pt x="36122" y="0"/>
                  </a:lnTo>
                  <a:lnTo>
                    <a:pt x="36122" y="451489"/>
                  </a:lnTo>
                  <a:lnTo>
                    <a:pt x="0" y="451489"/>
                  </a:lnTo>
                  <a:close/>
                </a:path>
              </a:pathLst>
            </a:custGeom>
            <a:solidFill>
              <a:srgbClr val="0067B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36122" cy="470539"/>
            </a:xfrm>
            <a:prstGeom prst="rect">
              <a:avLst/>
            </a:prstGeom>
          </p:spPr>
          <p:txBody>
            <a:bodyPr anchor="t" rtlCol="false" tIns="97069" lIns="97069" bIns="97069" rIns="97069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8117579" y="2478941"/>
            <a:ext cx="3100471" cy="2114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344"/>
              </a:lnSpc>
              <a:spcBef>
                <a:spcPct val="0"/>
              </a:spcBef>
            </a:pPr>
            <a:r>
              <a:rPr lang="en-US" sz="12388">
                <a:solidFill>
                  <a:srgbClr val="000000"/>
                </a:solidFill>
                <a:latin typeface="字由点字典黑 Bold"/>
                <a:ea typeface="字由点字典黑 Bold"/>
                <a:cs typeface="字由点字典黑 Bold"/>
                <a:sym typeface="字由点字典黑 Bold"/>
              </a:rPr>
              <a:t>03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8117579" y="5022670"/>
            <a:ext cx="9141721" cy="2174100"/>
            <a:chOff x="0" y="0"/>
            <a:chExt cx="12188962" cy="2898800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123825"/>
              <a:ext cx="12188962" cy="14183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959"/>
                </a:lnSpc>
                <a:spcBef>
                  <a:spcPct val="0"/>
                </a:spcBef>
              </a:pPr>
              <a:r>
                <a:rPr lang="en-US" sz="6399">
                  <a:solidFill>
                    <a:srgbClr val="000000"/>
                  </a:solidFill>
                  <a:latin typeface="字由点字典黑 Bold"/>
                  <a:ea typeface="字由点字典黑 Bold"/>
                  <a:cs typeface="字由点字典黑 Bold"/>
                  <a:sym typeface="字由点字典黑 Bold"/>
                </a:rPr>
                <a:t>预防基孔肯雅热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1615677"/>
              <a:ext cx="12188962" cy="12831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19"/>
                </a:lnSpc>
                <a:spcBef>
                  <a:spcPct val="0"/>
                </a:spcBef>
              </a:pPr>
              <a:r>
                <a:rPr lang="en-US" sz="2799" spc="111">
                  <a:solidFill>
                    <a:srgbClr val="000000"/>
                  </a:solidFill>
                  <a:latin typeface="字由点字典黑"/>
                  <a:ea typeface="字由点字典黑"/>
                  <a:cs typeface="字由点字典黑"/>
                  <a:sym typeface="字由点字典黑"/>
                </a:rPr>
                <a:t>了解基孔肯雅热的传播途径，采取有效措施，保护自己和家人免受感染。</a:t>
              </a: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3358760" y="3872688"/>
            <a:ext cx="2557813" cy="2541625"/>
          </a:xfrm>
          <a:custGeom>
            <a:avLst/>
            <a:gdLst/>
            <a:ahLst/>
            <a:cxnLst/>
            <a:rect r="r" b="b" t="t" l="l"/>
            <a:pathLst>
              <a:path h="2541625" w="2557813">
                <a:moveTo>
                  <a:pt x="0" y="0"/>
                </a:moveTo>
                <a:lnTo>
                  <a:pt x="2557814" y="0"/>
                </a:lnTo>
                <a:lnTo>
                  <a:pt x="2557814" y="2541624"/>
                </a:lnTo>
                <a:lnTo>
                  <a:pt x="0" y="25416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39912" y="3265311"/>
            <a:ext cx="6746094" cy="5710570"/>
            <a:chOff x="0" y="0"/>
            <a:chExt cx="553047" cy="46815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53047" cy="468154"/>
            </a:xfrm>
            <a:custGeom>
              <a:avLst/>
              <a:gdLst/>
              <a:ahLst/>
              <a:cxnLst/>
              <a:rect r="r" b="b" t="t" l="l"/>
              <a:pathLst>
                <a:path h="468154" w="553047">
                  <a:moveTo>
                    <a:pt x="0" y="0"/>
                  </a:moveTo>
                  <a:lnTo>
                    <a:pt x="553047" y="0"/>
                  </a:lnTo>
                  <a:lnTo>
                    <a:pt x="553047" y="468154"/>
                  </a:lnTo>
                  <a:lnTo>
                    <a:pt x="0" y="468154"/>
                  </a:lnTo>
                  <a:close/>
                </a:path>
              </a:pathLst>
            </a:custGeom>
            <a:solidFill>
              <a:srgbClr val="0067B4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553047" cy="487204"/>
            </a:xfrm>
            <a:prstGeom prst="rect">
              <a:avLst/>
            </a:prstGeom>
          </p:spPr>
          <p:txBody>
            <a:bodyPr anchor="ctr" rtlCol="false" tIns="275405" lIns="275405" bIns="275405" rIns="275405"/>
            <a:lstStyle/>
            <a:p>
              <a:pPr algn="ctr" marL="0" indent="0" lvl="0">
                <a:lnSpc>
                  <a:spcPts val="16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539912" y="3265311"/>
            <a:ext cx="6748355" cy="681145"/>
            <a:chOff x="0" y="0"/>
            <a:chExt cx="553232" cy="558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53232" cy="55840"/>
            </a:xfrm>
            <a:custGeom>
              <a:avLst/>
              <a:gdLst/>
              <a:ahLst/>
              <a:cxnLst/>
              <a:rect r="r" b="b" t="t" l="l"/>
              <a:pathLst>
                <a:path h="55840" w="553232">
                  <a:moveTo>
                    <a:pt x="0" y="0"/>
                  </a:moveTo>
                  <a:lnTo>
                    <a:pt x="553232" y="0"/>
                  </a:lnTo>
                  <a:lnTo>
                    <a:pt x="553232" y="55840"/>
                  </a:lnTo>
                  <a:lnTo>
                    <a:pt x="0" y="55840"/>
                  </a:lnTo>
                  <a:close/>
                </a:path>
              </a:pathLst>
            </a:custGeom>
            <a:solidFill>
              <a:srgbClr val="18183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553232" cy="74890"/>
            </a:xfrm>
            <a:prstGeom prst="rect">
              <a:avLst/>
            </a:prstGeom>
          </p:spPr>
          <p:txBody>
            <a:bodyPr anchor="ctr" rtlCol="false" tIns="275405" lIns="275405" bIns="275405" rIns="275405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002371" y="3265311"/>
            <a:ext cx="6746094" cy="5710570"/>
            <a:chOff x="0" y="0"/>
            <a:chExt cx="553047" cy="46815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53047" cy="468154"/>
            </a:xfrm>
            <a:custGeom>
              <a:avLst/>
              <a:gdLst/>
              <a:ahLst/>
              <a:cxnLst/>
              <a:rect r="r" b="b" t="t" l="l"/>
              <a:pathLst>
                <a:path h="468154" w="553047">
                  <a:moveTo>
                    <a:pt x="0" y="0"/>
                  </a:moveTo>
                  <a:lnTo>
                    <a:pt x="553047" y="0"/>
                  </a:lnTo>
                  <a:lnTo>
                    <a:pt x="553047" y="468154"/>
                  </a:lnTo>
                  <a:lnTo>
                    <a:pt x="0" y="468154"/>
                  </a:lnTo>
                  <a:close/>
                </a:path>
              </a:pathLst>
            </a:custGeom>
            <a:solidFill>
              <a:srgbClr val="0067B4"/>
            </a:solidFill>
            <a:ln cap="sq">
              <a:noFill/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553047" cy="487204"/>
            </a:xfrm>
            <a:prstGeom prst="rect">
              <a:avLst/>
            </a:prstGeom>
          </p:spPr>
          <p:txBody>
            <a:bodyPr anchor="ctr" rtlCol="false" tIns="275405" lIns="275405" bIns="275405" rIns="275405"/>
            <a:lstStyle/>
            <a:p>
              <a:pPr algn="ctr" marL="0" indent="0" lvl="0">
                <a:lnSpc>
                  <a:spcPts val="16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002371" y="3265311"/>
            <a:ext cx="6748355" cy="681145"/>
            <a:chOff x="0" y="0"/>
            <a:chExt cx="553232" cy="5584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553232" cy="55840"/>
            </a:xfrm>
            <a:custGeom>
              <a:avLst/>
              <a:gdLst/>
              <a:ahLst/>
              <a:cxnLst/>
              <a:rect r="r" b="b" t="t" l="l"/>
              <a:pathLst>
                <a:path h="55840" w="553232">
                  <a:moveTo>
                    <a:pt x="0" y="0"/>
                  </a:moveTo>
                  <a:lnTo>
                    <a:pt x="553232" y="0"/>
                  </a:lnTo>
                  <a:lnTo>
                    <a:pt x="553232" y="55840"/>
                  </a:lnTo>
                  <a:lnTo>
                    <a:pt x="0" y="55840"/>
                  </a:lnTo>
                  <a:close/>
                </a:path>
              </a:pathLst>
            </a:custGeom>
            <a:solidFill>
              <a:srgbClr val="18183D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19050"/>
              <a:ext cx="553232" cy="74890"/>
            </a:xfrm>
            <a:prstGeom prst="rect">
              <a:avLst/>
            </a:prstGeom>
          </p:spPr>
          <p:txBody>
            <a:bodyPr anchor="ctr" rtlCol="false" tIns="275405" lIns="275405" bIns="275405" rIns="275405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8837744" y="5833028"/>
            <a:ext cx="764250" cy="764250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067B4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184150"/>
              <a:ext cx="711200" cy="425450"/>
            </a:xfrm>
            <a:prstGeom prst="rect">
              <a:avLst/>
            </a:prstGeom>
          </p:spPr>
          <p:txBody>
            <a:bodyPr anchor="ctr" rtlCol="false" tIns="104662" lIns="104662" bIns="104662" rIns="104662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2789577" y="3358019"/>
            <a:ext cx="4978639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字由点字典黑 Bold"/>
                <a:ea typeface="字由点字典黑 Bold"/>
                <a:cs typeface="字由点字典黑 Bold"/>
                <a:sym typeface="字由点字典黑 Bold"/>
              </a:rPr>
              <a:t>个人防护措施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251506" y="3358019"/>
            <a:ext cx="4978639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字由点字典黑 Bold"/>
                <a:ea typeface="字由点字典黑 Bold"/>
                <a:cs typeface="字由点字典黑 Bold"/>
                <a:sym typeface="字由点字典黑 Bold"/>
              </a:rPr>
              <a:t>环境防护措施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522171" y="5344260"/>
            <a:ext cx="4783837" cy="1810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字由点字典黑"/>
                <a:ea typeface="字由点字典黑"/>
                <a:cs typeface="字由点字典黑"/>
                <a:sym typeface="字由点字典黑"/>
              </a:rPr>
              <a:t>采取个人防护措施，如穿长袖衣物，使用驱蚊剂，避免在黄昏和黎明时分外出，可减少蚊子叮咬的风险。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965133" y="5438817"/>
            <a:ext cx="4822831" cy="1810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FFFFFF"/>
                </a:solidFill>
                <a:latin typeface="字由点字典黑"/>
                <a:ea typeface="字由点字典黑"/>
                <a:cs typeface="字由点字典黑"/>
                <a:sym typeface="字由点字典黑"/>
              </a:rPr>
              <a:t>保持家中环境干净整洁，清除积水，安装纱窗和纱门，防止蚊子进入家中繁殖，是有效的预防手段。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0" y="0"/>
            <a:ext cx="18281871" cy="1426967"/>
            <a:chOff x="0" y="0"/>
            <a:chExt cx="1871080" cy="146045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871080" cy="146045"/>
            </a:xfrm>
            <a:custGeom>
              <a:avLst/>
              <a:gdLst/>
              <a:ahLst/>
              <a:cxnLst/>
              <a:rect r="r" b="b" t="t" l="l"/>
              <a:pathLst>
                <a:path h="146045" w="1871080">
                  <a:moveTo>
                    <a:pt x="6352" y="0"/>
                  </a:moveTo>
                  <a:lnTo>
                    <a:pt x="1864728" y="0"/>
                  </a:lnTo>
                  <a:cubicBezTo>
                    <a:pt x="1868236" y="0"/>
                    <a:pt x="1871080" y="2844"/>
                    <a:pt x="1871080" y="6352"/>
                  </a:cubicBezTo>
                  <a:lnTo>
                    <a:pt x="1871080" y="139693"/>
                  </a:lnTo>
                  <a:cubicBezTo>
                    <a:pt x="1871080" y="143201"/>
                    <a:pt x="1868236" y="146045"/>
                    <a:pt x="1864728" y="146045"/>
                  </a:cubicBezTo>
                  <a:lnTo>
                    <a:pt x="6352" y="146045"/>
                  </a:lnTo>
                  <a:cubicBezTo>
                    <a:pt x="2844" y="146045"/>
                    <a:pt x="0" y="143201"/>
                    <a:pt x="0" y="139693"/>
                  </a:cubicBezTo>
                  <a:lnTo>
                    <a:pt x="0" y="6352"/>
                  </a:lnTo>
                  <a:cubicBezTo>
                    <a:pt x="0" y="2844"/>
                    <a:pt x="2844" y="0"/>
                    <a:pt x="6352" y="0"/>
                  </a:cubicBezTo>
                  <a:close/>
                </a:path>
              </a:pathLst>
            </a:custGeom>
            <a:solidFill>
              <a:srgbClr val="0067B4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19050"/>
              <a:ext cx="1871080" cy="165095"/>
            </a:xfrm>
            <a:prstGeom prst="rect">
              <a:avLst/>
            </a:prstGeom>
          </p:spPr>
          <p:txBody>
            <a:bodyPr anchor="ctr" rtlCol="false" tIns="104627" lIns="104627" bIns="104627" rIns="104627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0" y="676509"/>
            <a:ext cx="18281871" cy="1494370"/>
            <a:chOff x="0" y="0"/>
            <a:chExt cx="1871080" cy="152943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871080" cy="152943"/>
            </a:xfrm>
            <a:custGeom>
              <a:avLst/>
              <a:gdLst/>
              <a:ahLst/>
              <a:cxnLst/>
              <a:rect r="r" b="b" t="t" l="l"/>
              <a:pathLst>
                <a:path h="152943" w="1871080">
                  <a:moveTo>
                    <a:pt x="0" y="0"/>
                  </a:moveTo>
                  <a:lnTo>
                    <a:pt x="1871080" y="0"/>
                  </a:lnTo>
                  <a:lnTo>
                    <a:pt x="1871080" y="152943"/>
                  </a:lnTo>
                  <a:lnTo>
                    <a:pt x="0" y="152943"/>
                  </a:lnTo>
                  <a:close/>
                </a:path>
              </a:pathLst>
            </a:custGeom>
            <a:solidFill>
              <a:srgbClr val="0067B4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19050"/>
              <a:ext cx="1871080" cy="171993"/>
            </a:xfrm>
            <a:prstGeom prst="rect">
              <a:avLst/>
            </a:prstGeom>
          </p:spPr>
          <p:txBody>
            <a:bodyPr anchor="ctr" rtlCol="false" tIns="104627" lIns="104627" bIns="104627" rIns="104627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3273368" y="562209"/>
            <a:ext cx="11735136" cy="1052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680"/>
              </a:lnSpc>
              <a:spcBef>
                <a:spcPct val="0"/>
              </a:spcBef>
            </a:pPr>
            <a:r>
              <a:rPr lang="en-US" sz="6200">
                <a:solidFill>
                  <a:srgbClr val="FFFFFF"/>
                </a:solidFill>
                <a:latin typeface="字由点字典黑 Bold"/>
                <a:ea typeface="字由点字典黑 Bold"/>
                <a:cs typeface="字由点字典黑 Bold"/>
                <a:sym typeface="字由点字典黑 Bold"/>
              </a:rPr>
              <a:t>预防基孔肯雅热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797053" y="3250744"/>
            <a:ext cx="1149771" cy="618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44"/>
              </a:lnSpc>
              <a:spcBef>
                <a:spcPct val="0"/>
              </a:spcBef>
            </a:pPr>
            <a:r>
              <a:rPr lang="en-US" sz="3746">
                <a:solidFill>
                  <a:srgbClr val="FFFFFF"/>
                </a:solidFill>
                <a:latin typeface="字由点字典黑 Bold"/>
                <a:ea typeface="字由点字典黑 Bold"/>
                <a:cs typeface="字由点字典黑 Bold"/>
                <a:sym typeface="字由点字典黑 Bold"/>
              </a:rPr>
              <a:t>01.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258981" y="3250744"/>
            <a:ext cx="1149771" cy="618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44"/>
              </a:lnSpc>
              <a:spcBef>
                <a:spcPct val="0"/>
              </a:spcBef>
            </a:pPr>
            <a:r>
              <a:rPr lang="en-US" sz="3746">
                <a:solidFill>
                  <a:srgbClr val="FFFFFF"/>
                </a:solidFill>
                <a:latin typeface="字由点字典黑 Bold"/>
                <a:ea typeface="字由点字典黑 Bold"/>
                <a:cs typeface="字由点字典黑 Bold"/>
                <a:sym typeface="字由点字典黑 Bold"/>
              </a:rPr>
              <a:t>02.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96370" y="2772315"/>
            <a:ext cx="4734211" cy="6718096"/>
            <a:chOff x="0" y="0"/>
            <a:chExt cx="512962" cy="72792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12962" cy="727920"/>
            </a:xfrm>
            <a:custGeom>
              <a:avLst/>
              <a:gdLst/>
              <a:ahLst/>
              <a:cxnLst/>
              <a:rect r="r" b="b" t="t" l="l"/>
              <a:pathLst>
                <a:path h="727920" w="512962">
                  <a:moveTo>
                    <a:pt x="40883" y="0"/>
                  </a:moveTo>
                  <a:lnTo>
                    <a:pt x="472079" y="0"/>
                  </a:lnTo>
                  <a:cubicBezTo>
                    <a:pt x="482922" y="0"/>
                    <a:pt x="493320" y="4307"/>
                    <a:pt x="500987" y="11974"/>
                  </a:cubicBezTo>
                  <a:cubicBezTo>
                    <a:pt x="508654" y="19641"/>
                    <a:pt x="512962" y="30040"/>
                    <a:pt x="512962" y="40883"/>
                  </a:cubicBezTo>
                  <a:lnTo>
                    <a:pt x="512962" y="687037"/>
                  </a:lnTo>
                  <a:cubicBezTo>
                    <a:pt x="512962" y="709616"/>
                    <a:pt x="494658" y="727920"/>
                    <a:pt x="472079" y="727920"/>
                  </a:cubicBezTo>
                  <a:lnTo>
                    <a:pt x="40883" y="727920"/>
                  </a:lnTo>
                  <a:cubicBezTo>
                    <a:pt x="18304" y="727920"/>
                    <a:pt x="0" y="709616"/>
                    <a:pt x="0" y="687037"/>
                  </a:cubicBezTo>
                  <a:lnTo>
                    <a:pt x="0" y="40883"/>
                  </a:lnTo>
                  <a:cubicBezTo>
                    <a:pt x="0" y="18304"/>
                    <a:pt x="18304" y="0"/>
                    <a:pt x="40883" y="0"/>
                  </a:cubicBezTo>
                  <a:close/>
                </a:path>
              </a:pathLst>
            </a:custGeom>
            <a:solidFill>
              <a:srgbClr val="C1C3D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512962" cy="746970"/>
            </a:xfrm>
            <a:prstGeom prst="rect">
              <a:avLst/>
            </a:prstGeom>
          </p:spPr>
          <p:txBody>
            <a:bodyPr anchor="ctr" rtlCol="false" tIns="104662" lIns="104662" bIns="104662" rIns="104662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96370" y="2772315"/>
            <a:ext cx="1014278" cy="6718096"/>
            <a:chOff x="0" y="0"/>
            <a:chExt cx="109899" cy="72792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9899" cy="727920"/>
            </a:xfrm>
            <a:custGeom>
              <a:avLst/>
              <a:gdLst/>
              <a:ahLst/>
              <a:cxnLst/>
              <a:rect r="r" b="b" t="t" l="l"/>
              <a:pathLst>
                <a:path h="727920" w="109899">
                  <a:moveTo>
                    <a:pt x="0" y="0"/>
                  </a:moveTo>
                  <a:lnTo>
                    <a:pt x="109899" y="0"/>
                  </a:lnTo>
                  <a:lnTo>
                    <a:pt x="109899" y="727920"/>
                  </a:lnTo>
                  <a:lnTo>
                    <a:pt x="0" y="727920"/>
                  </a:lnTo>
                  <a:close/>
                </a:path>
              </a:pathLst>
            </a:custGeom>
            <a:solidFill>
              <a:srgbClr val="0067B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109899" cy="746970"/>
            </a:xfrm>
            <a:prstGeom prst="rect">
              <a:avLst/>
            </a:prstGeom>
          </p:spPr>
          <p:txBody>
            <a:bodyPr anchor="ctr" rtlCol="false" tIns="104662" lIns="104662" bIns="104662" rIns="104662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773830" y="2772315"/>
            <a:ext cx="4734211" cy="6718096"/>
            <a:chOff x="0" y="0"/>
            <a:chExt cx="512962" cy="72792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12962" cy="727920"/>
            </a:xfrm>
            <a:custGeom>
              <a:avLst/>
              <a:gdLst/>
              <a:ahLst/>
              <a:cxnLst/>
              <a:rect r="r" b="b" t="t" l="l"/>
              <a:pathLst>
                <a:path h="727920" w="512962">
                  <a:moveTo>
                    <a:pt x="40883" y="0"/>
                  </a:moveTo>
                  <a:lnTo>
                    <a:pt x="472079" y="0"/>
                  </a:lnTo>
                  <a:cubicBezTo>
                    <a:pt x="482922" y="0"/>
                    <a:pt x="493320" y="4307"/>
                    <a:pt x="500987" y="11974"/>
                  </a:cubicBezTo>
                  <a:cubicBezTo>
                    <a:pt x="508654" y="19641"/>
                    <a:pt x="512962" y="30040"/>
                    <a:pt x="512962" y="40883"/>
                  </a:cubicBezTo>
                  <a:lnTo>
                    <a:pt x="512962" y="687037"/>
                  </a:lnTo>
                  <a:cubicBezTo>
                    <a:pt x="512962" y="709616"/>
                    <a:pt x="494658" y="727920"/>
                    <a:pt x="472079" y="727920"/>
                  </a:cubicBezTo>
                  <a:lnTo>
                    <a:pt x="40883" y="727920"/>
                  </a:lnTo>
                  <a:cubicBezTo>
                    <a:pt x="18304" y="727920"/>
                    <a:pt x="0" y="709616"/>
                    <a:pt x="0" y="687037"/>
                  </a:cubicBezTo>
                  <a:lnTo>
                    <a:pt x="0" y="40883"/>
                  </a:lnTo>
                  <a:cubicBezTo>
                    <a:pt x="0" y="18304"/>
                    <a:pt x="18304" y="0"/>
                    <a:pt x="40883" y="0"/>
                  </a:cubicBezTo>
                  <a:close/>
                </a:path>
              </a:pathLst>
            </a:custGeom>
            <a:solidFill>
              <a:srgbClr val="C1C3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512962" cy="746970"/>
            </a:xfrm>
            <a:prstGeom prst="rect">
              <a:avLst/>
            </a:prstGeom>
          </p:spPr>
          <p:txBody>
            <a:bodyPr anchor="ctr" rtlCol="false" tIns="104662" lIns="104662" bIns="104662" rIns="104662"/>
            <a:lstStyle/>
            <a:p>
              <a:pPr algn="ctr" marL="0" indent="0" lvl="0">
                <a:lnSpc>
                  <a:spcPts val="16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6773830" y="2772315"/>
            <a:ext cx="1014278" cy="6718096"/>
            <a:chOff x="0" y="0"/>
            <a:chExt cx="109899" cy="72792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9899" cy="727920"/>
            </a:xfrm>
            <a:custGeom>
              <a:avLst/>
              <a:gdLst/>
              <a:ahLst/>
              <a:cxnLst/>
              <a:rect r="r" b="b" t="t" l="l"/>
              <a:pathLst>
                <a:path h="727920" w="109899">
                  <a:moveTo>
                    <a:pt x="0" y="0"/>
                  </a:moveTo>
                  <a:lnTo>
                    <a:pt x="109899" y="0"/>
                  </a:lnTo>
                  <a:lnTo>
                    <a:pt x="109899" y="727920"/>
                  </a:lnTo>
                  <a:lnTo>
                    <a:pt x="0" y="727920"/>
                  </a:lnTo>
                  <a:close/>
                </a:path>
              </a:pathLst>
            </a:custGeom>
            <a:solidFill>
              <a:srgbClr val="0067B4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19050"/>
              <a:ext cx="109899" cy="746970"/>
            </a:xfrm>
            <a:prstGeom prst="rect">
              <a:avLst/>
            </a:prstGeom>
          </p:spPr>
          <p:txBody>
            <a:bodyPr anchor="ctr" rtlCol="false" tIns="104662" lIns="104662" bIns="104662" rIns="104662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2351290" y="2772315"/>
            <a:ext cx="4734211" cy="6718096"/>
            <a:chOff x="0" y="0"/>
            <a:chExt cx="512962" cy="72792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512962" cy="727920"/>
            </a:xfrm>
            <a:custGeom>
              <a:avLst/>
              <a:gdLst/>
              <a:ahLst/>
              <a:cxnLst/>
              <a:rect r="r" b="b" t="t" l="l"/>
              <a:pathLst>
                <a:path h="727920" w="512962">
                  <a:moveTo>
                    <a:pt x="40883" y="0"/>
                  </a:moveTo>
                  <a:lnTo>
                    <a:pt x="472079" y="0"/>
                  </a:lnTo>
                  <a:cubicBezTo>
                    <a:pt x="482922" y="0"/>
                    <a:pt x="493320" y="4307"/>
                    <a:pt x="500987" y="11974"/>
                  </a:cubicBezTo>
                  <a:cubicBezTo>
                    <a:pt x="508654" y="19641"/>
                    <a:pt x="512962" y="30040"/>
                    <a:pt x="512962" y="40883"/>
                  </a:cubicBezTo>
                  <a:lnTo>
                    <a:pt x="512962" y="687037"/>
                  </a:lnTo>
                  <a:cubicBezTo>
                    <a:pt x="512962" y="709616"/>
                    <a:pt x="494658" y="727920"/>
                    <a:pt x="472079" y="727920"/>
                  </a:cubicBezTo>
                  <a:lnTo>
                    <a:pt x="40883" y="727920"/>
                  </a:lnTo>
                  <a:cubicBezTo>
                    <a:pt x="18304" y="727920"/>
                    <a:pt x="0" y="709616"/>
                    <a:pt x="0" y="687037"/>
                  </a:cubicBezTo>
                  <a:lnTo>
                    <a:pt x="0" y="40883"/>
                  </a:lnTo>
                  <a:cubicBezTo>
                    <a:pt x="0" y="18304"/>
                    <a:pt x="18304" y="0"/>
                    <a:pt x="40883" y="0"/>
                  </a:cubicBezTo>
                  <a:close/>
                </a:path>
              </a:pathLst>
            </a:custGeom>
            <a:solidFill>
              <a:srgbClr val="C1C3DE"/>
            </a:solidFill>
            <a:ln cap="rnd">
              <a:noFill/>
              <a:prstDash val="solid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19050"/>
              <a:ext cx="512962" cy="746970"/>
            </a:xfrm>
            <a:prstGeom prst="rect">
              <a:avLst/>
            </a:prstGeom>
          </p:spPr>
          <p:txBody>
            <a:bodyPr anchor="ctr" rtlCol="false" tIns="104662" lIns="104662" bIns="104662" rIns="104662"/>
            <a:lstStyle/>
            <a:p>
              <a:pPr algn="ctr" marL="0" indent="0" lvl="0">
                <a:lnSpc>
                  <a:spcPts val="16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2351290" y="2772315"/>
            <a:ext cx="1014278" cy="6718096"/>
            <a:chOff x="0" y="0"/>
            <a:chExt cx="109899" cy="72792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9899" cy="727920"/>
            </a:xfrm>
            <a:custGeom>
              <a:avLst/>
              <a:gdLst/>
              <a:ahLst/>
              <a:cxnLst/>
              <a:rect r="r" b="b" t="t" l="l"/>
              <a:pathLst>
                <a:path h="727920" w="109899">
                  <a:moveTo>
                    <a:pt x="0" y="0"/>
                  </a:moveTo>
                  <a:lnTo>
                    <a:pt x="109899" y="0"/>
                  </a:lnTo>
                  <a:lnTo>
                    <a:pt x="109899" y="727920"/>
                  </a:lnTo>
                  <a:lnTo>
                    <a:pt x="0" y="727920"/>
                  </a:lnTo>
                  <a:close/>
                </a:path>
              </a:pathLst>
            </a:custGeom>
            <a:solidFill>
              <a:srgbClr val="0067B4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19050"/>
              <a:ext cx="109899" cy="746970"/>
            </a:xfrm>
            <a:prstGeom prst="rect">
              <a:avLst/>
            </a:prstGeom>
          </p:spPr>
          <p:txBody>
            <a:bodyPr anchor="ctr" rtlCol="false" tIns="104662" lIns="104662" bIns="104662" rIns="104662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8849318" y="3517542"/>
            <a:ext cx="1488062" cy="1488062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3070"/>
              </a:solidFill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104662" lIns="104662" bIns="104662" rIns="104662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9309270" y="3945746"/>
            <a:ext cx="572579" cy="680169"/>
          </a:xfrm>
          <a:custGeom>
            <a:avLst/>
            <a:gdLst/>
            <a:ahLst/>
            <a:cxnLst/>
            <a:rect r="r" b="b" t="t" l="l"/>
            <a:pathLst>
              <a:path h="680169" w="572579">
                <a:moveTo>
                  <a:pt x="0" y="0"/>
                </a:moveTo>
                <a:lnTo>
                  <a:pt x="572579" y="0"/>
                </a:lnTo>
                <a:lnTo>
                  <a:pt x="572579" y="680170"/>
                </a:lnTo>
                <a:lnTo>
                  <a:pt x="0" y="6801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4" id="24"/>
          <p:cNvGrpSpPr/>
          <p:nvPr/>
        </p:nvGrpSpPr>
        <p:grpSpPr>
          <a:xfrm rot="0">
            <a:off x="14438774" y="3517542"/>
            <a:ext cx="1488062" cy="1488062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3070"/>
              </a:solidFill>
              <a:prstDash val="solid"/>
              <a:miter/>
            </a:ln>
          </p:spPr>
        </p:sp>
        <p:sp>
          <p:nvSpPr>
            <p:cNvPr name="TextBox 26" id="26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104662" lIns="104662" bIns="104662" rIns="104662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Freeform 27" id="27"/>
          <p:cNvSpPr/>
          <p:nvPr/>
        </p:nvSpPr>
        <p:spPr>
          <a:xfrm flipH="false" flipV="false" rot="0">
            <a:off x="14876809" y="3915132"/>
            <a:ext cx="670805" cy="614701"/>
          </a:xfrm>
          <a:custGeom>
            <a:avLst/>
            <a:gdLst/>
            <a:ahLst/>
            <a:cxnLst/>
            <a:rect r="r" b="b" t="t" l="l"/>
            <a:pathLst>
              <a:path h="614701" w="670805">
                <a:moveTo>
                  <a:pt x="0" y="0"/>
                </a:moveTo>
                <a:lnTo>
                  <a:pt x="670805" y="0"/>
                </a:lnTo>
                <a:lnTo>
                  <a:pt x="670805" y="614701"/>
                </a:lnTo>
                <a:lnTo>
                  <a:pt x="0" y="6147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8" id="28"/>
          <p:cNvGrpSpPr/>
          <p:nvPr/>
        </p:nvGrpSpPr>
        <p:grpSpPr>
          <a:xfrm rot="0">
            <a:off x="3264282" y="3517542"/>
            <a:ext cx="1488062" cy="1488062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3070"/>
              </a:solidFill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104662" lIns="104662" bIns="104662" rIns="104662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Freeform 31" id="31"/>
          <p:cNvSpPr/>
          <p:nvPr/>
        </p:nvSpPr>
        <p:spPr>
          <a:xfrm flipH="false" flipV="false" rot="0">
            <a:off x="3613459" y="3822379"/>
            <a:ext cx="789709" cy="833666"/>
          </a:xfrm>
          <a:custGeom>
            <a:avLst/>
            <a:gdLst/>
            <a:ahLst/>
            <a:cxnLst/>
            <a:rect r="r" b="b" t="t" l="l"/>
            <a:pathLst>
              <a:path h="833666" w="789709">
                <a:moveTo>
                  <a:pt x="0" y="0"/>
                </a:moveTo>
                <a:lnTo>
                  <a:pt x="789709" y="0"/>
                </a:lnTo>
                <a:lnTo>
                  <a:pt x="789709" y="833665"/>
                </a:lnTo>
                <a:lnTo>
                  <a:pt x="0" y="8336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1440806" y="3118624"/>
            <a:ext cx="513715" cy="5616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59"/>
              </a:lnSpc>
              <a:spcBef>
                <a:spcPct val="0"/>
              </a:spcBef>
            </a:pPr>
            <a:r>
              <a:rPr lang="en-US" sz="3399" spc="414">
                <a:solidFill>
                  <a:srgbClr val="FFFFFF"/>
                </a:solidFill>
                <a:latin typeface="字由点字典黑 Bold"/>
                <a:ea typeface="字由点字典黑 Bold"/>
                <a:cs typeface="字由点字典黑 Bold"/>
                <a:sym typeface="字由点字典黑 Bold"/>
              </a:rPr>
              <a:t>加强环境治理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7016213" y="3118624"/>
            <a:ext cx="513715" cy="5616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59"/>
              </a:lnSpc>
              <a:spcBef>
                <a:spcPct val="0"/>
              </a:spcBef>
            </a:pPr>
            <a:r>
              <a:rPr lang="en-US" sz="3399" spc="414">
                <a:solidFill>
                  <a:srgbClr val="FFFFFF"/>
                </a:solidFill>
                <a:latin typeface="字由点字典黑 Bold"/>
                <a:ea typeface="字由点字典黑 Bold"/>
                <a:cs typeface="字由点字典黑 Bold"/>
                <a:sym typeface="字由点字典黑 Bold"/>
              </a:rPr>
              <a:t>蚊媒控制措施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2593673" y="3118624"/>
            <a:ext cx="513715" cy="5616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59"/>
              </a:lnSpc>
              <a:spcBef>
                <a:spcPct val="0"/>
              </a:spcBef>
            </a:pPr>
            <a:r>
              <a:rPr lang="en-US" sz="3399" spc="414">
                <a:solidFill>
                  <a:srgbClr val="FFFFFF"/>
                </a:solidFill>
                <a:latin typeface="字由点字典黑 Bold"/>
                <a:ea typeface="字由点字典黑 Bold"/>
                <a:cs typeface="字由点字典黑 Bold"/>
                <a:sym typeface="字由点字典黑 Bold"/>
              </a:rPr>
              <a:t>个人防护措施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657051" y="5955936"/>
            <a:ext cx="2689009" cy="1353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F22"/>
                </a:solidFill>
                <a:latin typeface="字由点字典黑"/>
                <a:ea typeface="字由点字典黑"/>
                <a:cs typeface="字由点字典黑"/>
                <a:sym typeface="字由点字典黑"/>
              </a:rPr>
              <a:t>定期清除积水，减少蚊子孳生地，保持环境清洁卫生。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8248845" y="5955936"/>
            <a:ext cx="2689009" cy="1353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F22"/>
                </a:solidFill>
                <a:latin typeface="字由点字典黑"/>
                <a:ea typeface="字由点字典黑"/>
                <a:cs typeface="字由点字典黑"/>
                <a:sym typeface="字由点字典黑"/>
              </a:rPr>
              <a:t>采用化学和生物方法控制蚊媒，降低蚊子密度。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3838301" y="5955936"/>
            <a:ext cx="2689009" cy="1810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F22"/>
                </a:solidFill>
                <a:latin typeface="字由点字典黑"/>
                <a:ea typeface="字由点字典黑"/>
                <a:cs typeface="字由点字典黑"/>
                <a:sym typeface="字由点字典黑"/>
              </a:rPr>
              <a:t>穿着长袖衣物，使用驱蚊剂，避免在蚊虫活跃时段外出。</a:t>
            </a:r>
          </a:p>
        </p:txBody>
      </p:sp>
      <p:grpSp>
        <p:nvGrpSpPr>
          <p:cNvPr name="Group 38" id="38"/>
          <p:cNvGrpSpPr/>
          <p:nvPr/>
        </p:nvGrpSpPr>
        <p:grpSpPr>
          <a:xfrm rot="0">
            <a:off x="0" y="0"/>
            <a:ext cx="18281871" cy="1426967"/>
            <a:chOff x="0" y="0"/>
            <a:chExt cx="1871080" cy="146045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1871080" cy="146045"/>
            </a:xfrm>
            <a:custGeom>
              <a:avLst/>
              <a:gdLst/>
              <a:ahLst/>
              <a:cxnLst/>
              <a:rect r="r" b="b" t="t" l="l"/>
              <a:pathLst>
                <a:path h="146045" w="1871080">
                  <a:moveTo>
                    <a:pt x="6352" y="0"/>
                  </a:moveTo>
                  <a:lnTo>
                    <a:pt x="1864728" y="0"/>
                  </a:lnTo>
                  <a:cubicBezTo>
                    <a:pt x="1868236" y="0"/>
                    <a:pt x="1871080" y="2844"/>
                    <a:pt x="1871080" y="6352"/>
                  </a:cubicBezTo>
                  <a:lnTo>
                    <a:pt x="1871080" y="139693"/>
                  </a:lnTo>
                  <a:cubicBezTo>
                    <a:pt x="1871080" y="143201"/>
                    <a:pt x="1868236" y="146045"/>
                    <a:pt x="1864728" y="146045"/>
                  </a:cubicBezTo>
                  <a:lnTo>
                    <a:pt x="6352" y="146045"/>
                  </a:lnTo>
                  <a:cubicBezTo>
                    <a:pt x="2844" y="146045"/>
                    <a:pt x="0" y="143201"/>
                    <a:pt x="0" y="139693"/>
                  </a:cubicBezTo>
                  <a:lnTo>
                    <a:pt x="0" y="6352"/>
                  </a:lnTo>
                  <a:cubicBezTo>
                    <a:pt x="0" y="2844"/>
                    <a:pt x="2844" y="0"/>
                    <a:pt x="6352" y="0"/>
                  </a:cubicBezTo>
                  <a:close/>
                </a:path>
              </a:pathLst>
            </a:custGeom>
            <a:solidFill>
              <a:srgbClr val="0067B4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19050"/>
              <a:ext cx="1871080" cy="165095"/>
            </a:xfrm>
            <a:prstGeom prst="rect">
              <a:avLst/>
            </a:prstGeom>
          </p:spPr>
          <p:txBody>
            <a:bodyPr anchor="ctr" rtlCol="false" tIns="104627" lIns="104627" bIns="104627" rIns="104627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0" y="676509"/>
            <a:ext cx="18281871" cy="1494370"/>
            <a:chOff x="0" y="0"/>
            <a:chExt cx="1871080" cy="152943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1871080" cy="152943"/>
            </a:xfrm>
            <a:custGeom>
              <a:avLst/>
              <a:gdLst/>
              <a:ahLst/>
              <a:cxnLst/>
              <a:rect r="r" b="b" t="t" l="l"/>
              <a:pathLst>
                <a:path h="152943" w="1871080">
                  <a:moveTo>
                    <a:pt x="0" y="0"/>
                  </a:moveTo>
                  <a:lnTo>
                    <a:pt x="1871080" y="0"/>
                  </a:lnTo>
                  <a:lnTo>
                    <a:pt x="1871080" y="152943"/>
                  </a:lnTo>
                  <a:lnTo>
                    <a:pt x="0" y="152943"/>
                  </a:lnTo>
                  <a:close/>
                </a:path>
              </a:pathLst>
            </a:custGeom>
            <a:solidFill>
              <a:srgbClr val="0067B4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19050"/>
              <a:ext cx="1871080" cy="171993"/>
            </a:xfrm>
            <a:prstGeom prst="rect">
              <a:avLst/>
            </a:prstGeom>
          </p:spPr>
          <p:txBody>
            <a:bodyPr anchor="ctr" rtlCol="false" tIns="104627" lIns="104627" bIns="104627" rIns="104627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TextBox 44" id="44"/>
          <p:cNvSpPr txBox="true"/>
          <p:nvPr/>
        </p:nvSpPr>
        <p:spPr>
          <a:xfrm rot="0">
            <a:off x="3273368" y="562209"/>
            <a:ext cx="11735136" cy="1052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680"/>
              </a:lnSpc>
              <a:spcBef>
                <a:spcPct val="0"/>
              </a:spcBef>
            </a:pPr>
            <a:r>
              <a:rPr lang="en-US" sz="6200">
                <a:solidFill>
                  <a:srgbClr val="FFFFFF"/>
                </a:solidFill>
                <a:latin typeface="字由点字典黑 Bold"/>
                <a:ea typeface="字由点字典黑 Bold"/>
                <a:cs typeface="字由点字典黑 Bold"/>
                <a:sym typeface="字由点字典黑 Bold"/>
              </a:rPr>
              <a:t>预防基孔肯雅热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455783" y="3439253"/>
            <a:ext cx="2425457" cy="2425457"/>
            <a:chOff x="0" y="0"/>
            <a:chExt cx="248153" cy="24815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8153" cy="248153"/>
            </a:xfrm>
            <a:custGeom>
              <a:avLst/>
              <a:gdLst/>
              <a:ahLst/>
              <a:cxnLst/>
              <a:rect r="r" b="b" t="t" l="l"/>
              <a:pathLst>
                <a:path h="248153" w="248153">
                  <a:moveTo>
                    <a:pt x="0" y="0"/>
                  </a:moveTo>
                  <a:lnTo>
                    <a:pt x="248153" y="0"/>
                  </a:lnTo>
                  <a:lnTo>
                    <a:pt x="248153" y="248153"/>
                  </a:lnTo>
                  <a:lnTo>
                    <a:pt x="0" y="248153"/>
                  </a:lnTo>
                  <a:close/>
                </a:path>
              </a:pathLst>
            </a:custGeom>
            <a:solidFill>
              <a:srgbClr val="0067B4"/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248153" cy="267203"/>
            </a:xfrm>
            <a:prstGeom prst="rect">
              <a:avLst/>
            </a:prstGeom>
          </p:spPr>
          <p:txBody>
            <a:bodyPr anchor="ctr" rtlCol="false" tIns="104662" lIns="104662" bIns="104662" rIns="104662"/>
            <a:lstStyle/>
            <a:p>
              <a:pPr algn="ctr" marL="0" indent="0" lvl="0">
                <a:lnSpc>
                  <a:spcPts val="16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455783" y="6443124"/>
            <a:ext cx="2425457" cy="2425457"/>
            <a:chOff x="0" y="0"/>
            <a:chExt cx="248153" cy="24815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8153" cy="248153"/>
            </a:xfrm>
            <a:custGeom>
              <a:avLst/>
              <a:gdLst/>
              <a:ahLst/>
              <a:cxnLst/>
              <a:rect r="r" b="b" t="t" l="l"/>
              <a:pathLst>
                <a:path h="248153" w="248153">
                  <a:moveTo>
                    <a:pt x="0" y="0"/>
                  </a:moveTo>
                  <a:lnTo>
                    <a:pt x="248153" y="0"/>
                  </a:lnTo>
                  <a:lnTo>
                    <a:pt x="248153" y="248153"/>
                  </a:lnTo>
                  <a:lnTo>
                    <a:pt x="0" y="248153"/>
                  </a:lnTo>
                  <a:close/>
                </a:path>
              </a:pathLst>
            </a:custGeom>
            <a:solidFill>
              <a:srgbClr val="0067B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248153" cy="267203"/>
            </a:xfrm>
            <a:prstGeom prst="rect">
              <a:avLst/>
            </a:prstGeom>
          </p:spPr>
          <p:txBody>
            <a:bodyPr anchor="ctr" rtlCol="false" tIns="104662" lIns="104662" bIns="104662" rIns="104662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10800000">
            <a:off x="9389458" y="6443124"/>
            <a:ext cx="2425457" cy="2425457"/>
            <a:chOff x="0" y="0"/>
            <a:chExt cx="248153" cy="24815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48153" cy="248153"/>
            </a:xfrm>
            <a:custGeom>
              <a:avLst/>
              <a:gdLst/>
              <a:ahLst/>
              <a:cxnLst/>
              <a:rect r="r" b="b" t="t" l="l"/>
              <a:pathLst>
                <a:path h="248153" w="248153">
                  <a:moveTo>
                    <a:pt x="0" y="0"/>
                  </a:moveTo>
                  <a:lnTo>
                    <a:pt x="248153" y="0"/>
                  </a:lnTo>
                  <a:lnTo>
                    <a:pt x="248153" y="248153"/>
                  </a:lnTo>
                  <a:lnTo>
                    <a:pt x="0" y="248153"/>
                  </a:lnTo>
                  <a:close/>
                </a:path>
              </a:pathLst>
            </a:custGeom>
            <a:solidFill>
              <a:srgbClr val="0067B4"/>
            </a:solidFill>
            <a:ln cap="sq">
              <a:noFill/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248153" cy="267203"/>
            </a:xfrm>
            <a:prstGeom prst="rect">
              <a:avLst/>
            </a:prstGeom>
          </p:spPr>
          <p:txBody>
            <a:bodyPr anchor="ctr" rtlCol="false" tIns="104662" lIns="104662" bIns="104662" rIns="104662"/>
            <a:lstStyle/>
            <a:p>
              <a:pPr algn="ctr" marL="0" indent="0" lvl="0">
                <a:lnSpc>
                  <a:spcPts val="16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-10800000">
            <a:off x="9389458" y="3439253"/>
            <a:ext cx="2425457" cy="2425457"/>
            <a:chOff x="0" y="0"/>
            <a:chExt cx="248153" cy="24815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248153" cy="248153"/>
            </a:xfrm>
            <a:custGeom>
              <a:avLst/>
              <a:gdLst/>
              <a:ahLst/>
              <a:cxnLst/>
              <a:rect r="r" b="b" t="t" l="l"/>
              <a:pathLst>
                <a:path h="248153" w="248153">
                  <a:moveTo>
                    <a:pt x="0" y="0"/>
                  </a:moveTo>
                  <a:lnTo>
                    <a:pt x="248153" y="0"/>
                  </a:lnTo>
                  <a:lnTo>
                    <a:pt x="248153" y="248153"/>
                  </a:lnTo>
                  <a:lnTo>
                    <a:pt x="0" y="248153"/>
                  </a:lnTo>
                  <a:close/>
                </a:path>
              </a:pathLst>
            </a:custGeom>
            <a:solidFill>
              <a:srgbClr val="0067B4"/>
            </a:solidFill>
            <a:ln cap="sq">
              <a:noFill/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19050"/>
              <a:ext cx="248153" cy="267203"/>
            </a:xfrm>
            <a:prstGeom prst="rect">
              <a:avLst/>
            </a:prstGeom>
          </p:spPr>
          <p:txBody>
            <a:bodyPr anchor="ctr" rtlCol="false" tIns="104662" lIns="104662" bIns="104662" rIns="104662"/>
            <a:lstStyle/>
            <a:p>
              <a:pPr algn="ctr" marL="0" indent="0" lvl="0">
                <a:lnSpc>
                  <a:spcPts val="16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904081" y="3887552"/>
            <a:ext cx="1528861" cy="1528861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104662" lIns="104662" bIns="104662" rIns="104662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7376643" y="4327496"/>
            <a:ext cx="588278" cy="698818"/>
          </a:xfrm>
          <a:custGeom>
            <a:avLst/>
            <a:gdLst/>
            <a:ahLst/>
            <a:cxnLst/>
            <a:rect r="r" b="b" t="t" l="l"/>
            <a:pathLst>
              <a:path h="698818" w="588278">
                <a:moveTo>
                  <a:pt x="0" y="0"/>
                </a:moveTo>
                <a:lnTo>
                  <a:pt x="588278" y="0"/>
                </a:lnTo>
                <a:lnTo>
                  <a:pt x="588278" y="698818"/>
                </a:lnTo>
                <a:lnTo>
                  <a:pt x="0" y="6988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9837757" y="3887552"/>
            <a:ext cx="1528861" cy="1528861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104662" lIns="104662" bIns="104662" rIns="104662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10287801" y="4296042"/>
            <a:ext cx="689197" cy="631555"/>
          </a:xfrm>
          <a:custGeom>
            <a:avLst/>
            <a:gdLst/>
            <a:ahLst/>
            <a:cxnLst/>
            <a:rect r="r" b="b" t="t" l="l"/>
            <a:pathLst>
              <a:path h="631555" w="689197">
                <a:moveTo>
                  <a:pt x="0" y="0"/>
                </a:moveTo>
                <a:lnTo>
                  <a:pt x="689197" y="0"/>
                </a:lnTo>
                <a:lnTo>
                  <a:pt x="689197" y="631555"/>
                </a:lnTo>
                <a:lnTo>
                  <a:pt x="0" y="6315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6904081" y="6891422"/>
            <a:ext cx="1528861" cy="1528861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4" id="24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104662" lIns="104662" bIns="104662" rIns="104662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7262831" y="7204616"/>
            <a:ext cx="811361" cy="856523"/>
          </a:xfrm>
          <a:custGeom>
            <a:avLst/>
            <a:gdLst/>
            <a:ahLst/>
            <a:cxnLst/>
            <a:rect r="r" b="b" t="t" l="l"/>
            <a:pathLst>
              <a:path h="856523" w="811361">
                <a:moveTo>
                  <a:pt x="0" y="0"/>
                </a:moveTo>
                <a:lnTo>
                  <a:pt x="811361" y="0"/>
                </a:lnTo>
                <a:lnTo>
                  <a:pt x="811361" y="856523"/>
                </a:lnTo>
                <a:lnTo>
                  <a:pt x="0" y="8565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9837757" y="6891422"/>
            <a:ext cx="1528861" cy="1528861"/>
            <a:chOff x="0" y="0"/>
            <a:chExt cx="812800" cy="8128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8" id="28"/>
            <p:cNvSpPr txBox="true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anchor="ctr" rtlCol="false" tIns="104662" lIns="104662" bIns="104662" rIns="104662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10260211" y="7313877"/>
            <a:ext cx="683952" cy="683952"/>
          </a:xfrm>
          <a:custGeom>
            <a:avLst/>
            <a:gdLst/>
            <a:ahLst/>
            <a:cxnLst/>
            <a:rect r="r" b="b" t="t" l="l"/>
            <a:pathLst>
              <a:path h="683952" w="683952">
                <a:moveTo>
                  <a:pt x="0" y="0"/>
                </a:moveTo>
                <a:lnTo>
                  <a:pt x="683952" y="0"/>
                </a:lnTo>
                <a:lnTo>
                  <a:pt x="683952" y="683951"/>
                </a:lnTo>
                <a:lnTo>
                  <a:pt x="0" y="683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0" id="30"/>
          <p:cNvGrpSpPr/>
          <p:nvPr/>
        </p:nvGrpSpPr>
        <p:grpSpPr>
          <a:xfrm rot="0">
            <a:off x="1244368" y="3439253"/>
            <a:ext cx="4417466" cy="2251107"/>
            <a:chOff x="0" y="0"/>
            <a:chExt cx="5889955" cy="3001476"/>
          </a:xfrm>
        </p:grpSpPr>
        <p:sp>
          <p:nvSpPr>
            <p:cNvPr name="TextBox 31" id="31"/>
            <p:cNvSpPr txBox="true"/>
            <p:nvPr/>
          </p:nvSpPr>
          <p:spPr>
            <a:xfrm rot="0">
              <a:off x="0" y="-66675"/>
              <a:ext cx="5889955" cy="751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75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000000"/>
                  </a:solidFill>
                  <a:latin typeface="字由点字典黑 Bold"/>
                  <a:ea typeface="字由点字典黑 Bold"/>
                  <a:cs typeface="字由点字典黑 Bold"/>
                  <a:sym typeface="字由点字典黑 Bold"/>
                </a:rPr>
                <a:t>基孔肯雅热的传播途径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0" y="994977"/>
              <a:ext cx="5889955" cy="20064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22"/>
                </a:lnSpc>
                <a:spcBef>
                  <a:spcPct val="0"/>
                </a:spcBef>
              </a:pPr>
              <a:r>
                <a:rPr lang="en-US" sz="2159">
                  <a:solidFill>
                    <a:srgbClr val="000000"/>
                  </a:solidFill>
                  <a:latin typeface="字由点字典黑"/>
                  <a:ea typeface="字由点字典黑"/>
                  <a:cs typeface="字由点字典黑"/>
                  <a:sym typeface="字由点字典黑"/>
                </a:rPr>
                <a:t>基孔肯雅热主要由埃及伊蚊和白纹伊蚊叮咬传播，这两种蚊子在热带和亚热带地区非常常见。为防止感染，应使用蚊帐、驱蚊剂等防护措施。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244368" y="6577367"/>
            <a:ext cx="4417466" cy="2251107"/>
            <a:chOff x="0" y="0"/>
            <a:chExt cx="5889955" cy="3001476"/>
          </a:xfrm>
        </p:grpSpPr>
        <p:sp>
          <p:nvSpPr>
            <p:cNvPr name="TextBox 34" id="34"/>
            <p:cNvSpPr txBox="true"/>
            <p:nvPr/>
          </p:nvSpPr>
          <p:spPr>
            <a:xfrm rot="0">
              <a:off x="0" y="-66675"/>
              <a:ext cx="5889955" cy="751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75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000000"/>
                  </a:solidFill>
                  <a:latin typeface="字由点字典黑 Bold"/>
                  <a:ea typeface="字由点字典黑 Bold"/>
                  <a:cs typeface="字由点字典黑 Bold"/>
                  <a:sym typeface="字由点字典黑 Bold"/>
                </a:rPr>
                <a:t>环境治理</a:t>
              </a:r>
            </a:p>
          </p:txBody>
        </p:sp>
        <p:sp>
          <p:nvSpPr>
            <p:cNvPr name="TextBox 35" id="35"/>
            <p:cNvSpPr txBox="true"/>
            <p:nvPr/>
          </p:nvSpPr>
          <p:spPr>
            <a:xfrm rot="0">
              <a:off x="0" y="994977"/>
              <a:ext cx="5889955" cy="20064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22"/>
                </a:lnSpc>
                <a:spcBef>
                  <a:spcPct val="0"/>
                </a:spcBef>
              </a:pPr>
              <a:r>
                <a:rPr lang="en-US" sz="2159">
                  <a:solidFill>
                    <a:srgbClr val="000000"/>
                  </a:solidFill>
                  <a:latin typeface="字由点字典黑"/>
                  <a:ea typeface="字由点字典黑"/>
                  <a:cs typeface="字由点字典黑"/>
                  <a:sym typeface="字由点字典黑"/>
                </a:rPr>
                <a:t>清除积水，避免蚊子孳生。定期清理花盆托盘、空调水盘、屋顶及排水沟等可能积水的地方，是减少蚊子孳生的重要措施。</a:t>
              </a: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12842138" y="3439253"/>
            <a:ext cx="4417466" cy="2251107"/>
            <a:chOff x="0" y="0"/>
            <a:chExt cx="5889955" cy="3001476"/>
          </a:xfrm>
        </p:grpSpPr>
        <p:sp>
          <p:nvSpPr>
            <p:cNvPr name="TextBox 37" id="37"/>
            <p:cNvSpPr txBox="true"/>
            <p:nvPr/>
          </p:nvSpPr>
          <p:spPr>
            <a:xfrm rot="0">
              <a:off x="0" y="-66675"/>
              <a:ext cx="5889955" cy="751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75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000000"/>
                  </a:solidFill>
                  <a:latin typeface="字由点字典黑 Bold"/>
                  <a:ea typeface="字由点字典黑 Bold"/>
                  <a:cs typeface="字由点字典黑 Bold"/>
                  <a:sym typeface="字由点字典黑 Bold"/>
                </a:rPr>
                <a:t>个人防护措施</a:t>
              </a:r>
            </a:p>
          </p:txBody>
        </p:sp>
        <p:sp>
          <p:nvSpPr>
            <p:cNvPr name="TextBox 38" id="38"/>
            <p:cNvSpPr txBox="true"/>
            <p:nvPr/>
          </p:nvSpPr>
          <p:spPr>
            <a:xfrm rot="0">
              <a:off x="0" y="994977"/>
              <a:ext cx="5889955" cy="20064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22"/>
                </a:lnSpc>
                <a:spcBef>
                  <a:spcPct val="0"/>
                </a:spcBef>
              </a:pPr>
              <a:r>
                <a:rPr lang="en-US" sz="2159">
                  <a:solidFill>
                    <a:srgbClr val="000000"/>
                  </a:solidFill>
                  <a:latin typeface="字由点字典黑"/>
                  <a:ea typeface="字由点字典黑"/>
                  <a:cs typeface="字由点字典黑"/>
                  <a:sym typeface="字由点字典黑"/>
                </a:rPr>
                <a:t>在户外活动时，应穿着长袖衣物和长裤，减少皮肤裸露面积。同时，使用含有DEET成分的驱蚊剂，可以有效地驱避蚊虫。</a:t>
              </a: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12842138" y="6577367"/>
            <a:ext cx="4417466" cy="2251107"/>
            <a:chOff x="0" y="0"/>
            <a:chExt cx="5889955" cy="3001476"/>
          </a:xfrm>
        </p:grpSpPr>
        <p:sp>
          <p:nvSpPr>
            <p:cNvPr name="TextBox 40" id="40"/>
            <p:cNvSpPr txBox="true"/>
            <p:nvPr/>
          </p:nvSpPr>
          <p:spPr>
            <a:xfrm rot="0">
              <a:off x="0" y="-66675"/>
              <a:ext cx="5889955" cy="751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75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000000"/>
                  </a:solidFill>
                  <a:latin typeface="字由点字典黑 Bold"/>
                  <a:ea typeface="字由点字典黑 Bold"/>
                  <a:cs typeface="字由点字典黑 Bold"/>
                  <a:sym typeface="字由点字典黑 Bold"/>
                </a:rPr>
                <a:t>疫苗接种</a:t>
              </a:r>
            </a:p>
          </p:txBody>
        </p:sp>
        <p:sp>
          <p:nvSpPr>
            <p:cNvPr name="TextBox 41" id="41"/>
            <p:cNvSpPr txBox="true"/>
            <p:nvPr/>
          </p:nvSpPr>
          <p:spPr>
            <a:xfrm rot="0">
              <a:off x="0" y="994977"/>
              <a:ext cx="5889955" cy="20064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022"/>
                </a:lnSpc>
                <a:spcBef>
                  <a:spcPct val="0"/>
                </a:spcBef>
              </a:pPr>
              <a:r>
                <a:rPr lang="en-US" sz="2159">
                  <a:solidFill>
                    <a:srgbClr val="000000"/>
                  </a:solidFill>
                  <a:latin typeface="字由点字典黑"/>
                  <a:ea typeface="字由点字典黑"/>
                  <a:cs typeface="字由点字典黑"/>
                  <a:sym typeface="字由点字典黑"/>
                </a:rPr>
                <a:t>目前尚无特效药物治疗基孔肯雅热，因此预防尤为重要。未来，疫苗接种将是预防基孔肯雅热的有效手段，建议关注相关疫苗的研发进展。</a:t>
              </a: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0" y="0"/>
            <a:ext cx="18281871" cy="1426967"/>
            <a:chOff x="0" y="0"/>
            <a:chExt cx="1871080" cy="146045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1871080" cy="146045"/>
            </a:xfrm>
            <a:custGeom>
              <a:avLst/>
              <a:gdLst/>
              <a:ahLst/>
              <a:cxnLst/>
              <a:rect r="r" b="b" t="t" l="l"/>
              <a:pathLst>
                <a:path h="146045" w="1871080">
                  <a:moveTo>
                    <a:pt x="6352" y="0"/>
                  </a:moveTo>
                  <a:lnTo>
                    <a:pt x="1864728" y="0"/>
                  </a:lnTo>
                  <a:cubicBezTo>
                    <a:pt x="1868236" y="0"/>
                    <a:pt x="1871080" y="2844"/>
                    <a:pt x="1871080" y="6352"/>
                  </a:cubicBezTo>
                  <a:lnTo>
                    <a:pt x="1871080" y="139693"/>
                  </a:lnTo>
                  <a:cubicBezTo>
                    <a:pt x="1871080" y="143201"/>
                    <a:pt x="1868236" y="146045"/>
                    <a:pt x="1864728" y="146045"/>
                  </a:cubicBezTo>
                  <a:lnTo>
                    <a:pt x="6352" y="146045"/>
                  </a:lnTo>
                  <a:cubicBezTo>
                    <a:pt x="2844" y="146045"/>
                    <a:pt x="0" y="143201"/>
                    <a:pt x="0" y="139693"/>
                  </a:cubicBezTo>
                  <a:lnTo>
                    <a:pt x="0" y="6352"/>
                  </a:lnTo>
                  <a:cubicBezTo>
                    <a:pt x="0" y="2844"/>
                    <a:pt x="2844" y="0"/>
                    <a:pt x="6352" y="0"/>
                  </a:cubicBezTo>
                  <a:close/>
                </a:path>
              </a:pathLst>
            </a:custGeom>
            <a:solidFill>
              <a:srgbClr val="0067B4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19050"/>
              <a:ext cx="1871080" cy="165095"/>
            </a:xfrm>
            <a:prstGeom prst="rect">
              <a:avLst/>
            </a:prstGeom>
          </p:spPr>
          <p:txBody>
            <a:bodyPr anchor="ctr" rtlCol="false" tIns="104627" lIns="104627" bIns="104627" rIns="104627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0" y="676509"/>
            <a:ext cx="18281871" cy="1494370"/>
            <a:chOff x="0" y="0"/>
            <a:chExt cx="1871080" cy="152943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1871080" cy="152943"/>
            </a:xfrm>
            <a:custGeom>
              <a:avLst/>
              <a:gdLst/>
              <a:ahLst/>
              <a:cxnLst/>
              <a:rect r="r" b="b" t="t" l="l"/>
              <a:pathLst>
                <a:path h="152943" w="1871080">
                  <a:moveTo>
                    <a:pt x="0" y="0"/>
                  </a:moveTo>
                  <a:lnTo>
                    <a:pt x="1871080" y="0"/>
                  </a:lnTo>
                  <a:lnTo>
                    <a:pt x="1871080" y="152943"/>
                  </a:lnTo>
                  <a:lnTo>
                    <a:pt x="0" y="152943"/>
                  </a:lnTo>
                  <a:close/>
                </a:path>
              </a:pathLst>
            </a:custGeom>
            <a:solidFill>
              <a:srgbClr val="0067B4"/>
            </a:solidFill>
          </p:spPr>
        </p:sp>
        <p:sp>
          <p:nvSpPr>
            <p:cNvPr name="TextBox 47" id="47"/>
            <p:cNvSpPr txBox="true"/>
            <p:nvPr/>
          </p:nvSpPr>
          <p:spPr>
            <a:xfrm>
              <a:off x="0" y="-19050"/>
              <a:ext cx="1871080" cy="171993"/>
            </a:xfrm>
            <a:prstGeom prst="rect">
              <a:avLst/>
            </a:prstGeom>
          </p:spPr>
          <p:txBody>
            <a:bodyPr anchor="ctr" rtlCol="false" tIns="104627" lIns="104627" bIns="104627" rIns="104627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TextBox 48" id="48"/>
          <p:cNvSpPr txBox="true"/>
          <p:nvPr/>
        </p:nvSpPr>
        <p:spPr>
          <a:xfrm rot="0">
            <a:off x="3273368" y="562209"/>
            <a:ext cx="11735136" cy="1052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680"/>
              </a:lnSpc>
              <a:spcBef>
                <a:spcPct val="0"/>
              </a:spcBef>
            </a:pPr>
            <a:r>
              <a:rPr lang="en-US" sz="6200">
                <a:solidFill>
                  <a:srgbClr val="FFFFFF"/>
                </a:solidFill>
                <a:latin typeface="字由点字典黑 Bold"/>
                <a:ea typeface="字由点字典黑 Bold"/>
                <a:cs typeface="字由点字典黑 Bold"/>
                <a:sym typeface="字由点字典黑 Bold"/>
              </a:rPr>
              <a:t>基孔肯雅热预防与治疗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729092" y="1775625"/>
            <a:ext cx="2829815" cy="2829815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7B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46253" lIns="46253" bIns="46253" rIns="46253"/>
            <a:lstStyle/>
            <a:p>
              <a:pPr algn="ctr">
                <a:lnSpc>
                  <a:spcPts val="2421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0"/>
            <a:ext cx="18288000" cy="3309626"/>
            <a:chOff x="0" y="0"/>
            <a:chExt cx="4816593" cy="87167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816592" cy="871671"/>
            </a:xfrm>
            <a:custGeom>
              <a:avLst/>
              <a:gdLst/>
              <a:ahLst/>
              <a:cxnLst/>
              <a:rect r="r" b="b" t="t" l="l"/>
              <a:pathLst>
                <a:path h="871671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71671"/>
                  </a:lnTo>
                  <a:lnTo>
                    <a:pt x="0" y="871671"/>
                  </a:lnTo>
                  <a:close/>
                </a:path>
              </a:pathLst>
            </a:custGeom>
            <a:solidFill>
              <a:srgbClr val="0067B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4816593" cy="91929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4278092" y="8618806"/>
            <a:ext cx="9731815" cy="613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字由点字典黑"/>
                <a:ea typeface="字由点字典黑"/>
                <a:cs typeface="字由点字典黑"/>
                <a:sym typeface="字由点字典黑"/>
              </a:rPr>
              <a:t>健康未来，从我做起</a:t>
            </a:r>
          </a:p>
        </p:txBody>
      </p:sp>
      <p:sp>
        <p:nvSpPr>
          <p:cNvPr name="AutoShape 9" id="9"/>
          <p:cNvSpPr/>
          <p:nvPr/>
        </p:nvSpPr>
        <p:spPr>
          <a:xfrm>
            <a:off x="1028700" y="8976653"/>
            <a:ext cx="5695594" cy="0"/>
          </a:xfrm>
          <a:prstGeom prst="line">
            <a:avLst/>
          </a:prstGeom>
          <a:ln cap="flat" w="9525">
            <a:solidFill>
              <a:srgbClr val="A6A8C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11563706" y="8967128"/>
            <a:ext cx="5695594" cy="0"/>
          </a:xfrm>
          <a:prstGeom prst="line">
            <a:avLst/>
          </a:prstGeom>
          <a:ln cap="flat" w="9525">
            <a:solidFill>
              <a:srgbClr val="A6A8C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1" id="11"/>
          <p:cNvSpPr txBox="true"/>
          <p:nvPr/>
        </p:nvSpPr>
        <p:spPr>
          <a:xfrm rot="0">
            <a:off x="1754110" y="4748316"/>
            <a:ext cx="14372895" cy="1510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8799">
                <a:solidFill>
                  <a:srgbClr val="000000"/>
                </a:solidFill>
                <a:latin typeface="字由点字典黑 Bold"/>
                <a:ea typeface="字由点字典黑 Bold"/>
                <a:cs typeface="字由点字典黑 Bold"/>
                <a:sym typeface="字由点字典黑 Bold"/>
              </a:rPr>
              <a:t>谢谢您的观看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754110" y="6464602"/>
            <a:ext cx="14372895" cy="962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39"/>
              </a:lnSpc>
              <a:spcBef>
                <a:spcPct val="0"/>
              </a:spcBef>
            </a:pPr>
            <a:r>
              <a:rPr lang="en-US" sz="5599">
                <a:solidFill>
                  <a:srgbClr val="000000"/>
                </a:solidFill>
                <a:latin typeface="字由点字典黑"/>
                <a:ea typeface="字由点字典黑"/>
                <a:cs typeface="字由点字典黑"/>
                <a:sym typeface="字由点字典黑"/>
              </a:rPr>
              <a:t>Thank you for watching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7865093" y="1919721"/>
            <a:ext cx="2557813" cy="2541625"/>
          </a:xfrm>
          <a:custGeom>
            <a:avLst/>
            <a:gdLst/>
            <a:ahLst/>
            <a:cxnLst/>
            <a:rect r="r" b="b" t="t" l="l"/>
            <a:pathLst>
              <a:path h="2541625" w="2557813">
                <a:moveTo>
                  <a:pt x="0" y="0"/>
                </a:moveTo>
                <a:lnTo>
                  <a:pt x="2557814" y="0"/>
                </a:lnTo>
                <a:lnTo>
                  <a:pt x="2557814" y="2541624"/>
                </a:lnTo>
                <a:lnTo>
                  <a:pt x="0" y="25416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330219" y="292707"/>
            <a:ext cx="10573168" cy="1471986"/>
          </a:xfrm>
          <a:custGeom>
            <a:avLst/>
            <a:gdLst/>
            <a:ahLst/>
            <a:cxnLst/>
            <a:rect r="r" b="b" t="t" l="l"/>
            <a:pathLst>
              <a:path h="1471986" w="10573168">
                <a:moveTo>
                  <a:pt x="0" y="0"/>
                </a:moveTo>
                <a:lnTo>
                  <a:pt x="10573168" y="0"/>
                </a:lnTo>
                <a:lnTo>
                  <a:pt x="10573168" y="1471986"/>
                </a:lnTo>
                <a:lnTo>
                  <a:pt x="0" y="14719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2695487"/>
            <a:chOff x="0" y="0"/>
            <a:chExt cx="4816593" cy="7099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709923"/>
            </a:xfrm>
            <a:custGeom>
              <a:avLst/>
              <a:gdLst/>
              <a:ahLst/>
              <a:cxnLst/>
              <a:rect r="r" b="b" t="t" l="l"/>
              <a:pathLst>
                <a:path h="70992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709923"/>
                  </a:lnTo>
                  <a:lnTo>
                    <a:pt x="0" y="709923"/>
                  </a:lnTo>
                  <a:close/>
                </a:path>
              </a:pathLst>
            </a:custGeom>
            <a:solidFill>
              <a:srgbClr val="0067B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4816593" cy="7575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733103" y="3384048"/>
            <a:ext cx="8039112" cy="5625759"/>
            <a:chOff x="0" y="0"/>
            <a:chExt cx="1161477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61477" cy="812800"/>
            </a:xfrm>
            <a:custGeom>
              <a:avLst/>
              <a:gdLst/>
              <a:ahLst/>
              <a:cxnLst/>
              <a:rect r="r" b="b" t="t" l="l"/>
              <a:pathLst>
                <a:path h="812800" w="1161477">
                  <a:moveTo>
                    <a:pt x="30817" y="0"/>
                  </a:moveTo>
                  <a:lnTo>
                    <a:pt x="1130660" y="0"/>
                  </a:lnTo>
                  <a:cubicBezTo>
                    <a:pt x="1147680" y="0"/>
                    <a:pt x="1161477" y="13797"/>
                    <a:pt x="1161477" y="30817"/>
                  </a:cubicBezTo>
                  <a:lnTo>
                    <a:pt x="1161477" y="781983"/>
                  </a:lnTo>
                  <a:cubicBezTo>
                    <a:pt x="1161477" y="790156"/>
                    <a:pt x="1158230" y="797995"/>
                    <a:pt x="1152451" y="803774"/>
                  </a:cubicBezTo>
                  <a:cubicBezTo>
                    <a:pt x="1146672" y="809553"/>
                    <a:pt x="1138833" y="812800"/>
                    <a:pt x="1130660" y="812800"/>
                  </a:cubicBezTo>
                  <a:lnTo>
                    <a:pt x="30817" y="812800"/>
                  </a:lnTo>
                  <a:cubicBezTo>
                    <a:pt x="13797" y="812800"/>
                    <a:pt x="0" y="799003"/>
                    <a:pt x="0" y="781983"/>
                  </a:cubicBezTo>
                  <a:lnTo>
                    <a:pt x="0" y="30817"/>
                  </a:lnTo>
                  <a:cubicBezTo>
                    <a:pt x="0" y="13797"/>
                    <a:pt x="13797" y="0"/>
                    <a:pt x="30817" y="0"/>
                  </a:cubicBezTo>
                  <a:close/>
                </a:path>
              </a:pathLst>
            </a:custGeom>
            <a:blipFill>
              <a:blip r:embed="rId2"/>
              <a:stretch>
                <a:fillRect l="-2715" t="0" r="-2715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0915447" y="440600"/>
            <a:ext cx="6343853" cy="1567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2816"/>
              </a:lnSpc>
            </a:pPr>
            <a:r>
              <a:rPr lang="en-US" sz="9154">
                <a:solidFill>
                  <a:srgbClr val="FFFFFF"/>
                </a:solidFill>
                <a:latin typeface="字由点字典黑 Bold"/>
                <a:ea typeface="字由点字典黑 Bold"/>
                <a:cs typeface="字由点字典黑 Bold"/>
                <a:sym typeface="字由点字典黑 Bold"/>
              </a:rPr>
              <a:t>目录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97629" y="4322828"/>
            <a:ext cx="1883945" cy="921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661"/>
              </a:lnSpc>
              <a:spcBef>
                <a:spcPct val="0"/>
              </a:spcBef>
            </a:pPr>
            <a:r>
              <a:rPr lang="en-US" sz="5472">
                <a:solidFill>
                  <a:srgbClr val="000000"/>
                </a:solidFill>
                <a:latin typeface="字由点字典黑 Bold"/>
                <a:ea typeface="字由点字典黑 Bold"/>
                <a:cs typeface="字由点字典黑 Bold"/>
                <a:sym typeface="字由点字典黑 Bold"/>
              </a:rPr>
              <a:t>01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97629" y="5994545"/>
            <a:ext cx="1883945" cy="921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661"/>
              </a:lnSpc>
              <a:spcBef>
                <a:spcPct val="0"/>
              </a:spcBef>
            </a:pPr>
            <a:r>
              <a:rPr lang="en-US" sz="5472">
                <a:solidFill>
                  <a:srgbClr val="000000"/>
                </a:solidFill>
                <a:latin typeface="字由点字典黑 Bold"/>
                <a:ea typeface="字由点字典黑 Bold"/>
                <a:cs typeface="字由点字典黑 Bold"/>
                <a:sym typeface="字由点字典黑 Bold"/>
              </a:rPr>
              <a:t>02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97629" y="7666261"/>
            <a:ext cx="1883945" cy="921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661"/>
              </a:lnSpc>
              <a:spcBef>
                <a:spcPct val="0"/>
              </a:spcBef>
            </a:pPr>
            <a:r>
              <a:rPr lang="en-US" sz="5472">
                <a:solidFill>
                  <a:srgbClr val="000000"/>
                </a:solidFill>
                <a:latin typeface="字由点字典黑 Bold"/>
                <a:ea typeface="字由点字典黑 Bold"/>
                <a:cs typeface="字由点字典黑 Bold"/>
                <a:sym typeface="字由点字典黑 Bold"/>
              </a:rPr>
              <a:t>03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135847" y="4210877"/>
            <a:ext cx="6008153" cy="9355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208"/>
              </a:lnSpc>
            </a:pPr>
            <a:r>
              <a:rPr lang="en-US" sz="4104">
                <a:solidFill>
                  <a:srgbClr val="000000"/>
                </a:solidFill>
                <a:latin typeface="字由点字典黑"/>
                <a:ea typeface="字由点字典黑"/>
                <a:cs typeface="字由点字典黑"/>
                <a:sym typeface="字由点字典黑"/>
              </a:rPr>
              <a:t>基孔肯雅热概况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135847" y="5882602"/>
            <a:ext cx="5961970" cy="9355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208"/>
              </a:lnSpc>
            </a:pPr>
            <a:r>
              <a:rPr lang="en-US" sz="4104">
                <a:solidFill>
                  <a:srgbClr val="000000"/>
                </a:solidFill>
                <a:latin typeface="字由点字典黑"/>
                <a:ea typeface="字由点字典黑"/>
                <a:cs typeface="字由点字典黑"/>
                <a:sym typeface="字由点字典黑"/>
              </a:rPr>
              <a:t>基孔肯雅热解析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135847" y="7554311"/>
            <a:ext cx="6008153" cy="9355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208"/>
              </a:lnSpc>
            </a:pPr>
            <a:r>
              <a:rPr lang="en-US" sz="4104">
                <a:solidFill>
                  <a:srgbClr val="000000"/>
                </a:solidFill>
                <a:latin typeface="字由点字典黑"/>
                <a:ea typeface="字由点字典黑"/>
                <a:cs typeface="字由点字典黑"/>
                <a:sym typeface="字由点字典黑"/>
              </a:rPr>
              <a:t>预防基孔肯雅热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58760" y="3728592"/>
            <a:ext cx="2829815" cy="2829815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7B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46253" lIns="46253" bIns="46253" rIns="46253"/>
            <a:lstStyle/>
            <a:p>
              <a:pPr algn="ctr">
                <a:lnSpc>
                  <a:spcPts val="2421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0"/>
            <a:ext cx="4773668" cy="10287000"/>
            <a:chOff x="0" y="0"/>
            <a:chExt cx="1257262" cy="27093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57262" cy="2709333"/>
            </a:xfrm>
            <a:custGeom>
              <a:avLst/>
              <a:gdLst/>
              <a:ahLst/>
              <a:cxnLst/>
              <a:rect r="r" b="b" t="t" l="l"/>
              <a:pathLst>
                <a:path h="2709333" w="1257262">
                  <a:moveTo>
                    <a:pt x="0" y="0"/>
                  </a:moveTo>
                  <a:lnTo>
                    <a:pt x="1257262" y="0"/>
                  </a:lnTo>
                  <a:lnTo>
                    <a:pt x="125726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67B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1257262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214831" y="3101068"/>
            <a:ext cx="327685" cy="4095702"/>
            <a:chOff x="0" y="0"/>
            <a:chExt cx="36122" cy="45148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6122" cy="451489"/>
            </a:xfrm>
            <a:custGeom>
              <a:avLst/>
              <a:gdLst/>
              <a:ahLst/>
              <a:cxnLst/>
              <a:rect r="r" b="b" t="t" l="l"/>
              <a:pathLst>
                <a:path h="451489" w="36122">
                  <a:moveTo>
                    <a:pt x="0" y="0"/>
                  </a:moveTo>
                  <a:lnTo>
                    <a:pt x="36122" y="0"/>
                  </a:lnTo>
                  <a:lnTo>
                    <a:pt x="36122" y="451489"/>
                  </a:lnTo>
                  <a:lnTo>
                    <a:pt x="0" y="451489"/>
                  </a:lnTo>
                  <a:close/>
                </a:path>
              </a:pathLst>
            </a:custGeom>
            <a:solidFill>
              <a:srgbClr val="A6A8C2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36122" cy="470539"/>
            </a:xfrm>
            <a:prstGeom prst="rect">
              <a:avLst/>
            </a:prstGeom>
          </p:spPr>
          <p:txBody>
            <a:bodyPr anchor="t" rtlCol="false" tIns="97069" lIns="97069" bIns="97069" rIns="97069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8117579" y="2478941"/>
            <a:ext cx="3100471" cy="21237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344"/>
              </a:lnSpc>
              <a:spcBef>
                <a:spcPct val="0"/>
              </a:spcBef>
            </a:pPr>
            <a:r>
              <a:rPr lang="en-US" sz="12388">
                <a:solidFill>
                  <a:srgbClr val="000000"/>
                </a:solidFill>
                <a:latin typeface="字由点字典黑 Bold"/>
                <a:ea typeface="字由点字典黑 Bold"/>
                <a:cs typeface="字由点字典黑 Bold"/>
                <a:sym typeface="字由点字典黑 Bold"/>
              </a:rPr>
              <a:t>01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8117579" y="4881982"/>
            <a:ext cx="9141721" cy="2665013"/>
            <a:chOff x="0" y="0"/>
            <a:chExt cx="12188962" cy="3553351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123825"/>
              <a:ext cx="12188962" cy="14183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959"/>
                </a:lnSpc>
                <a:spcBef>
                  <a:spcPct val="0"/>
                </a:spcBef>
              </a:pPr>
              <a:r>
                <a:rPr lang="en-US" sz="6399">
                  <a:solidFill>
                    <a:srgbClr val="000000"/>
                  </a:solidFill>
                  <a:latin typeface="字由点字典黑 Bold"/>
                  <a:ea typeface="字由点字典黑 Bold"/>
                  <a:cs typeface="字由点字典黑 Bold"/>
                  <a:sym typeface="字由点字典黑 Bold"/>
                </a:rPr>
                <a:t>基孔肯雅热概况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1609828"/>
              <a:ext cx="12188962" cy="19435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19"/>
                </a:lnSpc>
                <a:spcBef>
                  <a:spcPct val="0"/>
                </a:spcBef>
              </a:pPr>
              <a:r>
                <a:rPr lang="en-US" sz="2799" spc="111">
                  <a:solidFill>
                    <a:srgbClr val="000000"/>
                  </a:solidFill>
                  <a:latin typeface="字由点字典黑"/>
                  <a:ea typeface="字由点字典黑"/>
                  <a:cs typeface="字由点字典黑"/>
                  <a:sym typeface="字由点字典黑"/>
                </a:rPr>
                <a:t>基孔肯雅热是由基孔肯雅热病毒引起的急性传染病，主要通过蚊子叮咬传播。患者会出现发热、关节疼痛等症状。</a:t>
              </a: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3358760" y="3872688"/>
            <a:ext cx="2557813" cy="2541625"/>
          </a:xfrm>
          <a:custGeom>
            <a:avLst/>
            <a:gdLst/>
            <a:ahLst/>
            <a:cxnLst/>
            <a:rect r="r" b="b" t="t" l="l"/>
            <a:pathLst>
              <a:path h="2541625" w="2557813">
                <a:moveTo>
                  <a:pt x="0" y="0"/>
                </a:moveTo>
                <a:lnTo>
                  <a:pt x="2557814" y="0"/>
                </a:lnTo>
                <a:lnTo>
                  <a:pt x="2557814" y="2541624"/>
                </a:lnTo>
                <a:lnTo>
                  <a:pt x="0" y="25416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1871" cy="1426967"/>
            <a:chOff x="0" y="0"/>
            <a:chExt cx="1871080" cy="14604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71080" cy="146045"/>
            </a:xfrm>
            <a:custGeom>
              <a:avLst/>
              <a:gdLst/>
              <a:ahLst/>
              <a:cxnLst/>
              <a:rect r="r" b="b" t="t" l="l"/>
              <a:pathLst>
                <a:path h="146045" w="1871080">
                  <a:moveTo>
                    <a:pt x="6352" y="0"/>
                  </a:moveTo>
                  <a:lnTo>
                    <a:pt x="1864728" y="0"/>
                  </a:lnTo>
                  <a:cubicBezTo>
                    <a:pt x="1868236" y="0"/>
                    <a:pt x="1871080" y="2844"/>
                    <a:pt x="1871080" y="6352"/>
                  </a:cubicBezTo>
                  <a:lnTo>
                    <a:pt x="1871080" y="139693"/>
                  </a:lnTo>
                  <a:cubicBezTo>
                    <a:pt x="1871080" y="143201"/>
                    <a:pt x="1868236" y="146045"/>
                    <a:pt x="1864728" y="146045"/>
                  </a:cubicBezTo>
                  <a:lnTo>
                    <a:pt x="6352" y="146045"/>
                  </a:lnTo>
                  <a:cubicBezTo>
                    <a:pt x="2844" y="146045"/>
                    <a:pt x="0" y="143201"/>
                    <a:pt x="0" y="139693"/>
                  </a:cubicBezTo>
                  <a:lnTo>
                    <a:pt x="0" y="6352"/>
                  </a:lnTo>
                  <a:cubicBezTo>
                    <a:pt x="0" y="2844"/>
                    <a:pt x="2844" y="0"/>
                    <a:pt x="6352" y="0"/>
                  </a:cubicBezTo>
                  <a:close/>
                </a:path>
              </a:pathLst>
            </a:custGeom>
            <a:solidFill>
              <a:srgbClr val="0067B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1871080" cy="165095"/>
            </a:xfrm>
            <a:prstGeom prst="rect">
              <a:avLst/>
            </a:prstGeom>
          </p:spPr>
          <p:txBody>
            <a:bodyPr anchor="ctr" rtlCol="false" tIns="104627" lIns="104627" bIns="104627" rIns="104627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676509"/>
            <a:ext cx="18281871" cy="1071108"/>
            <a:chOff x="0" y="0"/>
            <a:chExt cx="1871080" cy="10962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71080" cy="109624"/>
            </a:xfrm>
            <a:custGeom>
              <a:avLst/>
              <a:gdLst/>
              <a:ahLst/>
              <a:cxnLst/>
              <a:rect r="r" b="b" t="t" l="l"/>
              <a:pathLst>
                <a:path h="109624" w="1871080">
                  <a:moveTo>
                    <a:pt x="0" y="0"/>
                  </a:moveTo>
                  <a:lnTo>
                    <a:pt x="1871080" y="0"/>
                  </a:lnTo>
                  <a:lnTo>
                    <a:pt x="1871080" y="109624"/>
                  </a:lnTo>
                  <a:lnTo>
                    <a:pt x="0" y="109624"/>
                  </a:lnTo>
                  <a:close/>
                </a:path>
              </a:pathLst>
            </a:custGeom>
            <a:solidFill>
              <a:srgbClr val="0067B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1871080" cy="128674"/>
            </a:xfrm>
            <a:prstGeom prst="rect">
              <a:avLst/>
            </a:prstGeom>
          </p:spPr>
          <p:txBody>
            <a:bodyPr anchor="ctr" rtlCol="false" tIns="104627" lIns="104627" bIns="104627" rIns="104627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981123" y="4168426"/>
            <a:ext cx="6868222" cy="4625163"/>
            <a:chOff x="0" y="0"/>
            <a:chExt cx="702936" cy="47336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02937" cy="473368"/>
            </a:xfrm>
            <a:custGeom>
              <a:avLst/>
              <a:gdLst/>
              <a:ahLst/>
              <a:cxnLst/>
              <a:rect r="r" b="b" t="t" l="l"/>
              <a:pathLst>
                <a:path h="473368" w="702937">
                  <a:moveTo>
                    <a:pt x="7890" y="0"/>
                  </a:moveTo>
                  <a:lnTo>
                    <a:pt x="695046" y="0"/>
                  </a:lnTo>
                  <a:cubicBezTo>
                    <a:pt x="697139" y="0"/>
                    <a:pt x="699146" y="831"/>
                    <a:pt x="700625" y="2311"/>
                  </a:cubicBezTo>
                  <a:cubicBezTo>
                    <a:pt x="702105" y="3791"/>
                    <a:pt x="702937" y="5798"/>
                    <a:pt x="702937" y="7890"/>
                  </a:cubicBezTo>
                  <a:lnTo>
                    <a:pt x="702937" y="465477"/>
                  </a:lnTo>
                  <a:cubicBezTo>
                    <a:pt x="702937" y="467570"/>
                    <a:pt x="702105" y="469577"/>
                    <a:pt x="700625" y="471057"/>
                  </a:cubicBezTo>
                  <a:cubicBezTo>
                    <a:pt x="699146" y="472537"/>
                    <a:pt x="697139" y="473368"/>
                    <a:pt x="695046" y="473368"/>
                  </a:cubicBezTo>
                  <a:lnTo>
                    <a:pt x="7890" y="473368"/>
                  </a:lnTo>
                  <a:cubicBezTo>
                    <a:pt x="5798" y="473368"/>
                    <a:pt x="3791" y="472537"/>
                    <a:pt x="2311" y="471057"/>
                  </a:cubicBezTo>
                  <a:cubicBezTo>
                    <a:pt x="831" y="469577"/>
                    <a:pt x="0" y="467570"/>
                    <a:pt x="0" y="465477"/>
                  </a:cubicBezTo>
                  <a:lnTo>
                    <a:pt x="0" y="7890"/>
                  </a:lnTo>
                  <a:cubicBezTo>
                    <a:pt x="0" y="5798"/>
                    <a:pt x="831" y="3791"/>
                    <a:pt x="2311" y="2311"/>
                  </a:cubicBezTo>
                  <a:cubicBezTo>
                    <a:pt x="3791" y="831"/>
                    <a:pt x="5798" y="0"/>
                    <a:pt x="7890" y="0"/>
                  </a:cubicBezTo>
                  <a:close/>
                </a:path>
              </a:pathLst>
            </a:custGeom>
            <a:solidFill>
              <a:srgbClr val="0067B4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702936" cy="492418"/>
            </a:xfrm>
            <a:prstGeom prst="rect">
              <a:avLst/>
            </a:prstGeom>
          </p:spPr>
          <p:txBody>
            <a:bodyPr anchor="ctr" rtlCol="false" tIns="104627" lIns="104627" bIns="104627" rIns="104627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414139" y="4168426"/>
            <a:ext cx="6868222" cy="4625163"/>
            <a:chOff x="0" y="0"/>
            <a:chExt cx="702936" cy="47336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702937" cy="473368"/>
            </a:xfrm>
            <a:custGeom>
              <a:avLst/>
              <a:gdLst/>
              <a:ahLst/>
              <a:cxnLst/>
              <a:rect r="r" b="b" t="t" l="l"/>
              <a:pathLst>
                <a:path h="473368" w="702937">
                  <a:moveTo>
                    <a:pt x="7890" y="0"/>
                  </a:moveTo>
                  <a:lnTo>
                    <a:pt x="695046" y="0"/>
                  </a:lnTo>
                  <a:cubicBezTo>
                    <a:pt x="697139" y="0"/>
                    <a:pt x="699146" y="831"/>
                    <a:pt x="700625" y="2311"/>
                  </a:cubicBezTo>
                  <a:cubicBezTo>
                    <a:pt x="702105" y="3791"/>
                    <a:pt x="702937" y="5798"/>
                    <a:pt x="702937" y="7890"/>
                  </a:cubicBezTo>
                  <a:lnTo>
                    <a:pt x="702937" y="465477"/>
                  </a:lnTo>
                  <a:cubicBezTo>
                    <a:pt x="702937" y="467570"/>
                    <a:pt x="702105" y="469577"/>
                    <a:pt x="700625" y="471057"/>
                  </a:cubicBezTo>
                  <a:cubicBezTo>
                    <a:pt x="699146" y="472537"/>
                    <a:pt x="697139" y="473368"/>
                    <a:pt x="695046" y="473368"/>
                  </a:cubicBezTo>
                  <a:lnTo>
                    <a:pt x="7890" y="473368"/>
                  </a:lnTo>
                  <a:cubicBezTo>
                    <a:pt x="5798" y="473368"/>
                    <a:pt x="3791" y="472537"/>
                    <a:pt x="2311" y="471057"/>
                  </a:cubicBezTo>
                  <a:cubicBezTo>
                    <a:pt x="831" y="469577"/>
                    <a:pt x="0" y="467570"/>
                    <a:pt x="0" y="465477"/>
                  </a:cubicBezTo>
                  <a:lnTo>
                    <a:pt x="0" y="7890"/>
                  </a:lnTo>
                  <a:cubicBezTo>
                    <a:pt x="0" y="5798"/>
                    <a:pt x="831" y="3791"/>
                    <a:pt x="2311" y="2311"/>
                  </a:cubicBezTo>
                  <a:cubicBezTo>
                    <a:pt x="3791" y="831"/>
                    <a:pt x="5798" y="0"/>
                    <a:pt x="7890" y="0"/>
                  </a:cubicBezTo>
                  <a:close/>
                </a:path>
              </a:pathLst>
            </a:custGeom>
            <a:solidFill>
              <a:srgbClr val="0067B4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19050"/>
              <a:ext cx="702936" cy="492418"/>
            </a:xfrm>
            <a:prstGeom prst="rect">
              <a:avLst/>
            </a:prstGeom>
          </p:spPr>
          <p:txBody>
            <a:bodyPr anchor="ctr" rtlCol="false" tIns="104627" lIns="104627" bIns="104627" rIns="104627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2561434" y="3564694"/>
            <a:ext cx="1228614" cy="1228614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7B4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104627" lIns="104627" bIns="104627" rIns="104627"/>
            <a:lstStyle/>
            <a:p>
              <a:pPr algn="ctr" marL="0" indent="0" lvl="0">
                <a:lnSpc>
                  <a:spcPts val="4759"/>
                </a:lnSpc>
                <a:spcBef>
                  <a:spcPct val="0"/>
                </a:spcBef>
              </a:pPr>
              <a:r>
                <a:rPr lang="en-US" b="true" sz="3399">
                  <a:solidFill>
                    <a:srgbClr val="FFFFFF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1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932743" y="3564694"/>
            <a:ext cx="1228614" cy="1228614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7B4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104627" lIns="104627" bIns="104627" rIns="104627"/>
            <a:lstStyle/>
            <a:p>
              <a:pPr algn="ctr">
                <a:lnSpc>
                  <a:spcPts val="4759"/>
                </a:lnSpc>
              </a:pPr>
              <a:r>
                <a:rPr lang="en-US" b="true" sz="3399">
                  <a:solidFill>
                    <a:srgbClr val="FFFFFF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2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2901689" y="5653114"/>
            <a:ext cx="5027089" cy="2283321"/>
            <a:chOff x="0" y="0"/>
            <a:chExt cx="6702786" cy="3044429"/>
          </a:xfrm>
        </p:grpSpPr>
        <p:sp>
          <p:nvSpPr>
            <p:cNvPr name="TextBox 21" id="21"/>
            <p:cNvSpPr txBox="true"/>
            <p:nvPr/>
          </p:nvSpPr>
          <p:spPr>
            <a:xfrm rot="0">
              <a:off x="0" y="-66675"/>
              <a:ext cx="6702786" cy="751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75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FFFFFF"/>
                  </a:solidFill>
                  <a:latin typeface="字由点字典黑 Bold"/>
                  <a:ea typeface="字由点字典黑 Bold"/>
                  <a:cs typeface="字由点字典黑 Bold"/>
                  <a:sym typeface="字由点字典黑 Bold"/>
                </a:rPr>
                <a:t>什么是基孔肯雅热？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0" y="1256057"/>
              <a:ext cx="6702786" cy="17883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>
                  <a:solidFill>
                    <a:srgbClr val="FFFFFF"/>
                  </a:solidFill>
                  <a:latin typeface="字由点字典黑"/>
                  <a:ea typeface="字由点字典黑"/>
                  <a:cs typeface="字由点字典黑"/>
                  <a:sym typeface="字由点字典黑"/>
                </a:rPr>
                <a:t>基孔肯雅热是一种由蚊子传播的病毒性疾病，常见症状包括发热、关节痛和皮疹。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0346954" y="5653114"/>
            <a:ext cx="5002592" cy="2283321"/>
            <a:chOff x="0" y="0"/>
            <a:chExt cx="6670123" cy="3044429"/>
          </a:xfrm>
        </p:grpSpPr>
        <p:sp>
          <p:nvSpPr>
            <p:cNvPr name="TextBox 24" id="24"/>
            <p:cNvSpPr txBox="true"/>
            <p:nvPr/>
          </p:nvSpPr>
          <p:spPr>
            <a:xfrm rot="0">
              <a:off x="0" y="-66675"/>
              <a:ext cx="6670123" cy="751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75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FFFFFF"/>
                  </a:solidFill>
                  <a:latin typeface="字由点字典黑 Bold"/>
                  <a:ea typeface="字由点字典黑 Bold"/>
                  <a:cs typeface="字由点字典黑 Bold"/>
                  <a:sym typeface="字由点字典黑 Bold"/>
                </a:rPr>
                <a:t>如何预防？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0" y="1256057"/>
              <a:ext cx="6670123" cy="17883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>
                  <a:solidFill>
                    <a:srgbClr val="FFFFFF"/>
                  </a:solidFill>
                  <a:latin typeface="字由点字典黑"/>
                  <a:ea typeface="字由点字典黑"/>
                  <a:cs typeface="字由点字典黑"/>
                  <a:sym typeface="字由点字典黑"/>
                </a:rPr>
                <a:t>预防基孔肯雅热的关键是避免蚊子叮咬，使用驱蚊剂，穿着长袖衣物，安装纱窗等。</a:t>
              </a: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2773147" y="391654"/>
            <a:ext cx="12723318" cy="1052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680"/>
              </a:lnSpc>
              <a:spcBef>
                <a:spcPct val="0"/>
              </a:spcBef>
            </a:pPr>
            <a:r>
              <a:rPr lang="en-US" sz="6200">
                <a:solidFill>
                  <a:srgbClr val="FFFFFF"/>
                </a:solidFill>
                <a:latin typeface="字由点字典黑 Bold"/>
                <a:ea typeface="字由点字典黑 Bold"/>
                <a:cs typeface="字由点字典黑 Bold"/>
                <a:sym typeface="字由点字典黑 Bold"/>
              </a:rPr>
              <a:t>基孔肯雅热概述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6327492" y="1488418"/>
            <a:ext cx="0" cy="7501196"/>
          </a:xfrm>
          <a:prstGeom prst="line">
            <a:avLst/>
          </a:prstGeom>
          <a:ln cap="flat" w="38100">
            <a:solidFill>
              <a:srgbClr val="0067B4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8041682" y="1488418"/>
            <a:ext cx="8651863" cy="1539724"/>
            <a:chOff x="0" y="0"/>
            <a:chExt cx="11535818" cy="205296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-66675"/>
              <a:ext cx="10022709" cy="751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75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000000"/>
                  </a:solidFill>
                  <a:latin typeface="字由点字典黑 Bold"/>
                  <a:ea typeface="字由点字典黑 Bold"/>
                  <a:cs typeface="字由点字典黑 Bold"/>
                  <a:sym typeface="字由点字典黑 Bold"/>
                </a:rPr>
                <a:t>病原体简介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874193"/>
              <a:ext cx="11535818" cy="11787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>
                  <a:solidFill>
                    <a:srgbClr val="000000"/>
                  </a:solidFill>
                  <a:latin typeface="字由点字典黑"/>
                  <a:ea typeface="字由点字典黑"/>
                  <a:cs typeface="字由点字典黑"/>
                  <a:sym typeface="字由点字典黑"/>
                </a:rPr>
                <a:t>基孔肯雅热是由基孔肯雅病毒引起的传染病，主要通过蚊子叮咬传播。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041682" y="4371975"/>
            <a:ext cx="8651863" cy="1543050"/>
            <a:chOff x="0" y="0"/>
            <a:chExt cx="11535818" cy="205740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66675"/>
              <a:ext cx="10022709" cy="751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75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000000"/>
                  </a:solidFill>
                  <a:latin typeface="字由点字典黑 Bold"/>
                  <a:ea typeface="字由点字典黑 Bold"/>
                  <a:cs typeface="字由点字典黑 Bold"/>
                  <a:sym typeface="字由点字典黑 Bold"/>
                </a:rPr>
                <a:t>病毒特性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878628"/>
              <a:ext cx="11535818" cy="11787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>
                  <a:solidFill>
                    <a:srgbClr val="000000"/>
                  </a:solidFill>
                  <a:latin typeface="字由点字典黑"/>
                  <a:ea typeface="字由点字典黑"/>
                  <a:cs typeface="字由点字典黑"/>
                  <a:sym typeface="字由点字典黑"/>
                </a:rPr>
                <a:t>该病毒属于黄病毒属，能够在人体内引发发热、关节痛等症状。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8041682" y="7446564"/>
            <a:ext cx="8651863" cy="1543050"/>
            <a:chOff x="0" y="0"/>
            <a:chExt cx="11535818" cy="2057400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66675"/>
              <a:ext cx="10022709" cy="751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75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000000"/>
                  </a:solidFill>
                  <a:latin typeface="字由点字典黑 Bold"/>
                  <a:ea typeface="字由点字典黑 Bold"/>
                  <a:cs typeface="字由点字典黑 Bold"/>
                  <a:sym typeface="字由点字典黑 Bold"/>
                </a:rPr>
                <a:t>传播途径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878628"/>
              <a:ext cx="11535818" cy="11787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>
                  <a:solidFill>
                    <a:srgbClr val="000000"/>
                  </a:solidFill>
                  <a:latin typeface="字由点字典黑"/>
                  <a:ea typeface="字由点字典黑"/>
                  <a:cs typeface="字由点字典黑"/>
                  <a:sym typeface="字由点字典黑"/>
                </a:rPr>
                <a:t>携带病毒的蚊子叮咬人类后，病毒便可以在人体内繁殖并引发疾病。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0" y="0"/>
            <a:ext cx="4773668" cy="10287000"/>
            <a:chOff x="0" y="0"/>
            <a:chExt cx="1257262" cy="270933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257262" cy="2709333"/>
            </a:xfrm>
            <a:custGeom>
              <a:avLst/>
              <a:gdLst/>
              <a:ahLst/>
              <a:cxnLst/>
              <a:rect r="r" b="b" t="t" l="l"/>
              <a:pathLst>
                <a:path h="2709333" w="1257262">
                  <a:moveTo>
                    <a:pt x="0" y="0"/>
                  </a:moveTo>
                  <a:lnTo>
                    <a:pt x="1257262" y="0"/>
                  </a:lnTo>
                  <a:lnTo>
                    <a:pt x="125726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67B4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1257262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658923" y="4012565"/>
            <a:ext cx="3455822" cy="21475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680"/>
              </a:lnSpc>
              <a:spcBef>
                <a:spcPct val="0"/>
              </a:spcBef>
            </a:pPr>
            <a:r>
              <a:rPr lang="en-US" sz="6200">
                <a:solidFill>
                  <a:srgbClr val="FFFFFF"/>
                </a:solidFill>
                <a:latin typeface="字由点字典黑 Bold"/>
                <a:ea typeface="字由点字典黑 Bold"/>
                <a:cs typeface="字由点字典黑 Bold"/>
                <a:sym typeface="字由点字典黑 Bold"/>
              </a:rPr>
              <a:t>基孔肯雅热病原体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0582" y="4654"/>
            <a:ext cx="18257418" cy="1971200"/>
            <a:chOff x="0" y="0"/>
            <a:chExt cx="1871080" cy="20201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871080" cy="202015"/>
            </a:xfrm>
            <a:custGeom>
              <a:avLst/>
              <a:gdLst/>
              <a:ahLst/>
              <a:cxnLst/>
              <a:rect r="r" b="b" t="t" l="l"/>
              <a:pathLst>
                <a:path h="202015" w="1871080">
                  <a:moveTo>
                    <a:pt x="6361" y="0"/>
                  </a:moveTo>
                  <a:lnTo>
                    <a:pt x="1864720" y="0"/>
                  </a:lnTo>
                  <a:cubicBezTo>
                    <a:pt x="1868232" y="0"/>
                    <a:pt x="1871080" y="2848"/>
                    <a:pt x="1871080" y="6361"/>
                  </a:cubicBezTo>
                  <a:lnTo>
                    <a:pt x="1871080" y="195654"/>
                  </a:lnTo>
                  <a:cubicBezTo>
                    <a:pt x="1871080" y="199167"/>
                    <a:pt x="1868232" y="202015"/>
                    <a:pt x="1864720" y="202015"/>
                  </a:cubicBezTo>
                  <a:lnTo>
                    <a:pt x="6361" y="202015"/>
                  </a:lnTo>
                  <a:cubicBezTo>
                    <a:pt x="2848" y="202015"/>
                    <a:pt x="0" y="199167"/>
                    <a:pt x="0" y="195654"/>
                  </a:cubicBezTo>
                  <a:lnTo>
                    <a:pt x="0" y="6361"/>
                  </a:lnTo>
                  <a:cubicBezTo>
                    <a:pt x="0" y="2848"/>
                    <a:pt x="2848" y="0"/>
                    <a:pt x="6361" y="0"/>
                  </a:cubicBezTo>
                  <a:close/>
                </a:path>
              </a:pathLst>
            </a:custGeom>
            <a:solidFill>
              <a:srgbClr val="0067B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28575"/>
              <a:ext cx="1871080" cy="230590"/>
            </a:xfrm>
            <a:prstGeom prst="rect">
              <a:avLst/>
            </a:prstGeom>
          </p:spPr>
          <p:txBody>
            <a:bodyPr anchor="ctr" rtlCol="false" tIns="104487" lIns="104487" bIns="104487" rIns="104487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0582" y="990254"/>
            <a:ext cx="18257418" cy="1219570"/>
            <a:chOff x="0" y="0"/>
            <a:chExt cx="1871080" cy="12498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71080" cy="124986"/>
            </a:xfrm>
            <a:custGeom>
              <a:avLst/>
              <a:gdLst/>
              <a:ahLst/>
              <a:cxnLst/>
              <a:rect r="r" b="b" t="t" l="l"/>
              <a:pathLst>
                <a:path h="124986" w="1871080">
                  <a:moveTo>
                    <a:pt x="0" y="0"/>
                  </a:moveTo>
                  <a:lnTo>
                    <a:pt x="1871080" y="0"/>
                  </a:lnTo>
                  <a:lnTo>
                    <a:pt x="1871080" y="124986"/>
                  </a:lnTo>
                  <a:lnTo>
                    <a:pt x="0" y="124986"/>
                  </a:lnTo>
                  <a:close/>
                </a:path>
              </a:pathLst>
            </a:custGeom>
            <a:solidFill>
              <a:srgbClr val="0067B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1871080" cy="153561"/>
            </a:xfrm>
            <a:prstGeom prst="rect">
              <a:avLst/>
            </a:prstGeom>
          </p:spPr>
          <p:txBody>
            <a:bodyPr anchor="ctr" rtlCol="false" tIns="104487" lIns="104487" bIns="104487" rIns="104487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51284" y="3928803"/>
            <a:ext cx="6687667" cy="1565343"/>
            <a:chOff x="0" y="0"/>
            <a:chExt cx="8916890" cy="2087125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-66675"/>
              <a:ext cx="7747296" cy="751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75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000000"/>
                  </a:solidFill>
                  <a:latin typeface="字由点字典黑 Bold"/>
                  <a:ea typeface="字由点字典黑 Bold"/>
                  <a:cs typeface="字由点字典黑 Bold"/>
                  <a:sym typeface="字由点字典黑 Bold"/>
                </a:rPr>
                <a:t>首次发现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908422"/>
              <a:ext cx="8916890" cy="11787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2"/>
                </a:lnSpc>
                <a:spcBef>
                  <a:spcPct val="0"/>
                </a:spcBef>
              </a:pPr>
              <a:r>
                <a:rPr lang="en-US" sz="2602">
                  <a:solidFill>
                    <a:srgbClr val="000000"/>
                  </a:solidFill>
                  <a:latin typeface="字由点字典黑"/>
                  <a:ea typeface="字由点字典黑"/>
                  <a:cs typeface="字由点字典黑"/>
                  <a:sym typeface="字由点字典黑"/>
                </a:rPr>
                <a:t>基孔肯雅热最早于1952年在非洲的坦桑尼亚被发现，是一种由蚊子传播的病毒性疾病。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251284" y="6955679"/>
            <a:ext cx="6687667" cy="1565343"/>
            <a:chOff x="0" y="0"/>
            <a:chExt cx="8916890" cy="2087125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-66675"/>
              <a:ext cx="7747296" cy="751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75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000000"/>
                  </a:solidFill>
                  <a:latin typeface="字由点字典黑 Bold"/>
                  <a:ea typeface="字由点字典黑 Bold"/>
                  <a:cs typeface="字由点字典黑 Bold"/>
                  <a:sym typeface="字由点字典黑 Bold"/>
                </a:rPr>
                <a:t>疾病传播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908422"/>
              <a:ext cx="8916890" cy="11787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2"/>
                </a:lnSpc>
                <a:spcBef>
                  <a:spcPct val="0"/>
                </a:spcBef>
              </a:pPr>
              <a:r>
                <a:rPr lang="en-US" sz="2602">
                  <a:solidFill>
                    <a:srgbClr val="000000"/>
                  </a:solidFill>
                  <a:latin typeface="字由点字典黑"/>
                  <a:ea typeface="字由点字典黑"/>
                  <a:cs typeface="字由点字典黑"/>
                  <a:sym typeface="字由点字典黑"/>
                </a:rPr>
                <a:t>该病毒通过感染埃及伊蚊和白纹伊蚊叮咬传播，这两种蚊子在热带和亚热带地区很常见。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995798" y="3928803"/>
            <a:ext cx="6687667" cy="1565343"/>
            <a:chOff x="0" y="0"/>
            <a:chExt cx="8916890" cy="2087125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-66675"/>
              <a:ext cx="7747296" cy="751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75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000000"/>
                  </a:solidFill>
                  <a:latin typeface="字由点字典黑 Bold"/>
                  <a:ea typeface="字由点字典黑 Bold"/>
                  <a:cs typeface="字由点字典黑 Bold"/>
                  <a:sym typeface="字由点字典黑 Bold"/>
                </a:rPr>
                <a:t>命名由来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908422"/>
              <a:ext cx="8916890" cy="11787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2"/>
                </a:lnSpc>
                <a:spcBef>
                  <a:spcPct val="0"/>
                </a:spcBef>
              </a:pPr>
              <a:r>
                <a:rPr lang="en-US" sz="2602">
                  <a:solidFill>
                    <a:srgbClr val="000000"/>
                  </a:solidFill>
                  <a:latin typeface="字由点字典黑"/>
                  <a:ea typeface="字由点字典黑"/>
                  <a:cs typeface="字由点字典黑"/>
                  <a:sym typeface="字由点字典黑"/>
                </a:rPr>
                <a:t>“基孔肯雅”源自于当地的马孔德语，意为“弯曲的关节”，形容患者关节疼痛的症状。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995798" y="6955679"/>
            <a:ext cx="6687667" cy="1565343"/>
            <a:chOff x="0" y="0"/>
            <a:chExt cx="8916890" cy="2087125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-66675"/>
              <a:ext cx="7747296" cy="751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75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000000"/>
                  </a:solidFill>
                  <a:latin typeface="字由点字典黑 Bold"/>
                  <a:ea typeface="字由点字典黑 Bold"/>
                  <a:cs typeface="字由点字典黑 Bold"/>
                  <a:sym typeface="字由点字典黑 Bold"/>
                </a:rPr>
                <a:t>全球影响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908422"/>
              <a:ext cx="8916890" cy="11787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2"/>
                </a:lnSpc>
                <a:spcBef>
                  <a:spcPct val="0"/>
                </a:spcBef>
              </a:pPr>
              <a:r>
                <a:rPr lang="en-US" sz="2602">
                  <a:solidFill>
                    <a:srgbClr val="000000"/>
                  </a:solidFill>
                  <a:latin typeface="字由点字典黑"/>
                  <a:ea typeface="字由点字典黑"/>
                  <a:cs typeface="字由点字典黑"/>
                  <a:sym typeface="字由点字典黑"/>
                </a:rPr>
                <a:t>随着全球化进程，基孔肯雅热已经传播到全球多个国家和地区，成为重要的公共卫生问题。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251284" y="565958"/>
            <a:ext cx="9532272" cy="1052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680"/>
              </a:lnSpc>
              <a:spcBef>
                <a:spcPct val="0"/>
              </a:spcBef>
            </a:pPr>
            <a:r>
              <a:rPr lang="en-US" sz="6200">
                <a:solidFill>
                  <a:srgbClr val="FFFFFF"/>
                </a:solidFill>
                <a:latin typeface="字由点字典黑 Bold"/>
                <a:ea typeface="字由点字典黑 Bold"/>
                <a:cs typeface="字由点字典黑 Bold"/>
                <a:sym typeface="字由点字典黑 Bold"/>
              </a:rPr>
              <a:t>基孔肯雅热历史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58760" y="3728592"/>
            <a:ext cx="2829815" cy="2829815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7B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46253" lIns="46253" bIns="46253" rIns="46253"/>
            <a:lstStyle/>
            <a:p>
              <a:pPr algn="ctr">
                <a:lnSpc>
                  <a:spcPts val="2421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0"/>
            <a:ext cx="4773668" cy="10287000"/>
            <a:chOff x="0" y="0"/>
            <a:chExt cx="1257262" cy="27093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57262" cy="2709333"/>
            </a:xfrm>
            <a:custGeom>
              <a:avLst/>
              <a:gdLst/>
              <a:ahLst/>
              <a:cxnLst/>
              <a:rect r="r" b="b" t="t" l="l"/>
              <a:pathLst>
                <a:path h="2709333" w="1257262">
                  <a:moveTo>
                    <a:pt x="0" y="0"/>
                  </a:moveTo>
                  <a:lnTo>
                    <a:pt x="1257262" y="0"/>
                  </a:lnTo>
                  <a:lnTo>
                    <a:pt x="125726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67B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1257262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3517926" y="3887758"/>
            <a:ext cx="2511483" cy="2511483"/>
            <a:chOff x="-2540" y="-2540"/>
            <a:chExt cx="6355080" cy="635508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2540" y="-2540"/>
              <a:ext cx="6355080" cy="6355080"/>
            </a:xfrm>
            <a:custGeom>
              <a:avLst/>
              <a:gdLst/>
              <a:ahLst/>
              <a:cxnLst/>
              <a:rect r="r" b="b" t="t" l="l"/>
              <a:pathLst>
                <a:path h="6355080" w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0067B4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7214831" y="3101068"/>
            <a:ext cx="327685" cy="4095702"/>
            <a:chOff x="0" y="0"/>
            <a:chExt cx="36122" cy="45148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6122" cy="451489"/>
            </a:xfrm>
            <a:custGeom>
              <a:avLst/>
              <a:gdLst/>
              <a:ahLst/>
              <a:cxnLst/>
              <a:rect r="r" b="b" t="t" l="l"/>
              <a:pathLst>
                <a:path h="451489" w="36122">
                  <a:moveTo>
                    <a:pt x="0" y="0"/>
                  </a:moveTo>
                  <a:lnTo>
                    <a:pt x="36122" y="0"/>
                  </a:lnTo>
                  <a:lnTo>
                    <a:pt x="36122" y="451489"/>
                  </a:lnTo>
                  <a:lnTo>
                    <a:pt x="0" y="451489"/>
                  </a:lnTo>
                  <a:close/>
                </a:path>
              </a:pathLst>
            </a:custGeom>
            <a:solidFill>
              <a:srgbClr val="0067B4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19050"/>
              <a:ext cx="36122" cy="470539"/>
            </a:xfrm>
            <a:prstGeom prst="rect">
              <a:avLst/>
            </a:prstGeom>
          </p:spPr>
          <p:txBody>
            <a:bodyPr anchor="t" rtlCol="false" tIns="97069" lIns="97069" bIns="97069" rIns="97069"/>
            <a:lstStyle/>
            <a:p>
              <a:pPr algn="ctr">
                <a:lnSpc>
                  <a:spcPts val="1679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8117579" y="2478941"/>
            <a:ext cx="3100471" cy="2114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344"/>
              </a:lnSpc>
              <a:spcBef>
                <a:spcPct val="0"/>
              </a:spcBef>
            </a:pPr>
            <a:r>
              <a:rPr lang="en-US" sz="12388">
                <a:solidFill>
                  <a:srgbClr val="000000"/>
                </a:solidFill>
                <a:latin typeface="字由点字典黑 Bold"/>
                <a:ea typeface="字由点字典黑 Bold"/>
                <a:cs typeface="字由点字典黑 Bold"/>
                <a:sym typeface="字由点字典黑 Bold"/>
              </a:rPr>
              <a:t>02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8117579" y="5022670"/>
            <a:ext cx="9141721" cy="2174100"/>
            <a:chOff x="0" y="0"/>
            <a:chExt cx="12188962" cy="2898800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-123825"/>
              <a:ext cx="12188962" cy="14183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959"/>
                </a:lnSpc>
                <a:spcBef>
                  <a:spcPct val="0"/>
                </a:spcBef>
              </a:pPr>
              <a:r>
                <a:rPr lang="en-US" sz="6399">
                  <a:solidFill>
                    <a:srgbClr val="000000"/>
                  </a:solidFill>
                  <a:latin typeface="字由点字典黑 Bold"/>
                  <a:ea typeface="字由点字典黑 Bold"/>
                  <a:cs typeface="字由点字典黑 Bold"/>
                  <a:sym typeface="字由点字典黑 Bold"/>
                </a:rPr>
                <a:t>基孔肯雅热解析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1615677"/>
              <a:ext cx="12188962" cy="128312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19"/>
                </a:lnSpc>
                <a:spcBef>
                  <a:spcPct val="0"/>
                </a:spcBef>
              </a:pPr>
              <a:r>
                <a:rPr lang="en-US" sz="2799" spc="111">
                  <a:solidFill>
                    <a:srgbClr val="000000"/>
                  </a:solidFill>
                  <a:latin typeface="字由点字典黑"/>
                  <a:ea typeface="字由点字典黑"/>
                  <a:cs typeface="字由点字典黑"/>
                  <a:sym typeface="字由点字典黑"/>
                </a:rPr>
                <a:t>本节将深入探讨基孔肯雅热的传播途径及其典型症状，帮助大家更好地了解这种疾病。</a:t>
              </a: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3358760" y="3857617"/>
            <a:ext cx="2557813" cy="2541625"/>
          </a:xfrm>
          <a:custGeom>
            <a:avLst/>
            <a:gdLst/>
            <a:ahLst/>
            <a:cxnLst/>
            <a:rect r="r" b="b" t="t" l="l"/>
            <a:pathLst>
              <a:path h="2541625" w="2557813">
                <a:moveTo>
                  <a:pt x="0" y="0"/>
                </a:moveTo>
                <a:lnTo>
                  <a:pt x="2557814" y="0"/>
                </a:lnTo>
                <a:lnTo>
                  <a:pt x="2557814" y="2541625"/>
                </a:lnTo>
                <a:lnTo>
                  <a:pt x="0" y="25416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1977" y="5296159"/>
            <a:ext cx="8963025" cy="4158304"/>
            <a:chOff x="0" y="0"/>
            <a:chExt cx="1986259" cy="92150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86259" cy="921505"/>
            </a:xfrm>
            <a:custGeom>
              <a:avLst/>
              <a:gdLst/>
              <a:ahLst/>
              <a:cxnLst/>
              <a:rect r="r" b="b" t="t" l="l"/>
              <a:pathLst>
                <a:path h="921505" w="1986259">
                  <a:moveTo>
                    <a:pt x="0" y="0"/>
                  </a:moveTo>
                  <a:lnTo>
                    <a:pt x="1986259" y="0"/>
                  </a:lnTo>
                  <a:lnTo>
                    <a:pt x="1986259" y="921505"/>
                  </a:lnTo>
                  <a:lnTo>
                    <a:pt x="0" y="921505"/>
                  </a:lnTo>
                  <a:close/>
                </a:path>
              </a:pathLst>
            </a:custGeom>
            <a:blipFill>
              <a:blip r:embed="rId2"/>
              <a:stretch>
                <a:fillRect l="0" t="-21848" r="0" b="-21848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5474274" y="1109342"/>
            <a:ext cx="4360728" cy="3970807"/>
            <a:chOff x="0" y="0"/>
            <a:chExt cx="963784" cy="87760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63784" cy="877606"/>
            </a:xfrm>
            <a:custGeom>
              <a:avLst/>
              <a:gdLst/>
              <a:ahLst/>
              <a:cxnLst/>
              <a:rect r="r" b="b" t="t" l="l"/>
              <a:pathLst>
                <a:path h="877606" w="963784">
                  <a:moveTo>
                    <a:pt x="0" y="0"/>
                  </a:moveTo>
                  <a:lnTo>
                    <a:pt x="963784" y="0"/>
                  </a:lnTo>
                  <a:lnTo>
                    <a:pt x="963784" y="877606"/>
                  </a:lnTo>
                  <a:lnTo>
                    <a:pt x="0" y="877606"/>
                  </a:lnTo>
                  <a:close/>
                </a:path>
              </a:pathLst>
            </a:custGeom>
            <a:blipFill>
              <a:blip r:embed="rId3"/>
              <a:stretch>
                <a:fillRect l="-18293" t="0" r="-18293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0863642" y="1225092"/>
            <a:ext cx="1229026" cy="122902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7B4"/>
            </a:solidFill>
            <a:ln cap="sq">
              <a:noFill/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104662" lIns="104662" bIns="104662" rIns="104662"/>
            <a:lstStyle/>
            <a:p>
              <a:pPr algn="ctr" marL="0" indent="0" lvl="0">
                <a:lnSpc>
                  <a:spcPts val="4759"/>
                </a:lnSpc>
                <a:spcBef>
                  <a:spcPct val="0"/>
                </a:spcBef>
              </a:pPr>
              <a:r>
                <a:rPr lang="en-US" b="true" sz="3399">
                  <a:solidFill>
                    <a:srgbClr val="FFFFFF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1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863642" y="5525329"/>
            <a:ext cx="1229026" cy="122902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7B4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104662" lIns="104662" bIns="104662" rIns="104662"/>
            <a:lstStyle/>
            <a:p>
              <a:pPr algn="ctr">
                <a:lnSpc>
                  <a:spcPts val="4759"/>
                </a:lnSpc>
              </a:pPr>
              <a:r>
                <a:rPr lang="en-US" b="true" sz="3399">
                  <a:solidFill>
                    <a:srgbClr val="FFFFFF"/>
                  </a:solidFill>
                  <a:latin typeface="Aileron Bold"/>
                  <a:ea typeface="Aileron Bold"/>
                  <a:cs typeface="Aileron Bold"/>
                  <a:sym typeface="Aileron Bold"/>
                </a:rPr>
                <a:t>2</a:t>
              </a:r>
            </a:p>
          </p:txBody>
        </p:sp>
      </p:grpSp>
      <p:sp>
        <p:nvSpPr>
          <p:cNvPr name="AutoShape 12" id="12"/>
          <p:cNvSpPr/>
          <p:nvPr/>
        </p:nvSpPr>
        <p:spPr>
          <a:xfrm>
            <a:off x="12540672" y="2062695"/>
            <a:ext cx="4420534" cy="0"/>
          </a:xfrm>
          <a:prstGeom prst="line">
            <a:avLst/>
          </a:prstGeom>
          <a:ln cap="flat" w="38100">
            <a:solidFill>
              <a:srgbClr val="0067B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12540672" y="6329752"/>
            <a:ext cx="4420534" cy="0"/>
          </a:xfrm>
          <a:prstGeom prst="line">
            <a:avLst/>
          </a:prstGeom>
          <a:ln cap="flat" w="38100">
            <a:solidFill>
              <a:srgbClr val="0067B4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4" id="14"/>
          <p:cNvGrpSpPr/>
          <p:nvPr/>
        </p:nvGrpSpPr>
        <p:grpSpPr>
          <a:xfrm rot="0">
            <a:off x="871977" y="1109342"/>
            <a:ext cx="4360728" cy="3970807"/>
            <a:chOff x="0" y="0"/>
            <a:chExt cx="963784" cy="87760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963784" cy="877606"/>
            </a:xfrm>
            <a:custGeom>
              <a:avLst/>
              <a:gdLst/>
              <a:ahLst/>
              <a:cxnLst/>
              <a:rect r="r" b="b" t="t" l="l"/>
              <a:pathLst>
                <a:path h="877606" w="963784">
                  <a:moveTo>
                    <a:pt x="0" y="0"/>
                  </a:moveTo>
                  <a:lnTo>
                    <a:pt x="963784" y="0"/>
                  </a:lnTo>
                  <a:lnTo>
                    <a:pt x="963784" y="877606"/>
                  </a:lnTo>
                  <a:lnTo>
                    <a:pt x="0" y="877606"/>
                  </a:lnTo>
                  <a:close/>
                </a:path>
              </a:pathLst>
            </a:custGeom>
            <a:blipFill>
              <a:blip r:embed="rId4"/>
              <a:stretch>
                <a:fillRect l="-26060" t="0" r="-26060" b="0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12540672" y="1158417"/>
            <a:ext cx="4420534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字由点字典黑 Bold"/>
                <a:ea typeface="字由点字典黑 Bold"/>
                <a:cs typeface="字由点字典黑 Bold"/>
                <a:sym typeface="字由点字典黑 Bold"/>
              </a:rPr>
              <a:t>传播途径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540672" y="5425474"/>
            <a:ext cx="4420534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字由点字典黑 Bold"/>
                <a:ea typeface="字由点字典黑 Bold"/>
                <a:cs typeface="字由点字典黑 Bold"/>
                <a:sym typeface="字由点字典黑 Bold"/>
              </a:rPr>
              <a:t>预防措施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540672" y="2484882"/>
            <a:ext cx="4420534" cy="1353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字由点字典黑"/>
                <a:ea typeface="字由点字典黑"/>
                <a:cs typeface="字由点字典黑"/>
                <a:sym typeface="字由点字典黑"/>
              </a:rPr>
              <a:t>基孔肯雅热主要由埃及伊蚊和白纹伊蚊叮咬传播，这两种蚊子常见于热带和亚热带地区。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540672" y="6751939"/>
            <a:ext cx="4420534" cy="1810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字由点字典黑"/>
                <a:ea typeface="字由点字典黑"/>
                <a:cs typeface="字由点字典黑"/>
                <a:sym typeface="字由点字典黑"/>
              </a:rPr>
              <a:t>为预防基孔肯雅热，建议使用驱蚊剂，穿长袖衣物，安装纱窗，并清除积水以减少蚊子繁殖环境。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4773668" cy="10287000"/>
            <a:chOff x="0" y="0"/>
            <a:chExt cx="1257262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57262" cy="2709333"/>
            </a:xfrm>
            <a:custGeom>
              <a:avLst/>
              <a:gdLst/>
              <a:ahLst/>
              <a:cxnLst/>
              <a:rect r="r" b="b" t="t" l="l"/>
              <a:pathLst>
                <a:path h="2709333" w="1257262">
                  <a:moveTo>
                    <a:pt x="0" y="0"/>
                  </a:moveTo>
                  <a:lnTo>
                    <a:pt x="1257262" y="0"/>
                  </a:lnTo>
                  <a:lnTo>
                    <a:pt x="125726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67B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257262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05852" y="764431"/>
            <a:ext cx="8963025" cy="2567965"/>
            <a:chOff x="0" y="0"/>
            <a:chExt cx="1986259" cy="56907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86259" cy="569076"/>
            </a:xfrm>
            <a:custGeom>
              <a:avLst/>
              <a:gdLst/>
              <a:ahLst/>
              <a:cxnLst/>
              <a:rect r="r" b="b" t="t" l="l"/>
              <a:pathLst>
                <a:path h="569076" w="1986259">
                  <a:moveTo>
                    <a:pt x="0" y="0"/>
                  </a:moveTo>
                  <a:lnTo>
                    <a:pt x="1986259" y="0"/>
                  </a:lnTo>
                  <a:lnTo>
                    <a:pt x="1986259" y="569076"/>
                  </a:lnTo>
                  <a:lnTo>
                    <a:pt x="0" y="569076"/>
                  </a:lnTo>
                  <a:close/>
                </a:path>
              </a:pathLst>
            </a:custGeom>
            <a:blipFill>
              <a:blip r:embed="rId2"/>
              <a:stretch>
                <a:fillRect l="0" t="-85686" r="0" b="-85686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705852" y="3727309"/>
            <a:ext cx="8963025" cy="5619696"/>
            <a:chOff x="0" y="0"/>
            <a:chExt cx="1986259" cy="1245358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986259" cy="1245358"/>
            </a:xfrm>
            <a:custGeom>
              <a:avLst/>
              <a:gdLst/>
              <a:ahLst/>
              <a:cxnLst/>
              <a:rect r="r" b="b" t="t" l="l"/>
              <a:pathLst>
                <a:path h="1245358" w="1986259">
                  <a:moveTo>
                    <a:pt x="0" y="0"/>
                  </a:moveTo>
                  <a:lnTo>
                    <a:pt x="1986259" y="0"/>
                  </a:lnTo>
                  <a:lnTo>
                    <a:pt x="1986259" y="1245358"/>
                  </a:lnTo>
                  <a:lnTo>
                    <a:pt x="0" y="1245358"/>
                  </a:lnTo>
                  <a:close/>
                </a:path>
              </a:pathLst>
            </a:custGeom>
            <a:blipFill>
              <a:blip r:embed="rId3"/>
              <a:stretch>
                <a:fillRect l="0" t="-6044" r="0" b="-6044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10703295" y="764431"/>
            <a:ext cx="6492463" cy="1610832"/>
            <a:chOff x="0" y="0"/>
            <a:chExt cx="8656617" cy="2147776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66675"/>
              <a:ext cx="8656617" cy="751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75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000000"/>
                  </a:solidFill>
                  <a:latin typeface="字由点字典黑 Bold"/>
                  <a:ea typeface="字由点字典黑 Bold"/>
                  <a:cs typeface="字由点字典黑 Bold"/>
                  <a:sym typeface="字由点字典黑 Bold"/>
                </a:rPr>
                <a:t>典型症状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969005"/>
              <a:ext cx="8656617" cy="11787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>
                  <a:solidFill>
                    <a:srgbClr val="000000"/>
                  </a:solidFill>
                  <a:latin typeface="字由点字典黑"/>
                  <a:ea typeface="字由点字典黑"/>
                  <a:cs typeface="字由点字典黑"/>
                  <a:sym typeface="字由点字典黑"/>
                </a:rPr>
                <a:t>基孔肯雅热典型症状包括发热、关节疼痛、肌肉疼痛和皮疹。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703295" y="4354048"/>
            <a:ext cx="6492463" cy="1610832"/>
            <a:chOff x="0" y="0"/>
            <a:chExt cx="8656617" cy="2147776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66675"/>
              <a:ext cx="8656617" cy="751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75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000000"/>
                  </a:solidFill>
                  <a:latin typeface="字由点字典黑 Bold"/>
                  <a:ea typeface="字由点字典黑 Bold"/>
                  <a:cs typeface="字由点字典黑 Bold"/>
                  <a:sym typeface="字由点字典黑 Bold"/>
                </a:rPr>
                <a:t>关节疼痛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969005"/>
              <a:ext cx="8656617" cy="11787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>
                  <a:solidFill>
                    <a:srgbClr val="000000"/>
                  </a:solidFill>
                  <a:latin typeface="字由点字典黑"/>
                  <a:ea typeface="字由点字典黑"/>
                  <a:cs typeface="字由点字典黑"/>
                  <a:sym typeface="字由点字典黑"/>
                </a:rPr>
                <a:t>患者常表现为急性关节炎，关节疼痛可持续数周至数月。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0703295" y="7708358"/>
            <a:ext cx="6492463" cy="1610832"/>
            <a:chOff x="0" y="0"/>
            <a:chExt cx="8656617" cy="2147776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-66675"/>
              <a:ext cx="8656617" cy="751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75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000000"/>
                  </a:solidFill>
                  <a:latin typeface="字由点字典黑 Bold"/>
                  <a:ea typeface="字由点字典黑 Bold"/>
                  <a:cs typeface="字由点字典黑 Bold"/>
                  <a:sym typeface="字由点字典黑 Bold"/>
                </a:rPr>
                <a:t>皮疹特点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969005"/>
              <a:ext cx="8656617" cy="117877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40"/>
                </a:lnSpc>
                <a:spcBef>
                  <a:spcPct val="0"/>
                </a:spcBef>
              </a:pPr>
              <a:r>
                <a:rPr lang="en-US" sz="2600">
                  <a:solidFill>
                    <a:srgbClr val="000000"/>
                  </a:solidFill>
                  <a:latin typeface="字由点字典黑"/>
                  <a:ea typeface="字由点字典黑"/>
                  <a:cs typeface="字由点字典黑"/>
                  <a:sym typeface="字由点字典黑"/>
                </a:rPr>
                <a:t>皮疹通常在发热后出现，形态多样，可遍及全身。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DAGxPqYeiII</dc:identifier>
  <dcterms:modified xsi:type="dcterms:W3CDTF">2011-08-01T06:04:30Z</dcterms:modified>
  <cp:revision>1</cp:revision>
  <dc:title>基孔肯雅热</dc:title>
</cp:coreProperties>
</file>