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359" r:id="rId4"/>
    <p:sldId id="257" r:id="rId6"/>
    <p:sldId id="258" r:id="rId7"/>
    <p:sldId id="303" r:id="rId8"/>
    <p:sldId id="305" r:id="rId9"/>
    <p:sldId id="336" r:id="rId10"/>
    <p:sldId id="337" r:id="rId11"/>
    <p:sldId id="259" r:id="rId12"/>
    <p:sldId id="335" r:id="rId13"/>
    <p:sldId id="260" r:id="rId14"/>
    <p:sldId id="338" r:id="rId15"/>
    <p:sldId id="339" r:id="rId16"/>
    <p:sldId id="261" r:id="rId17"/>
    <p:sldId id="344" r:id="rId18"/>
    <p:sldId id="346" r:id="rId19"/>
    <p:sldId id="262" r:id="rId20"/>
    <p:sldId id="263" r:id="rId21"/>
    <p:sldId id="348" r:id="rId22"/>
    <p:sldId id="351" r:id="rId23"/>
    <p:sldId id="264" r:id="rId24"/>
    <p:sldId id="334" r:id="rId25"/>
    <p:sldId id="353" r:id="rId26"/>
    <p:sldId id="265" r:id="rId27"/>
    <p:sldId id="352" r:id="rId28"/>
    <p:sldId id="266" r:id="rId29"/>
    <p:sldId id="349" r:id="rId30"/>
    <p:sldId id="360" r:id="rId31"/>
    <p:sldId id="355" r:id="rId32"/>
    <p:sldId id="357" r:id="rId33"/>
    <p:sldId id="412" r:id="rId34"/>
    <p:sldId id="267" r:id="rId35"/>
    <p:sldId id="363" r:id="rId36"/>
    <p:sldId id="365" r:id="rId37"/>
    <p:sldId id="268" r:id="rId38"/>
    <p:sldId id="340" r:id="rId39"/>
    <p:sldId id="341" r:id="rId40"/>
    <p:sldId id="342" r:id="rId41"/>
    <p:sldId id="269" r:id="rId42"/>
    <p:sldId id="270" r:id="rId43"/>
    <p:sldId id="361" r:id="rId44"/>
    <p:sldId id="271" r:id="rId45"/>
    <p:sldId id="272" r:id="rId46"/>
    <p:sldId id="354" r:id="rId47"/>
    <p:sldId id="273" r:id="rId48"/>
    <p:sldId id="274" r:id="rId49"/>
    <p:sldId id="275" r:id="rId50"/>
    <p:sldId id="276" r:id="rId51"/>
    <p:sldId id="277" r:id="rId52"/>
    <p:sldId id="278" r:id="rId53"/>
    <p:sldId id="279" r:id="rId54"/>
    <p:sldId id="280" r:id="rId55"/>
    <p:sldId id="281" r:id="rId56"/>
    <p:sldId id="282" r:id="rId57"/>
    <p:sldId id="283" r:id="rId58"/>
  </p:sldIdLst>
  <p:sldSz cx="12192000" cy="6858000"/>
  <p:notesSz cx="6858000" cy="91440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8" userDrawn="1">
          <p15:clr>
            <a:srgbClr val="A4A3A4"/>
          </p15:clr>
        </p15:guide>
        <p15:guide id="2" pos="28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76" d="100"/>
          <a:sy n="76" d="100"/>
        </p:scale>
        <p:origin x="272" y="60"/>
      </p:cViewPr>
      <p:guideLst>
        <p:guide orient="horz" pos="2138"/>
        <p:guide pos="2847"/>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3" Type="http://schemas.openxmlformats.org/officeDocument/2006/relationships/tags" Target="tags/tag14.xml"/><Relationship Id="rId62" Type="http://schemas.openxmlformats.org/officeDocument/2006/relationships/commentAuthors" Target="commentAuthors.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2.xml"/><Relationship Id="rId59" Type="http://schemas.openxmlformats.org/officeDocument/2006/relationships/presProps" Target="presProps.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2170176192523"/>
          <c:y val="0.00455996352029184"/>
        </c:manualLayout>
      </c:layout>
      <c:overlay val="0"/>
      <c:spPr>
        <a:noFill/>
        <a:ln>
          <a:noFill/>
        </a:ln>
        <a:effectLst/>
      </c:spPr>
      <c:txPr>
        <a:bodyPr rot="0" spcFirstLastPara="0" vertOverflow="ellipsis" vert="horz" wrap="square" anchor="ctr" anchorCtr="1"/>
        <a:lstStyle/>
        <a:p>
          <a:pPr>
            <a:defRPr lang="zh-CN" sz="2160" b="1" i="0" u="none" strike="noStrike" kern="1200" baseline="0">
              <a:solidFill>
                <a:schemeClr val="tx1">
                  <a:lumMod val="75000"/>
                  <a:lumOff val="25000"/>
                </a:schemeClr>
              </a:solidFill>
              <a:latin typeface="+mn-lt"/>
              <a:ea typeface="+mn-ea"/>
              <a:cs typeface="+mn-cs"/>
            </a:defRPr>
          </a:pPr>
        </a:p>
      </c:txPr>
    </c:title>
    <c:autoTitleDeleted val="0"/>
    <c:plotArea>
      <c:layout/>
      <c:pieChart>
        <c:varyColors val="1"/>
        <c:ser>
          <c:idx val="0"/>
          <c:order val="0"/>
          <c:tx>
            <c:strRef>
              <c:f>Sheet1!$B$1</c:f>
              <c:strCache>
                <c:ptCount val="1"/>
                <c:pt idx="0">
                  <c:v>肿瘤治愈贡献</c:v>
                </c:pt>
              </c:strCache>
            </c:strRef>
          </c:tx>
          <c:spPr/>
          <c:explosion val="0"/>
          <c:dPt>
            <c:idx val="0"/>
            <c:bubble3D val="0"/>
            <c:spPr>
              <a:solidFill>
                <a:schemeClr val="accent1"/>
              </a:solidFill>
              <a:ln>
                <a:solidFill>
                  <a:schemeClr val="bg1"/>
                </a:solidFill>
              </a:ln>
              <a:effectLst/>
            </c:spPr>
          </c:dPt>
          <c:dPt>
            <c:idx val="1"/>
            <c:bubble3D val="0"/>
            <c:spPr>
              <a:solidFill>
                <a:schemeClr val="accent2"/>
              </a:solidFill>
              <a:ln>
                <a:solidFill>
                  <a:schemeClr val="bg1"/>
                </a:solidFill>
              </a:ln>
              <a:effectLst/>
            </c:spPr>
          </c:dPt>
          <c:dPt>
            <c:idx val="2"/>
            <c:bubble3D val="0"/>
            <c:spPr>
              <a:solidFill>
                <a:schemeClr val="accent3"/>
              </a:solidFill>
              <a:ln>
                <a:solidFill>
                  <a:schemeClr val="bg1"/>
                </a:solidFill>
              </a:ln>
              <a:effectLst/>
            </c:spPr>
          </c:dPt>
          <c:dPt>
            <c:idx val="3"/>
            <c:bubble3D val="0"/>
            <c:spPr>
              <a:solidFill>
                <a:schemeClr val="accent4"/>
              </a:solidFill>
              <a:ln>
                <a:solidFill>
                  <a:schemeClr val="bg1"/>
                </a:solidFill>
              </a:ln>
              <a:effectLst/>
            </c:spPr>
          </c:dPt>
          <c:dLbls>
            <c:dLbl>
              <c:idx val="0"/>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lumMod val="75000"/>
                        <a:lumOff val="25000"/>
                      </a:schemeClr>
                    </a:solidFill>
                    <a:latin typeface="+mn-lt"/>
                    <a:ea typeface="+mn-ea"/>
                    <a:cs typeface="+mn-cs"/>
                  </a:defRPr>
                </a:pPr>
              </a:p>
            </c:txPr>
            <c:dLblPos val="bestFit"/>
            <c:showLegendKey val="0"/>
            <c:showVal val="0"/>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手术治愈</c:v>
                </c:pt>
                <c:pt idx="1">
                  <c:v>放疗治愈</c:v>
                </c:pt>
                <c:pt idx="2">
                  <c:v>化疗治愈</c:v>
                </c:pt>
                <c:pt idx="3">
                  <c:v>未能治愈</c:v>
                </c:pt>
              </c:strCache>
            </c:strRef>
          </c:cat>
          <c:val>
            <c:numRef>
              <c:f>Sheet1!$B$2:$B$5</c:f>
              <c:numCache>
                <c:formatCode>0%</c:formatCode>
                <c:ptCount val="4"/>
                <c:pt idx="0">
                  <c:v>0.22</c:v>
                </c:pt>
                <c:pt idx="1">
                  <c:v>0.18</c:v>
                </c:pt>
                <c:pt idx="2">
                  <c:v>0.05</c:v>
                </c:pt>
                <c:pt idx="3">
                  <c:v>0.55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t"/>
      <c:legendEntry>
        <c:idx val="0"/>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Entry>
      <c:legendEntry>
        <c:idx val="2"/>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Entry>
      <c:legendEntry>
        <c:idx val="3"/>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Entry>
      <c:layout/>
      <c:overlay val="0"/>
      <c:spPr>
        <a:noFill/>
        <a:ln>
          <a:noFill/>
        </a:ln>
        <a:effectLst/>
      </c:spPr>
      <c:txPr>
        <a:bodyPr rot="0" spcFirstLastPara="0"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3c7eb97b-6e1f-4909-bbef-1e6347bf439d}"/>
      </c:ext>
    </c:extLst>
  </c:chart>
  <c:spPr>
    <a:noFill/>
    <a:ln>
      <a:noFill/>
    </a:ln>
    <a:effectLst/>
  </c:spPr>
  <c:txPr>
    <a:bodyPr/>
    <a:lstStyle/>
    <a:p>
      <a:pPr>
        <a:defRPr lang="zh-CN" sz="18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8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solidFill>
          <a:schemeClr val="bg1"/>
        </a:solidFill>
      </a:ln>
      <a:effectLst/>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l" defTabSz="457200" rtl="0" latinLnBrk="0"/>
            <a:endParaRPr kumimoji="1"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Rectangle 7"/>
          <p:cNvSpPr txBox="1">
            <a:spLocks noGrp="1"/>
          </p:cNvSpPr>
          <p:nvPr>
            <p:ph type="sldNum" sz="quarter"/>
          </p:nvPr>
        </p:nvSpPr>
        <p:spPr>
          <a:xfrm>
            <a:off x="5180013" y="6513513"/>
            <a:ext cx="3962400" cy="342900"/>
          </a:xfrm>
          <a:prstGeom prst="rect">
            <a:avLst/>
          </a:prstGeom>
          <a:noFill/>
          <a:ln w="9525">
            <a:noFill/>
          </a:ln>
        </p:spPr>
        <p:txBody>
          <a:bodyPr anchor="b" anchorCtr="0"/>
          <a:p>
            <a:pPr lvl="0" algn="r" eaLnBrk="1" hangingPunct="1"/>
            <a:fld id="{9A0DB2DC-4C9A-4742-B13C-FB6460FD3503}" type="slidenum">
              <a:rPr lang="en-US" altLang="zh-CN" sz="1200" dirty="0">
                <a:latin typeface="Times New Roman" panose="02020603050405020304" pitchFamily="18" charset="0"/>
              </a:rPr>
            </a:fld>
            <a:endParaRPr lang="en-US" altLang="zh-CN" sz="1200" dirty="0">
              <a:latin typeface="Times New Roman" panose="02020603050405020304" pitchFamily="18" charset="0"/>
            </a:endParaRPr>
          </a:p>
        </p:txBody>
      </p:sp>
      <p:sp>
        <p:nvSpPr>
          <p:cNvPr id="105475" name="Rectangle 2"/>
          <p:cNvSpPr>
            <a:spLocks noRot="1" noTextEdit="1"/>
          </p:cNvSpPr>
          <p:nvPr>
            <p:ph type="sldImg"/>
          </p:nvPr>
        </p:nvSpPr>
        <p:spPr/>
      </p:sp>
      <p:sp>
        <p:nvSpPr>
          <p:cNvPr id="105476" name="Rectangle 3"/>
          <p:cNvSpPr>
            <a:spLocks noGrp="1"/>
          </p:cNvSpPr>
          <p:nvPr>
            <p:ph type="body" idx="1"/>
          </p:nvPr>
        </p:nvSpPr>
        <p:spPr/>
        <p:txBody>
          <a:bodyPr wrap="square" lIns="91440" tIns="45720" rIns="91440" bIns="45720" anchor="t" anchorCtr="0"/>
          <a:p>
            <a:pPr lvl="0" eaLnBrk="1" hangingPunct="1"/>
            <a:endParaRPr lang="zh-CN"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457200"/>
            <a:ext cx="10972800" cy="13716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09600" y="1981200"/>
            <a:ext cx="10972800" cy="38862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Char char="v"/>
              <a:defRPr/>
            </a:pPr>
            <a:endParaRPr kumimoji="0" lang="zh-CN" altLang="en-US" sz="2800" b="1" i="0" u="none" strike="noStrike" kern="0" cap="none" spc="0" normalizeH="0" baseline="0" noProof="0" smtClean="0">
              <a:ln>
                <a:noFill/>
              </a:ln>
              <a:solidFill>
                <a:schemeClr val="tx1"/>
              </a:solidFill>
              <a:effectLst/>
              <a:uLnTx/>
              <a:uFillTx/>
              <a:latin typeface="+mn-lt"/>
              <a:ea typeface="+mn-ea"/>
              <a:cs typeface="+mn-cs"/>
            </a:endParaRPr>
          </a:p>
        </p:txBody>
      </p:sp>
      <p:sp>
        <p:nvSpPr>
          <p:cNvPr id="17" name="Rectangle 2"/>
          <p:cNvSpPr>
            <a:spLocks noGrp="1" noChangeArrowheads="1"/>
          </p:cNvSpPr>
          <p:nvPr>
            <p:ph type="ftr" sz="quarter" idx="3"/>
          </p:nvPr>
        </p:nvSpPr>
        <p:spPr bwMode="auto">
          <a:xfrm>
            <a:off x="7721600" y="6486525"/>
            <a:ext cx="3860800" cy="298450"/>
          </a:xfrm>
          <a:prstGeom prst="rect">
            <a:avLst/>
          </a:prstGeom>
          <a:ln>
            <a:miter lim="800000"/>
          </a:ln>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18" name="Rectangle 3"/>
          <p:cNvSpPr>
            <a:spLocks noGrp="1" noChangeArrowheads="1"/>
          </p:cNvSpPr>
          <p:nvPr>
            <p:ph type="sldNum" sz="quarter" idx="4"/>
          </p:nvPr>
        </p:nvSpPr>
        <p:spPr bwMode="auto">
          <a:xfrm>
            <a:off x="609600" y="6480175"/>
            <a:ext cx="1016000" cy="292100"/>
          </a:xfrm>
          <a:prstGeom prst="rect">
            <a:avLst/>
          </a:prstGeom>
          <a:ln>
            <a:miter lim="800000"/>
          </a:ln>
        </p:spPr>
        <p:txBody>
          <a:bodyPr vert="horz" wrap="square" lIns="91440" tIns="45720" rIns="91440" bIns="45720" numCol="1" anchor="t" anchorCtr="0" compatLnSpc="1"/>
          <a:p>
            <a:pPr>
              <a:buNone/>
            </a:pPr>
            <a:fld id="{9A0DB2DC-4C9A-4742-B13C-FB6460FD3503}" type="slidenum">
              <a:rPr lang="en-US" altLang="zh-CN" dirty="0">
                <a:latin typeface="Verdana" panose="020B0604030504040204" pitchFamily="34" charset="0"/>
              </a:rPr>
            </a:fld>
            <a:endParaRPr lang="en-US" altLang="zh-CN" dirty="0">
              <a:latin typeface="Verdana" panose="020B0604030504040204" pitchFamily="34" charset="0"/>
            </a:endParaRPr>
          </a:p>
        </p:txBody>
      </p:sp>
      <p:sp>
        <p:nvSpPr>
          <p:cNvPr id="19" name="Rectangle 16"/>
          <p:cNvSpPr>
            <a:spLocks noGrp="1" noChangeArrowheads="1"/>
          </p:cNvSpPr>
          <p:nvPr>
            <p:ph type="dt" sz="half" idx="2"/>
          </p:nvPr>
        </p:nvSpPr>
        <p:spPr>
          <a:xfrm>
            <a:off x="609600" y="6245225"/>
            <a:ext cx="2844800" cy="47625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A53E487-AF1E-4A55-B44D-143311A651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2102EE-3F19-4C10-9456-98EED0B6569F}"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Main Empty">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b="8805"/>
          <a:stretch>
            <a:fillRect/>
          </a:stretch>
        </p:blipFill>
        <p:spPr>
          <a:xfrm>
            <a:off x="0" y="1121434"/>
            <a:ext cx="12192000" cy="5736566"/>
          </a:xfrm>
          <a:prstGeom prst="rect">
            <a:avLst/>
          </a:prstGeom>
        </p:spPr>
      </p:pic>
      <p:sp>
        <p:nvSpPr>
          <p:cNvPr id="3" name="矩形 2"/>
          <p:cNvSpPr/>
          <p:nvPr userDrawn="1"/>
        </p:nvSpPr>
        <p:spPr>
          <a:xfrm>
            <a:off x="0" y="2615431"/>
            <a:ext cx="12192000" cy="223138"/>
          </a:xfrm>
          <a:prstGeom prst="rect">
            <a:avLst/>
          </a:prstGeom>
          <a:gradFill>
            <a:gsLst>
              <a:gs pos="23000">
                <a:schemeClr val="accent1">
                  <a:lumMod val="5000"/>
                  <a:lumOff val="95000"/>
                </a:schemeClr>
              </a:gs>
              <a:gs pos="100000">
                <a:schemeClr val="bg1">
                  <a:alpha val="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defTabSz="309880" fontAlgn="auto" hangingPunct="0">
              <a:lnSpc>
                <a:spcPct val="100000"/>
              </a:lnSpc>
              <a:spcBef>
                <a:spcPts val="0"/>
              </a:spcBef>
              <a:spcAft>
                <a:spcPts val="0"/>
              </a:spcAft>
            </a:pPr>
            <a:endParaRPr lang="zh-CN" altLang="en-US" sz="1200" b="0" kern="0" dirty="0">
              <a:solidFill>
                <a:srgbClr val="FFFFFF"/>
              </a:solidFill>
              <a:latin typeface="Helvetica"/>
              <a:ea typeface="+mn-ea"/>
              <a:sym typeface="Helvetic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3E487-AF1E-4A55-B44D-143311A6516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102EE-3F19-4C10-9456-98EED0B6569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jpe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vmlDrawing" Target="../drawings/vmlDrawing1.vml"/><Relationship Id="rId4" Type="http://schemas.openxmlformats.org/officeDocument/2006/relationships/slideLayout" Target="../slideLayouts/slideLayout7.xml"/><Relationship Id="rId3" Type="http://schemas.openxmlformats.org/officeDocument/2006/relationships/oleObject" Target="../embeddings/oleObject2.bin"/><Relationship Id="rId2" Type="http://schemas.openxmlformats.org/officeDocument/2006/relationships/image" Target="../media/image9.png"/><Relationship Id="rId1"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18.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png"/><Relationship Id="rId3" Type="http://schemas.openxmlformats.org/officeDocument/2006/relationships/tags" Target="../tags/tag3.xml"/><Relationship Id="rId2" Type="http://schemas.openxmlformats.org/officeDocument/2006/relationships/image" Target="../media/image20.jpe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4.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png"/><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6.jpeg"/><Relationship Id="rId3" Type="http://schemas.openxmlformats.org/officeDocument/2006/relationships/tags" Target="../tags/tag6.xml"/><Relationship Id="rId2" Type="http://schemas.openxmlformats.org/officeDocument/2006/relationships/image" Target="../media/image10.pn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jpeg"/><Relationship Id="rId1" Type="http://schemas.openxmlformats.org/officeDocument/2006/relationships/image" Target="../media/image29.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1.png"/><Relationship Id="rId3" Type="http://schemas.openxmlformats.org/officeDocument/2006/relationships/tags" Target="../tags/tag7.xml"/><Relationship Id="rId2" Type="http://schemas.microsoft.com/office/2007/relationships/media" Target="../media/media1.mp4"/><Relationship Id="rId1" Type="http://schemas.openxmlformats.org/officeDocument/2006/relationships/video" Target="../media/media1.mp4"/></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3.jpeg"/></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tags" Target="../tags/tag13.xml"/><Relationship Id="rId4" Type="http://schemas.openxmlformats.org/officeDocument/2006/relationships/image" Target="../media/image49.png"/><Relationship Id="rId3" Type="http://schemas.openxmlformats.org/officeDocument/2006/relationships/tags" Target="../tags/tag12.xml"/><Relationship Id="rId2" Type="http://schemas.openxmlformats.org/officeDocument/2006/relationships/image" Target="../media/image48.png"/><Relationship Id="rId1"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jpeg"/><Relationship Id="rId1"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jpeg"/><Relationship Id="rId1" Type="http://schemas.openxmlformats.org/officeDocument/2006/relationships/image" Target="../media/image3.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jpeg"/><Relationship Id="rId1"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jpeg"/><Relationship Id="rId1"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jpe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chart" Target="../charts/chart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6.jpeg"/><Relationship Id="rId1"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jpeg"/><Relationship Id="rId1"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8.jpeg"/><Relationship Id="rId1" Type="http://schemas.openxmlformats.org/officeDocument/2006/relationships/image" Target="../media/image3.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02701" y="-359400"/>
            <a:ext cx="442429"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defTabSz="309880" hangingPunct="0"/>
            <a:r>
              <a:rPr lang="zh-CN" altLang="en-US" sz="1050" kern="0" dirty="0">
                <a:solidFill>
                  <a:srgbClr val="FCFCFC"/>
                </a:solidFill>
                <a:latin typeface="Helvetica"/>
                <a:sym typeface="Helvetica"/>
              </a:rPr>
              <a:t>封面一</a:t>
            </a:r>
            <a:endParaRPr lang="zh-CN" altLang="en-US" sz="1050" kern="0" dirty="0">
              <a:solidFill>
                <a:srgbClr val="FCFCFC"/>
              </a:solidFill>
              <a:latin typeface="Helvetica"/>
              <a:sym typeface="Helvetica"/>
            </a:endParaRPr>
          </a:p>
        </p:txBody>
      </p:sp>
      <p:sp>
        <p:nvSpPr>
          <p:cNvPr id="3" name="矩形 2"/>
          <p:cNvSpPr/>
          <p:nvPr/>
        </p:nvSpPr>
        <p:spPr>
          <a:xfrm>
            <a:off x="2148094" y="2295526"/>
            <a:ext cx="8791686" cy="829945"/>
          </a:xfrm>
          <a:prstGeom prst="rect">
            <a:avLst/>
          </a:prstGeom>
        </p:spPr>
        <p:txBody>
          <a:bodyPr wrap="square">
            <a:spAutoFit/>
          </a:bodyPr>
          <a:lstStyle/>
          <a:p>
            <a:pPr algn="ctr">
              <a:defRPr/>
            </a:pPr>
            <a:r>
              <a:rPr lang="zh-CN" altLang="en-US" sz="4800" dirty="0">
                <a:ln w="15875"/>
                <a:gradFill>
                  <a:gsLst>
                    <a:gs pos="0">
                      <a:schemeClr val="accent1">
                        <a:hueMod val="80000"/>
                      </a:schemeClr>
                    </a:gs>
                    <a:gs pos="100000">
                      <a:schemeClr val="accent1">
                        <a:alpha val="100000"/>
                      </a:schemeClr>
                    </a:gs>
                  </a:gsLst>
                  <a:lin ang="2700000" scaled="0"/>
                </a:gradFill>
                <a:effectLst/>
                <a:latin typeface="微软雅黑" panose="020B0503020204020204" charset="-122"/>
                <a:ea typeface="微软雅黑" panose="020B0503020204020204" charset="-122"/>
                <a:cs typeface="Arial Unicode MS" panose="020B0604020202020204" pitchFamily="34" charset="-122"/>
              </a:rPr>
              <a:t>肿瘤放疗科普知识</a:t>
            </a:r>
            <a:endParaRPr lang="zh-CN" altLang="en-US" sz="4800" dirty="0">
              <a:ln w="15875"/>
              <a:gradFill>
                <a:gsLst>
                  <a:gs pos="0">
                    <a:schemeClr val="accent1">
                      <a:hueMod val="80000"/>
                    </a:schemeClr>
                  </a:gs>
                  <a:gs pos="100000">
                    <a:schemeClr val="accent1">
                      <a:alpha val="100000"/>
                    </a:schemeClr>
                  </a:gs>
                </a:gsLst>
                <a:lin ang="2700000" scaled="0"/>
              </a:gradFill>
              <a:effectLst/>
              <a:latin typeface="微软雅黑" panose="020B0503020204020204" charset="-122"/>
              <a:ea typeface="微软雅黑" panose="020B0503020204020204" charset="-122"/>
              <a:cs typeface="Arial Unicode MS" panose="020B0604020202020204" pitchFamily="34" charset="-122"/>
            </a:endParaRPr>
          </a:p>
        </p:txBody>
      </p:sp>
      <p:sp>
        <p:nvSpPr>
          <p:cNvPr id="4" name="文本框 3"/>
          <p:cNvSpPr txBox="1"/>
          <p:nvPr/>
        </p:nvSpPr>
        <p:spPr>
          <a:xfrm>
            <a:off x="8077835" y="668655"/>
            <a:ext cx="3736975" cy="596900"/>
          </a:xfrm>
          <a:prstGeom prst="rect">
            <a:avLst/>
          </a:prstGeom>
          <a:noFill/>
        </p:spPr>
        <p:txBody>
          <a:bodyPr wrap="square" rtlCol="0" anchor="t">
            <a:noAutofit/>
          </a:bodyPr>
          <a:p>
            <a:r>
              <a:rPr lang="zh-CN" altLang="en-US" sz="2800" dirty="0">
                <a:solidFill>
                  <a:schemeClr val="accent1"/>
                </a:solidFill>
                <a:effectLst>
                  <a:outerShdw blurRad="38100" dist="25400" dir="5400000" algn="ctr" rotWithShape="0">
                    <a:srgbClr val="6E747A">
                      <a:alpha val="43000"/>
                    </a:srgbClr>
                  </a:outerShdw>
                </a:effectLst>
                <a:sym typeface="+mn-ea"/>
              </a:rPr>
              <a:t>“</a:t>
            </a:r>
            <a:r>
              <a:rPr lang="en-US" altLang="zh-CN" sz="2800" dirty="0">
                <a:solidFill>
                  <a:schemeClr val="accent1"/>
                </a:solidFill>
                <a:effectLst>
                  <a:outerShdw blurRad="38100" dist="25400" dir="5400000" algn="ctr" rotWithShape="0">
                    <a:srgbClr val="6E747A">
                      <a:alpha val="43000"/>
                    </a:srgbClr>
                  </a:outerShdw>
                </a:effectLst>
                <a:sym typeface="+mn-ea"/>
              </a:rPr>
              <a:t>323</a:t>
            </a:r>
            <a:r>
              <a:rPr lang="zh-CN" altLang="en-US" sz="2800" dirty="0">
                <a:solidFill>
                  <a:schemeClr val="accent1"/>
                </a:solidFill>
                <a:effectLst>
                  <a:outerShdw blurRad="38100" dist="25400" dir="5400000" algn="ctr" rotWithShape="0">
                    <a:srgbClr val="6E747A">
                      <a:alpha val="43000"/>
                    </a:srgbClr>
                  </a:outerShdw>
                </a:effectLst>
                <a:sym typeface="+mn-ea"/>
              </a:rPr>
              <a:t>”健康科普讲座</a:t>
            </a:r>
            <a:endParaRPr lang="zh-CN" altLang="en-US" sz="2800" dirty="0">
              <a:solidFill>
                <a:schemeClr val="accent1"/>
              </a:solidFill>
              <a:effectLst>
                <a:outerShdw blurRad="38100" dist="25400" dir="5400000" algn="ctr" rotWithShape="0">
                  <a:srgbClr val="6E747A">
                    <a:alpha val="43000"/>
                  </a:srgbClr>
                </a:outerShdw>
              </a:effectLst>
              <a:sym typeface="+mn-ea"/>
            </a:endParaRPr>
          </a:p>
        </p:txBody>
      </p:sp>
      <p:sp>
        <p:nvSpPr>
          <p:cNvPr id="5" name="文本框 4"/>
          <p:cNvSpPr txBox="1"/>
          <p:nvPr/>
        </p:nvSpPr>
        <p:spPr>
          <a:xfrm>
            <a:off x="8276590" y="5655310"/>
            <a:ext cx="2578100" cy="949325"/>
          </a:xfrm>
          <a:prstGeom prst="rect">
            <a:avLst/>
          </a:prstGeom>
        </p:spPr>
        <p:txBody>
          <a:bodyPr wrap="square">
            <a:noAutofit/>
            <a:extLst>
              <a:ext uri="{4A0BC546-FE56-4ADE-93B0-CB8AF2F6F144}">
                <wpsdc:textFrameExt xmlns:wpsdc="http://www.wps.cn/officeDocument/2022/drawingmlCustomData" type="sub-title"/>
              </a:ext>
            </a:extLst>
          </a:bodyPr>
          <a:p>
            <a:pPr algn="l"/>
            <a:r>
              <a:rPr lang="zh-CN" altLang="en-US" sz="2400" spc="200">
                <a:latin typeface="Arial" panose="020B0604020202020204" pitchFamily="34" charset="0"/>
                <a:ea typeface="微软雅黑" panose="020B0503020204020204" charset="-122"/>
              </a:rPr>
              <a:t>肿瘤科</a:t>
            </a:r>
            <a:r>
              <a:rPr lang="en-US" altLang="zh-CN" sz="2400" spc="200">
                <a:latin typeface="Arial" panose="020B0604020202020204" pitchFamily="34" charset="0"/>
                <a:ea typeface="微软雅黑" panose="020B0503020204020204" charset="-122"/>
              </a:rPr>
              <a:t> </a:t>
            </a:r>
            <a:r>
              <a:rPr lang="zh-CN" altLang="en-US" sz="2400" spc="200">
                <a:latin typeface="Arial" panose="020B0604020202020204" pitchFamily="34" charset="0"/>
                <a:ea typeface="微软雅黑" panose="020B0503020204020204" charset="-122"/>
              </a:rPr>
              <a:t>胡林</a:t>
            </a:r>
            <a:endParaRPr lang="zh-CN" altLang="en-US" sz="2400" spc="200">
              <a:latin typeface="Arial" panose="020B0604020202020204" pitchFamily="34" charset="0"/>
              <a:ea typeface="微软雅黑" panose="020B0503020204020204" charset="-122"/>
            </a:endParaRPr>
          </a:p>
          <a:p>
            <a:pPr algn="l"/>
            <a:r>
              <a:rPr lang="en-US" altLang="zh-CN" spc="200">
                <a:latin typeface="Arial" panose="020B0604020202020204" pitchFamily="34" charset="0"/>
                <a:ea typeface="微软雅黑" panose="020B0503020204020204" charset="-122"/>
              </a:rPr>
              <a:t>    </a:t>
            </a:r>
            <a:endParaRPr lang="en-US" altLang="zh-CN" spc="200">
              <a:latin typeface="Arial" panose="020B0604020202020204" pitchFamily="34" charset="0"/>
              <a:ea typeface="微软雅黑" panose="020B0503020204020204" charset="-122"/>
            </a:endParaRPr>
          </a:p>
          <a:p>
            <a:pPr algn="l"/>
            <a:endParaRPr lang="en-US" altLang="zh-CN" spc="200">
              <a:latin typeface="Arial" panose="020B0604020202020204" pitchFamily="34" charset="0"/>
              <a:ea typeface="微软雅黑" panose="020B0503020204020204" charset="-122"/>
            </a:endParaRPr>
          </a:p>
        </p:txBody>
      </p:sp>
      <p:pic>
        <p:nvPicPr>
          <p:cNvPr id="3076" name="图片 1" descr="医院LOGO（白底）"/>
          <p:cNvPicPr>
            <a:picLocks noChangeAspect="1"/>
          </p:cNvPicPr>
          <p:nvPr/>
        </p:nvPicPr>
        <p:blipFill>
          <a:blip r:embed="rId1"/>
          <a:stretch>
            <a:fillRect/>
          </a:stretch>
        </p:blipFill>
        <p:spPr>
          <a:xfrm>
            <a:off x="250825" y="260350"/>
            <a:ext cx="2359025" cy="5080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advTm="16271"/>
    </mc:Choice>
    <mc:Fallback>
      <p:transition spd="slow" advTm="1627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1036424" y="1665910"/>
            <a:ext cx="5058967" cy="4264973"/>
          </a:xfrm>
          <a:prstGeom prst="rect">
            <a:avLst/>
          </a:prstGeom>
          <a:solidFill>
            <a:schemeClr val="accent1">
              <a:alpha val="11000"/>
            </a:schemeClr>
          </a:solidFill>
        </p:spPr>
        <p:style>
          <a:lnRef idx="0">
            <a:schemeClr val="accent1"/>
          </a:lnRef>
          <a:fillRef idx="1">
            <a:schemeClr val="accent1"/>
          </a:fillRef>
          <a:effectRef idx="0">
            <a:schemeClr val="accent1"/>
          </a:effectRef>
          <a:fontRef idx="minor">
            <a:schemeClr val="lt1"/>
          </a:fontRef>
        </p:style>
      </p:sp>
      <p:pic>
        <p:nvPicPr>
          <p:cNvPr id="3" name="Picture 3"/>
          <p:cNvPicPr>
            <a:picLocks noChangeAspect="1"/>
          </p:cNvPicPr>
          <p:nvPr/>
        </p:nvPicPr>
        <p:blipFill>
          <a:blip r:embed="rId2"/>
          <a:srcRect t="21927" b="21927"/>
          <a:stretch>
            <a:fillRect/>
          </a:stretch>
        </p:blipFill>
        <p:spPr>
          <a:xfrm>
            <a:off x="6099052" y="1665911"/>
            <a:ext cx="5058969" cy="4260571"/>
          </a:xfrm>
          <a:prstGeom prst="rect">
            <a:avLst/>
          </a:prstGeom>
        </p:spPr>
      </p:pic>
      <p:sp>
        <p:nvSpPr>
          <p:cNvPr id="12" name="AutoShape 12"/>
          <p:cNvSpPr/>
          <p:nvPr/>
        </p:nvSpPr>
        <p:spPr>
          <a:xfrm>
            <a:off x="1352704" y="1828895"/>
            <a:ext cx="4276714" cy="1597135"/>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放疗主要利用高能射线（如X射线、γ射线等）或粒子（如质子、中子等）照射肿瘤组织，</a:t>
            </a:r>
            <a:r>
              <a:rPr lang="en-US" sz="1500" u="sng">
                <a:solidFill>
                  <a:schemeClr val="dk1"/>
                </a:solidFill>
                <a:latin typeface="微软雅黑" panose="020B0503020204020204" charset="-122"/>
                <a:ea typeface="微软雅黑" panose="020B0503020204020204" charset="-122"/>
                <a:cs typeface="微软雅黑" panose="020B0503020204020204" charset="-122"/>
              </a:rPr>
              <a:t>通过破坏肿瘤细胞的DNA结构和功能</a:t>
            </a:r>
            <a:r>
              <a:rPr lang="en-US" sz="1500">
                <a:solidFill>
                  <a:schemeClr val="dk1"/>
                </a:solidFill>
                <a:latin typeface="微软雅黑" panose="020B0503020204020204" charset="-122"/>
                <a:ea typeface="微软雅黑" panose="020B0503020204020204" charset="-122"/>
                <a:cs typeface="微软雅黑" panose="020B0503020204020204" charset="-122"/>
              </a:rPr>
              <a:t>，导致肿瘤细胞死亡。</a:t>
            </a:r>
            <a:endParaRPr lang="en-US" sz="1100"/>
          </a:p>
        </p:txBody>
      </p:sp>
      <p:sp>
        <p:nvSpPr>
          <p:cNvPr id="13" name="AutoShape 13"/>
          <p:cNvSpPr/>
          <p:nvPr/>
        </p:nvSpPr>
        <p:spPr>
          <a:xfrm>
            <a:off x="1352550" y="3773805"/>
            <a:ext cx="4276725" cy="1427480"/>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放疗过程中，正常组织也会受到一定程度的照射，但通过精确的剂量计算和定位技术，可以最大程度地保护正常组织，减少放疗的副作用。</a:t>
            </a:r>
            <a:endParaRPr lang="en-US" sz="1100"/>
          </a:p>
        </p:txBody>
      </p:sp>
      <p:grpSp>
        <p:nvGrpSpPr>
          <p:cNvPr id="18" name="Group 18"/>
          <p:cNvGrpSpPr/>
          <p:nvPr/>
        </p:nvGrpSpPr>
        <p:grpSpPr>
          <a:xfrm>
            <a:off x="454963" y="93878"/>
            <a:ext cx="10641129" cy="914400"/>
            <a:chOff x="454963" y="93878"/>
            <a:chExt cx="10641129" cy="914400"/>
          </a:xfrm>
        </p:grpSpPr>
        <p:sp>
          <p:nvSpPr>
            <p:cNvPr id="19" name="AutoShape 19"/>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7" name="AutoShape 37"/>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8" name="AutoShape 38"/>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9" name="TextBox 39"/>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放疗的原理</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88" name="页脚占位符 1"/>
          <p:cNvSpPr txBox="1">
            <a:spLocks noGrp="1"/>
          </p:cNvSpPr>
          <p:nvPr>
            <p:ph type="ftr" sz="quarter" idx="10"/>
          </p:nvPr>
        </p:nvSpPr>
        <p:spPr/>
        <p: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r>
              <a:rPr lang="en-US" altLang="zh-CN" sz="1200" b="1" dirty="0">
                <a:solidFill>
                  <a:schemeClr val="bg1"/>
                </a:solidFill>
              </a:rPr>
              <a:t>Company Logo</a:t>
            </a:r>
            <a:endParaRPr lang="en-US" altLang="zh-CN" sz="1200" b="1" dirty="0">
              <a:solidFill>
                <a:schemeClr val="bg1"/>
              </a:solidFill>
            </a:endParaRPr>
          </a:p>
        </p:txBody>
      </p:sp>
      <p:grpSp>
        <p:nvGrpSpPr>
          <p:cNvPr id="3074" name="Diagram 2"/>
          <p:cNvGrpSpPr>
            <a:grpSpLocks noChangeAspect="1"/>
          </p:cNvGrpSpPr>
          <p:nvPr/>
        </p:nvGrpSpPr>
        <p:grpSpPr>
          <a:xfrm>
            <a:off x="363220" y="1844675"/>
            <a:ext cx="5187950" cy="3154680"/>
            <a:chOff x="266" y="708"/>
            <a:chExt cx="5184" cy="2851"/>
          </a:xfrm>
        </p:grpSpPr>
        <p:sp>
          <p:nvSpPr>
            <p:cNvPr id="3075" name="AutoShape 3"/>
            <p:cNvSpPr>
              <a:spLocks noChangeAspect="1" noTextEdit="1"/>
            </p:cNvSpPr>
            <p:nvPr/>
          </p:nvSpPr>
          <p:spPr>
            <a:xfrm>
              <a:off x="266" y="708"/>
              <a:ext cx="5184" cy="2851"/>
            </a:xfrm>
            <a:prstGeom prst="rect">
              <a:avLst/>
            </a:prstGeom>
            <a:noFill/>
            <a:ln w="9525">
              <a:noFill/>
            </a:ln>
          </p:spPr>
          <p:txBody>
            <a:bodyPr/>
            <a:p>
              <a:endParaRPr lang="zh-CN" altLang="en-US"/>
            </a:p>
          </p:txBody>
        </p:sp>
        <p:sp>
          <p:nvSpPr>
            <p:cNvPr id="3076" name="_s3076"/>
            <p:cNvSpPr>
              <a:spLocks noTextEdit="1"/>
            </p:cNvSpPr>
            <p:nvPr/>
          </p:nvSpPr>
          <p:spPr>
            <a:xfrm>
              <a:off x="1643" y="919"/>
              <a:ext cx="2430" cy="2430"/>
            </a:xfrm>
            <a:custGeom>
              <a:avLst/>
              <a:gdLst>
                <a:gd name="txL" fmla="*/ 0 w 21600"/>
                <a:gd name="txT" fmla="*/ 0 h 21600"/>
                <a:gd name="txR" fmla="*/ 21600 w 21600"/>
                <a:gd name="txB" fmla="*/ 528 h 21600"/>
              </a:gdLst>
              <a:ahLst/>
              <a:cxnLst>
                <a:cxn ang="270">
                  <a:pos x="10800" y="0"/>
                </a:cxn>
                <a:cxn ang="270">
                  <a:pos x="7796" y="1555"/>
                </a:cxn>
                <a:cxn ang="270">
                  <a:pos x="10800" y="2160"/>
                </a:cxn>
                <a:cxn ang="270">
                  <a:pos x="13803" y="1555"/>
                </a:cxn>
              </a:cxnLst>
              <a:rect l="txL" t="txT" r="txR" b="txB"/>
              <a:pathLst>
                <a:path w="21600" h="21600">
                  <a:moveTo>
                    <a:pt x="8130" y="2582"/>
                  </a:moveTo>
                  <a:arcTo wR="8640" hR="8640" stAng="15120000" swAng="2160000"/>
                  <a:lnTo>
                    <a:pt x="14137" y="528"/>
                  </a:lnTo>
                  <a:arcTo wR="10800" hR="10800" stAng="-4320000" swAng="-2160000"/>
                  <a:close/>
                </a:path>
              </a:pathLst>
            </a:custGeom>
            <a:gradFill rotWithShape="1">
              <a:gsLst>
                <a:gs pos="0">
                  <a:schemeClr val="hlink"/>
                </a:gs>
                <a:gs pos="100000">
                  <a:schemeClr val="bg1"/>
                </a:gs>
              </a:gsLst>
              <a:path path="rect">
                <a:fillToRect r="100000" b="100000"/>
              </a:path>
              <a:tileRect/>
            </a:gradFill>
            <a:ln w="9525" cap="flat" cmpd="sng">
              <a:prstDash val="solid"/>
              <a:miter/>
              <a:headEnd type="none" w="med" len="med"/>
              <a:tailEnd type="none" w="med" len="med"/>
            </a:ln>
            <a:scene3d>
              <a:camera prst="legacyPerspectiveTopRight">
                <a:rot lat="0" lon="0" rev="0"/>
              </a:camera>
              <a:lightRig rig="legacyFlat3" dir="b"/>
            </a:scene3d>
            <a:sp3d extrusionH="887400" prstMaterial="legacyMatte">
              <a:bevelT w="13500" h="13500" prst="angle"/>
              <a:bevelB w="13500" h="13500" prst="angle"/>
              <a:extrusionClr>
                <a:schemeClr val="hlink"/>
              </a:extrusionClr>
            </a:sp3d>
          </p:spPr>
          <p:txBody>
            <a:bodyPr/>
            <a:p>
              <a:endParaRPr lang="zh-CN" altLang="en-US"/>
            </a:p>
          </p:txBody>
        </p:sp>
        <p:sp>
          <p:nvSpPr>
            <p:cNvPr id="3077" name="_s3077"/>
            <p:cNvSpPr>
              <a:spLocks noTextEdit="1"/>
            </p:cNvSpPr>
            <p:nvPr/>
          </p:nvSpPr>
          <p:spPr>
            <a:xfrm rot="4320000">
              <a:off x="1643" y="919"/>
              <a:ext cx="2430" cy="2430"/>
            </a:xfrm>
            <a:custGeom>
              <a:avLst/>
              <a:gdLst>
                <a:gd name="txL" fmla="*/ 0 w 21600"/>
                <a:gd name="txT" fmla="*/ 0 h 21600"/>
                <a:gd name="txR" fmla="*/ 21600 w 21600"/>
                <a:gd name="txB" fmla="*/ 528 h 21600"/>
              </a:gdLst>
              <a:ahLst/>
              <a:cxnLst>
                <a:cxn ang="270">
                  <a:pos x="10800" y="0"/>
                </a:cxn>
                <a:cxn ang="270">
                  <a:pos x="7796" y="1555"/>
                </a:cxn>
                <a:cxn ang="270">
                  <a:pos x="10800" y="2160"/>
                </a:cxn>
                <a:cxn ang="270">
                  <a:pos x="13803" y="1555"/>
                </a:cxn>
              </a:cxnLst>
              <a:rect l="txL" t="txT" r="txR" b="txB"/>
              <a:pathLst>
                <a:path w="21600" h="21600">
                  <a:moveTo>
                    <a:pt x="8130" y="2582"/>
                  </a:moveTo>
                  <a:arcTo wR="8640" hR="8640" stAng="15120000" swAng="2160000"/>
                  <a:lnTo>
                    <a:pt x="14137" y="528"/>
                  </a:lnTo>
                  <a:arcTo wR="10800" hR="10800" stAng="-4320000" swAng="-2160000"/>
                  <a:close/>
                </a:path>
              </a:pathLst>
            </a:custGeom>
            <a:gradFill rotWithShape="1">
              <a:gsLst>
                <a:gs pos="0">
                  <a:schemeClr val="accent2"/>
                </a:gs>
                <a:gs pos="100000">
                  <a:schemeClr val="bg1"/>
                </a:gs>
              </a:gsLst>
              <a:path path="rect">
                <a:fillToRect r="100000" b="100000"/>
              </a:path>
              <a:tileRect/>
            </a:gradFill>
            <a:ln w="9525" cap="flat" cmpd="sng">
              <a:prstDash val="solid"/>
              <a:miter/>
              <a:headEnd type="none" w="med" len="med"/>
              <a:tailEnd type="none" w="med" len="med"/>
            </a:ln>
            <a:scene3d>
              <a:camera prst="legacyPerspectiveTopRight">
                <a:rot lat="0" lon="0" rev="0"/>
              </a:camera>
              <a:lightRig rig="legacyFlat3" dir="b"/>
            </a:scene3d>
            <a:sp3d extrusionH="887400" prstMaterial="legacyMatte">
              <a:bevelT w="13500" h="13500" prst="angle"/>
              <a:bevelB w="13500" h="13500" prst="angle"/>
              <a:extrusionClr>
                <a:schemeClr val="accent2"/>
              </a:extrusionClr>
            </a:sp3d>
          </p:spPr>
          <p:txBody>
            <a:bodyPr/>
            <a:p>
              <a:endParaRPr lang="zh-CN" altLang="en-US"/>
            </a:p>
          </p:txBody>
        </p:sp>
        <p:sp>
          <p:nvSpPr>
            <p:cNvPr id="3078" name="_s3078"/>
            <p:cNvSpPr>
              <a:spLocks noTextEdit="1"/>
            </p:cNvSpPr>
            <p:nvPr/>
          </p:nvSpPr>
          <p:spPr>
            <a:xfrm rot="8640000">
              <a:off x="1643" y="919"/>
              <a:ext cx="2430" cy="2430"/>
            </a:xfrm>
            <a:custGeom>
              <a:avLst/>
              <a:gdLst>
                <a:gd name="txL" fmla="*/ 0 w 21600"/>
                <a:gd name="txT" fmla="*/ 0 h 21600"/>
                <a:gd name="txR" fmla="*/ 21600 w 21600"/>
                <a:gd name="txB" fmla="*/ 528 h 21600"/>
              </a:gdLst>
              <a:ahLst/>
              <a:cxnLst>
                <a:cxn ang="270">
                  <a:pos x="10800" y="0"/>
                </a:cxn>
                <a:cxn ang="270">
                  <a:pos x="7796" y="1555"/>
                </a:cxn>
                <a:cxn ang="270">
                  <a:pos x="10800" y="2160"/>
                </a:cxn>
                <a:cxn ang="270">
                  <a:pos x="13803" y="1555"/>
                </a:cxn>
              </a:cxnLst>
              <a:rect l="txL" t="txT" r="txR" b="txB"/>
              <a:pathLst>
                <a:path w="21600" h="21600">
                  <a:moveTo>
                    <a:pt x="8130" y="2582"/>
                  </a:moveTo>
                  <a:arcTo wR="8640" hR="8640" stAng="15120000" swAng="2160000"/>
                  <a:lnTo>
                    <a:pt x="14137" y="528"/>
                  </a:lnTo>
                  <a:arcTo wR="10800" hR="10800" stAng="-4320000" swAng="-2160000"/>
                  <a:close/>
                </a:path>
              </a:pathLst>
            </a:custGeom>
            <a:gradFill rotWithShape="1">
              <a:gsLst>
                <a:gs pos="0">
                  <a:schemeClr val="accent1"/>
                </a:gs>
                <a:gs pos="100000">
                  <a:schemeClr val="bg1"/>
                </a:gs>
              </a:gsLst>
              <a:path path="rect">
                <a:fillToRect r="100000" b="100000"/>
              </a:path>
              <a:tileRect/>
            </a:gradFill>
            <a:ln w="9525" cap="flat" cmpd="sng">
              <a:prstDash val="solid"/>
              <a:miter/>
              <a:headEnd type="none" w="med" len="med"/>
              <a:tailEnd type="none" w="med" len="med"/>
            </a:ln>
            <a:scene3d>
              <a:camera prst="legacyPerspectiveTopRight">
                <a:rot lat="0" lon="0" rev="0"/>
              </a:camera>
              <a:lightRig rig="legacyFlat3" dir="b"/>
            </a:scene3d>
            <a:sp3d extrusionH="887400" prstMaterial="legacyMatte">
              <a:bevelT w="13500" h="13500" prst="angle"/>
              <a:bevelB w="13500" h="13500" prst="angle"/>
              <a:extrusionClr>
                <a:schemeClr val="accent1"/>
              </a:extrusionClr>
            </a:sp3d>
          </p:spPr>
          <p:txBody>
            <a:bodyPr/>
            <a:p>
              <a:endParaRPr lang="zh-CN" altLang="en-US"/>
            </a:p>
          </p:txBody>
        </p:sp>
        <p:sp>
          <p:nvSpPr>
            <p:cNvPr id="3079" name="_s3079"/>
            <p:cNvSpPr>
              <a:spLocks noTextEdit="1"/>
            </p:cNvSpPr>
            <p:nvPr/>
          </p:nvSpPr>
          <p:spPr>
            <a:xfrm rot="12960000">
              <a:off x="1643" y="919"/>
              <a:ext cx="2430" cy="2430"/>
            </a:xfrm>
            <a:custGeom>
              <a:avLst/>
              <a:gdLst>
                <a:gd name="txL" fmla="*/ 0 w 21600"/>
                <a:gd name="txT" fmla="*/ 0 h 21600"/>
                <a:gd name="txR" fmla="*/ 21600 w 21600"/>
                <a:gd name="txB" fmla="*/ 528 h 21600"/>
              </a:gdLst>
              <a:ahLst/>
              <a:cxnLst>
                <a:cxn ang="270">
                  <a:pos x="10800" y="0"/>
                </a:cxn>
                <a:cxn ang="270">
                  <a:pos x="7796" y="1555"/>
                </a:cxn>
                <a:cxn ang="270">
                  <a:pos x="10800" y="2160"/>
                </a:cxn>
                <a:cxn ang="270">
                  <a:pos x="13803" y="1555"/>
                </a:cxn>
              </a:cxnLst>
              <a:rect l="txL" t="txT" r="txR" b="txB"/>
              <a:pathLst>
                <a:path w="21600" h="21600">
                  <a:moveTo>
                    <a:pt x="8130" y="2582"/>
                  </a:moveTo>
                  <a:arcTo wR="8640" hR="8640" stAng="15120000" swAng="2160000"/>
                  <a:lnTo>
                    <a:pt x="14137" y="528"/>
                  </a:lnTo>
                  <a:arcTo wR="10800" hR="10800" stAng="-4320000" swAng="-2160000"/>
                  <a:close/>
                </a:path>
              </a:pathLst>
            </a:custGeom>
            <a:gradFill rotWithShape="1">
              <a:gsLst>
                <a:gs pos="0">
                  <a:schemeClr val="folHlink"/>
                </a:gs>
                <a:gs pos="100000">
                  <a:schemeClr val="bg1"/>
                </a:gs>
              </a:gsLst>
              <a:path path="rect">
                <a:fillToRect r="100000" b="100000"/>
              </a:path>
              <a:tileRect/>
            </a:gradFill>
            <a:ln w="9525" cap="flat" cmpd="sng">
              <a:prstDash val="solid"/>
              <a:miter/>
              <a:headEnd type="none" w="med" len="med"/>
              <a:tailEnd type="none" w="med" len="med"/>
            </a:ln>
            <a:scene3d>
              <a:camera prst="legacyPerspectiveTopRight">
                <a:rot lat="0" lon="0" rev="0"/>
              </a:camera>
              <a:lightRig rig="legacyFlat3" dir="b"/>
            </a:scene3d>
            <a:sp3d extrusionH="887400" prstMaterial="legacyMatte">
              <a:bevelT w="13500" h="13500" prst="angle"/>
              <a:bevelB w="13500" h="13500" prst="angle"/>
              <a:extrusionClr>
                <a:schemeClr val="folHlink"/>
              </a:extrusionClr>
            </a:sp3d>
          </p:spPr>
          <p:txBody>
            <a:bodyPr/>
            <a:p>
              <a:endParaRPr lang="zh-CN" altLang="en-US"/>
            </a:p>
          </p:txBody>
        </p:sp>
        <p:sp>
          <p:nvSpPr>
            <p:cNvPr id="3080" name="_s3080"/>
            <p:cNvSpPr>
              <a:spLocks noTextEdit="1"/>
            </p:cNvSpPr>
            <p:nvPr/>
          </p:nvSpPr>
          <p:spPr>
            <a:xfrm rot="17280000">
              <a:off x="1643" y="919"/>
              <a:ext cx="2430" cy="2430"/>
            </a:xfrm>
            <a:custGeom>
              <a:avLst/>
              <a:gdLst>
                <a:gd name="txL" fmla="*/ 0 w 21600"/>
                <a:gd name="txT" fmla="*/ 0 h 21600"/>
                <a:gd name="txR" fmla="*/ 21600 w 21600"/>
                <a:gd name="txB" fmla="*/ 528 h 21600"/>
              </a:gdLst>
              <a:ahLst/>
              <a:cxnLst>
                <a:cxn ang="270">
                  <a:pos x="10800" y="0"/>
                </a:cxn>
                <a:cxn ang="270">
                  <a:pos x="7796" y="1555"/>
                </a:cxn>
                <a:cxn ang="270">
                  <a:pos x="10800" y="2160"/>
                </a:cxn>
                <a:cxn ang="270">
                  <a:pos x="13803" y="1555"/>
                </a:cxn>
              </a:cxnLst>
              <a:rect l="txL" t="txT" r="txR" b="txB"/>
              <a:pathLst>
                <a:path w="21600" h="21600">
                  <a:moveTo>
                    <a:pt x="8130" y="2582"/>
                  </a:moveTo>
                  <a:arcTo wR="8640" hR="8640" stAng="15120000" swAng="2160000"/>
                  <a:lnTo>
                    <a:pt x="14137" y="528"/>
                  </a:lnTo>
                  <a:arcTo wR="10800" hR="10800" stAng="-4320000" swAng="-2160000"/>
                  <a:close/>
                </a:path>
              </a:pathLst>
            </a:custGeom>
            <a:gradFill rotWithShape="1">
              <a:gsLst>
                <a:gs pos="0">
                  <a:schemeClr val="bg2"/>
                </a:gs>
                <a:gs pos="100000">
                  <a:schemeClr val="bg1"/>
                </a:gs>
              </a:gsLst>
              <a:path path="rect">
                <a:fillToRect r="100000" b="100000"/>
              </a:path>
              <a:tileRect/>
            </a:gradFill>
            <a:ln w="9525" cap="flat" cmpd="sng">
              <a:prstDash val="solid"/>
              <a:miter/>
              <a:headEnd type="none" w="med" len="med"/>
              <a:tailEnd type="none" w="med" len="med"/>
            </a:ln>
            <a:scene3d>
              <a:camera prst="legacyPerspectiveTopRight">
                <a:rot lat="0" lon="0" rev="0"/>
              </a:camera>
              <a:lightRig rig="legacyFlat3" dir="b"/>
            </a:scene3d>
            <a:sp3d extrusionH="887400" prstMaterial="legacyMatte">
              <a:bevelT w="13500" h="13500" prst="angle"/>
              <a:bevelB w="13500" h="13500" prst="angle"/>
              <a:extrusionClr>
                <a:schemeClr val="bg2"/>
              </a:extrusionClr>
            </a:sp3d>
          </p:spPr>
          <p:txBody>
            <a:bodyPr/>
            <a:p>
              <a:endParaRPr lang="zh-CN" altLang="en-US"/>
            </a:p>
          </p:txBody>
        </p:sp>
        <p:sp>
          <p:nvSpPr>
            <p:cNvPr id="3081" name="_s3081"/>
            <p:cNvSpPr/>
            <p:nvPr/>
          </p:nvSpPr>
          <p:spPr>
            <a:xfrm>
              <a:off x="3232" y="981"/>
              <a:ext cx="536" cy="536"/>
            </a:xfrm>
            <a:prstGeom prst="rect">
              <a:avLst/>
            </a:prstGeom>
            <a:noFill/>
            <a:ln w="9525">
              <a:noFill/>
            </a:ln>
          </p:spPr>
          <p:txBody>
            <a:bodyPr wrap="none" lIns="40334" tIns="20167" rIns="40334" bIns="20167" anchor="ctr" anchorCtr="0"/>
            <a:p>
              <a:r>
                <a:rPr lang="en-US" altLang="zh-CN" sz="1200" b="1">
                  <a:latin typeface="Arial" panose="020B0604020202020204" pitchFamily="34" charset="0"/>
                </a:rPr>
                <a:t>M</a:t>
              </a:r>
              <a:endParaRPr lang="en-US" altLang="zh-CN" sz="1200" b="1">
                <a:latin typeface="Arial" panose="020B0604020202020204" pitchFamily="34" charset="0"/>
              </a:endParaRPr>
            </a:p>
          </p:txBody>
        </p:sp>
        <p:sp>
          <p:nvSpPr>
            <p:cNvPr id="3082" name="_s3082"/>
            <p:cNvSpPr/>
            <p:nvPr/>
          </p:nvSpPr>
          <p:spPr>
            <a:xfrm>
              <a:off x="1550" y="2203"/>
              <a:ext cx="536" cy="536"/>
            </a:xfrm>
            <a:prstGeom prst="rect">
              <a:avLst/>
            </a:prstGeom>
            <a:noFill/>
            <a:ln w="9525">
              <a:noFill/>
            </a:ln>
          </p:spPr>
          <p:txBody>
            <a:bodyPr wrap="none" lIns="40334" tIns="20167" rIns="40334" bIns="20167" anchor="ctr" anchorCtr="0"/>
            <a:p>
              <a:r>
                <a:rPr lang="en-US" altLang="zh-CN" sz="1200" b="1">
                  <a:latin typeface="Arial" panose="020B0604020202020204" pitchFamily="34" charset="0"/>
                </a:rPr>
                <a:t>S</a:t>
              </a:r>
              <a:endParaRPr lang="en-US" altLang="zh-CN" sz="1200" b="1">
                <a:latin typeface="Arial" panose="020B0604020202020204" pitchFamily="34" charset="0"/>
              </a:endParaRPr>
            </a:p>
          </p:txBody>
        </p:sp>
        <p:sp>
          <p:nvSpPr>
            <p:cNvPr id="3083" name="_s3083"/>
            <p:cNvSpPr/>
            <p:nvPr/>
          </p:nvSpPr>
          <p:spPr>
            <a:xfrm>
              <a:off x="1948" y="981"/>
              <a:ext cx="536" cy="536"/>
            </a:xfrm>
            <a:prstGeom prst="rect">
              <a:avLst/>
            </a:prstGeom>
            <a:noFill/>
            <a:ln w="9525">
              <a:noFill/>
            </a:ln>
          </p:spPr>
          <p:txBody>
            <a:bodyPr wrap="none" lIns="40334" tIns="20167" rIns="40334" bIns="20167" anchor="ctr" anchorCtr="0"/>
            <a:p>
              <a:r>
                <a:rPr lang="en-US" altLang="zh-CN" sz="1500" b="1">
                  <a:latin typeface="Arial" panose="020B0604020202020204" pitchFamily="34" charset="0"/>
                </a:rPr>
                <a:t>G</a:t>
              </a:r>
              <a:r>
                <a:rPr lang="en-US" altLang="zh-CN" sz="900" b="1">
                  <a:latin typeface="Arial" panose="020B0604020202020204" pitchFamily="34" charset="0"/>
                </a:rPr>
                <a:t>2</a:t>
              </a:r>
              <a:endParaRPr lang="en-US" altLang="zh-CN" sz="900" b="1">
                <a:latin typeface="Arial" panose="020B0604020202020204" pitchFamily="34" charset="0"/>
              </a:endParaRPr>
            </a:p>
          </p:txBody>
        </p:sp>
        <p:sp>
          <p:nvSpPr>
            <p:cNvPr id="3084" name="_s3084"/>
            <p:cNvSpPr/>
            <p:nvPr/>
          </p:nvSpPr>
          <p:spPr>
            <a:xfrm>
              <a:off x="3630" y="2203"/>
              <a:ext cx="536" cy="536"/>
            </a:xfrm>
            <a:prstGeom prst="rect">
              <a:avLst/>
            </a:prstGeom>
            <a:noFill/>
            <a:ln w="9525">
              <a:noFill/>
            </a:ln>
          </p:spPr>
          <p:txBody>
            <a:bodyPr wrap="none" lIns="40334" tIns="20167" rIns="40334" bIns="20167" anchor="ctr" anchorCtr="0"/>
            <a:p>
              <a:r>
                <a:rPr lang="en-US" altLang="zh-CN" sz="1200" b="1">
                  <a:latin typeface="Arial" panose="020B0604020202020204" pitchFamily="34" charset="0"/>
                </a:rPr>
                <a:t>G</a:t>
              </a:r>
              <a:r>
                <a:rPr lang="en-US" altLang="zh-CN" sz="900" b="1">
                  <a:latin typeface="Arial" panose="020B0604020202020204" pitchFamily="34" charset="0"/>
                </a:rPr>
                <a:t>0</a:t>
              </a:r>
              <a:endParaRPr lang="en-US" altLang="zh-CN" sz="900" b="1">
                <a:latin typeface="Arial" panose="020B0604020202020204" pitchFamily="34" charset="0"/>
              </a:endParaRPr>
            </a:p>
          </p:txBody>
        </p:sp>
        <p:sp>
          <p:nvSpPr>
            <p:cNvPr id="3085" name="_s3085"/>
            <p:cNvSpPr/>
            <p:nvPr/>
          </p:nvSpPr>
          <p:spPr>
            <a:xfrm>
              <a:off x="2590" y="2959"/>
              <a:ext cx="536" cy="536"/>
            </a:xfrm>
            <a:prstGeom prst="rect">
              <a:avLst/>
            </a:prstGeom>
            <a:noFill/>
            <a:ln w="9525">
              <a:noFill/>
            </a:ln>
          </p:spPr>
          <p:txBody>
            <a:bodyPr wrap="none" lIns="40334" tIns="20167" rIns="40334" bIns="20167" anchor="ctr" anchorCtr="0"/>
            <a:p>
              <a:r>
                <a:rPr lang="en-US" altLang="zh-CN" sz="1200" b="1">
                  <a:latin typeface="Arial" panose="020B0604020202020204" pitchFamily="34" charset="0"/>
                </a:rPr>
                <a:t>G</a:t>
              </a:r>
              <a:r>
                <a:rPr lang="en-US" altLang="zh-CN" sz="800" b="1">
                  <a:latin typeface="Arial" panose="020B0604020202020204" pitchFamily="34" charset="0"/>
                </a:rPr>
                <a:t>1</a:t>
              </a:r>
              <a:endParaRPr lang="en-US" altLang="zh-CN" sz="800" b="1">
                <a:latin typeface="Arial" panose="020B0604020202020204" pitchFamily="34" charset="0"/>
              </a:endParaRPr>
            </a:p>
          </p:txBody>
        </p:sp>
      </p:grpSp>
      <p:sp>
        <p:nvSpPr>
          <p:cNvPr id="3089" name="Text Box 14"/>
          <p:cNvSpPr txBox="1"/>
          <p:nvPr/>
        </p:nvSpPr>
        <p:spPr>
          <a:xfrm>
            <a:off x="1638300" y="762000"/>
            <a:ext cx="4046538" cy="570865"/>
          </a:xfrm>
          <a:prstGeom prst="rect">
            <a:avLst/>
          </a:prstGeom>
          <a:noFill/>
          <a:ln w="9525">
            <a:noFill/>
          </a:ln>
        </p:spPr>
        <p:txBody>
          <a:bodyPr>
            <a:spAutoFit/>
          </a:bodyPr>
          <a:p>
            <a:pPr algn="l">
              <a:spcBef>
                <a:spcPct val="20000"/>
              </a:spcBef>
              <a:buClr>
                <a:srgbClr val="CCFF33"/>
              </a:buClr>
              <a:buSzPct val="70000"/>
              <a:buFont typeface="Wingdings" panose="05000000000000000000" pitchFamily="2" charset="2"/>
            </a:pPr>
            <a:endParaRPr lang="zh-CN" altLang="zh-CN" sz="4800" b="1" baseline="30000" dirty="0">
              <a:solidFill>
                <a:schemeClr val="tx2"/>
              </a:solidFill>
              <a:latin typeface="隶书" panose="02010509060101010101" pitchFamily="49" charset="-122"/>
              <a:ea typeface="隶书" panose="02010509060101010101" pitchFamily="49" charset="-122"/>
            </a:endParaRPr>
          </a:p>
        </p:txBody>
      </p:sp>
      <p:sp>
        <p:nvSpPr>
          <p:cNvPr id="3090" name="Text Box 15"/>
          <p:cNvSpPr txBox="1"/>
          <p:nvPr/>
        </p:nvSpPr>
        <p:spPr>
          <a:xfrm>
            <a:off x="3648075" y="333375"/>
            <a:ext cx="5903913" cy="645160"/>
          </a:xfrm>
          <a:prstGeom prst="rect">
            <a:avLst/>
          </a:prstGeom>
          <a:noFill/>
          <a:ln w="9525">
            <a:noFill/>
          </a:ln>
        </p:spPr>
        <p:txBody>
          <a:bodyPr>
            <a:spAutoFit/>
            <a:scene3d>
              <a:camera prst="orthographicFront"/>
              <a:lightRig rig="threePt" dir="t"/>
            </a:scene3d>
          </a:bodyPr>
          <a:p>
            <a:pPr algn="l">
              <a:spcBef>
                <a:spcPct val="20000"/>
              </a:spcBef>
              <a:buClr>
                <a:srgbClr val="CCFF33"/>
              </a:buClr>
              <a:buSzPct val="70000"/>
              <a:buFont typeface="Wingdings" panose="05000000000000000000" pitchFamily="2" charset="2"/>
            </a:pPr>
            <a:r>
              <a:rPr lang="zh-CN" altLang="en-US" sz="3600" b="1" dirty="0">
                <a:solidFill>
                  <a:schemeClr val="accent1"/>
                </a:solidFill>
                <a:effectLst>
                  <a:outerShdw blurRad="38100" dist="25400" dir="5400000" algn="ctr" rotWithShape="0">
                    <a:srgbClr val="6E747A">
                      <a:alpha val="43000"/>
                    </a:srgbClr>
                  </a:outerShdw>
                </a:effectLst>
                <a:latin typeface="Arial" panose="020B0604020202020204" pitchFamily="34" charset="0"/>
              </a:rPr>
              <a:t>放射治疗杀灭肿瘤原理</a:t>
            </a:r>
            <a:endParaRPr lang="zh-CN" altLang="en-US" sz="3600" b="1" dirty="0">
              <a:solidFill>
                <a:schemeClr val="accent1"/>
              </a:solidFill>
              <a:effectLst>
                <a:outerShdw blurRad="38100" dist="25400" dir="5400000" algn="ctr" rotWithShape="0">
                  <a:srgbClr val="6E747A">
                    <a:alpha val="43000"/>
                  </a:srgbClr>
                </a:outerShdw>
              </a:effectLst>
              <a:latin typeface="Arial" panose="020B0604020202020204" pitchFamily="34" charset="0"/>
            </a:endParaRPr>
          </a:p>
        </p:txBody>
      </p:sp>
      <p:sp>
        <p:nvSpPr>
          <p:cNvPr id="3091" name="AutoShape 20"/>
          <p:cNvSpPr/>
          <p:nvPr/>
        </p:nvSpPr>
        <p:spPr>
          <a:xfrm>
            <a:off x="2927350" y="1844675"/>
            <a:ext cx="1009650" cy="792163"/>
          </a:xfrm>
          <a:prstGeom prst="lightningBolt">
            <a:avLst/>
          </a:prstGeom>
          <a:solidFill>
            <a:srgbClr val="FF0000"/>
          </a:solidFill>
          <a:ln w="9525" cap="flat" cmpd="sng">
            <a:solidFill>
              <a:schemeClr val="tx1"/>
            </a:solidFill>
            <a:prstDash val="solid"/>
            <a:miter/>
            <a:headEnd type="none" w="med" len="med"/>
            <a:tailEnd type="none" w="med" len="med"/>
          </a:ln>
        </p:spPr>
        <p:txBody>
          <a:bodyPr wrap="none" anchor="ctr" anchorCtr="0"/>
          <a:p>
            <a:endParaRPr lang="zh-CN" altLang="en-US" dirty="0">
              <a:latin typeface="Arial" panose="020B0604020202020204" pitchFamily="34" charset="0"/>
            </a:endParaRPr>
          </a:p>
        </p:txBody>
      </p:sp>
      <p:graphicFrame>
        <p:nvGraphicFramePr>
          <p:cNvPr id="3086" name="Object 22"/>
          <p:cNvGraphicFramePr/>
          <p:nvPr/>
        </p:nvGraphicFramePr>
        <p:xfrm>
          <a:off x="5159375" y="1412875"/>
          <a:ext cx="2482850" cy="3552825"/>
        </p:xfrm>
        <a:graphic>
          <a:graphicData uri="http://schemas.openxmlformats.org/presentationml/2006/ole">
            <mc:AlternateContent xmlns:mc="http://schemas.openxmlformats.org/markup-compatibility/2006">
              <mc:Choice xmlns:v="urn:schemas-microsoft-com:vml" Requires="v">
                <p:oleObj spid="_x0000_s6" name="" r:id="rId1" imgW="2143125" imgH="3067050" progId="">
                  <p:embed/>
                </p:oleObj>
              </mc:Choice>
              <mc:Fallback>
                <p:oleObj name="" r:id="rId1" imgW="2143125" imgH="3067050" progId="">
                  <p:embed/>
                  <p:pic>
                    <p:nvPicPr>
                      <p:cNvPr id="0" name="图片 5"/>
                      <p:cNvPicPr/>
                      <p:nvPr/>
                    </p:nvPicPr>
                    <p:blipFill>
                      <a:blip r:embed="rId2"/>
                      <a:stretch>
                        <a:fillRect/>
                      </a:stretch>
                    </p:blipFill>
                    <p:spPr>
                      <a:xfrm>
                        <a:off x="5159375" y="1412875"/>
                        <a:ext cx="2482850" cy="3552825"/>
                      </a:xfrm>
                      <a:prstGeom prst="rect">
                        <a:avLst/>
                      </a:prstGeom>
                      <a:noFill/>
                      <a:ln w="38100">
                        <a:noFill/>
                        <a:miter/>
                      </a:ln>
                    </p:spPr>
                  </p:pic>
                </p:oleObj>
              </mc:Fallback>
            </mc:AlternateContent>
          </a:graphicData>
        </a:graphic>
      </p:graphicFrame>
      <p:graphicFrame>
        <p:nvGraphicFramePr>
          <p:cNvPr id="3087" name="Object 23"/>
          <p:cNvGraphicFramePr/>
          <p:nvPr/>
        </p:nvGraphicFramePr>
        <p:xfrm>
          <a:off x="8183563" y="2708275"/>
          <a:ext cx="2459037" cy="3517900"/>
        </p:xfrm>
        <a:graphic>
          <a:graphicData uri="http://schemas.openxmlformats.org/presentationml/2006/ole">
            <mc:AlternateContent xmlns:mc="http://schemas.openxmlformats.org/markup-compatibility/2006">
              <mc:Choice xmlns:v="urn:schemas-microsoft-com:vml" Requires="v">
                <p:oleObj spid="_x0000_s7" name="" r:id="rId3" imgW="2143125" imgH="3067050" progId="">
                  <p:embed/>
                </p:oleObj>
              </mc:Choice>
              <mc:Fallback>
                <p:oleObj name="" r:id="rId3" imgW="2143125" imgH="3067050" progId="">
                  <p:embed/>
                  <p:pic>
                    <p:nvPicPr>
                      <p:cNvPr id="0" name="图片 6"/>
                      <p:cNvPicPr/>
                      <p:nvPr/>
                    </p:nvPicPr>
                    <p:blipFill>
                      <a:blip r:embed="rId2"/>
                      <a:stretch>
                        <a:fillRect/>
                      </a:stretch>
                    </p:blipFill>
                    <p:spPr>
                      <a:xfrm>
                        <a:off x="8183563" y="2708275"/>
                        <a:ext cx="2459037" cy="3517900"/>
                      </a:xfrm>
                      <a:prstGeom prst="rect">
                        <a:avLst/>
                      </a:prstGeom>
                      <a:noFill/>
                      <a:ln w="38100">
                        <a:noFill/>
                        <a:miter/>
                      </a:ln>
                    </p:spPr>
                  </p:pic>
                </p:oleObj>
              </mc:Fallback>
            </mc:AlternateContent>
          </a:graphicData>
        </a:graphic>
      </p:graphicFrame>
      <p:sp>
        <p:nvSpPr>
          <p:cNvPr id="372742" name="Text Box 6"/>
          <p:cNvSpPr txBox="1">
            <a:spLocks noChangeArrowheads="1"/>
          </p:cNvSpPr>
          <p:nvPr/>
        </p:nvSpPr>
        <p:spPr bwMode="auto">
          <a:xfrm>
            <a:off x="4096703" y="1316673"/>
            <a:ext cx="1407160" cy="829945"/>
          </a:xfrm>
          <a:prstGeom prst="rect">
            <a:avLst/>
          </a:prstGeom>
          <a:solidFill>
            <a:schemeClr val="bg1"/>
          </a:solidFill>
          <a:ln w="12700">
            <a:solidFill>
              <a:schemeClr val="bg1">
                <a:lumMod val="50000"/>
              </a:schemeClr>
            </a:solidFill>
            <a:miter lim="800000"/>
          </a:ln>
        </p:spPr>
        <p:txBody>
          <a:bodyPr wrap="none">
            <a:spAutoFit/>
          </a:bodyPr>
          <a:lstStyle/>
          <a:p>
            <a:pPr marR="0" algn="l" defTabSz="914400" eaLnBrk="0" hangingPunct="0">
              <a:buClrTx/>
              <a:buSzTx/>
              <a:buFontTx/>
              <a:buNone/>
              <a:defRPr/>
            </a:pPr>
            <a:r>
              <a:rPr kumimoji="0" lang="zh-CN" altLang="en-US" sz="2400" b="1" kern="1200" cap="none" spc="0" normalizeH="0" baseline="0" noProof="0">
                <a:latin typeface="楷体_GB2312" pitchFamily="49" charset="-122"/>
                <a:ea typeface="楷体_GB2312" pitchFamily="49" charset="-122"/>
                <a:cs typeface="+mn-cs"/>
              </a:rPr>
              <a:t>射线直接</a:t>
            </a:r>
            <a:endParaRPr kumimoji="0" lang="zh-CN" altLang="en-US" sz="2400" b="1" kern="1200" cap="none" spc="0" normalizeH="0" baseline="0" noProof="0">
              <a:latin typeface="楷体_GB2312" pitchFamily="49" charset="-122"/>
              <a:ea typeface="楷体_GB2312" pitchFamily="49" charset="-122"/>
              <a:cs typeface="+mn-cs"/>
            </a:endParaRPr>
          </a:p>
          <a:p>
            <a:pPr marR="0" algn="l" defTabSz="914400" eaLnBrk="0" hangingPunct="0">
              <a:buClrTx/>
              <a:buSzTx/>
              <a:buFontTx/>
              <a:buNone/>
              <a:defRPr/>
            </a:pPr>
            <a:r>
              <a:rPr kumimoji="0" lang="zh-CN" altLang="en-US" sz="2400" b="1" kern="1200" cap="none" spc="0" normalizeH="0" baseline="0" noProof="0">
                <a:effectLst>
                  <a:outerShdw blurRad="38100" dist="38100" dir="2700000" algn="tl">
                    <a:srgbClr val="000000"/>
                  </a:outerShdw>
                </a:effectLst>
                <a:latin typeface="楷体_GB2312" pitchFamily="49" charset="-122"/>
                <a:ea typeface="楷体_GB2312" pitchFamily="49" charset="-122"/>
                <a:cs typeface="+mn-cs"/>
              </a:rPr>
              <a:t>破坏</a:t>
            </a:r>
            <a:r>
              <a:rPr kumimoji="0" lang="en-US" altLang="zh-CN" sz="2400" b="1" kern="1200" cap="none" spc="0" normalizeH="0" baseline="0" noProof="0">
                <a:effectLst>
                  <a:outerShdw blurRad="38100" dist="38100" dir="2700000" algn="tl">
                    <a:srgbClr val="000000"/>
                  </a:outerShdw>
                </a:effectLst>
                <a:latin typeface="楷体_GB2312" pitchFamily="49" charset="-122"/>
                <a:ea typeface="楷体_GB2312" pitchFamily="49" charset="-122"/>
                <a:cs typeface="+mn-cs"/>
              </a:rPr>
              <a:t>DNA</a:t>
            </a:r>
            <a:endParaRPr kumimoji="0" lang="zh-CN" altLang="zh-CN" sz="2400" b="1" kern="1200" cap="none" spc="0" normalizeH="0" baseline="0" noProof="0">
              <a:latin typeface="楷体_GB2312" pitchFamily="49" charset="-122"/>
              <a:ea typeface="楷体_GB2312" pitchFamily="49" charset="-122"/>
              <a:cs typeface="+mn-cs"/>
            </a:endParaRPr>
          </a:p>
        </p:txBody>
      </p:sp>
      <p:grpSp>
        <p:nvGrpSpPr>
          <p:cNvPr id="3093" name="Group 25"/>
          <p:cNvGrpSpPr/>
          <p:nvPr/>
        </p:nvGrpSpPr>
        <p:grpSpPr>
          <a:xfrm>
            <a:off x="5664200" y="1700213"/>
            <a:ext cx="792163" cy="1008062"/>
            <a:chOff x="1056" y="1440"/>
            <a:chExt cx="624" cy="1056"/>
          </a:xfrm>
        </p:grpSpPr>
        <p:sp>
          <p:nvSpPr>
            <p:cNvPr id="2" name="Line 7"/>
            <p:cNvSpPr>
              <a:spLocks noChangeShapeType="1"/>
            </p:cNvSpPr>
            <p:nvPr/>
          </p:nvSpPr>
          <p:spPr bwMode="auto">
            <a:xfrm>
              <a:off x="1056" y="1440"/>
              <a:ext cx="624" cy="1056"/>
            </a:xfrm>
            <a:prstGeom prst="line">
              <a:avLst/>
            </a:prstGeom>
            <a:noFill/>
            <a:ln w="25400">
              <a:solidFill>
                <a:srgbClr val="FFFF00"/>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pitchFamily="18" charset="0"/>
                <a:ea typeface="宋体" panose="02010600030101010101" pitchFamily="2" charset="-122"/>
                <a:cs typeface="+mn-cs"/>
              </a:endParaRPr>
            </a:p>
          </p:txBody>
        </p:sp>
        <p:sp>
          <p:nvSpPr>
            <p:cNvPr id="3" name="Line 10"/>
            <p:cNvSpPr>
              <a:spLocks noChangeShapeType="1"/>
            </p:cNvSpPr>
            <p:nvPr/>
          </p:nvSpPr>
          <p:spPr bwMode="auto">
            <a:xfrm>
              <a:off x="1056" y="1440"/>
              <a:ext cx="240" cy="960"/>
            </a:xfrm>
            <a:prstGeom prst="line">
              <a:avLst/>
            </a:prstGeom>
            <a:noFill/>
            <a:ln w="25400">
              <a:solidFill>
                <a:srgbClr val="FFFF00"/>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pitchFamily="18" charset="0"/>
                <a:ea typeface="宋体" panose="02010600030101010101" pitchFamily="2" charset="-122"/>
                <a:cs typeface="+mn-cs"/>
              </a:endParaRPr>
            </a:p>
          </p:txBody>
        </p:sp>
      </p:grpSp>
      <p:sp>
        <p:nvSpPr>
          <p:cNvPr id="372741" name="AutoShape 5"/>
          <p:cNvSpPr>
            <a:spLocks noChangeArrowheads="1"/>
          </p:cNvSpPr>
          <p:nvPr/>
        </p:nvSpPr>
        <p:spPr bwMode="auto">
          <a:xfrm>
            <a:off x="6311900" y="2492375"/>
            <a:ext cx="304800" cy="457200"/>
          </a:xfrm>
          <a:prstGeom prst="irregularSeal2">
            <a:avLst/>
          </a:prstGeom>
          <a:solidFill>
            <a:srgbClr val="FFFF00"/>
          </a:solidFill>
          <a:ln w="12700">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pitchFamily="18" charset="0"/>
              <a:ea typeface="宋体" panose="02010600030101010101" pitchFamily="2" charset="-122"/>
              <a:cs typeface="+mn-cs"/>
            </a:endParaRPr>
          </a:p>
        </p:txBody>
      </p:sp>
      <p:sp>
        <p:nvSpPr>
          <p:cNvPr id="372745" name="AutoShape 9"/>
          <p:cNvSpPr>
            <a:spLocks noChangeArrowheads="1"/>
          </p:cNvSpPr>
          <p:nvPr/>
        </p:nvSpPr>
        <p:spPr bwMode="auto">
          <a:xfrm>
            <a:off x="5808663" y="2492375"/>
            <a:ext cx="304800" cy="381000"/>
          </a:xfrm>
          <a:prstGeom prst="irregularSeal1">
            <a:avLst/>
          </a:prstGeom>
          <a:solidFill>
            <a:srgbClr val="FFFF00"/>
          </a:solidFill>
          <a:ln w="12700">
            <a:solidFill>
              <a:schemeClr val="tx1"/>
            </a:solid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pitchFamily="18" charset="0"/>
              <a:ea typeface="宋体" panose="02010600030101010101" pitchFamily="2" charset="-122"/>
              <a:cs typeface="+mn-cs"/>
            </a:endParaRPr>
          </a:p>
        </p:txBody>
      </p:sp>
      <p:sp>
        <p:nvSpPr>
          <p:cNvPr id="3096" name="Text Box 11"/>
          <p:cNvSpPr txBox="1"/>
          <p:nvPr/>
        </p:nvSpPr>
        <p:spPr>
          <a:xfrm>
            <a:off x="8256588" y="1412875"/>
            <a:ext cx="2164080" cy="829945"/>
          </a:xfrm>
          <a:prstGeom prst="rect">
            <a:avLst/>
          </a:prstGeom>
          <a:solidFill>
            <a:schemeClr val="bg1"/>
          </a:solidFill>
          <a:ln w="12700" cap="flat" cmpd="sng">
            <a:solidFill>
              <a:schemeClr val="bg1">
                <a:lumMod val="50000"/>
              </a:schemeClr>
            </a:solidFill>
            <a:prstDash val="solid"/>
            <a:miter/>
            <a:headEnd type="none" w="med" len="med"/>
            <a:tailEnd type="none" w="med" len="med"/>
          </a:ln>
        </p:spPr>
        <p:txBody>
          <a:bodyPr wrap="none">
            <a:spAutoFit/>
          </a:bodyPr>
          <a:p>
            <a:pPr eaLnBrk="0" hangingPunct="0"/>
            <a:r>
              <a:rPr lang="zh-CN" altLang="en-US" sz="2400" dirty="0">
                <a:latin typeface="黑体" panose="02010609060101010101" pitchFamily="2" charset="-122"/>
                <a:ea typeface="黑体" panose="02010609060101010101" pitchFamily="2" charset="-122"/>
              </a:rPr>
              <a:t>射线产生的</a:t>
            </a:r>
            <a:endParaRPr lang="zh-CN" altLang="en-US" sz="2400" dirty="0">
              <a:latin typeface="黑体" panose="02010609060101010101" pitchFamily="2" charset="-122"/>
              <a:ea typeface="黑体" panose="02010609060101010101" pitchFamily="2" charset="-122"/>
            </a:endParaRPr>
          </a:p>
          <a:p>
            <a:pPr eaLnBrk="0" hangingPunct="0"/>
            <a:r>
              <a:rPr lang="zh-CN" altLang="en-US" sz="2400" dirty="0">
                <a:latin typeface="黑体" panose="02010609060101010101" pitchFamily="2" charset="-122"/>
                <a:ea typeface="黑体" panose="02010609060101010101" pitchFamily="2" charset="-122"/>
              </a:rPr>
              <a:t>自由基破坏</a:t>
            </a:r>
            <a:r>
              <a:rPr lang="en-US" altLang="zh-CN" sz="2400" dirty="0">
                <a:latin typeface="黑体" panose="02010609060101010101" pitchFamily="2" charset="-122"/>
                <a:ea typeface="黑体" panose="02010609060101010101" pitchFamily="2" charset="-122"/>
              </a:rPr>
              <a:t>DNA</a:t>
            </a:r>
            <a:endParaRPr lang="zh-CN" altLang="zh-CN" sz="2400" dirty="0">
              <a:latin typeface="黑体" panose="02010609060101010101" pitchFamily="2" charset="-122"/>
              <a:ea typeface="黑体" panose="02010609060101010101" pitchFamily="2" charset="-122"/>
            </a:endParaRPr>
          </a:p>
        </p:txBody>
      </p:sp>
      <p:sp>
        <p:nvSpPr>
          <p:cNvPr id="3109" name="Rectangle 37"/>
          <p:cNvSpPr>
            <a:spLocks noChangeArrowheads="1"/>
          </p:cNvSpPr>
          <p:nvPr/>
        </p:nvSpPr>
        <p:spPr bwMode="auto">
          <a:xfrm>
            <a:off x="7680325" y="3213100"/>
            <a:ext cx="720725" cy="1295400"/>
          </a:xfrm>
          <a:prstGeom prst="rect">
            <a:avLst/>
          </a:prstGeom>
          <a:solidFill>
            <a:schemeClr val="bg1"/>
          </a:solidFill>
          <a:ln w="9525">
            <a:solidFill>
              <a:schemeClr val="bg1">
                <a:lumMod val="50000"/>
              </a:schemeClr>
            </a:solid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rPr>
              <a:t>H+</a:t>
            </a:r>
            <a:endParaRPr kumimoji="0" lang="en-US" altLang="zh-CN" sz="18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rPr>
              <a:t>OH-</a:t>
            </a:r>
            <a:endParaRPr kumimoji="0" lang="en-US" altLang="zh-CN" sz="18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endParaRPr>
          </a:p>
        </p:txBody>
      </p:sp>
      <p:grpSp>
        <p:nvGrpSpPr>
          <p:cNvPr id="3098" name="Group 38"/>
          <p:cNvGrpSpPr/>
          <p:nvPr/>
        </p:nvGrpSpPr>
        <p:grpSpPr>
          <a:xfrm rot="-905856">
            <a:off x="8543925" y="3429000"/>
            <a:ext cx="792163" cy="1008063"/>
            <a:chOff x="1056" y="1440"/>
            <a:chExt cx="624" cy="1056"/>
          </a:xfrm>
        </p:grpSpPr>
        <p:sp>
          <p:nvSpPr>
            <p:cNvPr id="372743" name="Line 7"/>
            <p:cNvSpPr>
              <a:spLocks noChangeShapeType="1"/>
            </p:cNvSpPr>
            <p:nvPr/>
          </p:nvSpPr>
          <p:spPr bwMode="auto">
            <a:xfrm>
              <a:off x="1056" y="1440"/>
              <a:ext cx="624" cy="1056"/>
            </a:xfrm>
            <a:prstGeom prst="line">
              <a:avLst/>
            </a:prstGeom>
            <a:noFill/>
            <a:ln w="25400">
              <a:solidFill>
                <a:srgbClr val="FFFF00"/>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pitchFamily="18" charset="0"/>
                <a:ea typeface="宋体" panose="02010600030101010101" pitchFamily="2" charset="-122"/>
                <a:cs typeface="+mn-cs"/>
              </a:endParaRPr>
            </a:p>
          </p:txBody>
        </p:sp>
        <p:sp>
          <p:nvSpPr>
            <p:cNvPr id="372746" name="Line 10"/>
            <p:cNvSpPr>
              <a:spLocks noChangeShapeType="1"/>
            </p:cNvSpPr>
            <p:nvPr/>
          </p:nvSpPr>
          <p:spPr bwMode="auto">
            <a:xfrm>
              <a:off x="1053" y="1436"/>
              <a:ext cx="240" cy="961"/>
            </a:xfrm>
            <a:prstGeom prst="line">
              <a:avLst/>
            </a:prstGeom>
            <a:noFill/>
            <a:ln w="25400">
              <a:solidFill>
                <a:srgbClr val="FFFF00"/>
              </a:solid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pitchFamily="18" charset="0"/>
                <a:ea typeface="宋体" panose="02010600030101010101" pitchFamily="2" charset="-122"/>
                <a:cs typeface="+mn-cs"/>
              </a:endParaRPr>
            </a:p>
          </p:txBody>
        </p:sp>
      </p:grpSp>
      <p:sp>
        <p:nvSpPr>
          <p:cNvPr id="4" name="AutoShape 5"/>
          <p:cNvSpPr>
            <a:spLocks noChangeArrowheads="1"/>
          </p:cNvSpPr>
          <p:nvPr/>
        </p:nvSpPr>
        <p:spPr bwMode="auto">
          <a:xfrm>
            <a:off x="9336088" y="4076700"/>
            <a:ext cx="304800" cy="457200"/>
          </a:xfrm>
          <a:prstGeom prst="irregularSeal2">
            <a:avLst/>
          </a:prstGeom>
          <a:solidFill>
            <a:srgbClr val="FFFF00"/>
          </a:solidFill>
          <a:ln w="12700">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pitchFamily="18" charset="0"/>
              <a:ea typeface="宋体" panose="02010600030101010101" pitchFamily="2" charset="-122"/>
              <a:cs typeface="+mn-cs"/>
            </a:endParaRPr>
          </a:p>
        </p:txBody>
      </p:sp>
      <p:sp>
        <p:nvSpPr>
          <p:cNvPr id="5" name="AutoShape 5"/>
          <p:cNvSpPr>
            <a:spLocks noChangeArrowheads="1"/>
          </p:cNvSpPr>
          <p:nvPr/>
        </p:nvSpPr>
        <p:spPr bwMode="auto">
          <a:xfrm>
            <a:off x="8832850" y="4292600"/>
            <a:ext cx="304800" cy="457200"/>
          </a:xfrm>
          <a:prstGeom prst="irregularSeal2">
            <a:avLst/>
          </a:prstGeom>
          <a:solidFill>
            <a:srgbClr val="FFFF00"/>
          </a:solidFill>
          <a:ln w="12700">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pitchFamily="18" charset="0"/>
              <a:ea typeface="宋体" panose="02010600030101010101" pitchFamily="2" charset="-122"/>
              <a:cs typeface="+mn-cs"/>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2"/>
          <p:cNvSpPr>
            <a:spLocks noGrp="1"/>
          </p:cNvSpPr>
          <p:nvPr>
            <p:ph type="title"/>
          </p:nvPr>
        </p:nvSpPr>
        <p:spPr>
          <a:xfrm>
            <a:off x="2133600" y="444818"/>
            <a:ext cx="6515100" cy="563562"/>
          </a:xfrm>
        </p:spPr>
        <p:txBody>
          <a:bodyPr vert="horz" wrap="square" lIns="91440" tIns="45720" rIns="91440" bIns="45720" anchor="ctr" anchorCtr="0">
            <a:normAutofit fontScale="90000"/>
            <a:scene3d>
              <a:camera prst="orthographicFront"/>
              <a:lightRig rig="threePt" dir="t"/>
            </a:scene3d>
          </a:bodyPr>
          <a:p>
            <a:pPr algn="ctr"/>
            <a:r>
              <a:rPr lang="zh-CN" altLang="en-US" sz="4400" dirty="0">
                <a:solidFill>
                  <a:schemeClr val="accent1"/>
                </a:solidFill>
                <a:effectLst>
                  <a:outerShdw blurRad="38100" dist="25400" dir="5400000" algn="ctr" rotWithShape="0">
                    <a:srgbClr val="6E747A">
                      <a:alpha val="43000"/>
                    </a:srgbClr>
                  </a:outerShdw>
                </a:effectLst>
                <a:ea typeface="宋体" panose="02010600030101010101" pitchFamily="2" charset="-122"/>
              </a:rPr>
              <a:t>放射治疗敏感性</a:t>
            </a:r>
            <a:endParaRPr lang="zh-CN" altLang="en-US" sz="4400" dirty="0">
              <a:solidFill>
                <a:schemeClr val="accent1"/>
              </a:solidFill>
              <a:effectLst>
                <a:outerShdw blurRad="38100" dist="25400" dir="5400000" algn="ctr" rotWithShape="0">
                  <a:srgbClr val="6E747A">
                    <a:alpha val="43000"/>
                  </a:srgbClr>
                </a:outerShdw>
              </a:effectLst>
              <a:ea typeface="宋体" panose="02010600030101010101" pitchFamily="2" charset="-122"/>
            </a:endParaRPr>
          </a:p>
        </p:txBody>
      </p:sp>
      <p:sp>
        <p:nvSpPr>
          <p:cNvPr id="21507" name="Rectangle 3"/>
          <p:cNvSpPr>
            <a:spLocks noGrp="1"/>
          </p:cNvSpPr>
          <p:nvPr>
            <p:ph idx="1"/>
          </p:nvPr>
        </p:nvSpPr>
        <p:spPr>
          <a:xfrm>
            <a:off x="457200" y="974090"/>
            <a:ext cx="10902315" cy="5685790"/>
          </a:xfrm>
        </p:spPr>
        <p:txBody>
          <a:bodyPr vert="horz" wrap="square" lIns="91440" tIns="45720" rIns="91440" bIns="45720" anchor="t" anchorCtr="0">
            <a:normAutofit fontScale="50000"/>
          </a:bodyPr>
          <a:p>
            <a:pPr>
              <a:lnSpc>
                <a:spcPct val="150000"/>
              </a:lnSpc>
              <a:buFont typeface="Wingdings" panose="05000000000000000000" charset="0"/>
              <a:buChar char="Ø"/>
            </a:pPr>
            <a:r>
              <a:rPr lang="zh-CN" altLang="en-US" sz="4800" dirty="0">
                <a:ea typeface="宋体" panose="02010600030101010101" pitchFamily="2" charset="-122"/>
              </a:rPr>
              <a:t>  放射高度敏感肿瘤</a:t>
            </a:r>
            <a:r>
              <a:rPr lang="zh-CN" altLang="en-US" sz="4000" dirty="0">
                <a:solidFill>
                  <a:srgbClr val="000000"/>
                </a:solidFill>
                <a:ea typeface="宋体" panose="02010600030101010101" pitchFamily="2" charset="-122"/>
              </a:rPr>
              <a:t>： 恶性淋巴瘤、髓母细胞瘤、 精原细胞瘤、小细胞肺癌</a:t>
            </a:r>
            <a:endParaRPr lang="zh-CN" altLang="en-US" dirty="0">
              <a:solidFill>
                <a:srgbClr val="000000"/>
              </a:solidFill>
              <a:ea typeface="宋体" panose="02010600030101010101" pitchFamily="2" charset="-122"/>
            </a:endParaRPr>
          </a:p>
          <a:p>
            <a:pPr marL="0" indent="0">
              <a:lnSpc>
                <a:spcPct val="150000"/>
              </a:lnSpc>
              <a:buNone/>
            </a:pPr>
            <a:r>
              <a:rPr lang="en-US" altLang="zh-CN" sz="3200" dirty="0">
                <a:ea typeface="宋体" panose="02010600030101010101" pitchFamily="2" charset="-122"/>
              </a:rPr>
              <a:t>          </a:t>
            </a:r>
            <a:r>
              <a:rPr lang="zh-CN" altLang="en-US" sz="3200" dirty="0">
                <a:ea typeface="宋体" panose="02010600030101010101" pitchFamily="2" charset="-122"/>
              </a:rPr>
              <a:t>特点：</a:t>
            </a:r>
            <a:r>
              <a:rPr lang="zh-CN" altLang="en-US" dirty="0">
                <a:solidFill>
                  <a:srgbClr val="000000"/>
                </a:solidFill>
                <a:ea typeface="宋体" panose="02010600030101010101" pitchFamily="2" charset="-122"/>
              </a:rPr>
              <a:t>恶性程度高、发展快、易出现远处转移，需与化疗并用。</a:t>
            </a:r>
            <a:endParaRPr lang="zh-CN" altLang="en-US" dirty="0">
              <a:solidFill>
                <a:srgbClr val="000000"/>
              </a:solidFill>
              <a:ea typeface="宋体" panose="02010600030101010101" pitchFamily="2" charset="-122"/>
            </a:endParaRPr>
          </a:p>
          <a:p>
            <a:pPr marL="0" indent="0">
              <a:lnSpc>
                <a:spcPct val="150000"/>
              </a:lnSpc>
              <a:buNone/>
            </a:pPr>
            <a:endParaRPr lang="zh-CN" altLang="en-US" dirty="0">
              <a:solidFill>
                <a:srgbClr val="000000"/>
              </a:solidFill>
              <a:ea typeface="宋体" panose="02010600030101010101" pitchFamily="2" charset="-122"/>
            </a:endParaRPr>
          </a:p>
          <a:p>
            <a:pPr algn="l">
              <a:lnSpc>
                <a:spcPct val="150000"/>
              </a:lnSpc>
              <a:buClrTx/>
              <a:buSzTx/>
              <a:buFont typeface="Wingdings" panose="05000000000000000000" charset="0"/>
              <a:buChar char="Ø"/>
            </a:pPr>
            <a:r>
              <a:rPr lang="zh-CN" altLang="en-US" sz="4800" dirty="0">
                <a:ea typeface="宋体" panose="02010600030101010101" pitchFamily="2" charset="-122"/>
                <a:sym typeface="+mn-ea"/>
              </a:rPr>
              <a:t>放射中度敏感肿瘤</a:t>
            </a:r>
            <a:r>
              <a:rPr lang="zh-CN" altLang="en-US" sz="4000" dirty="0">
                <a:solidFill>
                  <a:srgbClr val="000000"/>
                </a:solidFill>
                <a:ea typeface="宋体" panose="02010600030101010101" pitchFamily="2" charset="-122"/>
                <a:sym typeface="+mn-ea"/>
              </a:rPr>
              <a:t>:头颈部鳞癌、肺鳞癌、食管鳞癌、乳腺癌</a:t>
            </a:r>
            <a:endParaRPr lang="zh-CN" altLang="en-US" dirty="0">
              <a:solidFill>
                <a:srgbClr val="000000"/>
              </a:solidFill>
              <a:ea typeface="宋体" panose="02010600030101010101" pitchFamily="2" charset="-122"/>
            </a:endParaRPr>
          </a:p>
          <a:p>
            <a:pPr>
              <a:lnSpc>
                <a:spcPct val="150000"/>
              </a:lnSpc>
              <a:buNone/>
            </a:pPr>
            <a:r>
              <a:rPr lang="en-US" altLang="zh-CN" dirty="0">
                <a:ea typeface="宋体" panose="02010600030101010101" pitchFamily="2" charset="-122"/>
                <a:sym typeface="+mn-ea"/>
              </a:rPr>
              <a:t>        </a:t>
            </a:r>
            <a:r>
              <a:rPr lang="zh-CN" altLang="en-US" dirty="0">
                <a:ea typeface="宋体" panose="02010600030101010101" pitchFamily="2" charset="-122"/>
                <a:sym typeface="+mn-ea"/>
              </a:rPr>
              <a:t>特点：</a:t>
            </a:r>
            <a:r>
              <a:rPr lang="zh-CN" altLang="en-US" dirty="0">
                <a:solidFill>
                  <a:srgbClr val="000000"/>
                </a:solidFill>
                <a:ea typeface="宋体" panose="02010600030101010101" pitchFamily="2" charset="-122"/>
                <a:sym typeface="+mn-ea"/>
              </a:rPr>
              <a:t>发展相对较慢，出现转移较晚，放疗疗效较好。</a:t>
            </a:r>
            <a:endParaRPr lang="zh-CN" altLang="en-US" dirty="0">
              <a:solidFill>
                <a:srgbClr val="000000"/>
              </a:solidFill>
              <a:ea typeface="宋体" panose="02010600030101010101" pitchFamily="2" charset="-122"/>
              <a:sym typeface="+mn-ea"/>
            </a:endParaRPr>
          </a:p>
          <a:p>
            <a:pPr>
              <a:lnSpc>
                <a:spcPct val="150000"/>
              </a:lnSpc>
              <a:buNone/>
            </a:pPr>
            <a:endParaRPr lang="zh-CN" altLang="en-US" dirty="0">
              <a:solidFill>
                <a:srgbClr val="000000"/>
              </a:solidFill>
              <a:ea typeface="宋体" panose="02010600030101010101" pitchFamily="2" charset="-122"/>
            </a:endParaRPr>
          </a:p>
          <a:p>
            <a:pPr algn="l">
              <a:lnSpc>
                <a:spcPct val="150000"/>
              </a:lnSpc>
              <a:buClrTx/>
              <a:buSzTx/>
              <a:buFont typeface="Wingdings" panose="05000000000000000000" charset="0"/>
              <a:buChar char="Ø"/>
            </a:pPr>
            <a:r>
              <a:rPr lang="zh-CN" altLang="en-US" sz="4800" dirty="0">
                <a:ea typeface="宋体" panose="02010600030101010101" pitchFamily="2" charset="-122"/>
                <a:sym typeface="+mn-ea"/>
              </a:rPr>
              <a:t>放射低度敏感肿瘤</a:t>
            </a:r>
            <a:r>
              <a:rPr lang="zh-CN" altLang="en-US" sz="4000" dirty="0">
                <a:solidFill>
                  <a:srgbClr val="000000"/>
                </a:solidFill>
                <a:ea typeface="宋体" panose="02010600030101010101" pitchFamily="2" charset="-122"/>
                <a:sym typeface="+mn-ea"/>
              </a:rPr>
              <a:t>:胃肠腺癌、前列腺癌、胰腺癌、肝癌</a:t>
            </a:r>
            <a:endParaRPr lang="zh-CN" altLang="en-US" dirty="0">
              <a:solidFill>
                <a:srgbClr val="000000"/>
              </a:solidFill>
              <a:ea typeface="宋体" panose="02010600030101010101" pitchFamily="2" charset="-122"/>
            </a:endParaRPr>
          </a:p>
          <a:p>
            <a:pPr>
              <a:lnSpc>
                <a:spcPct val="150000"/>
              </a:lnSpc>
              <a:buNone/>
            </a:pPr>
            <a:r>
              <a:rPr lang="en-US" altLang="zh-CN" dirty="0">
                <a:ea typeface="宋体" panose="02010600030101010101" pitchFamily="2" charset="-122"/>
                <a:sym typeface="+mn-ea"/>
              </a:rPr>
              <a:t>       </a:t>
            </a:r>
            <a:r>
              <a:rPr lang="zh-CN" altLang="en-US" dirty="0">
                <a:ea typeface="宋体" panose="02010600030101010101" pitchFamily="2" charset="-122"/>
                <a:sym typeface="+mn-ea"/>
              </a:rPr>
              <a:t>特点：</a:t>
            </a:r>
            <a:r>
              <a:rPr lang="zh-CN" altLang="en-US" dirty="0">
                <a:solidFill>
                  <a:srgbClr val="000000"/>
                </a:solidFill>
                <a:ea typeface="宋体" panose="02010600030101010101" pitchFamily="2" charset="-122"/>
                <a:sym typeface="+mn-ea"/>
              </a:rPr>
              <a:t>需要高剂量照射适形放疗可取得较好疗效。</a:t>
            </a:r>
            <a:endParaRPr lang="zh-CN" altLang="en-US" dirty="0">
              <a:solidFill>
                <a:srgbClr val="000000"/>
              </a:solidFill>
              <a:ea typeface="宋体" panose="02010600030101010101" pitchFamily="2" charset="-122"/>
              <a:sym typeface="+mn-ea"/>
            </a:endParaRPr>
          </a:p>
          <a:p>
            <a:pPr>
              <a:lnSpc>
                <a:spcPct val="150000"/>
              </a:lnSpc>
              <a:buNone/>
            </a:pPr>
            <a:endParaRPr lang="zh-CN" altLang="en-US" dirty="0">
              <a:solidFill>
                <a:srgbClr val="000000"/>
              </a:solidFill>
              <a:ea typeface="宋体" panose="02010600030101010101" pitchFamily="2" charset="-122"/>
              <a:sym typeface="+mn-ea"/>
            </a:endParaRPr>
          </a:p>
          <a:p>
            <a:pPr algn="l">
              <a:lnSpc>
                <a:spcPct val="150000"/>
              </a:lnSpc>
              <a:buClrTx/>
              <a:buSzTx/>
              <a:buFont typeface="Wingdings" panose="05000000000000000000" charset="0"/>
              <a:buChar char="Ø"/>
            </a:pPr>
            <a:r>
              <a:rPr lang="zh-CN" altLang="en-US" sz="4800" dirty="0">
                <a:ea typeface="宋体" panose="02010600030101010101" pitchFamily="2" charset="-122"/>
                <a:sym typeface="+mn-ea"/>
              </a:rPr>
              <a:t> 放射不敏感肿瘤</a:t>
            </a:r>
            <a:r>
              <a:rPr lang="zh-CN" altLang="en-US" sz="4000" dirty="0">
                <a:solidFill>
                  <a:srgbClr val="000000"/>
                </a:solidFill>
                <a:ea typeface="宋体" panose="02010600030101010101" pitchFamily="2" charset="-122"/>
                <a:sym typeface="+mn-ea"/>
              </a:rPr>
              <a:t>: 来源于间叶组织肉瘤</a:t>
            </a:r>
            <a:endParaRPr lang="zh-CN" altLang="en-US" dirty="0">
              <a:solidFill>
                <a:srgbClr val="000000"/>
              </a:solidFill>
              <a:ea typeface="宋体" panose="02010600030101010101" pitchFamily="2" charset="-122"/>
            </a:endParaRPr>
          </a:p>
          <a:p>
            <a:pPr marL="0" indent="0">
              <a:lnSpc>
                <a:spcPct val="150000"/>
              </a:lnSpc>
              <a:buNone/>
            </a:pPr>
            <a:r>
              <a:rPr lang="en-US" altLang="zh-CN" dirty="0">
                <a:ea typeface="宋体" panose="02010600030101010101" pitchFamily="2" charset="-122"/>
                <a:sym typeface="+mn-ea"/>
              </a:rPr>
              <a:t>       </a:t>
            </a:r>
            <a:r>
              <a:rPr lang="zh-CN" altLang="en-US" dirty="0">
                <a:ea typeface="宋体" panose="02010600030101010101" pitchFamily="2" charset="-122"/>
                <a:sym typeface="+mn-ea"/>
              </a:rPr>
              <a:t>放疗仅作为手术辅助治疗或转移复发后姑息治疗。</a:t>
            </a:r>
            <a:endParaRPr lang="zh-CN" altLang="en-US" dirty="0">
              <a:ea typeface="宋体" panose="02010600030101010101" pitchFamily="2" charset="-122"/>
            </a:endParaRPr>
          </a:p>
          <a:p>
            <a:pPr>
              <a:lnSpc>
                <a:spcPct val="150000"/>
              </a:lnSpc>
              <a:buNone/>
            </a:pPr>
            <a:endParaRPr lang="zh-CN" altLang="en-US" dirty="0">
              <a:ea typeface="宋体" panose="02010600030101010101" pitchFamily="2" charset="-122"/>
            </a:endParaRPr>
          </a:p>
          <a:p>
            <a:pPr>
              <a:lnSpc>
                <a:spcPct val="150000"/>
              </a:lnSpc>
            </a:pPr>
            <a:endParaRPr lang="zh-CN" altLang="en-US" dirty="0">
              <a:solidFill>
                <a:srgbClr val="000000"/>
              </a:solidFill>
              <a:ea typeface="宋体" panose="02010600030101010101" pitchFamily="2" charset="-122"/>
            </a:endParaRPr>
          </a:p>
          <a:p>
            <a:pPr>
              <a:lnSpc>
                <a:spcPct val="150000"/>
              </a:lnSpc>
            </a:pPr>
            <a:endParaRPr lang="zh-CN" altLang="en-US" dirty="0">
              <a:solidFill>
                <a:srgbClr val="000000"/>
              </a:solidFill>
              <a:ea typeface="宋体" panose="02010600030101010101" pitchFamily="2" charset="-122"/>
            </a:endParaRPr>
          </a:p>
          <a:p>
            <a:pPr algn="ctr" eaLnBrk="1" hangingPunct="1">
              <a:spcBef>
                <a:spcPct val="0"/>
              </a:spcBef>
              <a:buClrTx/>
              <a:buFontTx/>
              <a:buNone/>
            </a:pPr>
            <a:endParaRPr lang="zh-CN" altLang="en-US" sz="3200" dirty="0">
              <a:solidFill>
                <a:srgbClr val="000000"/>
              </a:solidFill>
              <a:ea typeface="宋体" panose="02010600030101010101" pitchFamily="2"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1267054" y="1720535"/>
            <a:ext cx="441594" cy="441594"/>
          </a:xfrm>
          <a:prstGeom prst="rect">
            <a:avLst/>
          </a:prstGeom>
          <a:solidFill>
            <a:schemeClr val="accent1">
              <a:lumMod val="50000"/>
              <a:alpha val="100000"/>
            </a:schemeClr>
          </a:solidFill>
        </p:spPr>
        <p:style>
          <a:lnRef idx="0">
            <a:schemeClr val="accent1"/>
          </a:lnRef>
          <a:fillRef idx="1">
            <a:schemeClr val="accent1"/>
          </a:fillRef>
          <a:effectRef idx="0">
            <a:schemeClr val="accent1"/>
          </a:effectRef>
          <a:fontRef idx="minor">
            <a:schemeClr val="lt1"/>
          </a:fontRef>
        </p:style>
      </p:sp>
      <p:sp>
        <p:nvSpPr>
          <p:cNvPr id="3" name="TextBox 3"/>
          <p:cNvSpPr txBox="1"/>
          <p:nvPr/>
        </p:nvSpPr>
        <p:spPr>
          <a:xfrm>
            <a:off x="1268776" y="1788932"/>
            <a:ext cx="438150" cy="304800"/>
          </a:xfrm>
          <a:prstGeom prst="rect">
            <a:avLst/>
          </a:prstGeom>
        </p:spPr>
        <p:txBody>
          <a:bodyPr wrap="square" lIns="85725" tIns="38100" rIns="85725" bIns="38100" rtlCol="0" anchor="ctr" anchorCtr="1">
            <a:spAutoFit/>
          </a:bodyPr>
          <a:lstStyle/>
          <a:p>
            <a:pPr algn="ctr">
              <a:lnSpc>
                <a:spcPct val="80000"/>
              </a:lnSpc>
            </a:pPr>
            <a:r>
              <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rPr>
              <a:t>01</a:t>
            </a:r>
            <a:endPar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AutoShape 4"/>
          <p:cNvSpPr/>
          <p:nvPr/>
        </p:nvSpPr>
        <p:spPr>
          <a:xfrm>
            <a:off x="1804696" y="1549847"/>
            <a:ext cx="4276714" cy="1199992"/>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放疗最早可以追溯到19世纪末，当时X射线被发现并应用于医学领域。</a:t>
            </a:r>
            <a:endParaRPr lang="en-US" sz="1100"/>
          </a:p>
        </p:txBody>
      </p:sp>
      <p:sp>
        <p:nvSpPr>
          <p:cNvPr id="5" name="AutoShape 5"/>
          <p:cNvSpPr/>
          <p:nvPr/>
        </p:nvSpPr>
        <p:spPr>
          <a:xfrm>
            <a:off x="1267054" y="3329627"/>
            <a:ext cx="441594" cy="441594"/>
          </a:xfrm>
          <a:prstGeom prst="rect">
            <a:avLst/>
          </a:prstGeom>
          <a:solidFill>
            <a:schemeClr val="accent1">
              <a:lumMod val="50000"/>
              <a:alpha val="100000"/>
            </a:schemeClr>
          </a:solidFill>
        </p:spPr>
        <p:style>
          <a:lnRef idx="0">
            <a:schemeClr val="accent1"/>
          </a:lnRef>
          <a:fillRef idx="1">
            <a:schemeClr val="accent1"/>
          </a:fillRef>
          <a:effectRef idx="0">
            <a:schemeClr val="accent1"/>
          </a:effectRef>
          <a:fontRef idx="minor">
            <a:schemeClr val="lt1"/>
          </a:fontRef>
        </p:style>
      </p:sp>
      <p:sp>
        <p:nvSpPr>
          <p:cNvPr id="6" name="TextBox 6"/>
          <p:cNvSpPr txBox="1"/>
          <p:nvPr/>
        </p:nvSpPr>
        <p:spPr>
          <a:xfrm>
            <a:off x="1278301" y="3398024"/>
            <a:ext cx="419100" cy="304800"/>
          </a:xfrm>
          <a:prstGeom prst="rect">
            <a:avLst/>
          </a:prstGeom>
        </p:spPr>
        <p:txBody>
          <a:bodyPr wrap="square" lIns="85725" tIns="38100" rIns="85725" bIns="38100" rtlCol="0" anchor="ctr" anchorCtr="1">
            <a:spAutoFit/>
          </a:bodyPr>
          <a:lstStyle/>
          <a:p>
            <a:pPr algn="ctr">
              <a:lnSpc>
                <a:spcPct val="80000"/>
              </a:lnSpc>
            </a:pPr>
            <a:r>
              <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7" name="AutoShape 7"/>
          <p:cNvSpPr/>
          <p:nvPr/>
        </p:nvSpPr>
        <p:spPr>
          <a:xfrm>
            <a:off x="1804696" y="3158939"/>
            <a:ext cx="4276714" cy="1212169"/>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20世纪初，放疗开始广泛应用于治疗各种恶性肿瘤，包括皮肤癌、乳腺癌、宫颈癌等。</a:t>
            </a:r>
            <a:endParaRPr lang="en-US" sz="1100"/>
          </a:p>
        </p:txBody>
      </p:sp>
      <p:pic>
        <p:nvPicPr>
          <p:cNvPr id="8" name="Picture 8"/>
          <p:cNvPicPr>
            <a:picLocks noChangeAspect="1"/>
          </p:cNvPicPr>
          <p:nvPr/>
        </p:nvPicPr>
        <p:blipFill>
          <a:blip r:embed="rId2"/>
          <a:srcRect/>
          <a:stretch>
            <a:fillRect/>
          </a:stretch>
        </p:blipFill>
        <p:spPr>
          <a:xfrm>
            <a:off x="6907441" y="1806607"/>
            <a:ext cx="4502196" cy="4061765"/>
          </a:xfrm>
          <a:prstGeom prst="rect">
            <a:avLst/>
          </a:prstGeom>
        </p:spPr>
      </p:pic>
      <p:pic>
        <p:nvPicPr>
          <p:cNvPr id="9" name="Picture 9"/>
          <p:cNvPicPr>
            <a:picLocks noChangeAspect="1"/>
          </p:cNvPicPr>
          <p:nvPr/>
        </p:nvPicPr>
        <p:blipFill>
          <a:blip r:embed="rId3"/>
          <a:srcRect t="4421" b="4421"/>
          <a:stretch>
            <a:fillRect/>
          </a:stretch>
        </p:blipFill>
        <p:spPr>
          <a:xfrm>
            <a:off x="6907441" y="1792193"/>
            <a:ext cx="4502196" cy="2732628"/>
          </a:xfrm>
          <a:prstGeom prst="rect">
            <a:avLst/>
          </a:prstGeom>
          <a:effectLst>
            <a:outerShdw blurRad="50800" dist="38100" algn="l" rotWithShape="0">
              <a:prstClr val="black">
                <a:alpha val="40000"/>
              </a:prstClr>
            </a:outerShdw>
          </a:effectLst>
        </p:spPr>
      </p:pic>
      <p:grpSp>
        <p:nvGrpSpPr>
          <p:cNvPr id="10" name="Group 10"/>
          <p:cNvGrpSpPr/>
          <p:nvPr/>
        </p:nvGrpSpPr>
        <p:grpSpPr>
          <a:xfrm>
            <a:off x="-2693471" y="4060468"/>
            <a:ext cx="5386942" cy="5386942"/>
            <a:chOff x="-2693471" y="4060468"/>
            <a:chExt cx="5386942" cy="5386942"/>
          </a:xfrm>
        </p:grpSpPr>
        <p:sp>
          <p:nvSpPr>
            <p:cNvPr id="11" name="AutoShape 11"/>
            <p:cNvSpPr/>
            <p:nvPr/>
          </p:nvSpPr>
          <p:spPr>
            <a:xfrm>
              <a:off x="-472539" y="6281401"/>
              <a:ext cx="945078" cy="945078"/>
            </a:xfrm>
            <a:prstGeom prst="ellipse">
              <a:avLst/>
            </a:prstGeom>
          </p:spPr>
        </p:sp>
        <p:sp>
          <p:nvSpPr>
            <p:cNvPr id="12" name="AutoShape 12"/>
            <p:cNvSpPr/>
            <p:nvPr/>
          </p:nvSpPr>
          <p:spPr>
            <a:xfrm>
              <a:off x="-694632" y="6059307"/>
              <a:ext cx="1389264" cy="1389264"/>
            </a:xfrm>
            <a:prstGeom prst="ellipse">
              <a:avLst/>
            </a:prstGeom>
          </p:spPr>
        </p:sp>
        <p:sp>
          <p:nvSpPr>
            <p:cNvPr id="13" name="AutoShape 13"/>
            <p:cNvSpPr/>
            <p:nvPr/>
          </p:nvSpPr>
          <p:spPr>
            <a:xfrm>
              <a:off x="-916725" y="5837215"/>
              <a:ext cx="1833451" cy="1833451"/>
            </a:xfrm>
            <a:prstGeom prst="ellipse">
              <a:avLst/>
            </a:prstGeom>
          </p:spPr>
        </p:sp>
        <p:sp>
          <p:nvSpPr>
            <p:cNvPr id="14" name="AutoShape 14"/>
            <p:cNvSpPr/>
            <p:nvPr/>
          </p:nvSpPr>
          <p:spPr>
            <a:xfrm>
              <a:off x="-1138818" y="5615121"/>
              <a:ext cx="2277637" cy="2277637"/>
            </a:xfrm>
            <a:prstGeom prst="ellipse">
              <a:avLst/>
            </a:prstGeom>
          </p:spPr>
        </p:sp>
        <p:sp>
          <p:nvSpPr>
            <p:cNvPr id="15" name="AutoShape 15"/>
            <p:cNvSpPr/>
            <p:nvPr/>
          </p:nvSpPr>
          <p:spPr>
            <a:xfrm>
              <a:off x="-1360912" y="5393028"/>
              <a:ext cx="2721823" cy="2721823"/>
            </a:xfrm>
            <a:prstGeom prst="ellipse">
              <a:avLst/>
            </a:prstGeom>
          </p:spPr>
        </p:sp>
        <p:sp>
          <p:nvSpPr>
            <p:cNvPr id="16" name="AutoShape 16"/>
            <p:cNvSpPr/>
            <p:nvPr/>
          </p:nvSpPr>
          <p:spPr>
            <a:xfrm>
              <a:off x="-1583005" y="5170935"/>
              <a:ext cx="3166010" cy="3166010"/>
            </a:xfrm>
            <a:prstGeom prst="ellipse">
              <a:avLst/>
            </a:prstGeom>
          </p:spPr>
        </p:sp>
        <p:sp>
          <p:nvSpPr>
            <p:cNvPr id="17" name="AutoShape 17"/>
            <p:cNvSpPr/>
            <p:nvPr/>
          </p:nvSpPr>
          <p:spPr>
            <a:xfrm>
              <a:off x="-1805098" y="4948842"/>
              <a:ext cx="3610196" cy="3610196"/>
            </a:xfrm>
            <a:prstGeom prst="ellipse">
              <a:avLst/>
            </a:prstGeom>
          </p:spPr>
        </p:sp>
        <p:sp>
          <p:nvSpPr>
            <p:cNvPr id="18" name="AutoShape 18"/>
            <p:cNvSpPr/>
            <p:nvPr/>
          </p:nvSpPr>
          <p:spPr>
            <a:xfrm>
              <a:off x="-2027191" y="4726748"/>
              <a:ext cx="4054383" cy="4054383"/>
            </a:xfrm>
            <a:prstGeom prst="ellipse">
              <a:avLst/>
            </a:prstGeom>
          </p:spPr>
        </p:sp>
        <p:sp>
          <p:nvSpPr>
            <p:cNvPr id="19" name="AutoShape 19"/>
            <p:cNvSpPr/>
            <p:nvPr/>
          </p:nvSpPr>
          <p:spPr>
            <a:xfrm>
              <a:off x="-2249285" y="4504655"/>
              <a:ext cx="4498569" cy="4498569"/>
            </a:xfrm>
            <a:prstGeom prst="ellipse">
              <a:avLst/>
            </a:prstGeom>
          </p:spPr>
        </p:sp>
        <p:sp>
          <p:nvSpPr>
            <p:cNvPr id="20" name="AutoShape 20"/>
            <p:cNvSpPr/>
            <p:nvPr/>
          </p:nvSpPr>
          <p:spPr>
            <a:xfrm>
              <a:off x="-2471378" y="4282562"/>
              <a:ext cx="4942756" cy="4942756"/>
            </a:xfrm>
            <a:prstGeom prst="ellipse">
              <a:avLst/>
            </a:prstGeom>
          </p:spPr>
        </p:sp>
        <p:sp>
          <p:nvSpPr>
            <p:cNvPr id="21" name="AutoShape 21"/>
            <p:cNvSpPr/>
            <p:nvPr/>
          </p:nvSpPr>
          <p:spPr>
            <a:xfrm>
              <a:off x="-2693471" y="4060468"/>
              <a:ext cx="5386942" cy="5386942"/>
            </a:xfrm>
            <a:prstGeom prst="ellipse">
              <a:avLst/>
            </a:prstGeom>
          </p:spPr>
        </p:sp>
      </p:grpSp>
      <p:sp>
        <p:nvSpPr>
          <p:cNvPr id="22" name="AutoShape 22"/>
          <p:cNvSpPr/>
          <p:nvPr/>
        </p:nvSpPr>
        <p:spPr>
          <a:xfrm>
            <a:off x="1804696" y="4750369"/>
            <a:ext cx="4276714" cy="1199992"/>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随着科技的发展，放疗技术也不断进步，包括三维适形放疗、调强放疗、质子放疗等新型放疗技术的出现，进一步提高了放疗的精确性和疗效。</a:t>
            </a:r>
            <a:endParaRPr lang="en-US" sz="1100"/>
          </a:p>
        </p:txBody>
      </p:sp>
      <p:sp>
        <p:nvSpPr>
          <p:cNvPr id="23" name="AutoShape 23"/>
          <p:cNvSpPr/>
          <p:nvPr/>
        </p:nvSpPr>
        <p:spPr>
          <a:xfrm>
            <a:off x="1262116" y="4828813"/>
            <a:ext cx="441594" cy="441594"/>
          </a:xfrm>
          <a:prstGeom prst="rect">
            <a:avLst/>
          </a:prstGeom>
          <a:solidFill>
            <a:schemeClr val="accent1">
              <a:lumMod val="50000"/>
              <a:alpha val="100000"/>
            </a:schemeClr>
          </a:solidFill>
        </p:spPr>
        <p:style>
          <a:lnRef idx="0">
            <a:schemeClr val="accent1"/>
          </a:lnRef>
          <a:fillRef idx="1">
            <a:schemeClr val="accent1"/>
          </a:fillRef>
          <a:effectRef idx="0">
            <a:schemeClr val="accent1"/>
          </a:effectRef>
          <a:fontRef idx="minor">
            <a:schemeClr val="lt1"/>
          </a:fontRef>
        </p:style>
      </p:sp>
      <p:grpSp>
        <p:nvGrpSpPr>
          <p:cNvPr id="24" name="Group 24"/>
          <p:cNvGrpSpPr/>
          <p:nvPr/>
        </p:nvGrpSpPr>
        <p:grpSpPr>
          <a:xfrm>
            <a:off x="454963" y="93878"/>
            <a:ext cx="10641129" cy="914400"/>
            <a:chOff x="454963" y="93878"/>
            <a:chExt cx="10641129" cy="914400"/>
          </a:xfrm>
        </p:grpSpPr>
        <p:sp>
          <p:nvSpPr>
            <p:cNvPr id="25" name="AutoShape 25"/>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7" name="AutoShape 37"/>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8" name="AutoShape 38"/>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9" name="AutoShape 39"/>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0" name="AutoShape 40"/>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1" name="AutoShape 41"/>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42" name="AutoShape 42"/>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43" name="AutoShape 43"/>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44" name="AutoShape 44"/>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5" name="TextBox 45"/>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放疗的发展历程</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
        <p:nvSpPr>
          <p:cNvPr id="46" name="TextBox 46"/>
          <p:cNvSpPr txBox="1"/>
          <p:nvPr/>
        </p:nvSpPr>
        <p:spPr>
          <a:xfrm>
            <a:off x="1273363" y="4897210"/>
            <a:ext cx="419100" cy="304800"/>
          </a:xfrm>
          <a:prstGeom prst="rect">
            <a:avLst/>
          </a:prstGeom>
        </p:spPr>
        <p:txBody>
          <a:bodyPr wrap="square" lIns="85725" tIns="38100" rIns="85725" bIns="38100" rtlCol="0" anchor="ctr" anchorCtr="1">
            <a:spAutoFit/>
          </a:bodyPr>
          <a:lstStyle/>
          <a:p>
            <a:pPr algn="ctr">
              <a:lnSpc>
                <a:spcPct val="80000"/>
              </a:lnSpc>
            </a:pPr>
            <a:r>
              <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object 2"/>
          <p:cNvSpPr>
            <a:spLocks noGrp="1"/>
          </p:cNvSpPr>
          <p:nvPr>
            <p:ph type="title"/>
          </p:nvPr>
        </p:nvSpPr>
        <p:spPr>
          <a:xfrm>
            <a:off x="1773238" y="485934"/>
            <a:ext cx="6502400" cy="918845"/>
          </a:xfrm>
        </p:spPr>
        <p:txBody>
          <a:bodyPr vert="horz" wrap="square" lIns="0" tIns="0" rIns="0" bIns="0" anchor="ctr" anchorCtr="0">
            <a:spAutoFit/>
          </a:bodyPr>
          <a:p>
            <a:pPr marL="11430" indent="0">
              <a:lnSpc>
                <a:spcPts val="7165"/>
              </a:lnSpc>
            </a:pPr>
            <a:r>
              <a:rPr lang="zh-CN" altLang="en-US" sz="4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j-cs"/>
              </a:rPr>
              <a:t>放射治疗技术进展</a:t>
            </a:r>
            <a:endParaRPr lang="zh-CN" altLang="en-US" sz="44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j-cs"/>
            </a:endParaRPr>
          </a:p>
        </p:txBody>
      </p:sp>
      <p:sp>
        <p:nvSpPr>
          <p:cNvPr id="48131" name="object 3"/>
          <p:cNvSpPr/>
          <p:nvPr/>
        </p:nvSpPr>
        <p:spPr>
          <a:xfrm>
            <a:off x="1146175" y="1566863"/>
            <a:ext cx="9896475" cy="63500"/>
          </a:xfrm>
          <a:prstGeom prst="rect">
            <a:avLst/>
          </a:prstGeom>
          <a:blipFill rotWithShape="1">
            <a:blip r:embed="rId1"/>
            <a:stretch>
              <a:fillRect/>
            </a:stretch>
          </a:blipFill>
          <a:ln w="9525">
            <a:noFill/>
          </a:ln>
        </p:spPr>
        <p:txBody>
          <a:bodyPr lIns="0" tIns="0" rIns="0" bIns="0"/>
          <a:p>
            <a:endParaRPr lang="zh-CN" altLang="zh-CN" dirty="0">
              <a:latin typeface="Arial" panose="020B0604020202020204" pitchFamily="34" charset="0"/>
            </a:endParaRPr>
          </a:p>
        </p:txBody>
      </p:sp>
      <p:sp>
        <p:nvSpPr>
          <p:cNvPr id="48132" name="object 4"/>
          <p:cNvSpPr/>
          <p:nvPr/>
        </p:nvSpPr>
        <p:spPr>
          <a:xfrm>
            <a:off x="1330325" y="2667000"/>
            <a:ext cx="9712325" cy="346075"/>
          </a:xfrm>
          <a:custGeom>
            <a:avLst/>
            <a:gdLst>
              <a:gd name="txL" fmla="*/ 0 w 10095230"/>
              <a:gd name="txT" fmla="*/ 0 h 381000"/>
              <a:gd name="txR" fmla="*/ 10095230 w 10095230"/>
              <a:gd name="txB" fmla="*/ 381000 h 381000"/>
            </a:gdLst>
            <a:ahLst/>
            <a:cxnLst/>
            <a:rect l="txL" t="txT" r="txR" b="txB"/>
            <a:pathLst>
              <a:path w="10095230" h="381000">
                <a:moveTo>
                  <a:pt x="7571232" y="0"/>
                </a:moveTo>
                <a:lnTo>
                  <a:pt x="7571232" y="97536"/>
                </a:lnTo>
                <a:lnTo>
                  <a:pt x="0" y="97536"/>
                </a:lnTo>
                <a:lnTo>
                  <a:pt x="1261871" y="192024"/>
                </a:lnTo>
                <a:lnTo>
                  <a:pt x="0" y="286512"/>
                </a:lnTo>
                <a:lnTo>
                  <a:pt x="7571232" y="286512"/>
                </a:lnTo>
                <a:lnTo>
                  <a:pt x="7571232" y="381000"/>
                </a:lnTo>
                <a:lnTo>
                  <a:pt x="10094976" y="192024"/>
                </a:lnTo>
                <a:lnTo>
                  <a:pt x="7571232" y="0"/>
                </a:lnTo>
                <a:close/>
              </a:path>
            </a:pathLst>
          </a:custGeom>
          <a:solidFill>
            <a:schemeClr val="bg1"/>
          </a:solidFill>
          <a:ln w="9525">
            <a:noFill/>
          </a:ln>
        </p:spPr>
        <p:txBody>
          <a:bodyPr lIns="0" tIns="0" rIns="0" bIns="0"/>
          <a:p>
            <a:endParaRPr lang="zh-CN" altLang="zh-CN" dirty="0">
              <a:latin typeface="Arial" panose="020B0604020202020204" pitchFamily="34" charset="0"/>
            </a:endParaRPr>
          </a:p>
        </p:txBody>
      </p:sp>
      <p:sp>
        <p:nvSpPr>
          <p:cNvPr id="48133" name="object 5"/>
          <p:cNvSpPr/>
          <p:nvPr/>
        </p:nvSpPr>
        <p:spPr>
          <a:xfrm>
            <a:off x="1281113" y="2662238"/>
            <a:ext cx="9761537" cy="358775"/>
          </a:xfrm>
          <a:custGeom>
            <a:avLst/>
            <a:gdLst>
              <a:gd name="txL" fmla="*/ 0 w 10147300"/>
              <a:gd name="txT" fmla="*/ 0 h 396239"/>
              <a:gd name="txR" fmla="*/ 10147300 w 10147300"/>
              <a:gd name="txB" fmla="*/ 396239 h 396239"/>
            </a:gdLst>
            <a:ahLst/>
            <a:cxnLst/>
            <a:rect l="txL" t="txT" r="txR" b="txB"/>
            <a:pathLst>
              <a:path w="10147300" h="396239">
                <a:moveTo>
                  <a:pt x="7616952" y="292607"/>
                </a:moveTo>
                <a:lnTo>
                  <a:pt x="7616952" y="396239"/>
                </a:lnTo>
                <a:lnTo>
                  <a:pt x="7737967" y="387095"/>
                </a:lnTo>
                <a:lnTo>
                  <a:pt x="7629144" y="387095"/>
                </a:lnTo>
                <a:lnTo>
                  <a:pt x="7623048" y="381000"/>
                </a:lnTo>
                <a:lnTo>
                  <a:pt x="7629144" y="380543"/>
                </a:lnTo>
                <a:lnTo>
                  <a:pt x="7629144" y="298703"/>
                </a:lnTo>
                <a:lnTo>
                  <a:pt x="7623048" y="298703"/>
                </a:lnTo>
                <a:lnTo>
                  <a:pt x="7616952" y="292607"/>
                </a:lnTo>
                <a:close/>
              </a:path>
              <a:path w="10147300" h="396239">
                <a:moveTo>
                  <a:pt x="7629144" y="380543"/>
                </a:moveTo>
                <a:lnTo>
                  <a:pt x="7623048" y="381000"/>
                </a:lnTo>
                <a:lnTo>
                  <a:pt x="7629144" y="387095"/>
                </a:lnTo>
                <a:lnTo>
                  <a:pt x="7629144" y="380543"/>
                </a:lnTo>
                <a:close/>
              </a:path>
              <a:path w="10147300" h="396239">
                <a:moveTo>
                  <a:pt x="10065380" y="198119"/>
                </a:moveTo>
                <a:lnTo>
                  <a:pt x="7629144" y="380543"/>
                </a:lnTo>
                <a:lnTo>
                  <a:pt x="7629144" y="387095"/>
                </a:lnTo>
                <a:lnTo>
                  <a:pt x="7737967" y="387095"/>
                </a:lnTo>
                <a:lnTo>
                  <a:pt x="10146792" y="205083"/>
                </a:lnTo>
                <a:lnTo>
                  <a:pt x="10146792" y="204215"/>
                </a:lnTo>
                <a:lnTo>
                  <a:pt x="10065380" y="198119"/>
                </a:lnTo>
                <a:close/>
              </a:path>
              <a:path w="10147300" h="396239">
                <a:moveTo>
                  <a:pt x="1231582" y="198120"/>
                </a:moveTo>
                <a:lnTo>
                  <a:pt x="0" y="289560"/>
                </a:lnTo>
                <a:lnTo>
                  <a:pt x="0" y="298703"/>
                </a:lnTo>
                <a:lnTo>
                  <a:pt x="51816" y="298703"/>
                </a:lnTo>
                <a:lnTo>
                  <a:pt x="51816" y="286512"/>
                </a:lnTo>
                <a:lnTo>
                  <a:pt x="216026" y="286512"/>
                </a:lnTo>
                <a:lnTo>
                  <a:pt x="1324451" y="204215"/>
                </a:lnTo>
                <a:lnTo>
                  <a:pt x="1313688" y="204215"/>
                </a:lnTo>
                <a:lnTo>
                  <a:pt x="1231582" y="198120"/>
                </a:lnTo>
                <a:close/>
              </a:path>
              <a:path w="10147300" h="396239">
                <a:moveTo>
                  <a:pt x="216026" y="286512"/>
                </a:moveTo>
                <a:lnTo>
                  <a:pt x="51816" y="286512"/>
                </a:lnTo>
                <a:lnTo>
                  <a:pt x="51816" y="298703"/>
                </a:lnTo>
                <a:lnTo>
                  <a:pt x="216026" y="286512"/>
                </a:lnTo>
                <a:close/>
              </a:path>
              <a:path w="10147300" h="396239">
                <a:moveTo>
                  <a:pt x="7629144" y="286512"/>
                </a:moveTo>
                <a:lnTo>
                  <a:pt x="216026" y="286512"/>
                </a:lnTo>
                <a:lnTo>
                  <a:pt x="51816" y="298703"/>
                </a:lnTo>
                <a:lnTo>
                  <a:pt x="7616952" y="298703"/>
                </a:lnTo>
                <a:lnTo>
                  <a:pt x="7616952" y="292607"/>
                </a:lnTo>
                <a:lnTo>
                  <a:pt x="7629144" y="292607"/>
                </a:lnTo>
                <a:lnTo>
                  <a:pt x="7629144" y="286512"/>
                </a:lnTo>
                <a:close/>
              </a:path>
              <a:path w="10147300" h="396239">
                <a:moveTo>
                  <a:pt x="7629144" y="292607"/>
                </a:moveTo>
                <a:lnTo>
                  <a:pt x="7616952" y="292607"/>
                </a:lnTo>
                <a:lnTo>
                  <a:pt x="7623048" y="298703"/>
                </a:lnTo>
                <a:lnTo>
                  <a:pt x="7629144" y="298703"/>
                </a:lnTo>
                <a:lnTo>
                  <a:pt x="7629144" y="292607"/>
                </a:lnTo>
                <a:close/>
              </a:path>
              <a:path w="10147300" h="396239">
                <a:moveTo>
                  <a:pt x="1313688" y="192024"/>
                </a:moveTo>
                <a:lnTo>
                  <a:pt x="1231582" y="198120"/>
                </a:lnTo>
                <a:lnTo>
                  <a:pt x="1313688" y="204215"/>
                </a:lnTo>
                <a:lnTo>
                  <a:pt x="1313688" y="192024"/>
                </a:lnTo>
                <a:close/>
              </a:path>
              <a:path w="10147300" h="396239">
                <a:moveTo>
                  <a:pt x="1324451" y="192024"/>
                </a:moveTo>
                <a:lnTo>
                  <a:pt x="1313688" y="192024"/>
                </a:lnTo>
                <a:lnTo>
                  <a:pt x="1313688" y="204215"/>
                </a:lnTo>
                <a:lnTo>
                  <a:pt x="1324451" y="204215"/>
                </a:lnTo>
                <a:lnTo>
                  <a:pt x="1365504" y="201167"/>
                </a:lnTo>
                <a:lnTo>
                  <a:pt x="1365504" y="195071"/>
                </a:lnTo>
                <a:lnTo>
                  <a:pt x="1324451" y="192024"/>
                </a:lnTo>
                <a:close/>
              </a:path>
              <a:path w="10147300" h="396239">
                <a:moveTo>
                  <a:pt x="10146792" y="192024"/>
                </a:moveTo>
                <a:lnTo>
                  <a:pt x="10065380" y="198119"/>
                </a:lnTo>
                <a:lnTo>
                  <a:pt x="10146792" y="204215"/>
                </a:lnTo>
                <a:lnTo>
                  <a:pt x="10146792" y="192024"/>
                </a:lnTo>
                <a:close/>
              </a:path>
              <a:path w="10147300" h="396239">
                <a:moveTo>
                  <a:pt x="51816" y="97536"/>
                </a:moveTo>
                <a:lnTo>
                  <a:pt x="0" y="97536"/>
                </a:lnTo>
                <a:lnTo>
                  <a:pt x="0" y="106679"/>
                </a:lnTo>
                <a:lnTo>
                  <a:pt x="1231582" y="198120"/>
                </a:lnTo>
                <a:lnTo>
                  <a:pt x="1313688" y="192024"/>
                </a:lnTo>
                <a:lnTo>
                  <a:pt x="1324451" y="192024"/>
                </a:lnTo>
                <a:lnTo>
                  <a:pt x="216026" y="109727"/>
                </a:lnTo>
                <a:lnTo>
                  <a:pt x="51816" y="109727"/>
                </a:lnTo>
                <a:lnTo>
                  <a:pt x="51816" y="97536"/>
                </a:lnTo>
                <a:close/>
              </a:path>
              <a:path w="10147300" h="396239">
                <a:moveTo>
                  <a:pt x="7697628" y="6095"/>
                </a:moveTo>
                <a:lnTo>
                  <a:pt x="7629144" y="6095"/>
                </a:lnTo>
                <a:lnTo>
                  <a:pt x="7629144" y="15696"/>
                </a:lnTo>
                <a:lnTo>
                  <a:pt x="10065380" y="198119"/>
                </a:lnTo>
                <a:lnTo>
                  <a:pt x="10146792" y="192024"/>
                </a:lnTo>
                <a:lnTo>
                  <a:pt x="10146792" y="191156"/>
                </a:lnTo>
                <a:lnTo>
                  <a:pt x="7697628" y="6095"/>
                </a:lnTo>
                <a:close/>
              </a:path>
              <a:path w="10147300" h="396239">
                <a:moveTo>
                  <a:pt x="51816" y="97536"/>
                </a:moveTo>
                <a:lnTo>
                  <a:pt x="51816" y="109727"/>
                </a:lnTo>
                <a:lnTo>
                  <a:pt x="216026" y="109727"/>
                </a:lnTo>
                <a:lnTo>
                  <a:pt x="51816" y="97536"/>
                </a:lnTo>
                <a:close/>
              </a:path>
              <a:path w="10147300" h="396239">
                <a:moveTo>
                  <a:pt x="7616952" y="97536"/>
                </a:moveTo>
                <a:lnTo>
                  <a:pt x="51816" y="97536"/>
                </a:lnTo>
                <a:lnTo>
                  <a:pt x="216026" y="109727"/>
                </a:lnTo>
                <a:lnTo>
                  <a:pt x="7629144" y="109727"/>
                </a:lnTo>
                <a:lnTo>
                  <a:pt x="7629144" y="103631"/>
                </a:lnTo>
                <a:lnTo>
                  <a:pt x="7616952" y="103631"/>
                </a:lnTo>
                <a:lnTo>
                  <a:pt x="7616952" y="97536"/>
                </a:lnTo>
                <a:close/>
              </a:path>
              <a:path w="10147300" h="396239">
                <a:moveTo>
                  <a:pt x="7616952" y="0"/>
                </a:moveTo>
                <a:lnTo>
                  <a:pt x="7616952" y="103631"/>
                </a:lnTo>
                <a:lnTo>
                  <a:pt x="7623048" y="97536"/>
                </a:lnTo>
                <a:lnTo>
                  <a:pt x="7629144" y="97536"/>
                </a:lnTo>
                <a:lnTo>
                  <a:pt x="7629144" y="15696"/>
                </a:lnTo>
                <a:lnTo>
                  <a:pt x="7623048" y="15239"/>
                </a:lnTo>
                <a:lnTo>
                  <a:pt x="7629144" y="6095"/>
                </a:lnTo>
                <a:lnTo>
                  <a:pt x="7697628" y="6095"/>
                </a:lnTo>
                <a:lnTo>
                  <a:pt x="7616952" y="0"/>
                </a:lnTo>
                <a:close/>
              </a:path>
              <a:path w="10147300" h="396239">
                <a:moveTo>
                  <a:pt x="7629144" y="97536"/>
                </a:moveTo>
                <a:lnTo>
                  <a:pt x="7623048" y="97536"/>
                </a:lnTo>
                <a:lnTo>
                  <a:pt x="7616952" y="103631"/>
                </a:lnTo>
                <a:lnTo>
                  <a:pt x="7629144" y="103631"/>
                </a:lnTo>
                <a:lnTo>
                  <a:pt x="7629144" y="97536"/>
                </a:lnTo>
                <a:close/>
              </a:path>
              <a:path w="10147300" h="396239">
                <a:moveTo>
                  <a:pt x="7629144" y="6095"/>
                </a:moveTo>
                <a:lnTo>
                  <a:pt x="7623048" y="15239"/>
                </a:lnTo>
                <a:lnTo>
                  <a:pt x="7629144" y="15696"/>
                </a:lnTo>
                <a:lnTo>
                  <a:pt x="7629144" y="6095"/>
                </a:lnTo>
                <a:close/>
              </a:path>
            </a:pathLst>
          </a:custGeom>
          <a:solidFill>
            <a:srgbClr val="000000"/>
          </a:solidFill>
          <a:ln w="9525">
            <a:noFill/>
          </a:ln>
        </p:spPr>
        <p:txBody>
          <a:bodyPr lIns="0" tIns="0" rIns="0" bIns="0"/>
          <a:p>
            <a:endParaRPr lang="zh-CN" altLang="zh-CN" dirty="0">
              <a:latin typeface="Arial" panose="020B0604020202020204" pitchFamily="34" charset="0"/>
            </a:endParaRPr>
          </a:p>
        </p:txBody>
      </p:sp>
      <p:sp>
        <p:nvSpPr>
          <p:cNvPr id="6" name="object 6"/>
          <p:cNvSpPr txBox="1"/>
          <p:nvPr/>
        </p:nvSpPr>
        <p:spPr>
          <a:xfrm>
            <a:off x="5684838" y="2149475"/>
            <a:ext cx="1266825" cy="292100"/>
          </a:xfrm>
          <a:prstGeom prst="rect">
            <a:avLst/>
          </a:prstGeom>
        </p:spPr>
        <p:txBody>
          <a:bodyPr lIns="0" tIns="0" rIns="0" bIns="0">
            <a:spAutoFit/>
          </a:bodyPr>
          <a:lstStyle/>
          <a:p>
            <a:pPr marL="12065" marR="0" defTabSz="914400">
              <a:buClrTx/>
              <a:buSzTx/>
              <a:buFontTx/>
              <a:buNone/>
              <a:defRPr/>
            </a:pPr>
            <a:r>
              <a:rPr kumimoji="0" sz="1900" b="1" kern="1200" cap="none" spc="-5" normalizeH="0" baseline="0" noProof="0" dirty="0">
                <a:solidFill>
                  <a:schemeClr val="tx2">
                    <a:lumMod val="75000"/>
                  </a:schemeClr>
                </a:solidFill>
                <a:latin typeface="Arial" panose="020B0604020202020204"/>
                <a:ea typeface="宋体" panose="02010600030101010101" pitchFamily="2" charset="-122"/>
                <a:cs typeface="Arial" panose="020B0604020202020204"/>
              </a:rPr>
              <a:t>I</a:t>
            </a:r>
            <a:r>
              <a:rPr kumimoji="0" sz="1900" b="1" kern="1200" cap="none" spc="23" normalizeH="0" baseline="0" noProof="0" dirty="0">
                <a:solidFill>
                  <a:schemeClr val="tx2">
                    <a:lumMod val="75000"/>
                  </a:schemeClr>
                </a:solidFill>
                <a:latin typeface="Arial" panose="020B0604020202020204"/>
                <a:ea typeface="宋体" panose="02010600030101010101" pitchFamily="2" charset="-122"/>
                <a:cs typeface="Arial" panose="020B0604020202020204"/>
              </a:rPr>
              <a:t>M</a:t>
            </a:r>
            <a:r>
              <a:rPr kumimoji="0" sz="1900" b="1" kern="1200" cap="none" spc="-9" normalizeH="0" baseline="0" noProof="0" dirty="0">
                <a:solidFill>
                  <a:schemeClr val="tx2">
                    <a:lumMod val="75000"/>
                  </a:schemeClr>
                </a:solidFill>
                <a:latin typeface="Arial" panose="020B0604020202020204"/>
                <a:ea typeface="宋体" panose="02010600030101010101" pitchFamily="2" charset="-122"/>
                <a:cs typeface="Arial" panose="020B0604020202020204"/>
              </a:rPr>
              <a:t>R</a:t>
            </a:r>
            <a:r>
              <a:rPr kumimoji="0" sz="1900" b="1" kern="1200" cap="none" spc="19" normalizeH="0" baseline="0" noProof="0" dirty="0">
                <a:solidFill>
                  <a:schemeClr val="tx2">
                    <a:lumMod val="75000"/>
                  </a:schemeClr>
                </a:solidFill>
                <a:latin typeface="Arial" panose="020B0604020202020204"/>
                <a:ea typeface="宋体" panose="02010600030101010101" pitchFamily="2" charset="-122"/>
                <a:cs typeface="Arial" panose="020B0604020202020204"/>
              </a:rPr>
              <a:t>T</a:t>
            </a:r>
            <a:r>
              <a:rPr kumimoji="0" sz="1900" b="1" kern="1200" cap="none" spc="-5" normalizeH="0" baseline="0" noProof="0" dirty="0">
                <a:solidFill>
                  <a:schemeClr val="tx2">
                    <a:lumMod val="75000"/>
                  </a:schemeClr>
                </a:solidFill>
                <a:latin typeface="Arial" panose="020B0604020202020204"/>
                <a:ea typeface="宋体" panose="02010600030101010101" pitchFamily="2" charset="-122"/>
                <a:cs typeface="Arial" panose="020B0604020202020204"/>
              </a:rPr>
              <a:t>/I</a:t>
            </a:r>
            <a:r>
              <a:rPr kumimoji="0" sz="1900" b="1" kern="1200" cap="none" spc="5" normalizeH="0" baseline="0" noProof="0" dirty="0">
                <a:solidFill>
                  <a:schemeClr val="tx2">
                    <a:lumMod val="75000"/>
                  </a:schemeClr>
                </a:solidFill>
                <a:latin typeface="Arial" panose="020B0604020202020204"/>
                <a:ea typeface="宋体" panose="02010600030101010101" pitchFamily="2" charset="-122"/>
                <a:cs typeface="Arial" panose="020B0604020202020204"/>
              </a:rPr>
              <a:t>M</a:t>
            </a:r>
            <a:r>
              <a:rPr kumimoji="0" sz="1900" b="1" kern="1200" cap="none" spc="-211" normalizeH="0" baseline="0" noProof="0" dirty="0">
                <a:solidFill>
                  <a:schemeClr val="tx2">
                    <a:lumMod val="75000"/>
                  </a:schemeClr>
                </a:solidFill>
                <a:latin typeface="Arial" panose="020B0604020202020204"/>
                <a:ea typeface="宋体" panose="02010600030101010101" pitchFamily="2" charset="-122"/>
                <a:cs typeface="Arial" panose="020B0604020202020204"/>
              </a:rPr>
              <a:t>A</a:t>
            </a:r>
            <a:r>
              <a:rPr kumimoji="0" sz="1900" b="1" kern="1200" cap="none" spc="-5" normalizeH="0" baseline="0" noProof="0" dirty="0">
                <a:solidFill>
                  <a:schemeClr val="tx2">
                    <a:lumMod val="75000"/>
                  </a:schemeClr>
                </a:solidFill>
                <a:latin typeface="Arial" panose="020B0604020202020204"/>
                <a:ea typeface="宋体" panose="02010600030101010101" pitchFamily="2" charset="-122"/>
                <a:cs typeface="Arial" panose="020B0604020202020204"/>
              </a:rPr>
              <a:t>T</a:t>
            </a:r>
            <a:endParaRPr kumimoji="0" sz="1900" kern="1200" cap="none" spc="0" normalizeH="0" baseline="0" noProof="0" dirty="0">
              <a:solidFill>
                <a:schemeClr val="tx2">
                  <a:lumMod val="75000"/>
                </a:schemeClr>
              </a:solidFill>
              <a:latin typeface="Arial" panose="020B0604020202020204"/>
              <a:ea typeface="宋体" panose="02010600030101010101" pitchFamily="2" charset="-122"/>
              <a:cs typeface="Arial" panose="020B0604020202020204"/>
            </a:endParaRPr>
          </a:p>
        </p:txBody>
      </p:sp>
      <p:sp>
        <p:nvSpPr>
          <p:cNvPr id="48135" name="object 7"/>
          <p:cNvSpPr txBox="1"/>
          <p:nvPr/>
        </p:nvSpPr>
        <p:spPr>
          <a:xfrm>
            <a:off x="8672513" y="2151063"/>
            <a:ext cx="1163637" cy="292100"/>
          </a:xfrm>
          <a:prstGeom prst="rect">
            <a:avLst/>
          </a:prstGeom>
          <a:noFill/>
          <a:ln w="9525">
            <a:noFill/>
          </a:ln>
        </p:spPr>
        <p:txBody>
          <a:bodyPr lIns="0" tIns="0" rIns="0" bIns="0">
            <a:spAutoFit/>
          </a:bodyPr>
          <a:p>
            <a:pPr marL="11430"/>
            <a:r>
              <a:rPr lang="zh-CN" altLang="en-US" sz="19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生物调强</a:t>
            </a:r>
            <a:r>
              <a:rPr lang="zh-CN" altLang="zh-CN" sz="19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zh-CN" altLang="zh-CN" sz="19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48136" name="object 8"/>
          <p:cNvSpPr txBox="1"/>
          <p:nvPr/>
        </p:nvSpPr>
        <p:spPr>
          <a:xfrm>
            <a:off x="1333500" y="3121025"/>
            <a:ext cx="695325" cy="259080"/>
          </a:xfrm>
          <a:prstGeom prst="rect">
            <a:avLst/>
          </a:prstGeom>
          <a:noFill/>
          <a:ln w="9525">
            <a:noFill/>
          </a:ln>
        </p:spPr>
        <p:txBody>
          <a:bodyPr lIns="0" tIns="0" rIns="0" bIns="0">
            <a:spAutoFit/>
          </a:bodyPr>
          <a:p>
            <a:pPr marL="11430">
              <a:lnSpc>
                <a:spcPts val="2025"/>
              </a:lnSpc>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治疗机</a:t>
            </a:r>
            <a:endPar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8137" name="object 9"/>
          <p:cNvSpPr txBox="1"/>
          <p:nvPr/>
        </p:nvSpPr>
        <p:spPr>
          <a:xfrm>
            <a:off x="8796338" y="3121025"/>
            <a:ext cx="695325" cy="259080"/>
          </a:xfrm>
          <a:prstGeom prst="rect">
            <a:avLst/>
          </a:prstGeom>
          <a:noFill/>
          <a:ln w="9525">
            <a:noFill/>
          </a:ln>
        </p:spPr>
        <p:txBody>
          <a:bodyPr lIns="0" tIns="0" rIns="0" bIns="0">
            <a:spAutoFit/>
          </a:bodyPr>
          <a:p>
            <a:pPr marL="11430">
              <a:lnSpc>
                <a:spcPts val="2025"/>
              </a:lnSpc>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加速器</a:t>
            </a:r>
            <a:endPar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8138" name="object 10"/>
          <p:cNvSpPr txBox="1"/>
          <p:nvPr/>
        </p:nvSpPr>
        <p:spPr>
          <a:xfrm>
            <a:off x="2430463" y="3121025"/>
            <a:ext cx="1152525" cy="546735"/>
          </a:xfrm>
          <a:prstGeom prst="rect">
            <a:avLst/>
          </a:prstGeom>
          <a:noFill/>
          <a:ln w="9525">
            <a:noFill/>
          </a:ln>
        </p:spPr>
        <p:txBody>
          <a:bodyPr lIns="0" tIns="0" rIns="0" bIns="0">
            <a:spAutoFit/>
          </a:bodyPr>
          <a:p>
            <a:pPr marL="33655"/>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X</a:t>
            </a: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线机</a:t>
            </a: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/C0</a:t>
            </a:r>
            <a:r>
              <a:rPr lang="zh-CN" altLang="zh-CN" sz="1700" b="1" baseline="2500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60</a:t>
            </a:r>
            <a:endParaRPr lang="zh-CN" altLang="zh-CN" sz="1700" baseline="2500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33655">
              <a:lnSpc>
                <a:spcPts val="2025"/>
              </a:lnSpc>
              <a:spcBef>
                <a:spcPts val="200"/>
              </a:spcBef>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加速器</a:t>
            </a:r>
            <a:endPar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8139" name="object 11"/>
          <p:cNvSpPr txBox="1"/>
          <p:nvPr/>
        </p:nvSpPr>
        <p:spPr>
          <a:xfrm>
            <a:off x="5789613" y="3121025"/>
            <a:ext cx="700087" cy="835660"/>
          </a:xfrm>
          <a:prstGeom prst="rect">
            <a:avLst/>
          </a:prstGeom>
          <a:noFill/>
          <a:ln w="9525">
            <a:noFill/>
          </a:ln>
        </p:spPr>
        <p:txBody>
          <a:bodyPr lIns="0" tIns="0" rIns="0" bIns="0">
            <a:spAutoFit/>
          </a:bodyPr>
          <a:p>
            <a:pPr marL="11430" indent="1270"/>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加速器</a:t>
            </a:r>
            <a:endParaRPr lang="zh-CN" altLang="en-US" sz="17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11430" indent="1270">
              <a:spcBef>
                <a:spcPts val="200"/>
              </a:spcBef>
            </a:pP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(MLC)</a:t>
            </a:r>
            <a:endParaRPr lang="zh-CN" altLang="zh-CN" sz="170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11430" indent="1270">
              <a:spcBef>
                <a:spcPts val="200"/>
              </a:spcBef>
            </a:pP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(EPID)</a:t>
            </a:r>
            <a:endPar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48140" name="object 12"/>
          <p:cNvSpPr txBox="1"/>
          <p:nvPr/>
        </p:nvSpPr>
        <p:spPr>
          <a:xfrm>
            <a:off x="7329488" y="3121025"/>
            <a:ext cx="1223962" cy="835660"/>
          </a:xfrm>
          <a:prstGeom prst="rect">
            <a:avLst/>
          </a:prstGeom>
          <a:noFill/>
          <a:ln w="9525">
            <a:noFill/>
          </a:ln>
        </p:spPr>
        <p:txBody>
          <a:bodyPr lIns="0" tIns="0" rIns="0" bIns="0">
            <a:spAutoFit/>
          </a:bodyPr>
          <a:p>
            <a:pPr marL="24130"/>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加速器</a:t>
            </a:r>
            <a:endParaRPr lang="zh-CN" altLang="en-US" sz="17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24130">
              <a:spcBef>
                <a:spcPts val="200"/>
              </a:spcBef>
            </a:pP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(MLC/EPID)</a:t>
            </a:r>
            <a:endParaRPr lang="zh-CN" altLang="zh-CN" sz="170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24130">
              <a:spcBef>
                <a:spcPts val="200"/>
              </a:spcBef>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椎形束</a:t>
            </a: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CT</a:t>
            </a:r>
            <a:endPar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48141" name="object 13"/>
          <p:cNvSpPr txBox="1"/>
          <p:nvPr/>
        </p:nvSpPr>
        <p:spPr>
          <a:xfrm>
            <a:off x="1333500" y="3917950"/>
            <a:ext cx="2252980" cy="1510665"/>
          </a:xfrm>
          <a:prstGeom prst="rect">
            <a:avLst/>
          </a:prstGeom>
          <a:noFill/>
          <a:ln w="9525">
            <a:noFill/>
          </a:ln>
        </p:spPr>
        <p:txBody>
          <a:bodyPr lIns="0" tIns="0" rIns="0" bIns="0">
            <a:noAutofit/>
          </a:bodyPr>
          <a:p>
            <a:pPr marL="11430" defTabSz="914400">
              <a:lnSpc>
                <a:spcPct val="110000"/>
              </a:lnSpc>
              <a:tabLst>
                <a:tab pos="1111250" algn="l"/>
              </a:tabLst>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模拟定位	</a:t>
            </a: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X</a:t>
            </a: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线</a:t>
            </a: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模拟机  影像</a:t>
            </a:r>
            <a:endParaRPr lang="zh-CN" altLang="en-US" sz="17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11430" defTabSz="914400">
              <a:lnSpc>
                <a:spcPct val="110000"/>
              </a:lnSpc>
              <a:tabLst>
                <a:tab pos="1111250" algn="l"/>
              </a:tabLst>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计划系统	无</a:t>
            </a: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二维  </a:t>
            </a:r>
            <a:endPar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11430" defTabSz="914400">
              <a:lnSpc>
                <a:spcPct val="110000"/>
              </a:lnSpc>
              <a:tabLst>
                <a:tab pos="1111250" algn="l"/>
              </a:tabLst>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生物靶区	无</a:t>
            </a:r>
            <a:endPar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8142" name="object 14"/>
          <p:cNvSpPr txBox="1"/>
          <p:nvPr/>
        </p:nvSpPr>
        <p:spPr>
          <a:xfrm>
            <a:off x="3857625" y="3095625"/>
            <a:ext cx="1654175" cy="2010410"/>
          </a:xfrm>
          <a:prstGeom prst="rect">
            <a:avLst/>
          </a:prstGeom>
          <a:noFill/>
          <a:ln w="9525">
            <a:noFill/>
          </a:ln>
        </p:spPr>
        <p:txBody>
          <a:bodyPr lIns="0" tIns="0" rIns="0" bIns="0">
            <a:spAutoFit/>
          </a:bodyPr>
          <a:p>
            <a:pPr marL="40005" indent="82550">
              <a:lnSpc>
                <a:spcPct val="110000"/>
              </a:lnSpc>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加速器  </a:t>
            </a: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多叶光栅</a:t>
            </a: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MLC)  (</a:t>
            </a: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射野影像</a:t>
            </a: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EPID)  CT</a:t>
            </a: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模拟定位机  </a:t>
            </a: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CT/MR/PET-CT</a:t>
            </a:r>
            <a:endParaRPr lang="zh-CN" altLang="zh-CN" sz="170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40005" indent="82550">
              <a:lnSpc>
                <a:spcPct val="110000"/>
              </a:lnSpc>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正向计划系统  无</a:t>
            </a:r>
            <a:endPar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8143" name="object 15"/>
          <p:cNvSpPr txBox="1"/>
          <p:nvPr/>
        </p:nvSpPr>
        <p:spPr>
          <a:xfrm>
            <a:off x="5775325" y="4465638"/>
            <a:ext cx="1384300" cy="574040"/>
          </a:xfrm>
          <a:prstGeom prst="rect">
            <a:avLst/>
          </a:prstGeom>
          <a:noFill/>
          <a:ln w="9525">
            <a:noFill/>
          </a:ln>
        </p:spPr>
        <p:txBody>
          <a:bodyPr lIns="0" tIns="0" rIns="0" bIns="0">
            <a:spAutoFit/>
          </a:bodyPr>
          <a:p>
            <a:pPr marL="11430" indent="19050">
              <a:lnSpc>
                <a:spcPct val="110000"/>
              </a:lnSpc>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逆向计划系统  无</a:t>
            </a:r>
            <a:endPar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8144" name="object 16"/>
          <p:cNvSpPr txBox="1"/>
          <p:nvPr/>
        </p:nvSpPr>
        <p:spPr>
          <a:xfrm>
            <a:off x="7339013" y="4764088"/>
            <a:ext cx="242887" cy="259080"/>
          </a:xfrm>
          <a:prstGeom prst="rect">
            <a:avLst/>
          </a:prstGeom>
          <a:noFill/>
          <a:ln w="9525">
            <a:noFill/>
          </a:ln>
        </p:spPr>
        <p:txBody>
          <a:bodyPr lIns="0" tIns="0" rIns="0" bIns="0">
            <a:spAutoFit/>
          </a:bodyPr>
          <a:p>
            <a:pPr marL="11430">
              <a:lnSpc>
                <a:spcPts val="2025"/>
              </a:lnSpc>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无</a:t>
            </a:r>
            <a:endPar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8145" name="object 17"/>
          <p:cNvSpPr txBox="1"/>
          <p:nvPr/>
        </p:nvSpPr>
        <p:spPr>
          <a:xfrm>
            <a:off x="8661400" y="4638675"/>
            <a:ext cx="700405" cy="459740"/>
          </a:xfrm>
          <a:prstGeom prst="rect">
            <a:avLst/>
          </a:prstGeom>
          <a:noFill/>
          <a:ln w="9525">
            <a:noFill/>
          </a:ln>
        </p:spPr>
        <p:txBody>
          <a:bodyPr lIns="0" tIns="0" rIns="0" bIns="0">
            <a:noAutofit/>
            <a:scene3d>
              <a:camera prst="orthographicFront"/>
              <a:lightRig rig="threePt" dir="t"/>
            </a:scene3d>
          </a:bodyPr>
          <a:p>
            <a:pPr marL="11430">
              <a:lnSpc>
                <a:spcPts val="2025"/>
              </a:lnSpc>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有</a:t>
            </a:r>
            <a:endPar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8146" name="object 18"/>
          <p:cNvSpPr txBox="1"/>
          <p:nvPr/>
        </p:nvSpPr>
        <p:spPr>
          <a:xfrm>
            <a:off x="2860675" y="1736725"/>
            <a:ext cx="528638" cy="709295"/>
          </a:xfrm>
          <a:prstGeom prst="rect">
            <a:avLst/>
          </a:prstGeom>
          <a:noFill/>
          <a:ln w="9525">
            <a:noFill/>
          </a:ln>
        </p:spPr>
        <p:txBody>
          <a:bodyPr lIns="0" tIns="0" rIns="0" bIns="0">
            <a:spAutoFit/>
          </a:bodyPr>
          <a:p>
            <a:pPr marL="11430" indent="10795"/>
            <a:r>
              <a:rPr lang="zh-CN" altLang="en-US" sz="19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二维</a:t>
            </a:r>
            <a:endParaRPr lang="zh-CN" altLang="en-US" sz="19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11430" indent="10795">
              <a:lnSpc>
                <a:spcPts val="2240"/>
              </a:lnSpc>
              <a:spcBef>
                <a:spcPts val="1015"/>
              </a:spcBef>
            </a:pPr>
            <a:r>
              <a:rPr lang="zh-CN" altLang="en-US" sz="19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常规</a:t>
            </a:r>
            <a:endParaRPr lang="zh-CN" altLang="en-US" sz="19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8147" name="object 19"/>
          <p:cNvSpPr txBox="1"/>
          <p:nvPr/>
        </p:nvSpPr>
        <p:spPr>
          <a:xfrm>
            <a:off x="4214813" y="1736725"/>
            <a:ext cx="917575" cy="1017905"/>
          </a:xfrm>
          <a:prstGeom prst="rect">
            <a:avLst/>
          </a:prstGeom>
          <a:noFill/>
          <a:ln w="9525">
            <a:noFill/>
          </a:ln>
        </p:spPr>
        <p:txBody>
          <a:bodyPr lIns="0" tIns="0" rIns="0" bIns="0">
            <a:spAutoFit/>
            <a:scene3d>
              <a:camera prst="orthographicFront"/>
              <a:lightRig rig="threePt" dir="t"/>
            </a:scene3d>
          </a:bodyPr>
          <a:p>
            <a:pPr marL="79375"/>
            <a:r>
              <a:rPr lang="zh-CN" altLang="en-US" sz="19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三维</a:t>
            </a:r>
            <a:endParaRPr lang="zh-CN" altLang="en-US" sz="19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79375">
              <a:spcBef>
                <a:spcPts val="1100"/>
              </a:spcBef>
            </a:pPr>
            <a:r>
              <a:rPr lang="zh-CN" altLang="zh-CN" sz="19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3D-CRT</a:t>
            </a:r>
            <a:endParaRPr lang="zh-CN" altLang="zh-CN" sz="19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48148" name="object 20"/>
          <p:cNvSpPr txBox="1"/>
          <p:nvPr/>
        </p:nvSpPr>
        <p:spPr>
          <a:xfrm>
            <a:off x="7264400" y="1601788"/>
            <a:ext cx="1322388" cy="870585"/>
          </a:xfrm>
          <a:prstGeom prst="rect">
            <a:avLst/>
          </a:prstGeom>
          <a:noFill/>
          <a:ln w="9525">
            <a:noFill/>
          </a:ln>
        </p:spPr>
        <p:txBody>
          <a:bodyPr lIns="0" tIns="0" rIns="0" bIns="0">
            <a:spAutoFit/>
          </a:bodyPr>
          <a:p>
            <a:pPr marL="132080" indent="-119380">
              <a:lnSpc>
                <a:spcPct val="149000"/>
              </a:lnSpc>
            </a:pPr>
            <a:r>
              <a:rPr lang="zh-CN" altLang="en-US" sz="19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四维</a:t>
            </a:r>
            <a:r>
              <a:rPr lang="zh-CN" altLang="zh-CN" sz="19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zh-CN" altLang="en-US" sz="19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时间</a:t>
            </a:r>
            <a:r>
              <a:rPr lang="zh-CN" altLang="zh-CN" sz="19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IGRT</a:t>
            </a:r>
            <a:endParaRPr lang="zh-CN" altLang="zh-CN" sz="19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48149" name="object 21"/>
          <p:cNvSpPr/>
          <p:nvPr/>
        </p:nvSpPr>
        <p:spPr>
          <a:xfrm>
            <a:off x="3382963" y="1865313"/>
            <a:ext cx="879475" cy="85725"/>
          </a:xfrm>
          <a:custGeom>
            <a:avLst/>
            <a:gdLst>
              <a:gd name="txL" fmla="*/ 0 w 914400"/>
              <a:gd name="txT" fmla="*/ 0 h 94614"/>
              <a:gd name="txR" fmla="*/ 914400 w 914400"/>
              <a:gd name="txB" fmla="*/ 94614 h 94614"/>
            </a:gdLst>
            <a:ahLst/>
            <a:cxnLst/>
            <a:rect l="txL" t="txT" r="txR" b="txB"/>
            <a:pathLst>
              <a:path w="914400" h="94614">
                <a:moveTo>
                  <a:pt x="819911" y="0"/>
                </a:moveTo>
                <a:lnTo>
                  <a:pt x="819911" y="94487"/>
                </a:lnTo>
                <a:lnTo>
                  <a:pt x="878967" y="64007"/>
                </a:lnTo>
                <a:lnTo>
                  <a:pt x="835152" y="64007"/>
                </a:lnTo>
                <a:lnTo>
                  <a:pt x="835152" y="30479"/>
                </a:lnTo>
                <a:lnTo>
                  <a:pt x="882903" y="30479"/>
                </a:lnTo>
                <a:lnTo>
                  <a:pt x="819911" y="0"/>
                </a:lnTo>
                <a:close/>
              </a:path>
              <a:path w="914400" h="94614">
                <a:moveTo>
                  <a:pt x="819911" y="30479"/>
                </a:moveTo>
                <a:lnTo>
                  <a:pt x="0" y="30479"/>
                </a:lnTo>
                <a:lnTo>
                  <a:pt x="0" y="64007"/>
                </a:lnTo>
                <a:lnTo>
                  <a:pt x="819911" y="64007"/>
                </a:lnTo>
                <a:lnTo>
                  <a:pt x="819911" y="30479"/>
                </a:lnTo>
                <a:close/>
              </a:path>
              <a:path w="914400" h="94614">
                <a:moveTo>
                  <a:pt x="882903" y="30479"/>
                </a:moveTo>
                <a:lnTo>
                  <a:pt x="835152" y="30479"/>
                </a:lnTo>
                <a:lnTo>
                  <a:pt x="835152" y="64007"/>
                </a:lnTo>
                <a:lnTo>
                  <a:pt x="878967" y="64007"/>
                </a:lnTo>
                <a:lnTo>
                  <a:pt x="914399" y="45719"/>
                </a:lnTo>
                <a:lnTo>
                  <a:pt x="882903" y="30479"/>
                </a:lnTo>
                <a:close/>
              </a:path>
            </a:pathLst>
          </a:custGeom>
          <a:solidFill>
            <a:schemeClr val="bg1"/>
          </a:solidFill>
          <a:ln w="9525" cap="flat" cmpd="sng">
            <a:solidFill>
              <a:schemeClr val="tx2"/>
            </a:solidFill>
            <a:prstDash val="solid"/>
            <a:miter/>
            <a:headEnd type="none" w="med" len="med"/>
            <a:tailEnd type="none" w="med" len="med"/>
          </a:ln>
        </p:spPr>
        <p:txBody>
          <a:bodyPr lIns="0" tIns="0" rIns="0" bIns="0"/>
          <a:p>
            <a:endParaRPr lang="zh-CN" altLang="zh-CN" dirty="0">
              <a:latin typeface="Arial" panose="020B0604020202020204" pitchFamily="34" charset="0"/>
            </a:endParaRPr>
          </a:p>
        </p:txBody>
      </p:sp>
      <p:sp>
        <p:nvSpPr>
          <p:cNvPr id="48150" name="object 22"/>
          <p:cNvSpPr/>
          <p:nvPr/>
        </p:nvSpPr>
        <p:spPr>
          <a:xfrm>
            <a:off x="4922838" y="1865313"/>
            <a:ext cx="2271712" cy="85725"/>
          </a:xfrm>
          <a:custGeom>
            <a:avLst/>
            <a:gdLst>
              <a:gd name="txL" fmla="*/ 0 w 2362200"/>
              <a:gd name="txT" fmla="*/ 0 h 94614"/>
              <a:gd name="txR" fmla="*/ 2362200 w 2362200"/>
              <a:gd name="txB" fmla="*/ 94614 h 94614"/>
            </a:gdLst>
            <a:ahLst/>
            <a:cxnLst/>
            <a:rect l="txL" t="txT" r="txR" b="txB"/>
            <a:pathLst>
              <a:path w="2362200" h="94614">
                <a:moveTo>
                  <a:pt x="2267712" y="0"/>
                </a:moveTo>
                <a:lnTo>
                  <a:pt x="2267712" y="94487"/>
                </a:lnTo>
                <a:lnTo>
                  <a:pt x="2326767" y="64007"/>
                </a:lnTo>
                <a:lnTo>
                  <a:pt x="2282952" y="64007"/>
                </a:lnTo>
                <a:lnTo>
                  <a:pt x="2282952" y="30479"/>
                </a:lnTo>
                <a:lnTo>
                  <a:pt x="2330704" y="30479"/>
                </a:lnTo>
                <a:lnTo>
                  <a:pt x="2267712" y="0"/>
                </a:lnTo>
                <a:close/>
              </a:path>
              <a:path w="2362200" h="94614">
                <a:moveTo>
                  <a:pt x="2267712" y="30479"/>
                </a:moveTo>
                <a:lnTo>
                  <a:pt x="0" y="30479"/>
                </a:lnTo>
                <a:lnTo>
                  <a:pt x="0" y="64007"/>
                </a:lnTo>
                <a:lnTo>
                  <a:pt x="2267712" y="64007"/>
                </a:lnTo>
                <a:lnTo>
                  <a:pt x="2267712" y="30479"/>
                </a:lnTo>
                <a:close/>
              </a:path>
              <a:path w="2362200" h="94614">
                <a:moveTo>
                  <a:pt x="2330704" y="30479"/>
                </a:moveTo>
                <a:lnTo>
                  <a:pt x="2282952" y="30479"/>
                </a:lnTo>
                <a:lnTo>
                  <a:pt x="2282952" y="64007"/>
                </a:lnTo>
                <a:lnTo>
                  <a:pt x="2326767" y="64007"/>
                </a:lnTo>
                <a:lnTo>
                  <a:pt x="2362200" y="45719"/>
                </a:lnTo>
                <a:lnTo>
                  <a:pt x="2330704" y="30479"/>
                </a:lnTo>
                <a:close/>
              </a:path>
            </a:pathLst>
          </a:custGeom>
          <a:solidFill>
            <a:schemeClr val="bg1"/>
          </a:solidFill>
          <a:ln w="9525" cap="flat" cmpd="sng">
            <a:solidFill>
              <a:schemeClr val="bg1"/>
            </a:solidFill>
            <a:prstDash val="solid"/>
            <a:miter/>
            <a:headEnd type="none" w="med" len="med"/>
            <a:tailEnd type="none" w="med" len="med"/>
          </a:ln>
        </p:spPr>
        <p:txBody>
          <a:bodyPr lIns="0" tIns="0" rIns="0" bIns="0"/>
          <a:p>
            <a:endParaRPr lang="zh-CN" altLang="zh-CN" dirty="0">
              <a:latin typeface="Arial" panose="020B0604020202020204" pitchFamily="34" charset="0"/>
            </a:endParaRPr>
          </a:p>
        </p:txBody>
      </p:sp>
      <p:sp>
        <p:nvSpPr>
          <p:cNvPr id="48151" name="object 23"/>
          <p:cNvSpPr/>
          <p:nvPr/>
        </p:nvSpPr>
        <p:spPr>
          <a:xfrm>
            <a:off x="5435600" y="4086225"/>
            <a:ext cx="4398963" cy="69850"/>
          </a:xfrm>
          <a:custGeom>
            <a:avLst/>
            <a:gdLst>
              <a:gd name="txL" fmla="*/ 0 w 4572000"/>
              <a:gd name="txT" fmla="*/ 0 h 76200"/>
              <a:gd name="txR" fmla="*/ 4572000 w 4572000"/>
              <a:gd name="txB" fmla="*/ 76200 h 76200"/>
            </a:gdLst>
            <a:ahLst/>
            <a:cxnLst/>
            <a:rect l="txL" t="txT" r="txR" b="txB"/>
            <a:pathLst>
              <a:path w="4572000" h="76200">
                <a:moveTo>
                  <a:pt x="4495800" y="0"/>
                </a:moveTo>
                <a:lnTo>
                  <a:pt x="4495800" y="76200"/>
                </a:lnTo>
                <a:lnTo>
                  <a:pt x="4542692" y="51816"/>
                </a:lnTo>
                <a:lnTo>
                  <a:pt x="4507992" y="51816"/>
                </a:lnTo>
                <a:lnTo>
                  <a:pt x="4507992" y="24384"/>
                </a:lnTo>
                <a:lnTo>
                  <a:pt x="4546600" y="24384"/>
                </a:lnTo>
                <a:lnTo>
                  <a:pt x="4495800" y="0"/>
                </a:lnTo>
                <a:close/>
              </a:path>
              <a:path w="4572000" h="76200">
                <a:moveTo>
                  <a:pt x="4495800" y="24384"/>
                </a:moveTo>
                <a:lnTo>
                  <a:pt x="0" y="24384"/>
                </a:lnTo>
                <a:lnTo>
                  <a:pt x="0" y="51816"/>
                </a:lnTo>
                <a:lnTo>
                  <a:pt x="4495800" y="51816"/>
                </a:lnTo>
                <a:lnTo>
                  <a:pt x="4495800" y="24384"/>
                </a:lnTo>
                <a:close/>
              </a:path>
              <a:path w="4572000" h="76200">
                <a:moveTo>
                  <a:pt x="4546600" y="24384"/>
                </a:moveTo>
                <a:lnTo>
                  <a:pt x="4507992" y="24384"/>
                </a:lnTo>
                <a:lnTo>
                  <a:pt x="4507992" y="51816"/>
                </a:lnTo>
                <a:lnTo>
                  <a:pt x="4542692" y="51816"/>
                </a:lnTo>
                <a:lnTo>
                  <a:pt x="4572000" y="36576"/>
                </a:lnTo>
                <a:lnTo>
                  <a:pt x="4546600" y="24384"/>
                </a:lnTo>
                <a:close/>
              </a:path>
            </a:pathLst>
          </a:custGeom>
          <a:solidFill>
            <a:schemeClr val="bg1"/>
          </a:solidFill>
          <a:ln w="9525" cap="flat" cmpd="sng">
            <a:solidFill>
              <a:schemeClr val="bg1"/>
            </a:solidFill>
            <a:prstDash val="solid"/>
            <a:miter/>
            <a:headEnd type="none" w="med" len="med"/>
            <a:tailEnd type="none" w="med" len="med"/>
          </a:ln>
        </p:spPr>
        <p:txBody>
          <a:bodyPr lIns="0" tIns="0" rIns="0" bIns="0"/>
          <a:p>
            <a:endParaRPr lang="zh-CN" altLang="zh-CN" dirty="0">
              <a:latin typeface="Arial" panose="020B0604020202020204" pitchFamily="34" charset="0"/>
            </a:endParaRPr>
          </a:p>
        </p:txBody>
      </p:sp>
      <p:sp>
        <p:nvSpPr>
          <p:cNvPr id="48152" name="object 24"/>
          <p:cNvSpPr/>
          <p:nvPr/>
        </p:nvSpPr>
        <p:spPr>
          <a:xfrm>
            <a:off x="5581650" y="4362450"/>
            <a:ext cx="4252913" cy="69850"/>
          </a:xfrm>
          <a:custGeom>
            <a:avLst/>
            <a:gdLst>
              <a:gd name="txL" fmla="*/ 0 w 4419600"/>
              <a:gd name="txT" fmla="*/ 0 h 76200"/>
              <a:gd name="txR" fmla="*/ 4419600 w 4419600"/>
              <a:gd name="txB" fmla="*/ 76200 h 76200"/>
            </a:gdLst>
            <a:ahLst/>
            <a:cxnLst/>
            <a:rect l="txL" t="txT" r="txR" b="txB"/>
            <a:pathLst>
              <a:path w="4419600" h="76200">
                <a:moveTo>
                  <a:pt x="4343400" y="0"/>
                </a:moveTo>
                <a:lnTo>
                  <a:pt x="4343400" y="76200"/>
                </a:lnTo>
                <a:lnTo>
                  <a:pt x="4390292" y="51816"/>
                </a:lnTo>
                <a:lnTo>
                  <a:pt x="4355592" y="51816"/>
                </a:lnTo>
                <a:lnTo>
                  <a:pt x="4355592" y="24384"/>
                </a:lnTo>
                <a:lnTo>
                  <a:pt x="4394200" y="24384"/>
                </a:lnTo>
                <a:lnTo>
                  <a:pt x="4343400" y="0"/>
                </a:lnTo>
                <a:close/>
              </a:path>
              <a:path w="4419600" h="76200">
                <a:moveTo>
                  <a:pt x="4343400" y="24384"/>
                </a:moveTo>
                <a:lnTo>
                  <a:pt x="0" y="24384"/>
                </a:lnTo>
                <a:lnTo>
                  <a:pt x="0" y="51816"/>
                </a:lnTo>
                <a:lnTo>
                  <a:pt x="4343400" y="51816"/>
                </a:lnTo>
                <a:lnTo>
                  <a:pt x="4343400" y="24384"/>
                </a:lnTo>
                <a:close/>
              </a:path>
              <a:path w="4419600" h="76200">
                <a:moveTo>
                  <a:pt x="4394200" y="24384"/>
                </a:moveTo>
                <a:lnTo>
                  <a:pt x="4355592" y="24384"/>
                </a:lnTo>
                <a:lnTo>
                  <a:pt x="4355592" y="51816"/>
                </a:lnTo>
                <a:lnTo>
                  <a:pt x="4390292" y="51816"/>
                </a:lnTo>
                <a:lnTo>
                  <a:pt x="4419600" y="36576"/>
                </a:lnTo>
                <a:lnTo>
                  <a:pt x="4394200" y="24384"/>
                </a:lnTo>
                <a:close/>
              </a:path>
            </a:pathLst>
          </a:custGeom>
          <a:solidFill>
            <a:schemeClr val="bg1"/>
          </a:solidFill>
          <a:ln w="9525">
            <a:noFill/>
          </a:ln>
        </p:spPr>
        <p:txBody>
          <a:bodyPr lIns="0" tIns="0" rIns="0" bIns="0"/>
          <a:p>
            <a:endParaRPr lang="zh-CN" altLang="zh-CN" dirty="0">
              <a:latin typeface="Arial" panose="020B0604020202020204" pitchFamily="34" charset="0"/>
            </a:endParaRPr>
          </a:p>
        </p:txBody>
      </p:sp>
      <p:sp>
        <p:nvSpPr>
          <p:cNvPr id="48153" name="object 25"/>
          <p:cNvSpPr/>
          <p:nvPr/>
        </p:nvSpPr>
        <p:spPr>
          <a:xfrm>
            <a:off x="7269163" y="4638675"/>
            <a:ext cx="2565400" cy="69850"/>
          </a:xfrm>
          <a:custGeom>
            <a:avLst/>
            <a:gdLst>
              <a:gd name="txL" fmla="*/ 0 w 2667000"/>
              <a:gd name="txT" fmla="*/ 0 h 76200"/>
              <a:gd name="txR" fmla="*/ 2667000 w 2667000"/>
              <a:gd name="txB" fmla="*/ 76200 h 76200"/>
            </a:gdLst>
            <a:ahLst/>
            <a:cxnLst/>
            <a:rect l="txL" t="txT" r="txR" b="txB"/>
            <a:pathLst>
              <a:path w="2667000" h="76200">
                <a:moveTo>
                  <a:pt x="2590800" y="0"/>
                </a:moveTo>
                <a:lnTo>
                  <a:pt x="2590800" y="76200"/>
                </a:lnTo>
                <a:lnTo>
                  <a:pt x="2637692" y="51816"/>
                </a:lnTo>
                <a:lnTo>
                  <a:pt x="2602991" y="51816"/>
                </a:lnTo>
                <a:lnTo>
                  <a:pt x="2602991" y="24384"/>
                </a:lnTo>
                <a:lnTo>
                  <a:pt x="2641600" y="24384"/>
                </a:lnTo>
                <a:lnTo>
                  <a:pt x="2590800" y="0"/>
                </a:lnTo>
                <a:close/>
              </a:path>
              <a:path w="2667000" h="76200">
                <a:moveTo>
                  <a:pt x="2590800" y="24384"/>
                </a:moveTo>
                <a:lnTo>
                  <a:pt x="0" y="24384"/>
                </a:lnTo>
                <a:lnTo>
                  <a:pt x="0" y="51816"/>
                </a:lnTo>
                <a:lnTo>
                  <a:pt x="2590800" y="51816"/>
                </a:lnTo>
                <a:lnTo>
                  <a:pt x="2590800" y="24384"/>
                </a:lnTo>
                <a:close/>
              </a:path>
              <a:path w="2667000" h="76200">
                <a:moveTo>
                  <a:pt x="2641600" y="24384"/>
                </a:moveTo>
                <a:lnTo>
                  <a:pt x="2602991" y="24384"/>
                </a:lnTo>
                <a:lnTo>
                  <a:pt x="2602991" y="51816"/>
                </a:lnTo>
                <a:lnTo>
                  <a:pt x="2637692" y="51816"/>
                </a:lnTo>
                <a:lnTo>
                  <a:pt x="2667000" y="36576"/>
                </a:lnTo>
                <a:lnTo>
                  <a:pt x="2641600" y="24384"/>
                </a:lnTo>
                <a:close/>
              </a:path>
            </a:pathLst>
          </a:custGeom>
          <a:solidFill>
            <a:schemeClr val="bg1"/>
          </a:solidFill>
          <a:ln w="9525">
            <a:noFill/>
          </a:ln>
        </p:spPr>
        <p:txBody>
          <a:bodyPr lIns="0" tIns="0" rIns="0" bIns="0"/>
          <a:p>
            <a:endParaRPr lang="zh-CN" altLang="zh-CN" dirty="0">
              <a:latin typeface="Arial" panose="020B0604020202020204" pitchFamily="34" charset="0"/>
            </a:endParaRPr>
          </a:p>
        </p:txBody>
      </p:sp>
      <p:sp>
        <p:nvSpPr>
          <p:cNvPr id="48154" name="object 26"/>
          <p:cNvSpPr/>
          <p:nvPr/>
        </p:nvSpPr>
        <p:spPr>
          <a:xfrm>
            <a:off x="7194550" y="5087938"/>
            <a:ext cx="1466850" cy="1174750"/>
          </a:xfrm>
          <a:prstGeom prst="rect">
            <a:avLst/>
          </a:prstGeom>
          <a:blipFill rotWithShape="1">
            <a:blip r:embed="rId2"/>
            <a:stretch>
              <a:fillRect/>
            </a:stretch>
          </a:blipFill>
          <a:ln w="9525">
            <a:noFill/>
          </a:ln>
        </p:spPr>
        <p:txBody>
          <a:bodyPr lIns="0" tIns="0" rIns="0" bIns="0"/>
          <a:p>
            <a:endParaRPr lang="zh-CN" altLang="zh-CN" dirty="0">
              <a:latin typeface="Arial" panose="020B0604020202020204" pitchFamily="34" charset="0"/>
            </a:endParaRPr>
          </a:p>
        </p:txBody>
      </p:sp>
      <p:sp>
        <p:nvSpPr>
          <p:cNvPr id="48155" name="object 27"/>
          <p:cNvSpPr/>
          <p:nvPr/>
        </p:nvSpPr>
        <p:spPr>
          <a:xfrm>
            <a:off x="2430463" y="5018088"/>
            <a:ext cx="1100137" cy="808037"/>
          </a:xfrm>
          <a:prstGeom prst="rect">
            <a:avLst/>
          </a:prstGeom>
          <a:blipFill rotWithShape="1">
            <a:blip r:embed="rId3"/>
            <a:stretch>
              <a:fillRect/>
            </a:stretch>
          </a:blipFill>
          <a:ln w="9525">
            <a:noFill/>
          </a:ln>
        </p:spPr>
        <p:txBody>
          <a:bodyPr lIns="0" tIns="0" rIns="0" bIns="0"/>
          <a:p>
            <a:endParaRPr lang="zh-CN" altLang="zh-CN" dirty="0">
              <a:latin typeface="Arial" panose="020B0604020202020204" pitchFamily="34" charset="0"/>
            </a:endParaRPr>
          </a:p>
        </p:txBody>
      </p:sp>
      <p:sp>
        <p:nvSpPr>
          <p:cNvPr id="48156" name="object 28"/>
          <p:cNvSpPr/>
          <p:nvPr/>
        </p:nvSpPr>
        <p:spPr>
          <a:xfrm>
            <a:off x="3822700" y="5087938"/>
            <a:ext cx="1393825" cy="1062037"/>
          </a:xfrm>
          <a:prstGeom prst="rect">
            <a:avLst/>
          </a:prstGeom>
          <a:blipFill rotWithShape="1">
            <a:blip r:embed="rId4"/>
            <a:stretch>
              <a:fillRect/>
            </a:stretch>
          </a:blipFill>
          <a:ln w="9525">
            <a:noFill/>
          </a:ln>
        </p:spPr>
        <p:txBody>
          <a:bodyPr lIns="0" tIns="0" rIns="0" bIns="0"/>
          <a:p>
            <a:endParaRPr lang="zh-CN" altLang="zh-CN" dirty="0">
              <a:latin typeface="Arial" panose="020B0604020202020204" pitchFamily="34" charset="0"/>
            </a:endParaRPr>
          </a:p>
        </p:txBody>
      </p:sp>
      <p:sp>
        <p:nvSpPr>
          <p:cNvPr id="48157" name="object 29"/>
          <p:cNvSpPr/>
          <p:nvPr/>
        </p:nvSpPr>
        <p:spPr>
          <a:xfrm>
            <a:off x="5508625" y="5087938"/>
            <a:ext cx="1539875" cy="1058862"/>
          </a:xfrm>
          <a:prstGeom prst="rect">
            <a:avLst/>
          </a:prstGeom>
          <a:blipFill rotWithShape="1">
            <a:blip r:embed="rId5"/>
            <a:stretch>
              <a:fillRect/>
            </a:stretch>
          </a:blipFill>
          <a:ln w="9525">
            <a:noFill/>
          </a:ln>
        </p:spPr>
        <p:txBody>
          <a:bodyPr lIns="0" tIns="0" rIns="0" bIns="0"/>
          <a:p>
            <a:endParaRPr lang="zh-CN" altLang="zh-CN" dirty="0">
              <a:latin typeface="Arial" panose="020B0604020202020204" pitchFamily="34" charset="0"/>
            </a:endParaRPr>
          </a:p>
        </p:txBody>
      </p:sp>
      <p:sp>
        <p:nvSpPr>
          <p:cNvPr id="48158" name="object 30"/>
          <p:cNvSpPr/>
          <p:nvPr/>
        </p:nvSpPr>
        <p:spPr>
          <a:xfrm>
            <a:off x="2357438" y="5815013"/>
            <a:ext cx="1246187" cy="725487"/>
          </a:xfrm>
          <a:prstGeom prst="rect">
            <a:avLst/>
          </a:prstGeom>
          <a:blipFill rotWithShape="1">
            <a:blip r:embed="rId6"/>
            <a:stretch>
              <a:fillRect/>
            </a:stretch>
          </a:blipFill>
          <a:ln w="9525">
            <a:noFill/>
          </a:ln>
        </p:spPr>
        <p:txBody>
          <a:bodyPr lIns="0" tIns="0" rIns="0" bIns="0"/>
          <a:p>
            <a:endParaRPr lang="zh-CN" altLang="zh-CN" dirty="0">
              <a:latin typeface="Arial" panose="020B0604020202020204" pitchFamily="34" charset="0"/>
            </a:endParaRPr>
          </a:p>
        </p:txBody>
      </p:sp>
      <p:sp>
        <p:nvSpPr>
          <p:cNvPr id="48159" name="object 31"/>
          <p:cNvSpPr/>
          <p:nvPr/>
        </p:nvSpPr>
        <p:spPr>
          <a:xfrm>
            <a:off x="8734425" y="5087938"/>
            <a:ext cx="1685925" cy="1260475"/>
          </a:xfrm>
          <a:prstGeom prst="rect">
            <a:avLst/>
          </a:prstGeom>
          <a:blipFill rotWithShape="1">
            <a:blip r:embed="rId7"/>
            <a:stretch>
              <a:fillRect/>
            </a:stretch>
          </a:blipFill>
          <a:ln w="9525">
            <a:noFill/>
          </a:ln>
        </p:spPr>
        <p:txBody>
          <a:bodyPr lIns="0" tIns="0" rIns="0" bIns="0"/>
          <a:p>
            <a:endParaRPr lang="zh-CN" altLang="zh-CN" dirty="0">
              <a:latin typeface="Arial" panose="020B0604020202020204" pitchFamily="34" charset="0"/>
            </a:endParaRPr>
          </a:p>
        </p:txBody>
      </p:sp>
      <p:sp>
        <p:nvSpPr>
          <p:cNvPr id="48160" name="object 32"/>
          <p:cNvSpPr/>
          <p:nvPr/>
        </p:nvSpPr>
        <p:spPr>
          <a:xfrm>
            <a:off x="8723313" y="5076825"/>
            <a:ext cx="1709737" cy="1284288"/>
          </a:xfrm>
          <a:custGeom>
            <a:avLst/>
            <a:gdLst>
              <a:gd name="txL" fmla="*/ 0 w 1777365"/>
              <a:gd name="txT" fmla="*/ 0 h 1414779"/>
              <a:gd name="txR" fmla="*/ 1777365 w 1777365"/>
              <a:gd name="txB" fmla="*/ 1414779 h 1414779"/>
            </a:gdLst>
            <a:ahLst/>
            <a:cxnLst/>
            <a:rect l="txL" t="txT" r="txR" b="txB"/>
            <a:pathLst>
              <a:path w="1777365" h="1414779">
                <a:moveTo>
                  <a:pt x="1776983" y="0"/>
                </a:moveTo>
                <a:lnTo>
                  <a:pt x="0" y="0"/>
                </a:lnTo>
                <a:lnTo>
                  <a:pt x="0" y="1414272"/>
                </a:lnTo>
                <a:lnTo>
                  <a:pt x="1776983" y="1414272"/>
                </a:lnTo>
                <a:lnTo>
                  <a:pt x="1776983" y="1408176"/>
                </a:lnTo>
                <a:lnTo>
                  <a:pt x="12192" y="1408176"/>
                </a:lnTo>
                <a:lnTo>
                  <a:pt x="6096" y="1402081"/>
                </a:lnTo>
                <a:lnTo>
                  <a:pt x="12192" y="1402081"/>
                </a:lnTo>
                <a:lnTo>
                  <a:pt x="12192" y="12192"/>
                </a:lnTo>
                <a:lnTo>
                  <a:pt x="6096" y="12192"/>
                </a:lnTo>
                <a:lnTo>
                  <a:pt x="12192" y="6095"/>
                </a:lnTo>
                <a:lnTo>
                  <a:pt x="1776983" y="6095"/>
                </a:lnTo>
                <a:lnTo>
                  <a:pt x="1776983" y="0"/>
                </a:lnTo>
                <a:close/>
              </a:path>
              <a:path w="1777365" h="1414779">
                <a:moveTo>
                  <a:pt x="12192" y="1402081"/>
                </a:moveTo>
                <a:lnTo>
                  <a:pt x="6096" y="1402081"/>
                </a:lnTo>
                <a:lnTo>
                  <a:pt x="12192" y="1408176"/>
                </a:lnTo>
                <a:lnTo>
                  <a:pt x="12192" y="1402081"/>
                </a:lnTo>
                <a:close/>
              </a:path>
              <a:path w="1777365" h="1414779">
                <a:moveTo>
                  <a:pt x="1764792" y="1402081"/>
                </a:moveTo>
                <a:lnTo>
                  <a:pt x="12192" y="1402081"/>
                </a:lnTo>
                <a:lnTo>
                  <a:pt x="12192" y="1408176"/>
                </a:lnTo>
                <a:lnTo>
                  <a:pt x="1764792" y="1408176"/>
                </a:lnTo>
                <a:lnTo>
                  <a:pt x="1764792" y="1402081"/>
                </a:lnTo>
                <a:close/>
              </a:path>
              <a:path w="1777365" h="1414779">
                <a:moveTo>
                  <a:pt x="1764792" y="6095"/>
                </a:moveTo>
                <a:lnTo>
                  <a:pt x="1764792" y="1408176"/>
                </a:lnTo>
                <a:lnTo>
                  <a:pt x="1770888" y="1402081"/>
                </a:lnTo>
                <a:lnTo>
                  <a:pt x="1776983" y="1402081"/>
                </a:lnTo>
                <a:lnTo>
                  <a:pt x="1776983" y="12192"/>
                </a:lnTo>
                <a:lnTo>
                  <a:pt x="1770888" y="12192"/>
                </a:lnTo>
                <a:lnTo>
                  <a:pt x="1764792" y="6095"/>
                </a:lnTo>
                <a:close/>
              </a:path>
              <a:path w="1777365" h="1414779">
                <a:moveTo>
                  <a:pt x="1776983" y="1402081"/>
                </a:moveTo>
                <a:lnTo>
                  <a:pt x="1770888" y="1402081"/>
                </a:lnTo>
                <a:lnTo>
                  <a:pt x="1764792" y="1408176"/>
                </a:lnTo>
                <a:lnTo>
                  <a:pt x="1776983" y="1408176"/>
                </a:lnTo>
                <a:lnTo>
                  <a:pt x="1776983" y="1402081"/>
                </a:lnTo>
                <a:close/>
              </a:path>
              <a:path w="1777365" h="1414779">
                <a:moveTo>
                  <a:pt x="12192" y="6095"/>
                </a:moveTo>
                <a:lnTo>
                  <a:pt x="6096" y="12192"/>
                </a:lnTo>
                <a:lnTo>
                  <a:pt x="12192" y="12192"/>
                </a:lnTo>
                <a:lnTo>
                  <a:pt x="12192" y="6095"/>
                </a:lnTo>
                <a:close/>
              </a:path>
              <a:path w="1777365" h="1414779">
                <a:moveTo>
                  <a:pt x="1764792" y="6095"/>
                </a:moveTo>
                <a:lnTo>
                  <a:pt x="12192" y="6095"/>
                </a:lnTo>
                <a:lnTo>
                  <a:pt x="12192" y="12192"/>
                </a:lnTo>
                <a:lnTo>
                  <a:pt x="1764792" y="12192"/>
                </a:lnTo>
                <a:lnTo>
                  <a:pt x="1764792" y="6095"/>
                </a:lnTo>
                <a:close/>
              </a:path>
              <a:path w="1777365" h="1414779">
                <a:moveTo>
                  <a:pt x="1776983" y="6095"/>
                </a:moveTo>
                <a:lnTo>
                  <a:pt x="1764792" y="6095"/>
                </a:lnTo>
                <a:lnTo>
                  <a:pt x="1770888" y="12192"/>
                </a:lnTo>
                <a:lnTo>
                  <a:pt x="1776983" y="12192"/>
                </a:lnTo>
                <a:lnTo>
                  <a:pt x="1776983" y="6095"/>
                </a:lnTo>
                <a:close/>
              </a:path>
            </a:pathLst>
          </a:custGeom>
          <a:solidFill>
            <a:srgbClr val="FFFFFF"/>
          </a:solidFill>
          <a:ln w="9525">
            <a:noFill/>
          </a:ln>
        </p:spPr>
        <p:txBody>
          <a:bodyPr lIns="0" tIns="0" rIns="0" bIns="0"/>
          <a:p>
            <a:endParaRPr lang="zh-CN" altLang="zh-CN" dirty="0">
              <a:latin typeface="Arial" panose="020B0604020202020204" pitchFamily="34" charset="0"/>
            </a:endParaRPr>
          </a:p>
        </p:txBody>
      </p:sp>
      <p:sp>
        <p:nvSpPr>
          <p:cNvPr id="48161" name="object 33"/>
          <p:cNvSpPr txBox="1"/>
          <p:nvPr/>
        </p:nvSpPr>
        <p:spPr>
          <a:xfrm>
            <a:off x="9983788" y="3189288"/>
            <a:ext cx="917575" cy="259080"/>
          </a:xfrm>
          <a:prstGeom prst="rect">
            <a:avLst/>
          </a:prstGeom>
          <a:noFill/>
          <a:ln w="9525">
            <a:noFill/>
          </a:ln>
        </p:spPr>
        <p:txBody>
          <a:bodyPr lIns="0" tIns="0" rIns="0" bIns="0">
            <a:spAutoFit/>
          </a:bodyPr>
          <a:p>
            <a:pPr marL="11430">
              <a:lnSpc>
                <a:spcPts val="2025"/>
              </a:lnSpc>
            </a:pPr>
            <a:r>
              <a:rPr lang="zh-CN" altLang="en-US" sz="1700" b="1" dirty="0">
                <a:solidFill>
                  <a:srgbClr val="FF0066"/>
                </a:solidFill>
                <a:latin typeface="微软雅黑" panose="020B0503020204020204" charset="-122"/>
                <a:ea typeface="微软雅黑" panose="020B0503020204020204" charset="-122"/>
              </a:rPr>
              <a:t>影像和计</a:t>
            </a:r>
            <a:endParaRPr lang="zh-CN" altLang="en-US" sz="1700" dirty="0">
              <a:latin typeface="微软雅黑" panose="020B0503020204020204" charset="-122"/>
              <a:ea typeface="微软雅黑" panose="020B0503020204020204" charset="-122"/>
            </a:endParaRPr>
          </a:p>
        </p:txBody>
      </p:sp>
      <p:sp>
        <p:nvSpPr>
          <p:cNvPr id="48162" name="object 34"/>
          <p:cNvSpPr txBox="1"/>
          <p:nvPr/>
        </p:nvSpPr>
        <p:spPr>
          <a:xfrm>
            <a:off x="8751888" y="3394075"/>
            <a:ext cx="2149475" cy="1002665"/>
          </a:xfrm>
          <a:prstGeom prst="rect">
            <a:avLst/>
          </a:prstGeom>
          <a:noFill/>
          <a:ln w="9525">
            <a:noFill/>
          </a:ln>
        </p:spPr>
        <p:txBody>
          <a:bodyPr lIns="0" tIns="0" rIns="0" bIns="0">
            <a:spAutoFit/>
          </a:bodyPr>
          <a:p>
            <a:pPr marL="30480"/>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(MLC/EPID)</a:t>
            </a:r>
            <a:r>
              <a:rPr lang="zh-CN" altLang="en-US" sz="2500" b="1" baseline="-120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算机技术</a:t>
            </a:r>
            <a:endParaRPr lang="zh-CN" altLang="en-US" sz="2500" baseline="-120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30480">
              <a:spcBef>
                <a:spcPts val="200"/>
              </a:spcBef>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椎形束</a:t>
            </a:r>
            <a:r>
              <a:rPr lang="zh-CN" altLang="zh-CN" sz="1700" b="1"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CT</a:t>
            </a:r>
            <a:endParaRPr lang="zh-CN" altLang="zh-CN" sz="170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30480">
              <a:lnSpc>
                <a:spcPts val="2025"/>
              </a:lnSpc>
              <a:spcBef>
                <a:spcPts val="1515"/>
              </a:spcBef>
            </a:pPr>
            <a:r>
              <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影像技术</a:t>
            </a:r>
            <a:endParaRPr lang="zh-CN" altLang="en-US" sz="17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8163" name="object 35"/>
          <p:cNvSpPr txBox="1"/>
          <p:nvPr/>
        </p:nvSpPr>
        <p:spPr>
          <a:xfrm>
            <a:off x="9798050" y="4492625"/>
            <a:ext cx="1138238" cy="563880"/>
          </a:xfrm>
          <a:prstGeom prst="rect">
            <a:avLst/>
          </a:prstGeom>
          <a:noFill/>
          <a:ln w="9525">
            <a:noFill/>
          </a:ln>
        </p:spPr>
        <p:txBody>
          <a:bodyPr lIns="0" tIns="0" rIns="0" bIns="0">
            <a:spAutoFit/>
          </a:bodyPr>
          <a:p>
            <a:pPr marL="225425" indent="-213995">
              <a:lnSpc>
                <a:spcPct val="108000"/>
              </a:lnSpc>
            </a:pPr>
            <a:r>
              <a:rPr lang="zh-CN" altLang="en-US" sz="1700" b="1" dirty="0">
                <a:solidFill>
                  <a:srgbClr val="FF0066"/>
                </a:solidFill>
                <a:latin typeface="微软雅黑" panose="020B0503020204020204" charset="-122"/>
                <a:ea typeface="微软雅黑" panose="020B0503020204020204" charset="-122"/>
              </a:rPr>
              <a:t>计算机技术  分子影像</a:t>
            </a:r>
            <a:endParaRPr lang="zh-CN" altLang="en-US" sz="1700" dirty="0">
              <a:latin typeface="微软雅黑" panose="020B0503020204020204" charset="-122"/>
              <a:ea typeface="微软雅黑" panose="020B0503020204020204"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6" name="Picture 4" descr="2ndSlide_A_SALES"/>
          <p:cNvPicPr>
            <a:picLocks noChangeAspect="1"/>
          </p:cNvPicPr>
          <p:nvPr/>
        </p:nvPicPr>
        <p:blipFill>
          <a:blip r:embed="rId1"/>
          <a:stretch>
            <a:fillRect/>
          </a:stretch>
        </p:blipFill>
        <p:spPr>
          <a:xfrm>
            <a:off x="685800" y="1289685"/>
            <a:ext cx="10752455" cy="5517515"/>
          </a:xfrm>
          <a:prstGeom prst="rect">
            <a:avLst/>
          </a:prstGeom>
          <a:noFill/>
          <a:ln w="9525">
            <a:noFill/>
          </a:ln>
        </p:spPr>
      </p:pic>
      <p:sp>
        <p:nvSpPr>
          <p:cNvPr id="6149" name="Line 5"/>
          <p:cNvSpPr/>
          <p:nvPr/>
        </p:nvSpPr>
        <p:spPr>
          <a:xfrm>
            <a:off x="1552575" y="5334000"/>
            <a:ext cx="9429750" cy="0"/>
          </a:xfrm>
          <a:prstGeom prst="line">
            <a:avLst/>
          </a:prstGeom>
          <a:ln w="28575" cap="flat" cmpd="sng">
            <a:solidFill>
              <a:srgbClr val="FF0000"/>
            </a:solidFill>
            <a:prstDash val="solid"/>
            <a:headEnd type="none" w="med" len="med"/>
            <a:tailEnd type="triangle" w="lg" len="lg"/>
          </a:ln>
        </p:spPr>
      </p:sp>
      <p:sp>
        <p:nvSpPr>
          <p:cNvPr id="49158" name="Line 6"/>
          <p:cNvSpPr/>
          <p:nvPr/>
        </p:nvSpPr>
        <p:spPr>
          <a:xfrm flipV="1">
            <a:off x="1552575" y="1219200"/>
            <a:ext cx="0" cy="4114800"/>
          </a:xfrm>
          <a:prstGeom prst="line">
            <a:avLst/>
          </a:prstGeom>
          <a:ln w="28575" cap="flat" cmpd="sng">
            <a:solidFill>
              <a:srgbClr val="FF0000"/>
            </a:solidFill>
            <a:prstDash val="solid"/>
            <a:headEnd type="none" w="med" len="med"/>
            <a:tailEnd type="triangle" w="lg" len="lg"/>
          </a:ln>
        </p:spPr>
      </p:sp>
      <p:sp>
        <p:nvSpPr>
          <p:cNvPr id="49159" name="Text Box 7"/>
          <p:cNvSpPr txBox="1"/>
          <p:nvPr/>
        </p:nvSpPr>
        <p:spPr>
          <a:xfrm>
            <a:off x="2057400" y="457200"/>
            <a:ext cx="8712200" cy="1042670"/>
          </a:xfrm>
          <a:prstGeom prst="rect">
            <a:avLst/>
          </a:prstGeom>
          <a:noFill/>
          <a:ln w="9525">
            <a:noFill/>
          </a:ln>
        </p:spPr>
        <p:txBody>
          <a:bodyPr>
            <a:noAutofit/>
          </a:bodyPr>
          <a:p>
            <a:pPr algn="l" eaLnBrk="0" hangingPunct="0">
              <a:spcBef>
                <a:spcPct val="50000"/>
              </a:spcBef>
            </a:pPr>
            <a:r>
              <a:rPr lang="zh-CN" altLang="en-US" sz="2800" b="1" dirty="0">
                <a:latin typeface="楷体_GB2312" pitchFamily="49" charset="-122"/>
                <a:ea typeface="楷体_GB2312" pitchFamily="49" charset="-122"/>
              </a:rPr>
              <a:t>             </a:t>
            </a:r>
            <a:r>
              <a:rPr lang="zh-CN" altLang="en-US" sz="2800" b="1" dirty="0">
                <a:solidFill>
                  <a:schemeClr val="accent1"/>
                </a:solidFill>
                <a:effectLst>
                  <a:outerShdw blurRad="38100" dist="25400" dir="5400000" algn="ctr" rotWithShape="0">
                    <a:srgbClr val="6E747A">
                      <a:alpha val="43000"/>
                    </a:srgbClr>
                  </a:outerShdw>
                </a:effectLst>
                <a:latin typeface="楷体_GB2312" pitchFamily="49" charset="-122"/>
                <a:ea typeface="楷体_GB2312" pitchFamily="49" charset="-122"/>
              </a:rPr>
              <a:t>放疗技术的发展</a:t>
            </a:r>
            <a:endParaRPr lang="zh-CN" altLang="en-US" sz="2800" b="1" dirty="0">
              <a:solidFill>
                <a:schemeClr val="accent1"/>
              </a:solidFill>
              <a:effectLst>
                <a:outerShdw blurRad="38100" dist="25400" dir="5400000" algn="ctr" rotWithShape="0">
                  <a:srgbClr val="6E747A">
                    <a:alpha val="43000"/>
                  </a:srgbClr>
                </a:outerShdw>
              </a:effectLst>
              <a:latin typeface="楷体_GB2312" pitchFamily="49" charset="-122"/>
              <a:ea typeface="楷体_GB2312" pitchFamily="49" charset="-122"/>
            </a:endParaRPr>
          </a:p>
        </p:txBody>
      </p:sp>
      <p:sp>
        <p:nvSpPr>
          <p:cNvPr id="49160" name="Text Box 8"/>
          <p:cNvSpPr txBox="1"/>
          <p:nvPr/>
        </p:nvSpPr>
        <p:spPr>
          <a:xfrm>
            <a:off x="1024573" y="1219200"/>
            <a:ext cx="551815" cy="3810000"/>
          </a:xfrm>
          <a:prstGeom prst="rect">
            <a:avLst/>
          </a:prstGeom>
          <a:noFill/>
          <a:ln w="9525">
            <a:noFill/>
          </a:ln>
        </p:spPr>
        <p:txBody>
          <a:bodyPr vert="eaVert">
            <a:spAutoFit/>
          </a:bodyPr>
          <a:p>
            <a:pPr algn="l" eaLnBrk="0" hangingPunct="0">
              <a:spcBef>
                <a:spcPct val="50000"/>
              </a:spcBef>
            </a:pPr>
            <a:r>
              <a:rPr lang="zh-CN" altLang="en-US" sz="2400" b="1" dirty="0">
                <a:solidFill>
                  <a:schemeClr val="bg2">
                    <a:lumMod val="85000"/>
                  </a:schemeClr>
                </a:solidFill>
                <a:latin typeface="楷体_GB2312" pitchFamily="49" charset="-122"/>
                <a:ea typeface="楷体_GB2312" pitchFamily="49" charset="-122"/>
              </a:rPr>
              <a:t>         </a:t>
            </a:r>
            <a:r>
              <a:rPr lang="zh-CN" altLang="en-US" sz="2400" b="1" dirty="0">
                <a:solidFill>
                  <a:srgbClr val="0070C0"/>
                </a:solidFill>
                <a:latin typeface="楷体_GB2312" pitchFamily="49" charset="-122"/>
                <a:ea typeface="楷体_GB2312" pitchFamily="49" charset="-122"/>
              </a:rPr>
              <a:t>治疗精度</a:t>
            </a:r>
            <a:endParaRPr lang="en-US" altLang="zh-CN" sz="2400" b="1" dirty="0">
              <a:solidFill>
                <a:srgbClr val="0070C0"/>
              </a:solidFill>
              <a:latin typeface="楷体_GB2312" pitchFamily="49" charset="-122"/>
              <a:ea typeface="楷体_GB2312" pitchFamily="49" charset="-122"/>
            </a:endParaRPr>
          </a:p>
        </p:txBody>
      </p:sp>
      <p:sp>
        <p:nvSpPr>
          <p:cNvPr id="5129" name="Freeform 9"/>
          <p:cNvSpPr/>
          <p:nvPr/>
        </p:nvSpPr>
        <p:spPr bwMode="gray">
          <a:xfrm rot="-669572">
            <a:off x="1552575" y="1371600"/>
            <a:ext cx="9123363" cy="3192463"/>
          </a:xfrm>
          <a:custGeom>
            <a:avLst/>
            <a:gdLst/>
            <a:ahLst/>
            <a:cxnLst>
              <a:cxn ang="0">
                <a:pos x="7" y="1728"/>
              </a:cxn>
              <a:cxn ang="0">
                <a:pos x="4711" y="384"/>
              </a:cxn>
              <a:cxn ang="0">
                <a:pos x="4533" y="220"/>
              </a:cxn>
              <a:cxn ang="0">
                <a:pos x="5143" y="0"/>
              </a:cxn>
              <a:cxn ang="0">
                <a:pos x="4944" y="923"/>
              </a:cxn>
              <a:cxn ang="0">
                <a:pos x="4855" y="576"/>
              </a:cxn>
              <a:cxn ang="0">
                <a:pos x="7" y="2880"/>
              </a:cxn>
              <a:cxn ang="0">
                <a:pos x="7" y="1728"/>
              </a:cxn>
            </a:cxnLst>
            <a:rect l="0" t="0" r="r" b="b"/>
            <a:pathLst>
              <a:path w="5143" h="2880">
                <a:moveTo>
                  <a:pt x="7" y="1728"/>
                </a:moveTo>
                <a:cubicBezTo>
                  <a:pt x="1002" y="1821"/>
                  <a:pt x="3171" y="1701"/>
                  <a:pt x="4711" y="384"/>
                </a:cubicBezTo>
                <a:cubicBezTo>
                  <a:pt x="4540" y="198"/>
                  <a:pt x="4667" y="325"/>
                  <a:pt x="4533" y="220"/>
                </a:cubicBezTo>
                <a:cubicBezTo>
                  <a:pt x="4771" y="170"/>
                  <a:pt x="4907" y="130"/>
                  <a:pt x="5143" y="0"/>
                </a:cubicBezTo>
                <a:cubicBezTo>
                  <a:pt x="5004" y="332"/>
                  <a:pt x="4952" y="796"/>
                  <a:pt x="4944" y="923"/>
                </a:cubicBezTo>
                <a:cubicBezTo>
                  <a:pt x="4892" y="766"/>
                  <a:pt x="4892" y="744"/>
                  <a:pt x="4855" y="576"/>
                </a:cubicBezTo>
                <a:cubicBezTo>
                  <a:pt x="4435" y="983"/>
                  <a:pt x="3852" y="2419"/>
                  <a:pt x="7" y="2880"/>
                </a:cubicBezTo>
                <a:cubicBezTo>
                  <a:pt x="0" y="2636"/>
                  <a:pt x="7" y="2374"/>
                  <a:pt x="7" y="1728"/>
                </a:cubicBezTo>
                <a:close/>
              </a:path>
            </a:pathLst>
          </a:custGeom>
          <a:solidFill>
            <a:srgbClr val="33CCFF">
              <a:alpha val="50000"/>
            </a:srgbClr>
          </a:solidFill>
          <a:ln w="9525" cap="flat" cmpd="sng">
            <a:noFill/>
            <a:prstDash val="solid"/>
            <a:round/>
            <a:headEnd type="none" w="med" len="med"/>
            <a:tailEnd type="none" w="med" len="med"/>
          </a:ln>
          <a:effectLst>
            <a:outerShdw dist="35921" dir="2700000" algn="ctr" rotWithShape="0">
              <a:schemeClr val="bg2">
                <a:alpha val="50000"/>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70C0"/>
              </a:solidFill>
              <a:effectLst/>
              <a:uLnTx/>
              <a:uFillTx/>
              <a:latin typeface="楷体_GB2312" pitchFamily="49" charset="-122"/>
              <a:ea typeface="楷体_GB2312" pitchFamily="49" charset="-122"/>
              <a:cs typeface="+mn-cs"/>
            </a:endParaRPr>
          </a:p>
        </p:txBody>
      </p:sp>
      <p:sp>
        <p:nvSpPr>
          <p:cNvPr id="49162" name="Text Box 10"/>
          <p:cNvSpPr txBox="1"/>
          <p:nvPr/>
        </p:nvSpPr>
        <p:spPr>
          <a:xfrm>
            <a:off x="1552575" y="4800600"/>
            <a:ext cx="2400300" cy="398780"/>
          </a:xfrm>
          <a:prstGeom prst="rect">
            <a:avLst/>
          </a:prstGeom>
          <a:noFill/>
          <a:ln w="9525">
            <a:noFill/>
          </a:ln>
        </p:spPr>
        <p:txBody>
          <a:bodyPr>
            <a:spAutoFit/>
          </a:bodyPr>
          <a:p>
            <a:pPr algn="l" eaLnBrk="0" hangingPunct="0">
              <a:spcBef>
                <a:spcPct val="50000"/>
              </a:spcBef>
            </a:pPr>
            <a:r>
              <a:rPr lang="zh-CN" altLang="en-US" sz="2000" b="1" dirty="0">
                <a:latin typeface="楷体_GB2312" pitchFamily="49" charset="-122"/>
                <a:ea typeface="楷体_GB2312" pitchFamily="49" charset="-122"/>
              </a:rPr>
              <a:t>普通放疗</a:t>
            </a:r>
            <a:endParaRPr lang="zh-CN" altLang="en-US" sz="2000" b="1" dirty="0">
              <a:latin typeface="楷体_GB2312" pitchFamily="49" charset="-122"/>
              <a:ea typeface="楷体_GB2312" pitchFamily="49" charset="-122"/>
            </a:endParaRPr>
          </a:p>
        </p:txBody>
      </p:sp>
      <p:sp>
        <p:nvSpPr>
          <p:cNvPr id="49163" name="Text Box 11"/>
          <p:cNvSpPr txBox="1"/>
          <p:nvPr/>
        </p:nvSpPr>
        <p:spPr>
          <a:xfrm>
            <a:off x="3781425" y="4191000"/>
            <a:ext cx="2400300" cy="398780"/>
          </a:xfrm>
          <a:prstGeom prst="rect">
            <a:avLst/>
          </a:prstGeom>
          <a:noFill/>
          <a:ln w="9525">
            <a:noFill/>
          </a:ln>
        </p:spPr>
        <p:txBody>
          <a:bodyPr>
            <a:spAutoFit/>
          </a:bodyPr>
          <a:p>
            <a:pPr algn="l" eaLnBrk="0" hangingPunct="0">
              <a:spcBef>
                <a:spcPct val="50000"/>
              </a:spcBef>
            </a:pPr>
            <a:r>
              <a:rPr lang="zh-CN" altLang="en-US" sz="2000" b="1" dirty="0">
                <a:latin typeface="楷体_GB2312" pitchFamily="49" charset="-122"/>
                <a:ea typeface="楷体_GB2312" pitchFamily="49" charset="-122"/>
              </a:rPr>
              <a:t>适形放疗</a:t>
            </a:r>
            <a:endParaRPr lang="zh-CN" altLang="en-US" sz="2000" b="1" dirty="0">
              <a:latin typeface="楷体_GB2312" pitchFamily="49" charset="-122"/>
              <a:ea typeface="楷体_GB2312" pitchFamily="49" charset="-122"/>
            </a:endParaRPr>
          </a:p>
        </p:txBody>
      </p:sp>
      <p:sp>
        <p:nvSpPr>
          <p:cNvPr id="49164" name="Text Box 12"/>
          <p:cNvSpPr txBox="1"/>
          <p:nvPr/>
        </p:nvSpPr>
        <p:spPr>
          <a:xfrm>
            <a:off x="5410200" y="3352800"/>
            <a:ext cx="2400300" cy="398780"/>
          </a:xfrm>
          <a:prstGeom prst="rect">
            <a:avLst/>
          </a:prstGeom>
          <a:noFill/>
          <a:ln w="9525">
            <a:noFill/>
          </a:ln>
        </p:spPr>
        <p:txBody>
          <a:bodyPr>
            <a:spAutoFit/>
          </a:bodyPr>
          <a:p>
            <a:pPr algn="l" eaLnBrk="0" hangingPunct="0">
              <a:spcBef>
                <a:spcPct val="50000"/>
              </a:spcBef>
            </a:pPr>
            <a:r>
              <a:rPr lang="zh-CN" altLang="en-US" sz="2000" b="1" dirty="0">
                <a:solidFill>
                  <a:srgbClr val="0033CC"/>
                </a:solidFill>
                <a:latin typeface="楷体_GB2312" pitchFamily="49" charset="-122"/>
                <a:ea typeface="楷体_GB2312" pitchFamily="49" charset="-122"/>
              </a:rPr>
              <a:t>调强放疗</a:t>
            </a:r>
            <a:endParaRPr lang="zh-CN" altLang="en-US" sz="2000" b="1" dirty="0">
              <a:solidFill>
                <a:srgbClr val="0033CC"/>
              </a:solidFill>
              <a:latin typeface="楷体_GB2312" pitchFamily="49" charset="-122"/>
              <a:ea typeface="楷体_GB2312" pitchFamily="49" charset="-122"/>
            </a:endParaRPr>
          </a:p>
        </p:txBody>
      </p:sp>
      <p:sp>
        <p:nvSpPr>
          <p:cNvPr id="49165" name="Text Box 13"/>
          <p:cNvSpPr txBox="1"/>
          <p:nvPr/>
        </p:nvSpPr>
        <p:spPr>
          <a:xfrm>
            <a:off x="7467283" y="2643188"/>
            <a:ext cx="1714500" cy="706755"/>
          </a:xfrm>
          <a:prstGeom prst="rect">
            <a:avLst/>
          </a:prstGeom>
          <a:noFill/>
          <a:ln w="9525">
            <a:noFill/>
          </a:ln>
        </p:spPr>
        <p:txBody>
          <a:bodyPr>
            <a:spAutoFit/>
          </a:bodyPr>
          <a:p>
            <a:pPr algn="l" eaLnBrk="0" hangingPunct="0">
              <a:spcBef>
                <a:spcPct val="50000"/>
              </a:spcBef>
            </a:pPr>
            <a:r>
              <a:rPr lang="zh-CN" altLang="en-US" sz="2000" b="1" dirty="0">
                <a:solidFill>
                  <a:srgbClr val="FF00FF"/>
                </a:solidFill>
                <a:latin typeface="楷体_GB2312" pitchFamily="49" charset="-122"/>
                <a:ea typeface="楷体_GB2312" pitchFamily="49" charset="-122"/>
              </a:rPr>
              <a:t>影像引导调强放疗</a:t>
            </a:r>
            <a:endParaRPr lang="zh-CN" altLang="en-US" sz="2000" b="1" dirty="0">
              <a:solidFill>
                <a:srgbClr val="FF00FF"/>
              </a:solidFill>
              <a:latin typeface="楷体_GB2312" pitchFamily="49" charset="-122"/>
              <a:ea typeface="楷体_GB2312" pitchFamily="49" charset="-122"/>
            </a:endParaRPr>
          </a:p>
        </p:txBody>
      </p:sp>
      <p:sp>
        <p:nvSpPr>
          <p:cNvPr id="49166" name="Text Box 15"/>
          <p:cNvSpPr txBox="1"/>
          <p:nvPr/>
        </p:nvSpPr>
        <p:spPr>
          <a:xfrm>
            <a:off x="1809750" y="5562600"/>
            <a:ext cx="1285875" cy="368300"/>
          </a:xfrm>
          <a:prstGeom prst="rect">
            <a:avLst/>
          </a:prstGeom>
          <a:noFill/>
          <a:ln w="9525">
            <a:noFill/>
          </a:ln>
        </p:spPr>
        <p:txBody>
          <a:bodyPr>
            <a:spAutoFit/>
          </a:bodyPr>
          <a:p>
            <a:pPr algn="l" eaLnBrk="0" hangingPunct="0">
              <a:spcBef>
                <a:spcPct val="50000"/>
              </a:spcBef>
            </a:pPr>
            <a:r>
              <a:rPr lang="zh-CN" altLang="en-US" dirty="0">
                <a:solidFill>
                  <a:srgbClr val="0070C0"/>
                </a:solidFill>
                <a:latin typeface="楷体_GB2312" pitchFamily="49" charset="-122"/>
                <a:ea typeface="楷体_GB2312" pitchFamily="49" charset="-122"/>
              </a:rPr>
              <a:t>钴</a:t>
            </a:r>
            <a:r>
              <a:rPr lang="en-US" altLang="zh-CN" dirty="0">
                <a:solidFill>
                  <a:srgbClr val="0070C0"/>
                </a:solidFill>
                <a:latin typeface="楷体_GB2312" pitchFamily="49" charset="-122"/>
                <a:ea typeface="楷体_GB2312" pitchFamily="49" charset="-122"/>
              </a:rPr>
              <a:t>60</a:t>
            </a:r>
            <a:endParaRPr lang="en-US" altLang="zh-CN" dirty="0">
              <a:solidFill>
                <a:srgbClr val="0070C0"/>
              </a:solidFill>
              <a:latin typeface="楷体_GB2312" pitchFamily="49" charset="-122"/>
              <a:ea typeface="楷体_GB2312" pitchFamily="49" charset="-122"/>
            </a:endParaRPr>
          </a:p>
        </p:txBody>
      </p:sp>
      <p:sp>
        <p:nvSpPr>
          <p:cNvPr id="49167" name="Line 16"/>
          <p:cNvSpPr/>
          <p:nvPr/>
        </p:nvSpPr>
        <p:spPr>
          <a:xfrm flipV="1">
            <a:off x="2409825" y="5334000"/>
            <a:ext cx="0" cy="228600"/>
          </a:xfrm>
          <a:prstGeom prst="line">
            <a:avLst/>
          </a:prstGeom>
          <a:ln w="9525" cap="flat" cmpd="sng">
            <a:solidFill>
              <a:schemeClr val="tx1"/>
            </a:solidFill>
            <a:prstDash val="solid"/>
            <a:headEnd type="none" w="med" len="med"/>
            <a:tailEnd type="none" w="med" len="med"/>
          </a:ln>
        </p:spPr>
      </p:sp>
      <p:sp>
        <p:nvSpPr>
          <p:cNvPr id="49168" name="Text Box 17"/>
          <p:cNvSpPr txBox="1"/>
          <p:nvPr/>
        </p:nvSpPr>
        <p:spPr>
          <a:xfrm>
            <a:off x="3095625" y="5562600"/>
            <a:ext cx="1628775" cy="368300"/>
          </a:xfrm>
          <a:prstGeom prst="rect">
            <a:avLst/>
          </a:prstGeom>
          <a:noFill/>
          <a:ln w="9525">
            <a:noFill/>
          </a:ln>
        </p:spPr>
        <p:txBody>
          <a:bodyPr>
            <a:spAutoFit/>
          </a:bodyPr>
          <a:p>
            <a:pPr algn="l" eaLnBrk="0" hangingPunct="0">
              <a:spcBef>
                <a:spcPct val="50000"/>
              </a:spcBef>
            </a:pPr>
            <a:r>
              <a:rPr lang="zh-CN" altLang="en-US" dirty="0">
                <a:solidFill>
                  <a:srgbClr val="0070C0"/>
                </a:solidFill>
                <a:latin typeface="楷体_GB2312" pitchFamily="49" charset="-122"/>
                <a:ea typeface="楷体_GB2312" pitchFamily="49" charset="-122"/>
              </a:rPr>
              <a:t>直线加速器</a:t>
            </a:r>
            <a:endParaRPr lang="zh-CN" altLang="en-US" dirty="0">
              <a:solidFill>
                <a:srgbClr val="0070C0"/>
              </a:solidFill>
              <a:latin typeface="楷体_GB2312" pitchFamily="49" charset="-122"/>
              <a:ea typeface="楷体_GB2312" pitchFamily="49" charset="-122"/>
            </a:endParaRPr>
          </a:p>
        </p:txBody>
      </p:sp>
      <p:sp>
        <p:nvSpPr>
          <p:cNvPr id="49169" name="Line 18"/>
          <p:cNvSpPr/>
          <p:nvPr/>
        </p:nvSpPr>
        <p:spPr>
          <a:xfrm flipV="1">
            <a:off x="3867150" y="5334000"/>
            <a:ext cx="0" cy="228600"/>
          </a:xfrm>
          <a:prstGeom prst="line">
            <a:avLst/>
          </a:prstGeom>
          <a:ln w="9525" cap="flat" cmpd="sng">
            <a:solidFill>
              <a:schemeClr val="tx1"/>
            </a:solidFill>
            <a:prstDash val="solid"/>
            <a:headEnd type="none" w="med" len="med"/>
            <a:tailEnd type="none" w="med" len="med"/>
          </a:ln>
        </p:spPr>
      </p:sp>
      <p:sp>
        <p:nvSpPr>
          <p:cNvPr id="49170" name="Line 19"/>
          <p:cNvSpPr/>
          <p:nvPr/>
        </p:nvSpPr>
        <p:spPr>
          <a:xfrm flipV="1">
            <a:off x="5581650" y="5334000"/>
            <a:ext cx="0" cy="228600"/>
          </a:xfrm>
          <a:prstGeom prst="line">
            <a:avLst/>
          </a:prstGeom>
          <a:ln w="9525" cap="flat" cmpd="sng">
            <a:solidFill>
              <a:schemeClr val="tx1"/>
            </a:solidFill>
            <a:prstDash val="solid"/>
            <a:headEnd type="none" w="med" len="med"/>
            <a:tailEnd type="none" w="med" len="med"/>
          </a:ln>
        </p:spPr>
      </p:sp>
      <p:sp>
        <p:nvSpPr>
          <p:cNvPr id="49171" name="Text Box 20"/>
          <p:cNvSpPr txBox="1"/>
          <p:nvPr/>
        </p:nvSpPr>
        <p:spPr>
          <a:xfrm>
            <a:off x="4724400" y="5486400"/>
            <a:ext cx="1628775" cy="645160"/>
          </a:xfrm>
          <a:prstGeom prst="rect">
            <a:avLst/>
          </a:prstGeom>
          <a:noFill/>
          <a:ln w="9525">
            <a:noFill/>
          </a:ln>
        </p:spPr>
        <p:txBody>
          <a:bodyPr>
            <a:spAutoFit/>
          </a:bodyPr>
          <a:p>
            <a:pPr algn="l" eaLnBrk="0" hangingPunct="0">
              <a:spcBef>
                <a:spcPct val="50000"/>
              </a:spcBef>
            </a:pPr>
            <a:r>
              <a:rPr lang="zh-CN" altLang="en-US" dirty="0">
                <a:solidFill>
                  <a:srgbClr val="0070C0"/>
                </a:solidFill>
                <a:latin typeface="楷体_GB2312" pitchFamily="49" charset="-122"/>
                <a:ea typeface="楷体_GB2312" pitchFamily="49" charset="-122"/>
              </a:rPr>
              <a:t>直线加速器＋多叶光栅</a:t>
            </a:r>
            <a:endParaRPr lang="zh-CN" altLang="en-US" dirty="0">
              <a:solidFill>
                <a:srgbClr val="0070C0"/>
              </a:solidFill>
              <a:latin typeface="楷体_GB2312" pitchFamily="49" charset="-122"/>
              <a:ea typeface="楷体_GB2312" pitchFamily="49" charset="-122"/>
            </a:endParaRPr>
          </a:p>
        </p:txBody>
      </p:sp>
      <p:sp>
        <p:nvSpPr>
          <p:cNvPr id="49172" name="Text Box 21"/>
          <p:cNvSpPr txBox="1"/>
          <p:nvPr/>
        </p:nvSpPr>
        <p:spPr>
          <a:xfrm>
            <a:off x="7810500" y="5486400"/>
            <a:ext cx="1285875" cy="645160"/>
          </a:xfrm>
          <a:prstGeom prst="rect">
            <a:avLst/>
          </a:prstGeom>
          <a:noFill/>
          <a:ln w="9525">
            <a:noFill/>
          </a:ln>
        </p:spPr>
        <p:txBody>
          <a:bodyPr>
            <a:spAutoFit/>
          </a:bodyPr>
          <a:p>
            <a:pPr algn="l" eaLnBrk="0" hangingPunct="0">
              <a:spcBef>
                <a:spcPct val="50000"/>
              </a:spcBef>
            </a:pPr>
            <a:r>
              <a:rPr lang="en-US" altLang="zh-CN" dirty="0">
                <a:solidFill>
                  <a:srgbClr val="0070C0"/>
                </a:solidFill>
                <a:latin typeface="楷体_GB2312" pitchFamily="49" charset="-122"/>
                <a:ea typeface="楷体_GB2312" pitchFamily="49" charset="-122"/>
              </a:rPr>
              <a:t>IGRT</a:t>
            </a:r>
            <a:r>
              <a:rPr lang="zh-CN" altLang="en-US" dirty="0">
                <a:solidFill>
                  <a:srgbClr val="0070C0"/>
                </a:solidFill>
                <a:latin typeface="楷体_GB2312" pitchFamily="49" charset="-122"/>
                <a:ea typeface="楷体_GB2312" pitchFamily="49" charset="-122"/>
              </a:rPr>
              <a:t>直线加速器</a:t>
            </a:r>
            <a:endParaRPr lang="zh-CN" altLang="en-US" dirty="0">
              <a:solidFill>
                <a:srgbClr val="0070C0"/>
              </a:solidFill>
              <a:latin typeface="楷体_GB2312" pitchFamily="49" charset="-122"/>
              <a:ea typeface="楷体_GB2312" pitchFamily="49" charset="-122"/>
            </a:endParaRPr>
          </a:p>
        </p:txBody>
      </p:sp>
      <p:sp>
        <p:nvSpPr>
          <p:cNvPr id="49173" name="Line 22"/>
          <p:cNvSpPr/>
          <p:nvPr/>
        </p:nvSpPr>
        <p:spPr>
          <a:xfrm flipV="1">
            <a:off x="8410575" y="5334000"/>
            <a:ext cx="0" cy="228600"/>
          </a:xfrm>
          <a:prstGeom prst="line">
            <a:avLst/>
          </a:prstGeom>
          <a:ln w="9525" cap="flat" cmpd="sng">
            <a:solidFill>
              <a:schemeClr val="tx1"/>
            </a:solidFill>
            <a:prstDash val="solid"/>
            <a:headEnd type="none" w="med" len="med"/>
            <a:tailEnd type="none" w="med" len="med"/>
          </a:ln>
        </p:spPr>
      </p:sp>
      <p:sp>
        <p:nvSpPr>
          <p:cNvPr id="49174" name="Line 23"/>
          <p:cNvSpPr/>
          <p:nvPr/>
        </p:nvSpPr>
        <p:spPr>
          <a:xfrm flipV="1">
            <a:off x="10039350" y="5334000"/>
            <a:ext cx="0" cy="228600"/>
          </a:xfrm>
          <a:prstGeom prst="line">
            <a:avLst/>
          </a:prstGeom>
          <a:ln w="9525" cap="flat" cmpd="sng">
            <a:solidFill>
              <a:schemeClr val="tx1"/>
            </a:solidFill>
            <a:prstDash val="solid"/>
            <a:headEnd type="none" w="med" len="med"/>
            <a:tailEnd type="none" w="med" len="med"/>
          </a:ln>
        </p:spPr>
      </p:sp>
      <p:sp>
        <p:nvSpPr>
          <p:cNvPr id="49175" name="Text Box 24"/>
          <p:cNvSpPr txBox="1"/>
          <p:nvPr/>
        </p:nvSpPr>
        <p:spPr>
          <a:xfrm>
            <a:off x="9182100" y="5562600"/>
            <a:ext cx="2057400" cy="645160"/>
          </a:xfrm>
          <a:prstGeom prst="rect">
            <a:avLst/>
          </a:prstGeom>
          <a:noFill/>
          <a:ln w="9525">
            <a:noFill/>
          </a:ln>
        </p:spPr>
        <p:txBody>
          <a:bodyPr>
            <a:spAutoFit/>
          </a:bodyPr>
          <a:p>
            <a:pPr algn="l" eaLnBrk="0" hangingPunct="0"/>
            <a:r>
              <a:rPr lang="en-US" altLang="zh-CN" dirty="0">
                <a:solidFill>
                  <a:srgbClr val="0070C0"/>
                </a:solidFill>
                <a:latin typeface="楷体_GB2312" pitchFamily="49" charset="-122"/>
                <a:ea typeface="楷体_GB2312" pitchFamily="49" charset="-122"/>
              </a:rPr>
              <a:t>TOMO</a:t>
            </a:r>
            <a:r>
              <a:rPr lang="zh-CN" altLang="en-US" dirty="0">
                <a:solidFill>
                  <a:srgbClr val="0070C0"/>
                </a:solidFill>
                <a:latin typeface="楷体_GB2312" pitchFamily="49" charset="-122"/>
                <a:ea typeface="楷体_GB2312" pitchFamily="49" charset="-122"/>
              </a:rPr>
              <a:t>放射</a:t>
            </a:r>
            <a:endParaRPr lang="en-US" altLang="zh-CN" dirty="0">
              <a:solidFill>
                <a:srgbClr val="0070C0"/>
              </a:solidFill>
              <a:latin typeface="楷体_GB2312" pitchFamily="49" charset="-122"/>
              <a:ea typeface="楷体_GB2312" pitchFamily="49" charset="-122"/>
            </a:endParaRPr>
          </a:p>
          <a:p>
            <a:pPr algn="l" eaLnBrk="0" hangingPunct="0"/>
            <a:r>
              <a:rPr lang="zh-CN" altLang="en-US" dirty="0">
                <a:solidFill>
                  <a:srgbClr val="0070C0"/>
                </a:solidFill>
                <a:latin typeface="楷体_GB2312" pitchFamily="49" charset="-122"/>
                <a:ea typeface="楷体_GB2312" pitchFamily="49" charset="-122"/>
              </a:rPr>
              <a:t>治疗系统</a:t>
            </a:r>
            <a:endParaRPr lang="en-US" altLang="zh-CN" dirty="0">
              <a:solidFill>
                <a:srgbClr val="0070C0"/>
              </a:solidFill>
              <a:latin typeface="楷体_GB2312" pitchFamily="49" charset="-122"/>
              <a:ea typeface="楷体_GB2312" pitchFamily="49" charset="-122"/>
            </a:endParaRPr>
          </a:p>
        </p:txBody>
      </p:sp>
      <p:sp>
        <p:nvSpPr>
          <p:cNvPr id="49176" name="Line 25"/>
          <p:cNvSpPr/>
          <p:nvPr/>
        </p:nvSpPr>
        <p:spPr>
          <a:xfrm flipV="1">
            <a:off x="7124700" y="5334000"/>
            <a:ext cx="0" cy="228600"/>
          </a:xfrm>
          <a:prstGeom prst="line">
            <a:avLst/>
          </a:prstGeom>
          <a:ln w="9525" cap="flat" cmpd="sng">
            <a:solidFill>
              <a:schemeClr val="tx1"/>
            </a:solidFill>
            <a:prstDash val="solid"/>
            <a:headEnd type="none" w="med" len="med"/>
            <a:tailEnd type="none" w="med" len="med"/>
          </a:ln>
        </p:spPr>
      </p:sp>
      <p:sp>
        <p:nvSpPr>
          <p:cNvPr id="49177" name="Text Box 26"/>
          <p:cNvSpPr txBox="1"/>
          <p:nvPr/>
        </p:nvSpPr>
        <p:spPr>
          <a:xfrm>
            <a:off x="6267450" y="5486400"/>
            <a:ext cx="1628775" cy="922020"/>
          </a:xfrm>
          <a:prstGeom prst="rect">
            <a:avLst/>
          </a:prstGeom>
          <a:noFill/>
          <a:ln w="9525">
            <a:noFill/>
          </a:ln>
        </p:spPr>
        <p:txBody>
          <a:bodyPr>
            <a:spAutoFit/>
          </a:bodyPr>
          <a:p>
            <a:pPr algn="l" eaLnBrk="0" hangingPunct="0">
              <a:spcBef>
                <a:spcPct val="50000"/>
              </a:spcBef>
            </a:pPr>
            <a:r>
              <a:rPr lang="zh-CN" altLang="en-US" dirty="0">
                <a:solidFill>
                  <a:srgbClr val="0070C0"/>
                </a:solidFill>
                <a:latin typeface="楷体_GB2312" pitchFamily="49" charset="-122"/>
                <a:ea typeface="楷体_GB2312" pitchFamily="49" charset="-122"/>
              </a:rPr>
              <a:t>直线加速器＋多叶光栅＋</a:t>
            </a:r>
            <a:r>
              <a:rPr lang="en-US" altLang="zh-CN" dirty="0">
                <a:solidFill>
                  <a:srgbClr val="0070C0"/>
                </a:solidFill>
                <a:latin typeface="楷体_GB2312" pitchFamily="49" charset="-122"/>
                <a:ea typeface="楷体_GB2312" pitchFamily="49" charset="-122"/>
              </a:rPr>
              <a:t>TPS</a:t>
            </a:r>
            <a:endParaRPr lang="en-US" altLang="zh-CN" dirty="0">
              <a:solidFill>
                <a:srgbClr val="0070C0"/>
              </a:solidFill>
              <a:latin typeface="楷体_GB2312" pitchFamily="49" charset="-122"/>
              <a:ea typeface="楷体_GB2312" pitchFamily="49" charset="-122"/>
            </a:endParaRPr>
          </a:p>
        </p:txBody>
      </p:sp>
      <p:sp>
        <p:nvSpPr>
          <p:cNvPr id="49179" name="Text Box 14"/>
          <p:cNvSpPr txBox="1"/>
          <p:nvPr/>
        </p:nvSpPr>
        <p:spPr>
          <a:xfrm>
            <a:off x="9439275" y="1600200"/>
            <a:ext cx="1543050" cy="706755"/>
          </a:xfrm>
          <a:prstGeom prst="rect">
            <a:avLst/>
          </a:prstGeom>
          <a:noFill/>
          <a:ln w="9525" cap="flat" cmpd="sng">
            <a:solidFill>
              <a:schemeClr val="folHlink"/>
            </a:solidFill>
            <a:prstDash val="solid"/>
            <a:miter/>
            <a:headEnd type="none" w="med" len="med"/>
            <a:tailEnd type="none" w="med" len="med"/>
          </a:ln>
        </p:spPr>
        <p:txBody>
          <a:bodyPr>
            <a:spAutoFit/>
          </a:bodyPr>
          <a:p>
            <a:pPr algn="l" eaLnBrk="0" hangingPunct="0">
              <a:spcBef>
                <a:spcPct val="50000"/>
              </a:spcBef>
            </a:pPr>
            <a:r>
              <a:rPr lang="zh-CN" altLang="en-US" sz="2000" b="1" dirty="0">
                <a:solidFill>
                  <a:srgbClr val="FF0000"/>
                </a:solidFill>
                <a:latin typeface="楷体_GB2312" pitchFamily="49" charset="-122"/>
                <a:ea typeface="楷体_GB2312" pitchFamily="49" charset="-122"/>
              </a:rPr>
              <a:t>剂量引导调强放疗</a:t>
            </a:r>
            <a:endParaRPr lang="zh-CN" altLang="en-US" sz="2000" b="1" dirty="0">
              <a:solidFill>
                <a:srgbClr val="FF0000"/>
              </a:solidFill>
              <a:latin typeface="楷体_GB2312" pitchFamily="49" charset="-122"/>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blinds(horizontal)">
                                      <p:cBhvr>
                                        <p:cTn id="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4414570" y="2954902"/>
            <a:ext cx="6210770" cy="770514"/>
          </a:xfrm>
          <a:prstGeom prst="rect">
            <a:avLst/>
          </a:prstGeom>
        </p:spPr>
        <p:txBody>
          <a:bodyPr wrap="square" lIns="85725" tIns="85725" rIns="47625" bIns="85725" rtlCol="0" anchor="b" anchorCtr="0">
            <a:noAutofit/>
          </a:bodyPr>
          <a:lstStyle/>
          <a:p>
            <a:pPr algn="l">
              <a:lnSpc>
                <a:spcPct val="120000"/>
              </a:lnSpc>
              <a:spcBef>
                <a:spcPct val="0"/>
              </a:spcBef>
              <a:defRPr/>
            </a:pPr>
            <a:r>
              <a:rPr lang="en-US" sz="3825">
                <a:solidFill>
                  <a:srgbClr val="2C3F55"/>
                </a:solidFill>
                <a:latin typeface="微软雅黑" panose="020B0503020204020204" charset="-122"/>
                <a:ea typeface="微软雅黑" panose="020B0503020204020204" charset="-122"/>
                <a:cs typeface="微软雅黑" panose="020B0503020204020204" charset="-122"/>
              </a:rPr>
              <a:t>放疗类型与技术</a:t>
            </a:r>
            <a:endParaRPr lang="en-US" sz="1100"/>
          </a:p>
        </p:txBody>
      </p:sp>
      <p:grpSp>
        <p:nvGrpSpPr>
          <p:cNvPr id="3" name="Group 3"/>
          <p:cNvGrpSpPr/>
          <p:nvPr/>
        </p:nvGrpSpPr>
        <p:grpSpPr>
          <a:xfrm>
            <a:off x="1381415" y="2276490"/>
            <a:ext cx="1851477" cy="2425477"/>
            <a:chOff x="1381415" y="2276490"/>
            <a:chExt cx="1851477" cy="2425477"/>
          </a:xfrm>
        </p:grpSpPr>
        <p:sp>
          <p:nvSpPr>
            <p:cNvPr id="4" name="TextBox 4"/>
            <p:cNvSpPr txBox="1"/>
            <p:nvPr/>
          </p:nvSpPr>
          <p:spPr>
            <a:xfrm>
              <a:off x="1381415" y="2276490"/>
              <a:ext cx="1851477" cy="2425477"/>
            </a:xfrm>
            <a:prstGeom prst="rect">
              <a:avLst/>
            </a:prstGeom>
          </p:spPr>
          <p:txBody>
            <a:bodyPr wrap="square" lIns="85725" tIns="38100" rIns="85725" bIns="38100" rtlCol="0" anchor="ctr" anchorCtr="0">
              <a:spAutoFit/>
            </a:bodyPr>
            <a:lstStyle/>
            <a:p>
              <a:pPr algn="ctr">
                <a:lnSpc>
                  <a:spcPct val="80000"/>
                </a:lnSpc>
              </a:pPr>
              <a:r>
                <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8088" b="18088"/>
          <a:stretch>
            <a:fillRect/>
          </a:stretch>
        </p:blipFill>
        <p:spPr>
          <a:xfrm>
            <a:off x="6553327" y="1676197"/>
            <a:ext cx="5058969" cy="2163307"/>
          </a:xfrm>
          <a:prstGeom prst="rect">
            <a:avLst/>
          </a:prstGeom>
          <a:ln w="19050">
            <a:solidFill>
              <a:schemeClr val="accent1">
                <a:lumMod val="50000"/>
              </a:schemeClr>
            </a:solidFill>
          </a:ln>
        </p:spPr>
      </p:pic>
      <p:sp>
        <p:nvSpPr>
          <p:cNvPr id="4" name="AutoShape 4"/>
          <p:cNvSpPr/>
          <p:nvPr/>
        </p:nvSpPr>
        <p:spPr>
          <a:xfrm>
            <a:off x="496494" y="990866"/>
            <a:ext cx="509963" cy="509963"/>
          </a:xfrm>
          <a:prstGeom prst="rect">
            <a:avLst/>
          </a:prstGeom>
          <a:solidFill>
            <a:schemeClr val="accent1">
              <a:lumMod val="50000"/>
              <a:alpha val="100000"/>
            </a:schemeClr>
          </a:solidFill>
        </p:spPr>
        <p:style>
          <a:lnRef idx="0">
            <a:schemeClr val="accent1"/>
          </a:lnRef>
          <a:fillRef idx="1">
            <a:schemeClr val="accent1"/>
          </a:fillRef>
          <a:effectRef idx="0">
            <a:schemeClr val="accent1"/>
          </a:effectRef>
          <a:fontRef idx="minor">
            <a:schemeClr val="lt1"/>
          </a:fontRef>
        </p:style>
      </p:sp>
      <p:sp>
        <p:nvSpPr>
          <p:cNvPr id="5" name="TextBox 5"/>
          <p:cNvSpPr txBox="1"/>
          <p:nvPr/>
        </p:nvSpPr>
        <p:spPr>
          <a:xfrm>
            <a:off x="500304" y="1216104"/>
            <a:ext cx="450987" cy="251460"/>
          </a:xfrm>
          <a:prstGeom prst="rect">
            <a:avLst/>
          </a:prstGeom>
        </p:spPr>
        <p:txBody>
          <a:bodyPr wrap="square" lIns="85725" tIns="38100" rIns="85725" bIns="38100" rtlCol="0" anchor="ctr" anchorCtr="1">
            <a:spAutoFit/>
          </a:bodyPr>
          <a:lstStyle/>
          <a:p>
            <a:pPr algn="ctr">
              <a:lnSpc>
                <a:spcPct val="80000"/>
              </a:lnSpc>
            </a:pPr>
            <a:r>
              <a:rPr 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01</a:t>
            </a:r>
            <a:endParaRPr lang="en-US" sz="1425">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6" name="AutoShape 6"/>
          <p:cNvSpPr/>
          <p:nvPr/>
        </p:nvSpPr>
        <p:spPr>
          <a:xfrm>
            <a:off x="1142684" y="937310"/>
            <a:ext cx="4938846" cy="470325"/>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定义</a:t>
            </a:r>
            <a:endParaRPr lang="en-US" sz="1100"/>
          </a:p>
        </p:txBody>
      </p:sp>
      <p:sp>
        <p:nvSpPr>
          <p:cNvPr id="7" name="AutoShape 7"/>
          <p:cNvSpPr/>
          <p:nvPr/>
        </p:nvSpPr>
        <p:spPr>
          <a:xfrm>
            <a:off x="1126809" y="1448360"/>
            <a:ext cx="4938846" cy="1399840"/>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常规放疗是指通过直线加速器等设备，以固定剂量照射肿瘤病灶。</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gn="just">
              <a:lnSpc>
                <a:spcPct val="150000"/>
              </a:lnSpc>
              <a:spcBef>
                <a:spcPts val="375"/>
              </a:spcBef>
              <a:buClrTx/>
              <a:buSzTx/>
              <a:buFontTx/>
              <a:defRPr/>
            </a:pPr>
            <a:r>
              <a:rPr lang="en-US" sz="1500">
                <a:solidFill>
                  <a:schemeClr val="dk1"/>
                </a:solidFill>
                <a:latin typeface="微软雅黑" panose="020B0503020204020204" charset="-122"/>
                <a:ea typeface="微软雅黑" panose="020B0503020204020204" charset="-122"/>
                <a:cs typeface="微软雅黑" panose="020B0503020204020204" charset="-122"/>
                <a:sym typeface="+mn-ea"/>
              </a:rPr>
              <a:t>在二维水平进行的传统的、经验式的放疗，采用常规的固定和定位方法，给予常规或近似常规的剂量分割，称为常规放疗。</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gn="just">
              <a:lnSpc>
                <a:spcPct val="150000"/>
              </a:lnSpc>
              <a:spcBef>
                <a:spcPts val="375"/>
              </a:spcBef>
              <a:defRPr/>
            </a:pPr>
            <a:endParaRPr lang="en-US" sz="1100"/>
          </a:p>
        </p:txBody>
      </p:sp>
      <p:sp>
        <p:nvSpPr>
          <p:cNvPr id="8" name="AutoShape 8"/>
          <p:cNvSpPr/>
          <p:nvPr/>
        </p:nvSpPr>
        <p:spPr>
          <a:xfrm>
            <a:off x="411404" y="3429258"/>
            <a:ext cx="509963" cy="509963"/>
          </a:xfrm>
          <a:prstGeom prst="rect">
            <a:avLst/>
          </a:prstGeom>
          <a:solidFill>
            <a:schemeClr val="accent1">
              <a:lumMod val="50000"/>
              <a:alpha val="100000"/>
            </a:schemeClr>
          </a:solidFill>
        </p:spPr>
        <p:style>
          <a:lnRef idx="0">
            <a:schemeClr val="accent1"/>
          </a:lnRef>
          <a:fillRef idx="1">
            <a:schemeClr val="accent1"/>
          </a:fillRef>
          <a:effectRef idx="0">
            <a:schemeClr val="accent1"/>
          </a:effectRef>
          <a:fontRef idx="minor">
            <a:schemeClr val="lt1"/>
          </a:fontRef>
        </p:style>
      </p:sp>
      <p:sp>
        <p:nvSpPr>
          <p:cNvPr id="9" name="TextBox 9"/>
          <p:cNvSpPr txBox="1"/>
          <p:nvPr/>
        </p:nvSpPr>
        <p:spPr>
          <a:xfrm>
            <a:off x="471094" y="3581448"/>
            <a:ext cx="483986" cy="251460"/>
          </a:xfrm>
          <a:prstGeom prst="rect">
            <a:avLst/>
          </a:prstGeom>
        </p:spPr>
        <p:txBody>
          <a:bodyPr wrap="square" lIns="85725" tIns="38100" rIns="85725" bIns="38100" rtlCol="0" anchor="ctr" anchorCtr="1">
            <a:spAutoFit/>
          </a:bodyPr>
          <a:lstStyle/>
          <a:p>
            <a:pPr algn="ctr">
              <a:lnSpc>
                <a:spcPct val="80000"/>
              </a:lnSpc>
            </a:pPr>
            <a:r>
              <a:rPr 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lang="en-US" sz="1425">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 name="AutoShape 10"/>
          <p:cNvSpPr/>
          <p:nvPr/>
        </p:nvSpPr>
        <p:spPr>
          <a:xfrm>
            <a:off x="1094424" y="3495964"/>
            <a:ext cx="4938846" cy="470325"/>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照射方式</a:t>
            </a:r>
            <a:endParaRPr lang="en-US" sz="1100"/>
          </a:p>
        </p:txBody>
      </p:sp>
      <p:sp>
        <p:nvSpPr>
          <p:cNvPr id="11" name="AutoShape 11"/>
          <p:cNvSpPr/>
          <p:nvPr/>
        </p:nvSpPr>
        <p:spPr>
          <a:xfrm>
            <a:off x="1084899" y="3912313"/>
            <a:ext cx="4938846" cy="1399840"/>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通常采用二维照射，以肿瘤部位为靶点，给予固定剂量的射线。</a:t>
            </a:r>
            <a:endParaRPr lang="en-US" sz="1100"/>
          </a:p>
        </p:txBody>
      </p:sp>
      <p:sp>
        <p:nvSpPr>
          <p:cNvPr id="12" name="AutoShape 12"/>
          <p:cNvSpPr/>
          <p:nvPr/>
        </p:nvSpPr>
        <p:spPr>
          <a:xfrm>
            <a:off x="500304" y="5106868"/>
            <a:ext cx="509963" cy="509963"/>
          </a:xfrm>
          <a:prstGeom prst="rect">
            <a:avLst/>
          </a:prstGeom>
          <a:solidFill>
            <a:schemeClr val="accent1">
              <a:lumMod val="50000"/>
              <a:alpha val="100000"/>
            </a:schemeClr>
          </a:solidFill>
        </p:spPr>
        <p:style>
          <a:lnRef idx="0">
            <a:schemeClr val="accent1"/>
          </a:lnRef>
          <a:fillRef idx="1">
            <a:schemeClr val="accent1"/>
          </a:fillRef>
          <a:effectRef idx="0">
            <a:schemeClr val="accent1"/>
          </a:effectRef>
          <a:fontRef idx="minor">
            <a:schemeClr val="lt1"/>
          </a:fontRef>
        </p:style>
      </p:sp>
      <p:sp>
        <p:nvSpPr>
          <p:cNvPr id="13" name="TextBox 13"/>
          <p:cNvSpPr txBox="1"/>
          <p:nvPr/>
        </p:nvSpPr>
        <p:spPr>
          <a:xfrm>
            <a:off x="500304" y="5260327"/>
            <a:ext cx="505986" cy="251460"/>
          </a:xfrm>
          <a:prstGeom prst="rect">
            <a:avLst/>
          </a:prstGeom>
        </p:spPr>
        <p:txBody>
          <a:bodyPr wrap="square" lIns="85725" tIns="38100" rIns="85725" bIns="38100" rtlCol="0" anchor="ctr" anchorCtr="1">
            <a:spAutoFit/>
          </a:bodyPr>
          <a:lstStyle/>
          <a:p>
            <a:pPr algn="ctr">
              <a:lnSpc>
                <a:spcPct val="80000"/>
              </a:lnSpc>
            </a:pPr>
            <a:r>
              <a:rPr lang="en-US" sz="1425">
                <a:solidFill>
                  <a:srgbClr val="FFFFFF">
                    <a:alpha val="100000"/>
                  </a:srgbClr>
                </a:solidFill>
                <a:latin typeface="微软雅黑" panose="020B0503020204020204" charset="-122"/>
                <a:ea typeface="微软雅黑" panose="020B0503020204020204" charset="-122"/>
                <a:cs typeface="微软雅黑" panose="020B0503020204020204" charset="-122"/>
              </a:rPr>
              <a:t>03</a:t>
            </a:r>
            <a:endParaRPr lang="en-US" sz="1425">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4" name="AutoShape 14"/>
          <p:cNvSpPr/>
          <p:nvPr/>
        </p:nvSpPr>
        <p:spPr>
          <a:xfrm>
            <a:off x="1126809" y="5070163"/>
            <a:ext cx="4938846" cy="470325"/>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技术发展</a:t>
            </a:r>
            <a:endParaRPr lang="en-US" sz="1100"/>
          </a:p>
        </p:txBody>
      </p:sp>
      <p:sp>
        <p:nvSpPr>
          <p:cNvPr id="15" name="AutoShape 15"/>
          <p:cNvSpPr/>
          <p:nvPr/>
        </p:nvSpPr>
        <p:spPr>
          <a:xfrm>
            <a:off x="1126809" y="5476437"/>
            <a:ext cx="4938846" cy="1385778"/>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常规放疗技术经过多年发展，已经相对成熟，且广泛应用于各类肿瘤治疗中。</a:t>
            </a:r>
            <a:endParaRPr lang="en-US" sz="1100"/>
          </a:p>
        </p:txBody>
      </p:sp>
      <p:grpSp>
        <p:nvGrpSpPr>
          <p:cNvPr id="16" name="Group 16"/>
          <p:cNvGrpSpPr/>
          <p:nvPr/>
        </p:nvGrpSpPr>
        <p:grpSpPr>
          <a:xfrm>
            <a:off x="471473" y="-76302"/>
            <a:ext cx="10641129" cy="914400"/>
            <a:chOff x="454963" y="93878"/>
            <a:chExt cx="10641129" cy="914400"/>
          </a:xfrm>
        </p:grpSpPr>
        <p:sp>
          <p:nvSpPr>
            <p:cNvPr id="17" name="AutoShape 17"/>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7" name="TextBox 3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常规放疗</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pic>
        <p:nvPicPr>
          <p:cNvPr id="195588" name="图片 195587" descr="p11"/>
          <p:cNvPicPr>
            <a:picLocks noChangeAspect="1"/>
          </p:cNvPicPr>
          <p:nvPr>
            <p:custDataLst>
              <p:tags r:id="rId3"/>
            </p:custDataLst>
          </p:nvPr>
        </p:nvPicPr>
        <p:blipFill>
          <a:blip r:embed="rId4"/>
          <a:stretch>
            <a:fillRect/>
          </a:stretch>
        </p:blipFill>
        <p:spPr>
          <a:xfrm>
            <a:off x="6559550" y="3886200"/>
            <a:ext cx="5052695" cy="2656205"/>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9" name="Rectangle 2"/>
          <p:cNvSpPr>
            <a:spLocks noGrp="1"/>
          </p:cNvSpPr>
          <p:nvPr>
            <p:ph type="title"/>
          </p:nvPr>
        </p:nvSpPr>
        <p:spPr>
          <a:xfrm>
            <a:off x="2524125" y="5670550"/>
            <a:ext cx="7729538" cy="1187450"/>
          </a:xfrm>
        </p:spPr>
        <p:txBody>
          <a:bodyPr vert="horz" wrap="square" lIns="91440" tIns="45720" rIns="91440" bIns="45720" anchor="ctr" anchorCtr="0"/>
          <a:p>
            <a:pPr algn="l" eaLnBrk="1" hangingPunct="1"/>
            <a:r>
              <a:rPr lang="zh-CN" altLang="en-US" sz="3200" dirty="0">
                <a:solidFill>
                  <a:srgbClr val="FF3300"/>
                </a:solidFill>
                <a:ea typeface="宋体" panose="02010600030101010101" pitchFamily="2" charset="-122"/>
              </a:rPr>
              <a:t>常规模拟定位机                     </a:t>
            </a:r>
            <a:endParaRPr lang="zh-CN" altLang="en-US" sz="3200" dirty="0">
              <a:solidFill>
                <a:srgbClr val="FF3300"/>
              </a:solidFill>
              <a:ea typeface="宋体" panose="02010600030101010101" pitchFamily="2" charset="-122"/>
            </a:endParaRPr>
          </a:p>
        </p:txBody>
      </p:sp>
      <p:sp>
        <p:nvSpPr>
          <p:cNvPr id="4100" name="Rectangle 3"/>
          <p:cNvSpPr>
            <a:spLocks noGrp="1"/>
          </p:cNvSpPr>
          <p:nvPr>
            <p:ph sz="half" idx="1"/>
          </p:nvPr>
        </p:nvSpPr>
        <p:spPr>
          <a:xfrm>
            <a:off x="1724025" y="1828800"/>
            <a:ext cx="4248150" cy="3657600"/>
          </a:xfrm>
        </p:spPr>
        <p:txBody>
          <a:bodyPr vert="horz" wrap="square" lIns="91440" tIns="45720" rIns="91440" bIns="45720" anchor="t" anchorCtr="0"/>
          <a:p>
            <a:pPr eaLnBrk="1" hangingPunct="1">
              <a:buSzTx/>
            </a:pPr>
            <a:endParaRPr lang="zh-CN" altLang="en-US" dirty="0">
              <a:latin typeface="+mn-lt"/>
              <a:ea typeface="宋体" panose="02010600030101010101" pitchFamily="2" charset="-122"/>
              <a:cs typeface="+mn-cs"/>
            </a:endParaRPr>
          </a:p>
        </p:txBody>
      </p:sp>
      <p:graphicFrame>
        <p:nvGraphicFramePr>
          <p:cNvPr id="4098" name="Object 2"/>
          <p:cNvGraphicFramePr>
            <a:graphicFrameLocks noChangeAspect="1"/>
          </p:cNvGraphicFramePr>
          <p:nvPr>
            <p:ph idx="1"/>
          </p:nvPr>
        </p:nvGraphicFramePr>
        <p:xfrm>
          <a:off x="1452563" y="1714500"/>
          <a:ext cx="4327525" cy="4214813"/>
        </p:xfrm>
        <a:graphic>
          <a:graphicData uri="http://schemas.openxmlformats.org/presentationml/2006/ole">
            <mc:AlternateContent xmlns:mc="http://schemas.openxmlformats.org/markup-compatibility/2006">
              <mc:Choice xmlns:v="urn:schemas-microsoft-com:vml" Requires="v">
                <p:oleObj spid="_x0000_s3078" name="" r:id="rId1" imgW="7800975" imgH="6391275" progId="">
                  <p:embed/>
                </p:oleObj>
              </mc:Choice>
              <mc:Fallback>
                <p:oleObj name="" r:id="rId1" imgW="7800975" imgH="6391275" progId="">
                  <p:embed/>
                  <p:pic>
                    <p:nvPicPr>
                      <p:cNvPr id="0" name="图片 3077"/>
                      <p:cNvPicPr/>
                      <p:nvPr/>
                    </p:nvPicPr>
                    <p:blipFill>
                      <a:blip r:embed="rId2"/>
                      <a:stretch>
                        <a:fillRect/>
                      </a:stretch>
                    </p:blipFill>
                    <p:spPr>
                      <a:xfrm>
                        <a:off x="1452563" y="1714500"/>
                        <a:ext cx="4327525" cy="4214813"/>
                      </a:xfrm>
                      <a:prstGeom prst="rect">
                        <a:avLst/>
                      </a:prstGeom>
                      <a:noFill/>
                      <a:ln w="38100">
                        <a:miter/>
                      </a:ln>
                    </p:spPr>
                  </p:pic>
                </p:oleObj>
              </mc:Fallback>
            </mc:AlternateContent>
          </a:graphicData>
        </a:graphic>
      </p:graphicFrame>
      <p:pic>
        <p:nvPicPr>
          <p:cNvPr id="88069" name="Picture 5" descr="slide13"/>
          <p:cNvPicPr>
            <a:picLocks noGrp="1" noChangeAspect="1" noChangeArrowheads="1"/>
          </p:cNvPicPr>
          <p:nvPr>
            <p:ph sz="half" idx="2"/>
          </p:nvPr>
        </p:nvPicPr>
        <p:blipFill>
          <a:blip r:embed="rId3"/>
          <a:srcRect/>
          <a:stretch>
            <a:fillRect/>
          </a:stretch>
        </p:blipFill>
        <p:spPr>
          <a:xfrm>
            <a:off x="5667375" y="1214438"/>
            <a:ext cx="2357438" cy="2498725"/>
          </a:xfrm>
          <a:ln>
            <a:solidFill>
              <a:schemeClr val="bg1"/>
            </a:solidFill>
          </a:ln>
          <a:effectLst>
            <a:outerShdw dist="107763" dir="8100000" algn="ctr" rotWithShape="0">
              <a:srgbClr val="FFCC66">
                <a:alpha val="50000"/>
              </a:srgbClr>
            </a:outerShdw>
          </a:effectLst>
        </p:spPr>
      </p:pic>
      <p:sp>
        <p:nvSpPr>
          <p:cNvPr id="6" name="Rectangle 2"/>
          <p:cNvSpPr txBox="1">
            <a:spLocks noChangeArrowheads="1"/>
          </p:cNvSpPr>
          <p:nvPr/>
        </p:nvSpPr>
        <p:spPr bwMode="auto">
          <a:xfrm>
            <a:off x="3595688" y="142875"/>
            <a:ext cx="6815138" cy="1143000"/>
          </a:xfrm>
          <a:prstGeom prst="rect">
            <a:avLst/>
          </a:prstGeom>
          <a:noFill/>
          <a:ln w="9525">
            <a:noFill/>
            <a:miter lim="800000"/>
          </a:ln>
          <a:effectLst/>
        </p:spPr>
        <p:txBody>
          <a:bodyPr lIns="92075" tIns="46038" rIns="92075" bIns="46038" anchor="ctr">
            <a:scene3d>
              <a:camera prst="orthographicFront"/>
              <a:lightRig rig="threePt" dir="t"/>
            </a:scene3d>
          </a:bodyPr>
          <a:lstStyle/>
          <a:p>
            <a:pPr marR="0" algn="l" defTabSz="914400" eaLnBrk="0" hangingPunct="0">
              <a:buClrTx/>
              <a:buSzTx/>
              <a:buFontTx/>
              <a:buNone/>
              <a:defRPr/>
            </a:pPr>
            <a:r>
              <a:rPr kumimoji="0" lang="zh-CN" altLang="en-US" sz="4400" kern="0" cap="none" spc="0" normalizeH="0" baseline="0" noProof="0" dirty="0">
                <a:solidFill>
                  <a:schemeClr val="accent1"/>
                </a:solidFill>
                <a:effectLst>
                  <a:outerShdw blurRad="38100" dist="25400" dir="5400000" algn="ctr" rotWithShape="0">
                    <a:srgbClr val="6E747A">
                      <a:alpha val="43000"/>
                    </a:srgbClr>
                  </a:outerShdw>
                </a:effectLst>
                <a:latin typeface="+mj-lt"/>
                <a:ea typeface="+mj-ea"/>
                <a:cs typeface="+mj-cs"/>
              </a:rPr>
              <a:t>常规放射治疗技术</a:t>
            </a:r>
            <a:endParaRPr kumimoji="0" lang="zh-CN" altLang="en-US" sz="4400" kern="0" cap="none" spc="0" normalizeH="0" baseline="0" noProof="0" dirty="0">
              <a:solidFill>
                <a:schemeClr val="accent1"/>
              </a:solidFill>
              <a:effectLst>
                <a:outerShdw blurRad="38100" dist="25400" dir="5400000" algn="ctr" rotWithShape="0">
                  <a:srgbClr val="6E747A">
                    <a:alpha val="43000"/>
                  </a:srgbClr>
                </a:outerShdw>
              </a:effectLst>
              <a:latin typeface="+mj-lt"/>
              <a:ea typeface="+mj-ea"/>
              <a:cs typeface="+mj-cs"/>
            </a:endParaRPr>
          </a:p>
        </p:txBody>
      </p:sp>
      <p:pic>
        <p:nvPicPr>
          <p:cNvPr id="4103" name="Picture 3" descr="3"/>
          <p:cNvPicPr>
            <a:picLocks noChangeAspect="1"/>
          </p:cNvPicPr>
          <p:nvPr/>
        </p:nvPicPr>
        <p:blipFill>
          <a:blip r:embed="rId4"/>
          <a:stretch>
            <a:fillRect/>
          </a:stretch>
        </p:blipFill>
        <p:spPr>
          <a:xfrm>
            <a:off x="7881938" y="2286000"/>
            <a:ext cx="3100387" cy="4089400"/>
          </a:xfrm>
          <a:prstGeom prst="rect">
            <a:avLst/>
          </a:prstGeom>
          <a:noFill/>
          <a:ln w="9525">
            <a:noFill/>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grpSp>
        <p:nvGrpSpPr>
          <p:cNvPr id="14" name="Group 14"/>
          <p:cNvGrpSpPr/>
          <p:nvPr/>
        </p:nvGrpSpPr>
        <p:grpSpPr>
          <a:xfrm>
            <a:off x="275258" y="200558"/>
            <a:ext cx="10641129" cy="893445"/>
            <a:chOff x="454963" y="93878"/>
            <a:chExt cx="10641129" cy="893445"/>
          </a:xfrm>
        </p:grpSpPr>
        <p:sp>
          <p:nvSpPr>
            <p:cNvPr id="15" name="AutoShape 15"/>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6" name="AutoShape 16"/>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7" name="AutoShape 17"/>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5" name="TextBox 35"/>
            <p:cNvSpPr txBox="1"/>
            <p:nvPr/>
          </p:nvSpPr>
          <p:spPr>
            <a:xfrm>
              <a:off x="1094842" y="93878"/>
              <a:ext cx="10001250" cy="893445"/>
            </a:xfrm>
            <a:prstGeom prst="rect">
              <a:avLst/>
            </a:prstGeom>
          </p:spPr>
          <p:txBody>
            <a:bodyPr vert="horz" wrap="square" lIns="123825" tIns="123825" rIns="57150" bIns="123825" rtlCol="0" anchor="t" anchorCtr="0">
              <a:spAutoFit/>
            </a:bodyPr>
            <a:lstStyle/>
            <a:p>
              <a:pPr marL="0" marR="0" lvl="0" indent="0" algn="l" defTabSz="914400" rtl="0" eaLnBrk="1" fontAlgn="auto" latinLnBrk="0" hangingPunct="1">
                <a:lnSpc>
                  <a:spcPct val="140000"/>
                </a:lnSpc>
                <a:spcBef>
                  <a:spcPts val="0"/>
                </a:spcBef>
                <a:spcAft>
                  <a:spcPts val="0"/>
                </a:spcAft>
                <a:buClrTx/>
                <a:buSzTx/>
                <a:buFontTx/>
                <a:buNone/>
                <a:defRPr/>
              </a:pPr>
              <a:r>
                <a:rPr lang="en-US" sz="3000" b="1">
                  <a:solidFill>
                    <a:schemeClr val="accent1"/>
                  </a:solidFill>
                  <a:latin typeface="微软雅黑" panose="020B0503020204020204" charset="-122"/>
                  <a:ea typeface="微软雅黑" panose="020B0503020204020204" charset="-122"/>
                  <a:cs typeface="微软雅黑" panose="020B0503020204020204" charset="-122"/>
                  <a:sym typeface="+mn-ea"/>
                </a:rPr>
                <a:t>三维适形放射治疗（3D-CRT ）</a:t>
              </a:r>
              <a:endParaRPr kumimoji="0" lang="en-US" sz="3000" b="1" i="0" u="none" strike="noStrike" kern="1200" cap="none" spc="0" normalizeH="0" baseline="0" noProof="0" dirty="0">
                <a:ln>
                  <a:noFill/>
                </a:ln>
                <a:solidFill>
                  <a:srgbClr val="00A5B2"/>
                </a:solidFill>
                <a:effectLst/>
                <a:uLnTx/>
                <a:uFillTx/>
                <a:latin typeface="微软雅黑" panose="020B0503020204020204" charset="-122"/>
                <a:ea typeface="微软雅黑" panose="020B0503020204020204" charset="-122"/>
                <a:cs typeface="微软雅黑" panose="020B0503020204020204" charset="-122"/>
              </a:endParaRPr>
            </a:p>
          </p:txBody>
        </p:sp>
      </p:grpSp>
      <p:sp>
        <p:nvSpPr>
          <p:cNvPr id="52227" name="Rectangle 3"/>
          <p:cNvSpPr>
            <a:spLocks noGrp="1"/>
          </p:cNvSpPr>
          <p:nvPr>
            <p:custDataLst>
              <p:tags r:id="rId2"/>
            </p:custDataLst>
          </p:nvPr>
        </p:nvSpPr>
        <p:spPr>
          <a:xfrm>
            <a:off x="421005" y="1637030"/>
            <a:ext cx="5467350" cy="4489450"/>
          </a:xfrm>
          <a:prstGeom prst="rect">
            <a:avLst/>
          </a:prstGeom>
        </p:spPr>
        <p:txBody>
          <a:bodyPr vert="horz" wrap="square" lIns="91440" tIns="45720" rIns="91440" bIns="45720" rtlCol="0" anchor="t" anchorCtr="0">
            <a:normAutofit fontScale="7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lnSpc>
                <a:spcPct val="150000"/>
              </a:lnSpc>
              <a:buNone/>
            </a:pPr>
            <a:r>
              <a:rPr lang="zh-CN" altLang="en-US" b="0" dirty="0">
                <a:ea typeface="宋体" panose="02010600030101010101" pitchFamily="2" charset="-122"/>
              </a:rPr>
              <a:t>         </a:t>
            </a:r>
            <a:r>
              <a:rPr lang="zh-CN" altLang="en-US" dirty="0">
                <a:ea typeface="宋体" panose="02010600030101010101" pitchFamily="2" charset="-122"/>
              </a:rPr>
              <a:t>一种先进的外照射放射治疗技术。它使高剂量区域包含三维靶体积（癌组织），同时使周围的敏感器官剂量最小。它需要进行三维治疗计划设计，一般由一组固定照射野实现，</a:t>
            </a:r>
            <a:r>
              <a:rPr lang="zh-CN" altLang="en-US" dirty="0">
                <a:solidFill>
                  <a:srgbClr val="FF3300"/>
                </a:solidFill>
                <a:ea typeface="宋体" panose="02010600030101010101" pitchFamily="2" charset="-122"/>
              </a:rPr>
              <a:t>照射野的形状与靶体的投影一致，</a:t>
            </a:r>
            <a:r>
              <a:rPr lang="zh-CN" altLang="en-US" dirty="0">
                <a:ea typeface="宋体" panose="02010600030101010101" pitchFamily="2" charset="-122"/>
              </a:rPr>
              <a:t>通常照射野的强度均匀，有时采用简单的射束改造装置，如楔形板、补偿器，进行强度调制。</a:t>
            </a:r>
            <a:endParaRPr lang="zh-CN" altLang="en-US" dirty="0">
              <a:ea typeface="宋体" panose="02010600030101010101" pitchFamily="2" charset="-122"/>
            </a:endParaRPr>
          </a:p>
          <a:p>
            <a:pPr algn="l">
              <a:lnSpc>
                <a:spcPct val="150000"/>
              </a:lnSpc>
              <a:buNone/>
            </a:pPr>
            <a:endParaRPr lang="zh-CN" altLang="en-US" dirty="0">
              <a:ea typeface="宋体" panose="02010600030101010101" pitchFamily="2" charset="-122"/>
            </a:endParaRPr>
          </a:p>
        </p:txBody>
      </p:sp>
      <p:pic>
        <p:nvPicPr>
          <p:cNvPr id="55298" name="Picture 4" descr="食管癌三维适形治疗"/>
          <p:cNvPicPr>
            <a:picLocks noChangeAspect="1"/>
          </p:cNvPicPr>
          <p:nvPr>
            <p:custDataLst>
              <p:tags r:id="rId3"/>
            </p:custDataLst>
          </p:nvPr>
        </p:nvPicPr>
        <p:blipFill>
          <a:blip r:embed="rId4"/>
          <a:stretch>
            <a:fillRect/>
          </a:stretch>
        </p:blipFill>
        <p:spPr>
          <a:xfrm>
            <a:off x="6402070" y="1600200"/>
            <a:ext cx="5471795" cy="461581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0" y="8128"/>
            <a:ext cx="2682240" cy="6851904"/>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nvGrpSpPr>
          <p:cNvPr id="3" name="Group 3"/>
          <p:cNvGrpSpPr/>
          <p:nvPr/>
        </p:nvGrpSpPr>
        <p:grpSpPr>
          <a:xfrm>
            <a:off x="1416406" y="2474265"/>
            <a:ext cx="2531669" cy="1919630"/>
            <a:chOff x="1416406" y="2474265"/>
            <a:chExt cx="2531669" cy="1919630"/>
          </a:xfrm>
        </p:grpSpPr>
        <p:sp>
          <p:nvSpPr>
            <p:cNvPr id="4" name="AutoShape 4"/>
            <p:cNvSpPr/>
            <p:nvPr/>
          </p:nvSpPr>
          <p:spPr>
            <a:xfrm>
              <a:off x="1722425" y="2474265"/>
              <a:ext cx="1919630" cy="1919630"/>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5" name="TextBox 5"/>
            <p:cNvSpPr txBox="1"/>
            <p:nvPr/>
          </p:nvSpPr>
          <p:spPr>
            <a:xfrm>
              <a:off x="1416406" y="2921955"/>
              <a:ext cx="2531669" cy="859536"/>
            </a:xfrm>
            <a:prstGeom prst="rect">
              <a:avLst/>
            </a:prstGeom>
          </p:spPr>
          <p:txBody>
            <a:bodyPr wrap="square" lIns="85725" tIns="38100" rIns="85725" bIns="38100" rtlCol="0" anchor="t" anchorCtr="0">
              <a:spAutoFit/>
            </a:bodyPr>
            <a:lstStyle/>
            <a:p>
              <a:pPr algn="ctr">
                <a:lnSpc>
                  <a:spcPct val="80000"/>
                </a:lnSpc>
              </a:pPr>
              <a:r>
                <a:rPr lang="en-US" sz="6075">
                  <a:solidFill>
                    <a:srgbClr val="FFFFFF">
                      <a:alpha val="100000"/>
                    </a:srgbClr>
                  </a:solidFill>
                  <a:latin typeface="微软雅黑" panose="020B0503020204020204" charset="-122"/>
                  <a:ea typeface="微软雅黑" panose="020B0503020204020204" charset="-122"/>
                  <a:cs typeface="微软雅黑" panose="020B0503020204020204" charset="-122"/>
                </a:rPr>
                <a:t>目录</a:t>
              </a:r>
              <a:endParaRPr lang="en-US" sz="6075">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grpSp>
      <p:sp>
        <p:nvSpPr>
          <p:cNvPr id="6" name="AutoShape 6"/>
          <p:cNvSpPr/>
          <p:nvPr/>
        </p:nvSpPr>
        <p:spPr>
          <a:xfrm>
            <a:off x="5638202" y="380835"/>
            <a:ext cx="5117446" cy="5118431"/>
          </a:xfrm>
          <a:prstGeom prst="rect">
            <a:avLst/>
          </a:prstGeom>
        </p:spPr>
        <p:txBody>
          <a:bodyPr wrap="square" lIns="85725" tIns="85725" rIns="47625" bIns="85725" rtlCol="0" anchor="ctr" anchorCtr="0">
            <a:noAutofit/>
          </a:bodyPr>
          <a:lstStyle/>
          <a:p>
            <a:pPr lvl="0" indent="0" algn="l">
              <a:lnSpc>
                <a:spcPct val="150000"/>
              </a:lnSpc>
              <a:spcBef>
                <a:spcPts val="450"/>
              </a:spcBef>
              <a:buFont typeface="Arial" panose="020B0604020202020204"/>
              <a:buNone/>
              <a:defRPr/>
            </a:pPr>
            <a:endParaRPr lang="en-US" sz="2400"/>
          </a:p>
          <a:p>
            <a:pPr marL="203200" lvl="0" indent="-203200" algn="l">
              <a:lnSpc>
                <a:spcPct val="150000"/>
              </a:lnSpc>
              <a:spcBef>
                <a:spcPts val="450"/>
              </a:spcBef>
              <a:buFont typeface="Arial" panose="020B0604020202020204"/>
              <a:buChar char="•"/>
              <a:defRPr/>
            </a:pPr>
            <a:r>
              <a:rPr lang="en-US" sz="2400" b="1">
                <a:solidFill>
                  <a:srgbClr val="2C3F55"/>
                </a:solidFill>
                <a:latin typeface="微软雅黑" panose="020B0503020204020204" charset="-122"/>
                <a:ea typeface="微软雅黑" panose="020B0503020204020204" charset="-122"/>
                <a:cs typeface="微软雅黑" panose="020B0503020204020204" charset="-122"/>
              </a:rPr>
              <a:t>放疗概述</a:t>
            </a:r>
            <a:endParaRPr lang="en-US" sz="2400" b="1">
              <a:solidFill>
                <a:srgbClr val="2C3F55"/>
              </a:solidFill>
              <a:latin typeface="微软雅黑" panose="020B0503020204020204" charset="-122"/>
              <a:ea typeface="微软雅黑" panose="020B0503020204020204" charset="-122"/>
              <a:cs typeface="微软雅黑" panose="020B0503020204020204" charset="-122"/>
            </a:endParaRPr>
          </a:p>
          <a:p>
            <a:pPr marL="203200" lvl="0" indent="-203200">
              <a:lnSpc>
                <a:spcPct val="150000"/>
              </a:lnSpc>
              <a:spcBef>
                <a:spcPts val="450"/>
              </a:spcBef>
              <a:buFont typeface="Arial" panose="020B0604020202020204"/>
              <a:buChar char="•"/>
            </a:pPr>
            <a:r>
              <a:rPr lang="en-US" sz="2400" b="1">
                <a:solidFill>
                  <a:srgbClr val="2C3F55"/>
                </a:solidFill>
                <a:latin typeface="微软雅黑" panose="020B0503020204020204" charset="-122"/>
                <a:ea typeface="微软雅黑" panose="020B0503020204020204" charset="-122"/>
                <a:cs typeface="微软雅黑" panose="020B0503020204020204" charset="-122"/>
              </a:rPr>
              <a:t>放疗类型与技术</a:t>
            </a:r>
            <a:endParaRPr lang="en-US" sz="2400" b="1">
              <a:solidFill>
                <a:srgbClr val="2C3F55"/>
              </a:solidFill>
              <a:latin typeface="微软雅黑" panose="020B0503020204020204" charset="-122"/>
              <a:ea typeface="微软雅黑" panose="020B0503020204020204" charset="-122"/>
              <a:cs typeface="微软雅黑" panose="020B0503020204020204" charset="-122"/>
            </a:endParaRPr>
          </a:p>
          <a:p>
            <a:pPr marL="203200" lvl="0" indent="-203200">
              <a:lnSpc>
                <a:spcPct val="150000"/>
              </a:lnSpc>
              <a:spcBef>
                <a:spcPts val="450"/>
              </a:spcBef>
              <a:buFont typeface="Arial" panose="020B0604020202020204"/>
              <a:buChar char="•"/>
            </a:pPr>
            <a:r>
              <a:rPr lang="zh-CN" altLang="en-US" sz="2400" b="1">
                <a:solidFill>
                  <a:srgbClr val="2C3F55"/>
                </a:solidFill>
                <a:latin typeface="微软雅黑" panose="020B0503020204020204" charset="-122"/>
                <a:ea typeface="微软雅黑" panose="020B0503020204020204" charset="-122"/>
                <a:cs typeface="微软雅黑" panose="020B0503020204020204" charset="-122"/>
              </a:rPr>
              <a:t>放疗实施流程</a:t>
            </a:r>
            <a:endParaRPr lang="en-US" sz="2400" b="1">
              <a:solidFill>
                <a:srgbClr val="2C3F55"/>
              </a:solidFill>
              <a:latin typeface="微软雅黑" panose="020B0503020204020204" charset="-122"/>
              <a:ea typeface="微软雅黑" panose="020B0503020204020204" charset="-122"/>
              <a:cs typeface="微软雅黑" panose="020B0503020204020204" charset="-122"/>
            </a:endParaRPr>
          </a:p>
          <a:p>
            <a:pPr marL="203200" lvl="0" indent="-203200">
              <a:lnSpc>
                <a:spcPct val="150000"/>
              </a:lnSpc>
              <a:spcBef>
                <a:spcPts val="450"/>
              </a:spcBef>
              <a:buFont typeface="Arial" panose="020B0604020202020204"/>
              <a:buChar char="•"/>
            </a:pPr>
            <a:r>
              <a:rPr lang="en-US" sz="2400" b="1">
                <a:solidFill>
                  <a:srgbClr val="2C3F55"/>
                </a:solidFill>
                <a:latin typeface="微软雅黑" panose="020B0503020204020204" charset="-122"/>
                <a:ea typeface="微软雅黑" panose="020B0503020204020204" charset="-122"/>
                <a:cs typeface="微软雅黑" panose="020B0503020204020204" charset="-122"/>
              </a:rPr>
              <a:t>放疗适应症与禁忌症</a:t>
            </a:r>
            <a:endParaRPr lang="en-US" sz="2400" b="1">
              <a:solidFill>
                <a:srgbClr val="2C3F55"/>
              </a:solidFill>
              <a:latin typeface="微软雅黑" panose="020B0503020204020204" charset="-122"/>
              <a:ea typeface="微软雅黑" panose="020B0503020204020204" charset="-122"/>
              <a:cs typeface="微软雅黑" panose="020B0503020204020204" charset="-122"/>
            </a:endParaRPr>
          </a:p>
          <a:p>
            <a:pPr marL="203200" lvl="0" indent="-203200">
              <a:lnSpc>
                <a:spcPct val="150000"/>
              </a:lnSpc>
              <a:spcBef>
                <a:spcPts val="450"/>
              </a:spcBef>
              <a:buFont typeface="Arial" panose="020B0604020202020204"/>
              <a:buChar char="•"/>
            </a:pPr>
            <a:r>
              <a:rPr lang="en-US" sz="2400" b="1">
                <a:solidFill>
                  <a:srgbClr val="2C3F55"/>
                </a:solidFill>
                <a:latin typeface="微软雅黑" panose="020B0503020204020204" charset="-122"/>
                <a:ea typeface="微软雅黑" panose="020B0503020204020204" charset="-122"/>
                <a:cs typeface="微软雅黑" panose="020B0503020204020204" charset="-122"/>
              </a:rPr>
              <a:t>放疗效果与副作用</a:t>
            </a:r>
            <a:endParaRPr lang="en-US" sz="2400" b="1">
              <a:solidFill>
                <a:srgbClr val="2C3F55"/>
              </a:solidFill>
              <a:latin typeface="微软雅黑" panose="020B0503020204020204" charset="-122"/>
              <a:ea typeface="微软雅黑" panose="020B0503020204020204" charset="-122"/>
              <a:cs typeface="微软雅黑" panose="020B0503020204020204" charset="-122"/>
            </a:endParaRPr>
          </a:p>
          <a:p>
            <a:pPr marL="203200" lvl="0" indent="-203200">
              <a:lnSpc>
                <a:spcPct val="150000"/>
              </a:lnSpc>
              <a:spcBef>
                <a:spcPts val="450"/>
              </a:spcBef>
              <a:buFont typeface="Arial" panose="020B0604020202020204"/>
              <a:buChar char="•"/>
            </a:pPr>
            <a:r>
              <a:rPr lang="en-US" sz="2400" b="1">
                <a:solidFill>
                  <a:srgbClr val="2C3F55"/>
                </a:solidFill>
                <a:latin typeface="微软雅黑" panose="020B0503020204020204" charset="-122"/>
                <a:ea typeface="微软雅黑" panose="020B0503020204020204" charset="-122"/>
                <a:cs typeface="微软雅黑" panose="020B0503020204020204" charset="-122"/>
              </a:rPr>
              <a:t>放疗的未来趋势与展望</a:t>
            </a:r>
            <a:endParaRPr lang="en-US" sz="2400" b="1">
              <a:solidFill>
                <a:srgbClr val="2C3F55"/>
              </a:solidFill>
              <a:latin typeface="微软雅黑" panose="020B0503020204020204" charset="-122"/>
              <a:ea typeface="微软雅黑" panose="020B0503020204020204" charset="-122"/>
              <a:cs typeface="微软雅黑" panose="020B0503020204020204" charset="-122"/>
            </a:endParaRPr>
          </a:p>
          <a:p>
            <a:pPr marL="203200" lvl="0" indent="-203200">
              <a:lnSpc>
                <a:spcPct val="150000"/>
              </a:lnSpc>
              <a:spcBef>
                <a:spcPts val="450"/>
              </a:spcBef>
              <a:buFont typeface="Arial" panose="020B0604020202020204"/>
              <a:buChar char="•"/>
            </a:pPr>
            <a:r>
              <a:rPr lang="en-US" sz="2400" b="1">
                <a:solidFill>
                  <a:srgbClr val="2C3F55"/>
                </a:solidFill>
                <a:latin typeface="微软雅黑" panose="020B0503020204020204" charset="-122"/>
                <a:ea typeface="微软雅黑" panose="020B0503020204020204" charset="-122"/>
                <a:cs typeface="微软雅黑" panose="020B0503020204020204" charset="-122"/>
              </a:rPr>
              <a:t>肿瘤预防与保健建议</a:t>
            </a:r>
            <a:endParaRPr lang="en-US" sz="2400" b="1">
              <a:solidFill>
                <a:srgbClr val="2C3F55"/>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907441" y="1806607"/>
            <a:ext cx="4502196" cy="4061765"/>
          </a:xfrm>
          <a:prstGeom prst="rect">
            <a:avLst/>
          </a:prstGeom>
        </p:spPr>
      </p:pic>
      <p:grpSp>
        <p:nvGrpSpPr>
          <p:cNvPr id="4" name="Group 4"/>
          <p:cNvGrpSpPr/>
          <p:nvPr/>
        </p:nvGrpSpPr>
        <p:grpSpPr>
          <a:xfrm>
            <a:off x="-3593266" y="5393333"/>
            <a:ext cx="5386942" cy="5386942"/>
            <a:chOff x="-2693471" y="4060468"/>
            <a:chExt cx="5386942" cy="5386942"/>
          </a:xfrm>
        </p:grpSpPr>
        <p:sp>
          <p:nvSpPr>
            <p:cNvPr id="5" name="AutoShape 5"/>
            <p:cNvSpPr/>
            <p:nvPr/>
          </p:nvSpPr>
          <p:spPr>
            <a:xfrm>
              <a:off x="-472539" y="6281401"/>
              <a:ext cx="945078" cy="945078"/>
            </a:xfrm>
            <a:prstGeom prst="ellipse">
              <a:avLst/>
            </a:prstGeom>
          </p:spPr>
        </p:sp>
        <p:sp>
          <p:nvSpPr>
            <p:cNvPr id="6" name="AutoShape 6"/>
            <p:cNvSpPr/>
            <p:nvPr/>
          </p:nvSpPr>
          <p:spPr>
            <a:xfrm>
              <a:off x="-694632" y="6059307"/>
              <a:ext cx="1389264" cy="1389264"/>
            </a:xfrm>
            <a:prstGeom prst="ellipse">
              <a:avLst/>
            </a:prstGeom>
          </p:spPr>
        </p:sp>
        <p:sp>
          <p:nvSpPr>
            <p:cNvPr id="7" name="AutoShape 7"/>
            <p:cNvSpPr/>
            <p:nvPr/>
          </p:nvSpPr>
          <p:spPr>
            <a:xfrm>
              <a:off x="-916725" y="5837215"/>
              <a:ext cx="1833451" cy="1833451"/>
            </a:xfrm>
            <a:prstGeom prst="ellipse">
              <a:avLst/>
            </a:prstGeom>
          </p:spPr>
        </p:sp>
        <p:sp>
          <p:nvSpPr>
            <p:cNvPr id="8" name="AutoShape 8"/>
            <p:cNvSpPr/>
            <p:nvPr/>
          </p:nvSpPr>
          <p:spPr>
            <a:xfrm>
              <a:off x="-1138818" y="5615121"/>
              <a:ext cx="2277637" cy="2277637"/>
            </a:xfrm>
            <a:prstGeom prst="ellipse">
              <a:avLst/>
            </a:prstGeom>
          </p:spPr>
        </p:sp>
        <p:sp>
          <p:nvSpPr>
            <p:cNvPr id="9" name="AutoShape 9"/>
            <p:cNvSpPr/>
            <p:nvPr/>
          </p:nvSpPr>
          <p:spPr>
            <a:xfrm>
              <a:off x="-1360912" y="5393028"/>
              <a:ext cx="2721823" cy="2721823"/>
            </a:xfrm>
            <a:prstGeom prst="ellipse">
              <a:avLst/>
            </a:prstGeom>
          </p:spPr>
        </p:sp>
        <p:sp>
          <p:nvSpPr>
            <p:cNvPr id="10" name="AutoShape 10"/>
            <p:cNvSpPr/>
            <p:nvPr/>
          </p:nvSpPr>
          <p:spPr>
            <a:xfrm>
              <a:off x="-1583005" y="5170935"/>
              <a:ext cx="3166010" cy="3166010"/>
            </a:xfrm>
            <a:prstGeom prst="ellipse">
              <a:avLst/>
            </a:prstGeom>
          </p:spPr>
        </p:sp>
        <p:sp>
          <p:nvSpPr>
            <p:cNvPr id="11" name="AutoShape 11"/>
            <p:cNvSpPr/>
            <p:nvPr/>
          </p:nvSpPr>
          <p:spPr>
            <a:xfrm>
              <a:off x="-1805098" y="4948842"/>
              <a:ext cx="3610196" cy="3610196"/>
            </a:xfrm>
            <a:prstGeom prst="ellipse">
              <a:avLst/>
            </a:prstGeom>
          </p:spPr>
        </p:sp>
        <p:sp>
          <p:nvSpPr>
            <p:cNvPr id="12" name="AutoShape 12"/>
            <p:cNvSpPr/>
            <p:nvPr/>
          </p:nvSpPr>
          <p:spPr>
            <a:xfrm>
              <a:off x="-2027191" y="4726748"/>
              <a:ext cx="4054383" cy="4054383"/>
            </a:xfrm>
            <a:prstGeom prst="ellipse">
              <a:avLst/>
            </a:prstGeom>
          </p:spPr>
        </p:sp>
        <p:sp>
          <p:nvSpPr>
            <p:cNvPr id="13" name="AutoShape 13"/>
            <p:cNvSpPr/>
            <p:nvPr/>
          </p:nvSpPr>
          <p:spPr>
            <a:xfrm>
              <a:off x="-2249285" y="4504655"/>
              <a:ext cx="4498569" cy="4498569"/>
            </a:xfrm>
            <a:prstGeom prst="ellipse">
              <a:avLst/>
            </a:prstGeom>
          </p:spPr>
        </p:sp>
        <p:sp>
          <p:nvSpPr>
            <p:cNvPr id="14" name="AutoShape 14"/>
            <p:cNvSpPr/>
            <p:nvPr/>
          </p:nvSpPr>
          <p:spPr>
            <a:xfrm>
              <a:off x="-2471378" y="4282562"/>
              <a:ext cx="4942756" cy="4942756"/>
            </a:xfrm>
            <a:prstGeom prst="ellipse">
              <a:avLst/>
            </a:prstGeom>
          </p:spPr>
        </p:sp>
        <p:sp>
          <p:nvSpPr>
            <p:cNvPr id="15" name="AutoShape 15"/>
            <p:cNvSpPr/>
            <p:nvPr/>
          </p:nvSpPr>
          <p:spPr>
            <a:xfrm>
              <a:off x="-2693471" y="4060468"/>
              <a:ext cx="5386942" cy="5386942"/>
            </a:xfrm>
            <a:prstGeom prst="ellipse">
              <a:avLst/>
            </a:prstGeom>
          </p:spPr>
        </p:sp>
      </p:grpSp>
      <p:sp>
        <p:nvSpPr>
          <p:cNvPr id="16" name="AutoShape 16"/>
          <p:cNvSpPr/>
          <p:nvPr/>
        </p:nvSpPr>
        <p:spPr>
          <a:xfrm>
            <a:off x="1804696" y="1372731"/>
            <a:ext cx="4276714"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定义</a:t>
            </a:r>
            <a:endParaRPr lang="en-US" sz="1100"/>
          </a:p>
        </p:txBody>
      </p:sp>
      <p:sp>
        <p:nvSpPr>
          <p:cNvPr id="17" name="AutoShape 17"/>
          <p:cNvSpPr/>
          <p:nvPr/>
        </p:nvSpPr>
        <p:spPr>
          <a:xfrm>
            <a:off x="1262116" y="1488887"/>
            <a:ext cx="441594" cy="441594"/>
          </a:xfrm>
          <a:prstGeom prst="rect">
            <a:avLst/>
          </a:prstGeom>
          <a:solidFill>
            <a:schemeClr val="accent1">
              <a:lumMod val="50000"/>
              <a:alpha val="100000"/>
            </a:schemeClr>
          </a:solidFill>
        </p:spPr>
        <p:style>
          <a:lnRef idx="0">
            <a:schemeClr val="accent1"/>
          </a:lnRef>
          <a:fillRef idx="1">
            <a:schemeClr val="accent1"/>
          </a:fillRef>
          <a:effectRef idx="0">
            <a:schemeClr val="accent1"/>
          </a:effectRef>
          <a:fontRef idx="minor">
            <a:schemeClr val="lt1"/>
          </a:fontRef>
        </p:style>
      </p:sp>
      <p:sp>
        <p:nvSpPr>
          <p:cNvPr id="18" name="TextBox 18"/>
          <p:cNvSpPr txBox="1"/>
          <p:nvPr/>
        </p:nvSpPr>
        <p:spPr>
          <a:xfrm>
            <a:off x="1262116" y="1570452"/>
            <a:ext cx="438150" cy="304800"/>
          </a:xfrm>
          <a:prstGeom prst="rect">
            <a:avLst/>
          </a:prstGeom>
        </p:spPr>
        <p:txBody>
          <a:bodyPr wrap="square" lIns="85725" tIns="38100" rIns="85725" bIns="38100" rtlCol="0" anchor="ctr" anchorCtr="1">
            <a:spAutoFit/>
          </a:bodyPr>
          <a:lstStyle/>
          <a:p>
            <a:pPr algn="ctr">
              <a:lnSpc>
                <a:spcPct val="80000"/>
              </a:lnSpc>
            </a:pPr>
            <a:r>
              <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rPr>
              <a:t>01</a:t>
            </a:r>
            <a:endPar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9" name="AutoShape 19"/>
          <p:cNvSpPr/>
          <p:nvPr/>
        </p:nvSpPr>
        <p:spPr>
          <a:xfrm>
            <a:off x="1804696" y="1724535"/>
            <a:ext cx="4276714" cy="1199992"/>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立体定向放疗是一种更精确的放疗方式，通过多方位、多角度的射线照射，对肿瘤进行高度聚焦的剂量照射。</a:t>
            </a:r>
            <a:endParaRPr lang="en-US" sz="1100"/>
          </a:p>
        </p:txBody>
      </p:sp>
      <p:sp>
        <p:nvSpPr>
          <p:cNvPr id="20" name="AutoShape 20"/>
          <p:cNvSpPr/>
          <p:nvPr/>
        </p:nvSpPr>
        <p:spPr>
          <a:xfrm>
            <a:off x="1262116" y="3256475"/>
            <a:ext cx="441594" cy="441594"/>
          </a:xfrm>
          <a:prstGeom prst="rect">
            <a:avLst/>
          </a:prstGeom>
          <a:solidFill>
            <a:schemeClr val="accent1">
              <a:lumMod val="50000"/>
              <a:alpha val="100000"/>
            </a:schemeClr>
          </a:solidFill>
        </p:spPr>
        <p:style>
          <a:lnRef idx="0">
            <a:schemeClr val="accent1"/>
          </a:lnRef>
          <a:fillRef idx="1">
            <a:schemeClr val="accent1"/>
          </a:fillRef>
          <a:effectRef idx="0">
            <a:schemeClr val="accent1"/>
          </a:effectRef>
          <a:fontRef idx="minor">
            <a:schemeClr val="lt1"/>
          </a:fontRef>
        </p:style>
      </p:sp>
      <p:sp>
        <p:nvSpPr>
          <p:cNvPr id="21" name="TextBox 21"/>
          <p:cNvSpPr txBox="1"/>
          <p:nvPr/>
        </p:nvSpPr>
        <p:spPr>
          <a:xfrm>
            <a:off x="1272601" y="3332919"/>
            <a:ext cx="416357" cy="278130"/>
          </a:xfrm>
          <a:prstGeom prst="rect">
            <a:avLst/>
          </a:prstGeom>
        </p:spPr>
        <p:txBody>
          <a:bodyPr wrap="square" lIns="85725" tIns="38100" rIns="85725" bIns="38100" rtlCol="0" anchor="ctr" anchorCtr="1">
            <a:spAutoFit/>
          </a:bodyPr>
          <a:lstStyle/>
          <a:p>
            <a:pPr>
              <a:lnSpc>
                <a:spcPct val="80000"/>
              </a:lnSpc>
            </a:pPr>
            <a:r>
              <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22" name="AutoShape 22"/>
          <p:cNvSpPr/>
          <p:nvPr/>
        </p:nvSpPr>
        <p:spPr>
          <a:xfrm>
            <a:off x="1804696" y="3127969"/>
            <a:ext cx="4276714"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照射方式</a:t>
            </a:r>
            <a:endParaRPr lang="en-US" sz="1100"/>
          </a:p>
        </p:txBody>
      </p:sp>
      <p:sp>
        <p:nvSpPr>
          <p:cNvPr id="23" name="AutoShape 23"/>
          <p:cNvSpPr/>
          <p:nvPr/>
        </p:nvSpPr>
        <p:spPr>
          <a:xfrm>
            <a:off x="1804696" y="3479774"/>
            <a:ext cx="4276714" cy="1212169"/>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通过立体定位技术，确定肿瘤的位置和形状，从多个角度进行精确照射，以减少对周围正常组织的损伤。</a:t>
            </a:r>
            <a:endParaRPr lang="en-US" sz="1100"/>
          </a:p>
        </p:txBody>
      </p:sp>
      <p:sp>
        <p:nvSpPr>
          <p:cNvPr id="24" name="AutoShape 24"/>
          <p:cNvSpPr/>
          <p:nvPr/>
        </p:nvSpPr>
        <p:spPr>
          <a:xfrm>
            <a:off x="1262116" y="5030785"/>
            <a:ext cx="441594" cy="441594"/>
          </a:xfrm>
          <a:prstGeom prst="rect">
            <a:avLst/>
          </a:prstGeom>
          <a:solidFill>
            <a:schemeClr val="accent1">
              <a:lumMod val="50000"/>
              <a:alpha val="100000"/>
            </a:schemeClr>
          </a:solidFill>
        </p:spPr>
        <p:style>
          <a:lnRef idx="0">
            <a:schemeClr val="accent1"/>
          </a:lnRef>
          <a:fillRef idx="1">
            <a:schemeClr val="accent1"/>
          </a:fillRef>
          <a:effectRef idx="0">
            <a:schemeClr val="accent1"/>
          </a:effectRef>
          <a:fontRef idx="minor">
            <a:schemeClr val="lt1"/>
          </a:fontRef>
        </p:style>
      </p:sp>
      <p:sp>
        <p:nvSpPr>
          <p:cNvPr id="25" name="TextBox 25"/>
          <p:cNvSpPr txBox="1"/>
          <p:nvPr/>
        </p:nvSpPr>
        <p:spPr>
          <a:xfrm>
            <a:off x="1271991" y="5124907"/>
            <a:ext cx="441594" cy="278130"/>
          </a:xfrm>
          <a:prstGeom prst="rect">
            <a:avLst/>
          </a:prstGeom>
        </p:spPr>
        <p:txBody>
          <a:bodyPr wrap="square" lIns="85725" tIns="38100" rIns="85725" bIns="38100" rtlCol="0" anchor="ctr" anchorCtr="1">
            <a:spAutoFit/>
          </a:bodyPr>
          <a:lstStyle/>
          <a:p>
            <a:pPr algn="l">
              <a:lnSpc>
                <a:spcPct val="80000"/>
              </a:lnSpc>
            </a:pPr>
            <a:r>
              <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rPr>
              <a:t>03</a:t>
            </a:r>
            <a:endParaRPr lang="en-US" sz="1500">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26" name="AutoShape 26"/>
          <p:cNvSpPr/>
          <p:nvPr/>
        </p:nvSpPr>
        <p:spPr>
          <a:xfrm>
            <a:off x="1822337" y="4895384"/>
            <a:ext cx="4276714"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技术优势</a:t>
            </a:r>
            <a:endParaRPr lang="en-US" sz="1100"/>
          </a:p>
        </p:txBody>
      </p:sp>
      <p:sp>
        <p:nvSpPr>
          <p:cNvPr id="27" name="AutoShape 27"/>
          <p:cNvSpPr/>
          <p:nvPr/>
        </p:nvSpPr>
        <p:spPr>
          <a:xfrm>
            <a:off x="1804696" y="5247188"/>
            <a:ext cx="4276714" cy="1199992"/>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立体定向放疗能够提高肿瘤局部控制率，减少并发症的发生。</a:t>
            </a:r>
            <a:endParaRPr lang="en-US" sz="1100"/>
          </a:p>
        </p:txBody>
      </p:sp>
      <p:grpSp>
        <p:nvGrpSpPr>
          <p:cNvPr id="28" name="Group 28"/>
          <p:cNvGrpSpPr/>
          <p:nvPr/>
        </p:nvGrpSpPr>
        <p:grpSpPr>
          <a:xfrm>
            <a:off x="454963" y="93878"/>
            <a:ext cx="10641129" cy="914400"/>
            <a:chOff x="454963" y="93878"/>
            <a:chExt cx="10641129" cy="914400"/>
          </a:xfrm>
        </p:grpSpPr>
        <p:sp>
          <p:nvSpPr>
            <p:cNvPr id="29" name="AutoShape 29"/>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7" name="AutoShape 37"/>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8" name="AutoShape 38"/>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9" name="AutoShape 39"/>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0" name="AutoShape 40"/>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41" name="AutoShape 41"/>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42" name="AutoShape 42"/>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43" name="AutoShape 43"/>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4" name="AutoShape 44"/>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5" name="AutoShape 45"/>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46" name="AutoShape 46"/>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47" name="AutoShape 47"/>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48" name="AutoShape 48"/>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9" name="TextBox 49"/>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立体定向放疗</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pic>
        <p:nvPicPr>
          <p:cNvPr id="300036" name="图片 300035" descr="gj2"/>
          <p:cNvPicPr>
            <a:picLocks noChangeAspect="1"/>
          </p:cNvPicPr>
          <p:nvPr>
            <p:custDataLst>
              <p:tags r:id="rId3"/>
            </p:custDataLst>
          </p:nvPr>
        </p:nvPicPr>
        <p:blipFill>
          <a:blip r:embed="rId4"/>
          <a:srcRect l="47911" t="15340" r="1108" b="47600"/>
          <a:stretch>
            <a:fillRect/>
          </a:stretch>
        </p:blipFill>
        <p:spPr>
          <a:xfrm>
            <a:off x="6934200" y="1828800"/>
            <a:ext cx="4436745" cy="2675890"/>
          </a:xfrm>
          <a:prstGeom prst="rect">
            <a:avLst/>
          </a:prstGeom>
          <a:noFill/>
          <a:ln w="28575" cap="flat" cmpd="sng">
            <a:solidFill>
              <a:srgbClr val="FFFF00"/>
            </a:solidFill>
            <a:prstDash val="solid"/>
            <a:miter/>
            <a:headEnd type="none" w="med" len="med"/>
            <a:tailEnd type="none" w="med" len="me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idx="4294967295"/>
          </p:nvPr>
        </p:nvSpPr>
        <p:spPr>
          <a:xfrm>
            <a:off x="2017713" y="20638"/>
            <a:ext cx="8229600" cy="1143000"/>
          </a:xfrm>
          <a:solidFill>
            <a:schemeClr val="bg2"/>
          </a:solidFill>
        </p:spPr>
        <p:txBody>
          <a:bodyPr vert="horz" wrap="square" lIns="91440" tIns="45720" rIns="91440" bIns="45720" numCol="1" anchor="ctr" anchorCtr="0" compatLnSpc="1"/>
          <a:p>
            <a:r>
              <a:rPr lang="en-US" altLang="zh-CN" sz="4000" dirty="0">
                <a:solidFill>
                  <a:srgbClr val="FF0000"/>
                </a:solidFill>
                <a:latin typeface="黑体" panose="02010609060101010101" pitchFamily="2" charset="-122"/>
              </a:rPr>
              <a:t>   </a:t>
            </a:r>
            <a:r>
              <a:rPr lang="zh-CN" altLang="en-US" sz="4000" dirty="0">
                <a:solidFill>
                  <a:schemeClr val="accent1"/>
                </a:solidFill>
                <a:effectLst>
                  <a:outerShdw blurRad="38100" dist="25400" dir="5400000" algn="ctr" rotWithShape="0">
                    <a:srgbClr val="6E747A">
                      <a:alpha val="43000"/>
                    </a:srgbClr>
                  </a:outerShdw>
                </a:effectLst>
                <a:latin typeface="黑体" panose="02010609060101010101" pitchFamily="2" charset="-122"/>
              </a:rPr>
              <a:t>常规放射治疗与三维适形放疗</a:t>
            </a:r>
            <a:endParaRPr lang="zh-CN" altLang="en-US" sz="4000" dirty="0">
              <a:solidFill>
                <a:schemeClr val="accent1"/>
              </a:solidFill>
              <a:effectLst>
                <a:outerShdw blurRad="38100" dist="25400" dir="5400000" algn="ctr" rotWithShape="0">
                  <a:srgbClr val="6E747A">
                    <a:alpha val="43000"/>
                  </a:srgbClr>
                </a:outerShdw>
              </a:effectLst>
              <a:latin typeface="黑体" panose="02010609060101010101" pitchFamily="2" charset="-122"/>
            </a:endParaRPr>
          </a:p>
        </p:txBody>
      </p:sp>
      <p:sp>
        <p:nvSpPr>
          <p:cNvPr id="286723" name="文本占位符 2"/>
          <p:cNvSpPr>
            <a:spLocks noGrp="1"/>
          </p:cNvSpPr>
          <p:nvPr>
            <p:ph type="body" idx="4294967295"/>
          </p:nvPr>
        </p:nvSpPr>
        <p:spPr>
          <a:xfrm>
            <a:off x="1952625" y="5857875"/>
            <a:ext cx="4040188" cy="762000"/>
          </a:xfrm>
        </p:spPr>
        <p:txBody>
          <a:bodyPr vert="horz" wrap="square" lIns="91440" tIns="45720" rIns="91440" bIns="45720" anchor="b" anchorCtr="0"/>
          <a:p>
            <a:pPr marL="0" indent="0">
              <a:buNone/>
            </a:pPr>
            <a:r>
              <a:rPr lang="zh-CN" altLang="en-US" b="1" dirty="0">
                <a:solidFill>
                  <a:schemeClr val="accent1"/>
                </a:solidFill>
                <a:effectLst>
                  <a:outerShdw blurRad="38100" dist="25400" dir="5400000" algn="ctr" rotWithShape="0">
                    <a:srgbClr val="6E747A">
                      <a:alpha val="43000"/>
                    </a:srgbClr>
                  </a:outerShdw>
                </a:effectLst>
              </a:rPr>
              <a:t>正常组织剂量减少</a:t>
            </a:r>
            <a:endParaRPr lang="zh-CN" altLang="en-US" b="1" dirty="0">
              <a:solidFill>
                <a:schemeClr val="accent1"/>
              </a:solidFill>
              <a:effectLst>
                <a:outerShdw blurRad="38100" dist="25400" dir="5400000" algn="ctr" rotWithShape="0">
                  <a:srgbClr val="6E747A">
                    <a:alpha val="43000"/>
                  </a:srgbClr>
                </a:outerShdw>
              </a:effectLst>
            </a:endParaRPr>
          </a:p>
        </p:txBody>
      </p:sp>
      <p:sp>
        <p:nvSpPr>
          <p:cNvPr id="286724" name="文本占位符 3"/>
          <p:cNvSpPr>
            <a:spLocks noGrp="1"/>
          </p:cNvSpPr>
          <p:nvPr>
            <p:ph type="body" sz="half" idx="4294967295"/>
          </p:nvPr>
        </p:nvSpPr>
        <p:spPr>
          <a:xfrm>
            <a:off x="6167438" y="5857875"/>
            <a:ext cx="4041775" cy="762000"/>
          </a:xfrm>
        </p:spPr>
        <p:txBody>
          <a:bodyPr vert="horz" wrap="square" lIns="91440" tIns="45720" rIns="91440" bIns="45720" anchor="b" anchorCtr="0"/>
          <a:lstStyle>
            <a:lvl1pPr lvl="0">
              <a:buClr>
                <a:schemeClr val="hlink"/>
              </a:buClr>
              <a:buSzPct val="70000"/>
              <a:buFont typeface="Wingdings" panose="05000000000000000000" pitchFamily="2" charset="2"/>
              <a:defRPr sz="2800"/>
            </a:lvl1pPr>
            <a:lvl2pPr lvl="1">
              <a:buClr>
                <a:schemeClr val="accent2"/>
              </a:buClr>
              <a:buSzPct val="70000"/>
              <a:buFont typeface="Wingdings" panose="05000000000000000000" pitchFamily="2" charset="2"/>
              <a:defRPr sz="2400"/>
            </a:lvl2pPr>
            <a:lvl3pPr lvl="2">
              <a:buClr>
                <a:schemeClr val="tx2"/>
              </a:buClr>
              <a:buSzPct val="70000"/>
              <a:buFont typeface="Wingdings" panose="05000000000000000000" pitchFamily="2" charset="2"/>
              <a:defRPr sz="2000"/>
            </a:lvl3pPr>
            <a:lvl4pPr lvl="3">
              <a:buClr>
                <a:schemeClr val="accent2"/>
              </a:buClr>
              <a:buSzPct val="70000"/>
              <a:buFont typeface="Wingdings" panose="05000000000000000000" pitchFamily="2" charset="2"/>
              <a:defRPr sz="1800"/>
            </a:lvl4pPr>
            <a:lvl5pPr lvl="4">
              <a:buClr>
                <a:schemeClr val="hlink"/>
              </a:buClr>
              <a:buSzPct val="70000"/>
              <a:buFont typeface="Wingdings" panose="05000000000000000000" pitchFamily="2" charset="2"/>
              <a:defRPr sz="1800"/>
            </a:lvl5pPr>
          </a:lstStyle>
          <a:p>
            <a:pPr marL="0" lvl="0" indent="0">
              <a:buNone/>
            </a:pPr>
            <a:r>
              <a:rPr lang="zh-CN" altLang="en-US" sz="3200" b="1" dirty="0">
                <a:solidFill>
                  <a:schemeClr val="accent1"/>
                </a:solidFill>
                <a:effectLst>
                  <a:outerShdw blurRad="38100" dist="25400" dir="5400000" algn="ctr" rotWithShape="0">
                    <a:srgbClr val="6E747A">
                      <a:alpha val="43000"/>
                    </a:srgbClr>
                  </a:outerShdw>
                </a:effectLst>
              </a:rPr>
              <a:t>实现局部剂量提升</a:t>
            </a:r>
            <a:endParaRPr lang="zh-CN" altLang="en-US" sz="3200" b="1" dirty="0">
              <a:solidFill>
                <a:schemeClr val="accent1"/>
              </a:solidFill>
              <a:effectLst>
                <a:outerShdw blurRad="38100" dist="25400" dir="5400000" algn="ctr" rotWithShape="0">
                  <a:srgbClr val="6E747A">
                    <a:alpha val="43000"/>
                  </a:srgbClr>
                </a:outerShdw>
              </a:effectLst>
            </a:endParaRPr>
          </a:p>
        </p:txBody>
      </p:sp>
      <p:pic>
        <p:nvPicPr>
          <p:cNvPr id="286725" name="Picture 6"/>
          <p:cNvPicPr>
            <a:picLocks noGrp="1" noChangeAspect="1"/>
          </p:cNvPicPr>
          <p:nvPr>
            <p:ph sz="quarter" idx="1"/>
          </p:nvPr>
        </p:nvPicPr>
        <p:blipFill>
          <a:blip r:embed="rId1"/>
          <a:srcRect/>
          <a:stretch>
            <a:fillRect/>
          </a:stretch>
        </p:blipFill>
        <p:spPr>
          <a:xfrm>
            <a:off x="1809750" y="1928813"/>
            <a:ext cx="4040188" cy="3646487"/>
          </a:xfrm>
        </p:spPr>
      </p:pic>
      <p:pic>
        <p:nvPicPr>
          <p:cNvPr id="286726" name="图片 3" descr="Transverse isodose 2F middle.bmp"/>
          <p:cNvPicPr>
            <a:picLocks noGrp="1" noChangeAspect="1"/>
          </p:cNvPicPr>
          <p:nvPr>
            <p:ph sz="quarter" idx="1"/>
          </p:nvPr>
        </p:nvPicPr>
        <p:blipFill>
          <a:blip r:embed="rId2"/>
          <a:srcRect l="28815" t="8905" r="10611" b="15508"/>
          <a:stretch>
            <a:fillRect/>
          </a:stretch>
        </p:blipFill>
        <p:spPr>
          <a:xfrm>
            <a:off x="6132513" y="1622425"/>
            <a:ext cx="4140200" cy="4141788"/>
          </a:xfrm>
        </p:spPr>
      </p:pic>
      <p:sp>
        <p:nvSpPr>
          <p:cNvPr id="9" name="圆角矩形 8"/>
          <p:cNvSpPr/>
          <p:nvPr/>
        </p:nvSpPr>
        <p:spPr>
          <a:xfrm>
            <a:off x="1809750" y="1428750"/>
            <a:ext cx="8643938" cy="46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0" name="Picture 5" descr="DSCN0116"/>
          <p:cNvPicPr>
            <a:picLocks noChangeAspect="1"/>
          </p:cNvPicPr>
          <p:nvPr/>
        </p:nvPicPr>
        <p:blipFill>
          <a:blip r:embed="rId1"/>
          <a:stretch>
            <a:fillRect/>
          </a:stretch>
        </p:blipFill>
        <p:spPr>
          <a:xfrm>
            <a:off x="1847850" y="2565400"/>
            <a:ext cx="4214813" cy="3681413"/>
          </a:xfrm>
          <a:prstGeom prst="rect">
            <a:avLst/>
          </a:prstGeom>
          <a:noFill/>
          <a:ln w="9525">
            <a:noFill/>
          </a:ln>
        </p:spPr>
      </p:pic>
      <p:pic>
        <p:nvPicPr>
          <p:cNvPr id="58371" name="Picture 6" descr="DSCN0117"/>
          <p:cNvPicPr>
            <a:picLocks noChangeAspect="1"/>
          </p:cNvPicPr>
          <p:nvPr/>
        </p:nvPicPr>
        <p:blipFill>
          <a:blip r:embed="rId2"/>
          <a:stretch>
            <a:fillRect/>
          </a:stretch>
        </p:blipFill>
        <p:spPr>
          <a:xfrm>
            <a:off x="6038850" y="2565400"/>
            <a:ext cx="3962400" cy="3651250"/>
          </a:xfrm>
          <a:prstGeom prst="rect">
            <a:avLst/>
          </a:prstGeom>
          <a:noFill/>
          <a:ln w="9525">
            <a:noFill/>
          </a:ln>
        </p:spPr>
      </p:pic>
      <p:sp>
        <p:nvSpPr>
          <p:cNvPr id="58372" name="Rectangle 7"/>
          <p:cNvSpPr/>
          <p:nvPr/>
        </p:nvSpPr>
        <p:spPr>
          <a:xfrm>
            <a:off x="2971800" y="685800"/>
            <a:ext cx="5891530" cy="645160"/>
          </a:xfrm>
          <a:prstGeom prst="rect">
            <a:avLst/>
          </a:prstGeom>
          <a:noFill/>
          <a:ln w="9525">
            <a:noFill/>
          </a:ln>
        </p:spPr>
        <p:txBody>
          <a:bodyPr wrap="none">
            <a:spAutoFit/>
            <a:scene3d>
              <a:camera prst="orthographicFront"/>
              <a:lightRig rig="threePt" dir="t"/>
            </a:scene3d>
          </a:bodyPr>
          <a:p>
            <a:r>
              <a:rPr lang="zh-CN" altLang="en-US" sz="3600" b="1" dirty="0">
                <a:solidFill>
                  <a:schemeClr val="accent1"/>
                </a:solidFill>
                <a:effectLst>
                  <a:outerShdw blurRad="38100" dist="25400" dir="5400000" algn="ctr" rotWithShape="0">
                    <a:srgbClr val="6E747A">
                      <a:alpha val="43000"/>
                    </a:srgbClr>
                  </a:outerShdw>
                </a:effectLst>
                <a:latin typeface="Arial" panose="020B0604020202020204" pitchFamily="34" charset="0"/>
              </a:rPr>
              <a:t>鼻咽癌常规放疗与</a:t>
            </a:r>
            <a:r>
              <a:rPr lang="en-US" altLang="zh-CN" sz="3600" b="1" dirty="0">
                <a:solidFill>
                  <a:schemeClr val="accent1"/>
                </a:solidFill>
                <a:effectLst>
                  <a:outerShdw blurRad="38100" dist="25400" dir="5400000" algn="ctr" rotWithShape="0">
                    <a:srgbClr val="6E747A">
                      <a:alpha val="43000"/>
                    </a:srgbClr>
                  </a:outerShdw>
                </a:effectLst>
                <a:latin typeface="Arial" panose="020B0604020202020204" pitchFamily="34" charset="0"/>
              </a:rPr>
              <a:t>IMRT</a:t>
            </a:r>
            <a:r>
              <a:rPr lang="zh-CN" altLang="en-US" sz="3600" b="1" dirty="0">
                <a:solidFill>
                  <a:schemeClr val="accent1"/>
                </a:solidFill>
                <a:effectLst>
                  <a:outerShdw blurRad="38100" dist="25400" dir="5400000" algn="ctr" rotWithShape="0">
                    <a:srgbClr val="6E747A">
                      <a:alpha val="43000"/>
                    </a:srgbClr>
                  </a:outerShdw>
                </a:effectLst>
                <a:latin typeface="Arial" panose="020B0604020202020204" pitchFamily="34" charset="0"/>
              </a:rPr>
              <a:t>比较</a:t>
            </a:r>
            <a:endParaRPr lang="zh-CN" altLang="en-US" sz="3600" b="1" dirty="0">
              <a:solidFill>
                <a:schemeClr val="accent1"/>
              </a:solidFill>
              <a:effectLst>
                <a:outerShdw blurRad="38100" dist="25400" dir="5400000" algn="ctr" rotWithShape="0">
                  <a:srgbClr val="6E747A">
                    <a:alpha val="43000"/>
                  </a:srgbClr>
                </a:outerShdw>
              </a:effectLst>
              <a:latin typeface="Arial" panose="020B0604020202020204" pitchFamily="34" charset="0"/>
            </a:endParaRPr>
          </a:p>
        </p:txBody>
      </p:sp>
      <p:sp>
        <p:nvSpPr>
          <p:cNvPr id="58373" name="Rectangle 8"/>
          <p:cNvSpPr/>
          <p:nvPr/>
        </p:nvSpPr>
        <p:spPr>
          <a:xfrm>
            <a:off x="3217863" y="1720850"/>
            <a:ext cx="5552440" cy="521970"/>
          </a:xfrm>
          <a:prstGeom prst="rect">
            <a:avLst/>
          </a:prstGeom>
          <a:noFill/>
          <a:ln w="9525">
            <a:noFill/>
          </a:ln>
        </p:spPr>
        <p:txBody>
          <a:bodyPr wrap="none">
            <a:spAutoFit/>
          </a:bodyPr>
          <a:p>
            <a:pPr>
              <a:spcBef>
                <a:spcPct val="20000"/>
              </a:spcBef>
              <a:buClr>
                <a:schemeClr val="hlink"/>
              </a:buClr>
              <a:buFont typeface="Wingdings" panose="05000000000000000000" pitchFamily="2" charset="2"/>
            </a:pPr>
            <a:r>
              <a:rPr lang="zh-CN" altLang="en-US" sz="2800" b="1" dirty="0">
                <a:latin typeface="Arial" panose="020B0604020202020204" pitchFamily="34" charset="0"/>
              </a:rPr>
              <a:t>常规放疗                               </a:t>
            </a:r>
            <a:r>
              <a:rPr lang="en-US" altLang="zh-CN" sz="2800" b="1" dirty="0">
                <a:latin typeface="Arial" panose="020B0604020202020204" pitchFamily="34" charset="0"/>
              </a:rPr>
              <a:t>IMRT</a:t>
            </a:r>
            <a:endParaRPr lang="en-US" altLang="zh-CN" sz="2800" b="1" dirty="0">
              <a:latin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990089" y="1514981"/>
            <a:ext cx="932011" cy="932011"/>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 name="TextBox 3"/>
          <p:cNvSpPr txBox="1"/>
          <p:nvPr/>
        </p:nvSpPr>
        <p:spPr>
          <a:xfrm>
            <a:off x="990089" y="4677159"/>
            <a:ext cx="2409825" cy="1047750"/>
          </a:xfrm>
          <a:prstGeom prst="rect">
            <a:avLst/>
          </a:prstGeom>
        </p:spPr>
        <p:txBody>
          <a:bodyPr vert="horz" wrap="square" lIns="114300" tIns="57150" rIns="114300" bIns="57150" rtlCol="0" anchor="t" anchorCtr="0">
            <a:spAutoFit/>
          </a:bodyPr>
          <a:lstStyle/>
          <a:p>
            <a:pPr algn="just">
              <a:lnSpc>
                <a:spcPct val="96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强度调制放疗是通过调整射线剂量的大小和分布，以适应肿瘤形状和大小的变化。</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990089" y="3829496"/>
            <a:ext cx="2409825" cy="447675"/>
          </a:xfrm>
          <a:prstGeom prst="rect">
            <a:avLst/>
          </a:prstGeom>
        </p:spPr>
        <p:txBody>
          <a:bodyPr vert="horz" wrap="square" lIns="114300" tIns="57150" rIns="114300" bIns="57150" rtlCol="0" anchor="t" anchorCtr="0">
            <a:spAutoFit/>
          </a:bodyPr>
          <a:lstStyle/>
          <a:p>
            <a:pPr>
              <a:lnSpc>
                <a:spcPct val="96000"/>
              </a:lnSpc>
            </a:pPr>
            <a:r>
              <a:rPr lang="en-US" sz="2025" b="1">
                <a:solidFill>
                  <a:schemeClr val="accent1"/>
                </a:solidFill>
                <a:latin typeface="微软雅黑" panose="020B0503020204020204" charset="-122"/>
                <a:ea typeface="微软雅黑" panose="020B0503020204020204" charset="-122"/>
                <a:cs typeface="微软雅黑" panose="020B0503020204020204" charset="-122"/>
              </a:rPr>
              <a:t>定义</a:t>
            </a:r>
            <a:endParaRPr lang="en-US" sz="2025" b="1">
              <a:solidFill>
                <a:schemeClr val="accent1"/>
              </a:solidFill>
              <a:latin typeface="微软雅黑" panose="020B0503020204020204" charset="-122"/>
              <a:ea typeface="微软雅黑" panose="020B0503020204020204" charset="-122"/>
              <a:cs typeface="微软雅黑" panose="020B0503020204020204" charset="-122"/>
            </a:endParaRPr>
          </a:p>
        </p:txBody>
      </p:sp>
      <p:cxnSp>
        <p:nvCxnSpPr>
          <p:cNvPr id="5" name="Connector 5"/>
          <p:cNvCxnSpPr/>
          <p:nvPr/>
        </p:nvCxnSpPr>
        <p:spPr>
          <a:xfrm>
            <a:off x="1095003" y="4507169"/>
            <a:ext cx="2676821" cy="0"/>
          </a:xfrm>
          <a:prstGeom prst="line">
            <a:avLst/>
          </a:prstGeom>
          <a:ln w="9525">
            <a:solidFill>
              <a:schemeClr val="accent1">
                <a:lumMod val="75000"/>
              </a:schemeClr>
            </a:solidFill>
            <a:prstDash val="solid"/>
          </a:ln>
        </p:spPr>
        <p:style>
          <a:lnRef idx="0">
            <a:schemeClr val="accent1"/>
          </a:lnRef>
          <a:fillRef idx="1">
            <a:schemeClr val="accent1"/>
          </a:fillRef>
          <a:effectRef idx="0">
            <a:schemeClr val="accent1"/>
          </a:effectRef>
          <a:fontRef idx="minor">
            <a:schemeClr val="lt1"/>
          </a:fontRef>
        </p:style>
      </p:cxnSp>
      <p:cxnSp>
        <p:nvCxnSpPr>
          <p:cNvPr id="6" name="Connector 6"/>
          <p:cNvCxnSpPr/>
          <p:nvPr/>
        </p:nvCxnSpPr>
        <p:spPr>
          <a:xfrm>
            <a:off x="3569918" y="4041523"/>
            <a:ext cx="207264" cy="0"/>
          </a:xfrm>
          <a:prstGeom prst="line">
            <a:avLst/>
          </a:prstGeom>
          <a:ln w="38100">
            <a:solidFill>
              <a:schemeClr val="accent1"/>
            </a:solidFill>
            <a:prstDash val="solid"/>
          </a:ln>
        </p:spPr>
        <p:style>
          <a:lnRef idx="0">
            <a:schemeClr val="accent1"/>
          </a:lnRef>
          <a:fillRef idx="1">
            <a:schemeClr val="accent1"/>
          </a:fillRef>
          <a:effectRef idx="0">
            <a:schemeClr val="accent1"/>
          </a:effectRef>
          <a:fontRef idx="minor">
            <a:schemeClr val="lt1"/>
          </a:fontRef>
        </p:style>
      </p:cxnSp>
      <p:sp>
        <p:nvSpPr>
          <p:cNvPr id="7" name="Freeform 7"/>
          <p:cNvSpPr/>
          <p:nvPr/>
        </p:nvSpPr>
        <p:spPr>
          <a:xfrm>
            <a:off x="3687773" y="3947812"/>
            <a:ext cx="151723" cy="187422"/>
          </a:xfrm>
          <a:custGeom>
            <a:avLst/>
            <a:gdLst/>
            <a:ahLst/>
            <a:cxnLst/>
            <a:rect l="l" t="t" r="r" b="b"/>
            <a:pathLst>
              <a:path w="1905000" h="1905000">
                <a:moveTo>
                  <a:pt x="0" y="0"/>
                </a:moveTo>
                <a:lnTo>
                  <a:pt x="762000" y="0"/>
                </a:lnTo>
                <a:lnTo>
                  <a:pt x="1905000" y="952500"/>
                </a:lnTo>
                <a:lnTo>
                  <a:pt x="762000" y="1905000"/>
                </a:lnTo>
                <a:lnTo>
                  <a:pt x="0" y="1905000"/>
                </a:lnTo>
                <a:lnTo>
                  <a:pt x="1143000" y="952500"/>
                </a:lnTo>
                <a:lnTo>
                  <a:pt x="0" y="0"/>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8" name="AutoShape 8"/>
          <p:cNvSpPr/>
          <p:nvPr/>
        </p:nvSpPr>
        <p:spPr>
          <a:xfrm>
            <a:off x="4671297" y="1454147"/>
            <a:ext cx="932011" cy="932011"/>
          </a:xfrm>
          <a:prstGeom prst="ellipse">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pic>
        <p:nvPicPr>
          <p:cNvPr id="9" name="Picture 9"/>
          <p:cNvPicPr>
            <a:picLocks noChangeAspect="1"/>
          </p:cNvPicPr>
          <p:nvPr/>
        </p:nvPicPr>
        <p:blipFill>
          <a:blip r:embed="rId2"/>
          <a:srcRect l="16583" r="16583"/>
          <a:stretch>
            <a:fillRect/>
          </a:stretch>
        </p:blipFill>
        <p:spPr>
          <a:xfrm>
            <a:off x="5039938" y="1393187"/>
            <a:ext cx="2231507" cy="2231507"/>
          </a:xfrm>
          <a:prstGeom prst="ellipse">
            <a:avLst/>
          </a:prstGeom>
        </p:spPr>
      </p:pic>
      <p:sp>
        <p:nvSpPr>
          <p:cNvPr id="10" name="TextBox 10"/>
          <p:cNvSpPr txBox="1"/>
          <p:nvPr/>
        </p:nvSpPr>
        <p:spPr>
          <a:xfrm>
            <a:off x="4671297" y="3829496"/>
            <a:ext cx="2409825" cy="447675"/>
          </a:xfrm>
          <a:prstGeom prst="rect">
            <a:avLst/>
          </a:prstGeom>
        </p:spPr>
        <p:txBody>
          <a:bodyPr vert="horz" wrap="square" lIns="114300" tIns="57150" rIns="114300" bIns="57150" rtlCol="0" anchor="t" anchorCtr="0">
            <a:spAutoFit/>
          </a:bodyPr>
          <a:lstStyle/>
          <a:p>
            <a:pPr>
              <a:lnSpc>
                <a:spcPct val="96000"/>
              </a:lnSpc>
            </a:pPr>
            <a:r>
              <a:rPr lang="en-US" sz="2025" b="1">
                <a:solidFill>
                  <a:schemeClr val="accent1"/>
                </a:solidFill>
                <a:latin typeface="微软雅黑" panose="020B0503020204020204" charset="-122"/>
                <a:ea typeface="微软雅黑" panose="020B0503020204020204" charset="-122"/>
                <a:cs typeface="微软雅黑" panose="020B0503020204020204" charset="-122"/>
              </a:rPr>
              <a:t>照射方式</a:t>
            </a:r>
            <a:endParaRPr lang="en-US" sz="2025" b="1">
              <a:solidFill>
                <a:schemeClr val="accent1"/>
              </a:solidFill>
              <a:latin typeface="微软雅黑" panose="020B0503020204020204" charset="-122"/>
              <a:ea typeface="微软雅黑" panose="020B0503020204020204" charset="-122"/>
              <a:cs typeface="微软雅黑" panose="020B0503020204020204" charset="-122"/>
            </a:endParaRPr>
          </a:p>
        </p:txBody>
      </p:sp>
      <p:cxnSp>
        <p:nvCxnSpPr>
          <p:cNvPr id="11" name="Connector 11"/>
          <p:cNvCxnSpPr/>
          <p:nvPr/>
        </p:nvCxnSpPr>
        <p:spPr>
          <a:xfrm>
            <a:off x="4776211" y="4446335"/>
            <a:ext cx="2676821" cy="0"/>
          </a:xfrm>
          <a:prstGeom prst="line">
            <a:avLst/>
          </a:prstGeom>
          <a:ln w="9525">
            <a:solidFill>
              <a:schemeClr val="accent2">
                <a:lumMod val="75000"/>
              </a:schemeClr>
            </a:solidFill>
            <a:prstDash val="solid"/>
          </a:ln>
        </p:spPr>
        <p:style>
          <a:lnRef idx="0">
            <a:schemeClr val="accent2"/>
          </a:lnRef>
          <a:fillRef idx="1">
            <a:schemeClr val="accent2"/>
          </a:fillRef>
          <a:effectRef idx="0">
            <a:schemeClr val="accent2"/>
          </a:effectRef>
          <a:fontRef idx="minor">
            <a:schemeClr val="lt1"/>
          </a:fontRef>
        </p:style>
      </p:cxnSp>
      <p:cxnSp>
        <p:nvCxnSpPr>
          <p:cNvPr id="12" name="Connector 12"/>
          <p:cNvCxnSpPr/>
          <p:nvPr/>
        </p:nvCxnSpPr>
        <p:spPr>
          <a:xfrm>
            <a:off x="7251125" y="4041523"/>
            <a:ext cx="207264" cy="0"/>
          </a:xfrm>
          <a:prstGeom prst="line">
            <a:avLst/>
          </a:prstGeom>
          <a:ln w="38100">
            <a:solidFill>
              <a:schemeClr val="accent2"/>
            </a:solidFill>
            <a:prstDash val="solid"/>
          </a:ln>
        </p:spPr>
        <p:style>
          <a:lnRef idx="0">
            <a:schemeClr val="accent2"/>
          </a:lnRef>
          <a:fillRef idx="1">
            <a:schemeClr val="accent2"/>
          </a:fillRef>
          <a:effectRef idx="0">
            <a:schemeClr val="accent2"/>
          </a:effectRef>
          <a:fontRef idx="minor">
            <a:schemeClr val="lt1"/>
          </a:fontRef>
        </p:style>
      </p:cxnSp>
      <p:sp>
        <p:nvSpPr>
          <p:cNvPr id="13" name="Freeform 13"/>
          <p:cNvSpPr/>
          <p:nvPr/>
        </p:nvSpPr>
        <p:spPr>
          <a:xfrm>
            <a:off x="7368981" y="3947812"/>
            <a:ext cx="151723" cy="187422"/>
          </a:xfrm>
          <a:custGeom>
            <a:avLst/>
            <a:gdLst/>
            <a:ahLst/>
            <a:cxnLst/>
            <a:rect l="l" t="t" r="r" b="b"/>
            <a:pathLst>
              <a:path w="1905000" h="1905000">
                <a:moveTo>
                  <a:pt x="0" y="0"/>
                </a:moveTo>
                <a:lnTo>
                  <a:pt x="762000" y="0"/>
                </a:lnTo>
                <a:lnTo>
                  <a:pt x="1905000" y="952500"/>
                </a:lnTo>
                <a:lnTo>
                  <a:pt x="762000" y="1905000"/>
                </a:lnTo>
                <a:lnTo>
                  <a:pt x="0" y="1905000"/>
                </a:lnTo>
                <a:lnTo>
                  <a:pt x="1143000" y="952500"/>
                </a:lnTo>
                <a:lnTo>
                  <a:pt x="0" y="0"/>
                </a:lnTo>
                <a:close/>
              </a:path>
            </a:pathLst>
          </a:cu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14" name="AutoShape 14"/>
          <p:cNvSpPr/>
          <p:nvPr/>
        </p:nvSpPr>
        <p:spPr>
          <a:xfrm>
            <a:off x="8373015" y="1454147"/>
            <a:ext cx="932011" cy="932011"/>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pic>
        <p:nvPicPr>
          <p:cNvPr id="15" name="Picture 15"/>
          <p:cNvPicPr>
            <a:picLocks noChangeAspect="1"/>
          </p:cNvPicPr>
          <p:nvPr/>
        </p:nvPicPr>
        <p:blipFill>
          <a:blip r:embed="rId3"/>
          <a:srcRect l="12500" r="12500"/>
          <a:stretch>
            <a:fillRect/>
          </a:stretch>
        </p:blipFill>
        <p:spPr>
          <a:xfrm>
            <a:off x="8741656" y="1393187"/>
            <a:ext cx="2231507" cy="2231507"/>
          </a:xfrm>
          <a:prstGeom prst="ellipse">
            <a:avLst/>
          </a:prstGeom>
        </p:spPr>
      </p:pic>
      <p:sp>
        <p:nvSpPr>
          <p:cNvPr id="16" name="TextBox 16"/>
          <p:cNvSpPr txBox="1"/>
          <p:nvPr/>
        </p:nvSpPr>
        <p:spPr>
          <a:xfrm>
            <a:off x="8373015" y="3829496"/>
            <a:ext cx="2409825" cy="447675"/>
          </a:xfrm>
          <a:prstGeom prst="rect">
            <a:avLst/>
          </a:prstGeom>
        </p:spPr>
        <p:txBody>
          <a:bodyPr vert="horz" wrap="square" lIns="114300" tIns="57150" rIns="114300" bIns="57150" rtlCol="0" anchor="t" anchorCtr="0">
            <a:spAutoFit/>
          </a:bodyPr>
          <a:lstStyle/>
          <a:p>
            <a:pPr>
              <a:lnSpc>
                <a:spcPct val="96000"/>
              </a:lnSpc>
            </a:pPr>
            <a:r>
              <a:rPr lang="en-US" sz="2025" b="1">
                <a:solidFill>
                  <a:schemeClr val="accent1"/>
                </a:solidFill>
                <a:latin typeface="微软雅黑" panose="020B0503020204020204" charset="-122"/>
                <a:ea typeface="微软雅黑" panose="020B0503020204020204" charset="-122"/>
                <a:cs typeface="微软雅黑" panose="020B0503020204020204" charset="-122"/>
              </a:rPr>
              <a:t>技术优势</a:t>
            </a:r>
            <a:endParaRPr lang="en-US" sz="2025" b="1">
              <a:solidFill>
                <a:schemeClr val="accent1"/>
              </a:solidFill>
              <a:latin typeface="微软雅黑" panose="020B0503020204020204" charset="-122"/>
              <a:ea typeface="微软雅黑" panose="020B0503020204020204" charset="-122"/>
              <a:cs typeface="微软雅黑" panose="020B0503020204020204" charset="-122"/>
            </a:endParaRPr>
          </a:p>
        </p:txBody>
      </p:sp>
      <p:cxnSp>
        <p:nvCxnSpPr>
          <p:cNvPr id="17" name="Connector 17"/>
          <p:cNvCxnSpPr/>
          <p:nvPr/>
        </p:nvCxnSpPr>
        <p:spPr>
          <a:xfrm>
            <a:off x="8477928" y="4446335"/>
            <a:ext cx="2676821" cy="0"/>
          </a:xfrm>
          <a:prstGeom prst="line">
            <a:avLst/>
          </a:prstGeom>
          <a:ln w="9525">
            <a:solidFill>
              <a:schemeClr val="accent1">
                <a:lumMod val="75000"/>
              </a:schemeClr>
            </a:solidFill>
            <a:prstDash val="solid"/>
          </a:ln>
        </p:spPr>
        <p:style>
          <a:lnRef idx="0">
            <a:schemeClr val="accent1"/>
          </a:lnRef>
          <a:fillRef idx="1">
            <a:schemeClr val="accent1"/>
          </a:fillRef>
          <a:effectRef idx="0">
            <a:schemeClr val="accent1"/>
          </a:effectRef>
          <a:fontRef idx="minor">
            <a:schemeClr val="lt1"/>
          </a:fontRef>
        </p:style>
      </p:cxnSp>
      <p:cxnSp>
        <p:nvCxnSpPr>
          <p:cNvPr id="18" name="Connector 18"/>
          <p:cNvCxnSpPr/>
          <p:nvPr/>
        </p:nvCxnSpPr>
        <p:spPr>
          <a:xfrm>
            <a:off x="10952843" y="4041523"/>
            <a:ext cx="207264" cy="0"/>
          </a:xfrm>
          <a:prstGeom prst="line">
            <a:avLst/>
          </a:prstGeom>
          <a:ln w="38100">
            <a:solidFill>
              <a:schemeClr val="accent1"/>
            </a:solidFill>
            <a:prstDash val="solid"/>
          </a:ln>
        </p:spPr>
        <p:style>
          <a:lnRef idx="0">
            <a:schemeClr val="accent1"/>
          </a:lnRef>
          <a:fillRef idx="1">
            <a:schemeClr val="accent1"/>
          </a:fillRef>
          <a:effectRef idx="0">
            <a:schemeClr val="accent1"/>
          </a:effectRef>
          <a:fontRef idx="minor">
            <a:schemeClr val="lt1"/>
          </a:fontRef>
        </p:style>
      </p:cxnSp>
      <p:sp>
        <p:nvSpPr>
          <p:cNvPr id="19" name="Freeform 19"/>
          <p:cNvSpPr/>
          <p:nvPr/>
        </p:nvSpPr>
        <p:spPr>
          <a:xfrm>
            <a:off x="11070699" y="3947812"/>
            <a:ext cx="151723" cy="187422"/>
          </a:xfrm>
          <a:custGeom>
            <a:avLst/>
            <a:gdLst/>
            <a:ahLst/>
            <a:cxnLst/>
            <a:rect l="l" t="t" r="r" b="b"/>
            <a:pathLst>
              <a:path w="1905000" h="1905000">
                <a:moveTo>
                  <a:pt x="0" y="0"/>
                </a:moveTo>
                <a:lnTo>
                  <a:pt x="762000" y="0"/>
                </a:lnTo>
                <a:lnTo>
                  <a:pt x="1905000" y="952500"/>
                </a:lnTo>
                <a:lnTo>
                  <a:pt x="762000" y="1905000"/>
                </a:lnTo>
                <a:lnTo>
                  <a:pt x="0" y="1905000"/>
                </a:lnTo>
                <a:lnTo>
                  <a:pt x="1143000" y="952500"/>
                </a:lnTo>
                <a:lnTo>
                  <a:pt x="0" y="0"/>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pic>
        <p:nvPicPr>
          <p:cNvPr id="20" name="Picture 20"/>
          <p:cNvPicPr>
            <a:picLocks noChangeAspect="1"/>
          </p:cNvPicPr>
          <p:nvPr/>
        </p:nvPicPr>
        <p:blipFill>
          <a:blip r:embed="rId4"/>
          <a:srcRect l="16500" r="16500"/>
          <a:stretch>
            <a:fillRect/>
          </a:stretch>
        </p:blipFill>
        <p:spPr>
          <a:xfrm>
            <a:off x="1358558" y="1454147"/>
            <a:ext cx="2231507" cy="2231507"/>
          </a:xfrm>
          <a:prstGeom prst="ellipse">
            <a:avLst/>
          </a:prstGeom>
        </p:spPr>
      </p:pic>
      <p:sp>
        <p:nvSpPr>
          <p:cNvPr id="21" name="TextBox 21"/>
          <p:cNvSpPr txBox="1"/>
          <p:nvPr/>
        </p:nvSpPr>
        <p:spPr>
          <a:xfrm>
            <a:off x="4671297" y="4677159"/>
            <a:ext cx="2409825" cy="1047750"/>
          </a:xfrm>
          <a:prstGeom prst="rect">
            <a:avLst/>
          </a:prstGeom>
        </p:spPr>
        <p:txBody>
          <a:bodyPr vert="horz" wrap="square" lIns="114300" tIns="57150" rIns="114300" bIns="57150" rtlCol="0" anchor="t" anchorCtr="0">
            <a:spAutoFit/>
          </a:bodyPr>
          <a:lstStyle/>
          <a:p>
            <a:pPr algn="just">
              <a:lnSpc>
                <a:spcPct val="96000"/>
              </a:lnSpc>
            </a:pPr>
            <a:r>
              <a:rPr lang="en-US" sz="1500">
                <a:solidFill>
                  <a:schemeClr val="dk1"/>
                </a:solidFill>
                <a:latin typeface="微软雅黑" panose="020B0503020204020204" charset="-122"/>
                <a:ea typeface="微软雅黑" panose="020B0503020204020204" charset="-122"/>
                <a:cs typeface="微软雅黑" panose="020B0503020204020204" charset="-122"/>
              </a:rPr>
              <a:t>通过计算机模拟技术和加速器设备的配合，实现根据肿瘤形状和大小调整射线剂量分布的功能。</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2" name="TextBox 22"/>
          <p:cNvSpPr txBox="1"/>
          <p:nvPr/>
        </p:nvSpPr>
        <p:spPr>
          <a:xfrm>
            <a:off x="8373015" y="4677159"/>
            <a:ext cx="2409825" cy="1047750"/>
          </a:xfrm>
          <a:prstGeom prst="rect">
            <a:avLst/>
          </a:prstGeom>
        </p:spPr>
        <p:txBody>
          <a:bodyPr vert="horz" wrap="square" lIns="114300" tIns="57150" rIns="114300" bIns="57150" rtlCol="0" anchor="t" anchorCtr="0">
            <a:spAutoFit/>
          </a:bodyPr>
          <a:lstStyle/>
          <a:p>
            <a:pPr algn="just">
              <a:lnSpc>
                <a:spcPct val="96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强度调制放疗能够更好地保护周围正常组织，提高肿瘤治疗的适形度和剂量分布的优化。</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3" name="TextBox 23"/>
          <p:cNvSpPr txBox="1"/>
          <p:nvPr/>
        </p:nvSpPr>
        <p:spPr>
          <a:xfrm>
            <a:off x="8392065" y="1604894"/>
            <a:ext cx="581025" cy="457200"/>
          </a:xfrm>
          <a:prstGeom prst="rect">
            <a:avLst/>
          </a:prstGeom>
        </p:spPr>
        <p:txBody>
          <a:bodyPr vert="horz" wrap="square" lIns="114300" tIns="57150" rIns="114300" bIns="57150" rtlCol="0" anchor="ctr" anchorCtr="1">
            <a:spAutoFit/>
          </a:bodyPr>
          <a:lstStyle/>
          <a:p>
            <a:pPr algn="ctr">
              <a:lnSpc>
                <a:spcPct val="100000"/>
              </a:lnSpc>
              <a:spcBef>
                <a:spcPts val="450"/>
              </a:spcBef>
            </a:pPr>
            <a:r>
              <a:rPr lang="en-US" sz="2025" b="1">
                <a:solidFill>
                  <a:srgbClr val="FFFFFF"/>
                </a:solidFill>
                <a:latin typeface="微软雅黑" panose="020B0503020204020204" charset="-122"/>
                <a:ea typeface="微软雅黑" panose="020B0503020204020204" charset="-122"/>
                <a:cs typeface="微软雅黑" panose="020B0503020204020204" charset="-122"/>
              </a:rPr>
              <a:t>03</a:t>
            </a:r>
            <a:endParaRPr lang="en-US" sz="202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4" name="TextBox 24"/>
          <p:cNvSpPr txBox="1"/>
          <p:nvPr/>
        </p:nvSpPr>
        <p:spPr>
          <a:xfrm>
            <a:off x="4690347" y="1604894"/>
            <a:ext cx="578298" cy="437007"/>
          </a:xfrm>
          <a:prstGeom prst="rect">
            <a:avLst/>
          </a:prstGeom>
        </p:spPr>
        <p:txBody>
          <a:bodyPr vert="horz" wrap="square" lIns="114300" tIns="57150" rIns="114300" bIns="57150" rtlCol="0" anchor="ctr" anchorCtr="1">
            <a:spAutoFit/>
          </a:bodyPr>
          <a:lstStyle/>
          <a:p>
            <a:pPr>
              <a:lnSpc>
                <a:spcPct val="100000"/>
              </a:lnSpc>
              <a:spcBef>
                <a:spcPts val="450"/>
              </a:spcBef>
            </a:pPr>
            <a:r>
              <a:rPr lang="en-US" sz="2025" b="1">
                <a:solidFill>
                  <a:srgbClr val="FFFFFF"/>
                </a:solidFill>
                <a:latin typeface="微软雅黑" panose="020B0503020204020204" charset="-122"/>
                <a:ea typeface="微软雅黑" panose="020B0503020204020204" charset="-122"/>
                <a:cs typeface="微软雅黑" panose="020B0503020204020204" charset="-122"/>
              </a:rPr>
              <a:t>02</a:t>
            </a:r>
            <a:endParaRPr lang="en-US" sz="202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5" name="TextBox 25"/>
          <p:cNvSpPr txBox="1"/>
          <p:nvPr/>
        </p:nvSpPr>
        <p:spPr>
          <a:xfrm>
            <a:off x="980564" y="1604894"/>
            <a:ext cx="581025" cy="457200"/>
          </a:xfrm>
          <a:prstGeom prst="rect">
            <a:avLst/>
          </a:prstGeom>
        </p:spPr>
        <p:txBody>
          <a:bodyPr vert="horz" wrap="square" lIns="114300" tIns="57150" rIns="114300" bIns="57150" rtlCol="0" anchor="ctr" anchorCtr="1">
            <a:spAutoFit/>
          </a:bodyPr>
          <a:lstStyle/>
          <a:p>
            <a:pPr algn="ctr">
              <a:lnSpc>
                <a:spcPct val="100000"/>
              </a:lnSpc>
              <a:spcBef>
                <a:spcPts val="450"/>
              </a:spcBef>
            </a:pPr>
            <a:r>
              <a:rPr lang="en-US" sz="2025" b="1">
                <a:solidFill>
                  <a:srgbClr val="FFFFFF"/>
                </a:solidFill>
                <a:latin typeface="微软雅黑" panose="020B0503020204020204" charset="-122"/>
                <a:ea typeface="微软雅黑" panose="020B0503020204020204" charset="-122"/>
                <a:cs typeface="微软雅黑" panose="020B0503020204020204" charset="-122"/>
              </a:rPr>
              <a:t>01</a:t>
            </a:r>
            <a:endParaRPr lang="en-US" sz="2025" b="1">
              <a:solidFill>
                <a:srgbClr val="FFFFFF"/>
              </a:solidFill>
              <a:latin typeface="微软雅黑" panose="020B0503020204020204" charset="-122"/>
              <a:ea typeface="微软雅黑" panose="020B0503020204020204" charset="-122"/>
              <a:cs typeface="微软雅黑" panose="020B0503020204020204" charset="-122"/>
            </a:endParaRPr>
          </a:p>
        </p:txBody>
      </p:sp>
      <p:grpSp>
        <p:nvGrpSpPr>
          <p:cNvPr id="26" name="Group 26"/>
          <p:cNvGrpSpPr/>
          <p:nvPr/>
        </p:nvGrpSpPr>
        <p:grpSpPr>
          <a:xfrm>
            <a:off x="454963" y="93878"/>
            <a:ext cx="10641129" cy="914400"/>
            <a:chOff x="454963" y="93878"/>
            <a:chExt cx="10641129" cy="914400"/>
          </a:xfrm>
        </p:grpSpPr>
        <p:sp>
          <p:nvSpPr>
            <p:cNvPr id="27" name="AutoShape 27"/>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7" name="AutoShape 37"/>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8" name="AutoShape 38"/>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9" name="AutoShape 39"/>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40" name="AutoShape 40"/>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41" name="AutoShape 41"/>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2" name="AutoShape 42"/>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3" name="AutoShape 43"/>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44" name="AutoShape 44"/>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45" name="AutoShape 45"/>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46" name="AutoShape 46"/>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7" name="TextBox 4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强度调制放疗</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7346" name="Group 4"/>
          <p:cNvGrpSpPr/>
          <p:nvPr/>
        </p:nvGrpSpPr>
        <p:grpSpPr>
          <a:xfrm>
            <a:off x="6024563" y="2133600"/>
            <a:ext cx="3956050" cy="3581400"/>
            <a:chOff x="2880" y="1334"/>
            <a:chExt cx="2492" cy="2256"/>
          </a:xfrm>
        </p:grpSpPr>
        <p:grpSp>
          <p:nvGrpSpPr>
            <p:cNvPr id="57384" name="Group 5"/>
            <p:cNvGrpSpPr/>
            <p:nvPr/>
          </p:nvGrpSpPr>
          <p:grpSpPr>
            <a:xfrm>
              <a:off x="4080" y="2630"/>
              <a:ext cx="1292" cy="945"/>
              <a:chOff x="2810" y="2784"/>
              <a:chExt cx="1824" cy="1408"/>
            </a:xfrm>
          </p:grpSpPr>
          <p:sp>
            <p:nvSpPr>
              <p:cNvPr id="57404" name="Freeform 6"/>
              <p:cNvSpPr/>
              <p:nvPr/>
            </p:nvSpPr>
            <p:spPr>
              <a:xfrm rot="-250375">
                <a:off x="3360" y="3024"/>
                <a:ext cx="1274" cy="1168"/>
              </a:xfrm>
              <a:custGeom>
                <a:avLst/>
                <a:gdLst>
                  <a:gd name="txL" fmla="*/ 0 w 1274"/>
                  <a:gd name="txT" fmla="*/ 0 h 1168"/>
                  <a:gd name="txR" fmla="*/ 1274 w 1274"/>
                  <a:gd name="txB" fmla="*/ 1168 h 1168"/>
                </a:gdLst>
                <a:ahLst/>
                <a:cxnLst>
                  <a:cxn ang="0">
                    <a:pos x="274" y="1168"/>
                  </a:cxn>
                  <a:cxn ang="0">
                    <a:pos x="170" y="1008"/>
                  </a:cxn>
                  <a:cxn ang="0">
                    <a:pos x="106" y="888"/>
                  </a:cxn>
                  <a:cxn ang="0">
                    <a:pos x="98" y="864"/>
                  </a:cxn>
                  <a:cxn ang="0">
                    <a:pos x="26" y="688"/>
                  </a:cxn>
                  <a:cxn ang="0">
                    <a:pos x="98" y="368"/>
                  </a:cxn>
                  <a:cxn ang="0">
                    <a:pos x="218" y="280"/>
                  </a:cxn>
                  <a:cxn ang="0">
                    <a:pos x="266" y="264"/>
                  </a:cxn>
                  <a:cxn ang="0">
                    <a:pos x="354" y="272"/>
                  </a:cxn>
                  <a:cxn ang="0">
                    <a:pos x="426" y="304"/>
                  </a:cxn>
                  <a:cxn ang="0">
                    <a:pos x="602" y="360"/>
                  </a:cxn>
                  <a:cxn ang="0">
                    <a:pos x="706" y="344"/>
                  </a:cxn>
                  <a:cxn ang="0">
                    <a:pos x="754" y="328"/>
                  </a:cxn>
                  <a:cxn ang="0">
                    <a:pos x="826" y="264"/>
                  </a:cxn>
                  <a:cxn ang="0">
                    <a:pos x="1018" y="0"/>
                  </a:cxn>
                  <a:cxn ang="0">
                    <a:pos x="1202" y="80"/>
                  </a:cxn>
                  <a:cxn ang="0">
                    <a:pos x="1250" y="104"/>
                  </a:cxn>
                  <a:cxn ang="0">
                    <a:pos x="1274" y="120"/>
                  </a:cxn>
                </a:cxnLst>
                <a:rect l="txL" t="txT" r="txR" b="txB"/>
                <a:pathLst>
                  <a:path w="1274" h="1168">
                    <a:moveTo>
                      <a:pt x="274" y="1168"/>
                    </a:moveTo>
                    <a:cubicBezTo>
                      <a:pt x="255" y="1110"/>
                      <a:pt x="222" y="1042"/>
                      <a:pt x="170" y="1008"/>
                    </a:cubicBezTo>
                    <a:cubicBezTo>
                      <a:pt x="156" y="965"/>
                      <a:pt x="131" y="925"/>
                      <a:pt x="106" y="888"/>
                    </a:cubicBezTo>
                    <a:cubicBezTo>
                      <a:pt x="101" y="881"/>
                      <a:pt x="102" y="872"/>
                      <a:pt x="98" y="864"/>
                    </a:cubicBezTo>
                    <a:cubicBezTo>
                      <a:pt x="70" y="807"/>
                      <a:pt x="42" y="750"/>
                      <a:pt x="26" y="688"/>
                    </a:cubicBezTo>
                    <a:cubicBezTo>
                      <a:pt x="36" y="415"/>
                      <a:pt x="0" y="515"/>
                      <a:pt x="98" y="368"/>
                    </a:cubicBezTo>
                    <a:cubicBezTo>
                      <a:pt x="126" y="327"/>
                      <a:pt x="174" y="299"/>
                      <a:pt x="218" y="280"/>
                    </a:cubicBezTo>
                    <a:cubicBezTo>
                      <a:pt x="233" y="273"/>
                      <a:pt x="266" y="264"/>
                      <a:pt x="266" y="264"/>
                    </a:cubicBezTo>
                    <a:cubicBezTo>
                      <a:pt x="295" y="267"/>
                      <a:pt x="325" y="267"/>
                      <a:pt x="354" y="272"/>
                    </a:cubicBezTo>
                    <a:cubicBezTo>
                      <a:pt x="433" y="286"/>
                      <a:pt x="375" y="282"/>
                      <a:pt x="426" y="304"/>
                    </a:cubicBezTo>
                    <a:cubicBezTo>
                      <a:pt x="481" y="328"/>
                      <a:pt x="544" y="345"/>
                      <a:pt x="602" y="360"/>
                    </a:cubicBezTo>
                    <a:cubicBezTo>
                      <a:pt x="653" y="354"/>
                      <a:pt x="665" y="356"/>
                      <a:pt x="706" y="344"/>
                    </a:cubicBezTo>
                    <a:cubicBezTo>
                      <a:pt x="722" y="339"/>
                      <a:pt x="754" y="328"/>
                      <a:pt x="754" y="328"/>
                    </a:cubicBezTo>
                    <a:cubicBezTo>
                      <a:pt x="809" y="273"/>
                      <a:pt x="783" y="293"/>
                      <a:pt x="826" y="264"/>
                    </a:cubicBezTo>
                    <a:cubicBezTo>
                      <a:pt x="860" y="161"/>
                      <a:pt x="904" y="38"/>
                      <a:pt x="1018" y="0"/>
                    </a:cubicBezTo>
                    <a:cubicBezTo>
                      <a:pt x="1097" y="10"/>
                      <a:pt x="1143" y="30"/>
                      <a:pt x="1202" y="80"/>
                    </a:cubicBezTo>
                    <a:cubicBezTo>
                      <a:pt x="1236" y="109"/>
                      <a:pt x="1214" y="86"/>
                      <a:pt x="1250" y="104"/>
                    </a:cubicBezTo>
                    <a:cubicBezTo>
                      <a:pt x="1259" y="108"/>
                      <a:pt x="1274" y="120"/>
                      <a:pt x="1274" y="120"/>
                    </a:cubicBezTo>
                  </a:path>
                </a:pathLst>
              </a:custGeom>
              <a:gradFill rotWithShape="0">
                <a:gsLst>
                  <a:gs pos="0">
                    <a:srgbClr val="FFCC00"/>
                  </a:gs>
                  <a:gs pos="100000">
                    <a:srgbClr val="765E00"/>
                  </a:gs>
                </a:gsLst>
                <a:lin ang="2700000" scaled="1"/>
                <a:tileRect/>
              </a:gradFill>
              <a:ln w="28575" cap="flat" cmpd="sng">
                <a:solidFill>
                  <a:srgbClr val="FFCC00"/>
                </a:solidFill>
                <a:prstDash val="solid"/>
                <a:round/>
                <a:headEnd type="none" w="med" len="med"/>
                <a:tailEnd type="none" w="med" len="med"/>
              </a:ln>
            </p:spPr>
            <p:txBody>
              <a:bodyPr wrap="none" anchor="ctr" anchorCtr="0"/>
              <a:p>
                <a:endParaRPr lang="zh-CN" altLang="en-US" dirty="0">
                  <a:latin typeface="Arial" panose="020B0604020202020204" pitchFamily="34" charset="0"/>
                </a:endParaRPr>
              </a:p>
            </p:txBody>
          </p:sp>
          <p:sp>
            <p:nvSpPr>
              <p:cNvPr id="57405" name="Line 7"/>
              <p:cNvSpPr/>
              <p:nvPr/>
            </p:nvSpPr>
            <p:spPr>
              <a:xfrm flipH="1" flipV="1">
                <a:off x="4272" y="3024"/>
                <a:ext cx="192" cy="192"/>
              </a:xfrm>
              <a:prstGeom prst="line">
                <a:avLst/>
              </a:prstGeom>
              <a:ln w="12700" cap="flat" cmpd="sng">
                <a:solidFill>
                  <a:schemeClr val="tx1"/>
                </a:solidFill>
                <a:prstDash val="solid"/>
                <a:headEnd type="none" w="med" len="med"/>
                <a:tailEnd type="triangle" w="med" len="med"/>
              </a:ln>
            </p:spPr>
          </p:sp>
          <p:sp>
            <p:nvSpPr>
              <p:cNvPr id="57406" name="Line 8"/>
              <p:cNvSpPr/>
              <p:nvPr/>
            </p:nvSpPr>
            <p:spPr>
              <a:xfrm flipH="1" flipV="1">
                <a:off x="4128" y="3312"/>
                <a:ext cx="144" cy="144"/>
              </a:xfrm>
              <a:prstGeom prst="line">
                <a:avLst/>
              </a:prstGeom>
              <a:ln w="12700" cap="flat" cmpd="sng">
                <a:solidFill>
                  <a:schemeClr val="tx1"/>
                </a:solidFill>
                <a:prstDash val="solid"/>
                <a:headEnd type="none" w="med" len="med"/>
                <a:tailEnd type="triangle" w="med" len="med"/>
              </a:ln>
            </p:spPr>
          </p:sp>
          <p:sp>
            <p:nvSpPr>
              <p:cNvPr id="57407" name="Line 9"/>
              <p:cNvSpPr/>
              <p:nvPr/>
            </p:nvSpPr>
            <p:spPr>
              <a:xfrm flipH="1" flipV="1">
                <a:off x="3456" y="3408"/>
                <a:ext cx="480" cy="432"/>
              </a:xfrm>
              <a:prstGeom prst="line">
                <a:avLst/>
              </a:prstGeom>
              <a:ln w="12700" cap="flat" cmpd="sng">
                <a:solidFill>
                  <a:schemeClr val="tx1"/>
                </a:solidFill>
                <a:prstDash val="solid"/>
                <a:headEnd type="none" w="med" len="med"/>
                <a:tailEnd type="triangle" w="med" len="med"/>
              </a:ln>
            </p:spPr>
          </p:sp>
          <p:sp>
            <p:nvSpPr>
              <p:cNvPr id="157706" name="Line 10"/>
              <p:cNvSpPr>
                <a:spLocks noChangeShapeType="1"/>
              </p:cNvSpPr>
              <p:nvPr/>
            </p:nvSpPr>
            <p:spPr bwMode="auto">
              <a:xfrm rot="7858717" flipH="1">
                <a:off x="3541" y="2053"/>
                <a:ext cx="0" cy="1464"/>
              </a:xfrm>
              <a:prstGeom prst="line">
                <a:avLst/>
              </a:prstGeom>
              <a:noFill/>
              <a:ln w="9525" cap="rnd">
                <a:solidFill>
                  <a:srgbClr val="FFCC00"/>
                </a:solidFill>
                <a:prstDash val="sysDot"/>
                <a:rou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57385" name="Group 11"/>
            <p:cNvGrpSpPr/>
            <p:nvPr/>
          </p:nvGrpSpPr>
          <p:grpSpPr>
            <a:xfrm>
              <a:off x="3552" y="1334"/>
              <a:ext cx="1002" cy="540"/>
              <a:chOff x="2112" y="1104"/>
              <a:chExt cx="1536" cy="912"/>
            </a:xfrm>
          </p:grpSpPr>
          <p:sp>
            <p:nvSpPr>
              <p:cNvPr id="57399" name="Freeform 12"/>
              <p:cNvSpPr/>
              <p:nvPr/>
            </p:nvSpPr>
            <p:spPr>
              <a:xfrm>
                <a:off x="2112" y="1128"/>
                <a:ext cx="1536" cy="600"/>
              </a:xfrm>
              <a:custGeom>
                <a:avLst/>
                <a:gdLst>
                  <a:gd name="txL" fmla="*/ 0 w 1592"/>
                  <a:gd name="txT" fmla="*/ 0 h 600"/>
                  <a:gd name="txR" fmla="*/ 1592 w 1592"/>
                  <a:gd name="txB" fmla="*/ 600 h 600"/>
                </a:gdLst>
                <a:ahLst/>
                <a:cxnLst>
                  <a:cxn ang="0">
                    <a:pos x="0" y="8"/>
                  </a:cxn>
                  <a:cxn ang="0">
                    <a:pos x="58" y="424"/>
                  </a:cxn>
                  <a:cxn ang="0">
                    <a:pos x="65" y="448"/>
                  </a:cxn>
                  <a:cxn ang="0">
                    <a:pos x="151" y="536"/>
                  </a:cxn>
                  <a:cxn ang="0">
                    <a:pos x="216" y="560"/>
                  </a:cxn>
                  <a:cxn ang="0">
                    <a:pos x="237" y="568"/>
                  </a:cxn>
                  <a:cxn ang="0">
                    <a:pos x="316" y="560"/>
                  </a:cxn>
                  <a:cxn ang="0">
                    <a:pos x="359" y="544"/>
                  </a:cxn>
                  <a:cxn ang="0">
                    <a:pos x="373" y="520"/>
                  </a:cxn>
                  <a:cxn ang="0">
                    <a:pos x="417" y="488"/>
                  </a:cxn>
                  <a:cxn ang="0">
                    <a:pos x="467" y="392"/>
                  </a:cxn>
                  <a:cxn ang="0">
                    <a:pos x="474" y="368"/>
                  </a:cxn>
                  <a:cxn ang="0">
                    <a:pos x="532" y="296"/>
                  </a:cxn>
                  <a:cxn ang="0">
                    <a:pos x="546" y="272"/>
                  </a:cxn>
                  <a:cxn ang="0">
                    <a:pos x="590" y="256"/>
                  </a:cxn>
                  <a:cxn ang="0">
                    <a:pos x="653" y="224"/>
                  </a:cxn>
                  <a:cxn ang="0">
                    <a:pos x="769" y="240"/>
                  </a:cxn>
                  <a:cxn ang="0">
                    <a:pos x="811" y="272"/>
                  </a:cxn>
                  <a:cxn ang="0">
                    <a:pos x="898" y="464"/>
                  </a:cxn>
                  <a:cxn ang="0">
                    <a:pos x="927" y="512"/>
                  </a:cxn>
                  <a:cxn ang="0">
                    <a:pos x="1013" y="576"/>
                  </a:cxn>
                  <a:cxn ang="0">
                    <a:pos x="1056" y="592"/>
                  </a:cxn>
                  <a:cxn ang="0">
                    <a:pos x="1078" y="600"/>
                  </a:cxn>
                  <a:cxn ang="0">
                    <a:pos x="1286" y="528"/>
                  </a:cxn>
                  <a:cxn ang="0">
                    <a:pos x="1336" y="456"/>
                  </a:cxn>
                  <a:cxn ang="0">
                    <a:pos x="1430" y="0"/>
                  </a:cxn>
                </a:cxnLst>
                <a:rect l="txL" t="txT" r="txR" b="txB"/>
                <a:pathLst>
                  <a:path w="1592" h="600">
                    <a:moveTo>
                      <a:pt x="0" y="8"/>
                    </a:moveTo>
                    <a:cubicBezTo>
                      <a:pt x="28" y="147"/>
                      <a:pt x="0" y="295"/>
                      <a:pt x="64" y="424"/>
                    </a:cubicBezTo>
                    <a:cubicBezTo>
                      <a:pt x="68" y="432"/>
                      <a:pt x="67" y="441"/>
                      <a:pt x="72" y="448"/>
                    </a:cubicBezTo>
                    <a:cubicBezTo>
                      <a:pt x="91" y="472"/>
                      <a:pt x="134" y="521"/>
                      <a:pt x="168" y="536"/>
                    </a:cubicBezTo>
                    <a:cubicBezTo>
                      <a:pt x="168" y="536"/>
                      <a:pt x="228" y="556"/>
                      <a:pt x="240" y="560"/>
                    </a:cubicBezTo>
                    <a:cubicBezTo>
                      <a:pt x="248" y="563"/>
                      <a:pt x="264" y="568"/>
                      <a:pt x="264" y="568"/>
                    </a:cubicBezTo>
                    <a:cubicBezTo>
                      <a:pt x="293" y="565"/>
                      <a:pt x="323" y="565"/>
                      <a:pt x="352" y="560"/>
                    </a:cubicBezTo>
                    <a:cubicBezTo>
                      <a:pt x="369" y="557"/>
                      <a:pt x="400" y="544"/>
                      <a:pt x="400" y="544"/>
                    </a:cubicBezTo>
                    <a:cubicBezTo>
                      <a:pt x="405" y="536"/>
                      <a:pt x="409" y="526"/>
                      <a:pt x="416" y="520"/>
                    </a:cubicBezTo>
                    <a:cubicBezTo>
                      <a:pt x="430" y="507"/>
                      <a:pt x="464" y="488"/>
                      <a:pt x="464" y="488"/>
                    </a:cubicBezTo>
                    <a:cubicBezTo>
                      <a:pt x="486" y="455"/>
                      <a:pt x="503" y="427"/>
                      <a:pt x="520" y="392"/>
                    </a:cubicBezTo>
                    <a:cubicBezTo>
                      <a:pt x="524" y="384"/>
                      <a:pt x="523" y="375"/>
                      <a:pt x="528" y="368"/>
                    </a:cubicBezTo>
                    <a:cubicBezTo>
                      <a:pt x="545" y="343"/>
                      <a:pt x="572" y="320"/>
                      <a:pt x="592" y="296"/>
                    </a:cubicBezTo>
                    <a:cubicBezTo>
                      <a:pt x="598" y="289"/>
                      <a:pt x="600" y="277"/>
                      <a:pt x="608" y="272"/>
                    </a:cubicBezTo>
                    <a:cubicBezTo>
                      <a:pt x="622" y="263"/>
                      <a:pt x="640" y="261"/>
                      <a:pt x="656" y="256"/>
                    </a:cubicBezTo>
                    <a:cubicBezTo>
                      <a:pt x="682" y="247"/>
                      <a:pt x="702" y="233"/>
                      <a:pt x="728" y="224"/>
                    </a:cubicBezTo>
                    <a:cubicBezTo>
                      <a:pt x="731" y="224"/>
                      <a:pt x="825" y="223"/>
                      <a:pt x="856" y="240"/>
                    </a:cubicBezTo>
                    <a:cubicBezTo>
                      <a:pt x="873" y="249"/>
                      <a:pt x="904" y="272"/>
                      <a:pt x="904" y="272"/>
                    </a:cubicBezTo>
                    <a:cubicBezTo>
                      <a:pt x="945" y="334"/>
                      <a:pt x="959" y="402"/>
                      <a:pt x="1000" y="464"/>
                    </a:cubicBezTo>
                    <a:cubicBezTo>
                      <a:pt x="1011" y="480"/>
                      <a:pt x="1016" y="501"/>
                      <a:pt x="1032" y="512"/>
                    </a:cubicBezTo>
                    <a:cubicBezTo>
                      <a:pt x="1054" y="527"/>
                      <a:pt x="1100" y="567"/>
                      <a:pt x="1128" y="576"/>
                    </a:cubicBezTo>
                    <a:cubicBezTo>
                      <a:pt x="1144" y="581"/>
                      <a:pt x="1160" y="587"/>
                      <a:pt x="1176" y="592"/>
                    </a:cubicBezTo>
                    <a:cubicBezTo>
                      <a:pt x="1184" y="595"/>
                      <a:pt x="1200" y="600"/>
                      <a:pt x="1200" y="600"/>
                    </a:cubicBezTo>
                    <a:cubicBezTo>
                      <a:pt x="1284" y="586"/>
                      <a:pt x="1360" y="576"/>
                      <a:pt x="1432" y="528"/>
                    </a:cubicBezTo>
                    <a:cubicBezTo>
                      <a:pt x="1470" y="471"/>
                      <a:pt x="1450" y="494"/>
                      <a:pt x="1488" y="456"/>
                    </a:cubicBezTo>
                    <a:cubicBezTo>
                      <a:pt x="1535" y="315"/>
                      <a:pt x="1592" y="151"/>
                      <a:pt x="1592" y="0"/>
                    </a:cubicBezTo>
                  </a:path>
                </a:pathLst>
              </a:custGeom>
              <a:gradFill rotWithShape="0">
                <a:gsLst>
                  <a:gs pos="0">
                    <a:srgbClr val="765E00"/>
                  </a:gs>
                  <a:gs pos="100000">
                    <a:srgbClr val="FFCC00"/>
                  </a:gs>
                </a:gsLst>
                <a:lin ang="5400000" scaled="1"/>
                <a:tileRect/>
              </a:gradFill>
              <a:ln w="28575" cap="flat" cmpd="sng">
                <a:solidFill>
                  <a:srgbClr val="FFCC00"/>
                </a:solidFill>
                <a:prstDash val="solid"/>
                <a:round/>
                <a:headEnd type="none" w="med" len="med"/>
                <a:tailEnd type="none" w="med" len="med"/>
              </a:ln>
            </p:spPr>
            <p:txBody>
              <a:bodyPr wrap="none" anchor="ctr" anchorCtr="0"/>
              <a:p>
                <a:endParaRPr lang="zh-CN" altLang="en-US" dirty="0">
                  <a:latin typeface="Arial" panose="020B0604020202020204" pitchFamily="34" charset="0"/>
                </a:endParaRPr>
              </a:p>
            </p:txBody>
          </p:sp>
          <p:sp>
            <p:nvSpPr>
              <p:cNvPr id="57400" name="Line 13"/>
              <p:cNvSpPr/>
              <p:nvPr/>
            </p:nvSpPr>
            <p:spPr>
              <a:xfrm flipH="1">
                <a:off x="2400" y="1104"/>
                <a:ext cx="0" cy="624"/>
              </a:xfrm>
              <a:prstGeom prst="line">
                <a:avLst/>
              </a:prstGeom>
              <a:ln w="12700" cap="flat" cmpd="sng">
                <a:solidFill>
                  <a:schemeClr val="tx1"/>
                </a:solidFill>
                <a:prstDash val="solid"/>
                <a:headEnd type="none" w="med" len="med"/>
                <a:tailEnd type="triangle" w="med" len="med"/>
              </a:ln>
            </p:spPr>
          </p:sp>
          <p:sp>
            <p:nvSpPr>
              <p:cNvPr id="57401" name="Line 14"/>
              <p:cNvSpPr/>
              <p:nvPr/>
            </p:nvSpPr>
            <p:spPr>
              <a:xfrm flipH="1">
                <a:off x="3312" y="1104"/>
                <a:ext cx="0" cy="624"/>
              </a:xfrm>
              <a:prstGeom prst="line">
                <a:avLst/>
              </a:prstGeom>
              <a:ln w="12700" cap="flat" cmpd="sng">
                <a:solidFill>
                  <a:schemeClr val="tx1"/>
                </a:solidFill>
                <a:prstDash val="solid"/>
                <a:headEnd type="none" w="med" len="med"/>
                <a:tailEnd type="triangle" w="med" len="med"/>
              </a:ln>
            </p:spPr>
          </p:sp>
          <p:sp>
            <p:nvSpPr>
              <p:cNvPr id="57402" name="Line 15"/>
              <p:cNvSpPr/>
              <p:nvPr/>
            </p:nvSpPr>
            <p:spPr>
              <a:xfrm flipH="1">
                <a:off x="2880" y="1104"/>
                <a:ext cx="0" cy="240"/>
              </a:xfrm>
              <a:prstGeom prst="line">
                <a:avLst/>
              </a:prstGeom>
              <a:ln w="12700" cap="flat" cmpd="sng">
                <a:solidFill>
                  <a:schemeClr val="tx1"/>
                </a:solidFill>
                <a:prstDash val="solid"/>
                <a:headEnd type="none" w="med" len="med"/>
                <a:tailEnd type="triangle" w="med" len="med"/>
              </a:ln>
            </p:spPr>
          </p:sp>
          <p:sp>
            <p:nvSpPr>
              <p:cNvPr id="157712" name="Line 16"/>
              <p:cNvSpPr>
                <a:spLocks noChangeShapeType="1"/>
              </p:cNvSpPr>
              <p:nvPr/>
            </p:nvSpPr>
            <p:spPr bwMode="auto">
              <a:xfrm flipH="1">
                <a:off x="2880" y="1344"/>
                <a:ext cx="0" cy="672"/>
              </a:xfrm>
              <a:prstGeom prst="line">
                <a:avLst/>
              </a:prstGeom>
              <a:noFill/>
              <a:ln w="6350" cap="rnd">
                <a:solidFill>
                  <a:srgbClr val="FFCC00"/>
                </a:solidFill>
                <a:prstDash val="sysDot"/>
                <a:rou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57386" name="Group 17"/>
            <p:cNvGrpSpPr/>
            <p:nvPr/>
          </p:nvGrpSpPr>
          <p:grpSpPr>
            <a:xfrm>
              <a:off x="2880" y="2582"/>
              <a:ext cx="1296" cy="1008"/>
              <a:chOff x="1056" y="2736"/>
              <a:chExt cx="1795" cy="1440"/>
            </a:xfrm>
          </p:grpSpPr>
          <p:sp>
            <p:nvSpPr>
              <p:cNvPr id="57394" name="Freeform 18"/>
              <p:cNvSpPr/>
              <p:nvPr/>
            </p:nvSpPr>
            <p:spPr>
              <a:xfrm rot="-141504">
                <a:off x="1056" y="2848"/>
                <a:ext cx="1144" cy="1328"/>
              </a:xfrm>
              <a:custGeom>
                <a:avLst/>
                <a:gdLst>
                  <a:gd name="txL" fmla="*/ 0 w 1144"/>
                  <a:gd name="txT" fmla="*/ 0 h 1328"/>
                  <a:gd name="txR" fmla="*/ 1144 w 1144"/>
                  <a:gd name="txB" fmla="*/ 1328 h 1328"/>
                </a:gdLst>
                <a:ahLst/>
                <a:cxnLst>
                  <a:cxn ang="0">
                    <a:pos x="784" y="1328"/>
                  </a:cxn>
                  <a:cxn ang="0">
                    <a:pos x="832" y="1288"/>
                  </a:cxn>
                  <a:cxn ang="0">
                    <a:pos x="848" y="1264"/>
                  </a:cxn>
                  <a:cxn ang="0">
                    <a:pos x="896" y="1240"/>
                  </a:cxn>
                  <a:cxn ang="0">
                    <a:pos x="984" y="1120"/>
                  </a:cxn>
                  <a:cxn ang="0">
                    <a:pos x="1096" y="952"/>
                  </a:cxn>
                  <a:cxn ang="0">
                    <a:pos x="1144" y="744"/>
                  </a:cxn>
                  <a:cxn ang="0">
                    <a:pos x="936" y="376"/>
                  </a:cxn>
                  <a:cxn ang="0">
                    <a:pos x="640" y="400"/>
                  </a:cxn>
                  <a:cxn ang="0">
                    <a:pos x="512" y="384"/>
                  </a:cxn>
                  <a:cxn ang="0">
                    <a:pos x="464" y="352"/>
                  </a:cxn>
                  <a:cxn ang="0">
                    <a:pos x="416" y="280"/>
                  </a:cxn>
                  <a:cxn ang="0">
                    <a:pos x="384" y="208"/>
                  </a:cxn>
                  <a:cxn ang="0">
                    <a:pos x="320" y="0"/>
                  </a:cxn>
                  <a:cxn ang="0">
                    <a:pos x="192" y="8"/>
                  </a:cxn>
                  <a:cxn ang="0">
                    <a:pos x="112" y="32"/>
                  </a:cxn>
                  <a:cxn ang="0">
                    <a:pos x="0" y="104"/>
                  </a:cxn>
                </a:cxnLst>
                <a:rect l="txL" t="txT" r="txR" b="txB"/>
                <a:pathLst>
                  <a:path w="1144" h="1328">
                    <a:moveTo>
                      <a:pt x="784" y="1328"/>
                    </a:moveTo>
                    <a:cubicBezTo>
                      <a:pt x="799" y="1313"/>
                      <a:pt x="817" y="1303"/>
                      <a:pt x="832" y="1288"/>
                    </a:cubicBezTo>
                    <a:cubicBezTo>
                      <a:pt x="839" y="1281"/>
                      <a:pt x="840" y="1270"/>
                      <a:pt x="848" y="1264"/>
                    </a:cubicBezTo>
                    <a:cubicBezTo>
                      <a:pt x="862" y="1253"/>
                      <a:pt x="881" y="1250"/>
                      <a:pt x="896" y="1240"/>
                    </a:cubicBezTo>
                    <a:cubicBezTo>
                      <a:pt x="924" y="1198"/>
                      <a:pt x="948" y="1156"/>
                      <a:pt x="984" y="1120"/>
                    </a:cubicBezTo>
                    <a:cubicBezTo>
                      <a:pt x="1005" y="1058"/>
                      <a:pt x="1060" y="1006"/>
                      <a:pt x="1096" y="952"/>
                    </a:cubicBezTo>
                    <a:cubicBezTo>
                      <a:pt x="1126" y="906"/>
                      <a:pt x="1138" y="794"/>
                      <a:pt x="1144" y="744"/>
                    </a:cubicBezTo>
                    <a:cubicBezTo>
                      <a:pt x="1128" y="617"/>
                      <a:pt x="1072" y="421"/>
                      <a:pt x="936" y="376"/>
                    </a:cubicBezTo>
                    <a:cubicBezTo>
                      <a:pt x="835" y="382"/>
                      <a:pt x="740" y="393"/>
                      <a:pt x="640" y="400"/>
                    </a:cubicBezTo>
                    <a:cubicBezTo>
                      <a:pt x="637" y="400"/>
                      <a:pt x="543" y="401"/>
                      <a:pt x="512" y="384"/>
                    </a:cubicBezTo>
                    <a:cubicBezTo>
                      <a:pt x="495" y="375"/>
                      <a:pt x="464" y="352"/>
                      <a:pt x="464" y="352"/>
                    </a:cubicBezTo>
                    <a:cubicBezTo>
                      <a:pt x="448" y="328"/>
                      <a:pt x="425" y="307"/>
                      <a:pt x="416" y="280"/>
                    </a:cubicBezTo>
                    <a:cubicBezTo>
                      <a:pt x="397" y="223"/>
                      <a:pt x="409" y="246"/>
                      <a:pt x="384" y="208"/>
                    </a:cubicBezTo>
                    <a:cubicBezTo>
                      <a:pt x="379" y="109"/>
                      <a:pt x="413" y="31"/>
                      <a:pt x="320" y="0"/>
                    </a:cubicBezTo>
                    <a:cubicBezTo>
                      <a:pt x="277" y="3"/>
                      <a:pt x="235" y="4"/>
                      <a:pt x="192" y="8"/>
                    </a:cubicBezTo>
                    <a:cubicBezTo>
                      <a:pt x="164" y="11"/>
                      <a:pt x="112" y="32"/>
                      <a:pt x="112" y="32"/>
                    </a:cubicBezTo>
                    <a:cubicBezTo>
                      <a:pt x="79" y="65"/>
                      <a:pt x="41" y="83"/>
                      <a:pt x="0" y="104"/>
                    </a:cubicBezTo>
                  </a:path>
                </a:pathLst>
              </a:custGeom>
              <a:gradFill rotWithShape="0">
                <a:gsLst>
                  <a:gs pos="0">
                    <a:srgbClr val="765E00"/>
                  </a:gs>
                  <a:gs pos="100000">
                    <a:srgbClr val="FFCC00"/>
                  </a:gs>
                </a:gsLst>
                <a:lin ang="18900000" scaled="1"/>
                <a:tileRect/>
              </a:gradFill>
              <a:ln w="28575" cap="flat" cmpd="sng">
                <a:solidFill>
                  <a:srgbClr val="FFCC00"/>
                </a:solidFill>
                <a:prstDash val="solid"/>
                <a:round/>
                <a:headEnd type="none" w="med" len="med"/>
                <a:tailEnd type="none" w="med" len="med"/>
              </a:ln>
            </p:spPr>
            <p:txBody>
              <a:bodyPr wrap="none" anchor="ctr" anchorCtr="0"/>
              <a:p>
                <a:endParaRPr lang="zh-CN" altLang="en-US" dirty="0">
                  <a:latin typeface="Arial" panose="020B0604020202020204" pitchFamily="34" charset="0"/>
                </a:endParaRPr>
              </a:p>
            </p:txBody>
          </p:sp>
          <p:sp>
            <p:nvSpPr>
              <p:cNvPr id="57395" name="Line 19"/>
              <p:cNvSpPr/>
              <p:nvPr/>
            </p:nvSpPr>
            <p:spPr>
              <a:xfrm flipV="1">
                <a:off x="1104" y="2880"/>
                <a:ext cx="336" cy="240"/>
              </a:xfrm>
              <a:prstGeom prst="line">
                <a:avLst/>
              </a:prstGeom>
              <a:ln w="12700" cap="flat" cmpd="sng">
                <a:solidFill>
                  <a:schemeClr val="tx1"/>
                </a:solidFill>
                <a:prstDash val="solid"/>
                <a:headEnd type="none" w="med" len="med"/>
                <a:tailEnd type="triangle" w="med" len="med"/>
              </a:ln>
            </p:spPr>
          </p:sp>
          <p:sp>
            <p:nvSpPr>
              <p:cNvPr id="57396" name="Line 20"/>
              <p:cNvSpPr/>
              <p:nvPr/>
            </p:nvSpPr>
            <p:spPr>
              <a:xfrm flipV="1">
                <a:off x="1536" y="3360"/>
                <a:ext cx="624" cy="432"/>
              </a:xfrm>
              <a:prstGeom prst="line">
                <a:avLst/>
              </a:prstGeom>
              <a:ln w="12700" cap="flat" cmpd="sng">
                <a:solidFill>
                  <a:schemeClr val="tx1"/>
                </a:solidFill>
                <a:prstDash val="solid"/>
                <a:headEnd type="none" w="med" len="med"/>
                <a:tailEnd type="triangle" w="med" len="med"/>
              </a:ln>
            </p:spPr>
          </p:sp>
          <p:sp>
            <p:nvSpPr>
              <p:cNvPr id="57397" name="Line 21"/>
              <p:cNvSpPr/>
              <p:nvPr/>
            </p:nvSpPr>
            <p:spPr>
              <a:xfrm flipV="1">
                <a:off x="1248" y="3168"/>
                <a:ext cx="240" cy="144"/>
              </a:xfrm>
              <a:prstGeom prst="line">
                <a:avLst/>
              </a:prstGeom>
              <a:ln w="12700" cap="flat" cmpd="sng">
                <a:solidFill>
                  <a:schemeClr val="tx1"/>
                </a:solidFill>
                <a:prstDash val="solid"/>
                <a:headEnd type="none" w="med" len="med"/>
                <a:tailEnd type="triangle" w="med" len="med"/>
              </a:ln>
            </p:spPr>
          </p:sp>
          <p:sp>
            <p:nvSpPr>
              <p:cNvPr id="157718" name="Line 22"/>
              <p:cNvSpPr>
                <a:spLocks noChangeShapeType="1"/>
              </p:cNvSpPr>
              <p:nvPr/>
            </p:nvSpPr>
            <p:spPr bwMode="auto">
              <a:xfrm rot="14137350" flipH="1">
                <a:off x="2098" y="1985"/>
                <a:ext cx="0" cy="1507"/>
              </a:xfrm>
              <a:prstGeom prst="line">
                <a:avLst/>
              </a:prstGeom>
              <a:noFill/>
              <a:ln w="9525" cap="rnd">
                <a:solidFill>
                  <a:srgbClr val="FFCC00"/>
                </a:solidFill>
                <a:prstDash val="sysDot"/>
                <a:rou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57387" name="Group 23"/>
            <p:cNvGrpSpPr/>
            <p:nvPr/>
          </p:nvGrpSpPr>
          <p:grpSpPr>
            <a:xfrm>
              <a:off x="3600" y="2112"/>
              <a:ext cx="1008" cy="816"/>
              <a:chOff x="3824" y="1872"/>
              <a:chExt cx="1120" cy="931"/>
            </a:xfrm>
          </p:grpSpPr>
          <p:grpSp>
            <p:nvGrpSpPr>
              <p:cNvPr id="57388" name="Group 24"/>
              <p:cNvGrpSpPr/>
              <p:nvPr/>
            </p:nvGrpSpPr>
            <p:grpSpPr>
              <a:xfrm>
                <a:off x="3824" y="1977"/>
                <a:ext cx="1120" cy="826"/>
                <a:chOff x="3824" y="1977"/>
                <a:chExt cx="1120" cy="826"/>
              </a:xfrm>
            </p:grpSpPr>
            <p:sp>
              <p:nvSpPr>
                <p:cNvPr id="57392" name="Freeform 25"/>
                <p:cNvSpPr/>
                <p:nvPr/>
              </p:nvSpPr>
              <p:spPr>
                <a:xfrm>
                  <a:off x="3824" y="1977"/>
                  <a:ext cx="1120" cy="826"/>
                </a:xfrm>
                <a:custGeom>
                  <a:avLst/>
                  <a:gdLst>
                    <a:gd name="txL" fmla="*/ 0 w 1533"/>
                    <a:gd name="txT" fmla="*/ 0 h 1131"/>
                    <a:gd name="txR" fmla="*/ 1533 w 1533"/>
                    <a:gd name="txB" fmla="*/ 1131 h 1131"/>
                  </a:gdLst>
                  <a:ahLst/>
                  <a:cxnLst>
                    <a:cxn ang="0">
                      <a:pos x="94" y="12"/>
                    </a:cxn>
                    <a:cxn ang="0">
                      <a:pos x="148" y="72"/>
                    </a:cxn>
                    <a:cxn ang="0">
                      <a:pos x="163" y="96"/>
                    </a:cxn>
                    <a:cxn ang="0">
                      <a:pos x="183" y="126"/>
                    </a:cxn>
                    <a:cxn ang="0">
                      <a:pos x="211" y="153"/>
                    </a:cxn>
                    <a:cxn ang="0">
                      <a:pos x="237" y="165"/>
                    </a:cxn>
                    <a:cxn ang="0">
                      <a:pos x="306" y="162"/>
                    </a:cxn>
                    <a:cxn ang="0">
                      <a:pos x="324" y="156"/>
                    </a:cxn>
                    <a:cxn ang="0">
                      <a:pos x="348" y="141"/>
                    </a:cxn>
                    <a:cxn ang="0">
                      <a:pos x="370" y="117"/>
                    </a:cxn>
                    <a:cxn ang="0">
                      <a:pos x="378" y="102"/>
                    </a:cxn>
                    <a:cxn ang="0">
                      <a:pos x="381" y="93"/>
                    </a:cxn>
                    <a:cxn ang="0">
                      <a:pos x="400" y="72"/>
                    </a:cxn>
                    <a:cxn ang="0">
                      <a:pos x="421" y="42"/>
                    </a:cxn>
                    <a:cxn ang="0">
                      <a:pos x="441" y="20"/>
                    </a:cxn>
                    <a:cxn ang="0">
                      <a:pos x="481" y="0"/>
                    </a:cxn>
                    <a:cxn ang="0">
                      <a:pos x="517" y="3"/>
                    </a:cxn>
                    <a:cxn ang="0">
                      <a:pos x="532" y="15"/>
                    </a:cxn>
                    <a:cxn ang="0">
                      <a:pos x="546" y="27"/>
                    </a:cxn>
                    <a:cxn ang="0">
                      <a:pos x="565" y="51"/>
                    </a:cxn>
                    <a:cxn ang="0">
                      <a:pos x="595" y="165"/>
                    </a:cxn>
                    <a:cxn ang="0">
                      <a:pos x="583" y="279"/>
                    </a:cxn>
                    <a:cxn ang="0">
                      <a:pos x="549" y="324"/>
                    </a:cxn>
                    <a:cxn ang="0">
                      <a:pos x="532" y="348"/>
                    </a:cxn>
                    <a:cxn ang="0">
                      <a:pos x="441" y="408"/>
                    </a:cxn>
                    <a:cxn ang="0">
                      <a:pos x="397" y="432"/>
                    </a:cxn>
                    <a:cxn ang="0">
                      <a:pos x="310" y="440"/>
                    </a:cxn>
                    <a:cxn ang="0">
                      <a:pos x="247" y="437"/>
                    </a:cxn>
                    <a:cxn ang="0">
                      <a:pos x="223" y="420"/>
                    </a:cxn>
                    <a:cxn ang="0">
                      <a:pos x="157" y="399"/>
                    </a:cxn>
                    <a:cxn ang="0">
                      <a:pos x="139" y="389"/>
                    </a:cxn>
                    <a:cxn ang="0">
                      <a:pos x="123" y="378"/>
                    </a:cxn>
                    <a:cxn ang="0">
                      <a:pos x="112" y="363"/>
                    </a:cxn>
                    <a:cxn ang="0">
                      <a:pos x="96" y="351"/>
                    </a:cxn>
                    <a:cxn ang="0">
                      <a:pos x="66" y="324"/>
                    </a:cxn>
                    <a:cxn ang="0">
                      <a:pos x="48" y="297"/>
                    </a:cxn>
                    <a:cxn ang="0">
                      <a:pos x="42" y="288"/>
                    </a:cxn>
                    <a:cxn ang="0">
                      <a:pos x="40" y="279"/>
                    </a:cxn>
                    <a:cxn ang="0">
                      <a:pos x="34" y="267"/>
                    </a:cxn>
                    <a:cxn ang="0">
                      <a:pos x="12" y="198"/>
                    </a:cxn>
                    <a:cxn ang="0">
                      <a:pos x="9" y="174"/>
                    </a:cxn>
                    <a:cxn ang="0">
                      <a:pos x="34" y="42"/>
                    </a:cxn>
                    <a:cxn ang="0">
                      <a:pos x="45" y="24"/>
                    </a:cxn>
                    <a:cxn ang="0">
                      <a:pos x="94" y="12"/>
                    </a:cxn>
                  </a:cxnLst>
                  <a:rect l="txL" t="txT" r="txR" b="txB"/>
                  <a:pathLst>
                    <a:path w="1533" h="1131">
                      <a:moveTo>
                        <a:pt x="240" y="31"/>
                      </a:moveTo>
                      <a:cubicBezTo>
                        <a:pt x="296" y="70"/>
                        <a:pt x="342" y="129"/>
                        <a:pt x="379" y="185"/>
                      </a:cubicBezTo>
                      <a:cubicBezTo>
                        <a:pt x="393" y="206"/>
                        <a:pt x="400" y="228"/>
                        <a:pt x="417" y="247"/>
                      </a:cubicBezTo>
                      <a:cubicBezTo>
                        <a:pt x="429" y="282"/>
                        <a:pt x="450" y="296"/>
                        <a:pt x="471" y="324"/>
                      </a:cubicBezTo>
                      <a:cubicBezTo>
                        <a:pt x="492" y="351"/>
                        <a:pt x="507" y="381"/>
                        <a:pt x="540" y="393"/>
                      </a:cubicBezTo>
                      <a:cubicBezTo>
                        <a:pt x="562" y="413"/>
                        <a:pt x="580" y="416"/>
                        <a:pt x="609" y="424"/>
                      </a:cubicBezTo>
                      <a:cubicBezTo>
                        <a:pt x="668" y="421"/>
                        <a:pt x="727" y="422"/>
                        <a:pt x="786" y="416"/>
                      </a:cubicBezTo>
                      <a:cubicBezTo>
                        <a:pt x="802" y="414"/>
                        <a:pt x="832" y="400"/>
                        <a:pt x="832" y="400"/>
                      </a:cubicBezTo>
                      <a:cubicBezTo>
                        <a:pt x="852" y="382"/>
                        <a:pt x="873" y="379"/>
                        <a:pt x="894" y="362"/>
                      </a:cubicBezTo>
                      <a:cubicBezTo>
                        <a:pt x="916" y="344"/>
                        <a:pt x="928" y="320"/>
                        <a:pt x="948" y="300"/>
                      </a:cubicBezTo>
                      <a:cubicBezTo>
                        <a:pt x="966" y="240"/>
                        <a:pt x="941" y="310"/>
                        <a:pt x="971" y="262"/>
                      </a:cubicBezTo>
                      <a:cubicBezTo>
                        <a:pt x="975" y="255"/>
                        <a:pt x="975" y="246"/>
                        <a:pt x="979" y="239"/>
                      </a:cubicBezTo>
                      <a:cubicBezTo>
                        <a:pt x="990" y="217"/>
                        <a:pt x="1007" y="201"/>
                        <a:pt x="1025" y="185"/>
                      </a:cubicBezTo>
                      <a:cubicBezTo>
                        <a:pt x="1035" y="153"/>
                        <a:pt x="1059" y="135"/>
                        <a:pt x="1079" y="108"/>
                      </a:cubicBezTo>
                      <a:cubicBezTo>
                        <a:pt x="1120" y="53"/>
                        <a:pt x="1089" y="69"/>
                        <a:pt x="1132" y="54"/>
                      </a:cubicBezTo>
                      <a:cubicBezTo>
                        <a:pt x="1160" y="14"/>
                        <a:pt x="1188" y="15"/>
                        <a:pt x="1232" y="0"/>
                      </a:cubicBezTo>
                      <a:cubicBezTo>
                        <a:pt x="1263" y="3"/>
                        <a:pt x="1294" y="4"/>
                        <a:pt x="1325" y="8"/>
                      </a:cubicBezTo>
                      <a:cubicBezTo>
                        <a:pt x="1360" y="13"/>
                        <a:pt x="1340" y="16"/>
                        <a:pt x="1363" y="39"/>
                      </a:cubicBezTo>
                      <a:cubicBezTo>
                        <a:pt x="1394" y="70"/>
                        <a:pt x="1378" y="37"/>
                        <a:pt x="1402" y="70"/>
                      </a:cubicBezTo>
                      <a:cubicBezTo>
                        <a:pt x="1451" y="137"/>
                        <a:pt x="1413" y="98"/>
                        <a:pt x="1448" y="131"/>
                      </a:cubicBezTo>
                      <a:cubicBezTo>
                        <a:pt x="1477" y="227"/>
                        <a:pt x="1508" y="325"/>
                        <a:pt x="1525" y="424"/>
                      </a:cubicBezTo>
                      <a:cubicBezTo>
                        <a:pt x="1522" y="488"/>
                        <a:pt x="1533" y="638"/>
                        <a:pt x="1494" y="716"/>
                      </a:cubicBezTo>
                      <a:cubicBezTo>
                        <a:pt x="1471" y="761"/>
                        <a:pt x="1441" y="792"/>
                        <a:pt x="1409" y="831"/>
                      </a:cubicBezTo>
                      <a:cubicBezTo>
                        <a:pt x="1393" y="850"/>
                        <a:pt x="1381" y="876"/>
                        <a:pt x="1363" y="893"/>
                      </a:cubicBezTo>
                      <a:cubicBezTo>
                        <a:pt x="1296" y="958"/>
                        <a:pt x="1213" y="1002"/>
                        <a:pt x="1132" y="1047"/>
                      </a:cubicBezTo>
                      <a:cubicBezTo>
                        <a:pt x="1093" y="1068"/>
                        <a:pt x="1060" y="1095"/>
                        <a:pt x="1017" y="1108"/>
                      </a:cubicBezTo>
                      <a:cubicBezTo>
                        <a:pt x="945" y="1129"/>
                        <a:pt x="868" y="1127"/>
                        <a:pt x="794" y="1131"/>
                      </a:cubicBezTo>
                      <a:cubicBezTo>
                        <a:pt x="740" y="1128"/>
                        <a:pt x="686" y="1127"/>
                        <a:pt x="632" y="1123"/>
                      </a:cubicBezTo>
                      <a:cubicBezTo>
                        <a:pt x="570" y="1118"/>
                        <a:pt x="664" y="1105"/>
                        <a:pt x="571" y="1077"/>
                      </a:cubicBezTo>
                      <a:cubicBezTo>
                        <a:pt x="533" y="1065"/>
                        <a:pt x="432" y="1043"/>
                        <a:pt x="402" y="1023"/>
                      </a:cubicBezTo>
                      <a:cubicBezTo>
                        <a:pt x="372" y="1004"/>
                        <a:pt x="388" y="1011"/>
                        <a:pt x="356" y="1000"/>
                      </a:cubicBezTo>
                      <a:cubicBezTo>
                        <a:pt x="302" y="949"/>
                        <a:pt x="385" y="1026"/>
                        <a:pt x="317" y="970"/>
                      </a:cubicBezTo>
                      <a:cubicBezTo>
                        <a:pt x="283" y="943"/>
                        <a:pt x="322" y="966"/>
                        <a:pt x="286" y="931"/>
                      </a:cubicBezTo>
                      <a:cubicBezTo>
                        <a:pt x="274" y="920"/>
                        <a:pt x="261" y="910"/>
                        <a:pt x="248" y="900"/>
                      </a:cubicBezTo>
                      <a:cubicBezTo>
                        <a:pt x="220" y="877"/>
                        <a:pt x="192" y="863"/>
                        <a:pt x="171" y="831"/>
                      </a:cubicBezTo>
                      <a:cubicBezTo>
                        <a:pt x="120" y="755"/>
                        <a:pt x="158" y="811"/>
                        <a:pt x="125" y="762"/>
                      </a:cubicBezTo>
                      <a:cubicBezTo>
                        <a:pt x="120" y="754"/>
                        <a:pt x="109" y="739"/>
                        <a:pt x="109" y="739"/>
                      </a:cubicBezTo>
                      <a:cubicBezTo>
                        <a:pt x="107" y="731"/>
                        <a:pt x="105" y="723"/>
                        <a:pt x="102" y="716"/>
                      </a:cubicBezTo>
                      <a:cubicBezTo>
                        <a:pt x="97" y="705"/>
                        <a:pt x="90" y="696"/>
                        <a:pt x="86" y="685"/>
                      </a:cubicBezTo>
                      <a:cubicBezTo>
                        <a:pt x="65" y="628"/>
                        <a:pt x="52" y="566"/>
                        <a:pt x="32" y="508"/>
                      </a:cubicBezTo>
                      <a:cubicBezTo>
                        <a:pt x="30" y="488"/>
                        <a:pt x="25" y="467"/>
                        <a:pt x="25" y="447"/>
                      </a:cubicBezTo>
                      <a:cubicBezTo>
                        <a:pt x="25" y="233"/>
                        <a:pt x="0" y="235"/>
                        <a:pt x="86" y="108"/>
                      </a:cubicBezTo>
                      <a:cubicBezTo>
                        <a:pt x="96" y="93"/>
                        <a:pt x="100" y="68"/>
                        <a:pt x="117" y="62"/>
                      </a:cubicBezTo>
                      <a:cubicBezTo>
                        <a:pt x="157" y="48"/>
                        <a:pt x="199" y="42"/>
                        <a:pt x="240" y="31"/>
                      </a:cubicBezTo>
                      <a:close/>
                    </a:path>
                  </a:pathLst>
                </a:custGeom>
                <a:solidFill>
                  <a:srgbClr val="FF9900"/>
                </a:solidFill>
                <a:ln w="38100">
                  <a:noFill/>
                </a:ln>
              </p:spPr>
              <p:txBody>
                <a:bodyPr wrap="none" lIns="0" rIns="0" anchor="ctr" anchorCtr="0"/>
                <a:p>
                  <a:endParaRPr lang="zh-CN" altLang="en-US" dirty="0">
                    <a:latin typeface="Arial" panose="020B0604020202020204" pitchFamily="34" charset="0"/>
                  </a:endParaRPr>
                </a:p>
              </p:txBody>
            </p:sp>
            <p:sp>
              <p:nvSpPr>
                <p:cNvPr id="57393" name="Rectangle 26"/>
                <p:cNvSpPr/>
                <p:nvPr/>
              </p:nvSpPr>
              <p:spPr>
                <a:xfrm>
                  <a:off x="4222" y="2345"/>
                  <a:ext cx="374" cy="280"/>
                </a:xfrm>
                <a:prstGeom prst="rect">
                  <a:avLst/>
                </a:prstGeom>
                <a:noFill/>
                <a:ln w="9525">
                  <a:noFill/>
                </a:ln>
              </p:spPr>
              <p:txBody>
                <a:bodyPr lIns="0" rIns="0"/>
                <a:p>
                  <a:pPr algn="l"/>
                  <a:r>
                    <a:rPr lang="en-US" altLang="zh-CN" b="1" dirty="0">
                      <a:latin typeface="Zurich Cn BT" pitchFamily="34" charset="0"/>
                    </a:rPr>
                    <a:t>PT V</a:t>
                  </a:r>
                  <a:r>
                    <a:rPr lang="en-US" altLang="zh-CN" dirty="0">
                      <a:latin typeface="Zurich Cn BT" pitchFamily="34" charset="0"/>
                    </a:rPr>
                    <a:t>     </a:t>
                  </a:r>
                  <a:endParaRPr lang="en-US" altLang="zh-CN" dirty="0">
                    <a:solidFill>
                      <a:schemeClr val="bg1"/>
                    </a:solidFill>
                    <a:latin typeface="Zurich Cn BT" pitchFamily="34" charset="0"/>
                  </a:endParaRPr>
                </a:p>
              </p:txBody>
            </p:sp>
          </p:grpSp>
          <p:grpSp>
            <p:nvGrpSpPr>
              <p:cNvPr id="57389" name="Group 27"/>
              <p:cNvGrpSpPr/>
              <p:nvPr/>
            </p:nvGrpSpPr>
            <p:grpSpPr>
              <a:xfrm>
                <a:off x="4186" y="1872"/>
                <a:ext cx="422" cy="321"/>
                <a:chOff x="1344" y="1879"/>
                <a:chExt cx="374" cy="321"/>
              </a:xfrm>
            </p:grpSpPr>
            <p:sp>
              <p:nvSpPr>
                <p:cNvPr id="57390" name="Oval 28"/>
                <p:cNvSpPr/>
                <p:nvPr/>
              </p:nvSpPr>
              <p:spPr>
                <a:xfrm>
                  <a:off x="1367" y="1879"/>
                  <a:ext cx="280" cy="280"/>
                </a:xfrm>
                <a:prstGeom prst="ellipse">
                  <a:avLst/>
                </a:prstGeom>
                <a:solidFill>
                  <a:schemeClr val="accent1"/>
                </a:solidFill>
                <a:ln w="38100" cap="flat" cmpd="sng">
                  <a:solidFill>
                    <a:srgbClr val="00CC66"/>
                  </a:solidFill>
                  <a:prstDash val="solid"/>
                  <a:headEnd type="none" w="med" len="med"/>
                  <a:tailEnd type="none" w="med" len="med"/>
                </a:ln>
              </p:spPr>
              <p:txBody>
                <a:bodyPr wrap="none" lIns="0" rIns="0" anchor="ctr" anchorCtr="0"/>
                <a:p>
                  <a:endParaRPr lang="zh-CN" altLang="en-US" dirty="0">
                    <a:latin typeface="Arial" panose="020B0604020202020204" pitchFamily="34" charset="0"/>
                  </a:endParaRPr>
                </a:p>
              </p:txBody>
            </p:sp>
            <p:sp>
              <p:nvSpPr>
                <p:cNvPr id="57391" name="Rectangle 29"/>
                <p:cNvSpPr/>
                <p:nvPr/>
              </p:nvSpPr>
              <p:spPr>
                <a:xfrm>
                  <a:off x="1344" y="1920"/>
                  <a:ext cx="374" cy="280"/>
                </a:xfrm>
                <a:prstGeom prst="rect">
                  <a:avLst/>
                </a:prstGeom>
                <a:noFill/>
                <a:ln w="9525">
                  <a:noFill/>
                </a:ln>
              </p:spPr>
              <p:txBody>
                <a:bodyPr lIns="0" rIns="0"/>
                <a:p>
                  <a:pPr algn="l"/>
                  <a:r>
                    <a:rPr lang="zh-CN" altLang="en-US" b="1" dirty="0">
                      <a:latin typeface="Zurich Cn BT" pitchFamily="34" charset="0"/>
                    </a:rPr>
                    <a:t> </a:t>
                  </a:r>
                  <a:r>
                    <a:rPr lang="en-US" altLang="zh-CN" b="1" dirty="0">
                      <a:latin typeface="Zurich Cn BT" pitchFamily="34" charset="0"/>
                    </a:rPr>
                    <a:t>RO</a:t>
                  </a:r>
                  <a:endParaRPr lang="en-US" altLang="zh-CN" b="1" dirty="0">
                    <a:solidFill>
                      <a:schemeClr val="bg1"/>
                    </a:solidFill>
                    <a:latin typeface="Zurich Cn BT" pitchFamily="34" charset="0"/>
                  </a:endParaRPr>
                </a:p>
              </p:txBody>
            </p:sp>
          </p:grpSp>
        </p:grpSp>
      </p:grpSp>
      <p:sp>
        <p:nvSpPr>
          <p:cNvPr id="57347" name="Rectangle 30"/>
          <p:cNvSpPr/>
          <p:nvPr/>
        </p:nvSpPr>
        <p:spPr>
          <a:xfrm>
            <a:off x="7104063" y="1484313"/>
            <a:ext cx="1828800" cy="304800"/>
          </a:xfrm>
          <a:prstGeom prst="rect">
            <a:avLst/>
          </a:prstGeom>
          <a:noFill/>
          <a:ln w="9525">
            <a:noFill/>
          </a:ln>
        </p:spPr>
        <p:txBody>
          <a:bodyPr/>
          <a:p>
            <a:r>
              <a:rPr lang="en-US" altLang="zh-CN" sz="2800" b="1" dirty="0">
                <a:solidFill>
                  <a:srgbClr val="3333FF"/>
                </a:solidFill>
                <a:latin typeface="Zurich Cn BT" pitchFamily="34" charset="0"/>
              </a:rPr>
              <a:t>3</a:t>
            </a:r>
            <a:r>
              <a:rPr lang="zh-CN" altLang="en-US" sz="2800" b="1" dirty="0">
                <a:solidFill>
                  <a:srgbClr val="3333FF"/>
                </a:solidFill>
                <a:latin typeface="Zurich Cn BT" pitchFamily="34" charset="0"/>
              </a:rPr>
              <a:t>野调强</a:t>
            </a:r>
            <a:endParaRPr lang="zh-CN" altLang="en-US" sz="2800" b="1" dirty="0">
              <a:solidFill>
                <a:srgbClr val="3333FF"/>
              </a:solidFill>
              <a:latin typeface="Zurich Cn BT" pitchFamily="34" charset="0"/>
            </a:endParaRPr>
          </a:p>
        </p:txBody>
      </p:sp>
      <p:grpSp>
        <p:nvGrpSpPr>
          <p:cNvPr id="57348" name="Group 31"/>
          <p:cNvGrpSpPr/>
          <p:nvPr/>
        </p:nvGrpSpPr>
        <p:grpSpPr>
          <a:xfrm>
            <a:off x="2135188" y="2133600"/>
            <a:ext cx="3429000" cy="3502025"/>
            <a:chOff x="384" y="1344"/>
            <a:chExt cx="2160" cy="2206"/>
          </a:xfrm>
        </p:grpSpPr>
        <p:grpSp>
          <p:nvGrpSpPr>
            <p:cNvPr id="57360" name="Group 32"/>
            <p:cNvGrpSpPr/>
            <p:nvPr/>
          </p:nvGrpSpPr>
          <p:grpSpPr>
            <a:xfrm>
              <a:off x="960" y="2256"/>
              <a:ext cx="914" cy="718"/>
              <a:chOff x="1152" y="2315"/>
              <a:chExt cx="914" cy="718"/>
            </a:xfrm>
          </p:grpSpPr>
          <p:sp>
            <p:nvSpPr>
              <p:cNvPr id="57382" name="Freeform 33"/>
              <p:cNvSpPr/>
              <p:nvPr/>
            </p:nvSpPr>
            <p:spPr>
              <a:xfrm>
                <a:off x="1152" y="2315"/>
                <a:ext cx="914" cy="718"/>
              </a:xfrm>
              <a:custGeom>
                <a:avLst/>
                <a:gdLst>
                  <a:gd name="txL" fmla="*/ 0 w 1533"/>
                  <a:gd name="txT" fmla="*/ 0 h 1131"/>
                  <a:gd name="txR" fmla="*/ 1533 w 1533"/>
                  <a:gd name="txB" fmla="*/ 1131 h 1131"/>
                </a:gdLst>
                <a:ahLst/>
                <a:cxnLst>
                  <a:cxn ang="0">
                    <a:pos x="51" y="8"/>
                  </a:cxn>
                  <a:cxn ang="0">
                    <a:pos x="80" y="47"/>
                  </a:cxn>
                  <a:cxn ang="0">
                    <a:pos x="88" y="63"/>
                  </a:cxn>
                  <a:cxn ang="0">
                    <a:pos x="100" y="83"/>
                  </a:cxn>
                  <a:cxn ang="0">
                    <a:pos x="114" y="100"/>
                  </a:cxn>
                  <a:cxn ang="0">
                    <a:pos x="129" y="109"/>
                  </a:cxn>
                  <a:cxn ang="0">
                    <a:pos x="167" y="107"/>
                  </a:cxn>
                  <a:cxn ang="0">
                    <a:pos x="176" y="102"/>
                  </a:cxn>
                  <a:cxn ang="0">
                    <a:pos x="190" y="93"/>
                  </a:cxn>
                  <a:cxn ang="0">
                    <a:pos x="201" y="77"/>
                  </a:cxn>
                  <a:cxn ang="0">
                    <a:pos x="206" y="67"/>
                  </a:cxn>
                  <a:cxn ang="0">
                    <a:pos x="207" y="61"/>
                  </a:cxn>
                  <a:cxn ang="0">
                    <a:pos x="217" y="47"/>
                  </a:cxn>
                  <a:cxn ang="0">
                    <a:pos x="228" y="28"/>
                  </a:cxn>
                  <a:cxn ang="0">
                    <a:pos x="240" y="14"/>
                  </a:cxn>
                  <a:cxn ang="0">
                    <a:pos x="261" y="0"/>
                  </a:cxn>
                  <a:cxn ang="0">
                    <a:pos x="281" y="2"/>
                  </a:cxn>
                  <a:cxn ang="0">
                    <a:pos x="289" y="10"/>
                  </a:cxn>
                  <a:cxn ang="0">
                    <a:pos x="297" y="18"/>
                  </a:cxn>
                  <a:cxn ang="0">
                    <a:pos x="307" y="34"/>
                  </a:cxn>
                  <a:cxn ang="0">
                    <a:pos x="323" y="109"/>
                  </a:cxn>
                  <a:cxn ang="0">
                    <a:pos x="317" y="183"/>
                  </a:cxn>
                  <a:cxn ang="0">
                    <a:pos x="299" y="213"/>
                  </a:cxn>
                  <a:cxn ang="0">
                    <a:pos x="289" y="229"/>
                  </a:cxn>
                  <a:cxn ang="0">
                    <a:pos x="240" y="268"/>
                  </a:cxn>
                  <a:cxn ang="0">
                    <a:pos x="215" y="283"/>
                  </a:cxn>
                  <a:cxn ang="0">
                    <a:pos x="168" y="289"/>
                  </a:cxn>
                  <a:cxn ang="0">
                    <a:pos x="134" y="288"/>
                  </a:cxn>
                  <a:cxn ang="0">
                    <a:pos x="121" y="276"/>
                  </a:cxn>
                  <a:cxn ang="0">
                    <a:pos x="85" y="262"/>
                  </a:cxn>
                  <a:cxn ang="0">
                    <a:pos x="75" y="256"/>
                  </a:cxn>
                  <a:cxn ang="0">
                    <a:pos x="67" y="248"/>
                  </a:cxn>
                  <a:cxn ang="0">
                    <a:pos x="61" y="238"/>
                  </a:cxn>
                  <a:cxn ang="0">
                    <a:pos x="52" y="230"/>
                  </a:cxn>
                  <a:cxn ang="0">
                    <a:pos x="36" y="213"/>
                  </a:cxn>
                  <a:cxn ang="0">
                    <a:pos x="27" y="195"/>
                  </a:cxn>
                  <a:cxn ang="0">
                    <a:pos x="23" y="189"/>
                  </a:cxn>
                  <a:cxn ang="0">
                    <a:pos x="21" y="183"/>
                  </a:cxn>
                  <a:cxn ang="0">
                    <a:pos x="18" y="175"/>
                  </a:cxn>
                  <a:cxn ang="0">
                    <a:pos x="7" y="130"/>
                  </a:cxn>
                  <a:cxn ang="0">
                    <a:pos x="5" y="114"/>
                  </a:cxn>
                  <a:cxn ang="0">
                    <a:pos x="18" y="28"/>
                  </a:cxn>
                  <a:cxn ang="0">
                    <a:pos x="25" y="16"/>
                  </a:cxn>
                  <a:cxn ang="0">
                    <a:pos x="51" y="8"/>
                  </a:cxn>
                </a:cxnLst>
                <a:rect l="txL" t="txT" r="txR" b="txB"/>
                <a:pathLst>
                  <a:path w="1533" h="1131">
                    <a:moveTo>
                      <a:pt x="240" y="31"/>
                    </a:moveTo>
                    <a:cubicBezTo>
                      <a:pt x="296" y="70"/>
                      <a:pt x="342" y="129"/>
                      <a:pt x="379" y="185"/>
                    </a:cubicBezTo>
                    <a:cubicBezTo>
                      <a:pt x="393" y="206"/>
                      <a:pt x="400" y="228"/>
                      <a:pt x="417" y="247"/>
                    </a:cubicBezTo>
                    <a:cubicBezTo>
                      <a:pt x="429" y="282"/>
                      <a:pt x="450" y="296"/>
                      <a:pt x="471" y="324"/>
                    </a:cubicBezTo>
                    <a:cubicBezTo>
                      <a:pt x="492" y="351"/>
                      <a:pt x="507" y="381"/>
                      <a:pt x="540" y="393"/>
                    </a:cubicBezTo>
                    <a:cubicBezTo>
                      <a:pt x="562" y="413"/>
                      <a:pt x="580" y="416"/>
                      <a:pt x="609" y="424"/>
                    </a:cubicBezTo>
                    <a:cubicBezTo>
                      <a:pt x="668" y="421"/>
                      <a:pt x="727" y="422"/>
                      <a:pt x="786" y="416"/>
                    </a:cubicBezTo>
                    <a:cubicBezTo>
                      <a:pt x="802" y="414"/>
                      <a:pt x="832" y="400"/>
                      <a:pt x="832" y="400"/>
                    </a:cubicBezTo>
                    <a:cubicBezTo>
                      <a:pt x="852" y="382"/>
                      <a:pt x="873" y="379"/>
                      <a:pt x="894" y="362"/>
                    </a:cubicBezTo>
                    <a:cubicBezTo>
                      <a:pt x="916" y="344"/>
                      <a:pt x="928" y="320"/>
                      <a:pt x="948" y="300"/>
                    </a:cubicBezTo>
                    <a:cubicBezTo>
                      <a:pt x="966" y="240"/>
                      <a:pt x="941" y="310"/>
                      <a:pt x="971" y="262"/>
                    </a:cubicBezTo>
                    <a:cubicBezTo>
                      <a:pt x="975" y="255"/>
                      <a:pt x="975" y="246"/>
                      <a:pt x="979" y="239"/>
                    </a:cubicBezTo>
                    <a:cubicBezTo>
                      <a:pt x="990" y="217"/>
                      <a:pt x="1007" y="201"/>
                      <a:pt x="1025" y="185"/>
                    </a:cubicBezTo>
                    <a:cubicBezTo>
                      <a:pt x="1035" y="153"/>
                      <a:pt x="1059" y="135"/>
                      <a:pt x="1079" y="108"/>
                    </a:cubicBezTo>
                    <a:cubicBezTo>
                      <a:pt x="1120" y="53"/>
                      <a:pt x="1089" y="69"/>
                      <a:pt x="1132" y="54"/>
                    </a:cubicBezTo>
                    <a:cubicBezTo>
                      <a:pt x="1160" y="14"/>
                      <a:pt x="1188" y="15"/>
                      <a:pt x="1232" y="0"/>
                    </a:cubicBezTo>
                    <a:cubicBezTo>
                      <a:pt x="1263" y="3"/>
                      <a:pt x="1294" y="4"/>
                      <a:pt x="1325" y="8"/>
                    </a:cubicBezTo>
                    <a:cubicBezTo>
                      <a:pt x="1360" y="13"/>
                      <a:pt x="1340" y="16"/>
                      <a:pt x="1363" y="39"/>
                    </a:cubicBezTo>
                    <a:cubicBezTo>
                      <a:pt x="1394" y="70"/>
                      <a:pt x="1378" y="37"/>
                      <a:pt x="1402" y="70"/>
                    </a:cubicBezTo>
                    <a:cubicBezTo>
                      <a:pt x="1451" y="137"/>
                      <a:pt x="1413" y="98"/>
                      <a:pt x="1448" y="131"/>
                    </a:cubicBezTo>
                    <a:cubicBezTo>
                      <a:pt x="1477" y="227"/>
                      <a:pt x="1508" y="325"/>
                      <a:pt x="1525" y="424"/>
                    </a:cubicBezTo>
                    <a:cubicBezTo>
                      <a:pt x="1522" y="488"/>
                      <a:pt x="1533" y="638"/>
                      <a:pt x="1494" y="716"/>
                    </a:cubicBezTo>
                    <a:cubicBezTo>
                      <a:pt x="1471" y="761"/>
                      <a:pt x="1441" y="792"/>
                      <a:pt x="1409" y="831"/>
                    </a:cubicBezTo>
                    <a:cubicBezTo>
                      <a:pt x="1393" y="850"/>
                      <a:pt x="1381" y="876"/>
                      <a:pt x="1363" y="893"/>
                    </a:cubicBezTo>
                    <a:cubicBezTo>
                      <a:pt x="1296" y="958"/>
                      <a:pt x="1213" y="1002"/>
                      <a:pt x="1132" y="1047"/>
                    </a:cubicBezTo>
                    <a:cubicBezTo>
                      <a:pt x="1093" y="1068"/>
                      <a:pt x="1060" y="1095"/>
                      <a:pt x="1017" y="1108"/>
                    </a:cubicBezTo>
                    <a:cubicBezTo>
                      <a:pt x="945" y="1129"/>
                      <a:pt x="868" y="1127"/>
                      <a:pt x="794" y="1131"/>
                    </a:cubicBezTo>
                    <a:cubicBezTo>
                      <a:pt x="740" y="1128"/>
                      <a:pt x="686" y="1127"/>
                      <a:pt x="632" y="1123"/>
                    </a:cubicBezTo>
                    <a:cubicBezTo>
                      <a:pt x="570" y="1118"/>
                      <a:pt x="664" y="1105"/>
                      <a:pt x="571" y="1077"/>
                    </a:cubicBezTo>
                    <a:cubicBezTo>
                      <a:pt x="533" y="1065"/>
                      <a:pt x="432" y="1043"/>
                      <a:pt x="402" y="1023"/>
                    </a:cubicBezTo>
                    <a:cubicBezTo>
                      <a:pt x="372" y="1004"/>
                      <a:pt x="388" y="1011"/>
                      <a:pt x="356" y="1000"/>
                    </a:cubicBezTo>
                    <a:cubicBezTo>
                      <a:pt x="302" y="949"/>
                      <a:pt x="385" y="1026"/>
                      <a:pt x="317" y="970"/>
                    </a:cubicBezTo>
                    <a:cubicBezTo>
                      <a:pt x="283" y="943"/>
                      <a:pt x="322" y="966"/>
                      <a:pt x="286" y="931"/>
                    </a:cubicBezTo>
                    <a:cubicBezTo>
                      <a:pt x="274" y="920"/>
                      <a:pt x="261" y="910"/>
                      <a:pt x="248" y="900"/>
                    </a:cubicBezTo>
                    <a:cubicBezTo>
                      <a:pt x="220" y="877"/>
                      <a:pt x="192" y="863"/>
                      <a:pt x="171" y="831"/>
                    </a:cubicBezTo>
                    <a:cubicBezTo>
                      <a:pt x="120" y="755"/>
                      <a:pt x="158" y="811"/>
                      <a:pt x="125" y="762"/>
                    </a:cubicBezTo>
                    <a:cubicBezTo>
                      <a:pt x="120" y="754"/>
                      <a:pt x="109" y="739"/>
                      <a:pt x="109" y="739"/>
                    </a:cubicBezTo>
                    <a:cubicBezTo>
                      <a:pt x="107" y="731"/>
                      <a:pt x="105" y="723"/>
                      <a:pt x="102" y="716"/>
                    </a:cubicBezTo>
                    <a:cubicBezTo>
                      <a:pt x="97" y="705"/>
                      <a:pt x="90" y="696"/>
                      <a:pt x="86" y="685"/>
                    </a:cubicBezTo>
                    <a:cubicBezTo>
                      <a:pt x="65" y="628"/>
                      <a:pt x="52" y="566"/>
                      <a:pt x="32" y="508"/>
                    </a:cubicBezTo>
                    <a:cubicBezTo>
                      <a:pt x="30" y="488"/>
                      <a:pt x="25" y="467"/>
                      <a:pt x="25" y="447"/>
                    </a:cubicBezTo>
                    <a:cubicBezTo>
                      <a:pt x="25" y="233"/>
                      <a:pt x="0" y="235"/>
                      <a:pt x="86" y="108"/>
                    </a:cubicBezTo>
                    <a:cubicBezTo>
                      <a:pt x="96" y="93"/>
                      <a:pt x="100" y="68"/>
                      <a:pt x="117" y="62"/>
                    </a:cubicBezTo>
                    <a:cubicBezTo>
                      <a:pt x="157" y="48"/>
                      <a:pt x="199" y="42"/>
                      <a:pt x="240" y="31"/>
                    </a:cubicBezTo>
                    <a:close/>
                  </a:path>
                </a:pathLst>
              </a:custGeom>
              <a:solidFill>
                <a:srgbClr val="FF9900"/>
              </a:solidFill>
              <a:ln w="38100">
                <a:noFill/>
              </a:ln>
            </p:spPr>
            <p:txBody>
              <a:bodyPr wrap="none" lIns="0" rIns="0" anchor="ctr" anchorCtr="0"/>
              <a:p>
                <a:endParaRPr lang="zh-CN" altLang="en-US" dirty="0">
                  <a:latin typeface="Arial" panose="020B0604020202020204" pitchFamily="34" charset="0"/>
                </a:endParaRPr>
              </a:p>
            </p:txBody>
          </p:sp>
          <p:sp>
            <p:nvSpPr>
              <p:cNvPr id="57383" name="Rectangle 34"/>
              <p:cNvSpPr/>
              <p:nvPr/>
            </p:nvSpPr>
            <p:spPr>
              <a:xfrm>
                <a:off x="1477" y="2635"/>
                <a:ext cx="395" cy="243"/>
              </a:xfrm>
              <a:prstGeom prst="rect">
                <a:avLst/>
              </a:prstGeom>
              <a:noFill/>
              <a:ln w="9525">
                <a:noFill/>
              </a:ln>
            </p:spPr>
            <p:txBody>
              <a:bodyPr lIns="0" rIns="0"/>
              <a:p>
                <a:pPr algn="l"/>
                <a:r>
                  <a:rPr lang="en-US" altLang="zh-CN" b="1" dirty="0">
                    <a:latin typeface="Zurich Cn BT" pitchFamily="34" charset="0"/>
                  </a:rPr>
                  <a:t>PTV</a:t>
                </a:r>
                <a:endParaRPr lang="en-US" altLang="zh-CN" b="1" dirty="0">
                  <a:solidFill>
                    <a:schemeClr val="bg1"/>
                  </a:solidFill>
                  <a:latin typeface="Zurich Cn BT" pitchFamily="34" charset="0"/>
                </a:endParaRPr>
              </a:p>
            </p:txBody>
          </p:sp>
        </p:grpSp>
        <p:grpSp>
          <p:nvGrpSpPr>
            <p:cNvPr id="57361" name="Group 35"/>
            <p:cNvGrpSpPr/>
            <p:nvPr/>
          </p:nvGrpSpPr>
          <p:grpSpPr>
            <a:xfrm>
              <a:off x="1248" y="2160"/>
              <a:ext cx="352" cy="279"/>
              <a:chOff x="1344" y="1879"/>
              <a:chExt cx="374" cy="321"/>
            </a:xfrm>
          </p:grpSpPr>
          <p:sp>
            <p:nvSpPr>
              <p:cNvPr id="57380" name="Oval 36"/>
              <p:cNvSpPr/>
              <p:nvPr/>
            </p:nvSpPr>
            <p:spPr>
              <a:xfrm>
                <a:off x="1367" y="1879"/>
                <a:ext cx="280" cy="280"/>
              </a:xfrm>
              <a:prstGeom prst="ellipse">
                <a:avLst/>
              </a:prstGeom>
              <a:solidFill>
                <a:schemeClr val="accent1"/>
              </a:solidFill>
              <a:ln w="38100" cap="flat" cmpd="sng">
                <a:solidFill>
                  <a:srgbClr val="00CC66"/>
                </a:solidFill>
                <a:prstDash val="solid"/>
                <a:headEnd type="none" w="med" len="med"/>
                <a:tailEnd type="none" w="med" len="med"/>
              </a:ln>
            </p:spPr>
            <p:txBody>
              <a:bodyPr wrap="none" anchor="ctr" anchorCtr="0"/>
              <a:p>
                <a:endParaRPr lang="zh-CN" altLang="en-US" dirty="0">
                  <a:latin typeface="Arial" panose="020B0604020202020204" pitchFamily="34" charset="0"/>
                </a:endParaRPr>
              </a:p>
            </p:txBody>
          </p:sp>
          <p:sp>
            <p:nvSpPr>
              <p:cNvPr id="57381" name="Rectangle 37"/>
              <p:cNvSpPr/>
              <p:nvPr/>
            </p:nvSpPr>
            <p:spPr>
              <a:xfrm>
                <a:off x="1344" y="1920"/>
                <a:ext cx="374" cy="280"/>
              </a:xfrm>
              <a:prstGeom prst="rect">
                <a:avLst/>
              </a:prstGeom>
              <a:noFill/>
              <a:ln w="9525">
                <a:noFill/>
              </a:ln>
            </p:spPr>
            <p:txBody>
              <a:bodyPr/>
              <a:p>
                <a:pPr algn="l"/>
                <a:r>
                  <a:rPr lang="en-US" altLang="zh-CN" b="1" dirty="0">
                    <a:latin typeface="Zurich Cn BT" pitchFamily="34" charset="0"/>
                  </a:rPr>
                  <a:t>RO</a:t>
                </a:r>
                <a:endParaRPr lang="en-US" altLang="zh-CN" b="1" dirty="0">
                  <a:solidFill>
                    <a:schemeClr val="bg1"/>
                  </a:solidFill>
                  <a:latin typeface="Zurich Cn BT" pitchFamily="34" charset="0"/>
                </a:endParaRPr>
              </a:p>
            </p:txBody>
          </p:sp>
        </p:grpSp>
        <p:grpSp>
          <p:nvGrpSpPr>
            <p:cNvPr id="57362" name="Group 38"/>
            <p:cNvGrpSpPr/>
            <p:nvPr/>
          </p:nvGrpSpPr>
          <p:grpSpPr>
            <a:xfrm>
              <a:off x="864" y="1344"/>
              <a:ext cx="1120" cy="472"/>
              <a:chOff x="944" y="1224"/>
              <a:chExt cx="1120" cy="472"/>
            </a:xfrm>
          </p:grpSpPr>
          <p:sp>
            <p:nvSpPr>
              <p:cNvPr id="57375" name="Freeform 39"/>
              <p:cNvSpPr/>
              <p:nvPr/>
            </p:nvSpPr>
            <p:spPr>
              <a:xfrm>
                <a:off x="944" y="1248"/>
                <a:ext cx="1120" cy="448"/>
              </a:xfrm>
              <a:custGeom>
                <a:avLst/>
                <a:gdLst>
                  <a:gd name="txL" fmla="*/ 0 w 1120"/>
                  <a:gd name="txT" fmla="*/ 0 h 448"/>
                  <a:gd name="txR" fmla="*/ 1120 w 1120"/>
                  <a:gd name="txB" fmla="*/ 448 h 448"/>
                </a:gdLst>
                <a:ahLst/>
                <a:cxnLst>
                  <a:cxn ang="0">
                    <a:pos x="0" y="16"/>
                  </a:cxn>
                  <a:cxn ang="0">
                    <a:pos x="16" y="80"/>
                  </a:cxn>
                  <a:cxn ang="0">
                    <a:pos x="112" y="376"/>
                  </a:cxn>
                  <a:cxn ang="0">
                    <a:pos x="160" y="400"/>
                  </a:cxn>
                  <a:cxn ang="0">
                    <a:pos x="184" y="416"/>
                  </a:cxn>
                  <a:cxn ang="0">
                    <a:pos x="272" y="424"/>
                  </a:cxn>
                  <a:cxn ang="0">
                    <a:pos x="448" y="448"/>
                  </a:cxn>
                  <a:cxn ang="0">
                    <a:pos x="992" y="424"/>
                  </a:cxn>
                  <a:cxn ang="0">
                    <a:pos x="1040" y="368"/>
                  </a:cxn>
                  <a:cxn ang="0">
                    <a:pos x="1088" y="272"/>
                  </a:cxn>
                  <a:cxn ang="0">
                    <a:pos x="1104" y="208"/>
                  </a:cxn>
                  <a:cxn ang="0">
                    <a:pos x="1120" y="0"/>
                  </a:cxn>
                </a:cxnLst>
                <a:rect l="txL" t="txT" r="txR" b="txB"/>
                <a:pathLst>
                  <a:path w="1120" h="448">
                    <a:moveTo>
                      <a:pt x="0" y="16"/>
                    </a:moveTo>
                    <a:cubicBezTo>
                      <a:pt x="1" y="19"/>
                      <a:pt x="14" y="70"/>
                      <a:pt x="16" y="80"/>
                    </a:cubicBezTo>
                    <a:cubicBezTo>
                      <a:pt x="44" y="222"/>
                      <a:pt x="34" y="259"/>
                      <a:pt x="112" y="376"/>
                    </a:cubicBezTo>
                    <a:cubicBezTo>
                      <a:pt x="123" y="393"/>
                      <a:pt x="144" y="392"/>
                      <a:pt x="160" y="400"/>
                    </a:cubicBezTo>
                    <a:cubicBezTo>
                      <a:pt x="169" y="404"/>
                      <a:pt x="175" y="414"/>
                      <a:pt x="184" y="416"/>
                    </a:cubicBezTo>
                    <a:cubicBezTo>
                      <a:pt x="213" y="422"/>
                      <a:pt x="243" y="421"/>
                      <a:pt x="272" y="424"/>
                    </a:cubicBezTo>
                    <a:cubicBezTo>
                      <a:pt x="328" y="443"/>
                      <a:pt x="390" y="441"/>
                      <a:pt x="448" y="448"/>
                    </a:cubicBezTo>
                    <a:cubicBezTo>
                      <a:pt x="629" y="436"/>
                      <a:pt x="811" y="444"/>
                      <a:pt x="992" y="424"/>
                    </a:cubicBezTo>
                    <a:cubicBezTo>
                      <a:pt x="1028" y="412"/>
                      <a:pt x="1023" y="398"/>
                      <a:pt x="1040" y="368"/>
                    </a:cubicBezTo>
                    <a:cubicBezTo>
                      <a:pt x="1092" y="275"/>
                      <a:pt x="1057" y="365"/>
                      <a:pt x="1088" y="272"/>
                    </a:cubicBezTo>
                    <a:cubicBezTo>
                      <a:pt x="1095" y="251"/>
                      <a:pt x="1104" y="208"/>
                      <a:pt x="1104" y="208"/>
                    </a:cubicBezTo>
                    <a:cubicBezTo>
                      <a:pt x="1110" y="139"/>
                      <a:pt x="1120" y="70"/>
                      <a:pt x="1120" y="0"/>
                    </a:cubicBezTo>
                  </a:path>
                </a:pathLst>
              </a:custGeom>
              <a:gradFill rotWithShape="0">
                <a:gsLst>
                  <a:gs pos="0">
                    <a:srgbClr val="765E00"/>
                  </a:gs>
                  <a:gs pos="100000">
                    <a:srgbClr val="FFCC00"/>
                  </a:gs>
                </a:gsLst>
                <a:lin ang="5400000" scaled="1"/>
                <a:tileRect/>
              </a:gradFill>
              <a:ln w="28575" cap="flat" cmpd="sng">
                <a:solidFill>
                  <a:srgbClr val="FFCC00"/>
                </a:solidFill>
                <a:prstDash val="solid"/>
                <a:round/>
                <a:headEnd type="none" w="med" len="med"/>
                <a:tailEnd type="none" w="med" len="med"/>
              </a:ln>
            </p:spPr>
            <p:txBody>
              <a:bodyPr wrap="none" anchor="ctr" anchorCtr="0"/>
              <a:p>
                <a:endParaRPr lang="zh-CN" altLang="en-US" dirty="0">
                  <a:latin typeface="Arial" panose="020B0604020202020204" pitchFamily="34" charset="0"/>
                </a:endParaRPr>
              </a:p>
            </p:txBody>
          </p:sp>
          <p:grpSp>
            <p:nvGrpSpPr>
              <p:cNvPr id="57376" name="Group 40"/>
              <p:cNvGrpSpPr/>
              <p:nvPr/>
            </p:nvGrpSpPr>
            <p:grpSpPr>
              <a:xfrm>
                <a:off x="1200" y="1224"/>
                <a:ext cx="624" cy="456"/>
                <a:chOff x="1200" y="1224"/>
                <a:chExt cx="624" cy="456"/>
              </a:xfrm>
            </p:grpSpPr>
            <p:sp>
              <p:nvSpPr>
                <p:cNvPr id="57377" name="Line 41"/>
                <p:cNvSpPr/>
                <p:nvPr/>
              </p:nvSpPr>
              <p:spPr>
                <a:xfrm flipH="1">
                  <a:off x="1200" y="1224"/>
                  <a:ext cx="0" cy="456"/>
                </a:xfrm>
                <a:prstGeom prst="line">
                  <a:avLst/>
                </a:prstGeom>
                <a:ln w="12700" cap="flat" cmpd="sng">
                  <a:solidFill>
                    <a:schemeClr val="tx1"/>
                  </a:solidFill>
                  <a:prstDash val="solid"/>
                  <a:headEnd type="none" w="med" len="med"/>
                  <a:tailEnd type="triangle" w="med" len="med"/>
                </a:ln>
              </p:spPr>
            </p:sp>
            <p:sp>
              <p:nvSpPr>
                <p:cNvPr id="57378" name="Line 42"/>
                <p:cNvSpPr/>
                <p:nvPr/>
              </p:nvSpPr>
              <p:spPr>
                <a:xfrm flipH="1">
                  <a:off x="1488" y="1224"/>
                  <a:ext cx="0" cy="456"/>
                </a:xfrm>
                <a:prstGeom prst="line">
                  <a:avLst/>
                </a:prstGeom>
                <a:ln w="12700" cap="flat" cmpd="sng">
                  <a:solidFill>
                    <a:schemeClr val="tx1"/>
                  </a:solidFill>
                  <a:prstDash val="solid"/>
                  <a:headEnd type="none" w="med" len="med"/>
                  <a:tailEnd type="triangle" w="med" len="med"/>
                </a:ln>
              </p:spPr>
            </p:sp>
            <p:sp>
              <p:nvSpPr>
                <p:cNvPr id="57379" name="Line 43"/>
                <p:cNvSpPr/>
                <p:nvPr/>
              </p:nvSpPr>
              <p:spPr>
                <a:xfrm flipH="1">
                  <a:off x="1824" y="1272"/>
                  <a:ext cx="0" cy="408"/>
                </a:xfrm>
                <a:prstGeom prst="line">
                  <a:avLst/>
                </a:prstGeom>
                <a:ln w="12700" cap="flat" cmpd="sng">
                  <a:solidFill>
                    <a:schemeClr val="tx1"/>
                  </a:solidFill>
                  <a:prstDash val="solid"/>
                  <a:headEnd type="none" w="med" len="med"/>
                  <a:tailEnd type="triangle" w="med" len="med"/>
                </a:ln>
              </p:spPr>
            </p:sp>
          </p:grpSp>
        </p:grpSp>
        <p:grpSp>
          <p:nvGrpSpPr>
            <p:cNvPr id="57363" name="Group 44"/>
            <p:cNvGrpSpPr/>
            <p:nvPr/>
          </p:nvGrpSpPr>
          <p:grpSpPr>
            <a:xfrm>
              <a:off x="384" y="2630"/>
              <a:ext cx="624" cy="864"/>
              <a:chOff x="168" y="2464"/>
              <a:chExt cx="888" cy="1026"/>
            </a:xfrm>
          </p:grpSpPr>
          <p:sp>
            <p:nvSpPr>
              <p:cNvPr id="57370" name="Freeform 45"/>
              <p:cNvSpPr/>
              <p:nvPr/>
            </p:nvSpPr>
            <p:spPr>
              <a:xfrm>
                <a:off x="168" y="2464"/>
                <a:ext cx="880" cy="1026"/>
              </a:xfrm>
              <a:custGeom>
                <a:avLst/>
                <a:gdLst>
                  <a:gd name="txL" fmla="*/ 0 w 880"/>
                  <a:gd name="txT" fmla="*/ 0 h 1026"/>
                  <a:gd name="txR" fmla="*/ 880 w 880"/>
                  <a:gd name="txB" fmla="*/ 1026 h 1026"/>
                </a:gdLst>
                <a:ahLst/>
                <a:cxnLst>
                  <a:cxn ang="0">
                    <a:pos x="0" y="168"/>
                  </a:cxn>
                  <a:cxn ang="0">
                    <a:pos x="120" y="104"/>
                  </a:cxn>
                  <a:cxn ang="0">
                    <a:pos x="168" y="88"/>
                  </a:cxn>
                  <a:cxn ang="0">
                    <a:pos x="240" y="48"/>
                  </a:cxn>
                  <a:cxn ang="0">
                    <a:pos x="320" y="24"/>
                  </a:cxn>
                  <a:cxn ang="0">
                    <a:pos x="368" y="8"/>
                  </a:cxn>
                  <a:cxn ang="0">
                    <a:pos x="392" y="0"/>
                  </a:cxn>
                  <a:cxn ang="0">
                    <a:pos x="536" y="40"/>
                  </a:cxn>
                  <a:cxn ang="0">
                    <a:pos x="776" y="376"/>
                  </a:cxn>
                  <a:cxn ang="0">
                    <a:pos x="848" y="496"/>
                  </a:cxn>
                  <a:cxn ang="0">
                    <a:pos x="880" y="568"/>
                  </a:cxn>
                  <a:cxn ang="0">
                    <a:pos x="840" y="712"/>
                  </a:cxn>
                  <a:cxn ang="0">
                    <a:pos x="824" y="760"/>
                  </a:cxn>
                  <a:cxn ang="0">
                    <a:pos x="768" y="832"/>
                  </a:cxn>
                  <a:cxn ang="0">
                    <a:pos x="720" y="880"/>
                  </a:cxn>
                  <a:cxn ang="0">
                    <a:pos x="656" y="944"/>
                  </a:cxn>
                  <a:cxn ang="0">
                    <a:pos x="640" y="968"/>
                  </a:cxn>
                  <a:cxn ang="0">
                    <a:pos x="592" y="1000"/>
                  </a:cxn>
                  <a:cxn ang="0">
                    <a:pos x="568" y="1024"/>
                  </a:cxn>
                  <a:cxn ang="0">
                    <a:pos x="560" y="1016"/>
                  </a:cxn>
                </a:cxnLst>
                <a:rect l="txL" t="txT" r="txR" b="txB"/>
                <a:pathLst>
                  <a:path w="880" h="1026">
                    <a:moveTo>
                      <a:pt x="0" y="168"/>
                    </a:moveTo>
                    <a:cubicBezTo>
                      <a:pt x="39" y="142"/>
                      <a:pt x="78" y="123"/>
                      <a:pt x="120" y="104"/>
                    </a:cubicBezTo>
                    <a:cubicBezTo>
                      <a:pt x="135" y="97"/>
                      <a:pt x="154" y="97"/>
                      <a:pt x="168" y="88"/>
                    </a:cubicBezTo>
                    <a:cubicBezTo>
                      <a:pt x="190" y="73"/>
                      <a:pt x="216" y="59"/>
                      <a:pt x="240" y="48"/>
                    </a:cubicBezTo>
                    <a:cubicBezTo>
                      <a:pt x="279" y="31"/>
                      <a:pt x="284" y="35"/>
                      <a:pt x="320" y="24"/>
                    </a:cubicBezTo>
                    <a:cubicBezTo>
                      <a:pt x="336" y="19"/>
                      <a:pt x="352" y="13"/>
                      <a:pt x="368" y="8"/>
                    </a:cubicBezTo>
                    <a:cubicBezTo>
                      <a:pt x="376" y="5"/>
                      <a:pt x="392" y="0"/>
                      <a:pt x="392" y="0"/>
                    </a:cubicBezTo>
                    <a:cubicBezTo>
                      <a:pt x="451" y="7"/>
                      <a:pt x="482" y="22"/>
                      <a:pt x="536" y="40"/>
                    </a:cubicBezTo>
                    <a:cubicBezTo>
                      <a:pt x="612" y="155"/>
                      <a:pt x="699" y="261"/>
                      <a:pt x="776" y="376"/>
                    </a:cubicBezTo>
                    <a:cubicBezTo>
                      <a:pt x="802" y="415"/>
                      <a:pt x="822" y="456"/>
                      <a:pt x="848" y="496"/>
                    </a:cubicBezTo>
                    <a:cubicBezTo>
                      <a:pt x="863" y="518"/>
                      <a:pt x="880" y="568"/>
                      <a:pt x="880" y="568"/>
                    </a:cubicBezTo>
                    <a:cubicBezTo>
                      <a:pt x="873" y="629"/>
                      <a:pt x="863" y="661"/>
                      <a:pt x="840" y="712"/>
                    </a:cubicBezTo>
                    <a:cubicBezTo>
                      <a:pt x="833" y="727"/>
                      <a:pt x="836" y="748"/>
                      <a:pt x="824" y="760"/>
                    </a:cubicBezTo>
                    <a:cubicBezTo>
                      <a:pt x="786" y="798"/>
                      <a:pt x="806" y="775"/>
                      <a:pt x="768" y="832"/>
                    </a:cubicBezTo>
                    <a:cubicBezTo>
                      <a:pt x="755" y="851"/>
                      <a:pt x="733" y="861"/>
                      <a:pt x="720" y="880"/>
                    </a:cubicBezTo>
                    <a:cubicBezTo>
                      <a:pt x="702" y="908"/>
                      <a:pt x="684" y="926"/>
                      <a:pt x="656" y="944"/>
                    </a:cubicBezTo>
                    <a:cubicBezTo>
                      <a:pt x="651" y="952"/>
                      <a:pt x="647" y="962"/>
                      <a:pt x="640" y="968"/>
                    </a:cubicBezTo>
                    <a:cubicBezTo>
                      <a:pt x="626" y="981"/>
                      <a:pt x="606" y="986"/>
                      <a:pt x="592" y="1000"/>
                    </a:cubicBezTo>
                    <a:cubicBezTo>
                      <a:pt x="584" y="1008"/>
                      <a:pt x="578" y="1019"/>
                      <a:pt x="568" y="1024"/>
                    </a:cubicBezTo>
                    <a:cubicBezTo>
                      <a:pt x="565" y="1026"/>
                      <a:pt x="563" y="1019"/>
                      <a:pt x="560" y="1016"/>
                    </a:cubicBezTo>
                  </a:path>
                </a:pathLst>
              </a:custGeom>
              <a:gradFill rotWithShape="0">
                <a:gsLst>
                  <a:gs pos="0">
                    <a:srgbClr val="765E00"/>
                  </a:gs>
                  <a:gs pos="100000">
                    <a:srgbClr val="FFCC00"/>
                  </a:gs>
                </a:gsLst>
                <a:lin ang="18900000" scaled="1"/>
                <a:tileRect/>
              </a:gradFill>
              <a:ln w="28575" cap="flat" cmpd="sng">
                <a:solidFill>
                  <a:srgbClr val="FFCC00"/>
                </a:solidFill>
                <a:prstDash val="solid"/>
                <a:round/>
                <a:headEnd type="none" w="med" len="med"/>
                <a:tailEnd type="none" w="med" len="med"/>
              </a:ln>
            </p:spPr>
            <p:txBody>
              <a:bodyPr wrap="none" anchor="ctr" anchorCtr="0"/>
              <a:p>
                <a:endParaRPr lang="zh-CN" altLang="en-US" dirty="0">
                  <a:latin typeface="Arial" panose="020B0604020202020204" pitchFamily="34" charset="0"/>
                </a:endParaRPr>
              </a:p>
            </p:txBody>
          </p:sp>
          <p:grpSp>
            <p:nvGrpSpPr>
              <p:cNvPr id="57371" name="Group 46"/>
              <p:cNvGrpSpPr/>
              <p:nvPr/>
            </p:nvGrpSpPr>
            <p:grpSpPr>
              <a:xfrm>
                <a:off x="288" y="2496"/>
                <a:ext cx="768" cy="816"/>
                <a:chOff x="288" y="2496"/>
                <a:chExt cx="768" cy="816"/>
              </a:xfrm>
            </p:grpSpPr>
            <p:sp>
              <p:nvSpPr>
                <p:cNvPr id="57372" name="Line 47"/>
                <p:cNvSpPr/>
                <p:nvPr/>
              </p:nvSpPr>
              <p:spPr>
                <a:xfrm flipV="1">
                  <a:off x="288" y="2496"/>
                  <a:ext cx="384" cy="288"/>
                </a:xfrm>
                <a:prstGeom prst="line">
                  <a:avLst/>
                </a:prstGeom>
                <a:ln w="12700" cap="flat" cmpd="sng">
                  <a:solidFill>
                    <a:schemeClr val="tx1"/>
                  </a:solidFill>
                  <a:prstDash val="solid"/>
                  <a:headEnd type="none" w="med" len="med"/>
                  <a:tailEnd type="triangle" w="med" len="med"/>
                </a:ln>
              </p:spPr>
            </p:sp>
            <p:sp>
              <p:nvSpPr>
                <p:cNvPr id="57373" name="Line 48"/>
                <p:cNvSpPr/>
                <p:nvPr/>
              </p:nvSpPr>
              <p:spPr>
                <a:xfrm flipV="1">
                  <a:off x="432" y="2736"/>
                  <a:ext cx="432" cy="288"/>
                </a:xfrm>
                <a:prstGeom prst="line">
                  <a:avLst/>
                </a:prstGeom>
                <a:ln w="12700" cap="flat" cmpd="sng">
                  <a:solidFill>
                    <a:schemeClr val="tx1"/>
                  </a:solidFill>
                  <a:prstDash val="solid"/>
                  <a:headEnd type="none" w="med" len="med"/>
                  <a:tailEnd type="triangle" w="med" len="med"/>
                </a:ln>
              </p:spPr>
            </p:sp>
            <p:sp>
              <p:nvSpPr>
                <p:cNvPr id="57374" name="Line 49"/>
                <p:cNvSpPr/>
                <p:nvPr/>
              </p:nvSpPr>
              <p:spPr>
                <a:xfrm flipV="1">
                  <a:off x="624" y="3024"/>
                  <a:ext cx="432" cy="288"/>
                </a:xfrm>
                <a:prstGeom prst="line">
                  <a:avLst/>
                </a:prstGeom>
                <a:ln w="12700" cap="flat" cmpd="sng">
                  <a:solidFill>
                    <a:schemeClr val="tx1"/>
                  </a:solidFill>
                  <a:prstDash val="solid"/>
                  <a:headEnd type="none" w="med" len="med"/>
                  <a:tailEnd type="triangle" w="med" len="med"/>
                </a:ln>
              </p:spPr>
            </p:sp>
          </p:grpSp>
        </p:grpSp>
        <p:grpSp>
          <p:nvGrpSpPr>
            <p:cNvPr id="57364" name="Group 50"/>
            <p:cNvGrpSpPr/>
            <p:nvPr/>
          </p:nvGrpSpPr>
          <p:grpSpPr>
            <a:xfrm>
              <a:off x="1824" y="2774"/>
              <a:ext cx="720" cy="776"/>
              <a:chOff x="1824" y="2488"/>
              <a:chExt cx="928" cy="1037"/>
            </a:xfrm>
          </p:grpSpPr>
          <p:sp>
            <p:nvSpPr>
              <p:cNvPr id="57365" name="Freeform 51"/>
              <p:cNvSpPr/>
              <p:nvPr/>
            </p:nvSpPr>
            <p:spPr>
              <a:xfrm>
                <a:off x="1824" y="2488"/>
                <a:ext cx="928" cy="1037"/>
              </a:xfrm>
              <a:custGeom>
                <a:avLst/>
                <a:gdLst>
                  <a:gd name="txL" fmla="*/ 0 w 928"/>
                  <a:gd name="txT" fmla="*/ 0 h 1037"/>
                  <a:gd name="txR" fmla="*/ 928 w 928"/>
                  <a:gd name="txB" fmla="*/ 1037 h 1037"/>
                </a:gdLst>
                <a:ahLst/>
                <a:cxnLst>
                  <a:cxn ang="0">
                    <a:pos x="928" y="232"/>
                  </a:cxn>
                  <a:cxn ang="0">
                    <a:pos x="912" y="208"/>
                  </a:cxn>
                  <a:cxn ang="0">
                    <a:pos x="864" y="176"/>
                  </a:cxn>
                  <a:cxn ang="0">
                    <a:pos x="712" y="24"/>
                  </a:cxn>
                  <a:cxn ang="0">
                    <a:pos x="664" y="8"/>
                  </a:cxn>
                  <a:cxn ang="0">
                    <a:pos x="640" y="0"/>
                  </a:cxn>
                  <a:cxn ang="0">
                    <a:pos x="520" y="8"/>
                  </a:cxn>
                  <a:cxn ang="0">
                    <a:pos x="328" y="176"/>
                  </a:cxn>
                  <a:cxn ang="0">
                    <a:pos x="296" y="224"/>
                  </a:cxn>
                  <a:cxn ang="0">
                    <a:pos x="248" y="264"/>
                  </a:cxn>
                  <a:cxn ang="0">
                    <a:pos x="128" y="400"/>
                  </a:cxn>
                  <a:cxn ang="0">
                    <a:pos x="112" y="424"/>
                  </a:cxn>
                  <a:cxn ang="0">
                    <a:pos x="88" y="440"/>
                  </a:cxn>
                  <a:cxn ang="0">
                    <a:pos x="0" y="616"/>
                  </a:cxn>
                  <a:cxn ang="0">
                    <a:pos x="8" y="744"/>
                  </a:cxn>
                  <a:cxn ang="0">
                    <a:pos x="24" y="768"/>
                  </a:cxn>
                  <a:cxn ang="0">
                    <a:pos x="96" y="832"/>
                  </a:cxn>
                  <a:cxn ang="0">
                    <a:pos x="160" y="896"/>
                  </a:cxn>
                  <a:cxn ang="0">
                    <a:pos x="240" y="992"/>
                  </a:cxn>
                  <a:cxn ang="0">
                    <a:pos x="272" y="1016"/>
                  </a:cxn>
                </a:cxnLst>
                <a:rect l="txL" t="txT" r="txR" b="txB"/>
                <a:pathLst>
                  <a:path w="928" h="1037">
                    <a:moveTo>
                      <a:pt x="928" y="232"/>
                    </a:moveTo>
                    <a:cubicBezTo>
                      <a:pt x="923" y="224"/>
                      <a:pt x="919" y="214"/>
                      <a:pt x="912" y="208"/>
                    </a:cubicBezTo>
                    <a:cubicBezTo>
                      <a:pt x="898" y="195"/>
                      <a:pt x="864" y="176"/>
                      <a:pt x="864" y="176"/>
                    </a:cubicBezTo>
                    <a:cubicBezTo>
                      <a:pt x="823" y="115"/>
                      <a:pt x="773" y="65"/>
                      <a:pt x="712" y="24"/>
                    </a:cubicBezTo>
                    <a:cubicBezTo>
                      <a:pt x="698" y="15"/>
                      <a:pt x="680" y="13"/>
                      <a:pt x="664" y="8"/>
                    </a:cubicBezTo>
                    <a:cubicBezTo>
                      <a:pt x="656" y="5"/>
                      <a:pt x="640" y="0"/>
                      <a:pt x="640" y="0"/>
                    </a:cubicBezTo>
                    <a:cubicBezTo>
                      <a:pt x="600" y="3"/>
                      <a:pt x="560" y="4"/>
                      <a:pt x="520" y="8"/>
                    </a:cubicBezTo>
                    <a:cubicBezTo>
                      <a:pt x="422" y="19"/>
                      <a:pt x="397" y="130"/>
                      <a:pt x="328" y="176"/>
                    </a:cubicBezTo>
                    <a:cubicBezTo>
                      <a:pt x="317" y="192"/>
                      <a:pt x="312" y="213"/>
                      <a:pt x="296" y="224"/>
                    </a:cubicBezTo>
                    <a:cubicBezTo>
                      <a:pt x="275" y="238"/>
                      <a:pt x="265" y="243"/>
                      <a:pt x="248" y="264"/>
                    </a:cubicBezTo>
                    <a:cubicBezTo>
                      <a:pt x="212" y="311"/>
                      <a:pt x="177" y="367"/>
                      <a:pt x="128" y="400"/>
                    </a:cubicBezTo>
                    <a:cubicBezTo>
                      <a:pt x="123" y="408"/>
                      <a:pt x="119" y="417"/>
                      <a:pt x="112" y="424"/>
                    </a:cubicBezTo>
                    <a:cubicBezTo>
                      <a:pt x="105" y="431"/>
                      <a:pt x="94" y="433"/>
                      <a:pt x="88" y="440"/>
                    </a:cubicBezTo>
                    <a:cubicBezTo>
                      <a:pt x="46" y="488"/>
                      <a:pt x="15" y="555"/>
                      <a:pt x="0" y="616"/>
                    </a:cubicBezTo>
                    <a:cubicBezTo>
                      <a:pt x="3" y="659"/>
                      <a:pt x="1" y="702"/>
                      <a:pt x="8" y="744"/>
                    </a:cubicBezTo>
                    <a:cubicBezTo>
                      <a:pt x="9" y="753"/>
                      <a:pt x="18" y="761"/>
                      <a:pt x="24" y="768"/>
                    </a:cubicBezTo>
                    <a:cubicBezTo>
                      <a:pt x="113" y="868"/>
                      <a:pt x="39" y="784"/>
                      <a:pt x="96" y="832"/>
                    </a:cubicBezTo>
                    <a:cubicBezTo>
                      <a:pt x="122" y="853"/>
                      <a:pt x="132" y="877"/>
                      <a:pt x="160" y="896"/>
                    </a:cubicBezTo>
                    <a:cubicBezTo>
                      <a:pt x="182" y="928"/>
                      <a:pt x="210" y="967"/>
                      <a:pt x="240" y="992"/>
                    </a:cubicBezTo>
                    <a:cubicBezTo>
                      <a:pt x="294" y="1037"/>
                      <a:pt x="247" y="991"/>
                      <a:pt x="272" y="1016"/>
                    </a:cubicBezTo>
                  </a:path>
                </a:pathLst>
              </a:custGeom>
              <a:gradFill rotWithShape="0">
                <a:gsLst>
                  <a:gs pos="0">
                    <a:srgbClr val="FFCC00"/>
                  </a:gs>
                  <a:gs pos="100000">
                    <a:srgbClr val="765E00"/>
                  </a:gs>
                </a:gsLst>
                <a:lin ang="2700000" scaled="1"/>
                <a:tileRect/>
              </a:gradFill>
              <a:ln w="28575" cap="flat" cmpd="sng">
                <a:solidFill>
                  <a:srgbClr val="FFCC00"/>
                </a:solidFill>
                <a:prstDash val="solid"/>
                <a:round/>
                <a:headEnd type="none" w="med" len="med"/>
                <a:tailEnd type="none" w="med" len="med"/>
              </a:ln>
            </p:spPr>
            <p:txBody>
              <a:bodyPr wrap="none" anchor="ctr" anchorCtr="0"/>
              <a:p>
                <a:endParaRPr lang="zh-CN" altLang="en-US" dirty="0">
                  <a:latin typeface="Arial" panose="020B0604020202020204" pitchFamily="34" charset="0"/>
                </a:endParaRPr>
              </a:p>
            </p:txBody>
          </p:sp>
          <p:grpSp>
            <p:nvGrpSpPr>
              <p:cNvPr id="57366" name="Group 52"/>
              <p:cNvGrpSpPr/>
              <p:nvPr/>
            </p:nvGrpSpPr>
            <p:grpSpPr>
              <a:xfrm>
                <a:off x="1872" y="2592"/>
                <a:ext cx="720" cy="720"/>
                <a:chOff x="1872" y="2592"/>
                <a:chExt cx="720" cy="720"/>
              </a:xfrm>
            </p:grpSpPr>
            <p:sp>
              <p:nvSpPr>
                <p:cNvPr id="57367" name="Line 53"/>
                <p:cNvSpPr/>
                <p:nvPr/>
              </p:nvSpPr>
              <p:spPr>
                <a:xfrm flipH="1" flipV="1">
                  <a:off x="2016" y="2784"/>
                  <a:ext cx="384" cy="336"/>
                </a:xfrm>
                <a:prstGeom prst="line">
                  <a:avLst/>
                </a:prstGeom>
                <a:ln w="12700" cap="flat" cmpd="sng">
                  <a:solidFill>
                    <a:schemeClr val="tx1"/>
                  </a:solidFill>
                  <a:prstDash val="solid"/>
                  <a:headEnd type="none" w="med" len="med"/>
                  <a:tailEnd type="triangle" w="med" len="med"/>
                </a:ln>
              </p:spPr>
            </p:sp>
            <p:sp>
              <p:nvSpPr>
                <p:cNvPr id="57368" name="Line 54"/>
                <p:cNvSpPr/>
                <p:nvPr/>
              </p:nvSpPr>
              <p:spPr>
                <a:xfrm flipH="1" flipV="1">
                  <a:off x="2208" y="2592"/>
                  <a:ext cx="384" cy="336"/>
                </a:xfrm>
                <a:prstGeom prst="line">
                  <a:avLst/>
                </a:prstGeom>
                <a:ln w="12700" cap="flat" cmpd="sng">
                  <a:solidFill>
                    <a:schemeClr val="tx1"/>
                  </a:solidFill>
                  <a:prstDash val="solid"/>
                  <a:headEnd type="none" w="med" len="med"/>
                  <a:tailEnd type="triangle" w="med" len="med"/>
                </a:ln>
              </p:spPr>
            </p:sp>
            <p:sp>
              <p:nvSpPr>
                <p:cNvPr id="57369" name="Line 55"/>
                <p:cNvSpPr/>
                <p:nvPr/>
              </p:nvSpPr>
              <p:spPr>
                <a:xfrm flipH="1" flipV="1">
                  <a:off x="1872" y="2976"/>
                  <a:ext cx="384" cy="336"/>
                </a:xfrm>
                <a:prstGeom prst="line">
                  <a:avLst/>
                </a:prstGeom>
                <a:ln w="12700" cap="flat" cmpd="sng">
                  <a:solidFill>
                    <a:schemeClr val="tx1"/>
                  </a:solidFill>
                  <a:prstDash val="solid"/>
                  <a:headEnd type="none" w="med" len="med"/>
                  <a:tailEnd type="triangle" w="med" len="med"/>
                </a:ln>
              </p:spPr>
            </p:sp>
          </p:grpSp>
        </p:grpSp>
      </p:grpSp>
      <p:sp>
        <p:nvSpPr>
          <p:cNvPr id="57349" name="Rectangle 56"/>
          <p:cNvSpPr/>
          <p:nvPr/>
        </p:nvSpPr>
        <p:spPr>
          <a:xfrm>
            <a:off x="2927350" y="1484313"/>
            <a:ext cx="1828800" cy="304800"/>
          </a:xfrm>
          <a:prstGeom prst="rect">
            <a:avLst/>
          </a:prstGeom>
          <a:noFill/>
          <a:ln w="9525">
            <a:noFill/>
          </a:ln>
        </p:spPr>
        <p:txBody>
          <a:bodyPr/>
          <a:p>
            <a:r>
              <a:rPr lang="en-US" altLang="zh-CN" sz="2800" b="1" dirty="0">
                <a:solidFill>
                  <a:srgbClr val="3333FF"/>
                </a:solidFill>
                <a:latin typeface="Zurich Cn BT" pitchFamily="34" charset="0"/>
              </a:rPr>
              <a:t>3</a:t>
            </a:r>
            <a:r>
              <a:rPr lang="zh-CN" altLang="en-US" sz="2800" b="1" dirty="0">
                <a:solidFill>
                  <a:srgbClr val="3333FF"/>
                </a:solidFill>
                <a:latin typeface="Zurich Cn BT" pitchFamily="34" charset="0"/>
              </a:rPr>
              <a:t>野适形</a:t>
            </a:r>
            <a:endParaRPr lang="zh-CN" altLang="en-US" sz="2800" b="1" dirty="0">
              <a:solidFill>
                <a:srgbClr val="3333FF"/>
              </a:solidFill>
              <a:latin typeface="Zurich Cn BT" pitchFamily="34" charset="0"/>
            </a:endParaRPr>
          </a:p>
        </p:txBody>
      </p:sp>
      <p:grpSp>
        <p:nvGrpSpPr>
          <p:cNvPr id="57350" name="Group 57"/>
          <p:cNvGrpSpPr/>
          <p:nvPr/>
        </p:nvGrpSpPr>
        <p:grpSpPr>
          <a:xfrm>
            <a:off x="1200150" y="2060575"/>
            <a:ext cx="1524000" cy="609600"/>
            <a:chOff x="192" y="1248"/>
            <a:chExt cx="672" cy="384"/>
          </a:xfrm>
        </p:grpSpPr>
        <p:sp>
          <p:nvSpPr>
            <p:cNvPr id="57358" name="Line 58"/>
            <p:cNvSpPr/>
            <p:nvPr/>
          </p:nvSpPr>
          <p:spPr>
            <a:xfrm>
              <a:off x="864" y="1248"/>
              <a:ext cx="0" cy="384"/>
            </a:xfrm>
            <a:prstGeom prst="line">
              <a:avLst/>
            </a:prstGeom>
            <a:ln w="12700" cap="flat" cmpd="sng">
              <a:solidFill>
                <a:schemeClr val="bg1"/>
              </a:solidFill>
              <a:prstDash val="solid"/>
              <a:headEnd type="none" w="med" len="med"/>
              <a:tailEnd type="arrow" w="med" len="med"/>
            </a:ln>
          </p:spPr>
        </p:sp>
        <p:sp>
          <p:nvSpPr>
            <p:cNvPr id="57359" name="Rectangle 59"/>
            <p:cNvSpPr/>
            <p:nvPr/>
          </p:nvSpPr>
          <p:spPr>
            <a:xfrm>
              <a:off x="192" y="1248"/>
              <a:ext cx="672" cy="384"/>
            </a:xfrm>
            <a:prstGeom prst="rect">
              <a:avLst/>
            </a:prstGeom>
            <a:noFill/>
            <a:ln w="9525">
              <a:noFill/>
            </a:ln>
          </p:spPr>
          <p:txBody>
            <a:bodyPr/>
            <a:p>
              <a:pPr algn="r"/>
              <a:r>
                <a:rPr lang="zh-CN" altLang="en-US" sz="2400" b="1" dirty="0">
                  <a:solidFill>
                    <a:srgbClr val="3333FF"/>
                  </a:solidFill>
                  <a:latin typeface="Zurich Cn BT" pitchFamily="34" charset="0"/>
                </a:rPr>
                <a:t>剂量强度</a:t>
              </a:r>
              <a:endParaRPr lang="zh-CN" altLang="en-US" sz="2400" b="1" dirty="0">
                <a:solidFill>
                  <a:srgbClr val="3333FF"/>
                </a:solidFill>
                <a:latin typeface="Zurich Cn BT" pitchFamily="34" charset="0"/>
              </a:endParaRPr>
            </a:p>
          </p:txBody>
        </p:sp>
      </p:grpSp>
      <p:grpSp>
        <p:nvGrpSpPr>
          <p:cNvPr id="57351" name="Group 60"/>
          <p:cNvGrpSpPr/>
          <p:nvPr/>
        </p:nvGrpSpPr>
        <p:grpSpPr>
          <a:xfrm>
            <a:off x="2927350" y="2635251"/>
            <a:ext cx="5964238" cy="2363788"/>
            <a:chOff x="1104" y="1679"/>
            <a:chExt cx="3757" cy="1489"/>
          </a:xfrm>
        </p:grpSpPr>
        <p:sp>
          <p:nvSpPr>
            <p:cNvPr id="57353" name="Freeform 61"/>
            <p:cNvSpPr/>
            <p:nvPr/>
          </p:nvSpPr>
          <p:spPr>
            <a:xfrm>
              <a:off x="3744" y="2160"/>
              <a:ext cx="1117" cy="864"/>
            </a:xfrm>
            <a:custGeom>
              <a:avLst/>
              <a:gdLst>
                <a:gd name="txL" fmla="*/ 0 w 1533"/>
                <a:gd name="txT" fmla="*/ 0 h 1131"/>
                <a:gd name="txR" fmla="*/ 1533 w 1533"/>
                <a:gd name="txB" fmla="*/ 1131 h 1131"/>
              </a:gdLst>
              <a:ahLst/>
              <a:cxnLst>
                <a:cxn ang="0">
                  <a:pos x="93" y="14"/>
                </a:cxn>
                <a:cxn ang="0">
                  <a:pos x="146" y="83"/>
                </a:cxn>
                <a:cxn ang="0">
                  <a:pos x="162" y="110"/>
                </a:cxn>
                <a:cxn ang="0">
                  <a:pos x="182" y="144"/>
                </a:cxn>
                <a:cxn ang="0">
                  <a:pos x="208" y="175"/>
                </a:cxn>
                <a:cxn ang="0">
                  <a:pos x="236" y="189"/>
                </a:cxn>
                <a:cxn ang="0">
                  <a:pos x="305" y="186"/>
                </a:cxn>
                <a:cxn ang="0">
                  <a:pos x="322" y="179"/>
                </a:cxn>
                <a:cxn ang="0">
                  <a:pos x="345" y="162"/>
                </a:cxn>
                <a:cxn ang="0">
                  <a:pos x="367" y="134"/>
                </a:cxn>
                <a:cxn ang="0">
                  <a:pos x="376" y="117"/>
                </a:cxn>
                <a:cxn ang="0">
                  <a:pos x="379" y="107"/>
                </a:cxn>
                <a:cxn ang="0">
                  <a:pos x="396" y="83"/>
                </a:cxn>
                <a:cxn ang="0">
                  <a:pos x="418" y="48"/>
                </a:cxn>
                <a:cxn ang="0">
                  <a:pos x="438" y="24"/>
                </a:cxn>
                <a:cxn ang="0">
                  <a:pos x="477" y="0"/>
                </a:cxn>
                <a:cxn ang="0">
                  <a:pos x="512" y="4"/>
                </a:cxn>
                <a:cxn ang="0">
                  <a:pos x="528" y="18"/>
                </a:cxn>
                <a:cxn ang="0">
                  <a:pos x="543" y="31"/>
                </a:cxn>
                <a:cxn ang="0">
                  <a:pos x="560" y="58"/>
                </a:cxn>
                <a:cxn ang="0">
                  <a:pos x="590" y="189"/>
                </a:cxn>
                <a:cxn ang="0">
                  <a:pos x="578" y="319"/>
                </a:cxn>
                <a:cxn ang="0">
                  <a:pos x="545" y="371"/>
                </a:cxn>
                <a:cxn ang="0">
                  <a:pos x="528" y="398"/>
                </a:cxn>
                <a:cxn ang="0">
                  <a:pos x="438" y="467"/>
                </a:cxn>
                <a:cxn ang="0">
                  <a:pos x="393" y="493"/>
                </a:cxn>
                <a:cxn ang="0">
                  <a:pos x="307" y="504"/>
                </a:cxn>
                <a:cxn ang="0">
                  <a:pos x="244" y="500"/>
                </a:cxn>
                <a:cxn ang="0">
                  <a:pos x="221" y="481"/>
                </a:cxn>
                <a:cxn ang="0">
                  <a:pos x="155" y="456"/>
                </a:cxn>
                <a:cxn ang="0">
                  <a:pos x="138" y="446"/>
                </a:cxn>
                <a:cxn ang="0">
                  <a:pos x="122" y="432"/>
                </a:cxn>
                <a:cxn ang="0">
                  <a:pos x="111" y="415"/>
                </a:cxn>
                <a:cxn ang="0">
                  <a:pos x="96" y="402"/>
                </a:cxn>
                <a:cxn ang="0">
                  <a:pos x="66" y="371"/>
                </a:cxn>
                <a:cxn ang="0">
                  <a:pos x="48" y="340"/>
                </a:cxn>
                <a:cxn ang="0">
                  <a:pos x="42" y="330"/>
                </a:cxn>
                <a:cxn ang="0">
                  <a:pos x="39" y="319"/>
                </a:cxn>
                <a:cxn ang="0">
                  <a:pos x="34" y="306"/>
                </a:cxn>
                <a:cxn ang="0">
                  <a:pos x="12" y="226"/>
                </a:cxn>
                <a:cxn ang="0">
                  <a:pos x="9" y="199"/>
                </a:cxn>
                <a:cxn ang="0">
                  <a:pos x="34" y="48"/>
                </a:cxn>
                <a:cxn ang="0">
                  <a:pos x="45" y="28"/>
                </a:cxn>
                <a:cxn ang="0">
                  <a:pos x="93" y="14"/>
                </a:cxn>
              </a:cxnLst>
              <a:rect l="txL" t="txT" r="txR" b="txB"/>
              <a:pathLst>
                <a:path w="1533" h="1131">
                  <a:moveTo>
                    <a:pt x="240" y="31"/>
                  </a:moveTo>
                  <a:cubicBezTo>
                    <a:pt x="296" y="70"/>
                    <a:pt x="342" y="129"/>
                    <a:pt x="379" y="185"/>
                  </a:cubicBezTo>
                  <a:cubicBezTo>
                    <a:pt x="393" y="206"/>
                    <a:pt x="400" y="228"/>
                    <a:pt x="417" y="247"/>
                  </a:cubicBezTo>
                  <a:cubicBezTo>
                    <a:pt x="429" y="282"/>
                    <a:pt x="450" y="296"/>
                    <a:pt x="471" y="324"/>
                  </a:cubicBezTo>
                  <a:cubicBezTo>
                    <a:pt x="492" y="351"/>
                    <a:pt x="507" y="381"/>
                    <a:pt x="540" y="393"/>
                  </a:cubicBezTo>
                  <a:cubicBezTo>
                    <a:pt x="562" y="413"/>
                    <a:pt x="580" y="416"/>
                    <a:pt x="609" y="424"/>
                  </a:cubicBezTo>
                  <a:cubicBezTo>
                    <a:pt x="668" y="421"/>
                    <a:pt x="727" y="422"/>
                    <a:pt x="786" y="416"/>
                  </a:cubicBezTo>
                  <a:cubicBezTo>
                    <a:pt x="802" y="414"/>
                    <a:pt x="832" y="400"/>
                    <a:pt x="832" y="400"/>
                  </a:cubicBezTo>
                  <a:cubicBezTo>
                    <a:pt x="852" y="382"/>
                    <a:pt x="873" y="379"/>
                    <a:pt x="894" y="362"/>
                  </a:cubicBezTo>
                  <a:cubicBezTo>
                    <a:pt x="916" y="344"/>
                    <a:pt x="928" y="320"/>
                    <a:pt x="948" y="300"/>
                  </a:cubicBezTo>
                  <a:cubicBezTo>
                    <a:pt x="966" y="240"/>
                    <a:pt x="941" y="310"/>
                    <a:pt x="971" y="262"/>
                  </a:cubicBezTo>
                  <a:cubicBezTo>
                    <a:pt x="975" y="255"/>
                    <a:pt x="975" y="246"/>
                    <a:pt x="979" y="239"/>
                  </a:cubicBezTo>
                  <a:cubicBezTo>
                    <a:pt x="990" y="217"/>
                    <a:pt x="1007" y="201"/>
                    <a:pt x="1025" y="185"/>
                  </a:cubicBezTo>
                  <a:cubicBezTo>
                    <a:pt x="1035" y="153"/>
                    <a:pt x="1059" y="135"/>
                    <a:pt x="1079" y="108"/>
                  </a:cubicBezTo>
                  <a:cubicBezTo>
                    <a:pt x="1120" y="53"/>
                    <a:pt x="1089" y="69"/>
                    <a:pt x="1132" y="54"/>
                  </a:cubicBezTo>
                  <a:cubicBezTo>
                    <a:pt x="1160" y="14"/>
                    <a:pt x="1188" y="15"/>
                    <a:pt x="1232" y="0"/>
                  </a:cubicBezTo>
                  <a:cubicBezTo>
                    <a:pt x="1263" y="3"/>
                    <a:pt x="1294" y="4"/>
                    <a:pt x="1325" y="8"/>
                  </a:cubicBezTo>
                  <a:cubicBezTo>
                    <a:pt x="1360" y="13"/>
                    <a:pt x="1340" y="16"/>
                    <a:pt x="1363" y="39"/>
                  </a:cubicBezTo>
                  <a:cubicBezTo>
                    <a:pt x="1394" y="70"/>
                    <a:pt x="1378" y="37"/>
                    <a:pt x="1402" y="70"/>
                  </a:cubicBezTo>
                  <a:cubicBezTo>
                    <a:pt x="1451" y="137"/>
                    <a:pt x="1413" y="98"/>
                    <a:pt x="1448" y="131"/>
                  </a:cubicBezTo>
                  <a:cubicBezTo>
                    <a:pt x="1477" y="227"/>
                    <a:pt x="1508" y="325"/>
                    <a:pt x="1525" y="424"/>
                  </a:cubicBezTo>
                  <a:cubicBezTo>
                    <a:pt x="1522" y="488"/>
                    <a:pt x="1533" y="638"/>
                    <a:pt x="1494" y="716"/>
                  </a:cubicBezTo>
                  <a:cubicBezTo>
                    <a:pt x="1471" y="761"/>
                    <a:pt x="1441" y="792"/>
                    <a:pt x="1409" y="831"/>
                  </a:cubicBezTo>
                  <a:cubicBezTo>
                    <a:pt x="1393" y="850"/>
                    <a:pt x="1381" y="876"/>
                    <a:pt x="1363" y="893"/>
                  </a:cubicBezTo>
                  <a:cubicBezTo>
                    <a:pt x="1296" y="958"/>
                    <a:pt x="1213" y="1002"/>
                    <a:pt x="1132" y="1047"/>
                  </a:cubicBezTo>
                  <a:cubicBezTo>
                    <a:pt x="1093" y="1068"/>
                    <a:pt x="1060" y="1095"/>
                    <a:pt x="1017" y="1108"/>
                  </a:cubicBezTo>
                  <a:cubicBezTo>
                    <a:pt x="945" y="1129"/>
                    <a:pt x="868" y="1127"/>
                    <a:pt x="794" y="1131"/>
                  </a:cubicBezTo>
                  <a:cubicBezTo>
                    <a:pt x="740" y="1128"/>
                    <a:pt x="686" y="1127"/>
                    <a:pt x="632" y="1123"/>
                  </a:cubicBezTo>
                  <a:cubicBezTo>
                    <a:pt x="570" y="1118"/>
                    <a:pt x="664" y="1105"/>
                    <a:pt x="571" y="1077"/>
                  </a:cubicBezTo>
                  <a:cubicBezTo>
                    <a:pt x="533" y="1065"/>
                    <a:pt x="432" y="1043"/>
                    <a:pt x="402" y="1023"/>
                  </a:cubicBezTo>
                  <a:cubicBezTo>
                    <a:pt x="372" y="1004"/>
                    <a:pt x="388" y="1011"/>
                    <a:pt x="356" y="1000"/>
                  </a:cubicBezTo>
                  <a:cubicBezTo>
                    <a:pt x="302" y="949"/>
                    <a:pt x="385" y="1026"/>
                    <a:pt x="317" y="970"/>
                  </a:cubicBezTo>
                  <a:cubicBezTo>
                    <a:pt x="283" y="943"/>
                    <a:pt x="322" y="966"/>
                    <a:pt x="286" y="931"/>
                  </a:cubicBezTo>
                  <a:cubicBezTo>
                    <a:pt x="274" y="920"/>
                    <a:pt x="261" y="910"/>
                    <a:pt x="248" y="900"/>
                  </a:cubicBezTo>
                  <a:cubicBezTo>
                    <a:pt x="220" y="877"/>
                    <a:pt x="192" y="863"/>
                    <a:pt x="171" y="831"/>
                  </a:cubicBezTo>
                  <a:cubicBezTo>
                    <a:pt x="120" y="755"/>
                    <a:pt x="158" y="811"/>
                    <a:pt x="125" y="762"/>
                  </a:cubicBezTo>
                  <a:cubicBezTo>
                    <a:pt x="120" y="754"/>
                    <a:pt x="109" y="739"/>
                    <a:pt x="109" y="739"/>
                  </a:cubicBezTo>
                  <a:cubicBezTo>
                    <a:pt x="107" y="731"/>
                    <a:pt x="105" y="723"/>
                    <a:pt x="102" y="716"/>
                  </a:cubicBezTo>
                  <a:cubicBezTo>
                    <a:pt x="97" y="705"/>
                    <a:pt x="90" y="696"/>
                    <a:pt x="86" y="685"/>
                  </a:cubicBezTo>
                  <a:cubicBezTo>
                    <a:pt x="65" y="628"/>
                    <a:pt x="52" y="566"/>
                    <a:pt x="32" y="508"/>
                  </a:cubicBezTo>
                  <a:cubicBezTo>
                    <a:pt x="30" y="488"/>
                    <a:pt x="25" y="467"/>
                    <a:pt x="25" y="447"/>
                  </a:cubicBezTo>
                  <a:cubicBezTo>
                    <a:pt x="25" y="233"/>
                    <a:pt x="0" y="235"/>
                    <a:pt x="86" y="108"/>
                  </a:cubicBezTo>
                  <a:cubicBezTo>
                    <a:pt x="96" y="93"/>
                    <a:pt x="100" y="68"/>
                    <a:pt x="117" y="62"/>
                  </a:cubicBezTo>
                  <a:cubicBezTo>
                    <a:pt x="157" y="48"/>
                    <a:pt x="199" y="42"/>
                    <a:pt x="240" y="31"/>
                  </a:cubicBezTo>
                  <a:close/>
                </a:path>
              </a:pathLst>
            </a:custGeom>
            <a:noFill/>
            <a:ln w="38100" cap="flat" cmpd="sng">
              <a:solidFill>
                <a:srgbClr val="FF00FF"/>
              </a:solidFill>
              <a:prstDash val="dash"/>
              <a:round/>
              <a:headEnd type="none" w="med" len="med"/>
              <a:tailEnd type="none" w="med" len="med"/>
            </a:ln>
          </p:spPr>
          <p:txBody>
            <a:bodyPr wrap="none" anchor="ctr" anchorCtr="0"/>
            <a:p>
              <a:endParaRPr lang="zh-CN" altLang="en-US" dirty="0">
                <a:latin typeface="Arial" panose="020B0604020202020204" pitchFamily="34" charset="0"/>
              </a:endParaRPr>
            </a:p>
          </p:txBody>
        </p:sp>
        <p:sp>
          <p:nvSpPr>
            <p:cNvPr id="57354" name="Line 62"/>
            <p:cNvSpPr/>
            <p:nvPr/>
          </p:nvSpPr>
          <p:spPr>
            <a:xfrm flipH="1">
              <a:off x="2112" y="2073"/>
              <a:ext cx="420" cy="240"/>
            </a:xfrm>
            <a:prstGeom prst="line">
              <a:avLst/>
            </a:prstGeom>
            <a:ln w="28575" cap="flat" cmpd="sng">
              <a:solidFill>
                <a:srgbClr val="99CC00"/>
              </a:solidFill>
              <a:prstDash val="solid"/>
              <a:headEnd type="none" w="med" len="med"/>
              <a:tailEnd type="triangle" w="med" len="med"/>
            </a:ln>
          </p:spPr>
        </p:sp>
        <p:sp>
          <p:nvSpPr>
            <p:cNvPr id="57355" name="Freeform 63"/>
            <p:cNvSpPr/>
            <p:nvPr/>
          </p:nvSpPr>
          <p:spPr>
            <a:xfrm>
              <a:off x="1104" y="2081"/>
              <a:ext cx="1056" cy="1087"/>
            </a:xfrm>
            <a:custGeom>
              <a:avLst/>
              <a:gdLst>
                <a:gd name="txL" fmla="*/ 0 w 1135"/>
                <a:gd name="txT" fmla="*/ 0 h 1200"/>
                <a:gd name="txR" fmla="*/ 1135 w 1135"/>
                <a:gd name="txB" fmla="*/ 1200 h 1200"/>
              </a:gdLst>
              <a:ahLst/>
              <a:cxnLst>
                <a:cxn ang="0">
                  <a:pos x="902" y="482"/>
                </a:cxn>
                <a:cxn ang="0">
                  <a:pos x="889" y="405"/>
                </a:cxn>
                <a:cxn ang="0">
                  <a:pos x="812" y="202"/>
                </a:cxn>
                <a:cxn ang="0">
                  <a:pos x="735" y="137"/>
                </a:cxn>
                <a:cxn ang="0">
                  <a:pos x="696" y="113"/>
                </a:cxn>
                <a:cxn ang="0">
                  <a:pos x="664" y="90"/>
                </a:cxn>
                <a:cxn ang="0">
                  <a:pos x="651" y="72"/>
                </a:cxn>
                <a:cxn ang="0">
                  <a:pos x="593" y="30"/>
                </a:cxn>
                <a:cxn ang="0">
                  <a:pos x="554" y="12"/>
                </a:cxn>
                <a:cxn ang="0">
                  <a:pos x="515" y="0"/>
                </a:cxn>
                <a:cxn ang="0">
                  <a:pos x="432" y="5"/>
                </a:cxn>
                <a:cxn ang="0">
                  <a:pos x="374" y="35"/>
                </a:cxn>
                <a:cxn ang="0">
                  <a:pos x="316" y="59"/>
                </a:cxn>
                <a:cxn ang="0">
                  <a:pos x="277" y="90"/>
                </a:cxn>
                <a:cxn ang="0">
                  <a:pos x="219" y="125"/>
                </a:cxn>
                <a:cxn ang="0">
                  <a:pos x="122" y="172"/>
                </a:cxn>
                <a:cxn ang="0">
                  <a:pos x="84" y="196"/>
                </a:cxn>
                <a:cxn ang="0">
                  <a:pos x="64" y="208"/>
                </a:cxn>
                <a:cxn ang="0">
                  <a:pos x="13" y="280"/>
                </a:cxn>
                <a:cxn ang="0">
                  <a:pos x="0" y="315"/>
                </a:cxn>
                <a:cxn ang="0">
                  <a:pos x="7" y="529"/>
                </a:cxn>
                <a:cxn ang="0">
                  <a:pos x="39" y="582"/>
                </a:cxn>
                <a:cxn ang="0">
                  <a:pos x="77" y="606"/>
                </a:cxn>
                <a:cxn ang="0">
                  <a:pos x="142" y="672"/>
                </a:cxn>
                <a:cxn ang="0">
                  <a:pos x="193" y="719"/>
                </a:cxn>
                <a:cxn ang="0">
                  <a:pos x="245" y="767"/>
                </a:cxn>
                <a:cxn ang="0">
                  <a:pos x="341" y="839"/>
                </a:cxn>
                <a:cxn ang="0">
                  <a:pos x="438" y="892"/>
                </a:cxn>
                <a:cxn ang="0">
                  <a:pos x="496" y="886"/>
                </a:cxn>
                <a:cxn ang="0">
                  <a:pos x="612" y="809"/>
                </a:cxn>
                <a:cxn ang="0">
                  <a:pos x="747" y="731"/>
                </a:cxn>
                <a:cxn ang="0">
                  <a:pos x="812" y="659"/>
                </a:cxn>
                <a:cxn ang="0">
                  <a:pos x="876" y="588"/>
                </a:cxn>
                <a:cxn ang="0">
                  <a:pos x="902" y="482"/>
                </a:cxn>
              </a:cxnLst>
              <a:rect l="txL" t="txT" r="txR" b="txB"/>
              <a:pathLst>
                <a:path w="1135" h="1200">
                  <a:moveTo>
                    <a:pt x="1120" y="648"/>
                  </a:moveTo>
                  <a:cubicBezTo>
                    <a:pt x="1132" y="613"/>
                    <a:pt x="1116" y="579"/>
                    <a:pt x="1104" y="544"/>
                  </a:cubicBezTo>
                  <a:cubicBezTo>
                    <a:pt x="1093" y="429"/>
                    <a:pt x="1070" y="365"/>
                    <a:pt x="1008" y="272"/>
                  </a:cubicBezTo>
                  <a:cubicBezTo>
                    <a:pt x="990" y="244"/>
                    <a:pt x="940" y="205"/>
                    <a:pt x="912" y="184"/>
                  </a:cubicBezTo>
                  <a:cubicBezTo>
                    <a:pt x="897" y="172"/>
                    <a:pt x="864" y="152"/>
                    <a:pt x="864" y="152"/>
                  </a:cubicBezTo>
                  <a:cubicBezTo>
                    <a:pt x="818" y="83"/>
                    <a:pt x="879" y="164"/>
                    <a:pt x="824" y="120"/>
                  </a:cubicBezTo>
                  <a:cubicBezTo>
                    <a:pt x="816" y="114"/>
                    <a:pt x="815" y="103"/>
                    <a:pt x="808" y="96"/>
                  </a:cubicBezTo>
                  <a:cubicBezTo>
                    <a:pt x="790" y="78"/>
                    <a:pt x="760" y="52"/>
                    <a:pt x="736" y="40"/>
                  </a:cubicBezTo>
                  <a:cubicBezTo>
                    <a:pt x="720" y="32"/>
                    <a:pt x="704" y="23"/>
                    <a:pt x="688" y="16"/>
                  </a:cubicBezTo>
                  <a:cubicBezTo>
                    <a:pt x="673" y="9"/>
                    <a:pt x="640" y="0"/>
                    <a:pt x="640" y="0"/>
                  </a:cubicBezTo>
                  <a:cubicBezTo>
                    <a:pt x="605" y="3"/>
                    <a:pt x="570" y="2"/>
                    <a:pt x="536" y="8"/>
                  </a:cubicBezTo>
                  <a:cubicBezTo>
                    <a:pt x="515" y="12"/>
                    <a:pt x="483" y="38"/>
                    <a:pt x="464" y="48"/>
                  </a:cubicBezTo>
                  <a:cubicBezTo>
                    <a:pt x="441" y="60"/>
                    <a:pt x="415" y="68"/>
                    <a:pt x="392" y="80"/>
                  </a:cubicBezTo>
                  <a:cubicBezTo>
                    <a:pt x="358" y="97"/>
                    <a:pt x="376" y="95"/>
                    <a:pt x="344" y="120"/>
                  </a:cubicBezTo>
                  <a:cubicBezTo>
                    <a:pt x="344" y="120"/>
                    <a:pt x="284" y="160"/>
                    <a:pt x="272" y="168"/>
                  </a:cubicBezTo>
                  <a:cubicBezTo>
                    <a:pt x="234" y="193"/>
                    <a:pt x="191" y="210"/>
                    <a:pt x="152" y="232"/>
                  </a:cubicBezTo>
                  <a:cubicBezTo>
                    <a:pt x="135" y="241"/>
                    <a:pt x="120" y="253"/>
                    <a:pt x="104" y="264"/>
                  </a:cubicBezTo>
                  <a:cubicBezTo>
                    <a:pt x="96" y="269"/>
                    <a:pt x="80" y="280"/>
                    <a:pt x="80" y="280"/>
                  </a:cubicBezTo>
                  <a:cubicBezTo>
                    <a:pt x="65" y="302"/>
                    <a:pt x="25" y="348"/>
                    <a:pt x="16" y="376"/>
                  </a:cubicBezTo>
                  <a:cubicBezTo>
                    <a:pt x="11" y="392"/>
                    <a:pt x="0" y="424"/>
                    <a:pt x="0" y="424"/>
                  </a:cubicBezTo>
                  <a:cubicBezTo>
                    <a:pt x="3" y="520"/>
                    <a:pt x="3" y="616"/>
                    <a:pt x="8" y="712"/>
                  </a:cubicBezTo>
                  <a:cubicBezTo>
                    <a:pt x="9" y="732"/>
                    <a:pt x="41" y="779"/>
                    <a:pt x="48" y="784"/>
                  </a:cubicBezTo>
                  <a:cubicBezTo>
                    <a:pt x="64" y="795"/>
                    <a:pt x="96" y="816"/>
                    <a:pt x="96" y="816"/>
                  </a:cubicBezTo>
                  <a:cubicBezTo>
                    <a:pt x="118" y="848"/>
                    <a:pt x="144" y="882"/>
                    <a:pt x="176" y="904"/>
                  </a:cubicBezTo>
                  <a:cubicBezTo>
                    <a:pt x="194" y="932"/>
                    <a:pt x="212" y="950"/>
                    <a:pt x="240" y="968"/>
                  </a:cubicBezTo>
                  <a:cubicBezTo>
                    <a:pt x="259" y="996"/>
                    <a:pt x="279" y="1010"/>
                    <a:pt x="304" y="1032"/>
                  </a:cubicBezTo>
                  <a:cubicBezTo>
                    <a:pt x="346" y="1069"/>
                    <a:pt x="377" y="1097"/>
                    <a:pt x="424" y="1128"/>
                  </a:cubicBezTo>
                  <a:cubicBezTo>
                    <a:pt x="463" y="1154"/>
                    <a:pt x="500" y="1185"/>
                    <a:pt x="544" y="1200"/>
                  </a:cubicBezTo>
                  <a:cubicBezTo>
                    <a:pt x="568" y="1197"/>
                    <a:pt x="593" y="1200"/>
                    <a:pt x="616" y="1192"/>
                  </a:cubicBezTo>
                  <a:cubicBezTo>
                    <a:pt x="674" y="1173"/>
                    <a:pt x="704" y="1107"/>
                    <a:pt x="760" y="1088"/>
                  </a:cubicBezTo>
                  <a:cubicBezTo>
                    <a:pt x="826" y="1066"/>
                    <a:pt x="872" y="1021"/>
                    <a:pt x="928" y="984"/>
                  </a:cubicBezTo>
                  <a:cubicBezTo>
                    <a:pt x="951" y="949"/>
                    <a:pt x="981" y="920"/>
                    <a:pt x="1008" y="888"/>
                  </a:cubicBezTo>
                  <a:cubicBezTo>
                    <a:pt x="1035" y="856"/>
                    <a:pt x="1058" y="822"/>
                    <a:pt x="1088" y="792"/>
                  </a:cubicBezTo>
                  <a:cubicBezTo>
                    <a:pt x="1103" y="748"/>
                    <a:pt x="1135" y="694"/>
                    <a:pt x="1120" y="648"/>
                  </a:cubicBezTo>
                  <a:close/>
                </a:path>
              </a:pathLst>
            </a:custGeom>
            <a:noFill/>
            <a:ln w="38100" cap="flat" cmpd="sng">
              <a:solidFill>
                <a:srgbClr val="FF00FF"/>
              </a:solidFill>
              <a:prstDash val="dash"/>
              <a:round/>
              <a:headEnd type="none" w="med" len="med"/>
              <a:tailEnd type="none" w="med" len="med"/>
            </a:ln>
          </p:spPr>
          <p:txBody>
            <a:bodyPr wrap="none" anchor="ctr" anchorCtr="0"/>
            <a:p>
              <a:endParaRPr lang="zh-CN" altLang="en-US" dirty="0">
                <a:latin typeface="Arial" panose="020B0604020202020204" pitchFamily="34" charset="0"/>
              </a:endParaRPr>
            </a:p>
          </p:txBody>
        </p:sp>
        <p:sp>
          <p:nvSpPr>
            <p:cNvPr id="57356" name="Text Box 64"/>
            <p:cNvSpPr txBox="1"/>
            <p:nvPr/>
          </p:nvSpPr>
          <p:spPr>
            <a:xfrm>
              <a:off x="2469" y="1679"/>
              <a:ext cx="1016" cy="329"/>
            </a:xfrm>
            <a:prstGeom prst="rect">
              <a:avLst/>
            </a:prstGeom>
            <a:noFill/>
            <a:ln w="9525">
              <a:noFill/>
            </a:ln>
          </p:spPr>
          <p:txBody>
            <a:bodyPr wrap="none" anchor="ctr" anchorCtr="0">
              <a:spAutoFit/>
            </a:bodyPr>
            <a:p>
              <a:pPr eaLnBrk="0" hangingPunct="0">
                <a:spcBef>
                  <a:spcPct val="50000"/>
                </a:spcBef>
              </a:pPr>
              <a:r>
                <a:rPr lang="zh-CN" altLang="en-US" sz="2800" b="1" dirty="0">
                  <a:solidFill>
                    <a:srgbClr val="3333FF"/>
                  </a:solidFill>
                  <a:latin typeface="Zurich Cn BT" pitchFamily="34" charset="0"/>
                </a:rPr>
                <a:t>处方剂量</a:t>
              </a:r>
              <a:endParaRPr lang="zh-CN" altLang="en-US" sz="2800" b="1" dirty="0">
                <a:solidFill>
                  <a:srgbClr val="3333FF"/>
                </a:solidFill>
                <a:latin typeface="Zurich Cn BT" pitchFamily="34" charset="0"/>
              </a:endParaRPr>
            </a:p>
          </p:txBody>
        </p:sp>
        <p:sp>
          <p:nvSpPr>
            <p:cNvPr id="57357" name="Line 65"/>
            <p:cNvSpPr/>
            <p:nvPr/>
          </p:nvSpPr>
          <p:spPr>
            <a:xfrm>
              <a:off x="3500" y="2025"/>
              <a:ext cx="327" cy="336"/>
            </a:xfrm>
            <a:prstGeom prst="line">
              <a:avLst/>
            </a:prstGeom>
            <a:ln w="28575" cap="flat" cmpd="sng">
              <a:solidFill>
                <a:srgbClr val="99CC00"/>
              </a:solidFill>
              <a:prstDash val="solid"/>
              <a:headEnd type="none" w="med" len="med"/>
              <a:tailEnd type="triangle" w="med" len="med"/>
            </a:ln>
          </p:spPr>
        </p:sp>
      </p:grpSp>
      <p:sp>
        <p:nvSpPr>
          <p:cNvPr id="57352" name="Text Box 66"/>
          <p:cNvSpPr txBox="1"/>
          <p:nvPr/>
        </p:nvSpPr>
        <p:spPr>
          <a:xfrm>
            <a:off x="1974850" y="5804059"/>
            <a:ext cx="8405495" cy="521970"/>
          </a:xfrm>
          <a:prstGeom prst="rect">
            <a:avLst/>
          </a:prstGeom>
          <a:noFill/>
          <a:ln w="9525">
            <a:noFill/>
          </a:ln>
        </p:spPr>
        <p:txBody>
          <a:bodyPr wrap="none" anchor="ctr" anchorCtr="0">
            <a:spAutoFit/>
          </a:bodyPr>
          <a:p>
            <a:pPr eaLnBrk="0" hangingPunct="0">
              <a:spcBef>
                <a:spcPct val="50000"/>
              </a:spcBef>
            </a:pPr>
            <a:r>
              <a:rPr lang="zh-CN" altLang="en-US" sz="2800" b="1" dirty="0">
                <a:solidFill>
                  <a:srgbClr val="000000"/>
                </a:solidFill>
                <a:latin typeface="Zurich Cn BT" pitchFamily="34" charset="0"/>
              </a:rPr>
              <a:t>调强剂量分布可以与靶区更适形，更能保护危及器官</a:t>
            </a:r>
            <a:endParaRPr lang="zh-CN" altLang="en-US" sz="2800" b="1" dirty="0">
              <a:solidFill>
                <a:srgbClr val="000000"/>
              </a:solidFill>
              <a:latin typeface="Zurich Cn BT"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cxnSp>
        <p:nvCxnSpPr>
          <p:cNvPr id="2" name="Connector 2"/>
          <p:cNvCxnSpPr/>
          <p:nvPr/>
        </p:nvCxnSpPr>
        <p:spPr>
          <a:xfrm flipV="1">
            <a:off x="1296416" y="4399620"/>
            <a:ext cx="2492359" cy="4740"/>
          </a:xfrm>
          <a:prstGeom prst="line">
            <a:avLst/>
          </a:prstGeom>
          <a:ln w="9525">
            <a:solidFill>
              <a:schemeClr val="accent1"/>
            </a:solidFill>
            <a:prstDash val="solid"/>
          </a:ln>
        </p:spPr>
        <p:style>
          <a:lnRef idx="0">
            <a:schemeClr val="accent1"/>
          </a:lnRef>
          <a:fillRef idx="1">
            <a:schemeClr val="accent1"/>
          </a:fillRef>
          <a:effectRef idx="0">
            <a:schemeClr val="accent1"/>
          </a:effectRef>
          <a:fontRef idx="minor">
            <a:schemeClr val="lt1"/>
          </a:fontRef>
        </p:style>
      </p:cxnSp>
      <p:sp>
        <p:nvSpPr>
          <p:cNvPr id="3" name="AutoShape 3"/>
          <p:cNvSpPr/>
          <p:nvPr/>
        </p:nvSpPr>
        <p:spPr>
          <a:xfrm rot="-3859086" flipV="1">
            <a:off x="1527125" y="1469413"/>
            <a:ext cx="2109431" cy="2217572"/>
          </a:xfrm>
          <a:prstGeom prst="parallelogram">
            <a:avLst>
              <a:gd name="adj" fmla="val 54601"/>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 name="TextBox 4"/>
          <p:cNvSpPr txBox="1"/>
          <p:nvPr/>
        </p:nvSpPr>
        <p:spPr>
          <a:xfrm>
            <a:off x="1338084" y="4590395"/>
            <a:ext cx="2450691" cy="1287399"/>
          </a:xfrm>
          <a:prstGeom prst="rect">
            <a:avLst/>
          </a:prstGeom>
        </p:spPr>
        <p:txBody>
          <a:bodyPr vert="horz" wrap="square" lIns="114300" tIns="57150" rIns="114300" bIns="57150" rtlCol="0" anchor="t" anchorCtr="0">
            <a:spAutoFit/>
          </a:bodyPr>
          <a:lstStyle/>
          <a:p>
            <a:pPr algn="just">
              <a:lnSpc>
                <a:spcPct val="120000"/>
              </a:lnSpc>
            </a:pPr>
            <a:r>
              <a:rPr lang="en-US" sz="1500" dirty="0" err="1">
                <a:solidFill>
                  <a:schemeClr val="dk1"/>
                </a:solidFill>
                <a:latin typeface="微软雅黑" panose="020B0503020204020204" charset="-122"/>
                <a:ea typeface="微软雅黑" panose="020B0503020204020204" charset="-122"/>
                <a:cs typeface="微软雅黑" panose="020B0503020204020204" charset="-122"/>
              </a:rPr>
              <a:t>影像引导放疗是在治疗过程中通过影像设备实时监测肿瘤位置和形态的变化，调整照射剂量和角度</a:t>
            </a:r>
            <a:r>
              <a:rPr lang="en-US" sz="1500" dirty="0">
                <a:solidFill>
                  <a:schemeClr val="dk1"/>
                </a:solidFill>
                <a:latin typeface="微软雅黑" panose="020B0503020204020204" charset="-122"/>
                <a:ea typeface="微软雅黑" panose="020B0503020204020204" charset="-122"/>
                <a:cs typeface="微软雅黑" panose="020B0503020204020204" charset="-122"/>
              </a:rPr>
              <a:t>。</a:t>
            </a:r>
            <a:endParaRPr lang="en-US" sz="1500" dirty="0">
              <a:solidFill>
                <a:schemeClr val="dk1"/>
              </a:solidFill>
              <a:latin typeface="微软雅黑" panose="020B0503020204020204" charset="-122"/>
              <a:ea typeface="微软雅黑" panose="020B0503020204020204" charset="-122"/>
              <a:cs typeface="微软雅黑" panose="020B0503020204020204" charset="-122"/>
            </a:endParaRPr>
          </a:p>
        </p:txBody>
      </p:sp>
      <p:pic>
        <p:nvPicPr>
          <p:cNvPr id="5" name="Picture 5"/>
          <p:cNvPicPr>
            <a:picLocks noChangeAspect="1"/>
          </p:cNvPicPr>
          <p:nvPr/>
        </p:nvPicPr>
        <p:blipFill>
          <a:blip r:embed="rId2"/>
          <a:srcRect l="14375" r="14375"/>
          <a:stretch>
            <a:fillRect/>
          </a:stretch>
        </p:blipFill>
        <p:spPr>
          <a:xfrm>
            <a:off x="1632387" y="1536628"/>
            <a:ext cx="1898907" cy="1898907"/>
          </a:xfrm>
          <a:prstGeom prst="ellipse">
            <a:avLst/>
          </a:prstGeom>
        </p:spPr>
      </p:pic>
      <p:sp>
        <p:nvSpPr>
          <p:cNvPr id="6" name="AutoShape 6"/>
          <p:cNvSpPr/>
          <p:nvPr/>
        </p:nvSpPr>
        <p:spPr>
          <a:xfrm rot="-3859086" flipV="1">
            <a:off x="5041284" y="1457221"/>
            <a:ext cx="2109431" cy="2217572"/>
          </a:xfrm>
          <a:prstGeom prst="parallelogram">
            <a:avLst>
              <a:gd name="adj" fmla="val 54601"/>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pic>
        <p:nvPicPr>
          <p:cNvPr id="7" name="Picture 7"/>
          <p:cNvPicPr>
            <a:picLocks noChangeAspect="1"/>
          </p:cNvPicPr>
          <p:nvPr/>
        </p:nvPicPr>
        <p:blipFill>
          <a:blip r:embed="rId3"/>
          <a:srcRect/>
          <a:stretch>
            <a:fillRect/>
          </a:stretch>
        </p:blipFill>
        <p:spPr>
          <a:xfrm>
            <a:off x="5146546" y="1536628"/>
            <a:ext cx="1898907" cy="1898907"/>
          </a:xfrm>
          <a:prstGeom prst="ellipse">
            <a:avLst/>
          </a:prstGeom>
        </p:spPr>
      </p:pic>
      <p:sp>
        <p:nvSpPr>
          <p:cNvPr id="8" name="AutoShape 8"/>
          <p:cNvSpPr/>
          <p:nvPr/>
        </p:nvSpPr>
        <p:spPr>
          <a:xfrm rot="-3859086" flipV="1">
            <a:off x="8711366" y="1419290"/>
            <a:ext cx="2109431" cy="2217572"/>
          </a:xfrm>
          <a:prstGeom prst="parallelogram">
            <a:avLst>
              <a:gd name="adj" fmla="val 54601"/>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pic>
        <p:nvPicPr>
          <p:cNvPr id="9" name="Picture 9"/>
          <p:cNvPicPr>
            <a:picLocks noChangeAspect="1"/>
          </p:cNvPicPr>
          <p:nvPr/>
        </p:nvPicPr>
        <p:blipFill>
          <a:blip r:embed="rId4"/>
          <a:srcRect/>
          <a:stretch>
            <a:fillRect/>
          </a:stretch>
        </p:blipFill>
        <p:spPr>
          <a:xfrm>
            <a:off x="8816628" y="1536628"/>
            <a:ext cx="1898907" cy="1898907"/>
          </a:xfrm>
          <a:prstGeom prst="ellipse">
            <a:avLst/>
          </a:prstGeom>
        </p:spPr>
      </p:pic>
      <p:sp>
        <p:nvSpPr>
          <p:cNvPr id="10" name="TextBox 10"/>
          <p:cNvSpPr txBox="1"/>
          <p:nvPr/>
        </p:nvSpPr>
        <p:spPr>
          <a:xfrm>
            <a:off x="1238761" y="3746205"/>
            <a:ext cx="2971800" cy="495300"/>
          </a:xfrm>
          <a:prstGeom prst="rect">
            <a:avLst/>
          </a:prstGeom>
        </p:spPr>
        <p:txBody>
          <a:bodyPr vert="horz" wrap="square" lIns="114300" tIns="57150" rIns="114300" bIns="57150" rtlCol="0" anchor="t" anchorCtr="0">
            <a:spAutoFit/>
          </a:bodyPr>
          <a:lstStyle/>
          <a:p>
            <a:pPr>
              <a:lnSpc>
                <a:spcPct val="96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定义</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1" name="AutoShape 11"/>
          <p:cNvSpPr/>
          <p:nvPr/>
        </p:nvSpPr>
        <p:spPr>
          <a:xfrm>
            <a:off x="1235229" y="4350852"/>
            <a:ext cx="97536" cy="97536"/>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2" name="AutoShape 12"/>
          <p:cNvSpPr/>
          <p:nvPr/>
        </p:nvSpPr>
        <p:spPr>
          <a:xfrm>
            <a:off x="3788775" y="4350852"/>
            <a:ext cx="97536" cy="97536"/>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cxnSp>
        <p:nvCxnSpPr>
          <p:cNvPr id="13" name="Connector 13"/>
          <p:cNvCxnSpPr/>
          <p:nvPr/>
        </p:nvCxnSpPr>
        <p:spPr>
          <a:xfrm flipV="1">
            <a:off x="4700847" y="4399620"/>
            <a:ext cx="2492359" cy="4740"/>
          </a:xfrm>
          <a:prstGeom prst="line">
            <a:avLst/>
          </a:prstGeom>
          <a:ln w="9525">
            <a:solidFill>
              <a:schemeClr val="accent2"/>
            </a:solidFill>
            <a:prstDash val="solid"/>
          </a:ln>
        </p:spPr>
        <p:style>
          <a:lnRef idx="0">
            <a:schemeClr val="accent2"/>
          </a:lnRef>
          <a:fillRef idx="1">
            <a:schemeClr val="accent2"/>
          </a:fillRef>
          <a:effectRef idx="0">
            <a:schemeClr val="accent2"/>
          </a:effectRef>
          <a:fontRef idx="minor">
            <a:schemeClr val="lt1"/>
          </a:fontRef>
        </p:style>
      </p:cxnSp>
      <p:sp>
        <p:nvSpPr>
          <p:cNvPr id="14" name="TextBox 14"/>
          <p:cNvSpPr txBox="1"/>
          <p:nvPr/>
        </p:nvSpPr>
        <p:spPr>
          <a:xfrm>
            <a:off x="4742516" y="4590395"/>
            <a:ext cx="2450691" cy="1287399"/>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通过CT、MRI等影像设备，实时监测肿瘤的位置和形态变化，调整治疗计划以适应肿瘤的变化。</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5" name="TextBox 15"/>
          <p:cNvSpPr txBox="1"/>
          <p:nvPr/>
        </p:nvSpPr>
        <p:spPr>
          <a:xfrm>
            <a:off x="4643192" y="3746205"/>
            <a:ext cx="2952750" cy="495300"/>
          </a:xfrm>
          <a:prstGeom prst="rect">
            <a:avLst/>
          </a:prstGeom>
        </p:spPr>
        <p:txBody>
          <a:bodyPr vert="horz" wrap="square" lIns="114300" tIns="57150" rIns="114300" bIns="57150" rtlCol="0" anchor="t" anchorCtr="0">
            <a:spAutoFit/>
          </a:bodyPr>
          <a:lstStyle/>
          <a:p>
            <a:pPr>
              <a:lnSpc>
                <a:spcPct val="96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照射方式</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6" name="AutoShape 16"/>
          <p:cNvSpPr/>
          <p:nvPr/>
        </p:nvSpPr>
        <p:spPr>
          <a:xfrm>
            <a:off x="4639660" y="4350852"/>
            <a:ext cx="97536" cy="97536"/>
          </a:xfrm>
          <a:prstGeom prst="ellipse">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17" name="AutoShape 17"/>
          <p:cNvSpPr/>
          <p:nvPr/>
        </p:nvSpPr>
        <p:spPr>
          <a:xfrm>
            <a:off x="7193207" y="4350852"/>
            <a:ext cx="97536" cy="97536"/>
          </a:xfrm>
          <a:prstGeom prst="ellipse">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cxnSp>
        <p:nvCxnSpPr>
          <p:cNvPr id="18" name="Connector 18"/>
          <p:cNvCxnSpPr/>
          <p:nvPr/>
        </p:nvCxnSpPr>
        <p:spPr>
          <a:xfrm flipV="1">
            <a:off x="8370929" y="4399620"/>
            <a:ext cx="2492359" cy="4740"/>
          </a:xfrm>
          <a:prstGeom prst="line">
            <a:avLst/>
          </a:prstGeom>
          <a:ln w="9525">
            <a:solidFill>
              <a:schemeClr val="accent1"/>
            </a:solidFill>
            <a:prstDash val="solid"/>
          </a:ln>
        </p:spPr>
        <p:style>
          <a:lnRef idx="0">
            <a:schemeClr val="accent1"/>
          </a:lnRef>
          <a:fillRef idx="1">
            <a:schemeClr val="accent1"/>
          </a:fillRef>
          <a:effectRef idx="0">
            <a:schemeClr val="accent1"/>
          </a:effectRef>
          <a:fontRef idx="minor">
            <a:schemeClr val="lt1"/>
          </a:fontRef>
        </p:style>
      </p:cxnSp>
      <p:sp>
        <p:nvSpPr>
          <p:cNvPr id="19" name="TextBox 19"/>
          <p:cNvSpPr txBox="1"/>
          <p:nvPr/>
        </p:nvSpPr>
        <p:spPr>
          <a:xfrm>
            <a:off x="8412597" y="4590395"/>
            <a:ext cx="2450691" cy="1287399"/>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影像引导放疗能够提高治疗的精确度和适形度，减少对周围正常组织的损伤。</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0" name="TextBox 20"/>
          <p:cNvSpPr txBox="1"/>
          <p:nvPr/>
        </p:nvSpPr>
        <p:spPr>
          <a:xfrm>
            <a:off x="8313274" y="3746205"/>
            <a:ext cx="3019425" cy="495300"/>
          </a:xfrm>
          <a:prstGeom prst="rect">
            <a:avLst/>
          </a:prstGeom>
        </p:spPr>
        <p:txBody>
          <a:bodyPr vert="horz" wrap="square" lIns="114300" tIns="57150" rIns="114300" bIns="57150" rtlCol="0" anchor="t" anchorCtr="0">
            <a:spAutoFit/>
          </a:bodyPr>
          <a:lstStyle/>
          <a:p>
            <a:pPr>
              <a:lnSpc>
                <a:spcPct val="96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技术优势</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21" name="AutoShape 21"/>
          <p:cNvSpPr/>
          <p:nvPr/>
        </p:nvSpPr>
        <p:spPr>
          <a:xfrm>
            <a:off x="8309741" y="4350852"/>
            <a:ext cx="97536" cy="97536"/>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10863288" y="4350852"/>
            <a:ext cx="97536" cy="97536"/>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nvGrpSpPr>
          <p:cNvPr id="23" name="Group 23"/>
          <p:cNvGrpSpPr/>
          <p:nvPr/>
        </p:nvGrpSpPr>
        <p:grpSpPr>
          <a:xfrm>
            <a:off x="454963" y="93878"/>
            <a:ext cx="10641129" cy="914400"/>
            <a:chOff x="454963" y="93878"/>
            <a:chExt cx="10641129" cy="914400"/>
          </a:xfrm>
        </p:grpSpPr>
        <p:sp>
          <p:nvSpPr>
            <p:cNvPr id="24" name="AutoShape 24"/>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7" name="AutoShape 37"/>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8" name="AutoShape 38"/>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9" name="AutoShape 39"/>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0" name="AutoShape 40"/>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41" name="AutoShape 41"/>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42" name="AutoShape 42"/>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43" name="AutoShape 43"/>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4" name="TextBox 44"/>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影像引导放疗</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4414570" y="2954902"/>
            <a:ext cx="6210770" cy="770514"/>
          </a:xfrm>
          <a:prstGeom prst="rect">
            <a:avLst/>
          </a:prstGeom>
        </p:spPr>
        <p:txBody>
          <a:bodyPr wrap="square" lIns="85725" tIns="85725" rIns="47625" bIns="85725" rtlCol="0" anchor="b" anchorCtr="0">
            <a:noAutofit/>
          </a:bodyPr>
          <a:lstStyle/>
          <a:p>
            <a:pPr algn="l">
              <a:lnSpc>
                <a:spcPct val="120000"/>
              </a:lnSpc>
              <a:spcBef>
                <a:spcPct val="0"/>
              </a:spcBef>
              <a:defRPr/>
            </a:pPr>
            <a:r>
              <a:rPr lang="en-US" sz="3825">
                <a:solidFill>
                  <a:srgbClr val="2C3F55"/>
                </a:solidFill>
                <a:latin typeface="微软雅黑" panose="020B0503020204020204" charset="-122"/>
                <a:ea typeface="微软雅黑" panose="020B0503020204020204" charset="-122"/>
                <a:cs typeface="微软雅黑" panose="020B0503020204020204" charset="-122"/>
              </a:rPr>
              <a:t>放疗</a:t>
            </a:r>
            <a:r>
              <a:rPr lang="zh-CN" altLang="en-US" sz="3825">
                <a:solidFill>
                  <a:srgbClr val="2C3F55"/>
                </a:solidFill>
                <a:latin typeface="微软雅黑" panose="020B0503020204020204" charset="-122"/>
                <a:ea typeface="微软雅黑" panose="020B0503020204020204" charset="-122"/>
                <a:cs typeface="微软雅黑" panose="020B0503020204020204" charset="-122"/>
              </a:rPr>
              <a:t>实施的流程</a:t>
            </a:r>
            <a:endParaRPr lang="zh-CN" altLang="en-US" sz="3825">
              <a:solidFill>
                <a:srgbClr val="2C3F55"/>
              </a:solidFill>
              <a:latin typeface="微软雅黑" panose="020B0503020204020204" charset="-122"/>
              <a:ea typeface="微软雅黑" panose="020B0503020204020204" charset="-122"/>
              <a:cs typeface="微软雅黑" panose="020B0503020204020204" charset="-122"/>
            </a:endParaRPr>
          </a:p>
        </p:txBody>
      </p:sp>
      <p:grpSp>
        <p:nvGrpSpPr>
          <p:cNvPr id="3" name="Group 3"/>
          <p:cNvGrpSpPr/>
          <p:nvPr/>
        </p:nvGrpSpPr>
        <p:grpSpPr>
          <a:xfrm>
            <a:off x="1381415" y="3095846"/>
            <a:ext cx="1851477" cy="786765"/>
            <a:chOff x="1381415" y="3095846"/>
            <a:chExt cx="1851477" cy="786765"/>
          </a:xfrm>
        </p:grpSpPr>
        <p:sp>
          <p:nvSpPr>
            <p:cNvPr id="4" name="TextBox 4"/>
            <p:cNvSpPr txBox="1"/>
            <p:nvPr/>
          </p:nvSpPr>
          <p:spPr>
            <a:xfrm>
              <a:off x="1381415" y="3095846"/>
              <a:ext cx="1851477" cy="786765"/>
            </a:xfrm>
            <a:prstGeom prst="rect">
              <a:avLst/>
            </a:prstGeom>
          </p:spPr>
          <p:txBody>
            <a:bodyPr wrap="square" lIns="85725" tIns="38100" rIns="85725" bIns="38100" rtlCol="0" anchor="ctr" anchorCtr="0">
              <a:spAutoFit/>
            </a:bodyPr>
            <a:lstStyle/>
            <a:p>
              <a:pPr algn="ctr">
                <a:lnSpc>
                  <a:spcPct val="80000"/>
                </a:lnSpc>
              </a:pPr>
              <a:r>
                <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rPr>
                <a:t>03</a:t>
              </a:r>
              <a:endPar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20" name="文本框 34819"/>
          <p:cNvSpPr txBox="1"/>
          <p:nvPr/>
        </p:nvSpPr>
        <p:spPr>
          <a:xfrm>
            <a:off x="1981200" y="304800"/>
            <a:ext cx="3766820" cy="705485"/>
          </a:xfrm>
          <a:prstGeom prst="rect">
            <a:avLst/>
          </a:prstGeom>
          <a:noFill/>
          <a:ln w="12700">
            <a:noFill/>
          </a:ln>
        </p:spPr>
        <p:txBody>
          <a:bodyPr wrap="square" lIns="91434" tIns="45716" rIns="91434" bIns="45716">
            <a:spAutoFit/>
          </a:bodyPr>
          <a:p>
            <a:pPr eaLnBrk="0" hangingPunct="0">
              <a:spcBef>
                <a:spcPct val="50000"/>
              </a:spcBef>
            </a:pPr>
            <a:r>
              <a:rPr lang="zh-CN" altLang="en-US" sz="4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anose="02010609060101010101" pitchFamily="2" charset="-122"/>
                <a:ea typeface="黑体" panose="02010609060101010101" pitchFamily="2" charset="-122"/>
              </a:rPr>
              <a:t>放疗主要步骤</a:t>
            </a:r>
            <a:endParaRPr lang="zh-CN" altLang="en-US" sz="4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anose="02010609060101010101" pitchFamily="2" charset="-122"/>
              <a:ea typeface="黑体" panose="02010609060101010101" pitchFamily="2" charset="-122"/>
            </a:endParaRPr>
          </a:p>
        </p:txBody>
      </p:sp>
      <p:sp>
        <p:nvSpPr>
          <p:cNvPr id="34824" name="文本框 34823"/>
          <p:cNvSpPr txBox="1"/>
          <p:nvPr/>
        </p:nvSpPr>
        <p:spPr>
          <a:xfrm>
            <a:off x="1828800" y="1752600"/>
            <a:ext cx="2106613" cy="1198880"/>
          </a:xfrm>
          <a:prstGeom prst="rect">
            <a:avLst/>
          </a:prstGeom>
          <a:solidFill>
            <a:schemeClr val="bg1">
              <a:lumMod val="90000"/>
            </a:schemeClr>
          </a:solidFill>
          <a:ln w="9525" cap="flat" cmpd="sng">
            <a:solidFill>
              <a:schemeClr val="tx1"/>
            </a:solidFill>
            <a:prstDash val="solid"/>
            <a:miter/>
            <a:headEnd type="none" w="med" len="med"/>
            <a:tailEnd type="none" w="med" len="med"/>
          </a:ln>
        </p:spPr>
        <p:txBody>
          <a:bodyPr>
            <a:spAutoFit/>
          </a:bodyPr>
          <a:p>
            <a:pPr>
              <a:spcBef>
                <a:spcPct val="50000"/>
              </a:spcBef>
            </a:pPr>
            <a:r>
              <a:rPr lang="zh-CN" altLang="en-US" sz="2400" dirty="0">
                <a:latin typeface="黑体" panose="02010609060101010101" pitchFamily="2" charset="-122"/>
                <a:ea typeface="黑体" panose="02010609060101010101" pitchFamily="2" charset="-122"/>
              </a:rPr>
              <a:t>摆位、体位固定、等中心体表标记</a:t>
            </a:r>
            <a:endParaRPr lang="zh-CN" altLang="en-US" sz="2400" dirty="0">
              <a:latin typeface="黑体" panose="02010609060101010101" pitchFamily="2" charset="-122"/>
              <a:ea typeface="黑体" panose="02010609060101010101" pitchFamily="2" charset="-122"/>
            </a:endParaRPr>
          </a:p>
        </p:txBody>
      </p:sp>
      <p:sp>
        <p:nvSpPr>
          <p:cNvPr id="34825" name="文本框 34824"/>
          <p:cNvSpPr txBox="1"/>
          <p:nvPr/>
        </p:nvSpPr>
        <p:spPr>
          <a:xfrm>
            <a:off x="5334000" y="1752600"/>
            <a:ext cx="2362200" cy="829945"/>
          </a:xfrm>
          <a:prstGeom prst="rect">
            <a:avLst/>
          </a:prstGeom>
          <a:solidFill>
            <a:schemeClr val="bg1">
              <a:lumMod val="90000"/>
            </a:schemeClr>
          </a:solidFill>
          <a:ln w="9525" cap="flat" cmpd="sng">
            <a:solidFill>
              <a:schemeClr val="tx1"/>
            </a:solidFill>
            <a:prstDash val="solid"/>
            <a:miter/>
            <a:headEnd type="none" w="med" len="med"/>
            <a:tailEnd type="none" w="med" len="med"/>
          </a:ln>
        </p:spPr>
        <p:txBody>
          <a:bodyPr>
            <a:spAutoFit/>
          </a:bodyPr>
          <a:p>
            <a:pPr algn="l">
              <a:spcBef>
                <a:spcPct val="50000"/>
              </a:spcBef>
              <a:buClrTx/>
              <a:buSzTx/>
              <a:buFontTx/>
            </a:pPr>
            <a:r>
              <a:rPr lang="zh-CN" altLang="en-US" sz="2400" dirty="0">
                <a:latin typeface="黑体" panose="02010609060101010101" pitchFamily="2" charset="-122"/>
                <a:ea typeface="黑体" panose="02010609060101010101" pitchFamily="2" charset="-122"/>
              </a:rPr>
              <a:t>CT扫描、采集图像</a:t>
            </a:r>
            <a:endParaRPr lang="zh-CN" altLang="en-US" sz="2400" dirty="0">
              <a:latin typeface="黑体" panose="02010609060101010101" pitchFamily="2" charset="-122"/>
              <a:ea typeface="黑体" panose="02010609060101010101" pitchFamily="2" charset="-122"/>
            </a:endParaRPr>
          </a:p>
        </p:txBody>
      </p:sp>
      <p:sp>
        <p:nvSpPr>
          <p:cNvPr id="34826" name="文本框 34825"/>
          <p:cNvSpPr txBox="1"/>
          <p:nvPr/>
        </p:nvSpPr>
        <p:spPr>
          <a:xfrm>
            <a:off x="8472488" y="1557338"/>
            <a:ext cx="1984375" cy="1476375"/>
          </a:xfrm>
          <a:prstGeom prst="rect">
            <a:avLst/>
          </a:prstGeom>
          <a:solidFill>
            <a:schemeClr val="bg1">
              <a:lumMod val="90000"/>
            </a:schemeClr>
          </a:solidFill>
          <a:ln w="9525" cap="flat" cmpd="sng">
            <a:solidFill>
              <a:schemeClr val="tx1"/>
            </a:solidFill>
            <a:prstDash val="solid"/>
            <a:miter/>
            <a:headEnd type="none" w="med" len="med"/>
            <a:tailEnd type="none" w="med" len="med"/>
          </a:ln>
        </p:spPr>
        <p:txBody>
          <a:bodyPr>
            <a:spAutoFit/>
          </a:bodyPr>
          <a:p>
            <a:pPr>
              <a:lnSpc>
                <a:spcPct val="125000"/>
              </a:lnSpc>
              <a:spcBef>
                <a:spcPct val="50000"/>
              </a:spcBef>
            </a:pPr>
            <a:r>
              <a:rPr lang="zh-CN" altLang="en-US" sz="2400" dirty="0">
                <a:latin typeface="黑体" panose="02010609060101010101" pitchFamily="2" charset="-122"/>
                <a:ea typeface="黑体" panose="02010609060101010101" pitchFamily="2" charset="-122"/>
              </a:rPr>
              <a:t>病人影像资料传输到计划系统</a:t>
            </a:r>
            <a:endParaRPr lang="zh-CN" altLang="en-US" sz="2400" dirty="0">
              <a:latin typeface="黑体" panose="02010609060101010101" pitchFamily="2" charset="-122"/>
              <a:ea typeface="黑体" panose="02010609060101010101" pitchFamily="2" charset="-122"/>
            </a:endParaRPr>
          </a:p>
        </p:txBody>
      </p:sp>
      <p:sp>
        <p:nvSpPr>
          <p:cNvPr id="34827" name="文本框 34826"/>
          <p:cNvSpPr txBox="1"/>
          <p:nvPr/>
        </p:nvSpPr>
        <p:spPr>
          <a:xfrm>
            <a:off x="8543925" y="4365625"/>
            <a:ext cx="1905000" cy="1568450"/>
          </a:xfrm>
          <a:prstGeom prst="rect">
            <a:avLst/>
          </a:prstGeom>
          <a:solidFill>
            <a:schemeClr val="bg1">
              <a:lumMod val="90000"/>
            </a:schemeClr>
          </a:solidFill>
          <a:ln w="9525" cap="flat" cmpd="sng">
            <a:solidFill>
              <a:schemeClr val="tx1"/>
            </a:solidFill>
            <a:prstDash val="solid"/>
            <a:miter/>
            <a:headEnd type="none" w="med" len="med"/>
            <a:tailEnd type="none" w="med" len="med"/>
          </a:ln>
        </p:spPr>
        <p:txBody>
          <a:bodyPr>
            <a:spAutoFit/>
          </a:bodyPr>
          <a:p>
            <a:r>
              <a:rPr lang="en-US" altLang="zh-CN" dirty="0">
                <a:latin typeface="黑体" panose="02010609060101010101" pitchFamily="2" charset="-122"/>
                <a:ea typeface="黑体" panose="02010609060101010101" pitchFamily="2" charset="-122"/>
              </a:rPr>
              <a:t> </a:t>
            </a:r>
            <a:r>
              <a:rPr lang="zh-CN" altLang="en-US" sz="2400" dirty="0">
                <a:latin typeface="黑体" panose="02010609060101010101" pitchFamily="2" charset="-122"/>
                <a:ea typeface="黑体" panose="02010609060101010101" pitchFamily="2" charset="-122"/>
              </a:rPr>
              <a:t>物理师将患者图像进行图像处理</a:t>
            </a:r>
            <a:endParaRPr lang="zh-CN" altLang="en-US" sz="2400" dirty="0">
              <a:latin typeface="黑体" panose="02010609060101010101" pitchFamily="2" charset="-122"/>
              <a:ea typeface="黑体" panose="02010609060101010101" pitchFamily="2" charset="-122"/>
            </a:endParaRPr>
          </a:p>
          <a:p>
            <a:endParaRPr lang="zh-CN" altLang="en-US" sz="2400" dirty="0">
              <a:latin typeface="黑体" panose="02010609060101010101" pitchFamily="2" charset="-122"/>
              <a:ea typeface="黑体" panose="02010609060101010101" pitchFamily="2" charset="-122"/>
            </a:endParaRPr>
          </a:p>
        </p:txBody>
      </p:sp>
      <p:sp>
        <p:nvSpPr>
          <p:cNvPr id="34828" name="文本框 34827"/>
          <p:cNvSpPr txBox="1"/>
          <p:nvPr/>
        </p:nvSpPr>
        <p:spPr>
          <a:xfrm>
            <a:off x="5303838" y="4221163"/>
            <a:ext cx="1984375" cy="2676525"/>
          </a:xfrm>
          <a:prstGeom prst="rect">
            <a:avLst/>
          </a:prstGeom>
          <a:solidFill>
            <a:schemeClr val="bg1">
              <a:lumMod val="90000"/>
            </a:schemeClr>
          </a:solidFill>
          <a:ln w="9525" cap="flat" cmpd="sng">
            <a:solidFill>
              <a:schemeClr val="tx1"/>
            </a:solidFill>
            <a:prstDash val="solid"/>
            <a:miter/>
            <a:headEnd type="none" w="med" len="med"/>
            <a:tailEnd type="none" w="med" len="med"/>
          </a:ln>
        </p:spPr>
        <p:txBody>
          <a:bodyPr>
            <a:spAutoFit/>
          </a:bodyPr>
          <a:p>
            <a:pPr algn="ctr"/>
            <a:r>
              <a:rPr lang="zh-CN" altLang="en-US" sz="2400" dirty="0">
                <a:latin typeface="Times New Roman" panose="02020603050405020304" pitchFamily="18" charset="0"/>
              </a:rPr>
              <a:t>放疗医师勾画靶区、物理师完成治疗计划、计划评价与剂量验证</a:t>
            </a:r>
            <a:endParaRPr lang="zh-CN" altLang="en-US" sz="2400" dirty="0">
              <a:latin typeface="Times New Roman" panose="02020603050405020304" pitchFamily="18" charset="0"/>
            </a:endParaRPr>
          </a:p>
          <a:p>
            <a:pPr algn="ctr"/>
            <a:endParaRPr lang="zh-CN" altLang="en-US" sz="2400" dirty="0">
              <a:latin typeface="Times New Roman" panose="02020603050405020304" pitchFamily="18" charset="0"/>
            </a:endParaRPr>
          </a:p>
        </p:txBody>
      </p:sp>
      <p:sp>
        <p:nvSpPr>
          <p:cNvPr id="34830" name="文本框 34829"/>
          <p:cNvSpPr txBox="1"/>
          <p:nvPr/>
        </p:nvSpPr>
        <p:spPr>
          <a:xfrm>
            <a:off x="1524000" y="4941888"/>
            <a:ext cx="2222500" cy="460375"/>
          </a:xfrm>
          <a:prstGeom prst="rect">
            <a:avLst/>
          </a:prstGeom>
          <a:solidFill>
            <a:schemeClr val="bg1">
              <a:lumMod val="90000"/>
            </a:schemeClr>
          </a:solidFill>
          <a:ln w="9525" cap="flat" cmpd="sng">
            <a:solidFill>
              <a:schemeClr val="tx1"/>
            </a:solidFill>
            <a:prstDash val="solid"/>
            <a:miter/>
            <a:headEnd type="none" w="med" len="med"/>
            <a:tailEnd type="none" w="med" len="med"/>
          </a:ln>
        </p:spPr>
        <p:txBody>
          <a:bodyPr>
            <a:spAutoFit/>
          </a:bodyPr>
          <a:p>
            <a:r>
              <a:rPr lang="zh-CN" altLang="en-US" sz="2400" dirty="0">
                <a:latin typeface="黑体" panose="02010609060101010101" pitchFamily="2" charset="-122"/>
                <a:ea typeface="黑体" panose="02010609060101010101" pitchFamily="2" charset="-122"/>
              </a:rPr>
              <a:t>技师摆位治疗</a:t>
            </a:r>
            <a:endParaRPr lang="zh-CN" altLang="en-US" sz="2400" dirty="0">
              <a:latin typeface="黑体" panose="02010609060101010101" pitchFamily="2" charset="-122"/>
              <a:ea typeface="黑体" panose="02010609060101010101" pitchFamily="2" charset="-122"/>
            </a:endParaRPr>
          </a:p>
        </p:txBody>
      </p:sp>
      <p:sp>
        <p:nvSpPr>
          <p:cNvPr id="34846" name="直接连接符 34845"/>
          <p:cNvSpPr/>
          <p:nvPr/>
        </p:nvSpPr>
        <p:spPr>
          <a:xfrm>
            <a:off x="5303838" y="4221163"/>
            <a:ext cx="1905000" cy="1587"/>
          </a:xfrm>
          <a:prstGeom prst="line">
            <a:avLst/>
          </a:prstGeom>
          <a:ln w="9525" cap="flat" cmpd="sng">
            <a:solidFill>
              <a:schemeClr val="tx1"/>
            </a:solidFill>
            <a:prstDash val="solid"/>
            <a:headEnd type="none" w="med" len="med"/>
            <a:tailEnd type="none" w="med" len="med"/>
          </a:ln>
        </p:spPr>
      </p:sp>
      <p:sp>
        <p:nvSpPr>
          <p:cNvPr id="34849" name="右箭头 34848"/>
          <p:cNvSpPr/>
          <p:nvPr/>
        </p:nvSpPr>
        <p:spPr>
          <a:xfrm>
            <a:off x="3962400" y="1981200"/>
            <a:ext cx="1355725" cy="381000"/>
          </a:xfrm>
          <a:prstGeom prst="rightArrow">
            <a:avLst>
              <a:gd name="adj1" fmla="val 50000"/>
              <a:gd name="adj2" fmla="val 88958"/>
            </a:avLst>
          </a:prstGeom>
          <a:solidFill>
            <a:schemeClr val="bg1">
              <a:lumMod val="90000"/>
            </a:schemeClr>
          </a:solidFill>
          <a:ln w="9525" cap="flat" cmpd="sng">
            <a:solidFill>
              <a:schemeClr val="tx1"/>
            </a:solidFill>
            <a:prstDash val="solid"/>
            <a:miter/>
            <a:headEnd type="none" w="med" len="med"/>
            <a:tailEnd type="none" w="med" len="med"/>
          </a:ln>
        </p:spPr>
        <p:txBody>
          <a:bodyPr/>
          <a:p>
            <a:endParaRPr lang="zh-CN" altLang="en-US"/>
          </a:p>
        </p:txBody>
      </p:sp>
      <p:sp>
        <p:nvSpPr>
          <p:cNvPr id="34851" name="右箭头 34850"/>
          <p:cNvSpPr/>
          <p:nvPr/>
        </p:nvSpPr>
        <p:spPr>
          <a:xfrm>
            <a:off x="7696200" y="1981200"/>
            <a:ext cx="762000" cy="304800"/>
          </a:xfrm>
          <a:prstGeom prst="rightArrow">
            <a:avLst>
              <a:gd name="adj1" fmla="val 50000"/>
              <a:gd name="adj2" fmla="val 62500"/>
            </a:avLst>
          </a:prstGeom>
          <a:solidFill>
            <a:schemeClr val="bg1">
              <a:lumMod val="90000"/>
            </a:schemeClr>
          </a:solidFill>
          <a:ln w="9525" cap="flat" cmpd="sng">
            <a:solidFill>
              <a:schemeClr val="tx1"/>
            </a:solidFill>
            <a:prstDash val="solid"/>
            <a:miter/>
            <a:headEnd type="none" w="med" len="med"/>
            <a:tailEnd type="none" w="med" len="med"/>
          </a:ln>
        </p:spPr>
        <p:txBody>
          <a:bodyPr/>
          <a:p>
            <a:endParaRPr lang="zh-CN" altLang="en-US"/>
          </a:p>
        </p:txBody>
      </p:sp>
      <p:sp>
        <p:nvSpPr>
          <p:cNvPr id="34852" name="左箭头 34851"/>
          <p:cNvSpPr/>
          <p:nvPr/>
        </p:nvSpPr>
        <p:spPr>
          <a:xfrm>
            <a:off x="3792538" y="4941888"/>
            <a:ext cx="1524000" cy="457200"/>
          </a:xfrm>
          <a:prstGeom prst="leftArrow">
            <a:avLst>
              <a:gd name="adj1" fmla="val 50000"/>
              <a:gd name="adj2" fmla="val 83333"/>
            </a:avLst>
          </a:prstGeom>
          <a:solidFill>
            <a:schemeClr val="bg1">
              <a:lumMod val="90000"/>
            </a:schemeClr>
          </a:solidFill>
          <a:ln w="9525" cap="flat" cmpd="sng">
            <a:solidFill>
              <a:schemeClr val="tx1"/>
            </a:solidFill>
            <a:prstDash val="solid"/>
            <a:miter/>
            <a:headEnd type="none" w="med" len="med"/>
            <a:tailEnd type="none" w="med" len="med"/>
          </a:ln>
        </p:spPr>
        <p:txBody>
          <a:bodyPr/>
          <a:p>
            <a:endParaRPr lang="zh-CN" altLang="en-US"/>
          </a:p>
        </p:txBody>
      </p:sp>
      <p:sp>
        <p:nvSpPr>
          <p:cNvPr id="34853" name="左箭头 34852"/>
          <p:cNvSpPr/>
          <p:nvPr/>
        </p:nvSpPr>
        <p:spPr>
          <a:xfrm>
            <a:off x="7391400" y="4941888"/>
            <a:ext cx="1066800" cy="342900"/>
          </a:xfrm>
          <a:prstGeom prst="leftArrow">
            <a:avLst>
              <a:gd name="adj1" fmla="val 50000"/>
              <a:gd name="adj2" fmla="val 77777"/>
            </a:avLst>
          </a:prstGeom>
          <a:solidFill>
            <a:schemeClr val="bg1">
              <a:lumMod val="90000"/>
            </a:schemeClr>
          </a:solidFill>
          <a:ln w="9525" cap="flat" cmpd="sng">
            <a:solidFill>
              <a:schemeClr val="tx1"/>
            </a:solidFill>
            <a:prstDash val="solid"/>
            <a:miter/>
            <a:headEnd type="none" w="med" len="med"/>
            <a:tailEnd type="none" w="med" len="med"/>
          </a:ln>
        </p:spPr>
        <p:txBody>
          <a:bodyPr/>
          <a:p>
            <a:endParaRPr lang="zh-CN" altLang="en-US"/>
          </a:p>
        </p:txBody>
      </p:sp>
      <p:sp>
        <p:nvSpPr>
          <p:cNvPr id="34854" name="下箭头 34853"/>
          <p:cNvSpPr/>
          <p:nvPr/>
        </p:nvSpPr>
        <p:spPr>
          <a:xfrm>
            <a:off x="9372283" y="3284538"/>
            <a:ext cx="317500" cy="977900"/>
          </a:xfrm>
          <a:prstGeom prst="downArrow">
            <a:avLst>
              <a:gd name="adj1" fmla="val 50000"/>
              <a:gd name="adj2" fmla="val 77000"/>
            </a:avLst>
          </a:prstGeom>
          <a:solidFill>
            <a:schemeClr val="bg1">
              <a:lumMod val="90000"/>
            </a:schemeClr>
          </a:solidFill>
          <a:ln w="9525" cap="flat" cmpd="sng">
            <a:solidFill>
              <a:schemeClr val="tx1"/>
            </a:solidFill>
            <a:prstDash val="solid"/>
            <a:miter/>
            <a:headEnd type="none" w="med" len="med"/>
            <a:tailEnd type="none" w="med" len="med"/>
          </a:ln>
        </p:spPr>
        <p:txBody>
          <a:bodyPr/>
          <a:p>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标题 1"/>
          <p:cNvSpPr>
            <a:spLocks noGrp="1"/>
          </p:cNvSpPr>
          <p:nvPr>
            <p:ph type="title" idx="4294967295"/>
          </p:nvPr>
        </p:nvSpPr>
        <p:spPr>
          <a:xfrm>
            <a:off x="1115060" y="1219200"/>
            <a:ext cx="3109595" cy="937895"/>
          </a:xfrm>
        </p:spPr>
        <p:txBody>
          <a:bodyPr vert="horz" wrap="square" lIns="91440" tIns="45720" rIns="91440" bIns="45720" anchor="ctr" anchorCtr="0">
            <a:normAutofit fontScale="90000"/>
          </a:bodyPr>
          <a:p>
            <a:r>
              <a:rPr lang="zh-CN" altLang="en-US" sz="3200" b="0" dirty="0">
                <a:solidFill>
                  <a:schemeClr val="accent1"/>
                </a:solidFill>
                <a:effectLst>
                  <a:outerShdw blurRad="38100" dist="25400" dir="5400000" algn="ctr" rotWithShape="0">
                    <a:srgbClr val="6E747A">
                      <a:alpha val="43000"/>
                    </a:srgbClr>
                  </a:outerShdw>
                </a:effectLst>
                <a:ea typeface="宋体" panose="02010600030101010101" pitchFamily="2" charset="-122"/>
              </a:rPr>
              <a:t>放射治疗</a:t>
            </a:r>
            <a:br>
              <a:rPr lang="zh-CN" altLang="en-US" sz="3200" b="0" dirty="0">
                <a:solidFill>
                  <a:schemeClr val="accent1"/>
                </a:solidFill>
                <a:effectLst>
                  <a:outerShdw blurRad="38100" dist="25400" dir="5400000" algn="ctr" rotWithShape="0">
                    <a:srgbClr val="6E747A">
                      <a:alpha val="43000"/>
                    </a:srgbClr>
                  </a:outerShdw>
                </a:effectLst>
                <a:ea typeface="宋体" panose="02010600030101010101" pitchFamily="2" charset="-122"/>
              </a:rPr>
            </a:br>
            <a:r>
              <a:rPr lang="zh-CN" altLang="en-US" sz="3200" b="0" dirty="0">
                <a:solidFill>
                  <a:schemeClr val="accent1"/>
                </a:solidFill>
                <a:effectLst>
                  <a:outerShdw blurRad="38100" dist="25400" dir="5400000" algn="ctr" rotWithShape="0">
                    <a:srgbClr val="6E747A">
                      <a:alpha val="43000"/>
                    </a:srgbClr>
                  </a:outerShdw>
                </a:effectLst>
                <a:ea typeface="宋体" panose="02010600030101010101" pitchFamily="2" charset="-122"/>
              </a:rPr>
              <a:t>工作流程</a:t>
            </a:r>
            <a:endParaRPr lang="zh-CN" altLang="en-US" sz="3200" b="0" dirty="0">
              <a:solidFill>
                <a:schemeClr val="accent1"/>
              </a:solidFill>
              <a:effectLst>
                <a:outerShdw blurRad="38100" dist="25400" dir="5400000" algn="ctr" rotWithShape="0">
                  <a:srgbClr val="6E747A">
                    <a:alpha val="43000"/>
                  </a:srgbClr>
                </a:outerShdw>
              </a:effectLst>
              <a:ea typeface="宋体" panose="02010600030101010101" pitchFamily="2" charset="-122"/>
            </a:endParaRPr>
          </a:p>
        </p:txBody>
      </p:sp>
      <p:sp>
        <p:nvSpPr>
          <p:cNvPr id="79875" name="内容占位符 2"/>
          <p:cNvSpPr>
            <a:spLocks noGrp="1"/>
          </p:cNvSpPr>
          <p:nvPr>
            <p:ph idx="1"/>
          </p:nvPr>
        </p:nvSpPr>
        <p:spPr>
          <a:xfrm>
            <a:off x="1466850" y="2565400"/>
            <a:ext cx="3255963" cy="3759200"/>
          </a:xfrm>
        </p:spPr>
        <p:txBody>
          <a:bodyPr vert="horz" wrap="square" lIns="91440" tIns="45720" rIns="91440" bIns="45720" anchor="t" anchorCtr="0"/>
          <a:p>
            <a:r>
              <a:rPr lang="zh-CN" altLang="en-US" sz="2400" dirty="0">
                <a:latin typeface="宋体" panose="02010600030101010101" pitchFamily="2" charset="-122"/>
                <a:ea typeface="宋体" panose="02010600030101010101" pitchFamily="2" charset="-122"/>
              </a:rPr>
              <a:t>分工明确</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流程清晰</a:t>
            </a:r>
            <a:endParaRPr lang="zh-CN" altLang="en-US"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环环相扣</a:t>
            </a:r>
            <a:endParaRPr lang="zh-CN" altLang="en-US" sz="2400" dirty="0">
              <a:latin typeface="宋体" panose="02010600030101010101" pitchFamily="2" charset="-122"/>
              <a:ea typeface="宋体" panose="02010600030101010101" pitchFamily="2" charset="-122"/>
            </a:endParaRPr>
          </a:p>
          <a:p>
            <a:r>
              <a:rPr lang="zh-CN" altLang="en-US" sz="2400" dirty="0">
                <a:solidFill>
                  <a:srgbClr val="FF0000"/>
                </a:solidFill>
                <a:latin typeface="宋体" panose="02010600030101010101" pitchFamily="2" charset="-122"/>
                <a:ea typeface="宋体" panose="02010600030101010101" pitchFamily="2" charset="-122"/>
              </a:rPr>
              <a:t>护士</a:t>
            </a:r>
            <a:endParaRPr lang="zh-CN" altLang="en-US" sz="2400" dirty="0">
              <a:solidFill>
                <a:srgbClr val="FF0000"/>
              </a:solidFill>
              <a:latin typeface="宋体" panose="02010600030101010101" pitchFamily="2" charset="-122"/>
              <a:ea typeface="宋体" panose="02010600030101010101" pitchFamily="2" charset="-122"/>
            </a:endParaRPr>
          </a:p>
          <a:p>
            <a:r>
              <a:rPr lang="zh-CN" altLang="en-US" sz="2400" dirty="0">
                <a:solidFill>
                  <a:srgbClr val="FF0000"/>
                </a:solidFill>
                <a:latin typeface="宋体" panose="02010600030101010101" pitchFamily="2" charset="-122"/>
                <a:ea typeface="宋体" panose="02010600030101010101" pitchFamily="2" charset="-122"/>
              </a:rPr>
              <a:t>医生</a:t>
            </a:r>
            <a:endParaRPr lang="zh-CN" altLang="en-US" sz="2400" dirty="0">
              <a:solidFill>
                <a:srgbClr val="FF0000"/>
              </a:solidFill>
              <a:latin typeface="宋体" panose="02010600030101010101" pitchFamily="2" charset="-122"/>
              <a:ea typeface="宋体" panose="02010600030101010101" pitchFamily="2" charset="-122"/>
            </a:endParaRPr>
          </a:p>
          <a:p>
            <a:r>
              <a:rPr lang="zh-CN" altLang="en-US" sz="2400" dirty="0">
                <a:solidFill>
                  <a:srgbClr val="FF0000"/>
                </a:solidFill>
                <a:latin typeface="宋体" panose="02010600030101010101" pitchFamily="2" charset="-122"/>
                <a:ea typeface="宋体" panose="02010600030101010101" pitchFamily="2" charset="-122"/>
              </a:rPr>
              <a:t>物理师</a:t>
            </a:r>
            <a:endParaRPr lang="zh-CN" altLang="en-US" sz="2400" dirty="0">
              <a:solidFill>
                <a:srgbClr val="FF0000"/>
              </a:solidFill>
              <a:latin typeface="宋体" panose="02010600030101010101" pitchFamily="2" charset="-122"/>
              <a:ea typeface="宋体" panose="02010600030101010101" pitchFamily="2" charset="-122"/>
            </a:endParaRPr>
          </a:p>
          <a:p>
            <a:r>
              <a:rPr lang="zh-CN" altLang="en-US" sz="2400" dirty="0">
                <a:solidFill>
                  <a:srgbClr val="FF0000"/>
                </a:solidFill>
                <a:latin typeface="宋体" panose="02010600030101010101" pitchFamily="2" charset="-122"/>
                <a:ea typeface="宋体" panose="02010600030101010101" pitchFamily="2" charset="-122"/>
              </a:rPr>
              <a:t>技术员</a:t>
            </a:r>
            <a:endParaRPr lang="zh-CN" altLang="en-US" sz="2400" dirty="0">
              <a:solidFill>
                <a:srgbClr val="FF0000"/>
              </a:solidFill>
              <a:latin typeface="宋体" panose="02010600030101010101" pitchFamily="2" charset="-122"/>
              <a:ea typeface="宋体" panose="02010600030101010101" pitchFamily="2" charset="-122"/>
            </a:endParaRPr>
          </a:p>
        </p:txBody>
      </p:sp>
      <p:pic>
        <p:nvPicPr>
          <p:cNvPr id="79876" name="Picture 2"/>
          <p:cNvPicPr>
            <a:picLocks noChangeAspect="1"/>
          </p:cNvPicPr>
          <p:nvPr/>
        </p:nvPicPr>
        <p:blipFill>
          <a:blip r:embed="rId1"/>
          <a:stretch>
            <a:fillRect/>
          </a:stretch>
        </p:blipFill>
        <p:spPr>
          <a:xfrm>
            <a:off x="4981575" y="0"/>
            <a:ext cx="6257925" cy="6818313"/>
          </a:xfrm>
          <a:prstGeom prst="rect">
            <a:avLst/>
          </a:prstGeom>
          <a:noFill/>
          <a:ln w="9525">
            <a:noFill/>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Rectangle 2"/>
          <p:cNvSpPr>
            <a:spLocks noGrp="1"/>
          </p:cNvSpPr>
          <p:nvPr>
            <p:ph type="title"/>
          </p:nvPr>
        </p:nvSpPr>
        <p:spPr/>
        <p:txBody>
          <a:bodyPr vert="horz" wrap="square" lIns="91440" tIns="45720" rIns="91440" bIns="45720" anchor="ctr" anchorCtr="0"/>
          <a:p>
            <a:r>
              <a:rPr lang="zh-CN" altLang="en-US" dirty="0">
                <a:solidFill>
                  <a:srgbClr val="FF0000"/>
                </a:solidFill>
                <a:ea typeface="宋体" panose="02010600030101010101" pitchFamily="2" charset="-122"/>
              </a:rPr>
              <a:t>模拟定位</a:t>
            </a:r>
            <a:r>
              <a:rPr lang="en-US" altLang="zh-CN" dirty="0">
                <a:ea typeface="宋体" panose="02010600030101010101" pitchFamily="2" charset="-122"/>
              </a:rPr>
              <a:t>----</a:t>
            </a:r>
            <a:r>
              <a:rPr lang="zh-CN" altLang="en-US" dirty="0">
                <a:ea typeface="宋体" panose="02010600030101010101" pitchFamily="2" charset="-122"/>
              </a:rPr>
              <a:t>摆位与固定</a:t>
            </a:r>
            <a:endParaRPr lang="zh-CN" altLang="en-US" dirty="0">
              <a:ea typeface="宋体" panose="02010600030101010101" pitchFamily="2" charset="-122"/>
            </a:endParaRPr>
          </a:p>
        </p:txBody>
      </p:sp>
      <p:pic>
        <p:nvPicPr>
          <p:cNvPr id="86019" name="Picture 4"/>
          <p:cNvPicPr>
            <a:picLocks noChangeAspect="1"/>
          </p:cNvPicPr>
          <p:nvPr/>
        </p:nvPicPr>
        <p:blipFill>
          <a:blip r:embed="rId1"/>
          <a:stretch>
            <a:fillRect/>
          </a:stretch>
        </p:blipFill>
        <p:spPr>
          <a:xfrm>
            <a:off x="1271588" y="3716338"/>
            <a:ext cx="4032250" cy="2757487"/>
          </a:xfrm>
          <a:prstGeom prst="rect">
            <a:avLst/>
          </a:prstGeom>
          <a:noFill/>
          <a:ln w="9525">
            <a:noFill/>
          </a:ln>
        </p:spPr>
      </p:pic>
      <p:pic>
        <p:nvPicPr>
          <p:cNvPr id="86020" name="Picture 5"/>
          <p:cNvPicPr>
            <a:picLocks noChangeAspect="1"/>
          </p:cNvPicPr>
          <p:nvPr/>
        </p:nvPicPr>
        <p:blipFill>
          <a:blip r:embed="rId2"/>
          <a:stretch>
            <a:fillRect/>
          </a:stretch>
        </p:blipFill>
        <p:spPr>
          <a:xfrm>
            <a:off x="4095750" y="1214438"/>
            <a:ext cx="4032250" cy="2803525"/>
          </a:xfrm>
          <a:prstGeom prst="rect">
            <a:avLst/>
          </a:prstGeom>
          <a:noFill/>
          <a:ln w="9525">
            <a:noFill/>
          </a:ln>
        </p:spPr>
      </p:pic>
      <p:pic>
        <p:nvPicPr>
          <p:cNvPr id="86021" name="Picture 6"/>
          <p:cNvPicPr>
            <a:picLocks noChangeAspect="1"/>
          </p:cNvPicPr>
          <p:nvPr/>
        </p:nvPicPr>
        <p:blipFill>
          <a:blip r:embed="rId3"/>
          <a:stretch>
            <a:fillRect/>
          </a:stretch>
        </p:blipFill>
        <p:spPr>
          <a:xfrm>
            <a:off x="6743700" y="3933825"/>
            <a:ext cx="3960813" cy="2641600"/>
          </a:xfrm>
          <a:prstGeom prst="rect">
            <a:avLst/>
          </a:prstGeom>
          <a:noFill/>
          <a:ln w="9525">
            <a:noFill/>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4414570" y="2954902"/>
            <a:ext cx="6210770" cy="770514"/>
          </a:xfrm>
          <a:prstGeom prst="rect">
            <a:avLst/>
          </a:prstGeom>
        </p:spPr>
        <p:txBody>
          <a:bodyPr wrap="square" lIns="85725" tIns="85725" rIns="47625" bIns="85725" rtlCol="0" anchor="b" anchorCtr="0">
            <a:noAutofit/>
          </a:bodyPr>
          <a:lstStyle/>
          <a:p>
            <a:pPr algn="l">
              <a:lnSpc>
                <a:spcPct val="120000"/>
              </a:lnSpc>
              <a:spcBef>
                <a:spcPct val="0"/>
              </a:spcBef>
              <a:defRPr/>
            </a:pPr>
            <a:r>
              <a:rPr lang="en-US" sz="3825">
                <a:solidFill>
                  <a:srgbClr val="2C3F55"/>
                </a:solidFill>
                <a:latin typeface="微软雅黑" panose="020B0503020204020204" charset="-122"/>
                <a:ea typeface="微软雅黑" panose="020B0503020204020204" charset="-122"/>
                <a:cs typeface="微软雅黑" panose="020B0503020204020204" charset="-122"/>
              </a:rPr>
              <a:t>放疗概述</a:t>
            </a:r>
            <a:endParaRPr lang="en-US" sz="1100"/>
          </a:p>
        </p:txBody>
      </p:sp>
      <p:grpSp>
        <p:nvGrpSpPr>
          <p:cNvPr id="3" name="Group 3"/>
          <p:cNvGrpSpPr/>
          <p:nvPr/>
        </p:nvGrpSpPr>
        <p:grpSpPr>
          <a:xfrm>
            <a:off x="1381415" y="2276490"/>
            <a:ext cx="1851477" cy="2425477"/>
            <a:chOff x="1381415" y="2276490"/>
            <a:chExt cx="1851477" cy="2425477"/>
          </a:xfrm>
        </p:grpSpPr>
        <p:sp>
          <p:nvSpPr>
            <p:cNvPr id="4" name="TextBox 4"/>
            <p:cNvSpPr txBox="1"/>
            <p:nvPr/>
          </p:nvSpPr>
          <p:spPr>
            <a:xfrm>
              <a:off x="1381415" y="2276490"/>
              <a:ext cx="1851477" cy="2425477"/>
            </a:xfrm>
            <a:prstGeom prst="rect">
              <a:avLst/>
            </a:prstGeom>
          </p:spPr>
          <p:txBody>
            <a:bodyPr wrap="square" lIns="85725" tIns="38100" rIns="85725" bIns="38100" rtlCol="0" anchor="ctr" anchorCtr="0">
              <a:spAutoFit/>
            </a:bodyPr>
            <a:lstStyle/>
            <a:p>
              <a:pPr algn="ctr">
                <a:lnSpc>
                  <a:spcPct val="80000"/>
                </a:lnSpc>
              </a:pPr>
              <a:r>
                <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rPr>
                <a:t>01</a:t>
              </a:r>
              <a:endPar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放疗视频片段">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436620" y="306705"/>
            <a:ext cx="4789170" cy="592455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4414570" y="2954902"/>
            <a:ext cx="6210770" cy="770514"/>
          </a:xfrm>
          <a:prstGeom prst="rect">
            <a:avLst/>
          </a:prstGeom>
        </p:spPr>
        <p:txBody>
          <a:bodyPr wrap="square" lIns="85725" tIns="85725" rIns="47625" bIns="85725" rtlCol="0" anchor="b" anchorCtr="0">
            <a:noAutofit/>
          </a:bodyPr>
          <a:lstStyle/>
          <a:p>
            <a:pPr algn="l">
              <a:lnSpc>
                <a:spcPct val="120000"/>
              </a:lnSpc>
              <a:spcBef>
                <a:spcPct val="0"/>
              </a:spcBef>
              <a:defRPr/>
            </a:pPr>
            <a:r>
              <a:rPr lang="en-US" sz="3825">
                <a:solidFill>
                  <a:srgbClr val="2C3F55"/>
                </a:solidFill>
                <a:latin typeface="微软雅黑" panose="020B0503020204020204" charset="-122"/>
                <a:ea typeface="微软雅黑" panose="020B0503020204020204" charset="-122"/>
                <a:cs typeface="微软雅黑" panose="020B0503020204020204" charset="-122"/>
              </a:rPr>
              <a:t>放疗适应症与禁忌症</a:t>
            </a:r>
            <a:endParaRPr lang="en-US" sz="1100"/>
          </a:p>
        </p:txBody>
      </p:sp>
      <p:grpSp>
        <p:nvGrpSpPr>
          <p:cNvPr id="3" name="Group 3"/>
          <p:cNvGrpSpPr/>
          <p:nvPr/>
        </p:nvGrpSpPr>
        <p:grpSpPr>
          <a:xfrm>
            <a:off x="1381415" y="3095846"/>
            <a:ext cx="1851477" cy="786765"/>
            <a:chOff x="1381415" y="3095846"/>
            <a:chExt cx="1851477" cy="786765"/>
          </a:xfrm>
        </p:grpSpPr>
        <p:sp>
          <p:nvSpPr>
            <p:cNvPr id="4" name="TextBox 4"/>
            <p:cNvSpPr txBox="1"/>
            <p:nvPr/>
          </p:nvSpPr>
          <p:spPr>
            <a:xfrm>
              <a:off x="1381415" y="3095846"/>
              <a:ext cx="1851477" cy="786765"/>
            </a:xfrm>
            <a:prstGeom prst="rect">
              <a:avLst/>
            </a:prstGeom>
          </p:spPr>
          <p:txBody>
            <a:bodyPr wrap="square" lIns="85725" tIns="38100" rIns="85725" bIns="38100" rtlCol="0" anchor="ctr" anchorCtr="0">
              <a:spAutoFit/>
            </a:bodyPr>
            <a:lstStyle/>
            <a:p>
              <a:pPr algn="ctr">
                <a:lnSpc>
                  <a:spcPct val="80000"/>
                </a:lnSpc>
              </a:pPr>
              <a:r>
                <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rPr>
                <a:t>04</a:t>
              </a:r>
              <a:endPar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066800" y="1828800"/>
            <a:ext cx="10191750" cy="3790950"/>
          </a:xfrm>
          <a:prstGeom prst="rect">
            <a:avLst/>
          </a:prstGeom>
          <a:noFill/>
          <a:ln w="9525">
            <a:noFill/>
          </a:ln>
        </p:spPr>
        <p:txBody>
          <a:bodyPr>
            <a:noAutofit/>
          </a:bodyPr>
          <a:p>
            <a:pPr indent="304800"/>
            <a:r>
              <a:rPr lang="zh-CN" sz="2400" b="0">
                <a:solidFill>
                  <a:srgbClr val="000000"/>
                </a:solidFill>
                <a:ea typeface="宋体" panose="02010600030101010101" pitchFamily="2" charset="-122"/>
              </a:rPr>
              <a:t>放疗作为治疗</a:t>
            </a:r>
            <a:r>
              <a:rPr lang="zh-CN" sz="2400" b="0">
                <a:ln>
                  <a:solidFill>
                    <a:srgbClr val="FF0000"/>
                  </a:solidFill>
                </a:ln>
                <a:solidFill>
                  <a:srgbClr val="000000"/>
                </a:solidFill>
                <a:ea typeface="宋体" panose="02010600030101010101" pitchFamily="2" charset="-122"/>
              </a:rPr>
              <a:t>恶性肿瘤</a:t>
            </a:r>
            <a:r>
              <a:rPr lang="zh-CN" sz="2400" b="0">
                <a:solidFill>
                  <a:srgbClr val="000000"/>
                </a:solidFill>
                <a:ea typeface="宋体" panose="02010600030101010101" pitchFamily="2" charset="-122"/>
              </a:rPr>
              <a:t>的一种重要手段，患者身体多数部位都可采用放疗。</a:t>
            </a:r>
            <a:endParaRPr lang="zh-CN" sz="2400" b="0">
              <a:solidFill>
                <a:srgbClr val="000000"/>
              </a:solidFill>
              <a:ea typeface="宋体" panose="02010600030101010101" pitchFamily="2" charset="-122"/>
            </a:endParaRPr>
          </a:p>
          <a:p>
            <a:pPr indent="304800"/>
            <a:endParaRPr lang="zh-CN" sz="2400" b="0">
              <a:solidFill>
                <a:srgbClr val="000000"/>
              </a:solidFill>
              <a:ea typeface="宋体" panose="02010600030101010101" pitchFamily="2" charset="-122"/>
            </a:endParaRPr>
          </a:p>
          <a:p>
            <a:pPr indent="304800"/>
            <a:r>
              <a:rPr lang="zh-CN" sz="2400" b="0">
                <a:solidFill>
                  <a:srgbClr val="000000"/>
                </a:solidFill>
                <a:ea typeface="宋体" panose="02010600030101010101" pitchFamily="2" charset="-122"/>
              </a:rPr>
              <a:t>如：皮肤癌；胃癌；恶性淋巴瘤；头颈部肿瘤：鼻咽癌、喉癌、颈部肿瘤等；神经系统肿瘤：胶质瘤、恶性脑膜瘤等；胸部肿瘤：肺癌、乳腺癌等；腹部肿瘤：肝癌、直肠癌等；生殖系统：宫颈癌、子宫癌等；泌尿系统：前列腺癌等。</a:t>
            </a:r>
            <a:endParaRPr lang="zh-CN" sz="2400" b="0">
              <a:solidFill>
                <a:srgbClr val="000000"/>
              </a:solidFill>
              <a:ea typeface="宋体" panose="02010600030101010101" pitchFamily="2" charset="-122"/>
            </a:endParaRPr>
          </a:p>
          <a:p>
            <a:pPr indent="304800"/>
            <a:endParaRPr lang="zh-CN" sz="2400" b="0">
              <a:solidFill>
                <a:srgbClr val="000000"/>
              </a:solidFill>
              <a:ea typeface="宋体" panose="02010600030101010101" pitchFamily="2" charset="-122"/>
            </a:endParaRPr>
          </a:p>
          <a:p>
            <a:pPr indent="304800"/>
            <a:r>
              <a:rPr lang="zh-CN" sz="2400" b="0">
                <a:solidFill>
                  <a:srgbClr val="000000"/>
                </a:solidFill>
                <a:ea typeface="宋体" panose="02010600030101010101" pitchFamily="2" charset="-122"/>
              </a:rPr>
              <a:t> </a:t>
            </a:r>
            <a:endParaRPr lang="zh-CN" altLang="en-US" sz="2400" b="0">
              <a:solidFill>
                <a:srgbClr val="000000"/>
              </a:solidFill>
              <a:ea typeface="宋体" panose="02010600030101010101" pitchFamily="2" charset="-122"/>
            </a:endParaRPr>
          </a:p>
        </p:txBody>
      </p:sp>
      <p:sp>
        <p:nvSpPr>
          <p:cNvPr id="33" name="TextBox 33"/>
          <p:cNvSpPr txBox="1"/>
          <p:nvPr>
            <p:custDataLst>
              <p:tags r:id="rId1"/>
            </p:custDataLst>
          </p:nvPr>
        </p:nvSpPr>
        <p:spPr>
          <a:xfrm>
            <a:off x="990702" y="609498"/>
            <a:ext cx="10001250" cy="893445"/>
          </a:xfrm>
          <a:prstGeom prst="rect">
            <a:avLst/>
          </a:prstGeom>
        </p:spPr>
        <p:txBody>
          <a:bodyPr vert="horz" wrap="square" lIns="123825" tIns="123825" rIns="57150" bIns="123825" rtlCol="0" anchor="t" anchorCtr="0">
            <a:spAutoFit/>
          </a:bodyPr>
          <a:p>
            <a:pPr>
              <a:lnSpc>
                <a:spcPct val="140000"/>
              </a:lnSpc>
            </a:pPr>
            <a:r>
              <a:rPr lang="zh-CN" altLang="en-US" sz="3000" b="1">
                <a:solidFill>
                  <a:schemeClr val="accent1"/>
                </a:solidFill>
                <a:latin typeface="微软雅黑" panose="020B0503020204020204" charset="-122"/>
                <a:ea typeface="微软雅黑" panose="020B0503020204020204" charset="-122"/>
                <a:cs typeface="微软雅黑" panose="020B0503020204020204" charset="-122"/>
              </a:rPr>
              <a:t>哪些疾病适合放疗？</a:t>
            </a:r>
            <a:endParaRPr lang="zh-CN" alt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423545" y="1198245"/>
            <a:ext cx="11256645" cy="4421505"/>
          </a:xfrm>
          <a:prstGeom prst="rect">
            <a:avLst/>
          </a:prstGeom>
          <a:noFill/>
          <a:ln w="9525">
            <a:noFill/>
          </a:ln>
        </p:spPr>
        <p:txBody>
          <a:bodyPr>
            <a:noAutofit/>
          </a:bodyPr>
          <a:p>
            <a:pPr indent="304800"/>
            <a:r>
              <a:rPr lang="zh-CN" altLang="en-US" sz="2000" b="0">
                <a:solidFill>
                  <a:srgbClr val="000000"/>
                </a:solidFill>
                <a:ea typeface="宋体" panose="02010600030101010101" pitchFamily="2" charset="-122"/>
              </a:rPr>
              <a:t>以下是一些可以接受放疗的</a:t>
            </a:r>
            <a:r>
              <a:rPr lang="zh-CN" sz="2400" b="0">
                <a:ln>
                  <a:solidFill>
                    <a:srgbClr val="FF0000"/>
                  </a:solidFill>
                </a:ln>
                <a:solidFill>
                  <a:srgbClr val="000000"/>
                </a:solidFill>
                <a:ea typeface="宋体" panose="02010600030101010101" pitchFamily="2" charset="-122"/>
              </a:rPr>
              <a:t>良性肿瘤</a:t>
            </a:r>
            <a:r>
              <a:rPr lang="zh-CN" altLang="en-US" sz="2000" b="0">
                <a:solidFill>
                  <a:srgbClr val="000000"/>
                </a:solidFill>
                <a:ea typeface="宋体" panose="02010600030101010101" pitchFamily="2" charset="-122"/>
              </a:rPr>
              <a:t>：</a:t>
            </a:r>
            <a:endParaRPr lang="zh-CN" altLang="en-US" sz="2000" b="0">
              <a:solidFill>
                <a:srgbClr val="000000"/>
              </a:solidFill>
              <a:ea typeface="宋体" panose="02010600030101010101" pitchFamily="2" charset="-122"/>
            </a:endParaRPr>
          </a:p>
          <a:p>
            <a:pPr indent="304800"/>
            <a:endParaRPr lang="zh-CN" altLang="en-US" sz="2000" b="0">
              <a:solidFill>
                <a:srgbClr val="000000"/>
              </a:solidFill>
              <a:ea typeface="宋体" panose="02010600030101010101" pitchFamily="2" charset="-122"/>
            </a:endParaRPr>
          </a:p>
          <a:p>
            <a:pPr marL="342900" indent="-342900">
              <a:buFont typeface="Wingdings" panose="05000000000000000000" charset="0"/>
              <a:buChar char="l"/>
            </a:pPr>
            <a:r>
              <a:rPr lang="zh-CN" altLang="en-US" sz="2000" b="0">
                <a:solidFill>
                  <a:srgbClr val="000000"/>
                </a:solidFill>
                <a:ea typeface="宋体" panose="02010600030101010101" pitchFamily="2" charset="-122"/>
              </a:rPr>
              <a:t>垂体瘤：这是一种常见的良性肿瘤，可以影响激素分泌和神经系统功能。对于一些垂体瘤患者，医生可能会建议进行放疗以缩小肿瘤体积，减轻症状。</a:t>
            </a:r>
            <a:endParaRPr lang="zh-CN" altLang="en-US" sz="2000" b="0">
              <a:solidFill>
                <a:srgbClr val="000000"/>
              </a:solidFill>
              <a:ea typeface="宋体" panose="02010600030101010101" pitchFamily="2" charset="-122"/>
            </a:endParaRPr>
          </a:p>
          <a:p>
            <a:pPr marL="342900" indent="-342900">
              <a:buFont typeface="Wingdings" panose="05000000000000000000" charset="0"/>
              <a:buChar char="l"/>
            </a:pPr>
            <a:endParaRPr lang="zh-CN" altLang="en-US" sz="2000" b="0">
              <a:solidFill>
                <a:srgbClr val="000000"/>
              </a:solidFill>
              <a:ea typeface="宋体" panose="02010600030101010101" pitchFamily="2" charset="-122"/>
            </a:endParaRPr>
          </a:p>
          <a:p>
            <a:pPr marL="342900" indent="-342900">
              <a:buFont typeface="Wingdings" panose="05000000000000000000" charset="0"/>
              <a:buChar char="l"/>
            </a:pPr>
            <a:r>
              <a:rPr lang="zh-CN" altLang="en-US" sz="2000" b="0">
                <a:solidFill>
                  <a:srgbClr val="000000"/>
                </a:solidFill>
                <a:ea typeface="宋体" panose="02010600030101010101" pitchFamily="2" charset="-122"/>
              </a:rPr>
              <a:t>生殖细胞瘤：这是一种影响生殖细胞的良性肿瘤，通常发生在睾丸或卵巢。对于某些生殖细胞瘤患者，医生可能会建议进行放疗以控制肿瘤生长。</a:t>
            </a:r>
            <a:endParaRPr lang="zh-CN" altLang="en-US" sz="2000" b="0">
              <a:solidFill>
                <a:srgbClr val="000000"/>
              </a:solidFill>
              <a:ea typeface="宋体" panose="02010600030101010101" pitchFamily="2" charset="-122"/>
            </a:endParaRPr>
          </a:p>
          <a:p>
            <a:pPr marL="342900" indent="-342900">
              <a:buFont typeface="Wingdings" panose="05000000000000000000" charset="0"/>
              <a:buChar char="l"/>
            </a:pPr>
            <a:endParaRPr lang="zh-CN" altLang="en-US" sz="2000" b="0">
              <a:solidFill>
                <a:srgbClr val="000000"/>
              </a:solidFill>
              <a:ea typeface="宋体" panose="02010600030101010101" pitchFamily="2" charset="-122"/>
            </a:endParaRPr>
          </a:p>
          <a:p>
            <a:pPr marL="342900" indent="-342900">
              <a:buFont typeface="Wingdings" panose="05000000000000000000" charset="0"/>
              <a:buChar char="l"/>
            </a:pPr>
            <a:r>
              <a:rPr lang="zh-CN" altLang="en-US" sz="2000" b="0">
                <a:solidFill>
                  <a:srgbClr val="000000"/>
                </a:solidFill>
                <a:ea typeface="宋体" panose="02010600030101010101" pitchFamily="2" charset="-122"/>
              </a:rPr>
              <a:t>成釉细胞瘤：这是一种发生在口腔的良性肿瘤，可能会影响牙齿和颌骨。对于一些成釉细胞瘤患者，医生可能会建议进行放疗以控制肿瘤生长。</a:t>
            </a:r>
            <a:endParaRPr lang="zh-CN" altLang="en-US" sz="2000" b="0">
              <a:solidFill>
                <a:srgbClr val="000000"/>
              </a:solidFill>
              <a:ea typeface="宋体" panose="02010600030101010101" pitchFamily="2" charset="-122"/>
            </a:endParaRPr>
          </a:p>
          <a:p>
            <a:pPr marL="342900" indent="-342900">
              <a:buFont typeface="Wingdings" panose="05000000000000000000" charset="0"/>
              <a:buChar char="l"/>
            </a:pPr>
            <a:endParaRPr lang="zh-CN" altLang="en-US" sz="2000" b="0">
              <a:solidFill>
                <a:srgbClr val="000000"/>
              </a:solidFill>
              <a:ea typeface="宋体" panose="02010600030101010101" pitchFamily="2" charset="-122"/>
            </a:endParaRPr>
          </a:p>
          <a:p>
            <a:pPr marL="342900" indent="-342900">
              <a:buFont typeface="Wingdings" panose="05000000000000000000" charset="0"/>
              <a:buChar char="l"/>
            </a:pPr>
            <a:r>
              <a:rPr lang="zh-CN" altLang="en-US" sz="2000" b="0">
                <a:solidFill>
                  <a:srgbClr val="000000"/>
                </a:solidFill>
                <a:ea typeface="宋体" panose="02010600030101010101" pitchFamily="2" charset="-122"/>
              </a:rPr>
              <a:t>纤维瘤、嗜母细胞瘤：这些良性肿瘤在一定情况下也可以进行放疗。</a:t>
            </a:r>
            <a:endParaRPr lang="zh-CN" altLang="en-US" sz="2000" b="0">
              <a:solidFill>
                <a:srgbClr val="000000"/>
              </a:solidFill>
              <a:ea typeface="宋体" panose="02010600030101010101" pitchFamily="2" charset="-122"/>
            </a:endParaRPr>
          </a:p>
          <a:p>
            <a:pPr indent="304800"/>
            <a:endParaRPr lang="zh-CN" altLang="en-US" sz="2000" b="0">
              <a:solidFill>
                <a:srgbClr val="000000"/>
              </a:solidFill>
              <a:ea typeface="宋体" panose="02010600030101010101" pitchFamily="2" charset="-122"/>
            </a:endParaRPr>
          </a:p>
          <a:p>
            <a:pPr indent="304800"/>
            <a:r>
              <a:rPr lang="zh-CN" altLang="en-US" sz="2000" b="0">
                <a:solidFill>
                  <a:srgbClr val="000000"/>
                </a:solidFill>
                <a:ea typeface="宋体" panose="02010600030101010101" pitchFamily="2" charset="-122"/>
              </a:rPr>
              <a:t>此外，一些特殊类型的良性肿瘤，如颅内良性肿瘤或某些软组织肿瘤，可能也需要进行放疗。</a:t>
            </a:r>
            <a:endParaRPr lang="zh-CN" altLang="en-US" sz="2000" b="0">
              <a:solidFill>
                <a:srgbClr val="000000"/>
              </a:solidFill>
              <a:ea typeface="宋体" panose="02010600030101010101" pitchFamily="2" charset="-122"/>
            </a:endParaRPr>
          </a:p>
          <a:p>
            <a:pPr indent="304800"/>
            <a:endParaRPr lang="zh-CN" altLang="en-US" sz="2000" b="0">
              <a:solidFill>
                <a:srgbClr val="000000"/>
              </a:solidFill>
              <a:ea typeface="宋体" panose="02010600030101010101" pitchFamily="2" charset="-122"/>
            </a:endParaRPr>
          </a:p>
          <a:p>
            <a:pPr indent="304800"/>
            <a:r>
              <a:rPr lang="zh-CN" altLang="en-US" sz="2000" b="0">
                <a:solidFill>
                  <a:srgbClr val="000000"/>
                </a:solidFill>
                <a:ea typeface="宋体" panose="02010600030101010101" pitchFamily="2" charset="-122"/>
              </a:rPr>
              <a:t>需要注意的是，放疗通常是良性肿瘤的最后选择，且对肿瘤的针对性较强。在选择是否进行放疗时，患者应与专业医生详细讨论，了解治疗的风险和可能的副作用，并权衡利弊做出决定。</a:t>
            </a:r>
            <a:endParaRPr lang="zh-CN" altLang="en-US" sz="2000" b="0">
              <a:solidFill>
                <a:srgbClr val="000000"/>
              </a:solidFill>
              <a:ea typeface="宋体" panose="02010600030101010101" pitchFamily="2" charset="-122"/>
            </a:endParaRPr>
          </a:p>
        </p:txBody>
      </p:sp>
      <p:sp>
        <p:nvSpPr>
          <p:cNvPr id="33" name="TextBox 33"/>
          <p:cNvSpPr txBox="1"/>
          <p:nvPr>
            <p:custDataLst>
              <p:tags r:id="rId1"/>
            </p:custDataLst>
          </p:nvPr>
        </p:nvSpPr>
        <p:spPr>
          <a:xfrm>
            <a:off x="838302" y="152298"/>
            <a:ext cx="10001250" cy="893445"/>
          </a:xfrm>
          <a:prstGeom prst="rect">
            <a:avLst/>
          </a:prstGeom>
        </p:spPr>
        <p:txBody>
          <a:bodyPr vert="horz" wrap="square" lIns="123825" tIns="123825" rIns="57150" bIns="123825" rtlCol="0" anchor="t" anchorCtr="0">
            <a:spAutoFit/>
          </a:bodyPr>
          <a:p>
            <a:pPr>
              <a:lnSpc>
                <a:spcPct val="140000"/>
              </a:lnSpc>
            </a:pPr>
            <a:r>
              <a:rPr lang="zh-CN" altLang="en-US" sz="3000" b="1">
                <a:solidFill>
                  <a:schemeClr val="accent1"/>
                </a:solidFill>
                <a:latin typeface="微软雅黑" panose="020B0503020204020204" charset="-122"/>
                <a:ea typeface="微软雅黑" panose="020B0503020204020204" charset="-122"/>
                <a:cs typeface="微软雅黑" panose="020B0503020204020204" charset="-122"/>
              </a:rPr>
              <a:t>良性肿瘤放疗适应症</a:t>
            </a:r>
            <a:endParaRPr lang="zh-CN" alt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951247" y="3956467"/>
            <a:ext cx="2521085"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根治性治疗</a:t>
            </a:r>
            <a:endParaRPr lang="en-US" sz="1100"/>
          </a:p>
        </p:txBody>
      </p:sp>
      <p:sp>
        <p:nvSpPr>
          <p:cNvPr id="3" name="AutoShape 3"/>
          <p:cNvSpPr/>
          <p:nvPr/>
        </p:nvSpPr>
        <p:spPr>
          <a:xfrm>
            <a:off x="3932164" y="1757233"/>
            <a:ext cx="1867327" cy="1867327"/>
          </a:xfrm>
          <a:prstGeom prst="donut">
            <a:avLst>
              <a:gd name="adj" fmla="val 1215"/>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 name="AutoShape 4"/>
          <p:cNvSpPr/>
          <p:nvPr/>
        </p:nvSpPr>
        <p:spPr>
          <a:xfrm>
            <a:off x="3691790" y="3956467"/>
            <a:ext cx="2551648"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术前辅助治疗</a:t>
            </a:r>
            <a:endParaRPr lang="en-US" sz="1100"/>
          </a:p>
        </p:txBody>
      </p:sp>
      <p:sp>
        <p:nvSpPr>
          <p:cNvPr id="5" name="AutoShape 5"/>
          <p:cNvSpPr/>
          <p:nvPr/>
        </p:nvSpPr>
        <p:spPr>
          <a:xfrm>
            <a:off x="3691790" y="4363738"/>
            <a:ext cx="2348077" cy="1594406"/>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为降低手术难度，提高手术成功率，放疗常作为术前辅助治疗手段，如乳腺癌、直肠癌等。</a:t>
            </a:r>
            <a:endParaRPr lang="en-US" sz="1100"/>
          </a:p>
        </p:txBody>
      </p:sp>
      <p:sp>
        <p:nvSpPr>
          <p:cNvPr id="6" name="AutoShape 6"/>
          <p:cNvSpPr/>
          <p:nvPr/>
        </p:nvSpPr>
        <p:spPr>
          <a:xfrm>
            <a:off x="6605747" y="1757233"/>
            <a:ext cx="1867327" cy="1867327"/>
          </a:xfrm>
          <a:prstGeom prst="donut">
            <a:avLst>
              <a:gd name="adj" fmla="val 1215"/>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7" name="AutoShape 7"/>
          <p:cNvSpPr/>
          <p:nvPr/>
        </p:nvSpPr>
        <p:spPr>
          <a:xfrm>
            <a:off x="6377549" y="3956467"/>
            <a:ext cx="2539471"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术后辅助治疗</a:t>
            </a:r>
            <a:endParaRPr lang="en-US" sz="1100"/>
          </a:p>
        </p:txBody>
      </p:sp>
      <p:sp>
        <p:nvSpPr>
          <p:cNvPr id="8" name="AutoShape 8"/>
          <p:cNvSpPr/>
          <p:nvPr/>
        </p:nvSpPr>
        <p:spPr>
          <a:xfrm>
            <a:off x="6377550" y="4363738"/>
            <a:ext cx="2323724" cy="1594406"/>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为消灭术后残留癌细胞，降低复发风险，放疗常作为术后辅助治疗手段，如肺癌、胃癌等。</a:t>
            </a:r>
            <a:endParaRPr lang="en-US" sz="1100"/>
          </a:p>
        </p:txBody>
      </p:sp>
      <p:sp>
        <p:nvSpPr>
          <p:cNvPr id="9" name="AutoShape 9"/>
          <p:cNvSpPr/>
          <p:nvPr/>
        </p:nvSpPr>
        <p:spPr>
          <a:xfrm>
            <a:off x="1173358" y="1757233"/>
            <a:ext cx="1867327" cy="1867327"/>
          </a:xfrm>
          <a:prstGeom prst="donut">
            <a:avLst>
              <a:gd name="adj" fmla="val 1215"/>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0" name="AutoShape 10"/>
          <p:cNvSpPr/>
          <p:nvPr/>
        </p:nvSpPr>
        <p:spPr>
          <a:xfrm>
            <a:off x="951249" y="4363738"/>
            <a:ext cx="2311548" cy="1594406"/>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对于多数早期肿瘤，放疗可以作为根治性治疗手段，如鼻咽癌、宫颈癌等。</a:t>
            </a:r>
            <a:endParaRPr lang="en-US" sz="1100"/>
          </a:p>
        </p:txBody>
      </p:sp>
      <p:sp>
        <p:nvSpPr>
          <p:cNvPr id="11" name="AutoShape 11"/>
          <p:cNvSpPr/>
          <p:nvPr/>
        </p:nvSpPr>
        <p:spPr>
          <a:xfrm>
            <a:off x="9038940" y="3956467"/>
            <a:ext cx="2555072"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姑息性治疗</a:t>
            </a:r>
            <a:endParaRPr lang="en-US" sz="1100"/>
          </a:p>
        </p:txBody>
      </p:sp>
      <p:sp>
        <p:nvSpPr>
          <p:cNvPr id="12" name="AutoShape 12"/>
          <p:cNvSpPr/>
          <p:nvPr/>
        </p:nvSpPr>
        <p:spPr>
          <a:xfrm>
            <a:off x="9038941" y="4363738"/>
            <a:ext cx="2323724" cy="1594406"/>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对于晚期肿瘤，放疗可以缓解症状，减轻患者痛苦，提高生活质量，如骨转移、脑转移等。</a:t>
            </a:r>
            <a:endParaRPr lang="en-US" sz="1100"/>
          </a:p>
        </p:txBody>
      </p:sp>
      <p:sp>
        <p:nvSpPr>
          <p:cNvPr id="13" name="AutoShape 13"/>
          <p:cNvSpPr/>
          <p:nvPr/>
        </p:nvSpPr>
        <p:spPr>
          <a:xfrm>
            <a:off x="9267140" y="1757233"/>
            <a:ext cx="1867327" cy="1867327"/>
          </a:xfrm>
          <a:prstGeom prst="donut">
            <a:avLst>
              <a:gd name="adj" fmla="val 1215"/>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nvGrpSpPr>
          <p:cNvPr id="14" name="Group 14"/>
          <p:cNvGrpSpPr/>
          <p:nvPr/>
        </p:nvGrpSpPr>
        <p:grpSpPr>
          <a:xfrm>
            <a:off x="1816793" y="2385294"/>
            <a:ext cx="580457" cy="611204"/>
            <a:chOff x="1816793" y="2385294"/>
            <a:chExt cx="580457" cy="611204"/>
          </a:xfrm>
        </p:grpSpPr>
        <p:sp>
          <p:nvSpPr>
            <p:cNvPr id="15" name="Freeform 15"/>
            <p:cNvSpPr/>
            <p:nvPr/>
          </p:nvSpPr>
          <p:spPr>
            <a:xfrm>
              <a:off x="1816793" y="2385294"/>
              <a:ext cx="580457" cy="611204"/>
            </a:xfrm>
            <a:custGeom>
              <a:avLst/>
              <a:gdLst/>
              <a:ahLst/>
              <a:cxnLst/>
              <a:rect l="l" t="t" r="r" b="b"/>
              <a:pathLst>
                <a:path w="636" h="746">
                  <a:moveTo>
                    <a:pt x="579" y="0"/>
                  </a:moveTo>
                  <a:cubicBezTo>
                    <a:pt x="57" y="0"/>
                    <a:pt x="57" y="0"/>
                    <a:pt x="57" y="0"/>
                  </a:cubicBezTo>
                  <a:cubicBezTo>
                    <a:pt x="25" y="0"/>
                    <a:pt x="0" y="25"/>
                    <a:pt x="0" y="57"/>
                  </a:cubicBezTo>
                  <a:cubicBezTo>
                    <a:pt x="0" y="689"/>
                    <a:pt x="0" y="689"/>
                    <a:pt x="0" y="689"/>
                  </a:cubicBezTo>
                  <a:cubicBezTo>
                    <a:pt x="0" y="721"/>
                    <a:pt x="25" y="746"/>
                    <a:pt x="57" y="746"/>
                  </a:cubicBezTo>
                  <a:cubicBezTo>
                    <a:pt x="579" y="746"/>
                    <a:pt x="579" y="746"/>
                    <a:pt x="579" y="746"/>
                  </a:cubicBezTo>
                  <a:cubicBezTo>
                    <a:pt x="611" y="746"/>
                    <a:pt x="636" y="721"/>
                    <a:pt x="636" y="689"/>
                  </a:cubicBezTo>
                  <a:cubicBezTo>
                    <a:pt x="636" y="57"/>
                    <a:pt x="636" y="57"/>
                    <a:pt x="636" y="57"/>
                  </a:cubicBezTo>
                  <a:cubicBezTo>
                    <a:pt x="636" y="25"/>
                    <a:pt x="611" y="0"/>
                    <a:pt x="579" y="0"/>
                  </a:cubicBezTo>
                  <a:close/>
                  <a:moveTo>
                    <a:pt x="43" y="689"/>
                  </a:moveTo>
                  <a:cubicBezTo>
                    <a:pt x="43" y="57"/>
                    <a:pt x="43" y="57"/>
                    <a:pt x="43" y="57"/>
                  </a:cubicBezTo>
                  <a:cubicBezTo>
                    <a:pt x="43" y="49"/>
                    <a:pt x="49" y="43"/>
                    <a:pt x="57" y="43"/>
                  </a:cubicBezTo>
                  <a:cubicBezTo>
                    <a:pt x="94" y="43"/>
                    <a:pt x="94" y="43"/>
                    <a:pt x="94" y="43"/>
                  </a:cubicBezTo>
                  <a:cubicBezTo>
                    <a:pt x="94" y="703"/>
                    <a:pt x="94" y="703"/>
                    <a:pt x="94" y="703"/>
                  </a:cubicBezTo>
                  <a:cubicBezTo>
                    <a:pt x="57" y="703"/>
                    <a:pt x="57" y="703"/>
                    <a:pt x="57" y="703"/>
                  </a:cubicBezTo>
                  <a:cubicBezTo>
                    <a:pt x="49" y="703"/>
                    <a:pt x="43" y="697"/>
                    <a:pt x="43" y="689"/>
                  </a:cubicBezTo>
                  <a:close/>
                  <a:moveTo>
                    <a:pt x="593" y="689"/>
                  </a:moveTo>
                  <a:cubicBezTo>
                    <a:pt x="593" y="697"/>
                    <a:pt x="587" y="703"/>
                    <a:pt x="579" y="703"/>
                  </a:cubicBezTo>
                  <a:cubicBezTo>
                    <a:pt x="138" y="703"/>
                    <a:pt x="138" y="703"/>
                    <a:pt x="138" y="703"/>
                  </a:cubicBezTo>
                  <a:cubicBezTo>
                    <a:pt x="138" y="43"/>
                    <a:pt x="138" y="43"/>
                    <a:pt x="138" y="43"/>
                  </a:cubicBezTo>
                  <a:cubicBezTo>
                    <a:pt x="579" y="43"/>
                    <a:pt x="579" y="43"/>
                    <a:pt x="579" y="43"/>
                  </a:cubicBezTo>
                  <a:cubicBezTo>
                    <a:pt x="587" y="43"/>
                    <a:pt x="593" y="49"/>
                    <a:pt x="593" y="57"/>
                  </a:cubicBezTo>
                  <a:lnTo>
                    <a:pt x="593" y="689"/>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6" name="AutoShape 16"/>
            <p:cNvSpPr/>
            <p:nvPr/>
          </p:nvSpPr>
          <p:spPr>
            <a:xfrm>
              <a:off x="1967516" y="2592214"/>
              <a:ext cx="137324" cy="35006"/>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7" name="AutoShape 17"/>
            <p:cNvSpPr/>
            <p:nvPr/>
          </p:nvSpPr>
          <p:spPr>
            <a:xfrm>
              <a:off x="1967516" y="2510049"/>
              <a:ext cx="182717" cy="35006"/>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8" name="Freeform 18"/>
            <p:cNvSpPr/>
            <p:nvPr/>
          </p:nvSpPr>
          <p:spPr>
            <a:xfrm>
              <a:off x="2172048" y="2529578"/>
              <a:ext cx="139505" cy="408335"/>
            </a:xfrm>
            <a:custGeom>
              <a:avLst/>
              <a:gdLst/>
              <a:ahLst/>
              <a:cxnLst/>
              <a:rect l="l" t="t" r="r" b="b"/>
              <a:pathLst>
                <a:path w="153" h="498">
                  <a:moveTo>
                    <a:pt x="0" y="76"/>
                  </a:moveTo>
                  <a:cubicBezTo>
                    <a:pt x="0" y="441"/>
                    <a:pt x="0" y="441"/>
                    <a:pt x="0" y="441"/>
                  </a:cubicBezTo>
                  <a:cubicBezTo>
                    <a:pt x="0" y="472"/>
                    <a:pt x="26" y="498"/>
                    <a:pt x="57" y="498"/>
                  </a:cubicBezTo>
                  <a:cubicBezTo>
                    <a:pt x="96" y="498"/>
                    <a:pt x="96" y="498"/>
                    <a:pt x="96" y="498"/>
                  </a:cubicBezTo>
                  <a:cubicBezTo>
                    <a:pt x="128" y="498"/>
                    <a:pt x="153" y="472"/>
                    <a:pt x="153" y="441"/>
                  </a:cubicBezTo>
                  <a:cubicBezTo>
                    <a:pt x="153" y="76"/>
                    <a:pt x="153" y="76"/>
                    <a:pt x="153" y="76"/>
                  </a:cubicBezTo>
                  <a:cubicBezTo>
                    <a:pt x="77" y="0"/>
                    <a:pt x="77" y="0"/>
                    <a:pt x="77" y="0"/>
                  </a:cubicBezTo>
                  <a:lnTo>
                    <a:pt x="0" y="76"/>
                  </a:lnTo>
                  <a:close/>
                  <a:moveTo>
                    <a:pt x="109" y="441"/>
                  </a:moveTo>
                  <a:cubicBezTo>
                    <a:pt x="109" y="448"/>
                    <a:pt x="104" y="454"/>
                    <a:pt x="96" y="454"/>
                  </a:cubicBezTo>
                  <a:cubicBezTo>
                    <a:pt x="57" y="454"/>
                    <a:pt x="57" y="454"/>
                    <a:pt x="57" y="454"/>
                  </a:cubicBezTo>
                  <a:cubicBezTo>
                    <a:pt x="50" y="454"/>
                    <a:pt x="44" y="448"/>
                    <a:pt x="44" y="441"/>
                  </a:cubicBezTo>
                  <a:cubicBezTo>
                    <a:pt x="44" y="94"/>
                    <a:pt x="44" y="94"/>
                    <a:pt x="44" y="94"/>
                  </a:cubicBezTo>
                  <a:cubicBezTo>
                    <a:pt x="77" y="62"/>
                    <a:pt x="77" y="62"/>
                    <a:pt x="77" y="62"/>
                  </a:cubicBezTo>
                  <a:cubicBezTo>
                    <a:pt x="109" y="94"/>
                    <a:pt x="109" y="94"/>
                    <a:pt x="109" y="94"/>
                  </a:cubicBezTo>
                  <a:lnTo>
                    <a:pt x="109" y="441"/>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grpSp>
        <p:nvGrpSpPr>
          <p:cNvPr id="19" name="Group 19"/>
          <p:cNvGrpSpPr/>
          <p:nvPr/>
        </p:nvGrpSpPr>
        <p:grpSpPr>
          <a:xfrm>
            <a:off x="4467776" y="2395266"/>
            <a:ext cx="796103" cy="591260"/>
            <a:chOff x="4467776" y="2395266"/>
            <a:chExt cx="796103" cy="591260"/>
          </a:xfrm>
        </p:grpSpPr>
        <p:sp>
          <p:nvSpPr>
            <p:cNvPr id="20" name="Freeform 20"/>
            <p:cNvSpPr/>
            <p:nvPr/>
          </p:nvSpPr>
          <p:spPr>
            <a:xfrm>
              <a:off x="4749694" y="2658487"/>
              <a:ext cx="231331" cy="243277"/>
            </a:xfrm>
            <a:custGeom>
              <a:avLst/>
              <a:gdLst/>
              <a:ahLst/>
              <a:cxnLst/>
              <a:rect l="l" t="t" r="r" b="b"/>
              <a:pathLst>
                <a:path w="265" h="281">
                  <a:moveTo>
                    <a:pt x="0" y="131"/>
                  </a:moveTo>
                  <a:lnTo>
                    <a:pt x="38" y="169"/>
                  </a:lnTo>
                  <a:lnTo>
                    <a:pt x="107" y="102"/>
                  </a:lnTo>
                  <a:lnTo>
                    <a:pt x="105" y="281"/>
                  </a:lnTo>
                  <a:lnTo>
                    <a:pt x="159" y="281"/>
                  </a:lnTo>
                  <a:lnTo>
                    <a:pt x="159" y="102"/>
                  </a:lnTo>
                  <a:lnTo>
                    <a:pt x="227" y="169"/>
                  </a:lnTo>
                  <a:lnTo>
                    <a:pt x="265" y="131"/>
                  </a:lnTo>
                  <a:lnTo>
                    <a:pt x="132" y="0"/>
                  </a:lnTo>
                  <a:lnTo>
                    <a:pt x="0" y="131"/>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1" name="Freeform 21"/>
            <p:cNvSpPr/>
            <p:nvPr/>
          </p:nvSpPr>
          <p:spPr>
            <a:xfrm>
              <a:off x="4467776" y="2395266"/>
              <a:ext cx="796103" cy="591260"/>
            </a:xfrm>
            <a:custGeom>
              <a:avLst/>
              <a:gdLst/>
              <a:ahLst/>
              <a:cxnLst/>
              <a:rect l="l" t="t" r="r" b="b"/>
              <a:pathLst>
                <a:path w="747" h="562">
                  <a:moveTo>
                    <a:pt x="692" y="240"/>
                  </a:moveTo>
                  <a:cubicBezTo>
                    <a:pt x="661" y="210"/>
                    <a:pt x="622" y="191"/>
                    <a:pt x="579" y="186"/>
                  </a:cubicBezTo>
                  <a:cubicBezTo>
                    <a:pt x="574" y="139"/>
                    <a:pt x="554" y="95"/>
                    <a:pt x="520" y="61"/>
                  </a:cubicBezTo>
                  <a:cubicBezTo>
                    <a:pt x="481" y="22"/>
                    <a:pt x="429" y="0"/>
                    <a:pt x="374" y="0"/>
                  </a:cubicBezTo>
                  <a:cubicBezTo>
                    <a:pt x="318" y="0"/>
                    <a:pt x="267" y="22"/>
                    <a:pt x="228" y="61"/>
                  </a:cubicBezTo>
                  <a:cubicBezTo>
                    <a:pt x="193" y="95"/>
                    <a:pt x="173" y="139"/>
                    <a:pt x="168" y="186"/>
                  </a:cubicBezTo>
                  <a:cubicBezTo>
                    <a:pt x="125" y="191"/>
                    <a:pt x="86" y="210"/>
                    <a:pt x="55" y="240"/>
                  </a:cubicBezTo>
                  <a:cubicBezTo>
                    <a:pt x="20" y="276"/>
                    <a:pt x="0" y="323"/>
                    <a:pt x="0" y="374"/>
                  </a:cubicBezTo>
                  <a:cubicBezTo>
                    <a:pt x="0" y="424"/>
                    <a:pt x="20" y="471"/>
                    <a:pt x="55" y="507"/>
                  </a:cubicBezTo>
                  <a:cubicBezTo>
                    <a:pt x="91" y="542"/>
                    <a:pt x="138" y="562"/>
                    <a:pt x="189" y="562"/>
                  </a:cubicBezTo>
                  <a:cubicBezTo>
                    <a:pt x="559" y="562"/>
                    <a:pt x="559" y="562"/>
                    <a:pt x="559" y="562"/>
                  </a:cubicBezTo>
                  <a:cubicBezTo>
                    <a:pt x="609" y="562"/>
                    <a:pt x="657" y="542"/>
                    <a:pt x="692" y="507"/>
                  </a:cubicBezTo>
                  <a:cubicBezTo>
                    <a:pt x="728" y="471"/>
                    <a:pt x="747" y="424"/>
                    <a:pt x="747" y="374"/>
                  </a:cubicBezTo>
                  <a:cubicBezTo>
                    <a:pt x="747" y="323"/>
                    <a:pt x="728" y="276"/>
                    <a:pt x="692" y="240"/>
                  </a:cubicBezTo>
                  <a:close/>
                  <a:moveTo>
                    <a:pt x="559" y="518"/>
                  </a:moveTo>
                  <a:cubicBezTo>
                    <a:pt x="189" y="518"/>
                    <a:pt x="189" y="518"/>
                    <a:pt x="189" y="518"/>
                  </a:cubicBezTo>
                  <a:cubicBezTo>
                    <a:pt x="109" y="518"/>
                    <a:pt x="44" y="453"/>
                    <a:pt x="44" y="374"/>
                  </a:cubicBezTo>
                  <a:cubicBezTo>
                    <a:pt x="44" y="294"/>
                    <a:pt x="109" y="229"/>
                    <a:pt x="188" y="229"/>
                  </a:cubicBezTo>
                  <a:cubicBezTo>
                    <a:pt x="211" y="229"/>
                    <a:pt x="211" y="229"/>
                    <a:pt x="211" y="229"/>
                  </a:cubicBezTo>
                  <a:cubicBezTo>
                    <a:pt x="211" y="207"/>
                    <a:pt x="211" y="207"/>
                    <a:pt x="211" y="207"/>
                  </a:cubicBezTo>
                  <a:cubicBezTo>
                    <a:pt x="211" y="207"/>
                    <a:pt x="211" y="207"/>
                    <a:pt x="211" y="207"/>
                  </a:cubicBezTo>
                  <a:cubicBezTo>
                    <a:pt x="211" y="117"/>
                    <a:pt x="284" y="44"/>
                    <a:pt x="374" y="44"/>
                  </a:cubicBezTo>
                  <a:cubicBezTo>
                    <a:pt x="463" y="44"/>
                    <a:pt x="536" y="117"/>
                    <a:pt x="536" y="206"/>
                  </a:cubicBezTo>
                  <a:cubicBezTo>
                    <a:pt x="536" y="207"/>
                    <a:pt x="536" y="207"/>
                    <a:pt x="536" y="207"/>
                  </a:cubicBezTo>
                  <a:cubicBezTo>
                    <a:pt x="536" y="229"/>
                    <a:pt x="536" y="229"/>
                    <a:pt x="536" y="229"/>
                  </a:cubicBezTo>
                  <a:cubicBezTo>
                    <a:pt x="558" y="229"/>
                    <a:pt x="558" y="229"/>
                    <a:pt x="558" y="229"/>
                  </a:cubicBezTo>
                  <a:cubicBezTo>
                    <a:pt x="559" y="229"/>
                    <a:pt x="559" y="229"/>
                    <a:pt x="559" y="229"/>
                  </a:cubicBezTo>
                  <a:cubicBezTo>
                    <a:pt x="639" y="229"/>
                    <a:pt x="704" y="294"/>
                    <a:pt x="704" y="374"/>
                  </a:cubicBezTo>
                  <a:cubicBezTo>
                    <a:pt x="704" y="453"/>
                    <a:pt x="639" y="518"/>
                    <a:pt x="559" y="518"/>
                  </a:cubicBez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sp>
        <p:nvSpPr>
          <p:cNvPr id="22" name="Freeform 22"/>
          <p:cNvSpPr/>
          <p:nvPr/>
        </p:nvSpPr>
        <p:spPr>
          <a:xfrm>
            <a:off x="7193681" y="2398079"/>
            <a:ext cx="691461" cy="585635"/>
          </a:xfrm>
          <a:custGeom>
            <a:avLst/>
            <a:gdLst/>
            <a:ahLst/>
            <a:cxnLst/>
            <a:rect l="l" t="t" r="r" b="b"/>
            <a:pathLst>
              <a:path w="746" h="638">
                <a:moveTo>
                  <a:pt x="689" y="125"/>
                </a:moveTo>
                <a:cubicBezTo>
                  <a:pt x="552" y="125"/>
                  <a:pt x="552" y="125"/>
                  <a:pt x="552" y="125"/>
                </a:cubicBezTo>
                <a:cubicBezTo>
                  <a:pt x="552" y="57"/>
                  <a:pt x="552" y="57"/>
                  <a:pt x="552" y="57"/>
                </a:cubicBezTo>
                <a:cubicBezTo>
                  <a:pt x="552" y="26"/>
                  <a:pt x="526" y="0"/>
                  <a:pt x="495" y="0"/>
                </a:cubicBezTo>
                <a:cubicBezTo>
                  <a:pt x="253" y="0"/>
                  <a:pt x="253" y="0"/>
                  <a:pt x="253" y="0"/>
                </a:cubicBezTo>
                <a:cubicBezTo>
                  <a:pt x="221" y="0"/>
                  <a:pt x="196" y="26"/>
                  <a:pt x="196" y="57"/>
                </a:cubicBezTo>
                <a:cubicBezTo>
                  <a:pt x="196" y="125"/>
                  <a:pt x="196" y="125"/>
                  <a:pt x="196" y="125"/>
                </a:cubicBezTo>
                <a:cubicBezTo>
                  <a:pt x="57" y="125"/>
                  <a:pt x="57" y="125"/>
                  <a:pt x="57" y="125"/>
                </a:cubicBezTo>
                <a:cubicBezTo>
                  <a:pt x="25" y="125"/>
                  <a:pt x="0" y="151"/>
                  <a:pt x="0" y="182"/>
                </a:cubicBezTo>
                <a:cubicBezTo>
                  <a:pt x="0" y="581"/>
                  <a:pt x="0" y="581"/>
                  <a:pt x="0" y="581"/>
                </a:cubicBezTo>
                <a:cubicBezTo>
                  <a:pt x="0" y="612"/>
                  <a:pt x="25" y="638"/>
                  <a:pt x="57" y="638"/>
                </a:cubicBezTo>
                <a:cubicBezTo>
                  <a:pt x="689" y="638"/>
                  <a:pt x="689" y="638"/>
                  <a:pt x="689" y="638"/>
                </a:cubicBezTo>
                <a:cubicBezTo>
                  <a:pt x="721" y="638"/>
                  <a:pt x="746" y="612"/>
                  <a:pt x="746" y="581"/>
                </a:cubicBezTo>
                <a:cubicBezTo>
                  <a:pt x="746" y="182"/>
                  <a:pt x="746" y="182"/>
                  <a:pt x="746" y="182"/>
                </a:cubicBezTo>
                <a:cubicBezTo>
                  <a:pt x="746" y="151"/>
                  <a:pt x="721" y="125"/>
                  <a:pt x="689" y="125"/>
                </a:cubicBezTo>
                <a:close/>
                <a:moveTo>
                  <a:pt x="239" y="57"/>
                </a:moveTo>
                <a:cubicBezTo>
                  <a:pt x="239" y="50"/>
                  <a:pt x="245" y="44"/>
                  <a:pt x="253" y="44"/>
                </a:cubicBezTo>
                <a:cubicBezTo>
                  <a:pt x="495" y="44"/>
                  <a:pt x="495" y="44"/>
                  <a:pt x="495" y="44"/>
                </a:cubicBezTo>
                <a:cubicBezTo>
                  <a:pt x="502" y="44"/>
                  <a:pt x="508" y="50"/>
                  <a:pt x="508" y="57"/>
                </a:cubicBezTo>
                <a:cubicBezTo>
                  <a:pt x="508" y="125"/>
                  <a:pt x="508" y="125"/>
                  <a:pt x="508" y="125"/>
                </a:cubicBezTo>
                <a:cubicBezTo>
                  <a:pt x="239" y="125"/>
                  <a:pt x="239" y="125"/>
                  <a:pt x="239" y="125"/>
                </a:cubicBezTo>
                <a:lnTo>
                  <a:pt x="239" y="57"/>
                </a:lnTo>
                <a:close/>
                <a:moveTo>
                  <a:pt x="57" y="169"/>
                </a:moveTo>
                <a:cubicBezTo>
                  <a:pt x="689" y="169"/>
                  <a:pt x="689" y="169"/>
                  <a:pt x="689" y="169"/>
                </a:cubicBezTo>
                <a:cubicBezTo>
                  <a:pt x="697" y="169"/>
                  <a:pt x="703" y="175"/>
                  <a:pt x="703" y="182"/>
                </a:cubicBezTo>
                <a:cubicBezTo>
                  <a:pt x="703" y="295"/>
                  <a:pt x="703" y="295"/>
                  <a:pt x="703" y="295"/>
                </a:cubicBezTo>
                <a:cubicBezTo>
                  <a:pt x="545" y="295"/>
                  <a:pt x="545" y="295"/>
                  <a:pt x="545" y="295"/>
                </a:cubicBezTo>
                <a:cubicBezTo>
                  <a:pt x="545" y="267"/>
                  <a:pt x="545" y="267"/>
                  <a:pt x="545" y="267"/>
                </a:cubicBezTo>
                <a:cubicBezTo>
                  <a:pt x="501" y="267"/>
                  <a:pt x="501" y="267"/>
                  <a:pt x="501" y="267"/>
                </a:cubicBezTo>
                <a:cubicBezTo>
                  <a:pt x="501" y="295"/>
                  <a:pt x="501" y="295"/>
                  <a:pt x="501" y="295"/>
                </a:cubicBezTo>
                <a:cubicBezTo>
                  <a:pt x="245" y="295"/>
                  <a:pt x="245" y="295"/>
                  <a:pt x="245" y="295"/>
                </a:cubicBezTo>
                <a:cubicBezTo>
                  <a:pt x="245" y="266"/>
                  <a:pt x="245" y="266"/>
                  <a:pt x="245" y="266"/>
                </a:cubicBezTo>
                <a:cubicBezTo>
                  <a:pt x="201" y="266"/>
                  <a:pt x="201" y="266"/>
                  <a:pt x="201" y="266"/>
                </a:cubicBezTo>
                <a:cubicBezTo>
                  <a:pt x="201" y="295"/>
                  <a:pt x="201" y="295"/>
                  <a:pt x="201" y="295"/>
                </a:cubicBezTo>
                <a:cubicBezTo>
                  <a:pt x="43" y="295"/>
                  <a:pt x="43" y="295"/>
                  <a:pt x="43" y="295"/>
                </a:cubicBezTo>
                <a:cubicBezTo>
                  <a:pt x="43" y="182"/>
                  <a:pt x="43" y="182"/>
                  <a:pt x="43" y="182"/>
                </a:cubicBezTo>
                <a:cubicBezTo>
                  <a:pt x="43" y="175"/>
                  <a:pt x="49" y="169"/>
                  <a:pt x="57" y="169"/>
                </a:cubicBezTo>
                <a:close/>
                <a:moveTo>
                  <a:pt x="689" y="594"/>
                </a:moveTo>
                <a:cubicBezTo>
                  <a:pt x="57" y="594"/>
                  <a:pt x="57" y="594"/>
                  <a:pt x="57" y="594"/>
                </a:cubicBezTo>
                <a:cubicBezTo>
                  <a:pt x="49" y="594"/>
                  <a:pt x="43" y="588"/>
                  <a:pt x="43" y="581"/>
                </a:cubicBezTo>
                <a:cubicBezTo>
                  <a:pt x="43" y="338"/>
                  <a:pt x="43" y="338"/>
                  <a:pt x="43" y="338"/>
                </a:cubicBezTo>
                <a:cubicBezTo>
                  <a:pt x="201" y="338"/>
                  <a:pt x="201" y="338"/>
                  <a:pt x="201" y="338"/>
                </a:cubicBezTo>
                <a:cubicBezTo>
                  <a:pt x="201" y="368"/>
                  <a:pt x="201" y="368"/>
                  <a:pt x="201" y="368"/>
                </a:cubicBezTo>
                <a:cubicBezTo>
                  <a:pt x="245" y="368"/>
                  <a:pt x="245" y="368"/>
                  <a:pt x="245" y="368"/>
                </a:cubicBezTo>
                <a:cubicBezTo>
                  <a:pt x="245" y="338"/>
                  <a:pt x="245" y="338"/>
                  <a:pt x="245" y="338"/>
                </a:cubicBezTo>
                <a:cubicBezTo>
                  <a:pt x="501" y="338"/>
                  <a:pt x="501" y="338"/>
                  <a:pt x="501" y="338"/>
                </a:cubicBezTo>
                <a:cubicBezTo>
                  <a:pt x="501" y="369"/>
                  <a:pt x="501" y="369"/>
                  <a:pt x="501" y="369"/>
                </a:cubicBezTo>
                <a:cubicBezTo>
                  <a:pt x="545" y="369"/>
                  <a:pt x="545" y="369"/>
                  <a:pt x="545" y="369"/>
                </a:cubicBezTo>
                <a:cubicBezTo>
                  <a:pt x="545" y="338"/>
                  <a:pt x="545" y="338"/>
                  <a:pt x="545" y="338"/>
                </a:cubicBezTo>
                <a:cubicBezTo>
                  <a:pt x="703" y="338"/>
                  <a:pt x="703" y="338"/>
                  <a:pt x="703" y="338"/>
                </a:cubicBezTo>
                <a:cubicBezTo>
                  <a:pt x="703" y="581"/>
                  <a:pt x="703" y="581"/>
                  <a:pt x="703" y="581"/>
                </a:cubicBezTo>
                <a:cubicBezTo>
                  <a:pt x="703" y="588"/>
                  <a:pt x="697" y="594"/>
                  <a:pt x="689" y="594"/>
                </a:cubicBez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nvGrpSpPr>
          <p:cNvPr id="23" name="Group 23"/>
          <p:cNvGrpSpPr/>
          <p:nvPr/>
        </p:nvGrpSpPr>
        <p:grpSpPr>
          <a:xfrm>
            <a:off x="0" y="0"/>
            <a:ext cx="0" cy="0"/>
            <a:chOff x="0" y="0"/>
            <a:chExt cx="0" cy="0"/>
          </a:xfrm>
        </p:grpSpPr>
        <p:sp>
          <p:nvSpPr>
            <p:cNvPr id="24" name="Freeform 24"/>
            <p:cNvSpPr/>
            <p:nvPr/>
          </p:nvSpPr>
          <p:spPr>
            <a:xfrm>
              <a:off x="0" y="0"/>
              <a:ext cx="0" cy="0"/>
            </a:xfrm>
            <a:custGeom>
              <a:avLst/>
              <a:gdLst/>
              <a:ahLst/>
              <a:cxnLst/>
              <a:rect l="l" t="t" r="r" b="b"/>
              <a:pathLst>
                <a:path w="513" h="214">
                  <a:moveTo>
                    <a:pt x="348" y="0"/>
                  </a:moveTo>
                  <a:lnTo>
                    <a:pt x="210" y="139"/>
                  </a:lnTo>
                  <a:lnTo>
                    <a:pt x="119" y="48"/>
                  </a:lnTo>
                  <a:lnTo>
                    <a:pt x="0" y="166"/>
                  </a:lnTo>
                  <a:lnTo>
                    <a:pt x="38" y="202"/>
                  </a:lnTo>
                  <a:lnTo>
                    <a:pt x="119" y="123"/>
                  </a:lnTo>
                  <a:lnTo>
                    <a:pt x="210" y="214"/>
                  </a:lnTo>
                  <a:lnTo>
                    <a:pt x="348" y="76"/>
                  </a:lnTo>
                  <a:lnTo>
                    <a:pt x="475" y="202"/>
                  </a:lnTo>
                  <a:lnTo>
                    <a:pt x="513" y="165"/>
                  </a:lnTo>
                  <a:lnTo>
                    <a:pt x="348" y="0"/>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5" name="Freeform 25"/>
            <p:cNvSpPr/>
            <p:nvPr/>
          </p:nvSpPr>
          <p:spPr>
            <a:xfrm>
              <a:off x="0" y="0"/>
              <a:ext cx="0" cy="0"/>
            </a:xfrm>
            <a:custGeom>
              <a:avLst/>
              <a:gdLst/>
              <a:ahLst/>
              <a:cxnLst/>
              <a:rect l="l" t="t" r="r" b="b"/>
              <a:pathLst>
                <a:path w="912" h="771">
                  <a:moveTo>
                    <a:pt x="912" y="54"/>
                  </a:moveTo>
                  <a:lnTo>
                    <a:pt x="912" y="0"/>
                  </a:lnTo>
                  <a:lnTo>
                    <a:pt x="2" y="0"/>
                  </a:lnTo>
                  <a:lnTo>
                    <a:pt x="2" y="54"/>
                  </a:lnTo>
                  <a:lnTo>
                    <a:pt x="30" y="54"/>
                  </a:lnTo>
                  <a:lnTo>
                    <a:pt x="30" y="541"/>
                  </a:lnTo>
                  <a:lnTo>
                    <a:pt x="0" y="541"/>
                  </a:lnTo>
                  <a:lnTo>
                    <a:pt x="0" y="594"/>
                  </a:lnTo>
                  <a:lnTo>
                    <a:pt x="30" y="594"/>
                  </a:lnTo>
                  <a:lnTo>
                    <a:pt x="30" y="595"/>
                  </a:lnTo>
                  <a:lnTo>
                    <a:pt x="429" y="595"/>
                  </a:lnTo>
                  <a:lnTo>
                    <a:pt x="429" y="718"/>
                  </a:lnTo>
                  <a:lnTo>
                    <a:pt x="367" y="718"/>
                  </a:lnTo>
                  <a:lnTo>
                    <a:pt x="367" y="771"/>
                  </a:lnTo>
                  <a:lnTo>
                    <a:pt x="545" y="771"/>
                  </a:lnTo>
                  <a:lnTo>
                    <a:pt x="545" y="718"/>
                  </a:lnTo>
                  <a:lnTo>
                    <a:pt x="482" y="718"/>
                  </a:lnTo>
                  <a:lnTo>
                    <a:pt x="482" y="595"/>
                  </a:lnTo>
                  <a:lnTo>
                    <a:pt x="885" y="595"/>
                  </a:lnTo>
                  <a:lnTo>
                    <a:pt x="885" y="594"/>
                  </a:lnTo>
                  <a:lnTo>
                    <a:pt x="911" y="594"/>
                  </a:lnTo>
                  <a:lnTo>
                    <a:pt x="911" y="541"/>
                  </a:lnTo>
                  <a:lnTo>
                    <a:pt x="885" y="541"/>
                  </a:lnTo>
                  <a:lnTo>
                    <a:pt x="885" y="54"/>
                  </a:lnTo>
                  <a:lnTo>
                    <a:pt x="912" y="54"/>
                  </a:lnTo>
                  <a:close/>
                  <a:moveTo>
                    <a:pt x="83" y="541"/>
                  </a:moveTo>
                  <a:lnTo>
                    <a:pt x="83" y="55"/>
                  </a:lnTo>
                  <a:lnTo>
                    <a:pt x="832" y="55"/>
                  </a:lnTo>
                  <a:lnTo>
                    <a:pt x="832" y="541"/>
                  </a:lnTo>
                  <a:lnTo>
                    <a:pt x="83" y="541"/>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grpSp>
        <p:nvGrpSpPr>
          <p:cNvPr id="26" name="Group 26"/>
          <p:cNvGrpSpPr/>
          <p:nvPr/>
        </p:nvGrpSpPr>
        <p:grpSpPr>
          <a:xfrm>
            <a:off x="454963" y="93878"/>
            <a:ext cx="10641129" cy="893445"/>
            <a:chOff x="454963" y="93878"/>
            <a:chExt cx="10641129" cy="893445"/>
          </a:xfrm>
        </p:grpSpPr>
        <p:sp>
          <p:nvSpPr>
            <p:cNvPr id="27" name="AutoShape 27"/>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7" name="AutoShape 37"/>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8" name="AutoShape 38"/>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9" name="AutoShape 39"/>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40" name="AutoShape 40"/>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41" name="AutoShape 41"/>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2" name="AutoShape 42"/>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3" name="AutoShape 43"/>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44" name="AutoShape 44"/>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45" name="AutoShape 45"/>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46" name="AutoShape 46"/>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7" name="TextBox 47"/>
            <p:cNvSpPr txBox="1"/>
            <p:nvPr/>
          </p:nvSpPr>
          <p:spPr>
            <a:xfrm>
              <a:off x="1094842" y="93878"/>
              <a:ext cx="10001250" cy="893445"/>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放疗适应症</a:t>
              </a:r>
              <a:r>
                <a:rPr lang="zh-CN" altLang="en-US" sz="3000" b="1">
                  <a:solidFill>
                    <a:schemeClr val="accent1"/>
                  </a:solidFill>
                  <a:latin typeface="微软雅黑" panose="020B0503020204020204" charset="-122"/>
                  <a:ea typeface="微软雅黑" panose="020B0503020204020204" charset="-122"/>
                  <a:cs typeface="微软雅黑" panose="020B0503020204020204" charset="-122"/>
                </a:rPr>
                <a:t>或方式</a:t>
              </a:r>
              <a:endParaRPr lang="zh-CN" alt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a:spLocks noGrp="1"/>
          </p:cNvSpPr>
          <p:nvPr>
            <p:ph type="title"/>
          </p:nvPr>
        </p:nvSpPr>
        <p:spPr>
          <a:xfrm>
            <a:off x="2743200" y="533083"/>
            <a:ext cx="6586538" cy="563562"/>
          </a:xfrm>
        </p:spPr>
        <p:txBody>
          <a:bodyPr vert="horz" wrap="square" lIns="91440" tIns="45720" rIns="91440" bIns="45720" anchor="ctr" anchorCtr="0">
            <a:normAutofit fontScale="90000"/>
            <a:scene3d>
              <a:camera prst="orthographicFront"/>
              <a:lightRig rig="threePt" dir="t"/>
            </a:scene3d>
          </a:bodyPr>
          <a:p>
            <a:pPr algn="ctr"/>
            <a:r>
              <a:rPr lang="zh-CN" altLang="en-US" sz="4000" dirty="0">
                <a:solidFill>
                  <a:schemeClr val="accent1"/>
                </a:solidFill>
                <a:effectLst>
                  <a:outerShdw blurRad="38100" dist="25400" dir="5400000" algn="ctr" rotWithShape="0">
                    <a:srgbClr val="6E747A">
                      <a:alpha val="43000"/>
                    </a:srgbClr>
                  </a:outerShdw>
                </a:effectLst>
                <a:ea typeface="宋体" panose="02010600030101010101" pitchFamily="2" charset="-122"/>
              </a:rPr>
              <a:t>根治性放疗</a:t>
            </a:r>
            <a:endParaRPr lang="zh-CN" altLang="en-US" sz="4000" dirty="0">
              <a:solidFill>
                <a:schemeClr val="accent1"/>
              </a:solidFill>
              <a:effectLst>
                <a:outerShdw blurRad="38100" dist="25400" dir="5400000" algn="ctr" rotWithShape="0">
                  <a:srgbClr val="6E747A">
                    <a:alpha val="43000"/>
                  </a:srgbClr>
                </a:outerShdw>
              </a:effectLst>
              <a:ea typeface="宋体" panose="02010600030101010101" pitchFamily="2" charset="-122"/>
            </a:endParaRPr>
          </a:p>
        </p:txBody>
      </p:sp>
      <p:sp>
        <p:nvSpPr>
          <p:cNvPr id="26627" name="Rectangle 3"/>
          <p:cNvSpPr>
            <a:spLocks noGrp="1"/>
          </p:cNvSpPr>
          <p:nvPr>
            <p:ph idx="1"/>
          </p:nvPr>
        </p:nvSpPr>
        <p:spPr>
          <a:xfrm>
            <a:off x="457200" y="1322705"/>
            <a:ext cx="11226800" cy="4803775"/>
          </a:xfrm>
        </p:spPr>
        <p:txBody>
          <a:bodyPr vert="horz" wrap="square" lIns="91440" tIns="45720" rIns="91440" bIns="45720" anchor="t" anchorCtr="0">
            <a:normAutofit fontScale="90000" lnSpcReduction="20000"/>
          </a:bodyPr>
          <a:p>
            <a:pPr marL="0" indent="0" algn="l">
              <a:lnSpc>
                <a:spcPct val="150000"/>
              </a:lnSpc>
              <a:buNone/>
            </a:pPr>
            <a:r>
              <a:rPr lang="zh-CN" altLang="en-US" sz="3200" dirty="0">
                <a:ea typeface="宋体" panose="02010600030101010101" pitchFamily="2" charset="-122"/>
              </a:rPr>
              <a:t>给予肿瘤致死剂量的照射使病变在治疗区域内永久消除，达到临床治愈的效果。</a:t>
            </a:r>
            <a:endParaRPr lang="zh-CN" altLang="en-US" sz="3200" dirty="0">
              <a:ea typeface="宋体" panose="02010600030101010101" pitchFamily="2" charset="-122"/>
            </a:endParaRPr>
          </a:p>
          <a:p>
            <a:pPr marL="0" indent="0">
              <a:lnSpc>
                <a:spcPct val="150000"/>
              </a:lnSpc>
              <a:buNone/>
            </a:pPr>
            <a:endParaRPr lang="zh-CN" altLang="en-US" sz="3200" dirty="0">
              <a:ea typeface="宋体" panose="02010600030101010101" pitchFamily="2" charset="-122"/>
            </a:endParaRPr>
          </a:p>
          <a:p>
            <a:pPr algn="l">
              <a:buFont typeface="Wingdings" panose="05000000000000000000" charset="0"/>
              <a:buChar char="ü"/>
            </a:pPr>
            <a:r>
              <a:rPr lang="zh-CN" altLang="en-US" dirty="0">
                <a:ea typeface="宋体" panose="02010600030101010101" pitchFamily="2" charset="-122"/>
              </a:rPr>
              <a:t>    头颈部肿瘤：鼻咽癌、声带癌  舌癌</a:t>
            </a:r>
            <a:endParaRPr lang="zh-CN" altLang="en-US" dirty="0">
              <a:ea typeface="宋体" panose="02010600030101010101" pitchFamily="2" charset="-122"/>
            </a:endParaRPr>
          </a:p>
          <a:p>
            <a:pPr algn="l">
              <a:buFont typeface="Wingdings" panose="05000000000000000000" charset="0"/>
              <a:buChar char="ü"/>
            </a:pPr>
            <a:r>
              <a:rPr lang="zh-CN" altLang="en-US" dirty="0">
                <a:ea typeface="宋体" panose="02010600030101010101" pitchFamily="2" charset="-122"/>
              </a:rPr>
              <a:t>    淋巴瘤：</a:t>
            </a:r>
            <a:r>
              <a:rPr lang="en-US" altLang="zh-CN" dirty="0">
                <a:ea typeface="宋体" panose="02010600030101010101" pitchFamily="2" charset="-122"/>
              </a:rPr>
              <a:t>NK/T,</a:t>
            </a:r>
            <a:r>
              <a:rPr lang="zh-CN" altLang="en-US" dirty="0">
                <a:ea typeface="宋体" panose="02010600030101010101" pitchFamily="2" charset="-122"/>
              </a:rPr>
              <a:t>弥漫大</a:t>
            </a:r>
            <a:r>
              <a:rPr lang="en-US" altLang="zh-CN" dirty="0">
                <a:ea typeface="宋体" panose="02010600030101010101" pitchFamily="2" charset="-122"/>
              </a:rPr>
              <a:t>B</a:t>
            </a:r>
            <a:r>
              <a:rPr lang="zh-CN" altLang="en-US" dirty="0">
                <a:ea typeface="宋体" panose="02010600030101010101" pitchFamily="2" charset="-122"/>
              </a:rPr>
              <a:t>、滤泡淋巴瘤、胃</a:t>
            </a:r>
            <a:r>
              <a:rPr lang="en-US" altLang="zh-CN" dirty="0">
                <a:ea typeface="宋体" panose="02010600030101010101" pitchFamily="2" charset="-122"/>
              </a:rPr>
              <a:t>/</a:t>
            </a:r>
            <a:r>
              <a:rPr lang="zh-CN" altLang="en-US" dirty="0">
                <a:ea typeface="宋体" panose="02010600030101010101" pitchFamily="2" charset="-122"/>
              </a:rPr>
              <a:t>眼</a:t>
            </a:r>
            <a:r>
              <a:rPr lang="en-US" altLang="zh-CN" dirty="0">
                <a:ea typeface="宋体" panose="02010600030101010101" pitchFamily="2" charset="-122"/>
              </a:rPr>
              <a:t>MALT </a:t>
            </a:r>
            <a:endParaRPr lang="en-US" altLang="zh-CN" dirty="0">
              <a:ea typeface="宋体" panose="02010600030101010101" pitchFamily="2" charset="-122"/>
            </a:endParaRPr>
          </a:p>
          <a:p>
            <a:pPr algn="l">
              <a:buFont typeface="Wingdings" panose="05000000000000000000" charset="0"/>
              <a:buChar char="ü"/>
            </a:pPr>
            <a:r>
              <a:rPr lang="zh-CN" altLang="en-US" dirty="0">
                <a:ea typeface="宋体" panose="02010600030101010101" pitchFamily="2" charset="-122"/>
              </a:rPr>
              <a:t>    胸部肿瘤：食管癌、肺癌、胸腺瘤</a:t>
            </a:r>
            <a:endParaRPr lang="zh-CN" altLang="en-US" dirty="0">
              <a:ea typeface="宋体" panose="02010600030101010101" pitchFamily="2" charset="-122"/>
            </a:endParaRPr>
          </a:p>
          <a:p>
            <a:pPr algn="l">
              <a:buFont typeface="Wingdings" panose="05000000000000000000" charset="0"/>
              <a:buChar char="ü"/>
            </a:pPr>
            <a:r>
              <a:rPr lang="zh-CN" altLang="en-US" dirty="0">
                <a:ea typeface="宋体" panose="02010600030101010101" pitchFamily="2" charset="-122"/>
              </a:rPr>
              <a:t>    腹部肿瘤：肝癌、贲门癌、胰腺癌</a:t>
            </a:r>
            <a:endParaRPr lang="zh-CN" altLang="en-US" dirty="0">
              <a:ea typeface="宋体" panose="02010600030101010101" pitchFamily="2" charset="-122"/>
            </a:endParaRPr>
          </a:p>
          <a:p>
            <a:pPr algn="l">
              <a:buFont typeface="Wingdings" panose="05000000000000000000" charset="0"/>
              <a:buChar char="ü"/>
            </a:pPr>
            <a:r>
              <a:rPr lang="zh-CN" altLang="en-US" dirty="0">
                <a:ea typeface="宋体" panose="02010600030101010101" pitchFamily="2" charset="-122"/>
              </a:rPr>
              <a:t>    盆腔肿瘤：宫颈癌、前列腺癌</a:t>
            </a:r>
            <a:endParaRPr lang="zh-CN" altLang="en-US" dirty="0">
              <a:ea typeface="宋体" panose="02010600030101010101" pitchFamily="2" charset="-122"/>
            </a:endParaRPr>
          </a:p>
          <a:p>
            <a:pPr algn="l">
              <a:buFont typeface="Wingdings" panose="05000000000000000000" charset="0"/>
              <a:buChar char="ü"/>
            </a:pPr>
            <a:r>
              <a:rPr lang="zh-CN" altLang="en-US" dirty="0">
                <a:ea typeface="宋体" panose="02010600030101010101" pitchFamily="2" charset="-122"/>
              </a:rPr>
              <a:t>    其他：视网膜母细胞瘤 、皮肤癌等     </a:t>
            </a:r>
            <a:endParaRPr lang="zh-CN" altLang="en-US" dirty="0">
              <a:ea typeface="宋体" panose="02010600030101010101" pitchFamily="2" charset="-122"/>
            </a:endParaRPr>
          </a:p>
          <a:p>
            <a:endParaRPr lang="zh-CN" altLang="en-US" dirty="0">
              <a:solidFill>
                <a:srgbClr val="000000"/>
              </a:solidFill>
              <a:ea typeface="宋体" panose="02010600030101010101" pitchFamily="2"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Text Box 5"/>
          <p:cNvSpPr txBox="1"/>
          <p:nvPr/>
        </p:nvSpPr>
        <p:spPr>
          <a:xfrm>
            <a:off x="2524125" y="1409700"/>
            <a:ext cx="7358063" cy="5446395"/>
          </a:xfrm>
          <a:prstGeom prst="rect">
            <a:avLst/>
          </a:prstGeom>
          <a:noFill/>
          <a:ln w="28575">
            <a:noFill/>
          </a:ln>
        </p:spPr>
        <p:txBody>
          <a:bodyPr>
            <a:spAutoFit/>
          </a:bodyPr>
          <a:p>
            <a:pPr algn="l">
              <a:spcBef>
                <a:spcPct val="50000"/>
              </a:spcBef>
            </a:pPr>
            <a:r>
              <a:rPr lang="zh-CN" altLang="en-US" sz="2400" b="1" dirty="0">
                <a:latin typeface="Times New Roman" panose="02020603050405020304" pitchFamily="18" charset="0"/>
              </a:rPr>
              <a:t>食管癌</a:t>
            </a:r>
            <a:r>
              <a:rPr lang="en-US" altLang="zh-CN" sz="2400" b="1" dirty="0">
                <a:latin typeface="Times New Roman" panose="02020603050405020304" pitchFamily="18" charset="0"/>
              </a:rPr>
              <a:t>(</a:t>
            </a:r>
            <a:r>
              <a:rPr lang="zh-CN" altLang="en-US" sz="2400" b="1" dirty="0">
                <a:latin typeface="Times New Roman" panose="02020603050405020304" pitchFamily="18" charset="0"/>
              </a:rPr>
              <a:t>中晚期</a:t>
            </a:r>
            <a:r>
              <a:rPr lang="en-US" altLang="zh-CN" sz="2400" b="1" dirty="0">
                <a:latin typeface="Times New Roman" panose="02020603050405020304" pitchFamily="18" charset="0"/>
              </a:rPr>
              <a:t>)                                8-16%</a:t>
            </a:r>
            <a:endParaRPr lang="en-US" altLang="zh-CN" sz="2400" b="1" dirty="0">
              <a:latin typeface="Times New Roman" panose="02020603050405020304" pitchFamily="18" charset="0"/>
            </a:endParaRPr>
          </a:p>
          <a:p>
            <a:pPr algn="l">
              <a:spcBef>
                <a:spcPct val="50000"/>
              </a:spcBef>
            </a:pPr>
            <a:r>
              <a:rPr lang="en-US" altLang="zh-CN" sz="2400" b="1" dirty="0">
                <a:latin typeface="Times New Roman" panose="02020603050405020304" pitchFamily="18" charset="0"/>
              </a:rPr>
              <a:t>               (3</a:t>
            </a:r>
            <a:r>
              <a:rPr lang="zh-CN" altLang="en-US" sz="2400" b="1" dirty="0">
                <a:latin typeface="Times New Roman" panose="02020603050405020304" pitchFamily="18" charset="0"/>
              </a:rPr>
              <a:t>年</a:t>
            </a:r>
            <a:r>
              <a:rPr lang="en-US" altLang="zh-CN" sz="2400" b="1" dirty="0">
                <a:latin typeface="Times New Roman" panose="02020603050405020304" pitchFamily="18" charset="0"/>
              </a:rPr>
              <a:t>)                                   30 %(+/-)</a:t>
            </a:r>
            <a:endParaRPr lang="en-US" altLang="zh-CN" sz="2400" b="1" dirty="0">
              <a:latin typeface="Times New Roman" panose="02020603050405020304" pitchFamily="18" charset="0"/>
            </a:endParaRPr>
          </a:p>
          <a:p>
            <a:pPr algn="l">
              <a:spcBef>
                <a:spcPct val="50000"/>
              </a:spcBef>
            </a:pPr>
            <a:r>
              <a:rPr lang="zh-CN" altLang="en-US" sz="2400" b="1" dirty="0">
                <a:latin typeface="Times New Roman" panose="02020603050405020304" pitchFamily="18" charset="0"/>
              </a:rPr>
              <a:t>宫颈癌</a:t>
            </a:r>
            <a:r>
              <a:rPr lang="en-US" altLang="zh-CN" sz="2400" b="1" dirty="0">
                <a:latin typeface="Times New Roman" panose="02020603050405020304" pitchFamily="18" charset="0"/>
              </a:rPr>
              <a:t>(</a:t>
            </a:r>
            <a:r>
              <a:rPr lang="zh-CN" altLang="en-US" sz="2400" b="1" dirty="0">
                <a:latin typeface="Times New Roman" panose="02020603050405020304" pitchFamily="18" charset="0"/>
              </a:rPr>
              <a:t>各期</a:t>
            </a:r>
            <a:r>
              <a:rPr lang="en-US" altLang="zh-CN" sz="2400" b="1" dirty="0">
                <a:latin typeface="Times New Roman" panose="02020603050405020304" pitchFamily="18" charset="0"/>
              </a:rPr>
              <a:t>)                                   65 %</a:t>
            </a:r>
            <a:endParaRPr lang="en-US" altLang="zh-CN" sz="2400" b="1" dirty="0">
              <a:latin typeface="Times New Roman" panose="02020603050405020304" pitchFamily="18" charset="0"/>
            </a:endParaRPr>
          </a:p>
          <a:p>
            <a:pPr algn="l">
              <a:spcBef>
                <a:spcPct val="50000"/>
              </a:spcBef>
            </a:pPr>
            <a:r>
              <a:rPr lang="en-US" altLang="zh-CN" sz="2400" b="1" dirty="0">
                <a:latin typeface="Times New Roman" panose="02020603050405020304" pitchFamily="18" charset="0"/>
              </a:rPr>
              <a:t>                  (I</a:t>
            </a:r>
            <a:r>
              <a:rPr lang="zh-CN" altLang="en-US" sz="2400" b="1" dirty="0">
                <a:latin typeface="Times New Roman" panose="02020603050405020304" pitchFamily="18" charset="0"/>
              </a:rPr>
              <a:t>期</a:t>
            </a:r>
            <a:r>
              <a:rPr lang="en-US" altLang="zh-CN" sz="2400" b="1" dirty="0">
                <a:latin typeface="Times New Roman" panose="02020603050405020304" pitchFamily="18" charset="0"/>
              </a:rPr>
              <a:t>)                                96 %</a:t>
            </a:r>
            <a:endParaRPr lang="en-US" altLang="zh-CN" sz="2400" b="1" dirty="0">
              <a:latin typeface="Times New Roman" panose="02020603050405020304" pitchFamily="18" charset="0"/>
            </a:endParaRPr>
          </a:p>
          <a:p>
            <a:pPr algn="l">
              <a:spcBef>
                <a:spcPct val="50000"/>
              </a:spcBef>
            </a:pPr>
            <a:r>
              <a:rPr lang="zh-CN" altLang="en-US" sz="2400" b="1" dirty="0">
                <a:latin typeface="Times New Roman" panose="02020603050405020304" pitchFamily="18" charset="0"/>
              </a:rPr>
              <a:t>鼻咽癌</a:t>
            </a:r>
            <a:r>
              <a:rPr lang="en-US" altLang="zh-CN" sz="2400" b="1" dirty="0">
                <a:latin typeface="Times New Roman" panose="02020603050405020304" pitchFamily="18" charset="0"/>
              </a:rPr>
              <a:t>(</a:t>
            </a:r>
            <a:r>
              <a:rPr lang="zh-CN" altLang="en-US" sz="2400" b="1" dirty="0">
                <a:latin typeface="Times New Roman" panose="02020603050405020304" pitchFamily="18" charset="0"/>
              </a:rPr>
              <a:t>各期</a:t>
            </a:r>
            <a:r>
              <a:rPr lang="en-US" altLang="zh-CN" sz="2400" b="1" dirty="0">
                <a:latin typeface="Times New Roman" panose="02020603050405020304" pitchFamily="18" charset="0"/>
              </a:rPr>
              <a:t>)                                   53 %</a:t>
            </a:r>
            <a:endParaRPr lang="en-US" altLang="zh-CN" sz="2400" b="1" dirty="0">
              <a:latin typeface="Times New Roman" panose="02020603050405020304" pitchFamily="18" charset="0"/>
            </a:endParaRPr>
          </a:p>
          <a:p>
            <a:pPr algn="l">
              <a:spcBef>
                <a:spcPct val="50000"/>
              </a:spcBef>
            </a:pPr>
            <a:r>
              <a:rPr lang="en-US" altLang="zh-CN" sz="2400" b="1" dirty="0">
                <a:latin typeface="Times New Roman" panose="02020603050405020304" pitchFamily="18" charset="0"/>
              </a:rPr>
              <a:t>               (I</a:t>
            </a:r>
            <a:r>
              <a:rPr lang="zh-CN" altLang="en-US" sz="2400" b="1" dirty="0">
                <a:latin typeface="Times New Roman" panose="02020603050405020304" pitchFamily="18" charset="0"/>
              </a:rPr>
              <a:t>期</a:t>
            </a:r>
            <a:r>
              <a:rPr lang="en-US" altLang="zh-CN" sz="2400" b="1" dirty="0">
                <a:latin typeface="Times New Roman" panose="02020603050405020304" pitchFamily="18" charset="0"/>
              </a:rPr>
              <a:t>)                                   94 %</a:t>
            </a:r>
            <a:endParaRPr lang="en-US" altLang="zh-CN" sz="2400" b="1" dirty="0">
              <a:latin typeface="Times New Roman" panose="02020603050405020304" pitchFamily="18" charset="0"/>
            </a:endParaRPr>
          </a:p>
          <a:p>
            <a:pPr algn="l">
              <a:spcBef>
                <a:spcPct val="50000"/>
              </a:spcBef>
            </a:pPr>
            <a:r>
              <a:rPr lang="zh-CN" altLang="en-US" sz="2400" b="1" dirty="0">
                <a:latin typeface="Times New Roman" panose="02020603050405020304" pitchFamily="18" charset="0"/>
              </a:rPr>
              <a:t>何杰金氏病                                      </a:t>
            </a:r>
            <a:r>
              <a:rPr lang="en-US" altLang="zh-CN" sz="2400" b="1" dirty="0">
                <a:latin typeface="Times New Roman" panose="02020603050405020304" pitchFamily="18" charset="0"/>
              </a:rPr>
              <a:t>80 %+</a:t>
            </a:r>
            <a:endParaRPr lang="en-US" altLang="zh-CN" sz="2400" b="1" dirty="0">
              <a:latin typeface="Times New Roman" panose="02020603050405020304" pitchFamily="18" charset="0"/>
            </a:endParaRPr>
          </a:p>
          <a:p>
            <a:pPr algn="l">
              <a:spcBef>
                <a:spcPct val="50000"/>
              </a:spcBef>
            </a:pPr>
            <a:r>
              <a:rPr lang="zh-CN" altLang="en-US" sz="2400" b="1" dirty="0">
                <a:latin typeface="Times New Roman" panose="02020603050405020304" pitchFamily="18" charset="0"/>
              </a:rPr>
              <a:t>直肠癌 </a:t>
            </a:r>
            <a:r>
              <a:rPr lang="en-US" altLang="zh-CN" sz="2400" b="1" dirty="0">
                <a:latin typeface="Times New Roman" panose="02020603050405020304" pitchFamily="18" charset="0"/>
              </a:rPr>
              <a:t>(</a:t>
            </a:r>
            <a:r>
              <a:rPr lang="zh-CN" altLang="en-US" sz="2400" b="1" dirty="0">
                <a:latin typeface="Times New Roman" panose="02020603050405020304" pitchFamily="18" charset="0"/>
              </a:rPr>
              <a:t>早期</a:t>
            </a:r>
            <a:r>
              <a:rPr lang="en-US" altLang="zh-CN" sz="2400" b="1" dirty="0">
                <a:latin typeface="Times New Roman" panose="02020603050405020304" pitchFamily="18" charset="0"/>
              </a:rPr>
              <a:t>)                                  80 %+</a:t>
            </a:r>
            <a:endParaRPr lang="en-US" altLang="zh-CN" sz="2400" b="1" dirty="0">
              <a:latin typeface="Times New Roman" panose="02020603050405020304" pitchFamily="18" charset="0"/>
            </a:endParaRPr>
          </a:p>
          <a:p>
            <a:pPr algn="l">
              <a:spcBef>
                <a:spcPct val="50000"/>
              </a:spcBef>
            </a:pPr>
            <a:r>
              <a:rPr lang="zh-CN" altLang="en-US" sz="2400" b="1" dirty="0">
                <a:latin typeface="Times New Roman" panose="02020603050405020304" pitchFamily="18" charset="0"/>
              </a:rPr>
              <a:t>喉癌</a:t>
            </a:r>
            <a:r>
              <a:rPr lang="en-US" altLang="zh-CN" sz="2400" b="1" dirty="0">
                <a:latin typeface="Times New Roman" panose="02020603050405020304" pitchFamily="18" charset="0"/>
              </a:rPr>
              <a:t>(I</a:t>
            </a:r>
            <a:r>
              <a:rPr lang="zh-CN" altLang="en-US" sz="2400" b="1" dirty="0">
                <a:latin typeface="Times New Roman" panose="02020603050405020304" pitchFamily="18" charset="0"/>
              </a:rPr>
              <a:t>期</a:t>
            </a:r>
            <a:r>
              <a:rPr lang="en-US" altLang="zh-CN" sz="2400" b="1" dirty="0">
                <a:latin typeface="Times New Roman" panose="02020603050405020304" pitchFamily="18" charset="0"/>
              </a:rPr>
              <a:t>) %                                     81-97%</a:t>
            </a:r>
            <a:endParaRPr lang="en-US" altLang="zh-CN" sz="2400" b="1" dirty="0">
              <a:latin typeface="Times New Roman" panose="02020603050405020304" pitchFamily="18" charset="0"/>
            </a:endParaRPr>
          </a:p>
          <a:p>
            <a:pPr>
              <a:spcBef>
                <a:spcPct val="50000"/>
              </a:spcBef>
            </a:pPr>
            <a:endParaRPr lang="en-US" altLang="zh-CN" sz="2400" b="1" dirty="0">
              <a:latin typeface="Times New Roman" panose="02020603050405020304" pitchFamily="18" charset="0"/>
            </a:endParaRPr>
          </a:p>
        </p:txBody>
      </p:sp>
      <p:sp>
        <p:nvSpPr>
          <p:cNvPr id="28675" name="Rectangle 7"/>
          <p:cNvSpPr/>
          <p:nvPr/>
        </p:nvSpPr>
        <p:spPr>
          <a:xfrm>
            <a:off x="2286000" y="609283"/>
            <a:ext cx="6510655" cy="583565"/>
          </a:xfrm>
          <a:prstGeom prst="rect">
            <a:avLst/>
          </a:prstGeom>
          <a:noFill/>
          <a:ln w="9525">
            <a:noFill/>
          </a:ln>
        </p:spPr>
        <p:txBody>
          <a:bodyPr wrap="none">
            <a:spAutoFit/>
          </a:bodyPr>
          <a:p>
            <a:pPr>
              <a:spcBef>
                <a:spcPct val="50000"/>
              </a:spcBef>
            </a:pPr>
            <a:r>
              <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部分恶性肿瘤单纯放疗的</a:t>
            </a:r>
            <a:r>
              <a:rPr lang="en-US" altLang="zh-CN"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5</a:t>
            </a:r>
            <a:r>
              <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年生存率</a:t>
            </a:r>
            <a:endPar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2"/>
          <p:cNvSpPr>
            <a:spLocks noGrp="1"/>
          </p:cNvSpPr>
          <p:nvPr>
            <p:ph type="title"/>
          </p:nvPr>
        </p:nvSpPr>
        <p:spPr>
          <a:xfrm>
            <a:off x="2362200" y="761683"/>
            <a:ext cx="6370638" cy="563562"/>
          </a:xfrm>
        </p:spPr>
        <p:txBody>
          <a:bodyPr vert="horz" wrap="square" lIns="91440" tIns="45720" rIns="91440" bIns="45720" anchor="ctr" anchorCtr="0">
            <a:normAutofit fontScale="90000"/>
            <a:scene3d>
              <a:camera prst="orthographicFront"/>
              <a:lightRig rig="threePt" dir="t"/>
            </a:scene3d>
          </a:bodyPr>
          <a:p>
            <a:pPr algn="ctr"/>
            <a:r>
              <a:rPr lang="zh-CN" altLang="en-US" sz="4000" dirty="0">
                <a:solidFill>
                  <a:schemeClr val="accent1"/>
                </a:solidFill>
                <a:effectLst>
                  <a:outerShdw blurRad="38100" dist="25400" dir="5400000" algn="ctr" rotWithShape="0">
                    <a:srgbClr val="6E747A">
                      <a:alpha val="43000"/>
                    </a:srgbClr>
                  </a:outerShdw>
                </a:effectLst>
                <a:ea typeface="宋体" panose="02010600030101010101" pitchFamily="2" charset="-122"/>
              </a:rPr>
              <a:t>姑息性放疗</a:t>
            </a:r>
            <a:endParaRPr lang="zh-CN" altLang="en-US" sz="4000" dirty="0">
              <a:solidFill>
                <a:schemeClr val="accent1"/>
              </a:solidFill>
              <a:effectLst>
                <a:outerShdw blurRad="38100" dist="25400" dir="5400000" algn="ctr" rotWithShape="0">
                  <a:srgbClr val="6E747A">
                    <a:alpha val="43000"/>
                  </a:srgbClr>
                </a:outerShdw>
              </a:effectLst>
              <a:ea typeface="宋体" panose="02010600030101010101" pitchFamily="2" charset="-122"/>
            </a:endParaRPr>
          </a:p>
        </p:txBody>
      </p:sp>
      <p:sp>
        <p:nvSpPr>
          <p:cNvPr id="29699" name="Rectangle 3"/>
          <p:cNvSpPr>
            <a:spLocks noGrp="1"/>
          </p:cNvSpPr>
          <p:nvPr>
            <p:ph idx="1"/>
          </p:nvPr>
        </p:nvSpPr>
        <p:spPr>
          <a:xfrm>
            <a:off x="457200" y="1802765"/>
            <a:ext cx="10706100" cy="4323715"/>
          </a:xfrm>
        </p:spPr>
        <p:txBody>
          <a:bodyPr vert="horz" wrap="square" lIns="91440" tIns="45720" rIns="91440" bIns="45720" anchor="t" anchorCtr="0">
            <a:normAutofit lnSpcReduction="10000"/>
          </a:bodyPr>
          <a:p>
            <a:pPr marL="0" indent="0" algn="l">
              <a:buNone/>
            </a:pPr>
            <a:r>
              <a:rPr lang="zh-CN" altLang="en-US" sz="2800" dirty="0">
                <a:ea typeface="宋体" panose="02010600030101010101" pitchFamily="2" charset="-122"/>
              </a:rPr>
              <a:t>对病期较晚、临床治愈较困难的病人。为了减轻痛苦，缓解症状，延长生存期而进行的一种治疗。</a:t>
            </a:r>
            <a:endParaRPr lang="zh-CN" altLang="en-US" sz="2800" dirty="0">
              <a:ea typeface="宋体" panose="02010600030101010101" pitchFamily="2" charset="-122"/>
            </a:endParaRPr>
          </a:p>
          <a:p>
            <a:pPr>
              <a:buNone/>
            </a:pPr>
            <a:endParaRPr lang="zh-CN" altLang="en-US" sz="2800" dirty="0">
              <a:ea typeface="宋体" panose="02010600030101010101" pitchFamily="2" charset="-122"/>
            </a:endParaRPr>
          </a:p>
          <a:p>
            <a:pPr lvl="1">
              <a:lnSpc>
                <a:spcPct val="120000"/>
              </a:lnSpc>
              <a:buFont typeface="Arial" panose="020B0604020202020204" pitchFamily="34" charset="0"/>
              <a:buChar char="•"/>
            </a:pPr>
            <a:r>
              <a:rPr lang="zh-CN" altLang="en-US" sz="2400" dirty="0">
                <a:solidFill>
                  <a:srgbClr val="000000"/>
                </a:solidFill>
                <a:ea typeface="宋体" panose="02010600030101010101" pitchFamily="2" charset="-122"/>
              </a:rPr>
              <a:t>减轻痛苦，</a:t>
            </a:r>
            <a:endParaRPr lang="zh-CN" altLang="en-US" sz="2400" dirty="0">
              <a:solidFill>
                <a:srgbClr val="000000"/>
              </a:solidFill>
              <a:ea typeface="宋体" panose="02010600030101010101" pitchFamily="2" charset="-122"/>
            </a:endParaRPr>
          </a:p>
          <a:p>
            <a:pPr lvl="1">
              <a:lnSpc>
                <a:spcPct val="120000"/>
              </a:lnSpc>
              <a:buFont typeface="Arial" panose="020B0604020202020204" pitchFamily="34" charset="0"/>
              <a:buChar char="•"/>
            </a:pPr>
            <a:r>
              <a:rPr lang="zh-CN" altLang="en-US" sz="2400" dirty="0">
                <a:solidFill>
                  <a:srgbClr val="000000"/>
                </a:solidFill>
                <a:ea typeface="宋体" panose="02010600030101010101" pitchFamily="2" charset="-122"/>
              </a:rPr>
              <a:t>缓解症状，</a:t>
            </a:r>
            <a:endParaRPr lang="zh-CN" altLang="en-US" sz="2400" dirty="0">
              <a:solidFill>
                <a:srgbClr val="000000"/>
              </a:solidFill>
              <a:ea typeface="宋体" panose="02010600030101010101" pitchFamily="2" charset="-122"/>
            </a:endParaRPr>
          </a:p>
          <a:p>
            <a:pPr lvl="1">
              <a:lnSpc>
                <a:spcPct val="120000"/>
              </a:lnSpc>
              <a:buFont typeface="Arial" panose="020B0604020202020204" pitchFamily="34" charset="0"/>
              <a:buChar char="•"/>
            </a:pPr>
            <a:r>
              <a:rPr lang="zh-CN" altLang="en-US" sz="2400" dirty="0">
                <a:solidFill>
                  <a:srgbClr val="000000"/>
                </a:solidFill>
                <a:ea typeface="宋体" panose="02010600030101010101" pitchFamily="2" charset="-122"/>
              </a:rPr>
              <a:t>延长生存期；</a:t>
            </a:r>
            <a:endParaRPr lang="zh-CN" altLang="en-US" sz="2400" dirty="0">
              <a:solidFill>
                <a:srgbClr val="000000"/>
              </a:solidFill>
              <a:ea typeface="宋体" panose="02010600030101010101" pitchFamily="2" charset="-122"/>
            </a:endParaRPr>
          </a:p>
          <a:p>
            <a:pPr lvl="1">
              <a:lnSpc>
                <a:spcPct val="120000"/>
              </a:lnSpc>
              <a:buFont typeface="Arial" panose="020B0604020202020204" pitchFamily="34" charset="0"/>
              <a:buChar char="•"/>
            </a:pPr>
            <a:r>
              <a:rPr lang="zh-CN" altLang="en-US" sz="2400" dirty="0">
                <a:solidFill>
                  <a:srgbClr val="000000"/>
                </a:solidFill>
                <a:ea typeface="宋体" panose="02010600030101010101" pitchFamily="2" charset="-122"/>
              </a:rPr>
              <a:t>若不能延长生命，但可暂时抑制肿瘤生长；</a:t>
            </a:r>
            <a:endParaRPr lang="zh-CN" altLang="en-US" sz="2400" dirty="0">
              <a:solidFill>
                <a:srgbClr val="000000"/>
              </a:solidFill>
              <a:ea typeface="宋体" panose="02010600030101010101" pitchFamily="2" charset="-122"/>
            </a:endParaRPr>
          </a:p>
          <a:p>
            <a:pPr lvl="1">
              <a:lnSpc>
                <a:spcPct val="120000"/>
              </a:lnSpc>
              <a:buFont typeface="Arial" panose="020B0604020202020204" pitchFamily="34" charset="0"/>
              <a:buChar char="•"/>
            </a:pPr>
            <a:r>
              <a:rPr lang="zh-CN" altLang="en-US" sz="2400" dirty="0">
                <a:solidFill>
                  <a:srgbClr val="000000"/>
                </a:solidFill>
                <a:ea typeface="宋体" panose="02010600030101010101" pitchFamily="2" charset="-122"/>
              </a:rPr>
              <a:t>通过简单的治疗，减轻病人心理负担。</a:t>
            </a:r>
            <a:endParaRPr lang="zh-CN" altLang="en-US" sz="2400" dirty="0">
              <a:ea typeface="宋体" panose="02010600030101010101" pitchFamily="2" charset="-122"/>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989" b="11989"/>
          <a:stretch>
            <a:fillRect/>
          </a:stretch>
        </p:blipFill>
        <p:spPr>
          <a:xfrm>
            <a:off x="1040081" y="1665908"/>
            <a:ext cx="5058967" cy="2163307"/>
          </a:xfrm>
          <a:prstGeom prst="rect">
            <a:avLst/>
          </a:prstGeom>
        </p:spPr>
      </p:pic>
      <p:pic>
        <p:nvPicPr>
          <p:cNvPr id="3" name="Picture 3"/>
          <p:cNvPicPr>
            <a:picLocks noChangeAspect="1"/>
          </p:cNvPicPr>
          <p:nvPr/>
        </p:nvPicPr>
        <p:blipFill>
          <a:blip r:embed="rId3"/>
          <a:srcRect t="28619" b="28619"/>
          <a:stretch>
            <a:fillRect/>
          </a:stretch>
        </p:blipFill>
        <p:spPr>
          <a:xfrm>
            <a:off x="6099049" y="3829217"/>
            <a:ext cx="5058967" cy="2163307"/>
          </a:xfrm>
          <a:prstGeom prst="rect">
            <a:avLst/>
          </a:prstGeom>
        </p:spPr>
      </p:pic>
      <p:grpSp>
        <p:nvGrpSpPr>
          <p:cNvPr id="4" name="Group 4"/>
          <p:cNvGrpSpPr/>
          <p:nvPr/>
        </p:nvGrpSpPr>
        <p:grpSpPr>
          <a:xfrm>
            <a:off x="6099048" y="1666037"/>
            <a:ext cx="5058949" cy="2163348"/>
            <a:chOff x="6099048" y="1666037"/>
            <a:chExt cx="5058949" cy="2163348"/>
          </a:xfrm>
        </p:grpSpPr>
        <p:sp>
          <p:nvSpPr>
            <p:cNvPr id="5" name="AutoShape 5"/>
            <p:cNvSpPr/>
            <p:nvPr/>
          </p:nvSpPr>
          <p:spPr>
            <a:xfrm>
              <a:off x="6099048" y="1666037"/>
              <a:ext cx="5058949" cy="2163348"/>
            </a:xfrm>
            <a:prstGeom prst="rect">
              <a:avLst/>
            </a:prstGeom>
            <a:solidFill>
              <a:srgbClr val="828181">
                <a:alpha val="4000"/>
              </a:srgbClr>
            </a:solidFill>
          </p:spPr>
        </p:sp>
      </p:grpSp>
      <p:grpSp>
        <p:nvGrpSpPr>
          <p:cNvPr id="6" name="Group 6"/>
          <p:cNvGrpSpPr/>
          <p:nvPr/>
        </p:nvGrpSpPr>
        <p:grpSpPr>
          <a:xfrm>
            <a:off x="1040100" y="3829263"/>
            <a:ext cx="5058949" cy="2163348"/>
            <a:chOff x="1040100" y="3829263"/>
            <a:chExt cx="5058949" cy="2163348"/>
          </a:xfrm>
        </p:grpSpPr>
        <p:sp>
          <p:nvSpPr>
            <p:cNvPr id="7" name="AutoShape 7"/>
            <p:cNvSpPr/>
            <p:nvPr/>
          </p:nvSpPr>
          <p:spPr>
            <a:xfrm>
              <a:off x="1040100" y="3829263"/>
              <a:ext cx="5058949" cy="2163348"/>
            </a:xfrm>
            <a:prstGeom prst="rect">
              <a:avLst/>
            </a:prstGeom>
            <a:solidFill>
              <a:srgbClr val="828181">
                <a:alpha val="4000"/>
              </a:srgbClr>
            </a:solidFill>
          </p:spPr>
        </p:sp>
      </p:grpSp>
      <p:sp>
        <p:nvSpPr>
          <p:cNvPr id="8" name="AutoShape 8"/>
          <p:cNvSpPr/>
          <p:nvPr/>
        </p:nvSpPr>
        <p:spPr>
          <a:xfrm>
            <a:off x="1199338" y="3902273"/>
            <a:ext cx="4740456"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绝对禁忌症</a:t>
            </a:r>
            <a:endParaRPr lang="en-US" sz="1100"/>
          </a:p>
        </p:txBody>
      </p:sp>
      <p:sp>
        <p:nvSpPr>
          <p:cNvPr id="9" name="AutoShape 9"/>
          <p:cNvSpPr/>
          <p:nvPr/>
        </p:nvSpPr>
        <p:spPr>
          <a:xfrm>
            <a:off x="1199338" y="4309545"/>
            <a:ext cx="4740456" cy="1610282"/>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某些情况下，放疗是绝对禁忌的，如眼球、妊娠期子宫等。</a:t>
            </a:r>
            <a:endParaRPr lang="en-US" sz="1100"/>
          </a:p>
        </p:txBody>
      </p:sp>
      <p:sp>
        <p:nvSpPr>
          <p:cNvPr id="10" name="AutoShape 10"/>
          <p:cNvSpPr/>
          <p:nvPr/>
        </p:nvSpPr>
        <p:spPr>
          <a:xfrm>
            <a:off x="6258305" y="1738966"/>
            <a:ext cx="4740456"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相对禁忌症</a:t>
            </a:r>
            <a:endParaRPr lang="en-US" sz="1100"/>
          </a:p>
        </p:txBody>
      </p:sp>
      <p:sp>
        <p:nvSpPr>
          <p:cNvPr id="11" name="AutoShape 11"/>
          <p:cNvSpPr/>
          <p:nvPr/>
        </p:nvSpPr>
        <p:spPr>
          <a:xfrm>
            <a:off x="6258305" y="2146237"/>
            <a:ext cx="4740456" cy="1610282"/>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2"/>
                </a:solidFill>
                <a:latin typeface="微软雅黑" panose="020B0503020204020204" charset="-122"/>
                <a:ea typeface="微软雅黑" panose="020B0503020204020204" charset="-122"/>
                <a:cs typeface="微软雅黑" panose="020B0503020204020204" charset="-122"/>
              </a:rPr>
              <a:t>某些情况下，放疗可能加重病情或导致其他严重并发症，如严重心、肺、肝等器官功能衰竭，以及难以控制的全身性感染等。</a:t>
            </a:r>
            <a:endParaRPr lang="en-US" sz="1100"/>
          </a:p>
        </p:txBody>
      </p:sp>
      <p:grpSp>
        <p:nvGrpSpPr>
          <p:cNvPr id="12" name="Group 12"/>
          <p:cNvGrpSpPr/>
          <p:nvPr/>
        </p:nvGrpSpPr>
        <p:grpSpPr>
          <a:xfrm>
            <a:off x="454963" y="93878"/>
            <a:ext cx="10641129" cy="914400"/>
            <a:chOff x="454963" y="93878"/>
            <a:chExt cx="10641129" cy="914400"/>
          </a:xfrm>
        </p:grpSpPr>
        <p:sp>
          <p:nvSpPr>
            <p:cNvPr id="13" name="AutoShape 13"/>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4" name="AutoShape 14"/>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5" name="AutoShape 15"/>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16" name="AutoShape 16"/>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17" name="AutoShape 17"/>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3" name="TextBox 33"/>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放疗禁忌症</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5" name="TextBox 5"/>
          <p:cNvSpPr txBox="1"/>
          <p:nvPr/>
        </p:nvSpPr>
        <p:spPr>
          <a:xfrm>
            <a:off x="533400" y="1536065"/>
            <a:ext cx="2426335" cy="3127375"/>
          </a:xfrm>
          <a:prstGeom prst="rect">
            <a:avLst/>
          </a:prstGeom>
          <a:ln>
            <a:solidFill>
              <a:schemeClr val="tx2">
                <a:lumMod val="50000"/>
                <a:lumOff val="50000"/>
              </a:schemeClr>
            </a:solidFill>
          </a:ln>
        </p:spPr>
        <p:txBody>
          <a:bodyPr vert="horz" wrap="square" lIns="114300" tIns="57150" rIns="114300" bIns="57150" rtlCol="0" anchor="t" anchorCtr="0">
            <a:noAutofit/>
          </a:bodyPr>
          <a:lstStyle/>
          <a:p>
            <a:pPr algn="l">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1.了解放疗流程、注意事项和可能出现的副作用；</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gn="l">
              <a:lnSpc>
                <a:spcPct val="120000"/>
              </a:lnSpc>
            </a:pP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2.进行身体检查和评估；</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gn="l">
              <a:lnSpc>
                <a:spcPct val="120000"/>
              </a:lnSpc>
            </a:pP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3.签署知情同意书</a:t>
            </a:r>
            <a:r>
              <a:rPr lang="zh-CN" altLang="en-US" sz="15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500">
              <a:solidFill>
                <a:schemeClr val="dk1"/>
              </a:solidFill>
              <a:latin typeface="微软雅黑" panose="020B0503020204020204" charset="-122"/>
              <a:ea typeface="微软雅黑" panose="020B0503020204020204" charset="-122"/>
              <a:cs typeface="微软雅黑" panose="020B0503020204020204" charset="-122"/>
            </a:endParaRPr>
          </a:p>
          <a:p>
            <a:pPr algn="l">
              <a:lnSpc>
                <a:spcPct val="120000"/>
              </a:lnSpc>
            </a:pP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4.保持良好的心态，消除紧张情绪，积极配合治疗</a:t>
            </a:r>
            <a:r>
              <a:rPr lang="zh-CN" altLang="en-US" sz="15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nvSpPr>
        <p:spPr>
          <a:xfrm>
            <a:off x="-304396" y="1066774"/>
            <a:ext cx="2703493" cy="398526"/>
          </a:xfrm>
          <a:prstGeom prst="rect">
            <a:avLst/>
          </a:prstGeom>
        </p:spPr>
        <p:txBody>
          <a:bodyPr vert="horz" wrap="square" lIns="114300" tIns="57150" rIns="114300" bIns="57150" rtlCol="0" anchor="t" anchorCtr="0">
            <a:spAutoFit/>
          </a:bodyPr>
          <a:lstStyle/>
          <a:p>
            <a:pPr algn="r">
              <a:lnSpc>
                <a:spcPct val="77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放疗前准备</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9" name="TextBox 9"/>
          <p:cNvSpPr txBox="1"/>
          <p:nvPr/>
        </p:nvSpPr>
        <p:spPr>
          <a:xfrm>
            <a:off x="4037763" y="1008587"/>
            <a:ext cx="4119671" cy="389890"/>
          </a:xfrm>
          <a:prstGeom prst="rect">
            <a:avLst/>
          </a:prstGeom>
        </p:spPr>
        <p:txBody>
          <a:bodyPr vert="horz" wrap="square" lIns="114300" tIns="57150" rIns="114300" bIns="57150" rtlCol="0" anchor="t" anchorCtr="0">
            <a:spAutoFit/>
          </a:bodyPr>
          <a:lstStyle/>
          <a:p>
            <a:pPr>
              <a:lnSpc>
                <a:spcPct val="77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放疗期间注意事项</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2" name="TextBox 12"/>
          <p:cNvSpPr txBox="1"/>
          <p:nvPr/>
        </p:nvSpPr>
        <p:spPr>
          <a:xfrm>
            <a:off x="8763000" y="1600200"/>
            <a:ext cx="2829560" cy="3054350"/>
          </a:xfrm>
          <a:prstGeom prst="rect">
            <a:avLst/>
          </a:prstGeom>
          <a:ln>
            <a:solidFill>
              <a:schemeClr val="tx2">
                <a:lumMod val="50000"/>
                <a:lumOff val="50000"/>
              </a:schemeClr>
            </a:solidFill>
          </a:ln>
        </p:spPr>
        <p:txBody>
          <a:bodyPr vert="horz" wrap="square" lIns="114300" tIns="57150" rIns="114300" bIns="57150" rtlCol="0" anchor="t" anchorCtr="0">
            <a:noAutofit/>
          </a:bodyPr>
          <a:lstStyle/>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  定期进行复查和评估；</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  注意饮食和营养。</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3" name="TextBox 13"/>
          <p:cNvSpPr txBox="1"/>
          <p:nvPr/>
        </p:nvSpPr>
        <p:spPr>
          <a:xfrm>
            <a:off x="8991523" y="1008635"/>
            <a:ext cx="4119671" cy="389890"/>
          </a:xfrm>
          <a:prstGeom prst="rect">
            <a:avLst/>
          </a:prstGeom>
        </p:spPr>
        <p:txBody>
          <a:bodyPr vert="horz" wrap="square" lIns="114300" tIns="57150" rIns="114300" bIns="57150" rtlCol="0" anchor="t" anchorCtr="0">
            <a:spAutoFit/>
          </a:bodyPr>
          <a:lstStyle/>
          <a:p>
            <a:pPr>
              <a:lnSpc>
                <a:spcPct val="77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放疗后注意事项</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grpSp>
        <p:nvGrpSpPr>
          <p:cNvPr id="14" name="Group 14"/>
          <p:cNvGrpSpPr/>
          <p:nvPr/>
        </p:nvGrpSpPr>
        <p:grpSpPr>
          <a:xfrm>
            <a:off x="454963" y="93878"/>
            <a:ext cx="10641129" cy="893445"/>
            <a:chOff x="454963" y="93878"/>
            <a:chExt cx="10641129" cy="893445"/>
          </a:xfrm>
        </p:grpSpPr>
        <p:sp>
          <p:nvSpPr>
            <p:cNvPr id="15" name="AutoShape 15"/>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6" name="AutoShape 16"/>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7" name="AutoShape 17"/>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5" name="TextBox 35"/>
            <p:cNvSpPr txBox="1"/>
            <p:nvPr/>
          </p:nvSpPr>
          <p:spPr>
            <a:xfrm>
              <a:off x="1094842" y="93878"/>
              <a:ext cx="10001250" cy="893445"/>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 放疗注意事项</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
        <p:nvSpPr>
          <p:cNvPr id="36" name="TextBox 12"/>
          <p:cNvSpPr txBox="1"/>
          <p:nvPr>
            <p:custDataLst>
              <p:tags r:id="rId2"/>
            </p:custDataLst>
          </p:nvPr>
        </p:nvSpPr>
        <p:spPr>
          <a:xfrm>
            <a:off x="3387090" y="1474470"/>
            <a:ext cx="4770755" cy="5150485"/>
          </a:xfrm>
          <a:prstGeom prst="rect">
            <a:avLst/>
          </a:prstGeom>
          <a:ln>
            <a:solidFill>
              <a:schemeClr val="tx2">
                <a:lumMod val="50000"/>
                <a:lumOff val="50000"/>
              </a:schemeClr>
            </a:solidFill>
          </a:ln>
        </p:spPr>
        <p:txBody>
          <a:bodyPr vert="horz" wrap="square" lIns="114300" tIns="57150" rIns="114300" bIns="57150" rtlCol="0" anchor="t" anchorCtr="0">
            <a:noAutofit/>
          </a:bodyPr>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1、保护好皮肤上画好的标记，放疗过程保持照射野标记清晰；</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2、多饮水，建议患者每天饮水2000ml以上。因放疗期间患者体内会产生肿瘤代谢毒素，通过多饮水可使代谢物尽快排出体外，减轻放疗反应；</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3、多休息。放疗期间会大量消耗体能，因此要减少活动量，多休息，保证充足的睡眠；</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4、在清洁皮肤时禁用刺激性的产品，可用温水和软毛巾轻轻蘸洗，放射野皮肤避免阳光直射；</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5、</a:t>
            </a:r>
            <a:r>
              <a:rPr lang="en-US" sz="1500">
                <a:solidFill>
                  <a:schemeClr val="dk1"/>
                </a:solidFill>
                <a:latin typeface="微软雅黑" panose="020B0503020204020204" charset="-122"/>
                <a:ea typeface="微软雅黑" panose="020B0503020204020204" charset="-122"/>
                <a:cs typeface="微软雅黑" panose="020B0503020204020204" charset="-122"/>
                <a:sym typeface="+mn-ea"/>
              </a:rPr>
              <a:t>注意饮食和营养</a:t>
            </a: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rPr>
              <a:t>。</a:t>
            </a:r>
            <a:r>
              <a:rPr lang="en-US" sz="1500">
                <a:solidFill>
                  <a:schemeClr val="dk1"/>
                </a:solidFill>
                <a:latin typeface="微软雅黑" panose="020B0503020204020204" charset="-122"/>
                <a:ea typeface="微软雅黑" panose="020B0503020204020204" charset="-122"/>
                <a:cs typeface="微软雅黑" panose="020B0503020204020204" charset="-122"/>
              </a:rPr>
              <a:t>调整饮食结构，为患者补充营养，多摄入易消化吸收的高蛋白、高维生素、高纤维素的食物；</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6、每周需到放疗医生处随访；</a:t>
            </a:r>
            <a:r>
              <a:rPr lang="en-US" sz="1500">
                <a:solidFill>
                  <a:schemeClr val="dk1"/>
                </a:solidFill>
                <a:latin typeface="微软雅黑" panose="020B0503020204020204" charset="-122"/>
                <a:ea typeface="微软雅黑" panose="020B0503020204020204" charset="-122"/>
                <a:cs typeface="微软雅黑" panose="020B0503020204020204" charset="-122"/>
                <a:sym typeface="+mn-ea"/>
              </a:rPr>
              <a:t>定期进行复查和评估；等。</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7、患者出现呛咳、疼痛、气紧等情况时，及时联系医生；</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8、关注患者体重变化情况，病人体重下降5%以上时，需及时告知医师。</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0" y="456883"/>
            <a:ext cx="8229600" cy="1143000"/>
          </a:xfrm>
        </p:spPr>
        <p:txBody>
          <a:bodyPr/>
          <a:lstStyle/>
          <a:p>
            <a:pPr algn="ctr"/>
            <a:r>
              <a:rPr lang="zh-CN" altLang="en-US" sz="3200" dirty="0"/>
              <a:t>中国社会老龄化与肿瘤现状</a:t>
            </a:r>
            <a:endParaRPr lang="zh-CN" altLang="en-US" sz="3200" dirty="0"/>
          </a:p>
        </p:txBody>
      </p:sp>
      <p:sp>
        <p:nvSpPr>
          <p:cNvPr id="3" name="内容占位符 2"/>
          <p:cNvSpPr>
            <a:spLocks noGrp="1"/>
          </p:cNvSpPr>
          <p:nvPr>
            <p:ph idx="1"/>
          </p:nvPr>
        </p:nvSpPr>
        <p:spPr>
          <a:xfrm>
            <a:off x="1371600" y="1905000"/>
            <a:ext cx="9187180" cy="4526280"/>
          </a:xfrm>
        </p:spPr>
        <p:txBody>
          <a:bodyPr>
            <a:normAutofit/>
          </a:bodyPr>
          <a:lstStyle/>
          <a:p>
            <a:pPr algn="l">
              <a:buFont typeface="Arial" panose="020B0604020202020204" pitchFamily="34" charset="0"/>
              <a:buChar char="•"/>
            </a:pPr>
            <a:r>
              <a:rPr lang="zh-CN" altLang="en-US" sz="2400" dirty="0"/>
              <a:t>随着中国社会经济发展，预期寿命有所增加，人口结构日益老龄化。</a:t>
            </a:r>
            <a:endParaRPr lang="zh-CN" altLang="en-US" sz="2400" dirty="0"/>
          </a:p>
          <a:p>
            <a:pPr algn="l">
              <a:buFont typeface="Arial" panose="020B0604020202020204" pitchFamily="34" charset="0"/>
              <a:buChar char="•"/>
            </a:pPr>
            <a:endParaRPr lang="zh-CN" altLang="en-US" sz="2400" dirty="0"/>
          </a:p>
          <a:p>
            <a:pPr algn="l">
              <a:buFont typeface="Arial" panose="020B0604020202020204" pitchFamily="34" charset="0"/>
              <a:buChar char="•"/>
            </a:pPr>
            <a:r>
              <a:rPr lang="zh-CN" altLang="en-US" sz="2400" dirty="0"/>
              <a:t>年龄的增加是癌症发生的一个确定的风险因素。因此，未来中国的癌症负担仍然呈持续上升的态势。</a:t>
            </a:r>
            <a:endParaRPr lang="en-US" altLang="zh-CN" sz="2400" dirty="0"/>
          </a:p>
          <a:p>
            <a:pPr algn="ctr"/>
            <a:endParaRPr lang="en-US" altLang="zh-CN" dirty="0"/>
          </a:p>
          <a:p>
            <a:pPr marL="0" indent="0" algn="l">
              <a:buNone/>
            </a:pPr>
            <a:endParaRPr lang="en-US" altLang="zh-CN" dirty="0"/>
          </a:p>
          <a:p>
            <a:pPr algn="ctr"/>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066800" y="1828800"/>
            <a:ext cx="10191750" cy="3790950"/>
          </a:xfrm>
          <a:prstGeom prst="rect">
            <a:avLst/>
          </a:prstGeom>
          <a:noFill/>
          <a:ln w="9525">
            <a:noFill/>
          </a:ln>
        </p:spPr>
        <p:txBody>
          <a:bodyPr>
            <a:noAutofit/>
          </a:bodyPr>
          <a:p>
            <a:pPr indent="304800"/>
            <a:r>
              <a:rPr lang="zh-CN" sz="2400" b="0">
                <a:solidFill>
                  <a:srgbClr val="000000"/>
                </a:solidFill>
                <a:ea typeface="宋体" panose="02010600030101010101" pitchFamily="2" charset="-122"/>
              </a:rPr>
              <a:t>放射线对人体会产生一些放射反应及损伤，但大部分接受放疗的患者都能耐受，放疗的过程是</a:t>
            </a:r>
            <a:r>
              <a:rPr lang="zh-CN" sz="2400" b="0" u="sng">
                <a:solidFill>
                  <a:srgbClr val="000000"/>
                </a:solidFill>
                <a:ea typeface="宋体" panose="02010600030101010101" pitchFamily="2" charset="-122"/>
              </a:rPr>
              <a:t>无痛</a:t>
            </a:r>
            <a:r>
              <a:rPr lang="zh-CN" sz="2400" b="0">
                <a:solidFill>
                  <a:srgbClr val="000000"/>
                </a:solidFill>
                <a:ea typeface="宋体" panose="02010600030101010101" pitchFamily="2" charset="-122"/>
              </a:rPr>
              <a:t>的。</a:t>
            </a:r>
            <a:endParaRPr lang="zh-CN" sz="2400" b="0">
              <a:solidFill>
                <a:srgbClr val="000000"/>
              </a:solidFill>
              <a:ea typeface="宋体" panose="02010600030101010101" pitchFamily="2" charset="-122"/>
            </a:endParaRPr>
          </a:p>
          <a:p>
            <a:pPr indent="304800"/>
            <a:endParaRPr lang="zh-CN" sz="2400" b="0">
              <a:solidFill>
                <a:srgbClr val="000000"/>
              </a:solidFill>
              <a:ea typeface="宋体" panose="02010600030101010101" pitchFamily="2" charset="-122"/>
            </a:endParaRPr>
          </a:p>
          <a:p>
            <a:pPr indent="304800"/>
            <a:r>
              <a:rPr lang="zh-CN" sz="2400" b="0">
                <a:solidFill>
                  <a:srgbClr val="000000"/>
                </a:solidFill>
                <a:ea typeface="宋体" panose="02010600030101010101" pitchFamily="2" charset="-122"/>
              </a:rPr>
              <a:t>随着现代精准放疗的发展，放疗过程由医师、物理师、治疗师共同把控，能最大限度的降低放疗副作用，放疗早期损伤主要为皮肤黏膜损伤，这些损伤在放疗期间或放疗结束后数天内会逐渐恢复，不会引发严重的后遗症。</a:t>
            </a:r>
            <a:endParaRPr lang="zh-CN" altLang="en-US" sz="2400" b="0">
              <a:solidFill>
                <a:srgbClr val="000000"/>
              </a:solidFill>
              <a:ea typeface="宋体" panose="02010600030101010101" pitchFamily="2" charset="-122"/>
            </a:endParaRPr>
          </a:p>
        </p:txBody>
      </p:sp>
      <p:sp>
        <p:nvSpPr>
          <p:cNvPr id="33" name="TextBox 33"/>
          <p:cNvSpPr txBox="1"/>
          <p:nvPr>
            <p:custDataLst>
              <p:tags r:id="rId1"/>
            </p:custDataLst>
          </p:nvPr>
        </p:nvSpPr>
        <p:spPr>
          <a:xfrm>
            <a:off x="990702" y="609498"/>
            <a:ext cx="10001250" cy="893445"/>
          </a:xfrm>
          <a:prstGeom prst="rect">
            <a:avLst/>
          </a:prstGeom>
        </p:spPr>
        <p:txBody>
          <a:bodyPr vert="horz" wrap="square" lIns="123825" tIns="123825" rIns="57150" bIns="123825" rtlCol="0" anchor="t" anchorCtr="0">
            <a:spAutoFit/>
          </a:bodyPr>
          <a:p>
            <a:pPr>
              <a:lnSpc>
                <a:spcPct val="140000"/>
              </a:lnSpc>
            </a:pPr>
            <a:r>
              <a:rPr lang="zh-CN" altLang="en-US" sz="3000" b="1">
                <a:solidFill>
                  <a:schemeClr val="accent1"/>
                </a:solidFill>
                <a:latin typeface="微软雅黑" panose="020B0503020204020204" charset="-122"/>
                <a:ea typeface="微软雅黑" panose="020B0503020204020204" charset="-122"/>
                <a:cs typeface="微软雅黑" panose="020B0503020204020204" charset="-122"/>
              </a:rPr>
              <a:t>放疗会疼痛吗？</a:t>
            </a:r>
            <a:endParaRPr lang="zh-CN" alt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4414570" y="2954902"/>
            <a:ext cx="6210770" cy="770514"/>
          </a:xfrm>
          <a:prstGeom prst="rect">
            <a:avLst/>
          </a:prstGeom>
        </p:spPr>
        <p:txBody>
          <a:bodyPr wrap="square" lIns="85725" tIns="85725" rIns="47625" bIns="85725" rtlCol="0" anchor="b" anchorCtr="0">
            <a:noAutofit/>
          </a:bodyPr>
          <a:lstStyle/>
          <a:p>
            <a:pPr algn="l">
              <a:lnSpc>
                <a:spcPct val="120000"/>
              </a:lnSpc>
              <a:spcBef>
                <a:spcPct val="0"/>
              </a:spcBef>
              <a:defRPr/>
            </a:pPr>
            <a:r>
              <a:rPr lang="en-US" sz="3825">
                <a:solidFill>
                  <a:srgbClr val="2C3F55"/>
                </a:solidFill>
                <a:latin typeface="微软雅黑" panose="020B0503020204020204" charset="-122"/>
                <a:ea typeface="微软雅黑" panose="020B0503020204020204" charset="-122"/>
                <a:cs typeface="微软雅黑" panose="020B0503020204020204" charset="-122"/>
              </a:rPr>
              <a:t>放疗效果与副作用</a:t>
            </a:r>
            <a:endParaRPr lang="en-US" sz="1100"/>
          </a:p>
        </p:txBody>
      </p:sp>
      <p:grpSp>
        <p:nvGrpSpPr>
          <p:cNvPr id="3" name="Group 3"/>
          <p:cNvGrpSpPr/>
          <p:nvPr/>
        </p:nvGrpSpPr>
        <p:grpSpPr>
          <a:xfrm>
            <a:off x="1381415" y="3095846"/>
            <a:ext cx="1851477" cy="786765"/>
            <a:chOff x="1381415" y="3095846"/>
            <a:chExt cx="1851477" cy="786765"/>
          </a:xfrm>
        </p:grpSpPr>
        <p:sp>
          <p:nvSpPr>
            <p:cNvPr id="4" name="TextBox 4"/>
            <p:cNvSpPr txBox="1"/>
            <p:nvPr/>
          </p:nvSpPr>
          <p:spPr>
            <a:xfrm>
              <a:off x="1381415" y="3095846"/>
              <a:ext cx="1851477" cy="786765"/>
            </a:xfrm>
            <a:prstGeom prst="rect">
              <a:avLst/>
            </a:prstGeom>
          </p:spPr>
          <p:txBody>
            <a:bodyPr wrap="square" lIns="85725" tIns="38100" rIns="85725" bIns="38100" rtlCol="0" anchor="ctr" anchorCtr="0">
              <a:spAutoFit/>
            </a:bodyPr>
            <a:lstStyle/>
            <a:p>
              <a:pPr algn="ctr">
                <a:lnSpc>
                  <a:spcPct val="80000"/>
                </a:lnSpc>
              </a:pPr>
              <a:r>
                <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rPr>
                <a:t>05</a:t>
              </a:r>
              <a:endPar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592974" y="2746815"/>
            <a:ext cx="3456116" cy="3055762"/>
          </a:xfrm>
          <a:prstGeom prst="roundRect">
            <a:avLst>
              <a:gd name="adj" fmla="val 12500"/>
            </a:avLst>
          </a:prstGeom>
          <a:solidFill>
            <a:schemeClr val="lt1">
              <a:alpha val="100000"/>
            </a:schemeClr>
          </a:solidFill>
          <a:ln w="19050">
            <a:solidFill>
              <a:schemeClr val="accent1">
                <a:alpha val="100000"/>
              </a:schemeClr>
            </a:solidFill>
            <a:prstDash val="solid"/>
          </a:ln>
        </p:spPr>
        <p:style>
          <a:lnRef idx="0">
            <a:schemeClr val="lt1"/>
          </a:lnRef>
          <a:fillRef idx="1">
            <a:schemeClr val="lt1"/>
          </a:fillRef>
          <a:effectRef idx="0">
            <a:schemeClr val="lt1"/>
          </a:effectRef>
          <a:fontRef idx="minor">
            <a:schemeClr val="lt1"/>
          </a:fontRef>
        </p:style>
      </p:sp>
      <p:sp>
        <p:nvSpPr>
          <p:cNvPr id="3" name="AutoShape 3"/>
          <p:cNvSpPr/>
          <p:nvPr/>
        </p:nvSpPr>
        <p:spPr>
          <a:xfrm>
            <a:off x="4367942" y="2746815"/>
            <a:ext cx="3456116" cy="3055762"/>
          </a:xfrm>
          <a:prstGeom prst="roundRect">
            <a:avLst>
              <a:gd name="adj" fmla="val 12500"/>
            </a:avLst>
          </a:prstGeom>
          <a:solidFill>
            <a:schemeClr val="lt1">
              <a:alpha val="100000"/>
            </a:schemeClr>
          </a:solidFill>
          <a:ln w="19050">
            <a:solidFill>
              <a:schemeClr val="accent1">
                <a:alpha val="100000"/>
              </a:schemeClr>
            </a:solidFill>
            <a:prstDash val="solid"/>
          </a:ln>
        </p:spPr>
        <p:style>
          <a:lnRef idx="0">
            <a:schemeClr val="lt1"/>
          </a:lnRef>
          <a:fillRef idx="1">
            <a:schemeClr val="lt1"/>
          </a:fillRef>
          <a:effectRef idx="0">
            <a:schemeClr val="lt1"/>
          </a:effectRef>
          <a:fontRef idx="minor">
            <a:schemeClr val="lt1"/>
          </a:fontRef>
        </p:style>
      </p:sp>
      <p:sp>
        <p:nvSpPr>
          <p:cNvPr id="4" name="AutoShape 4"/>
          <p:cNvSpPr/>
          <p:nvPr/>
        </p:nvSpPr>
        <p:spPr>
          <a:xfrm>
            <a:off x="8133696" y="2746815"/>
            <a:ext cx="3456116" cy="3055762"/>
          </a:xfrm>
          <a:prstGeom prst="roundRect">
            <a:avLst>
              <a:gd name="adj" fmla="val 12500"/>
            </a:avLst>
          </a:prstGeom>
          <a:solidFill>
            <a:schemeClr val="lt1">
              <a:alpha val="100000"/>
            </a:schemeClr>
          </a:solidFill>
          <a:ln w="19050">
            <a:solidFill>
              <a:schemeClr val="accent1">
                <a:alpha val="100000"/>
              </a:schemeClr>
            </a:solidFill>
            <a:prstDash val="solid"/>
          </a:ln>
        </p:spPr>
        <p:style>
          <a:lnRef idx="0">
            <a:schemeClr val="lt1"/>
          </a:lnRef>
          <a:fillRef idx="1">
            <a:schemeClr val="lt1"/>
          </a:fillRef>
          <a:effectRef idx="0">
            <a:schemeClr val="lt1"/>
          </a:effectRef>
          <a:fontRef idx="minor">
            <a:schemeClr val="lt1"/>
          </a:fontRef>
        </p:style>
      </p:sp>
      <p:sp>
        <p:nvSpPr>
          <p:cNvPr id="5" name="AutoShape 5"/>
          <p:cNvSpPr/>
          <p:nvPr/>
        </p:nvSpPr>
        <p:spPr>
          <a:xfrm rot="-2700000" flipH="1" flipV="1">
            <a:off x="5274866" y="1333321"/>
            <a:ext cx="1642268" cy="1642268"/>
          </a:xfrm>
          <a:prstGeom prst="teardrop">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6" name="TextBox 6"/>
          <p:cNvSpPr txBox="1"/>
          <p:nvPr/>
        </p:nvSpPr>
        <p:spPr>
          <a:xfrm>
            <a:off x="4583677" y="3404616"/>
            <a:ext cx="3024645" cy="321754"/>
          </a:xfrm>
          <a:prstGeom prst="rect">
            <a:avLst/>
          </a:prstGeom>
        </p:spPr>
        <p:txBody>
          <a:bodyPr vert="horz" wrap="square" lIns="114300" tIns="57150" rIns="114300" bIns="57150" rtlCol="0" anchor="t" anchorCtr="0">
            <a:spAutoFit/>
          </a:bodyPr>
          <a:lstStyle/>
          <a:p>
            <a:pPr algn="ctr">
              <a:lnSpc>
                <a:spcPct val="64000"/>
              </a:lnSpc>
            </a:pPr>
            <a:r>
              <a:rPr lang="en-US" sz="2025" b="1">
                <a:solidFill>
                  <a:schemeClr val="accent1"/>
                </a:solidFill>
                <a:latin typeface="微软雅黑" panose="020B0503020204020204" charset="-122"/>
                <a:ea typeface="微软雅黑" panose="020B0503020204020204" charset="-122"/>
                <a:cs typeface="微软雅黑" panose="020B0503020204020204" charset="-122"/>
              </a:rPr>
              <a:t>缓解症状</a:t>
            </a:r>
            <a:endParaRPr lang="en-US" sz="20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nvSpPr>
        <p:spPr>
          <a:xfrm>
            <a:off x="4613687" y="3923118"/>
            <a:ext cx="2964626" cy="1580007"/>
          </a:xfrm>
          <a:prstGeom prst="rect">
            <a:avLst/>
          </a:prstGeom>
        </p:spPr>
        <p:txBody>
          <a:bodyPr vert="horz" wrap="square" lIns="114300" tIns="57150" rIns="114300" bIns="57150" rtlCol="0" anchor="t" anchorCtr="0">
            <a:spAutoFit/>
          </a:bodyPr>
          <a:lstStyle/>
          <a:p>
            <a:pPr algn="ct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对于一些晚期肿瘤患者，放疗可以有效地缓解患者的疼痛、压迫等症状，提高患者的生活质量。</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8" name="AutoShape 8"/>
          <p:cNvSpPr/>
          <p:nvPr/>
        </p:nvSpPr>
        <p:spPr>
          <a:xfrm>
            <a:off x="5818204" y="5524781"/>
            <a:ext cx="555593" cy="81705"/>
          </a:xfrm>
          <a:prstGeom prst="roundRect">
            <a:avLst>
              <a:gd name="adj" fmla="val 12500"/>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9" name="AutoShape 9"/>
          <p:cNvSpPr/>
          <p:nvPr/>
        </p:nvSpPr>
        <p:spPr>
          <a:xfrm rot="-2700000" flipH="1" flipV="1">
            <a:off x="1499898" y="1333321"/>
            <a:ext cx="1642268" cy="1642268"/>
          </a:xfrm>
          <a:prstGeom prst="teardrop">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0" name="TextBox 10"/>
          <p:cNvSpPr txBox="1"/>
          <p:nvPr/>
        </p:nvSpPr>
        <p:spPr>
          <a:xfrm>
            <a:off x="808710" y="3404616"/>
            <a:ext cx="3024645" cy="321754"/>
          </a:xfrm>
          <a:prstGeom prst="rect">
            <a:avLst/>
          </a:prstGeom>
        </p:spPr>
        <p:txBody>
          <a:bodyPr vert="horz" wrap="square" lIns="114300" tIns="57150" rIns="114300" bIns="57150" rtlCol="0" anchor="t" anchorCtr="0">
            <a:spAutoFit/>
          </a:bodyPr>
          <a:lstStyle/>
          <a:p>
            <a:pPr algn="ctr">
              <a:lnSpc>
                <a:spcPct val="64000"/>
              </a:lnSpc>
            </a:pPr>
            <a:r>
              <a:rPr lang="en-US" sz="2025" b="1">
                <a:solidFill>
                  <a:schemeClr val="accent1"/>
                </a:solidFill>
                <a:latin typeface="微软雅黑" panose="020B0503020204020204" charset="-122"/>
                <a:ea typeface="微软雅黑" panose="020B0503020204020204" charset="-122"/>
                <a:cs typeface="微软雅黑" panose="020B0503020204020204" charset="-122"/>
              </a:rPr>
              <a:t>局部控制率</a:t>
            </a:r>
            <a:endParaRPr lang="en-US" sz="20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1" name="TextBox 11"/>
          <p:cNvSpPr txBox="1"/>
          <p:nvPr/>
        </p:nvSpPr>
        <p:spPr>
          <a:xfrm>
            <a:off x="838719" y="3923118"/>
            <a:ext cx="2964626" cy="1580007"/>
          </a:xfrm>
          <a:prstGeom prst="rect">
            <a:avLst/>
          </a:prstGeom>
        </p:spPr>
        <p:txBody>
          <a:bodyPr vert="horz" wrap="square" lIns="114300" tIns="57150" rIns="114300" bIns="57150" rtlCol="0" anchor="t" anchorCtr="0">
            <a:spAutoFit/>
          </a:bodyPr>
          <a:lstStyle/>
          <a:p>
            <a:pPr algn="ct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放疗可以有效地控制局部肿瘤，提高肿瘤的局部控制率，减少复发和转移的风险。</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2" name="AutoShape 12"/>
          <p:cNvSpPr/>
          <p:nvPr/>
        </p:nvSpPr>
        <p:spPr>
          <a:xfrm>
            <a:off x="2043236" y="5524781"/>
            <a:ext cx="555593" cy="81705"/>
          </a:xfrm>
          <a:prstGeom prst="roundRect">
            <a:avLst>
              <a:gd name="adj" fmla="val 12500"/>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13" name="AutoShape 13"/>
          <p:cNvSpPr/>
          <p:nvPr/>
        </p:nvSpPr>
        <p:spPr>
          <a:xfrm rot="-2700000" flipH="1" flipV="1">
            <a:off x="9040620" y="1333321"/>
            <a:ext cx="1642268" cy="1642268"/>
          </a:xfrm>
          <a:prstGeom prst="teardrop">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4" name="TextBox 14"/>
          <p:cNvSpPr txBox="1"/>
          <p:nvPr/>
        </p:nvSpPr>
        <p:spPr>
          <a:xfrm>
            <a:off x="8349432" y="3404616"/>
            <a:ext cx="3024645" cy="321754"/>
          </a:xfrm>
          <a:prstGeom prst="rect">
            <a:avLst/>
          </a:prstGeom>
        </p:spPr>
        <p:txBody>
          <a:bodyPr vert="horz" wrap="square" lIns="114300" tIns="57150" rIns="114300" bIns="57150" rtlCol="0" anchor="t" anchorCtr="0">
            <a:spAutoFit/>
          </a:bodyPr>
          <a:lstStyle/>
          <a:p>
            <a:pPr algn="ctr">
              <a:lnSpc>
                <a:spcPct val="64000"/>
              </a:lnSpc>
            </a:pPr>
            <a:r>
              <a:rPr lang="en-US" sz="2025" b="1">
                <a:solidFill>
                  <a:schemeClr val="accent1"/>
                </a:solidFill>
                <a:latin typeface="微软雅黑" panose="020B0503020204020204" charset="-122"/>
                <a:ea typeface="微软雅黑" panose="020B0503020204020204" charset="-122"/>
                <a:cs typeface="微软雅黑" panose="020B0503020204020204" charset="-122"/>
              </a:rPr>
              <a:t>治愈率</a:t>
            </a:r>
            <a:endParaRPr lang="en-US" sz="20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5" name="TextBox 15"/>
          <p:cNvSpPr txBox="1"/>
          <p:nvPr/>
        </p:nvSpPr>
        <p:spPr>
          <a:xfrm>
            <a:off x="8379441" y="3923118"/>
            <a:ext cx="2964626" cy="1580007"/>
          </a:xfrm>
          <a:prstGeom prst="rect">
            <a:avLst/>
          </a:prstGeom>
        </p:spPr>
        <p:txBody>
          <a:bodyPr vert="horz" wrap="square" lIns="114300" tIns="57150" rIns="114300" bIns="57150" rtlCol="0" anchor="t" anchorCtr="0">
            <a:spAutoFit/>
          </a:bodyPr>
          <a:lstStyle/>
          <a:p>
            <a:pPr algn="ct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对于一些早期肿瘤患者，放疗可以单独使用或辅助手术，提高患者的治愈率。</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6" name="AutoShape 16"/>
          <p:cNvSpPr/>
          <p:nvPr/>
        </p:nvSpPr>
        <p:spPr>
          <a:xfrm>
            <a:off x="9583957" y="5524781"/>
            <a:ext cx="555593" cy="81705"/>
          </a:xfrm>
          <a:prstGeom prst="roundRect">
            <a:avLst>
              <a:gd name="adj" fmla="val 12500"/>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pic>
        <p:nvPicPr>
          <p:cNvPr id="17" name="Picture 17"/>
          <p:cNvPicPr>
            <a:picLocks noChangeAspect="1"/>
          </p:cNvPicPr>
          <p:nvPr/>
        </p:nvPicPr>
        <p:blipFill>
          <a:blip r:embed="rId2"/>
          <a:srcRect l="12500" r="12500"/>
          <a:stretch>
            <a:fillRect/>
          </a:stretch>
        </p:blipFill>
        <p:spPr>
          <a:xfrm>
            <a:off x="1583319" y="1416742"/>
            <a:ext cx="1475427" cy="1475427"/>
          </a:xfrm>
          <a:prstGeom prst="ellipse">
            <a:avLst/>
          </a:prstGeom>
        </p:spPr>
      </p:pic>
      <p:pic>
        <p:nvPicPr>
          <p:cNvPr id="18" name="Picture 18"/>
          <p:cNvPicPr>
            <a:picLocks noChangeAspect="1"/>
          </p:cNvPicPr>
          <p:nvPr/>
        </p:nvPicPr>
        <p:blipFill>
          <a:blip r:embed="rId3"/>
          <a:srcRect l="16667" r="16667"/>
          <a:stretch>
            <a:fillRect/>
          </a:stretch>
        </p:blipFill>
        <p:spPr>
          <a:xfrm>
            <a:off x="5358286" y="1416742"/>
            <a:ext cx="1475427" cy="1475427"/>
          </a:xfrm>
          <a:prstGeom prst="ellipse">
            <a:avLst/>
          </a:prstGeom>
        </p:spPr>
      </p:pic>
      <p:pic>
        <p:nvPicPr>
          <p:cNvPr id="19" name="Picture 19"/>
          <p:cNvPicPr>
            <a:picLocks noChangeAspect="1"/>
          </p:cNvPicPr>
          <p:nvPr/>
        </p:nvPicPr>
        <p:blipFill>
          <a:blip r:embed="rId4"/>
          <a:srcRect/>
          <a:stretch>
            <a:fillRect/>
          </a:stretch>
        </p:blipFill>
        <p:spPr>
          <a:xfrm>
            <a:off x="9121095" y="1416742"/>
            <a:ext cx="1475427" cy="1475427"/>
          </a:xfrm>
          <a:prstGeom prst="ellipse">
            <a:avLst/>
          </a:prstGeom>
        </p:spPr>
      </p:pic>
      <p:grpSp>
        <p:nvGrpSpPr>
          <p:cNvPr id="20" name="Group 20"/>
          <p:cNvGrpSpPr/>
          <p:nvPr/>
        </p:nvGrpSpPr>
        <p:grpSpPr>
          <a:xfrm>
            <a:off x="454963" y="93878"/>
            <a:ext cx="10641129" cy="914400"/>
            <a:chOff x="454963" y="93878"/>
            <a:chExt cx="10641129" cy="914400"/>
          </a:xfrm>
        </p:grpSpPr>
        <p:sp>
          <p:nvSpPr>
            <p:cNvPr id="21" name="AutoShape 21"/>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7" name="AutoShape 37"/>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8" name="AutoShape 38"/>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9" name="AutoShape 39"/>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40" name="AutoShape 40"/>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1" name="TextBox 41"/>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放疗效果</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Rectangle 2"/>
          <p:cNvSpPr>
            <a:spLocks noGrp="1"/>
          </p:cNvSpPr>
          <p:nvPr>
            <p:ph type="title"/>
          </p:nvPr>
        </p:nvSpPr>
        <p:spPr>
          <a:xfrm>
            <a:off x="2438400" y="385445"/>
            <a:ext cx="6913563" cy="563563"/>
          </a:xfrm>
        </p:spPr>
        <p:txBody>
          <a:bodyPr vert="horz" wrap="square" lIns="91440" tIns="45720" rIns="91440" bIns="45720" anchor="ctr" anchorCtr="0">
            <a:normAutofit fontScale="90000"/>
          </a:bodyPr>
          <a:p>
            <a:pPr algn="ctr"/>
            <a:r>
              <a:rPr lang="zh-CN" altLang="en-US" dirty="0">
                <a:solidFill>
                  <a:schemeClr val="accent1"/>
                </a:solidFill>
                <a:effectLst>
                  <a:outerShdw blurRad="38100" dist="25400" dir="5400000" algn="ctr" rotWithShape="0">
                    <a:srgbClr val="6E747A">
                      <a:alpha val="43000"/>
                    </a:srgbClr>
                  </a:outerShdw>
                </a:effectLst>
                <a:ea typeface="宋体" panose="02010600030101010101" pitchFamily="2" charset="-122"/>
              </a:rPr>
              <a:t>宫颈癌</a:t>
            </a:r>
            <a:r>
              <a:rPr lang="en-US" altLang="zh-CN" dirty="0">
                <a:solidFill>
                  <a:schemeClr val="accent1"/>
                </a:solidFill>
                <a:effectLst>
                  <a:outerShdw blurRad="38100" dist="25400" dir="5400000" algn="ctr" rotWithShape="0">
                    <a:srgbClr val="6E747A">
                      <a:alpha val="43000"/>
                    </a:srgbClr>
                  </a:outerShdw>
                </a:effectLst>
                <a:ea typeface="宋体" panose="02010600030101010101" pitchFamily="2" charset="-122"/>
              </a:rPr>
              <a:t> </a:t>
            </a:r>
            <a:r>
              <a:rPr lang="zh-CN" altLang="en-US" dirty="0">
                <a:solidFill>
                  <a:schemeClr val="accent1"/>
                </a:solidFill>
                <a:effectLst>
                  <a:outerShdw blurRad="38100" dist="25400" dir="5400000" algn="ctr" rotWithShape="0">
                    <a:srgbClr val="6E747A">
                      <a:alpha val="43000"/>
                    </a:srgbClr>
                  </a:outerShdw>
                </a:effectLst>
                <a:ea typeface="宋体" panose="02010600030101010101" pitchFamily="2" charset="-122"/>
              </a:rPr>
              <a:t>放疗前后</a:t>
            </a:r>
            <a:endParaRPr lang="zh-CN" altLang="en-US" dirty="0">
              <a:solidFill>
                <a:schemeClr val="accent1"/>
              </a:solidFill>
              <a:effectLst>
                <a:outerShdw blurRad="38100" dist="25400" dir="5400000" algn="ctr" rotWithShape="0">
                  <a:srgbClr val="6E747A">
                    <a:alpha val="43000"/>
                  </a:srgbClr>
                </a:outerShdw>
              </a:effectLst>
              <a:ea typeface="宋体" panose="02010600030101010101" pitchFamily="2" charset="-122"/>
            </a:endParaRPr>
          </a:p>
        </p:txBody>
      </p:sp>
      <p:pic>
        <p:nvPicPr>
          <p:cNvPr id="66564" name="Picture 4"/>
          <p:cNvPicPr>
            <a:picLocks noChangeAspect="1"/>
          </p:cNvPicPr>
          <p:nvPr/>
        </p:nvPicPr>
        <p:blipFill>
          <a:blip r:embed="rId1"/>
          <a:stretch>
            <a:fillRect/>
          </a:stretch>
        </p:blipFill>
        <p:spPr>
          <a:xfrm>
            <a:off x="1143000" y="1114425"/>
            <a:ext cx="3958590" cy="2846070"/>
          </a:xfrm>
          <a:prstGeom prst="rect">
            <a:avLst/>
          </a:prstGeom>
          <a:noFill/>
          <a:ln w="9525">
            <a:noFill/>
          </a:ln>
        </p:spPr>
      </p:pic>
      <p:pic>
        <p:nvPicPr>
          <p:cNvPr id="66565" name="Picture 5"/>
          <p:cNvPicPr>
            <a:picLocks noChangeAspect="1"/>
          </p:cNvPicPr>
          <p:nvPr/>
        </p:nvPicPr>
        <p:blipFill>
          <a:blip r:embed="rId2"/>
          <a:stretch>
            <a:fillRect/>
          </a:stretch>
        </p:blipFill>
        <p:spPr>
          <a:xfrm>
            <a:off x="6858000" y="1066800"/>
            <a:ext cx="4040505" cy="2778125"/>
          </a:xfrm>
          <a:prstGeom prst="rect">
            <a:avLst/>
          </a:prstGeom>
          <a:noFill/>
          <a:ln w="9525">
            <a:noFill/>
          </a:ln>
        </p:spPr>
      </p:pic>
      <p:sp>
        <p:nvSpPr>
          <p:cNvPr id="66566" name="AutoShape 7"/>
          <p:cNvSpPr/>
          <p:nvPr/>
        </p:nvSpPr>
        <p:spPr>
          <a:xfrm rot="1312749">
            <a:off x="2030413" y="2431098"/>
            <a:ext cx="863600" cy="431800"/>
          </a:xfrm>
          <a:prstGeom prst="rightArrow">
            <a:avLst>
              <a:gd name="adj1" fmla="val 50000"/>
              <a:gd name="adj2" fmla="val 50000"/>
            </a:avLst>
          </a:prstGeom>
          <a:solidFill>
            <a:srgbClr val="FF0000"/>
          </a:solidFill>
          <a:ln w="9525" cap="flat" cmpd="sng">
            <a:solidFill>
              <a:schemeClr val="tx1"/>
            </a:solidFill>
            <a:prstDash val="solid"/>
            <a:miter/>
            <a:headEnd type="none" w="med" len="med"/>
            <a:tailEnd type="none" w="med" len="med"/>
          </a:ln>
        </p:spPr>
        <p:txBody>
          <a:bodyPr wrap="none" anchor="ctr" anchorCtr="0"/>
          <a:p>
            <a:endParaRPr lang="zh-CN" altLang="en-US" dirty="0">
              <a:latin typeface="Arial" panose="020B0604020202020204" pitchFamily="34" charset="0"/>
            </a:endParaRPr>
          </a:p>
        </p:txBody>
      </p:sp>
      <p:sp>
        <p:nvSpPr>
          <p:cNvPr id="66567" name="AutoShape 8"/>
          <p:cNvSpPr/>
          <p:nvPr/>
        </p:nvSpPr>
        <p:spPr>
          <a:xfrm rot="1312749">
            <a:off x="7364413" y="2355215"/>
            <a:ext cx="863600" cy="431800"/>
          </a:xfrm>
          <a:prstGeom prst="rightArrow">
            <a:avLst>
              <a:gd name="adj1" fmla="val 50000"/>
              <a:gd name="adj2" fmla="val 50000"/>
            </a:avLst>
          </a:prstGeom>
          <a:solidFill>
            <a:srgbClr val="FF0000"/>
          </a:solidFill>
          <a:ln w="9525" cap="flat" cmpd="sng">
            <a:solidFill>
              <a:schemeClr val="tx1"/>
            </a:solidFill>
            <a:prstDash val="solid"/>
            <a:miter/>
            <a:headEnd type="none" w="med" len="med"/>
            <a:tailEnd type="none" w="med" len="med"/>
          </a:ln>
        </p:spPr>
        <p:txBody>
          <a:bodyPr wrap="none" anchor="ctr" anchorCtr="0"/>
          <a:p>
            <a:endParaRPr lang="zh-CN" altLang="en-US" dirty="0">
              <a:latin typeface="Arial" panose="020B0604020202020204" pitchFamily="34" charset="0"/>
            </a:endParaRPr>
          </a:p>
        </p:txBody>
      </p:sp>
      <p:pic>
        <p:nvPicPr>
          <p:cNvPr id="67587" name="Picture 7"/>
          <p:cNvPicPr>
            <a:picLocks noGrp="1" noChangeAspect="1"/>
          </p:cNvPicPr>
          <p:nvPr>
            <p:custDataLst>
              <p:tags r:id="rId3"/>
            </p:custDataLst>
          </p:nvPr>
        </p:nvPicPr>
        <p:blipFill>
          <a:blip r:embed="rId4"/>
          <a:srcRect/>
          <a:stretch>
            <a:fillRect/>
          </a:stretch>
        </p:blipFill>
        <p:spPr>
          <a:xfrm>
            <a:off x="1143000" y="3962400"/>
            <a:ext cx="3958590" cy="2863215"/>
          </a:xfrm>
          <a:prstGeom prst="rect">
            <a:avLst/>
          </a:prstGeom>
          <a:noFill/>
          <a:ln w="9525">
            <a:noFill/>
          </a:ln>
        </p:spPr>
      </p:pic>
      <p:pic>
        <p:nvPicPr>
          <p:cNvPr id="67589" name="Picture 9"/>
          <p:cNvPicPr>
            <a:picLocks noChangeAspect="1"/>
          </p:cNvPicPr>
          <p:nvPr>
            <p:custDataLst>
              <p:tags r:id="rId5"/>
            </p:custDataLst>
          </p:nvPr>
        </p:nvPicPr>
        <p:blipFill>
          <a:blip r:embed="rId6"/>
          <a:stretch>
            <a:fillRect/>
          </a:stretch>
        </p:blipFill>
        <p:spPr>
          <a:xfrm>
            <a:off x="6858000" y="3962400"/>
            <a:ext cx="4063365" cy="2705735"/>
          </a:xfrm>
          <a:prstGeom prst="rect">
            <a:avLst/>
          </a:prstGeom>
          <a:noFill/>
          <a:ln w="9525">
            <a:noFill/>
          </a:ln>
        </p:spPr>
      </p:pic>
      <p:sp>
        <p:nvSpPr>
          <p:cNvPr id="2" name="右箭头 1"/>
          <p:cNvSpPr/>
          <p:nvPr/>
        </p:nvSpPr>
        <p:spPr>
          <a:xfrm>
            <a:off x="5598795" y="3657600"/>
            <a:ext cx="762000" cy="60960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763829" y="1628258"/>
            <a:ext cx="230516" cy="230516"/>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 name="TextBox 3"/>
          <p:cNvSpPr txBox="1"/>
          <p:nvPr/>
        </p:nvSpPr>
        <p:spPr>
          <a:xfrm>
            <a:off x="994345" y="2028557"/>
            <a:ext cx="4394883" cy="702183"/>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放疗后，患者可能会出现皮肤红肿、瘙痒、脱皮等反应，这些反应通常在放疗结束后逐渐消失。</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994345" y="1509487"/>
            <a:ext cx="4152900" cy="495300"/>
          </a:xfrm>
          <a:prstGeom prst="rect">
            <a:avLst/>
          </a:prstGeom>
        </p:spPr>
        <p:txBody>
          <a:bodyPr vert="horz" wrap="square" lIns="114300" tIns="57150" rIns="114300" bIns="57150" rtlCol="0" anchor="t" anchorCtr="0">
            <a:spAutoFit/>
          </a:bodyPr>
          <a:lstStyle/>
          <a:p>
            <a:pPr>
              <a:lnSpc>
                <a:spcPct val="96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皮肤反应</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5" name="Picture 5"/>
          <p:cNvPicPr>
            <a:picLocks noChangeAspect="1"/>
          </p:cNvPicPr>
          <p:nvPr/>
        </p:nvPicPr>
        <p:blipFill>
          <a:blip r:embed="rId2"/>
          <a:srcRect l="6625" r="6625"/>
          <a:stretch>
            <a:fillRect/>
          </a:stretch>
        </p:blipFill>
        <p:spPr>
          <a:xfrm>
            <a:off x="6096000" y="1153983"/>
            <a:ext cx="5194483" cy="5194482"/>
          </a:xfrm>
          <a:prstGeom prst="ellipse">
            <a:avLst/>
          </a:prstGeom>
        </p:spPr>
      </p:pic>
      <p:sp>
        <p:nvSpPr>
          <p:cNvPr id="6" name="TextBox 6"/>
          <p:cNvSpPr txBox="1"/>
          <p:nvPr/>
        </p:nvSpPr>
        <p:spPr>
          <a:xfrm>
            <a:off x="994345" y="3637901"/>
            <a:ext cx="4394883" cy="702183"/>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放疗期间，患者可能会出现疲劳、乏力等症状，这些症状通常在放疗结束后逐渐缓解。</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nvSpPr>
        <p:spPr>
          <a:xfrm>
            <a:off x="994345" y="3118831"/>
            <a:ext cx="4152900" cy="495300"/>
          </a:xfrm>
          <a:prstGeom prst="rect">
            <a:avLst/>
          </a:prstGeom>
        </p:spPr>
        <p:txBody>
          <a:bodyPr vert="horz" wrap="square" lIns="114300" tIns="57150" rIns="114300" bIns="57150" rtlCol="0" anchor="t" anchorCtr="0">
            <a:spAutoFit/>
          </a:bodyPr>
          <a:lstStyle/>
          <a:p>
            <a:pPr>
              <a:lnSpc>
                <a:spcPct val="96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疲劳</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8" name="TextBox 8"/>
          <p:cNvSpPr txBox="1"/>
          <p:nvPr/>
        </p:nvSpPr>
        <p:spPr>
          <a:xfrm>
            <a:off x="994345" y="5274339"/>
            <a:ext cx="4394883" cy="702183"/>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对于一些患者，放疗可能会引起恶心、呕吐等胃肠道反应，这些反应通常在放疗结束后消失。</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9" name="TextBox 9"/>
          <p:cNvSpPr txBox="1"/>
          <p:nvPr/>
        </p:nvSpPr>
        <p:spPr>
          <a:xfrm>
            <a:off x="994345" y="4755268"/>
            <a:ext cx="4152900" cy="495300"/>
          </a:xfrm>
          <a:prstGeom prst="rect">
            <a:avLst/>
          </a:prstGeom>
        </p:spPr>
        <p:txBody>
          <a:bodyPr vert="horz" wrap="square" lIns="114300" tIns="57150" rIns="114300" bIns="57150" rtlCol="0" anchor="t" anchorCtr="0">
            <a:spAutoFit/>
          </a:bodyPr>
          <a:lstStyle/>
          <a:p>
            <a:pPr>
              <a:lnSpc>
                <a:spcPct val="96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恶心、呕吐</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0" name="AutoShape 10"/>
          <p:cNvSpPr/>
          <p:nvPr/>
        </p:nvSpPr>
        <p:spPr>
          <a:xfrm>
            <a:off x="763829" y="3237602"/>
            <a:ext cx="230516" cy="230516"/>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1" name="AutoShape 11"/>
          <p:cNvSpPr/>
          <p:nvPr/>
        </p:nvSpPr>
        <p:spPr>
          <a:xfrm>
            <a:off x="763829" y="4874039"/>
            <a:ext cx="230516" cy="230516"/>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nvGrpSpPr>
          <p:cNvPr id="12" name="Group 12"/>
          <p:cNvGrpSpPr/>
          <p:nvPr/>
        </p:nvGrpSpPr>
        <p:grpSpPr>
          <a:xfrm>
            <a:off x="454963" y="93878"/>
            <a:ext cx="10641129" cy="914400"/>
            <a:chOff x="454963" y="93878"/>
            <a:chExt cx="10641129" cy="914400"/>
          </a:xfrm>
        </p:grpSpPr>
        <p:sp>
          <p:nvSpPr>
            <p:cNvPr id="13" name="AutoShape 13"/>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4" name="AutoShape 14"/>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5" name="AutoShape 15"/>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16" name="AutoShape 16"/>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17" name="AutoShape 17"/>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3" name="TextBox 33"/>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短期副作用</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5982796" y="3116804"/>
            <a:ext cx="5783287" cy="1160526"/>
            <a:chOff x="5982796" y="3116804"/>
            <a:chExt cx="5783287" cy="1160526"/>
          </a:xfrm>
        </p:grpSpPr>
        <p:sp>
          <p:nvSpPr>
            <p:cNvPr id="3" name="TextBox 3"/>
            <p:cNvSpPr txBox="1"/>
            <p:nvPr/>
          </p:nvSpPr>
          <p:spPr>
            <a:xfrm>
              <a:off x="5982796" y="3116804"/>
              <a:ext cx="4521094" cy="398526"/>
            </a:xfrm>
            <a:prstGeom prst="rect">
              <a:avLst/>
            </a:prstGeom>
          </p:spPr>
          <p:txBody>
            <a:bodyPr vert="horz" wrap="square" lIns="114300" tIns="57150" rIns="114300" bIns="57150" rtlCol="0" anchor="t" anchorCtr="0">
              <a:spAutoFit/>
            </a:bodyPr>
            <a:lstStyle/>
            <a:p>
              <a:pPr>
                <a:lnSpc>
                  <a:spcPct val="77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放射性肠炎</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5982796" y="3575147"/>
              <a:ext cx="5783287"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对于一些腹部肿瘤患者，放疗可能会引起放射性肠炎，导致肠道感染和腹泻，需要积极治疗。</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grpSp>
      <p:grpSp>
        <p:nvGrpSpPr>
          <p:cNvPr id="5" name="Group 5"/>
          <p:cNvGrpSpPr/>
          <p:nvPr/>
        </p:nvGrpSpPr>
        <p:grpSpPr>
          <a:xfrm>
            <a:off x="5982796" y="4769459"/>
            <a:ext cx="5783287" cy="1160526"/>
            <a:chOff x="5982796" y="4769459"/>
            <a:chExt cx="5783287" cy="1160526"/>
          </a:xfrm>
        </p:grpSpPr>
        <p:sp>
          <p:nvSpPr>
            <p:cNvPr id="6" name="TextBox 6"/>
            <p:cNvSpPr txBox="1"/>
            <p:nvPr/>
          </p:nvSpPr>
          <p:spPr>
            <a:xfrm>
              <a:off x="5982796" y="4769459"/>
              <a:ext cx="4521094" cy="398526"/>
            </a:xfrm>
            <a:prstGeom prst="rect">
              <a:avLst/>
            </a:prstGeom>
          </p:spPr>
          <p:txBody>
            <a:bodyPr vert="horz" wrap="square" lIns="114300" tIns="57150" rIns="114300" bIns="57150" rtlCol="0" anchor="t" anchorCtr="0">
              <a:spAutoFit/>
            </a:bodyPr>
            <a:lstStyle/>
            <a:p>
              <a:pPr>
                <a:lnSpc>
                  <a:spcPct val="77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骨髓抑制</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nvSpPr>
          <p:spPr>
            <a:xfrm>
              <a:off x="5982796" y="5227802"/>
              <a:ext cx="5783287"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放疗可能会影响骨髓的造血功能，导致白细胞、红细胞等减少，需要定期检查并及时处理。</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grpSp>
      <p:sp>
        <p:nvSpPr>
          <p:cNvPr id="8" name="TextBox 8"/>
          <p:cNvSpPr txBox="1"/>
          <p:nvPr/>
        </p:nvSpPr>
        <p:spPr>
          <a:xfrm>
            <a:off x="5982796" y="1468163"/>
            <a:ext cx="4521094" cy="398526"/>
          </a:xfrm>
          <a:prstGeom prst="rect">
            <a:avLst/>
          </a:prstGeom>
        </p:spPr>
        <p:txBody>
          <a:bodyPr vert="horz" wrap="square" lIns="114300" tIns="57150" rIns="114300" bIns="57150" rtlCol="0" anchor="t" anchorCtr="0">
            <a:spAutoFit/>
          </a:bodyPr>
          <a:lstStyle/>
          <a:p>
            <a:pPr>
              <a:lnSpc>
                <a:spcPct val="77000"/>
              </a:lnSpc>
            </a:pPr>
            <a:r>
              <a:rPr lang="en-US" sz="2325" b="1">
                <a:solidFill>
                  <a:schemeClr val="accent1"/>
                </a:solidFill>
                <a:latin typeface="微软雅黑" panose="020B0503020204020204" charset="-122"/>
                <a:ea typeface="微软雅黑" panose="020B0503020204020204" charset="-122"/>
                <a:cs typeface="微软雅黑" panose="020B0503020204020204" charset="-122"/>
              </a:rPr>
              <a:t>放射性肺炎</a:t>
            </a:r>
            <a:endParaRPr lang="en-US" sz="23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9" name="TextBox 9"/>
          <p:cNvSpPr txBox="1"/>
          <p:nvPr/>
        </p:nvSpPr>
        <p:spPr>
          <a:xfrm>
            <a:off x="5982796" y="1926506"/>
            <a:ext cx="5700871"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对于一些肺部肿瘤患者，放疗可能会引起放射性肺炎，导致肺部感染和呼吸困难，需要积极治疗。</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pic>
        <p:nvPicPr>
          <p:cNvPr id="10" name="Picture 10"/>
          <p:cNvPicPr>
            <a:picLocks noChangeAspect="1"/>
          </p:cNvPicPr>
          <p:nvPr/>
        </p:nvPicPr>
        <p:blipFill>
          <a:blip r:embed="rId2"/>
          <a:srcRect l="16667" r="16667"/>
          <a:stretch>
            <a:fillRect/>
          </a:stretch>
        </p:blipFill>
        <p:spPr>
          <a:xfrm>
            <a:off x="869006" y="1293634"/>
            <a:ext cx="4563024" cy="4563025"/>
          </a:xfrm>
          <a:prstGeom prst="diamond">
            <a:avLst/>
          </a:prstGeom>
        </p:spPr>
      </p:pic>
      <p:grpSp>
        <p:nvGrpSpPr>
          <p:cNvPr id="11" name="Group 11"/>
          <p:cNvGrpSpPr/>
          <p:nvPr/>
        </p:nvGrpSpPr>
        <p:grpSpPr>
          <a:xfrm>
            <a:off x="454963" y="93878"/>
            <a:ext cx="10641129" cy="914400"/>
            <a:chOff x="454963" y="93878"/>
            <a:chExt cx="10641129" cy="914400"/>
          </a:xfrm>
        </p:grpSpPr>
        <p:sp>
          <p:nvSpPr>
            <p:cNvPr id="12" name="AutoShape 12"/>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3" name="AutoShape 13"/>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4" name="AutoShape 14"/>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15" name="AutoShape 15"/>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16" name="AutoShape 16"/>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17" name="AutoShape 17"/>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2" name="TextBox 32"/>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长期副作用</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4414570" y="2954902"/>
            <a:ext cx="6210770" cy="770514"/>
          </a:xfrm>
          <a:prstGeom prst="rect">
            <a:avLst/>
          </a:prstGeom>
        </p:spPr>
        <p:txBody>
          <a:bodyPr wrap="square" lIns="85725" tIns="85725" rIns="47625" bIns="85725" rtlCol="0" anchor="b" anchorCtr="0">
            <a:noAutofit/>
          </a:bodyPr>
          <a:lstStyle/>
          <a:p>
            <a:pPr algn="l">
              <a:lnSpc>
                <a:spcPct val="120000"/>
              </a:lnSpc>
              <a:spcBef>
                <a:spcPct val="0"/>
              </a:spcBef>
              <a:defRPr/>
            </a:pPr>
            <a:r>
              <a:rPr lang="en-US" sz="3825">
                <a:solidFill>
                  <a:srgbClr val="2C3F55"/>
                </a:solidFill>
                <a:latin typeface="微软雅黑" panose="020B0503020204020204" charset="-122"/>
                <a:ea typeface="微软雅黑" panose="020B0503020204020204" charset="-122"/>
                <a:cs typeface="微软雅黑" panose="020B0503020204020204" charset="-122"/>
              </a:rPr>
              <a:t>放疗的未来趋势与展望</a:t>
            </a:r>
            <a:endParaRPr lang="en-US" sz="1100"/>
          </a:p>
        </p:txBody>
      </p:sp>
      <p:grpSp>
        <p:nvGrpSpPr>
          <p:cNvPr id="3" name="Group 3"/>
          <p:cNvGrpSpPr/>
          <p:nvPr/>
        </p:nvGrpSpPr>
        <p:grpSpPr>
          <a:xfrm>
            <a:off x="1381415" y="3095846"/>
            <a:ext cx="1851477" cy="786765"/>
            <a:chOff x="1381415" y="3095846"/>
            <a:chExt cx="1851477" cy="786765"/>
          </a:xfrm>
        </p:grpSpPr>
        <p:sp>
          <p:nvSpPr>
            <p:cNvPr id="4" name="TextBox 4"/>
            <p:cNvSpPr txBox="1"/>
            <p:nvPr/>
          </p:nvSpPr>
          <p:spPr>
            <a:xfrm>
              <a:off x="1381415" y="3095846"/>
              <a:ext cx="1851477" cy="786765"/>
            </a:xfrm>
            <a:prstGeom prst="rect">
              <a:avLst/>
            </a:prstGeom>
          </p:spPr>
          <p:txBody>
            <a:bodyPr wrap="square" lIns="85725" tIns="38100" rIns="85725" bIns="38100" rtlCol="0" anchor="ctr" anchorCtr="0">
              <a:spAutoFit/>
            </a:bodyPr>
            <a:lstStyle/>
            <a:p>
              <a:pPr algn="ctr">
                <a:lnSpc>
                  <a:spcPct val="80000"/>
                </a:lnSpc>
              </a:pPr>
              <a:r>
                <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rPr>
                <a:t>06</a:t>
              </a:r>
              <a:endPar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27" r="3027"/>
          <a:stretch>
            <a:fillRect/>
          </a:stretch>
        </p:blipFill>
        <p:spPr>
          <a:xfrm>
            <a:off x="7092557" y="1559288"/>
            <a:ext cx="4492828" cy="4492828"/>
          </a:xfrm>
          <a:prstGeom prst="roundRect">
            <a:avLst/>
          </a:prstGeom>
        </p:spPr>
      </p:pic>
      <p:sp>
        <p:nvSpPr>
          <p:cNvPr id="3" name="Freeform 3"/>
          <p:cNvSpPr/>
          <p:nvPr/>
        </p:nvSpPr>
        <p:spPr>
          <a:xfrm>
            <a:off x="539110" y="1488377"/>
            <a:ext cx="1511760" cy="1373901"/>
          </a:xfrm>
          <a:custGeom>
            <a:avLst/>
            <a:gdLst/>
            <a:ahLst/>
            <a:cxnLst/>
            <a:rect l="l" t="t" r="r" b="b"/>
            <a:pathLst>
              <a:path w="1181062" h="1073360">
                <a:moveTo>
                  <a:pt x="0" y="0"/>
                </a:moveTo>
                <a:lnTo>
                  <a:pt x="1046892" y="0"/>
                </a:lnTo>
                <a:quadBezTo>
                  <a:pt x="1181062" y="0"/>
                  <a:pt x="1181062" y="134170"/>
                </a:quadBezTo>
                <a:lnTo>
                  <a:pt x="1181062" y="1073360"/>
                </a:lnTo>
                <a:lnTo>
                  <a:pt x="134170" y="1073360"/>
                </a:lnTo>
                <a:quadBezTo>
                  <a:pt x="0" y="1073360"/>
                  <a:pt x="0" y="939190"/>
                </a:quadBezTo>
                <a:lnTo>
                  <a:pt x="0" y="0"/>
                </a:lnTo>
                <a:close/>
              </a:path>
            </a:pathLst>
          </a:cu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4" name="TextBox 4"/>
          <p:cNvSpPr txBox="1"/>
          <p:nvPr/>
        </p:nvSpPr>
        <p:spPr>
          <a:xfrm>
            <a:off x="739477" y="1370655"/>
            <a:ext cx="1111026" cy="1615440"/>
          </a:xfrm>
          <a:prstGeom prst="rect">
            <a:avLst/>
          </a:prstGeom>
        </p:spPr>
        <p:txBody>
          <a:bodyPr vert="horz" wrap="square" lIns="123825" tIns="123825" rIns="57150" bIns="123825" rtlCol="0" anchor="t" anchorCtr="0">
            <a:spAutoFit/>
          </a:bodyPr>
          <a:lstStyle/>
          <a:p>
            <a:pPr algn="ctr">
              <a:lnSpc>
                <a:spcPct val="150000"/>
              </a:lnSpc>
            </a:pPr>
            <a:r>
              <a:rPr lang="en-US" sz="5775" b="1">
                <a:solidFill>
                  <a:srgbClr val="FFFFFF"/>
                </a:solidFill>
                <a:latin typeface="微软雅黑" panose="020B0503020204020204" charset="-122"/>
                <a:ea typeface="微软雅黑" panose="020B0503020204020204" charset="-122"/>
                <a:cs typeface="微软雅黑" panose="020B0503020204020204" charset="-122"/>
              </a:rPr>
              <a:t>1</a:t>
            </a:r>
            <a:endParaRPr lang="en-US" sz="577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5" name="Freeform 5"/>
          <p:cNvSpPr/>
          <p:nvPr/>
        </p:nvSpPr>
        <p:spPr>
          <a:xfrm>
            <a:off x="539110" y="3205847"/>
            <a:ext cx="1511760" cy="1373901"/>
          </a:xfrm>
          <a:custGeom>
            <a:avLst/>
            <a:gdLst/>
            <a:ahLst/>
            <a:cxnLst/>
            <a:rect l="l" t="t" r="r" b="b"/>
            <a:pathLst>
              <a:path w="1181062" h="1073360">
                <a:moveTo>
                  <a:pt x="0" y="0"/>
                </a:moveTo>
                <a:lnTo>
                  <a:pt x="1046892" y="0"/>
                </a:lnTo>
                <a:quadBezTo>
                  <a:pt x="1181062" y="0"/>
                  <a:pt x="1181062" y="134170"/>
                </a:quadBezTo>
                <a:lnTo>
                  <a:pt x="1181062" y="1073360"/>
                </a:lnTo>
                <a:lnTo>
                  <a:pt x="134170" y="1073360"/>
                </a:lnTo>
                <a:quadBezTo>
                  <a:pt x="0" y="1073360"/>
                  <a:pt x="0" y="939190"/>
                </a:quadBezTo>
                <a:lnTo>
                  <a:pt x="0" y="0"/>
                </a:lnTo>
                <a:close/>
              </a:path>
            </a:pathLst>
          </a:cu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6" name="TextBox 6"/>
          <p:cNvSpPr txBox="1"/>
          <p:nvPr/>
        </p:nvSpPr>
        <p:spPr>
          <a:xfrm>
            <a:off x="739477" y="3088125"/>
            <a:ext cx="1111026" cy="1615440"/>
          </a:xfrm>
          <a:prstGeom prst="rect">
            <a:avLst/>
          </a:prstGeom>
        </p:spPr>
        <p:txBody>
          <a:bodyPr vert="horz" wrap="square" lIns="123825" tIns="123825" rIns="57150" bIns="123825" rtlCol="0" anchor="t" anchorCtr="0">
            <a:spAutoFit/>
          </a:bodyPr>
          <a:lstStyle/>
          <a:p>
            <a:pPr algn="ctr">
              <a:lnSpc>
                <a:spcPct val="150000"/>
              </a:lnSpc>
            </a:pPr>
            <a:r>
              <a:rPr lang="en-US" sz="5775" b="1">
                <a:solidFill>
                  <a:srgbClr val="FFFFFF"/>
                </a:solidFill>
                <a:latin typeface="微软雅黑" panose="020B0503020204020204" charset="-122"/>
                <a:ea typeface="微软雅黑" panose="020B0503020204020204" charset="-122"/>
                <a:cs typeface="微软雅黑" panose="020B0503020204020204" charset="-122"/>
              </a:rPr>
              <a:t>2</a:t>
            </a:r>
            <a:endParaRPr lang="en-US" sz="577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7" name="Freeform 7"/>
          <p:cNvSpPr/>
          <p:nvPr/>
        </p:nvSpPr>
        <p:spPr>
          <a:xfrm>
            <a:off x="539110" y="4984278"/>
            <a:ext cx="1511760" cy="1373901"/>
          </a:xfrm>
          <a:custGeom>
            <a:avLst/>
            <a:gdLst/>
            <a:ahLst/>
            <a:cxnLst/>
            <a:rect l="l" t="t" r="r" b="b"/>
            <a:pathLst>
              <a:path w="1181062" h="1073360">
                <a:moveTo>
                  <a:pt x="0" y="0"/>
                </a:moveTo>
                <a:lnTo>
                  <a:pt x="1046892" y="0"/>
                </a:lnTo>
                <a:quadBezTo>
                  <a:pt x="1181062" y="0"/>
                  <a:pt x="1181062" y="134170"/>
                </a:quadBezTo>
                <a:lnTo>
                  <a:pt x="1181062" y="1073360"/>
                </a:lnTo>
                <a:lnTo>
                  <a:pt x="134170" y="1073360"/>
                </a:lnTo>
                <a:quadBezTo>
                  <a:pt x="0" y="1073360"/>
                  <a:pt x="0" y="939190"/>
                </a:quadBezTo>
                <a:lnTo>
                  <a:pt x="0" y="0"/>
                </a:lnTo>
                <a:close/>
              </a:path>
            </a:pathLst>
          </a:cu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8" name="TextBox 8"/>
          <p:cNvSpPr txBox="1"/>
          <p:nvPr/>
        </p:nvSpPr>
        <p:spPr>
          <a:xfrm>
            <a:off x="739477" y="4866556"/>
            <a:ext cx="1111026" cy="1615440"/>
          </a:xfrm>
          <a:prstGeom prst="rect">
            <a:avLst/>
          </a:prstGeom>
        </p:spPr>
        <p:txBody>
          <a:bodyPr vert="horz" wrap="square" lIns="123825" tIns="123825" rIns="57150" bIns="123825" rtlCol="0" anchor="t" anchorCtr="0">
            <a:spAutoFit/>
          </a:bodyPr>
          <a:lstStyle/>
          <a:p>
            <a:pPr algn="ctr">
              <a:lnSpc>
                <a:spcPct val="150000"/>
              </a:lnSpc>
            </a:pPr>
            <a:r>
              <a:rPr lang="en-US" sz="5775" b="1">
                <a:solidFill>
                  <a:srgbClr val="FFFFFF"/>
                </a:solidFill>
                <a:latin typeface="微软雅黑" panose="020B0503020204020204" charset="-122"/>
                <a:ea typeface="微软雅黑" panose="020B0503020204020204" charset="-122"/>
                <a:cs typeface="微软雅黑" panose="020B0503020204020204" charset="-122"/>
              </a:rPr>
              <a:t>3</a:t>
            </a:r>
            <a:endParaRPr lang="en-US" sz="577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9" name="TextBox 9"/>
          <p:cNvSpPr txBox="1"/>
          <p:nvPr/>
        </p:nvSpPr>
        <p:spPr>
          <a:xfrm>
            <a:off x="2248535" y="1715158"/>
            <a:ext cx="4235703" cy="1341120"/>
          </a:xfrm>
          <a:prstGeom prst="rect">
            <a:avLst/>
          </a:prstGeom>
        </p:spPr>
        <p:txBody>
          <a:bodyPr vert="horz" wrap="square" lIns="123825" tIns="123825" rIns="57150" bIns="123825" rtlCol="0" anchor="t" anchorCtr="0">
            <a:spAutoFit/>
          </a:bodyPr>
          <a:lstStyle/>
          <a:p>
            <a:pPr>
              <a:lnSpc>
                <a:spcPct val="15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随着科技的进步，放疗设备也在不断升级，例如使用更先进的加速器技术，提高放疗的精度和效率。</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0" name="TextBox 10"/>
          <p:cNvSpPr txBox="1"/>
          <p:nvPr/>
        </p:nvSpPr>
        <p:spPr>
          <a:xfrm>
            <a:off x="2248535" y="1250513"/>
            <a:ext cx="4219575" cy="62865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solidFill>
                <a:latin typeface="微软雅黑" panose="020B0503020204020204" charset="-122"/>
                <a:ea typeface="微软雅黑" panose="020B0503020204020204" charset="-122"/>
                <a:cs typeface="微软雅黑" panose="020B0503020204020204" charset="-122"/>
              </a:rPr>
              <a:t>加速器技术升级</a:t>
            </a:r>
            <a:endParaRPr lang="en-US" sz="160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1" name="TextBox 11"/>
          <p:cNvSpPr txBox="1"/>
          <p:nvPr/>
        </p:nvSpPr>
        <p:spPr>
          <a:xfrm>
            <a:off x="2248535" y="3368732"/>
            <a:ext cx="4235703" cy="1341120"/>
          </a:xfrm>
          <a:prstGeom prst="rect">
            <a:avLst/>
          </a:prstGeom>
        </p:spPr>
        <p:txBody>
          <a:bodyPr vert="horz" wrap="square" lIns="123825" tIns="123825" rIns="57150" bIns="123825" rtlCol="0" anchor="t" anchorCtr="0">
            <a:spAutoFit/>
          </a:bodyPr>
          <a:lstStyle/>
          <a:p>
            <a:pPr>
              <a:lnSpc>
                <a:spcPct val="15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通过使用先进的影像技术，如CT和MRI，可以在治疗前精确地确定肿瘤的位置和形状，从而更精确地实施放疗。</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2" name="TextBox 12"/>
          <p:cNvSpPr txBox="1"/>
          <p:nvPr/>
        </p:nvSpPr>
        <p:spPr>
          <a:xfrm>
            <a:off x="2248535" y="2928472"/>
            <a:ext cx="4219575" cy="62865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solidFill>
                <a:latin typeface="微软雅黑" panose="020B0503020204020204" charset="-122"/>
                <a:ea typeface="微软雅黑" panose="020B0503020204020204" charset="-122"/>
                <a:cs typeface="微软雅黑" panose="020B0503020204020204" charset="-122"/>
              </a:rPr>
              <a:t>图像引导放疗</a:t>
            </a:r>
            <a:endParaRPr lang="en-US" sz="160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3" name="TextBox 13"/>
          <p:cNvSpPr txBox="1"/>
          <p:nvPr/>
        </p:nvSpPr>
        <p:spPr>
          <a:xfrm>
            <a:off x="2248535" y="5134585"/>
            <a:ext cx="4235703" cy="1341120"/>
          </a:xfrm>
          <a:prstGeom prst="rect">
            <a:avLst/>
          </a:prstGeom>
        </p:spPr>
        <p:txBody>
          <a:bodyPr vert="horz" wrap="square" lIns="123825" tIns="123825" rIns="57150" bIns="123825" rtlCol="0" anchor="t" anchorCtr="0">
            <a:spAutoFit/>
          </a:bodyPr>
          <a:lstStyle/>
          <a:p>
            <a:pPr>
              <a:lnSpc>
                <a:spcPct val="15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利用先进的放疗设备和技术，对肿瘤进行高剂量的精确照射，同时减少对周围正常组织的损伤。</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4" name="TextBox 14"/>
          <p:cNvSpPr txBox="1"/>
          <p:nvPr/>
        </p:nvSpPr>
        <p:spPr>
          <a:xfrm>
            <a:off x="2248535" y="4694325"/>
            <a:ext cx="4219575" cy="62865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solidFill>
                <a:latin typeface="微软雅黑" panose="020B0503020204020204" charset="-122"/>
                <a:ea typeface="微软雅黑" panose="020B0503020204020204" charset="-122"/>
                <a:cs typeface="微软雅黑" panose="020B0503020204020204" charset="-122"/>
              </a:rPr>
              <a:t>立体定向放疗</a:t>
            </a:r>
            <a:endParaRPr lang="en-US" sz="1605" b="1">
              <a:solidFill>
                <a:schemeClr val="accent1"/>
              </a:solidFill>
              <a:latin typeface="微软雅黑" panose="020B0503020204020204" charset="-122"/>
              <a:ea typeface="微软雅黑" panose="020B0503020204020204" charset="-122"/>
              <a:cs typeface="微软雅黑" panose="020B0503020204020204" charset="-122"/>
            </a:endParaRPr>
          </a:p>
        </p:txBody>
      </p:sp>
      <p:grpSp>
        <p:nvGrpSpPr>
          <p:cNvPr id="15" name="Group 15"/>
          <p:cNvGrpSpPr/>
          <p:nvPr/>
        </p:nvGrpSpPr>
        <p:grpSpPr>
          <a:xfrm>
            <a:off x="454963" y="93878"/>
            <a:ext cx="10641129" cy="914400"/>
            <a:chOff x="454963" y="93878"/>
            <a:chExt cx="10641129" cy="914400"/>
          </a:xfrm>
        </p:grpSpPr>
        <p:sp>
          <p:nvSpPr>
            <p:cNvPr id="16" name="AutoShape 16"/>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7" name="AutoShape 17"/>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6" name="TextBox 36"/>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放疗设备升级与技术进步</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749579" y="1319127"/>
            <a:ext cx="5106411" cy="5106411"/>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pic>
        <p:nvPicPr>
          <p:cNvPr id="3" name="Picture 3"/>
          <p:cNvPicPr>
            <a:picLocks noChangeAspect="1"/>
          </p:cNvPicPr>
          <p:nvPr/>
        </p:nvPicPr>
        <p:blipFill>
          <a:blip r:embed="rId2"/>
          <a:srcRect l="16895" r="16895"/>
          <a:stretch>
            <a:fillRect/>
          </a:stretch>
        </p:blipFill>
        <p:spPr>
          <a:xfrm>
            <a:off x="-484350" y="1584357"/>
            <a:ext cx="4575952" cy="4575952"/>
          </a:xfrm>
          <a:prstGeom prst="ellipse">
            <a:avLst/>
          </a:prstGeom>
        </p:spPr>
      </p:pic>
      <p:sp>
        <p:nvSpPr>
          <p:cNvPr id="4" name="AutoShape 4"/>
          <p:cNvSpPr/>
          <p:nvPr/>
        </p:nvSpPr>
        <p:spPr>
          <a:xfrm>
            <a:off x="4935912" y="5095961"/>
            <a:ext cx="993758" cy="993758"/>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5" name="TextBox 5"/>
          <p:cNvSpPr txBox="1"/>
          <p:nvPr/>
        </p:nvSpPr>
        <p:spPr>
          <a:xfrm>
            <a:off x="4935912" y="5251464"/>
            <a:ext cx="964530" cy="682752"/>
          </a:xfrm>
          <a:prstGeom prst="rect">
            <a:avLst/>
          </a:prstGeom>
        </p:spPr>
        <p:txBody>
          <a:bodyPr vert="horz" wrap="square" lIns="123825" tIns="123825" rIns="57150" bIns="123825" rtlCol="0" anchor="t" anchorCtr="0">
            <a:spAutoFit/>
          </a:bodyPr>
          <a:lstStyle/>
          <a:p>
            <a:pPr algn="ctr">
              <a:lnSpc>
                <a:spcPct val="120000"/>
              </a:lnSpc>
            </a:pPr>
            <a:r>
              <a:rPr lang="en-US" sz="2325" b="1">
                <a:solidFill>
                  <a:srgbClr val="FFFFFF"/>
                </a:solidFill>
                <a:latin typeface="微软雅黑" panose="020B0503020204020204" charset="-122"/>
                <a:ea typeface="微软雅黑" panose="020B0503020204020204" charset="-122"/>
                <a:cs typeface="微软雅黑" panose="020B0503020204020204" charset="-122"/>
              </a:rPr>
              <a:t>03</a:t>
            </a:r>
            <a:endParaRPr lang="en-US" sz="232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nvSpPr>
        <p:spPr>
          <a:xfrm>
            <a:off x="6074571" y="4851539"/>
            <a:ext cx="5683179" cy="73152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solidFill>
                <a:latin typeface="微软雅黑" panose="020B0503020204020204" charset="-122"/>
                <a:ea typeface="微软雅黑" panose="020B0503020204020204" charset="-122"/>
                <a:cs typeface="微软雅黑" panose="020B0503020204020204" charset="-122"/>
              </a:rPr>
              <a:t>放疗与热疗联合</a:t>
            </a:r>
            <a:endParaRPr lang="en-US" sz="160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nvSpPr>
        <p:spPr>
          <a:xfrm>
            <a:off x="6074571" y="5341007"/>
            <a:ext cx="5486256" cy="975360"/>
          </a:xfrm>
          <a:prstGeom prst="rect">
            <a:avLst/>
          </a:prstGeom>
        </p:spPr>
        <p:txBody>
          <a:bodyPr vert="horz" wrap="square" lIns="123825" tIns="123825" rIns="57150" bIns="123825" rtlCol="0" anchor="t" anchorCtr="0">
            <a:spAutoFit/>
          </a:bodyPr>
          <a:lstStyle/>
          <a:p>
            <a:pPr>
              <a:lnSpc>
                <a:spcPct val="15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利用高温对肿瘤进行热疗，可以增强放疗的效果，提高肿瘤细胞的杀伤力。</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8" name="AutoShape 8"/>
          <p:cNvSpPr/>
          <p:nvPr/>
        </p:nvSpPr>
        <p:spPr>
          <a:xfrm>
            <a:off x="4935912" y="1819581"/>
            <a:ext cx="993758" cy="993758"/>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9" name="TextBox 9"/>
          <p:cNvSpPr txBox="1"/>
          <p:nvPr/>
        </p:nvSpPr>
        <p:spPr>
          <a:xfrm>
            <a:off x="4935912" y="1975084"/>
            <a:ext cx="964530" cy="682752"/>
          </a:xfrm>
          <a:prstGeom prst="rect">
            <a:avLst/>
          </a:prstGeom>
        </p:spPr>
        <p:txBody>
          <a:bodyPr vert="horz" wrap="square" lIns="123825" tIns="123825" rIns="57150" bIns="123825" rtlCol="0" anchor="ctr" anchorCtr="0">
            <a:spAutoFit/>
          </a:bodyPr>
          <a:lstStyle/>
          <a:p>
            <a:pPr algn="ctr">
              <a:lnSpc>
                <a:spcPct val="120000"/>
              </a:lnSpc>
            </a:pPr>
            <a:r>
              <a:rPr lang="en-US" sz="2325" b="1">
                <a:solidFill>
                  <a:srgbClr val="FFFFFF"/>
                </a:solidFill>
                <a:latin typeface="微软雅黑" panose="020B0503020204020204" charset="-122"/>
                <a:ea typeface="微软雅黑" panose="020B0503020204020204" charset="-122"/>
                <a:cs typeface="微软雅黑" panose="020B0503020204020204" charset="-122"/>
              </a:rPr>
              <a:t>01</a:t>
            </a:r>
            <a:endParaRPr lang="en-US" sz="232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0" name="TextBox 10"/>
          <p:cNvSpPr txBox="1"/>
          <p:nvPr/>
        </p:nvSpPr>
        <p:spPr>
          <a:xfrm>
            <a:off x="6074571" y="1538583"/>
            <a:ext cx="5683179" cy="73152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solidFill>
                <a:latin typeface="微软雅黑" panose="020B0503020204020204" charset="-122"/>
                <a:ea typeface="微软雅黑" panose="020B0503020204020204" charset="-122"/>
                <a:cs typeface="微软雅黑" panose="020B0503020204020204" charset="-122"/>
              </a:rPr>
              <a:t>放疗与化疗联合</a:t>
            </a:r>
            <a:endParaRPr lang="en-US" sz="160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1" name="TextBox 11"/>
          <p:cNvSpPr txBox="1"/>
          <p:nvPr/>
        </p:nvSpPr>
        <p:spPr>
          <a:xfrm>
            <a:off x="6074571" y="2003667"/>
            <a:ext cx="5486256" cy="975360"/>
          </a:xfrm>
          <a:prstGeom prst="rect">
            <a:avLst/>
          </a:prstGeom>
        </p:spPr>
        <p:txBody>
          <a:bodyPr vert="horz" wrap="square" lIns="123825" tIns="123825" rIns="57150" bIns="123825" rtlCol="0" anchor="t" anchorCtr="0">
            <a:spAutoFit/>
          </a:bodyPr>
          <a:lstStyle/>
          <a:p>
            <a:pPr>
              <a:lnSpc>
                <a:spcPct val="15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在某些肿瘤的治疗中，将放疗与化疗联合应用可以取得更好的疗效，减少肿瘤复发的风险。</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2" name="AutoShape 12"/>
          <p:cNvSpPr/>
          <p:nvPr/>
        </p:nvSpPr>
        <p:spPr>
          <a:xfrm>
            <a:off x="4935912" y="3457771"/>
            <a:ext cx="993758" cy="993758"/>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3" name="TextBox 13"/>
          <p:cNvSpPr txBox="1"/>
          <p:nvPr/>
        </p:nvSpPr>
        <p:spPr>
          <a:xfrm>
            <a:off x="4935912" y="3613274"/>
            <a:ext cx="964530" cy="682752"/>
          </a:xfrm>
          <a:prstGeom prst="rect">
            <a:avLst/>
          </a:prstGeom>
        </p:spPr>
        <p:txBody>
          <a:bodyPr vert="horz" wrap="square" lIns="123825" tIns="123825" rIns="57150" bIns="123825" rtlCol="0" anchor="t" anchorCtr="0">
            <a:spAutoFit/>
          </a:bodyPr>
          <a:lstStyle/>
          <a:p>
            <a:pPr algn="ctr">
              <a:lnSpc>
                <a:spcPct val="120000"/>
              </a:lnSpc>
            </a:pPr>
            <a:r>
              <a:rPr lang="en-US" sz="2325" b="1">
                <a:solidFill>
                  <a:srgbClr val="FFFFFF"/>
                </a:solidFill>
                <a:latin typeface="微软雅黑" panose="020B0503020204020204" charset="-122"/>
                <a:ea typeface="微软雅黑" panose="020B0503020204020204" charset="-122"/>
                <a:cs typeface="微软雅黑" panose="020B0503020204020204" charset="-122"/>
              </a:rPr>
              <a:t>02</a:t>
            </a:r>
            <a:endParaRPr lang="en-US" sz="232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4" name="TextBox 14"/>
          <p:cNvSpPr txBox="1"/>
          <p:nvPr/>
        </p:nvSpPr>
        <p:spPr>
          <a:xfrm>
            <a:off x="6074571" y="3188965"/>
            <a:ext cx="5683179" cy="73152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solidFill>
                <a:latin typeface="微软雅黑" panose="020B0503020204020204" charset="-122"/>
                <a:ea typeface="微软雅黑" panose="020B0503020204020204" charset="-122"/>
                <a:cs typeface="微软雅黑" panose="020B0503020204020204" charset="-122"/>
              </a:rPr>
              <a:t>放疗与免疫治疗联合</a:t>
            </a:r>
            <a:endParaRPr lang="en-US" sz="160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5" name="TextBox 15"/>
          <p:cNvSpPr txBox="1"/>
          <p:nvPr/>
        </p:nvSpPr>
        <p:spPr>
          <a:xfrm>
            <a:off x="6074571" y="3666241"/>
            <a:ext cx="5486256" cy="975360"/>
          </a:xfrm>
          <a:prstGeom prst="rect">
            <a:avLst/>
          </a:prstGeom>
        </p:spPr>
        <p:txBody>
          <a:bodyPr vert="horz" wrap="square" lIns="123825" tIns="123825" rIns="57150" bIns="123825" rtlCol="0" anchor="t" anchorCtr="0">
            <a:spAutoFit/>
          </a:bodyPr>
          <a:lstStyle/>
          <a:p>
            <a:pPr>
              <a:lnSpc>
                <a:spcPct val="15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通过调节患者的免疫系统，增强对肿瘤的免疫反应，从而提高放疗的效果。</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grpSp>
        <p:nvGrpSpPr>
          <p:cNvPr id="16" name="Group 16"/>
          <p:cNvGrpSpPr/>
          <p:nvPr/>
        </p:nvGrpSpPr>
        <p:grpSpPr>
          <a:xfrm>
            <a:off x="454963" y="93878"/>
            <a:ext cx="10641129" cy="914400"/>
            <a:chOff x="454963" y="93878"/>
            <a:chExt cx="10641129" cy="914400"/>
          </a:xfrm>
        </p:grpSpPr>
        <p:sp>
          <p:nvSpPr>
            <p:cNvPr id="17" name="AutoShape 17"/>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7" name="TextBox 3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放疗与其他治疗的联合应用</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54963" y="1569535"/>
            <a:ext cx="4219249" cy="4219249"/>
          </a:xfrm>
          <a:prstGeom prst="ellipse">
            <a:avLst/>
          </a:prstGeom>
        </p:spPr>
      </p:pic>
      <p:grpSp>
        <p:nvGrpSpPr>
          <p:cNvPr id="3" name="Group 3"/>
          <p:cNvGrpSpPr/>
          <p:nvPr/>
        </p:nvGrpSpPr>
        <p:grpSpPr>
          <a:xfrm>
            <a:off x="5163133" y="1294832"/>
            <a:ext cx="6264882" cy="1468186"/>
            <a:chOff x="5163133" y="1294832"/>
            <a:chExt cx="6264882" cy="1468186"/>
          </a:xfrm>
        </p:grpSpPr>
        <p:sp>
          <p:nvSpPr>
            <p:cNvPr id="4" name="AutoShape 4"/>
            <p:cNvSpPr/>
            <p:nvPr/>
          </p:nvSpPr>
          <p:spPr>
            <a:xfrm>
              <a:off x="5328795" y="1294832"/>
              <a:ext cx="6099220" cy="1468186"/>
            </a:xfrm>
            <a:prstGeom prst="rect">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5" name="TextBox 5"/>
            <p:cNvSpPr txBox="1"/>
            <p:nvPr/>
          </p:nvSpPr>
          <p:spPr>
            <a:xfrm>
              <a:off x="5632910" y="1424361"/>
              <a:ext cx="3055242" cy="398526"/>
            </a:xfrm>
            <a:prstGeom prst="rect">
              <a:avLst/>
            </a:prstGeom>
          </p:spPr>
          <p:txBody>
            <a:bodyPr vert="horz" wrap="square" lIns="114300" tIns="57150" rIns="114300" bIns="57150" rtlCol="0" anchor="t" anchorCtr="0">
              <a:spAutoFit/>
            </a:bodyPr>
            <a:lstStyle/>
            <a:p>
              <a:pPr>
                <a:lnSpc>
                  <a:spcPct val="77000"/>
                </a:lnSpc>
                <a:spcBef>
                  <a:spcPts val="450"/>
                </a:spcBef>
              </a:pPr>
              <a:r>
                <a:rPr lang="en-US" sz="2325" b="1">
                  <a:solidFill>
                    <a:srgbClr val="FFFFFF"/>
                  </a:solidFill>
                  <a:latin typeface="微软雅黑" panose="020B0503020204020204" charset="-122"/>
                  <a:ea typeface="微软雅黑" panose="020B0503020204020204" charset="-122"/>
                  <a:cs typeface="微软雅黑" panose="020B0503020204020204" charset="-122"/>
                </a:rPr>
                <a:t>分子靶向治疗</a:t>
              </a:r>
              <a:endParaRPr lang="en-US" sz="232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nvSpPr>
          <p:spPr>
            <a:xfrm>
              <a:off x="5632910" y="1910708"/>
              <a:ext cx="5568066" cy="702183"/>
            </a:xfrm>
            <a:prstGeom prst="rect">
              <a:avLst/>
            </a:prstGeom>
          </p:spPr>
          <p:txBody>
            <a:bodyPr vert="horz" wrap="square" lIns="114300" tIns="57150" rIns="114300" bIns="57150" rtlCol="0" anchor="t" anchorCtr="0">
              <a:spAutoFit/>
            </a:bodyPr>
            <a:lstStyle/>
            <a:p>
              <a:pPr>
                <a:lnSpc>
                  <a:spcPct val="120000"/>
                </a:lnSpc>
              </a:pPr>
              <a:r>
                <a:rPr lang="en-US" sz="1500">
                  <a:solidFill>
                    <a:srgbClr val="FFFFFF"/>
                  </a:solidFill>
                  <a:latin typeface="微软雅黑" panose="020B0503020204020204" charset="-122"/>
                  <a:ea typeface="微软雅黑" panose="020B0503020204020204" charset="-122"/>
                  <a:cs typeface="微软雅黑" panose="020B0503020204020204" charset="-122"/>
                </a:rPr>
                <a:t>通过研究肿瘤的分子生物学特征，开发出针对性的分子靶向药物，与放疗联合使用，提高对肿瘤的治疗效果。</a:t>
              </a:r>
              <a:endParaRPr lang="en-US" sz="15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7" name="AutoShape 7"/>
            <p:cNvSpPr/>
            <p:nvPr/>
          </p:nvSpPr>
          <p:spPr>
            <a:xfrm>
              <a:off x="5163133" y="1294832"/>
              <a:ext cx="165663" cy="1468186"/>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grpSp>
        <p:nvGrpSpPr>
          <p:cNvPr id="8" name="Group 8"/>
          <p:cNvGrpSpPr/>
          <p:nvPr/>
        </p:nvGrpSpPr>
        <p:grpSpPr>
          <a:xfrm>
            <a:off x="5163133" y="2945066"/>
            <a:ext cx="6264882" cy="1468186"/>
            <a:chOff x="5163133" y="2945066"/>
            <a:chExt cx="6264882" cy="1468186"/>
          </a:xfrm>
        </p:grpSpPr>
        <p:sp>
          <p:nvSpPr>
            <p:cNvPr id="9" name="AutoShape 9"/>
            <p:cNvSpPr/>
            <p:nvPr/>
          </p:nvSpPr>
          <p:spPr>
            <a:xfrm>
              <a:off x="5328795" y="2945066"/>
              <a:ext cx="6099220" cy="1468186"/>
            </a:xfrm>
            <a:prstGeom prst="rect">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10" name="TextBox 10"/>
            <p:cNvSpPr txBox="1"/>
            <p:nvPr/>
          </p:nvSpPr>
          <p:spPr>
            <a:xfrm>
              <a:off x="5632910" y="3074595"/>
              <a:ext cx="3055242" cy="398526"/>
            </a:xfrm>
            <a:prstGeom prst="rect">
              <a:avLst/>
            </a:prstGeom>
          </p:spPr>
          <p:txBody>
            <a:bodyPr vert="horz" wrap="square" lIns="114300" tIns="57150" rIns="114300" bIns="57150" rtlCol="0" anchor="t" anchorCtr="0">
              <a:spAutoFit/>
            </a:bodyPr>
            <a:lstStyle/>
            <a:p>
              <a:pPr>
                <a:lnSpc>
                  <a:spcPct val="77000"/>
                </a:lnSpc>
                <a:spcBef>
                  <a:spcPts val="450"/>
                </a:spcBef>
              </a:pPr>
              <a:r>
                <a:rPr lang="en-US" sz="2325" b="1">
                  <a:solidFill>
                    <a:srgbClr val="FFFFFF"/>
                  </a:solidFill>
                  <a:latin typeface="微软雅黑" panose="020B0503020204020204" charset="-122"/>
                  <a:ea typeface="微软雅黑" panose="020B0503020204020204" charset="-122"/>
                  <a:cs typeface="微软雅黑" panose="020B0503020204020204" charset="-122"/>
                </a:rPr>
                <a:t>基因治疗</a:t>
              </a:r>
              <a:endParaRPr lang="en-US" sz="232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1" name="TextBox 11"/>
            <p:cNvSpPr txBox="1"/>
            <p:nvPr/>
          </p:nvSpPr>
          <p:spPr>
            <a:xfrm>
              <a:off x="5632910" y="3560941"/>
              <a:ext cx="5568066" cy="702183"/>
            </a:xfrm>
            <a:prstGeom prst="rect">
              <a:avLst/>
            </a:prstGeom>
          </p:spPr>
          <p:txBody>
            <a:bodyPr vert="horz" wrap="square" lIns="114300" tIns="57150" rIns="114300" bIns="57150" rtlCol="0" anchor="t" anchorCtr="0">
              <a:spAutoFit/>
            </a:bodyPr>
            <a:lstStyle/>
            <a:p>
              <a:pPr>
                <a:lnSpc>
                  <a:spcPct val="120000"/>
                </a:lnSpc>
              </a:pPr>
              <a:r>
                <a:rPr lang="en-US" sz="1500">
                  <a:solidFill>
                    <a:srgbClr val="FFFFFF"/>
                  </a:solidFill>
                  <a:latin typeface="微软雅黑" panose="020B0503020204020204" charset="-122"/>
                  <a:ea typeface="微软雅黑" panose="020B0503020204020204" charset="-122"/>
                  <a:cs typeface="微软雅黑" panose="020B0503020204020204" charset="-122"/>
                </a:rPr>
                <a:t>通过修改患者的基因表达，抑制肿瘤细胞的生长和扩散，与放疗联合使用，有望提高肿瘤的治疗效果。</a:t>
              </a:r>
              <a:endParaRPr lang="en-US" sz="15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2" name="AutoShape 12"/>
            <p:cNvSpPr/>
            <p:nvPr/>
          </p:nvSpPr>
          <p:spPr>
            <a:xfrm>
              <a:off x="5163133" y="2945066"/>
              <a:ext cx="165663" cy="1468186"/>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grpSp>
        <p:nvGrpSpPr>
          <p:cNvPr id="13" name="Group 13"/>
          <p:cNvGrpSpPr/>
          <p:nvPr/>
        </p:nvGrpSpPr>
        <p:grpSpPr>
          <a:xfrm>
            <a:off x="5163133" y="4595300"/>
            <a:ext cx="6264882" cy="1468186"/>
            <a:chOff x="5163133" y="4595300"/>
            <a:chExt cx="6264882" cy="1468186"/>
          </a:xfrm>
        </p:grpSpPr>
        <p:sp>
          <p:nvSpPr>
            <p:cNvPr id="14" name="AutoShape 14"/>
            <p:cNvSpPr/>
            <p:nvPr/>
          </p:nvSpPr>
          <p:spPr>
            <a:xfrm>
              <a:off x="5328795" y="4595300"/>
              <a:ext cx="6099220" cy="1468186"/>
            </a:xfrm>
            <a:prstGeom prst="rect">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15" name="TextBox 15"/>
            <p:cNvSpPr txBox="1"/>
            <p:nvPr/>
          </p:nvSpPr>
          <p:spPr>
            <a:xfrm>
              <a:off x="5632910" y="4724828"/>
              <a:ext cx="3055242" cy="398526"/>
            </a:xfrm>
            <a:prstGeom prst="rect">
              <a:avLst/>
            </a:prstGeom>
          </p:spPr>
          <p:txBody>
            <a:bodyPr vert="horz" wrap="square" lIns="114300" tIns="57150" rIns="114300" bIns="57150" rtlCol="0" anchor="t" anchorCtr="0">
              <a:spAutoFit/>
            </a:bodyPr>
            <a:lstStyle/>
            <a:p>
              <a:pPr>
                <a:lnSpc>
                  <a:spcPct val="77000"/>
                </a:lnSpc>
                <a:spcBef>
                  <a:spcPts val="450"/>
                </a:spcBef>
              </a:pPr>
              <a:r>
                <a:rPr lang="en-US" sz="2325" b="1">
                  <a:solidFill>
                    <a:srgbClr val="FFFFFF"/>
                  </a:solidFill>
                  <a:latin typeface="微软雅黑" panose="020B0503020204020204" charset="-122"/>
                  <a:ea typeface="微软雅黑" panose="020B0503020204020204" charset="-122"/>
                  <a:cs typeface="微软雅黑" panose="020B0503020204020204" charset="-122"/>
                </a:rPr>
                <a:t>个体化治疗</a:t>
              </a:r>
              <a:endParaRPr lang="en-US" sz="232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6" name="TextBox 16"/>
            <p:cNvSpPr txBox="1"/>
            <p:nvPr/>
          </p:nvSpPr>
          <p:spPr>
            <a:xfrm>
              <a:off x="5632910" y="5211175"/>
              <a:ext cx="5568066" cy="702183"/>
            </a:xfrm>
            <a:prstGeom prst="rect">
              <a:avLst/>
            </a:prstGeom>
          </p:spPr>
          <p:txBody>
            <a:bodyPr vert="horz" wrap="square" lIns="114300" tIns="57150" rIns="114300" bIns="57150" rtlCol="0" anchor="t" anchorCtr="0">
              <a:spAutoFit/>
            </a:bodyPr>
            <a:lstStyle/>
            <a:p>
              <a:pPr>
                <a:lnSpc>
                  <a:spcPct val="120000"/>
                </a:lnSpc>
              </a:pPr>
              <a:r>
                <a:rPr lang="en-US" sz="1500">
                  <a:solidFill>
                    <a:srgbClr val="FFFFFF"/>
                  </a:solidFill>
                  <a:latin typeface="微软雅黑" panose="020B0503020204020204" charset="-122"/>
                  <a:ea typeface="微软雅黑" panose="020B0503020204020204" charset="-122"/>
                  <a:cs typeface="微软雅黑" panose="020B0503020204020204" charset="-122"/>
                </a:rPr>
                <a:t>根据每个患者的具体情况，制定个体化的治疗方案，包括放疗的剂量、照射范围等，以达到最佳的治疗效果。</a:t>
              </a:r>
              <a:endParaRPr lang="en-US" sz="15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7" name="AutoShape 17"/>
            <p:cNvSpPr/>
            <p:nvPr/>
          </p:nvSpPr>
          <p:spPr>
            <a:xfrm>
              <a:off x="5163133" y="4595300"/>
              <a:ext cx="165663" cy="1468186"/>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grpSp>
        <p:nvGrpSpPr>
          <p:cNvPr id="18" name="Group 18"/>
          <p:cNvGrpSpPr/>
          <p:nvPr/>
        </p:nvGrpSpPr>
        <p:grpSpPr>
          <a:xfrm>
            <a:off x="454963" y="93878"/>
            <a:ext cx="10641129" cy="914400"/>
            <a:chOff x="454963" y="93878"/>
            <a:chExt cx="10641129" cy="914400"/>
          </a:xfrm>
        </p:grpSpPr>
        <p:sp>
          <p:nvSpPr>
            <p:cNvPr id="19" name="AutoShape 19"/>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7" name="AutoShape 37"/>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8" name="AutoShape 38"/>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9" name="TextBox 39"/>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提高放疗疗效的研究方向</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41655" y="899795"/>
            <a:ext cx="10587355" cy="476250"/>
          </a:xfrm>
        </p:spPr>
        <p:txBody>
          <a:bodyPr>
            <a:normAutofit fontScale="90000"/>
          </a:bodyPr>
          <a:p>
            <a:pPr algn="ctr"/>
            <a:br>
              <a:rPr lang="zh-CN" altLang="en-US">
                <a:sym typeface="+mn-ea"/>
              </a:rPr>
            </a:br>
            <a:r>
              <a:rPr lang="en-US" altLang="zh-CN">
                <a:sym typeface="+mn-ea"/>
              </a:rPr>
              <a:t>    </a:t>
            </a:r>
            <a:r>
              <a:rPr lang="zh-CN" altLang="en-US" sz="3555">
                <a:sym typeface="+mn-ea"/>
              </a:rPr>
              <a:t>放射治疗在肿瘤治疗中的地位</a:t>
            </a:r>
            <a:br>
              <a:rPr lang="zh-CN" altLang="en-US"/>
            </a:br>
            <a:endParaRPr lang="zh-CN" altLang="en-US"/>
          </a:p>
        </p:txBody>
      </p:sp>
      <p:sp>
        <p:nvSpPr>
          <p:cNvPr id="3" name="内容占位符 2"/>
          <p:cNvSpPr>
            <a:spLocks noGrp="1"/>
          </p:cNvSpPr>
          <p:nvPr>
            <p:ph idx="1"/>
          </p:nvPr>
        </p:nvSpPr>
        <p:spPr/>
        <p:txBody>
          <a:bodyPr/>
          <a:p>
            <a:pPr marL="0" indent="0">
              <a:buNone/>
            </a:pPr>
            <a:endParaRPr lang="zh-CN" altLang="en-US" dirty="0">
              <a:solidFill>
                <a:schemeClr val="accent1"/>
              </a:solidFill>
              <a:sym typeface="+mn-ea"/>
            </a:endParaRPr>
          </a:p>
          <a:p>
            <a:pPr marL="0" indent="0">
              <a:buNone/>
            </a:pPr>
            <a:endParaRPr lang="zh-CN" altLang="en-US" sz="2000" dirty="0">
              <a:solidFill>
                <a:schemeClr val="accent1"/>
              </a:solidFill>
              <a:sym typeface="+mn-ea"/>
            </a:endParaRPr>
          </a:p>
          <a:p>
            <a:pPr marL="0" indent="0" algn="l">
              <a:buNone/>
            </a:pPr>
            <a:r>
              <a:rPr lang="en-US" altLang="zh-CN" sz="2000" dirty="0">
                <a:solidFill>
                  <a:schemeClr val="accent1"/>
                </a:solidFill>
                <a:sym typeface="+mn-ea"/>
              </a:rPr>
              <a:t>         </a:t>
            </a:r>
            <a:r>
              <a:rPr lang="zh-CN" altLang="en-US" sz="2000" dirty="0">
                <a:solidFill>
                  <a:schemeClr val="tx1"/>
                </a:solidFill>
                <a:sym typeface="+mn-ea"/>
              </a:rPr>
              <a:t>肿瘤治疗</a:t>
            </a:r>
            <a:r>
              <a:rPr lang="en-US" altLang="zh-CN" sz="2000">
                <a:solidFill>
                  <a:schemeClr val="tx1"/>
                </a:solidFill>
                <a:sym typeface="+mn-ea"/>
              </a:rPr>
              <a:t>5</a:t>
            </a:r>
            <a:r>
              <a:rPr lang="zh-CN" altLang="en-US" sz="2000" dirty="0">
                <a:solidFill>
                  <a:schemeClr val="tx1"/>
                </a:solidFill>
                <a:sym typeface="+mn-ea"/>
              </a:rPr>
              <a:t>年生存率的变化</a:t>
            </a:r>
            <a:endParaRPr lang="zh-CN" altLang="en-US" sz="2000" dirty="0">
              <a:solidFill>
                <a:schemeClr val="tx1"/>
              </a:solidFill>
              <a:sym typeface="+mn-ea"/>
            </a:endParaRPr>
          </a:p>
        </p:txBody>
      </p:sp>
      <p:graphicFrame>
        <p:nvGraphicFramePr>
          <p:cNvPr id="252931" name="表格 252930"/>
          <p:cNvGraphicFramePr/>
          <p:nvPr>
            <p:custDataLst>
              <p:tags r:id="rId2"/>
            </p:custDataLst>
          </p:nvPr>
        </p:nvGraphicFramePr>
        <p:xfrm>
          <a:off x="541655" y="3200400"/>
          <a:ext cx="4083050" cy="2795270"/>
        </p:xfrm>
        <a:graphic>
          <a:graphicData uri="http://schemas.openxmlformats.org/drawingml/2006/table">
            <a:tbl>
              <a:tblPr/>
              <a:tblGrid>
                <a:gridCol w="591185"/>
                <a:gridCol w="951865"/>
                <a:gridCol w="854075"/>
                <a:gridCol w="763270"/>
                <a:gridCol w="922655"/>
              </a:tblGrid>
              <a:tr h="133223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endParaRPr lang="zh-CN" altLang="en-US" sz="1800" dirty="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zh-CN" altLang="en-US" sz="1800" b="1" dirty="0"/>
                        <a:t>上世纪初</a:t>
                      </a:r>
                      <a:endParaRPr lang="zh-CN" altLang="en-US" sz="1800" b="1"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en-US" altLang="zh-CN" sz="1800" b="1"/>
                        <a:t>30</a:t>
                      </a:r>
                      <a:r>
                        <a:rPr lang="zh-CN" altLang="en-US" sz="1800" b="1" dirty="0"/>
                        <a:t>年代</a:t>
                      </a:r>
                      <a:endParaRPr lang="zh-CN" altLang="en-US" sz="1800" b="1"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en-US" altLang="zh-CN" sz="1800" b="1"/>
                        <a:t>60</a:t>
                      </a:r>
                      <a:r>
                        <a:rPr lang="zh-CN" altLang="en-US" sz="1800" b="1" dirty="0"/>
                        <a:t>年代</a:t>
                      </a:r>
                      <a:endParaRPr lang="zh-CN" altLang="en-US" sz="1800" b="1"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en-US" altLang="zh-CN" sz="1800" b="1">
                          <a:solidFill>
                            <a:schemeClr val="accent1"/>
                          </a:solidFill>
                        </a:rPr>
                        <a:t>90</a:t>
                      </a:r>
                      <a:r>
                        <a:rPr lang="zh-CN" altLang="en-US" sz="1800" b="1" dirty="0">
                          <a:solidFill>
                            <a:schemeClr val="accent1"/>
                          </a:solidFill>
                        </a:rPr>
                        <a:t>年代</a:t>
                      </a:r>
                      <a:endParaRPr lang="zh-CN" altLang="en-US" sz="1800" b="1" dirty="0">
                        <a:solidFill>
                          <a:schemeClr val="accent1"/>
                        </a:solidFill>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91440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zh-CN" altLang="en-US" sz="1800" b="1" dirty="0"/>
                        <a:t>年生存率</a:t>
                      </a:r>
                      <a:r>
                        <a:rPr lang="en-US" altLang="zh-CN" sz="1800" b="1"/>
                        <a:t>(%)</a:t>
                      </a:r>
                      <a:endParaRPr lang="zh-CN" altLang="en-US" sz="1800" b="1"/>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en-US" altLang="zh-CN" sz="1800" b="1" dirty="0"/>
                        <a:t>    </a:t>
                      </a:r>
                      <a:r>
                        <a:rPr lang="en-US" altLang="zh-CN" sz="1800" b="1"/>
                        <a:t>5</a:t>
                      </a:r>
                      <a:endParaRPr lang="en-US" altLang="zh-CN" sz="1800" b="1"/>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en-US" altLang="zh-CN" sz="1800" b="1" dirty="0"/>
                        <a:t>   </a:t>
                      </a:r>
                      <a:r>
                        <a:rPr lang="en-US" altLang="zh-CN" sz="1800" b="1"/>
                        <a:t>15</a:t>
                      </a:r>
                      <a:endParaRPr lang="en-US" altLang="zh-CN" sz="1800" b="1"/>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en-US" altLang="zh-CN" sz="1800" b="1" dirty="0"/>
                        <a:t>   </a:t>
                      </a:r>
                      <a:r>
                        <a:rPr lang="en-US" altLang="zh-CN" sz="1800" b="1"/>
                        <a:t>30</a:t>
                      </a:r>
                      <a:endParaRPr lang="en-US" altLang="zh-CN" sz="1800" b="1"/>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en-US" altLang="zh-CN" sz="1800" b="1" dirty="0">
                          <a:solidFill>
                            <a:schemeClr val="accent1"/>
                          </a:solidFill>
                        </a:rPr>
                        <a:t>   </a:t>
                      </a:r>
                      <a:r>
                        <a:rPr lang="en-US" altLang="zh-CN" sz="1800" b="1">
                          <a:solidFill>
                            <a:schemeClr val="accent1"/>
                          </a:solidFill>
                        </a:rPr>
                        <a:t>45</a:t>
                      </a:r>
                      <a:endParaRPr lang="en-US" altLang="zh-CN" sz="1800" b="1">
                        <a:solidFill>
                          <a:schemeClr val="accent1"/>
                        </a:solidFill>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graphicFrame>
        <p:nvGraphicFramePr>
          <p:cNvPr id="5" name="图表 4"/>
          <p:cNvGraphicFramePr/>
          <p:nvPr/>
        </p:nvGraphicFramePr>
        <p:xfrm>
          <a:off x="5715000" y="1730375"/>
          <a:ext cx="5795010" cy="3947160"/>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6477000" y="5562600"/>
            <a:ext cx="5247640" cy="403225"/>
          </a:xfrm>
          <a:prstGeom prst="rect">
            <a:avLst/>
          </a:prstGeom>
          <a:noFill/>
        </p:spPr>
        <p:txBody>
          <a:bodyPr wrap="square" rtlCol="0" anchor="t">
            <a:noAutofit/>
          </a:bodyPr>
          <a:p>
            <a:r>
              <a:rPr lang="en-US" altLang="zh-CN" b="1">
                <a:solidFill>
                  <a:schemeClr val="tx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cs typeface="新宋体" panose="02010609030101010101" charset="-122"/>
                <a:sym typeface="+mn-ea"/>
              </a:rPr>
              <a:t>60%-70% </a:t>
            </a:r>
            <a:r>
              <a:rPr lang="zh-CN" altLang="en-US" b="1" dirty="0">
                <a:solidFill>
                  <a:schemeClr val="tx1"/>
                </a:solidFill>
                <a:effectLst>
                  <a:outerShdw blurRad="38100" dist="19050" dir="2700000" algn="tl" rotWithShape="0">
                    <a:schemeClr val="dk1">
                      <a:alpha val="40000"/>
                    </a:schemeClr>
                  </a:outerShdw>
                </a:effectLst>
                <a:latin typeface="新宋体" panose="02010609030101010101" charset="-122"/>
                <a:ea typeface="新宋体" panose="02010609030101010101" charset="-122"/>
                <a:cs typeface="新宋体" panose="02010609030101010101" charset="-122"/>
                <a:sym typeface="+mn-ea"/>
              </a:rPr>
              <a:t>肿瘤患者接受放射治疗</a:t>
            </a:r>
            <a:r>
              <a:rPr lang="zh-CN" altLang="en-US" sz="4400" dirty="0">
                <a:solidFill>
                  <a:schemeClr val="tx2"/>
                </a:solidFill>
                <a:effectLst>
                  <a:outerShdw blurRad="38100" dist="38100" dir="2700000">
                    <a:srgbClr val="000000"/>
                  </a:outerShdw>
                </a:effectLst>
                <a:latin typeface="Arial" panose="020B0604020202020204" pitchFamily="34" charset="0"/>
                <a:sym typeface="+mn-ea"/>
              </a:rPr>
              <a:t>                            </a:t>
            </a:r>
            <a:br>
              <a:rPr lang="zh-CN" altLang="en-US" sz="4400" dirty="0">
                <a:solidFill>
                  <a:schemeClr val="tx2"/>
                </a:solidFill>
                <a:effectLst>
                  <a:outerShdw blurRad="38100" dist="38100" dir="2700000">
                    <a:srgbClr val="000000"/>
                  </a:outerShdw>
                </a:effectLst>
                <a:latin typeface="Arial" panose="020B0604020202020204" pitchFamily="34" charset="0"/>
                <a:sym typeface="+mn-ea"/>
              </a:rPr>
            </a:br>
            <a:r>
              <a:rPr lang="zh-CN" altLang="en-US" sz="4400" dirty="0">
                <a:solidFill>
                  <a:schemeClr val="tx2"/>
                </a:solidFill>
                <a:effectLst>
                  <a:outerShdw blurRad="38100" dist="38100" dir="2700000">
                    <a:srgbClr val="000000"/>
                  </a:outerShdw>
                </a:effectLst>
                <a:latin typeface="Arial" panose="020B0604020202020204" pitchFamily="34" charset="0"/>
                <a:sym typeface="+mn-ea"/>
              </a:rPr>
              <a:t>         </a:t>
            </a:r>
            <a:r>
              <a:rPr lang="en-US" altLang="zh-CN" sz="4400" dirty="0">
                <a:solidFill>
                  <a:schemeClr val="tx2"/>
                </a:solidFill>
                <a:effectLst>
                  <a:outerShdw blurRad="38100" dist="38100" dir="2700000">
                    <a:srgbClr val="000000"/>
                  </a:outerShdw>
                </a:effectLst>
                <a:latin typeface="Arial" panose="020B0604020202020204" pitchFamily="34" charset="0"/>
                <a:sym typeface="+mn-ea"/>
              </a:rPr>
              <a:t>  </a:t>
            </a:r>
            <a:r>
              <a:rPr lang="en-US" altLang="zh-CN" sz="1400" dirty="0" err="1">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Tubiana</a:t>
            </a:r>
            <a:r>
              <a:rPr lang="en-US" altLang="zh-CN" sz="1400" i="1">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 M  </a:t>
            </a:r>
            <a:r>
              <a:rPr lang="en-US" altLang="zh-CN" sz="1400" i="1" dirty="0" err="1">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Eur</a:t>
            </a:r>
            <a:r>
              <a:rPr lang="en-US" altLang="zh-CN" sz="1400" i="1">
                <a:solidFill>
                  <a:schemeClr val="tx1"/>
                </a:solidFill>
                <a:effectLst>
                  <a:outerShdw blurRad="38100" dist="19050" dir="2700000" algn="tl" rotWithShape="0">
                    <a:schemeClr val="dk1">
                      <a:alpha val="40000"/>
                    </a:schemeClr>
                  </a:outerShdw>
                </a:effectLst>
                <a:latin typeface="Arial" panose="020B0604020202020204" pitchFamily="34" charset="0"/>
                <a:sym typeface="+mn-ea"/>
              </a:rPr>
              <a:t> J Cancer 28A:2061 1992</a:t>
            </a:r>
            <a:endParaRPr lang="en-US" altLang="zh-CN" sz="1400" i="1">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p:txBody>
      </p:sp>
      <p:graphicFrame>
        <p:nvGraphicFramePr>
          <p:cNvPr id="4" name="表格 3"/>
          <p:cNvGraphicFramePr/>
          <p:nvPr>
            <p:custDataLst>
              <p:tags r:id="rId3"/>
            </p:custDataLst>
          </p:nvPr>
        </p:nvGraphicFramePr>
        <p:xfrm>
          <a:off x="4648200" y="3204845"/>
          <a:ext cx="1143000" cy="2760980"/>
        </p:xfrm>
        <a:graphic>
          <a:graphicData uri="http://schemas.openxmlformats.org/drawingml/2006/table">
            <a:tbl>
              <a:tblPr/>
              <a:tblGrid>
                <a:gridCol w="1143000"/>
              </a:tblGrid>
              <a:tr h="136334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en-US" altLang="zh-CN" sz="1800" b="1" dirty="0">
                          <a:solidFill>
                            <a:schemeClr val="tx1"/>
                          </a:solidFill>
                        </a:rPr>
                        <a:t>2008S</a:t>
                      </a:r>
                      <a:endParaRPr lang="en-US" altLang="zh-CN" sz="1800" b="1" dirty="0">
                        <a:solidFill>
                          <a:schemeClr val="tx1"/>
                        </a:solidFill>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39763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80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1800" b="0" i="0" u="none" kern="1200" baseline="0">
                          <a:solidFill>
                            <a:schemeClr val="tx1"/>
                          </a:solidFill>
                          <a:effectLst>
                            <a:outerShdw blurRad="38100" dist="38100" dir="2700000">
                              <a:srgbClr val="000000"/>
                            </a:outerShdw>
                          </a:effectLst>
                          <a:latin typeface="Garamond" panose="02020404030301010803" pitchFamily="18" charset="0"/>
                          <a:ea typeface="宋体" panose="02010600030101010101" pitchFamily="2" charset="-122"/>
                        </a:defRPr>
                      </a:lvl5pPr>
                    </a:lstStyle>
                    <a:p>
                      <a:pPr marL="0" lvl="0" indent="0">
                        <a:buNone/>
                      </a:pPr>
                      <a:r>
                        <a:rPr lang="en-US" altLang="zh-CN" sz="1800" b="1" dirty="0">
                          <a:solidFill>
                            <a:schemeClr val="tx1"/>
                          </a:solidFill>
                        </a:rPr>
                        <a:t>   55</a:t>
                      </a:r>
                      <a:endParaRPr lang="en-US" altLang="zh-CN" sz="1800" b="1" dirty="0">
                        <a:solidFill>
                          <a:schemeClr val="tx1"/>
                        </a:solidFill>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4414570" y="2954902"/>
            <a:ext cx="6210770" cy="770514"/>
          </a:xfrm>
          <a:prstGeom prst="rect">
            <a:avLst/>
          </a:prstGeom>
        </p:spPr>
        <p:txBody>
          <a:bodyPr wrap="square" lIns="85725" tIns="85725" rIns="47625" bIns="85725" rtlCol="0" anchor="b" anchorCtr="0">
            <a:noAutofit/>
          </a:bodyPr>
          <a:lstStyle/>
          <a:p>
            <a:pPr algn="l">
              <a:lnSpc>
                <a:spcPct val="120000"/>
              </a:lnSpc>
              <a:spcBef>
                <a:spcPct val="0"/>
              </a:spcBef>
              <a:defRPr/>
            </a:pPr>
            <a:r>
              <a:rPr lang="en-US" sz="3825">
                <a:solidFill>
                  <a:srgbClr val="2C3F55"/>
                </a:solidFill>
                <a:latin typeface="微软雅黑" panose="020B0503020204020204" charset="-122"/>
                <a:ea typeface="微软雅黑" panose="020B0503020204020204" charset="-122"/>
                <a:cs typeface="微软雅黑" panose="020B0503020204020204" charset="-122"/>
              </a:rPr>
              <a:t>肿瘤预防与保健建议</a:t>
            </a:r>
            <a:endParaRPr lang="en-US" sz="1100"/>
          </a:p>
        </p:txBody>
      </p:sp>
      <p:grpSp>
        <p:nvGrpSpPr>
          <p:cNvPr id="3" name="Group 3"/>
          <p:cNvGrpSpPr/>
          <p:nvPr/>
        </p:nvGrpSpPr>
        <p:grpSpPr>
          <a:xfrm>
            <a:off x="1381415" y="3095846"/>
            <a:ext cx="1851477" cy="786765"/>
            <a:chOff x="1381415" y="3095846"/>
            <a:chExt cx="1851477" cy="786765"/>
          </a:xfrm>
        </p:grpSpPr>
        <p:sp>
          <p:nvSpPr>
            <p:cNvPr id="4" name="TextBox 4"/>
            <p:cNvSpPr txBox="1"/>
            <p:nvPr/>
          </p:nvSpPr>
          <p:spPr>
            <a:xfrm>
              <a:off x="1381415" y="3095846"/>
              <a:ext cx="1851477" cy="786765"/>
            </a:xfrm>
            <a:prstGeom prst="rect">
              <a:avLst/>
            </a:prstGeom>
          </p:spPr>
          <p:txBody>
            <a:bodyPr wrap="square" lIns="85725" tIns="38100" rIns="85725" bIns="38100" rtlCol="0" anchor="ctr" anchorCtr="0">
              <a:spAutoFit/>
            </a:bodyPr>
            <a:lstStyle/>
            <a:p>
              <a:pPr algn="ctr">
                <a:lnSpc>
                  <a:spcPct val="80000"/>
                </a:lnSpc>
              </a:pPr>
              <a:r>
                <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rPr>
                <a:t>07</a:t>
              </a:r>
              <a:endParaRPr lang="en-US" sz="5775"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05128" y="1258733"/>
            <a:ext cx="5140490" cy="5140490"/>
          </a:xfrm>
          <a:prstGeom prst="roundRect">
            <a:avLst/>
          </a:prstGeom>
        </p:spPr>
      </p:pic>
      <p:sp>
        <p:nvSpPr>
          <p:cNvPr id="3" name="TextBox 3"/>
          <p:cNvSpPr txBox="1"/>
          <p:nvPr/>
        </p:nvSpPr>
        <p:spPr>
          <a:xfrm>
            <a:off x="6422466" y="1924848"/>
            <a:ext cx="5064406" cy="994791"/>
          </a:xfrm>
          <a:prstGeom prst="rect">
            <a:avLst/>
          </a:prstGeom>
        </p:spPr>
        <p:txBody>
          <a:bodyPr vert="horz" wrap="square" lIns="114300" tIns="57150" rIns="114300" bIns="57150" rtlCol="0" anchor="t" anchorCtr="0">
            <a:spAutoFit/>
          </a:bodyPr>
          <a:lstStyle/>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保持营养均衡的饮食，多摄入富含纤维、维生素和矿物质的食物，减少高脂肪、高糖分、高盐分的食物摄入。</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6422466" y="1539657"/>
            <a:ext cx="4169507" cy="367284"/>
          </a:xfrm>
          <a:prstGeom prst="rect">
            <a:avLst/>
          </a:prstGeom>
        </p:spPr>
        <p:txBody>
          <a:bodyPr vert="horz" wrap="square" lIns="114300" tIns="57150" rIns="114300" bIns="57150" rtlCol="0" anchor="t" anchorCtr="0">
            <a:spAutoFit/>
          </a:bodyPr>
          <a:lstStyle/>
          <a:p>
            <a:pPr>
              <a:lnSpc>
                <a:spcPct val="77000"/>
              </a:lnSpc>
            </a:pPr>
            <a:r>
              <a:rPr lang="en-US" sz="1605" b="1">
                <a:solidFill>
                  <a:schemeClr val="accent1"/>
                </a:solidFill>
                <a:latin typeface="微软雅黑" panose="020B0503020204020204" charset="-122"/>
                <a:ea typeface="微软雅黑" panose="020B0503020204020204" charset="-122"/>
                <a:cs typeface="微软雅黑" panose="020B0503020204020204" charset="-122"/>
              </a:rPr>
              <a:t>均衡饮食</a:t>
            </a:r>
            <a:endParaRPr lang="en-US" sz="160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5" name="TextBox 5"/>
          <p:cNvSpPr txBox="1"/>
          <p:nvPr/>
        </p:nvSpPr>
        <p:spPr>
          <a:xfrm>
            <a:off x="6422466" y="3539953"/>
            <a:ext cx="5064406" cy="994791"/>
          </a:xfrm>
          <a:prstGeom prst="rect">
            <a:avLst/>
          </a:prstGeom>
        </p:spPr>
        <p:txBody>
          <a:bodyPr vert="horz" wrap="square" lIns="114300" tIns="57150" rIns="114300" bIns="57150" rtlCol="0" anchor="t" anchorCtr="0">
            <a:spAutoFit/>
          </a:bodyPr>
          <a:lstStyle/>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定期进行适量的体育锻炼，增强身体素质，提高免疫力，预防肿瘤的发生。</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nvSpPr>
        <p:spPr>
          <a:xfrm>
            <a:off x="6422466" y="3191338"/>
            <a:ext cx="4169507" cy="367284"/>
          </a:xfrm>
          <a:prstGeom prst="rect">
            <a:avLst/>
          </a:prstGeom>
        </p:spPr>
        <p:txBody>
          <a:bodyPr vert="horz" wrap="square" lIns="114300" tIns="57150" rIns="114300" bIns="57150" rtlCol="0" anchor="t" anchorCtr="0">
            <a:spAutoFit/>
          </a:bodyPr>
          <a:lstStyle/>
          <a:p>
            <a:pPr>
              <a:lnSpc>
                <a:spcPct val="77000"/>
              </a:lnSpc>
            </a:pPr>
            <a:r>
              <a:rPr lang="en-US" sz="1605" b="1">
                <a:solidFill>
                  <a:schemeClr val="accent1"/>
                </a:solidFill>
                <a:latin typeface="微软雅黑" panose="020B0503020204020204" charset="-122"/>
                <a:ea typeface="微软雅黑" panose="020B0503020204020204" charset="-122"/>
                <a:cs typeface="微软雅黑" panose="020B0503020204020204" charset="-122"/>
              </a:rPr>
              <a:t>适量运动</a:t>
            </a:r>
            <a:endParaRPr lang="en-US" sz="160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nvSpPr>
        <p:spPr>
          <a:xfrm>
            <a:off x="6422466" y="5213997"/>
            <a:ext cx="5064406" cy="994791"/>
          </a:xfrm>
          <a:prstGeom prst="rect">
            <a:avLst/>
          </a:prstGeom>
        </p:spPr>
        <p:txBody>
          <a:bodyPr vert="horz" wrap="square" lIns="114300" tIns="57150" rIns="114300" bIns="57150" rtlCol="0" anchor="t" anchorCtr="0">
            <a:spAutoFit/>
          </a:bodyPr>
          <a:lstStyle/>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戒烟可以显著降低肺癌、喉癌、食管癌等肿瘤的发病率，适量饮酒对预防乳腺癌有一定作用，但过量饮酒会显著增加口腔癌、食管癌、肝癌的发病率。</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8" name="TextBox 8"/>
          <p:cNvSpPr txBox="1"/>
          <p:nvPr/>
        </p:nvSpPr>
        <p:spPr>
          <a:xfrm>
            <a:off x="6422466" y="4823558"/>
            <a:ext cx="4169507" cy="367284"/>
          </a:xfrm>
          <a:prstGeom prst="rect">
            <a:avLst/>
          </a:prstGeom>
        </p:spPr>
        <p:txBody>
          <a:bodyPr vert="horz" wrap="square" lIns="114300" tIns="57150" rIns="114300" bIns="57150" rtlCol="0" anchor="t" anchorCtr="0">
            <a:spAutoFit/>
          </a:bodyPr>
          <a:lstStyle/>
          <a:p>
            <a:pPr>
              <a:lnSpc>
                <a:spcPct val="77000"/>
              </a:lnSpc>
            </a:pPr>
            <a:r>
              <a:rPr lang="en-US" sz="1605" b="1">
                <a:solidFill>
                  <a:schemeClr val="accent1"/>
                </a:solidFill>
                <a:latin typeface="微软雅黑" panose="020B0503020204020204" charset="-122"/>
                <a:ea typeface="微软雅黑" panose="020B0503020204020204" charset="-122"/>
                <a:cs typeface="微软雅黑" panose="020B0503020204020204" charset="-122"/>
              </a:rPr>
              <a:t>戒烟限酒</a:t>
            </a:r>
            <a:endParaRPr lang="en-US" sz="1605" b="1">
              <a:solidFill>
                <a:schemeClr val="accent1"/>
              </a:solidFill>
              <a:latin typeface="微软雅黑" panose="020B0503020204020204" charset="-122"/>
              <a:ea typeface="微软雅黑" panose="020B0503020204020204" charset="-122"/>
              <a:cs typeface="微软雅黑" panose="020B0503020204020204" charset="-122"/>
            </a:endParaRPr>
          </a:p>
        </p:txBody>
      </p:sp>
      <p:grpSp>
        <p:nvGrpSpPr>
          <p:cNvPr id="9" name="Group 9"/>
          <p:cNvGrpSpPr/>
          <p:nvPr/>
        </p:nvGrpSpPr>
        <p:grpSpPr>
          <a:xfrm>
            <a:off x="454963" y="93878"/>
            <a:ext cx="10641129" cy="914400"/>
            <a:chOff x="454963" y="93878"/>
            <a:chExt cx="10641129" cy="914400"/>
          </a:xfrm>
        </p:grpSpPr>
        <p:sp>
          <p:nvSpPr>
            <p:cNvPr id="10" name="AutoShape 10"/>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1" name="AutoShape 11"/>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2" name="AutoShape 12"/>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13" name="AutoShape 13"/>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14" name="AutoShape 14"/>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15" name="AutoShape 15"/>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6" name="AutoShape 16"/>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7" name="AutoShape 17"/>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0" name="TextBox 30"/>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健康生活方式</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1036424" y="1665910"/>
            <a:ext cx="5058967" cy="4264973"/>
          </a:xfrm>
          <a:prstGeom prst="rect">
            <a:avLst/>
          </a:prstGeom>
          <a:solidFill>
            <a:schemeClr val="accent1">
              <a:alpha val="26000"/>
            </a:schemeClr>
          </a:solidFill>
        </p:spPr>
        <p:style>
          <a:lnRef idx="0">
            <a:schemeClr val="accent1"/>
          </a:lnRef>
          <a:fillRef idx="1">
            <a:schemeClr val="accent1"/>
          </a:fillRef>
          <a:effectRef idx="0">
            <a:schemeClr val="accent1"/>
          </a:effectRef>
          <a:fontRef idx="minor">
            <a:schemeClr val="lt1"/>
          </a:fontRef>
        </p:style>
      </p:sp>
      <p:pic>
        <p:nvPicPr>
          <p:cNvPr id="3" name="Picture 3"/>
          <p:cNvPicPr>
            <a:picLocks noChangeAspect="1"/>
          </p:cNvPicPr>
          <p:nvPr/>
        </p:nvPicPr>
        <p:blipFill>
          <a:blip r:embed="rId2"/>
          <a:srcRect t="7891" b="7891"/>
          <a:stretch>
            <a:fillRect/>
          </a:stretch>
        </p:blipFill>
        <p:spPr>
          <a:xfrm>
            <a:off x="6099052" y="1665911"/>
            <a:ext cx="5058969" cy="4260571"/>
          </a:xfrm>
          <a:prstGeom prst="rect">
            <a:avLst/>
          </a:prstGeom>
        </p:spPr>
      </p:pic>
      <p:grpSp>
        <p:nvGrpSpPr>
          <p:cNvPr id="4" name="Group 4"/>
          <p:cNvGrpSpPr/>
          <p:nvPr/>
        </p:nvGrpSpPr>
        <p:grpSpPr>
          <a:xfrm>
            <a:off x="1352702" y="5392034"/>
            <a:ext cx="382463" cy="382463"/>
            <a:chOff x="1352702" y="5392034"/>
            <a:chExt cx="382463" cy="382463"/>
          </a:xfrm>
        </p:grpSpPr>
        <p:sp>
          <p:nvSpPr>
            <p:cNvPr id="5" name="AutoShape 5"/>
            <p:cNvSpPr/>
            <p:nvPr/>
          </p:nvSpPr>
          <p:spPr>
            <a:xfrm>
              <a:off x="1352702" y="5392034"/>
              <a:ext cx="382463" cy="382463"/>
            </a:xfrm>
            <a:prstGeom prst="ellipse">
              <a:avLst/>
            </a:prstGeom>
            <a:ln w="9525">
              <a:solidFill>
                <a:schemeClr val="accent1">
                  <a:alpha val="100000"/>
                </a:schemeClr>
              </a:solidFill>
              <a:prstDash val="solid"/>
            </a:ln>
          </p:spPr>
          <p:style>
            <a:lnRef idx="0">
              <a:schemeClr val="accent1"/>
            </a:lnRef>
            <a:fillRef idx="1">
              <a:schemeClr val="accent1"/>
            </a:fillRef>
            <a:effectRef idx="0">
              <a:schemeClr val="accent1"/>
            </a:effectRef>
            <a:fontRef idx="minor">
              <a:schemeClr val="lt1"/>
            </a:fontRef>
          </p:style>
        </p:sp>
      </p:grpSp>
      <p:grpSp>
        <p:nvGrpSpPr>
          <p:cNvPr id="6" name="Group 6"/>
          <p:cNvGrpSpPr/>
          <p:nvPr/>
        </p:nvGrpSpPr>
        <p:grpSpPr>
          <a:xfrm>
            <a:off x="2204679" y="5392034"/>
            <a:ext cx="382463" cy="382463"/>
            <a:chOff x="2204679" y="5392034"/>
            <a:chExt cx="382463" cy="382463"/>
          </a:xfrm>
        </p:grpSpPr>
        <p:sp>
          <p:nvSpPr>
            <p:cNvPr id="7" name="AutoShape 7"/>
            <p:cNvSpPr/>
            <p:nvPr/>
          </p:nvSpPr>
          <p:spPr>
            <a:xfrm>
              <a:off x="2204679" y="5392034"/>
              <a:ext cx="382463" cy="382463"/>
            </a:xfrm>
            <a:prstGeom prst="ellipse">
              <a:avLst/>
            </a:prstGeom>
            <a:ln w="9525">
              <a:solidFill>
                <a:schemeClr val="accent1">
                  <a:alpha val="100000"/>
                </a:schemeClr>
              </a:solidFill>
              <a:prstDash val="solid"/>
            </a:ln>
          </p:spPr>
          <p:style>
            <a:lnRef idx="0">
              <a:schemeClr val="accent1"/>
            </a:lnRef>
            <a:fillRef idx="1">
              <a:schemeClr val="accent1"/>
            </a:fillRef>
            <a:effectRef idx="0">
              <a:schemeClr val="accent1"/>
            </a:effectRef>
            <a:fontRef idx="minor">
              <a:schemeClr val="lt1"/>
            </a:fontRef>
          </p:style>
        </p:sp>
      </p:grpSp>
      <p:grpSp>
        <p:nvGrpSpPr>
          <p:cNvPr id="8" name="Group 8"/>
          <p:cNvGrpSpPr/>
          <p:nvPr/>
        </p:nvGrpSpPr>
        <p:grpSpPr>
          <a:xfrm>
            <a:off x="3056534" y="5392034"/>
            <a:ext cx="382463" cy="382463"/>
            <a:chOff x="3056534" y="5392034"/>
            <a:chExt cx="382463" cy="382463"/>
          </a:xfrm>
        </p:grpSpPr>
        <p:sp>
          <p:nvSpPr>
            <p:cNvPr id="9" name="AutoShape 9"/>
            <p:cNvSpPr/>
            <p:nvPr/>
          </p:nvSpPr>
          <p:spPr>
            <a:xfrm>
              <a:off x="3056534" y="5392034"/>
              <a:ext cx="382463" cy="382463"/>
            </a:xfrm>
            <a:prstGeom prst="ellipse">
              <a:avLst/>
            </a:prstGeom>
            <a:ln w="9525">
              <a:solidFill>
                <a:schemeClr val="accent1">
                  <a:alpha val="100000"/>
                </a:schemeClr>
              </a:solidFill>
              <a:prstDash val="solid"/>
            </a:ln>
          </p:spPr>
          <p:style>
            <a:lnRef idx="0">
              <a:schemeClr val="accent1"/>
            </a:lnRef>
            <a:fillRef idx="1">
              <a:schemeClr val="accent1"/>
            </a:fillRef>
            <a:effectRef idx="0">
              <a:schemeClr val="accent1"/>
            </a:effectRef>
            <a:fontRef idx="minor">
              <a:schemeClr val="lt1"/>
            </a:fontRef>
          </p:style>
        </p:sp>
      </p:grpSp>
      <p:grpSp>
        <p:nvGrpSpPr>
          <p:cNvPr id="10" name="Group 10"/>
          <p:cNvGrpSpPr/>
          <p:nvPr/>
        </p:nvGrpSpPr>
        <p:grpSpPr>
          <a:xfrm>
            <a:off x="3908511" y="5392034"/>
            <a:ext cx="382463" cy="382463"/>
            <a:chOff x="3908511" y="5392034"/>
            <a:chExt cx="382463" cy="382463"/>
          </a:xfrm>
        </p:grpSpPr>
        <p:sp>
          <p:nvSpPr>
            <p:cNvPr id="11" name="AutoShape 11"/>
            <p:cNvSpPr/>
            <p:nvPr/>
          </p:nvSpPr>
          <p:spPr>
            <a:xfrm>
              <a:off x="3908511" y="5392034"/>
              <a:ext cx="382463" cy="382463"/>
            </a:xfrm>
            <a:prstGeom prst="ellipse">
              <a:avLst/>
            </a:prstGeom>
            <a:ln w="9525">
              <a:solidFill>
                <a:schemeClr val="accent1">
                  <a:alpha val="100000"/>
                </a:schemeClr>
              </a:solidFill>
              <a:prstDash val="solid"/>
            </a:ln>
          </p:spPr>
          <p:style>
            <a:lnRef idx="0">
              <a:schemeClr val="accent1"/>
            </a:lnRef>
            <a:fillRef idx="1">
              <a:schemeClr val="accent1"/>
            </a:fillRef>
            <a:effectRef idx="0">
              <a:schemeClr val="accent1"/>
            </a:effectRef>
            <a:fontRef idx="minor">
              <a:schemeClr val="lt1"/>
            </a:fontRef>
          </p:style>
        </p:sp>
      </p:grpSp>
      <p:sp>
        <p:nvSpPr>
          <p:cNvPr id="12" name="AutoShape 12"/>
          <p:cNvSpPr/>
          <p:nvPr/>
        </p:nvSpPr>
        <p:spPr>
          <a:xfrm>
            <a:off x="1352702" y="2211388"/>
            <a:ext cx="4276714" cy="1196863"/>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每年进行一次常规体检，包括血常规、尿常规、生化检查等，有助于及早发现肿瘤迹象。</a:t>
            </a:r>
            <a:endParaRPr lang="en-US" sz="1100"/>
          </a:p>
        </p:txBody>
      </p:sp>
      <p:sp>
        <p:nvSpPr>
          <p:cNvPr id="13" name="AutoShape 13"/>
          <p:cNvSpPr/>
          <p:nvPr/>
        </p:nvSpPr>
        <p:spPr>
          <a:xfrm>
            <a:off x="1352702" y="3980984"/>
            <a:ext cx="4276714" cy="1220605"/>
          </a:xfrm>
          <a:prstGeom prst="rect">
            <a:avLst/>
          </a:prstGeom>
        </p:spPr>
        <p:txBody>
          <a:bodyPr wrap="square" lIns="85725" tIns="85725" rIns="47625" bIns="85725" rtlCol="0" anchor="t" anchorCtr="0">
            <a:noAutofit/>
          </a:bodyPr>
          <a:lstStyle/>
          <a:p>
            <a:pPr algn="l">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针对家族中有肿瘤病史的人群，可进行针对性的检查，如乳腺B超、胃肠镜检查等，以便及早发现肿瘤迹象。</a:t>
            </a:r>
            <a:endParaRPr lang="en-US" sz="1100"/>
          </a:p>
        </p:txBody>
      </p:sp>
      <p:sp>
        <p:nvSpPr>
          <p:cNvPr id="14" name="Freeform 14"/>
          <p:cNvSpPr/>
          <p:nvPr/>
        </p:nvSpPr>
        <p:spPr>
          <a:xfrm>
            <a:off x="1422013" y="5461304"/>
            <a:ext cx="243840" cy="243840"/>
          </a:xfrm>
          <a:custGeom>
            <a:avLst/>
            <a:gdLst/>
            <a:ahLst/>
            <a:cxnLst/>
            <a:rect l="l" t="t" r="r" b="b"/>
            <a:pathLst>
              <a:path w="304800" h="304800">
                <a:moveTo>
                  <a:pt x="242888" y="85725"/>
                </a:moveTo>
                <a:cubicBezTo>
                  <a:pt x="240078" y="85725"/>
                  <a:pt x="237363" y="86077"/>
                  <a:pt x="234725" y="86649"/>
                </a:cubicBezTo>
                <a:cubicBezTo>
                  <a:pt x="233553" y="69304"/>
                  <a:pt x="219256" y="55559"/>
                  <a:pt x="201616" y="55559"/>
                </a:cubicBezTo>
                <a:cubicBezTo>
                  <a:pt x="197663" y="55559"/>
                  <a:pt x="193919" y="56369"/>
                  <a:pt x="190405" y="57636"/>
                </a:cubicBezTo>
                <a:cubicBezTo>
                  <a:pt x="179451" y="40224"/>
                  <a:pt x="160191" y="28575"/>
                  <a:pt x="138113" y="28575"/>
                </a:cubicBezTo>
                <a:cubicBezTo>
                  <a:pt x="104565" y="28575"/>
                  <a:pt x="77410" y="55312"/>
                  <a:pt x="76391" y="88611"/>
                </a:cubicBezTo>
                <a:cubicBezTo>
                  <a:pt x="71923" y="86773"/>
                  <a:pt x="67046" y="85725"/>
                  <a:pt x="61913" y="85725"/>
                </a:cubicBezTo>
                <a:cubicBezTo>
                  <a:pt x="40872" y="85725"/>
                  <a:pt x="23813" y="102784"/>
                  <a:pt x="23813" y="123825"/>
                </a:cubicBezTo>
                <a:cubicBezTo>
                  <a:pt x="23813" y="144323"/>
                  <a:pt x="40034" y="160915"/>
                  <a:pt x="60322" y="161754"/>
                </a:cubicBezTo>
                <a:lnTo>
                  <a:pt x="75600" y="146475"/>
                </a:lnTo>
                <a:lnTo>
                  <a:pt x="91049" y="161925"/>
                </a:lnTo>
                <a:lnTo>
                  <a:pt x="98269" y="161925"/>
                </a:lnTo>
                <a:lnTo>
                  <a:pt x="113709" y="146475"/>
                </a:lnTo>
                <a:lnTo>
                  <a:pt x="129149" y="161925"/>
                </a:lnTo>
                <a:lnTo>
                  <a:pt x="136369" y="161925"/>
                </a:lnTo>
                <a:lnTo>
                  <a:pt x="151809" y="146475"/>
                </a:lnTo>
                <a:lnTo>
                  <a:pt x="167249" y="161925"/>
                </a:lnTo>
                <a:lnTo>
                  <a:pt x="174469" y="161925"/>
                </a:lnTo>
                <a:lnTo>
                  <a:pt x="189909" y="146475"/>
                </a:lnTo>
                <a:lnTo>
                  <a:pt x="205349" y="161925"/>
                </a:lnTo>
                <a:lnTo>
                  <a:pt x="212569" y="161925"/>
                </a:lnTo>
                <a:lnTo>
                  <a:pt x="228009" y="146475"/>
                </a:lnTo>
                <a:lnTo>
                  <a:pt x="243402" y="161868"/>
                </a:lnTo>
                <a:cubicBezTo>
                  <a:pt x="264195" y="161592"/>
                  <a:pt x="280988" y="144694"/>
                  <a:pt x="280988" y="123825"/>
                </a:cubicBezTo>
                <a:cubicBezTo>
                  <a:pt x="280988" y="102784"/>
                  <a:pt x="263928" y="85725"/>
                  <a:pt x="242888" y="85725"/>
                </a:cubicBezTo>
                <a:close/>
                <a:moveTo>
                  <a:pt x="228600" y="157791"/>
                </a:moveTo>
                <a:lnTo>
                  <a:pt x="214941" y="171450"/>
                </a:lnTo>
                <a:lnTo>
                  <a:pt x="202959" y="171450"/>
                </a:lnTo>
                <a:lnTo>
                  <a:pt x="189900" y="158391"/>
                </a:lnTo>
                <a:lnTo>
                  <a:pt x="176841" y="171450"/>
                </a:lnTo>
                <a:lnTo>
                  <a:pt x="164859" y="171450"/>
                </a:lnTo>
                <a:lnTo>
                  <a:pt x="151800" y="158391"/>
                </a:lnTo>
                <a:lnTo>
                  <a:pt x="138741" y="171450"/>
                </a:lnTo>
                <a:lnTo>
                  <a:pt x="126759" y="171450"/>
                </a:lnTo>
                <a:lnTo>
                  <a:pt x="113700" y="158391"/>
                </a:lnTo>
                <a:lnTo>
                  <a:pt x="100641" y="171450"/>
                </a:lnTo>
                <a:lnTo>
                  <a:pt x="88668" y="171450"/>
                </a:lnTo>
                <a:lnTo>
                  <a:pt x="75609" y="158391"/>
                </a:lnTo>
                <a:lnTo>
                  <a:pt x="62541" y="171450"/>
                </a:lnTo>
                <a:lnTo>
                  <a:pt x="61913" y="171450"/>
                </a:lnTo>
                <a:lnTo>
                  <a:pt x="87154" y="276225"/>
                </a:lnTo>
                <a:lnTo>
                  <a:pt x="216932" y="276225"/>
                </a:lnTo>
                <a:lnTo>
                  <a:pt x="242888" y="171450"/>
                </a:lnTo>
                <a:lnTo>
                  <a:pt x="242259" y="171450"/>
                </a:lnTo>
                <a:lnTo>
                  <a:pt x="228600" y="157791"/>
                </a:lnTo>
                <a:close/>
                <a:moveTo>
                  <a:pt x="109538" y="266700"/>
                </a:moveTo>
                <a:lnTo>
                  <a:pt x="89697" y="180975"/>
                </a:lnTo>
                <a:lnTo>
                  <a:pt x="99222" y="180975"/>
                </a:lnTo>
                <a:lnTo>
                  <a:pt x="119063" y="266700"/>
                </a:lnTo>
                <a:lnTo>
                  <a:pt x="109538" y="266700"/>
                </a:lnTo>
                <a:close/>
                <a:moveTo>
                  <a:pt x="128588" y="266700"/>
                </a:moveTo>
                <a:lnTo>
                  <a:pt x="118472" y="180975"/>
                </a:lnTo>
                <a:lnTo>
                  <a:pt x="127997" y="180975"/>
                </a:lnTo>
                <a:lnTo>
                  <a:pt x="138113" y="266700"/>
                </a:lnTo>
                <a:lnTo>
                  <a:pt x="128588" y="266700"/>
                </a:lnTo>
                <a:close/>
                <a:moveTo>
                  <a:pt x="157163" y="266700"/>
                </a:moveTo>
                <a:lnTo>
                  <a:pt x="147638" y="266700"/>
                </a:lnTo>
                <a:lnTo>
                  <a:pt x="147638" y="180975"/>
                </a:lnTo>
                <a:lnTo>
                  <a:pt x="157163" y="180975"/>
                </a:lnTo>
                <a:lnTo>
                  <a:pt x="157163" y="266700"/>
                </a:lnTo>
                <a:close/>
                <a:moveTo>
                  <a:pt x="166688" y="266700"/>
                </a:moveTo>
                <a:lnTo>
                  <a:pt x="176803" y="180975"/>
                </a:lnTo>
                <a:lnTo>
                  <a:pt x="186328" y="180975"/>
                </a:lnTo>
                <a:lnTo>
                  <a:pt x="176213" y="266700"/>
                </a:lnTo>
                <a:lnTo>
                  <a:pt x="166688" y="266700"/>
                </a:lnTo>
                <a:close/>
                <a:moveTo>
                  <a:pt x="195263" y="266700"/>
                </a:moveTo>
                <a:lnTo>
                  <a:pt x="185738" y="266700"/>
                </a:lnTo>
                <a:lnTo>
                  <a:pt x="205378" y="180975"/>
                </a:lnTo>
                <a:lnTo>
                  <a:pt x="214903" y="180975"/>
                </a:lnTo>
                <a:lnTo>
                  <a:pt x="195263" y="266700"/>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5" name="Freeform 15"/>
          <p:cNvSpPr/>
          <p:nvPr/>
        </p:nvSpPr>
        <p:spPr>
          <a:xfrm>
            <a:off x="2273990" y="5461304"/>
            <a:ext cx="243840" cy="243840"/>
          </a:xfrm>
          <a:custGeom>
            <a:avLst/>
            <a:gdLst/>
            <a:ahLst/>
            <a:cxnLst/>
            <a:rect l="l" t="t" r="r" b="b"/>
            <a:pathLst>
              <a:path w="304800" h="304800">
                <a:moveTo>
                  <a:pt x="20031" y="114795"/>
                </a:moveTo>
                <a:lnTo>
                  <a:pt x="147647" y="273187"/>
                </a:lnTo>
                <a:lnTo>
                  <a:pt x="96469" y="114795"/>
                </a:lnTo>
                <a:lnTo>
                  <a:pt x="20031" y="114795"/>
                </a:lnTo>
                <a:close/>
                <a:moveTo>
                  <a:pt x="110338" y="114795"/>
                </a:moveTo>
                <a:lnTo>
                  <a:pt x="155534" y="273510"/>
                </a:lnTo>
                <a:lnTo>
                  <a:pt x="194424" y="114795"/>
                </a:lnTo>
                <a:lnTo>
                  <a:pt x="110338" y="114795"/>
                </a:lnTo>
                <a:close/>
                <a:moveTo>
                  <a:pt x="162411" y="273187"/>
                </a:moveTo>
                <a:lnTo>
                  <a:pt x="285264" y="114795"/>
                </a:lnTo>
                <a:lnTo>
                  <a:pt x="209417" y="114795"/>
                </a:lnTo>
                <a:lnTo>
                  <a:pt x="162411" y="273187"/>
                </a:lnTo>
                <a:close/>
                <a:moveTo>
                  <a:pt x="285550" y="104432"/>
                </a:moveTo>
                <a:lnTo>
                  <a:pt x="248717" y="41453"/>
                </a:lnTo>
                <a:lnTo>
                  <a:pt x="211865" y="104432"/>
                </a:lnTo>
                <a:lnTo>
                  <a:pt x="285550" y="104432"/>
                </a:lnTo>
                <a:close/>
                <a:moveTo>
                  <a:pt x="237134" y="37843"/>
                </a:moveTo>
                <a:lnTo>
                  <a:pt x="163449" y="37843"/>
                </a:lnTo>
                <a:lnTo>
                  <a:pt x="200282" y="102984"/>
                </a:lnTo>
                <a:lnTo>
                  <a:pt x="237134" y="37843"/>
                </a:lnTo>
                <a:close/>
                <a:moveTo>
                  <a:pt x="188957" y="104432"/>
                </a:moveTo>
                <a:lnTo>
                  <a:pt x="152124" y="41453"/>
                </a:lnTo>
                <a:lnTo>
                  <a:pt x="115281" y="104432"/>
                </a:lnTo>
                <a:lnTo>
                  <a:pt x="188957" y="104432"/>
                </a:lnTo>
                <a:close/>
                <a:moveTo>
                  <a:pt x="141341" y="37843"/>
                </a:moveTo>
                <a:lnTo>
                  <a:pt x="67666" y="37843"/>
                </a:lnTo>
                <a:lnTo>
                  <a:pt x="104508" y="102984"/>
                </a:lnTo>
                <a:lnTo>
                  <a:pt x="141341" y="37843"/>
                </a:lnTo>
                <a:close/>
                <a:moveTo>
                  <a:pt x="56093" y="41453"/>
                </a:moveTo>
                <a:lnTo>
                  <a:pt x="19260" y="104432"/>
                </a:lnTo>
                <a:lnTo>
                  <a:pt x="92935" y="104432"/>
                </a:lnTo>
                <a:lnTo>
                  <a:pt x="56093" y="41453"/>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6" name="Freeform 16"/>
          <p:cNvSpPr/>
          <p:nvPr/>
        </p:nvSpPr>
        <p:spPr>
          <a:xfrm>
            <a:off x="3089453" y="5461304"/>
            <a:ext cx="243840" cy="243840"/>
          </a:xfrm>
          <a:custGeom>
            <a:avLst/>
            <a:gdLst/>
            <a:ahLst/>
            <a:cxnLst/>
            <a:rect l="l" t="t" r="r" b="b"/>
            <a:pathLst>
              <a:path w="304800" h="304800">
                <a:moveTo>
                  <a:pt x="310886" y="167269"/>
                </a:moveTo>
                <a:cubicBezTo>
                  <a:pt x="310886" y="167269"/>
                  <a:pt x="267148" y="122672"/>
                  <a:pt x="206873" y="122672"/>
                </a:cubicBezTo>
                <a:cubicBezTo>
                  <a:pt x="147980" y="122672"/>
                  <a:pt x="89764" y="167269"/>
                  <a:pt x="89764" y="167269"/>
                </a:cubicBezTo>
                <a:lnTo>
                  <a:pt x="57064" y="153619"/>
                </a:lnTo>
                <a:lnTo>
                  <a:pt x="57064" y="193662"/>
                </a:lnTo>
                <a:cubicBezTo>
                  <a:pt x="62217" y="195415"/>
                  <a:pt x="65989" y="200158"/>
                  <a:pt x="65989" y="205902"/>
                </a:cubicBezTo>
                <a:cubicBezTo>
                  <a:pt x="65989" y="211703"/>
                  <a:pt x="62141" y="216456"/>
                  <a:pt x="56912" y="218170"/>
                </a:cubicBezTo>
                <a:lnTo>
                  <a:pt x="66580" y="245135"/>
                </a:lnTo>
                <a:lnTo>
                  <a:pt x="38043" y="245135"/>
                </a:lnTo>
                <a:lnTo>
                  <a:pt x="47796" y="217942"/>
                </a:lnTo>
                <a:cubicBezTo>
                  <a:pt x="43110" y="215951"/>
                  <a:pt x="39834" y="211322"/>
                  <a:pt x="39834" y="205902"/>
                </a:cubicBezTo>
                <a:cubicBezTo>
                  <a:pt x="39834" y="200597"/>
                  <a:pt x="43015" y="196082"/>
                  <a:pt x="47558" y="194024"/>
                </a:cubicBezTo>
                <a:lnTo>
                  <a:pt x="47558" y="149647"/>
                </a:lnTo>
                <a:lnTo>
                  <a:pt x="0" y="129816"/>
                </a:lnTo>
                <a:lnTo>
                  <a:pt x="209255" y="35890"/>
                </a:lnTo>
                <a:lnTo>
                  <a:pt x="401241" y="130997"/>
                </a:lnTo>
                <a:lnTo>
                  <a:pt x="310886" y="167269"/>
                </a:lnTo>
                <a:close/>
                <a:moveTo>
                  <a:pt x="204492" y="145266"/>
                </a:moveTo>
                <a:cubicBezTo>
                  <a:pt x="265128" y="145266"/>
                  <a:pt x="294846" y="177365"/>
                  <a:pt x="294846" y="177365"/>
                </a:cubicBezTo>
                <a:lnTo>
                  <a:pt x="294846" y="243945"/>
                </a:lnTo>
                <a:cubicBezTo>
                  <a:pt x="294846" y="243945"/>
                  <a:pt x="263938" y="268910"/>
                  <a:pt x="199739" y="268910"/>
                </a:cubicBezTo>
                <a:cubicBezTo>
                  <a:pt x="135541" y="268910"/>
                  <a:pt x="114138" y="243945"/>
                  <a:pt x="114138" y="243945"/>
                </a:cubicBezTo>
                <a:lnTo>
                  <a:pt x="114138" y="177365"/>
                </a:lnTo>
                <a:cubicBezTo>
                  <a:pt x="114138" y="177365"/>
                  <a:pt x="143856" y="145266"/>
                  <a:pt x="204492" y="145266"/>
                </a:cubicBezTo>
                <a:close/>
                <a:moveTo>
                  <a:pt x="203302" y="254641"/>
                </a:moveTo>
                <a:cubicBezTo>
                  <a:pt x="245326" y="254641"/>
                  <a:pt x="279397" y="246116"/>
                  <a:pt x="279397" y="235620"/>
                </a:cubicBezTo>
                <a:cubicBezTo>
                  <a:pt x="279397" y="225123"/>
                  <a:pt x="245326" y="216599"/>
                  <a:pt x="203302" y="216599"/>
                </a:cubicBezTo>
                <a:cubicBezTo>
                  <a:pt x="161277" y="216599"/>
                  <a:pt x="127216" y="225123"/>
                  <a:pt x="127216" y="235620"/>
                </a:cubicBezTo>
                <a:cubicBezTo>
                  <a:pt x="127216" y="246116"/>
                  <a:pt x="161277" y="254641"/>
                  <a:pt x="203302" y="254641"/>
                </a:cubicBez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7" name="Freeform 17"/>
          <p:cNvSpPr/>
          <p:nvPr/>
        </p:nvSpPr>
        <p:spPr>
          <a:xfrm>
            <a:off x="3977823" y="5461304"/>
            <a:ext cx="243840" cy="243840"/>
          </a:xfrm>
          <a:custGeom>
            <a:avLst/>
            <a:gdLst/>
            <a:ahLst/>
            <a:cxnLst/>
            <a:rect l="l" t="t" r="r" b="b"/>
            <a:pathLst>
              <a:path w="304800" h="304800">
                <a:moveTo>
                  <a:pt x="152800" y="79486"/>
                </a:moveTo>
                <a:cubicBezTo>
                  <a:pt x="152800" y="79486"/>
                  <a:pt x="133750" y="38891"/>
                  <a:pt x="90888" y="38891"/>
                </a:cubicBezTo>
                <a:cubicBezTo>
                  <a:pt x="44053" y="38891"/>
                  <a:pt x="19450" y="78581"/>
                  <a:pt x="19450" y="118262"/>
                </a:cubicBezTo>
                <a:cubicBezTo>
                  <a:pt x="19450" y="184147"/>
                  <a:pt x="152800" y="265900"/>
                  <a:pt x="152800" y="265900"/>
                </a:cubicBezTo>
                <a:cubicBezTo>
                  <a:pt x="152800" y="265900"/>
                  <a:pt x="285350" y="184937"/>
                  <a:pt x="285350" y="118262"/>
                </a:cubicBezTo>
                <a:cubicBezTo>
                  <a:pt x="285350" y="77781"/>
                  <a:pt x="259956" y="38891"/>
                  <a:pt x="214713" y="38891"/>
                </a:cubicBezTo>
                <a:cubicBezTo>
                  <a:pt x="169469" y="38891"/>
                  <a:pt x="152800" y="79486"/>
                  <a:pt x="152800" y="79486"/>
                </a:cubicBez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1352702" y="1804117"/>
            <a:ext cx="4276714"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常规体检</a:t>
            </a:r>
            <a:endParaRPr lang="en-US" sz="1100"/>
          </a:p>
        </p:txBody>
      </p:sp>
      <p:sp>
        <p:nvSpPr>
          <p:cNvPr id="19" name="AutoShape 19"/>
          <p:cNvSpPr/>
          <p:nvPr/>
        </p:nvSpPr>
        <p:spPr>
          <a:xfrm>
            <a:off x="1352702" y="3594761"/>
            <a:ext cx="4276714" cy="407270"/>
          </a:xfrm>
          <a:prstGeom prst="rect">
            <a:avLst/>
          </a:prstGeom>
        </p:spPr>
        <p:txBody>
          <a:bodyPr wrap="square" lIns="85725" tIns="85725" rIns="47625" bIns="85725" rtlCol="0" anchor="t" anchorCtr="0">
            <a:noAutofit/>
          </a:bodyPr>
          <a:lstStyle/>
          <a:p>
            <a:pPr algn="l">
              <a:spcBef>
                <a:spcPts val="375"/>
              </a:spcBef>
              <a:defRPr/>
            </a:pPr>
            <a:r>
              <a:rPr lang="en-US" sz="2025" b="1">
                <a:solidFill>
                  <a:schemeClr val="accent1"/>
                </a:solidFill>
                <a:latin typeface="微软雅黑" panose="020B0503020204020204" charset="-122"/>
                <a:ea typeface="微软雅黑" panose="020B0503020204020204" charset="-122"/>
                <a:cs typeface="微软雅黑" panose="020B0503020204020204" charset="-122"/>
              </a:rPr>
              <a:t>针对性检查</a:t>
            </a:r>
            <a:endParaRPr lang="en-US" sz="1100"/>
          </a:p>
        </p:txBody>
      </p:sp>
      <p:grpSp>
        <p:nvGrpSpPr>
          <p:cNvPr id="20" name="Group 20"/>
          <p:cNvGrpSpPr/>
          <p:nvPr/>
        </p:nvGrpSpPr>
        <p:grpSpPr>
          <a:xfrm>
            <a:off x="454963" y="93878"/>
            <a:ext cx="10641129" cy="914400"/>
            <a:chOff x="454963" y="93878"/>
            <a:chExt cx="10641129" cy="914400"/>
          </a:xfrm>
        </p:grpSpPr>
        <p:sp>
          <p:nvSpPr>
            <p:cNvPr id="21" name="AutoShape 21"/>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7" name="AutoShape 37"/>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8" name="AutoShape 38"/>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9" name="AutoShape 39"/>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40" name="AutoShape 40"/>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41" name="TextBox 41"/>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定期健康检查</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7150141" y="2021983"/>
            <a:ext cx="3939528" cy="3939528"/>
          </a:xfrm>
          <a:prstGeom prst="ellipse">
            <a:avLst/>
          </a:prstGeom>
          <a:solidFill>
            <a:schemeClr val="accent2">
              <a:lumMod val="60000"/>
              <a:lumOff val="40000"/>
              <a:alpha val="100000"/>
            </a:schemeClr>
          </a:solidFill>
        </p:spPr>
        <p:style>
          <a:lnRef idx="0">
            <a:schemeClr val="accent2"/>
          </a:lnRef>
          <a:fillRef idx="1">
            <a:schemeClr val="accent2"/>
          </a:fillRef>
          <a:effectRef idx="0">
            <a:schemeClr val="accent2"/>
          </a:effectRef>
          <a:fontRef idx="minor">
            <a:schemeClr val="lt1"/>
          </a:fontRef>
        </p:style>
      </p:sp>
      <p:sp>
        <p:nvSpPr>
          <p:cNvPr id="3" name="TextBox 3"/>
          <p:cNvSpPr txBox="1"/>
          <p:nvPr/>
        </p:nvSpPr>
        <p:spPr>
          <a:xfrm>
            <a:off x="454963" y="2034175"/>
            <a:ext cx="5826389"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留意身体症状，如持续发热、体重下降、疲劳、疼痛等，这些可能是肿瘤的早期征兆，应及时就医检查。</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454963" y="1575832"/>
            <a:ext cx="2703493" cy="363283"/>
          </a:xfrm>
          <a:prstGeom prst="rect">
            <a:avLst/>
          </a:prstGeom>
        </p:spPr>
        <p:txBody>
          <a:bodyPr vert="horz" wrap="square" lIns="114300" tIns="57150" rIns="114300" bIns="57150" rtlCol="0" anchor="t" anchorCtr="0">
            <a:spAutoFit/>
          </a:bodyPr>
          <a:lstStyle/>
          <a:p>
            <a:pPr>
              <a:lnSpc>
                <a:spcPct val="77000"/>
              </a:lnSpc>
            </a:pPr>
            <a:r>
              <a:rPr lang="en-US" sz="2025" b="1">
                <a:solidFill>
                  <a:schemeClr val="accent1"/>
                </a:solidFill>
                <a:latin typeface="微软雅黑" panose="020B0503020204020204" charset="-122"/>
                <a:ea typeface="微软雅黑" panose="020B0503020204020204" charset="-122"/>
                <a:cs typeface="微软雅黑" panose="020B0503020204020204" charset="-122"/>
              </a:rPr>
              <a:t>留意身体症状</a:t>
            </a:r>
            <a:endParaRPr lang="en-US" sz="20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5" name="TextBox 5"/>
          <p:cNvSpPr txBox="1"/>
          <p:nvPr/>
        </p:nvSpPr>
        <p:spPr>
          <a:xfrm>
            <a:off x="454963" y="3530045"/>
            <a:ext cx="5826389"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某些疾病信号，如大便习惯改变、月经不规律、咳嗽不止等，可能提示肿瘤的发生，应尽早就医检查。</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nvSpPr>
        <p:spPr>
          <a:xfrm>
            <a:off x="454963" y="3071702"/>
            <a:ext cx="2703493" cy="363283"/>
          </a:xfrm>
          <a:prstGeom prst="rect">
            <a:avLst/>
          </a:prstGeom>
        </p:spPr>
        <p:txBody>
          <a:bodyPr vert="horz" wrap="square" lIns="114300" tIns="57150" rIns="114300" bIns="57150" rtlCol="0" anchor="t" anchorCtr="0">
            <a:spAutoFit/>
          </a:bodyPr>
          <a:lstStyle/>
          <a:p>
            <a:pPr>
              <a:lnSpc>
                <a:spcPct val="77000"/>
              </a:lnSpc>
            </a:pPr>
            <a:r>
              <a:rPr lang="en-US" sz="2025" b="1">
                <a:solidFill>
                  <a:schemeClr val="accent1"/>
                </a:solidFill>
                <a:latin typeface="微软雅黑" panose="020B0503020204020204" charset="-122"/>
                <a:ea typeface="微软雅黑" panose="020B0503020204020204" charset="-122"/>
                <a:cs typeface="微软雅黑" panose="020B0503020204020204" charset="-122"/>
              </a:rPr>
              <a:t>重视疾病信号</a:t>
            </a:r>
            <a:endParaRPr lang="en-US" sz="2025"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nvSpPr>
        <p:spPr>
          <a:xfrm>
            <a:off x="454963" y="5118981"/>
            <a:ext cx="6018344"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dk1"/>
                </a:solidFill>
                <a:latin typeface="微软雅黑" panose="020B0503020204020204" charset="-122"/>
                <a:ea typeface="微软雅黑" panose="020B0503020204020204" charset="-122"/>
                <a:cs typeface="微软雅黑" panose="020B0503020204020204" charset="-122"/>
              </a:rPr>
              <a:t>一旦发现身体异常，应及早就医检查，不要拖延治疗时间。医生会根据病史、体检和相关检查，进行诊断和治疗。</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8" name="TextBox 8"/>
          <p:cNvSpPr txBox="1"/>
          <p:nvPr/>
        </p:nvSpPr>
        <p:spPr>
          <a:xfrm>
            <a:off x="454963" y="4660638"/>
            <a:ext cx="2703493" cy="363283"/>
          </a:xfrm>
          <a:prstGeom prst="rect">
            <a:avLst/>
          </a:prstGeom>
        </p:spPr>
        <p:txBody>
          <a:bodyPr vert="horz" wrap="square" lIns="114300" tIns="57150" rIns="114300" bIns="57150" rtlCol="0" anchor="t" anchorCtr="0">
            <a:spAutoFit/>
          </a:bodyPr>
          <a:lstStyle/>
          <a:p>
            <a:pPr>
              <a:lnSpc>
                <a:spcPct val="77000"/>
              </a:lnSpc>
            </a:pPr>
            <a:r>
              <a:rPr lang="en-US" sz="2025" b="1">
                <a:solidFill>
                  <a:schemeClr val="accent1"/>
                </a:solidFill>
                <a:latin typeface="微软雅黑" panose="020B0503020204020204" charset="-122"/>
                <a:ea typeface="微软雅黑" panose="020B0503020204020204" charset="-122"/>
                <a:cs typeface="微软雅黑" panose="020B0503020204020204" charset="-122"/>
              </a:rPr>
              <a:t>及时就医</a:t>
            </a:r>
            <a:endParaRPr lang="en-US" sz="2025" b="1">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9" name="Picture 9"/>
          <p:cNvPicPr>
            <a:picLocks noChangeAspect="1"/>
          </p:cNvPicPr>
          <p:nvPr/>
        </p:nvPicPr>
        <p:blipFill>
          <a:blip r:embed="rId2"/>
          <a:srcRect/>
          <a:stretch>
            <a:fillRect/>
          </a:stretch>
        </p:blipFill>
        <p:spPr>
          <a:xfrm>
            <a:off x="7676035" y="2524948"/>
            <a:ext cx="2887741" cy="2887741"/>
          </a:xfrm>
          <a:prstGeom prst="ellipse">
            <a:avLst/>
          </a:prstGeom>
        </p:spPr>
      </p:pic>
      <p:sp>
        <p:nvSpPr>
          <p:cNvPr id="10" name="AutoShape 10"/>
          <p:cNvSpPr/>
          <p:nvPr/>
        </p:nvSpPr>
        <p:spPr>
          <a:xfrm>
            <a:off x="8663168" y="1482987"/>
            <a:ext cx="913476" cy="913476"/>
          </a:xfrm>
          <a:prstGeom prst="ellipse">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11" name="AutoShape 11"/>
          <p:cNvSpPr/>
          <p:nvPr/>
        </p:nvSpPr>
        <p:spPr>
          <a:xfrm>
            <a:off x="6921648" y="4618441"/>
            <a:ext cx="913476" cy="913476"/>
          </a:xfrm>
          <a:prstGeom prst="ellipse">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12" name="AutoShape 12"/>
          <p:cNvSpPr/>
          <p:nvPr/>
        </p:nvSpPr>
        <p:spPr>
          <a:xfrm>
            <a:off x="10386775" y="4618441"/>
            <a:ext cx="913476" cy="913476"/>
          </a:xfrm>
          <a:prstGeom prst="ellipse">
            <a:avLst/>
          </a:prstGeom>
          <a:solidFill>
            <a:schemeClr val="accent2">
              <a:alpha val="100000"/>
            </a:schemeClr>
          </a:solidFill>
        </p:spPr>
        <p:style>
          <a:lnRef idx="0">
            <a:schemeClr val="accent2"/>
          </a:lnRef>
          <a:fillRef idx="1">
            <a:schemeClr val="accent2"/>
          </a:fillRef>
          <a:effectRef idx="0">
            <a:schemeClr val="accent2"/>
          </a:effectRef>
          <a:fontRef idx="minor">
            <a:schemeClr val="lt1"/>
          </a:fontRef>
        </p:style>
      </p:sp>
      <p:sp>
        <p:nvSpPr>
          <p:cNvPr id="13" name="Freeform 13"/>
          <p:cNvSpPr/>
          <p:nvPr/>
        </p:nvSpPr>
        <p:spPr>
          <a:xfrm>
            <a:off x="8906663" y="1691796"/>
            <a:ext cx="426486" cy="426486"/>
          </a:xfrm>
          <a:custGeom>
            <a:avLst/>
            <a:gdLst/>
            <a:ahLst/>
            <a:cxnLst/>
            <a:rect l="l" t="t" r="r" b="b"/>
            <a:pathLst>
              <a:path w="304800" h="304800">
                <a:moveTo>
                  <a:pt x="0" y="91440"/>
                </a:moveTo>
                <a:lnTo>
                  <a:pt x="152400" y="0"/>
                </a:lnTo>
                <a:lnTo>
                  <a:pt x="304800" y="91440"/>
                </a:lnTo>
                <a:lnTo>
                  <a:pt x="304800" y="121920"/>
                </a:lnTo>
                <a:lnTo>
                  <a:pt x="0" y="121920"/>
                </a:lnTo>
                <a:lnTo>
                  <a:pt x="0" y="91440"/>
                </a:lnTo>
                <a:close/>
                <a:moveTo>
                  <a:pt x="0" y="274320"/>
                </a:moveTo>
                <a:lnTo>
                  <a:pt x="304800" y="274320"/>
                </a:lnTo>
                <a:lnTo>
                  <a:pt x="304800" y="304800"/>
                </a:lnTo>
                <a:lnTo>
                  <a:pt x="0" y="304800"/>
                </a:lnTo>
                <a:lnTo>
                  <a:pt x="0" y="274320"/>
                </a:lnTo>
                <a:close/>
                <a:moveTo>
                  <a:pt x="30480" y="243840"/>
                </a:moveTo>
                <a:lnTo>
                  <a:pt x="274320" y="243840"/>
                </a:lnTo>
                <a:lnTo>
                  <a:pt x="274320" y="274320"/>
                </a:lnTo>
                <a:lnTo>
                  <a:pt x="30480" y="274320"/>
                </a:lnTo>
                <a:lnTo>
                  <a:pt x="30480" y="243840"/>
                </a:lnTo>
                <a:close/>
                <a:moveTo>
                  <a:pt x="30480" y="121920"/>
                </a:moveTo>
                <a:lnTo>
                  <a:pt x="91440" y="121920"/>
                </a:lnTo>
                <a:lnTo>
                  <a:pt x="91440" y="243840"/>
                </a:lnTo>
                <a:lnTo>
                  <a:pt x="30480" y="243840"/>
                </a:lnTo>
                <a:lnTo>
                  <a:pt x="30480" y="121920"/>
                </a:lnTo>
                <a:close/>
                <a:moveTo>
                  <a:pt x="121920" y="121920"/>
                </a:moveTo>
                <a:lnTo>
                  <a:pt x="182880" y="121920"/>
                </a:lnTo>
                <a:lnTo>
                  <a:pt x="182880" y="243840"/>
                </a:lnTo>
                <a:lnTo>
                  <a:pt x="121920" y="243840"/>
                </a:lnTo>
                <a:lnTo>
                  <a:pt x="121920" y="121920"/>
                </a:lnTo>
                <a:close/>
                <a:moveTo>
                  <a:pt x="213360" y="121920"/>
                </a:moveTo>
                <a:lnTo>
                  <a:pt x="274320" y="121920"/>
                </a:lnTo>
                <a:lnTo>
                  <a:pt x="274320" y="243840"/>
                </a:lnTo>
                <a:lnTo>
                  <a:pt x="213360" y="243840"/>
                </a:lnTo>
                <a:lnTo>
                  <a:pt x="213360" y="121920"/>
                </a:lnTo>
                <a:close/>
              </a:path>
            </a:pathLst>
          </a:custGeom>
          <a:solidFill>
            <a:srgbClr val="FFFFFF">
              <a:alpha val="100000"/>
            </a:srgbClr>
          </a:solidFill>
        </p:spPr>
      </p:sp>
      <p:sp>
        <p:nvSpPr>
          <p:cNvPr id="14" name="Freeform 14"/>
          <p:cNvSpPr/>
          <p:nvPr/>
        </p:nvSpPr>
        <p:spPr>
          <a:xfrm>
            <a:off x="10639092" y="4837698"/>
            <a:ext cx="426194" cy="426194"/>
          </a:xfrm>
          <a:custGeom>
            <a:avLst/>
            <a:gdLst/>
            <a:ahLst/>
            <a:cxnLst/>
            <a:rect l="l" t="t" r="r" b="b"/>
            <a:pathLst>
              <a:path w="304800" h="304800">
                <a:moveTo>
                  <a:pt x="152400" y="190500"/>
                </a:moveTo>
                <a:cubicBezTo>
                  <a:pt x="152400" y="169459"/>
                  <a:pt x="169459" y="152400"/>
                  <a:pt x="190500" y="152400"/>
                </a:cubicBezTo>
                <a:cubicBezTo>
                  <a:pt x="211541" y="152400"/>
                  <a:pt x="228600" y="169459"/>
                  <a:pt x="228600" y="190500"/>
                </a:cubicBezTo>
                <a:cubicBezTo>
                  <a:pt x="228600" y="211541"/>
                  <a:pt x="211541" y="228600"/>
                  <a:pt x="190500" y="228600"/>
                </a:cubicBezTo>
                <a:cubicBezTo>
                  <a:pt x="169459" y="228600"/>
                  <a:pt x="152400" y="211541"/>
                  <a:pt x="152400" y="190500"/>
                </a:cubicBezTo>
                <a:close/>
                <a:moveTo>
                  <a:pt x="266700" y="76200"/>
                </a:moveTo>
                <a:lnTo>
                  <a:pt x="235372" y="12925"/>
                </a:lnTo>
                <a:cubicBezTo>
                  <a:pt x="232801" y="5410"/>
                  <a:pt x="225695" y="0"/>
                  <a:pt x="217284" y="0"/>
                </a:cubicBezTo>
                <a:lnTo>
                  <a:pt x="164973" y="0"/>
                </a:lnTo>
                <a:cubicBezTo>
                  <a:pt x="156467" y="0"/>
                  <a:pt x="149295" y="5544"/>
                  <a:pt x="146837" y="13192"/>
                </a:cubicBezTo>
                <a:lnTo>
                  <a:pt x="114338" y="76200"/>
                </a:lnTo>
                <a:lnTo>
                  <a:pt x="38100" y="76200"/>
                </a:lnTo>
                <a:cubicBezTo>
                  <a:pt x="17059" y="76200"/>
                  <a:pt x="0" y="93259"/>
                  <a:pt x="0" y="114300"/>
                </a:cubicBezTo>
                <a:lnTo>
                  <a:pt x="0" y="304800"/>
                </a:lnTo>
                <a:lnTo>
                  <a:pt x="304800" y="304800"/>
                </a:lnTo>
                <a:lnTo>
                  <a:pt x="304800" y="114300"/>
                </a:lnTo>
                <a:cubicBezTo>
                  <a:pt x="304800" y="93259"/>
                  <a:pt x="287760" y="76200"/>
                  <a:pt x="266700" y="76200"/>
                </a:cubicBezTo>
                <a:close/>
                <a:moveTo>
                  <a:pt x="57150" y="152400"/>
                </a:moveTo>
                <a:cubicBezTo>
                  <a:pt x="46625" y="152400"/>
                  <a:pt x="38100" y="143875"/>
                  <a:pt x="38100" y="133350"/>
                </a:cubicBezTo>
                <a:cubicBezTo>
                  <a:pt x="38100" y="122825"/>
                  <a:pt x="46625" y="114300"/>
                  <a:pt x="57150" y="114300"/>
                </a:cubicBezTo>
                <a:cubicBezTo>
                  <a:pt x="67675" y="114300"/>
                  <a:pt x="76200" y="122825"/>
                  <a:pt x="76200" y="133350"/>
                </a:cubicBezTo>
                <a:cubicBezTo>
                  <a:pt x="76200" y="143875"/>
                  <a:pt x="67675" y="152400"/>
                  <a:pt x="57150" y="152400"/>
                </a:cubicBezTo>
                <a:close/>
                <a:moveTo>
                  <a:pt x="190500" y="266700"/>
                </a:moveTo>
                <a:cubicBezTo>
                  <a:pt x="148419" y="266700"/>
                  <a:pt x="114300" y="232581"/>
                  <a:pt x="114300" y="190500"/>
                </a:cubicBezTo>
                <a:cubicBezTo>
                  <a:pt x="114300" y="148419"/>
                  <a:pt x="148419" y="114300"/>
                  <a:pt x="190500" y="114300"/>
                </a:cubicBezTo>
                <a:cubicBezTo>
                  <a:pt x="232581" y="114300"/>
                  <a:pt x="266700" y="148419"/>
                  <a:pt x="266700" y="190500"/>
                </a:cubicBezTo>
                <a:cubicBezTo>
                  <a:pt x="266700" y="232581"/>
                  <a:pt x="232581" y="266700"/>
                  <a:pt x="190500" y="266700"/>
                </a:cubicBezTo>
                <a:close/>
              </a:path>
            </a:pathLst>
          </a:custGeom>
          <a:solidFill>
            <a:srgbClr val="FFFFFF">
              <a:alpha val="100000"/>
            </a:srgbClr>
          </a:solidFill>
        </p:spPr>
      </p:sp>
      <p:sp>
        <p:nvSpPr>
          <p:cNvPr id="15" name="Freeform 15"/>
          <p:cNvSpPr/>
          <p:nvPr/>
        </p:nvSpPr>
        <p:spPr>
          <a:xfrm>
            <a:off x="7137949" y="4833774"/>
            <a:ext cx="482811" cy="482811"/>
          </a:xfrm>
          <a:custGeom>
            <a:avLst/>
            <a:gdLst/>
            <a:ahLst/>
            <a:cxnLst/>
            <a:rect l="l" t="t" r="r" b="b"/>
            <a:pathLst>
              <a:path w="304800" h="304800">
                <a:moveTo>
                  <a:pt x="304800" y="171155"/>
                </a:moveTo>
                <a:lnTo>
                  <a:pt x="304800" y="133055"/>
                </a:lnTo>
                <a:lnTo>
                  <a:pt x="259261" y="114081"/>
                </a:lnTo>
                <a:cubicBezTo>
                  <a:pt x="257994" y="110509"/>
                  <a:pt x="256661" y="107051"/>
                  <a:pt x="255022" y="103661"/>
                </a:cubicBezTo>
                <a:lnTo>
                  <a:pt x="273406" y="57893"/>
                </a:lnTo>
                <a:lnTo>
                  <a:pt x="246459" y="30956"/>
                </a:lnTo>
                <a:lnTo>
                  <a:pt x="201101" y="49635"/>
                </a:lnTo>
                <a:cubicBezTo>
                  <a:pt x="197644" y="47958"/>
                  <a:pt x="194110" y="46549"/>
                  <a:pt x="190462" y="45244"/>
                </a:cubicBezTo>
                <a:lnTo>
                  <a:pt x="171155" y="0"/>
                </a:lnTo>
                <a:lnTo>
                  <a:pt x="133055" y="0"/>
                </a:lnTo>
                <a:lnTo>
                  <a:pt x="114224" y="45091"/>
                </a:lnTo>
                <a:cubicBezTo>
                  <a:pt x="110433" y="46434"/>
                  <a:pt x="106785" y="47844"/>
                  <a:pt x="103175" y="49559"/>
                </a:cubicBezTo>
                <a:lnTo>
                  <a:pt x="57893" y="31366"/>
                </a:lnTo>
                <a:lnTo>
                  <a:pt x="30956" y="58303"/>
                </a:lnTo>
                <a:lnTo>
                  <a:pt x="49416" y="103175"/>
                </a:lnTo>
                <a:cubicBezTo>
                  <a:pt x="47625" y="106861"/>
                  <a:pt x="46177" y="110614"/>
                  <a:pt x="44796" y="114491"/>
                </a:cubicBezTo>
                <a:lnTo>
                  <a:pt x="0" y="133645"/>
                </a:lnTo>
                <a:lnTo>
                  <a:pt x="0" y="171745"/>
                </a:lnTo>
                <a:lnTo>
                  <a:pt x="44834" y="190424"/>
                </a:lnTo>
                <a:cubicBezTo>
                  <a:pt x="46215" y="194291"/>
                  <a:pt x="47701" y="198053"/>
                  <a:pt x="49482" y="201740"/>
                </a:cubicBezTo>
                <a:lnTo>
                  <a:pt x="31366" y="246907"/>
                </a:lnTo>
                <a:lnTo>
                  <a:pt x="58303" y="273844"/>
                </a:lnTo>
                <a:lnTo>
                  <a:pt x="103289" y="255318"/>
                </a:lnTo>
                <a:cubicBezTo>
                  <a:pt x="106899" y="257032"/>
                  <a:pt x="110585" y="258404"/>
                  <a:pt x="114376" y="259709"/>
                </a:cubicBezTo>
                <a:lnTo>
                  <a:pt x="133645" y="304800"/>
                </a:lnTo>
                <a:lnTo>
                  <a:pt x="171745" y="304800"/>
                </a:lnTo>
                <a:lnTo>
                  <a:pt x="190605" y="259480"/>
                </a:lnTo>
                <a:cubicBezTo>
                  <a:pt x="194215" y="258137"/>
                  <a:pt x="197787" y="256727"/>
                  <a:pt x="201206" y="255089"/>
                </a:cubicBezTo>
                <a:lnTo>
                  <a:pt x="246898" y="273396"/>
                </a:lnTo>
                <a:lnTo>
                  <a:pt x="273834" y="246459"/>
                </a:lnTo>
                <a:lnTo>
                  <a:pt x="255079" y="200997"/>
                </a:lnTo>
                <a:cubicBezTo>
                  <a:pt x="256680" y="197577"/>
                  <a:pt x="257985" y="194110"/>
                  <a:pt x="259251" y="190576"/>
                </a:cubicBezTo>
                <a:lnTo>
                  <a:pt x="304800" y="171155"/>
                </a:lnTo>
                <a:close/>
                <a:moveTo>
                  <a:pt x="152105" y="209550"/>
                </a:moveTo>
                <a:cubicBezTo>
                  <a:pt x="120558" y="209550"/>
                  <a:pt x="94955" y="183947"/>
                  <a:pt x="94955" y="152400"/>
                </a:cubicBezTo>
                <a:cubicBezTo>
                  <a:pt x="94955" y="120853"/>
                  <a:pt x="120558" y="95250"/>
                  <a:pt x="152105" y="95250"/>
                </a:cubicBezTo>
                <a:cubicBezTo>
                  <a:pt x="183652" y="95250"/>
                  <a:pt x="209255" y="120853"/>
                  <a:pt x="209255" y="152400"/>
                </a:cubicBezTo>
                <a:cubicBezTo>
                  <a:pt x="209255" y="183947"/>
                  <a:pt x="183652" y="209550"/>
                  <a:pt x="152105" y="209550"/>
                </a:cubicBezTo>
                <a:close/>
              </a:path>
            </a:pathLst>
          </a:custGeom>
          <a:solidFill>
            <a:srgbClr val="FFFFFF">
              <a:alpha val="100000"/>
            </a:srgbClr>
          </a:solidFill>
        </p:spPr>
      </p:sp>
      <p:grpSp>
        <p:nvGrpSpPr>
          <p:cNvPr id="16" name="Group 16"/>
          <p:cNvGrpSpPr/>
          <p:nvPr/>
        </p:nvGrpSpPr>
        <p:grpSpPr>
          <a:xfrm>
            <a:off x="454963" y="93878"/>
            <a:ext cx="10641129" cy="914400"/>
            <a:chOff x="454963" y="93878"/>
            <a:chExt cx="10641129" cy="914400"/>
          </a:xfrm>
        </p:grpSpPr>
        <p:sp>
          <p:nvSpPr>
            <p:cNvPr id="17" name="AutoShape 17"/>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1" name="AutoShape 31"/>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2" name="AutoShape 32"/>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33" name="AutoShape 33"/>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34" name="AutoShape 34"/>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35" name="AutoShape 35"/>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6" name="AutoShape 36"/>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7" name="TextBox 3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肿瘤早期征兆的识别与处理</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sp>
        <p:nvSpPr>
          <p:cNvPr id="2" name="AutoShape 2"/>
          <p:cNvSpPr/>
          <p:nvPr/>
        </p:nvSpPr>
        <p:spPr>
          <a:xfrm>
            <a:off x="4897060" y="2305403"/>
            <a:ext cx="4493933" cy="1056704"/>
          </a:xfrm>
          <a:prstGeom prst="rect">
            <a:avLst/>
          </a:prstGeom>
        </p:spPr>
        <p:txBody>
          <a:bodyPr wrap="square" lIns="85725" tIns="85725" rIns="47625" bIns="85725" rtlCol="0" anchor="t" anchorCtr="0">
            <a:noAutofit/>
          </a:bodyPr>
          <a:lstStyle/>
          <a:p>
            <a:pPr algn="ctr">
              <a:lnSpc>
                <a:spcPct val="120000"/>
              </a:lnSpc>
              <a:spcBef>
                <a:spcPts val="375"/>
              </a:spcBef>
              <a:defRPr/>
            </a:pPr>
            <a:r>
              <a:rPr lang="en-US" sz="5550" b="1">
                <a:solidFill>
                  <a:schemeClr val="lt2"/>
                </a:solidFill>
                <a:latin typeface="微软雅黑" panose="020B0503020204020204" charset="-122"/>
                <a:ea typeface="微软雅黑" panose="020B0503020204020204" charset="-122"/>
                <a:cs typeface="微软雅黑" panose="020B0503020204020204" charset="-122"/>
              </a:rPr>
              <a:t>THANKS</a:t>
            </a:r>
            <a:endParaRPr lang="en-US" sz="1100"/>
          </a:p>
        </p:txBody>
      </p:sp>
      <p:sp>
        <p:nvSpPr>
          <p:cNvPr id="3" name="AutoShape 3"/>
          <p:cNvSpPr/>
          <p:nvPr/>
        </p:nvSpPr>
        <p:spPr>
          <a:xfrm>
            <a:off x="5466586" y="3734991"/>
            <a:ext cx="3344544" cy="341448"/>
          </a:xfrm>
          <a:prstGeom prst="rect">
            <a:avLst/>
          </a:prstGeom>
        </p:spPr>
        <p:txBody>
          <a:bodyPr wrap="square" lIns="85725" tIns="38100" rIns="85725" bIns="38100" rtlCol="0" anchor="t" anchorCtr="0">
            <a:noAutofit/>
          </a:bodyPr>
          <a:lstStyle/>
          <a:p>
            <a:pPr algn="ctr">
              <a:lnSpc>
                <a:spcPct val="120000"/>
              </a:lnSpc>
              <a:defRPr/>
            </a:pPr>
            <a:r>
              <a:rPr lang="en-US" sz="1200">
                <a:solidFill>
                  <a:schemeClr val="lt2"/>
                </a:solidFill>
                <a:latin typeface="微软雅黑" panose="020B0503020204020204" charset="-122"/>
                <a:ea typeface="微软雅黑" panose="020B0503020204020204" charset="-122"/>
                <a:cs typeface="微软雅黑" panose="020B0503020204020204" charset="-122"/>
              </a:rPr>
              <a:t>感谢观看</a:t>
            </a:r>
            <a:endParaRPr lang="en-US"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Rectangle 2"/>
          <p:cNvSpPr>
            <a:spLocks noGrp="1" noChangeArrowheads="1"/>
          </p:cNvSpPr>
          <p:nvPr>
            <p:ph type="title"/>
          </p:nvPr>
        </p:nvSpPr>
        <p:spPr>
          <a:xfrm>
            <a:off x="2133600" y="990283"/>
            <a:ext cx="8401050" cy="561975"/>
          </a:xfrm>
        </p:spPr>
        <p:txBody>
          <a:bodyPr vert="horz" wrap="square" lIns="91440" tIns="45720" rIns="91440" bIns="45720" numCol="1" anchor="ctr" anchorCtr="0" compatLnSpc="1">
            <a:normAutofit fontScale="90000"/>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smtClean="0">
                <a:ln>
                  <a:noFill/>
                </a:ln>
                <a:solidFill>
                  <a:schemeClr val="tx2">
                    <a:lumMod val="50000"/>
                  </a:schemeClr>
                </a:solidFill>
                <a:effectLst/>
                <a:uLnTx/>
                <a:uFillTx/>
                <a:latin typeface="黑体" panose="02010609060101010101" pitchFamily="2" charset="-122"/>
                <a:ea typeface="黑体" panose="02010609060101010101" pitchFamily="2" charset="-122"/>
                <a:cs typeface="+mj-cs"/>
              </a:rPr>
              <a:t> </a:t>
            </a:r>
            <a:r>
              <a:rPr kumimoji="0" lang="zh-CN" altLang="en-US" sz="4400" b="1" i="0" u="none" strike="noStrike" kern="0" cap="none" spc="0" normalizeH="0" baseline="0" noProof="0" dirty="0" smtClean="0">
                <a:ln>
                  <a:noFill/>
                </a:ln>
                <a:solidFill>
                  <a:schemeClr val="tx2">
                    <a:lumMod val="50000"/>
                  </a:schemeClr>
                </a:solidFill>
                <a:effectLst/>
                <a:uLnTx/>
                <a:uFillTx/>
                <a:latin typeface="宋体" panose="02010600030101010101" pitchFamily="2" charset="-122"/>
                <a:ea typeface="宋体" panose="02010600030101010101" pitchFamily="2" charset="-122"/>
                <a:cs typeface="+mj-cs"/>
              </a:rPr>
              <a:t>放射治疗对肿瘤治愈贡献</a:t>
            </a:r>
            <a:endParaRPr kumimoji="0" lang="zh-CN" altLang="en-US" sz="4400" b="1" i="0" u="none" strike="noStrike" kern="0" cap="none" spc="0" normalizeH="0" baseline="0" noProof="0" dirty="0" smtClean="0">
              <a:ln>
                <a:noFill/>
              </a:ln>
              <a:solidFill>
                <a:schemeClr val="tx2">
                  <a:lumMod val="50000"/>
                </a:schemeClr>
              </a:solidFill>
              <a:effectLst/>
              <a:uLnTx/>
              <a:uFillTx/>
              <a:latin typeface="宋体" panose="02010600030101010101" pitchFamily="2" charset="-122"/>
              <a:ea typeface="宋体" panose="02010600030101010101" pitchFamily="2" charset="-122"/>
              <a:cs typeface="+mj-cs"/>
            </a:endParaRPr>
          </a:p>
        </p:txBody>
      </p:sp>
      <p:graphicFrame>
        <p:nvGraphicFramePr>
          <p:cNvPr id="17411" name="表格占位符 17410"/>
          <p:cNvGraphicFramePr/>
          <p:nvPr>
            <p:ph type="tbl" idx="1"/>
          </p:nvPr>
        </p:nvGraphicFramePr>
        <p:xfrm>
          <a:off x="1952625" y="1857375"/>
          <a:ext cx="8286750" cy="3981450"/>
        </p:xfrm>
        <a:graphic>
          <a:graphicData uri="http://schemas.openxmlformats.org/drawingml/2006/table">
            <a:tbl>
              <a:tblPr/>
              <a:tblGrid>
                <a:gridCol w="2072005"/>
                <a:gridCol w="2266950"/>
                <a:gridCol w="1876425"/>
                <a:gridCol w="2071370"/>
              </a:tblGrid>
              <a:tr h="1082675">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zh-CN" altLang="en-US" sz="2400" dirty="0">
                          <a:latin typeface="Arial" panose="020B0604020202020204" pitchFamily="34" charset="0"/>
                          <a:ea typeface="黑体" panose="02010609060101010101" pitchFamily="2" charset="-122"/>
                        </a:rPr>
                        <a:t>治愈率</a:t>
                      </a:r>
                      <a:endParaRPr lang="zh-CN" altLang="en-US" sz="2400" dirty="0">
                        <a:latin typeface="Arial" panose="020B0604020202020204" pitchFamily="34" charset="0"/>
                        <a:ea typeface="黑体" panose="02010609060101010101" pitchFamily="2" charset="-122"/>
                      </a:endParaRPr>
                    </a:p>
                  </a:txBody>
                  <a:tcPr marL="102870" marR="102870"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3366FF">
                        <a:alpha val="52156"/>
                      </a:srgbClr>
                    </a:solidFill>
                  </a:tcPr>
                </a:tc>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zh-CN" altLang="en-US" sz="2400" dirty="0">
                          <a:latin typeface="Arial" panose="020B0604020202020204" pitchFamily="34" charset="0"/>
                          <a:ea typeface="黑体" panose="02010609060101010101" pitchFamily="2" charset="-122"/>
                        </a:rPr>
                        <a:t>外科</a:t>
                      </a:r>
                      <a:endParaRPr lang="zh-CN" altLang="en-US" sz="2400" dirty="0">
                        <a:latin typeface="Arial" panose="020B0604020202020204" pitchFamily="34" charset="0"/>
                        <a:ea typeface="黑体" panose="02010609060101010101" pitchFamily="2" charset="-122"/>
                      </a:endParaRPr>
                    </a:p>
                  </a:txBody>
                  <a:tcPr marL="102870" marR="10287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3366FF">
                        <a:alpha val="52156"/>
                      </a:srgbClr>
                    </a:solidFill>
                  </a:tcPr>
                </a:tc>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zh-CN" altLang="en-US" sz="2400" dirty="0">
                          <a:latin typeface="Arial" panose="020B0604020202020204" pitchFamily="34" charset="0"/>
                          <a:ea typeface="黑体" panose="02010609060101010101" pitchFamily="2" charset="-122"/>
                        </a:rPr>
                        <a:t>放疗</a:t>
                      </a:r>
                      <a:endParaRPr lang="zh-CN" altLang="en-US" sz="2400" dirty="0">
                        <a:latin typeface="Arial" panose="020B0604020202020204" pitchFamily="34" charset="0"/>
                        <a:ea typeface="黑体" panose="02010609060101010101" pitchFamily="2" charset="-122"/>
                      </a:endParaRPr>
                    </a:p>
                  </a:txBody>
                  <a:tcPr marL="102870" marR="10287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3366FF">
                        <a:alpha val="52156"/>
                      </a:srgbClr>
                    </a:solidFill>
                  </a:tcPr>
                </a:tc>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zh-CN" altLang="en-US" sz="2400" dirty="0">
                          <a:latin typeface="Arial" panose="020B0604020202020204" pitchFamily="34" charset="0"/>
                          <a:ea typeface="黑体" panose="02010609060101010101" pitchFamily="2" charset="-122"/>
                        </a:rPr>
                        <a:t>化疗</a:t>
                      </a:r>
                      <a:endParaRPr lang="zh-CN" altLang="en-US" sz="2400" dirty="0">
                        <a:latin typeface="Arial" panose="020B0604020202020204" pitchFamily="34" charset="0"/>
                        <a:ea typeface="黑体" panose="02010609060101010101" pitchFamily="2" charset="-122"/>
                      </a:endParaRPr>
                    </a:p>
                  </a:txBody>
                  <a:tcPr marL="102870" marR="102870" anchor="ctr" anchorCtr="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3366FF">
                        <a:alpha val="52156"/>
                      </a:srgbClr>
                    </a:solidFill>
                  </a:tcPr>
                </a:tc>
              </a:tr>
              <a:tr h="1019175">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en-US" altLang="zh-CN" sz="2000" dirty="0">
                          <a:latin typeface="黑体" panose="02010609060101010101" pitchFamily="2" charset="-122"/>
                          <a:ea typeface="黑体" panose="02010609060101010101" pitchFamily="2" charset="-122"/>
                        </a:rPr>
                        <a:t>45%</a:t>
                      </a:r>
                      <a:endParaRPr lang="en-US" altLang="zh-CN" sz="2000" dirty="0">
                        <a:latin typeface="黑体" panose="02010609060101010101" pitchFamily="2" charset="-122"/>
                        <a:ea typeface="黑体" panose="02010609060101010101" pitchFamily="2" charset="-122"/>
                      </a:endParaRPr>
                    </a:p>
                    <a:p>
                      <a:pPr marL="355600" lvl="0" indent="0" eaLnBrk="1" hangingPunct="1">
                        <a:spcBef>
                          <a:spcPct val="20000"/>
                        </a:spcBef>
                        <a:buClr>
                          <a:schemeClr val="bg2"/>
                        </a:buClr>
                        <a:buSzPct val="75000"/>
                        <a:buFont typeface="Wingdings" panose="05000000000000000000" pitchFamily="2" charset="2"/>
                        <a:buNone/>
                      </a:pPr>
                      <a:r>
                        <a:rPr lang="zh-CN" altLang="en-US" sz="2000" dirty="0">
                          <a:latin typeface="黑体" panose="02010609060101010101" pitchFamily="2" charset="-122"/>
                          <a:ea typeface="黑体" panose="02010609060101010101" pitchFamily="2" charset="-122"/>
                        </a:rPr>
                        <a:t>（</a:t>
                      </a:r>
                      <a:r>
                        <a:rPr lang="en-US" altLang="zh-CN" sz="2000" dirty="0">
                          <a:latin typeface="黑体" panose="02010609060101010101" pitchFamily="2" charset="-122"/>
                          <a:ea typeface="黑体" panose="02010609060101010101" pitchFamily="2" charset="-122"/>
                        </a:rPr>
                        <a:t>2000</a:t>
                      </a:r>
                      <a:r>
                        <a:rPr lang="zh-CN" altLang="en-US" sz="2000" dirty="0">
                          <a:latin typeface="黑体" panose="02010609060101010101" pitchFamily="2" charset="-122"/>
                          <a:ea typeface="黑体" panose="02010609060101010101" pitchFamily="2" charset="-122"/>
                        </a:rPr>
                        <a:t>年）</a:t>
                      </a:r>
                      <a:endParaRPr lang="zh-CN" altLang="en-US" sz="2000" dirty="0">
                        <a:latin typeface="黑体" panose="02010609060101010101" pitchFamily="2" charset="-122"/>
                        <a:ea typeface="黑体" panose="02010609060101010101" pitchFamily="2" charset="-122"/>
                      </a:endParaRPr>
                    </a:p>
                  </a:txBody>
                  <a:tcPr marL="102870" marR="102870"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CCFF">
                        <a:alpha val="54117"/>
                      </a:srgbClr>
                    </a:solidFill>
                  </a:tcPr>
                </a:tc>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en-US" altLang="zh-CN" sz="2000" dirty="0">
                          <a:latin typeface="黑体" panose="02010609060101010101" pitchFamily="2" charset="-122"/>
                          <a:ea typeface="黑体" panose="02010609060101010101" pitchFamily="2" charset="-122"/>
                        </a:rPr>
                        <a:t>22</a:t>
                      </a:r>
                      <a:endParaRPr lang="en-US" altLang="zh-CN" sz="2000" dirty="0">
                        <a:latin typeface="黑体" panose="02010609060101010101" pitchFamily="2" charset="-122"/>
                        <a:ea typeface="黑体" panose="02010609060101010101" pitchFamily="2" charset="-122"/>
                      </a:endParaRPr>
                    </a:p>
                  </a:txBody>
                  <a:tcPr marL="102870" marR="10287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CCFF">
                        <a:alpha val="54117"/>
                      </a:srgbClr>
                    </a:solidFill>
                  </a:tcPr>
                </a:tc>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en-US" altLang="zh-CN" sz="3200" b="1" dirty="0">
                          <a:solidFill>
                            <a:srgbClr val="FF6600"/>
                          </a:solidFill>
                          <a:latin typeface="Times New Roman" panose="02020603050405020304" pitchFamily="18" charset="0"/>
                          <a:ea typeface="黑体" panose="02010609060101010101" pitchFamily="2" charset="-122"/>
                        </a:rPr>
                        <a:t>18</a:t>
                      </a:r>
                      <a:endParaRPr lang="en-US" altLang="zh-CN" sz="3200" b="1" dirty="0">
                        <a:solidFill>
                          <a:srgbClr val="FF6600"/>
                        </a:solidFill>
                        <a:latin typeface="Times New Roman" panose="02020603050405020304" pitchFamily="18" charset="0"/>
                        <a:ea typeface="黑体" panose="02010609060101010101" pitchFamily="2" charset="-122"/>
                      </a:endParaRPr>
                    </a:p>
                  </a:txBody>
                  <a:tcPr marL="102870" marR="10287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CCFF">
                        <a:alpha val="54117"/>
                      </a:srgbClr>
                    </a:solidFill>
                  </a:tcPr>
                </a:tc>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en-US" altLang="zh-CN" sz="2000" dirty="0">
                          <a:latin typeface="黑体" panose="02010609060101010101" pitchFamily="2" charset="-122"/>
                          <a:ea typeface="黑体" panose="02010609060101010101" pitchFamily="2" charset="-122"/>
                        </a:rPr>
                        <a:t>5</a:t>
                      </a:r>
                      <a:endParaRPr lang="en-US" altLang="zh-CN" sz="2000" dirty="0">
                        <a:latin typeface="黑体" panose="02010609060101010101" pitchFamily="2" charset="-122"/>
                        <a:ea typeface="黑体" panose="02010609060101010101" pitchFamily="2" charset="-122"/>
                      </a:endParaRPr>
                    </a:p>
                  </a:txBody>
                  <a:tcPr marL="102870" marR="102870" anchor="ctr" anchorCtr="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CCFF">
                        <a:alpha val="54117"/>
                      </a:srgbClr>
                    </a:solidFill>
                  </a:tcPr>
                </a:tc>
              </a:tr>
              <a:tr h="1049338">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en-US" altLang="zh-CN" sz="2000" dirty="0">
                          <a:latin typeface="黑体" panose="02010609060101010101" pitchFamily="2" charset="-122"/>
                          <a:ea typeface="黑体" panose="02010609060101010101" pitchFamily="2" charset="-122"/>
                        </a:rPr>
                        <a:t>55%</a:t>
                      </a:r>
                      <a:endParaRPr lang="en-US" altLang="zh-CN" sz="2000" dirty="0">
                        <a:latin typeface="黑体" panose="02010609060101010101" pitchFamily="2" charset="-122"/>
                        <a:ea typeface="黑体" panose="02010609060101010101" pitchFamily="2" charset="-122"/>
                      </a:endParaRPr>
                    </a:p>
                    <a:p>
                      <a:pPr marL="355600" lvl="0" indent="0" eaLnBrk="1" hangingPunct="1">
                        <a:spcBef>
                          <a:spcPct val="20000"/>
                        </a:spcBef>
                        <a:buClr>
                          <a:schemeClr val="bg2"/>
                        </a:buClr>
                        <a:buSzPct val="75000"/>
                        <a:buFont typeface="Wingdings" panose="05000000000000000000" pitchFamily="2" charset="2"/>
                        <a:buNone/>
                      </a:pPr>
                      <a:r>
                        <a:rPr lang="zh-CN" altLang="en-US" sz="2000" dirty="0">
                          <a:latin typeface="黑体" panose="02010609060101010101" pitchFamily="2" charset="-122"/>
                          <a:ea typeface="黑体" panose="02010609060101010101" pitchFamily="2" charset="-122"/>
                        </a:rPr>
                        <a:t>（</a:t>
                      </a:r>
                      <a:r>
                        <a:rPr lang="en-US" altLang="zh-CN" sz="2000" dirty="0">
                          <a:latin typeface="黑体" panose="02010609060101010101" pitchFamily="2" charset="-122"/>
                          <a:ea typeface="黑体" panose="02010609060101010101" pitchFamily="2" charset="-122"/>
                        </a:rPr>
                        <a:t>2008</a:t>
                      </a:r>
                      <a:r>
                        <a:rPr lang="zh-CN" altLang="en-US" sz="2000" dirty="0">
                          <a:latin typeface="黑体" panose="02010609060101010101" pitchFamily="2" charset="-122"/>
                          <a:ea typeface="黑体" panose="02010609060101010101" pitchFamily="2" charset="-122"/>
                        </a:rPr>
                        <a:t>）</a:t>
                      </a:r>
                      <a:endParaRPr lang="zh-CN" altLang="en-US" sz="2000" dirty="0">
                        <a:latin typeface="黑体" panose="02010609060101010101" pitchFamily="2" charset="-122"/>
                        <a:ea typeface="黑体" panose="02010609060101010101" pitchFamily="2" charset="-122"/>
                      </a:endParaRPr>
                    </a:p>
                  </a:txBody>
                  <a:tcPr marL="102870" marR="102870"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ECFF">
                        <a:alpha val="47842"/>
                      </a:srgbClr>
                    </a:solidFill>
                  </a:tcPr>
                </a:tc>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en-US" altLang="zh-CN" sz="2000" dirty="0">
                          <a:latin typeface="黑体" panose="02010609060101010101" pitchFamily="2" charset="-122"/>
                          <a:ea typeface="黑体" panose="02010609060101010101" pitchFamily="2" charset="-122"/>
                        </a:rPr>
                        <a:t>25</a:t>
                      </a:r>
                      <a:endParaRPr lang="en-US" altLang="zh-CN" sz="2000" dirty="0">
                        <a:latin typeface="黑体" panose="02010609060101010101" pitchFamily="2" charset="-122"/>
                        <a:ea typeface="黑体" panose="02010609060101010101" pitchFamily="2" charset="-122"/>
                      </a:endParaRPr>
                    </a:p>
                  </a:txBody>
                  <a:tcPr marL="102870" marR="10287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ECFF">
                        <a:alpha val="47842"/>
                      </a:srgbClr>
                    </a:solidFill>
                  </a:tcPr>
                </a:tc>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en-US" altLang="zh-CN" sz="3200" b="1" dirty="0">
                          <a:solidFill>
                            <a:srgbClr val="CC0000"/>
                          </a:solidFill>
                          <a:latin typeface="Times New Roman" panose="02020603050405020304" pitchFamily="18" charset="0"/>
                          <a:ea typeface="黑体" panose="02010609060101010101" pitchFamily="2" charset="-122"/>
                        </a:rPr>
                        <a:t>23</a:t>
                      </a:r>
                      <a:endParaRPr lang="en-US" altLang="zh-CN" sz="3200" b="1" dirty="0">
                        <a:solidFill>
                          <a:srgbClr val="CC0000"/>
                        </a:solidFill>
                        <a:latin typeface="Times New Roman" panose="02020603050405020304" pitchFamily="18" charset="0"/>
                        <a:ea typeface="黑体" panose="02010609060101010101" pitchFamily="2" charset="-122"/>
                      </a:endParaRPr>
                    </a:p>
                  </a:txBody>
                  <a:tcPr marL="102870" marR="10287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ECFF">
                        <a:alpha val="47842"/>
                      </a:srgbClr>
                    </a:solidFill>
                  </a:tcPr>
                </a:tc>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en-US" altLang="zh-CN" sz="2000" dirty="0">
                          <a:latin typeface="黑体" panose="02010609060101010101" pitchFamily="2" charset="-122"/>
                          <a:ea typeface="黑体" panose="02010609060101010101" pitchFamily="2" charset="-122"/>
                        </a:rPr>
                        <a:t>7</a:t>
                      </a:r>
                      <a:endParaRPr lang="en-US" altLang="zh-CN" sz="2000" dirty="0">
                        <a:latin typeface="黑体" panose="02010609060101010101" pitchFamily="2" charset="-122"/>
                        <a:ea typeface="黑体" panose="02010609060101010101" pitchFamily="2" charset="-122"/>
                      </a:endParaRPr>
                    </a:p>
                  </a:txBody>
                  <a:tcPr marL="102870" marR="102870" anchor="ctr" anchorCtr="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ECFF">
                        <a:alpha val="47842"/>
                      </a:srgbClr>
                    </a:solidFill>
                  </a:tcPr>
                </a:tc>
              </a:tr>
              <a:tr h="830262">
                <a:tc>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algn="l" eaLnBrk="1" hangingPunct="1">
                        <a:spcBef>
                          <a:spcPct val="20000"/>
                        </a:spcBef>
                        <a:buClr>
                          <a:schemeClr val="bg2"/>
                        </a:buClr>
                        <a:buSzPct val="75000"/>
                        <a:buFont typeface="Wingdings" panose="05000000000000000000" pitchFamily="2" charset="2"/>
                        <a:buNone/>
                      </a:pPr>
                      <a:r>
                        <a:rPr lang="zh-CN" altLang="en-US" sz="2000" dirty="0">
                          <a:latin typeface="黑体" panose="02010609060101010101" pitchFamily="2" charset="-122"/>
                          <a:ea typeface="黑体" panose="02010609060101010101" pitchFamily="2" charset="-122"/>
                        </a:rPr>
                        <a:t>放疗比率</a:t>
                      </a:r>
                      <a:endParaRPr lang="en-US" altLang="zh-CN" sz="2000" dirty="0">
                        <a:latin typeface="黑体" panose="02010609060101010101" pitchFamily="2" charset="-122"/>
                        <a:ea typeface="黑体" panose="02010609060101010101" pitchFamily="2" charset="-122"/>
                      </a:endParaRPr>
                    </a:p>
                  </a:txBody>
                  <a:tcPr marL="102870" marR="102870"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CCCCFF">
                        <a:alpha val="52156"/>
                      </a:srgbClr>
                    </a:solidFill>
                  </a:tcPr>
                </a:tc>
                <a:tc gridSpan="3">
                  <a:txBody>
                    <a:bodyPr/>
                    <a:lstStyle>
                      <a:lvl1pPr marL="0" lvl="0" indent="0" algn="ctr"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355600" lvl="0" indent="0" eaLnBrk="1" hangingPunct="1">
                        <a:spcBef>
                          <a:spcPct val="20000"/>
                        </a:spcBef>
                        <a:buClr>
                          <a:schemeClr val="bg2"/>
                        </a:buClr>
                        <a:buSzPct val="75000"/>
                        <a:buFont typeface="Wingdings" panose="05000000000000000000" pitchFamily="2" charset="2"/>
                        <a:buNone/>
                      </a:pPr>
                      <a:r>
                        <a:rPr lang="en-US" altLang="zh-CN" sz="3600" dirty="0">
                          <a:solidFill>
                            <a:srgbClr val="FF0000"/>
                          </a:solidFill>
                          <a:latin typeface="黑体" panose="02010609060101010101" pitchFamily="2" charset="-122"/>
                          <a:ea typeface="黑体" panose="02010609060101010101" pitchFamily="2" charset="-122"/>
                        </a:rPr>
                        <a:t> 70%</a:t>
                      </a:r>
                      <a:endParaRPr lang="en-US" altLang="zh-CN" sz="3600" dirty="0">
                        <a:solidFill>
                          <a:srgbClr val="FF0000"/>
                        </a:solidFill>
                        <a:latin typeface="黑体" panose="02010609060101010101" pitchFamily="2" charset="-122"/>
                        <a:ea typeface="黑体" panose="02010609060101010101" pitchFamily="2" charset="-122"/>
                      </a:endParaRPr>
                    </a:p>
                  </a:txBody>
                  <a:tcPr marL="102870" marR="102870" anchor="ctr" anchorCtr="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CCCCFF">
                        <a:alpha val="52156"/>
                      </a:srgbClr>
                    </a:solidFill>
                  </a:tcPr>
                </a:tc>
                <a:tc hMerge="1">
                  <a:tcP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tcPr>
                </a:tc>
              </a:tr>
            </a:tbl>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内容占位符 6"/>
          <p:cNvSpPr>
            <a:spLocks noGrp="1"/>
          </p:cNvSpPr>
          <p:nvPr>
            <p:ph idx="1"/>
          </p:nvPr>
        </p:nvSpPr>
        <p:spPr>
          <a:xfrm>
            <a:off x="1273810" y="1714500"/>
            <a:ext cx="9580245" cy="3886200"/>
          </a:xfrm>
        </p:spPr>
        <p:txBody>
          <a:bodyPr vert="horz" wrap="square" lIns="91440" tIns="45720" rIns="91440" bIns="45720" anchor="t" anchorCtr="0">
            <a:normAutofit lnSpcReduction="10000"/>
          </a:bodyPr>
          <a:p>
            <a:pPr marL="12700" eaLnBrk="1" hangingPunct="1">
              <a:lnSpc>
                <a:spcPct val="150000"/>
              </a:lnSpc>
            </a:pPr>
            <a:r>
              <a:rPr lang="en-US" altLang="zh-CN" dirty="0">
                <a:ea typeface="宋体" panose="02010600030101010101" pitchFamily="2" charset="-122"/>
              </a:rPr>
              <a:t>2011</a:t>
            </a:r>
            <a:r>
              <a:rPr lang="zh-CN" altLang="en-US" dirty="0">
                <a:ea typeface="宋体" panose="02010600030101010101" pitchFamily="2" charset="-122"/>
              </a:rPr>
              <a:t>年新发癌症病人</a:t>
            </a:r>
            <a:r>
              <a:rPr lang="en-US" altLang="zh-CN" dirty="0">
                <a:ea typeface="宋体" panose="02010600030101010101" pitchFamily="2" charset="-122"/>
              </a:rPr>
              <a:t>:</a:t>
            </a:r>
            <a:r>
              <a:rPr lang="zh-CN" altLang="en-US" dirty="0">
                <a:ea typeface="宋体" panose="02010600030101010101" pitchFamily="2" charset="-122"/>
              </a:rPr>
              <a:t> </a:t>
            </a:r>
            <a:r>
              <a:rPr lang="en-US" altLang="zh-CN" dirty="0">
                <a:ea typeface="宋体" panose="02010600030101010101" pitchFamily="2" charset="-122"/>
              </a:rPr>
              <a:t>282</a:t>
            </a:r>
            <a:r>
              <a:rPr lang="zh-CN" altLang="en-US" dirty="0">
                <a:ea typeface="宋体" panose="02010600030101010101" pitchFamily="2" charset="-122"/>
              </a:rPr>
              <a:t>万</a:t>
            </a:r>
            <a:endParaRPr lang="zh-CN" altLang="en-US" dirty="0">
              <a:ea typeface="宋体" panose="02010600030101010101" pitchFamily="2" charset="-122"/>
            </a:endParaRPr>
          </a:p>
          <a:p>
            <a:pPr marL="12700" eaLnBrk="1" hangingPunct="1">
              <a:lnSpc>
                <a:spcPct val="150000"/>
              </a:lnSpc>
            </a:pPr>
            <a:r>
              <a:rPr lang="en-US" altLang="zh-CN" dirty="0">
                <a:ea typeface="宋体" panose="02010600030101010101" pitchFamily="2" charset="-122"/>
              </a:rPr>
              <a:t>&gt; 50%</a:t>
            </a:r>
            <a:r>
              <a:rPr lang="zh-CN" altLang="en-US" dirty="0">
                <a:ea typeface="宋体" panose="02010600030101010101" pitchFamily="2" charset="-122"/>
              </a:rPr>
              <a:t>的癌症病人需要接受放疗</a:t>
            </a:r>
            <a:endParaRPr lang="zh-CN" altLang="en-US" dirty="0">
              <a:ea typeface="宋体" panose="02010600030101010101" pitchFamily="2" charset="-122"/>
            </a:endParaRPr>
          </a:p>
          <a:p>
            <a:pPr marL="12700" eaLnBrk="1" hangingPunct="1">
              <a:lnSpc>
                <a:spcPct val="150000"/>
              </a:lnSpc>
            </a:pPr>
            <a:r>
              <a:rPr lang="zh-CN" altLang="en-US" dirty="0">
                <a:ea typeface="宋体" panose="02010600030101010101" pitchFamily="2" charset="-122"/>
              </a:rPr>
              <a:t>估计有</a:t>
            </a:r>
            <a:r>
              <a:rPr lang="en-US" altLang="zh-CN" dirty="0">
                <a:ea typeface="宋体" panose="02010600030101010101" pitchFamily="2" charset="-122"/>
              </a:rPr>
              <a:t>141</a:t>
            </a:r>
            <a:r>
              <a:rPr lang="zh-CN" altLang="en-US" dirty="0">
                <a:ea typeface="宋体" panose="02010600030101010101" pitchFamily="2" charset="-122"/>
              </a:rPr>
              <a:t> 万新病人需要接受放疗</a:t>
            </a:r>
            <a:endParaRPr lang="en-US" altLang="zh-CN" dirty="0">
              <a:ea typeface="宋体" panose="02010600030101010101" pitchFamily="2" charset="-122"/>
            </a:endParaRPr>
          </a:p>
          <a:p>
            <a:pPr marL="12700" eaLnBrk="1" hangingPunct="1">
              <a:lnSpc>
                <a:spcPct val="150000"/>
              </a:lnSpc>
            </a:pPr>
            <a:r>
              <a:rPr lang="zh-CN" altLang="en-US" dirty="0">
                <a:ea typeface="宋体" panose="02010600030101010101" pitchFamily="2" charset="-122"/>
              </a:rPr>
              <a:t>实际治疗病人</a:t>
            </a:r>
            <a:r>
              <a:rPr lang="en-US" altLang="zh-CN" dirty="0">
                <a:ea typeface="宋体" panose="02010600030101010101" pitchFamily="2" charset="-122"/>
              </a:rPr>
              <a:t>57 </a:t>
            </a:r>
            <a:r>
              <a:rPr lang="zh-CN" altLang="en-US" dirty="0">
                <a:ea typeface="宋体" panose="02010600030101010101" pitchFamily="2" charset="-122"/>
              </a:rPr>
              <a:t>万 </a:t>
            </a:r>
            <a:r>
              <a:rPr lang="en-US" altLang="zh-CN" dirty="0">
                <a:ea typeface="宋体" panose="02010600030101010101" pitchFamily="2" charset="-122"/>
              </a:rPr>
              <a:t>(2011),</a:t>
            </a:r>
            <a:r>
              <a:rPr lang="zh-CN" altLang="en-US" dirty="0">
                <a:ea typeface="宋体" panose="02010600030101010101" pitchFamily="2" charset="-122"/>
              </a:rPr>
              <a:t> 仅占需要放疗病人的</a:t>
            </a:r>
            <a:r>
              <a:rPr lang="en-US" altLang="zh-CN" dirty="0">
                <a:ea typeface="宋体" panose="02010600030101010101" pitchFamily="2" charset="-122"/>
              </a:rPr>
              <a:t>40%</a:t>
            </a:r>
            <a:endParaRPr lang="zh-CN" altLang="en-US" dirty="0">
              <a:ea typeface="宋体" panose="02010600030101010101" pitchFamily="2" charset="-122"/>
            </a:endParaRPr>
          </a:p>
          <a:p>
            <a:pPr marL="12700" eaLnBrk="1" hangingPunct="1"/>
            <a:endParaRPr lang="zh-CN" altLang="en-US" dirty="0">
              <a:ea typeface="宋体" panose="02010600030101010101" pitchFamily="2" charset="-122"/>
            </a:endParaRPr>
          </a:p>
        </p:txBody>
      </p:sp>
      <p:sp>
        <p:nvSpPr>
          <p:cNvPr id="18435" name="object 5"/>
          <p:cNvSpPr>
            <a:spLocks noGrp="1"/>
          </p:cNvSpPr>
          <p:nvPr>
            <p:ph type="title"/>
          </p:nvPr>
        </p:nvSpPr>
        <p:spPr>
          <a:xfrm>
            <a:off x="1381125" y="459899"/>
            <a:ext cx="9258300" cy="615315"/>
          </a:xfrm>
        </p:spPr>
        <p:txBody>
          <a:bodyPr vert="horz" wrap="square" lIns="0" tIns="0" rIns="0" bIns="0" anchor="ctr" anchorCtr="0">
            <a:spAutoFit/>
            <a:scene3d>
              <a:camera prst="orthographicFront"/>
              <a:lightRig rig="threePt" dir="t"/>
            </a:scene3d>
          </a:bodyPr>
          <a:p>
            <a:pPr marL="12700" indent="0" algn="ctr" eaLnBrk="1" hangingPunct="1"/>
            <a:r>
              <a:rPr lang="zh-CN" altLang="en-US" sz="40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放疗需求</a:t>
            </a:r>
            <a:r>
              <a:rPr lang="zh-CN" altLang="zh-CN" sz="40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a:t>
            </a:r>
            <a:r>
              <a:rPr lang="zh-CN" altLang="en-US" sz="40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中国</a:t>
            </a:r>
            <a:r>
              <a:rPr lang="zh-CN" altLang="zh-CN" sz="40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a:t>
            </a:r>
            <a:endParaRPr lang="zh-CN" altLang="zh-CN" sz="40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l="-100" r="-1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929" b="17929"/>
          <a:stretch>
            <a:fillRect/>
          </a:stretch>
        </p:blipFill>
        <p:spPr>
          <a:xfrm>
            <a:off x="655320" y="1485265"/>
            <a:ext cx="5226050" cy="2548255"/>
          </a:xfrm>
          <a:prstGeom prst="rect">
            <a:avLst/>
          </a:prstGeom>
        </p:spPr>
      </p:pic>
      <p:pic>
        <p:nvPicPr>
          <p:cNvPr id="3" name="Picture 3"/>
          <p:cNvPicPr>
            <a:picLocks noChangeAspect="1"/>
          </p:cNvPicPr>
          <p:nvPr/>
        </p:nvPicPr>
        <p:blipFill>
          <a:blip r:embed="rId3"/>
          <a:srcRect t="18009" b="18009"/>
          <a:stretch>
            <a:fillRect/>
          </a:stretch>
        </p:blipFill>
        <p:spPr>
          <a:xfrm>
            <a:off x="5941695" y="4043680"/>
            <a:ext cx="5488305" cy="2513330"/>
          </a:xfrm>
          <a:prstGeom prst="rect">
            <a:avLst/>
          </a:prstGeom>
        </p:spPr>
      </p:pic>
      <p:grpSp>
        <p:nvGrpSpPr>
          <p:cNvPr id="4" name="Group 4"/>
          <p:cNvGrpSpPr/>
          <p:nvPr/>
        </p:nvGrpSpPr>
        <p:grpSpPr>
          <a:xfrm>
            <a:off x="6099048" y="1666037"/>
            <a:ext cx="5058949" cy="2163348"/>
            <a:chOff x="6099048" y="1666037"/>
            <a:chExt cx="5058949" cy="2163348"/>
          </a:xfrm>
        </p:grpSpPr>
        <p:sp>
          <p:nvSpPr>
            <p:cNvPr id="5" name="AutoShape 5"/>
            <p:cNvSpPr/>
            <p:nvPr/>
          </p:nvSpPr>
          <p:spPr>
            <a:xfrm>
              <a:off x="6099048" y="1666037"/>
              <a:ext cx="5058949" cy="2163348"/>
            </a:xfrm>
            <a:prstGeom prst="rect">
              <a:avLst/>
            </a:prstGeom>
            <a:solidFill>
              <a:srgbClr val="828181">
                <a:alpha val="4000"/>
              </a:srgbClr>
            </a:solidFill>
          </p:spPr>
        </p:sp>
      </p:grpSp>
      <p:grpSp>
        <p:nvGrpSpPr>
          <p:cNvPr id="6" name="Group 6"/>
          <p:cNvGrpSpPr/>
          <p:nvPr/>
        </p:nvGrpSpPr>
        <p:grpSpPr>
          <a:xfrm>
            <a:off x="1040100" y="3829263"/>
            <a:ext cx="5058949" cy="2163348"/>
            <a:chOff x="1040100" y="3829263"/>
            <a:chExt cx="5058949" cy="2163348"/>
          </a:xfrm>
        </p:grpSpPr>
        <p:sp>
          <p:nvSpPr>
            <p:cNvPr id="7" name="AutoShape 7"/>
            <p:cNvSpPr/>
            <p:nvPr/>
          </p:nvSpPr>
          <p:spPr>
            <a:xfrm>
              <a:off x="1040100" y="3829263"/>
              <a:ext cx="5058949" cy="2163348"/>
            </a:xfrm>
            <a:prstGeom prst="rect">
              <a:avLst/>
            </a:prstGeom>
            <a:solidFill>
              <a:srgbClr val="828181">
                <a:alpha val="4000"/>
              </a:srgbClr>
            </a:solidFill>
          </p:spPr>
        </p:sp>
      </p:grpSp>
      <p:sp>
        <p:nvSpPr>
          <p:cNvPr id="8" name="AutoShape 8"/>
          <p:cNvSpPr/>
          <p:nvPr/>
        </p:nvSpPr>
        <p:spPr>
          <a:xfrm>
            <a:off x="673100" y="4724400"/>
            <a:ext cx="5161915" cy="1610360"/>
          </a:xfrm>
          <a:prstGeom prst="rect">
            <a:avLst/>
          </a:prstGeom>
        </p:spPr>
        <p:txBody>
          <a:bodyPr wrap="square" lIns="85725" tIns="85725" rIns="47625" bIns="85725" rtlCol="0" anchor="t" anchorCtr="0">
            <a:noAutofit/>
          </a:bodyPr>
          <a:lstStyle/>
          <a:p>
            <a:pPr algn="just">
              <a:lnSpc>
                <a:spcPct val="150000"/>
              </a:lnSpc>
              <a:spcBef>
                <a:spcPts val="375"/>
              </a:spcBef>
              <a:defRPr/>
            </a:pPr>
            <a:r>
              <a:rPr lang="en-US" sz="1500">
                <a:solidFill>
                  <a:schemeClr val="dk1"/>
                </a:solidFill>
                <a:latin typeface="微软雅黑" panose="020B0503020204020204" charset="-122"/>
                <a:ea typeface="微软雅黑" panose="020B0503020204020204" charset="-122"/>
                <a:cs typeface="微软雅黑" panose="020B0503020204020204" charset="-122"/>
              </a:rPr>
              <a:t>放疗可以单独使用，也可以与手术、化疗等其他治疗方法联合使用。</a:t>
            </a:r>
            <a:endParaRPr lang="en-US" sz="1100"/>
          </a:p>
        </p:txBody>
      </p:sp>
      <p:sp>
        <p:nvSpPr>
          <p:cNvPr id="9" name="AutoShape 9"/>
          <p:cNvSpPr/>
          <p:nvPr/>
        </p:nvSpPr>
        <p:spPr>
          <a:xfrm>
            <a:off x="6247765" y="1295400"/>
            <a:ext cx="5010785" cy="2130425"/>
          </a:xfrm>
          <a:prstGeom prst="rect">
            <a:avLst/>
          </a:prstGeom>
        </p:spPr>
        <p:txBody>
          <a:bodyPr wrap="square" lIns="85725" tIns="85725" rIns="47625" bIns="85725" rtlCol="0" anchor="t" anchorCtr="0">
            <a:noAutofit/>
          </a:bodyPr>
          <a:lstStyle/>
          <a:p>
            <a:pPr algn="just">
              <a:lnSpc>
                <a:spcPct val="150000"/>
              </a:lnSpc>
              <a:spcBef>
                <a:spcPts val="375"/>
              </a:spcBef>
              <a:defRPr/>
            </a:pPr>
            <a:r>
              <a:rPr lang="zh-CN" altLang="en-US" sz="1500" u="sng">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放射治疗</a:t>
            </a:r>
            <a:r>
              <a:rPr lang="en-US" sz="1500">
                <a:solidFill>
                  <a:schemeClr val="dk1"/>
                </a:solidFill>
                <a:latin typeface="微软雅黑" panose="020B0503020204020204" charset="-122"/>
                <a:ea typeface="微软雅黑" panose="020B0503020204020204" charset="-122"/>
                <a:cs typeface="微软雅黑" panose="020B0503020204020204" charset="-122"/>
              </a:rPr>
              <a:t>是指通过放射线治疗肿瘤的一种方法，其主要目的是通过高能射线破坏肿瘤细胞，从而控制肿瘤生长和扩散。</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gn="just">
              <a:lnSpc>
                <a:spcPct val="150000"/>
              </a:lnSpc>
              <a:spcBef>
                <a:spcPts val="375"/>
              </a:spcBef>
              <a:buClrTx/>
              <a:buSzTx/>
              <a:buFontTx/>
              <a:defRPr/>
            </a:pPr>
            <a:r>
              <a:rPr lang="en-US" sz="1500">
                <a:solidFill>
                  <a:schemeClr val="dk1"/>
                </a:solidFill>
                <a:latin typeface="微软雅黑" panose="020B0503020204020204" charset="-122"/>
                <a:ea typeface="微软雅黑" panose="020B0503020204020204" charset="-122"/>
                <a:cs typeface="微软雅黑" panose="020B0503020204020204" charset="-122"/>
                <a:sym typeface="+mn-ea"/>
              </a:rPr>
              <a:t>是利用放射性核素所产生的α、β、γ射线及X射线治疗机和各类加速器所产生的不同质的X射线，各类加速器所产生的电子束、质子束、负л介子和其他重粒子等来治疗恶性肿瘤的一种治疗方法。</a:t>
            </a:r>
            <a:endParaRPr lang="en-US" sz="1500">
              <a:solidFill>
                <a:schemeClr val="dk1"/>
              </a:solidFill>
              <a:latin typeface="微软雅黑" panose="020B0503020204020204" charset="-122"/>
              <a:ea typeface="微软雅黑" panose="020B0503020204020204" charset="-122"/>
              <a:cs typeface="微软雅黑" panose="020B0503020204020204" charset="-122"/>
            </a:endParaRPr>
          </a:p>
          <a:p>
            <a:pPr algn="just">
              <a:lnSpc>
                <a:spcPct val="150000"/>
              </a:lnSpc>
              <a:spcBef>
                <a:spcPts val="375"/>
              </a:spcBef>
              <a:defRPr/>
            </a:pPr>
            <a:endParaRPr lang="en-US" sz="1100"/>
          </a:p>
        </p:txBody>
      </p:sp>
      <p:grpSp>
        <p:nvGrpSpPr>
          <p:cNvPr id="10" name="Group 10"/>
          <p:cNvGrpSpPr/>
          <p:nvPr/>
        </p:nvGrpSpPr>
        <p:grpSpPr>
          <a:xfrm>
            <a:off x="454963" y="93878"/>
            <a:ext cx="10641129" cy="914400"/>
            <a:chOff x="454963" y="93878"/>
            <a:chExt cx="10641129" cy="914400"/>
          </a:xfrm>
        </p:grpSpPr>
        <p:sp>
          <p:nvSpPr>
            <p:cNvPr id="11" name="AutoShape 11"/>
            <p:cNvSpPr/>
            <p:nvPr/>
          </p:nvSpPr>
          <p:spPr>
            <a:xfrm>
              <a:off x="454963" y="331168"/>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2" name="AutoShape 12"/>
            <p:cNvSpPr/>
            <p:nvPr/>
          </p:nvSpPr>
          <p:spPr>
            <a:xfrm>
              <a:off x="575049" y="337743"/>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3" name="AutoShape 13"/>
            <p:cNvSpPr/>
            <p:nvPr/>
          </p:nvSpPr>
          <p:spPr>
            <a:xfrm>
              <a:off x="689125" y="339460"/>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14" name="AutoShape 14"/>
            <p:cNvSpPr/>
            <p:nvPr/>
          </p:nvSpPr>
          <p:spPr>
            <a:xfrm>
              <a:off x="799768" y="348430"/>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15" name="AutoShape 15"/>
            <p:cNvSpPr/>
            <p:nvPr/>
          </p:nvSpPr>
          <p:spPr>
            <a:xfrm>
              <a:off x="904945" y="344297"/>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16" name="AutoShape 16"/>
            <p:cNvSpPr/>
            <p:nvPr/>
          </p:nvSpPr>
          <p:spPr>
            <a:xfrm>
              <a:off x="454963" y="448942"/>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7" name="AutoShape 17"/>
            <p:cNvSpPr/>
            <p:nvPr/>
          </p:nvSpPr>
          <p:spPr>
            <a:xfrm>
              <a:off x="575049" y="455517"/>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18" name="AutoShape 18"/>
            <p:cNvSpPr/>
            <p:nvPr/>
          </p:nvSpPr>
          <p:spPr>
            <a:xfrm>
              <a:off x="689125" y="457233"/>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19" name="AutoShape 19"/>
            <p:cNvSpPr/>
            <p:nvPr/>
          </p:nvSpPr>
          <p:spPr>
            <a:xfrm>
              <a:off x="799768" y="466203"/>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0" name="AutoShape 20"/>
            <p:cNvSpPr/>
            <p:nvPr/>
          </p:nvSpPr>
          <p:spPr>
            <a:xfrm>
              <a:off x="904945" y="462070"/>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1" name="AutoShape 21"/>
            <p:cNvSpPr/>
            <p:nvPr/>
          </p:nvSpPr>
          <p:spPr>
            <a:xfrm>
              <a:off x="454963" y="566715"/>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2" name="AutoShape 22"/>
            <p:cNvSpPr/>
            <p:nvPr/>
          </p:nvSpPr>
          <p:spPr>
            <a:xfrm>
              <a:off x="575049" y="573291"/>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3" name="AutoShape 23"/>
            <p:cNvSpPr/>
            <p:nvPr/>
          </p:nvSpPr>
          <p:spPr>
            <a:xfrm>
              <a:off x="689125" y="575007"/>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4" name="AutoShape 24"/>
            <p:cNvSpPr/>
            <p:nvPr/>
          </p:nvSpPr>
          <p:spPr>
            <a:xfrm>
              <a:off x="799768" y="583977"/>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25" name="AutoShape 25"/>
            <p:cNvSpPr/>
            <p:nvPr/>
          </p:nvSpPr>
          <p:spPr>
            <a:xfrm>
              <a:off x="904945" y="579844"/>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26" name="AutoShape 26"/>
            <p:cNvSpPr/>
            <p:nvPr/>
          </p:nvSpPr>
          <p:spPr>
            <a:xfrm>
              <a:off x="454963" y="684489"/>
              <a:ext cx="84147" cy="84147"/>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7" name="AutoShape 27"/>
            <p:cNvSpPr/>
            <p:nvPr/>
          </p:nvSpPr>
          <p:spPr>
            <a:xfrm>
              <a:off x="575049" y="691064"/>
              <a:ext cx="78137" cy="78137"/>
            </a:xfrm>
            <a:prstGeom prst="ellipse">
              <a:avLst/>
            </a:prstGeom>
            <a:solidFill>
              <a:schemeClr val="accent1">
                <a:alpha val="80000"/>
              </a:schemeClr>
            </a:solidFill>
          </p:spPr>
          <p:style>
            <a:lnRef idx="0">
              <a:schemeClr val="accent1"/>
            </a:lnRef>
            <a:fillRef idx="1">
              <a:schemeClr val="accent1"/>
            </a:fillRef>
            <a:effectRef idx="0">
              <a:schemeClr val="accent1"/>
            </a:effectRef>
            <a:fontRef idx="minor">
              <a:schemeClr val="lt1"/>
            </a:fontRef>
          </p:style>
        </p:sp>
        <p:sp>
          <p:nvSpPr>
            <p:cNvPr id="28" name="AutoShape 28"/>
            <p:cNvSpPr/>
            <p:nvPr/>
          </p:nvSpPr>
          <p:spPr>
            <a:xfrm>
              <a:off x="689125" y="692781"/>
              <a:ext cx="74704" cy="74704"/>
            </a:xfrm>
            <a:prstGeom prst="ellipse">
              <a:avLst/>
            </a:prstGeom>
            <a:solidFill>
              <a:schemeClr val="accent1">
                <a:alpha val="60000"/>
              </a:schemeClr>
            </a:solidFill>
          </p:spPr>
          <p:style>
            <a:lnRef idx="0">
              <a:schemeClr val="accent1"/>
            </a:lnRef>
            <a:fillRef idx="1">
              <a:schemeClr val="accent1"/>
            </a:fillRef>
            <a:effectRef idx="0">
              <a:schemeClr val="accent1"/>
            </a:effectRef>
            <a:fontRef idx="minor">
              <a:schemeClr val="lt1"/>
            </a:fontRef>
          </p:style>
        </p:sp>
        <p:sp>
          <p:nvSpPr>
            <p:cNvPr id="29" name="AutoShape 29"/>
            <p:cNvSpPr/>
            <p:nvPr/>
          </p:nvSpPr>
          <p:spPr>
            <a:xfrm>
              <a:off x="799768" y="701751"/>
              <a:ext cx="69238" cy="69238"/>
            </a:xfrm>
            <a:prstGeom prst="ellipse">
              <a:avLst/>
            </a:prstGeom>
            <a:solidFill>
              <a:schemeClr val="accent1">
                <a:alpha val="40000"/>
              </a:schemeClr>
            </a:solidFill>
          </p:spPr>
          <p:style>
            <a:lnRef idx="0">
              <a:schemeClr val="accent1"/>
            </a:lnRef>
            <a:fillRef idx="1">
              <a:schemeClr val="accent1"/>
            </a:fillRef>
            <a:effectRef idx="0">
              <a:schemeClr val="accent1"/>
            </a:effectRef>
            <a:fontRef idx="minor">
              <a:schemeClr val="lt1"/>
            </a:fontRef>
          </p:style>
        </p:sp>
        <p:sp>
          <p:nvSpPr>
            <p:cNvPr id="30" name="AutoShape 30"/>
            <p:cNvSpPr/>
            <p:nvPr/>
          </p:nvSpPr>
          <p:spPr>
            <a:xfrm>
              <a:off x="904945" y="697618"/>
              <a:ext cx="65594" cy="65594"/>
            </a:xfrm>
            <a:prstGeom prst="ellipse">
              <a:avLst/>
            </a:prstGeom>
            <a:solidFill>
              <a:schemeClr val="accent1">
                <a:alpha val="20000"/>
              </a:schemeClr>
            </a:solidFill>
          </p:spPr>
          <p:style>
            <a:lnRef idx="0">
              <a:schemeClr val="accent1"/>
            </a:lnRef>
            <a:fillRef idx="1">
              <a:schemeClr val="accent1"/>
            </a:fillRef>
            <a:effectRef idx="0">
              <a:schemeClr val="accent1"/>
            </a:effectRef>
            <a:fontRef idx="minor">
              <a:schemeClr val="lt1"/>
            </a:fontRef>
          </p:style>
        </p:sp>
        <p:sp>
          <p:nvSpPr>
            <p:cNvPr id="31" name="TextBox 31"/>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solidFill>
                  <a:latin typeface="微软雅黑" panose="020B0503020204020204" charset="-122"/>
                  <a:ea typeface="微软雅黑" panose="020B0503020204020204" charset="-122"/>
                  <a:cs typeface="微软雅黑" panose="020B0503020204020204" charset="-122"/>
                </a:rPr>
                <a:t>放疗的定义</a:t>
              </a:r>
              <a:endParaRPr 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微信截图_20231204115253"/>
          <p:cNvPicPr>
            <a:picLocks noChangeAspect="1"/>
          </p:cNvPicPr>
          <p:nvPr/>
        </p:nvPicPr>
        <p:blipFill>
          <a:blip r:embed="rId1"/>
          <a:stretch>
            <a:fillRect/>
          </a:stretch>
        </p:blipFill>
        <p:spPr>
          <a:xfrm>
            <a:off x="914400" y="1447800"/>
            <a:ext cx="10822940" cy="4123690"/>
          </a:xfrm>
          <a:prstGeom prst="rect">
            <a:avLst/>
          </a:prstGeom>
        </p:spPr>
      </p:pic>
    </p:spTree>
  </p:cSld>
  <p:clrMapOvr>
    <a:masterClrMapping/>
  </p:clrMapOvr>
</p:sld>
</file>

<file path=ppt/tags/tag1.xml><?xml version="1.0" encoding="utf-8"?>
<p:tagLst xmlns:p="http://schemas.openxmlformats.org/presentationml/2006/main">
  <p:tag name="TABLE_ENDDRAG_ORIGIN_RECT" val="355*122"/>
  <p:tag name="TABLE_ENDDRAG_RECT" val="42*276*355*122"/>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commondata" val="eyJoZGlkIjoiMTMzZTczZWQyYzg3NjhhZDIxOGUyMzVlNGJkMmI1NjcifQ=="/>
</p:tagLst>
</file>

<file path=ppt/tags/tag2.xml><?xml version="1.0" encoding="utf-8"?>
<p:tagLst xmlns:p="http://schemas.openxmlformats.org/presentationml/2006/main">
  <p:tag name="TABLE_ENDDRAG_ORIGIN_RECT" val="90*222"/>
  <p:tag name="TABLE_ENDDRAG_RECT" val="360*252*90*222"/>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MEDIACOVER_FLAG" val="1"/>
  <p:tag name="KSO_WM_UNIT_MEDIACOVER_BTN_STATE" val="1"/>
  <p:tag name="KSO_WM_UNIT_MEDIACOVER_BTNRECT" val="3771*4665*0*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rgbClr val="000000"/>
      </a:dk1>
      <a:lt1>
        <a:srgbClr val="EFFFFD"/>
      </a:lt1>
      <a:dk2>
        <a:srgbClr val="003C35"/>
      </a:dk2>
      <a:lt2>
        <a:srgbClr val="FFFFFF"/>
      </a:lt2>
      <a:accent1>
        <a:srgbClr val="00A5B2"/>
      </a:accent1>
      <a:accent2>
        <a:srgbClr val="52C6B8"/>
      </a:accent2>
      <a:accent3>
        <a:srgbClr val="00657D"/>
      </a:accent3>
      <a:accent4>
        <a:srgbClr val="58C19B"/>
      </a:accent4>
      <a:accent5>
        <a:srgbClr val="6DD690"/>
      </a:accent5>
      <a:accent6>
        <a:srgbClr val="9CCA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6215</Words>
  <Application>WPS 演示</Application>
  <PresentationFormat>宽屏</PresentationFormat>
  <Paragraphs>678</Paragraphs>
  <Slides>54</Slides>
  <Notes>0</Notes>
  <HiddenSlides>0</HiddenSlides>
  <MMClips>0</MMClips>
  <ScaleCrop>false</ScaleCrop>
  <HeadingPairs>
    <vt:vector size="8" baseType="variant">
      <vt:variant>
        <vt:lpstr>已用的字体</vt:lpstr>
      </vt:variant>
      <vt:variant>
        <vt:i4>21</vt:i4>
      </vt:variant>
      <vt:variant>
        <vt:lpstr>主题</vt:lpstr>
      </vt:variant>
      <vt:variant>
        <vt:i4>2</vt:i4>
      </vt:variant>
      <vt:variant>
        <vt:lpstr>嵌入 OLE 服务器</vt:lpstr>
      </vt:variant>
      <vt:variant>
        <vt:i4>0</vt:i4>
      </vt:variant>
      <vt:variant>
        <vt:lpstr>幻灯片标题</vt:lpstr>
      </vt:variant>
      <vt:variant>
        <vt:i4>54</vt:i4>
      </vt:variant>
    </vt:vector>
  </HeadingPairs>
  <TitlesOfParts>
    <vt:vector size="77" baseType="lpstr">
      <vt:lpstr>Arial</vt:lpstr>
      <vt:lpstr>宋体</vt:lpstr>
      <vt:lpstr>Wingdings</vt:lpstr>
      <vt:lpstr>Verdana</vt:lpstr>
      <vt:lpstr>Helvetica</vt:lpstr>
      <vt:lpstr>微软雅黑</vt:lpstr>
      <vt:lpstr>Arial Unicode MS</vt:lpstr>
      <vt:lpstr>Arial</vt:lpstr>
      <vt:lpstr>Garamond</vt:lpstr>
      <vt:lpstr>新宋体</vt:lpstr>
      <vt:lpstr>黑体</vt:lpstr>
      <vt:lpstr>Times New Roman</vt:lpstr>
      <vt:lpstr>等线</vt:lpstr>
      <vt:lpstr>等线 Light</vt:lpstr>
      <vt:lpstr>Calibri</vt:lpstr>
      <vt:lpstr>隶书</vt:lpstr>
      <vt:lpstr>楷体_GB2312</vt:lpstr>
      <vt:lpstr>Times</vt:lpstr>
      <vt:lpstr>Wingdings</vt:lpstr>
      <vt:lpstr>Zurich Cn BT</vt:lpstr>
      <vt:lpstr>Segoe Print</vt:lpstr>
      <vt:lpstr>Office Theme</vt:lpstr>
      <vt:lpstr>Office 主题​​</vt:lpstr>
      <vt:lpstr>PowerPoint 演示文稿</vt:lpstr>
      <vt:lpstr>PowerPoint 演示文稿</vt:lpstr>
      <vt:lpstr>PowerPoint 演示文稿</vt:lpstr>
      <vt:lpstr>中国社会老龄化与肿瘤现状</vt:lpstr>
      <vt:lpstr>     放射治疗在肿瘤治疗中的地位 </vt:lpstr>
      <vt:lpstr> 放射治疗对肿瘤治愈贡献</vt:lpstr>
      <vt:lpstr>放疗需求(中国)</vt:lpstr>
      <vt:lpstr>PowerPoint 演示文稿</vt:lpstr>
      <vt:lpstr>PowerPoint 演示文稿</vt:lpstr>
      <vt:lpstr>PowerPoint 演示文稿</vt:lpstr>
      <vt:lpstr>PowerPoint 演示文稿</vt:lpstr>
      <vt:lpstr>放射治疗敏感性</vt:lpstr>
      <vt:lpstr>PowerPoint 演示文稿</vt:lpstr>
      <vt:lpstr>放射治疗技术进展</vt:lpstr>
      <vt:lpstr>PowerPoint 演示文稿</vt:lpstr>
      <vt:lpstr>PowerPoint 演示文稿</vt:lpstr>
      <vt:lpstr>PowerPoint 演示文稿</vt:lpstr>
      <vt:lpstr>常规模拟定位机                     </vt:lpstr>
      <vt:lpstr>PowerPoint 演示文稿</vt:lpstr>
      <vt:lpstr>PowerPoint 演示文稿</vt:lpstr>
      <vt:lpstr>   常规放射治疗与三维适形放疗</vt:lpstr>
      <vt:lpstr>PowerPoint 演示文稿</vt:lpstr>
      <vt:lpstr>PowerPoint 演示文稿</vt:lpstr>
      <vt:lpstr>PowerPoint 演示文稿</vt:lpstr>
      <vt:lpstr>PowerPoint 演示文稿</vt:lpstr>
      <vt:lpstr>PowerPoint 演示文稿</vt:lpstr>
      <vt:lpstr>PowerPoint 演示文稿</vt:lpstr>
      <vt:lpstr>放射治疗 工作流程</vt:lpstr>
      <vt:lpstr>模拟定位----摆位与固定</vt:lpstr>
      <vt:lpstr>PowerPoint 演示文稿</vt:lpstr>
      <vt:lpstr>PowerPoint 演示文稿</vt:lpstr>
      <vt:lpstr>PowerPoint 演示文稿</vt:lpstr>
      <vt:lpstr>PowerPoint 演示文稿</vt:lpstr>
      <vt:lpstr>PowerPoint 演示文稿</vt:lpstr>
      <vt:lpstr>根治性放疗</vt:lpstr>
      <vt:lpstr>PowerPoint 演示文稿</vt:lpstr>
      <vt:lpstr>姑息性放疗</vt:lpstr>
      <vt:lpstr>PowerPoint 演示文稿</vt:lpstr>
      <vt:lpstr>PowerPoint 演示文稿</vt:lpstr>
      <vt:lpstr>PowerPoint 演示文稿</vt:lpstr>
      <vt:lpstr>PowerPoint 演示文稿</vt:lpstr>
      <vt:lpstr>PowerPoint 演示文稿</vt:lpstr>
      <vt:lpstr>宫颈癌 放疗前后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Psq7798</cp:lastModifiedBy>
  <cp:revision>72</cp:revision>
  <dcterms:created xsi:type="dcterms:W3CDTF">2006-08-16T00:00:00Z</dcterms:created>
  <dcterms:modified xsi:type="dcterms:W3CDTF">2025-07-14T06:13:34Z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EACE1B7F554D4A409924C45E9995F829_13</vt:lpwstr>
  </property>
  <property fmtid="{D5CDD505-2E9C-101B-9397-08002B2CF9AE}" pid="3" name="KSOProductBuildVer">
    <vt:lpwstr>2052-12.1.0.21915</vt:lpwstr>
  </property>
</Properties>
</file>