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03" r:id="rId3"/>
    <p:sldId id="257" r:id="rId5"/>
    <p:sldId id="258" r:id="rId6"/>
    <p:sldId id="264" r:id="rId7"/>
    <p:sldId id="265" r:id="rId8"/>
    <p:sldId id="304" r:id="rId9"/>
    <p:sldId id="297" r:id="rId10"/>
    <p:sldId id="298" r:id="rId11"/>
    <p:sldId id="299" r:id="rId12"/>
    <p:sldId id="300" r:id="rId13"/>
    <p:sldId id="267" r:id="rId14"/>
    <p:sldId id="268" r:id="rId15"/>
    <p:sldId id="305" r:id="rId16"/>
    <p:sldId id="269" r:id="rId17"/>
    <p:sldId id="271" r:id="rId18"/>
    <p:sldId id="272" r:id="rId19"/>
    <p:sldId id="273" r:id="rId20"/>
    <p:sldId id="275" r:id="rId21"/>
    <p:sldId id="276" r:id="rId22"/>
    <p:sldId id="277" r:id="rId23"/>
    <p:sldId id="278" r:id="rId24"/>
    <p:sldId id="280" r:id="rId25"/>
    <p:sldId id="281" r:id="rId26"/>
    <p:sldId id="306" r:id="rId27"/>
    <p:sldId id="282" r:id="rId28"/>
    <p:sldId id="284" r:id="rId29"/>
    <p:sldId id="285" r:id="rId30"/>
    <p:sldId id="286" r:id="rId31"/>
    <p:sldId id="287" r:id="rId32"/>
    <p:sldId id="289" r:id="rId33"/>
    <p:sldId id="290" r:id="rId34"/>
    <p:sldId id="291" r:id="rId35"/>
    <p:sldId id="292" r:id="rId36"/>
    <p:sldId id="307"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C55A11"/>
    <a:srgbClr val="EFC1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1637" autoAdjust="0"/>
  </p:normalViewPr>
  <p:slideViewPr>
    <p:cSldViewPr snapToGrid="0" showGuides="1">
      <p:cViewPr>
        <p:scale>
          <a:sx n="66" d="100"/>
          <a:sy n="66" d="100"/>
        </p:scale>
        <p:origin x="-876" y="-66"/>
      </p:cViewPr>
      <p:guideLst>
        <p:guide orient="horz" pos="214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lgn="ctr">
              <a:defRPr lang="zh-CN" sz="2400" b="1" i="0" u="none" strike="noStrike" kern="1200" spc="600" baseline="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defRPr>
            </a:pPr>
            <a:r>
              <a:rPr lang="zh-CN" b="1" spc="600" dirty="0">
                <a:solidFill>
                  <a:schemeClr val="tx1">
                    <a:lumMod val="85000"/>
                    <a:lumOff val="15000"/>
                  </a:schemeClr>
                </a:solidFill>
                <a:latin typeface="微软雅黑" panose="020B0503020204020204" pitchFamily="34" charset="-122"/>
                <a:ea typeface="微软雅黑" panose="020B0503020204020204" pitchFamily="34" charset="-122"/>
              </a:rPr>
              <a:t>不同人群抑郁障碍的患病率患病率</a:t>
            </a:r>
            <a:endParaRPr lang="zh-CN" b="1" spc="600" dirty="0">
              <a:solidFill>
                <a:schemeClr val="tx1">
                  <a:lumMod val="85000"/>
                  <a:lumOff val="15000"/>
                </a:schemeClr>
              </a:solidFill>
              <a:latin typeface="微软雅黑" panose="020B0503020204020204" pitchFamily="34" charset="-122"/>
              <a:ea typeface="微软雅黑" panose="020B0503020204020204" pitchFamily="34" charset="-122"/>
            </a:endParaRPr>
          </a:p>
        </c:rich>
      </c:tx>
      <c:layout>
        <c:manualLayout>
          <c:xMode val="edge"/>
          <c:yMode val="edge"/>
          <c:x val="0.27994785360631"/>
          <c:y val="0.0413988708863223"/>
        </c:manualLayout>
      </c:layout>
      <c:overlay val="0"/>
      <c:spPr>
        <a:noFill/>
        <a:ln>
          <a:noFill/>
        </a:ln>
        <a:effectLst/>
      </c:spPr>
    </c:title>
    <c:autoTitleDeleted val="0"/>
    <c:plotArea>
      <c:layout/>
      <c:pieChart>
        <c:varyColors val="1"/>
        <c:ser>
          <c:idx val="0"/>
          <c:order val="0"/>
          <c:tx>
            <c:strRef>
              <c:f>Sheet1!$B$1</c:f>
              <c:strCache>
                <c:ptCount val="1"/>
                <c:pt idx="0">
                  <c:v>患病率</c:v>
                </c:pt>
              </c:strCache>
            </c:strRef>
          </c:tx>
          <c:spPr/>
          <c:explosion val="0"/>
          <c:dPt>
            <c:idx val="0"/>
            <c:bubble3D val="0"/>
            <c:spPr>
              <a:solidFill>
                <a:schemeClr val="accent2">
                  <a:lumMod val="50000"/>
                </a:schemeClr>
              </a:solidFill>
              <a:ln w="19050">
                <a:solidFill>
                  <a:schemeClr val="lt1"/>
                </a:solidFill>
              </a:ln>
              <a:effectLst/>
            </c:spPr>
          </c:dPt>
          <c:dPt>
            <c:idx val="1"/>
            <c:bubble3D val="0"/>
            <c:spPr>
              <a:solidFill>
                <a:schemeClr val="accent2">
                  <a:lumMod val="60000"/>
                  <a:lumOff val="40000"/>
                </a:schemeClr>
              </a:solidFill>
              <a:ln w="19050">
                <a:solidFill>
                  <a:schemeClr val="lt1"/>
                </a:solidFill>
              </a:ln>
              <a:effectLst/>
            </c:spPr>
          </c:dPt>
          <c:dPt>
            <c:idx val="2"/>
            <c:bubble3D val="0"/>
            <c:spPr>
              <a:solidFill>
                <a:schemeClr val="accent2"/>
              </a:solidFill>
              <a:ln w="19050">
                <a:solidFill>
                  <a:schemeClr val="lt1"/>
                </a:solidFill>
              </a:ln>
              <a:effectLst/>
            </c:spPr>
          </c:dPt>
          <c:dPt>
            <c:idx val="3"/>
            <c:bubble3D val="0"/>
            <c:spPr>
              <a:solidFill>
                <a:schemeClr val="accent4">
                  <a:lumMod val="75000"/>
                </a:schemeClr>
              </a:solidFill>
              <a:ln w="19050">
                <a:solidFill>
                  <a:schemeClr val="lt1"/>
                </a:solidFill>
              </a:ln>
              <a:effectLst/>
            </c:spPr>
          </c:dPt>
          <c:dPt>
            <c:idx val="4"/>
            <c:bubble3D val="0"/>
            <c:spPr>
              <a:solidFill>
                <a:schemeClr val="accent4">
                  <a:lumMod val="50000"/>
                </a:schemeClr>
              </a:solidFill>
              <a:ln w="19050">
                <a:solidFill>
                  <a:schemeClr val="lt1"/>
                </a:solidFill>
              </a:ln>
              <a:effectLst/>
            </c:spPr>
          </c:dPt>
          <c:dPt>
            <c:idx val="5"/>
            <c:bubble3D val="0"/>
            <c:spPr>
              <a:solidFill>
                <a:srgbClr val="C55A11"/>
              </a:solidFill>
              <a:ln w="19050">
                <a:solidFill>
                  <a:schemeClr val="lt1"/>
                </a:solidFill>
              </a:ln>
              <a:effectLst/>
            </c:spPr>
          </c:dPt>
          <c:dLbls>
            <c:dLbl>
              <c:idx val="0"/>
              <c:layout>
                <c:manualLayout>
                  <c:x val="-0.00343490000959474"/>
                  <c:y val="0.111342349281462"/>
                </c:manualLayout>
              </c:layout>
              <c:dLblPos val="bestFit"/>
              <c:showLegendKey val="0"/>
              <c:showVal val="0"/>
              <c:showCatName val="0"/>
              <c:showSerName val="0"/>
              <c:showPercent val="1"/>
              <c:showBubbleSize val="0"/>
              <c:extLst>
                <c:ext xmlns:c15="http://schemas.microsoft.com/office/drawing/2012/chart" uri="{CE6537A1-D6FC-4f65-9D91-7224C49458BB}">
                  <c15:layout>
                    <c:manualLayout>
                      <c:w val="0.0476579050369091"/>
                      <c:h val="0.100833861722364"/>
                    </c:manualLayout>
                  </c15:layout>
                </c:ext>
              </c:extLst>
            </c:dLbl>
            <c:dLbl>
              <c:idx val="1"/>
              <c:layout>
                <c:manualLayout>
                  <c:x val="-0.0446375566734134"/>
                  <c:y val="0.17411411500866"/>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0.0947755121103806"/>
                  <c:y val="0.0521188045499615"/>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3"/>
              <c:layout>
                <c:manualLayout>
                  <c:x val="-0.0567206761567824"/>
                  <c:y val="-0.143037392921431"/>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4"/>
              <c:layout>
                <c:manualLayout>
                  <c:x val="0.0741010813574104"/>
                  <c:y val="-0.1123294083603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5"/>
              <c:layout>
                <c:manualLayout>
                  <c:x val="0.0862002935265268"/>
                  <c:y val="0.12204722734062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lstStyle/>
              <a:p>
                <a:pPr>
                  <a:defRPr lang="zh-CN" sz="2000" b="1" i="0" u="none" strike="noStrike" kern="1200" baseline="0">
                    <a:solidFill>
                      <a:schemeClr val="bg1"/>
                    </a:solidFill>
                    <a:latin typeface="微软雅黑" panose="020B0503020204020204" pitchFamily="34" charset="-122"/>
                    <a:ea typeface="微软雅黑" panose="020B0503020204020204" pitchFamily="34" charset="-122"/>
                    <a:cs typeface="+mn-ea"/>
                    <a:sym typeface="+mn-lt"/>
                  </a:defRPr>
                </a:pPr>
              </a:p>
            </c:txPr>
            <c:dLblPos val="bestFit"/>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一般人群</c:v>
                </c:pt>
                <c:pt idx="1">
                  <c:v>慢性疾病</c:v>
                </c:pt>
                <c:pt idx="2">
                  <c:v>住院病人</c:v>
                </c:pt>
                <c:pt idx="3">
                  <c:v>老年住院病人</c:v>
                </c:pt>
                <c:pt idx="4">
                  <c:v>癌症门诊病人</c:v>
                </c:pt>
                <c:pt idx="5">
                  <c:v>癌症住院病人</c:v>
                </c:pt>
              </c:strCache>
            </c:strRef>
          </c:cat>
          <c:val>
            <c:numRef>
              <c:f>Sheet1!$B$2:$B$7</c:f>
              <c:numCache>
                <c:formatCode>0.00%</c:formatCode>
                <c:ptCount val="6"/>
                <c:pt idx="0">
                  <c:v>0.058</c:v>
                </c:pt>
                <c:pt idx="1">
                  <c:v>0.094</c:v>
                </c:pt>
                <c:pt idx="2" c:formatCode="0%">
                  <c:v>0.33</c:v>
                </c:pt>
                <c:pt idx="3" c:formatCode="0%">
                  <c:v>0.38</c:v>
                </c:pt>
                <c:pt idx="4" c:formatCode="0%">
                  <c:v>0.33</c:v>
                </c:pt>
                <c:pt idx="5" c:formatCode="0%">
                  <c:v>0.42</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7716696643736"/>
          <c:y val="0.238606797707146"/>
          <c:w val="0.262337683435042"/>
          <c:h val="0.65600618747101"/>
        </c:manualLayout>
      </c:layout>
      <c:overlay val="0"/>
      <c:spPr>
        <a:noFill/>
        <a:ln>
          <a:noFill/>
        </a:ln>
        <a:effectLst/>
      </c:spPr>
      <c:txPr>
        <a:bodyPr rot="0" spcFirstLastPara="1" vertOverflow="ellipsis" vert="horz" wrap="square" anchor="ctr" anchorCtr="1"/>
        <a:lstStyle/>
        <a:p>
          <a:pPr>
            <a:defRPr lang="zh-CN" sz="2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defRPr>
          </a:pPr>
        </a:p>
      </c:txPr>
    </c:legend>
    <c:plotVisOnly val="1"/>
    <c:dispBlanksAs val="zero"/>
    <c:showDLblsOverMax val="0"/>
    <c:extLst>
      <c:ext uri="{0b15fc19-7d7d-44ad-8c2d-2c3a37ce22c3}">
        <chartProps xmlns="https://web.wps.cn/et/2018/main" chartId="{6d33c15a-fbb4-43c2-98da-60c3601044a9}"/>
      </c:ext>
    </c:extLst>
  </c:chart>
  <c:spPr>
    <a:noFill/>
    <a:ln>
      <a:noFill/>
    </a:ln>
    <a:effectLst/>
  </c:spPr>
  <c:txPr>
    <a:bodyPr/>
    <a:lstStyle/>
    <a:p>
      <a:pPr>
        <a:defRPr lang="zh-CN" sz="2000">
          <a:latin typeface="+mn-lt"/>
          <a:ea typeface="+mn-ea"/>
          <a:cs typeface="+mn-ea"/>
          <a:sym typeface="+mn-lt"/>
        </a:defRPr>
      </a:pPr>
    </a:p>
  </c:txPr>
  <c:externalData r:id="rId1">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DFEBF-8E0C-44C6-83AF-27B748D0EEF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EAA59-CCC5-4D72-8291-15FA225797A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EAA59-CCC5-4D72-8291-15FA225797A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6EAA59-CCC5-4D72-8291-15FA225797A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6EAA59-CCC5-4D72-8291-15FA225797A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6EAA59-CCC5-4D72-8291-15FA225797A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EAA59-CCC5-4D72-8291-15FA225797A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EAA59-CCC5-4D72-8291-15FA225797A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6EAA59-CCC5-4D72-8291-15FA225797A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6EAA59-CCC5-4D72-8291-15FA225797A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png"/><Relationship Id="rId7" Type="http://schemas.openxmlformats.org/officeDocument/2006/relationships/image" Target="../media/image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image37.wdp"/><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9.png"/><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1.jpeg"/><Relationship Id="rId1"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 y="-43816"/>
            <a:ext cx="12574260" cy="6911396"/>
            <a:chOff x="-1" y="-1"/>
            <a:chExt cx="12574260" cy="6911396"/>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8163" r="14901"/>
            <a:stretch>
              <a:fillRect/>
            </a:stretch>
          </p:blipFill>
          <p:spPr>
            <a:xfrm flipH="1">
              <a:off x="-1" y="-1"/>
              <a:ext cx="12192000" cy="6858001"/>
            </a:xfrm>
            <a:prstGeom prst="rect">
              <a:avLst/>
            </a:prstGeom>
          </p:spPr>
        </p:pic>
        <p:pic>
          <p:nvPicPr>
            <p:cNvPr id="19" name="图片 18"/>
            <p:cNvPicPr>
              <a:picLocks noChangeAspect="1"/>
            </p:cNvPicPr>
            <p:nvPr/>
          </p:nvPicPr>
          <p:blipFill>
            <a:blip r:embed="rId2" cstate="screen"/>
            <a:stretch>
              <a:fillRect/>
            </a:stretch>
          </p:blipFill>
          <p:spPr>
            <a:xfrm flipH="1">
              <a:off x="6250718" y="1604745"/>
              <a:ext cx="6323541" cy="5299594"/>
            </a:xfrm>
            <a:prstGeom prst="rect">
              <a:avLst/>
            </a:prstGeom>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76874"/>
            <a:stretch>
              <a:fillRect/>
            </a:stretch>
          </p:blipFill>
          <p:spPr>
            <a:xfrm>
              <a:off x="0" y="5472502"/>
              <a:ext cx="12192000" cy="1409743"/>
            </a:xfrm>
            <a:prstGeom prst="rect">
              <a:avLst/>
            </a:prstGeom>
          </p:spPr>
        </p:pic>
        <p:pic>
          <p:nvPicPr>
            <p:cNvPr id="27" name="图片 26"/>
            <p:cNvPicPr>
              <a:picLocks noChangeAspect="1"/>
            </p:cNvPicPr>
            <p:nvPr/>
          </p:nvPicPr>
          <p:blipFill>
            <a:blip r:embed="rId4" cstate="screen"/>
            <a:stretch>
              <a:fillRect/>
            </a:stretch>
          </p:blipFill>
          <p:spPr>
            <a:xfrm>
              <a:off x="406400" y="4511694"/>
              <a:ext cx="2399701" cy="2399701"/>
            </a:xfrm>
            <a:prstGeom prst="rect">
              <a:avLst/>
            </a:prstGeom>
          </p:spPr>
        </p:pic>
      </p:grpSp>
      <p:sp>
        <p:nvSpPr>
          <p:cNvPr id="20" name="文本框 19"/>
          <p:cNvSpPr txBox="1"/>
          <p:nvPr/>
        </p:nvSpPr>
        <p:spPr>
          <a:xfrm>
            <a:off x="891864" y="2712179"/>
            <a:ext cx="5828250" cy="1107996"/>
          </a:xfrm>
          <a:prstGeom prst="rect">
            <a:avLst/>
          </a:prstGeom>
          <a:noFill/>
        </p:spPr>
        <p:txBody>
          <a:bodyPr wrap="square">
            <a:spAutoFit/>
          </a:bodyPr>
          <a:lstStyle>
            <a:defPPr>
              <a:defRPr lang="zh-CN"/>
            </a:defPPr>
            <a:lvl1pPr algn="dist">
              <a:defRPr kumimoji="1" sz="9600">
                <a:solidFill>
                  <a:schemeClr val="tx1">
                    <a:lumMod val="85000"/>
                    <a:lumOff val="15000"/>
                  </a:schemeClr>
                </a:solidFill>
                <a:latin typeface="汉仪迪升英雄体W" panose="00020600040101010101" pitchFamily="18" charset="-122"/>
                <a:ea typeface="汉仪迪升英雄体W" panose="00020600040101010101" pitchFamily="18" charset="-122"/>
                <a:cs typeface="+mn-ea"/>
              </a:defRPr>
            </a:lvl1pPr>
          </a:lstStyle>
          <a:p>
            <a:r>
              <a:rPr lang="zh-CN" altLang="en-US" sz="6600" dirty="0">
                <a:solidFill>
                  <a:schemeClr val="accent2">
                    <a:lumMod val="75000"/>
                  </a:schemeClr>
                </a:solidFill>
                <a:latin typeface="汉仪书魂体简" panose="02010600000101010101" pitchFamily="2" charset="-122"/>
                <a:ea typeface="汉仪书魂体简" panose="02010600000101010101" pitchFamily="2" charset="-122"/>
                <a:sym typeface="+mn-lt"/>
              </a:rPr>
              <a:t>健康</a:t>
            </a:r>
            <a:r>
              <a:rPr lang="zh-CN" altLang="en-US" sz="6600" dirty="0">
                <a:latin typeface="汉仪书魂体简" panose="02010600000101010101" pitchFamily="2" charset="-122"/>
                <a:ea typeface="汉仪书魂体简" panose="02010600000101010101" pitchFamily="2" charset="-122"/>
                <a:sym typeface="+mn-lt"/>
              </a:rPr>
              <a:t>管理知识</a:t>
            </a:r>
            <a:endParaRPr lang="zh-CN" altLang="en-US" sz="6600" dirty="0">
              <a:latin typeface="汉仪书魂体简" panose="02010600000101010101" pitchFamily="2" charset="-122"/>
              <a:ea typeface="汉仪书魂体简" panose="02010600000101010101" pitchFamily="2" charset="-122"/>
              <a:sym typeface="+mn-lt"/>
            </a:endParaRPr>
          </a:p>
        </p:txBody>
      </p:sp>
      <p:sp>
        <p:nvSpPr>
          <p:cNvPr id="21" name="文本框 20"/>
          <p:cNvSpPr txBox="1"/>
          <p:nvPr/>
        </p:nvSpPr>
        <p:spPr>
          <a:xfrm>
            <a:off x="-106786" y="1138144"/>
            <a:ext cx="4141093" cy="1862048"/>
          </a:xfrm>
          <a:prstGeom prst="rect">
            <a:avLst/>
          </a:prstGeom>
          <a:noFill/>
        </p:spPr>
        <p:txBody>
          <a:bodyPr wrap="square">
            <a:spAutoFit/>
          </a:bodyPr>
          <a:lstStyle/>
          <a:p>
            <a:pPr algn="dist"/>
            <a:r>
              <a:rPr kumimoji="1" lang="zh-CN" altLang="en-US" sz="11500" b="1" dirty="0">
                <a:solidFill>
                  <a:schemeClr val="tx1">
                    <a:lumMod val="85000"/>
                    <a:lumOff val="15000"/>
                  </a:schemeClr>
                </a:solidFill>
                <a:latin typeface="默陌静斋笔迹" panose="02000603000000000000" pitchFamily="2" charset="-122"/>
                <a:ea typeface="默陌静斋笔迹" panose="02000603000000000000" pitchFamily="2" charset="-122"/>
                <a:cs typeface="+mn-ea"/>
                <a:sym typeface="+mn-lt"/>
              </a:rPr>
              <a:t>老</a:t>
            </a:r>
            <a:endParaRPr kumimoji="1" lang="en-US" altLang="zh-CN" sz="9600" b="1" dirty="0">
              <a:solidFill>
                <a:schemeClr val="tx1">
                  <a:lumMod val="85000"/>
                  <a:lumOff val="15000"/>
                </a:schemeClr>
              </a:solidFill>
              <a:latin typeface="默陌静斋笔迹" panose="02000603000000000000" pitchFamily="2" charset="-122"/>
              <a:ea typeface="默陌静斋笔迹" panose="02000603000000000000" pitchFamily="2" charset="-122"/>
              <a:cs typeface="+mn-ea"/>
              <a:sym typeface="+mn-lt"/>
            </a:endParaRPr>
          </a:p>
        </p:txBody>
      </p:sp>
      <p:sp>
        <p:nvSpPr>
          <p:cNvPr id="25" name="文本框 24"/>
          <p:cNvSpPr txBox="1"/>
          <p:nvPr/>
        </p:nvSpPr>
        <p:spPr>
          <a:xfrm>
            <a:off x="5335627" y="1411058"/>
            <a:ext cx="1982718" cy="888705"/>
          </a:xfrm>
          <a:prstGeom prst="rect">
            <a:avLst/>
          </a:prstGeom>
          <a:noFill/>
        </p:spPr>
        <p:txBody>
          <a:bodyPr vert="horz" wrap="square">
            <a:spAutoFit/>
          </a:bodyPr>
          <a:lstStyle/>
          <a:p>
            <a:pPr>
              <a:lnSpc>
                <a:spcPct val="150000"/>
              </a:lnSpc>
            </a:pPr>
            <a:r>
              <a:rPr lang="zh-CN" altLang="en-US" i="0" dirty="0">
                <a:solidFill>
                  <a:schemeClr val="tx1">
                    <a:lumMod val="95000"/>
                    <a:lumOff val="5000"/>
                  </a:schemeClr>
                </a:solidFill>
                <a:effectLst/>
                <a:latin typeface="汉仪迪升英雄体W" panose="00020600040101010101" pitchFamily="18" charset="-122"/>
                <a:ea typeface="汉仪迪升英雄体W" panose="00020600040101010101" pitchFamily="18" charset="-122"/>
              </a:rPr>
              <a:t>金山银山不常在，身体健康最安哉</a:t>
            </a:r>
            <a:endParaRPr lang="zh-CN" altLang="en-US" dirty="0">
              <a:solidFill>
                <a:schemeClr val="tx1">
                  <a:lumMod val="95000"/>
                  <a:lumOff val="5000"/>
                </a:schemeClr>
              </a:solidFill>
              <a:latin typeface="汉仪迪升英雄体W" panose="00020600040101010101" pitchFamily="18" charset="-122"/>
              <a:ea typeface="汉仪迪升英雄体W" panose="00020600040101010101" pitchFamily="18" charset="-122"/>
            </a:endParaRPr>
          </a:p>
        </p:txBody>
      </p:sp>
      <p:sp>
        <p:nvSpPr>
          <p:cNvPr id="28" name="对话气泡: 矩形 27"/>
          <p:cNvSpPr/>
          <p:nvPr/>
        </p:nvSpPr>
        <p:spPr>
          <a:xfrm>
            <a:off x="5292723" y="1318011"/>
            <a:ext cx="1918727" cy="1074429"/>
          </a:xfrm>
          <a:prstGeom prst="wedgeRectCallout">
            <a:avLst>
              <a:gd name="adj1" fmla="val 62038"/>
              <a:gd name="adj2" fmla="val 38583"/>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p:cNvSpPr txBox="1"/>
          <p:nvPr/>
        </p:nvSpPr>
        <p:spPr>
          <a:xfrm>
            <a:off x="1006524" y="3695109"/>
            <a:ext cx="5610176" cy="338554"/>
          </a:xfrm>
          <a:prstGeom prst="rect">
            <a:avLst/>
          </a:prstGeom>
          <a:noFill/>
        </p:spPr>
        <p:txBody>
          <a:bodyPr wrap="square">
            <a:spAutoFit/>
          </a:bodyPr>
          <a:lstStyle/>
          <a:p>
            <a:pPr algn="dist"/>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Health management knowledge of the elderly</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1695450" y="4467860"/>
            <a:ext cx="5516245" cy="460375"/>
          </a:xfrm>
          <a:prstGeom prst="rect">
            <a:avLst/>
          </a:prstGeom>
          <a:noFill/>
        </p:spPr>
        <p:txBody>
          <a:bodyPr wrap="square" rtlCol="0">
            <a:spAutoFit/>
          </a:bodyPr>
          <a:lstStyle/>
          <a:p>
            <a:pPr algn="ctr"/>
            <a:r>
              <a:rPr kumimoji="1" lang="zh-CN" altLang="en-US" sz="2400" b="1" dirty="0" smtClean="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lt"/>
              </a:rPr>
              <a:t>汉南区人民医院</a:t>
            </a:r>
            <a:r>
              <a:rPr kumimoji="1" lang="en-US" altLang="zh-CN" sz="2400" b="1" dirty="0" smtClean="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lt"/>
              </a:rPr>
              <a:t>   </a:t>
            </a:r>
            <a:r>
              <a:rPr kumimoji="1" lang="zh-CN" altLang="en-US" sz="2400" b="1" dirty="0" smtClean="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lt"/>
              </a:rPr>
              <a:t>中医科陶青梅</a:t>
            </a:r>
            <a:endParaRPr kumimoji="1" lang="zh-CN" altLang="en-US" sz="2400" b="1" dirty="0" smtClean="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lt"/>
            </a:endParaRPr>
          </a:p>
        </p:txBody>
      </p:sp>
      <p:pic>
        <p:nvPicPr>
          <p:cNvPr id="34" name="动感节奏">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cstate="print"/>
          <a:stretch>
            <a:fillRect/>
          </a:stretch>
        </p:blipFill>
        <p:spPr>
          <a:xfrm>
            <a:off x="-812181" y="-609601"/>
            <a:ext cx="609600" cy="609600"/>
          </a:xfrm>
          <a:prstGeom prst="rect">
            <a:avLst/>
          </a:prstGeom>
        </p:spPr>
      </p:pic>
      <p:pic>
        <p:nvPicPr>
          <p:cNvPr id="22" name="图片 21"/>
          <p:cNvPicPr>
            <a:picLocks noChangeAspect="1"/>
          </p:cNvPicPr>
          <p:nvPr/>
        </p:nvPicPr>
        <p:blipFill>
          <a:blip r:embed="rId8" cstate="screen"/>
          <a:stretch>
            <a:fillRect/>
          </a:stretch>
        </p:blipFill>
        <p:spPr>
          <a:xfrm>
            <a:off x="0" y="47733"/>
            <a:ext cx="2130725" cy="1704868"/>
          </a:xfrm>
          <a:prstGeom prst="rect">
            <a:avLst/>
          </a:prstGeom>
        </p:spPr>
      </p:pic>
      <p:sp>
        <p:nvSpPr>
          <p:cNvPr id="23" name="文本框 22"/>
          <p:cNvSpPr txBox="1"/>
          <p:nvPr/>
        </p:nvSpPr>
        <p:spPr>
          <a:xfrm>
            <a:off x="2652729" y="1602747"/>
            <a:ext cx="2273443" cy="1323439"/>
          </a:xfrm>
          <a:prstGeom prst="rect">
            <a:avLst/>
          </a:prstGeom>
          <a:noFill/>
        </p:spPr>
        <p:txBody>
          <a:bodyPr wrap="square">
            <a:spAutoFit/>
          </a:bodyPr>
          <a:lstStyle/>
          <a:p>
            <a:r>
              <a:rPr kumimoji="1" lang="zh-CN" altLang="en-US" sz="8000" dirty="0">
                <a:solidFill>
                  <a:schemeClr val="tx1">
                    <a:lumMod val="85000"/>
                    <a:lumOff val="15000"/>
                  </a:schemeClr>
                </a:solidFill>
                <a:latin typeface="汉标串城米格体" panose="02010601030101010101" pitchFamily="2" charset="-122"/>
                <a:ea typeface="汉标串城米格体" panose="02010601030101010101" pitchFamily="2" charset="-122"/>
                <a:cs typeface="+mn-ea"/>
                <a:sym typeface="+mn-lt"/>
              </a:rPr>
              <a:t>年人</a:t>
            </a:r>
            <a:endParaRPr lang="zh-CN" altLang="en-US" sz="8000" dirty="0">
              <a:latin typeface="汉标串城米格体" panose="02010601030101010101" pitchFamily="2" charset="-122"/>
              <a:ea typeface="汉标串城米格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1000" fill="hold"/>
                                        <p:tgtEl>
                                          <p:spTgt spid="21"/>
                                        </p:tgtEl>
                                        <p:attrNameLst>
                                          <p:attrName>ppt_w</p:attrName>
                                        </p:attrNameLst>
                                      </p:cBhvr>
                                      <p:tavLst>
                                        <p:tav tm="0">
                                          <p:val>
                                            <p:strVal val="#ppt_w+.3"/>
                                          </p:val>
                                        </p:tav>
                                        <p:tav tm="100000">
                                          <p:val>
                                            <p:strVal val="#ppt_w"/>
                                          </p:val>
                                        </p:tav>
                                      </p:tavLst>
                                    </p:anim>
                                    <p:anim calcmode="lin" valueType="num">
                                      <p:cBhvr>
                                        <p:cTn id="34" dur="1000" fill="hold"/>
                                        <p:tgtEl>
                                          <p:spTgt spid="21"/>
                                        </p:tgtEl>
                                        <p:attrNameLst>
                                          <p:attrName>ppt_h</p:attrName>
                                        </p:attrNameLst>
                                      </p:cBhvr>
                                      <p:tavLst>
                                        <p:tav tm="0">
                                          <p:val>
                                            <p:strVal val="#ppt_h"/>
                                          </p:val>
                                        </p:tav>
                                        <p:tav tm="100000">
                                          <p:val>
                                            <p:strVal val="#ppt_h"/>
                                          </p:val>
                                        </p:tav>
                                      </p:tavLst>
                                    </p:anim>
                                    <p:animEffect transition="in" filter="fade">
                                      <p:cBhvr>
                                        <p:cTn id="35" dur="1000"/>
                                        <p:tgtEl>
                                          <p:spTgt spid="21"/>
                                        </p:tgtEl>
                                      </p:cBhvr>
                                    </p:animEffect>
                                  </p:childTnLst>
                                </p:cTn>
                              </p:par>
                              <p:par>
                                <p:cTn id="36" presetID="53" presetClass="entr" presetSubtype="16" fill="hold" grpId="0" nodeType="withEffect">
                                  <p:stCondLst>
                                    <p:cond delay="800"/>
                                  </p:stCondLst>
                                  <p:iterate type="lt">
                                    <p:tmPct val="10000"/>
                                  </p:iterate>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grpId="0" nodeType="clickEffect">
                                  <p:stCondLst>
                                    <p:cond delay="0"/>
                                  </p:stCondLst>
                                  <p:iterate type="lt">
                                    <p:tmPct val="10000"/>
                                  </p:iterate>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1000"/>
                                        <p:tgtEl>
                                          <p:spTgt spid="30"/>
                                        </p:tgtEl>
                                      </p:cBhvr>
                                    </p:animEffect>
                                    <p:anim calcmode="lin" valueType="num">
                                      <p:cBhvr>
                                        <p:cTn id="57" dur="1000" fill="hold"/>
                                        <p:tgtEl>
                                          <p:spTgt spid="30"/>
                                        </p:tgtEl>
                                        <p:attrNameLst>
                                          <p:attrName>ppt_x</p:attrName>
                                        </p:attrNameLst>
                                      </p:cBhvr>
                                      <p:tavLst>
                                        <p:tav tm="0">
                                          <p:val>
                                            <p:strVal val="#ppt_x"/>
                                          </p:val>
                                        </p:tav>
                                        <p:tav tm="100000">
                                          <p:val>
                                            <p:strVal val="#ppt_x"/>
                                          </p:val>
                                        </p:tav>
                                      </p:tavLst>
                                    </p:anim>
                                    <p:anim calcmode="lin" valueType="num">
                                      <p:cBhvr>
                                        <p:cTn id="5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59" repeatCount="indefinite" fill="hold" display="0">
                  <p:stCondLst>
                    <p:cond delay="indefinite"/>
                  </p:stCondLst>
                  <p:endCondLst>
                    <p:cond evt="onStopAudio" delay="0">
                      <p:tgtEl>
                        <p:sldTgt/>
                      </p:tgtEl>
                    </p:cond>
                  </p:endCondLst>
                </p:cTn>
                <p:tgtEl>
                  <p:spTgt spid="34"/>
                </p:tgtEl>
              </p:cMediaNode>
            </p:video>
          </p:childTnLst>
        </p:cTn>
      </p:par>
    </p:tnLst>
    <p:bldLst>
      <p:bldP spid="20" grpId="0"/>
      <p:bldP spid="21" grpId="0"/>
      <p:bldP spid="25" grpId="0"/>
      <p:bldP spid="28" grpId="0" animBg="1"/>
      <p:bldP spid="29" grpId="0"/>
      <p:bldP spid="30"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内容占位符 2"/>
          <p:cNvSpPr txBox="1"/>
          <p:nvPr/>
        </p:nvSpPr>
        <p:spPr>
          <a:xfrm>
            <a:off x="866578" y="2714894"/>
            <a:ext cx="6133246" cy="1428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a:buNone/>
              <a:defRPr/>
            </a:pP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2005</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年</a:t>
            </a:r>
            <a:r>
              <a:rPr kumimoji="0" lang="zh-CN" altLang="en-US" sz="20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a:t>
            </a:r>
            <a:r>
              <a:rPr kumimoji="0" lang="en-US" altLang="zh-CN" sz="20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65</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岁以上老人，认知健全的占</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61%</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，认知不健全</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39%</a:t>
            </a:r>
            <a:r>
              <a:rPr kumimoji="0" lang="zh-CN" altLang="en-US" sz="20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a:t>
            </a:r>
            <a:endPar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 name="矩形 8"/>
          <p:cNvSpPr/>
          <p:nvPr/>
        </p:nvSpPr>
        <p:spPr>
          <a:xfrm>
            <a:off x="866578" y="4580881"/>
            <a:ext cx="10404853"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引起轻度认知损害的原因很多，比如轻度的脑梗塞，老年性痴呆的前期，抑郁或焦虑症等，都可以引起轻度的认知损害</a:t>
            </a:r>
            <a:r>
              <a:rPr kumimoji="0" lang="zh-CN" altLang="en-US" sz="20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endParaRPr kumimoji="0" lang="en-US" altLang="zh-CN" sz="20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22" name="矩形 21"/>
          <p:cNvSpPr/>
          <p:nvPr/>
        </p:nvSpPr>
        <p:spPr>
          <a:xfrm>
            <a:off x="988861" y="1785447"/>
            <a:ext cx="2723154" cy="752930"/>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1294992" y="1884080"/>
            <a:ext cx="2249454" cy="584775"/>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认知功能</a:t>
            </a:r>
            <a:endParaRPr kumimoji="0" lang="zh-CN" altLang="en-US" sz="3200" b="1" i="0" u="none" strike="noStrike" kern="1200" cap="none" spc="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endParaRPr>
          </a:p>
        </p:txBody>
      </p:sp>
      <p:grpSp>
        <p:nvGrpSpPr>
          <p:cNvPr id="13" name="组合 12"/>
          <p:cNvGrpSpPr/>
          <p:nvPr/>
        </p:nvGrpSpPr>
        <p:grpSpPr>
          <a:xfrm>
            <a:off x="381804" y="354383"/>
            <a:ext cx="6336775" cy="686539"/>
            <a:chOff x="381804" y="354383"/>
            <a:chExt cx="6336775" cy="686539"/>
          </a:xfrm>
        </p:grpSpPr>
        <p:sp>
          <p:nvSpPr>
            <p:cNvPr id="14" name="矩形 13"/>
            <p:cNvSpPr/>
            <p:nvPr/>
          </p:nvSpPr>
          <p:spPr>
            <a:xfrm>
              <a:off x="1147823" y="475919"/>
              <a:ext cx="5570756" cy="523220"/>
            </a:xfrm>
            <a:prstGeom prst="rect">
              <a:avLst/>
            </a:prstGeom>
          </p:spPr>
          <p:txBody>
            <a:bodyPr>
              <a:normAutofit/>
            </a:bodyPr>
            <a:lstStyle/>
            <a:p>
              <a:r>
                <a:rPr lang="zh-CN" altLang="en-US" sz="2800" b="1" dirty="0">
                  <a:solidFill>
                    <a:prstClr val="black">
                      <a:lumMod val="85000"/>
                      <a:lumOff val="15000"/>
                    </a:prstClr>
                  </a:solidFill>
                  <a:latin typeface="Adobe Arabic" panose="020F0502020204030204"/>
                  <a:ea typeface="微软雅黑" panose="020B0503020204020204" pitchFamily="34" charset="-122"/>
                  <a:cs typeface="+mn-ea"/>
                  <a:sym typeface="+mn-lt"/>
                </a:rPr>
                <a:t>老年人健康管理的流程</a:t>
              </a:r>
              <a:endParaRPr lang="zh-CN" altLang="en-US" sz="2800" b="1" dirty="0">
                <a:solidFill>
                  <a:prstClr val="black">
                    <a:lumMod val="85000"/>
                    <a:lumOff val="15000"/>
                  </a:prstClr>
                </a:solidFill>
                <a:latin typeface="Adobe Arabic" panose="020F0502020204030204"/>
                <a:ea typeface="微软雅黑" panose="020B0503020204020204" pitchFamily="34" charset="-122"/>
                <a:cs typeface="+mn-ea"/>
                <a:sym typeface="+mn-lt"/>
              </a:endParaRPr>
            </a:p>
          </p:txBody>
        </p:sp>
        <p:grpSp>
          <p:nvGrpSpPr>
            <p:cNvPr id="15" name="组合 14"/>
            <p:cNvGrpSpPr/>
            <p:nvPr/>
          </p:nvGrpSpPr>
          <p:grpSpPr>
            <a:xfrm>
              <a:off x="381804" y="354383"/>
              <a:ext cx="686539" cy="686539"/>
              <a:chOff x="5206994" y="885563"/>
              <a:chExt cx="686539" cy="686539"/>
            </a:xfrm>
          </p:grpSpPr>
          <p:sp>
            <p:nvSpPr>
              <p:cNvPr id="16"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贰</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17" name="图片 16"/>
              <p:cNvPicPr>
                <a:picLocks noChangeAspect="1"/>
              </p:cNvPicPr>
              <p:nvPr/>
            </p:nvPicPr>
            <p:blipFill>
              <a:blip r:embed="rId1" cstate="screen"/>
              <a:stretch>
                <a:fillRect/>
              </a:stretch>
            </p:blipFill>
            <p:spPr>
              <a:xfrm>
                <a:off x="5206994" y="885563"/>
                <a:ext cx="686539" cy="686539"/>
              </a:xfrm>
              <a:prstGeom prst="rect">
                <a:avLst/>
              </a:prstGeom>
            </p:spPr>
          </p:pic>
        </p:grpSp>
      </p:grpSp>
      <p:pic>
        <p:nvPicPr>
          <p:cNvPr id="5" name="图片 4"/>
          <p:cNvPicPr>
            <a:picLocks noChangeAspect="1"/>
          </p:cNvPicPr>
          <p:nvPr/>
        </p:nvPicPr>
        <p:blipFill>
          <a:blip r:embed="rId2" cstate="screen"/>
          <a:stretch>
            <a:fillRect/>
          </a:stretch>
        </p:blipFill>
        <p:spPr>
          <a:xfrm>
            <a:off x="7305955" y="1368329"/>
            <a:ext cx="3737839" cy="37334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 grpId="0"/>
      <p:bldP spid="2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图表 1"/>
          <p:cNvGraphicFramePr/>
          <p:nvPr/>
        </p:nvGraphicFramePr>
        <p:xfrm>
          <a:off x="1317550" y="1436963"/>
          <a:ext cx="9849195" cy="5116329"/>
        </p:xfrm>
        <a:graphic>
          <a:graphicData uri="http://schemas.openxmlformats.org/drawingml/2006/chart">
            <c:chart xmlns:c="http://schemas.openxmlformats.org/drawingml/2006/chart" xmlns:r="http://schemas.openxmlformats.org/officeDocument/2006/relationships" r:id="rId1"/>
          </a:graphicData>
        </a:graphic>
      </p:graphicFrame>
      <p:sp>
        <p:nvSpPr>
          <p:cNvPr id="4" name="矩形 3"/>
          <p:cNvSpPr/>
          <p:nvPr/>
        </p:nvSpPr>
        <p:spPr>
          <a:xfrm>
            <a:off x="1481222" y="2319663"/>
            <a:ext cx="971692"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老年人情感状态</a:t>
            </a:r>
            <a:endParaRPr kumimoji="0" lang="zh-CN" altLang="en-US" sz="32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7" name="组合 6"/>
          <p:cNvGrpSpPr/>
          <p:nvPr/>
        </p:nvGrpSpPr>
        <p:grpSpPr>
          <a:xfrm>
            <a:off x="381804" y="354383"/>
            <a:ext cx="6336775" cy="686539"/>
            <a:chOff x="381804" y="354383"/>
            <a:chExt cx="6336775" cy="686539"/>
          </a:xfrm>
        </p:grpSpPr>
        <p:sp>
          <p:nvSpPr>
            <p:cNvPr id="11" name="矩形 10"/>
            <p:cNvSpPr/>
            <p:nvPr/>
          </p:nvSpPr>
          <p:spPr>
            <a:xfrm>
              <a:off x="1147823" y="475919"/>
              <a:ext cx="5570756" cy="523220"/>
            </a:xfrm>
            <a:prstGeom prst="rect">
              <a:avLst/>
            </a:prstGeom>
          </p:spPr>
          <p:txBody>
            <a:bodyPr>
              <a:normAutofit/>
            </a:bodyPr>
            <a:lstStyle/>
            <a:p>
              <a:r>
                <a:rPr lang="zh-CN" altLang="en-US" sz="2800" b="1" dirty="0">
                  <a:solidFill>
                    <a:prstClr val="black">
                      <a:lumMod val="85000"/>
                      <a:lumOff val="15000"/>
                    </a:prstClr>
                  </a:solidFill>
                  <a:latin typeface="Adobe Arabic" panose="020F0502020204030204"/>
                  <a:ea typeface="微软雅黑" panose="020B0503020204020204" pitchFamily="34" charset="-122"/>
                  <a:cs typeface="+mn-ea"/>
                  <a:sym typeface="+mn-lt"/>
                </a:rPr>
                <a:t>老年人健康管理的流程</a:t>
              </a:r>
              <a:endParaRPr lang="zh-CN" altLang="en-US" sz="2800" b="1" dirty="0">
                <a:solidFill>
                  <a:prstClr val="black">
                    <a:lumMod val="85000"/>
                    <a:lumOff val="15000"/>
                  </a:prstClr>
                </a:solidFill>
                <a:latin typeface="Adobe Arabic" panose="020F0502020204030204"/>
                <a:ea typeface="微软雅黑" panose="020B0503020204020204" pitchFamily="34" charset="-122"/>
                <a:cs typeface="+mn-ea"/>
                <a:sym typeface="+mn-lt"/>
              </a:endParaRPr>
            </a:p>
          </p:txBody>
        </p:sp>
        <p:grpSp>
          <p:nvGrpSpPr>
            <p:cNvPr id="12" name="组合 11"/>
            <p:cNvGrpSpPr/>
            <p:nvPr/>
          </p:nvGrpSpPr>
          <p:grpSpPr>
            <a:xfrm>
              <a:off x="381804" y="354383"/>
              <a:ext cx="686539" cy="686539"/>
              <a:chOff x="5206994" y="885563"/>
              <a:chExt cx="686539" cy="686539"/>
            </a:xfrm>
          </p:grpSpPr>
          <p:sp>
            <p:nvSpPr>
              <p:cNvPr id="13"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贰</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14" name="图片 13"/>
              <p:cNvPicPr>
                <a:picLocks noChangeAspect="1"/>
              </p:cNvPicPr>
              <p:nvPr/>
            </p:nvPicPr>
            <p:blipFill>
              <a:blip r:embed="rId2" cstate="screen"/>
              <a:stretch>
                <a:fillRect/>
              </a:stretch>
            </p:blipFill>
            <p:spPr>
              <a:xfrm>
                <a:off x="5206994" y="885563"/>
                <a:ext cx="686539" cy="686539"/>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内容占位符 5"/>
          <p:cNvSpPr txBox="1"/>
          <p:nvPr/>
        </p:nvSpPr>
        <p:spPr>
          <a:xfrm>
            <a:off x="836294" y="2893432"/>
            <a:ext cx="4746171" cy="1333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  血常规、尿常规</a:t>
            </a:r>
            <a:r>
              <a:rPr kumimoji="0" lang="zh-CN" altLang="en-US" sz="20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、肝</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肾功</a:t>
            </a:r>
            <a:endParaRPr kumimoji="0" lang="en-US" altLang="zh-CN" sz="20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3" name="文本框 12"/>
          <p:cNvSpPr txBox="1"/>
          <p:nvPr/>
        </p:nvSpPr>
        <p:spPr>
          <a:xfrm>
            <a:off x="1029469" y="4454669"/>
            <a:ext cx="4635591" cy="1015663"/>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各区市根据实际情况选择开展的老年人体检</a:t>
            </a:r>
            <a:r>
              <a:rPr kumimoji="0" lang="zh-CN" altLang="en-US" sz="20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项目</a:t>
            </a: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836295" y="2285021"/>
            <a:ext cx="1464025" cy="605609"/>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6" name="文本框 15"/>
          <p:cNvSpPr txBox="1"/>
          <p:nvPr/>
        </p:nvSpPr>
        <p:spPr>
          <a:xfrm>
            <a:off x="836294" y="2356992"/>
            <a:ext cx="146402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必查项</a:t>
            </a:r>
            <a:endParaRPr kumimoji="0" lang="zh-CN" altLang="en-US" sz="2400" b="0" i="0" u="none" strike="noStrike" kern="1200" cap="none" spc="30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6" name="矩形: 圆角 5"/>
          <p:cNvSpPr/>
          <p:nvPr/>
        </p:nvSpPr>
        <p:spPr>
          <a:xfrm>
            <a:off x="836292" y="4053440"/>
            <a:ext cx="4911364" cy="169421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14" name="组合 13"/>
          <p:cNvGrpSpPr/>
          <p:nvPr/>
        </p:nvGrpSpPr>
        <p:grpSpPr>
          <a:xfrm>
            <a:off x="381804" y="354383"/>
            <a:ext cx="6336775" cy="686539"/>
            <a:chOff x="381804" y="354383"/>
            <a:chExt cx="6336775" cy="686539"/>
          </a:xfrm>
        </p:grpSpPr>
        <p:sp>
          <p:nvSpPr>
            <p:cNvPr id="15" name="矩形 14"/>
            <p:cNvSpPr/>
            <p:nvPr/>
          </p:nvSpPr>
          <p:spPr>
            <a:xfrm>
              <a:off x="1147823" y="475919"/>
              <a:ext cx="5570756" cy="523220"/>
            </a:xfrm>
            <a:prstGeom prst="rect">
              <a:avLst/>
            </a:prstGeom>
          </p:spPr>
          <p:txBody>
            <a:bodyPr>
              <a:normAutofit/>
            </a:bodyPr>
            <a:lstStyle/>
            <a:p>
              <a:r>
                <a:rPr lang="zh-CN" altLang="en-US" sz="2800" b="1" dirty="0">
                  <a:solidFill>
                    <a:prstClr val="black">
                      <a:lumMod val="85000"/>
                      <a:lumOff val="15000"/>
                    </a:prstClr>
                  </a:solidFill>
                  <a:latin typeface="Adobe Arabic" panose="020F0502020204030204"/>
                  <a:ea typeface="微软雅黑" panose="020B0503020204020204" pitchFamily="34" charset="-122"/>
                  <a:cs typeface="+mn-ea"/>
                  <a:sym typeface="+mn-lt"/>
                </a:rPr>
                <a:t>老年人健康管理的流程</a:t>
              </a:r>
              <a:endParaRPr lang="zh-CN" altLang="en-US" sz="2800" b="1" dirty="0">
                <a:solidFill>
                  <a:prstClr val="black">
                    <a:lumMod val="85000"/>
                    <a:lumOff val="15000"/>
                  </a:prstClr>
                </a:solidFill>
                <a:latin typeface="Adobe Arabic" panose="020F0502020204030204"/>
                <a:ea typeface="微软雅黑" panose="020B0503020204020204" pitchFamily="34" charset="-122"/>
                <a:cs typeface="+mn-ea"/>
                <a:sym typeface="+mn-lt"/>
              </a:endParaRPr>
            </a:p>
          </p:txBody>
        </p:sp>
        <p:grpSp>
          <p:nvGrpSpPr>
            <p:cNvPr id="19" name="组合 18"/>
            <p:cNvGrpSpPr/>
            <p:nvPr/>
          </p:nvGrpSpPr>
          <p:grpSpPr>
            <a:xfrm>
              <a:off x="381804" y="354383"/>
              <a:ext cx="686539" cy="686539"/>
              <a:chOff x="5206994" y="885563"/>
              <a:chExt cx="686539" cy="686539"/>
            </a:xfrm>
          </p:grpSpPr>
          <p:sp>
            <p:nvSpPr>
              <p:cNvPr id="20"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贰</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21" name="图片 20"/>
              <p:cNvPicPr>
                <a:picLocks noChangeAspect="1"/>
              </p:cNvPicPr>
              <p:nvPr/>
            </p:nvPicPr>
            <p:blipFill>
              <a:blip r:embed="rId1" cstate="screen"/>
              <a:stretch>
                <a:fillRect/>
              </a:stretch>
            </p:blipFill>
            <p:spPr>
              <a:xfrm>
                <a:off x="5206994" y="885563"/>
                <a:ext cx="686539" cy="686539"/>
              </a:xfrm>
              <a:prstGeom prst="rect">
                <a:avLst/>
              </a:prstGeom>
            </p:spPr>
          </p:pic>
        </p:grpSp>
      </p:grpSp>
      <p:pic>
        <p:nvPicPr>
          <p:cNvPr id="3" name="图片 2"/>
          <p:cNvPicPr>
            <a:picLocks noChangeAspect="1"/>
          </p:cNvPicPr>
          <p:nvPr/>
        </p:nvPicPr>
        <p:blipFill>
          <a:blip r:embed="rId2"/>
          <a:stretch>
            <a:fillRect/>
          </a:stretch>
        </p:blipFill>
        <p:spPr>
          <a:xfrm>
            <a:off x="6096000" y="902938"/>
            <a:ext cx="5479143" cy="54791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500"/>
                            </p:stCondLst>
                            <p:childTnLst>
                              <p:par>
                                <p:cTn id="21" presetID="37"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7" grpId="0" animBg="1"/>
      <p:bldP spid="16"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1"/>
            <a:ext cx="12574260" cy="6911396"/>
            <a:chOff x="-1" y="-1"/>
            <a:chExt cx="12574260" cy="6911396"/>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8163" r="14901"/>
            <a:stretch>
              <a:fillRect/>
            </a:stretch>
          </p:blipFill>
          <p:spPr>
            <a:xfrm flipH="1">
              <a:off x="-1" y="-1"/>
              <a:ext cx="12192000" cy="6858001"/>
            </a:xfrm>
            <a:prstGeom prst="rect">
              <a:avLst/>
            </a:prstGeom>
          </p:spPr>
        </p:pic>
        <p:pic>
          <p:nvPicPr>
            <p:cNvPr id="16" name="图片 15"/>
            <p:cNvPicPr>
              <a:picLocks noChangeAspect="1"/>
            </p:cNvPicPr>
            <p:nvPr/>
          </p:nvPicPr>
          <p:blipFill>
            <a:blip r:embed="rId2" cstate="screen"/>
            <a:stretch>
              <a:fillRect/>
            </a:stretch>
          </p:blipFill>
          <p:spPr>
            <a:xfrm flipH="1">
              <a:off x="6250718" y="1604745"/>
              <a:ext cx="6323541" cy="5299594"/>
            </a:xfrm>
            <a:prstGeom prst="rect">
              <a:avLst/>
            </a:prstGeom>
          </p:spPr>
        </p:pic>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76874"/>
            <a:stretch>
              <a:fillRect/>
            </a:stretch>
          </p:blipFill>
          <p:spPr>
            <a:xfrm>
              <a:off x="0" y="5472502"/>
              <a:ext cx="12192000" cy="1409743"/>
            </a:xfrm>
            <a:prstGeom prst="rect">
              <a:avLst/>
            </a:prstGeom>
          </p:spPr>
        </p:pic>
        <p:pic>
          <p:nvPicPr>
            <p:cNvPr id="18" name="图片 17"/>
            <p:cNvPicPr>
              <a:picLocks noChangeAspect="1"/>
            </p:cNvPicPr>
            <p:nvPr/>
          </p:nvPicPr>
          <p:blipFill>
            <a:blip r:embed="rId4" cstate="screen"/>
            <a:stretch>
              <a:fillRect/>
            </a:stretch>
          </p:blipFill>
          <p:spPr>
            <a:xfrm>
              <a:off x="406400" y="4511694"/>
              <a:ext cx="2399701" cy="2399701"/>
            </a:xfrm>
            <a:prstGeom prst="rect">
              <a:avLst/>
            </a:prstGeom>
          </p:spPr>
        </p:pic>
      </p:grpSp>
      <p:grpSp>
        <p:nvGrpSpPr>
          <p:cNvPr id="8" name="组合 7"/>
          <p:cNvGrpSpPr/>
          <p:nvPr/>
        </p:nvGrpSpPr>
        <p:grpSpPr>
          <a:xfrm>
            <a:off x="2195162" y="445478"/>
            <a:ext cx="2399701" cy="2272767"/>
            <a:chOff x="2721341" y="493351"/>
            <a:chExt cx="2586422" cy="2449612"/>
          </a:xfrm>
        </p:grpSpPr>
        <p:pic>
          <p:nvPicPr>
            <p:cNvPr id="6" name="图片 5"/>
            <p:cNvPicPr>
              <a:picLocks noChangeAspect="1"/>
            </p:cNvPicPr>
            <p:nvPr/>
          </p:nvPicPr>
          <p:blipFill>
            <a:blip r:embed="rId5" cstate="screen"/>
            <a:stretch>
              <a:fillRect/>
            </a:stretch>
          </p:blipFill>
          <p:spPr>
            <a:xfrm>
              <a:off x="2757848" y="493351"/>
              <a:ext cx="2449612" cy="2449612"/>
            </a:xfrm>
            <a:prstGeom prst="rect">
              <a:avLst/>
            </a:prstGeom>
          </p:spPr>
        </p:pic>
        <p:sp>
          <p:nvSpPr>
            <p:cNvPr id="21" name="文本框 20"/>
            <p:cNvSpPr txBox="1"/>
            <p:nvPr/>
          </p:nvSpPr>
          <p:spPr>
            <a:xfrm>
              <a:off x="2721341" y="758814"/>
              <a:ext cx="2586422" cy="169179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1" lang="zh-CN" altLang="en-US" sz="9600" b="1" i="0" u="none" strike="noStrike" kern="1200" cap="none" spc="0" normalizeH="0" baseline="0" noProof="0" dirty="0">
                  <a:ln>
                    <a:noFill/>
                  </a:ln>
                  <a:solidFill>
                    <a:prstClr val="black">
                      <a:lumMod val="85000"/>
                      <a:lumOff val="15000"/>
                    </a:prstClr>
                  </a:solidFill>
                  <a:effectLst/>
                  <a:uLnTx/>
                  <a:uFillTx/>
                  <a:latin typeface="华文新魏" panose="02010800040101010101" pitchFamily="2" charset="-122"/>
                  <a:ea typeface="华文新魏" panose="02010800040101010101" pitchFamily="2" charset="-122"/>
                  <a:cs typeface="+mn-ea"/>
                  <a:sym typeface="+mn-lt"/>
                </a:rPr>
                <a:t>叁</a:t>
              </a:r>
              <a:endParaRPr kumimoji="1" lang="en-US" altLang="zh-CN" sz="9600" b="1" i="0" u="none" strike="noStrike" kern="1200" cap="none" spc="0" normalizeH="0" baseline="0" noProof="0" dirty="0">
                <a:ln>
                  <a:noFill/>
                </a:ln>
                <a:solidFill>
                  <a:prstClr val="black">
                    <a:lumMod val="85000"/>
                    <a:lumOff val="15000"/>
                  </a:prstClr>
                </a:solidFill>
                <a:effectLst/>
                <a:uLnTx/>
                <a:uFillTx/>
                <a:latin typeface="华文新魏" panose="02010800040101010101" pitchFamily="2" charset="-122"/>
                <a:ea typeface="华文新魏" panose="02010800040101010101" pitchFamily="2" charset="-122"/>
                <a:cs typeface="+mn-ea"/>
                <a:sym typeface="+mn-lt"/>
              </a:endParaRPr>
            </a:p>
          </p:txBody>
        </p:sp>
      </p:grpSp>
      <p:sp>
        <p:nvSpPr>
          <p:cNvPr id="2" name="文本框 1"/>
          <p:cNvSpPr txBox="1"/>
          <p:nvPr/>
        </p:nvSpPr>
        <p:spPr>
          <a:xfrm>
            <a:off x="406399" y="2839894"/>
            <a:ext cx="5984757" cy="1938992"/>
          </a:xfrm>
          <a:prstGeom prst="rect">
            <a:avLst/>
          </a:prstGeom>
          <a:noFill/>
        </p:spPr>
        <p:txBody>
          <a:bodyPr wrap="square">
            <a:spAutoFit/>
          </a:bodyPr>
          <a:lstStyle>
            <a:defPPr>
              <a:defRPr lang="zh-CN"/>
            </a:defPPr>
            <a:lvl1pPr indent="0">
              <a:lnSpc>
                <a:spcPct val="100000"/>
              </a:lnSpc>
              <a:buFont typeface="Wingdings 2" panose="05020102010507070707" pitchFamily="18" charset="2"/>
              <a:buNone/>
              <a:defRPr sz="6000" b="1">
                <a:solidFill>
                  <a:schemeClr val="tx1">
                    <a:lumMod val="85000"/>
                    <a:lumOff val="15000"/>
                  </a:schemeClr>
                </a:solidFill>
                <a:latin typeface="华文新魏" panose="02010800040101010101" pitchFamily="2" charset="-122"/>
                <a:ea typeface="华文新魏" panose="02010800040101010101" pitchFamily="2" charset="-122"/>
                <a:cs typeface="+mn-ea"/>
              </a:defRPr>
            </a:lvl1pPr>
          </a:lstStyle>
          <a:p>
            <a:pPr algn="ctr"/>
            <a:r>
              <a:rPr lang="zh-CN" altLang="en-US" dirty="0">
                <a:sym typeface="+mn-lt"/>
              </a:rPr>
              <a:t>老年人常见健康问题及</a:t>
            </a:r>
            <a:r>
              <a:rPr lang="zh-CN" altLang="en-US" dirty="0">
                <a:solidFill>
                  <a:srgbClr val="C55A11"/>
                </a:solidFill>
                <a:sym typeface="+mn-lt"/>
              </a:rPr>
              <a:t>应对</a:t>
            </a:r>
            <a:endParaRPr lang="en-US" altLang="zh-CN" dirty="0">
              <a:solidFill>
                <a:srgbClr val="C55A11"/>
              </a:solidFill>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6" name="直接连接符 45"/>
          <p:cNvCxnSpPr/>
          <p:nvPr/>
        </p:nvCxnSpPr>
        <p:spPr>
          <a:xfrm>
            <a:off x="4339958" y="3533609"/>
            <a:ext cx="1275861" cy="474806"/>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6563493" y="3601932"/>
            <a:ext cx="1276252" cy="553791"/>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8795638" y="3550486"/>
            <a:ext cx="1317919" cy="450935"/>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2248087" y="3531246"/>
            <a:ext cx="1174189" cy="489725"/>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072950" y="3515979"/>
            <a:ext cx="1290991" cy="1203887"/>
            <a:chOff x="1072950" y="3515979"/>
            <a:chExt cx="1290991" cy="1203887"/>
          </a:xfrm>
        </p:grpSpPr>
        <p:sp>
          <p:nvSpPr>
            <p:cNvPr id="16" name="椭圆 15"/>
            <p:cNvSpPr/>
            <p:nvPr/>
          </p:nvSpPr>
          <p:spPr>
            <a:xfrm>
              <a:off x="1176613" y="3654436"/>
              <a:ext cx="1071474" cy="1018437"/>
            </a:xfrm>
            <a:prstGeom prst="ellipse">
              <a:avLst/>
            </a:prstGeom>
            <a:solidFill>
              <a:srgbClr val="C55A11"/>
            </a:solidFill>
            <a:ln>
              <a:noFill/>
            </a:ln>
            <a:effectLst/>
            <a:scene3d>
              <a:camera prst="orthographicFront"/>
              <a:lightRig rig="soft" dir="t"/>
            </a:scene3d>
            <a:sp3d extrusionH="76200" prstMaterial="softEdge">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a:ln>
                  <a:noFill/>
                </a:ln>
                <a:solidFill>
                  <a:srgbClr val="EE462F"/>
                </a:solidFill>
                <a:effectLst/>
                <a:uLnTx/>
                <a:uFillTx/>
                <a:latin typeface="Adobe Arabic" panose="020F0502020204030204"/>
                <a:ea typeface="微软雅黑" panose="020B0503020204020204" pitchFamily="34" charset="-122"/>
                <a:cs typeface="+mn-ea"/>
                <a:sym typeface="+mn-lt"/>
              </a:endParaRPr>
            </a:p>
          </p:txBody>
        </p:sp>
        <p:pic>
          <p:nvPicPr>
            <p:cNvPr id="3" name="图片 2"/>
            <p:cNvPicPr>
              <a:picLocks noChangeAspect="1"/>
            </p:cNvPicPr>
            <p:nvPr/>
          </p:nvPicPr>
          <p:blipFill rotWithShape="1">
            <a:blip r:embed="rId1" cstate="screen"/>
            <a:srcRect l="27078" t="49481" r="57208" b="30281"/>
            <a:stretch>
              <a:fillRect/>
            </a:stretch>
          </p:blipFill>
          <p:spPr>
            <a:xfrm>
              <a:off x="1072950" y="3515979"/>
              <a:ext cx="1290991" cy="1203887"/>
            </a:xfrm>
            <a:prstGeom prst="rect">
              <a:avLst/>
            </a:prstGeom>
          </p:spPr>
        </p:pic>
      </p:grpSp>
      <p:grpSp>
        <p:nvGrpSpPr>
          <p:cNvPr id="5" name="组合 4"/>
          <p:cNvGrpSpPr/>
          <p:nvPr/>
        </p:nvGrpSpPr>
        <p:grpSpPr>
          <a:xfrm>
            <a:off x="2936616" y="2879344"/>
            <a:ext cx="1608435" cy="1209911"/>
            <a:chOff x="2936616" y="2879344"/>
            <a:chExt cx="1608435" cy="1209911"/>
          </a:xfrm>
        </p:grpSpPr>
        <p:sp>
          <p:nvSpPr>
            <p:cNvPr id="27" name="椭圆 26"/>
            <p:cNvSpPr/>
            <p:nvPr/>
          </p:nvSpPr>
          <p:spPr>
            <a:xfrm>
              <a:off x="3333515" y="2879344"/>
              <a:ext cx="1071474" cy="1018437"/>
            </a:xfrm>
            <a:prstGeom prst="ellipse">
              <a:avLst/>
            </a:prstGeom>
            <a:solidFill>
              <a:srgbClr val="C55A11"/>
            </a:solidFill>
            <a:ln>
              <a:noFill/>
            </a:ln>
            <a:effectLst/>
            <a:scene3d>
              <a:camera prst="orthographicFront"/>
              <a:lightRig rig="soft" dir="t"/>
            </a:scene3d>
            <a:sp3d extrusionH="76200" prstMaterial="softEdge">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a:ln>
                  <a:noFill/>
                </a:ln>
                <a:solidFill>
                  <a:srgbClr val="EE462F"/>
                </a:solidFill>
                <a:effectLst/>
                <a:uLnTx/>
                <a:uFillTx/>
                <a:latin typeface="Adobe Arabic" panose="020F0502020204030204"/>
                <a:ea typeface="微软雅黑" panose="020B0503020204020204" pitchFamily="34" charset="-122"/>
                <a:cs typeface="+mn-ea"/>
                <a:sym typeface="+mn-lt"/>
              </a:endParaRPr>
            </a:p>
          </p:txBody>
        </p:sp>
        <p:pic>
          <p:nvPicPr>
            <p:cNvPr id="24" name="图片 23"/>
            <p:cNvPicPr>
              <a:picLocks noChangeAspect="1"/>
            </p:cNvPicPr>
            <p:nvPr/>
          </p:nvPicPr>
          <p:blipFill rotWithShape="1">
            <a:blip r:embed="rId1" cstate="screen"/>
            <a:srcRect l="7724" t="72381" r="73025" b="7619"/>
            <a:stretch>
              <a:fillRect/>
            </a:stretch>
          </p:blipFill>
          <p:spPr>
            <a:xfrm>
              <a:off x="2936616" y="2879344"/>
              <a:ext cx="1608435" cy="1209911"/>
            </a:xfrm>
            <a:prstGeom prst="rect">
              <a:avLst/>
            </a:prstGeom>
          </p:spPr>
        </p:pic>
      </p:grpSp>
      <p:grpSp>
        <p:nvGrpSpPr>
          <p:cNvPr id="6" name="组合 5"/>
          <p:cNvGrpSpPr/>
          <p:nvPr/>
        </p:nvGrpSpPr>
        <p:grpSpPr>
          <a:xfrm>
            <a:off x="5487725" y="3608705"/>
            <a:ext cx="1117749" cy="1039357"/>
            <a:chOff x="5487725" y="3608705"/>
            <a:chExt cx="1117749" cy="1039357"/>
          </a:xfrm>
        </p:grpSpPr>
        <p:sp>
          <p:nvSpPr>
            <p:cNvPr id="28" name="椭圆 27"/>
            <p:cNvSpPr/>
            <p:nvPr/>
          </p:nvSpPr>
          <p:spPr>
            <a:xfrm>
              <a:off x="5534000" y="3608705"/>
              <a:ext cx="1071474" cy="1018437"/>
            </a:xfrm>
            <a:prstGeom prst="ellipse">
              <a:avLst/>
            </a:prstGeom>
            <a:solidFill>
              <a:srgbClr val="C55A11"/>
            </a:solidFill>
            <a:ln>
              <a:noFill/>
            </a:ln>
            <a:effectLst/>
            <a:scene3d>
              <a:camera prst="orthographicFront"/>
              <a:lightRig rig="soft" dir="t"/>
            </a:scene3d>
            <a:sp3d extrusionH="76200" prstMaterial="softEdge">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a:ln>
                  <a:noFill/>
                </a:ln>
                <a:solidFill>
                  <a:srgbClr val="EE462F"/>
                </a:solidFill>
                <a:effectLst/>
                <a:uLnTx/>
                <a:uFillTx/>
                <a:latin typeface="Adobe Arabic" panose="020F0502020204030204"/>
                <a:ea typeface="微软雅黑" panose="020B0503020204020204" pitchFamily="34" charset="-122"/>
                <a:cs typeface="+mn-ea"/>
                <a:sym typeface="+mn-lt"/>
              </a:endParaRPr>
            </a:p>
          </p:txBody>
        </p:sp>
        <p:pic>
          <p:nvPicPr>
            <p:cNvPr id="32" name="图片 31"/>
            <p:cNvPicPr>
              <a:picLocks noChangeAspect="1"/>
            </p:cNvPicPr>
            <p:nvPr/>
          </p:nvPicPr>
          <p:blipFill rotWithShape="1">
            <a:blip r:embed="rId2" cstate="screen"/>
            <a:srcRect l="41985" t="10624" r="42349" b="69290"/>
            <a:stretch>
              <a:fillRect/>
            </a:stretch>
          </p:blipFill>
          <p:spPr>
            <a:xfrm>
              <a:off x="5487725" y="3646612"/>
              <a:ext cx="1078696" cy="1001450"/>
            </a:xfrm>
            <a:prstGeom prst="rect">
              <a:avLst/>
            </a:prstGeom>
          </p:spPr>
        </p:pic>
      </p:grpSp>
      <p:grpSp>
        <p:nvGrpSpPr>
          <p:cNvPr id="8" name="组合 7"/>
          <p:cNvGrpSpPr/>
          <p:nvPr/>
        </p:nvGrpSpPr>
        <p:grpSpPr>
          <a:xfrm>
            <a:off x="7808009" y="2852117"/>
            <a:ext cx="1071474" cy="1214574"/>
            <a:chOff x="7808009" y="2852117"/>
            <a:chExt cx="1071474" cy="1214574"/>
          </a:xfrm>
        </p:grpSpPr>
        <p:sp>
          <p:nvSpPr>
            <p:cNvPr id="29" name="椭圆 28"/>
            <p:cNvSpPr/>
            <p:nvPr/>
          </p:nvSpPr>
          <p:spPr>
            <a:xfrm>
              <a:off x="7808009" y="2928827"/>
              <a:ext cx="1071474" cy="1018437"/>
            </a:xfrm>
            <a:prstGeom prst="ellipse">
              <a:avLst/>
            </a:prstGeom>
            <a:solidFill>
              <a:srgbClr val="C55A11"/>
            </a:solidFill>
            <a:ln>
              <a:noFill/>
            </a:ln>
            <a:effectLst/>
            <a:scene3d>
              <a:camera prst="orthographicFront"/>
              <a:lightRig rig="soft" dir="t"/>
            </a:scene3d>
            <a:sp3d extrusionH="76200" prstMaterial="softEdge">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a:ln>
                  <a:noFill/>
                </a:ln>
                <a:solidFill>
                  <a:srgbClr val="EE462F"/>
                </a:solidFill>
                <a:effectLst/>
                <a:uLnTx/>
                <a:uFillTx/>
                <a:latin typeface="Adobe Arabic" panose="020F0502020204030204"/>
                <a:ea typeface="微软雅黑" panose="020B0503020204020204" pitchFamily="34" charset="-122"/>
                <a:cs typeface="+mn-ea"/>
                <a:sym typeface="+mn-lt"/>
              </a:endParaRPr>
            </a:p>
          </p:txBody>
        </p:sp>
        <p:pic>
          <p:nvPicPr>
            <p:cNvPr id="36" name="图片 35"/>
            <p:cNvPicPr>
              <a:picLocks noChangeAspect="1"/>
            </p:cNvPicPr>
            <p:nvPr/>
          </p:nvPicPr>
          <p:blipFill rotWithShape="1">
            <a:blip r:embed="rId3" cstate="screen"/>
            <a:srcRect l="42820" t="69113" r="43333" b="7620"/>
            <a:stretch>
              <a:fillRect/>
            </a:stretch>
          </p:blipFill>
          <p:spPr>
            <a:xfrm>
              <a:off x="7845596" y="2852117"/>
              <a:ext cx="998266" cy="1214574"/>
            </a:xfrm>
            <a:prstGeom prst="rect">
              <a:avLst/>
            </a:prstGeom>
          </p:spPr>
        </p:pic>
      </p:grpSp>
      <p:grpSp>
        <p:nvGrpSpPr>
          <p:cNvPr id="9" name="组合 8"/>
          <p:cNvGrpSpPr/>
          <p:nvPr/>
        </p:nvGrpSpPr>
        <p:grpSpPr>
          <a:xfrm>
            <a:off x="9806506" y="3207692"/>
            <a:ext cx="1303294" cy="1479144"/>
            <a:chOff x="9806506" y="3207692"/>
            <a:chExt cx="1303294" cy="1479144"/>
          </a:xfrm>
        </p:grpSpPr>
        <p:sp>
          <p:nvSpPr>
            <p:cNvPr id="30" name="椭圆 29"/>
            <p:cNvSpPr/>
            <p:nvPr/>
          </p:nvSpPr>
          <p:spPr>
            <a:xfrm>
              <a:off x="9992051" y="3663208"/>
              <a:ext cx="1071474" cy="1018437"/>
            </a:xfrm>
            <a:prstGeom prst="ellipse">
              <a:avLst/>
            </a:prstGeom>
            <a:solidFill>
              <a:srgbClr val="C55A11"/>
            </a:solidFill>
            <a:ln>
              <a:noFill/>
            </a:ln>
            <a:effectLst/>
            <a:scene3d>
              <a:camera prst="orthographicFront"/>
              <a:lightRig rig="soft" dir="t"/>
            </a:scene3d>
            <a:sp3d extrusionH="76200" prstMaterial="softEdge">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a:ln>
                  <a:noFill/>
                </a:ln>
                <a:solidFill>
                  <a:srgbClr val="EE462F"/>
                </a:solidFill>
                <a:effectLst/>
                <a:uLnTx/>
                <a:uFillTx/>
                <a:latin typeface="Adobe Arabic" panose="020F0502020204030204"/>
                <a:ea typeface="微软雅黑" panose="020B0503020204020204" pitchFamily="34" charset="-122"/>
                <a:cs typeface="+mn-ea"/>
                <a:sym typeface="+mn-lt"/>
              </a:endParaRPr>
            </a:p>
          </p:txBody>
        </p:sp>
        <p:pic>
          <p:nvPicPr>
            <p:cNvPr id="38" name="图片 37"/>
            <p:cNvPicPr>
              <a:picLocks noChangeAspect="1"/>
            </p:cNvPicPr>
            <p:nvPr/>
          </p:nvPicPr>
          <p:blipFill rotWithShape="1">
            <a:blip r:embed="rId4" cstate="screen"/>
            <a:srcRect l="8669" r="72495" b="70476"/>
            <a:stretch>
              <a:fillRect/>
            </a:stretch>
          </p:blipFill>
          <p:spPr>
            <a:xfrm>
              <a:off x="9806506" y="3207692"/>
              <a:ext cx="1303294" cy="1479144"/>
            </a:xfrm>
            <a:prstGeom prst="rect">
              <a:avLst/>
            </a:prstGeom>
          </p:spPr>
        </p:pic>
      </p:grpSp>
      <p:sp>
        <p:nvSpPr>
          <p:cNvPr id="41" name="矩形 40"/>
          <p:cNvSpPr/>
          <p:nvPr/>
        </p:nvSpPr>
        <p:spPr>
          <a:xfrm>
            <a:off x="1192539" y="5054468"/>
            <a:ext cx="100540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心理</a:t>
            </a:r>
            <a:endParaRPr kumimoji="0" lang="zh-CN" altLang="en-US" sz="32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42" name="矩形 41"/>
          <p:cNvSpPr/>
          <p:nvPr/>
        </p:nvSpPr>
        <p:spPr>
          <a:xfrm>
            <a:off x="3374921" y="1876398"/>
            <a:ext cx="100540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跌倒</a:t>
            </a:r>
            <a:endParaRPr kumimoji="0" lang="zh-CN" altLang="en-US" sz="32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43" name="矩形 42"/>
          <p:cNvSpPr/>
          <p:nvPr/>
        </p:nvSpPr>
        <p:spPr>
          <a:xfrm>
            <a:off x="5189392" y="5054469"/>
            <a:ext cx="182614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骨质疏松</a:t>
            </a:r>
            <a:endParaRPr kumimoji="0" lang="zh-CN" altLang="en-US" sz="32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44" name="矩形 43"/>
          <p:cNvSpPr/>
          <p:nvPr/>
        </p:nvSpPr>
        <p:spPr>
          <a:xfrm>
            <a:off x="7839745" y="1926211"/>
            <a:ext cx="100540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用药</a:t>
            </a:r>
            <a:endParaRPr kumimoji="0" lang="zh-CN" altLang="en-US" sz="32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45" name="矩形 44"/>
          <p:cNvSpPr/>
          <p:nvPr/>
        </p:nvSpPr>
        <p:spPr>
          <a:xfrm>
            <a:off x="10113557" y="5152277"/>
            <a:ext cx="100540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便秘</a:t>
            </a:r>
            <a:endParaRPr kumimoji="0" lang="zh-CN" altLang="en-US" sz="32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35" name="组合 34"/>
          <p:cNvGrpSpPr/>
          <p:nvPr/>
        </p:nvGrpSpPr>
        <p:grpSpPr>
          <a:xfrm>
            <a:off x="381804" y="354383"/>
            <a:ext cx="6336775" cy="686539"/>
            <a:chOff x="381804" y="354383"/>
            <a:chExt cx="6336775" cy="686539"/>
          </a:xfrm>
        </p:grpSpPr>
        <p:sp>
          <p:nvSpPr>
            <p:cNvPr id="37" name="矩形 36"/>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rPr>
                <a:t>老年人常见的问题及应对</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endParaRPr>
            </a:p>
          </p:txBody>
        </p:sp>
        <p:grpSp>
          <p:nvGrpSpPr>
            <p:cNvPr id="39" name="组合 38"/>
            <p:cNvGrpSpPr/>
            <p:nvPr/>
          </p:nvGrpSpPr>
          <p:grpSpPr>
            <a:xfrm>
              <a:off x="381804" y="354383"/>
              <a:ext cx="686539" cy="686539"/>
              <a:chOff x="5206994" y="885563"/>
              <a:chExt cx="686539" cy="686539"/>
            </a:xfrm>
          </p:grpSpPr>
          <p:sp>
            <p:nvSpPr>
              <p:cNvPr id="40"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叁</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49" name="图片 48"/>
              <p:cNvPicPr>
                <a:picLocks noChangeAspect="1"/>
              </p:cNvPicPr>
              <p:nvPr/>
            </p:nvPicPr>
            <p:blipFill>
              <a:blip r:embed="rId5" cstate="screen"/>
              <a:stretch>
                <a:fillRect/>
              </a:stretch>
            </p:blipFill>
            <p:spPr>
              <a:xfrm>
                <a:off x="5206994" y="885563"/>
                <a:ext cx="686539" cy="686539"/>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left)">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down)">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Effect transition="in" filter="fade">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wipe(left)">
                                      <p:cBhvr>
                                        <p:cTn id="70" dur="5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Effect transition="in" filter="fade">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wipe(down)">
                                      <p:cBhvr>
                                        <p:cTn id="8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文本框 10"/>
          <p:cNvSpPr txBox="1"/>
          <p:nvPr/>
        </p:nvSpPr>
        <p:spPr>
          <a:xfrm>
            <a:off x="836295" y="3344126"/>
            <a:ext cx="6096000" cy="463588"/>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1000"/>
              </a:spcBef>
              <a:spcAft>
                <a:spcPts val="0"/>
              </a:spcAft>
              <a:buClrTx/>
              <a:buSzTx/>
              <a:buFont typeface="Wingdings" panose="05000000000000000000" pitchFamily="2" charset="2"/>
              <a:buChar char="n"/>
              <a:defRPr/>
            </a:pP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轻松平静</a:t>
            </a:r>
            <a:endPar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4" name="文本框 13"/>
          <p:cNvSpPr txBox="1"/>
          <p:nvPr/>
        </p:nvSpPr>
        <p:spPr>
          <a:xfrm>
            <a:off x="1149401" y="3743821"/>
            <a:ext cx="6096000" cy="461665"/>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Tx/>
              <a:buNone/>
              <a:defRPr/>
            </a:pPr>
            <a:r>
              <a:rPr kumimoji="0" lang="en-US" altLang="zh-CN"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60</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岁以后离开工作岗位，时间富裕了，阅历丰富</a:t>
            </a: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了，</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找回自我。</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5" name="文本框 14"/>
          <p:cNvSpPr txBox="1"/>
          <p:nvPr/>
        </p:nvSpPr>
        <p:spPr>
          <a:xfrm>
            <a:off x="836295" y="4531344"/>
            <a:ext cx="6096000" cy="463588"/>
          </a:xfrm>
          <a:prstGeom prst="rect">
            <a:avLst/>
          </a:prstGeom>
          <a:noFill/>
        </p:spPr>
        <p:txBody>
          <a:bodyPr wrap="square">
            <a:spAutoFit/>
          </a:bodyPr>
          <a:lstStyle>
            <a:defPPr>
              <a:defRPr lang="zh-CN"/>
            </a:defPPr>
            <a:lvl1pPr marL="285750" marR="0" lvl="0" indent="-285750" fontAlgn="auto">
              <a:lnSpc>
                <a:spcPct val="150000"/>
              </a:lnSpc>
              <a:spcBef>
                <a:spcPts val="1000"/>
              </a:spcBef>
              <a:spcAft>
                <a:spcPts val="0"/>
              </a:spcAft>
              <a:buClrTx/>
              <a:buSzTx/>
              <a:buFont typeface="Wingdings" panose="05000000000000000000" pitchFamily="2" charset="2"/>
              <a:buChar char="n"/>
              <a:defRPr kumimoji="0" b="1" i="0" u="none" strike="noStrike" cap="none" spc="0" normalizeH="0" baseline="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defRPr>
            </a:lvl1pPr>
          </a:lstStyle>
          <a:p>
            <a:pPr marL="285750" marR="0" lvl="0" indent="-285750" algn="l" defTabSz="914400" rtl="0" eaLnBrk="1" fontAlgn="auto" latinLnBrk="0" hangingPunct="1">
              <a:lnSpc>
                <a:spcPct val="150000"/>
              </a:lnSpc>
              <a:spcBef>
                <a:spcPts val="1000"/>
              </a:spcBef>
              <a:spcAft>
                <a:spcPts val="0"/>
              </a:spcAft>
              <a:buClrTx/>
              <a:buSzTx/>
              <a:buFont typeface="Wingdings" panose="05000000000000000000" pitchFamily="2" charset="2"/>
              <a:buChar char="n"/>
              <a:defRPr/>
            </a:pP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失落感</a:t>
            </a:r>
            <a:endPar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endParaRPr>
          </a:p>
        </p:txBody>
      </p:sp>
      <p:sp>
        <p:nvSpPr>
          <p:cNvPr id="17" name="文本框 16"/>
          <p:cNvSpPr txBox="1"/>
          <p:nvPr/>
        </p:nvSpPr>
        <p:spPr>
          <a:xfrm>
            <a:off x="1149401" y="4943395"/>
            <a:ext cx="6096000" cy="418191"/>
          </a:xfrm>
          <a:prstGeom prst="rect">
            <a:avLst/>
          </a:prstGeom>
          <a:noFill/>
        </p:spPr>
        <p:txBody>
          <a:bodyPr wrap="square">
            <a:spAutoFit/>
          </a:bodyPr>
          <a:lstStyle>
            <a:defPPr>
              <a:defRPr lang="zh-CN"/>
            </a:defPPr>
            <a:lvl1pPr marR="0" lvl="0" fontAlgn="auto">
              <a:lnSpc>
                <a:spcPct val="150000"/>
              </a:lnSpc>
              <a:spcBef>
                <a:spcPts val="1000"/>
              </a:spcBef>
              <a:spcAft>
                <a:spcPts val="0"/>
              </a:spcAft>
              <a:buClrTx/>
              <a:buSzTx/>
              <a:defRPr kumimoji="0" sz="1600" i="0" u="none" strike="noStrike" cap="none" spc="0" normalizeH="0" baseline="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defRPr>
            </a:lvl1pPr>
          </a:lstStyle>
          <a:p>
            <a:pPr marL="0" marR="0" lvl="0" indent="0" algn="l" defTabSz="914400" rtl="0" eaLnBrk="1" fontAlgn="auto" latinLnBrk="0" hangingPunct="1">
              <a:lnSpc>
                <a:spcPct val="150000"/>
              </a:lnSpc>
              <a:spcBef>
                <a:spcPts val="1000"/>
              </a:spcBef>
              <a:spcAft>
                <a:spcPts val="0"/>
              </a:spcAft>
              <a:buClrTx/>
              <a:buSzTx/>
              <a:buFont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rPr>
              <a:t>身体衰落，没有用了，生活没有意义，没有幸福感。</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endParaRPr>
          </a:p>
        </p:txBody>
      </p:sp>
      <p:grpSp>
        <p:nvGrpSpPr>
          <p:cNvPr id="12" name="组合 11"/>
          <p:cNvGrpSpPr/>
          <p:nvPr/>
        </p:nvGrpSpPr>
        <p:grpSpPr>
          <a:xfrm>
            <a:off x="381804" y="354383"/>
            <a:ext cx="6336775" cy="686539"/>
            <a:chOff x="381804" y="354383"/>
            <a:chExt cx="6336775" cy="686539"/>
          </a:xfrm>
        </p:grpSpPr>
        <p:sp>
          <p:nvSpPr>
            <p:cNvPr id="13" name="矩形 12"/>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老年人心理问题</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endParaRPr>
            </a:p>
          </p:txBody>
        </p:sp>
        <p:grpSp>
          <p:nvGrpSpPr>
            <p:cNvPr id="16" name="组合 15"/>
            <p:cNvGrpSpPr/>
            <p:nvPr/>
          </p:nvGrpSpPr>
          <p:grpSpPr>
            <a:xfrm>
              <a:off x="381804" y="354383"/>
              <a:ext cx="686539" cy="686539"/>
              <a:chOff x="5206994" y="885563"/>
              <a:chExt cx="686539" cy="686539"/>
            </a:xfrm>
          </p:grpSpPr>
          <p:sp>
            <p:nvSpPr>
              <p:cNvPr id="19"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叁</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20" name="图片 19"/>
              <p:cNvPicPr>
                <a:picLocks noChangeAspect="1"/>
              </p:cNvPicPr>
              <p:nvPr/>
            </p:nvPicPr>
            <p:blipFill>
              <a:blip r:embed="rId1" cstate="screen"/>
              <a:stretch>
                <a:fillRect/>
              </a:stretch>
            </p:blipFill>
            <p:spPr>
              <a:xfrm>
                <a:off x="5206994" y="885563"/>
                <a:ext cx="686539" cy="686539"/>
              </a:xfrm>
              <a:prstGeom prst="rect">
                <a:avLst/>
              </a:prstGeom>
            </p:spPr>
          </p:pic>
        </p:grpSp>
      </p:grpSp>
      <p:grpSp>
        <p:nvGrpSpPr>
          <p:cNvPr id="8" name="组合 7"/>
          <p:cNvGrpSpPr/>
          <p:nvPr/>
        </p:nvGrpSpPr>
        <p:grpSpPr>
          <a:xfrm>
            <a:off x="836295" y="2419059"/>
            <a:ext cx="4636021" cy="660256"/>
            <a:chOff x="836295" y="2419059"/>
            <a:chExt cx="4636021" cy="660256"/>
          </a:xfrm>
        </p:grpSpPr>
        <p:sp>
          <p:nvSpPr>
            <p:cNvPr id="21" name="矩形 20"/>
            <p:cNvSpPr/>
            <p:nvPr/>
          </p:nvSpPr>
          <p:spPr>
            <a:xfrm>
              <a:off x="836295" y="2473706"/>
              <a:ext cx="4636021" cy="605609"/>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9" name="文本框 8"/>
            <p:cNvSpPr txBox="1"/>
            <p:nvPr/>
          </p:nvSpPr>
          <p:spPr>
            <a:xfrm>
              <a:off x="1147823" y="2419059"/>
              <a:ext cx="4324493" cy="587340"/>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a:buNone/>
                <a:defRPr/>
              </a:pPr>
              <a:r>
                <a:rPr kumimoji="0" lang="zh-CN" altLang="en-US" sz="2400" b="1" i="0" u="none" strike="noStrike" kern="1200" cap="none" spc="0" normalizeH="0" baseline="0" noProof="0" dirty="0">
                  <a:ln>
                    <a:noFill/>
                  </a:ln>
                  <a:solidFill>
                    <a:schemeClr val="bg1"/>
                  </a:solidFill>
                  <a:effectLst/>
                  <a:uLnTx/>
                  <a:uFillTx/>
                  <a:latin typeface="Adobe Arabic" panose="020F0502020204030204"/>
                  <a:ea typeface="微软雅黑" panose="020B0503020204020204" pitchFamily="34" charset="-122"/>
                  <a:cs typeface="+mn-ea"/>
                  <a:sym typeface="+mn-lt"/>
                </a:rPr>
                <a:t>老年期情绪受多种因素影响：</a:t>
              </a:r>
              <a:endParaRPr kumimoji="0" lang="en-US" altLang="zh-CN" sz="2400" b="1" i="0" u="none" strike="noStrike" kern="1200" cap="none" spc="0" normalizeH="0" baseline="0" noProof="0" dirty="0">
                <a:ln>
                  <a:noFill/>
                </a:ln>
                <a:solidFill>
                  <a:schemeClr val="bg1"/>
                </a:solidFill>
                <a:effectLst/>
                <a:uLnTx/>
                <a:uFillTx/>
                <a:latin typeface="Adobe Arabic" panose="020F0502020204030204"/>
                <a:ea typeface="微软雅黑" panose="020B0503020204020204" pitchFamily="34" charset="-122"/>
                <a:cs typeface="+mn-ea"/>
                <a:sym typeface="+mn-lt"/>
              </a:endParaRPr>
            </a:p>
          </p:txBody>
        </p:sp>
      </p:grpSp>
      <p:pic>
        <p:nvPicPr>
          <p:cNvPr id="4" name="图片 3"/>
          <p:cNvPicPr>
            <a:picLocks noChangeAspect="1"/>
          </p:cNvPicPr>
          <p:nvPr/>
        </p:nvPicPr>
        <p:blipFill>
          <a:blip r:embed="rId2" cstate="screen"/>
          <a:stretch>
            <a:fillRect/>
          </a:stretch>
        </p:blipFill>
        <p:spPr>
          <a:xfrm>
            <a:off x="6513284" y="789088"/>
            <a:ext cx="6001657" cy="60016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818803" y="1973802"/>
            <a:ext cx="6437136" cy="1025537"/>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日本研究中心接受实验的</a:t>
            </a:r>
            <a:r>
              <a:rPr kumimoji="0" lang="en-US" altLang="zh-CN" sz="16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1238</a:t>
            </a:r>
            <a:r>
              <a:rPr kumimoji="0" lang="zh-CN" altLang="en-US" sz="16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名老年人进行了观察研究</a:t>
            </a:r>
            <a:r>
              <a:rPr kumimoji="0" lang="en-US" altLang="zh-CN" sz="16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a:t>
            </a:r>
            <a:r>
              <a:rPr kumimoji="0" lang="zh-CN" altLang="en-US" sz="16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 实验结果所表明的是，如果一个人找到了生活目标，发现了生活是有意义的，这决定了一个人的心态，进而决定他的生理状况，可以降低死亡率。”</a:t>
            </a:r>
            <a:endPar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32" name="组合 31"/>
          <p:cNvGrpSpPr/>
          <p:nvPr/>
        </p:nvGrpSpPr>
        <p:grpSpPr>
          <a:xfrm>
            <a:off x="381804" y="354383"/>
            <a:ext cx="6336775" cy="686539"/>
            <a:chOff x="381804" y="354383"/>
            <a:chExt cx="6336775" cy="686539"/>
          </a:xfrm>
        </p:grpSpPr>
        <p:sp>
          <p:nvSpPr>
            <p:cNvPr id="33" name="矩形 32"/>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老年人的心理保健小方法</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37" name="组合 36"/>
            <p:cNvGrpSpPr/>
            <p:nvPr/>
          </p:nvGrpSpPr>
          <p:grpSpPr>
            <a:xfrm>
              <a:off x="381804" y="354383"/>
              <a:ext cx="686539" cy="686539"/>
              <a:chOff x="5206994" y="885563"/>
              <a:chExt cx="686539" cy="686539"/>
            </a:xfrm>
          </p:grpSpPr>
          <p:sp>
            <p:nvSpPr>
              <p:cNvPr id="38"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叁</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39" name="图片 38"/>
              <p:cNvPicPr>
                <a:picLocks noChangeAspect="1"/>
              </p:cNvPicPr>
              <p:nvPr/>
            </p:nvPicPr>
            <p:blipFill>
              <a:blip r:embed="rId1" cstate="screen"/>
              <a:stretch>
                <a:fillRect/>
              </a:stretch>
            </p:blipFill>
            <p:spPr>
              <a:xfrm>
                <a:off x="5206994" y="885563"/>
                <a:ext cx="686539" cy="686539"/>
              </a:xfrm>
              <a:prstGeom prst="rect">
                <a:avLst/>
              </a:prstGeom>
            </p:spPr>
          </p:pic>
        </p:grpSp>
      </p:grpSp>
      <p:pic>
        <p:nvPicPr>
          <p:cNvPr id="44" name="图片 43"/>
          <p:cNvPicPr>
            <a:picLocks noChangeAspect="1"/>
          </p:cNvPicPr>
          <p:nvPr/>
        </p:nvPicPr>
        <p:blipFill rotWithShape="1">
          <a:blip r:embed="rId2" cstate="screen"/>
          <a:srcRect l="14581" t="33435" r="47962" b="33283"/>
          <a:stretch>
            <a:fillRect/>
          </a:stretch>
        </p:blipFill>
        <p:spPr>
          <a:xfrm>
            <a:off x="7779038" y="1545663"/>
            <a:ext cx="1739900" cy="2319393"/>
          </a:xfrm>
          <a:custGeom>
            <a:avLst/>
            <a:gdLst>
              <a:gd name="connsiteX0" fmla="*/ 0 w 1739900"/>
              <a:gd name="connsiteY0" fmla="*/ 0 h 2319393"/>
              <a:gd name="connsiteX1" fmla="*/ 1739900 w 1739900"/>
              <a:gd name="connsiteY1" fmla="*/ 0 h 2319393"/>
              <a:gd name="connsiteX2" fmla="*/ 1739900 w 1739900"/>
              <a:gd name="connsiteY2" fmla="*/ 2319393 h 2319393"/>
              <a:gd name="connsiteX3" fmla="*/ 0 w 1739900"/>
              <a:gd name="connsiteY3" fmla="*/ 2319393 h 2319393"/>
            </a:gdLst>
            <a:ahLst/>
            <a:cxnLst>
              <a:cxn ang="0">
                <a:pos x="connsiteX0" y="connsiteY0"/>
              </a:cxn>
              <a:cxn ang="0">
                <a:pos x="connsiteX1" y="connsiteY1"/>
              </a:cxn>
              <a:cxn ang="0">
                <a:pos x="connsiteX2" y="connsiteY2"/>
              </a:cxn>
              <a:cxn ang="0">
                <a:pos x="connsiteX3" y="connsiteY3"/>
              </a:cxn>
            </a:cxnLst>
            <a:rect l="l" t="t" r="r" b="b"/>
            <a:pathLst>
              <a:path w="1739900" h="2319393">
                <a:moveTo>
                  <a:pt x="0" y="0"/>
                </a:moveTo>
                <a:lnTo>
                  <a:pt x="1739900" y="0"/>
                </a:lnTo>
                <a:lnTo>
                  <a:pt x="1739900" y="2319393"/>
                </a:lnTo>
                <a:lnTo>
                  <a:pt x="0" y="2319393"/>
                </a:lnTo>
                <a:close/>
              </a:path>
            </a:pathLst>
          </a:custGeom>
          <a:ln>
            <a:solidFill>
              <a:srgbClr val="C55A11"/>
            </a:solidFill>
          </a:ln>
        </p:spPr>
      </p:pic>
      <p:pic>
        <p:nvPicPr>
          <p:cNvPr id="46" name="图片 45"/>
          <p:cNvPicPr>
            <a:picLocks noChangeAspect="1"/>
          </p:cNvPicPr>
          <p:nvPr/>
        </p:nvPicPr>
        <p:blipFill rotWithShape="1">
          <a:blip r:embed="rId2" cstate="screen"/>
          <a:srcRect l="52038" t="33435" r="10504" b="33283"/>
          <a:stretch>
            <a:fillRect/>
          </a:stretch>
        </p:blipFill>
        <p:spPr>
          <a:xfrm>
            <a:off x="9741942" y="1522809"/>
            <a:ext cx="1739900" cy="2319393"/>
          </a:xfrm>
          <a:custGeom>
            <a:avLst/>
            <a:gdLst>
              <a:gd name="connsiteX0" fmla="*/ 0 w 1739900"/>
              <a:gd name="connsiteY0" fmla="*/ 0 h 2319393"/>
              <a:gd name="connsiteX1" fmla="*/ 1739900 w 1739900"/>
              <a:gd name="connsiteY1" fmla="*/ 0 h 2319393"/>
              <a:gd name="connsiteX2" fmla="*/ 1739900 w 1739900"/>
              <a:gd name="connsiteY2" fmla="*/ 2319393 h 2319393"/>
              <a:gd name="connsiteX3" fmla="*/ 0 w 1739900"/>
              <a:gd name="connsiteY3" fmla="*/ 2319393 h 2319393"/>
            </a:gdLst>
            <a:ahLst/>
            <a:cxnLst>
              <a:cxn ang="0">
                <a:pos x="connsiteX0" y="connsiteY0"/>
              </a:cxn>
              <a:cxn ang="0">
                <a:pos x="connsiteX1" y="connsiteY1"/>
              </a:cxn>
              <a:cxn ang="0">
                <a:pos x="connsiteX2" y="connsiteY2"/>
              </a:cxn>
              <a:cxn ang="0">
                <a:pos x="connsiteX3" y="connsiteY3"/>
              </a:cxn>
            </a:cxnLst>
            <a:rect l="l" t="t" r="r" b="b"/>
            <a:pathLst>
              <a:path w="1739900" h="2319393">
                <a:moveTo>
                  <a:pt x="0" y="0"/>
                </a:moveTo>
                <a:lnTo>
                  <a:pt x="1739900" y="0"/>
                </a:lnTo>
                <a:lnTo>
                  <a:pt x="1739900" y="2319393"/>
                </a:lnTo>
                <a:lnTo>
                  <a:pt x="0" y="2319393"/>
                </a:lnTo>
                <a:close/>
              </a:path>
            </a:pathLst>
          </a:custGeom>
          <a:ln>
            <a:solidFill>
              <a:srgbClr val="C55A11"/>
            </a:solidFill>
          </a:ln>
        </p:spPr>
      </p:pic>
      <p:pic>
        <p:nvPicPr>
          <p:cNvPr id="48" name="图片 47"/>
          <p:cNvPicPr>
            <a:picLocks noChangeAspect="1"/>
          </p:cNvPicPr>
          <p:nvPr/>
        </p:nvPicPr>
        <p:blipFill rotWithShape="1">
          <a:blip r:embed="rId2" cstate="screen"/>
          <a:srcRect l="14581" t="66717" r="47962"/>
          <a:stretch>
            <a:fillRect/>
          </a:stretch>
        </p:blipFill>
        <p:spPr>
          <a:xfrm>
            <a:off x="7779038" y="3968024"/>
            <a:ext cx="1739900" cy="2319394"/>
          </a:xfrm>
          <a:custGeom>
            <a:avLst/>
            <a:gdLst>
              <a:gd name="connsiteX0" fmla="*/ 0 w 1739900"/>
              <a:gd name="connsiteY0" fmla="*/ 0 h 2319394"/>
              <a:gd name="connsiteX1" fmla="*/ 1739900 w 1739900"/>
              <a:gd name="connsiteY1" fmla="*/ 0 h 2319394"/>
              <a:gd name="connsiteX2" fmla="*/ 1739900 w 1739900"/>
              <a:gd name="connsiteY2" fmla="*/ 2319394 h 2319394"/>
              <a:gd name="connsiteX3" fmla="*/ 0 w 1739900"/>
              <a:gd name="connsiteY3" fmla="*/ 2319394 h 2319394"/>
            </a:gdLst>
            <a:ahLst/>
            <a:cxnLst>
              <a:cxn ang="0">
                <a:pos x="connsiteX0" y="connsiteY0"/>
              </a:cxn>
              <a:cxn ang="0">
                <a:pos x="connsiteX1" y="connsiteY1"/>
              </a:cxn>
              <a:cxn ang="0">
                <a:pos x="connsiteX2" y="connsiteY2"/>
              </a:cxn>
              <a:cxn ang="0">
                <a:pos x="connsiteX3" y="connsiteY3"/>
              </a:cxn>
            </a:cxnLst>
            <a:rect l="l" t="t" r="r" b="b"/>
            <a:pathLst>
              <a:path w="1739900" h="2319394">
                <a:moveTo>
                  <a:pt x="0" y="0"/>
                </a:moveTo>
                <a:lnTo>
                  <a:pt x="1739900" y="0"/>
                </a:lnTo>
                <a:lnTo>
                  <a:pt x="1739900" y="2319394"/>
                </a:lnTo>
                <a:lnTo>
                  <a:pt x="0" y="2319394"/>
                </a:lnTo>
                <a:close/>
              </a:path>
            </a:pathLst>
          </a:custGeom>
          <a:ln>
            <a:solidFill>
              <a:srgbClr val="C55A11"/>
            </a:solidFill>
          </a:ln>
        </p:spPr>
      </p:pic>
      <p:pic>
        <p:nvPicPr>
          <p:cNvPr id="50" name="图片 49"/>
          <p:cNvPicPr>
            <a:picLocks noChangeAspect="1"/>
          </p:cNvPicPr>
          <p:nvPr/>
        </p:nvPicPr>
        <p:blipFill rotWithShape="1">
          <a:blip r:embed="rId2" cstate="screen"/>
          <a:srcRect l="52038" t="66717" r="10504"/>
          <a:stretch>
            <a:fillRect/>
          </a:stretch>
        </p:blipFill>
        <p:spPr>
          <a:xfrm>
            <a:off x="9741942" y="3968024"/>
            <a:ext cx="1739900" cy="2319394"/>
          </a:xfrm>
          <a:custGeom>
            <a:avLst/>
            <a:gdLst>
              <a:gd name="connsiteX0" fmla="*/ 0 w 1739900"/>
              <a:gd name="connsiteY0" fmla="*/ 0 h 2319394"/>
              <a:gd name="connsiteX1" fmla="*/ 1739900 w 1739900"/>
              <a:gd name="connsiteY1" fmla="*/ 0 h 2319394"/>
              <a:gd name="connsiteX2" fmla="*/ 1739900 w 1739900"/>
              <a:gd name="connsiteY2" fmla="*/ 2319394 h 2319394"/>
              <a:gd name="connsiteX3" fmla="*/ 0 w 1739900"/>
              <a:gd name="connsiteY3" fmla="*/ 2319394 h 2319394"/>
            </a:gdLst>
            <a:ahLst/>
            <a:cxnLst>
              <a:cxn ang="0">
                <a:pos x="connsiteX0" y="connsiteY0"/>
              </a:cxn>
              <a:cxn ang="0">
                <a:pos x="connsiteX1" y="connsiteY1"/>
              </a:cxn>
              <a:cxn ang="0">
                <a:pos x="connsiteX2" y="connsiteY2"/>
              </a:cxn>
              <a:cxn ang="0">
                <a:pos x="connsiteX3" y="connsiteY3"/>
              </a:cxn>
            </a:cxnLst>
            <a:rect l="l" t="t" r="r" b="b"/>
            <a:pathLst>
              <a:path w="1739900" h="2319394">
                <a:moveTo>
                  <a:pt x="0" y="0"/>
                </a:moveTo>
                <a:lnTo>
                  <a:pt x="1739900" y="0"/>
                </a:lnTo>
                <a:lnTo>
                  <a:pt x="1739900" y="2319394"/>
                </a:lnTo>
                <a:lnTo>
                  <a:pt x="0" y="2319394"/>
                </a:lnTo>
                <a:close/>
              </a:path>
            </a:pathLst>
          </a:custGeom>
          <a:ln>
            <a:solidFill>
              <a:srgbClr val="C55A11"/>
            </a:solidFill>
          </a:ln>
        </p:spPr>
      </p:pic>
      <p:grpSp>
        <p:nvGrpSpPr>
          <p:cNvPr id="20" name="组合 19"/>
          <p:cNvGrpSpPr/>
          <p:nvPr/>
        </p:nvGrpSpPr>
        <p:grpSpPr>
          <a:xfrm>
            <a:off x="802650" y="3466699"/>
            <a:ext cx="2975428" cy="1265202"/>
            <a:chOff x="802650" y="3466699"/>
            <a:chExt cx="2975428" cy="1265202"/>
          </a:xfrm>
        </p:grpSpPr>
        <p:sp>
          <p:nvSpPr>
            <p:cNvPr id="12" name="矩形 11"/>
            <p:cNvSpPr/>
            <p:nvPr/>
          </p:nvSpPr>
          <p:spPr>
            <a:xfrm>
              <a:off x="1052811" y="3644848"/>
              <a:ext cx="2649072" cy="908903"/>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适度脑体运动，跑步、打球、爬山、太极拳等是体力运动，下棋、打牌等则是脑力运动。</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6" name="矩形 15"/>
            <p:cNvSpPr/>
            <p:nvPr/>
          </p:nvSpPr>
          <p:spPr>
            <a:xfrm>
              <a:off x="802650" y="3466699"/>
              <a:ext cx="2975428" cy="1265202"/>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4037371" y="3461657"/>
            <a:ext cx="2975428" cy="1265202"/>
            <a:chOff x="4037371" y="3461657"/>
            <a:chExt cx="2975428" cy="1265202"/>
          </a:xfrm>
        </p:grpSpPr>
        <p:sp>
          <p:nvSpPr>
            <p:cNvPr id="14" name="矩形 13"/>
            <p:cNvSpPr/>
            <p:nvPr/>
          </p:nvSpPr>
          <p:spPr>
            <a:xfrm>
              <a:off x="4301177" y="3658883"/>
              <a:ext cx="2649071" cy="908903"/>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加强人际交往，多与家人和其他人沟通，可增进相互理解，解除苦闷，延缓衰老。</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7" name="矩形 16"/>
            <p:cNvSpPr/>
            <p:nvPr/>
          </p:nvSpPr>
          <p:spPr>
            <a:xfrm>
              <a:off x="4037371" y="3461657"/>
              <a:ext cx="2975428" cy="1265202"/>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802650" y="4963132"/>
            <a:ext cx="2975428" cy="1265202"/>
            <a:chOff x="802650" y="4963132"/>
            <a:chExt cx="2975428" cy="1265202"/>
          </a:xfrm>
        </p:grpSpPr>
        <p:sp>
          <p:nvSpPr>
            <p:cNvPr id="10" name="矩形 9"/>
            <p:cNvSpPr/>
            <p:nvPr/>
          </p:nvSpPr>
          <p:spPr>
            <a:xfrm>
              <a:off x="1078141" y="5235022"/>
              <a:ext cx="2649072" cy="628826"/>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理解生与死的意义：生老病死是人所不可能避免的自然规律。</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8" name="矩形 17"/>
            <p:cNvSpPr/>
            <p:nvPr/>
          </p:nvSpPr>
          <p:spPr>
            <a:xfrm>
              <a:off x="802650" y="4963132"/>
              <a:ext cx="2975428" cy="1265202"/>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4037371" y="4958090"/>
            <a:ext cx="3086930" cy="1265202"/>
            <a:chOff x="4037371" y="4958090"/>
            <a:chExt cx="3086930" cy="1265202"/>
          </a:xfrm>
        </p:grpSpPr>
        <p:sp>
          <p:nvSpPr>
            <p:cNvPr id="8" name="矩形 7"/>
            <p:cNvSpPr/>
            <p:nvPr/>
          </p:nvSpPr>
          <p:spPr>
            <a:xfrm>
              <a:off x="4475230" y="5411248"/>
              <a:ext cx="2649071" cy="348750"/>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培养兴趣爱好，参加继续教育</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9" name="矩形 18"/>
            <p:cNvSpPr/>
            <p:nvPr/>
          </p:nvSpPr>
          <p:spPr>
            <a:xfrm>
              <a:off x="4037371" y="4958090"/>
              <a:ext cx="2975428" cy="1265202"/>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ppt_w</p:attrName>
                                        </p:attrNameLst>
                                      </p:cBhvr>
                                      <p:tavLst>
                                        <p:tav tm="0">
                                          <p:val>
                                            <p:fltVal val="0"/>
                                          </p:val>
                                        </p:tav>
                                        <p:tav tm="100000">
                                          <p:val>
                                            <p:strVal val="#ppt_w"/>
                                          </p:val>
                                        </p:tav>
                                      </p:tavLst>
                                    </p:anim>
                                    <p:anim calcmode="lin" valueType="num">
                                      <p:cBhvr>
                                        <p:cTn id="13" dur="500" fill="hold"/>
                                        <p:tgtEl>
                                          <p:spTgt spid="48"/>
                                        </p:tgtEl>
                                        <p:attrNameLst>
                                          <p:attrName>ppt_h</p:attrName>
                                        </p:attrNameLst>
                                      </p:cBhvr>
                                      <p:tavLst>
                                        <p:tav tm="0">
                                          <p:val>
                                            <p:fltVal val="0"/>
                                          </p:val>
                                        </p:tav>
                                        <p:tav tm="100000">
                                          <p:val>
                                            <p:strVal val="#ppt_h"/>
                                          </p:val>
                                        </p:tav>
                                      </p:tavLst>
                                    </p:anim>
                                    <p:animEffect transition="in" filter="fade">
                                      <p:cBhvr>
                                        <p:cTn id="14" dur="500"/>
                                        <p:tgtEl>
                                          <p:spTgt spid="48"/>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Effect transition="in" filter="fade">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组合 9"/>
          <p:cNvGrpSpPr/>
          <p:nvPr/>
        </p:nvGrpSpPr>
        <p:grpSpPr>
          <a:xfrm>
            <a:off x="381804" y="354383"/>
            <a:ext cx="6336775" cy="686539"/>
            <a:chOff x="381804" y="354383"/>
            <a:chExt cx="6336775" cy="686539"/>
          </a:xfrm>
        </p:grpSpPr>
        <p:sp>
          <p:nvSpPr>
            <p:cNvPr id="11" name="矩形 10"/>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老年人防跌倒</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12" name="组合 11"/>
            <p:cNvGrpSpPr/>
            <p:nvPr/>
          </p:nvGrpSpPr>
          <p:grpSpPr>
            <a:xfrm>
              <a:off x="381804" y="354383"/>
              <a:ext cx="686539" cy="686539"/>
              <a:chOff x="5206994" y="885563"/>
              <a:chExt cx="686539" cy="686539"/>
            </a:xfrm>
          </p:grpSpPr>
          <p:sp>
            <p:nvSpPr>
              <p:cNvPr id="13"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叁</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14" name="图片 13"/>
              <p:cNvPicPr>
                <a:picLocks noChangeAspect="1"/>
              </p:cNvPicPr>
              <p:nvPr/>
            </p:nvPicPr>
            <p:blipFill>
              <a:blip r:embed="rId1" cstate="screen"/>
              <a:stretch>
                <a:fillRect/>
              </a:stretch>
            </p:blipFill>
            <p:spPr>
              <a:xfrm>
                <a:off x="5206994" y="885563"/>
                <a:ext cx="686539" cy="686539"/>
              </a:xfrm>
              <a:prstGeom prst="rect">
                <a:avLst/>
              </a:prstGeom>
            </p:spPr>
          </p:pic>
        </p:grpSp>
      </p:grpSp>
      <p:grpSp>
        <p:nvGrpSpPr>
          <p:cNvPr id="39" name="组合 38"/>
          <p:cNvGrpSpPr/>
          <p:nvPr/>
        </p:nvGrpSpPr>
        <p:grpSpPr>
          <a:xfrm>
            <a:off x="381804" y="1671966"/>
            <a:ext cx="12362216" cy="4836781"/>
            <a:chOff x="381804" y="1671966"/>
            <a:chExt cx="12362216" cy="4836781"/>
          </a:xfrm>
        </p:grpSpPr>
        <p:sp>
          <p:nvSpPr>
            <p:cNvPr id="34" name="矩形 33"/>
            <p:cNvSpPr/>
            <p:nvPr/>
          </p:nvSpPr>
          <p:spPr>
            <a:xfrm>
              <a:off x="1147824" y="5468317"/>
              <a:ext cx="10395118" cy="10404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35" name="组合 34"/>
            <p:cNvGrpSpPr/>
            <p:nvPr/>
          </p:nvGrpSpPr>
          <p:grpSpPr>
            <a:xfrm>
              <a:off x="461284" y="5468318"/>
              <a:ext cx="970357" cy="1040429"/>
              <a:chOff x="791987" y="1403147"/>
              <a:chExt cx="970357" cy="1040429"/>
            </a:xfrm>
          </p:grpSpPr>
          <p:sp>
            <p:nvSpPr>
              <p:cNvPr id="36" name="矩形 35"/>
              <p:cNvSpPr/>
              <p:nvPr/>
            </p:nvSpPr>
            <p:spPr>
              <a:xfrm>
                <a:off x="791987" y="1403147"/>
                <a:ext cx="970357" cy="1040429"/>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7" name="文本框 36"/>
              <p:cNvSpPr txBox="1"/>
              <p:nvPr/>
            </p:nvSpPr>
            <p:spPr>
              <a:xfrm>
                <a:off x="815500" y="1530443"/>
                <a:ext cx="923330" cy="830997"/>
              </a:xfrm>
              <a:prstGeom prst="rect">
                <a:avLst/>
              </a:prstGeom>
              <a:noFill/>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外在因素</a:t>
                </a:r>
                <a:endParaRPr kumimoji="0" lang="zh-CN" altLang="en-US" sz="24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 name="矩形 1"/>
            <p:cNvSpPr/>
            <p:nvPr/>
          </p:nvSpPr>
          <p:spPr>
            <a:xfrm>
              <a:off x="1147824" y="3446231"/>
              <a:ext cx="10395118" cy="18920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3" name="内容占位符 2"/>
            <p:cNvSpPr txBox="1"/>
            <p:nvPr/>
          </p:nvSpPr>
          <p:spPr>
            <a:xfrm>
              <a:off x="2366283" y="1989561"/>
              <a:ext cx="9205688" cy="1752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nSpc>
                  <a:spcPct val="150000"/>
                </a:lnSpc>
                <a:buNone/>
              </a:pPr>
              <a:r>
                <a:rPr kumimoji="0" lang="zh-CN" altLang="zh-CN" sz="14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跌倒</a:t>
              </a:r>
              <a:r>
                <a:rPr kumimoji="0" lang="zh-CN"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还是</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85</a:t>
              </a:r>
              <a:r>
                <a:rPr kumimoji="0" lang="zh-CN"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岁以上老年人意外死亡的主要原因</a:t>
              </a:r>
              <a:r>
                <a:rPr lang="zh-CN" altLang="zh-CN" sz="1400" dirty="0">
                  <a:solidFill>
                    <a:prstClr val="black">
                      <a:lumMod val="85000"/>
                      <a:lumOff val="15000"/>
                    </a:prstClr>
                  </a:solidFill>
                  <a:latin typeface="Adobe Arabic" panose="020F0502020204030204"/>
                  <a:ea typeface="微软雅黑" panose="020B0503020204020204" pitchFamily="34" charset="-122"/>
                  <a:cs typeface="+mn-ea"/>
                  <a:sym typeface="+mn-lt"/>
                </a:rPr>
                <a:t>。多数跌倒不至于造成即刻的严重损伤，但有</a:t>
              </a:r>
              <a:r>
                <a:rPr lang="en-US" altLang="zh-CN" sz="1400" dirty="0">
                  <a:solidFill>
                    <a:prstClr val="black">
                      <a:lumMod val="85000"/>
                      <a:lumOff val="15000"/>
                    </a:prstClr>
                  </a:solidFill>
                  <a:latin typeface="Adobe Arabic" panose="020F0502020204030204"/>
                  <a:ea typeface="微软雅黑" panose="020B0503020204020204" pitchFamily="34" charset="-122"/>
                  <a:cs typeface="+mn-ea"/>
                  <a:sym typeface="+mn-lt"/>
                </a:rPr>
                <a:t>5%</a:t>
              </a:r>
              <a:r>
                <a:rPr lang="zh-CN" altLang="zh-CN" sz="1400" dirty="0">
                  <a:solidFill>
                    <a:prstClr val="black">
                      <a:lumMod val="85000"/>
                      <a:lumOff val="15000"/>
                    </a:prstClr>
                  </a:solidFill>
                  <a:latin typeface="Adobe Arabic" panose="020F0502020204030204"/>
                  <a:ea typeface="微软雅黑" panose="020B0503020204020204" pitchFamily="34" charset="-122"/>
                  <a:cs typeface="+mn-ea"/>
                  <a:sym typeface="+mn-lt"/>
                </a:rPr>
                <a:t>～</a:t>
              </a:r>
              <a:r>
                <a:rPr lang="en-US" altLang="zh-CN" sz="1400" dirty="0">
                  <a:solidFill>
                    <a:prstClr val="black">
                      <a:lumMod val="85000"/>
                      <a:lumOff val="15000"/>
                    </a:prstClr>
                  </a:solidFill>
                  <a:latin typeface="Adobe Arabic" panose="020F0502020204030204"/>
                  <a:ea typeface="微软雅黑" panose="020B0503020204020204" pitchFamily="34" charset="-122"/>
                  <a:cs typeface="+mn-ea"/>
                  <a:sym typeface="+mn-lt"/>
                </a:rPr>
                <a:t>15%</a:t>
              </a:r>
              <a:r>
                <a:rPr lang="zh-CN" altLang="zh-CN" sz="1400" dirty="0">
                  <a:solidFill>
                    <a:prstClr val="black">
                      <a:lumMod val="85000"/>
                      <a:lumOff val="15000"/>
                    </a:prstClr>
                  </a:solidFill>
                  <a:latin typeface="Adobe Arabic" panose="020F0502020204030204"/>
                  <a:ea typeface="微软雅黑" panose="020B0503020204020204" pitchFamily="34" charset="-122"/>
                  <a:cs typeface="+mn-ea"/>
                  <a:sym typeface="+mn-lt"/>
                </a:rPr>
                <a:t>的跌倒会造成脑部组织损伤、骨折和脱臼等损害，这些损害常限制了老年人的活动范围，并对其身心健康造成严重的</a:t>
              </a:r>
              <a:r>
                <a:rPr lang="zh-CN" altLang="zh-CN" sz="1400" dirty="0" smtClean="0">
                  <a:solidFill>
                    <a:prstClr val="black">
                      <a:lumMod val="85000"/>
                      <a:lumOff val="15000"/>
                    </a:prstClr>
                  </a:solidFill>
                  <a:latin typeface="Adobe Arabic" panose="020F0502020204030204"/>
                  <a:ea typeface="微软雅黑" panose="020B0503020204020204" pitchFamily="34" charset="-122"/>
                  <a:cs typeface="+mn-ea"/>
                  <a:sym typeface="+mn-lt"/>
                </a:rPr>
                <a:t>影响</a:t>
              </a:r>
              <a:r>
                <a:rPr lang="zh-CN" altLang="en-US" sz="1400" dirty="0" smtClean="0">
                  <a:solidFill>
                    <a:prstClr val="black">
                      <a:lumMod val="85000"/>
                      <a:lumOff val="15000"/>
                    </a:prstClr>
                  </a:solidFill>
                  <a:latin typeface="Adobe Arabic" panose="020F0502020204030204"/>
                  <a:ea typeface="微软雅黑" panose="020B0503020204020204" pitchFamily="34" charset="-122"/>
                  <a:cs typeface="+mn-ea"/>
                  <a:sym typeface="+mn-lt"/>
                </a:rPr>
                <a:t>。</a:t>
              </a:r>
              <a:endParaRPr lang="zh-CN" altLang="en-US" sz="1400" dirty="0">
                <a:solidFill>
                  <a:prstClr val="black">
                    <a:lumMod val="85000"/>
                    <a:lumOff val="15000"/>
                  </a:prstClr>
                </a:solidFill>
                <a:latin typeface="Adobe Arabic" panose="020F0502020204030204"/>
                <a:ea typeface="微软雅黑" panose="020B0503020204020204" pitchFamily="34" charset="-122"/>
                <a:cs typeface="+mn-ea"/>
                <a:sym typeface="+mn-lt"/>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a:buNone/>
                <a:defRPr/>
              </a:pP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5" name="矩形 14"/>
            <p:cNvSpPr/>
            <p:nvPr/>
          </p:nvSpPr>
          <p:spPr>
            <a:xfrm>
              <a:off x="1664538" y="3916430"/>
              <a:ext cx="9776350" cy="1018740"/>
            </a:xfrm>
            <a:prstGeom prst="rect">
              <a:avLst/>
            </a:prstGeom>
          </p:spPr>
          <p:txBody>
            <a:bodyPr wrap="square">
              <a:spAutoFit/>
            </a:bodyPr>
            <a:lstStyle/>
            <a:p>
              <a:pPr marL="342900" marR="0" lvl="0" indent="-342900" algn="l" defTabSz="914400" rtl="0" eaLnBrk="0" fontAlgn="auto" latinLnBrk="0" hangingPunct="0">
                <a:lnSpc>
                  <a:spcPct val="130000"/>
                </a:lnSpc>
                <a:spcBef>
                  <a:spcPct val="20000"/>
                </a:spcBef>
                <a:spcAft>
                  <a:spcPts val="0"/>
                </a:spcAft>
                <a:buClr>
                  <a:srgbClr val="E7E6E6">
                    <a:lumMod val="25000"/>
                  </a:srgbClr>
                </a:buClr>
                <a:buSzPct val="100000"/>
                <a:buFont typeface="Wingdings" panose="05000000000000000000" pitchFamily="2" charset="2"/>
                <a:buChar char="n"/>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由于衰老引起的平衡和步态障。</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a:p>
              <a:pPr marL="342900" marR="0" lvl="0" indent="-342900" algn="l" defTabSz="914400" rtl="0" eaLnBrk="0" fontAlgn="auto" latinLnBrk="0" hangingPunct="0">
                <a:lnSpc>
                  <a:spcPct val="130000"/>
                </a:lnSpc>
                <a:spcBef>
                  <a:spcPct val="20000"/>
                </a:spcBef>
                <a:spcAft>
                  <a:spcPts val="0"/>
                </a:spcAft>
                <a:buClr>
                  <a:srgbClr val="E7E6E6">
                    <a:lumMod val="25000"/>
                  </a:srgbClr>
                </a:buClr>
                <a:buSzPct val="100000"/>
                <a:buFont typeface="Wingdings" panose="05000000000000000000" pitchFamily="2" charset="2"/>
                <a:buChar char="n"/>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老年人视力、视觉分辨能力下降，听力和触觉的下降等会使老年人跌倒危险性增加。</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a:p>
              <a:pPr marL="342900" marR="0" lvl="0" indent="-342900" algn="l" defTabSz="914400" rtl="0" eaLnBrk="0" fontAlgn="auto" latinLnBrk="0" hangingPunct="0">
                <a:lnSpc>
                  <a:spcPct val="130000"/>
                </a:lnSpc>
                <a:spcBef>
                  <a:spcPct val="20000"/>
                </a:spcBef>
                <a:spcAft>
                  <a:spcPts val="0"/>
                </a:spcAft>
                <a:buClr>
                  <a:srgbClr val="E7E6E6">
                    <a:lumMod val="25000"/>
                  </a:srgbClr>
                </a:buClr>
                <a:buSzPct val="100000"/>
                <a:buFont typeface="Wingdings" panose="05000000000000000000" pitchFamily="2" charset="2"/>
                <a:buChar char="n"/>
                <a:defRPr/>
              </a:pPr>
              <a:r>
                <a:rPr kumimoji="0" lang="zh-CN" altLang="en-US" sz="14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老年人</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自身如害怕跌倒等心理因素也被众多学者作为引起跌倒的因素之一。</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6" name="矩形 15"/>
            <p:cNvSpPr/>
            <p:nvPr/>
          </p:nvSpPr>
          <p:spPr>
            <a:xfrm>
              <a:off x="1662363" y="5581110"/>
              <a:ext cx="11081657" cy="781752"/>
            </a:xfrm>
            <a:prstGeom prst="rect">
              <a:avLst/>
            </a:prstGeom>
          </p:spPr>
          <p:txBody>
            <a:bodyPr wrap="square">
              <a:spAutoFit/>
            </a:bodyPr>
            <a:lstStyle/>
            <a:p>
              <a:pPr marL="342900" marR="0" lvl="0" indent="-342900" algn="l" defTabSz="914400" rtl="0" eaLnBrk="0" fontAlgn="auto" latinLnBrk="0" hangingPunct="0">
                <a:lnSpc>
                  <a:spcPct val="130000"/>
                </a:lnSpc>
                <a:spcBef>
                  <a:spcPct val="20000"/>
                </a:spcBef>
                <a:spcAft>
                  <a:spcPts val="0"/>
                </a:spcAft>
                <a:buClr>
                  <a:srgbClr val="E7E6E6">
                    <a:lumMod val="25000"/>
                  </a:srgbClr>
                </a:buClr>
                <a:buSzPct val="100000"/>
                <a:buFont typeface="Wingdings" panose="05000000000000000000" pitchFamily="2" charset="2"/>
                <a:buChar char="n"/>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日常活动环境中的危险因素</a:t>
              </a:r>
              <a:endParaRPr kumimoji="0" lang="en-US" altLang="zh-CN"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a:p>
              <a:pPr marL="342900" marR="0" lvl="0" indent="-342900" algn="l" defTabSz="914400" rtl="0" eaLnBrk="0" fontAlgn="auto" latinLnBrk="0" hangingPunct="0">
                <a:lnSpc>
                  <a:spcPct val="130000"/>
                </a:lnSpc>
                <a:spcBef>
                  <a:spcPct val="20000"/>
                </a:spcBef>
                <a:spcAft>
                  <a:spcPts val="0"/>
                </a:spcAft>
                <a:buClr>
                  <a:srgbClr val="E7E6E6">
                    <a:lumMod val="25000"/>
                  </a:srgbClr>
                </a:buClr>
                <a:buSzPct val="100000"/>
                <a:buFont typeface="Wingdings" panose="05000000000000000000" pitchFamily="2" charset="2"/>
                <a:buChar char="n"/>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光线不足、环境杂乱</a:t>
              </a: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、地板</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上蜡、浴室厕所无扶手</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17" name="组合 16"/>
            <p:cNvGrpSpPr/>
            <p:nvPr/>
          </p:nvGrpSpPr>
          <p:grpSpPr>
            <a:xfrm>
              <a:off x="461284" y="3446233"/>
              <a:ext cx="996044" cy="1892002"/>
              <a:chOff x="791987" y="1403147"/>
              <a:chExt cx="996044" cy="1892002"/>
            </a:xfrm>
          </p:grpSpPr>
          <p:sp>
            <p:nvSpPr>
              <p:cNvPr id="18" name="矩形 17"/>
              <p:cNvSpPr/>
              <p:nvPr/>
            </p:nvSpPr>
            <p:spPr>
              <a:xfrm>
                <a:off x="791987" y="1403147"/>
                <a:ext cx="970357" cy="1892002"/>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9" name="文本框 18"/>
              <p:cNvSpPr txBox="1"/>
              <p:nvPr/>
            </p:nvSpPr>
            <p:spPr>
              <a:xfrm>
                <a:off x="817674" y="1943357"/>
                <a:ext cx="97035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内在因素</a:t>
                </a:r>
                <a:endParaRPr kumimoji="0" lang="zh-CN" altLang="en-US" sz="24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pic>
          <p:nvPicPr>
            <p:cNvPr id="38" name="图片 37"/>
            <p:cNvPicPr>
              <a:picLocks noChangeAspect="1"/>
            </p:cNvPicPr>
            <p:nvPr/>
          </p:nvPicPr>
          <p:blipFill>
            <a:blip r:embed="rId2"/>
            <a:stretch>
              <a:fillRect/>
            </a:stretch>
          </p:blipFill>
          <p:spPr>
            <a:xfrm flipH="1">
              <a:off x="381804" y="1671966"/>
              <a:ext cx="1723810" cy="175238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stretch>
            <a:fillRect/>
          </a:stretch>
        </p:blipFill>
        <p:spPr>
          <a:xfrm>
            <a:off x="3698612" y="1569808"/>
            <a:ext cx="4471216" cy="4465634"/>
          </a:xfrm>
          <a:prstGeom prst="rect">
            <a:avLst/>
          </a:prstGeom>
        </p:spPr>
      </p:pic>
      <p:sp>
        <p:nvSpPr>
          <p:cNvPr id="27" name="矩形 26"/>
          <p:cNvSpPr/>
          <p:nvPr/>
        </p:nvSpPr>
        <p:spPr>
          <a:xfrm>
            <a:off x="8068228" y="3457044"/>
            <a:ext cx="3407300" cy="102374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变换体位时动作要慢，日常生活起居要做到</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3</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个</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30</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秒，既醒后</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30</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秒再起床，起床后</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30</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秒再站立，站立后</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30</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秒再行走。</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 name="矩形 9"/>
          <p:cNvSpPr/>
          <p:nvPr/>
        </p:nvSpPr>
        <p:spPr>
          <a:xfrm>
            <a:off x="654198" y="4769408"/>
            <a:ext cx="3481456" cy="102900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持之以恒地参加运动，能增强老年人的肌肉力量、柔韧性、协调性、平衡能力等，减少跌倒的发生</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 name="矩形 50"/>
          <p:cNvSpPr/>
          <p:nvPr/>
        </p:nvSpPr>
        <p:spPr>
          <a:xfrm>
            <a:off x="8068228" y="2272121"/>
            <a:ext cx="3146014" cy="70583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居室照明应充足，外出活动最好在白天进行。</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2" name="矩形 51"/>
          <p:cNvSpPr/>
          <p:nvPr/>
        </p:nvSpPr>
        <p:spPr>
          <a:xfrm>
            <a:off x="8036512" y="4826826"/>
            <a:ext cx="3602589" cy="102374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去除居住环境中的一切危险因素：厕所、和浴室是重点管理区。厕所浴室设施要用坐便器，加扶手，地面防滑等。</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 name="矩形 8"/>
          <p:cNvSpPr/>
          <p:nvPr/>
        </p:nvSpPr>
        <p:spPr>
          <a:xfrm>
            <a:off x="935873" y="2272121"/>
            <a:ext cx="3219272" cy="705834"/>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避免用眼过度疲劳，每半年至一年接受一次视力听力检查</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 name="矩形 49"/>
          <p:cNvSpPr/>
          <p:nvPr/>
        </p:nvSpPr>
        <p:spPr>
          <a:xfrm>
            <a:off x="654197" y="3532887"/>
            <a:ext cx="3448652" cy="700576"/>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心理支持，克服不服老、不麻烦别人的心理，及时寻求帮助，防跌倒发生</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36" name="组合 35"/>
          <p:cNvGrpSpPr/>
          <p:nvPr/>
        </p:nvGrpSpPr>
        <p:grpSpPr>
          <a:xfrm>
            <a:off x="381804" y="354383"/>
            <a:ext cx="6336775" cy="686539"/>
            <a:chOff x="381804" y="354383"/>
            <a:chExt cx="6336775" cy="686539"/>
          </a:xfrm>
        </p:grpSpPr>
        <p:sp>
          <p:nvSpPr>
            <p:cNvPr id="37" name="矩形 36"/>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防跌倒措施</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38" name="组合 37"/>
            <p:cNvGrpSpPr/>
            <p:nvPr/>
          </p:nvGrpSpPr>
          <p:grpSpPr>
            <a:xfrm>
              <a:off x="381804" y="354383"/>
              <a:ext cx="686539" cy="686539"/>
              <a:chOff x="5206994" y="885563"/>
              <a:chExt cx="686539" cy="686539"/>
            </a:xfrm>
          </p:grpSpPr>
          <p:sp>
            <p:nvSpPr>
              <p:cNvPr id="39"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叁</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40" name="图片 39"/>
              <p:cNvPicPr>
                <a:picLocks noChangeAspect="1"/>
              </p:cNvPicPr>
              <p:nvPr/>
            </p:nvPicPr>
            <p:blipFill>
              <a:blip r:embed="rId2" cstate="screen"/>
              <a:stretch>
                <a:fillRect/>
              </a:stretch>
            </p:blipFill>
            <p:spPr>
              <a:xfrm>
                <a:off x="5206994" y="885563"/>
                <a:ext cx="686539" cy="686539"/>
              </a:xfrm>
              <a:prstGeom prst="rect">
                <a:avLst/>
              </a:prstGeom>
            </p:spPr>
          </p:pic>
        </p:grpSp>
      </p:grpSp>
      <p:sp>
        <p:nvSpPr>
          <p:cNvPr id="4" name="椭圆 3"/>
          <p:cNvSpPr/>
          <p:nvPr/>
        </p:nvSpPr>
        <p:spPr>
          <a:xfrm>
            <a:off x="4274746" y="2537218"/>
            <a:ext cx="213509" cy="213509"/>
          </a:xfrm>
          <a:prstGeom prst="ellipse">
            <a:avLst/>
          </a:prstGeom>
          <a:solidFill>
            <a:srgbClr val="C55A1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274745" y="3795637"/>
            <a:ext cx="213509" cy="213509"/>
          </a:xfrm>
          <a:prstGeom prst="ellipse">
            <a:avLst/>
          </a:prstGeom>
          <a:solidFill>
            <a:srgbClr val="C55A1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274744" y="5177153"/>
            <a:ext cx="213509" cy="213509"/>
          </a:xfrm>
          <a:prstGeom prst="ellipse">
            <a:avLst/>
          </a:prstGeom>
          <a:solidFill>
            <a:srgbClr val="C55A1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7690007" y="2537218"/>
            <a:ext cx="213509" cy="213509"/>
          </a:xfrm>
          <a:prstGeom prst="ellipse">
            <a:avLst/>
          </a:prstGeom>
          <a:solidFill>
            <a:srgbClr val="C55A1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7690006" y="3795637"/>
            <a:ext cx="213509" cy="213509"/>
          </a:xfrm>
          <a:prstGeom prst="ellipse">
            <a:avLst/>
          </a:prstGeom>
          <a:solidFill>
            <a:srgbClr val="C55A1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690005" y="5177153"/>
            <a:ext cx="213509" cy="213509"/>
          </a:xfrm>
          <a:prstGeom prst="ellipse">
            <a:avLst/>
          </a:prstGeom>
          <a:solidFill>
            <a:srgbClr val="C55A1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P spid="51" grpId="0"/>
      <p:bldP spid="52" grpId="0"/>
      <p:bldP spid="9" grpId="0"/>
      <p:bldP spid="50" grpId="0"/>
      <p:bldP spid="4" grpId="0" animBg="1"/>
      <p:bldP spid="5" grpId="0" animBg="1"/>
      <p:bldP spid="6" grpId="0" animBg="1"/>
      <p:bldP spid="7" grpId="0" animBg="1"/>
      <p:bldP spid="8"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1549282" y="2129287"/>
            <a:ext cx="2947693"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 typeface="Wingdings 2" panose="05020102010507070707" pitchFamily="18" charset="2"/>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需表明药品名称、剂量、用法及有效期</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1" name="矩形 10"/>
          <p:cNvSpPr/>
          <p:nvPr/>
        </p:nvSpPr>
        <p:spPr>
          <a:xfrm>
            <a:off x="898073" y="3531485"/>
            <a:ext cx="312263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 typeface="Wingdings 2" panose="05020102010507070707" pitchFamily="18" charset="2"/>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药品放在干燥、通风、避光、易拿取处</a:t>
            </a:r>
            <a:r>
              <a:rPr kumimoji="0" lang="zh-CN" altLang="en-US" sz="18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2" name="矩形 11"/>
          <p:cNvSpPr/>
          <p:nvPr/>
        </p:nvSpPr>
        <p:spPr>
          <a:xfrm>
            <a:off x="1431006" y="5185912"/>
            <a:ext cx="29546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Wingdings 2" panose="05020102010507070707" pitchFamily="18" charset="2"/>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种类多，数量大。分开放置</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3" name="矩形 12"/>
          <p:cNvSpPr/>
          <p:nvPr/>
        </p:nvSpPr>
        <p:spPr>
          <a:xfrm>
            <a:off x="7696554" y="5150346"/>
            <a:ext cx="27238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Wingdings 2" panose="05020102010507070707" pitchFamily="18" charset="2"/>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要经常检查，及时处置。</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4" name="矩形 13"/>
          <p:cNvSpPr/>
          <p:nvPr/>
        </p:nvSpPr>
        <p:spPr>
          <a:xfrm>
            <a:off x="8343156" y="3835365"/>
            <a:ext cx="13388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慎用镇静药</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20" name="矩形 19"/>
          <p:cNvSpPr/>
          <p:nvPr/>
        </p:nvSpPr>
        <p:spPr>
          <a:xfrm>
            <a:off x="7660663" y="2385643"/>
            <a:ext cx="27238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适度应用维生素和保健品</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48" name="组合 47"/>
          <p:cNvGrpSpPr/>
          <p:nvPr/>
        </p:nvGrpSpPr>
        <p:grpSpPr>
          <a:xfrm>
            <a:off x="381804" y="354383"/>
            <a:ext cx="6336775" cy="686539"/>
            <a:chOff x="381804" y="354383"/>
            <a:chExt cx="6336775" cy="686539"/>
          </a:xfrm>
        </p:grpSpPr>
        <p:sp>
          <p:nvSpPr>
            <p:cNvPr id="49" name="矩形 48"/>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老年人用药</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50" name="组合 49"/>
            <p:cNvGrpSpPr/>
            <p:nvPr/>
          </p:nvGrpSpPr>
          <p:grpSpPr>
            <a:xfrm>
              <a:off x="381804" y="354383"/>
              <a:ext cx="686539" cy="686539"/>
              <a:chOff x="5206994" y="885563"/>
              <a:chExt cx="686539" cy="686539"/>
            </a:xfrm>
          </p:grpSpPr>
          <p:sp>
            <p:nvSpPr>
              <p:cNvPr id="51"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叁</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52" name="图片 51"/>
              <p:cNvPicPr>
                <a:picLocks noChangeAspect="1"/>
              </p:cNvPicPr>
              <p:nvPr/>
            </p:nvPicPr>
            <p:blipFill>
              <a:blip r:embed="rId1" cstate="screen"/>
              <a:stretch>
                <a:fillRect/>
              </a:stretch>
            </p:blipFill>
            <p:spPr>
              <a:xfrm>
                <a:off x="5206994" y="885563"/>
                <a:ext cx="686539" cy="686539"/>
              </a:xfrm>
              <a:prstGeom prst="rect">
                <a:avLst/>
              </a:prstGeom>
            </p:spPr>
          </p:pic>
        </p:grpSp>
      </p:grpSp>
      <p:grpSp>
        <p:nvGrpSpPr>
          <p:cNvPr id="53" name="组合 52"/>
          <p:cNvGrpSpPr/>
          <p:nvPr/>
        </p:nvGrpSpPr>
        <p:grpSpPr>
          <a:xfrm>
            <a:off x="4315267" y="2160280"/>
            <a:ext cx="3791356" cy="3644610"/>
            <a:chOff x="3091948" y="1634411"/>
            <a:chExt cx="2798246" cy="2689939"/>
          </a:xfrm>
        </p:grpSpPr>
        <p:sp>
          <p:nvSpPr>
            <p:cNvPr id="54" name="AutoShape 28"/>
            <p:cNvSpPr>
              <a:spLocks noChangeArrowheads="1"/>
            </p:cNvSpPr>
            <p:nvPr/>
          </p:nvSpPr>
          <p:spPr bwMode="auto">
            <a:xfrm>
              <a:off x="3413264" y="1954301"/>
              <a:ext cx="2160075" cy="215979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lumMod val="85000"/>
              </a:schemeClr>
            </a:solidFill>
            <a:ln w="25400" cap="rnd">
              <a:noFill/>
              <a:prstDash val="sysDot"/>
              <a:round/>
            </a:ln>
            <a:effectLst/>
          </p:spPr>
          <p:txBody>
            <a:bodyPr wrap="none" lIns="68580" tIns="34290" rIns="68580" bIns="34290" anchor="ctr"/>
            <a:lstStyle/>
            <a:p>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5" name="Oval 53"/>
            <p:cNvSpPr>
              <a:spLocks noChangeArrowheads="1"/>
            </p:cNvSpPr>
            <p:nvPr/>
          </p:nvSpPr>
          <p:spPr bwMode="auto">
            <a:xfrm>
              <a:off x="3505149" y="1666557"/>
              <a:ext cx="766775" cy="767081"/>
            </a:xfrm>
            <a:prstGeom prst="ellipse">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6" name="Oval 53"/>
            <p:cNvSpPr>
              <a:spLocks noChangeArrowheads="1"/>
            </p:cNvSpPr>
            <p:nvPr/>
          </p:nvSpPr>
          <p:spPr bwMode="auto">
            <a:xfrm>
              <a:off x="3091948" y="2646442"/>
              <a:ext cx="766775" cy="767080"/>
            </a:xfrm>
            <a:prstGeom prst="ellipse">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7" name="Oval 53"/>
            <p:cNvSpPr>
              <a:spLocks noChangeArrowheads="1"/>
            </p:cNvSpPr>
            <p:nvPr/>
          </p:nvSpPr>
          <p:spPr bwMode="auto">
            <a:xfrm>
              <a:off x="3524202" y="3557269"/>
              <a:ext cx="766775" cy="76708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8" name="Oval 53"/>
            <p:cNvSpPr>
              <a:spLocks noChangeArrowheads="1"/>
            </p:cNvSpPr>
            <p:nvPr/>
          </p:nvSpPr>
          <p:spPr bwMode="auto">
            <a:xfrm>
              <a:off x="4657825" y="3557269"/>
              <a:ext cx="766775" cy="767081"/>
            </a:xfrm>
            <a:prstGeom prst="ellips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9" name="Oval 53"/>
            <p:cNvSpPr>
              <a:spLocks noChangeArrowheads="1"/>
            </p:cNvSpPr>
            <p:nvPr/>
          </p:nvSpPr>
          <p:spPr bwMode="auto">
            <a:xfrm>
              <a:off x="5123419" y="2585719"/>
              <a:ext cx="766775" cy="76708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0" name="Oval 53"/>
            <p:cNvSpPr>
              <a:spLocks noChangeArrowheads="1"/>
            </p:cNvSpPr>
            <p:nvPr/>
          </p:nvSpPr>
          <p:spPr bwMode="auto">
            <a:xfrm>
              <a:off x="4664969" y="1634411"/>
              <a:ext cx="766775" cy="767080"/>
            </a:xfrm>
            <a:prstGeom prst="ellipse">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1" name="Freeform 34"/>
            <p:cNvSpPr>
              <a:spLocks noEditPoints="1"/>
            </p:cNvSpPr>
            <p:nvPr/>
          </p:nvSpPr>
          <p:spPr bwMode="auto">
            <a:xfrm>
              <a:off x="3765735" y="1919773"/>
              <a:ext cx="284597" cy="276225"/>
            </a:xfrm>
            <a:custGeom>
              <a:avLst/>
              <a:gdLst>
                <a:gd name="T0" fmla="*/ 353844 w 132"/>
                <a:gd name="T1" fmla="*/ 0 h 128"/>
                <a:gd name="T2" fmla="*/ 210801 w 132"/>
                <a:gd name="T3" fmla="*/ 101798 h 128"/>
                <a:gd name="T4" fmla="*/ 207036 w 132"/>
                <a:gd name="T5" fmla="*/ 101798 h 128"/>
                <a:gd name="T6" fmla="*/ 52700 w 132"/>
                <a:gd name="T7" fmla="*/ 260152 h 128"/>
                <a:gd name="T8" fmla="*/ 3764 w 132"/>
                <a:gd name="T9" fmla="*/ 414734 h 128"/>
                <a:gd name="T10" fmla="*/ 52700 w 132"/>
                <a:gd name="T11" fmla="*/ 482600 h 128"/>
                <a:gd name="T12" fmla="*/ 199508 w 132"/>
                <a:gd name="T13" fmla="*/ 444897 h 128"/>
                <a:gd name="T14" fmla="*/ 451715 w 132"/>
                <a:gd name="T15" fmla="*/ 199827 h 128"/>
                <a:gd name="T16" fmla="*/ 240915 w 132"/>
                <a:gd name="T17" fmla="*/ 358180 h 128"/>
                <a:gd name="T18" fmla="*/ 372665 w 132"/>
                <a:gd name="T19" fmla="*/ 177205 h 128"/>
                <a:gd name="T20" fmla="*/ 357608 w 132"/>
                <a:gd name="T21" fmla="*/ 252611 h 128"/>
                <a:gd name="T22" fmla="*/ 240915 w 132"/>
                <a:gd name="T23" fmla="*/ 369491 h 128"/>
                <a:gd name="T24" fmla="*/ 222093 w 132"/>
                <a:gd name="T25" fmla="*/ 305395 h 128"/>
                <a:gd name="T26" fmla="*/ 173158 w 132"/>
                <a:gd name="T27" fmla="*/ 256381 h 128"/>
                <a:gd name="T28" fmla="*/ 346315 w 132"/>
                <a:gd name="T29" fmla="*/ 135731 h 128"/>
                <a:gd name="T30" fmla="*/ 222093 w 132"/>
                <a:gd name="T31" fmla="*/ 305395 h 128"/>
                <a:gd name="T32" fmla="*/ 112929 w 132"/>
                <a:gd name="T33" fmla="*/ 241300 h 128"/>
                <a:gd name="T34" fmla="*/ 301144 w 132"/>
                <a:gd name="T35" fmla="*/ 109339 h 128"/>
                <a:gd name="T36" fmla="*/ 63993 w 132"/>
                <a:gd name="T37" fmla="*/ 448667 h 128"/>
                <a:gd name="T38" fmla="*/ 30114 w 132"/>
                <a:gd name="T39" fmla="*/ 429816 h 128"/>
                <a:gd name="T40" fmla="*/ 48936 w 132"/>
                <a:gd name="T41" fmla="*/ 361950 h 128"/>
                <a:gd name="T42" fmla="*/ 120457 w 132"/>
                <a:gd name="T43" fmla="*/ 437356 h 128"/>
                <a:gd name="T44" fmla="*/ 131750 w 132"/>
                <a:gd name="T45" fmla="*/ 433586 h 128"/>
                <a:gd name="T46" fmla="*/ 52700 w 132"/>
                <a:gd name="T47" fmla="*/ 346869 h 128"/>
                <a:gd name="T48" fmla="*/ 71522 w 132"/>
                <a:gd name="T49" fmla="*/ 282773 h 128"/>
                <a:gd name="T50" fmla="*/ 195743 w 132"/>
                <a:gd name="T51" fmla="*/ 414734 h 128"/>
                <a:gd name="T52" fmla="*/ 131750 w 132"/>
                <a:gd name="T53" fmla="*/ 433586 h 128"/>
                <a:gd name="T54" fmla="*/ 406544 w 132"/>
                <a:gd name="T55" fmla="*/ 203597 h 128"/>
                <a:gd name="T56" fmla="*/ 368901 w 132"/>
                <a:gd name="T57" fmla="*/ 113109 h 128"/>
                <a:gd name="T58" fmla="*/ 304908 w 132"/>
                <a:gd name="T59" fmla="*/ 49014 h 128"/>
                <a:gd name="T60" fmla="*/ 421601 w 132"/>
                <a:gd name="T61" fmla="*/ 60325 h 128"/>
                <a:gd name="T62" fmla="*/ 432894 w 132"/>
                <a:gd name="T63" fmla="*/ 177205 h 1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28"/>
                <a:gd name="T98" fmla="*/ 132 w 132"/>
                <a:gd name="T99" fmla="*/ 128 h 1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lIns="68580" tIns="34290" rIns="68580" bIns="34290"/>
            <a:lstStyle/>
            <a:p>
              <a:endParaRPr lang="zh-CN" altLang="en-US">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62" name="Group 2"/>
            <p:cNvPicPr>
              <a:picLocks noChangeArrowheads="1"/>
            </p:cNvPicPr>
            <p:nvPr/>
          </p:nvPicPr>
          <p:blipFill>
            <a:blip r:embed="rId2" cstate="screen">
              <a:clrChange>
                <a:clrFrom>
                  <a:srgbClr val="000000"/>
                </a:clrFrom>
                <a:clrTo>
                  <a:srgbClr val="000000">
                    <a:alpha val="0"/>
                  </a:srgbClr>
                </a:clrTo>
              </a:clrChange>
              <a:lum bright="70000" contrast="-70000"/>
            </a:blip>
            <a:srcRect/>
            <a:stretch>
              <a:fillRect/>
            </a:stretch>
          </p:blipFill>
          <p:spPr bwMode="auto">
            <a:xfrm>
              <a:off x="3318002" y="2871081"/>
              <a:ext cx="320320" cy="323850"/>
            </a:xfrm>
            <a:prstGeom prst="rect">
              <a:avLst/>
            </a:prstGeom>
            <a:noFill/>
            <a:extLst>
              <a:ext uri="{909E8E84-426E-40DD-AFC4-6F175D3DCCD1}">
                <a14:hiddenFill xmlns:a14="http://schemas.microsoft.com/office/drawing/2010/main">
                  <a:solidFill>
                    <a:srgbClr val="333333"/>
                  </a:solidFill>
                </a14:hiddenFill>
              </a:ext>
            </a:extLst>
          </p:spPr>
        </p:pic>
        <p:pic>
          <p:nvPicPr>
            <p:cNvPr id="63" name="Group 22"/>
            <p:cNvPicPr>
              <a:picLocks noChangeArrowheads="1"/>
            </p:cNvPicPr>
            <p:nvPr/>
          </p:nvPicPr>
          <p:blipFill>
            <a:blip r:embed="rId3">
              <a:clrChange>
                <a:clrFrom>
                  <a:srgbClr val="000000"/>
                </a:clrFrom>
                <a:clrTo>
                  <a:srgbClr val="000000">
                    <a:alpha val="0"/>
                  </a:srgbClr>
                </a:clrTo>
              </a:clrChange>
              <a:lum bright="70000" contrast="-70000"/>
            </a:blip>
            <a:srcRect/>
            <a:stretch>
              <a:fillRect/>
            </a:stretch>
          </p:blipFill>
          <p:spPr bwMode="auto">
            <a:xfrm>
              <a:off x="4852917" y="3783101"/>
              <a:ext cx="375095" cy="388144"/>
            </a:xfrm>
            <a:prstGeom prst="rect">
              <a:avLst/>
            </a:prstGeom>
            <a:noFill/>
            <a:extLst>
              <a:ext uri="{909E8E84-426E-40DD-AFC4-6F175D3DCCD1}">
                <a14:hiddenFill xmlns:a14="http://schemas.microsoft.com/office/drawing/2010/main">
                  <a:solidFill>
                    <a:srgbClr val="333333"/>
                  </a:solidFill>
                </a14:hiddenFill>
              </a:ext>
            </a:extLst>
          </p:spPr>
        </p:pic>
        <p:pic>
          <p:nvPicPr>
            <p:cNvPr id="64" name="Group 25"/>
            <p:cNvPicPr>
              <a:picLocks noChangeArrowheads="1"/>
            </p:cNvPicPr>
            <p:nvPr/>
          </p:nvPicPr>
          <p:blipFill>
            <a:blip r:embed="rId4" cstate="screen">
              <a:clrChange>
                <a:clrFrom>
                  <a:srgbClr val="000000"/>
                </a:clrFrom>
                <a:clrTo>
                  <a:srgbClr val="000000">
                    <a:alpha val="0"/>
                  </a:srgbClr>
                </a:clrTo>
              </a:clrChange>
              <a:lum bright="70000" contrast="-70000"/>
            </a:blip>
            <a:srcRect/>
            <a:stretch>
              <a:fillRect/>
            </a:stretch>
          </p:blipFill>
          <p:spPr bwMode="auto">
            <a:xfrm>
              <a:off x="4925554" y="1899531"/>
              <a:ext cx="267926" cy="285750"/>
            </a:xfrm>
            <a:prstGeom prst="rect">
              <a:avLst/>
            </a:prstGeom>
            <a:noFill/>
            <a:extLst>
              <a:ext uri="{909E8E84-426E-40DD-AFC4-6F175D3DCCD1}">
                <a14:hiddenFill xmlns:a14="http://schemas.microsoft.com/office/drawing/2010/main">
                  <a:solidFill>
                    <a:srgbClr val="333333"/>
                  </a:solidFill>
                </a14:hiddenFill>
              </a:ext>
            </a:extLst>
          </p:spPr>
        </p:pic>
        <p:pic>
          <p:nvPicPr>
            <p:cNvPr id="65" name="Group 65"/>
            <p:cNvPicPr>
              <a:picLocks noChangeArrowheads="1"/>
            </p:cNvPicPr>
            <p:nvPr/>
          </p:nvPicPr>
          <p:blipFill>
            <a:blip r:embed="rId5">
              <a:clrChange>
                <a:clrFrom>
                  <a:srgbClr val="000000"/>
                </a:clrFrom>
                <a:clrTo>
                  <a:srgbClr val="000000">
                    <a:alpha val="0"/>
                  </a:srgbClr>
                </a:clrTo>
              </a:clrChange>
              <a:lum bright="70000" contrast="-70000"/>
            </a:blip>
            <a:srcRect/>
            <a:stretch>
              <a:fillRect/>
            </a:stretch>
          </p:blipFill>
          <p:spPr bwMode="auto">
            <a:xfrm>
              <a:off x="3721675" y="3821201"/>
              <a:ext cx="370332" cy="302419"/>
            </a:xfrm>
            <a:prstGeom prst="rect">
              <a:avLst/>
            </a:prstGeom>
            <a:noFill/>
            <a:extLst>
              <a:ext uri="{909E8E84-426E-40DD-AFC4-6F175D3DCCD1}">
                <a14:hiddenFill xmlns:a14="http://schemas.microsoft.com/office/drawing/2010/main">
                  <a:solidFill>
                    <a:srgbClr val="333333"/>
                  </a:solidFill>
                </a14:hiddenFill>
              </a:ext>
            </a:extLst>
          </p:spPr>
        </p:pic>
        <p:pic>
          <p:nvPicPr>
            <p:cNvPr id="66" name="Group 30"/>
            <p:cNvPicPr>
              <a:picLocks noChangeArrowheads="1"/>
            </p:cNvPicPr>
            <p:nvPr/>
          </p:nvPicPr>
          <p:blipFill>
            <a:blip r:embed="rId6">
              <a:clrChange>
                <a:clrFrom>
                  <a:srgbClr val="000000"/>
                </a:clrFrom>
                <a:clrTo>
                  <a:srgbClr val="000000">
                    <a:alpha val="0"/>
                  </a:srgbClr>
                </a:clrTo>
              </a:clrChange>
              <a:lum bright="70000" contrast="-70000"/>
            </a:blip>
            <a:srcRect/>
            <a:stretch>
              <a:fillRect/>
            </a:stretch>
          </p:blipFill>
          <p:spPr bwMode="auto">
            <a:xfrm>
              <a:off x="5330420" y="2797264"/>
              <a:ext cx="370333" cy="370285"/>
            </a:xfrm>
            <a:prstGeom prst="rect">
              <a:avLst/>
            </a:prstGeom>
            <a:noFill/>
            <a:extLst>
              <a:ext uri="{909E8E84-426E-40DD-AFC4-6F175D3DCCD1}">
                <a14:hiddenFill xmlns:a14="http://schemas.microsoft.com/office/drawing/2010/main">
                  <a:solidFill>
                    <a:srgbClr val="333333"/>
                  </a:solidFill>
                </a14:hiddenFill>
              </a:ext>
            </a:extLst>
          </p:spPr>
        </p:pic>
      </p:grpSp>
      <p:sp>
        <p:nvSpPr>
          <p:cNvPr id="67" name="Line 548"/>
          <p:cNvSpPr>
            <a:spLocks noChangeShapeType="1"/>
          </p:cNvSpPr>
          <p:nvPr/>
        </p:nvSpPr>
        <p:spPr bwMode="auto">
          <a:xfrm flipH="1">
            <a:off x="7599066" y="2892390"/>
            <a:ext cx="2240409" cy="0"/>
          </a:xfrm>
          <a:prstGeom prst="line">
            <a:avLst/>
          </a:prstGeom>
          <a:noFill/>
          <a:ln w="19050">
            <a:solidFill>
              <a:schemeClr val="bg2">
                <a:lumMod val="50000"/>
              </a:schemeClr>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8" name="Line 548"/>
          <p:cNvSpPr>
            <a:spLocks noChangeShapeType="1"/>
          </p:cNvSpPr>
          <p:nvPr/>
        </p:nvSpPr>
        <p:spPr bwMode="auto">
          <a:xfrm flipH="1">
            <a:off x="8179968" y="4315304"/>
            <a:ext cx="2240409" cy="0"/>
          </a:xfrm>
          <a:prstGeom prst="line">
            <a:avLst/>
          </a:prstGeom>
          <a:noFill/>
          <a:ln w="19050">
            <a:solidFill>
              <a:schemeClr val="bg2">
                <a:lumMod val="50000"/>
              </a:schemeClr>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9" name="Line 548"/>
          <p:cNvSpPr>
            <a:spLocks noChangeShapeType="1"/>
          </p:cNvSpPr>
          <p:nvPr/>
        </p:nvSpPr>
        <p:spPr bwMode="auto">
          <a:xfrm flipH="1">
            <a:off x="7587169" y="5597447"/>
            <a:ext cx="2240409" cy="0"/>
          </a:xfrm>
          <a:prstGeom prst="line">
            <a:avLst/>
          </a:prstGeom>
          <a:noFill/>
          <a:ln w="19050">
            <a:solidFill>
              <a:schemeClr val="bg2">
                <a:lumMod val="50000"/>
              </a:schemeClr>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0" name="Line 548"/>
          <p:cNvSpPr>
            <a:spLocks noChangeShapeType="1"/>
          </p:cNvSpPr>
          <p:nvPr/>
        </p:nvSpPr>
        <p:spPr bwMode="auto">
          <a:xfrm>
            <a:off x="2381140" y="2850187"/>
            <a:ext cx="2240409" cy="0"/>
          </a:xfrm>
          <a:prstGeom prst="line">
            <a:avLst/>
          </a:prstGeom>
          <a:noFill/>
          <a:ln w="19050">
            <a:solidFill>
              <a:schemeClr val="bg2">
                <a:lumMod val="50000"/>
              </a:schemeClr>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1" name="Line 548"/>
          <p:cNvSpPr>
            <a:spLocks noChangeShapeType="1"/>
          </p:cNvSpPr>
          <p:nvPr/>
        </p:nvSpPr>
        <p:spPr bwMode="auto">
          <a:xfrm>
            <a:off x="1882530" y="4274636"/>
            <a:ext cx="2240409" cy="0"/>
          </a:xfrm>
          <a:prstGeom prst="line">
            <a:avLst/>
          </a:prstGeom>
          <a:noFill/>
          <a:ln w="19050">
            <a:solidFill>
              <a:schemeClr val="bg2">
                <a:lumMod val="50000"/>
              </a:schemeClr>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2" name="Line 548"/>
          <p:cNvSpPr>
            <a:spLocks noChangeShapeType="1"/>
          </p:cNvSpPr>
          <p:nvPr/>
        </p:nvSpPr>
        <p:spPr bwMode="auto">
          <a:xfrm>
            <a:off x="2369243" y="5555244"/>
            <a:ext cx="2240409" cy="0"/>
          </a:xfrm>
          <a:prstGeom prst="line">
            <a:avLst/>
          </a:prstGeom>
          <a:noFill/>
          <a:ln w="19050">
            <a:solidFill>
              <a:schemeClr val="bg2">
                <a:lumMod val="50000"/>
              </a:schemeClr>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animEffect transition="in" filter="fade">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500"/>
                                        <p:tgtEl>
                                          <p:spTgt spid="6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20" grpId="0"/>
      <p:bldP spid="67" grpId="0" animBg="1"/>
      <p:bldP spid="68" grpId="0" animBg="1"/>
      <p:bldP spid="69" grpId="0" animBg="1"/>
      <p:bldP spid="70" grpId="0" animBg="1"/>
      <p:bldP spid="71" grpId="0" animBg="1"/>
      <p:bldP spid="7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213693"/>
            <a:ext cx="12192000" cy="6677661"/>
            <a:chOff x="0" y="213693"/>
            <a:chExt cx="12192000" cy="6677661"/>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57292"/>
            <a:stretch>
              <a:fillRect/>
            </a:stretch>
          </p:blipFill>
          <p:spPr>
            <a:xfrm>
              <a:off x="0" y="213693"/>
              <a:ext cx="5206992" cy="6096000"/>
            </a:xfrm>
            <a:prstGeom prst="rect">
              <a:avLst/>
            </a:prstGeom>
          </p:spPr>
        </p:pic>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t="65467"/>
            <a:stretch>
              <a:fillRect/>
            </a:stretch>
          </p:blipFill>
          <p:spPr>
            <a:xfrm>
              <a:off x="0" y="4752876"/>
              <a:ext cx="12192000" cy="2105123"/>
            </a:xfrm>
            <a:prstGeom prst="rect">
              <a:avLst/>
            </a:prstGeom>
          </p:spPr>
        </p:pic>
        <p:pic>
          <p:nvPicPr>
            <p:cNvPr id="6" name="图片 5"/>
            <p:cNvPicPr>
              <a:picLocks noChangeAspect="1"/>
            </p:cNvPicPr>
            <p:nvPr/>
          </p:nvPicPr>
          <p:blipFill>
            <a:blip r:embed="rId3" cstate="screen"/>
            <a:stretch>
              <a:fillRect/>
            </a:stretch>
          </p:blipFill>
          <p:spPr>
            <a:xfrm>
              <a:off x="9076799" y="3973079"/>
              <a:ext cx="2918275" cy="2918275"/>
            </a:xfrm>
            <a:prstGeom prst="rect">
              <a:avLst/>
            </a:prstGeom>
          </p:spPr>
        </p:pic>
      </p:grpSp>
      <p:sp>
        <p:nvSpPr>
          <p:cNvPr id="8" name="Rectangle 3"/>
          <p:cNvSpPr txBox="1">
            <a:spLocks noChangeArrowheads="1"/>
          </p:cNvSpPr>
          <p:nvPr/>
        </p:nvSpPr>
        <p:spPr>
          <a:xfrm>
            <a:off x="5784323" y="935309"/>
            <a:ext cx="4751614"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Font typeface="Wingdings 2" panose="05020102010507070707" pitchFamily="18" charset="2"/>
              <a:buNone/>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老年人健康管理的必要性</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
        <p:nvSpPr>
          <p:cNvPr id="9" name="Rectangle 3"/>
          <p:cNvSpPr txBox="1">
            <a:spLocks noChangeArrowheads="1"/>
          </p:cNvSpPr>
          <p:nvPr/>
        </p:nvSpPr>
        <p:spPr>
          <a:xfrm>
            <a:off x="5784323" y="1883948"/>
            <a:ext cx="4800600" cy="713780"/>
          </a:xfrm>
          <a:prstGeom prst="rect">
            <a:avLst/>
          </a:prstGeom>
        </p:spPr>
        <p:txBody>
          <a:bodyPr anchor="ctr" anchorCtr="0"/>
          <a:lstStyle>
            <a:defPPr>
              <a:defRPr lang="zh-CN"/>
            </a:defPPr>
            <a:lvl1pPr marL="228600" indent="0">
              <a:lnSpc>
                <a:spcPct val="100000"/>
              </a:lnSpc>
              <a:spcBef>
                <a:spcPts val="1000"/>
              </a:spcBef>
              <a:buFont typeface="Wingdings 2" panose="05020102010507070707" pitchFamily="18" charset="2"/>
              <a:buNone/>
              <a:defRPr sz="2800" b="1">
                <a:solidFill>
                  <a:schemeClr val="tx1">
                    <a:lumMod val="85000"/>
                    <a:lumOff val="15000"/>
                  </a:schemeClr>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sym typeface="+mn-lt"/>
              </a:rPr>
              <a:t>老年人的健康管理的流程</a:t>
            </a:r>
            <a:endParaRPr lang="zh-CN" altLang="en-US" dirty="0">
              <a:sym typeface="+mn-lt"/>
            </a:endParaRPr>
          </a:p>
        </p:txBody>
      </p:sp>
      <p:sp>
        <p:nvSpPr>
          <p:cNvPr id="10" name="Rectangle 3"/>
          <p:cNvSpPr txBox="1">
            <a:spLocks noChangeArrowheads="1"/>
          </p:cNvSpPr>
          <p:nvPr/>
        </p:nvSpPr>
        <p:spPr>
          <a:xfrm>
            <a:off x="5784323" y="2799686"/>
            <a:ext cx="5290457" cy="924014"/>
          </a:xfrm>
          <a:prstGeom prst="rect">
            <a:avLst/>
          </a:prstGeom>
        </p:spPr>
        <p:txBody>
          <a:bodyPr anchor="ctr" anchorCtr="0"/>
          <a:lstStyle>
            <a:defPPr>
              <a:defRPr lang="zh-CN"/>
            </a:defPPr>
            <a:lvl1pPr marL="228600" indent="0">
              <a:lnSpc>
                <a:spcPct val="100000"/>
              </a:lnSpc>
              <a:spcBef>
                <a:spcPts val="1000"/>
              </a:spcBef>
              <a:buFont typeface="Wingdings 2" panose="05020102010507070707" pitchFamily="18" charset="2"/>
              <a:buNone/>
              <a:defRPr sz="2800" b="1">
                <a:solidFill>
                  <a:schemeClr val="tx1">
                    <a:lumMod val="85000"/>
                    <a:lumOff val="15000"/>
                  </a:schemeClr>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sym typeface="+mn-lt"/>
              </a:rPr>
              <a:t>老年人常见健康问题及应对</a:t>
            </a:r>
            <a:endParaRPr lang="en-US" altLang="zh-CN" dirty="0">
              <a:sym typeface="+mn-lt"/>
            </a:endParaRPr>
          </a:p>
        </p:txBody>
      </p:sp>
      <p:sp>
        <p:nvSpPr>
          <p:cNvPr id="11" name="Rectangle 3"/>
          <p:cNvSpPr txBox="1">
            <a:spLocks noChangeArrowheads="1"/>
          </p:cNvSpPr>
          <p:nvPr/>
        </p:nvSpPr>
        <p:spPr>
          <a:xfrm>
            <a:off x="5784323" y="3849568"/>
            <a:ext cx="4474035" cy="854882"/>
          </a:xfrm>
          <a:prstGeom prst="rect">
            <a:avLst/>
          </a:prstGeom>
        </p:spPr>
        <p:txBody>
          <a:bodyPr anchor="ctr" anchorCtr="0"/>
          <a:lstStyle>
            <a:defPPr>
              <a:defRPr lang="zh-CN"/>
            </a:defPPr>
            <a:lvl1pPr marL="228600" indent="0">
              <a:lnSpc>
                <a:spcPct val="100000"/>
              </a:lnSpc>
              <a:spcBef>
                <a:spcPts val="1000"/>
              </a:spcBef>
              <a:buFont typeface="Wingdings 2" panose="05020102010507070707" pitchFamily="18" charset="2"/>
              <a:buNone/>
              <a:defRPr sz="2800" b="1">
                <a:solidFill>
                  <a:schemeClr val="tx1">
                    <a:lumMod val="85000"/>
                    <a:lumOff val="15000"/>
                  </a:schemeClr>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sym typeface="+mn-lt"/>
              </a:rPr>
              <a:t>老年人运动饮食指导</a:t>
            </a:r>
            <a:endParaRPr lang="en-US" altLang="zh-CN" dirty="0">
              <a:sym typeface="+mn-lt"/>
            </a:endParaRPr>
          </a:p>
        </p:txBody>
      </p:sp>
      <p:grpSp>
        <p:nvGrpSpPr>
          <p:cNvPr id="22" name="组合 21"/>
          <p:cNvGrpSpPr/>
          <p:nvPr/>
        </p:nvGrpSpPr>
        <p:grpSpPr>
          <a:xfrm>
            <a:off x="5206994" y="885563"/>
            <a:ext cx="686539" cy="686539"/>
            <a:chOff x="5206994" y="885563"/>
            <a:chExt cx="686539" cy="686539"/>
          </a:xfrm>
        </p:grpSpPr>
        <p:sp>
          <p:nvSpPr>
            <p:cNvPr id="21"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壹</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17" name="图片 16"/>
            <p:cNvPicPr>
              <a:picLocks noChangeAspect="1"/>
            </p:cNvPicPr>
            <p:nvPr/>
          </p:nvPicPr>
          <p:blipFill>
            <a:blip r:embed="rId4" cstate="screen"/>
            <a:stretch>
              <a:fillRect/>
            </a:stretch>
          </p:blipFill>
          <p:spPr>
            <a:xfrm>
              <a:off x="5206994" y="885563"/>
              <a:ext cx="686539" cy="686539"/>
            </a:xfrm>
            <a:prstGeom prst="rect">
              <a:avLst/>
            </a:prstGeom>
          </p:spPr>
        </p:pic>
      </p:grpSp>
      <p:grpSp>
        <p:nvGrpSpPr>
          <p:cNvPr id="23" name="组合 22"/>
          <p:cNvGrpSpPr/>
          <p:nvPr/>
        </p:nvGrpSpPr>
        <p:grpSpPr>
          <a:xfrm>
            <a:off x="5206994" y="1897569"/>
            <a:ext cx="686539" cy="686539"/>
            <a:chOff x="5206994" y="885563"/>
            <a:chExt cx="686539" cy="686539"/>
          </a:xfrm>
        </p:grpSpPr>
        <p:sp>
          <p:nvSpPr>
            <p:cNvPr id="25"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贰</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24" name="图片 23"/>
            <p:cNvPicPr>
              <a:picLocks noChangeAspect="1"/>
            </p:cNvPicPr>
            <p:nvPr/>
          </p:nvPicPr>
          <p:blipFill>
            <a:blip r:embed="rId4" cstate="screen"/>
            <a:stretch>
              <a:fillRect/>
            </a:stretch>
          </p:blipFill>
          <p:spPr>
            <a:xfrm>
              <a:off x="5206994" y="885563"/>
              <a:ext cx="686539" cy="686539"/>
            </a:xfrm>
            <a:prstGeom prst="rect">
              <a:avLst/>
            </a:prstGeom>
          </p:spPr>
        </p:pic>
      </p:grpSp>
      <p:grpSp>
        <p:nvGrpSpPr>
          <p:cNvPr id="26" name="组合 25"/>
          <p:cNvGrpSpPr/>
          <p:nvPr/>
        </p:nvGrpSpPr>
        <p:grpSpPr>
          <a:xfrm>
            <a:off x="5206994" y="2904517"/>
            <a:ext cx="686539" cy="686539"/>
            <a:chOff x="5206994" y="885563"/>
            <a:chExt cx="686539" cy="686539"/>
          </a:xfrm>
        </p:grpSpPr>
        <p:sp>
          <p:nvSpPr>
            <p:cNvPr id="28"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叁</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27" name="图片 26"/>
            <p:cNvPicPr>
              <a:picLocks noChangeAspect="1"/>
            </p:cNvPicPr>
            <p:nvPr/>
          </p:nvPicPr>
          <p:blipFill>
            <a:blip r:embed="rId4" cstate="screen"/>
            <a:stretch>
              <a:fillRect/>
            </a:stretch>
          </p:blipFill>
          <p:spPr>
            <a:xfrm>
              <a:off x="5206994" y="885563"/>
              <a:ext cx="686539" cy="686539"/>
            </a:xfrm>
            <a:prstGeom prst="rect">
              <a:avLst/>
            </a:prstGeom>
          </p:spPr>
        </p:pic>
      </p:grpSp>
      <p:grpSp>
        <p:nvGrpSpPr>
          <p:cNvPr id="29" name="组合 28"/>
          <p:cNvGrpSpPr/>
          <p:nvPr/>
        </p:nvGrpSpPr>
        <p:grpSpPr>
          <a:xfrm>
            <a:off x="5206994" y="3916523"/>
            <a:ext cx="686539" cy="686539"/>
            <a:chOff x="5206994" y="885563"/>
            <a:chExt cx="686539" cy="686539"/>
          </a:xfrm>
        </p:grpSpPr>
        <p:sp>
          <p:nvSpPr>
            <p:cNvPr id="31"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肆</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30" name="图片 29"/>
            <p:cNvPicPr>
              <a:picLocks noChangeAspect="1"/>
            </p:cNvPicPr>
            <p:nvPr/>
          </p:nvPicPr>
          <p:blipFill>
            <a:blip r:embed="rId4" cstate="screen"/>
            <a:stretch>
              <a:fillRect/>
            </a:stretch>
          </p:blipFill>
          <p:spPr>
            <a:xfrm>
              <a:off x="5206994" y="885563"/>
              <a:ext cx="686539" cy="686539"/>
            </a:xfrm>
            <a:prstGeom prst="rect">
              <a:avLst/>
            </a:prstGeom>
          </p:spPr>
        </p:pic>
      </p:grpSp>
      <p:pic>
        <p:nvPicPr>
          <p:cNvPr id="33" name="图片 32"/>
          <p:cNvPicPr>
            <a:picLocks noChangeAspect="1"/>
          </p:cNvPicPr>
          <p:nvPr/>
        </p:nvPicPr>
        <p:blipFill>
          <a:blip r:embed="rId5" cstate="screen"/>
          <a:stretch>
            <a:fillRect/>
          </a:stretch>
        </p:blipFill>
        <p:spPr>
          <a:xfrm>
            <a:off x="1" y="47733"/>
            <a:ext cx="2294882" cy="1836216"/>
          </a:xfrm>
          <a:prstGeom prst="rect">
            <a:avLst/>
          </a:prstGeom>
        </p:spPr>
      </p:pic>
      <p:sp>
        <p:nvSpPr>
          <p:cNvPr id="35" name="文本框 34"/>
          <p:cNvSpPr txBox="1"/>
          <p:nvPr/>
        </p:nvSpPr>
        <p:spPr>
          <a:xfrm>
            <a:off x="1796543" y="1289871"/>
            <a:ext cx="2704833" cy="1569660"/>
          </a:xfrm>
          <a:prstGeom prst="rect">
            <a:avLst/>
          </a:prstGeom>
          <a:noFill/>
        </p:spPr>
        <p:txBody>
          <a:bodyPr wrap="square">
            <a:spAutoFit/>
          </a:bodyPr>
          <a:lstStyle/>
          <a:p>
            <a:pPr algn="dist"/>
            <a:r>
              <a:rPr kumimoji="1" lang="zh-CN" altLang="en-US" sz="9600" dirty="0">
                <a:solidFill>
                  <a:schemeClr val="tx1">
                    <a:lumMod val="85000"/>
                    <a:lumOff val="15000"/>
                  </a:schemeClr>
                </a:solidFill>
                <a:latin typeface="汉仪迪升英雄体W" panose="00020600040101010101" pitchFamily="18" charset="-122"/>
                <a:ea typeface="汉仪迪升英雄体W" panose="00020600040101010101" pitchFamily="18" charset="-122"/>
                <a:cs typeface="+mn-ea"/>
                <a:sym typeface="+mn-lt"/>
              </a:rPr>
              <a:t>目录</a:t>
            </a:r>
            <a:endParaRPr kumimoji="1" lang="en-US" altLang="zh-CN" sz="9600" dirty="0">
              <a:solidFill>
                <a:schemeClr val="tx1">
                  <a:lumMod val="85000"/>
                  <a:lumOff val="15000"/>
                </a:schemeClr>
              </a:solidFill>
              <a:latin typeface="汉仪迪升英雄体W" panose="00020600040101010101" pitchFamily="18" charset="-122"/>
              <a:ea typeface="汉仪迪升英雄体W" panose="00020600040101010101" pitchFamily="18"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1331404" y="2336880"/>
            <a:ext cx="2953039" cy="879087"/>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用老人接受的方式讲解药物的相关知识</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4" name="矩形 3"/>
          <p:cNvSpPr/>
          <p:nvPr/>
        </p:nvSpPr>
        <p:spPr>
          <a:xfrm>
            <a:off x="1331404" y="4521667"/>
            <a:ext cx="2953040" cy="879087"/>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对空巢、独居老人，应用特殊药袋（颜色、形状）</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5" name="矩形 4"/>
          <p:cNvSpPr/>
          <p:nvPr/>
        </p:nvSpPr>
        <p:spPr>
          <a:xfrm>
            <a:off x="8142639" y="3088224"/>
            <a:ext cx="3062390" cy="1294585"/>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多与老人沟通，鼓励老人诉说服药后的感觉，尤其是不适与异常</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2" name="组合 1"/>
          <p:cNvGrpSpPr/>
          <p:nvPr/>
        </p:nvGrpSpPr>
        <p:grpSpPr>
          <a:xfrm>
            <a:off x="4632777" y="2032827"/>
            <a:ext cx="3276503" cy="3287196"/>
            <a:chOff x="4632777" y="2032827"/>
            <a:chExt cx="3276503" cy="3287196"/>
          </a:xfrm>
        </p:grpSpPr>
        <p:grpSp>
          <p:nvGrpSpPr>
            <p:cNvPr id="18" name="组合 17"/>
            <p:cNvGrpSpPr/>
            <p:nvPr/>
          </p:nvGrpSpPr>
          <p:grpSpPr>
            <a:xfrm>
              <a:off x="4632777" y="2032827"/>
              <a:ext cx="1801567" cy="1596711"/>
              <a:chOff x="1572164" y="1993205"/>
              <a:chExt cx="1962102" cy="1738992"/>
            </a:xfrm>
          </p:grpSpPr>
          <p:sp>
            <p:nvSpPr>
              <p:cNvPr id="22" name="Freeform 5"/>
              <p:cNvSpPr/>
              <p:nvPr/>
            </p:nvSpPr>
            <p:spPr bwMode="auto">
              <a:xfrm>
                <a:off x="1572164"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rgbClr val="C55A11"/>
                </a:soli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sym typeface="Arial" panose="020B0604020202020204" pitchFamily="34" charset="0"/>
                </a:endParaRPr>
              </a:p>
            </p:txBody>
          </p:sp>
          <p:sp>
            <p:nvSpPr>
              <p:cNvPr id="23" name="Freeform 5"/>
              <p:cNvSpPr/>
              <p:nvPr/>
            </p:nvSpPr>
            <p:spPr bwMode="auto">
              <a:xfrm>
                <a:off x="1713040" y="2118060"/>
                <a:ext cx="1680352"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55A1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sym typeface="Arial" panose="020B0604020202020204" pitchFamily="34" charset="0"/>
                </a:endParaRPr>
              </a:p>
            </p:txBody>
          </p:sp>
        </p:grpSp>
        <p:grpSp>
          <p:nvGrpSpPr>
            <p:cNvPr id="24" name="组合 23"/>
            <p:cNvGrpSpPr/>
            <p:nvPr/>
          </p:nvGrpSpPr>
          <p:grpSpPr>
            <a:xfrm>
              <a:off x="4632777" y="3723312"/>
              <a:ext cx="1801567" cy="1596711"/>
              <a:chOff x="1572165" y="1993205"/>
              <a:chExt cx="1962102" cy="1738992"/>
            </a:xfrm>
          </p:grpSpPr>
          <p:sp>
            <p:nvSpPr>
              <p:cNvPr id="26"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rgbClr val="C55A1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sym typeface="Arial" panose="020B0604020202020204" pitchFamily="34" charset="0"/>
                </a:endParaRPr>
              </a:p>
            </p:txBody>
          </p:sp>
          <p:sp>
            <p:nvSpPr>
              <p:cNvPr id="27"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55A1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sym typeface="Arial" panose="020B0604020202020204" pitchFamily="34" charset="0"/>
                </a:endParaRPr>
              </a:p>
            </p:txBody>
          </p:sp>
        </p:grpSp>
        <p:grpSp>
          <p:nvGrpSpPr>
            <p:cNvPr id="28" name="组合 27"/>
            <p:cNvGrpSpPr/>
            <p:nvPr/>
          </p:nvGrpSpPr>
          <p:grpSpPr>
            <a:xfrm>
              <a:off x="6107713" y="2878071"/>
              <a:ext cx="1801567" cy="1596711"/>
              <a:chOff x="1572165" y="1993205"/>
              <a:chExt cx="1962102" cy="1738992"/>
            </a:xfrm>
          </p:grpSpPr>
          <p:sp>
            <p:nvSpPr>
              <p:cNvPr id="29"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rgbClr val="FDB3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sym typeface="Arial" panose="020B0604020202020204" pitchFamily="34" charset="0"/>
                </a:endParaRPr>
              </a:p>
            </p:txBody>
          </p:sp>
          <p:sp>
            <p:nvSpPr>
              <p:cNvPr id="30"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lumMod val="60000"/>
                  <a:lumOff val="40000"/>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sym typeface="Arial" panose="020B0604020202020204" pitchFamily="34" charset="0"/>
                </a:endParaRPr>
              </a:p>
            </p:txBody>
          </p:sp>
        </p:grpSp>
        <p:grpSp>
          <p:nvGrpSpPr>
            <p:cNvPr id="31" name="组合 30"/>
            <p:cNvGrpSpPr/>
            <p:nvPr/>
          </p:nvGrpSpPr>
          <p:grpSpPr>
            <a:xfrm>
              <a:off x="5258152" y="2594265"/>
              <a:ext cx="550817" cy="473832"/>
              <a:chOff x="3787022" y="1797643"/>
              <a:chExt cx="550817" cy="473832"/>
            </a:xfrm>
            <a:solidFill>
              <a:schemeClr val="bg1"/>
            </a:solidFill>
          </p:grpSpPr>
          <p:sp>
            <p:nvSpPr>
              <p:cNvPr id="32" name="Oval 217"/>
              <p:cNvSpPr>
                <a:spLocks noChangeArrowheads="1"/>
              </p:cNvSpPr>
              <p:nvPr/>
            </p:nvSpPr>
            <p:spPr bwMode="auto">
              <a:xfrm>
                <a:off x="4007132" y="1931010"/>
                <a:ext cx="108428" cy="13553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34" name="Freeform 218"/>
              <p:cNvSpPr/>
              <p:nvPr/>
            </p:nvSpPr>
            <p:spPr bwMode="auto">
              <a:xfrm>
                <a:off x="4079779" y="2081725"/>
                <a:ext cx="96502" cy="133367"/>
              </a:xfrm>
              <a:custGeom>
                <a:avLst/>
                <a:gdLst>
                  <a:gd name="T0" fmla="*/ 36 w 38"/>
                  <a:gd name="T1" fmla="*/ 12 h 52"/>
                  <a:gd name="T2" fmla="*/ 24 w 38"/>
                  <a:gd name="T3" fmla="*/ 1 h 52"/>
                  <a:gd name="T4" fmla="*/ 12 w 38"/>
                  <a:gd name="T5" fmla="*/ 1 h 52"/>
                  <a:gd name="T6" fmla="*/ 20 w 38"/>
                  <a:gd name="T7" fmla="*/ 7 h 52"/>
                  <a:gd name="T8" fmla="*/ 9 w 38"/>
                  <a:gd name="T9" fmla="*/ 13 h 52"/>
                  <a:gd name="T10" fmla="*/ 14 w 38"/>
                  <a:gd name="T11" fmla="*/ 21 h 52"/>
                  <a:gd name="T12" fmla="*/ 0 w 38"/>
                  <a:gd name="T13" fmla="*/ 52 h 52"/>
                  <a:gd name="T14" fmla="*/ 0 w 38"/>
                  <a:gd name="T15" fmla="*/ 52 h 52"/>
                  <a:gd name="T16" fmla="*/ 38 w 38"/>
                  <a:gd name="T17" fmla="*/ 37 h 52"/>
                  <a:gd name="T18" fmla="*/ 36 w 38"/>
                  <a:gd name="T19"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2">
                    <a:moveTo>
                      <a:pt x="36" y="12"/>
                    </a:moveTo>
                    <a:cubicBezTo>
                      <a:pt x="36" y="5"/>
                      <a:pt x="30" y="0"/>
                      <a:pt x="24" y="1"/>
                    </a:cubicBezTo>
                    <a:cubicBezTo>
                      <a:pt x="24" y="1"/>
                      <a:pt x="19" y="1"/>
                      <a:pt x="12" y="1"/>
                    </a:cubicBezTo>
                    <a:cubicBezTo>
                      <a:pt x="20" y="7"/>
                      <a:pt x="20" y="7"/>
                      <a:pt x="20" y="7"/>
                    </a:cubicBezTo>
                    <a:cubicBezTo>
                      <a:pt x="9" y="13"/>
                      <a:pt x="9" y="13"/>
                      <a:pt x="9" y="13"/>
                    </a:cubicBezTo>
                    <a:cubicBezTo>
                      <a:pt x="14" y="21"/>
                      <a:pt x="14" y="21"/>
                      <a:pt x="14" y="21"/>
                    </a:cubicBezTo>
                    <a:cubicBezTo>
                      <a:pt x="0" y="52"/>
                      <a:pt x="0" y="52"/>
                      <a:pt x="0" y="52"/>
                    </a:cubicBezTo>
                    <a:cubicBezTo>
                      <a:pt x="0" y="52"/>
                      <a:pt x="0" y="52"/>
                      <a:pt x="0" y="52"/>
                    </a:cubicBezTo>
                    <a:cubicBezTo>
                      <a:pt x="15" y="51"/>
                      <a:pt x="28" y="45"/>
                      <a:pt x="38" y="37"/>
                    </a:cubicBezTo>
                    <a:lnTo>
                      <a:pt x="36"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35" name="Freeform 219"/>
              <p:cNvSpPr/>
              <p:nvPr/>
            </p:nvSpPr>
            <p:spPr bwMode="auto">
              <a:xfrm>
                <a:off x="3948581" y="2081725"/>
                <a:ext cx="95417" cy="133367"/>
              </a:xfrm>
              <a:custGeom>
                <a:avLst/>
                <a:gdLst>
                  <a:gd name="T0" fmla="*/ 23 w 37"/>
                  <a:gd name="T1" fmla="*/ 21 h 52"/>
                  <a:gd name="T2" fmla="*/ 28 w 37"/>
                  <a:gd name="T3" fmla="*/ 13 h 52"/>
                  <a:gd name="T4" fmla="*/ 17 w 37"/>
                  <a:gd name="T5" fmla="*/ 7 h 52"/>
                  <a:gd name="T6" fmla="*/ 25 w 37"/>
                  <a:gd name="T7" fmla="*/ 0 h 52"/>
                  <a:gd name="T8" fmla="*/ 15 w 37"/>
                  <a:gd name="T9" fmla="*/ 1 h 52"/>
                  <a:gd name="T10" fmla="*/ 15 w 37"/>
                  <a:gd name="T11" fmla="*/ 1 h 52"/>
                  <a:gd name="T12" fmla="*/ 2 w 37"/>
                  <a:gd name="T13" fmla="*/ 12 h 52"/>
                  <a:gd name="T14" fmla="*/ 0 w 37"/>
                  <a:gd name="T15" fmla="*/ 37 h 52"/>
                  <a:gd name="T16" fmla="*/ 37 w 37"/>
                  <a:gd name="T17" fmla="*/ 52 h 52"/>
                  <a:gd name="T18" fmla="*/ 37 w 37"/>
                  <a:gd name="T19" fmla="*/ 52 h 52"/>
                  <a:gd name="T20" fmla="*/ 23 w 37"/>
                  <a:gd name="T21"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2">
                    <a:moveTo>
                      <a:pt x="23" y="21"/>
                    </a:moveTo>
                    <a:cubicBezTo>
                      <a:pt x="28" y="13"/>
                      <a:pt x="28" y="13"/>
                      <a:pt x="28" y="13"/>
                    </a:cubicBezTo>
                    <a:cubicBezTo>
                      <a:pt x="17" y="7"/>
                      <a:pt x="17" y="7"/>
                      <a:pt x="17" y="7"/>
                    </a:cubicBezTo>
                    <a:cubicBezTo>
                      <a:pt x="25" y="0"/>
                      <a:pt x="25" y="0"/>
                      <a:pt x="25" y="0"/>
                    </a:cubicBezTo>
                    <a:cubicBezTo>
                      <a:pt x="19" y="0"/>
                      <a:pt x="15" y="0"/>
                      <a:pt x="15" y="1"/>
                    </a:cubicBezTo>
                    <a:cubicBezTo>
                      <a:pt x="15" y="1"/>
                      <a:pt x="15" y="1"/>
                      <a:pt x="15" y="1"/>
                    </a:cubicBezTo>
                    <a:cubicBezTo>
                      <a:pt x="8" y="0"/>
                      <a:pt x="3" y="5"/>
                      <a:pt x="2" y="12"/>
                    </a:cubicBezTo>
                    <a:cubicBezTo>
                      <a:pt x="0" y="37"/>
                      <a:pt x="0" y="37"/>
                      <a:pt x="0" y="37"/>
                    </a:cubicBezTo>
                    <a:cubicBezTo>
                      <a:pt x="10" y="46"/>
                      <a:pt x="23" y="51"/>
                      <a:pt x="37" y="52"/>
                    </a:cubicBezTo>
                    <a:cubicBezTo>
                      <a:pt x="37" y="52"/>
                      <a:pt x="37" y="52"/>
                      <a:pt x="37" y="52"/>
                    </a:cubicBezTo>
                    <a:lnTo>
                      <a:pt x="23"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36" name="Freeform 220"/>
              <p:cNvSpPr/>
              <p:nvPr/>
            </p:nvSpPr>
            <p:spPr bwMode="auto">
              <a:xfrm>
                <a:off x="4043998" y="2081725"/>
                <a:ext cx="35782" cy="28191"/>
              </a:xfrm>
              <a:custGeom>
                <a:avLst/>
                <a:gdLst>
                  <a:gd name="T0" fmla="*/ 28 w 33"/>
                  <a:gd name="T1" fmla="*/ 26 h 26"/>
                  <a:gd name="T2" fmla="*/ 28 w 33"/>
                  <a:gd name="T3" fmla="*/ 26 h 26"/>
                  <a:gd name="T4" fmla="*/ 33 w 33"/>
                  <a:gd name="T5" fmla="*/ 24 h 26"/>
                  <a:gd name="T6" fmla="*/ 28 w 33"/>
                  <a:gd name="T7" fmla="*/ 0 h 26"/>
                  <a:gd name="T8" fmla="*/ 7 w 33"/>
                  <a:gd name="T9" fmla="*/ 0 h 26"/>
                  <a:gd name="T10" fmla="*/ 0 w 33"/>
                  <a:gd name="T11" fmla="*/ 24 h 26"/>
                  <a:gd name="T12" fmla="*/ 4 w 33"/>
                  <a:gd name="T13" fmla="*/ 26 h 26"/>
                  <a:gd name="T14" fmla="*/ 4 w 33"/>
                  <a:gd name="T15" fmla="*/ 26 h 26"/>
                  <a:gd name="T16" fmla="*/ 28 w 33"/>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28" y="26"/>
                    </a:moveTo>
                    <a:lnTo>
                      <a:pt x="28" y="26"/>
                    </a:lnTo>
                    <a:lnTo>
                      <a:pt x="33" y="24"/>
                    </a:lnTo>
                    <a:lnTo>
                      <a:pt x="28" y="0"/>
                    </a:lnTo>
                    <a:lnTo>
                      <a:pt x="7" y="0"/>
                    </a:lnTo>
                    <a:lnTo>
                      <a:pt x="0" y="24"/>
                    </a:lnTo>
                    <a:lnTo>
                      <a:pt x="4" y="26"/>
                    </a:lnTo>
                    <a:lnTo>
                      <a:pt x="4" y="26"/>
                    </a:lnTo>
                    <a:lnTo>
                      <a:pt x="28"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38" name="Freeform 221"/>
              <p:cNvSpPr/>
              <p:nvPr/>
            </p:nvSpPr>
            <p:spPr bwMode="auto">
              <a:xfrm>
                <a:off x="4043998" y="2109916"/>
                <a:ext cx="35782" cy="108428"/>
              </a:xfrm>
              <a:custGeom>
                <a:avLst/>
                <a:gdLst>
                  <a:gd name="T0" fmla="*/ 12 w 14"/>
                  <a:gd name="T1" fmla="*/ 0 h 42"/>
                  <a:gd name="T2" fmla="*/ 12 w 14"/>
                  <a:gd name="T3" fmla="*/ 0 h 42"/>
                  <a:gd name="T4" fmla="*/ 2 w 14"/>
                  <a:gd name="T5" fmla="*/ 0 h 42"/>
                  <a:gd name="T6" fmla="*/ 2 w 14"/>
                  <a:gd name="T7" fmla="*/ 0 h 42"/>
                  <a:gd name="T8" fmla="*/ 0 w 14"/>
                  <a:gd name="T9" fmla="*/ 41 h 42"/>
                  <a:gd name="T10" fmla="*/ 0 w 14"/>
                  <a:gd name="T11" fmla="*/ 41 h 42"/>
                  <a:gd name="T12" fmla="*/ 7 w 14"/>
                  <a:gd name="T13" fmla="*/ 42 h 42"/>
                  <a:gd name="T14" fmla="*/ 14 w 14"/>
                  <a:gd name="T15" fmla="*/ 41 h 42"/>
                  <a:gd name="T16" fmla="*/ 14 w 14"/>
                  <a:gd name="T17" fmla="*/ 41 h 42"/>
                  <a:gd name="T18" fmla="*/ 12 w 14"/>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2">
                    <a:moveTo>
                      <a:pt x="12" y="0"/>
                    </a:moveTo>
                    <a:cubicBezTo>
                      <a:pt x="12" y="0"/>
                      <a:pt x="12" y="0"/>
                      <a:pt x="12" y="0"/>
                    </a:cubicBezTo>
                    <a:cubicBezTo>
                      <a:pt x="2" y="0"/>
                      <a:pt x="2" y="0"/>
                      <a:pt x="2" y="0"/>
                    </a:cubicBezTo>
                    <a:cubicBezTo>
                      <a:pt x="2" y="0"/>
                      <a:pt x="2" y="0"/>
                      <a:pt x="2" y="0"/>
                    </a:cubicBezTo>
                    <a:cubicBezTo>
                      <a:pt x="0" y="41"/>
                      <a:pt x="0" y="41"/>
                      <a:pt x="0" y="41"/>
                    </a:cubicBezTo>
                    <a:cubicBezTo>
                      <a:pt x="0" y="41"/>
                      <a:pt x="0" y="41"/>
                      <a:pt x="0" y="41"/>
                    </a:cubicBezTo>
                    <a:cubicBezTo>
                      <a:pt x="3" y="42"/>
                      <a:pt x="5" y="42"/>
                      <a:pt x="7" y="42"/>
                    </a:cubicBezTo>
                    <a:cubicBezTo>
                      <a:pt x="10" y="42"/>
                      <a:pt x="12" y="42"/>
                      <a:pt x="14" y="41"/>
                    </a:cubicBezTo>
                    <a:cubicBezTo>
                      <a:pt x="14" y="41"/>
                      <a:pt x="14" y="41"/>
                      <a:pt x="14" y="41"/>
                    </a:cubicBez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39" name="Freeform 222"/>
              <p:cNvSpPr/>
              <p:nvPr/>
            </p:nvSpPr>
            <p:spPr bwMode="auto">
              <a:xfrm>
                <a:off x="3826056" y="2032933"/>
                <a:ext cx="460821" cy="238542"/>
              </a:xfrm>
              <a:custGeom>
                <a:avLst/>
                <a:gdLst>
                  <a:gd name="T0" fmla="*/ 92 w 180"/>
                  <a:gd name="T1" fmla="*/ 93 h 93"/>
                  <a:gd name="T2" fmla="*/ 0 w 180"/>
                  <a:gd name="T3" fmla="*/ 0 h 93"/>
                  <a:gd name="T4" fmla="*/ 23 w 180"/>
                  <a:gd name="T5" fmla="*/ 0 h 93"/>
                  <a:gd name="T6" fmla="*/ 92 w 180"/>
                  <a:gd name="T7" fmla="*/ 70 h 93"/>
                  <a:gd name="T8" fmla="*/ 158 w 180"/>
                  <a:gd name="T9" fmla="*/ 22 h 93"/>
                  <a:gd name="T10" fmla="*/ 180 w 180"/>
                  <a:gd name="T11" fmla="*/ 30 h 93"/>
                  <a:gd name="T12" fmla="*/ 92 w 180"/>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180" h="93">
                    <a:moveTo>
                      <a:pt x="92" y="93"/>
                    </a:moveTo>
                    <a:cubicBezTo>
                      <a:pt x="41" y="93"/>
                      <a:pt x="0" y="51"/>
                      <a:pt x="0" y="0"/>
                    </a:cubicBezTo>
                    <a:cubicBezTo>
                      <a:pt x="23" y="0"/>
                      <a:pt x="23" y="0"/>
                      <a:pt x="23" y="0"/>
                    </a:cubicBezTo>
                    <a:cubicBezTo>
                      <a:pt x="23" y="39"/>
                      <a:pt x="54" y="70"/>
                      <a:pt x="92" y="70"/>
                    </a:cubicBezTo>
                    <a:cubicBezTo>
                      <a:pt x="122" y="70"/>
                      <a:pt x="149" y="51"/>
                      <a:pt x="158" y="22"/>
                    </a:cubicBezTo>
                    <a:cubicBezTo>
                      <a:pt x="180" y="30"/>
                      <a:pt x="180" y="30"/>
                      <a:pt x="180" y="30"/>
                    </a:cubicBezTo>
                    <a:cubicBezTo>
                      <a:pt x="168" y="67"/>
                      <a:pt x="132" y="93"/>
                      <a:pt x="92"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40" name="Freeform 223"/>
              <p:cNvSpPr/>
              <p:nvPr/>
            </p:nvSpPr>
            <p:spPr bwMode="auto">
              <a:xfrm>
                <a:off x="3787022" y="1979802"/>
                <a:ext cx="133367" cy="66142"/>
              </a:xfrm>
              <a:custGeom>
                <a:avLst/>
                <a:gdLst>
                  <a:gd name="T0" fmla="*/ 123 w 123"/>
                  <a:gd name="T1" fmla="*/ 61 h 61"/>
                  <a:gd name="T2" fmla="*/ 62 w 123"/>
                  <a:gd name="T3" fmla="*/ 0 h 61"/>
                  <a:gd name="T4" fmla="*/ 0 w 123"/>
                  <a:gd name="T5" fmla="*/ 61 h 61"/>
                  <a:gd name="T6" fmla="*/ 123 w 123"/>
                  <a:gd name="T7" fmla="*/ 61 h 61"/>
                </a:gdLst>
                <a:ahLst/>
                <a:cxnLst>
                  <a:cxn ang="0">
                    <a:pos x="T0" y="T1"/>
                  </a:cxn>
                  <a:cxn ang="0">
                    <a:pos x="T2" y="T3"/>
                  </a:cxn>
                  <a:cxn ang="0">
                    <a:pos x="T4" y="T5"/>
                  </a:cxn>
                  <a:cxn ang="0">
                    <a:pos x="T6" y="T7"/>
                  </a:cxn>
                </a:cxnLst>
                <a:rect l="0" t="0" r="r" b="b"/>
                <a:pathLst>
                  <a:path w="123" h="61">
                    <a:moveTo>
                      <a:pt x="123" y="61"/>
                    </a:moveTo>
                    <a:lnTo>
                      <a:pt x="62" y="0"/>
                    </a:lnTo>
                    <a:lnTo>
                      <a:pt x="0" y="61"/>
                    </a:lnTo>
                    <a:lnTo>
                      <a:pt x="1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41" name="Freeform 224"/>
              <p:cNvSpPr/>
              <p:nvPr/>
            </p:nvSpPr>
            <p:spPr bwMode="auto">
              <a:xfrm>
                <a:off x="3837984" y="1797643"/>
                <a:ext cx="461905" cy="235290"/>
              </a:xfrm>
              <a:custGeom>
                <a:avLst/>
                <a:gdLst>
                  <a:gd name="T0" fmla="*/ 180 w 180"/>
                  <a:gd name="T1" fmla="*/ 92 h 92"/>
                  <a:gd name="T2" fmla="*/ 157 w 180"/>
                  <a:gd name="T3" fmla="*/ 92 h 92"/>
                  <a:gd name="T4" fmla="*/ 88 w 180"/>
                  <a:gd name="T5" fmla="*/ 23 h 92"/>
                  <a:gd name="T6" fmla="*/ 21 w 180"/>
                  <a:gd name="T7" fmla="*/ 70 h 92"/>
                  <a:gd name="T8" fmla="*/ 0 w 180"/>
                  <a:gd name="T9" fmla="*/ 63 h 92"/>
                  <a:gd name="T10" fmla="*/ 88 w 180"/>
                  <a:gd name="T11" fmla="*/ 0 h 92"/>
                  <a:gd name="T12" fmla="*/ 180 w 18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180" h="92">
                    <a:moveTo>
                      <a:pt x="180" y="92"/>
                    </a:moveTo>
                    <a:cubicBezTo>
                      <a:pt x="157" y="92"/>
                      <a:pt x="157" y="92"/>
                      <a:pt x="157" y="92"/>
                    </a:cubicBezTo>
                    <a:cubicBezTo>
                      <a:pt x="157" y="54"/>
                      <a:pt x="126" y="23"/>
                      <a:pt x="88" y="23"/>
                    </a:cubicBezTo>
                    <a:cubicBezTo>
                      <a:pt x="57" y="23"/>
                      <a:pt x="31" y="42"/>
                      <a:pt x="21" y="70"/>
                    </a:cubicBezTo>
                    <a:cubicBezTo>
                      <a:pt x="0" y="63"/>
                      <a:pt x="0" y="63"/>
                      <a:pt x="0" y="63"/>
                    </a:cubicBezTo>
                    <a:cubicBezTo>
                      <a:pt x="12" y="25"/>
                      <a:pt x="48" y="0"/>
                      <a:pt x="88" y="0"/>
                    </a:cubicBezTo>
                    <a:cubicBezTo>
                      <a:pt x="139" y="0"/>
                      <a:pt x="180" y="41"/>
                      <a:pt x="180"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42" name="Freeform 225"/>
              <p:cNvSpPr/>
              <p:nvPr/>
            </p:nvSpPr>
            <p:spPr bwMode="auto">
              <a:xfrm>
                <a:off x="4202303" y="2021005"/>
                <a:ext cx="135536" cy="68310"/>
              </a:xfrm>
              <a:custGeom>
                <a:avLst/>
                <a:gdLst>
                  <a:gd name="T0" fmla="*/ 0 w 125"/>
                  <a:gd name="T1" fmla="*/ 0 h 63"/>
                  <a:gd name="T2" fmla="*/ 64 w 125"/>
                  <a:gd name="T3" fmla="*/ 63 h 63"/>
                  <a:gd name="T4" fmla="*/ 125 w 125"/>
                  <a:gd name="T5" fmla="*/ 0 h 63"/>
                  <a:gd name="T6" fmla="*/ 0 w 125"/>
                  <a:gd name="T7" fmla="*/ 0 h 63"/>
                </a:gdLst>
                <a:ahLst/>
                <a:cxnLst>
                  <a:cxn ang="0">
                    <a:pos x="T0" y="T1"/>
                  </a:cxn>
                  <a:cxn ang="0">
                    <a:pos x="T2" y="T3"/>
                  </a:cxn>
                  <a:cxn ang="0">
                    <a:pos x="T4" y="T5"/>
                  </a:cxn>
                  <a:cxn ang="0">
                    <a:pos x="T6" y="T7"/>
                  </a:cxn>
                </a:cxnLst>
                <a:rect l="0" t="0" r="r" b="b"/>
                <a:pathLst>
                  <a:path w="125" h="63">
                    <a:moveTo>
                      <a:pt x="0" y="0"/>
                    </a:moveTo>
                    <a:lnTo>
                      <a:pt x="64" y="63"/>
                    </a:lnTo>
                    <a:lnTo>
                      <a:pt x="12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nvGrpSpPr>
            <p:cNvPr id="44" name="组合 43"/>
            <p:cNvGrpSpPr/>
            <p:nvPr/>
          </p:nvGrpSpPr>
          <p:grpSpPr>
            <a:xfrm>
              <a:off x="6797051" y="3502397"/>
              <a:ext cx="535637" cy="348055"/>
              <a:chOff x="7058307" y="1859447"/>
              <a:chExt cx="535637" cy="348055"/>
            </a:xfrm>
            <a:solidFill>
              <a:schemeClr val="bg1"/>
            </a:solidFill>
          </p:grpSpPr>
          <p:sp>
            <p:nvSpPr>
              <p:cNvPr id="45" name="Rectangle 240"/>
              <p:cNvSpPr>
                <a:spLocks noChangeArrowheads="1"/>
              </p:cNvSpPr>
              <p:nvPr/>
            </p:nvSpPr>
            <p:spPr bwMode="auto">
              <a:xfrm>
                <a:off x="7112521" y="1997151"/>
                <a:ext cx="127945" cy="108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46" name="Rectangle 241"/>
              <p:cNvSpPr>
                <a:spLocks noChangeArrowheads="1"/>
              </p:cNvSpPr>
              <p:nvPr/>
            </p:nvSpPr>
            <p:spPr bwMode="auto">
              <a:xfrm>
                <a:off x="7112521" y="2038354"/>
                <a:ext cx="202761"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47" name="Rectangle 242"/>
              <p:cNvSpPr>
                <a:spLocks noChangeArrowheads="1"/>
              </p:cNvSpPr>
              <p:nvPr/>
            </p:nvSpPr>
            <p:spPr bwMode="auto">
              <a:xfrm>
                <a:off x="7112521" y="2079556"/>
                <a:ext cx="202761"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48" name="Rectangle 243"/>
              <p:cNvSpPr>
                <a:spLocks noChangeArrowheads="1"/>
              </p:cNvSpPr>
              <p:nvPr/>
            </p:nvSpPr>
            <p:spPr bwMode="auto">
              <a:xfrm>
                <a:off x="7112521" y="2120759"/>
                <a:ext cx="202761"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49" name="Freeform 244"/>
              <p:cNvSpPr/>
              <p:nvPr/>
            </p:nvSpPr>
            <p:spPr bwMode="auto">
              <a:xfrm>
                <a:off x="7428047" y="2038354"/>
                <a:ext cx="24939" cy="71563"/>
              </a:xfrm>
              <a:custGeom>
                <a:avLst/>
                <a:gdLst>
                  <a:gd name="T0" fmla="*/ 4 w 10"/>
                  <a:gd name="T1" fmla="*/ 28 h 28"/>
                  <a:gd name="T2" fmla="*/ 10 w 10"/>
                  <a:gd name="T3" fmla="*/ 25 h 28"/>
                  <a:gd name="T4" fmla="*/ 10 w 10"/>
                  <a:gd name="T5" fmla="*/ 3 h 28"/>
                  <a:gd name="T6" fmla="*/ 1 w 10"/>
                  <a:gd name="T7" fmla="*/ 0 h 28"/>
                  <a:gd name="T8" fmla="*/ 0 w 10"/>
                  <a:gd name="T9" fmla="*/ 0 h 28"/>
                  <a:gd name="T10" fmla="*/ 0 w 10"/>
                  <a:gd name="T11" fmla="*/ 28 h 28"/>
                  <a:gd name="T12" fmla="*/ 1 w 10"/>
                  <a:gd name="T13" fmla="*/ 28 h 28"/>
                  <a:gd name="T14" fmla="*/ 4 w 10"/>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8">
                    <a:moveTo>
                      <a:pt x="4" y="28"/>
                    </a:moveTo>
                    <a:cubicBezTo>
                      <a:pt x="6" y="27"/>
                      <a:pt x="8" y="26"/>
                      <a:pt x="10" y="25"/>
                    </a:cubicBezTo>
                    <a:cubicBezTo>
                      <a:pt x="10" y="3"/>
                      <a:pt x="10" y="3"/>
                      <a:pt x="10" y="3"/>
                    </a:cubicBezTo>
                    <a:cubicBezTo>
                      <a:pt x="7" y="1"/>
                      <a:pt x="4" y="0"/>
                      <a:pt x="1" y="0"/>
                    </a:cubicBezTo>
                    <a:cubicBezTo>
                      <a:pt x="0" y="0"/>
                      <a:pt x="0" y="0"/>
                      <a:pt x="0" y="0"/>
                    </a:cubicBezTo>
                    <a:cubicBezTo>
                      <a:pt x="0" y="28"/>
                      <a:pt x="0" y="28"/>
                      <a:pt x="0" y="28"/>
                    </a:cubicBezTo>
                    <a:cubicBezTo>
                      <a:pt x="0" y="28"/>
                      <a:pt x="0" y="28"/>
                      <a:pt x="1" y="28"/>
                    </a:cubicBezTo>
                    <a:cubicBezTo>
                      <a:pt x="2" y="28"/>
                      <a:pt x="3" y="28"/>
                      <a:pt x="4"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50" name="Freeform 245"/>
              <p:cNvSpPr>
                <a:spLocks noEditPoints="1"/>
              </p:cNvSpPr>
              <p:nvPr/>
            </p:nvSpPr>
            <p:spPr bwMode="auto">
              <a:xfrm>
                <a:off x="7058307" y="1859447"/>
                <a:ext cx="394679" cy="348055"/>
              </a:xfrm>
              <a:custGeom>
                <a:avLst/>
                <a:gdLst>
                  <a:gd name="T0" fmla="*/ 145 w 154"/>
                  <a:gd name="T1" fmla="*/ 125 h 136"/>
                  <a:gd name="T2" fmla="*/ 144 w 154"/>
                  <a:gd name="T3" fmla="*/ 125 h 136"/>
                  <a:gd name="T4" fmla="*/ 144 w 154"/>
                  <a:gd name="T5" fmla="*/ 127 h 136"/>
                  <a:gd name="T6" fmla="*/ 10 w 154"/>
                  <a:gd name="T7" fmla="*/ 127 h 136"/>
                  <a:gd name="T8" fmla="*/ 10 w 154"/>
                  <a:gd name="T9" fmla="*/ 34 h 136"/>
                  <a:gd name="T10" fmla="*/ 144 w 154"/>
                  <a:gd name="T11" fmla="*/ 34 h 136"/>
                  <a:gd name="T12" fmla="*/ 144 w 154"/>
                  <a:gd name="T13" fmla="*/ 43 h 136"/>
                  <a:gd name="T14" fmla="*/ 145 w 154"/>
                  <a:gd name="T15" fmla="*/ 43 h 136"/>
                  <a:gd name="T16" fmla="*/ 154 w 154"/>
                  <a:gd name="T17" fmla="*/ 44 h 136"/>
                  <a:gd name="T18" fmla="*/ 154 w 154"/>
                  <a:gd name="T19" fmla="*/ 5 h 136"/>
                  <a:gd name="T20" fmla="*/ 149 w 154"/>
                  <a:gd name="T21" fmla="*/ 0 h 136"/>
                  <a:gd name="T22" fmla="*/ 5 w 154"/>
                  <a:gd name="T23" fmla="*/ 0 h 136"/>
                  <a:gd name="T24" fmla="*/ 0 w 154"/>
                  <a:gd name="T25" fmla="*/ 5 h 136"/>
                  <a:gd name="T26" fmla="*/ 0 w 154"/>
                  <a:gd name="T27" fmla="*/ 132 h 136"/>
                  <a:gd name="T28" fmla="*/ 5 w 154"/>
                  <a:gd name="T29" fmla="*/ 136 h 136"/>
                  <a:gd name="T30" fmla="*/ 149 w 154"/>
                  <a:gd name="T31" fmla="*/ 136 h 136"/>
                  <a:gd name="T32" fmla="*/ 154 w 154"/>
                  <a:gd name="T33" fmla="*/ 132 h 136"/>
                  <a:gd name="T34" fmla="*/ 154 w 154"/>
                  <a:gd name="T35" fmla="*/ 124 h 136"/>
                  <a:gd name="T36" fmla="*/ 145 w 154"/>
                  <a:gd name="T37" fmla="*/ 125 h 136"/>
                  <a:gd name="T38" fmla="*/ 137 w 154"/>
                  <a:gd name="T39" fmla="*/ 10 h 136"/>
                  <a:gd name="T40" fmla="*/ 144 w 154"/>
                  <a:gd name="T41" fmla="*/ 17 h 136"/>
                  <a:gd name="T42" fmla="*/ 137 w 154"/>
                  <a:gd name="T43" fmla="*/ 23 h 136"/>
                  <a:gd name="T44" fmla="*/ 131 w 154"/>
                  <a:gd name="T45" fmla="*/ 17 h 136"/>
                  <a:gd name="T46" fmla="*/ 137 w 154"/>
                  <a:gd name="T47" fmla="*/ 10 h 136"/>
                  <a:gd name="T48" fmla="*/ 118 w 154"/>
                  <a:gd name="T49" fmla="*/ 10 h 136"/>
                  <a:gd name="T50" fmla="*/ 125 w 154"/>
                  <a:gd name="T51" fmla="*/ 17 h 136"/>
                  <a:gd name="T52" fmla="*/ 118 w 154"/>
                  <a:gd name="T53" fmla="*/ 23 h 136"/>
                  <a:gd name="T54" fmla="*/ 112 w 154"/>
                  <a:gd name="T55" fmla="*/ 17 h 136"/>
                  <a:gd name="T56" fmla="*/ 118 w 154"/>
                  <a:gd name="T57" fmla="*/ 10 h 136"/>
                  <a:gd name="T58" fmla="*/ 99 w 154"/>
                  <a:gd name="T59" fmla="*/ 10 h 136"/>
                  <a:gd name="T60" fmla="*/ 106 w 154"/>
                  <a:gd name="T61" fmla="*/ 17 h 136"/>
                  <a:gd name="T62" fmla="*/ 99 w 154"/>
                  <a:gd name="T63" fmla="*/ 23 h 136"/>
                  <a:gd name="T64" fmla="*/ 93 w 154"/>
                  <a:gd name="T65" fmla="*/ 17 h 136"/>
                  <a:gd name="T66" fmla="*/ 99 w 154"/>
                  <a:gd name="T67" fmla="*/ 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6">
                    <a:moveTo>
                      <a:pt x="145" y="125"/>
                    </a:moveTo>
                    <a:cubicBezTo>
                      <a:pt x="144" y="125"/>
                      <a:pt x="144" y="125"/>
                      <a:pt x="144" y="125"/>
                    </a:cubicBezTo>
                    <a:cubicBezTo>
                      <a:pt x="144" y="127"/>
                      <a:pt x="144" y="127"/>
                      <a:pt x="144" y="127"/>
                    </a:cubicBezTo>
                    <a:cubicBezTo>
                      <a:pt x="10" y="127"/>
                      <a:pt x="10" y="127"/>
                      <a:pt x="10" y="127"/>
                    </a:cubicBezTo>
                    <a:cubicBezTo>
                      <a:pt x="10" y="34"/>
                      <a:pt x="10" y="34"/>
                      <a:pt x="10" y="34"/>
                    </a:cubicBezTo>
                    <a:cubicBezTo>
                      <a:pt x="144" y="34"/>
                      <a:pt x="144" y="34"/>
                      <a:pt x="144" y="34"/>
                    </a:cubicBezTo>
                    <a:cubicBezTo>
                      <a:pt x="144" y="43"/>
                      <a:pt x="144" y="43"/>
                      <a:pt x="144" y="43"/>
                    </a:cubicBezTo>
                    <a:cubicBezTo>
                      <a:pt x="144" y="43"/>
                      <a:pt x="144" y="43"/>
                      <a:pt x="145" y="43"/>
                    </a:cubicBezTo>
                    <a:cubicBezTo>
                      <a:pt x="148" y="43"/>
                      <a:pt x="151" y="43"/>
                      <a:pt x="154" y="44"/>
                    </a:cubicBezTo>
                    <a:cubicBezTo>
                      <a:pt x="154" y="5"/>
                      <a:pt x="154" y="5"/>
                      <a:pt x="154" y="5"/>
                    </a:cubicBezTo>
                    <a:cubicBezTo>
                      <a:pt x="154" y="2"/>
                      <a:pt x="152" y="0"/>
                      <a:pt x="149" y="0"/>
                    </a:cubicBezTo>
                    <a:cubicBezTo>
                      <a:pt x="5" y="0"/>
                      <a:pt x="5" y="0"/>
                      <a:pt x="5" y="0"/>
                    </a:cubicBezTo>
                    <a:cubicBezTo>
                      <a:pt x="2" y="0"/>
                      <a:pt x="0" y="2"/>
                      <a:pt x="0" y="5"/>
                    </a:cubicBezTo>
                    <a:cubicBezTo>
                      <a:pt x="0" y="132"/>
                      <a:pt x="0" y="132"/>
                      <a:pt x="0" y="132"/>
                    </a:cubicBezTo>
                    <a:cubicBezTo>
                      <a:pt x="0" y="134"/>
                      <a:pt x="2" y="136"/>
                      <a:pt x="5" y="136"/>
                    </a:cubicBezTo>
                    <a:cubicBezTo>
                      <a:pt x="149" y="136"/>
                      <a:pt x="149" y="136"/>
                      <a:pt x="149" y="136"/>
                    </a:cubicBezTo>
                    <a:cubicBezTo>
                      <a:pt x="152" y="136"/>
                      <a:pt x="154" y="134"/>
                      <a:pt x="154" y="132"/>
                    </a:cubicBezTo>
                    <a:cubicBezTo>
                      <a:pt x="154" y="124"/>
                      <a:pt x="154" y="124"/>
                      <a:pt x="154" y="124"/>
                    </a:cubicBezTo>
                    <a:cubicBezTo>
                      <a:pt x="151" y="124"/>
                      <a:pt x="148" y="125"/>
                      <a:pt x="145" y="125"/>
                    </a:cubicBezTo>
                    <a:close/>
                    <a:moveTo>
                      <a:pt x="137" y="10"/>
                    </a:moveTo>
                    <a:cubicBezTo>
                      <a:pt x="141" y="10"/>
                      <a:pt x="144" y="13"/>
                      <a:pt x="144" y="17"/>
                    </a:cubicBezTo>
                    <a:cubicBezTo>
                      <a:pt x="144" y="20"/>
                      <a:pt x="141" y="23"/>
                      <a:pt x="137" y="23"/>
                    </a:cubicBezTo>
                    <a:cubicBezTo>
                      <a:pt x="134" y="23"/>
                      <a:pt x="131" y="20"/>
                      <a:pt x="131" y="17"/>
                    </a:cubicBezTo>
                    <a:cubicBezTo>
                      <a:pt x="131" y="13"/>
                      <a:pt x="134" y="10"/>
                      <a:pt x="137" y="10"/>
                    </a:cubicBezTo>
                    <a:close/>
                    <a:moveTo>
                      <a:pt x="118" y="10"/>
                    </a:moveTo>
                    <a:cubicBezTo>
                      <a:pt x="122" y="10"/>
                      <a:pt x="125" y="13"/>
                      <a:pt x="125" y="17"/>
                    </a:cubicBezTo>
                    <a:cubicBezTo>
                      <a:pt x="125" y="20"/>
                      <a:pt x="122" y="23"/>
                      <a:pt x="118" y="23"/>
                    </a:cubicBezTo>
                    <a:cubicBezTo>
                      <a:pt x="115" y="23"/>
                      <a:pt x="112" y="20"/>
                      <a:pt x="112" y="17"/>
                    </a:cubicBezTo>
                    <a:cubicBezTo>
                      <a:pt x="112" y="13"/>
                      <a:pt x="115" y="10"/>
                      <a:pt x="118" y="10"/>
                    </a:cubicBezTo>
                    <a:close/>
                    <a:moveTo>
                      <a:pt x="99" y="10"/>
                    </a:moveTo>
                    <a:cubicBezTo>
                      <a:pt x="103" y="10"/>
                      <a:pt x="106" y="13"/>
                      <a:pt x="106" y="17"/>
                    </a:cubicBezTo>
                    <a:cubicBezTo>
                      <a:pt x="106" y="20"/>
                      <a:pt x="103" y="23"/>
                      <a:pt x="99" y="23"/>
                    </a:cubicBezTo>
                    <a:cubicBezTo>
                      <a:pt x="96" y="23"/>
                      <a:pt x="93" y="20"/>
                      <a:pt x="93" y="17"/>
                    </a:cubicBezTo>
                    <a:cubicBezTo>
                      <a:pt x="93" y="13"/>
                      <a:pt x="96" y="10"/>
                      <a:pt x="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51" name="Freeform 246"/>
              <p:cNvSpPr>
                <a:spLocks noEditPoints="1"/>
              </p:cNvSpPr>
              <p:nvPr/>
            </p:nvSpPr>
            <p:spPr bwMode="auto">
              <a:xfrm>
                <a:off x="7335884" y="1979802"/>
                <a:ext cx="258060" cy="210351"/>
              </a:xfrm>
              <a:custGeom>
                <a:avLst/>
                <a:gdLst>
                  <a:gd name="T0" fmla="*/ 96 w 101"/>
                  <a:gd name="T1" fmla="*/ 68 h 82"/>
                  <a:gd name="T2" fmla="*/ 77 w 101"/>
                  <a:gd name="T3" fmla="*/ 55 h 82"/>
                  <a:gd name="T4" fmla="*/ 71 w 101"/>
                  <a:gd name="T5" fmla="*/ 54 h 82"/>
                  <a:gd name="T6" fmla="*/ 69 w 101"/>
                  <a:gd name="T7" fmla="*/ 55 h 82"/>
                  <a:gd name="T8" fmla="*/ 66 w 101"/>
                  <a:gd name="T9" fmla="*/ 53 h 82"/>
                  <a:gd name="T10" fmla="*/ 69 w 101"/>
                  <a:gd name="T11" fmla="*/ 29 h 82"/>
                  <a:gd name="T12" fmla="*/ 29 w 101"/>
                  <a:gd name="T13" fmla="*/ 4 h 82"/>
                  <a:gd name="T14" fmla="*/ 4 w 101"/>
                  <a:gd name="T15" fmla="*/ 45 h 82"/>
                  <a:gd name="T16" fmla="*/ 45 w 101"/>
                  <a:gd name="T17" fmla="*/ 70 h 82"/>
                  <a:gd name="T18" fmla="*/ 62 w 101"/>
                  <a:gd name="T19" fmla="*/ 59 h 82"/>
                  <a:gd name="T20" fmla="*/ 66 w 101"/>
                  <a:gd name="T21" fmla="*/ 61 h 82"/>
                  <a:gd name="T22" fmla="*/ 69 w 101"/>
                  <a:gd name="T23" fmla="*/ 68 h 82"/>
                  <a:gd name="T24" fmla="*/ 88 w 101"/>
                  <a:gd name="T25" fmla="*/ 80 h 82"/>
                  <a:gd name="T26" fmla="*/ 94 w 101"/>
                  <a:gd name="T27" fmla="*/ 81 h 82"/>
                  <a:gd name="T28" fmla="*/ 99 w 101"/>
                  <a:gd name="T29" fmla="*/ 78 h 82"/>
                  <a:gd name="T30" fmla="*/ 96 w 101"/>
                  <a:gd name="T31" fmla="*/ 68 h 82"/>
                  <a:gd name="T32" fmla="*/ 42 w 101"/>
                  <a:gd name="T33" fmla="*/ 58 h 82"/>
                  <a:gd name="T34" fmla="*/ 16 w 101"/>
                  <a:gd name="T35" fmla="*/ 42 h 82"/>
                  <a:gd name="T36" fmla="*/ 32 w 101"/>
                  <a:gd name="T37" fmla="*/ 16 h 82"/>
                  <a:gd name="T38" fmla="*/ 58 w 101"/>
                  <a:gd name="T39" fmla="*/ 32 h 82"/>
                  <a:gd name="T40" fmla="*/ 42 w 101"/>
                  <a:gd name="T41" fmla="*/ 5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82">
                    <a:moveTo>
                      <a:pt x="96" y="68"/>
                    </a:moveTo>
                    <a:cubicBezTo>
                      <a:pt x="77" y="55"/>
                      <a:pt x="77" y="55"/>
                      <a:pt x="77" y="55"/>
                    </a:cubicBezTo>
                    <a:cubicBezTo>
                      <a:pt x="75" y="54"/>
                      <a:pt x="73" y="54"/>
                      <a:pt x="71" y="54"/>
                    </a:cubicBezTo>
                    <a:cubicBezTo>
                      <a:pt x="71" y="54"/>
                      <a:pt x="70" y="55"/>
                      <a:pt x="69" y="55"/>
                    </a:cubicBezTo>
                    <a:cubicBezTo>
                      <a:pt x="66" y="53"/>
                      <a:pt x="66" y="53"/>
                      <a:pt x="66" y="53"/>
                    </a:cubicBezTo>
                    <a:cubicBezTo>
                      <a:pt x="70" y="46"/>
                      <a:pt x="71" y="37"/>
                      <a:pt x="69" y="29"/>
                    </a:cubicBezTo>
                    <a:cubicBezTo>
                      <a:pt x="65" y="11"/>
                      <a:pt x="47" y="0"/>
                      <a:pt x="29" y="4"/>
                    </a:cubicBezTo>
                    <a:cubicBezTo>
                      <a:pt x="11" y="9"/>
                      <a:pt x="0" y="27"/>
                      <a:pt x="4" y="45"/>
                    </a:cubicBezTo>
                    <a:cubicBezTo>
                      <a:pt x="8" y="63"/>
                      <a:pt x="27" y="74"/>
                      <a:pt x="45" y="70"/>
                    </a:cubicBezTo>
                    <a:cubicBezTo>
                      <a:pt x="52" y="68"/>
                      <a:pt x="58" y="64"/>
                      <a:pt x="62" y="59"/>
                    </a:cubicBezTo>
                    <a:cubicBezTo>
                      <a:pt x="66" y="61"/>
                      <a:pt x="66" y="61"/>
                      <a:pt x="66" y="61"/>
                    </a:cubicBezTo>
                    <a:cubicBezTo>
                      <a:pt x="65" y="63"/>
                      <a:pt x="67" y="66"/>
                      <a:pt x="69" y="68"/>
                    </a:cubicBezTo>
                    <a:cubicBezTo>
                      <a:pt x="88" y="80"/>
                      <a:pt x="88" y="80"/>
                      <a:pt x="88" y="80"/>
                    </a:cubicBezTo>
                    <a:cubicBezTo>
                      <a:pt x="90" y="81"/>
                      <a:pt x="92" y="82"/>
                      <a:pt x="94" y="81"/>
                    </a:cubicBezTo>
                    <a:cubicBezTo>
                      <a:pt x="96" y="81"/>
                      <a:pt x="98" y="80"/>
                      <a:pt x="99" y="78"/>
                    </a:cubicBezTo>
                    <a:cubicBezTo>
                      <a:pt x="101" y="75"/>
                      <a:pt x="100" y="70"/>
                      <a:pt x="96" y="68"/>
                    </a:cubicBezTo>
                    <a:close/>
                    <a:moveTo>
                      <a:pt x="42" y="58"/>
                    </a:moveTo>
                    <a:cubicBezTo>
                      <a:pt x="30" y="61"/>
                      <a:pt x="19" y="54"/>
                      <a:pt x="16" y="42"/>
                    </a:cubicBezTo>
                    <a:cubicBezTo>
                      <a:pt x="13" y="30"/>
                      <a:pt x="20" y="19"/>
                      <a:pt x="32" y="16"/>
                    </a:cubicBezTo>
                    <a:cubicBezTo>
                      <a:pt x="43" y="13"/>
                      <a:pt x="55" y="20"/>
                      <a:pt x="58" y="32"/>
                    </a:cubicBezTo>
                    <a:cubicBezTo>
                      <a:pt x="60" y="43"/>
                      <a:pt x="53" y="55"/>
                      <a:pt x="42"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nvGrpSpPr>
            <p:cNvPr id="52" name="组合 51"/>
            <p:cNvGrpSpPr/>
            <p:nvPr/>
          </p:nvGrpSpPr>
          <p:grpSpPr>
            <a:xfrm>
              <a:off x="5297186" y="4329807"/>
              <a:ext cx="535637" cy="394680"/>
              <a:chOff x="5958843" y="1820413"/>
              <a:chExt cx="535637" cy="394680"/>
            </a:xfrm>
            <a:solidFill>
              <a:schemeClr val="bg1"/>
            </a:solidFill>
          </p:grpSpPr>
          <p:sp>
            <p:nvSpPr>
              <p:cNvPr id="53" name="Freeform 248"/>
              <p:cNvSpPr/>
              <p:nvPr/>
            </p:nvSpPr>
            <p:spPr bwMode="auto">
              <a:xfrm>
                <a:off x="5958843" y="1820413"/>
                <a:ext cx="376247" cy="358898"/>
              </a:xfrm>
              <a:custGeom>
                <a:avLst/>
                <a:gdLst>
                  <a:gd name="T0" fmla="*/ 61 w 147"/>
                  <a:gd name="T1" fmla="*/ 105 h 140"/>
                  <a:gd name="T2" fmla="*/ 54 w 147"/>
                  <a:gd name="T3" fmla="*/ 103 h 140"/>
                  <a:gd name="T4" fmla="*/ 53 w 147"/>
                  <a:gd name="T5" fmla="*/ 103 h 140"/>
                  <a:gd name="T6" fmla="*/ 52 w 147"/>
                  <a:gd name="T7" fmla="*/ 103 h 140"/>
                  <a:gd name="T8" fmla="*/ 33 w 147"/>
                  <a:gd name="T9" fmla="*/ 111 h 140"/>
                  <a:gd name="T10" fmla="*/ 38 w 147"/>
                  <a:gd name="T11" fmla="*/ 97 h 140"/>
                  <a:gd name="T12" fmla="*/ 34 w 147"/>
                  <a:gd name="T13" fmla="*/ 94 h 140"/>
                  <a:gd name="T14" fmla="*/ 13 w 147"/>
                  <a:gd name="T15" fmla="*/ 60 h 140"/>
                  <a:gd name="T16" fmla="*/ 79 w 147"/>
                  <a:gd name="T17" fmla="*/ 13 h 140"/>
                  <a:gd name="T18" fmla="*/ 128 w 147"/>
                  <a:gd name="T19" fmla="*/ 29 h 140"/>
                  <a:gd name="T20" fmla="*/ 137 w 147"/>
                  <a:gd name="T21" fmla="*/ 29 h 140"/>
                  <a:gd name="T22" fmla="*/ 147 w 147"/>
                  <a:gd name="T23" fmla="*/ 29 h 140"/>
                  <a:gd name="T24" fmla="*/ 79 w 147"/>
                  <a:gd name="T25" fmla="*/ 0 h 140"/>
                  <a:gd name="T26" fmla="*/ 0 w 147"/>
                  <a:gd name="T27" fmla="*/ 60 h 140"/>
                  <a:gd name="T28" fmla="*/ 22 w 147"/>
                  <a:gd name="T29" fmla="*/ 102 h 140"/>
                  <a:gd name="T30" fmla="*/ 9 w 147"/>
                  <a:gd name="T31" fmla="*/ 140 h 140"/>
                  <a:gd name="T32" fmla="*/ 24 w 147"/>
                  <a:gd name="T33" fmla="*/ 131 h 140"/>
                  <a:gd name="T34" fmla="*/ 51 w 147"/>
                  <a:gd name="T35" fmla="*/ 117 h 140"/>
                  <a:gd name="T36" fmla="*/ 70 w 147"/>
                  <a:gd name="T37" fmla="*/ 120 h 140"/>
                  <a:gd name="T38" fmla="*/ 61 w 147"/>
                  <a:gd name="T39" fmla="*/ 10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 h="140">
                    <a:moveTo>
                      <a:pt x="61" y="105"/>
                    </a:moveTo>
                    <a:cubicBezTo>
                      <a:pt x="59" y="105"/>
                      <a:pt x="56" y="104"/>
                      <a:pt x="54" y="103"/>
                    </a:cubicBezTo>
                    <a:cubicBezTo>
                      <a:pt x="53" y="103"/>
                      <a:pt x="53" y="103"/>
                      <a:pt x="53" y="103"/>
                    </a:cubicBezTo>
                    <a:cubicBezTo>
                      <a:pt x="52" y="103"/>
                      <a:pt x="52" y="103"/>
                      <a:pt x="52" y="103"/>
                    </a:cubicBezTo>
                    <a:cubicBezTo>
                      <a:pt x="50" y="103"/>
                      <a:pt x="48" y="103"/>
                      <a:pt x="33" y="111"/>
                    </a:cubicBezTo>
                    <a:cubicBezTo>
                      <a:pt x="38" y="97"/>
                      <a:pt x="38" y="97"/>
                      <a:pt x="38" y="97"/>
                    </a:cubicBezTo>
                    <a:cubicBezTo>
                      <a:pt x="34" y="94"/>
                      <a:pt x="34" y="94"/>
                      <a:pt x="34" y="94"/>
                    </a:cubicBezTo>
                    <a:cubicBezTo>
                      <a:pt x="21" y="85"/>
                      <a:pt x="13" y="73"/>
                      <a:pt x="13" y="60"/>
                    </a:cubicBezTo>
                    <a:cubicBezTo>
                      <a:pt x="13" y="34"/>
                      <a:pt x="43" y="13"/>
                      <a:pt x="79" y="13"/>
                    </a:cubicBezTo>
                    <a:cubicBezTo>
                      <a:pt x="99" y="13"/>
                      <a:pt x="116" y="19"/>
                      <a:pt x="128" y="29"/>
                    </a:cubicBezTo>
                    <a:cubicBezTo>
                      <a:pt x="131" y="29"/>
                      <a:pt x="134" y="29"/>
                      <a:pt x="137" y="29"/>
                    </a:cubicBezTo>
                    <a:cubicBezTo>
                      <a:pt x="140" y="29"/>
                      <a:pt x="143" y="29"/>
                      <a:pt x="147" y="29"/>
                    </a:cubicBezTo>
                    <a:cubicBezTo>
                      <a:pt x="133" y="12"/>
                      <a:pt x="108" y="0"/>
                      <a:pt x="79" y="0"/>
                    </a:cubicBezTo>
                    <a:cubicBezTo>
                      <a:pt x="35" y="0"/>
                      <a:pt x="0" y="27"/>
                      <a:pt x="0" y="60"/>
                    </a:cubicBezTo>
                    <a:cubicBezTo>
                      <a:pt x="0" y="76"/>
                      <a:pt x="8" y="91"/>
                      <a:pt x="22" y="102"/>
                    </a:cubicBezTo>
                    <a:cubicBezTo>
                      <a:pt x="9" y="140"/>
                      <a:pt x="9" y="140"/>
                      <a:pt x="9" y="140"/>
                    </a:cubicBezTo>
                    <a:cubicBezTo>
                      <a:pt x="24" y="131"/>
                      <a:pt x="24" y="131"/>
                      <a:pt x="24" y="131"/>
                    </a:cubicBezTo>
                    <a:cubicBezTo>
                      <a:pt x="35" y="125"/>
                      <a:pt x="47" y="118"/>
                      <a:pt x="51" y="117"/>
                    </a:cubicBezTo>
                    <a:cubicBezTo>
                      <a:pt x="57" y="118"/>
                      <a:pt x="63" y="119"/>
                      <a:pt x="70" y="120"/>
                    </a:cubicBezTo>
                    <a:cubicBezTo>
                      <a:pt x="66" y="115"/>
                      <a:pt x="63" y="110"/>
                      <a:pt x="61"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54" name="Freeform 249"/>
              <p:cNvSpPr>
                <a:spLocks noEditPoints="1"/>
              </p:cNvSpPr>
              <p:nvPr/>
            </p:nvSpPr>
            <p:spPr bwMode="auto">
              <a:xfrm>
                <a:off x="6125823" y="1912577"/>
                <a:ext cx="368657" cy="302516"/>
              </a:xfrm>
              <a:custGeom>
                <a:avLst/>
                <a:gdLst>
                  <a:gd name="T0" fmla="*/ 144 w 144"/>
                  <a:gd name="T1" fmla="*/ 53 h 118"/>
                  <a:gd name="T2" fmla="*/ 72 w 144"/>
                  <a:gd name="T3" fmla="*/ 0 h 118"/>
                  <a:gd name="T4" fmla="*/ 0 w 144"/>
                  <a:gd name="T5" fmla="*/ 53 h 118"/>
                  <a:gd name="T6" fmla="*/ 72 w 144"/>
                  <a:gd name="T7" fmla="*/ 107 h 118"/>
                  <a:gd name="T8" fmla="*/ 99 w 144"/>
                  <a:gd name="T9" fmla="*/ 103 h 118"/>
                  <a:gd name="T10" fmla="*/ 130 w 144"/>
                  <a:gd name="T11" fmla="*/ 118 h 118"/>
                  <a:gd name="T12" fmla="*/ 121 w 144"/>
                  <a:gd name="T13" fmla="*/ 93 h 118"/>
                  <a:gd name="T14" fmla="*/ 144 w 144"/>
                  <a:gd name="T15" fmla="*/ 53 h 118"/>
                  <a:gd name="T16" fmla="*/ 44 w 144"/>
                  <a:gd name="T17" fmla="*/ 61 h 118"/>
                  <a:gd name="T18" fmla="*/ 38 w 144"/>
                  <a:gd name="T19" fmla="*/ 57 h 118"/>
                  <a:gd name="T20" fmla="*/ 31 w 144"/>
                  <a:gd name="T21" fmla="*/ 61 h 118"/>
                  <a:gd name="T22" fmla="*/ 33 w 144"/>
                  <a:gd name="T23" fmla="*/ 53 h 118"/>
                  <a:gd name="T24" fmla="*/ 27 w 144"/>
                  <a:gd name="T25" fmla="*/ 48 h 118"/>
                  <a:gd name="T26" fmla="*/ 35 w 144"/>
                  <a:gd name="T27" fmla="*/ 47 h 118"/>
                  <a:gd name="T28" fmla="*/ 38 w 144"/>
                  <a:gd name="T29" fmla="*/ 41 h 118"/>
                  <a:gd name="T30" fmla="*/ 41 w 144"/>
                  <a:gd name="T31" fmla="*/ 47 h 118"/>
                  <a:gd name="T32" fmla="*/ 48 w 144"/>
                  <a:gd name="T33" fmla="*/ 48 h 118"/>
                  <a:gd name="T34" fmla="*/ 43 w 144"/>
                  <a:gd name="T35" fmla="*/ 53 h 118"/>
                  <a:gd name="T36" fmla="*/ 44 w 144"/>
                  <a:gd name="T37" fmla="*/ 61 h 118"/>
                  <a:gd name="T38" fmla="*/ 82 w 144"/>
                  <a:gd name="T39" fmla="*/ 64 h 118"/>
                  <a:gd name="T40" fmla="*/ 72 w 144"/>
                  <a:gd name="T41" fmla="*/ 58 h 118"/>
                  <a:gd name="T42" fmla="*/ 62 w 144"/>
                  <a:gd name="T43" fmla="*/ 64 h 118"/>
                  <a:gd name="T44" fmla="*/ 64 w 144"/>
                  <a:gd name="T45" fmla="*/ 52 h 118"/>
                  <a:gd name="T46" fmla="*/ 56 w 144"/>
                  <a:gd name="T47" fmla="*/ 44 h 118"/>
                  <a:gd name="T48" fmla="*/ 67 w 144"/>
                  <a:gd name="T49" fmla="*/ 43 h 118"/>
                  <a:gd name="T50" fmla="*/ 72 w 144"/>
                  <a:gd name="T51" fmla="*/ 33 h 118"/>
                  <a:gd name="T52" fmla="*/ 77 w 144"/>
                  <a:gd name="T53" fmla="*/ 43 h 118"/>
                  <a:gd name="T54" fmla="*/ 88 w 144"/>
                  <a:gd name="T55" fmla="*/ 44 h 118"/>
                  <a:gd name="T56" fmla="*/ 80 w 144"/>
                  <a:gd name="T57" fmla="*/ 52 h 118"/>
                  <a:gd name="T58" fmla="*/ 82 w 144"/>
                  <a:gd name="T59" fmla="*/ 64 h 118"/>
                  <a:gd name="T60" fmla="*/ 112 w 144"/>
                  <a:gd name="T61" fmla="*/ 61 h 118"/>
                  <a:gd name="T62" fmla="*/ 106 w 144"/>
                  <a:gd name="T63" fmla="*/ 57 h 118"/>
                  <a:gd name="T64" fmla="*/ 99 w 144"/>
                  <a:gd name="T65" fmla="*/ 61 h 118"/>
                  <a:gd name="T66" fmla="*/ 101 w 144"/>
                  <a:gd name="T67" fmla="*/ 53 h 118"/>
                  <a:gd name="T68" fmla="*/ 95 w 144"/>
                  <a:gd name="T69" fmla="*/ 48 h 118"/>
                  <a:gd name="T70" fmla="*/ 103 w 144"/>
                  <a:gd name="T71" fmla="*/ 47 h 118"/>
                  <a:gd name="T72" fmla="*/ 106 w 144"/>
                  <a:gd name="T73" fmla="*/ 41 h 118"/>
                  <a:gd name="T74" fmla="*/ 109 w 144"/>
                  <a:gd name="T75" fmla="*/ 47 h 118"/>
                  <a:gd name="T76" fmla="*/ 116 w 144"/>
                  <a:gd name="T77" fmla="*/ 48 h 118"/>
                  <a:gd name="T78" fmla="*/ 111 w 144"/>
                  <a:gd name="T79" fmla="*/ 53 h 118"/>
                  <a:gd name="T80" fmla="*/ 112 w 144"/>
                  <a:gd name="T81" fmla="*/ 6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18">
                    <a:moveTo>
                      <a:pt x="144" y="53"/>
                    </a:moveTo>
                    <a:cubicBezTo>
                      <a:pt x="144" y="24"/>
                      <a:pt x="112" y="0"/>
                      <a:pt x="72" y="0"/>
                    </a:cubicBezTo>
                    <a:cubicBezTo>
                      <a:pt x="32" y="0"/>
                      <a:pt x="0" y="24"/>
                      <a:pt x="0" y="53"/>
                    </a:cubicBezTo>
                    <a:cubicBezTo>
                      <a:pt x="0" y="83"/>
                      <a:pt x="32" y="107"/>
                      <a:pt x="72" y="107"/>
                    </a:cubicBezTo>
                    <a:cubicBezTo>
                      <a:pt x="82" y="107"/>
                      <a:pt x="91" y="105"/>
                      <a:pt x="99" y="103"/>
                    </a:cubicBezTo>
                    <a:cubicBezTo>
                      <a:pt x="102" y="102"/>
                      <a:pt x="130" y="118"/>
                      <a:pt x="130" y="118"/>
                    </a:cubicBezTo>
                    <a:cubicBezTo>
                      <a:pt x="121" y="93"/>
                      <a:pt x="121" y="93"/>
                      <a:pt x="121" y="93"/>
                    </a:cubicBezTo>
                    <a:cubicBezTo>
                      <a:pt x="135" y="83"/>
                      <a:pt x="144" y="69"/>
                      <a:pt x="144" y="53"/>
                    </a:cubicBezTo>
                    <a:close/>
                    <a:moveTo>
                      <a:pt x="44" y="61"/>
                    </a:moveTo>
                    <a:cubicBezTo>
                      <a:pt x="38" y="57"/>
                      <a:pt x="38" y="57"/>
                      <a:pt x="38" y="57"/>
                    </a:cubicBezTo>
                    <a:cubicBezTo>
                      <a:pt x="31" y="61"/>
                      <a:pt x="31" y="61"/>
                      <a:pt x="31" y="61"/>
                    </a:cubicBezTo>
                    <a:cubicBezTo>
                      <a:pt x="33" y="53"/>
                      <a:pt x="33" y="53"/>
                      <a:pt x="33" y="53"/>
                    </a:cubicBezTo>
                    <a:cubicBezTo>
                      <a:pt x="27" y="48"/>
                      <a:pt x="27" y="48"/>
                      <a:pt x="27" y="48"/>
                    </a:cubicBezTo>
                    <a:cubicBezTo>
                      <a:pt x="35" y="47"/>
                      <a:pt x="35" y="47"/>
                      <a:pt x="35" y="47"/>
                    </a:cubicBezTo>
                    <a:cubicBezTo>
                      <a:pt x="38" y="41"/>
                      <a:pt x="38" y="41"/>
                      <a:pt x="38" y="41"/>
                    </a:cubicBezTo>
                    <a:cubicBezTo>
                      <a:pt x="41" y="47"/>
                      <a:pt x="41" y="47"/>
                      <a:pt x="41" y="47"/>
                    </a:cubicBezTo>
                    <a:cubicBezTo>
                      <a:pt x="48" y="48"/>
                      <a:pt x="48" y="48"/>
                      <a:pt x="48" y="48"/>
                    </a:cubicBezTo>
                    <a:cubicBezTo>
                      <a:pt x="43" y="53"/>
                      <a:pt x="43" y="53"/>
                      <a:pt x="43" y="53"/>
                    </a:cubicBezTo>
                    <a:lnTo>
                      <a:pt x="44" y="61"/>
                    </a:lnTo>
                    <a:close/>
                    <a:moveTo>
                      <a:pt x="82" y="64"/>
                    </a:moveTo>
                    <a:cubicBezTo>
                      <a:pt x="72" y="58"/>
                      <a:pt x="72" y="58"/>
                      <a:pt x="72" y="58"/>
                    </a:cubicBezTo>
                    <a:cubicBezTo>
                      <a:pt x="62" y="64"/>
                      <a:pt x="62" y="64"/>
                      <a:pt x="62" y="64"/>
                    </a:cubicBezTo>
                    <a:cubicBezTo>
                      <a:pt x="64" y="52"/>
                      <a:pt x="64" y="52"/>
                      <a:pt x="64" y="52"/>
                    </a:cubicBezTo>
                    <a:cubicBezTo>
                      <a:pt x="56" y="44"/>
                      <a:pt x="56" y="44"/>
                      <a:pt x="56" y="44"/>
                    </a:cubicBezTo>
                    <a:cubicBezTo>
                      <a:pt x="67" y="43"/>
                      <a:pt x="67" y="43"/>
                      <a:pt x="67" y="43"/>
                    </a:cubicBezTo>
                    <a:cubicBezTo>
                      <a:pt x="72" y="33"/>
                      <a:pt x="72" y="33"/>
                      <a:pt x="72" y="33"/>
                    </a:cubicBezTo>
                    <a:cubicBezTo>
                      <a:pt x="77" y="43"/>
                      <a:pt x="77" y="43"/>
                      <a:pt x="77" y="43"/>
                    </a:cubicBezTo>
                    <a:cubicBezTo>
                      <a:pt x="88" y="44"/>
                      <a:pt x="88" y="44"/>
                      <a:pt x="88" y="44"/>
                    </a:cubicBezTo>
                    <a:cubicBezTo>
                      <a:pt x="80" y="52"/>
                      <a:pt x="80" y="52"/>
                      <a:pt x="80" y="52"/>
                    </a:cubicBezTo>
                    <a:lnTo>
                      <a:pt x="82" y="64"/>
                    </a:lnTo>
                    <a:close/>
                    <a:moveTo>
                      <a:pt x="112" y="61"/>
                    </a:moveTo>
                    <a:cubicBezTo>
                      <a:pt x="106" y="57"/>
                      <a:pt x="106" y="57"/>
                      <a:pt x="106" y="57"/>
                    </a:cubicBezTo>
                    <a:cubicBezTo>
                      <a:pt x="99" y="61"/>
                      <a:pt x="99" y="61"/>
                      <a:pt x="99" y="61"/>
                    </a:cubicBezTo>
                    <a:cubicBezTo>
                      <a:pt x="101" y="53"/>
                      <a:pt x="101" y="53"/>
                      <a:pt x="101" y="53"/>
                    </a:cubicBezTo>
                    <a:cubicBezTo>
                      <a:pt x="95" y="48"/>
                      <a:pt x="95" y="48"/>
                      <a:pt x="95" y="48"/>
                    </a:cubicBezTo>
                    <a:cubicBezTo>
                      <a:pt x="103" y="47"/>
                      <a:pt x="103" y="47"/>
                      <a:pt x="103" y="47"/>
                    </a:cubicBezTo>
                    <a:cubicBezTo>
                      <a:pt x="106" y="41"/>
                      <a:pt x="106" y="41"/>
                      <a:pt x="106" y="41"/>
                    </a:cubicBezTo>
                    <a:cubicBezTo>
                      <a:pt x="109" y="47"/>
                      <a:pt x="109" y="47"/>
                      <a:pt x="109" y="47"/>
                    </a:cubicBezTo>
                    <a:cubicBezTo>
                      <a:pt x="116" y="48"/>
                      <a:pt x="116" y="48"/>
                      <a:pt x="116" y="48"/>
                    </a:cubicBezTo>
                    <a:cubicBezTo>
                      <a:pt x="111" y="53"/>
                      <a:pt x="111" y="53"/>
                      <a:pt x="111" y="53"/>
                    </a:cubicBezTo>
                    <a:lnTo>
                      <a:pt x="11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grpSp>
        <p:nvGrpSpPr>
          <p:cNvPr id="55" name="组合 54"/>
          <p:cNvGrpSpPr/>
          <p:nvPr/>
        </p:nvGrpSpPr>
        <p:grpSpPr>
          <a:xfrm>
            <a:off x="381804" y="354383"/>
            <a:ext cx="6336775" cy="686539"/>
            <a:chOff x="381804" y="354383"/>
            <a:chExt cx="6336775" cy="686539"/>
          </a:xfrm>
        </p:grpSpPr>
        <p:sp>
          <p:nvSpPr>
            <p:cNvPr id="56" name="矩形 55"/>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rPr>
                <a:t>老年人的护理措施</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endParaRPr>
            </a:p>
          </p:txBody>
        </p:sp>
        <p:grpSp>
          <p:nvGrpSpPr>
            <p:cNvPr id="57" name="组合 56"/>
            <p:cNvGrpSpPr/>
            <p:nvPr/>
          </p:nvGrpSpPr>
          <p:grpSpPr>
            <a:xfrm>
              <a:off x="381804" y="354383"/>
              <a:ext cx="686539" cy="686539"/>
              <a:chOff x="5206994" y="885563"/>
              <a:chExt cx="686539" cy="686539"/>
            </a:xfrm>
          </p:grpSpPr>
          <p:sp>
            <p:nvSpPr>
              <p:cNvPr id="58"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叁</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59" name="图片 58"/>
              <p:cNvPicPr>
                <a:picLocks noChangeAspect="1"/>
              </p:cNvPicPr>
              <p:nvPr/>
            </p:nvPicPr>
            <p:blipFill>
              <a:blip r:embed="rId1" cstate="screen"/>
              <a:stretch>
                <a:fillRect/>
              </a:stretch>
            </p:blipFill>
            <p:spPr>
              <a:xfrm>
                <a:off x="5206994" y="885563"/>
                <a:ext cx="686539" cy="686539"/>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内容占位符 2"/>
          <p:cNvSpPr txBox="1"/>
          <p:nvPr/>
        </p:nvSpPr>
        <p:spPr>
          <a:xfrm>
            <a:off x="4816212" y="2467495"/>
            <a:ext cx="6794460" cy="12505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老年人便秘是指排便次数减少，同时排便困难，粪便干结。正常人每天排便</a:t>
            </a:r>
            <a:r>
              <a:rPr kumimoji="0" lang="en-US" altLang="zh-CN"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1</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r>
              <a:rPr kumimoji="0" lang="en-US" altLang="zh-CN"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2</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次或</a:t>
            </a:r>
            <a:r>
              <a:rPr kumimoji="0" lang="en-US" altLang="zh-CN"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2</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r>
              <a:rPr kumimoji="0" lang="en-US" altLang="zh-CN"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3</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天排便</a:t>
            </a:r>
            <a:r>
              <a:rPr kumimoji="0" lang="en-US" altLang="zh-CN"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1</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次，便秘患者每周排便少于</a:t>
            </a:r>
            <a:r>
              <a:rPr kumimoji="0" lang="en-US" altLang="zh-CN"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2</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次并且排便费力，粪质硬结量少</a:t>
            </a: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8" name="组合 7"/>
          <p:cNvGrpSpPr/>
          <p:nvPr/>
        </p:nvGrpSpPr>
        <p:grpSpPr>
          <a:xfrm>
            <a:off x="4945166" y="1786781"/>
            <a:ext cx="1773413" cy="605609"/>
            <a:chOff x="791987" y="1653517"/>
            <a:chExt cx="1773413" cy="605609"/>
          </a:xfrm>
        </p:grpSpPr>
        <p:sp>
          <p:nvSpPr>
            <p:cNvPr id="9" name="矩形 8"/>
            <p:cNvSpPr/>
            <p:nvPr/>
          </p:nvSpPr>
          <p:spPr>
            <a:xfrm>
              <a:off x="791987" y="1653517"/>
              <a:ext cx="1773413" cy="605609"/>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a:off x="854780" y="1725488"/>
              <a:ext cx="162418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便 秘</a:t>
              </a:r>
              <a:endParaRPr kumimoji="0" lang="zh-CN" altLang="en-US" sz="24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1" name="组合 10"/>
          <p:cNvGrpSpPr/>
          <p:nvPr/>
        </p:nvGrpSpPr>
        <p:grpSpPr>
          <a:xfrm>
            <a:off x="381804" y="354383"/>
            <a:ext cx="6336775" cy="686539"/>
            <a:chOff x="381804" y="354383"/>
            <a:chExt cx="6336775" cy="686539"/>
          </a:xfrm>
        </p:grpSpPr>
        <p:sp>
          <p:nvSpPr>
            <p:cNvPr id="12" name="矩形 11"/>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rPr>
                <a:t>老年人常见的问题及应对</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endParaRPr>
            </a:p>
          </p:txBody>
        </p:sp>
        <p:grpSp>
          <p:nvGrpSpPr>
            <p:cNvPr id="13" name="组合 12"/>
            <p:cNvGrpSpPr/>
            <p:nvPr/>
          </p:nvGrpSpPr>
          <p:grpSpPr>
            <a:xfrm>
              <a:off x="381804" y="354383"/>
              <a:ext cx="686539" cy="686539"/>
              <a:chOff x="5206994" y="885563"/>
              <a:chExt cx="686539" cy="686539"/>
            </a:xfrm>
          </p:grpSpPr>
          <p:sp>
            <p:nvSpPr>
              <p:cNvPr id="14"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叁</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15" name="图片 14"/>
              <p:cNvPicPr>
                <a:picLocks noChangeAspect="1"/>
              </p:cNvPicPr>
              <p:nvPr/>
            </p:nvPicPr>
            <p:blipFill>
              <a:blip r:embed="rId1" cstate="screen"/>
              <a:stretch>
                <a:fillRect/>
              </a:stretch>
            </p:blipFill>
            <p:spPr>
              <a:xfrm>
                <a:off x="5206994" y="885563"/>
                <a:ext cx="686539" cy="686539"/>
              </a:xfrm>
              <a:prstGeom prst="rect">
                <a:avLst/>
              </a:prstGeom>
            </p:spPr>
          </p:pic>
        </p:grpSp>
      </p:grpSp>
      <p:grpSp>
        <p:nvGrpSpPr>
          <p:cNvPr id="33" name="组合 32"/>
          <p:cNvGrpSpPr/>
          <p:nvPr/>
        </p:nvGrpSpPr>
        <p:grpSpPr>
          <a:xfrm>
            <a:off x="661022" y="3978498"/>
            <a:ext cx="3257246" cy="2361348"/>
            <a:chOff x="661022" y="3978498"/>
            <a:chExt cx="3257246" cy="2361348"/>
          </a:xfrm>
        </p:grpSpPr>
        <p:sp>
          <p:nvSpPr>
            <p:cNvPr id="16" name="矩形 15"/>
            <p:cNvSpPr/>
            <p:nvPr/>
          </p:nvSpPr>
          <p:spPr>
            <a:xfrm>
              <a:off x="932250" y="4084106"/>
              <a:ext cx="203132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改善排便习惯</a:t>
              </a:r>
              <a:endPar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7" name="矩形 16"/>
            <p:cNvSpPr/>
            <p:nvPr/>
          </p:nvSpPr>
          <p:spPr>
            <a:xfrm>
              <a:off x="852770" y="4576549"/>
              <a:ext cx="3065498" cy="1569660"/>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要确定一个适合自己的排便时间，最好是早晨，到时候不管有无便意或能不能排出，都要按时蹲</a:t>
              </a: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厕所。</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24" name="组合 23"/>
            <p:cNvGrpSpPr/>
            <p:nvPr/>
          </p:nvGrpSpPr>
          <p:grpSpPr>
            <a:xfrm>
              <a:off x="661022" y="3978498"/>
              <a:ext cx="128955" cy="2361348"/>
              <a:chOff x="661022" y="3978498"/>
              <a:chExt cx="128955" cy="2361348"/>
            </a:xfrm>
          </p:grpSpPr>
          <p:sp>
            <p:nvSpPr>
              <p:cNvPr id="2" name="矩形 1"/>
              <p:cNvSpPr/>
              <p:nvPr/>
            </p:nvSpPr>
            <p:spPr>
              <a:xfrm>
                <a:off x="661022" y="3978498"/>
                <a:ext cx="128955" cy="825731"/>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23" name="直接连接符 22"/>
              <p:cNvCxnSpPr/>
              <p:nvPr/>
            </p:nvCxnSpPr>
            <p:spPr>
              <a:xfrm flipV="1">
                <a:off x="661022" y="4576549"/>
                <a:ext cx="0" cy="1763297"/>
              </a:xfrm>
              <a:prstGeom prst="line">
                <a:avLst/>
              </a:prstGeom>
              <a:ln>
                <a:solidFill>
                  <a:srgbClr val="C55A11"/>
                </a:solidFill>
              </a:ln>
            </p:spPr>
            <p:style>
              <a:lnRef idx="1">
                <a:schemeClr val="accent1"/>
              </a:lnRef>
              <a:fillRef idx="0">
                <a:schemeClr val="accent1"/>
              </a:fillRef>
              <a:effectRef idx="0">
                <a:schemeClr val="accent1"/>
              </a:effectRef>
              <a:fontRef idx="minor">
                <a:schemeClr val="tx1"/>
              </a:fontRef>
            </p:style>
          </p:cxnSp>
        </p:grpSp>
      </p:grpSp>
      <p:grpSp>
        <p:nvGrpSpPr>
          <p:cNvPr id="34" name="组合 33"/>
          <p:cNvGrpSpPr/>
          <p:nvPr/>
        </p:nvGrpSpPr>
        <p:grpSpPr>
          <a:xfrm>
            <a:off x="4432339" y="4080478"/>
            <a:ext cx="3281051" cy="2364976"/>
            <a:chOff x="4432339" y="4080478"/>
            <a:chExt cx="3281051" cy="2364976"/>
          </a:xfrm>
        </p:grpSpPr>
        <p:sp>
          <p:nvSpPr>
            <p:cNvPr id="18" name="矩形 17"/>
            <p:cNvSpPr/>
            <p:nvPr/>
          </p:nvSpPr>
          <p:spPr>
            <a:xfrm>
              <a:off x="4680228" y="4080478"/>
              <a:ext cx="141577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调整饮食</a:t>
              </a:r>
              <a:endPar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9" name="矩形 18"/>
            <p:cNvSpPr/>
            <p:nvPr/>
          </p:nvSpPr>
          <p:spPr>
            <a:xfrm>
              <a:off x="4638628" y="4576549"/>
              <a:ext cx="3074762" cy="1569660"/>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老年人平时应多吃些含纤维素多的食物，如粗制面粉、糙米、玉米、芹菜、韭菜、菠菜和水果</a:t>
              </a: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等。</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26" name="组合 25"/>
            <p:cNvGrpSpPr/>
            <p:nvPr/>
          </p:nvGrpSpPr>
          <p:grpSpPr>
            <a:xfrm>
              <a:off x="4432339" y="4084106"/>
              <a:ext cx="128955" cy="2361348"/>
              <a:chOff x="661022" y="3978498"/>
              <a:chExt cx="128955" cy="2361348"/>
            </a:xfrm>
          </p:grpSpPr>
          <p:sp>
            <p:nvSpPr>
              <p:cNvPr id="27" name="矩形 26"/>
              <p:cNvSpPr/>
              <p:nvPr/>
            </p:nvSpPr>
            <p:spPr>
              <a:xfrm>
                <a:off x="661022" y="3978498"/>
                <a:ext cx="128955" cy="825731"/>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28" name="直接连接符 27"/>
              <p:cNvCxnSpPr/>
              <p:nvPr/>
            </p:nvCxnSpPr>
            <p:spPr>
              <a:xfrm flipV="1">
                <a:off x="661022" y="4576549"/>
                <a:ext cx="0" cy="1763297"/>
              </a:xfrm>
              <a:prstGeom prst="line">
                <a:avLst/>
              </a:prstGeom>
              <a:ln>
                <a:solidFill>
                  <a:srgbClr val="C55A11"/>
                </a:solidFill>
              </a:ln>
            </p:spPr>
            <p:style>
              <a:lnRef idx="1">
                <a:schemeClr val="accent1"/>
              </a:lnRef>
              <a:fillRef idx="0">
                <a:schemeClr val="accent1"/>
              </a:fillRef>
              <a:effectRef idx="0">
                <a:schemeClr val="accent1"/>
              </a:effectRef>
              <a:fontRef idx="minor">
                <a:schemeClr val="tx1"/>
              </a:fontRef>
            </p:style>
          </p:cxnSp>
        </p:grpSp>
      </p:grpSp>
      <p:grpSp>
        <p:nvGrpSpPr>
          <p:cNvPr id="35" name="组合 34"/>
          <p:cNvGrpSpPr/>
          <p:nvPr/>
        </p:nvGrpSpPr>
        <p:grpSpPr>
          <a:xfrm>
            <a:off x="8066860" y="4114824"/>
            <a:ext cx="3328810" cy="2361348"/>
            <a:chOff x="8066860" y="4114824"/>
            <a:chExt cx="3328810" cy="2361348"/>
          </a:xfrm>
        </p:grpSpPr>
        <p:sp>
          <p:nvSpPr>
            <p:cNvPr id="20" name="矩形 19"/>
            <p:cNvSpPr/>
            <p:nvPr/>
          </p:nvSpPr>
          <p:spPr>
            <a:xfrm>
              <a:off x="8322591" y="4126501"/>
              <a:ext cx="172354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适当多饮水</a:t>
              </a:r>
              <a:endPar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21" name="矩形 20"/>
            <p:cNvSpPr/>
            <p:nvPr/>
          </p:nvSpPr>
          <p:spPr>
            <a:xfrm>
              <a:off x="8322591" y="4588166"/>
              <a:ext cx="3073079" cy="1200329"/>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 typeface="Arial" panose="020B0604020202020204"/>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老年人每天早晨空腹时最好能饮一杯温开水或蜂蜜水，以增加肠道蠕动，促进排便</a:t>
              </a: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29" name="组合 28"/>
            <p:cNvGrpSpPr/>
            <p:nvPr/>
          </p:nvGrpSpPr>
          <p:grpSpPr>
            <a:xfrm>
              <a:off x="8066860" y="4114824"/>
              <a:ext cx="128955" cy="2361348"/>
              <a:chOff x="661022" y="3978498"/>
              <a:chExt cx="128955" cy="2361348"/>
            </a:xfrm>
          </p:grpSpPr>
          <p:sp>
            <p:nvSpPr>
              <p:cNvPr id="30" name="矩形 29"/>
              <p:cNvSpPr/>
              <p:nvPr/>
            </p:nvSpPr>
            <p:spPr>
              <a:xfrm>
                <a:off x="661022" y="3978498"/>
                <a:ext cx="128955" cy="825731"/>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31" name="直接连接符 30"/>
              <p:cNvCxnSpPr/>
              <p:nvPr/>
            </p:nvCxnSpPr>
            <p:spPr>
              <a:xfrm flipV="1">
                <a:off x="661022" y="4576549"/>
                <a:ext cx="0" cy="1763297"/>
              </a:xfrm>
              <a:prstGeom prst="line">
                <a:avLst/>
              </a:prstGeom>
              <a:ln>
                <a:solidFill>
                  <a:srgbClr val="C55A11"/>
                </a:solidFill>
              </a:ln>
            </p:spPr>
            <p:style>
              <a:lnRef idx="1">
                <a:schemeClr val="accent1"/>
              </a:lnRef>
              <a:fillRef idx="0">
                <a:schemeClr val="accent1"/>
              </a:fillRef>
              <a:effectRef idx="0">
                <a:schemeClr val="accent1"/>
              </a:effectRef>
              <a:fontRef idx="minor">
                <a:schemeClr val="tx1"/>
              </a:fontRef>
            </p:style>
          </p:cxnSp>
        </p:grpSp>
      </p:grpSp>
      <p:pic>
        <p:nvPicPr>
          <p:cNvPr id="32" name="图片 31"/>
          <p:cNvPicPr>
            <a:picLocks noChangeAspect="1"/>
          </p:cNvPicPr>
          <p:nvPr/>
        </p:nvPicPr>
        <p:blipFill>
          <a:blip r:embed="rId2"/>
          <a:stretch>
            <a:fillRect/>
          </a:stretch>
        </p:blipFill>
        <p:spPr>
          <a:xfrm>
            <a:off x="1068343" y="1490623"/>
            <a:ext cx="3065498" cy="23024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2068057" y="2484912"/>
            <a:ext cx="16054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适当运动</a:t>
            </a:r>
            <a:endParaRPr kumimoji="0" lang="zh-CN" altLang="en-US" sz="2400" b="1"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endParaRPr>
          </a:p>
        </p:txBody>
      </p:sp>
      <p:sp>
        <p:nvSpPr>
          <p:cNvPr id="13" name="矩形 12"/>
          <p:cNvSpPr/>
          <p:nvPr/>
        </p:nvSpPr>
        <p:spPr>
          <a:xfrm>
            <a:off x="778155" y="2922203"/>
            <a:ext cx="2984232" cy="156966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老年人应适当地参加体育运动，特别是要进行腹肌锻炼，以便增强腹部肌肉的力量和促进肠蠕动，提高排便能力</a:t>
            </a: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5" name="矩形 4"/>
          <p:cNvSpPr/>
          <p:nvPr/>
        </p:nvSpPr>
        <p:spPr>
          <a:xfrm>
            <a:off x="7444020" y="1731116"/>
            <a:ext cx="2419312"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保持乐观情绪</a:t>
            </a:r>
            <a:endParaRPr kumimoji="0" lang="zh-CN" altLang="en-US" sz="2400" b="1"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endParaRPr>
          </a:p>
        </p:txBody>
      </p:sp>
      <p:sp>
        <p:nvSpPr>
          <p:cNvPr id="17" name="矩形 16"/>
          <p:cNvSpPr/>
          <p:nvPr/>
        </p:nvSpPr>
        <p:spPr>
          <a:xfrm>
            <a:off x="7475516" y="2121984"/>
            <a:ext cx="4010812" cy="116095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 typeface="Wingdings 2" panose="05020102010507070707" pitchFamily="18" charset="2"/>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精神紧张、焦虑等不良情绪可导致或加重便秘。因此，老年人要经常保持心情愉快，不要动辄生气上火，以避免便秘的发生。</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6" name="矩形 5"/>
          <p:cNvSpPr/>
          <p:nvPr/>
        </p:nvSpPr>
        <p:spPr>
          <a:xfrm>
            <a:off x="7563405" y="3922915"/>
            <a:ext cx="2547368"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进行药物治疗</a:t>
            </a:r>
            <a:endParaRPr kumimoji="0" lang="zh-CN" altLang="en-US" sz="2400" b="1"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endParaRPr>
          </a:p>
        </p:txBody>
      </p:sp>
      <p:sp>
        <p:nvSpPr>
          <p:cNvPr id="18" name="矩形 17"/>
          <p:cNvSpPr/>
          <p:nvPr/>
        </p:nvSpPr>
        <p:spPr>
          <a:xfrm>
            <a:off x="7563405" y="4329185"/>
            <a:ext cx="4010812" cy="120032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 typeface="Wingdings 2" panose="05020102010507070707" pitchFamily="18" charset="2"/>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老年人在排便困难时可使用药物帮助排便。中气不足的老年便秘者可适当服用益气的药物</a:t>
            </a: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23" name="组合 22"/>
          <p:cNvGrpSpPr/>
          <p:nvPr/>
        </p:nvGrpSpPr>
        <p:grpSpPr>
          <a:xfrm>
            <a:off x="381804" y="354383"/>
            <a:ext cx="6336775" cy="686539"/>
            <a:chOff x="381804" y="354383"/>
            <a:chExt cx="6336775" cy="686539"/>
          </a:xfrm>
        </p:grpSpPr>
        <p:sp>
          <p:nvSpPr>
            <p:cNvPr id="24" name="矩形 23"/>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rPr>
                <a:t>老年人常见的问题及应对</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endParaRPr>
            </a:p>
          </p:txBody>
        </p:sp>
        <p:grpSp>
          <p:nvGrpSpPr>
            <p:cNvPr id="25" name="组合 24"/>
            <p:cNvGrpSpPr/>
            <p:nvPr/>
          </p:nvGrpSpPr>
          <p:grpSpPr>
            <a:xfrm>
              <a:off x="381804" y="354383"/>
              <a:ext cx="686539" cy="686539"/>
              <a:chOff x="5206994" y="885563"/>
              <a:chExt cx="686539" cy="686539"/>
            </a:xfrm>
          </p:grpSpPr>
          <p:sp>
            <p:nvSpPr>
              <p:cNvPr id="27"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叁</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29" name="图片 28"/>
              <p:cNvPicPr>
                <a:picLocks noChangeAspect="1"/>
              </p:cNvPicPr>
              <p:nvPr/>
            </p:nvPicPr>
            <p:blipFill>
              <a:blip r:embed="rId1" cstate="screen"/>
              <a:stretch>
                <a:fillRect/>
              </a:stretch>
            </p:blipFill>
            <p:spPr>
              <a:xfrm>
                <a:off x="5206994" y="885563"/>
                <a:ext cx="686539" cy="686539"/>
              </a:xfrm>
              <a:prstGeom prst="rect">
                <a:avLst/>
              </a:prstGeom>
            </p:spPr>
          </p:pic>
        </p:grpSp>
      </p:grpSp>
      <p:grpSp>
        <p:nvGrpSpPr>
          <p:cNvPr id="50" name="组合 49"/>
          <p:cNvGrpSpPr/>
          <p:nvPr/>
        </p:nvGrpSpPr>
        <p:grpSpPr>
          <a:xfrm>
            <a:off x="4061688" y="1631679"/>
            <a:ext cx="3276625" cy="3955574"/>
            <a:chOff x="4061688" y="1631679"/>
            <a:chExt cx="3276625" cy="3955574"/>
          </a:xfrm>
        </p:grpSpPr>
        <p:sp>
          <p:nvSpPr>
            <p:cNvPr id="2" name="等腰三角形 1"/>
            <p:cNvSpPr>
              <a:spLocks noChangeAspect="1" noChangeArrowheads="1"/>
            </p:cNvSpPr>
            <p:nvPr/>
          </p:nvSpPr>
          <p:spPr bwMode="auto">
            <a:xfrm rot="5400000" flipV="1">
              <a:off x="7115531" y="2283534"/>
              <a:ext cx="239249" cy="206315"/>
            </a:xfrm>
            <a:prstGeom prst="triangle">
              <a:avLst>
                <a:gd name="adj" fmla="val 50000"/>
              </a:avLst>
            </a:prstGeom>
            <a:solidFill>
              <a:srgbClr val="C55A11"/>
            </a:solidFill>
            <a:ln>
              <a:noFill/>
            </a:ln>
          </p:spPr>
          <p:txBody>
            <a:bodyPr lIns="91431" tIns="45716" rIns="91431" bIns="45716"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000" b="0" i="0" u="none" strike="noStrike" kern="120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 name="等腰三角形 18"/>
            <p:cNvSpPr>
              <a:spLocks noChangeAspect="1" noChangeArrowheads="1"/>
            </p:cNvSpPr>
            <p:nvPr/>
          </p:nvSpPr>
          <p:spPr bwMode="auto">
            <a:xfrm rot="5400000" flipV="1">
              <a:off x="7115531" y="4466602"/>
              <a:ext cx="239249" cy="206315"/>
            </a:xfrm>
            <a:prstGeom prst="triangle">
              <a:avLst>
                <a:gd name="adj" fmla="val 50000"/>
              </a:avLst>
            </a:prstGeom>
            <a:solidFill>
              <a:srgbClr val="C55A11"/>
            </a:solidFill>
            <a:ln>
              <a:noFill/>
            </a:ln>
          </p:spPr>
          <p:txBody>
            <a:bodyPr lIns="91431" tIns="45716" rIns="91431" bIns="45716"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000" b="0" i="0" u="none" strike="noStrike" kern="120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9" name="等腰三角形 18"/>
            <p:cNvSpPr>
              <a:spLocks noChangeAspect="1" noChangeArrowheads="1"/>
            </p:cNvSpPr>
            <p:nvPr/>
          </p:nvSpPr>
          <p:spPr bwMode="auto">
            <a:xfrm rot="16200000" flipH="1" flipV="1">
              <a:off x="4045221" y="3336646"/>
              <a:ext cx="239249" cy="206315"/>
            </a:xfrm>
            <a:prstGeom prst="triangle">
              <a:avLst>
                <a:gd name="adj" fmla="val 50000"/>
              </a:avLst>
            </a:prstGeom>
            <a:solidFill>
              <a:srgbClr val="C55A11"/>
            </a:solidFill>
            <a:ln>
              <a:noFill/>
            </a:ln>
          </p:spPr>
          <p:txBody>
            <a:bodyPr lIns="91431" tIns="45716" rIns="91431" bIns="45716"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000" b="0" i="0" u="none" strike="noStrike" kern="1200" cap="none" spc="0" normalizeH="0" baseline="0" noProof="0">
                <a:ln>
                  <a:noFill/>
                </a:ln>
                <a:solidFill>
                  <a:srgbClr val="A5A5A5">
                    <a:lumMod val="75000"/>
                  </a:srgb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0" name="形状 19"/>
            <p:cNvSpPr/>
            <p:nvPr/>
          </p:nvSpPr>
          <p:spPr>
            <a:xfrm>
              <a:off x="4411130" y="2759178"/>
              <a:ext cx="1867985" cy="1868267"/>
            </a:xfrm>
            <a:prstGeom prst="leftCircularArrow">
              <a:avLst>
                <a:gd name="adj1" fmla="val 8909"/>
                <a:gd name="adj2" fmla="val 1142322"/>
                <a:gd name="adj3" fmla="val 6293598"/>
                <a:gd name="adj4" fmla="val 18900002"/>
                <a:gd name="adj5" fmla="val 12500"/>
              </a:avLst>
            </a:prstGeom>
            <a:solidFill>
              <a:srgbClr val="C55A11"/>
            </a:solidFill>
            <a:ln>
              <a:noFill/>
            </a:ln>
            <a:effectLst/>
          </p:spPr>
          <p:style>
            <a:lnRef idx="0">
              <a:scrgbClr r="0" g="0" b="0"/>
            </a:lnRef>
            <a:fillRef idx="3">
              <a:scrgbClr r="0" g="0" b="0"/>
            </a:fillRef>
            <a:effectRef idx="2">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1" name="空心弧 20"/>
            <p:cNvSpPr/>
            <p:nvPr/>
          </p:nvSpPr>
          <p:spPr>
            <a:xfrm>
              <a:off x="5081382" y="3981722"/>
              <a:ext cx="1604887" cy="1605531"/>
            </a:xfrm>
            <a:prstGeom prst="blockArc">
              <a:avLst>
                <a:gd name="adj1" fmla="val 13624405"/>
                <a:gd name="adj2" fmla="val 17228224"/>
                <a:gd name="adj3" fmla="val 11481"/>
              </a:avLst>
            </a:prstGeom>
            <a:solidFill>
              <a:srgbClr val="C55A11"/>
            </a:solidFill>
            <a:ln>
              <a:noFill/>
            </a:ln>
            <a:effectLst/>
          </p:spPr>
          <p:style>
            <a:lnRef idx="0">
              <a:scrgbClr r="0" g="0" b="0"/>
            </a:lnRef>
            <a:fillRef idx="3">
              <a:scrgbClr r="0" g="0" b="0"/>
            </a:fillRef>
            <a:effectRef idx="2">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2" name="空心弧 21"/>
            <p:cNvSpPr/>
            <p:nvPr/>
          </p:nvSpPr>
          <p:spPr>
            <a:xfrm>
              <a:off x="5081382" y="3981722"/>
              <a:ext cx="1604887" cy="1605531"/>
            </a:xfrm>
            <a:prstGeom prst="blockArc">
              <a:avLst>
                <a:gd name="adj1" fmla="val 17085111"/>
                <a:gd name="adj2" fmla="val 10799997"/>
                <a:gd name="adj3" fmla="val 11504"/>
              </a:avLst>
            </a:prstGeom>
            <a:solidFill>
              <a:srgbClr val="C55A11"/>
            </a:solidFill>
            <a:ln>
              <a:noFill/>
            </a:ln>
            <a:effectLst/>
          </p:spPr>
          <p:style>
            <a:lnRef idx="0">
              <a:scrgbClr r="0" g="0" b="0"/>
            </a:lnRef>
            <a:fillRef idx="3">
              <a:scrgbClr r="0" g="0" b="0"/>
            </a:fillRef>
            <a:effectRef idx="2">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1" name="任意多边形 15"/>
            <p:cNvSpPr/>
            <p:nvPr/>
          </p:nvSpPr>
          <p:spPr>
            <a:xfrm rot="17307692">
              <a:off x="5438880" y="2242239"/>
              <a:ext cx="1619267" cy="872432"/>
            </a:xfrm>
            <a:custGeom>
              <a:avLst/>
              <a:gdLst>
                <a:gd name="connsiteX0" fmla="*/ 4833930 w 4843779"/>
                <a:gd name="connsiteY0" fmla="*/ 0 h 2609741"/>
                <a:gd name="connsiteX1" fmla="*/ 4843489 w 4843779"/>
                <a:gd name="connsiteY1" fmla="*/ 152635 h 2609741"/>
                <a:gd name="connsiteX2" fmla="*/ 3517115 w 4843779"/>
                <a:gd name="connsiteY2" fmla="*/ 2348626 h 2609741"/>
                <a:gd name="connsiteX3" fmla="*/ 351244 w 4843779"/>
                <a:gd name="connsiteY3" fmla="*/ 1435790 h 2609741"/>
                <a:gd name="connsiteX4" fmla="*/ 0 w 4843779"/>
                <a:gd name="connsiteY4" fmla="*/ 1526124 h 2609741"/>
                <a:gd name="connsiteX5" fmla="*/ 380009 w 4843779"/>
                <a:gd name="connsiteY5" fmla="*/ 717222 h 2609741"/>
                <a:gd name="connsiteX6" fmla="*/ 1326890 w 4843779"/>
                <a:gd name="connsiteY6" fmla="*/ 1184874 h 2609741"/>
                <a:gd name="connsiteX7" fmla="*/ 981253 w 4843779"/>
                <a:gd name="connsiteY7" fmla="*/ 1273766 h 2609741"/>
                <a:gd name="connsiteX8" fmla="*/ 3348138 w 4843779"/>
                <a:gd name="connsiteY8" fmla="*/ 1741216 h 2609741"/>
                <a:gd name="connsiteX9" fmla="*/ 4226462 w 4843779"/>
                <a:gd name="connsiteY9" fmla="*/ 84448 h 2609741"/>
                <a:gd name="connsiteX10" fmla="*/ 4217585 w 4843779"/>
                <a:gd name="connsiteY10" fmla="*/ 0 h 2609741"/>
                <a:gd name="connsiteX11" fmla="*/ 4833930 w 4843779"/>
                <a:gd name="connsiteY11" fmla="*/ 0 h 260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3779" h="2609741">
                  <a:moveTo>
                    <a:pt x="4833930" y="0"/>
                  </a:moveTo>
                  <a:lnTo>
                    <a:pt x="4843489" y="152635"/>
                  </a:lnTo>
                  <a:cubicBezTo>
                    <a:pt x="4857473" y="1052464"/>
                    <a:pt x="4365817" y="1918999"/>
                    <a:pt x="3517115" y="2348626"/>
                  </a:cubicBezTo>
                  <a:cubicBezTo>
                    <a:pt x="2385597" y="2921419"/>
                    <a:pt x="1003828" y="2523005"/>
                    <a:pt x="351244" y="1435790"/>
                  </a:cubicBezTo>
                  <a:lnTo>
                    <a:pt x="0" y="1526124"/>
                  </a:lnTo>
                  <a:lnTo>
                    <a:pt x="380009" y="717222"/>
                  </a:lnTo>
                  <a:lnTo>
                    <a:pt x="1326890" y="1184874"/>
                  </a:lnTo>
                  <a:lnTo>
                    <a:pt x="981253" y="1273766"/>
                  </a:lnTo>
                  <a:cubicBezTo>
                    <a:pt x="1534634" y="2011589"/>
                    <a:pt x="2555569" y="2213219"/>
                    <a:pt x="3348138" y="1741216"/>
                  </a:cubicBezTo>
                  <a:cubicBezTo>
                    <a:pt x="3942651" y="1387163"/>
                    <a:pt x="4265044" y="739620"/>
                    <a:pt x="4226462" y="84448"/>
                  </a:cubicBezTo>
                  <a:lnTo>
                    <a:pt x="4217585" y="0"/>
                  </a:lnTo>
                  <a:lnTo>
                    <a:pt x="4833930" y="0"/>
                  </a:ln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35" b="0" i="0" u="none" strike="noStrike" kern="1200" cap="none" spc="0" normalizeH="0" baseline="0" noProof="0">
                <a:ln>
                  <a:noFill/>
                </a:ln>
                <a:solidFill>
                  <a:srgbClr val="5B9BD5">
                    <a:lumMod val="75000"/>
                  </a:srgb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3" name="任意多边形 16"/>
            <p:cNvSpPr/>
            <p:nvPr/>
          </p:nvSpPr>
          <p:spPr>
            <a:xfrm rot="17307692">
              <a:off x="5042806" y="1791093"/>
              <a:ext cx="1063396" cy="744568"/>
            </a:xfrm>
            <a:custGeom>
              <a:avLst/>
              <a:gdLst>
                <a:gd name="connsiteX0" fmla="*/ 3082922 w 3180980"/>
                <a:gd name="connsiteY0" fmla="*/ 1705085 h 2227258"/>
                <a:gd name="connsiteX1" fmla="*/ 3176423 w 3180980"/>
                <a:gd name="connsiteY1" fmla="*/ 2154476 h 2227258"/>
                <a:gd name="connsiteX2" fmla="*/ 3180980 w 3180980"/>
                <a:gd name="connsiteY2" fmla="*/ 2227258 h 2227258"/>
                <a:gd name="connsiteX3" fmla="*/ 2564635 w 3180980"/>
                <a:gd name="connsiteY3" fmla="*/ 2227258 h 2227258"/>
                <a:gd name="connsiteX4" fmla="*/ 2556295 w 3180980"/>
                <a:gd name="connsiteY4" fmla="*/ 2147919 h 2227258"/>
                <a:gd name="connsiteX5" fmla="*/ 2411315 w 3180980"/>
                <a:gd name="connsiteY5" fmla="*/ 1664578 h 2227258"/>
                <a:gd name="connsiteX6" fmla="*/ 196026 w 3180980"/>
                <a:gd name="connsiteY6" fmla="*/ 708959 h 2227258"/>
                <a:gd name="connsiteX7" fmla="*/ 0 w 3180980"/>
                <a:gd name="connsiteY7" fmla="*/ 127074 h 2227258"/>
                <a:gd name="connsiteX8" fmla="*/ 3002505 w 3180980"/>
                <a:gd name="connsiteY8" fmla="*/ 1483914 h 2227258"/>
                <a:gd name="connsiteX9" fmla="*/ 3082922 w 3180980"/>
                <a:gd name="connsiteY9" fmla="*/ 1705085 h 222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0980" h="2227258">
                  <a:moveTo>
                    <a:pt x="3082922" y="1705085"/>
                  </a:moveTo>
                  <a:cubicBezTo>
                    <a:pt x="3128937" y="1853627"/>
                    <a:pt x="3159875" y="2004047"/>
                    <a:pt x="3176423" y="2154476"/>
                  </a:cubicBezTo>
                  <a:lnTo>
                    <a:pt x="3180980" y="2227258"/>
                  </a:lnTo>
                  <a:lnTo>
                    <a:pt x="2564635" y="2227258"/>
                  </a:lnTo>
                  <a:lnTo>
                    <a:pt x="2556295" y="2147919"/>
                  </a:lnTo>
                  <a:cubicBezTo>
                    <a:pt x="2531455" y="1984304"/>
                    <a:pt x="2483591" y="1821702"/>
                    <a:pt x="2411315" y="1664578"/>
                  </a:cubicBezTo>
                  <a:cubicBezTo>
                    <a:pt x="2025870" y="826647"/>
                    <a:pt x="1070294" y="414436"/>
                    <a:pt x="196026" y="708959"/>
                  </a:cubicBezTo>
                  <a:lnTo>
                    <a:pt x="0" y="127074"/>
                  </a:lnTo>
                  <a:cubicBezTo>
                    <a:pt x="1201918" y="-277827"/>
                    <a:pt x="2512407" y="314386"/>
                    <a:pt x="3002505" y="1483914"/>
                  </a:cubicBezTo>
                  <a:cubicBezTo>
                    <a:pt x="3033137" y="1557012"/>
                    <a:pt x="3059914" y="1630814"/>
                    <a:pt x="3082922" y="1705085"/>
                  </a:cubicBez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35" b="0" i="0" u="none" strike="noStrike" kern="1200" cap="none" spc="0" normalizeH="0" baseline="0" noProof="0">
                <a:ln>
                  <a:noFill/>
                </a:ln>
                <a:solidFill>
                  <a:srgbClr val="5B9BD5">
                    <a:lumMod val="75000"/>
                  </a:srgb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5" name="TextBox 17"/>
            <p:cNvSpPr txBox="1"/>
            <p:nvPr/>
          </p:nvSpPr>
          <p:spPr>
            <a:xfrm>
              <a:off x="5595612" y="2092681"/>
              <a:ext cx="585417" cy="872098"/>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5065" b="1" dirty="0">
                  <a:solidFill>
                    <a:srgbClr val="C55A11"/>
                  </a:solidFill>
                  <a:latin typeface="微软雅黑" panose="020B0503020204020204" pitchFamily="34" charset="-122"/>
                  <a:ea typeface="微软雅黑" panose="020B0503020204020204" pitchFamily="34" charset="-122"/>
                  <a:sym typeface="微软雅黑" panose="020B0503020204020204" pitchFamily="34" charset="-122"/>
                </a:rPr>
                <a:t>1</a:t>
              </a:r>
              <a:endParaRPr kumimoji="0" lang="zh-CN" altLang="en-US" sz="5065" b="1" i="0" u="none" strike="noStrike" kern="1200" cap="none" spc="0" normalizeH="0" baseline="0" noProof="0" dirty="0">
                <a:ln>
                  <a:noFill/>
                </a:ln>
                <a:solidFill>
                  <a:srgbClr val="C55A1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TextBox 18"/>
            <p:cNvSpPr txBox="1"/>
            <p:nvPr/>
          </p:nvSpPr>
          <p:spPr>
            <a:xfrm>
              <a:off x="5009733" y="3242445"/>
              <a:ext cx="585417" cy="872098"/>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065" b="1" i="0" u="none" strike="noStrike" kern="1200" cap="none" spc="0" normalizeH="0" baseline="0" noProof="0" dirty="0">
                  <a:ln>
                    <a:noFill/>
                  </a:ln>
                  <a:solidFill>
                    <a:srgbClr val="C55A1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a:t>
              </a:r>
              <a:endParaRPr kumimoji="0" lang="zh-CN" altLang="en-US" sz="5065" b="1" i="0" u="none" strike="noStrike" kern="1200" cap="none" spc="0" normalizeH="0" baseline="0" noProof="0" dirty="0">
                <a:ln>
                  <a:noFill/>
                </a:ln>
                <a:solidFill>
                  <a:srgbClr val="C55A1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9" name="TextBox 19"/>
            <p:cNvSpPr txBox="1"/>
            <p:nvPr/>
          </p:nvSpPr>
          <p:spPr>
            <a:xfrm>
              <a:off x="5578360" y="4384580"/>
              <a:ext cx="585417" cy="872098"/>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065" b="1" i="0" u="none" strike="noStrike" kern="1200" cap="none" spc="0" normalizeH="0" baseline="0" noProof="0" dirty="0">
                  <a:ln>
                    <a:noFill/>
                  </a:ln>
                  <a:solidFill>
                    <a:srgbClr val="C55A1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3</a:t>
              </a:r>
              <a:endParaRPr kumimoji="0" lang="zh-CN" altLang="en-US" sz="5065" b="1" i="0" u="none" strike="noStrike" kern="1200" cap="none" spc="0" normalizeH="0" baseline="0" noProof="0" dirty="0">
                <a:ln>
                  <a:noFill/>
                </a:ln>
                <a:solidFill>
                  <a:srgbClr val="C55A1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5" grpId="0"/>
      <p:bldP spid="17" grpId="0"/>
      <p:bldP spid="6"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959193" y="4212097"/>
            <a:ext cx="5711379" cy="17025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矩形 7"/>
          <p:cNvSpPr/>
          <p:nvPr/>
        </p:nvSpPr>
        <p:spPr>
          <a:xfrm>
            <a:off x="1068343" y="2473345"/>
            <a:ext cx="5438425" cy="153029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骨质疏松症是老年人最常见的骨代谢性疾病，它给老年人生活带来极大不便和痛若老年人骨质疏松的严重后果在于任何轻微活动或创伤都可能导致骨折，而且骨折后很难痊愈，一旦骨折还可危及生命。</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20" name="Rectangle 3"/>
          <p:cNvSpPr txBox="1">
            <a:spLocks noChangeArrowheads="1"/>
          </p:cNvSpPr>
          <p:nvPr/>
        </p:nvSpPr>
        <p:spPr>
          <a:xfrm>
            <a:off x="828564" y="4347805"/>
            <a:ext cx="5653322" cy="1781629"/>
          </a:xfrm>
          <a:prstGeom prst="rect">
            <a:avLst/>
          </a:prstGeom>
        </p:spPr>
        <p:txBody>
          <a:bodyPr/>
          <a:lst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342900" marR="0" lvl="0" indent="0" algn="l" defTabSz="914400" rtl="0" eaLnBrk="1" fontAlgn="base" latinLnBrk="0" hangingPunct="1">
              <a:lnSpc>
                <a:spcPct val="130000"/>
              </a:lnSpc>
              <a:spcBef>
                <a:spcPct val="20000"/>
              </a:spcBef>
              <a:spcAft>
                <a:spcPct val="0"/>
              </a:spcAft>
              <a:buClr>
                <a:srgbClr val="4472C4"/>
              </a:buClr>
              <a:buSzPct val="70000"/>
              <a:buFont typeface="Wingdings" panose="05000000000000000000" pitchFamily="2" charset="2"/>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最好办法是从食物中摄取：含钙较多的食物有牛奶、鸡蛋、猪骨头汤、鱼虾、黄豆、萝卜缨、芹菜、韭菜等，其中水产品的钙和磷的比例在</a:t>
            </a:r>
            <a:r>
              <a:rPr kumimoji="0" lang="en-US" altLang="zh-CN"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1∶1—1∶2</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，最适合钙的吸收，应多吃些水产品为好。</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24" name="Rectangle 3"/>
          <p:cNvSpPr txBox="1">
            <a:spLocks noChangeArrowheads="1"/>
          </p:cNvSpPr>
          <p:nvPr/>
        </p:nvSpPr>
        <p:spPr>
          <a:xfrm>
            <a:off x="1952689" y="1415731"/>
            <a:ext cx="8729825" cy="849153"/>
          </a:xfrm>
          <a:prstGeom prst="rect">
            <a:avLst/>
          </a:prstGeom>
        </p:spPr>
        <p:txBody>
          <a:bodyPr/>
          <a:lst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342900" marR="0" lvl="0" indent="-342900" algn="dist" defTabSz="914400" rtl="0" eaLnBrk="1" fontAlgn="base" latinLnBrk="0" hangingPunct="1">
              <a:lnSpc>
                <a:spcPct val="100000"/>
              </a:lnSpc>
              <a:spcBef>
                <a:spcPct val="20000"/>
              </a:spcBef>
              <a:spcAft>
                <a:spcPct val="0"/>
              </a:spcAft>
              <a:buClr>
                <a:srgbClr val="4472C4"/>
              </a:buClr>
              <a:buSzPct val="70000"/>
              <a:buFont typeface="Wingdings" panose="05000000000000000000" pitchFamily="2" charset="2"/>
              <a:buNone/>
              <a:defRPr/>
            </a:pPr>
            <a:r>
              <a:rPr kumimoji="0" lang="zh-CN" altLang="en-US"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   </a:t>
            </a:r>
            <a:r>
              <a:rPr kumimoji="0" lang="zh-CN" altLang="en-US" b="1" i="0" u="none" strike="noStrike" kern="1200" cap="none" spc="0" normalizeH="0" baseline="0" noProof="0" dirty="0">
                <a:ln>
                  <a:noFill/>
                </a:ln>
                <a:solidFill>
                  <a:srgbClr val="C55A11"/>
                </a:solidFill>
                <a:effectLst/>
                <a:uLnTx/>
                <a:uFillTx/>
                <a:latin typeface="Adobe Arabic" panose="020F0502020204030204"/>
                <a:ea typeface="微软雅黑" panose="020B0503020204020204" pitchFamily="34" charset="-122"/>
                <a:cs typeface="+mn-ea"/>
                <a:sym typeface="+mn-lt"/>
              </a:rPr>
              <a:t>补钙</a:t>
            </a:r>
            <a:r>
              <a:rPr kumimoji="0" lang="zh-CN" altLang="en-US"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合理补钙太阳晒，筋骨强健步四海。</a:t>
            </a:r>
            <a:endParaRPr kumimoji="0" lang="zh-CN" altLang="en-US"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10" name="组合 9"/>
          <p:cNvGrpSpPr/>
          <p:nvPr/>
        </p:nvGrpSpPr>
        <p:grpSpPr>
          <a:xfrm>
            <a:off x="381804" y="354383"/>
            <a:ext cx="6336775" cy="686539"/>
            <a:chOff x="381804" y="354383"/>
            <a:chExt cx="6336775" cy="686539"/>
          </a:xfrm>
        </p:grpSpPr>
        <p:sp>
          <p:nvSpPr>
            <p:cNvPr id="14" name="矩形 13"/>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rPr>
                <a:t>骨质疏松</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endParaRPr>
            </a:p>
          </p:txBody>
        </p:sp>
        <p:grpSp>
          <p:nvGrpSpPr>
            <p:cNvPr id="15" name="组合 14"/>
            <p:cNvGrpSpPr/>
            <p:nvPr/>
          </p:nvGrpSpPr>
          <p:grpSpPr>
            <a:xfrm>
              <a:off x="381804" y="354383"/>
              <a:ext cx="686539" cy="686539"/>
              <a:chOff x="5206994" y="885563"/>
              <a:chExt cx="686539" cy="686539"/>
            </a:xfrm>
          </p:grpSpPr>
          <p:sp>
            <p:nvSpPr>
              <p:cNvPr id="16"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叁</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17" name="图片 16"/>
              <p:cNvPicPr>
                <a:picLocks noChangeAspect="1"/>
              </p:cNvPicPr>
              <p:nvPr/>
            </p:nvPicPr>
            <p:blipFill>
              <a:blip r:embed="rId1" cstate="screen"/>
              <a:stretch>
                <a:fillRect/>
              </a:stretch>
            </p:blipFill>
            <p:spPr>
              <a:xfrm>
                <a:off x="5206994" y="885563"/>
                <a:ext cx="686539" cy="686539"/>
              </a:xfrm>
              <a:prstGeom prst="rect">
                <a:avLst/>
              </a:prstGeom>
            </p:spPr>
          </p:pic>
        </p:grpSp>
      </p:grpSp>
      <p:pic>
        <p:nvPicPr>
          <p:cNvPr id="4" name="图片 3"/>
          <p:cNvPicPr>
            <a:picLocks noChangeAspect="1"/>
          </p:cNvPicPr>
          <p:nvPr/>
        </p:nvPicPr>
        <p:blipFill>
          <a:blip r:embed="rId2"/>
          <a:stretch>
            <a:fillRect/>
          </a:stretch>
        </p:blipFill>
        <p:spPr>
          <a:xfrm>
            <a:off x="7206050" y="2614351"/>
            <a:ext cx="3917607" cy="34669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1"/>
            <a:ext cx="12574260" cy="6911396"/>
            <a:chOff x="-1" y="-1"/>
            <a:chExt cx="12574260" cy="6911396"/>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8163" r="14901"/>
            <a:stretch>
              <a:fillRect/>
            </a:stretch>
          </p:blipFill>
          <p:spPr>
            <a:xfrm flipH="1">
              <a:off x="-1" y="-1"/>
              <a:ext cx="12192000" cy="6858001"/>
            </a:xfrm>
            <a:prstGeom prst="rect">
              <a:avLst/>
            </a:prstGeom>
          </p:spPr>
        </p:pic>
        <p:pic>
          <p:nvPicPr>
            <p:cNvPr id="16" name="图片 15"/>
            <p:cNvPicPr>
              <a:picLocks noChangeAspect="1"/>
            </p:cNvPicPr>
            <p:nvPr/>
          </p:nvPicPr>
          <p:blipFill>
            <a:blip r:embed="rId2" cstate="screen"/>
            <a:stretch>
              <a:fillRect/>
            </a:stretch>
          </p:blipFill>
          <p:spPr>
            <a:xfrm flipH="1">
              <a:off x="6250718" y="1604745"/>
              <a:ext cx="6323541" cy="5299594"/>
            </a:xfrm>
            <a:prstGeom prst="rect">
              <a:avLst/>
            </a:prstGeom>
          </p:spPr>
        </p:pic>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76874"/>
            <a:stretch>
              <a:fillRect/>
            </a:stretch>
          </p:blipFill>
          <p:spPr>
            <a:xfrm>
              <a:off x="0" y="5472502"/>
              <a:ext cx="12192000" cy="1409743"/>
            </a:xfrm>
            <a:prstGeom prst="rect">
              <a:avLst/>
            </a:prstGeom>
          </p:spPr>
        </p:pic>
        <p:pic>
          <p:nvPicPr>
            <p:cNvPr id="18" name="图片 17"/>
            <p:cNvPicPr>
              <a:picLocks noChangeAspect="1"/>
            </p:cNvPicPr>
            <p:nvPr/>
          </p:nvPicPr>
          <p:blipFill>
            <a:blip r:embed="rId4" cstate="screen"/>
            <a:stretch>
              <a:fillRect/>
            </a:stretch>
          </p:blipFill>
          <p:spPr>
            <a:xfrm>
              <a:off x="406400" y="4511694"/>
              <a:ext cx="2399701" cy="2399701"/>
            </a:xfrm>
            <a:prstGeom prst="rect">
              <a:avLst/>
            </a:prstGeom>
          </p:spPr>
        </p:pic>
      </p:grpSp>
      <p:grpSp>
        <p:nvGrpSpPr>
          <p:cNvPr id="8" name="组合 7"/>
          <p:cNvGrpSpPr/>
          <p:nvPr/>
        </p:nvGrpSpPr>
        <p:grpSpPr>
          <a:xfrm>
            <a:off x="2195162" y="445478"/>
            <a:ext cx="2399701" cy="2272767"/>
            <a:chOff x="2721341" y="493351"/>
            <a:chExt cx="2586422" cy="2449612"/>
          </a:xfrm>
        </p:grpSpPr>
        <p:pic>
          <p:nvPicPr>
            <p:cNvPr id="6" name="图片 5"/>
            <p:cNvPicPr>
              <a:picLocks noChangeAspect="1"/>
            </p:cNvPicPr>
            <p:nvPr/>
          </p:nvPicPr>
          <p:blipFill>
            <a:blip r:embed="rId5" cstate="screen"/>
            <a:stretch>
              <a:fillRect/>
            </a:stretch>
          </p:blipFill>
          <p:spPr>
            <a:xfrm>
              <a:off x="2757848" y="493351"/>
              <a:ext cx="2449612" cy="2449612"/>
            </a:xfrm>
            <a:prstGeom prst="rect">
              <a:avLst/>
            </a:prstGeom>
          </p:spPr>
        </p:pic>
        <p:sp>
          <p:nvSpPr>
            <p:cNvPr id="21" name="文本框 20"/>
            <p:cNvSpPr txBox="1"/>
            <p:nvPr/>
          </p:nvSpPr>
          <p:spPr>
            <a:xfrm>
              <a:off x="2721341" y="758814"/>
              <a:ext cx="2586422" cy="169179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1" lang="zh-CN" altLang="en-US" sz="9600" b="1" i="0" u="none" strike="noStrike" kern="1200" cap="none" spc="0" normalizeH="0" baseline="0" noProof="0" dirty="0">
                  <a:ln>
                    <a:noFill/>
                  </a:ln>
                  <a:solidFill>
                    <a:prstClr val="black">
                      <a:lumMod val="85000"/>
                      <a:lumOff val="15000"/>
                    </a:prstClr>
                  </a:solidFill>
                  <a:effectLst/>
                  <a:uLnTx/>
                  <a:uFillTx/>
                  <a:latin typeface="华文新魏" panose="02010800040101010101" pitchFamily="2" charset="-122"/>
                  <a:ea typeface="华文新魏" panose="02010800040101010101" pitchFamily="2" charset="-122"/>
                  <a:cs typeface="+mn-ea"/>
                  <a:sym typeface="+mn-lt"/>
                </a:rPr>
                <a:t>肆</a:t>
              </a:r>
              <a:endParaRPr kumimoji="1" lang="en-US" altLang="zh-CN" sz="9600" b="1" i="0" u="none" strike="noStrike" kern="1200" cap="none" spc="0" normalizeH="0" baseline="0" noProof="0" dirty="0">
                <a:ln>
                  <a:noFill/>
                </a:ln>
                <a:solidFill>
                  <a:prstClr val="black">
                    <a:lumMod val="85000"/>
                    <a:lumOff val="15000"/>
                  </a:prstClr>
                </a:solidFill>
                <a:effectLst/>
                <a:uLnTx/>
                <a:uFillTx/>
                <a:latin typeface="华文新魏" panose="02010800040101010101" pitchFamily="2" charset="-122"/>
                <a:ea typeface="华文新魏" panose="02010800040101010101" pitchFamily="2" charset="-122"/>
                <a:cs typeface="+mn-ea"/>
                <a:sym typeface="+mn-lt"/>
              </a:endParaRPr>
            </a:p>
          </p:txBody>
        </p:sp>
      </p:grpSp>
      <p:sp>
        <p:nvSpPr>
          <p:cNvPr id="2" name="文本框 1"/>
          <p:cNvSpPr txBox="1"/>
          <p:nvPr/>
        </p:nvSpPr>
        <p:spPr>
          <a:xfrm>
            <a:off x="406399" y="2839894"/>
            <a:ext cx="5984757" cy="1938992"/>
          </a:xfrm>
          <a:prstGeom prst="rect">
            <a:avLst/>
          </a:prstGeom>
          <a:noFill/>
        </p:spPr>
        <p:txBody>
          <a:bodyPr wrap="square">
            <a:spAutoFit/>
          </a:bodyPr>
          <a:lstStyle>
            <a:defPPr>
              <a:defRPr lang="zh-CN"/>
            </a:defPPr>
            <a:lvl1pPr indent="0">
              <a:lnSpc>
                <a:spcPct val="100000"/>
              </a:lnSpc>
              <a:buFont typeface="Wingdings 2" panose="05020102010507070707" pitchFamily="18" charset="2"/>
              <a:buNone/>
              <a:defRPr sz="6000" b="1">
                <a:solidFill>
                  <a:schemeClr val="tx1">
                    <a:lumMod val="85000"/>
                    <a:lumOff val="15000"/>
                  </a:schemeClr>
                </a:solidFill>
                <a:latin typeface="华文新魏" panose="02010800040101010101" pitchFamily="2" charset="-122"/>
                <a:ea typeface="华文新魏" panose="02010800040101010101" pitchFamily="2" charset="-122"/>
                <a:cs typeface="+mn-ea"/>
              </a:defRPr>
            </a:lvl1pPr>
          </a:lstStyle>
          <a:p>
            <a:pPr marL="0" marR="0" lvl="0" indent="0" algn="ctr" defTabSz="914400" rtl="0" eaLnBrk="1" fontAlgn="auto" latinLnBrk="0" hangingPunct="1">
              <a:lnSpc>
                <a:spcPct val="100000"/>
              </a:lnSpc>
              <a:spcBef>
                <a:spcPts val="0"/>
              </a:spcBef>
              <a:spcAft>
                <a:spcPts val="0"/>
              </a:spcAft>
              <a:buClrTx/>
              <a:buSzTx/>
              <a:buFont typeface="Wingdings 2" panose="05020102010507070707" pitchFamily="18" charset="2"/>
              <a:buNone/>
              <a:defRPr/>
            </a:pPr>
            <a:r>
              <a:rPr kumimoji="0" lang="zh-CN" altLang="en-US" sz="6000" b="1" i="0" u="none" strike="noStrike" kern="1200" cap="none" spc="0" normalizeH="0" baseline="0" noProof="0" dirty="0">
                <a:ln>
                  <a:noFill/>
                </a:ln>
                <a:solidFill>
                  <a:prstClr val="black">
                    <a:lumMod val="85000"/>
                    <a:lumOff val="15000"/>
                  </a:prstClr>
                </a:solidFill>
                <a:effectLst/>
                <a:uLnTx/>
                <a:uFillTx/>
                <a:latin typeface="华文新魏" panose="02010800040101010101" pitchFamily="2" charset="-122"/>
                <a:ea typeface="华文新魏" panose="02010800040101010101" pitchFamily="2" charset="-122"/>
                <a:sym typeface="+mn-lt"/>
              </a:rPr>
              <a:t>老年人运动饮食</a:t>
            </a:r>
            <a:r>
              <a:rPr kumimoji="0" lang="zh-CN" altLang="en-US" sz="6000" b="1" i="0" u="none" strike="noStrike" kern="1200" cap="none" spc="0" normalizeH="0" baseline="0" noProof="0" dirty="0">
                <a:ln>
                  <a:noFill/>
                </a:ln>
                <a:solidFill>
                  <a:srgbClr val="C55A11"/>
                </a:solidFill>
                <a:effectLst/>
                <a:uLnTx/>
                <a:uFillTx/>
                <a:latin typeface="华文新魏" panose="02010800040101010101" pitchFamily="2" charset="-122"/>
                <a:ea typeface="华文新魏" panose="02010800040101010101" pitchFamily="2" charset="-122"/>
                <a:sym typeface="+mn-lt"/>
              </a:rPr>
              <a:t>指导</a:t>
            </a:r>
            <a:endParaRPr kumimoji="0" lang="en-US" altLang="zh-CN" sz="6000" b="1" i="0" u="none" strike="noStrike" kern="1200" cap="none" spc="0" normalizeH="0" baseline="0" noProof="0" dirty="0">
              <a:ln>
                <a:noFill/>
              </a:ln>
              <a:solidFill>
                <a:srgbClr val="C55A11"/>
              </a:solidFill>
              <a:effectLst/>
              <a:uLnTx/>
              <a:uFillTx/>
              <a:latin typeface="华文新魏" panose="02010800040101010101" pitchFamily="2" charset="-122"/>
              <a:ea typeface="华文新魏" panose="02010800040101010101" pitchFamily="2"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矩形 17"/>
          <p:cNvSpPr/>
          <p:nvPr/>
        </p:nvSpPr>
        <p:spPr>
          <a:xfrm>
            <a:off x="3446830" y="1753166"/>
            <a:ext cx="1210588" cy="51552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运动系统</a:t>
            </a:r>
            <a:endParaRPr kumimoji="0" lang="zh-CN" altLang="en-US" sz="20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22" name="矩形 21"/>
          <p:cNvSpPr/>
          <p:nvPr/>
        </p:nvSpPr>
        <p:spPr>
          <a:xfrm>
            <a:off x="2791380" y="3257035"/>
            <a:ext cx="1467068" cy="51552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心血管系统</a:t>
            </a:r>
            <a:endParaRPr kumimoji="0" lang="zh-CN" altLang="en-US" sz="20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23" name="矩形 22"/>
          <p:cNvSpPr/>
          <p:nvPr/>
        </p:nvSpPr>
        <p:spPr>
          <a:xfrm>
            <a:off x="3443479" y="4826028"/>
            <a:ext cx="1210588" cy="51552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呼吸系统</a:t>
            </a:r>
            <a:endParaRPr kumimoji="0" lang="zh-CN" altLang="en-US" sz="20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29" name="矩形 28"/>
          <p:cNvSpPr/>
          <p:nvPr/>
        </p:nvSpPr>
        <p:spPr>
          <a:xfrm>
            <a:off x="7374708" y="1747099"/>
            <a:ext cx="1210588" cy="51552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神经系统</a:t>
            </a:r>
            <a:endParaRPr kumimoji="0" lang="zh-CN" altLang="en-US" sz="20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30" name="矩形 29"/>
          <p:cNvSpPr/>
          <p:nvPr/>
        </p:nvSpPr>
        <p:spPr>
          <a:xfrm>
            <a:off x="7884508" y="3302671"/>
            <a:ext cx="1467068" cy="51552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改善糖耐量</a:t>
            </a:r>
            <a:endParaRPr kumimoji="0" lang="zh-CN" altLang="en-US" sz="20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31" name="矩形 30"/>
          <p:cNvSpPr/>
          <p:nvPr/>
        </p:nvSpPr>
        <p:spPr>
          <a:xfrm>
            <a:off x="7415771" y="4851973"/>
            <a:ext cx="1723549" cy="51552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促进脂肪代谢</a:t>
            </a:r>
            <a:endParaRPr kumimoji="0" lang="zh-CN" altLang="en-US" sz="20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32" name="矩形 31"/>
          <p:cNvSpPr/>
          <p:nvPr/>
        </p:nvSpPr>
        <p:spPr>
          <a:xfrm>
            <a:off x="2255764" y="2232362"/>
            <a:ext cx="2441694" cy="42229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延缓骨质疏松和退行性变</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33" name="矩形 32"/>
          <p:cNvSpPr/>
          <p:nvPr/>
        </p:nvSpPr>
        <p:spPr>
          <a:xfrm>
            <a:off x="461284" y="3704495"/>
            <a:ext cx="3746147" cy="422295"/>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 typeface="Wingdings 2" panose="05020102010507070707" pitchFamily="18" charset="2"/>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减少心血管的脂质沉积，避免动脉硬化</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36" name="矩形 35"/>
          <p:cNvSpPr/>
          <p:nvPr/>
        </p:nvSpPr>
        <p:spPr>
          <a:xfrm>
            <a:off x="2861706" y="5312781"/>
            <a:ext cx="1826141" cy="42229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提高呼吸系统功能</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37" name="矩形 36"/>
          <p:cNvSpPr/>
          <p:nvPr/>
        </p:nvSpPr>
        <p:spPr>
          <a:xfrm>
            <a:off x="7398953" y="2228065"/>
            <a:ext cx="2852063" cy="43088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体力和脑力的协调互补作用。</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38" name="矩形 37"/>
          <p:cNvSpPr/>
          <p:nvPr/>
        </p:nvSpPr>
        <p:spPr>
          <a:xfrm>
            <a:off x="7906279" y="3772561"/>
            <a:ext cx="3824437" cy="79162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 typeface="Wingdings 2" panose="05020102010507070707" pitchFamily="18" charset="2"/>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增强胰岛素活性，提高胰岛素功能，降低血糖。</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39" name="矩形 38"/>
          <p:cNvSpPr/>
          <p:nvPr/>
        </p:nvSpPr>
        <p:spPr>
          <a:xfrm>
            <a:off x="7415771" y="5312143"/>
            <a:ext cx="4000827" cy="42229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提高肌肉蛋白酶的活性，加速脂肪分解。</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59" name="组合 58"/>
          <p:cNvGrpSpPr/>
          <p:nvPr/>
        </p:nvGrpSpPr>
        <p:grpSpPr>
          <a:xfrm>
            <a:off x="381804" y="354383"/>
            <a:ext cx="6336775" cy="686539"/>
            <a:chOff x="381804" y="354383"/>
            <a:chExt cx="6336775" cy="686539"/>
          </a:xfrm>
        </p:grpSpPr>
        <p:sp>
          <p:nvSpPr>
            <p:cNvPr id="60" name="矩形 59"/>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体育锻炼健康效益</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61" name="组合 60"/>
            <p:cNvGrpSpPr/>
            <p:nvPr/>
          </p:nvGrpSpPr>
          <p:grpSpPr>
            <a:xfrm>
              <a:off x="381804" y="354383"/>
              <a:ext cx="686539" cy="686539"/>
              <a:chOff x="5206994" y="885563"/>
              <a:chExt cx="686539" cy="686539"/>
            </a:xfrm>
          </p:grpSpPr>
          <p:sp>
            <p:nvSpPr>
              <p:cNvPr id="62"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肆</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63" name="图片 62"/>
              <p:cNvPicPr>
                <a:picLocks noChangeAspect="1"/>
              </p:cNvPicPr>
              <p:nvPr/>
            </p:nvPicPr>
            <p:blipFill>
              <a:blip r:embed="rId1" cstate="screen"/>
              <a:stretch>
                <a:fillRect/>
              </a:stretch>
            </p:blipFill>
            <p:spPr>
              <a:xfrm>
                <a:off x="5206994" y="885563"/>
                <a:ext cx="686539" cy="686539"/>
              </a:xfrm>
              <a:prstGeom prst="rect">
                <a:avLst/>
              </a:prstGeom>
            </p:spPr>
          </p:pic>
        </p:grpSp>
      </p:grpSp>
      <p:grpSp>
        <p:nvGrpSpPr>
          <p:cNvPr id="7" name="组合 6"/>
          <p:cNvGrpSpPr/>
          <p:nvPr/>
        </p:nvGrpSpPr>
        <p:grpSpPr>
          <a:xfrm>
            <a:off x="4501609" y="3252226"/>
            <a:ext cx="1030858" cy="1190993"/>
            <a:chOff x="4501609" y="3252226"/>
            <a:chExt cx="1030858" cy="1190993"/>
          </a:xfrm>
        </p:grpSpPr>
        <p:sp>
          <p:nvSpPr>
            <p:cNvPr id="65" name="Freeform 7"/>
            <p:cNvSpPr/>
            <p:nvPr/>
          </p:nvSpPr>
          <p:spPr bwMode="auto">
            <a:xfrm>
              <a:off x="4501609" y="3252226"/>
              <a:ext cx="1030858" cy="119099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noFill/>
            <a:ln>
              <a:solidFill>
                <a:srgbClr val="C55A11"/>
              </a:solidFill>
            </a:ln>
          </p:spPr>
          <p:txBody>
            <a:bodyPr vert="horz" wrap="square" lIns="68571" tIns="34285" rIns="68571"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55A1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0" name="Freeform 13"/>
            <p:cNvSpPr>
              <a:spLocks noEditPoints="1"/>
            </p:cNvSpPr>
            <p:nvPr/>
          </p:nvSpPr>
          <p:spPr bwMode="auto">
            <a:xfrm>
              <a:off x="4806343" y="3622624"/>
              <a:ext cx="459482" cy="453769"/>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55A11"/>
                </a:solidFill>
                <a:effectLst/>
                <a:uLnTx/>
                <a:uFillTx/>
                <a:latin typeface="等线" panose="02010600030101010101" charset="-122"/>
                <a:ea typeface="等线" panose="02010600030101010101" charset="-122"/>
                <a:cs typeface="+mn-cs"/>
                <a:sym typeface="微软雅黑" panose="020B0503020204020204" pitchFamily="34" charset="-122"/>
              </a:endParaRPr>
            </a:p>
          </p:txBody>
        </p:sp>
      </p:grpSp>
      <p:grpSp>
        <p:nvGrpSpPr>
          <p:cNvPr id="2" name="组合 1"/>
          <p:cNvGrpSpPr/>
          <p:nvPr/>
        </p:nvGrpSpPr>
        <p:grpSpPr>
          <a:xfrm>
            <a:off x="5036084" y="2322060"/>
            <a:ext cx="1030858" cy="1192184"/>
            <a:chOff x="5036084" y="2322060"/>
            <a:chExt cx="1030858" cy="1192184"/>
          </a:xfrm>
        </p:grpSpPr>
        <p:sp>
          <p:nvSpPr>
            <p:cNvPr id="66" name="Freeform 8"/>
            <p:cNvSpPr/>
            <p:nvPr/>
          </p:nvSpPr>
          <p:spPr bwMode="auto">
            <a:xfrm>
              <a:off x="5036084" y="2322060"/>
              <a:ext cx="1030858" cy="1192184"/>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noFill/>
            <a:ln>
              <a:solidFill>
                <a:srgbClr val="C55A11"/>
              </a:solidFill>
            </a:ln>
          </p:spPr>
          <p:txBody>
            <a:bodyPr vert="horz" wrap="square" lIns="68571" tIns="34285" rIns="68571"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55A1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1" name="Freeform 14"/>
            <p:cNvSpPr>
              <a:spLocks noEditPoints="1"/>
            </p:cNvSpPr>
            <p:nvPr/>
          </p:nvSpPr>
          <p:spPr bwMode="auto">
            <a:xfrm>
              <a:off x="5402716" y="2644820"/>
              <a:ext cx="329732" cy="450195"/>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55A11"/>
                </a:solidFill>
                <a:effectLst/>
                <a:uLnTx/>
                <a:uFillTx/>
                <a:latin typeface="等线" panose="02010600030101010101" charset="-122"/>
                <a:ea typeface="等线" panose="02010600030101010101" charset="-122"/>
                <a:cs typeface="+mn-cs"/>
                <a:sym typeface="微软雅黑" panose="020B0503020204020204" pitchFamily="34" charset="-122"/>
              </a:endParaRPr>
            </a:p>
          </p:txBody>
        </p:sp>
      </p:grpSp>
      <p:grpSp>
        <p:nvGrpSpPr>
          <p:cNvPr id="3" name="组合 2"/>
          <p:cNvGrpSpPr/>
          <p:nvPr/>
        </p:nvGrpSpPr>
        <p:grpSpPr>
          <a:xfrm>
            <a:off x="6108604" y="2322060"/>
            <a:ext cx="1030858" cy="1192184"/>
            <a:chOff x="6108604" y="2322060"/>
            <a:chExt cx="1030858" cy="1192184"/>
          </a:xfrm>
        </p:grpSpPr>
        <p:sp>
          <p:nvSpPr>
            <p:cNvPr id="67" name="Freeform 9"/>
            <p:cNvSpPr/>
            <p:nvPr/>
          </p:nvSpPr>
          <p:spPr bwMode="auto">
            <a:xfrm>
              <a:off x="6108604" y="2322060"/>
              <a:ext cx="1030858" cy="1192184"/>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noFill/>
            <a:ln>
              <a:solidFill>
                <a:srgbClr val="C55A11"/>
              </a:solidFill>
            </a:ln>
          </p:spPr>
          <p:txBody>
            <a:bodyPr vert="horz" wrap="square" lIns="68571" tIns="34285" rIns="68571"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55A1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2" name="Freeform 15"/>
            <p:cNvSpPr>
              <a:spLocks noEditPoints="1"/>
            </p:cNvSpPr>
            <p:nvPr/>
          </p:nvSpPr>
          <p:spPr bwMode="auto">
            <a:xfrm>
              <a:off x="6363342" y="2694841"/>
              <a:ext cx="523761" cy="449005"/>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55A11"/>
                </a:solidFill>
                <a:effectLst/>
                <a:uLnTx/>
                <a:uFillTx/>
                <a:latin typeface="等线" panose="02010600030101010101" charset="-122"/>
                <a:ea typeface="等线" panose="02010600030101010101" charset="-122"/>
                <a:cs typeface="+mn-cs"/>
                <a:sym typeface="微软雅黑" panose="020B0503020204020204" pitchFamily="34" charset="-122"/>
              </a:endParaRPr>
            </a:p>
          </p:txBody>
        </p:sp>
      </p:grpSp>
      <p:grpSp>
        <p:nvGrpSpPr>
          <p:cNvPr id="4" name="组合 3"/>
          <p:cNvGrpSpPr/>
          <p:nvPr/>
        </p:nvGrpSpPr>
        <p:grpSpPr>
          <a:xfrm>
            <a:off x="6641888" y="3252226"/>
            <a:ext cx="1032048" cy="1190993"/>
            <a:chOff x="6641888" y="3252226"/>
            <a:chExt cx="1032048" cy="1190993"/>
          </a:xfrm>
        </p:grpSpPr>
        <p:sp>
          <p:nvSpPr>
            <p:cNvPr id="64" name="Freeform 6"/>
            <p:cNvSpPr/>
            <p:nvPr/>
          </p:nvSpPr>
          <p:spPr bwMode="auto">
            <a:xfrm>
              <a:off x="6641888" y="3252226"/>
              <a:ext cx="1032048" cy="119099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noFill/>
            <a:ln>
              <a:solidFill>
                <a:srgbClr val="C55A11"/>
              </a:solidFill>
            </a:ln>
          </p:spPr>
          <p:txBody>
            <a:bodyPr vert="horz" wrap="square" lIns="68571" tIns="34285" rIns="68571"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55A1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3" name="Freeform 17"/>
            <p:cNvSpPr>
              <a:spLocks noEditPoints="1"/>
            </p:cNvSpPr>
            <p:nvPr/>
          </p:nvSpPr>
          <p:spPr bwMode="auto">
            <a:xfrm>
              <a:off x="6915226" y="3620242"/>
              <a:ext cx="459482" cy="460915"/>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55A11"/>
                </a:solidFill>
                <a:effectLst/>
                <a:uLnTx/>
                <a:uFillTx/>
                <a:latin typeface="等线" panose="02010600030101010101" charset="-122"/>
                <a:ea typeface="等线" panose="02010600030101010101" charset="-122"/>
                <a:cs typeface="+mn-cs"/>
                <a:sym typeface="微软雅黑" panose="020B0503020204020204" pitchFamily="34" charset="-122"/>
              </a:endParaRPr>
            </a:p>
          </p:txBody>
        </p:sp>
      </p:grpSp>
      <p:grpSp>
        <p:nvGrpSpPr>
          <p:cNvPr id="5" name="组合 4"/>
          <p:cNvGrpSpPr/>
          <p:nvPr/>
        </p:nvGrpSpPr>
        <p:grpSpPr>
          <a:xfrm>
            <a:off x="6108604" y="4176436"/>
            <a:ext cx="1030858" cy="1192184"/>
            <a:chOff x="6108604" y="4176436"/>
            <a:chExt cx="1030858" cy="1192184"/>
          </a:xfrm>
        </p:grpSpPr>
        <p:sp>
          <p:nvSpPr>
            <p:cNvPr id="69" name="Freeform 11"/>
            <p:cNvSpPr/>
            <p:nvPr/>
          </p:nvSpPr>
          <p:spPr bwMode="auto">
            <a:xfrm>
              <a:off x="6108604" y="4176436"/>
              <a:ext cx="1030858" cy="1192184"/>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noFill/>
            <a:ln>
              <a:solidFill>
                <a:srgbClr val="C55A11"/>
              </a:solidFill>
            </a:ln>
          </p:spPr>
          <p:txBody>
            <a:bodyPr vert="horz" wrap="square" lIns="68571" tIns="34285" rIns="68571"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55A1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nvGrpSpPr>
            <p:cNvPr id="74" name="组合 73"/>
            <p:cNvGrpSpPr/>
            <p:nvPr/>
          </p:nvGrpSpPr>
          <p:grpSpPr>
            <a:xfrm>
              <a:off x="6372000" y="4537519"/>
              <a:ext cx="506444" cy="470018"/>
              <a:chOff x="5928340" y="670992"/>
              <a:chExt cx="506444" cy="470018"/>
            </a:xfrm>
            <a:solidFill>
              <a:srgbClr val="C55A11"/>
            </a:solidFill>
          </p:grpSpPr>
          <p:sp>
            <p:nvSpPr>
              <p:cNvPr id="75" name="Freeform 36"/>
              <p:cNvSpPr>
                <a:spLocks noEditPoints="1"/>
              </p:cNvSpPr>
              <p:nvPr/>
            </p:nvSpPr>
            <p:spPr bwMode="auto">
              <a:xfrm>
                <a:off x="5993909" y="670992"/>
                <a:ext cx="241151" cy="160240"/>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55A11"/>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76" name="Freeform 37"/>
              <p:cNvSpPr>
                <a:spLocks noEditPoints="1"/>
              </p:cNvSpPr>
              <p:nvPr/>
            </p:nvSpPr>
            <p:spPr bwMode="auto">
              <a:xfrm>
                <a:off x="6183208" y="766203"/>
                <a:ext cx="251576" cy="263409"/>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55A11"/>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77" name="Freeform 38"/>
              <p:cNvSpPr>
                <a:spLocks noEditPoints="1"/>
              </p:cNvSpPr>
              <p:nvPr/>
            </p:nvSpPr>
            <p:spPr bwMode="auto">
              <a:xfrm>
                <a:off x="5928340" y="836444"/>
                <a:ext cx="304799" cy="304566"/>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55A11"/>
                  </a:solidFill>
                  <a:effectLst/>
                  <a:uLnTx/>
                  <a:uFillTx/>
                  <a:latin typeface="等线" panose="02010600030101010101" charset="-122"/>
                  <a:ea typeface="等线" panose="02010600030101010101" charset="-122"/>
                  <a:cs typeface="+mn-cs"/>
                  <a:sym typeface="微软雅黑" panose="020B0503020204020204" pitchFamily="34" charset="-122"/>
                </a:endParaRPr>
              </a:p>
            </p:txBody>
          </p:sp>
        </p:grpSp>
      </p:grpSp>
      <p:grpSp>
        <p:nvGrpSpPr>
          <p:cNvPr id="6" name="组合 5"/>
          <p:cNvGrpSpPr/>
          <p:nvPr/>
        </p:nvGrpSpPr>
        <p:grpSpPr>
          <a:xfrm>
            <a:off x="5036084" y="4176436"/>
            <a:ext cx="1030858" cy="1192184"/>
            <a:chOff x="5036084" y="4176436"/>
            <a:chExt cx="1030858" cy="1192184"/>
          </a:xfrm>
        </p:grpSpPr>
        <p:sp>
          <p:nvSpPr>
            <p:cNvPr id="68" name="Freeform 10"/>
            <p:cNvSpPr/>
            <p:nvPr/>
          </p:nvSpPr>
          <p:spPr bwMode="auto">
            <a:xfrm>
              <a:off x="5036084" y="4176436"/>
              <a:ext cx="1030858" cy="1192184"/>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noFill/>
            <a:ln>
              <a:solidFill>
                <a:srgbClr val="C55A11"/>
              </a:solidFill>
            </a:ln>
          </p:spPr>
          <p:txBody>
            <a:bodyPr vert="horz" wrap="square" lIns="68571" tIns="34285" rIns="68571"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55A1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nvGrpSpPr>
            <p:cNvPr id="78" name="组合 77"/>
            <p:cNvGrpSpPr/>
            <p:nvPr/>
          </p:nvGrpSpPr>
          <p:grpSpPr>
            <a:xfrm>
              <a:off x="5305359" y="4530420"/>
              <a:ext cx="428365" cy="468379"/>
              <a:chOff x="697828" y="4453123"/>
              <a:chExt cx="229831" cy="251300"/>
            </a:xfrm>
            <a:solidFill>
              <a:srgbClr val="C55A11"/>
            </a:solidFill>
          </p:grpSpPr>
          <p:sp>
            <p:nvSpPr>
              <p:cNvPr id="79" name="Freeform 665"/>
              <p:cNvSpPr/>
              <p:nvPr/>
            </p:nvSpPr>
            <p:spPr bwMode="auto">
              <a:xfrm>
                <a:off x="697828" y="4453123"/>
                <a:ext cx="229831" cy="177458"/>
              </a:xfrm>
              <a:custGeom>
                <a:avLst/>
                <a:gdLst>
                  <a:gd name="T0" fmla="*/ 179 w 193"/>
                  <a:gd name="T1" fmla="*/ 54 h 149"/>
                  <a:gd name="T2" fmla="*/ 193 w 193"/>
                  <a:gd name="T3" fmla="*/ 0 h 149"/>
                  <a:gd name="T4" fmla="*/ 138 w 193"/>
                  <a:gd name="T5" fmla="*/ 13 h 149"/>
                  <a:gd name="T6" fmla="*/ 152 w 193"/>
                  <a:gd name="T7" fmla="*/ 27 h 149"/>
                  <a:gd name="T8" fmla="*/ 99 w 193"/>
                  <a:gd name="T9" fmla="*/ 79 h 149"/>
                  <a:gd name="T10" fmla="*/ 77 w 193"/>
                  <a:gd name="T11" fmla="*/ 57 h 149"/>
                  <a:gd name="T12" fmla="*/ 0 w 193"/>
                  <a:gd name="T13" fmla="*/ 134 h 149"/>
                  <a:gd name="T14" fmla="*/ 15 w 193"/>
                  <a:gd name="T15" fmla="*/ 149 h 149"/>
                  <a:gd name="T16" fmla="*/ 15 w 193"/>
                  <a:gd name="T17" fmla="*/ 149 h 149"/>
                  <a:gd name="T18" fmla="*/ 77 w 193"/>
                  <a:gd name="T19" fmla="*/ 87 h 149"/>
                  <a:gd name="T20" fmla="*/ 99 w 193"/>
                  <a:gd name="T21" fmla="*/ 108 h 149"/>
                  <a:gd name="T22" fmla="*/ 167 w 193"/>
                  <a:gd name="T23" fmla="*/ 41 h 149"/>
                  <a:gd name="T24" fmla="*/ 179 w 193"/>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49">
                    <a:moveTo>
                      <a:pt x="179" y="54"/>
                    </a:moveTo>
                    <a:lnTo>
                      <a:pt x="193" y="0"/>
                    </a:lnTo>
                    <a:lnTo>
                      <a:pt x="138" y="13"/>
                    </a:lnTo>
                    <a:lnTo>
                      <a:pt x="152" y="27"/>
                    </a:lnTo>
                    <a:lnTo>
                      <a:pt x="99" y="79"/>
                    </a:lnTo>
                    <a:lnTo>
                      <a:pt x="77" y="57"/>
                    </a:lnTo>
                    <a:lnTo>
                      <a:pt x="0" y="134"/>
                    </a:lnTo>
                    <a:lnTo>
                      <a:pt x="15" y="149"/>
                    </a:lnTo>
                    <a:lnTo>
                      <a:pt x="15" y="149"/>
                    </a:lnTo>
                    <a:lnTo>
                      <a:pt x="77" y="87"/>
                    </a:lnTo>
                    <a:lnTo>
                      <a:pt x="99" y="108"/>
                    </a:lnTo>
                    <a:lnTo>
                      <a:pt x="167" y="41"/>
                    </a:lnTo>
                    <a:lnTo>
                      <a:pt x="179" y="5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55A11"/>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80" name="Rectangle 666"/>
              <p:cNvSpPr>
                <a:spLocks noChangeArrowheads="1"/>
              </p:cNvSpPr>
              <p:nvPr/>
            </p:nvSpPr>
            <p:spPr bwMode="auto">
              <a:xfrm>
                <a:off x="718073" y="4643682"/>
                <a:ext cx="33343" cy="6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55A11"/>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81" name="Rectangle 667"/>
              <p:cNvSpPr>
                <a:spLocks noChangeArrowheads="1"/>
              </p:cNvSpPr>
              <p:nvPr/>
            </p:nvSpPr>
            <p:spPr bwMode="auto">
              <a:xfrm>
                <a:off x="772851" y="4613906"/>
                <a:ext cx="33343" cy="90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55A11"/>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82" name="Rectangle 668"/>
              <p:cNvSpPr>
                <a:spLocks noChangeArrowheads="1"/>
              </p:cNvSpPr>
              <p:nvPr/>
            </p:nvSpPr>
            <p:spPr bwMode="auto">
              <a:xfrm>
                <a:off x="828820" y="4584131"/>
                <a:ext cx="33343" cy="120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55A11"/>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83" name="Rectangle 669"/>
              <p:cNvSpPr>
                <a:spLocks noChangeArrowheads="1"/>
              </p:cNvSpPr>
              <p:nvPr/>
            </p:nvSpPr>
            <p:spPr bwMode="auto">
              <a:xfrm>
                <a:off x="883598" y="4554357"/>
                <a:ext cx="33343" cy="150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55A11"/>
                  </a:solidFill>
                  <a:effectLst/>
                  <a:uLnTx/>
                  <a:uFillTx/>
                  <a:latin typeface="等线" panose="02010600030101010101" charset="-122"/>
                  <a:ea typeface="等线" panose="02010600030101010101" charset="-122"/>
                  <a:cs typeface="+mn-cs"/>
                  <a:sym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500" fill="hold"/>
                                        <p:tgtEl>
                                          <p:spTgt spid="6"/>
                                        </p:tgtEl>
                                        <p:attrNameLst>
                                          <p:attrName>ppt_w</p:attrName>
                                        </p:attrNameLst>
                                      </p:cBhvr>
                                      <p:tavLst>
                                        <p:tav tm="0">
                                          <p:val>
                                            <p:fltVal val="0"/>
                                          </p:val>
                                        </p:tav>
                                        <p:tav tm="100000">
                                          <p:val>
                                            <p:strVal val="#ppt_w"/>
                                          </p:val>
                                        </p:tav>
                                      </p:tavLst>
                                    </p:anim>
                                    <p:anim calcmode="lin" valueType="num">
                                      <p:cBhvr>
                                        <p:cTn id="73" dur="500" fill="hold"/>
                                        <p:tgtEl>
                                          <p:spTgt spid="6"/>
                                        </p:tgtEl>
                                        <p:attrNameLst>
                                          <p:attrName>ppt_h</p:attrName>
                                        </p:attrNameLst>
                                      </p:cBhvr>
                                      <p:tavLst>
                                        <p:tav tm="0">
                                          <p:val>
                                            <p:fltVal val="0"/>
                                          </p:val>
                                        </p:tav>
                                        <p:tav tm="100000">
                                          <p:val>
                                            <p:strVal val="#ppt_h"/>
                                          </p:val>
                                        </p:tav>
                                      </p:tavLst>
                                    </p:anim>
                                    <p:animEffect transition="in" filter="fade">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p:cTn id="87" dur="500" fill="hold"/>
                                        <p:tgtEl>
                                          <p:spTgt spid="7"/>
                                        </p:tgtEl>
                                        <p:attrNameLst>
                                          <p:attrName>ppt_w</p:attrName>
                                        </p:attrNameLst>
                                      </p:cBhvr>
                                      <p:tavLst>
                                        <p:tav tm="0">
                                          <p:val>
                                            <p:fltVal val="0"/>
                                          </p:val>
                                        </p:tav>
                                        <p:tav tm="100000">
                                          <p:val>
                                            <p:strVal val="#ppt_w"/>
                                          </p:val>
                                        </p:tav>
                                      </p:tavLst>
                                    </p:anim>
                                    <p:anim calcmode="lin" valueType="num">
                                      <p:cBhvr>
                                        <p:cTn id="88" dur="500" fill="hold"/>
                                        <p:tgtEl>
                                          <p:spTgt spid="7"/>
                                        </p:tgtEl>
                                        <p:attrNameLst>
                                          <p:attrName>ppt_h</p:attrName>
                                        </p:attrNameLst>
                                      </p:cBhvr>
                                      <p:tavLst>
                                        <p:tav tm="0">
                                          <p:val>
                                            <p:fltVal val="0"/>
                                          </p:val>
                                        </p:tav>
                                        <p:tav tm="100000">
                                          <p:val>
                                            <p:strVal val="#ppt_h"/>
                                          </p:val>
                                        </p:tav>
                                      </p:tavLst>
                                    </p:anim>
                                    <p:animEffect transition="in" filter="fade">
                                      <p:cBhvr>
                                        <p:cTn id="89" dur="500"/>
                                        <p:tgtEl>
                                          <p:spTgt spid="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fade">
                                      <p:cBhvr>
                                        <p:cTn id="94" dur="500"/>
                                        <p:tgtEl>
                                          <p:spTgt spid="2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9" grpId="0"/>
      <p:bldP spid="30" grpId="0"/>
      <p:bldP spid="31" grpId="0"/>
      <p:bldP spid="32" grpId="0"/>
      <p:bldP spid="33" grpId="0"/>
      <p:bldP spid="36" grpId="0"/>
      <p:bldP spid="37" grpId="0"/>
      <p:bldP spid="38"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6798059" y="503302"/>
            <a:ext cx="6444714" cy="6436669"/>
          </a:xfrm>
          <a:prstGeom prst="rect">
            <a:avLst/>
          </a:prstGeom>
        </p:spPr>
      </p:pic>
      <p:sp>
        <p:nvSpPr>
          <p:cNvPr id="68" name="矩形 67"/>
          <p:cNvSpPr/>
          <p:nvPr/>
        </p:nvSpPr>
        <p:spPr>
          <a:xfrm>
            <a:off x="1851174" y="2088412"/>
            <a:ext cx="4550229" cy="116955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ea"/>
              <a:buAutoNum type="circleNumDbPlain"/>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散步：</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3-4</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公里</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小时，</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60-90</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步</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分钟；</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慢跑和游泳；</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跳舞；</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球类运动；</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太极拳。</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70" name="矩形 69"/>
          <p:cNvSpPr/>
          <p:nvPr/>
        </p:nvSpPr>
        <p:spPr>
          <a:xfrm>
            <a:off x="1878167" y="5333201"/>
            <a:ext cx="5384162" cy="849656"/>
          </a:xfrm>
          <a:prstGeom prst="rect">
            <a:avLst/>
          </a:prstGeom>
        </p:spPr>
        <p:txBody>
          <a:bodyPr wrap="square">
            <a:spAutoFit/>
          </a:bodyPr>
          <a:lstStyle/>
          <a:p>
            <a:pPr marL="342900" marR="0" lvl="0" indent="-342900" algn="l" defTabSz="914400" rtl="0" eaLnBrk="1" fontAlgn="auto" latinLnBrk="0" hangingPunct="1">
              <a:lnSpc>
                <a:spcPct val="120000"/>
              </a:lnSpc>
              <a:spcBef>
                <a:spcPts val="0"/>
              </a:spcBef>
              <a:spcAft>
                <a:spcPts val="0"/>
              </a:spcAft>
              <a:buClrTx/>
              <a:buSzTx/>
              <a:buFont typeface="+mj-ea"/>
              <a:buAutoNum type="circleNumDbPlain"/>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“三”：最好一次三公里或三十分钟以上。</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342900" marR="0" lvl="0" indent="-342900" algn="l" defTabSz="914400" rtl="0" eaLnBrk="1" fontAlgn="auto" latinLnBrk="0" hangingPunct="1">
              <a:lnSpc>
                <a:spcPct val="120000"/>
              </a:lnSpc>
              <a:spcBef>
                <a:spcPts val="0"/>
              </a:spcBef>
              <a:spcAft>
                <a:spcPts val="0"/>
              </a:spcAft>
              <a:buClrTx/>
              <a:buSzTx/>
              <a:buFont typeface="+mj-ea"/>
              <a:buAutoNum type="circleNumDbPlain"/>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“五”：一个礼拜最少运动</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5</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次以上。</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342900" marR="0" lvl="0" indent="-342900" algn="l" defTabSz="914400" rtl="0" eaLnBrk="1" fontAlgn="auto" latinLnBrk="0" hangingPunct="1">
              <a:lnSpc>
                <a:spcPct val="120000"/>
              </a:lnSpc>
              <a:spcBef>
                <a:spcPts val="0"/>
              </a:spcBef>
              <a:spcAft>
                <a:spcPts val="0"/>
              </a:spcAft>
              <a:buClrTx/>
              <a:buSzTx/>
              <a:buFont typeface="+mj-ea"/>
              <a:buAutoNum type="circleNumDbPlain"/>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“七”：是运动的适量。运动到你的年龄加心跳等于</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170</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8" name="组合 7"/>
          <p:cNvGrpSpPr/>
          <p:nvPr/>
        </p:nvGrpSpPr>
        <p:grpSpPr>
          <a:xfrm>
            <a:off x="843517" y="1817893"/>
            <a:ext cx="869950" cy="869950"/>
            <a:chOff x="5849929" y="1893504"/>
            <a:chExt cx="869950" cy="869950"/>
          </a:xfrm>
        </p:grpSpPr>
        <p:sp>
          <p:nvSpPr>
            <p:cNvPr id="17" name="任意多边形: 形状 74"/>
            <p:cNvSpPr/>
            <p:nvPr/>
          </p:nvSpPr>
          <p:spPr>
            <a:xfrm>
              <a:off x="5849929" y="1893504"/>
              <a:ext cx="869950" cy="869950"/>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rgbClr val="C55A11"/>
            </a:solidFill>
            <a:ln w="12700" cap="flat" cmpd="sng" algn="ctr">
              <a:noFill/>
              <a:prstDash val="solid"/>
              <a:miter lim="800000"/>
            </a:ln>
            <a:effectLst/>
          </p:spPr>
          <p:txBody>
            <a:bodyPr lIns="197955" tIns="197955" rIns="197955" bIns="197955" spcCol="127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1244600" rtl="0" eaLnBrk="1" fontAlgn="auto" latinLnBrk="0" hangingPunct="1">
                <a:lnSpc>
                  <a:spcPct val="90000"/>
                </a:lnSpc>
                <a:spcBef>
                  <a:spcPct val="0"/>
                </a:spcBef>
                <a:spcAft>
                  <a:spcPct val="35000"/>
                </a:spcAft>
                <a:buClrTx/>
                <a:buSzTx/>
                <a:buFontTx/>
                <a:buNone/>
                <a:defRPr/>
              </a:pPr>
              <a:endParaRPr kumimoji="0" lang="zh-CN" altLang="en-US" sz="2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pic>
          <p:nvPicPr>
            <p:cNvPr id="2" name="图片 1"/>
            <p:cNvPicPr>
              <a:picLocks noChangeAspect="1"/>
            </p:cNvPicPr>
            <p:nvPr/>
          </p:nvPicPr>
          <p:blipFill>
            <a:blip r:embed="rId2" cstate="screen">
              <a:biLevel thresh="25000"/>
            </a:blip>
            <a:stretch>
              <a:fillRect/>
            </a:stretch>
          </p:blipFill>
          <p:spPr>
            <a:xfrm>
              <a:off x="5989223" y="2044792"/>
              <a:ext cx="568004" cy="568004"/>
            </a:xfrm>
            <a:prstGeom prst="rect">
              <a:avLst/>
            </a:prstGeom>
          </p:spPr>
        </p:pic>
      </p:grpSp>
      <p:grpSp>
        <p:nvGrpSpPr>
          <p:cNvPr id="7" name="组合 6"/>
          <p:cNvGrpSpPr/>
          <p:nvPr/>
        </p:nvGrpSpPr>
        <p:grpSpPr>
          <a:xfrm>
            <a:off x="843517" y="3483588"/>
            <a:ext cx="868363" cy="869950"/>
            <a:chOff x="6403966" y="3230179"/>
            <a:chExt cx="868363" cy="869950"/>
          </a:xfrm>
        </p:grpSpPr>
        <p:sp>
          <p:nvSpPr>
            <p:cNvPr id="18" name="任意多边形: 形状 75"/>
            <p:cNvSpPr/>
            <p:nvPr/>
          </p:nvSpPr>
          <p:spPr>
            <a:xfrm>
              <a:off x="6403966" y="3230179"/>
              <a:ext cx="868363" cy="869950"/>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rgbClr val="C55A11"/>
            </a:solidFill>
            <a:ln w="12700" cap="flat" cmpd="sng" algn="ctr">
              <a:noFill/>
              <a:prstDash val="solid"/>
              <a:miter lim="800000"/>
            </a:ln>
            <a:effectLst/>
          </p:spPr>
          <p:txBody>
            <a:bodyPr lIns="197955" tIns="197955" rIns="197955" bIns="197955" spcCol="127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1244600" rtl="0" eaLnBrk="1" fontAlgn="auto" latinLnBrk="0" hangingPunct="1">
                <a:lnSpc>
                  <a:spcPct val="90000"/>
                </a:lnSpc>
                <a:spcBef>
                  <a:spcPct val="0"/>
                </a:spcBef>
                <a:spcAft>
                  <a:spcPct val="35000"/>
                </a:spcAft>
                <a:buClrTx/>
                <a:buSzTx/>
                <a:buFontTx/>
                <a:buNone/>
                <a:defRPr/>
              </a:pPr>
              <a:endParaRPr kumimoji="0" lang="zh-CN" altLang="en-US" sz="2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pic>
          <p:nvPicPr>
            <p:cNvPr id="4" name="图片 3"/>
            <p:cNvPicPr>
              <a:picLocks noChangeAspect="1"/>
            </p:cNvPicPr>
            <p:nvPr/>
          </p:nvPicPr>
          <p:blipFill>
            <a:blip r:embed="rId3" cstate="screen"/>
            <a:stretch>
              <a:fillRect/>
            </a:stretch>
          </p:blipFill>
          <p:spPr>
            <a:xfrm flipH="1">
              <a:off x="6529611" y="3356618"/>
              <a:ext cx="617072" cy="617072"/>
            </a:xfrm>
            <a:prstGeom prst="rect">
              <a:avLst/>
            </a:prstGeom>
          </p:spPr>
        </p:pic>
      </p:grpSp>
      <p:grpSp>
        <p:nvGrpSpPr>
          <p:cNvPr id="6" name="组合 5"/>
          <p:cNvGrpSpPr/>
          <p:nvPr/>
        </p:nvGrpSpPr>
        <p:grpSpPr>
          <a:xfrm>
            <a:off x="843517" y="4967220"/>
            <a:ext cx="869950" cy="869950"/>
            <a:chOff x="5849929" y="4566854"/>
            <a:chExt cx="869950" cy="869950"/>
          </a:xfrm>
        </p:grpSpPr>
        <p:sp>
          <p:nvSpPr>
            <p:cNvPr id="19" name="任意多边形: 形状 76"/>
            <p:cNvSpPr/>
            <p:nvPr/>
          </p:nvSpPr>
          <p:spPr>
            <a:xfrm>
              <a:off x="5849929" y="4566854"/>
              <a:ext cx="869950" cy="869950"/>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rgbClr val="C55A11"/>
            </a:solidFill>
            <a:ln w="12700" cap="flat" cmpd="sng" algn="ctr">
              <a:noFill/>
              <a:prstDash val="solid"/>
              <a:miter lim="800000"/>
            </a:ln>
            <a:effectLst/>
          </p:spPr>
          <p:txBody>
            <a:bodyPr lIns="197955" tIns="197955" rIns="197955" bIns="197955" spcCol="127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1244600" rtl="0" eaLnBrk="1" fontAlgn="auto" latinLnBrk="0" hangingPunct="1">
                <a:lnSpc>
                  <a:spcPct val="90000"/>
                </a:lnSpc>
                <a:spcBef>
                  <a:spcPct val="0"/>
                </a:spcBef>
                <a:spcAft>
                  <a:spcPct val="35000"/>
                </a:spcAft>
                <a:buClrTx/>
                <a:buSzTx/>
                <a:buFontTx/>
                <a:buNone/>
                <a:defRPr/>
              </a:pPr>
              <a:endParaRPr kumimoji="0" lang="zh-CN" altLang="en-US" sz="2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pic>
          <p:nvPicPr>
            <p:cNvPr id="5" name="图片 4"/>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946773" y="4696602"/>
              <a:ext cx="610454" cy="610454"/>
            </a:xfrm>
            <a:prstGeom prst="rect">
              <a:avLst/>
            </a:prstGeom>
          </p:spPr>
        </p:pic>
      </p:grpSp>
      <p:sp>
        <p:nvSpPr>
          <p:cNvPr id="36" name="文本框 35"/>
          <p:cNvSpPr txBox="1"/>
          <p:nvPr/>
        </p:nvSpPr>
        <p:spPr>
          <a:xfrm>
            <a:off x="1851174" y="1708287"/>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运动方式</a:t>
            </a:r>
            <a:endParaRPr kumimoji="0" lang="en-US" altLang="zh-CN" sz="2000" b="1" i="0" u="none" strike="noStrike" kern="1200" cap="none" spc="30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0" name="文本框 9"/>
          <p:cNvSpPr txBox="1"/>
          <p:nvPr/>
        </p:nvSpPr>
        <p:spPr>
          <a:xfrm>
            <a:off x="1851174" y="348358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运动时间</a:t>
            </a:r>
            <a:endParaRPr kumimoji="0" lang="en-US" altLang="zh-CN" sz="2000" b="1" i="0" u="none" strike="noStrike" kern="1200" cap="none" spc="30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40" name="文本框 39"/>
          <p:cNvSpPr txBox="1"/>
          <p:nvPr/>
        </p:nvSpPr>
        <p:spPr>
          <a:xfrm>
            <a:off x="1851175" y="3838142"/>
            <a:ext cx="5957512" cy="849656"/>
          </a:xfrm>
          <a:prstGeom prst="rect">
            <a:avLst/>
          </a:prstGeom>
        </p:spPr>
        <p:txBody>
          <a:bodyPr wrap="square">
            <a:spAutoFit/>
          </a:bodyPr>
          <a:lstStyle>
            <a:defPPr>
              <a:defRPr lang="zh-CN"/>
            </a:defPPr>
            <a:lvl1pPr marL="342900" indent="-342900">
              <a:buFont typeface="+mj-ea"/>
              <a:buAutoNum type="circleNumDbPlain"/>
              <a:defRPr sz="1600">
                <a:solidFill>
                  <a:schemeClr val="tx1">
                    <a:lumMod val="85000"/>
                    <a:lumOff val="15000"/>
                  </a:schemeClr>
                </a:solidFill>
                <a:latin typeface="Adobe Arabic" panose="020F0502020204030204"/>
                <a:ea typeface="微软雅黑" panose="020B0503020204020204" pitchFamily="34" charset="-122"/>
                <a:cs typeface="+mn-ea"/>
              </a:defRPr>
            </a:lvl1pPr>
          </a:lstStyle>
          <a:p>
            <a:pPr marL="342900" marR="0" lvl="0" indent="-342900" algn="l" defTabSz="914400" rtl="0" eaLnBrk="1" fontAlgn="auto" latinLnBrk="0" hangingPunct="1">
              <a:lnSpc>
                <a:spcPct val="120000"/>
              </a:lnSpc>
              <a:spcBef>
                <a:spcPts val="0"/>
              </a:spcBef>
              <a:spcAft>
                <a:spcPts val="0"/>
              </a:spcAft>
              <a:buClrTx/>
              <a:buSzTx/>
              <a:buFont typeface="+mj-ea"/>
              <a:buAutoNum type="circleNumDbPlain"/>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晨练：要等天亮或者太阳出来，气温升高，云开雾散，污染物飘散。</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endParaRPr>
          </a:p>
          <a:p>
            <a:pPr marL="342900" marR="0" lvl="0" indent="-342900" algn="l" defTabSz="914400" rtl="0" eaLnBrk="1" fontAlgn="auto" latinLnBrk="0" hangingPunct="1">
              <a:lnSpc>
                <a:spcPct val="120000"/>
              </a:lnSpc>
              <a:spcBef>
                <a:spcPts val="0"/>
              </a:spcBef>
              <a:spcAft>
                <a:spcPts val="0"/>
              </a:spcAft>
              <a:buClrTx/>
              <a:buSzTx/>
              <a:buFont typeface="+mj-ea"/>
              <a:buAutoNum type="circleNumDbPlain"/>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每次运动从</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10</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分钟开始，以后按照</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5-10</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分钟的递增量，循序渐进的达到</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1</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小时左右。</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endParaRPr>
          </a:p>
        </p:txBody>
      </p:sp>
      <p:sp>
        <p:nvSpPr>
          <p:cNvPr id="42" name="文本框 41"/>
          <p:cNvSpPr txBox="1"/>
          <p:nvPr/>
        </p:nvSpPr>
        <p:spPr>
          <a:xfrm>
            <a:off x="1851174" y="4933091"/>
            <a:ext cx="6712856" cy="400110"/>
          </a:xfrm>
          <a:prstGeom prst="rect">
            <a:avLst/>
          </a:prstGeom>
          <a:noFill/>
        </p:spPr>
        <p:txBody>
          <a:bodyPr wrap="square">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cap="none" spc="300" normalizeH="0" baseline="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三个字：三、五、七 </a:t>
            </a:r>
            <a:endParaRPr kumimoji="0" lang="en-US" altLang="zh-CN" sz="2000" b="1" i="0" u="none" strike="noStrike" kern="1200" cap="none" spc="30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endParaRPr>
          </a:p>
        </p:txBody>
      </p:sp>
      <p:grpSp>
        <p:nvGrpSpPr>
          <p:cNvPr id="29" name="组合 28"/>
          <p:cNvGrpSpPr/>
          <p:nvPr/>
        </p:nvGrpSpPr>
        <p:grpSpPr>
          <a:xfrm>
            <a:off x="7952058" y="1025372"/>
            <a:ext cx="763854" cy="3899355"/>
            <a:chOff x="634945" y="3096471"/>
            <a:chExt cx="835645" cy="3899355"/>
          </a:xfrm>
        </p:grpSpPr>
        <p:sp>
          <p:nvSpPr>
            <p:cNvPr id="23" name="任意多边形: 形状 79"/>
            <p:cNvSpPr/>
            <p:nvPr/>
          </p:nvSpPr>
          <p:spPr>
            <a:xfrm>
              <a:off x="634945" y="3096471"/>
              <a:ext cx="835645" cy="3899355"/>
            </a:xfrm>
            <a:prstGeom prst="rect">
              <a:avLst/>
            </a:prstGeom>
            <a:solidFill>
              <a:srgbClr val="C55A11"/>
            </a:solidFill>
            <a:ln w="12700" cap="flat" cmpd="sng" algn="ctr">
              <a:solidFill>
                <a:srgbClr val="FFFFFF">
                  <a:hueOff val="0"/>
                  <a:satOff val="0"/>
                  <a:lumOff val="0"/>
                  <a:alphaOff val="0"/>
                </a:srgbClr>
              </a:solidFill>
              <a:prstDash val="solid"/>
              <a:miter lim="800000"/>
            </a:ln>
            <a:effectLst/>
          </p:spPr>
          <p:txBody>
            <a:bodyPr vert="eaVert" lIns="197955" tIns="197955" rIns="197955" bIns="197955" spcCol="127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1244600" rtl="0" eaLnBrk="1" fontAlgn="auto" latinLnBrk="0" hangingPunct="1">
                <a:lnSpc>
                  <a:spcPct val="90000"/>
                </a:lnSpc>
                <a:spcBef>
                  <a:spcPct val="0"/>
                </a:spcBef>
                <a:spcAft>
                  <a:spcPct val="35000"/>
                </a:spcAft>
                <a:buClrTx/>
                <a:buSzTx/>
                <a:buFontTx/>
                <a:buNone/>
                <a:defRPr/>
              </a:pPr>
              <a:endParaRPr kumimoji="0" lang="zh-CN" altLang="en-US" sz="2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sp>
          <p:nvSpPr>
            <p:cNvPr id="3" name="矩形 2"/>
            <p:cNvSpPr/>
            <p:nvPr/>
          </p:nvSpPr>
          <p:spPr>
            <a:xfrm>
              <a:off x="772707" y="3182416"/>
              <a:ext cx="673406" cy="3539430"/>
            </a:xfrm>
            <a:prstGeom prst="rect">
              <a:avLst/>
            </a:prstGeom>
          </p:spPr>
          <p:txBody>
            <a:bodyPr vert="eaVert"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走路是最好的运动</a:t>
              </a:r>
              <a:endParaRPr kumimoji="0" lang="en-US" altLang="zh-CN" sz="2800" b="1" i="0" u="none" strike="noStrike" kern="1200" cap="none" spc="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endParaRPr>
            </a:p>
          </p:txBody>
        </p:sp>
      </p:grpSp>
      <p:grpSp>
        <p:nvGrpSpPr>
          <p:cNvPr id="27" name="组合 26"/>
          <p:cNvGrpSpPr/>
          <p:nvPr/>
        </p:nvGrpSpPr>
        <p:grpSpPr>
          <a:xfrm>
            <a:off x="381804" y="354383"/>
            <a:ext cx="6336775" cy="686539"/>
            <a:chOff x="381804" y="354383"/>
            <a:chExt cx="6336775" cy="686539"/>
          </a:xfrm>
        </p:grpSpPr>
        <p:sp>
          <p:nvSpPr>
            <p:cNvPr id="28" name="矩形 27"/>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体育锻炼健康效益</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30" name="组合 29"/>
            <p:cNvGrpSpPr/>
            <p:nvPr/>
          </p:nvGrpSpPr>
          <p:grpSpPr>
            <a:xfrm>
              <a:off x="381804" y="354383"/>
              <a:ext cx="686539" cy="686539"/>
              <a:chOff x="5206994" y="885563"/>
              <a:chExt cx="686539" cy="686539"/>
            </a:xfrm>
          </p:grpSpPr>
          <p:sp>
            <p:nvSpPr>
              <p:cNvPr id="32"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肆</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33" name="图片 32"/>
              <p:cNvPicPr>
                <a:picLocks noChangeAspect="1"/>
              </p:cNvPicPr>
              <p:nvPr/>
            </p:nvPicPr>
            <p:blipFill>
              <a:blip r:embed="rId6" cstate="screen"/>
              <a:stretch>
                <a:fillRect/>
              </a:stretch>
            </p:blipFill>
            <p:spPr>
              <a:xfrm>
                <a:off x="5206994" y="885563"/>
                <a:ext cx="686539" cy="686539"/>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1000"/>
                                        <p:tgtEl>
                                          <p:spTgt spid="68"/>
                                        </p:tgtEl>
                                      </p:cBhvr>
                                    </p:animEffect>
                                    <p:anim calcmode="lin" valueType="num">
                                      <p:cBhvr>
                                        <p:cTn id="37" dur="1000" fill="hold"/>
                                        <p:tgtEl>
                                          <p:spTgt spid="68"/>
                                        </p:tgtEl>
                                        <p:attrNameLst>
                                          <p:attrName>ppt_x</p:attrName>
                                        </p:attrNameLst>
                                      </p:cBhvr>
                                      <p:tavLst>
                                        <p:tav tm="0">
                                          <p:val>
                                            <p:strVal val="#ppt_x"/>
                                          </p:val>
                                        </p:tav>
                                        <p:tav tm="100000">
                                          <p:val>
                                            <p:strVal val="#ppt_x"/>
                                          </p:val>
                                        </p:tav>
                                      </p:tavLst>
                                    </p:anim>
                                    <p:anim calcmode="lin" valueType="num">
                                      <p:cBhvr>
                                        <p:cTn id="38"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1000"/>
                                        <p:tgtEl>
                                          <p:spTgt spid="40"/>
                                        </p:tgtEl>
                                      </p:cBhvr>
                                    </p:animEffect>
                                    <p:anim calcmode="lin" valueType="num">
                                      <p:cBhvr>
                                        <p:cTn id="56" dur="1000" fill="hold"/>
                                        <p:tgtEl>
                                          <p:spTgt spid="40"/>
                                        </p:tgtEl>
                                        <p:attrNameLst>
                                          <p:attrName>ppt_x</p:attrName>
                                        </p:attrNameLst>
                                      </p:cBhvr>
                                      <p:tavLst>
                                        <p:tav tm="0">
                                          <p:val>
                                            <p:strVal val="#ppt_x"/>
                                          </p:val>
                                        </p:tav>
                                        <p:tav tm="100000">
                                          <p:val>
                                            <p:strVal val="#ppt_x"/>
                                          </p:val>
                                        </p:tav>
                                      </p:tavLst>
                                    </p:anim>
                                    <p:anim calcmode="lin" valueType="num">
                                      <p:cBhvr>
                                        <p:cTn id="5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p:cTn id="62" dur="500" fill="hold"/>
                                        <p:tgtEl>
                                          <p:spTgt spid="6"/>
                                        </p:tgtEl>
                                        <p:attrNameLst>
                                          <p:attrName>ppt_w</p:attrName>
                                        </p:attrNameLst>
                                      </p:cBhvr>
                                      <p:tavLst>
                                        <p:tav tm="0">
                                          <p:val>
                                            <p:fltVal val="0"/>
                                          </p:val>
                                        </p:tav>
                                        <p:tav tm="100000">
                                          <p:val>
                                            <p:strVal val="#ppt_w"/>
                                          </p:val>
                                        </p:tav>
                                      </p:tavLst>
                                    </p:anim>
                                    <p:anim calcmode="lin" valueType="num">
                                      <p:cBhvr>
                                        <p:cTn id="63" dur="500" fill="hold"/>
                                        <p:tgtEl>
                                          <p:spTgt spid="6"/>
                                        </p:tgtEl>
                                        <p:attrNameLst>
                                          <p:attrName>ppt_h</p:attrName>
                                        </p:attrNameLst>
                                      </p:cBhvr>
                                      <p:tavLst>
                                        <p:tav tm="0">
                                          <p:val>
                                            <p:fltVal val="0"/>
                                          </p:val>
                                        </p:tav>
                                        <p:tav tm="100000">
                                          <p:val>
                                            <p:strVal val="#ppt_h"/>
                                          </p:val>
                                        </p:tav>
                                      </p:tavLst>
                                    </p:anim>
                                    <p:animEffect transition="in" filter="fade">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1000"/>
                                        <p:tgtEl>
                                          <p:spTgt spid="42"/>
                                        </p:tgtEl>
                                      </p:cBhvr>
                                    </p:animEffect>
                                    <p:anim calcmode="lin" valueType="num">
                                      <p:cBhvr>
                                        <p:cTn id="70" dur="1000" fill="hold"/>
                                        <p:tgtEl>
                                          <p:spTgt spid="42"/>
                                        </p:tgtEl>
                                        <p:attrNameLst>
                                          <p:attrName>ppt_x</p:attrName>
                                        </p:attrNameLst>
                                      </p:cBhvr>
                                      <p:tavLst>
                                        <p:tav tm="0">
                                          <p:val>
                                            <p:strVal val="#ppt_x"/>
                                          </p:val>
                                        </p:tav>
                                        <p:tav tm="100000">
                                          <p:val>
                                            <p:strVal val="#ppt_x"/>
                                          </p:val>
                                        </p:tav>
                                      </p:tavLst>
                                    </p:anim>
                                    <p:anim calcmode="lin" valueType="num">
                                      <p:cBhvr>
                                        <p:cTn id="71" dur="1000" fill="hold"/>
                                        <p:tgtEl>
                                          <p:spTgt spid="42"/>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1000"/>
                                        <p:tgtEl>
                                          <p:spTgt spid="70"/>
                                        </p:tgtEl>
                                      </p:cBhvr>
                                    </p:animEffect>
                                    <p:anim calcmode="lin" valueType="num">
                                      <p:cBhvr>
                                        <p:cTn id="75" dur="1000" fill="hold"/>
                                        <p:tgtEl>
                                          <p:spTgt spid="70"/>
                                        </p:tgtEl>
                                        <p:attrNameLst>
                                          <p:attrName>ppt_x</p:attrName>
                                        </p:attrNameLst>
                                      </p:cBhvr>
                                      <p:tavLst>
                                        <p:tav tm="0">
                                          <p:val>
                                            <p:strVal val="#ppt_x"/>
                                          </p:val>
                                        </p:tav>
                                        <p:tav tm="100000">
                                          <p:val>
                                            <p:strVal val="#ppt_x"/>
                                          </p:val>
                                        </p:tav>
                                      </p:tavLst>
                                    </p:anim>
                                    <p:anim calcmode="lin" valueType="num">
                                      <p:cBhvr>
                                        <p:cTn id="76"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0" grpId="0"/>
      <p:bldP spid="36" grpId="0"/>
      <p:bldP spid="10" grpId="0"/>
      <p:bldP spid="40"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3"/>
          <p:cNvSpPr txBox="1">
            <a:spLocks noChangeArrowheads="1"/>
          </p:cNvSpPr>
          <p:nvPr/>
        </p:nvSpPr>
        <p:spPr>
          <a:xfrm>
            <a:off x="453770" y="2283008"/>
            <a:ext cx="2839290" cy="2842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ü"/>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锻炼后微汗、</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ü"/>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轻松愉快、</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ü"/>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食欲睡眠好，</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ü"/>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虽然稍感疲乏、肌肉酸痛，休息后可以消失。</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a:buChar char="•"/>
              <a:defRPr/>
            </a:pPr>
            <a:endParaRPr kumimoji="0" lang="zh-CN" altLang="en-US" sz="2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a:buChar char="•"/>
              <a:defRPr/>
            </a:pPr>
            <a:endParaRPr kumimoji="0" lang="zh-CN" altLang="en-US" sz="2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a:buChar char="•"/>
              <a:defRPr/>
            </a:pPr>
            <a:endParaRPr kumimoji="0" lang="en-US" altLang="zh-CN" sz="2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20" name="Rectangle 4"/>
          <p:cNvSpPr txBox="1">
            <a:spLocks noChangeArrowheads="1"/>
          </p:cNvSpPr>
          <p:nvPr/>
        </p:nvSpPr>
        <p:spPr>
          <a:xfrm>
            <a:off x="8432903" y="2283008"/>
            <a:ext cx="4343400" cy="2842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ü"/>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头晕眼花；</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ü"/>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胸闷、气喘；</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ü"/>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非常疲劳、倦怠；</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ü"/>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脉搏在运动后</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15</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分钟尚未恢复；</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ü"/>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次日周身乏力。</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ü"/>
              <a:defRPr/>
            </a:pPr>
            <a:endParaRPr kumimoji="0" lang="zh-CN" altLang="en-US" sz="2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150000"/>
              </a:lnSpc>
              <a:spcBef>
                <a:spcPts val="1000"/>
              </a:spcBef>
              <a:spcAft>
                <a:spcPts val="0"/>
              </a:spcAft>
              <a:buClrTx/>
              <a:buSzTx/>
              <a:buFont typeface="Wingdings" panose="05000000000000000000" pitchFamily="2" charset="2"/>
              <a:buChar char="ü"/>
              <a:defRPr/>
            </a:pPr>
            <a:endParaRPr kumimoji="0" lang="en-US" altLang="zh-CN" sz="2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4" name="组合 3"/>
          <p:cNvGrpSpPr/>
          <p:nvPr/>
        </p:nvGrpSpPr>
        <p:grpSpPr>
          <a:xfrm>
            <a:off x="3265373" y="1984192"/>
            <a:ext cx="5080256" cy="4873808"/>
            <a:chOff x="3976573" y="1517568"/>
            <a:chExt cx="5080256" cy="4873808"/>
          </a:xfrm>
        </p:grpSpPr>
        <p:grpSp>
          <p:nvGrpSpPr>
            <p:cNvPr id="25" name="组合 24"/>
            <p:cNvGrpSpPr/>
            <p:nvPr/>
          </p:nvGrpSpPr>
          <p:grpSpPr>
            <a:xfrm>
              <a:off x="8230891" y="1816384"/>
              <a:ext cx="825938" cy="3084936"/>
              <a:chOff x="1499762" y="1659171"/>
              <a:chExt cx="825938" cy="3084936"/>
            </a:xfrm>
          </p:grpSpPr>
          <p:sp>
            <p:nvSpPr>
              <p:cNvPr id="26" name="矩形 25"/>
              <p:cNvSpPr/>
              <p:nvPr/>
            </p:nvSpPr>
            <p:spPr>
              <a:xfrm>
                <a:off x="1499762" y="1659171"/>
                <a:ext cx="727163" cy="2422892"/>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7" name="文本框 26"/>
              <p:cNvSpPr txBox="1"/>
              <p:nvPr/>
            </p:nvSpPr>
            <p:spPr>
              <a:xfrm>
                <a:off x="1587036" y="1940775"/>
                <a:ext cx="738664" cy="2803332"/>
              </a:xfrm>
              <a:prstGeom prst="rect">
                <a:avLst/>
              </a:prstGeom>
              <a:noFill/>
            </p:spPr>
            <p:txBody>
              <a:bodyPr vert="eaVert"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Wingdings 2" panose="05020102010507070707" pitchFamily="18" charset="2"/>
                  <a:buNone/>
                  <a:defRPr/>
                </a:pPr>
                <a:r>
                  <a:rPr kumimoji="0" lang="zh-CN" altLang="en-US" sz="24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运动量过大</a:t>
                </a:r>
                <a:endParaRPr kumimoji="0" lang="zh-CN" altLang="en-US" sz="24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endParaRPr>
              </a:p>
            </p:txBody>
          </p:sp>
        </p:grpSp>
        <p:pic>
          <p:nvPicPr>
            <p:cNvPr id="3" name="图片 2"/>
            <p:cNvPicPr>
              <a:picLocks noChangeAspect="1"/>
            </p:cNvPicPr>
            <p:nvPr/>
          </p:nvPicPr>
          <p:blipFill>
            <a:blip r:embed="rId1" cstate="screen"/>
            <a:stretch>
              <a:fillRect/>
            </a:stretch>
          </p:blipFill>
          <p:spPr>
            <a:xfrm>
              <a:off x="4183021" y="1517568"/>
              <a:ext cx="4873808" cy="4873808"/>
            </a:xfrm>
            <a:prstGeom prst="rect">
              <a:avLst/>
            </a:prstGeom>
          </p:spPr>
        </p:pic>
        <p:grpSp>
          <p:nvGrpSpPr>
            <p:cNvPr id="8" name="组合 7"/>
            <p:cNvGrpSpPr/>
            <p:nvPr/>
          </p:nvGrpSpPr>
          <p:grpSpPr>
            <a:xfrm>
              <a:off x="3976573" y="1816384"/>
              <a:ext cx="825938" cy="3084936"/>
              <a:chOff x="1499762" y="1659171"/>
              <a:chExt cx="825938" cy="3084936"/>
            </a:xfrm>
          </p:grpSpPr>
          <p:sp>
            <p:nvSpPr>
              <p:cNvPr id="7" name="矩形 6"/>
              <p:cNvSpPr/>
              <p:nvPr/>
            </p:nvSpPr>
            <p:spPr>
              <a:xfrm>
                <a:off x="1499762" y="1659171"/>
                <a:ext cx="727163" cy="2422892"/>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6" name="文本框 15"/>
              <p:cNvSpPr txBox="1"/>
              <p:nvPr/>
            </p:nvSpPr>
            <p:spPr>
              <a:xfrm>
                <a:off x="1587036" y="1940775"/>
                <a:ext cx="738664" cy="2803332"/>
              </a:xfrm>
              <a:prstGeom prst="rect">
                <a:avLst/>
              </a:prstGeom>
              <a:noFill/>
            </p:spPr>
            <p:txBody>
              <a:bodyPr vert="eaVert"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Wingdings 2" panose="05020102010507070707" pitchFamily="18" charset="2"/>
                  <a:buNone/>
                  <a:defRPr/>
                </a:pPr>
                <a:r>
                  <a:rPr kumimoji="0" lang="zh-CN" altLang="en-US" sz="24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运动量适宜</a:t>
                </a:r>
                <a:endParaRPr kumimoji="0" lang="zh-CN" altLang="en-US" sz="24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endParaRPr>
              </a:p>
            </p:txBody>
          </p:sp>
        </p:grpSp>
      </p:grpSp>
      <p:grpSp>
        <p:nvGrpSpPr>
          <p:cNvPr id="14" name="组合 13"/>
          <p:cNvGrpSpPr/>
          <p:nvPr/>
        </p:nvGrpSpPr>
        <p:grpSpPr>
          <a:xfrm>
            <a:off x="381804" y="354383"/>
            <a:ext cx="6336775" cy="686539"/>
            <a:chOff x="381804" y="354383"/>
            <a:chExt cx="6336775" cy="686539"/>
          </a:xfrm>
        </p:grpSpPr>
        <p:sp>
          <p:nvSpPr>
            <p:cNvPr id="18" name="矩形 17"/>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运动强度</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21" name="组合 20"/>
            <p:cNvGrpSpPr/>
            <p:nvPr/>
          </p:nvGrpSpPr>
          <p:grpSpPr>
            <a:xfrm>
              <a:off x="381804" y="354383"/>
              <a:ext cx="686539" cy="686539"/>
              <a:chOff x="5206994" y="885563"/>
              <a:chExt cx="686539" cy="686539"/>
            </a:xfrm>
          </p:grpSpPr>
          <p:sp>
            <p:nvSpPr>
              <p:cNvPr id="22"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肆</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24" name="图片 23"/>
              <p:cNvPicPr>
                <a:picLocks noChangeAspect="1"/>
              </p:cNvPicPr>
              <p:nvPr/>
            </p:nvPicPr>
            <p:blipFill>
              <a:blip r:embed="rId2" cstate="screen"/>
              <a:stretch>
                <a:fillRect/>
              </a:stretch>
            </p:blipFill>
            <p:spPr>
              <a:xfrm>
                <a:off x="5206994" y="885563"/>
                <a:ext cx="686539" cy="686539"/>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椭圆 3"/>
          <p:cNvSpPr/>
          <p:nvPr/>
        </p:nvSpPr>
        <p:spPr>
          <a:xfrm>
            <a:off x="5240422" y="1958848"/>
            <a:ext cx="378531" cy="378531"/>
          </a:xfrm>
          <a:prstGeom prst="ellipse">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5" name="文本框 24"/>
          <p:cNvSpPr txBox="1"/>
          <p:nvPr/>
        </p:nvSpPr>
        <p:spPr>
          <a:xfrm>
            <a:off x="5709702" y="1917280"/>
            <a:ext cx="1305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蛋白质</a:t>
            </a:r>
            <a:endParaRPr kumimoji="0" lang="zh-CN" altLang="en-US" sz="2400" b="0" i="0" u="none" strike="noStrike" kern="1200" cap="none" spc="300" normalizeH="0" baseline="0" noProof="0" dirty="0">
              <a:ln>
                <a:noFill/>
              </a:ln>
              <a:solidFill>
                <a:prstClr val="black">
                  <a:lumMod val="85000"/>
                  <a:lumOff val="15000"/>
                </a:prstClr>
              </a:solidFill>
              <a:effectLst/>
              <a:uLnTx/>
              <a:uFillTx/>
              <a:latin typeface="等线" panose="02010600030101010101" charset="-122"/>
              <a:ea typeface="等线" panose="02010600030101010101" charset="-122"/>
              <a:cs typeface="+mn-cs"/>
            </a:endParaRPr>
          </a:p>
        </p:txBody>
      </p:sp>
      <p:sp>
        <p:nvSpPr>
          <p:cNvPr id="26" name="文本框 25"/>
          <p:cNvSpPr txBox="1"/>
          <p:nvPr/>
        </p:nvSpPr>
        <p:spPr>
          <a:xfrm>
            <a:off x="5709701" y="2382348"/>
            <a:ext cx="5112043" cy="705450"/>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
                <a:srgbClr val="FFC000"/>
              </a:buClr>
              <a:buSzTx/>
              <a:buFont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组织蛋白分解代谢占优势，易出现负氮平衡；需要较为丰富的蛋白质来补充组织蛋白的消耗。</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1" name="椭圆 10"/>
          <p:cNvSpPr/>
          <p:nvPr/>
        </p:nvSpPr>
        <p:spPr>
          <a:xfrm>
            <a:off x="5240422" y="3381435"/>
            <a:ext cx="378531" cy="378531"/>
          </a:xfrm>
          <a:prstGeom prst="ellipse">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文本框 11"/>
          <p:cNvSpPr txBox="1"/>
          <p:nvPr/>
        </p:nvSpPr>
        <p:spPr>
          <a:xfrm>
            <a:off x="5709702" y="3339867"/>
            <a:ext cx="2188175" cy="461665"/>
          </a:xfrm>
          <a:prstGeom prst="rect">
            <a:avLst/>
          </a:prstGeom>
          <a:noFill/>
        </p:spPr>
        <p:txBody>
          <a:bodyPr wrap="square">
            <a:spAutoFit/>
          </a:bodyPr>
          <a:lstStyle>
            <a:defPPr>
              <a:defRPr lang="zh-CN"/>
            </a:defPPr>
            <a:lvl1pPr>
              <a:defRPr kumimoji="0" sz="2400" b="1" i="0" u="none" strike="noStrike" cap="none" spc="300" normalizeH="0" baseline="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碳水化合物</a:t>
            </a:r>
            <a:endParaRPr kumimoji="0" lang="zh-CN" altLang="en-US" sz="2400" b="1" i="0" u="none" strike="noStrike" kern="1200" cap="none" spc="30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endParaRPr>
          </a:p>
        </p:txBody>
      </p:sp>
      <p:sp>
        <p:nvSpPr>
          <p:cNvPr id="30" name="文本框 29"/>
          <p:cNvSpPr txBox="1"/>
          <p:nvPr/>
        </p:nvSpPr>
        <p:spPr>
          <a:xfrm>
            <a:off x="5709701" y="3784825"/>
            <a:ext cx="6096000" cy="422295"/>
          </a:xfrm>
          <a:prstGeom prst="rect">
            <a:avLst/>
          </a:prstGeom>
          <a:noFill/>
        </p:spPr>
        <p:txBody>
          <a:bodyPr wrap="square">
            <a:spAutoFit/>
          </a:bodyPr>
          <a:lstStyle>
            <a:defPPr>
              <a:defRPr lang="zh-CN"/>
            </a:defPPr>
            <a:lvl1pPr marR="0" lvl="0" indent="0" fontAlgn="auto">
              <a:lnSpc>
                <a:spcPct val="150000"/>
              </a:lnSpc>
              <a:spcBef>
                <a:spcPts val="0"/>
              </a:spcBef>
              <a:spcAft>
                <a:spcPts val="0"/>
              </a:spcAft>
              <a:buClr>
                <a:srgbClr val="FFC000"/>
              </a:buClr>
              <a:buSzTx/>
              <a:buFontTx/>
              <a:buNone/>
              <a:defRPr kumimoji="0" sz="1600" i="0" u="none" strike="noStrike" cap="none" spc="0" normalizeH="0" baseline="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defRPr>
            </a:lvl1pPr>
          </a:lstStyle>
          <a:p>
            <a:pPr marL="0" marR="0" lvl="0" indent="0" algn="l" defTabSz="914400" rtl="0" eaLnBrk="1" fontAlgn="auto" latinLnBrk="0" hangingPunct="1">
              <a:lnSpc>
                <a:spcPct val="150000"/>
              </a:lnSpc>
              <a:spcBef>
                <a:spcPts val="0"/>
              </a:spcBef>
              <a:spcAft>
                <a:spcPts val="0"/>
              </a:spcAft>
              <a:buClr>
                <a:srgbClr val="FFC000"/>
              </a:buClr>
              <a:buSzTx/>
              <a:buFontTx/>
              <a:buNone/>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糖类代谢能力下降，空腹血糖易增高。</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endParaRPr>
          </a:p>
        </p:txBody>
      </p:sp>
      <p:sp>
        <p:nvSpPr>
          <p:cNvPr id="32" name="椭圆 31"/>
          <p:cNvSpPr/>
          <p:nvPr/>
        </p:nvSpPr>
        <p:spPr>
          <a:xfrm>
            <a:off x="5240422" y="4415958"/>
            <a:ext cx="378531" cy="378531"/>
          </a:xfrm>
          <a:prstGeom prst="ellipse">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4" name="文本框 33"/>
          <p:cNvSpPr txBox="1"/>
          <p:nvPr/>
        </p:nvSpPr>
        <p:spPr>
          <a:xfrm>
            <a:off x="5709702" y="4374390"/>
            <a:ext cx="1305721" cy="461665"/>
          </a:xfrm>
          <a:prstGeom prst="rect">
            <a:avLst/>
          </a:prstGeom>
          <a:noFill/>
        </p:spPr>
        <p:txBody>
          <a:bodyPr wrap="square">
            <a:spAutoFit/>
          </a:bodyPr>
          <a:lstStyle>
            <a:defPPr>
              <a:defRPr lang="zh-CN"/>
            </a:defPPr>
            <a:lvl1pPr>
              <a:defRPr kumimoji="0" sz="2400" b="1" i="0" u="none" strike="noStrike" cap="none" spc="300" normalizeH="0" baseline="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rPr>
              <a:t>脂肪</a:t>
            </a:r>
            <a:endParaRPr kumimoji="0" lang="zh-CN" altLang="en-US" sz="2400" b="1" i="0" u="none" strike="noStrike" kern="1200" cap="none" spc="30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endParaRPr>
          </a:p>
        </p:txBody>
      </p:sp>
      <p:sp>
        <p:nvSpPr>
          <p:cNvPr id="36" name="文本框 35"/>
          <p:cNvSpPr txBox="1"/>
          <p:nvPr/>
        </p:nvSpPr>
        <p:spPr>
          <a:xfrm>
            <a:off x="5709701" y="4839458"/>
            <a:ext cx="5112044" cy="1052596"/>
          </a:xfrm>
          <a:prstGeom prst="rect">
            <a:avLst/>
          </a:prstGeom>
          <a:noFill/>
        </p:spPr>
        <p:txBody>
          <a:bodyPr wrap="square">
            <a:spAutoFit/>
          </a:bodyPr>
          <a:lstStyle>
            <a:defPPr>
              <a:defRPr lang="zh-CN"/>
            </a:defPPr>
            <a:lvl1pPr marR="0" lvl="0" indent="0" fontAlgn="auto">
              <a:lnSpc>
                <a:spcPct val="130000"/>
              </a:lnSpc>
              <a:spcBef>
                <a:spcPts val="0"/>
              </a:spcBef>
              <a:spcAft>
                <a:spcPts val="0"/>
              </a:spcAft>
              <a:buClr>
                <a:srgbClr val="FFC000"/>
              </a:buClr>
              <a:buSzTx/>
              <a:buFontTx/>
              <a:buNone/>
              <a:defRPr kumimoji="0" sz="1600" i="0" u="none" strike="noStrike" cap="none" spc="0" normalizeH="0" baseline="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defRPr>
            </a:lvl1pPr>
          </a:lstStyle>
          <a:p>
            <a:pPr marL="0" marR="0" lvl="0" indent="0" algn="l" defTabSz="914400" rtl="0" eaLnBrk="1" fontAlgn="auto" latinLnBrk="0" hangingPunct="1">
              <a:lnSpc>
                <a:spcPct val="130000"/>
              </a:lnSpc>
              <a:spcBef>
                <a:spcPts val="0"/>
              </a:spcBef>
              <a:spcAft>
                <a:spcPts val="0"/>
              </a:spcAft>
              <a:buClr>
                <a:srgbClr val="FFC000"/>
              </a:buClr>
              <a:buSzTx/>
              <a:buFontTx/>
              <a:buNone/>
              <a:defRPr/>
            </a:pP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尽量</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选用不饱和脂肪酸的植物油。</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矿物质和维生素体内含量下降，容易缺乏。</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0" marR="0" lvl="0" indent="0" algn="l" defTabSz="914400" rtl="0" eaLnBrk="1" fontAlgn="auto" latinLnBrk="0" hangingPunct="1">
              <a:lnSpc>
                <a:spcPct val="130000"/>
              </a:lnSpc>
              <a:spcBef>
                <a:spcPts val="0"/>
              </a:spcBef>
              <a:spcAft>
                <a:spcPts val="0"/>
              </a:spcAft>
              <a:buClr>
                <a:srgbClr val="FFC000"/>
              </a:buClr>
              <a:buSzTx/>
              <a:buFontTx/>
              <a:buNone/>
              <a:defRPr/>
            </a:pP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endParaRPr>
          </a:p>
        </p:txBody>
      </p:sp>
      <p:grpSp>
        <p:nvGrpSpPr>
          <p:cNvPr id="15" name="组合 14"/>
          <p:cNvGrpSpPr/>
          <p:nvPr/>
        </p:nvGrpSpPr>
        <p:grpSpPr>
          <a:xfrm>
            <a:off x="381804" y="354383"/>
            <a:ext cx="6336775" cy="686539"/>
            <a:chOff x="381804" y="354383"/>
            <a:chExt cx="6336775" cy="686539"/>
          </a:xfrm>
        </p:grpSpPr>
        <p:sp>
          <p:nvSpPr>
            <p:cNvPr id="19" name="矩形 18"/>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饮食指导：老年生理特点</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20" name="组合 19"/>
            <p:cNvGrpSpPr/>
            <p:nvPr/>
          </p:nvGrpSpPr>
          <p:grpSpPr>
            <a:xfrm>
              <a:off x="381804" y="354383"/>
              <a:ext cx="686539" cy="686539"/>
              <a:chOff x="5206994" y="885563"/>
              <a:chExt cx="686539" cy="686539"/>
            </a:xfrm>
          </p:grpSpPr>
          <p:sp>
            <p:nvSpPr>
              <p:cNvPr id="21"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肆</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22" name="图片 21"/>
              <p:cNvPicPr>
                <a:picLocks noChangeAspect="1"/>
              </p:cNvPicPr>
              <p:nvPr/>
            </p:nvPicPr>
            <p:blipFill>
              <a:blip r:embed="rId1" cstate="screen"/>
              <a:stretch>
                <a:fillRect/>
              </a:stretch>
            </p:blipFill>
            <p:spPr>
              <a:xfrm>
                <a:off x="5206994" y="885563"/>
                <a:ext cx="686539" cy="686539"/>
              </a:xfrm>
              <a:prstGeom prst="rect">
                <a:avLst/>
              </a:prstGeom>
            </p:spPr>
          </p:pic>
        </p:grpSp>
      </p:grpSp>
      <p:pic>
        <p:nvPicPr>
          <p:cNvPr id="3" name="图片 2"/>
          <p:cNvPicPr>
            <a:picLocks noChangeAspect="1"/>
          </p:cNvPicPr>
          <p:nvPr/>
        </p:nvPicPr>
        <p:blipFill>
          <a:blip r:embed="rId2" cstate="screen"/>
          <a:stretch>
            <a:fillRect/>
          </a:stretch>
        </p:blipFill>
        <p:spPr>
          <a:xfrm>
            <a:off x="71663" y="1343788"/>
            <a:ext cx="5159829" cy="51598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P spid="26" grpId="0"/>
      <p:bldP spid="11" grpId="0" animBg="1"/>
      <p:bldP spid="12" grpId="0"/>
      <p:bldP spid="30" grpId="0"/>
      <p:bldP spid="32" grpId="0" animBg="1"/>
      <p:bldP spid="34"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矩形 35"/>
          <p:cNvSpPr/>
          <p:nvPr/>
        </p:nvSpPr>
        <p:spPr>
          <a:xfrm>
            <a:off x="565813" y="2320531"/>
            <a:ext cx="4076966" cy="1185324"/>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老年人每日唾液的分泌量是年轻人的</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1/3</a:t>
            </a:r>
            <a:r>
              <a:rPr kumimoji="0" lang="zh-CN" alt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，胃液的分泌量也下降为年轻时的</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1/5</a:t>
            </a:r>
            <a:r>
              <a:rPr kumimoji="0" lang="zh-CN" alt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，因此稍一吃多，就会肚子胀，不消化，所以，老年人每一餐的进食量应比年轻时减少</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10%</a:t>
            </a:r>
            <a:r>
              <a:rPr kumimoji="0" lang="zh-CN" alt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左右，同时保证少食多餐。</a:t>
            </a:r>
            <a:endParaRPr kumimoji="0" lang="zh-CN" alt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 name="矩形 3"/>
          <p:cNvSpPr/>
          <p:nvPr/>
        </p:nvSpPr>
        <p:spPr>
          <a:xfrm>
            <a:off x="557012" y="1898007"/>
            <a:ext cx="19159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数量少一点</a:t>
            </a:r>
            <a:endParaRPr kumimoji="0" lang="en-US" altLang="zh-CN" sz="2400" b="1" i="0" u="none" strike="noStrike" kern="1200" cap="none" spc="30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endParaRPr>
          </a:p>
        </p:txBody>
      </p:sp>
      <p:sp>
        <p:nvSpPr>
          <p:cNvPr id="40" name="矩形 39"/>
          <p:cNvSpPr/>
          <p:nvPr/>
        </p:nvSpPr>
        <p:spPr>
          <a:xfrm>
            <a:off x="7679146" y="2513977"/>
            <a:ext cx="4065179" cy="1185324"/>
          </a:xfrm>
          <a:prstGeom prst="rect">
            <a:avLst/>
          </a:prstGeom>
        </p:spPr>
        <p:txBody>
          <a:bodyPr wrap="square">
            <a:spAutoFit/>
          </a:bodyPr>
          <a:lstStyle/>
          <a:p>
            <a:pPr marL="0" marR="0" lvl="0" indent="0" algn="r"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蛋白质对维持老年人机体正常代谢，增强机体抵抗力有重要作用。一般老年人，每公斤体重需要</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1</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克蛋白质，应 辅以鱼类、禽类、蛋类、牛奶、大豆等优质蛋白质。</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 name="矩形 2"/>
          <p:cNvSpPr/>
          <p:nvPr/>
        </p:nvSpPr>
        <p:spPr>
          <a:xfrm>
            <a:off x="9719079" y="1898007"/>
            <a:ext cx="19159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质量好一点</a:t>
            </a:r>
            <a:endParaRPr kumimoji="0" lang="en-US" altLang="zh-CN" sz="2400" b="1" i="0" u="none" strike="noStrike" kern="1200" cap="none" spc="30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endParaRPr>
          </a:p>
        </p:txBody>
      </p:sp>
      <p:sp>
        <p:nvSpPr>
          <p:cNvPr id="59" name="矩形 58"/>
          <p:cNvSpPr/>
          <p:nvPr/>
        </p:nvSpPr>
        <p:spPr>
          <a:xfrm>
            <a:off x="581138" y="4852659"/>
            <a:ext cx="4701863" cy="1269258"/>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老年人的味觉功能有所减退，常常是食而无味，总喜欢吃味重的食物来增强食欲，这样无意中就增加了盐的摄入量。盐吃多了会加重肾负担，可能降低口腔黏膜的屏障作用，增加感冒病毒在上呼吸道生存和扩散的几率。因此，老人每天食盐的摄入量应控制在</a:t>
            </a:r>
            <a:r>
              <a:rPr kumimoji="0" lang="en-US" altLang="zh-CN" sz="1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5</a:t>
            </a:r>
            <a:r>
              <a:rPr kumimoji="0" lang="zh-CN" altLang="en-US" sz="1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克左右，同时要少吃酱肉和其他咸食</a:t>
            </a:r>
            <a:endParaRPr kumimoji="0" lang="en-US" altLang="zh-CN" sz="1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6" name="矩形 55"/>
          <p:cNvSpPr/>
          <p:nvPr/>
        </p:nvSpPr>
        <p:spPr>
          <a:xfrm>
            <a:off x="581138" y="4352471"/>
            <a:ext cx="19159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菜要淡一点</a:t>
            </a:r>
            <a:endParaRPr kumimoji="0" lang="en-US" altLang="zh-CN" sz="2400" b="1" i="0" u="none" strike="noStrike" kern="1200" cap="none" spc="30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endParaRPr>
          </a:p>
        </p:txBody>
      </p:sp>
      <p:sp>
        <p:nvSpPr>
          <p:cNvPr id="65" name="矩形 64"/>
          <p:cNvSpPr/>
          <p:nvPr/>
        </p:nvSpPr>
        <p:spPr>
          <a:xfrm>
            <a:off x="7575365" y="5022560"/>
            <a:ext cx="4239603" cy="628826"/>
          </a:xfrm>
          <a:prstGeom prst="rect">
            <a:avLst/>
          </a:prstGeom>
        </p:spPr>
        <p:txBody>
          <a:bodyPr wrap="square">
            <a:spAutoFit/>
          </a:bodyPr>
          <a:lstStyle/>
          <a:p>
            <a:pPr marL="0" marR="0" lvl="0" indent="0" algn="r"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要荤素兼顾，粗细搭配，品种越杂越好。每天主副食品（不包括调味料）不应少于</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10</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样。</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2" name="矩形 61"/>
          <p:cNvSpPr/>
          <p:nvPr/>
        </p:nvSpPr>
        <p:spPr>
          <a:xfrm>
            <a:off x="9828416" y="4400575"/>
            <a:ext cx="19159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品种杂一点</a:t>
            </a:r>
            <a:endParaRPr kumimoji="0" lang="en-US" altLang="zh-CN" sz="2400" b="1" i="0" u="none" strike="noStrike" kern="1200" cap="none" spc="30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endParaRPr>
          </a:p>
        </p:txBody>
      </p:sp>
      <p:cxnSp>
        <p:nvCxnSpPr>
          <p:cNvPr id="29" name="直接连接符 28"/>
          <p:cNvCxnSpPr/>
          <p:nvPr/>
        </p:nvCxnSpPr>
        <p:spPr>
          <a:xfrm>
            <a:off x="571500" y="3812970"/>
            <a:ext cx="11172825" cy="0"/>
          </a:xfrm>
          <a:prstGeom prst="line">
            <a:avLst/>
          </a:prstGeom>
          <a:ln>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096000" y="1521027"/>
            <a:ext cx="0" cy="4565448"/>
          </a:xfrm>
          <a:prstGeom prst="line">
            <a:avLst/>
          </a:prstGeom>
          <a:ln>
            <a:solidFill>
              <a:srgbClr val="C55A1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381804" y="354383"/>
            <a:ext cx="6336775" cy="686539"/>
            <a:chOff x="381804" y="354383"/>
            <a:chExt cx="6336775" cy="686539"/>
          </a:xfrm>
        </p:grpSpPr>
        <p:sp>
          <p:nvSpPr>
            <p:cNvPr id="32" name="矩形 31"/>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饮食</a:t>
              </a: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rPr>
                <a:t>可以遵循以下几个原则：</a:t>
              </a:r>
              <a:endParaRPr kumimoji="0" lang="en-US" altLang="zh-CN"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endParaRPr>
            </a:p>
          </p:txBody>
        </p:sp>
        <p:grpSp>
          <p:nvGrpSpPr>
            <p:cNvPr id="35" name="组合 34"/>
            <p:cNvGrpSpPr/>
            <p:nvPr/>
          </p:nvGrpSpPr>
          <p:grpSpPr>
            <a:xfrm>
              <a:off x="381804" y="354383"/>
              <a:ext cx="686539" cy="686539"/>
              <a:chOff x="5206994" y="885563"/>
              <a:chExt cx="686539" cy="686539"/>
            </a:xfrm>
          </p:grpSpPr>
          <p:sp>
            <p:nvSpPr>
              <p:cNvPr id="41"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肆</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42" name="图片 41"/>
              <p:cNvPicPr>
                <a:picLocks noChangeAspect="1"/>
              </p:cNvPicPr>
              <p:nvPr/>
            </p:nvPicPr>
            <p:blipFill>
              <a:blip r:embed="rId1" cstate="screen"/>
              <a:stretch>
                <a:fillRect/>
              </a:stretch>
            </p:blipFill>
            <p:spPr>
              <a:xfrm>
                <a:off x="5206994" y="885563"/>
                <a:ext cx="686539" cy="686539"/>
              </a:xfrm>
              <a:prstGeom prst="rect">
                <a:avLst/>
              </a:prstGeom>
            </p:spPr>
          </p:pic>
        </p:grpSp>
      </p:grpSp>
      <p:pic>
        <p:nvPicPr>
          <p:cNvPr id="7" name="图片 6"/>
          <p:cNvPicPr>
            <a:picLocks noChangeAspect="1"/>
          </p:cNvPicPr>
          <p:nvPr/>
        </p:nvPicPr>
        <p:blipFill>
          <a:blip r:embed="rId2"/>
          <a:stretch>
            <a:fillRect/>
          </a:stretch>
        </p:blipFill>
        <p:spPr>
          <a:xfrm>
            <a:off x="4616635" y="2317889"/>
            <a:ext cx="2958730" cy="22222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Horizontal)">
                                      <p:cBhvr>
                                        <p:cTn id="19" dur="500"/>
                                        <p:tgtEl>
                                          <p:spTgt spid="30"/>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fade">
                                      <p:cBhvr>
                                        <p:cTn id="5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p:bldP spid="40" grpId="0"/>
      <p:bldP spid="3" grpId="0"/>
      <p:bldP spid="59" grpId="0"/>
      <p:bldP spid="56" grpId="0"/>
      <p:bldP spid="65" grpId="0"/>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1"/>
            <a:ext cx="12574260" cy="6911396"/>
            <a:chOff x="-1" y="-1"/>
            <a:chExt cx="12574260" cy="6911396"/>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8163" r="14901"/>
            <a:stretch>
              <a:fillRect/>
            </a:stretch>
          </p:blipFill>
          <p:spPr>
            <a:xfrm flipH="1">
              <a:off x="-1" y="-1"/>
              <a:ext cx="12192000" cy="6858001"/>
            </a:xfrm>
            <a:prstGeom prst="rect">
              <a:avLst/>
            </a:prstGeom>
          </p:spPr>
        </p:pic>
        <p:pic>
          <p:nvPicPr>
            <p:cNvPr id="16" name="图片 15"/>
            <p:cNvPicPr>
              <a:picLocks noChangeAspect="1"/>
            </p:cNvPicPr>
            <p:nvPr/>
          </p:nvPicPr>
          <p:blipFill>
            <a:blip r:embed="rId2" cstate="screen"/>
            <a:stretch>
              <a:fillRect/>
            </a:stretch>
          </p:blipFill>
          <p:spPr>
            <a:xfrm flipH="1">
              <a:off x="6250718" y="1604745"/>
              <a:ext cx="6323541" cy="5299594"/>
            </a:xfrm>
            <a:prstGeom prst="rect">
              <a:avLst/>
            </a:prstGeom>
          </p:spPr>
        </p:pic>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76874"/>
            <a:stretch>
              <a:fillRect/>
            </a:stretch>
          </p:blipFill>
          <p:spPr>
            <a:xfrm>
              <a:off x="0" y="5472502"/>
              <a:ext cx="12192000" cy="1409743"/>
            </a:xfrm>
            <a:prstGeom prst="rect">
              <a:avLst/>
            </a:prstGeom>
          </p:spPr>
        </p:pic>
        <p:pic>
          <p:nvPicPr>
            <p:cNvPr id="18" name="图片 17"/>
            <p:cNvPicPr>
              <a:picLocks noChangeAspect="1"/>
            </p:cNvPicPr>
            <p:nvPr/>
          </p:nvPicPr>
          <p:blipFill>
            <a:blip r:embed="rId4" cstate="screen"/>
            <a:stretch>
              <a:fillRect/>
            </a:stretch>
          </p:blipFill>
          <p:spPr>
            <a:xfrm>
              <a:off x="406400" y="4511694"/>
              <a:ext cx="2399701" cy="2399701"/>
            </a:xfrm>
            <a:prstGeom prst="rect">
              <a:avLst/>
            </a:prstGeom>
          </p:spPr>
        </p:pic>
      </p:grpSp>
      <p:grpSp>
        <p:nvGrpSpPr>
          <p:cNvPr id="8" name="组合 7"/>
          <p:cNvGrpSpPr/>
          <p:nvPr/>
        </p:nvGrpSpPr>
        <p:grpSpPr>
          <a:xfrm>
            <a:off x="2195162" y="445478"/>
            <a:ext cx="2399701" cy="2272767"/>
            <a:chOff x="2721341" y="493351"/>
            <a:chExt cx="2586422" cy="2449612"/>
          </a:xfrm>
        </p:grpSpPr>
        <p:pic>
          <p:nvPicPr>
            <p:cNvPr id="6" name="图片 5"/>
            <p:cNvPicPr>
              <a:picLocks noChangeAspect="1"/>
            </p:cNvPicPr>
            <p:nvPr/>
          </p:nvPicPr>
          <p:blipFill>
            <a:blip r:embed="rId5" cstate="screen"/>
            <a:stretch>
              <a:fillRect/>
            </a:stretch>
          </p:blipFill>
          <p:spPr>
            <a:xfrm>
              <a:off x="2757848" y="493351"/>
              <a:ext cx="2449612" cy="2449612"/>
            </a:xfrm>
            <a:prstGeom prst="rect">
              <a:avLst/>
            </a:prstGeom>
          </p:spPr>
        </p:pic>
        <p:sp>
          <p:nvSpPr>
            <p:cNvPr id="21" name="文本框 20"/>
            <p:cNvSpPr txBox="1"/>
            <p:nvPr/>
          </p:nvSpPr>
          <p:spPr>
            <a:xfrm>
              <a:off x="2721341" y="758814"/>
              <a:ext cx="2586422" cy="156966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1" lang="zh-CN" altLang="en-US" sz="9600" b="1" i="0" u="none" strike="noStrike" kern="1200" cap="none" spc="0" normalizeH="0" baseline="0" noProof="0" dirty="0">
                  <a:ln>
                    <a:noFill/>
                  </a:ln>
                  <a:solidFill>
                    <a:prstClr val="black">
                      <a:lumMod val="85000"/>
                      <a:lumOff val="15000"/>
                    </a:prstClr>
                  </a:solidFill>
                  <a:effectLst/>
                  <a:uLnTx/>
                  <a:uFillTx/>
                  <a:latin typeface="华文新魏" panose="02010800040101010101" pitchFamily="2" charset="-122"/>
                  <a:ea typeface="华文新魏" panose="02010800040101010101" pitchFamily="2" charset="-122"/>
                  <a:cs typeface="+mn-ea"/>
                  <a:sym typeface="+mn-lt"/>
                </a:rPr>
                <a:t>壹</a:t>
              </a:r>
              <a:endParaRPr kumimoji="1" lang="en-US" altLang="zh-CN" sz="9600" b="1" i="0" u="none" strike="noStrike" kern="1200" cap="none" spc="0" normalizeH="0" baseline="0" noProof="0" dirty="0">
                <a:ln>
                  <a:noFill/>
                </a:ln>
                <a:solidFill>
                  <a:prstClr val="black">
                    <a:lumMod val="85000"/>
                    <a:lumOff val="15000"/>
                  </a:prstClr>
                </a:solidFill>
                <a:effectLst/>
                <a:uLnTx/>
                <a:uFillTx/>
                <a:latin typeface="华文新魏" panose="02010800040101010101" pitchFamily="2" charset="-122"/>
                <a:ea typeface="华文新魏" panose="02010800040101010101" pitchFamily="2" charset="-122"/>
                <a:cs typeface="+mn-ea"/>
                <a:sym typeface="+mn-lt"/>
              </a:endParaRPr>
            </a:p>
          </p:txBody>
        </p:sp>
      </p:grpSp>
      <p:sp>
        <p:nvSpPr>
          <p:cNvPr id="2" name="文本框 1"/>
          <p:cNvSpPr txBox="1"/>
          <p:nvPr/>
        </p:nvSpPr>
        <p:spPr>
          <a:xfrm>
            <a:off x="406399" y="2839894"/>
            <a:ext cx="5984757" cy="1938992"/>
          </a:xfrm>
          <a:prstGeom prst="rect">
            <a:avLst/>
          </a:prstGeom>
          <a:noFill/>
        </p:spPr>
        <p:txBody>
          <a:bodyPr wrap="square">
            <a:spAutoFit/>
          </a:bodyPr>
          <a:lstStyle/>
          <a:p>
            <a:pPr indent="0" algn="ctr">
              <a:lnSpc>
                <a:spcPct val="100000"/>
              </a:lnSpc>
              <a:buFont typeface="Wingdings 2" panose="05020102010507070707" pitchFamily="18" charset="2"/>
              <a:buNone/>
            </a:pPr>
            <a:r>
              <a:rPr lang="zh-CN" altLang="en-US" sz="60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老年人健康管理的</a:t>
            </a:r>
            <a:r>
              <a:rPr lang="zh-CN" altLang="en-US" sz="6000" b="1" dirty="0">
                <a:solidFill>
                  <a:srgbClr val="C55A11"/>
                </a:solidFill>
                <a:latin typeface="华文新魏" panose="02010800040101010101" pitchFamily="2" charset="-122"/>
                <a:ea typeface="华文新魏" panose="02010800040101010101" pitchFamily="2" charset="-122"/>
                <a:cs typeface="+mn-ea"/>
                <a:sym typeface="+mn-lt"/>
              </a:rPr>
              <a:t>必要性</a:t>
            </a:r>
            <a:endParaRPr lang="zh-CN" altLang="en-US" sz="6000" b="1" dirty="0">
              <a:solidFill>
                <a:srgbClr val="C55A11"/>
              </a:solidFill>
              <a:latin typeface="华文新魏" panose="02010800040101010101" pitchFamily="2" charset="-122"/>
              <a:ea typeface="华文新魏" panose="02010800040101010101"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4775388" y="2749571"/>
            <a:ext cx="6096000" cy="106182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 typeface="Wingdings 2" panose="05020102010507070707" pitchFamily="18" charset="2"/>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把饭做成粥，不但软硬适口、容易消化，而且多具有健脾养胃、生津润燥的效果，对益寿延年有益 。但老年人不能因此而顿顿喝粥。毕竟粥以水为主，干货少</a:t>
            </a:r>
            <a:r>
              <a:rPr kumimoji="0" lang="zh-CN" altLang="en-US" sz="14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6" name="矩形 5"/>
          <p:cNvSpPr/>
          <p:nvPr/>
        </p:nvSpPr>
        <p:spPr>
          <a:xfrm>
            <a:off x="4775388" y="5277877"/>
            <a:ext cx="5930524" cy="38106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细嚼慢咽易产生饱胀感，防止吃得过多，可以使食物消化更好。</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10" name="组合 9"/>
          <p:cNvGrpSpPr/>
          <p:nvPr/>
        </p:nvGrpSpPr>
        <p:grpSpPr>
          <a:xfrm>
            <a:off x="4775388" y="2005495"/>
            <a:ext cx="2641224" cy="664986"/>
            <a:chOff x="4856547" y="2030895"/>
            <a:chExt cx="2641224" cy="664986"/>
          </a:xfrm>
        </p:grpSpPr>
        <p:sp>
          <p:nvSpPr>
            <p:cNvPr id="4" name="矩形 3"/>
            <p:cNvSpPr/>
            <p:nvPr/>
          </p:nvSpPr>
          <p:spPr>
            <a:xfrm>
              <a:off x="4856547" y="2030895"/>
              <a:ext cx="2641224" cy="664986"/>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 name="矩形 1"/>
            <p:cNvSpPr/>
            <p:nvPr/>
          </p:nvSpPr>
          <p:spPr>
            <a:xfrm>
              <a:off x="5138045" y="2130196"/>
              <a:ext cx="19159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饭要稀一点</a:t>
              </a:r>
              <a:endParaRPr kumimoji="0" lang="en-US" altLang="zh-CN" sz="24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endParaRPr>
            </a:p>
          </p:txBody>
        </p:sp>
      </p:grpSp>
      <p:grpSp>
        <p:nvGrpSpPr>
          <p:cNvPr id="9" name="组合 8"/>
          <p:cNvGrpSpPr/>
          <p:nvPr/>
        </p:nvGrpSpPr>
        <p:grpSpPr>
          <a:xfrm>
            <a:off x="4810289" y="4513590"/>
            <a:ext cx="2606323" cy="664986"/>
            <a:chOff x="4891448" y="4272876"/>
            <a:chExt cx="2606323" cy="664986"/>
          </a:xfrm>
        </p:grpSpPr>
        <p:sp>
          <p:nvSpPr>
            <p:cNvPr id="7" name="矩形 6"/>
            <p:cNvSpPr/>
            <p:nvPr/>
          </p:nvSpPr>
          <p:spPr>
            <a:xfrm>
              <a:off x="4891448" y="4272876"/>
              <a:ext cx="2606323" cy="664986"/>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矩形 7"/>
            <p:cNvSpPr/>
            <p:nvPr/>
          </p:nvSpPr>
          <p:spPr>
            <a:xfrm>
              <a:off x="5076116" y="4372177"/>
              <a:ext cx="22621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吃的要慢一点</a:t>
              </a:r>
              <a:endParaRPr kumimoji="0" lang="en-US" altLang="zh-CN" sz="24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endParaRPr>
            </a:p>
          </p:txBody>
        </p:sp>
      </p:grpSp>
      <p:pic>
        <p:nvPicPr>
          <p:cNvPr id="12" name="图片 11"/>
          <p:cNvPicPr>
            <a:picLocks noChangeAspect="1"/>
          </p:cNvPicPr>
          <p:nvPr/>
        </p:nvPicPr>
        <p:blipFill>
          <a:blip r:embed="rId1" cstate="screen"/>
          <a:stretch>
            <a:fillRect/>
          </a:stretch>
        </p:blipFill>
        <p:spPr>
          <a:xfrm>
            <a:off x="483939" y="2245109"/>
            <a:ext cx="4910429" cy="3658958"/>
          </a:xfrm>
          <a:prstGeom prst="rect">
            <a:avLst/>
          </a:prstGeom>
        </p:spPr>
      </p:pic>
      <p:grpSp>
        <p:nvGrpSpPr>
          <p:cNvPr id="14" name="组合 13"/>
          <p:cNvGrpSpPr/>
          <p:nvPr/>
        </p:nvGrpSpPr>
        <p:grpSpPr>
          <a:xfrm>
            <a:off x="381804" y="354383"/>
            <a:ext cx="6336775" cy="686539"/>
            <a:chOff x="381804" y="354383"/>
            <a:chExt cx="6336775" cy="686539"/>
          </a:xfrm>
        </p:grpSpPr>
        <p:sp>
          <p:nvSpPr>
            <p:cNvPr id="17" name="矩形 16"/>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饮食</a:t>
              </a: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rPr>
                <a:t>可以遵循以下几个原则：</a:t>
              </a:r>
              <a:endParaRPr kumimoji="0" lang="en-US" altLang="zh-CN"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endParaRPr>
            </a:p>
          </p:txBody>
        </p:sp>
        <p:grpSp>
          <p:nvGrpSpPr>
            <p:cNvPr id="18" name="组合 17"/>
            <p:cNvGrpSpPr/>
            <p:nvPr/>
          </p:nvGrpSpPr>
          <p:grpSpPr>
            <a:xfrm>
              <a:off x="381804" y="354383"/>
              <a:ext cx="686539" cy="686539"/>
              <a:chOff x="5206994" y="885563"/>
              <a:chExt cx="686539" cy="686539"/>
            </a:xfrm>
          </p:grpSpPr>
          <p:sp>
            <p:nvSpPr>
              <p:cNvPr id="19"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肆</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20" name="图片 19"/>
              <p:cNvPicPr>
                <a:picLocks noChangeAspect="1"/>
              </p:cNvPicPr>
              <p:nvPr/>
            </p:nvPicPr>
            <p:blipFill>
              <a:blip r:embed="rId2" cstate="screen"/>
              <a:stretch>
                <a:fillRect/>
              </a:stretch>
            </p:blipFill>
            <p:spPr>
              <a:xfrm>
                <a:off x="5206994" y="885563"/>
                <a:ext cx="686539" cy="686539"/>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843718" y="1564837"/>
            <a:ext cx="3107106" cy="4516649"/>
            <a:chOff x="1110929" y="1529834"/>
            <a:chExt cx="3107106" cy="4516649"/>
          </a:xfrm>
        </p:grpSpPr>
        <p:sp>
          <p:nvSpPr>
            <p:cNvPr id="7" name="矩形 6"/>
            <p:cNvSpPr/>
            <p:nvPr/>
          </p:nvSpPr>
          <p:spPr>
            <a:xfrm>
              <a:off x="1341043" y="1971386"/>
              <a:ext cx="264687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盐摄入过量的危害</a:t>
              </a:r>
              <a:endPar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8" name="矩形 7"/>
            <p:cNvSpPr/>
            <p:nvPr/>
          </p:nvSpPr>
          <p:spPr>
            <a:xfrm>
              <a:off x="1341043" y="2874603"/>
              <a:ext cx="2339103" cy="2484398"/>
            </a:xfrm>
            <a:prstGeom prst="rect">
              <a:avLst/>
            </a:prstGeom>
          </p:spPr>
          <p:txBody>
            <a:bodyPr wrap="square">
              <a:spAutoFit/>
            </a:bodyPr>
            <a:lstStyle/>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n"/>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伤骨；</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n"/>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易患感冒；</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n"/>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引起胃炎；</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n"/>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加重糖尿病；</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n"/>
                <a:defRPr/>
              </a:pPr>
              <a:r>
                <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使人罹患高血压。</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2" name="矩形: 圆角 1"/>
            <p:cNvSpPr/>
            <p:nvPr/>
          </p:nvSpPr>
          <p:spPr>
            <a:xfrm>
              <a:off x="1110929" y="1529834"/>
              <a:ext cx="3107106" cy="4516649"/>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21" name="组合 20"/>
          <p:cNvGrpSpPr/>
          <p:nvPr/>
        </p:nvGrpSpPr>
        <p:grpSpPr>
          <a:xfrm>
            <a:off x="381804" y="354383"/>
            <a:ext cx="6336775" cy="686539"/>
            <a:chOff x="381804" y="354383"/>
            <a:chExt cx="6336775" cy="686539"/>
          </a:xfrm>
        </p:grpSpPr>
        <p:sp>
          <p:nvSpPr>
            <p:cNvPr id="22" name="矩形 21"/>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饮食指导技巧</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23" name="组合 22"/>
            <p:cNvGrpSpPr/>
            <p:nvPr/>
          </p:nvGrpSpPr>
          <p:grpSpPr>
            <a:xfrm>
              <a:off x="381804" y="354383"/>
              <a:ext cx="686539" cy="686539"/>
              <a:chOff x="5206994" y="885563"/>
              <a:chExt cx="686539" cy="686539"/>
            </a:xfrm>
          </p:grpSpPr>
          <p:sp>
            <p:nvSpPr>
              <p:cNvPr id="24"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肆</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25" name="图片 24"/>
              <p:cNvPicPr>
                <a:picLocks noChangeAspect="1"/>
              </p:cNvPicPr>
              <p:nvPr/>
            </p:nvPicPr>
            <p:blipFill>
              <a:blip r:embed="rId1" cstate="screen"/>
              <a:stretch>
                <a:fillRect/>
              </a:stretch>
            </p:blipFill>
            <p:spPr>
              <a:xfrm>
                <a:off x="5206994" y="885563"/>
                <a:ext cx="686539" cy="686539"/>
              </a:xfrm>
              <a:prstGeom prst="rect">
                <a:avLst/>
              </a:prstGeom>
            </p:spPr>
          </p:pic>
        </p:grpSp>
      </p:grpSp>
      <p:grpSp>
        <p:nvGrpSpPr>
          <p:cNvPr id="29" name="组合 28"/>
          <p:cNvGrpSpPr/>
          <p:nvPr/>
        </p:nvGrpSpPr>
        <p:grpSpPr>
          <a:xfrm>
            <a:off x="4311451" y="1564837"/>
            <a:ext cx="3107106" cy="4516649"/>
            <a:chOff x="1110929" y="1529834"/>
            <a:chExt cx="3107106" cy="4516649"/>
          </a:xfrm>
        </p:grpSpPr>
        <p:sp>
          <p:nvSpPr>
            <p:cNvPr id="30" name="矩形 29"/>
            <p:cNvSpPr/>
            <p:nvPr/>
          </p:nvSpPr>
          <p:spPr>
            <a:xfrm>
              <a:off x="1956599" y="1971386"/>
              <a:ext cx="141577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少盐技巧</a:t>
              </a:r>
              <a:endPar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31" name="矩形 30"/>
            <p:cNvSpPr/>
            <p:nvPr/>
          </p:nvSpPr>
          <p:spPr>
            <a:xfrm>
              <a:off x="1494930" y="2865946"/>
              <a:ext cx="2339103" cy="2977995"/>
            </a:xfrm>
            <a:prstGeom prst="rect">
              <a:avLst/>
            </a:prstGeom>
          </p:spPr>
          <p:txBody>
            <a:bodyPr wrap="square">
              <a:spAutoFit/>
            </a:bodyPr>
            <a:lstStyle/>
            <a:p>
              <a:pPr marL="285750" indent="-285750">
                <a:lnSpc>
                  <a:spcPct val="200000"/>
                </a:lnSpc>
                <a:buFont typeface="Wingdings" panose="05000000000000000000" pitchFamily="2" charset="2"/>
                <a:buChar char="n"/>
              </a:pPr>
              <a:r>
                <a:rPr lang="zh-CN" altLang="en-US" sz="1600" dirty="0">
                  <a:solidFill>
                    <a:prstClr val="black">
                      <a:lumMod val="85000"/>
                      <a:lumOff val="15000"/>
                    </a:prstClr>
                  </a:solidFill>
                  <a:latin typeface="Adobe Arabic" panose="020F0502020204030204"/>
                  <a:ea typeface="微软雅黑" panose="020B0503020204020204" pitchFamily="34" charset="-122"/>
                  <a:cs typeface="+mn-ea"/>
                  <a:sym typeface="+mn-lt"/>
                </a:rPr>
                <a:t>改变放盐时间，用盐可减少</a:t>
              </a:r>
              <a:r>
                <a:rPr lang="en-US" altLang="zh-CN" sz="1600" dirty="0">
                  <a:solidFill>
                    <a:prstClr val="black">
                      <a:lumMod val="85000"/>
                      <a:lumOff val="15000"/>
                    </a:prstClr>
                  </a:solidFill>
                  <a:latin typeface="Adobe Arabic" panose="020F0502020204030204"/>
                  <a:ea typeface="微软雅黑" panose="020B0503020204020204" pitchFamily="34" charset="-122"/>
                  <a:cs typeface="+mn-ea"/>
                  <a:sym typeface="+mn-lt"/>
                </a:rPr>
                <a:t>1/3</a:t>
              </a:r>
              <a:r>
                <a:rPr lang="en-US" altLang="en-US" sz="1600" dirty="0">
                  <a:solidFill>
                    <a:prstClr val="black">
                      <a:lumMod val="85000"/>
                      <a:lumOff val="15000"/>
                    </a:prstClr>
                  </a:solidFill>
                  <a:latin typeface="Adobe Arabic" panose="020F0502020204030204"/>
                  <a:ea typeface="微软雅黑" panose="020B0503020204020204" pitchFamily="34" charset="-122"/>
                  <a:cs typeface="+mn-ea"/>
                  <a:sym typeface="+mn-lt"/>
                </a:rPr>
                <a:t>～</a:t>
              </a:r>
              <a:r>
                <a:rPr lang="en-US" altLang="zh-CN" sz="1600" dirty="0">
                  <a:solidFill>
                    <a:prstClr val="black">
                      <a:lumMod val="85000"/>
                      <a:lumOff val="15000"/>
                    </a:prstClr>
                  </a:solidFill>
                  <a:latin typeface="Adobe Arabic" panose="020F0502020204030204"/>
                  <a:ea typeface="微软雅黑" panose="020B0503020204020204" pitchFamily="34" charset="-122"/>
                  <a:cs typeface="+mn-ea"/>
                  <a:sym typeface="+mn-lt"/>
                </a:rPr>
                <a:t>2/3.</a:t>
              </a:r>
              <a:endParaRPr lang="en-US" altLang="zh-CN" sz="1600" dirty="0">
                <a:solidFill>
                  <a:prstClr val="black">
                    <a:lumMod val="85000"/>
                    <a:lumOff val="15000"/>
                  </a:prstClr>
                </a:solidFill>
                <a:latin typeface="Adobe Arabic" panose="020F0502020204030204"/>
                <a:ea typeface="微软雅黑" panose="020B0503020204020204" pitchFamily="34" charset="-122"/>
                <a:cs typeface="+mn-ea"/>
                <a:sym typeface="+mn-lt"/>
              </a:endParaRPr>
            </a:p>
            <a:p>
              <a:pPr marL="285750" indent="-285750">
                <a:lnSpc>
                  <a:spcPct val="200000"/>
                </a:lnSpc>
                <a:buFont typeface="Wingdings" panose="05000000000000000000" pitchFamily="2" charset="2"/>
                <a:buChar char="n"/>
              </a:pPr>
              <a:r>
                <a:rPr lang="zh-CN" altLang="en-US" sz="1600" dirty="0">
                  <a:solidFill>
                    <a:prstClr val="black">
                      <a:lumMod val="85000"/>
                      <a:lumOff val="15000"/>
                    </a:prstClr>
                  </a:solidFill>
                  <a:latin typeface="Adobe Arabic" panose="020F0502020204030204"/>
                  <a:ea typeface="微软雅黑" panose="020B0503020204020204" pitchFamily="34" charset="-122"/>
                  <a:cs typeface="+mn-ea"/>
                  <a:sym typeface="+mn-lt"/>
                </a:rPr>
                <a:t>用限盐勺</a:t>
              </a:r>
              <a:endParaRPr lang="zh-CN" altLang="en-US" sz="1600" dirty="0">
                <a:solidFill>
                  <a:prstClr val="black">
                    <a:lumMod val="85000"/>
                    <a:lumOff val="15000"/>
                  </a:prstClr>
                </a:solidFill>
                <a:latin typeface="Adobe Arabic" panose="020F0502020204030204"/>
                <a:ea typeface="微软雅黑" panose="020B0503020204020204" pitchFamily="34" charset="-122"/>
                <a:cs typeface="+mn-ea"/>
                <a:sym typeface="+mn-lt"/>
              </a:endParaRPr>
            </a:p>
            <a:p>
              <a:pPr marL="285750" indent="-285750">
                <a:lnSpc>
                  <a:spcPct val="200000"/>
                </a:lnSpc>
                <a:buFont typeface="Wingdings" panose="05000000000000000000" pitchFamily="2" charset="2"/>
                <a:buChar char="n"/>
              </a:pPr>
              <a:r>
                <a:rPr lang="zh-CN" altLang="en-US" sz="1600" dirty="0">
                  <a:solidFill>
                    <a:prstClr val="black">
                      <a:lumMod val="85000"/>
                      <a:lumOff val="15000"/>
                    </a:prstClr>
                  </a:solidFill>
                  <a:latin typeface="Adobe Arabic" panose="020F0502020204030204"/>
                  <a:ea typeface="微软雅黑" panose="020B0503020204020204" pitchFamily="34" charset="-122"/>
                  <a:cs typeface="+mn-ea"/>
                  <a:sym typeface="+mn-lt"/>
                </a:rPr>
                <a:t>用其他调味品代替</a:t>
              </a:r>
              <a:endParaRPr lang="zh-CN" altLang="en-US" sz="1600" dirty="0">
                <a:solidFill>
                  <a:prstClr val="black">
                    <a:lumMod val="85000"/>
                    <a:lumOff val="15000"/>
                  </a:prstClr>
                </a:solidFill>
                <a:latin typeface="Adobe Arabic" panose="020F0502020204030204"/>
                <a:ea typeface="微软雅黑" panose="020B0503020204020204" pitchFamily="34" charset="-122"/>
                <a:cs typeface="+mn-ea"/>
                <a:sym typeface="+mn-lt"/>
              </a:endParaRPr>
            </a:p>
            <a:p>
              <a:pPr marL="285750" indent="-285750">
                <a:lnSpc>
                  <a:spcPct val="200000"/>
                </a:lnSpc>
                <a:buFont typeface="Wingdings" panose="05000000000000000000" pitchFamily="2" charset="2"/>
                <a:buChar char="n"/>
              </a:pPr>
              <a:r>
                <a:rPr lang="zh-CN" altLang="en-US" sz="1600" dirty="0">
                  <a:solidFill>
                    <a:prstClr val="black">
                      <a:lumMod val="85000"/>
                      <a:lumOff val="15000"/>
                    </a:prstClr>
                  </a:solidFill>
                  <a:latin typeface="Adobe Arabic" panose="020F0502020204030204"/>
                  <a:ea typeface="微软雅黑" panose="020B0503020204020204" pitchFamily="34" charset="-122"/>
                  <a:cs typeface="+mn-ea"/>
                  <a:sym typeface="+mn-lt"/>
                </a:rPr>
                <a:t>少吃高盐食品。</a:t>
              </a:r>
              <a:endParaRPr lang="zh-CN" altLang="en-US" sz="1600" dirty="0">
                <a:solidFill>
                  <a:prstClr val="black">
                    <a:lumMod val="85000"/>
                    <a:lumOff val="15000"/>
                  </a:prstClr>
                </a:solidFill>
                <a:latin typeface="Adobe Arabic" panose="020F0502020204030204"/>
                <a:ea typeface="微软雅黑" panose="020B0503020204020204" pitchFamily="34" charset="-122"/>
                <a:cs typeface="+mn-ea"/>
                <a:sym typeface="+mn-lt"/>
              </a:endParaRPr>
            </a:p>
            <a:p>
              <a:pPr marL="285750" indent="-285750">
                <a:lnSpc>
                  <a:spcPct val="200000"/>
                </a:lnSpc>
                <a:buFont typeface="Wingdings" panose="05000000000000000000" pitchFamily="2" charset="2"/>
                <a:buChar char="n"/>
              </a:pPr>
              <a:endParaRPr lang="zh-CN" altLang="en-US" sz="1600" dirty="0">
                <a:solidFill>
                  <a:prstClr val="black">
                    <a:lumMod val="85000"/>
                    <a:lumOff val="15000"/>
                  </a:prstClr>
                </a:solidFill>
                <a:latin typeface="Adobe Arabic" panose="020F0502020204030204"/>
                <a:ea typeface="微软雅黑" panose="020B0503020204020204" pitchFamily="34" charset="-122"/>
                <a:cs typeface="+mn-ea"/>
                <a:sym typeface="+mn-lt"/>
              </a:endParaRPr>
            </a:p>
          </p:txBody>
        </p:sp>
        <p:sp>
          <p:nvSpPr>
            <p:cNvPr id="32" name="矩形: 圆角 31"/>
            <p:cNvSpPr/>
            <p:nvPr/>
          </p:nvSpPr>
          <p:spPr>
            <a:xfrm>
              <a:off x="1110929" y="1529834"/>
              <a:ext cx="3107106" cy="4516649"/>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pic>
        <p:nvPicPr>
          <p:cNvPr id="33" name="图片 32"/>
          <p:cNvPicPr>
            <a:picLocks noChangeAspect="1"/>
          </p:cNvPicPr>
          <p:nvPr/>
        </p:nvPicPr>
        <p:blipFill rotWithShape="1">
          <a:blip r:embed="rId2" cstate="screen"/>
          <a:srcRect l="14581" t="33435" r="10504"/>
          <a:stretch>
            <a:fillRect/>
          </a:stretch>
        </p:blipFill>
        <p:spPr>
          <a:xfrm>
            <a:off x="7950892" y="1564837"/>
            <a:ext cx="3433379" cy="4516649"/>
          </a:xfrm>
          <a:prstGeom prst="rect">
            <a:avLst/>
          </a:prstGeom>
          <a:ln>
            <a:solidFill>
              <a:srgbClr val="C55A11"/>
            </a:solid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矩形 11"/>
          <p:cNvSpPr/>
          <p:nvPr/>
        </p:nvSpPr>
        <p:spPr>
          <a:xfrm>
            <a:off x="1198776" y="1692207"/>
            <a:ext cx="3103173" cy="124918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 typeface="Wingdings 2" panose="05020102010507070707" pitchFamily="18" charset="2"/>
              <a:buNone/>
              <a:defRPr/>
            </a:pP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以植物油为主，少动物油；炒菜用勺取油；多吃卤、煮、拌菜；用不沾锅、微波炉等，用少许水代替油；</a:t>
            </a:r>
            <a:endPar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3" name="矩形 12"/>
          <p:cNvSpPr/>
          <p:nvPr/>
        </p:nvSpPr>
        <p:spPr>
          <a:xfrm>
            <a:off x="3812114" y="4544833"/>
            <a:ext cx="3009599" cy="124918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4</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条腿”（猪、牛、羊）不如“</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2</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条退”（鸡、鸭）， “</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2</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条退”不如鱼、虾，禽肉最好去皮食用；</a:t>
            </a:r>
            <a:endPar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4" name="矩形 13"/>
          <p:cNvSpPr/>
          <p:nvPr/>
        </p:nvSpPr>
        <p:spPr>
          <a:xfrm>
            <a:off x="6435559" y="1812651"/>
            <a:ext cx="2459456" cy="953723"/>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适量有益，过量有害；不宜在晚上用，油脂较多不易消化；</a:t>
            </a:r>
            <a:endPar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9105367" y="5057011"/>
            <a:ext cx="1620957" cy="36279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rPr>
              <a:t>不宜在睡前喝。</a:t>
            </a:r>
            <a:endPar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37" name="组合 36"/>
          <p:cNvGrpSpPr/>
          <p:nvPr/>
        </p:nvGrpSpPr>
        <p:grpSpPr>
          <a:xfrm>
            <a:off x="381804" y="354383"/>
            <a:ext cx="6789109" cy="819680"/>
            <a:chOff x="381804" y="354383"/>
            <a:chExt cx="6789109" cy="819680"/>
          </a:xfrm>
        </p:grpSpPr>
        <p:sp>
          <p:nvSpPr>
            <p:cNvPr id="39" name="矩形 38"/>
            <p:cNvSpPr/>
            <p:nvPr/>
          </p:nvSpPr>
          <p:spPr>
            <a:xfrm>
              <a:off x="1147823" y="475919"/>
              <a:ext cx="6023090" cy="698144"/>
            </a:xfrm>
            <a:prstGeom prst="rect">
              <a:avLst/>
            </a:prstGeom>
          </p:spPr>
          <p:txBody>
            <a:bodyPr>
              <a:normAutofit fontScale="92500"/>
            </a:bodyPr>
            <a:lstStyle/>
            <a:p>
              <a:pPr marL="228600" indent="-228600">
                <a:lnSpc>
                  <a:spcPct val="90000"/>
                </a:lnSpc>
                <a:spcBef>
                  <a:spcPts val="1000"/>
                </a:spcBef>
              </a:pPr>
              <a:r>
                <a:rPr lang="zh-CN" altLang="en-US" sz="2800" b="1" spc="300"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饮食指导技巧</a:t>
              </a:r>
              <a:r>
                <a:rPr lang="en-US" altLang="zh-CN" sz="2800" b="1" spc="300"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a:t>
              </a:r>
              <a:r>
                <a:rPr lang="zh-CN" altLang="en-US" sz="2800" b="1" spc="300"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控制脂肪量的方法</a:t>
              </a:r>
              <a:endParaRPr lang="zh-CN" altLang="en-US" sz="2800" b="1" spc="300"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endParaRPr>
            </a:p>
          </p:txBody>
        </p:sp>
        <p:grpSp>
          <p:nvGrpSpPr>
            <p:cNvPr id="40" name="组合 39"/>
            <p:cNvGrpSpPr/>
            <p:nvPr/>
          </p:nvGrpSpPr>
          <p:grpSpPr>
            <a:xfrm>
              <a:off x="381804" y="354383"/>
              <a:ext cx="686539" cy="686539"/>
              <a:chOff x="5206994" y="885563"/>
              <a:chExt cx="686539" cy="686539"/>
            </a:xfrm>
          </p:grpSpPr>
          <p:sp>
            <p:nvSpPr>
              <p:cNvPr id="41"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肆</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42" name="图片 41"/>
              <p:cNvPicPr>
                <a:picLocks noChangeAspect="1"/>
              </p:cNvPicPr>
              <p:nvPr/>
            </p:nvPicPr>
            <p:blipFill>
              <a:blip r:embed="rId1" cstate="screen"/>
              <a:stretch>
                <a:fillRect/>
              </a:stretch>
            </p:blipFill>
            <p:spPr>
              <a:xfrm>
                <a:off x="5206994" y="885563"/>
                <a:ext cx="686539" cy="686539"/>
              </a:xfrm>
              <a:prstGeom prst="rect">
                <a:avLst/>
              </a:prstGeom>
            </p:spPr>
          </p:pic>
        </p:grpSp>
      </p:grpSp>
      <p:grpSp>
        <p:nvGrpSpPr>
          <p:cNvPr id="43" name="组合 42"/>
          <p:cNvGrpSpPr/>
          <p:nvPr/>
        </p:nvGrpSpPr>
        <p:grpSpPr>
          <a:xfrm>
            <a:off x="996909" y="1725258"/>
            <a:ext cx="39436" cy="2590172"/>
            <a:chOff x="996909" y="1725258"/>
            <a:chExt cx="39436" cy="2590172"/>
          </a:xfrm>
        </p:grpSpPr>
        <p:cxnSp>
          <p:nvCxnSpPr>
            <p:cNvPr id="44" name="直接连接符 43"/>
            <p:cNvCxnSpPr/>
            <p:nvPr/>
          </p:nvCxnSpPr>
          <p:spPr>
            <a:xfrm>
              <a:off x="996909" y="1725258"/>
              <a:ext cx="0" cy="2590172"/>
            </a:xfrm>
            <a:prstGeom prst="line">
              <a:avLst/>
            </a:prstGeom>
            <a:solidFill>
              <a:srgbClr val="00A39E"/>
            </a:solid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996909" y="1725258"/>
              <a:ext cx="39436" cy="1183087"/>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80808"/>
                </a:solidFill>
                <a:effectLst/>
                <a:uLnTx/>
                <a:uFillTx/>
                <a:latin typeface="Calibri" panose="020F0502020204030204"/>
                <a:ea typeface="宋体" panose="02010600030101010101" pitchFamily="2" charset="-122"/>
                <a:cs typeface="+mn-cs"/>
              </a:endParaRPr>
            </a:p>
          </p:txBody>
        </p:sp>
      </p:grpSp>
      <p:grpSp>
        <p:nvGrpSpPr>
          <p:cNvPr id="46" name="组合 45"/>
          <p:cNvGrpSpPr/>
          <p:nvPr/>
        </p:nvGrpSpPr>
        <p:grpSpPr>
          <a:xfrm>
            <a:off x="3637664" y="3211470"/>
            <a:ext cx="39436" cy="2618485"/>
            <a:chOff x="3637664" y="3211470"/>
            <a:chExt cx="39436" cy="2618485"/>
          </a:xfrm>
        </p:grpSpPr>
        <p:cxnSp>
          <p:nvCxnSpPr>
            <p:cNvPr id="47" name="直接连接符 46"/>
            <p:cNvCxnSpPr/>
            <p:nvPr/>
          </p:nvCxnSpPr>
          <p:spPr>
            <a:xfrm flipV="1">
              <a:off x="3637664" y="3211470"/>
              <a:ext cx="0" cy="2614239"/>
            </a:xfrm>
            <a:prstGeom prst="line">
              <a:avLst/>
            </a:prstGeom>
            <a:solidFill>
              <a:srgbClr val="82B732"/>
            </a:solid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flipV="1">
              <a:off x="3637664" y="4646868"/>
              <a:ext cx="39436" cy="1183087"/>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80808"/>
                </a:solidFill>
                <a:effectLst/>
                <a:uLnTx/>
                <a:uFillTx/>
                <a:latin typeface="Calibri" panose="020F0502020204030204"/>
                <a:ea typeface="宋体" panose="02010600030101010101" pitchFamily="2" charset="-122"/>
                <a:cs typeface="+mn-cs"/>
              </a:endParaRPr>
            </a:p>
          </p:txBody>
        </p:sp>
      </p:grpSp>
      <p:grpSp>
        <p:nvGrpSpPr>
          <p:cNvPr id="49" name="组合 48"/>
          <p:cNvGrpSpPr/>
          <p:nvPr/>
        </p:nvGrpSpPr>
        <p:grpSpPr>
          <a:xfrm>
            <a:off x="6278418" y="1725258"/>
            <a:ext cx="39436" cy="2590172"/>
            <a:chOff x="6278418" y="1725258"/>
            <a:chExt cx="39436" cy="2590172"/>
          </a:xfrm>
        </p:grpSpPr>
        <p:cxnSp>
          <p:nvCxnSpPr>
            <p:cNvPr id="50" name="直接连接符 49"/>
            <p:cNvCxnSpPr/>
            <p:nvPr/>
          </p:nvCxnSpPr>
          <p:spPr>
            <a:xfrm>
              <a:off x="6278418" y="1725258"/>
              <a:ext cx="0" cy="2590172"/>
            </a:xfrm>
            <a:prstGeom prst="line">
              <a:avLst/>
            </a:prstGeom>
            <a:solidFill>
              <a:srgbClr val="F39C11"/>
            </a:solid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6278418" y="1725258"/>
              <a:ext cx="39436" cy="1183087"/>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80808"/>
                </a:solidFill>
                <a:effectLst/>
                <a:uLnTx/>
                <a:uFillTx/>
                <a:latin typeface="Calibri" panose="020F0502020204030204"/>
                <a:ea typeface="宋体" panose="02010600030101010101" pitchFamily="2" charset="-122"/>
                <a:cs typeface="+mn-cs"/>
              </a:endParaRPr>
            </a:p>
          </p:txBody>
        </p:sp>
      </p:grpSp>
      <p:grpSp>
        <p:nvGrpSpPr>
          <p:cNvPr id="52" name="组合 51"/>
          <p:cNvGrpSpPr/>
          <p:nvPr/>
        </p:nvGrpSpPr>
        <p:grpSpPr>
          <a:xfrm>
            <a:off x="8919170" y="3211465"/>
            <a:ext cx="39436" cy="2618486"/>
            <a:chOff x="8919170" y="3211465"/>
            <a:chExt cx="39436" cy="2618486"/>
          </a:xfrm>
        </p:grpSpPr>
        <p:cxnSp>
          <p:nvCxnSpPr>
            <p:cNvPr id="53" name="直接连接符 52"/>
            <p:cNvCxnSpPr/>
            <p:nvPr/>
          </p:nvCxnSpPr>
          <p:spPr>
            <a:xfrm flipV="1">
              <a:off x="8919170" y="3211465"/>
              <a:ext cx="0" cy="2614240"/>
            </a:xfrm>
            <a:prstGeom prst="line">
              <a:avLst/>
            </a:prstGeom>
            <a:solidFill>
              <a:srgbClr val="E23761"/>
            </a:solid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flipV="1">
              <a:off x="8919170" y="4646864"/>
              <a:ext cx="39436" cy="1183087"/>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80808"/>
                </a:solidFill>
                <a:effectLst/>
                <a:uLnTx/>
                <a:uFillTx/>
                <a:latin typeface="Calibri" panose="020F0502020204030204"/>
                <a:ea typeface="宋体" panose="02010600030101010101" pitchFamily="2" charset="-122"/>
                <a:cs typeface="+mn-cs"/>
              </a:endParaRPr>
            </a:p>
          </p:txBody>
        </p:sp>
      </p:grpSp>
      <p:grpSp>
        <p:nvGrpSpPr>
          <p:cNvPr id="2" name="组合 1"/>
          <p:cNvGrpSpPr/>
          <p:nvPr/>
        </p:nvGrpSpPr>
        <p:grpSpPr>
          <a:xfrm>
            <a:off x="996912" y="3211465"/>
            <a:ext cx="2300360" cy="1114395"/>
            <a:chOff x="996912" y="3211465"/>
            <a:chExt cx="2300360" cy="1114395"/>
          </a:xfrm>
        </p:grpSpPr>
        <p:sp>
          <p:nvSpPr>
            <p:cNvPr id="59" name="矩形 58"/>
            <p:cNvSpPr/>
            <p:nvPr/>
          </p:nvSpPr>
          <p:spPr>
            <a:xfrm>
              <a:off x="996912" y="3211465"/>
              <a:ext cx="2300360" cy="1114395"/>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7" name="文本框 42"/>
            <p:cNvSpPr txBox="1"/>
            <p:nvPr/>
          </p:nvSpPr>
          <p:spPr>
            <a:xfrm>
              <a:off x="1774836" y="3476274"/>
              <a:ext cx="595035" cy="584775"/>
            </a:xfrm>
            <a:prstGeom prst="rect">
              <a:avLst/>
            </a:prstGeom>
            <a:noFill/>
          </p:spPr>
          <p:txBody>
            <a:bodyPr wrap="non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油</a:t>
              </a: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3" name="组合 2"/>
          <p:cNvGrpSpPr/>
          <p:nvPr/>
        </p:nvGrpSpPr>
        <p:grpSpPr>
          <a:xfrm>
            <a:off x="3637665" y="3211465"/>
            <a:ext cx="2300360" cy="1114395"/>
            <a:chOff x="3637665" y="3211465"/>
            <a:chExt cx="2300360" cy="1114395"/>
          </a:xfrm>
        </p:grpSpPr>
        <p:sp>
          <p:nvSpPr>
            <p:cNvPr id="79" name="矩形 78"/>
            <p:cNvSpPr/>
            <p:nvPr/>
          </p:nvSpPr>
          <p:spPr>
            <a:xfrm flipV="1">
              <a:off x="3637665" y="3211465"/>
              <a:ext cx="2300360" cy="1114395"/>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88" name="文本框 42"/>
            <p:cNvSpPr txBox="1"/>
            <p:nvPr/>
          </p:nvSpPr>
          <p:spPr>
            <a:xfrm>
              <a:off x="4336439" y="3527278"/>
              <a:ext cx="902811" cy="523220"/>
            </a:xfrm>
            <a:prstGeom prst="rect">
              <a:avLst/>
            </a:prstGeom>
            <a:noFill/>
          </p:spPr>
          <p:txBody>
            <a:bodyPr wrap="non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坚果</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4" name="组合 3"/>
          <p:cNvGrpSpPr/>
          <p:nvPr/>
        </p:nvGrpSpPr>
        <p:grpSpPr>
          <a:xfrm>
            <a:off x="6278419" y="3211465"/>
            <a:ext cx="2300360" cy="1114395"/>
            <a:chOff x="6278419" y="3211465"/>
            <a:chExt cx="2300360" cy="1114395"/>
          </a:xfrm>
        </p:grpSpPr>
        <p:sp>
          <p:nvSpPr>
            <p:cNvPr id="56" name="矩形 55"/>
            <p:cNvSpPr/>
            <p:nvPr/>
          </p:nvSpPr>
          <p:spPr>
            <a:xfrm>
              <a:off x="6278419" y="3211465"/>
              <a:ext cx="2300360" cy="1114395"/>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97" name="文本框 42"/>
            <p:cNvSpPr txBox="1"/>
            <p:nvPr/>
          </p:nvSpPr>
          <p:spPr>
            <a:xfrm>
              <a:off x="7056345" y="3496500"/>
              <a:ext cx="595036" cy="584775"/>
            </a:xfrm>
            <a:prstGeom prst="rect">
              <a:avLst/>
            </a:prstGeom>
            <a:noFill/>
          </p:spPr>
          <p:txBody>
            <a:bodyPr wrap="non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肉</a:t>
              </a: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5" name="组合 4"/>
          <p:cNvGrpSpPr/>
          <p:nvPr/>
        </p:nvGrpSpPr>
        <p:grpSpPr>
          <a:xfrm>
            <a:off x="8919173" y="3211465"/>
            <a:ext cx="2300360" cy="1114395"/>
            <a:chOff x="8919173" y="3211465"/>
            <a:chExt cx="2300360" cy="1114395"/>
          </a:xfrm>
        </p:grpSpPr>
        <p:sp>
          <p:nvSpPr>
            <p:cNvPr id="70" name="矩形 69"/>
            <p:cNvSpPr/>
            <p:nvPr/>
          </p:nvSpPr>
          <p:spPr>
            <a:xfrm flipV="1">
              <a:off x="8919173" y="3211465"/>
              <a:ext cx="2300360" cy="1114395"/>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06" name="文本框 42"/>
            <p:cNvSpPr txBox="1"/>
            <p:nvPr/>
          </p:nvSpPr>
          <p:spPr>
            <a:xfrm>
              <a:off x="9620256" y="3531971"/>
              <a:ext cx="902811" cy="523220"/>
            </a:xfrm>
            <a:prstGeom prst="rect">
              <a:avLst/>
            </a:prstGeom>
            <a:noFill/>
          </p:spPr>
          <p:txBody>
            <a:bodyPr wrap="non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牛奶</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up)">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down)">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ppt_w</p:attrName>
                                        </p:attrNameLst>
                                      </p:cBhvr>
                                      <p:tavLst>
                                        <p:tav tm="0">
                                          <p:val>
                                            <p:fltVal val="0"/>
                                          </p:val>
                                        </p:tav>
                                        <p:tav tm="100000">
                                          <p:val>
                                            <p:strVal val="#ppt_w"/>
                                          </p:val>
                                        </p:tav>
                                      </p:tavLst>
                                    </p:anim>
                                    <p:anim calcmode="lin" valueType="num">
                                      <p:cBhvr>
                                        <p:cTn id="64" dur="500" fill="hold"/>
                                        <p:tgtEl>
                                          <p:spTgt spid="5"/>
                                        </p:tgtEl>
                                        <p:attrNameLst>
                                          <p:attrName>ppt_h</p:attrName>
                                        </p:attrNameLst>
                                      </p:cBhvr>
                                      <p:tavLst>
                                        <p:tav tm="0">
                                          <p:val>
                                            <p:fltVal val="0"/>
                                          </p:val>
                                        </p:tav>
                                        <p:tav tm="100000">
                                          <p:val>
                                            <p:strVal val="#ppt_h"/>
                                          </p:val>
                                        </p:tav>
                                      </p:tavLst>
                                    </p:anim>
                                    <p:animEffect transition="in" filter="fade">
                                      <p:cBhvr>
                                        <p:cTn id="65" dur="5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up)">
                                      <p:cBhvr>
                                        <p:cTn id="70" dur="500"/>
                                        <p:tgtEl>
                                          <p:spTgt spid="5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文本框 17"/>
          <p:cNvSpPr txBox="1"/>
          <p:nvPr/>
        </p:nvSpPr>
        <p:spPr>
          <a:xfrm>
            <a:off x="2905192" y="4308575"/>
            <a:ext cx="6197600" cy="587340"/>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Wingdings 2" panose="05020102010507070707" pitchFamily="18" charset="2"/>
              <a:buNone/>
              <a:defRPr/>
            </a:pPr>
            <a:r>
              <a:rPr kumimoji="0" lang="zh-CN" altLang="zh-CN"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戒烟</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endParaRPr kumimoji="0" lang="en-US" altLang="zh-CN"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20" name="文本框 19"/>
          <p:cNvSpPr txBox="1"/>
          <p:nvPr/>
        </p:nvSpPr>
        <p:spPr>
          <a:xfrm>
            <a:off x="2905192" y="4908016"/>
            <a:ext cx="6197600" cy="463588"/>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Wingdings 2" panose="05020102010507070707" pitchFamily="18" charset="2"/>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腰背痛、中风、智力下降。</a:t>
            </a:r>
            <a:endParaRPr kumimoji="0" lang="zh-CN" altLang="zh-CN"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pic>
        <p:nvPicPr>
          <p:cNvPr id="3" name="图片 2"/>
          <p:cNvPicPr>
            <a:picLocks noChangeAspect="1"/>
          </p:cNvPicPr>
          <p:nvPr/>
        </p:nvPicPr>
        <p:blipFill rotWithShape="1">
          <a:blip r:embed="rId1" cstate="screen"/>
          <a:srcRect l="-243" t="37408" r="72644" b="45741"/>
          <a:stretch>
            <a:fillRect/>
          </a:stretch>
        </p:blipFill>
        <p:spPr>
          <a:xfrm>
            <a:off x="1068343" y="4078575"/>
            <a:ext cx="1613857" cy="1660582"/>
          </a:xfrm>
          <a:prstGeom prst="rect">
            <a:avLst/>
          </a:prstGeom>
        </p:spPr>
      </p:pic>
      <p:sp>
        <p:nvSpPr>
          <p:cNvPr id="14" name="文本框 13"/>
          <p:cNvSpPr txBox="1"/>
          <p:nvPr/>
        </p:nvSpPr>
        <p:spPr>
          <a:xfrm>
            <a:off x="2976996" y="1694346"/>
            <a:ext cx="6483350" cy="587340"/>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Wingdings 2" panose="05020102010507070707" pitchFamily="18" charset="2"/>
              <a:buNone/>
              <a:defRPr/>
            </a:pPr>
            <a:r>
              <a:rPr kumimoji="0" lang="zh-CN" altLang="zh-CN" sz="2400" b="1"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限酒</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a:t>
            </a:r>
            <a:endParaRPr kumimoji="0" lang="zh-CN" altLang="zh-CN" sz="2400" b="1"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endParaRPr>
          </a:p>
        </p:txBody>
      </p:sp>
      <p:sp>
        <p:nvSpPr>
          <p:cNvPr id="16" name="文本框 15"/>
          <p:cNvSpPr txBox="1"/>
          <p:nvPr/>
        </p:nvSpPr>
        <p:spPr>
          <a:xfrm>
            <a:off x="2749375" y="2358347"/>
            <a:ext cx="7663231" cy="923330"/>
          </a:xfrm>
          <a:prstGeom prst="rect">
            <a:avLst/>
          </a:prstGeom>
          <a:noFill/>
        </p:spPr>
        <p:txBody>
          <a:bodyPr wrap="square">
            <a:spAutoFit/>
          </a:bodyPr>
          <a:lstStyle/>
          <a:p>
            <a:pPr marL="228600" marR="0" lvl="0" indent="0" algn="l" defTabSz="914400" rtl="0" eaLnBrk="1" fontAlgn="auto" latinLnBrk="0" hangingPunct="1">
              <a:lnSpc>
                <a:spcPct val="150000"/>
              </a:lnSpc>
              <a:spcBef>
                <a:spcPts val="1000"/>
              </a:spcBef>
              <a:spcAft>
                <a:spcPts val="0"/>
              </a:spcAft>
              <a:buClrTx/>
              <a:buSzTx/>
              <a:buFont typeface="Wingdings 2" panose="05020102010507070707" pitchFamily="18" charset="2"/>
              <a:buNone/>
              <a:defRPr/>
            </a:pPr>
            <a:r>
              <a:rPr kumimoji="0" lang="zh-CN" altLang="zh-CN" sz="1800" b="0"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建议不饮酒或少量饮酒，每天不超过啤酒杯</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(200ml)</a:t>
            </a:r>
            <a:r>
              <a:rPr kumimoji="0" lang="zh-CN" altLang="zh-CN" sz="1800" b="0"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或红酒一小杯</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(50mL)</a:t>
            </a:r>
            <a:r>
              <a:rPr kumimoji="0" lang="zh-CN" altLang="zh-CN" sz="1800" b="0"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，尽量不喝烈性酒</a:t>
            </a:r>
            <a:r>
              <a:rPr kumimoji="0" lang="zh-CN" altLang="zh-CN" sz="1800" b="0" i="0" u="none" strike="noStrike" kern="1200" cap="none" spc="0" normalizeH="0" baseline="0" noProof="0" dirty="0" smtClean="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rPr>
              <a:t>。</a:t>
            </a:r>
            <a:endParaRPr kumimoji="0" lang="en-US" altLang="zh-CN" sz="1800" b="0" i="0" u="none" strike="noStrike" kern="1200" cap="none" spc="0" normalizeH="0" baseline="0" noProof="0" dirty="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sym typeface="+mn-lt"/>
            </a:endParaRPr>
          </a:p>
        </p:txBody>
      </p:sp>
      <p:pic>
        <p:nvPicPr>
          <p:cNvPr id="8" name="图片 7"/>
          <p:cNvPicPr>
            <a:picLocks noChangeAspect="1"/>
          </p:cNvPicPr>
          <p:nvPr/>
        </p:nvPicPr>
        <p:blipFill rotWithShape="1">
          <a:blip r:embed="rId2" cstate="screen"/>
          <a:srcRect t="37471" r="72401" b="45677"/>
          <a:stretch>
            <a:fillRect/>
          </a:stretch>
        </p:blipFill>
        <p:spPr>
          <a:xfrm>
            <a:off x="1068344" y="1768418"/>
            <a:ext cx="1613857" cy="1660582"/>
          </a:xfrm>
          <a:prstGeom prst="rect">
            <a:avLst/>
          </a:prstGeom>
        </p:spPr>
      </p:pic>
      <p:pic>
        <p:nvPicPr>
          <p:cNvPr id="25" name="图片 24"/>
          <p:cNvPicPr>
            <a:picLocks noChangeAspect="1"/>
          </p:cNvPicPr>
          <p:nvPr/>
        </p:nvPicPr>
        <p:blipFill>
          <a:blip r:embed="rId3" cstate="screen"/>
          <a:stretch>
            <a:fillRect/>
          </a:stretch>
        </p:blipFill>
        <p:spPr>
          <a:xfrm>
            <a:off x="7776313" y="3698543"/>
            <a:ext cx="4490593" cy="3346121"/>
          </a:xfrm>
          <a:prstGeom prst="rect">
            <a:avLst/>
          </a:prstGeom>
        </p:spPr>
      </p:pic>
      <p:grpSp>
        <p:nvGrpSpPr>
          <p:cNvPr id="15" name="组合 14"/>
          <p:cNvGrpSpPr/>
          <p:nvPr/>
        </p:nvGrpSpPr>
        <p:grpSpPr>
          <a:xfrm>
            <a:off x="381804" y="354383"/>
            <a:ext cx="6336775" cy="686539"/>
            <a:chOff x="381804" y="354383"/>
            <a:chExt cx="6336775" cy="686539"/>
          </a:xfrm>
        </p:grpSpPr>
        <p:sp>
          <p:nvSpPr>
            <p:cNvPr id="17" name="矩形 16"/>
            <p:cNvSpPr/>
            <p:nvPr/>
          </p:nvSpPr>
          <p:spPr>
            <a:xfrm>
              <a:off x="1147823" y="475919"/>
              <a:ext cx="5570756" cy="52322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老年人运动饮食指导</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22" name="组合 21"/>
            <p:cNvGrpSpPr/>
            <p:nvPr/>
          </p:nvGrpSpPr>
          <p:grpSpPr>
            <a:xfrm>
              <a:off x="381804" y="354383"/>
              <a:ext cx="686539" cy="686539"/>
              <a:chOff x="5206994" y="885563"/>
              <a:chExt cx="686539" cy="686539"/>
            </a:xfrm>
          </p:grpSpPr>
          <p:sp>
            <p:nvSpPr>
              <p:cNvPr id="24"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肆</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26" name="图片 25"/>
              <p:cNvPicPr>
                <a:picLocks noChangeAspect="1"/>
              </p:cNvPicPr>
              <p:nvPr/>
            </p:nvPicPr>
            <p:blipFill>
              <a:blip r:embed="rId4" cstate="screen"/>
              <a:stretch>
                <a:fillRect/>
              </a:stretch>
            </p:blipFill>
            <p:spPr>
              <a:xfrm>
                <a:off x="5206994" y="885563"/>
                <a:ext cx="686539" cy="686539"/>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4"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 y="-1"/>
            <a:ext cx="12574260" cy="6911396"/>
            <a:chOff x="-1" y="-1"/>
            <a:chExt cx="12574260" cy="6911396"/>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8163" r="14901"/>
            <a:stretch>
              <a:fillRect/>
            </a:stretch>
          </p:blipFill>
          <p:spPr>
            <a:xfrm flipH="1">
              <a:off x="-1" y="-1"/>
              <a:ext cx="12192000" cy="6858001"/>
            </a:xfrm>
            <a:prstGeom prst="rect">
              <a:avLst/>
            </a:prstGeom>
          </p:spPr>
        </p:pic>
        <p:pic>
          <p:nvPicPr>
            <p:cNvPr id="19" name="图片 18"/>
            <p:cNvPicPr>
              <a:picLocks noChangeAspect="1"/>
            </p:cNvPicPr>
            <p:nvPr/>
          </p:nvPicPr>
          <p:blipFill>
            <a:blip r:embed="rId2" cstate="screen"/>
            <a:stretch>
              <a:fillRect/>
            </a:stretch>
          </p:blipFill>
          <p:spPr>
            <a:xfrm flipH="1">
              <a:off x="6250718" y="1604745"/>
              <a:ext cx="6323541" cy="5299594"/>
            </a:xfrm>
            <a:prstGeom prst="rect">
              <a:avLst/>
            </a:prstGeom>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76874"/>
            <a:stretch>
              <a:fillRect/>
            </a:stretch>
          </p:blipFill>
          <p:spPr>
            <a:xfrm>
              <a:off x="0" y="5472502"/>
              <a:ext cx="12192000" cy="1409743"/>
            </a:xfrm>
            <a:prstGeom prst="rect">
              <a:avLst/>
            </a:prstGeom>
          </p:spPr>
        </p:pic>
        <p:pic>
          <p:nvPicPr>
            <p:cNvPr id="27" name="图片 26"/>
            <p:cNvPicPr>
              <a:picLocks noChangeAspect="1"/>
            </p:cNvPicPr>
            <p:nvPr/>
          </p:nvPicPr>
          <p:blipFill>
            <a:blip r:embed="rId4" cstate="screen"/>
            <a:stretch>
              <a:fillRect/>
            </a:stretch>
          </p:blipFill>
          <p:spPr>
            <a:xfrm>
              <a:off x="406400" y="4511694"/>
              <a:ext cx="2399701" cy="2399701"/>
            </a:xfrm>
            <a:prstGeom prst="rect">
              <a:avLst/>
            </a:prstGeom>
          </p:spPr>
        </p:pic>
      </p:grpSp>
      <p:sp>
        <p:nvSpPr>
          <p:cNvPr id="20" name="文本框 19"/>
          <p:cNvSpPr txBox="1"/>
          <p:nvPr/>
        </p:nvSpPr>
        <p:spPr>
          <a:xfrm>
            <a:off x="304800" y="2712179"/>
            <a:ext cx="6923314" cy="1107996"/>
          </a:xfrm>
          <a:prstGeom prst="rect">
            <a:avLst/>
          </a:prstGeom>
          <a:noFill/>
        </p:spPr>
        <p:txBody>
          <a:bodyPr wrap="square">
            <a:spAutoFit/>
          </a:bodyPr>
          <a:lstStyle>
            <a:defPPr>
              <a:defRPr lang="zh-CN"/>
            </a:defPPr>
            <a:lvl1pPr algn="dist">
              <a:defRPr kumimoji="1" sz="9600">
                <a:solidFill>
                  <a:schemeClr val="tx1">
                    <a:lumMod val="85000"/>
                    <a:lumOff val="15000"/>
                  </a:schemeClr>
                </a:solidFill>
                <a:latin typeface="汉仪迪升英雄体W" panose="00020600040101010101" pitchFamily="18" charset="-122"/>
                <a:ea typeface="汉仪迪升英雄体W" panose="00020600040101010101" pitchFamily="18" charset="-122"/>
                <a:cs typeface="+mn-ea"/>
              </a:defRPr>
            </a:lvl1pPr>
          </a:lstStyle>
          <a:p>
            <a:pPr marL="0" marR="0" lvl="0" indent="0" algn="dist" defTabSz="914400" rtl="0" eaLnBrk="1" fontAlgn="auto" latinLnBrk="0" hangingPunct="1">
              <a:lnSpc>
                <a:spcPct val="100000"/>
              </a:lnSpc>
              <a:spcBef>
                <a:spcPts val="0"/>
              </a:spcBef>
              <a:spcAft>
                <a:spcPts val="0"/>
              </a:spcAft>
              <a:buClrTx/>
              <a:buSzTx/>
              <a:buFontTx/>
              <a:buNone/>
              <a:defRPr/>
            </a:pPr>
            <a:r>
              <a:rPr kumimoji="1" lang="zh-CN" altLang="en-US" sz="6600" b="1" i="0" u="none" strike="noStrike" kern="1200" cap="none" spc="0" normalizeH="0" baseline="0" noProof="0" dirty="0" smtClean="0">
                <a:ln>
                  <a:noFill/>
                </a:ln>
                <a:solidFill>
                  <a:prstClr val="black">
                    <a:lumMod val="85000"/>
                    <a:lumOff val="15000"/>
                  </a:prstClr>
                </a:solidFill>
                <a:effectLst/>
                <a:uLnTx/>
                <a:uFillTx/>
                <a:latin typeface="汉仪书魂体简" panose="02010600000101010101" pitchFamily="2" charset="-122"/>
                <a:ea typeface="汉仪书魂体简" panose="02010600000101010101" pitchFamily="2" charset="-122"/>
                <a:sym typeface="+mn-lt"/>
              </a:rPr>
              <a:t>感谢您的耐心聆听</a:t>
            </a:r>
            <a:endParaRPr kumimoji="1" lang="zh-CN" altLang="en-US" sz="6600" b="1" i="0" u="none" strike="noStrike" kern="1200" cap="none" spc="0" normalizeH="0" baseline="0" noProof="0" dirty="0">
              <a:ln>
                <a:noFill/>
              </a:ln>
              <a:solidFill>
                <a:prstClr val="black">
                  <a:lumMod val="85000"/>
                  <a:lumOff val="15000"/>
                </a:prstClr>
              </a:solidFill>
              <a:effectLst/>
              <a:uLnTx/>
              <a:uFillTx/>
              <a:latin typeface="汉仪书魂体简" panose="02010600000101010101" pitchFamily="2" charset="-122"/>
              <a:ea typeface="汉仪书魂体简" panose="02010600000101010101" pitchFamily="2" charset="-122"/>
              <a:sym typeface="+mn-lt"/>
            </a:endParaRPr>
          </a:p>
        </p:txBody>
      </p:sp>
      <p:sp>
        <p:nvSpPr>
          <p:cNvPr id="25" name="文本框 24"/>
          <p:cNvSpPr txBox="1"/>
          <p:nvPr/>
        </p:nvSpPr>
        <p:spPr>
          <a:xfrm>
            <a:off x="5335626" y="1411058"/>
            <a:ext cx="2168259" cy="923330"/>
          </a:xfrm>
          <a:prstGeom prst="rect">
            <a:avLst/>
          </a:prstGeom>
          <a:noFill/>
        </p:spPr>
        <p:txBody>
          <a:bodyPr vert="horz"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95000"/>
                    <a:lumOff val="5000"/>
                  </a:prstClr>
                </a:solidFill>
                <a:effectLst/>
                <a:uLnTx/>
                <a:uFillTx/>
                <a:latin typeface="汉仪迪升英雄体W" panose="00020600040101010101" pitchFamily="18" charset="-122"/>
                <a:ea typeface="汉仪迪升英雄体W" panose="00020600040101010101" pitchFamily="18" charset="-122"/>
                <a:cs typeface="+mn-cs"/>
              </a:rPr>
              <a:t>金山银山不常在，身体健康最安哉</a:t>
            </a:r>
            <a:endParaRPr kumimoji="0" lang="zh-CN" altLang="en-US" sz="1800" b="0" i="0" u="none" strike="noStrike" kern="1200" cap="none" spc="0" normalizeH="0" baseline="0" noProof="0" dirty="0">
              <a:ln>
                <a:noFill/>
              </a:ln>
              <a:solidFill>
                <a:prstClr val="black">
                  <a:lumMod val="95000"/>
                  <a:lumOff val="5000"/>
                </a:prstClr>
              </a:solidFill>
              <a:effectLst/>
              <a:uLnTx/>
              <a:uFillTx/>
              <a:latin typeface="汉仪迪升英雄体W" panose="00020600040101010101" pitchFamily="18" charset="-122"/>
              <a:ea typeface="汉仪迪升英雄体W" panose="00020600040101010101" pitchFamily="18" charset="-122"/>
              <a:cs typeface="+mn-cs"/>
            </a:endParaRPr>
          </a:p>
        </p:txBody>
      </p:sp>
      <p:sp>
        <p:nvSpPr>
          <p:cNvPr id="28" name="对话气泡: 矩形 27"/>
          <p:cNvSpPr/>
          <p:nvPr/>
        </p:nvSpPr>
        <p:spPr>
          <a:xfrm>
            <a:off x="5292723" y="1318011"/>
            <a:ext cx="1918727" cy="1074429"/>
          </a:xfrm>
          <a:prstGeom prst="wedgeRectCallout">
            <a:avLst>
              <a:gd name="adj1" fmla="val 62038"/>
              <a:gd name="adj2" fmla="val 38583"/>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pic>
        <p:nvPicPr>
          <p:cNvPr id="22" name="图片 21"/>
          <p:cNvPicPr>
            <a:picLocks noChangeAspect="1"/>
          </p:cNvPicPr>
          <p:nvPr/>
        </p:nvPicPr>
        <p:blipFill>
          <a:blip r:embed="rId5" cstate="screen"/>
          <a:stretch>
            <a:fillRect/>
          </a:stretch>
        </p:blipFill>
        <p:spPr>
          <a:xfrm>
            <a:off x="0" y="47733"/>
            <a:ext cx="2130725" cy="17048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iterate type="lt">
                                    <p:tmPct val="10000"/>
                                  </p:iterate>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矩形 28"/>
          <p:cNvSpPr/>
          <p:nvPr/>
        </p:nvSpPr>
        <p:spPr>
          <a:xfrm>
            <a:off x="5183142" y="3209169"/>
            <a:ext cx="6246855" cy="8402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老年人</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年龄的划分有两个标准</a:t>
            </a: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endPar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0" marR="0" lvl="0" indent="0" algn="l" defTabSz="914400" rtl="0" eaLnBrk="1" fontAlgn="auto" latinLnBrk="0" hangingPunct="1">
              <a:lnSpc>
                <a:spcPct val="170000"/>
              </a:lnSpc>
              <a:spcBef>
                <a:spcPts val="0"/>
              </a:spcBef>
              <a:spcAft>
                <a:spcPts val="0"/>
              </a:spcAft>
              <a:buClrTx/>
              <a:buSzTx/>
              <a:buFontTx/>
              <a:buNone/>
              <a:defRPr/>
            </a:pPr>
            <a:endPar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2" name="Rectangle 3"/>
          <p:cNvSpPr txBox="1">
            <a:spLocks noChangeArrowheads="1"/>
          </p:cNvSpPr>
          <p:nvPr/>
        </p:nvSpPr>
        <p:spPr>
          <a:xfrm>
            <a:off x="5183142" y="4599001"/>
            <a:ext cx="1964350" cy="508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Wingdings" panose="05000000000000000000" pitchFamily="2" charset="2"/>
              <a:buNone/>
              <a:defRPr/>
            </a:pPr>
            <a:r>
              <a:rPr kumimoji="0" lang="zh-CN" altLang="en-US" sz="1800" b="1"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年龄</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分期	  </a:t>
            </a:r>
            <a:endPar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110000"/>
              </a:lnSpc>
              <a:spcBef>
                <a:spcPts val="1000"/>
              </a:spcBef>
              <a:spcAft>
                <a:spcPts val="0"/>
              </a:spcAft>
              <a:buClrTx/>
              <a:buSzTx/>
              <a:buFont typeface="Wingdings" panose="05000000000000000000" pitchFamily="2" charset="2"/>
              <a:buNone/>
              <a:defRPr/>
            </a:pPr>
            <a:endPar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a:buChar char="•"/>
              <a:defRPr/>
            </a:pPr>
            <a:endPar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20" name="组合 19"/>
          <p:cNvGrpSpPr/>
          <p:nvPr/>
        </p:nvGrpSpPr>
        <p:grpSpPr>
          <a:xfrm>
            <a:off x="4835483" y="1708274"/>
            <a:ext cx="5513204" cy="1301372"/>
            <a:chOff x="982805" y="1746763"/>
            <a:chExt cx="5513204" cy="1301372"/>
          </a:xfrm>
        </p:grpSpPr>
        <p:sp>
          <p:nvSpPr>
            <p:cNvPr id="28" name="矩形 27"/>
            <p:cNvSpPr/>
            <p:nvPr/>
          </p:nvSpPr>
          <p:spPr>
            <a:xfrm>
              <a:off x="982805" y="2463360"/>
              <a:ext cx="5513204" cy="584775"/>
            </a:xfrm>
            <a:prstGeom prst="rect">
              <a:avLst/>
            </a:prstGeom>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大多数人</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在</a:t>
              </a:r>
              <a:r>
                <a:rPr kumimoji="0" lang="en-US" altLang="zh-CN"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30~40</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岁开始出现生理功能减退，</a:t>
              </a:r>
              <a:r>
                <a:rPr kumimoji="0" lang="en-US" altLang="zh-CN"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60</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岁以后才出现明显减退 。</a:t>
              </a:r>
              <a:endParaRPr kumimoji="0" lang="en-US" altLang="zh-CN" sz="16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1045794" y="1746763"/>
              <a:ext cx="1468806" cy="628137"/>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1" name="文本框 20"/>
            <p:cNvSpPr txBox="1"/>
            <p:nvPr/>
          </p:nvSpPr>
          <p:spPr>
            <a:xfrm>
              <a:off x="1189647" y="1835223"/>
              <a:ext cx="1181100" cy="461665"/>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老年人</a:t>
              </a:r>
              <a:endPar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
        <p:nvSpPr>
          <p:cNvPr id="25" name="文本框 24"/>
          <p:cNvSpPr txBox="1"/>
          <p:nvPr/>
        </p:nvSpPr>
        <p:spPr>
          <a:xfrm>
            <a:off x="5183142" y="5140115"/>
            <a:ext cx="6096000" cy="1146596"/>
          </a:xfrm>
          <a:prstGeom prst="rect">
            <a:avLst/>
          </a:prstGeom>
          <a:noFill/>
        </p:spPr>
        <p:txBody>
          <a:bodyPr wrap="square">
            <a:spAutoFit/>
          </a:bodyPr>
          <a:lstStyle/>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n"/>
              <a:defRPr/>
            </a:pPr>
            <a:r>
              <a:rPr kumimoji="0" lang="en-US" altLang="zh-CN"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60~74</a:t>
            </a:r>
            <a:r>
              <a:rPr kumimoji="0" lang="zh-CN" altLang="en-US"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岁 → 年轻老年人（较老年）</a:t>
            </a:r>
            <a:endParaRPr kumimoji="0" lang="zh-CN" altLang="en-US"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n"/>
              <a:defRPr/>
            </a:pPr>
            <a:r>
              <a:rPr kumimoji="0" lang="en-US" altLang="zh-CN"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75~89</a:t>
            </a:r>
            <a:r>
              <a:rPr kumimoji="0" lang="zh-CN" altLang="en-US"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岁 → 老老年人</a:t>
            </a:r>
            <a:endParaRPr kumimoji="0" lang="zh-CN" altLang="en-US"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n"/>
              <a:defRPr/>
            </a:pPr>
            <a:r>
              <a:rPr kumimoji="0" lang="zh-CN" altLang="en-US"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r>
              <a:rPr kumimoji="0" lang="en-US" altLang="zh-CN"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90</a:t>
            </a:r>
            <a:r>
              <a:rPr kumimoji="0" lang="zh-CN" altLang="en-US"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岁     → 长寿老年人 </a:t>
            </a:r>
            <a:endParaRPr kumimoji="0" lang="zh-CN" altLang="en-US"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27" name="文本框 26"/>
          <p:cNvSpPr txBox="1"/>
          <p:nvPr/>
        </p:nvSpPr>
        <p:spPr>
          <a:xfrm>
            <a:off x="5183264" y="3583409"/>
            <a:ext cx="2775646" cy="877804"/>
          </a:xfrm>
          <a:prstGeom prst="rect">
            <a:avLst/>
          </a:prstGeom>
          <a:noFill/>
        </p:spPr>
        <p:txBody>
          <a:bodyPr wrap="square">
            <a:spAutoFit/>
          </a:bodyPr>
          <a:lstStyle/>
          <a:p>
            <a:pPr marL="285750" marR="0" lvl="0" indent="-285750" algn="l" defTabSz="914400" rtl="0" eaLnBrk="1" fontAlgn="auto" latinLnBrk="0" hangingPunct="1">
              <a:lnSpc>
                <a:spcPct val="170000"/>
              </a:lnSpc>
              <a:spcBef>
                <a:spcPts val="0"/>
              </a:spcBef>
              <a:spcAft>
                <a:spcPts val="0"/>
              </a:spcAft>
              <a:buClrTx/>
              <a:buSzTx/>
              <a:buFont typeface="Wingdings" panose="05000000000000000000" pitchFamily="2" charset="2"/>
              <a:buChar char="n"/>
              <a:defRPr/>
            </a:pPr>
            <a:r>
              <a:rPr kumimoji="0" lang="zh-CN" altLang="en-US"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发达国家≥</a:t>
            </a:r>
            <a:r>
              <a:rPr kumimoji="0" lang="en-US" altLang="zh-CN"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65</a:t>
            </a:r>
            <a:r>
              <a:rPr kumimoji="0" lang="zh-CN" altLang="en-US"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岁</a:t>
            </a:r>
            <a:endParaRPr kumimoji="0" lang="zh-CN" altLang="en-US"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85750" marR="0" lvl="0" indent="-285750" algn="l" defTabSz="914400" rtl="0" eaLnBrk="1" fontAlgn="auto" latinLnBrk="0" hangingPunct="1">
              <a:lnSpc>
                <a:spcPct val="170000"/>
              </a:lnSpc>
              <a:spcBef>
                <a:spcPts val="0"/>
              </a:spcBef>
              <a:spcAft>
                <a:spcPts val="0"/>
              </a:spcAft>
              <a:buClrTx/>
              <a:buSzTx/>
              <a:buFont typeface="Wingdings" panose="05000000000000000000" pitchFamily="2" charset="2"/>
              <a:buChar char="n"/>
              <a:defRPr/>
            </a:pPr>
            <a:r>
              <a:rPr kumimoji="0" lang="zh-CN" altLang="en-US"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发展中国家≥</a:t>
            </a:r>
            <a:r>
              <a:rPr kumimoji="0" lang="en-US" altLang="zh-CN"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60</a:t>
            </a:r>
            <a:r>
              <a:rPr kumimoji="0" lang="zh-CN" altLang="en-US"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岁</a:t>
            </a:r>
            <a:endParaRPr kumimoji="0" lang="zh-CN" altLang="en-US" sz="160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2" name="组合 1"/>
          <p:cNvGrpSpPr/>
          <p:nvPr/>
        </p:nvGrpSpPr>
        <p:grpSpPr>
          <a:xfrm>
            <a:off x="381804" y="354383"/>
            <a:ext cx="6862019" cy="686539"/>
            <a:chOff x="216704" y="228755"/>
            <a:chExt cx="6862019" cy="686539"/>
          </a:xfrm>
        </p:grpSpPr>
        <p:sp>
          <p:nvSpPr>
            <p:cNvPr id="11" name="文本框 10"/>
            <p:cNvSpPr txBox="1"/>
            <p:nvPr/>
          </p:nvSpPr>
          <p:spPr>
            <a:xfrm>
              <a:off x="982723" y="390668"/>
              <a:ext cx="6096000" cy="480131"/>
            </a:xfrm>
            <a:prstGeom prst="rect">
              <a:avLst/>
            </a:prstGeom>
          </p:spPr>
          <p:txBody>
            <a:bodyPr>
              <a:normAutofit/>
            </a:bodyPr>
            <a:lstStyle>
              <a:lvl1pPr marL="228600" indent="-228600">
                <a:lnSpc>
                  <a:spcPct val="90000"/>
                </a:lnSpc>
                <a:spcBef>
                  <a:spcPts val="1000"/>
                </a:spcBef>
                <a:buFont typeface="Wingdings 2" panose="05020102010507070707" pitchFamily="18" charset="2"/>
                <a:buNone/>
                <a:defRPr sz="2800" b="1" spc="300">
                  <a:solidFill>
                    <a:schemeClr val="tx1">
                      <a:lumMod val="85000"/>
                      <a:lumOff val="15000"/>
                    </a:schemeClr>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90000"/>
                </a:lnSpc>
                <a:spcBef>
                  <a:spcPts val="1000"/>
                </a:spcBef>
                <a:spcAft>
                  <a:spcPts val="0"/>
                </a:spcAft>
                <a:buClrTx/>
                <a:buSzTx/>
                <a:buFont typeface="Wingdings 2" panose="05020102010507070707" pitchFamily="18" charset="2"/>
                <a:buNone/>
                <a:defRPr/>
              </a:pPr>
              <a:r>
                <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rPr>
                <a:t>老年人健康管理的必要性</a:t>
              </a:r>
              <a:endParaRPr kumimoji="0" lang="zh-CN" altLang="en-US" sz="2800" b="1" i="0" u="none" strike="noStrike" kern="1200" cap="none" spc="30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lt"/>
              </a:endParaRPr>
            </a:p>
          </p:txBody>
        </p:sp>
        <p:grpSp>
          <p:nvGrpSpPr>
            <p:cNvPr id="16" name="组合 15"/>
            <p:cNvGrpSpPr/>
            <p:nvPr/>
          </p:nvGrpSpPr>
          <p:grpSpPr>
            <a:xfrm>
              <a:off x="216704" y="228755"/>
              <a:ext cx="686539" cy="686539"/>
              <a:chOff x="5206994" y="885563"/>
              <a:chExt cx="686539" cy="686539"/>
            </a:xfrm>
          </p:grpSpPr>
          <p:sp>
            <p:nvSpPr>
              <p:cNvPr id="18"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壹</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19" name="图片 18"/>
              <p:cNvPicPr>
                <a:picLocks noChangeAspect="1"/>
              </p:cNvPicPr>
              <p:nvPr/>
            </p:nvPicPr>
            <p:blipFill>
              <a:blip r:embed="rId1" cstate="screen"/>
              <a:stretch>
                <a:fillRect/>
              </a:stretch>
            </p:blipFill>
            <p:spPr>
              <a:xfrm>
                <a:off x="5206994" y="885563"/>
                <a:ext cx="686539" cy="686539"/>
              </a:xfrm>
              <a:prstGeom prst="rect">
                <a:avLst/>
              </a:prstGeom>
            </p:spPr>
          </p:pic>
        </p:grpSp>
      </p:grpSp>
      <p:sp>
        <p:nvSpPr>
          <p:cNvPr id="5" name="等腰三角形 4"/>
          <p:cNvSpPr/>
          <p:nvPr/>
        </p:nvSpPr>
        <p:spPr>
          <a:xfrm rot="5400000">
            <a:off x="4960892" y="3299922"/>
            <a:ext cx="254000" cy="190500"/>
          </a:xfrm>
          <a:prstGeom prst="triangle">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5400000">
            <a:off x="4960892" y="4701448"/>
            <a:ext cx="254000" cy="190500"/>
          </a:xfrm>
          <a:prstGeom prst="triangle">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rotWithShape="1">
          <a:blip r:embed="rId2" cstate="screen"/>
          <a:srcRect l="14581" t="33435" r="10504"/>
          <a:stretch>
            <a:fillRect/>
          </a:stretch>
        </p:blipFill>
        <p:spPr>
          <a:xfrm>
            <a:off x="855723" y="1702917"/>
            <a:ext cx="3479800" cy="4638787"/>
          </a:xfrm>
          <a:prstGeom prst="rect">
            <a:avLst/>
          </a:prstGeom>
          <a:ln>
            <a:solidFill>
              <a:srgbClr val="C55A11"/>
            </a:solid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2" grpId="0"/>
      <p:bldP spid="25" grpId="0"/>
      <p:bldP spid="27" grpId="0"/>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 name="图片 51"/>
          <p:cNvPicPr>
            <a:picLocks noChangeAspect="1"/>
          </p:cNvPicPr>
          <p:nvPr/>
        </p:nvPicPr>
        <p:blipFill rotWithShape="1">
          <a:blip r:embed="rId1" cstate="screen"/>
          <a:srcRect l="14061"/>
          <a:stretch>
            <a:fillRect/>
          </a:stretch>
        </p:blipFill>
        <p:spPr>
          <a:xfrm>
            <a:off x="642628" y="1193105"/>
            <a:ext cx="3927526" cy="2763420"/>
          </a:xfrm>
          <a:prstGeom prst="rect">
            <a:avLst/>
          </a:prstGeom>
        </p:spPr>
      </p:pic>
      <p:sp>
        <p:nvSpPr>
          <p:cNvPr id="37" name="文本框 36"/>
          <p:cNvSpPr txBox="1"/>
          <p:nvPr/>
        </p:nvSpPr>
        <p:spPr>
          <a:xfrm>
            <a:off x="1827095" y="4733062"/>
            <a:ext cx="3804178" cy="932563"/>
          </a:xfrm>
          <a:prstGeom prst="rect">
            <a:avLst/>
          </a:prstGeom>
          <a:noFill/>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老年人发病率高、生活不能自理的比重高，老年病又多为肿瘤、心脑血管病、糖尿病、老年精神障碍等慢性病，花费大，消耗卫生资源多</a:t>
            </a:r>
            <a:r>
              <a:rPr kumimoji="0" lang="zh-CN" altLang="en-US" sz="14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39" name="文本框 38"/>
          <p:cNvSpPr txBox="1"/>
          <p:nvPr/>
        </p:nvSpPr>
        <p:spPr>
          <a:xfrm>
            <a:off x="4664369" y="2600437"/>
            <a:ext cx="2605853" cy="628826"/>
          </a:xfrm>
          <a:prstGeom prst="rect">
            <a:avLst/>
          </a:prstGeom>
          <a:noFill/>
        </p:spPr>
        <p:txBody>
          <a:bodyPr wrap="square">
            <a:spAutoFit/>
          </a:bodyPr>
          <a:lstStyle>
            <a:defPPr>
              <a:defRPr lang="zh-CN"/>
            </a:defPPr>
            <a:lvl1pPr marR="0" lvl="0" algn="r" fontAlgn="auto">
              <a:lnSpc>
                <a:spcPct val="130000"/>
              </a:lnSpc>
              <a:spcBef>
                <a:spcPts val="0"/>
              </a:spcBef>
              <a:spcAft>
                <a:spcPts val="0"/>
              </a:spcAft>
              <a:buClrTx/>
              <a:buSzTx/>
              <a:defRPr kumimoji="0" sz="1400" i="0" u="none" strike="noStrike" cap="none" spc="0" normalizeH="0" baseline="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老年人对医疗保健、生活服务的需求突出</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endParaRPr>
          </a:p>
        </p:txBody>
      </p:sp>
      <p:sp>
        <p:nvSpPr>
          <p:cNvPr id="41" name="文本框 40"/>
          <p:cNvSpPr txBox="1"/>
          <p:nvPr/>
        </p:nvSpPr>
        <p:spPr>
          <a:xfrm>
            <a:off x="6560729" y="4716244"/>
            <a:ext cx="3540935" cy="932563"/>
          </a:xfrm>
          <a:prstGeom prst="rect">
            <a:avLst/>
          </a:prstGeom>
          <a:noFill/>
        </p:spPr>
        <p:txBody>
          <a:bodyPr wrap="square">
            <a:spAutoFit/>
          </a:bodyPr>
          <a:lstStyle>
            <a:defPPr>
              <a:defRPr lang="zh-CN"/>
            </a:defPPr>
            <a:lvl1pPr marR="0" lvl="0" algn="r" fontAlgn="auto">
              <a:lnSpc>
                <a:spcPct val="130000"/>
              </a:lnSpc>
              <a:spcBef>
                <a:spcPts val="0"/>
              </a:spcBef>
              <a:spcAft>
                <a:spcPts val="0"/>
              </a:spcAft>
              <a:buClrTx/>
              <a:buSzTx/>
              <a:defRPr kumimoji="0" sz="1400" i="0" u="none" strike="noStrike" cap="none" spc="0" normalizeH="0" baseline="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预防</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和控制老年病，则是提高老年人生活质量，</a:t>
            </a:r>
            <a:r>
              <a:rPr kumimoji="0" lang="zh-CN" altLang="en-US" sz="14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减轻家庭</a:t>
            </a: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经济与人力负担的主要</a:t>
            </a:r>
            <a:r>
              <a:rPr kumimoji="0" lang="zh-CN" altLang="en-US" sz="1400" b="0"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措施。</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endParaRPr>
          </a:p>
        </p:txBody>
      </p:sp>
      <p:sp>
        <p:nvSpPr>
          <p:cNvPr id="43" name="文本框 42"/>
          <p:cNvSpPr txBox="1"/>
          <p:nvPr/>
        </p:nvSpPr>
        <p:spPr>
          <a:xfrm>
            <a:off x="9853051" y="2613829"/>
            <a:ext cx="2163298" cy="628826"/>
          </a:xfrm>
          <a:prstGeom prst="rect">
            <a:avLst/>
          </a:prstGeom>
          <a:noFill/>
        </p:spPr>
        <p:txBody>
          <a:bodyPr wrap="square">
            <a:spAutoFit/>
          </a:bodyPr>
          <a:lstStyle>
            <a:defPPr>
              <a:defRPr lang="zh-CN"/>
            </a:defPPr>
            <a:lvl1pPr marR="0" lvl="0" algn="r" fontAlgn="auto">
              <a:lnSpc>
                <a:spcPct val="130000"/>
              </a:lnSpc>
              <a:spcBef>
                <a:spcPts val="0"/>
              </a:spcBef>
              <a:spcAft>
                <a:spcPts val="0"/>
              </a:spcAft>
              <a:buClrTx/>
              <a:buSzTx/>
              <a:defRPr kumimoji="0" sz="1400" i="0" u="none" strike="noStrike" cap="none" spc="0" normalizeH="0" baseline="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社区医院首当其冲，做好三级预防</a:t>
            </a:r>
            <a:endParaRPr kumimoji="0" lang="zh-CN" altLang="en-US" sz="14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endParaRPr>
          </a:p>
        </p:txBody>
      </p:sp>
      <p:grpSp>
        <p:nvGrpSpPr>
          <p:cNvPr id="24" name="组合 23"/>
          <p:cNvGrpSpPr/>
          <p:nvPr/>
        </p:nvGrpSpPr>
        <p:grpSpPr>
          <a:xfrm>
            <a:off x="381804" y="354383"/>
            <a:ext cx="4304496" cy="686539"/>
            <a:chOff x="216704" y="228755"/>
            <a:chExt cx="4304496" cy="686539"/>
          </a:xfrm>
        </p:grpSpPr>
        <p:sp>
          <p:nvSpPr>
            <p:cNvPr id="25" name="文本框 24"/>
            <p:cNvSpPr txBox="1"/>
            <p:nvPr/>
          </p:nvSpPr>
          <p:spPr>
            <a:xfrm>
              <a:off x="982723" y="390668"/>
              <a:ext cx="3538477" cy="480131"/>
            </a:xfrm>
            <a:prstGeom prst="rect">
              <a:avLst/>
            </a:prstGeom>
          </p:spPr>
          <p:txBody>
            <a:bodyPr>
              <a:normAutofit lnSpcReduction="10000"/>
            </a:bodyPr>
            <a:lstStyle>
              <a:lvl1pPr marL="228600" indent="-228600">
                <a:lnSpc>
                  <a:spcPct val="90000"/>
                </a:lnSpc>
                <a:spcBef>
                  <a:spcPts val="1000"/>
                </a:spcBef>
                <a:buFont typeface="Wingdings 2" panose="05020102010507070707" pitchFamily="18" charset="2"/>
                <a:buNone/>
                <a:defRPr sz="2800" b="1" spc="300">
                  <a:solidFill>
                    <a:schemeClr val="tx1">
                      <a:lumMod val="85000"/>
                      <a:lumOff val="15000"/>
                    </a:schemeClr>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老年人的医疗需求</a:t>
              </a:r>
              <a:endParaRPr kumimoji="0" lang="zh-CN" altLang="en-US" sz="2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26" name="组合 25"/>
            <p:cNvGrpSpPr/>
            <p:nvPr/>
          </p:nvGrpSpPr>
          <p:grpSpPr>
            <a:xfrm>
              <a:off x="216704" y="228755"/>
              <a:ext cx="686539" cy="686539"/>
              <a:chOff x="5206994" y="885563"/>
              <a:chExt cx="686539" cy="686539"/>
            </a:xfrm>
          </p:grpSpPr>
          <p:sp>
            <p:nvSpPr>
              <p:cNvPr id="28"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壹</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30" name="图片 29"/>
              <p:cNvPicPr>
                <a:picLocks noChangeAspect="1"/>
              </p:cNvPicPr>
              <p:nvPr/>
            </p:nvPicPr>
            <p:blipFill>
              <a:blip r:embed="rId2" cstate="screen"/>
              <a:stretch>
                <a:fillRect/>
              </a:stretch>
            </p:blipFill>
            <p:spPr>
              <a:xfrm>
                <a:off x="5206994" y="885563"/>
                <a:ext cx="686539" cy="686539"/>
              </a:xfrm>
              <a:prstGeom prst="rect">
                <a:avLst/>
              </a:prstGeom>
            </p:spPr>
          </p:pic>
        </p:grpSp>
      </p:grpSp>
      <p:sp>
        <p:nvSpPr>
          <p:cNvPr id="3" name="矩形 2"/>
          <p:cNvSpPr/>
          <p:nvPr/>
        </p:nvSpPr>
        <p:spPr>
          <a:xfrm>
            <a:off x="1092716" y="3968550"/>
            <a:ext cx="9841984" cy="47318"/>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2309358" y="3470720"/>
            <a:ext cx="995659" cy="995659"/>
            <a:chOff x="2017258" y="3229420"/>
            <a:chExt cx="995659" cy="995659"/>
          </a:xfrm>
        </p:grpSpPr>
        <p:sp>
          <p:nvSpPr>
            <p:cNvPr id="32" name="椭圆 31"/>
            <p:cNvSpPr/>
            <p:nvPr/>
          </p:nvSpPr>
          <p:spPr>
            <a:xfrm>
              <a:off x="2017258" y="3229420"/>
              <a:ext cx="995659" cy="995659"/>
            </a:xfrm>
            <a:prstGeom prst="ellipse">
              <a:avLst/>
            </a:prstGeom>
            <a:solidFill>
              <a:srgbClr val="C55A1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181842" y="3383988"/>
              <a:ext cx="726458" cy="686524"/>
            </a:xfrm>
            <a:prstGeom prst="rect">
              <a:avLst/>
            </a:prstGeom>
          </p:spPr>
          <p:txBody>
            <a:bodyPr>
              <a:normAutofit fontScale="92500"/>
            </a:bodyPr>
            <a:lstStyle>
              <a:lvl1pPr marL="228600" indent="-228600">
                <a:lnSpc>
                  <a:spcPct val="90000"/>
                </a:lnSpc>
                <a:spcBef>
                  <a:spcPts val="1000"/>
                </a:spcBef>
                <a:buFont typeface="Wingdings 2" panose="05020102010507070707" pitchFamily="18" charset="2"/>
                <a:buNone/>
                <a:defRPr sz="2800" b="1" spc="300">
                  <a:solidFill>
                    <a:schemeClr val="tx1">
                      <a:lumMod val="85000"/>
                      <a:lumOff val="15000"/>
                    </a:schemeClr>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chemeClr val="bg1"/>
                  </a:solidFill>
                  <a:effectLst/>
                  <a:uLnTx/>
                  <a:uFillTx/>
                  <a:latin typeface="Adobe Arabic" panose="020F0502020204030204"/>
                  <a:ea typeface="微软雅黑" panose="020B0503020204020204" pitchFamily="34" charset="-122"/>
                  <a:cs typeface="+mn-ea"/>
                  <a:sym typeface="+mn-lt"/>
                </a:rPr>
                <a:t>01</a:t>
              </a:r>
              <a:endParaRPr kumimoji="0" lang="zh-CN" altLang="en-US" sz="3600" b="1" i="0" u="none" strike="noStrike" kern="1200" cap="none" spc="0" normalizeH="0" baseline="0" noProof="0" dirty="0">
                <a:ln>
                  <a:noFill/>
                </a:ln>
                <a:solidFill>
                  <a:schemeClr val="bg1"/>
                </a:solidFill>
                <a:effectLst/>
                <a:uLnTx/>
                <a:uFillTx/>
                <a:latin typeface="Adobe Arabic" panose="020F0502020204030204"/>
                <a:ea typeface="微软雅黑" panose="020B0503020204020204" pitchFamily="34" charset="-122"/>
                <a:cs typeface="+mn-ea"/>
                <a:sym typeface="+mn-lt"/>
              </a:endParaRPr>
            </a:p>
          </p:txBody>
        </p:sp>
      </p:grpSp>
      <p:grpSp>
        <p:nvGrpSpPr>
          <p:cNvPr id="18" name="组合 17"/>
          <p:cNvGrpSpPr/>
          <p:nvPr/>
        </p:nvGrpSpPr>
        <p:grpSpPr>
          <a:xfrm>
            <a:off x="4978142" y="3470719"/>
            <a:ext cx="995659" cy="995659"/>
            <a:chOff x="4686042" y="3229419"/>
            <a:chExt cx="995659" cy="995659"/>
          </a:xfrm>
        </p:grpSpPr>
        <p:sp>
          <p:nvSpPr>
            <p:cNvPr id="34" name="椭圆 33"/>
            <p:cNvSpPr/>
            <p:nvPr/>
          </p:nvSpPr>
          <p:spPr>
            <a:xfrm>
              <a:off x="4686042" y="3229419"/>
              <a:ext cx="995659" cy="995659"/>
            </a:xfrm>
            <a:prstGeom prst="ellipse">
              <a:avLst/>
            </a:prstGeom>
            <a:solidFill>
              <a:srgbClr val="C55A1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820642" y="3406847"/>
              <a:ext cx="726458" cy="686524"/>
            </a:xfrm>
            <a:prstGeom prst="rect">
              <a:avLst/>
            </a:prstGeom>
          </p:spPr>
          <p:txBody>
            <a:bodyPr>
              <a:normAutofit fontScale="92500"/>
            </a:bodyPr>
            <a:lstStyle>
              <a:lvl1pPr marL="228600" indent="-228600">
                <a:lnSpc>
                  <a:spcPct val="90000"/>
                </a:lnSpc>
                <a:spcBef>
                  <a:spcPts val="1000"/>
                </a:spcBef>
                <a:buFont typeface="Wingdings 2" panose="05020102010507070707" pitchFamily="18" charset="2"/>
                <a:buNone/>
                <a:defRPr sz="2800" b="1" spc="300">
                  <a:solidFill>
                    <a:schemeClr val="tx1">
                      <a:lumMod val="85000"/>
                      <a:lumOff val="15000"/>
                    </a:schemeClr>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chemeClr val="bg1"/>
                  </a:solidFill>
                  <a:effectLst/>
                  <a:uLnTx/>
                  <a:uFillTx/>
                  <a:latin typeface="Adobe Arabic" panose="020F0502020204030204"/>
                  <a:ea typeface="微软雅黑" panose="020B0503020204020204" pitchFamily="34" charset="-122"/>
                  <a:cs typeface="+mn-ea"/>
                  <a:sym typeface="+mn-lt"/>
                </a:rPr>
                <a:t>02</a:t>
              </a:r>
              <a:endParaRPr kumimoji="0" lang="zh-CN" altLang="en-US" sz="3600" b="1" i="0" u="none" strike="noStrike" kern="1200" cap="none" spc="0" normalizeH="0" baseline="0" noProof="0" dirty="0">
                <a:ln>
                  <a:noFill/>
                </a:ln>
                <a:solidFill>
                  <a:schemeClr val="bg1"/>
                </a:solidFill>
                <a:effectLst/>
                <a:uLnTx/>
                <a:uFillTx/>
                <a:latin typeface="Adobe Arabic" panose="020F0502020204030204"/>
                <a:ea typeface="微软雅黑" panose="020B0503020204020204" pitchFamily="34" charset="-122"/>
                <a:cs typeface="+mn-ea"/>
                <a:sym typeface="+mn-lt"/>
              </a:endParaRPr>
            </a:p>
          </p:txBody>
        </p:sp>
      </p:grpSp>
      <p:grpSp>
        <p:nvGrpSpPr>
          <p:cNvPr id="20" name="组合 19"/>
          <p:cNvGrpSpPr/>
          <p:nvPr/>
        </p:nvGrpSpPr>
        <p:grpSpPr>
          <a:xfrm>
            <a:off x="10184396" y="3467444"/>
            <a:ext cx="995659" cy="995659"/>
            <a:chOff x="9892296" y="3226144"/>
            <a:chExt cx="995659" cy="995659"/>
          </a:xfrm>
        </p:grpSpPr>
        <p:sp>
          <p:nvSpPr>
            <p:cNvPr id="38" name="椭圆 37"/>
            <p:cNvSpPr/>
            <p:nvPr/>
          </p:nvSpPr>
          <p:spPr>
            <a:xfrm>
              <a:off x="9892296" y="3226144"/>
              <a:ext cx="995659" cy="995659"/>
            </a:xfrm>
            <a:prstGeom prst="ellipse">
              <a:avLst/>
            </a:prstGeom>
            <a:solidFill>
              <a:srgbClr val="C55A1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080726" y="3406847"/>
              <a:ext cx="726458" cy="686524"/>
            </a:xfrm>
            <a:prstGeom prst="rect">
              <a:avLst/>
            </a:prstGeom>
          </p:spPr>
          <p:txBody>
            <a:bodyPr>
              <a:normAutofit fontScale="92500"/>
            </a:bodyPr>
            <a:lstStyle>
              <a:lvl1pPr marL="228600" indent="-228600">
                <a:lnSpc>
                  <a:spcPct val="90000"/>
                </a:lnSpc>
                <a:spcBef>
                  <a:spcPts val="1000"/>
                </a:spcBef>
                <a:buFont typeface="Wingdings 2" panose="05020102010507070707" pitchFamily="18" charset="2"/>
                <a:buNone/>
                <a:defRPr sz="2800" b="1" spc="300">
                  <a:solidFill>
                    <a:schemeClr val="tx1">
                      <a:lumMod val="85000"/>
                      <a:lumOff val="15000"/>
                    </a:schemeClr>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chemeClr val="bg1"/>
                  </a:solidFill>
                  <a:effectLst/>
                  <a:uLnTx/>
                  <a:uFillTx/>
                  <a:latin typeface="Adobe Arabic" panose="020F0502020204030204"/>
                  <a:ea typeface="微软雅黑" panose="020B0503020204020204" pitchFamily="34" charset="-122"/>
                  <a:cs typeface="+mn-ea"/>
                  <a:sym typeface="+mn-lt"/>
                </a:rPr>
                <a:t>04</a:t>
              </a:r>
              <a:endParaRPr kumimoji="0" lang="zh-CN" altLang="en-US" sz="3600" b="1" i="0" u="none" strike="noStrike" kern="1200" cap="none" spc="0" normalizeH="0" baseline="0" noProof="0" dirty="0">
                <a:ln>
                  <a:noFill/>
                </a:ln>
                <a:solidFill>
                  <a:schemeClr val="bg1"/>
                </a:solidFill>
                <a:effectLst/>
                <a:uLnTx/>
                <a:uFillTx/>
                <a:latin typeface="Adobe Arabic" panose="020F0502020204030204"/>
                <a:ea typeface="微软雅黑" panose="020B0503020204020204" pitchFamily="34" charset="-122"/>
                <a:cs typeface="+mn-ea"/>
                <a:sym typeface="+mn-lt"/>
              </a:endParaRPr>
            </a:p>
          </p:txBody>
        </p:sp>
      </p:grpSp>
      <p:grpSp>
        <p:nvGrpSpPr>
          <p:cNvPr id="19" name="组合 18"/>
          <p:cNvGrpSpPr/>
          <p:nvPr/>
        </p:nvGrpSpPr>
        <p:grpSpPr>
          <a:xfrm>
            <a:off x="7646926" y="3470719"/>
            <a:ext cx="995659" cy="995659"/>
            <a:chOff x="7354826" y="3229419"/>
            <a:chExt cx="995659" cy="995659"/>
          </a:xfrm>
        </p:grpSpPr>
        <p:sp>
          <p:nvSpPr>
            <p:cNvPr id="36" name="椭圆 35"/>
            <p:cNvSpPr/>
            <p:nvPr/>
          </p:nvSpPr>
          <p:spPr>
            <a:xfrm>
              <a:off x="7354826" y="3229419"/>
              <a:ext cx="995659" cy="995659"/>
            </a:xfrm>
            <a:prstGeom prst="ellipse">
              <a:avLst/>
            </a:prstGeom>
            <a:solidFill>
              <a:srgbClr val="C55A1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489426" y="3387235"/>
              <a:ext cx="726458" cy="686524"/>
            </a:xfrm>
            <a:prstGeom prst="rect">
              <a:avLst/>
            </a:prstGeom>
          </p:spPr>
          <p:txBody>
            <a:bodyPr>
              <a:normAutofit fontScale="92500"/>
            </a:bodyPr>
            <a:lstStyle>
              <a:lvl1pPr marL="228600" indent="-228600">
                <a:lnSpc>
                  <a:spcPct val="90000"/>
                </a:lnSpc>
                <a:spcBef>
                  <a:spcPts val="1000"/>
                </a:spcBef>
                <a:buFont typeface="Wingdings 2" panose="05020102010507070707" pitchFamily="18" charset="2"/>
                <a:buNone/>
                <a:defRPr sz="2800" b="1" spc="300">
                  <a:solidFill>
                    <a:schemeClr val="tx1">
                      <a:lumMod val="85000"/>
                      <a:lumOff val="15000"/>
                    </a:schemeClr>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chemeClr val="bg1"/>
                  </a:solidFill>
                  <a:effectLst/>
                  <a:uLnTx/>
                  <a:uFillTx/>
                  <a:latin typeface="Adobe Arabic" panose="020F0502020204030204"/>
                  <a:ea typeface="微软雅黑" panose="020B0503020204020204" pitchFamily="34" charset="-122"/>
                  <a:cs typeface="+mn-ea"/>
                  <a:sym typeface="+mn-lt"/>
                </a:rPr>
                <a:t>03</a:t>
              </a:r>
              <a:endParaRPr kumimoji="0" lang="zh-CN" altLang="en-US" sz="3600" b="1" i="0" u="none" strike="noStrike" kern="1200" cap="none" spc="0" normalizeH="0" baseline="0" noProof="0" dirty="0">
                <a:ln>
                  <a:noFill/>
                </a:ln>
                <a:solidFill>
                  <a:schemeClr val="bg1"/>
                </a:solidFill>
                <a:effectLst/>
                <a:uLnTx/>
                <a:uFillTx/>
                <a:latin typeface="Adobe Arabic" panose="020F0502020204030204"/>
                <a:ea typeface="微软雅黑" panose="020B0503020204020204" pitchFamily="34" charset="-122"/>
                <a:cs typeface="+mn-ea"/>
                <a:sym typeface="+mn-lt"/>
              </a:endParaRPr>
            </a:p>
          </p:txBody>
        </p:sp>
      </p:grpSp>
      <p:grpSp>
        <p:nvGrpSpPr>
          <p:cNvPr id="23" name="组合 22"/>
          <p:cNvGrpSpPr/>
          <p:nvPr/>
        </p:nvGrpSpPr>
        <p:grpSpPr>
          <a:xfrm>
            <a:off x="576816" y="3305370"/>
            <a:ext cx="680483" cy="1430403"/>
            <a:chOff x="576816" y="3292670"/>
            <a:chExt cx="680483" cy="1430403"/>
          </a:xfrm>
        </p:grpSpPr>
        <p:sp>
          <p:nvSpPr>
            <p:cNvPr id="21" name="矩形: 圆角 20"/>
            <p:cNvSpPr/>
            <p:nvPr/>
          </p:nvSpPr>
          <p:spPr>
            <a:xfrm>
              <a:off x="576816" y="3292670"/>
              <a:ext cx="680483" cy="1430403"/>
            </a:xfrm>
            <a:prstGeom prst="roundRect">
              <a:avLst/>
            </a:prstGeom>
            <a:solidFill>
              <a:srgbClr val="C55A1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642628" y="3526114"/>
              <a:ext cx="571007" cy="954107"/>
            </a:xfrm>
            <a:prstGeom prst="rect">
              <a:avLst/>
            </a:prstGeom>
            <a:noFill/>
          </p:spPr>
          <p:txBody>
            <a:bodyPr wrap="square">
              <a:spAutoFit/>
            </a:bodyPr>
            <a:lstStyle/>
            <a:p>
              <a:r>
                <a:rPr kumimoji="0" lang="zh-CN" altLang="en-US" sz="2800" b="1" i="0" u="none" strike="noStrike" kern="1200" cap="none" spc="0" normalizeH="0" baseline="0" noProof="0" dirty="0">
                  <a:ln>
                    <a:noFill/>
                  </a:ln>
                  <a:solidFill>
                    <a:schemeClr val="bg1"/>
                  </a:solidFill>
                  <a:effectLst/>
                  <a:uLnTx/>
                  <a:uFillTx/>
                  <a:latin typeface="Adobe Arabic" panose="020F0502020204030204"/>
                  <a:ea typeface="微软雅黑" panose="020B0503020204020204" pitchFamily="34" charset="-122"/>
                  <a:cs typeface="+mn-ea"/>
                  <a:sym typeface="+mn-lt"/>
                </a:rPr>
                <a:t>需求</a:t>
              </a:r>
              <a:endParaRPr lang="zh-CN" altLang="en-US" sz="28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down)">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1" grpId="0"/>
      <p:bldP spid="43"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1"/>
            <a:ext cx="12574260" cy="6911396"/>
            <a:chOff x="-1" y="-1"/>
            <a:chExt cx="12574260" cy="6911396"/>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8163" r="14901"/>
            <a:stretch>
              <a:fillRect/>
            </a:stretch>
          </p:blipFill>
          <p:spPr>
            <a:xfrm flipH="1">
              <a:off x="-1" y="-1"/>
              <a:ext cx="12192000" cy="6858001"/>
            </a:xfrm>
            <a:prstGeom prst="rect">
              <a:avLst/>
            </a:prstGeom>
          </p:spPr>
        </p:pic>
        <p:pic>
          <p:nvPicPr>
            <p:cNvPr id="16" name="图片 15"/>
            <p:cNvPicPr>
              <a:picLocks noChangeAspect="1"/>
            </p:cNvPicPr>
            <p:nvPr/>
          </p:nvPicPr>
          <p:blipFill>
            <a:blip r:embed="rId2" cstate="screen"/>
            <a:stretch>
              <a:fillRect/>
            </a:stretch>
          </p:blipFill>
          <p:spPr>
            <a:xfrm flipH="1">
              <a:off x="6250718" y="1604745"/>
              <a:ext cx="6323541" cy="5299594"/>
            </a:xfrm>
            <a:prstGeom prst="rect">
              <a:avLst/>
            </a:prstGeom>
          </p:spPr>
        </p:pic>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76874"/>
            <a:stretch>
              <a:fillRect/>
            </a:stretch>
          </p:blipFill>
          <p:spPr>
            <a:xfrm>
              <a:off x="0" y="5472502"/>
              <a:ext cx="12192000" cy="1409743"/>
            </a:xfrm>
            <a:prstGeom prst="rect">
              <a:avLst/>
            </a:prstGeom>
          </p:spPr>
        </p:pic>
        <p:pic>
          <p:nvPicPr>
            <p:cNvPr id="18" name="图片 17"/>
            <p:cNvPicPr>
              <a:picLocks noChangeAspect="1"/>
            </p:cNvPicPr>
            <p:nvPr/>
          </p:nvPicPr>
          <p:blipFill>
            <a:blip r:embed="rId4" cstate="screen"/>
            <a:stretch>
              <a:fillRect/>
            </a:stretch>
          </p:blipFill>
          <p:spPr>
            <a:xfrm>
              <a:off x="406400" y="4511694"/>
              <a:ext cx="2399701" cy="2399701"/>
            </a:xfrm>
            <a:prstGeom prst="rect">
              <a:avLst/>
            </a:prstGeom>
          </p:spPr>
        </p:pic>
      </p:grpSp>
      <p:grpSp>
        <p:nvGrpSpPr>
          <p:cNvPr id="8" name="组合 7"/>
          <p:cNvGrpSpPr/>
          <p:nvPr/>
        </p:nvGrpSpPr>
        <p:grpSpPr>
          <a:xfrm>
            <a:off x="2195162" y="445478"/>
            <a:ext cx="2399701" cy="2272767"/>
            <a:chOff x="2721341" y="493351"/>
            <a:chExt cx="2586422" cy="2449612"/>
          </a:xfrm>
        </p:grpSpPr>
        <p:pic>
          <p:nvPicPr>
            <p:cNvPr id="6" name="图片 5"/>
            <p:cNvPicPr>
              <a:picLocks noChangeAspect="1"/>
            </p:cNvPicPr>
            <p:nvPr/>
          </p:nvPicPr>
          <p:blipFill>
            <a:blip r:embed="rId5" cstate="screen"/>
            <a:stretch>
              <a:fillRect/>
            </a:stretch>
          </p:blipFill>
          <p:spPr>
            <a:xfrm>
              <a:off x="2757848" y="493351"/>
              <a:ext cx="2449612" cy="2449612"/>
            </a:xfrm>
            <a:prstGeom prst="rect">
              <a:avLst/>
            </a:prstGeom>
          </p:spPr>
        </p:pic>
        <p:sp>
          <p:nvSpPr>
            <p:cNvPr id="21" name="文本框 20"/>
            <p:cNvSpPr txBox="1"/>
            <p:nvPr/>
          </p:nvSpPr>
          <p:spPr>
            <a:xfrm>
              <a:off x="2721341" y="758814"/>
              <a:ext cx="2586422" cy="169179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1" lang="zh-CN" altLang="en-US" sz="9600" b="1" i="0" u="none" strike="noStrike" kern="1200" cap="none" spc="0" normalizeH="0" baseline="0" noProof="0" dirty="0">
                  <a:ln>
                    <a:noFill/>
                  </a:ln>
                  <a:solidFill>
                    <a:prstClr val="black">
                      <a:lumMod val="85000"/>
                      <a:lumOff val="15000"/>
                    </a:prstClr>
                  </a:solidFill>
                  <a:effectLst/>
                  <a:uLnTx/>
                  <a:uFillTx/>
                  <a:latin typeface="华文新魏" panose="02010800040101010101" pitchFamily="2" charset="-122"/>
                  <a:ea typeface="华文新魏" panose="02010800040101010101" pitchFamily="2" charset="-122"/>
                  <a:cs typeface="+mn-ea"/>
                  <a:sym typeface="+mn-lt"/>
                </a:rPr>
                <a:t>贰</a:t>
              </a:r>
              <a:endParaRPr kumimoji="1" lang="en-US" altLang="zh-CN" sz="9600" b="1" i="0" u="none" strike="noStrike" kern="1200" cap="none" spc="0" normalizeH="0" baseline="0" noProof="0" dirty="0">
                <a:ln>
                  <a:noFill/>
                </a:ln>
                <a:solidFill>
                  <a:prstClr val="black">
                    <a:lumMod val="85000"/>
                    <a:lumOff val="15000"/>
                  </a:prstClr>
                </a:solidFill>
                <a:effectLst/>
                <a:uLnTx/>
                <a:uFillTx/>
                <a:latin typeface="华文新魏" panose="02010800040101010101" pitchFamily="2" charset="-122"/>
                <a:ea typeface="华文新魏" panose="02010800040101010101" pitchFamily="2" charset="-122"/>
                <a:cs typeface="+mn-ea"/>
                <a:sym typeface="+mn-lt"/>
              </a:endParaRPr>
            </a:p>
          </p:txBody>
        </p:sp>
      </p:grpSp>
      <p:sp>
        <p:nvSpPr>
          <p:cNvPr id="2" name="文本框 1"/>
          <p:cNvSpPr txBox="1"/>
          <p:nvPr/>
        </p:nvSpPr>
        <p:spPr>
          <a:xfrm>
            <a:off x="406399" y="2839894"/>
            <a:ext cx="598475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Wingdings 2" panose="05020102010507070707" pitchFamily="18" charset="2"/>
              <a:buNone/>
              <a:defRPr/>
            </a:pPr>
            <a:r>
              <a:rPr kumimoji="0" lang="zh-CN" altLang="en-US" sz="6000" b="1" i="0" u="none" strike="noStrike" kern="1200" cap="none" spc="0" normalizeH="0" baseline="0" noProof="0" dirty="0">
                <a:ln>
                  <a:noFill/>
                </a:ln>
                <a:solidFill>
                  <a:prstClr val="black">
                    <a:lumMod val="85000"/>
                    <a:lumOff val="15000"/>
                  </a:prstClr>
                </a:solidFill>
                <a:effectLst/>
                <a:uLnTx/>
                <a:uFillTx/>
                <a:latin typeface="华文新魏" panose="02010800040101010101" pitchFamily="2" charset="-122"/>
                <a:ea typeface="华文新魏" panose="02010800040101010101" pitchFamily="2" charset="-122"/>
                <a:cs typeface="+mn-ea"/>
                <a:sym typeface="+mn-lt"/>
              </a:rPr>
              <a:t>老年人健康管理的</a:t>
            </a:r>
            <a:r>
              <a:rPr kumimoji="0" lang="zh-CN" altLang="en-US" sz="6000" b="1" i="0" u="none" strike="noStrike" kern="1200" cap="none" spc="0" normalizeH="0" baseline="0" noProof="0" dirty="0">
                <a:ln>
                  <a:noFill/>
                </a:ln>
                <a:solidFill>
                  <a:srgbClr val="C55A11"/>
                </a:solidFill>
                <a:effectLst/>
                <a:uLnTx/>
                <a:uFillTx/>
                <a:latin typeface="华文新魏" panose="02010800040101010101" pitchFamily="2" charset="-122"/>
                <a:ea typeface="华文新魏" panose="02010800040101010101" pitchFamily="2" charset="-122"/>
                <a:cs typeface="+mn-ea"/>
                <a:sym typeface="+mn-lt"/>
              </a:rPr>
              <a:t>流程</a:t>
            </a:r>
            <a:endParaRPr kumimoji="0" lang="zh-CN" altLang="en-US" sz="6000" b="1" i="0" u="none" strike="noStrike" kern="1200" cap="none" spc="0" normalizeH="0" baseline="0" noProof="0" dirty="0">
              <a:ln>
                <a:noFill/>
              </a:ln>
              <a:solidFill>
                <a:srgbClr val="C55A11"/>
              </a:solidFill>
              <a:effectLst/>
              <a:uLnTx/>
              <a:uFillTx/>
              <a:latin typeface="华文新魏" panose="02010800040101010101" pitchFamily="2" charset="-122"/>
              <a:ea typeface="华文新魏" panose="02010800040101010101"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矩形 5"/>
          <p:cNvSpPr/>
          <p:nvPr/>
        </p:nvSpPr>
        <p:spPr>
          <a:xfrm>
            <a:off x="832692" y="1371979"/>
            <a:ext cx="8123004" cy="58734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 </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询问目前症状，重点询问老年人常见疾病的典型症状</a:t>
            </a:r>
            <a:endParaRPr kumimoji="0" lang="en-US" altLang="zh-CN"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7" name="组合 6"/>
          <p:cNvGrpSpPr/>
          <p:nvPr/>
        </p:nvGrpSpPr>
        <p:grpSpPr>
          <a:xfrm>
            <a:off x="381804" y="354383"/>
            <a:ext cx="6336775" cy="686539"/>
            <a:chOff x="381804" y="354383"/>
            <a:chExt cx="6336775" cy="686539"/>
          </a:xfrm>
        </p:grpSpPr>
        <p:sp>
          <p:nvSpPr>
            <p:cNvPr id="4" name="矩形 3"/>
            <p:cNvSpPr/>
            <p:nvPr/>
          </p:nvSpPr>
          <p:spPr>
            <a:xfrm>
              <a:off x="1147823" y="475919"/>
              <a:ext cx="5570756" cy="523220"/>
            </a:xfrm>
            <a:prstGeom prst="rect">
              <a:avLst/>
            </a:prstGeom>
          </p:spPr>
          <p:txBody>
            <a:bodyPr>
              <a:normAutofit/>
            </a:bodyPr>
            <a:lstStyle/>
            <a:p>
              <a:r>
                <a:rPr lang="zh-CN" altLang="en-US" sz="2800" b="1" dirty="0">
                  <a:solidFill>
                    <a:prstClr val="black">
                      <a:lumMod val="85000"/>
                      <a:lumOff val="15000"/>
                    </a:prstClr>
                  </a:solidFill>
                  <a:latin typeface="Adobe Arabic" panose="020F0502020204030204"/>
                  <a:ea typeface="微软雅黑" panose="020B0503020204020204" pitchFamily="34" charset="-122"/>
                  <a:cs typeface="+mn-ea"/>
                  <a:sym typeface="+mn-lt"/>
                </a:rPr>
                <a:t>体检检查：询问慢性病症状</a:t>
              </a:r>
              <a:endParaRPr lang="zh-CN" altLang="en-US" sz="2800" b="1" dirty="0">
                <a:solidFill>
                  <a:prstClr val="black">
                    <a:lumMod val="85000"/>
                    <a:lumOff val="15000"/>
                  </a:prstClr>
                </a:solidFill>
                <a:latin typeface="Adobe Arabic" panose="020F0502020204030204"/>
                <a:ea typeface="微软雅黑" panose="020B0503020204020204" pitchFamily="34" charset="-122"/>
                <a:cs typeface="+mn-ea"/>
                <a:sym typeface="+mn-lt"/>
              </a:endParaRPr>
            </a:p>
          </p:txBody>
        </p:sp>
        <p:grpSp>
          <p:nvGrpSpPr>
            <p:cNvPr id="45" name="组合 44"/>
            <p:cNvGrpSpPr/>
            <p:nvPr/>
          </p:nvGrpSpPr>
          <p:grpSpPr>
            <a:xfrm>
              <a:off x="381804" y="354383"/>
              <a:ext cx="686539" cy="686539"/>
              <a:chOff x="5206994" y="885563"/>
              <a:chExt cx="686539" cy="686539"/>
            </a:xfrm>
          </p:grpSpPr>
          <p:sp>
            <p:nvSpPr>
              <p:cNvPr id="46"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贰</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48" name="图片 47"/>
              <p:cNvPicPr>
                <a:picLocks noChangeAspect="1"/>
              </p:cNvPicPr>
              <p:nvPr/>
            </p:nvPicPr>
            <p:blipFill>
              <a:blip r:embed="rId1" cstate="screen"/>
              <a:stretch>
                <a:fillRect/>
              </a:stretch>
            </p:blipFill>
            <p:spPr>
              <a:xfrm>
                <a:off x="5206994" y="885563"/>
                <a:ext cx="686539" cy="686539"/>
              </a:xfrm>
              <a:prstGeom prst="rect">
                <a:avLst/>
              </a:prstGeom>
            </p:spPr>
          </p:pic>
        </p:grpSp>
      </p:grpSp>
      <p:sp>
        <p:nvSpPr>
          <p:cNvPr id="18" name="等腰三角形 17"/>
          <p:cNvSpPr/>
          <p:nvPr/>
        </p:nvSpPr>
        <p:spPr>
          <a:xfrm rot="5400000">
            <a:off x="506757" y="1527567"/>
            <a:ext cx="383604" cy="327343"/>
          </a:xfrm>
          <a:prstGeom prst="triangle">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0" name="组合 19"/>
          <p:cNvGrpSpPr/>
          <p:nvPr/>
        </p:nvGrpSpPr>
        <p:grpSpPr>
          <a:xfrm>
            <a:off x="783237" y="2273300"/>
            <a:ext cx="10681660" cy="4343400"/>
            <a:chOff x="783237" y="2273300"/>
            <a:chExt cx="10681660" cy="4343400"/>
          </a:xfrm>
        </p:grpSpPr>
        <p:sp>
          <p:nvSpPr>
            <p:cNvPr id="16" name="矩形 15"/>
            <p:cNvSpPr/>
            <p:nvPr/>
          </p:nvSpPr>
          <p:spPr>
            <a:xfrm>
              <a:off x="8485807" y="5753061"/>
              <a:ext cx="2979090" cy="46358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警惕高血压病</a:t>
              </a:r>
              <a:endPar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3" name="矩形 12"/>
            <p:cNvSpPr/>
            <p:nvPr/>
          </p:nvSpPr>
          <p:spPr>
            <a:xfrm>
              <a:off x="8513289" y="3343901"/>
              <a:ext cx="27464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r>
                <a:rPr kumimoji="0" lang="zh-CN" altLang="en-US" sz="16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警惕慢性阻塞</a:t>
              </a:r>
              <a:endParaRPr kumimoji="0" lang="en-US" altLang="zh-CN" sz="16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           </a:t>
              </a:r>
              <a:r>
                <a:rPr kumimoji="0" lang="zh-CN" altLang="en-US" sz="16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       性肺疾病</a:t>
              </a:r>
              <a:r>
                <a:rPr kumimoji="0" lang="en-US" altLang="zh-CN" sz="16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(COPD</a:t>
              </a: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    </a:t>
              </a:r>
              <a:endPar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4" name="矩形 13"/>
            <p:cNvSpPr/>
            <p:nvPr/>
          </p:nvSpPr>
          <p:spPr>
            <a:xfrm>
              <a:off x="8485807" y="4177068"/>
              <a:ext cx="2900096" cy="46358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警惕糖尿病</a:t>
              </a: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 </a:t>
              </a:r>
              <a:endPar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15" name="矩形 14"/>
            <p:cNvSpPr/>
            <p:nvPr/>
          </p:nvSpPr>
          <p:spPr>
            <a:xfrm>
              <a:off x="8485807" y="4981569"/>
              <a:ext cx="2338542" cy="46358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警惕贫血</a:t>
              </a:r>
              <a:endPar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23" name="组合 22"/>
            <p:cNvGrpSpPr/>
            <p:nvPr/>
          </p:nvGrpSpPr>
          <p:grpSpPr>
            <a:xfrm>
              <a:off x="1068829" y="2517274"/>
              <a:ext cx="1394892" cy="553761"/>
              <a:chOff x="897966" y="3106497"/>
              <a:chExt cx="1394892" cy="553761"/>
            </a:xfrm>
          </p:grpSpPr>
          <p:sp>
            <p:nvSpPr>
              <p:cNvPr id="8" name="矩形 7"/>
              <p:cNvSpPr/>
              <p:nvPr/>
            </p:nvSpPr>
            <p:spPr>
              <a:xfrm>
                <a:off x="897966" y="3155376"/>
                <a:ext cx="1320978" cy="504882"/>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9" name="矩形 8"/>
              <p:cNvSpPr/>
              <p:nvPr/>
            </p:nvSpPr>
            <p:spPr>
              <a:xfrm>
                <a:off x="971880" y="3106497"/>
                <a:ext cx="1320978" cy="50488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 </a:t>
                </a:r>
                <a:r>
                  <a:rPr kumimoji="0" lang="zh-CN" altLang="en-US"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询问一</a:t>
                </a:r>
                <a:endParaRPr kumimoji="0" lang="en-US" altLang="zh-CN"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endParaRPr>
              </a:p>
            </p:txBody>
          </p:sp>
        </p:grpSp>
        <p:sp>
          <p:nvSpPr>
            <p:cNvPr id="27" name="文本框 26"/>
            <p:cNvSpPr txBox="1"/>
            <p:nvPr/>
          </p:nvSpPr>
          <p:spPr>
            <a:xfrm>
              <a:off x="2389807" y="2536026"/>
              <a:ext cx="6096000" cy="46358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“你最近常有心悸、胸口发闷发紧、心前区疼痛吗？”</a:t>
              </a:r>
              <a:endParaRPr kumimoji="0" lang="en-US" altLang="zh-CN"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28" name="文本框 27"/>
            <p:cNvSpPr txBox="1"/>
            <p:nvPr/>
          </p:nvSpPr>
          <p:spPr>
            <a:xfrm>
              <a:off x="8513289" y="2530910"/>
              <a:ext cx="2439164" cy="46358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警惕冠心病 </a:t>
              </a:r>
              <a:endPar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30" name="组合 29"/>
            <p:cNvGrpSpPr/>
            <p:nvPr/>
          </p:nvGrpSpPr>
          <p:grpSpPr>
            <a:xfrm>
              <a:off x="1068829" y="3325361"/>
              <a:ext cx="1394892" cy="553761"/>
              <a:chOff x="897966" y="3106497"/>
              <a:chExt cx="1394892" cy="553761"/>
            </a:xfrm>
          </p:grpSpPr>
          <p:sp>
            <p:nvSpPr>
              <p:cNvPr id="31" name="矩形 30"/>
              <p:cNvSpPr/>
              <p:nvPr/>
            </p:nvSpPr>
            <p:spPr>
              <a:xfrm>
                <a:off x="897966" y="3155376"/>
                <a:ext cx="1320978" cy="504882"/>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2" name="矩形 31"/>
              <p:cNvSpPr/>
              <p:nvPr/>
            </p:nvSpPr>
            <p:spPr>
              <a:xfrm>
                <a:off x="971880" y="3106497"/>
                <a:ext cx="1320978" cy="50488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 </a:t>
                </a:r>
                <a:r>
                  <a:rPr kumimoji="0" lang="zh-CN" altLang="en-US"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询问二</a:t>
                </a:r>
                <a:endParaRPr kumimoji="0" lang="en-US" altLang="zh-CN"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endParaRPr>
              </a:p>
            </p:txBody>
          </p:sp>
        </p:grpSp>
        <p:grpSp>
          <p:nvGrpSpPr>
            <p:cNvPr id="33" name="组合 32"/>
            <p:cNvGrpSpPr/>
            <p:nvPr/>
          </p:nvGrpSpPr>
          <p:grpSpPr>
            <a:xfrm>
              <a:off x="1073909" y="4112152"/>
              <a:ext cx="1394892" cy="553761"/>
              <a:chOff x="897966" y="3106497"/>
              <a:chExt cx="1394892" cy="553761"/>
            </a:xfrm>
          </p:grpSpPr>
          <p:sp>
            <p:nvSpPr>
              <p:cNvPr id="34" name="矩形 33"/>
              <p:cNvSpPr/>
              <p:nvPr/>
            </p:nvSpPr>
            <p:spPr>
              <a:xfrm>
                <a:off x="897966" y="3155376"/>
                <a:ext cx="1320978" cy="504882"/>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5" name="矩形 34"/>
              <p:cNvSpPr/>
              <p:nvPr/>
            </p:nvSpPr>
            <p:spPr>
              <a:xfrm>
                <a:off x="971880" y="3106497"/>
                <a:ext cx="1320978" cy="50488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 </a:t>
                </a:r>
                <a:r>
                  <a:rPr kumimoji="0" lang="zh-CN" altLang="en-US"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询问三</a:t>
                </a:r>
                <a:endParaRPr kumimoji="0" lang="en-US" altLang="zh-CN"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endParaRPr>
              </a:p>
            </p:txBody>
          </p:sp>
        </p:grpSp>
        <p:grpSp>
          <p:nvGrpSpPr>
            <p:cNvPr id="36" name="组合 35"/>
            <p:cNvGrpSpPr/>
            <p:nvPr/>
          </p:nvGrpSpPr>
          <p:grpSpPr>
            <a:xfrm>
              <a:off x="1073909" y="4916231"/>
              <a:ext cx="1394892" cy="553761"/>
              <a:chOff x="897966" y="3106497"/>
              <a:chExt cx="1394892" cy="553761"/>
            </a:xfrm>
          </p:grpSpPr>
          <p:sp>
            <p:nvSpPr>
              <p:cNvPr id="37" name="矩形 36"/>
              <p:cNvSpPr/>
              <p:nvPr/>
            </p:nvSpPr>
            <p:spPr>
              <a:xfrm>
                <a:off x="897966" y="3155376"/>
                <a:ext cx="1320978" cy="504882"/>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8" name="矩形 37"/>
              <p:cNvSpPr/>
              <p:nvPr/>
            </p:nvSpPr>
            <p:spPr>
              <a:xfrm>
                <a:off x="971880" y="3106497"/>
                <a:ext cx="1320978" cy="50488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 </a:t>
                </a:r>
                <a:r>
                  <a:rPr kumimoji="0" lang="zh-CN" altLang="en-US"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询问四</a:t>
                </a:r>
                <a:endParaRPr kumimoji="0" lang="en-US" altLang="zh-CN"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endParaRPr>
              </a:p>
            </p:txBody>
          </p:sp>
        </p:grpSp>
        <p:grpSp>
          <p:nvGrpSpPr>
            <p:cNvPr id="39" name="组合 38"/>
            <p:cNvGrpSpPr/>
            <p:nvPr/>
          </p:nvGrpSpPr>
          <p:grpSpPr>
            <a:xfrm>
              <a:off x="1068829" y="5721725"/>
              <a:ext cx="1394892" cy="553761"/>
              <a:chOff x="897966" y="3106497"/>
              <a:chExt cx="1394892" cy="553761"/>
            </a:xfrm>
          </p:grpSpPr>
          <p:sp>
            <p:nvSpPr>
              <p:cNvPr id="40" name="矩形 39"/>
              <p:cNvSpPr/>
              <p:nvPr/>
            </p:nvSpPr>
            <p:spPr>
              <a:xfrm>
                <a:off x="897966" y="3155376"/>
                <a:ext cx="1320978" cy="504882"/>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41" name="矩形 40"/>
              <p:cNvSpPr/>
              <p:nvPr/>
            </p:nvSpPr>
            <p:spPr>
              <a:xfrm>
                <a:off x="971880" y="3106497"/>
                <a:ext cx="1320978" cy="50488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 </a:t>
                </a:r>
                <a:r>
                  <a:rPr kumimoji="0" lang="zh-CN" altLang="en-US"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rPr>
                  <a:t>询问五</a:t>
                </a:r>
                <a:endParaRPr kumimoji="0" lang="en-US" altLang="zh-CN" sz="2000" b="1" i="0" u="none" strike="noStrike" kern="1200" cap="none" spc="300" normalizeH="0" baseline="0" noProof="0" dirty="0">
                  <a:ln>
                    <a:noFill/>
                  </a:ln>
                  <a:solidFill>
                    <a:prstClr val="white"/>
                  </a:solidFill>
                  <a:effectLst/>
                  <a:uLnTx/>
                  <a:uFillTx/>
                  <a:latin typeface="Adobe Arabic" panose="020F0502020204030204"/>
                  <a:ea typeface="微软雅黑" panose="020B0503020204020204" pitchFamily="34" charset="-122"/>
                  <a:cs typeface="+mn-ea"/>
                  <a:sym typeface="+mn-lt"/>
                </a:endParaRPr>
              </a:p>
            </p:txBody>
          </p:sp>
        </p:grpSp>
        <p:sp>
          <p:nvSpPr>
            <p:cNvPr id="43" name="文本框 42"/>
            <p:cNvSpPr txBox="1"/>
            <p:nvPr/>
          </p:nvSpPr>
          <p:spPr>
            <a:xfrm>
              <a:off x="2463721" y="3335741"/>
              <a:ext cx="6096000" cy="463588"/>
            </a:xfrm>
            <a:prstGeom prst="rect">
              <a:avLst/>
            </a:prstGeom>
            <a:noFill/>
          </p:spPr>
          <p:txBody>
            <a:bodyPr wrap="square">
              <a:spAutoFit/>
            </a:bodyPr>
            <a:lstStyle>
              <a:defPPr>
                <a:defRPr lang="zh-CN"/>
              </a:defPPr>
              <a:lvl1pPr marR="0" lvl="0" indent="0" fontAlgn="auto">
                <a:lnSpc>
                  <a:spcPct val="150000"/>
                </a:lnSpc>
                <a:spcBef>
                  <a:spcPts val="0"/>
                </a:spcBef>
                <a:spcAft>
                  <a:spcPts val="0"/>
                </a:spcAft>
                <a:buClrTx/>
                <a:buSzTx/>
                <a:buFontTx/>
                <a:buNone/>
                <a:defRPr kumimoji="0" i="0" u="none" strike="noStrike" cap="none" spc="0" normalizeH="0" baseline="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defRPr>
              </a:lvl1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“你经常咳嗽、咳痰、行走或上楼感到憋气吗？</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endParaRPr>
            </a:p>
          </p:txBody>
        </p:sp>
        <p:sp>
          <p:nvSpPr>
            <p:cNvPr id="47" name="文本框 46"/>
            <p:cNvSpPr txBox="1"/>
            <p:nvPr/>
          </p:nvSpPr>
          <p:spPr>
            <a:xfrm>
              <a:off x="2463721" y="4122419"/>
              <a:ext cx="6096000" cy="463588"/>
            </a:xfrm>
            <a:prstGeom prst="rect">
              <a:avLst/>
            </a:prstGeom>
            <a:noFill/>
          </p:spPr>
          <p:txBody>
            <a:bodyPr wrap="square">
              <a:spAutoFit/>
            </a:bodyPr>
            <a:lstStyle>
              <a:defPPr>
                <a:defRPr lang="zh-CN"/>
              </a:defPPr>
              <a:lvl1pPr marR="0" lvl="0" indent="0" fontAlgn="auto">
                <a:lnSpc>
                  <a:spcPct val="150000"/>
                </a:lnSpc>
                <a:spcBef>
                  <a:spcPts val="0"/>
                </a:spcBef>
                <a:spcAft>
                  <a:spcPts val="0"/>
                </a:spcAft>
                <a:buClrTx/>
                <a:buSzTx/>
                <a:buFontTx/>
                <a:buNone/>
                <a:defRPr kumimoji="0" i="0" u="none" strike="noStrike" cap="none" spc="0" normalizeH="0" baseline="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defRPr>
              </a:lvl1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“你最近瘦了吗？经常感觉口渴、想喝水、尿量增多吗？                    </a:t>
              </a:r>
              <a:endParaRPr kumimoji="0" lang="en-US" altLang="zh-CN"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endParaRPr>
            </a:p>
          </p:txBody>
        </p:sp>
        <p:sp>
          <p:nvSpPr>
            <p:cNvPr id="49" name="文本框 48"/>
            <p:cNvSpPr txBox="1"/>
            <p:nvPr/>
          </p:nvSpPr>
          <p:spPr>
            <a:xfrm>
              <a:off x="2485572" y="4936878"/>
              <a:ext cx="6096000" cy="463588"/>
            </a:xfrm>
            <a:prstGeom prst="rect">
              <a:avLst/>
            </a:prstGeom>
            <a:noFill/>
          </p:spPr>
          <p:txBody>
            <a:bodyPr wrap="square">
              <a:spAutoFit/>
            </a:bodyPr>
            <a:lstStyle>
              <a:defPPr>
                <a:defRPr lang="zh-CN"/>
              </a:defPPr>
              <a:lvl1pPr marR="0" lvl="0" indent="0" fontAlgn="auto">
                <a:lnSpc>
                  <a:spcPct val="150000"/>
                </a:lnSpc>
                <a:spcBef>
                  <a:spcPts val="0"/>
                </a:spcBef>
                <a:spcAft>
                  <a:spcPts val="0"/>
                </a:spcAft>
                <a:buClrTx/>
                <a:buSzTx/>
                <a:buFontTx/>
                <a:buNone/>
                <a:defRPr kumimoji="0" i="0" u="none" strike="noStrike" cap="none" spc="0" normalizeH="0" baseline="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defRPr>
              </a:lvl1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“你感到疲乏无力吗？”   </a:t>
              </a:r>
              <a:endParaRPr kumimoji="0" lang="en-US" altLang="zh-CN"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endParaRPr>
            </a:p>
          </p:txBody>
        </p:sp>
        <p:sp>
          <p:nvSpPr>
            <p:cNvPr id="53" name="文本框 52"/>
            <p:cNvSpPr txBox="1"/>
            <p:nvPr/>
          </p:nvSpPr>
          <p:spPr>
            <a:xfrm>
              <a:off x="2485572" y="5740021"/>
              <a:ext cx="6096000" cy="463588"/>
            </a:xfrm>
            <a:prstGeom prst="rect">
              <a:avLst/>
            </a:prstGeom>
            <a:noFill/>
          </p:spPr>
          <p:txBody>
            <a:bodyPr wrap="square">
              <a:spAutoFit/>
            </a:bodyPr>
            <a:lstStyle>
              <a:defPPr>
                <a:defRPr lang="zh-CN"/>
              </a:defPPr>
              <a:lvl1pPr marR="0" lvl="0" indent="0" fontAlgn="auto">
                <a:lnSpc>
                  <a:spcPct val="150000"/>
                </a:lnSpc>
                <a:spcBef>
                  <a:spcPts val="0"/>
                </a:spcBef>
                <a:spcAft>
                  <a:spcPts val="0"/>
                </a:spcAft>
                <a:buClrTx/>
                <a:buSzTx/>
                <a:buFontTx/>
                <a:buNone/>
                <a:defRPr kumimoji="0" i="0" u="none" strike="noStrike" cap="none" spc="0" normalizeH="0" baseline="0">
                  <a:ln>
                    <a:noFill/>
                  </a:ln>
                  <a:solidFill>
                    <a:schemeClr val="tx1">
                      <a:lumMod val="85000"/>
                      <a:lumOff val="15000"/>
                    </a:schemeClr>
                  </a:solidFill>
                  <a:effectLst/>
                  <a:uLnTx/>
                  <a:uFillTx/>
                  <a:latin typeface="Adobe Arabic" panose="020F0502020204030204"/>
                  <a:ea typeface="微软雅黑" panose="020B0503020204020204" pitchFamily="34" charset="-122"/>
                  <a:cs typeface="+mn-ea"/>
                </a:defRPr>
              </a:lvl1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rPr>
                <a:t>“你最近经常感到头痛、头晕吗？”</a:t>
              </a:r>
              <a:endParaRPr kumimoji="0" lang="en-US" altLang="zh-CN" sz="1800" b="0"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sym typeface="+mn-lt"/>
              </a:endParaRPr>
            </a:p>
          </p:txBody>
        </p:sp>
        <p:sp>
          <p:nvSpPr>
            <p:cNvPr id="19" name="矩形 18"/>
            <p:cNvSpPr/>
            <p:nvPr/>
          </p:nvSpPr>
          <p:spPr>
            <a:xfrm>
              <a:off x="783237" y="2273300"/>
              <a:ext cx="10476540" cy="4343400"/>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780180" y="2895600"/>
            <a:ext cx="8114044" cy="27238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心率</a:t>
            </a: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&gt;160</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次／分或</a:t>
            </a: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&lt;40</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次／分。</a:t>
            </a:r>
            <a:endPar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收缩压≥</a:t>
            </a: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24kPa (180mmHg)</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和／或舒张压≥</a:t>
            </a: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14. 7kPa(110mmHg)</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endPar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空腹血糖≥</a:t>
            </a: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16. 7mmol/L</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或</a:t>
            </a:r>
            <a:r>
              <a:rPr kumimoji="0" lang="en-US" altLang="zh-CN"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&lt;2. 8mmol/L</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a:t>
            </a:r>
            <a:endPar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其他</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无法处理的急症。</a:t>
            </a:r>
            <a:endParaRPr kumimoji="0" lang="zh-CN" altLang="en-US" sz="1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10" name="组合 9"/>
          <p:cNvGrpSpPr/>
          <p:nvPr/>
        </p:nvGrpSpPr>
        <p:grpSpPr>
          <a:xfrm>
            <a:off x="381804" y="354383"/>
            <a:ext cx="6336775" cy="686539"/>
            <a:chOff x="381804" y="354383"/>
            <a:chExt cx="6336775" cy="686539"/>
          </a:xfrm>
        </p:grpSpPr>
        <p:sp>
          <p:nvSpPr>
            <p:cNvPr id="13" name="矩形 12"/>
            <p:cNvSpPr/>
            <p:nvPr/>
          </p:nvSpPr>
          <p:spPr>
            <a:xfrm>
              <a:off x="1147823" y="475919"/>
              <a:ext cx="5570756" cy="523220"/>
            </a:xfrm>
            <a:prstGeom prst="rect">
              <a:avLst/>
            </a:prstGeom>
          </p:spPr>
          <p:txBody>
            <a:bodyPr>
              <a:normAutofit/>
            </a:bodyPr>
            <a:lstStyle/>
            <a:p>
              <a:r>
                <a:rPr lang="zh-CN" altLang="en-US" sz="2800" b="1" dirty="0">
                  <a:solidFill>
                    <a:prstClr val="black">
                      <a:lumMod val="85000"/>
                      <a:lumOff val="15000"/>
                    </a:prstClr>
                  </a:solidFill>
                  <a:latin typeface="Adobe Arabic" panose="020F0502020204030204"/>
                  <a:ea typeface="微软雅黑" panose="020B0503020204020204" pitchFamily="34" charset="-122"/>
                  <a:cs typeface="+mn-ea"/>
                  <a:sym typeface="+mn-lt"/>
                </a:rPr>
                <a:t>体格检查：一般情况</a:t>
              </a:r>
              <a:endParaRPr lang="zh-CN" altLang="en-US" sz="2800" b="1" dirty="0">
                <a:solidFill>
                  <a:prstClr val="black">
                    <a:lumMod val="85000"/>
                    <a:lumOff val="15000"/>
                  </a:prstClr>
                </a:solidFill>
                <a:latin typeface="Adobe Arabic" panose="020F0502020204030204"/>
                <a:ea typeface="微软雅黑" panose="020B0503020204020204" pitchFamily="34" charset="-122"/>
                <a:cs typeface="+mn-ea"/>
                <a:sym typeface="+mn-lt"/>
              </a:endParaRPr>
            </a:p>
          </p:txBody>
        </p:sp>
        <p:grpSp>
          <p:nvGrpSpPr>
            <p:cNvPr id="14" name="组合 13"/>
            <p:cNvGrpSpPr/>
            <p:nvPr/>
          </p:nvGrpSpPr>
          <p:grpSpPr>
            <a:xfrm>
              <a:off x="381804" y="354383"/>
              <a:ext cx="686539" cy="686539"/>
              <a:chOff x="5206994" y="885563"/>
              <a:chExt cx="686539" cy="686539"/>
            </a:xfrm>
          </p:grpSpPr>
          <p:sp>
            <p:nvSpPr>
              <p:cNvPr id="15"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贰</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16" name="图片 15"/>
              <p:cNvPicPr>
                <a:picLocks noChangeAspect="1"/>
              </p:cNvPicPr>
              <p:nvPr/>
            </p:nvPicPr>
            <p:blipFill>
              <a:blip r:embed="rId1" cstate="screen"/>
              <a:stretch>
                <a:fillRect/>
              </a:stretch>
            </p:blipFill>
            <p:spPr>
              <a:xfrm>
                <a:off x="5206994" y="885563"/>
                <a:ext cx="686539" cy="686539"/>
              </a:xfrm>
              <a:prstGeom prst="rect">
                <a:avLst/>
              </a:prstGeom>
            </p:spPr>
          </p:pic>
        </p:grpSp>
      </p:grpSp>
      <p:grpSp>
        <p:nvGrpSpPr>
          <p:cNvPr id="9" name="组合 8"/>
          <p:cNvGrpSpPr/>
          <p:nvPr/>
        </p:nvGrpSpPr>
        <p:grpSpPr>
          <a:xfrm>
            <a:off x="725072" y="1630927"/>
            <a:ext cx="10759319" cy="1264673"/>
            <a:chOff x="725072" y="1630927"/>
            <a:chExt cx="10759319" cy="1264673"/>
          </a:xfrm>
        </p:grpSpPr>
        <p:sp>
          <p:nvSpPr>
            <p:cNvPr id="11" name="文本框 10"/>
            <p:cNvSpPr txBox="1"/>
            <p:nvPr/>
          </p:nvSpPr>
          <p:spPr>
            <a:xfrm>
              <a:off x="852752" y="1849793"/>
              <a:ext cx="10631639" cy="64633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测体温、脉搏、呼吸</a:t>
              </a:r>
              <a:r>
                <a:rPr kumimoji="0" lang="zh-CN" altLang="en-US" sz="2400" b="1" i="0" u="none" strike="noStrike" kern="1200" cap="none" spc="0" normalizeH="0" baseline="0" noProof="0" dirty="0" smtClean="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、腰围</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，计算体质指数</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(BMI)</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，判断是否需急诊转诊</a:t>
              </a:r>
              <a:endParaRPr kumimoji="0" lang="en-US" altLang="zh-CN"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8" name="矩形 7"/>
            <p:cNvSpPr/>
            <p:nvPr/>
          </p:nvSpPr>
          <p:spPr>
            <a:xfrm>
              <a:off x="725072" y="1630927"/>
              <a:ext cx="10463628" cy="1264673"/>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2" cstate="screen"/>
          <a:stretch>
            <a:fillRect/>
          </a:stretch>
        </p:blipFill>
        <p:spPr>
          <a:xfrm>
            <a:off x="7023100" y="2637790"/>
            <a:ext cx="4997595" cy="3928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381804" y="3214415"/>
            <a:ext cx="30572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Wingdings 2" panose="05020102010507070707" pitchFamily="18" charset="2"/>
              <a:buNone/>
              <a:defRPr/>
            </a:pPr>
            <a:r>
              <a:rPr kumimoji="0" lang="zh-CN" altLang="en-US" sz="2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健康状态自我评估</a:t>
            </a:r>
            <a:endParaRPr kumimoji="0" lang="en-US" altLang="zh-CN" sz="2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5" name="矩形 4"/>
          <p:cNvSpPr/>
          <p:nvPr/>
        </p:nvSpPr>
        <p:spPr>
          <a:xfrm>
            <a:off x="8396221" y="2453270"/>
            <a:ext cx="326243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Wingdings 2" panose="05020102010507070707" pitchFamily="18" charset="2"/>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生活自理能力自我评估</a:t>
            </a:r>
            <a:endParaRPr kumimoji="0" lang="en-US" altLang="zh-CN" sz="24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6" name="矩形 5"/>
          <p:cNvSpPr/>
          <p:nvPr/>
        </p:nvSpPr>
        <p:spPr>
          <a:xfrm>
            <a:off x="701304" y="5310755"/>
            <a:ext cx="26981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老年人认知功能</a:t>
            </a:r>
            <a:endParaRPr kumimoji="0" lang="zh-CN" altLang="en-US" sz="2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sp>
        <p:nvSpPr>
          <p:cNvPr id="7" name="矩形 6"/>
          <p:cNvSpPr/>
          <p:nvPr/>
        </p:nvSpPr>
        <p:spPr>
          <a:xfrm>
            <a:off x="8809984" y="4243887"/>
            <a:ext cx="26981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rPr>
              <a:t>老年人情感状态</a:t>
            </a:r>
            <a:endParaRPr kumimoji="0" lang="zh-CN" altLang="en-US" sz="2800" b="1" i="0" u="none" strike="noStrike" kern="1200" cap="none" spc="0" normalizeH="0" baseline="0" noProof="0" dirty="0">
              <a:ln>
                <a:noFill/>
              </a:ln>
              <a:solidFill>
                <a:prstClr val="black">
                  <a:lumMod val="85000"/>
                  <a:lumOff val="15000"/>
                </a:prstClr>
              </a:solidFill>
              <a:effectLst/>
              <a:uLnTx/>
              <a:uFillTx/>
              <a:latin typeface="Adobe Arabic" panose="020F0502020204030204"/>
              <a:ea typeface="微软雅黑" panose="020B0503020204020204" pitchFamily="34" charset="-122"/>
              <a:cs typeface="+mn-ea"/>
              <a:sym typeface="+mn-lt"/>
            </a:endParaRPr>
          </a:p>
        </p:txBody>
      </p:sp>
      <p:grpSp>
        <p:nvGrpSpPr>
          <p:cNvPr id="24" name="组合 23"/>
          <p:cNvGrpSpPr/>
          <p:nvPr/>
        </p:nvGrpSpPr>
        <p:grpSpPr>
          <a:xfrm>
            <a:off x="381804" y="354383"/>
            <a:ext cx="6336775" cy="686539"/>
            <a:chOff x="381804" y="354383"/>
            <a:chExt cx="6336775" cy="686539"/>
          </a:xfrm>
        </p:grpSpPr>
        <p:sp>
          <p:nvSpPr>
            <p:cNvPr id="25" name="矩形 24"/>
            <p:cNvSpPr/>
            <p:nvPr/>
          </p:nvSpPr>
          <p:spPr>
            <a:xfrm>
              <a:off x="1147823" y="475919"/>
              <a:ext cx="5570756" cy="523220"/>
            </a:xfrm>
            <a:prstGeom prst="rect">
              <a:avLst/>
            </a:prstGeom>
          </p:spPr>
          <p:txBody>
            <a:bodyPr>
              <a:normAutofit/>
            </a:bodyPr>
            <a:lstStyle/>
            <a:p>
              <a:r>
                <a:rPr lang="zh-CN" altLang="en-US" sz="2800" b="1" dirty="0">
                  <a:solidFill>
                    <a:prstClr val="black">
                      <a:lumMod val="85000"/>
                      <a:lumOff val="15000"/>
                    </a:prstClr>
                  </a:solidFill>
                  <a:latin typeface="Adobe Arabic" panose="020F0502020204030204"/>
                  <a:ea typeface="微软雅黑" panose="020B0503020204020204" pitchFamily="34" charset="-122"/>
                  <a:cs typeface="+mn-ea"/>
                  <a:sym typeface="+mn-lt"/>
                </a:rPr>
                <a:t>老年人健康管理的流程</a:t>
              </a:r>
              <a:endParaRPr lang="zh-CN" altLang="en-US" sz="2800" b="1" dirty="0">
                <a:solidFill>
                  <a:prstClr val="black">
                    <a:lumMod val="85000"/>
                    <a:lumOff val="15000"/>
                  </a:prstClr>
                </a:solidFill>
                <a:latin typeface="Adobe Arabic" panose="020F0502020204030204"/>
                <a:ea typeface="微软雅黑" panose="020B0503020204020204" pitchFamily="34" charset="-122"/>
                <a:cs typeface="+mn-ea"/>
                <a:sym typeface="+mn-lt"/>
              </a:endParaRPr>
            </a:p>
          </p:txBody>
        </p:sp>
        <p:grpSp>
          <p:nvGrpSpPr>
            <p:cNvPr id="26" name="组合 25"/>
            <p:cNvGrpSpPr/>
            <p:nvPr/>
          </p:nvGrpSpPr>
          <p:grpSpPr>
            <a:xfrm>
              <a:off x="381804" y="354383"/>
              <a:ext cx="686539" cy="686539"/>
              <a:chOff x="5206994" y="885563"/>
              <a:chExt cx="686539" cy="686539"/>
            </a:xfrm>
          </p:grpSpPr>
          <p:sp>
            <p:nvSpPr>
              <p:cNvPr id="27" name="Rectangle 3"/>
              <p:cNvSpPr txBox="1">
                <a:spLocks noChangeArrowheads="1"/>
              </p:cNvSpPr>
              <p:nvPr/>
            </p:nvSpPr>
            <p:spPr>
              <a:xfrm>
                <a:off x="5286474" y="942119"/>
                <a:ext cx="527577" cy="58704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rPr>
                  <a:t>贰</a:t>
                </a:r>
                <a:endParaRPr lang="zh-CN" altLang="en-US" sz="3200" b="1" dirty="0">
                  <a:solidFill>
                    <a:schemeClr val="tx1">
                      <a:lumMod val="85000"/>
                      <a:lumOff val="15000"/>
                    </a:schemeClr>
                  </a:solidFill>
                  <a:latin typeface="华文新魏" panose="02010800040101010101" pitchFamily="2" charset="-122"/>
                  <a:ea typeface="华文新魏" panose="02010800040101010101" pitchFamily="2" charset="-122"/>
                  <a:cs typeface="+mn-ea"/>
                  <a:sym typeface="+mn-lt"/>
                </a:endParaRPr>
              </a:p>
            </p:txBody>
          </p:sp>
          <p:pic>
            <p:nvPicPr>
              <p:cNvPr id="28" name="图片 27"/>
              <p:cNvPicPr>
                <a:picLocks noChangeAspect="1"/>
              </p:cNvPicPr>
              <p:nvPr/>
            </p:nvPicPr>
            <p:blipFill>
              <a:blip r:embed="rId1" cstate="screen"/>
              <a:stretch>
                <a:fillRect/>
              </a:stretch>
            </p:blipFill>
            <p:spPr>
              <a:xfrm>
                <a:off x="5206994" y="885563"/>
                <a:ext cx="686539" cy="686539"/>
              </a:xfrm>
              <a:prstGeom prst="rect">
                <a:avLst/>
              </a:prstGeom>
            </p:spPr>
          </p:pic>
        </p:grpSp>
      </p:grpSp>
      <p:grpSp>
        <p:nvGrpSpPr>
          <p:cNvPr id="12" name="组合 11"/>
          <p:cNvGrpSpPr/>
          <p:nvPr/>
        </p:nvGrpSpPr>
        <p:grpSpPr>
          <a:xfrm>
            <a:off x="3433486" y="2301944"/>
            <a:ext cx="5196388" cy="3590380"/>
            <a:chOff x="3433486" y="2301944"/>
            <a:chExt cx="5196388" cy="3590380"/>
          </a:xfrm>
        </p:grpSpPr>
        <p:cxnSp>
          <p:nvCxnSpPr>
            <p:cNvPr id="30" name="直接连接符 29"/>
            <p:cNvCxnSpPr/>
            <p:nvPr/>
          </p:nvCxnSpPr>
          <p:spPr>
            <a:xfrm>
              <a:off x="4019298" y="3418401"/>
              <a:ext cx="1442281" cy="0"/>
            </a:xfrm>
            <a:prstGeom prst="line">
              <a:avLst/>
            </a:prstGeom>
            <a:ln w="19050">
              <a:solidFill>
                <a:srgbClr val="C55A11"/>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389978" y="2621902"/>
              <a:ext cx="1293115" cy="0"/>
            </a:xfrm>
            <a:prstGeom prst="line">
              <a:avLst/>
            </a:prstGeom>
            <a:ln w="19050">
              <a:solidFill>
                <a:srgbClr val="C55A11"/>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069429" y="4496335"/>
              <a:ext cx="1023404" cy="0"/>
            </a:xfrm>
            <a:prstGeom prst="line">
              <a:avLst/>
            </a:prstGeom>
            <a:ln w="19050">
              <a:solidFill>
                <a:srgbClr val="C55A11"/>
              </a:solidFill>
              <a:prstDash val="sys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993431" y="5572366"/>
              <a:ext cx="1547643" cy="0"/>
            </a:xfrm>
            <a:prstGeom prst="line">
              <a:avLst/>
            </a:prstGeom>
            <a:ln w="19050">
              <a:solidFill>
                <a:srgbClr val="C55A11"/>
              </a:solidFill>
              <a:prstDash val="sysDash"/>
            </a:ln>
          </p:spPr>
          <p:style>
            <a:lnRef idx="1">
              <a:schemeClr val="accent1"/>
            </a:lnRef>
            <a:fillRef idx="0">
              <a:schemeClr val="accent1"/>
            </a:fillRef>
            <a:effectRef idx="0">
              <a:schemeClr val="accent1"/>
            </a:effectRef>
            <a:fontRef idx="minor">
              <a:schemeClr val="tx1"/>
            </a:fontRef>
          </p:style>
        </p:cxnSp>
        <p:grpSp>
          <p:nvGrpSpPr>
            <p:cNvPr id="34" name="îṧ1íḍè"/>
            <p:cNvGrpSpPr/>
            <p:nvPr/>
          </p:nvGrpSpPr>
          <p:grpSpPr>
            <a:xfrm>
              <a:off x="3535732" y="3097719"/>
              <a:ext cx="639918" cy="639916"/>
              <a:chOff x="3313245" y="714974"/>
              <a:chExt cx="917010" cy="917008"/>
            </a:xfrm>
          </p:grpSpPr>
          <p:sp>
            <p:nvSpPr>
              <p:cNvPr id="35" name="íṡļïde"/>
              <p:cNvSpPr/>
              <p:nvPr/>
            </p:nvSpPr>
            <p:spPr>
              <a:xfrm>
                <a:off x="3313245" y="714974"/>
                <a:ext cx="917010" cy="917008"/>
              </a:xfrm>
              <a:prstGeom prst="ellipse">
                <a:avLst/>
              </a:prstGeom>
              <a:solidFill>
                <a:srgbClr val="C55A1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6" name="iśḷiḑe"/>
              <p:cNvSpPr/>
              <p:nvPr/>
            </p:nvSpPr>
            <p:spPr bwMode="auto">
              <a:xfrm>
                <a:off x="3590335" y="992016"/>
                <a:ext cx="362830" cy="362924"/>
              </a:xfrm>
              <a:custGeom>
                <a:avLst/>
                <a:gdLst>
                  <a:gd name="T0" fmla="*/ 2374 w 2594"/>
                  <a:gd name="T1" fmla="*/ 0 h 2594"/>
                  <a:gd name="T2" fmla="*/ 2374 w 2594"/>
                  <a:gd name="T3" fmla="*/ 0 h 2594"/>
                  <a:gd name="T4" fmla="*/ 219 w 2594"/>
                  <a:gd name="T5" fmla="*/ 0 h 2594"/>
                  <a:gd name="T6" fmla="*/ 0 w 2594"/>
                  <a:gd name="T7" fmla="*/ 219 h 2594"/>
                  <a:gd name="T8" fmla="*/ 0 w 2594"/>
                  <a:gd name="T9" fmla="*/ 2374 h 2594"/>
                  <a:gd name="T10" fmla="*/ 219 w 2594"/>
                  <a:gd name="T11" fmla="*/ 2593 h 2594"/>
                  <a:gd name="T12" fmla="*/ 2374 w 2594"/>
                  <a:gd name="T13" fmla="*/ 2593 h 2594"/>
                  <a:gd name="T14" fmla="*/ 2593 w 2594"/>
                  <a:gd name="T15" fmla="*/ 2374 h 2594"/>
                  <a:gd name="T16" fmla="*/ 2593 w 2594"/>
                  <a:gd name="T17" fmla="*/ 219 h 2594"/>
                  <a:gd name="T18" fmla="*/ 2374 w 2594"/>
                  <a:gd name="T19" fmla="*/ 0 h 2594"/>
                  <a:gd name="T20" fmla="*/ 2249 w 2594"/>
                  <a:gd name="T21" fmla="*/ 250 h 2594"/>
                  <a:gd name="T22" fmla="*/ 2249 w 2594"/>
                  <a:gd name="T23" fmla="*/ 250 h 2594"/>
                  <a:gd name="T24" fmla="*/ 2343 w 2594"/>
                  <a:gd name="T25" fmla="*/ 313 h 2594"/>
                  <a:gd name="T26" fmla="*/ 2249 w 2594"/>
                  <a:gd name="T27" fmla="*/ 407 h 2594"/>
                  <a:gd name="T28" fmla="*/ 2156 w 2594"/>
                  <a:gd name="T29" fmla="*/ 313 h 2594"/>
                  <a:gd name="T30" fmla="*/ 2249 w 2594"/>
                  <a:gd name="T31" fmla="*/ 250 h 2594"/>
                  <a:gd name="T32" fmla="*/ 1937 w 2594"/>
                  <a:gd name="T33" fmla="*/ 250 h 2594"/>
                  <a:gd name="T34" fmla="*/ 1937 w 2594"/>
                  <a:gd name="T35" fmla="*/ 250 h 2594"/>
                  <a:gd name="T36" fmla="*/ 2031 w 2594"/>
                  <a:gd name="T37" fmla="*/ 313 h 2594"/>
                  <a:gd name="T38" fmla="*/ 1937 w 2594"/>
                  <a:gd name="T39" fmla="*/ 407 h 2594"/>
                  <a:gd name="T40" fmla="*/ 1843 w 2594"/>
                  <a:gd name="T41" fmla="*/ 313 h 2594"/>
                  <a:gd name="T42" fmla="*/ 1937 w 2594"/>
                  <a:gd name="T43" fmla="*/ 250 h 2594"/>
                  <a:gd name="T44" fmla="*/ 2343 w 2594"/>
                  <a:gd name="T45" fmla="*/ 2343 h 2594"/>
                  <a:gd name="T46" fmla="*/ 2343 w 2594"/>
                  <a:gd name="T47" fmla="*/ 2343 h 2594"/>
                  <a:gd name="T48" fmla="*/ 250 w 2594"/>
                  <a:gd name="T49" fmla="*/ 2343 h 2594"/>
                  <a:gd name="T50" fmla="*/ 250 w 2594"/>
                  <a:gd name="T51" fmla="*/ 625 h 2594"/>
                  <a:gd name="T52" fmla="*/ 2343 w 2594"/>
                  <a:gd name="T53" fmla="*/ 625 h 2594"/>
                  <a:gd name="T54" fmla="*/ 2343 w 2594"/>
                  <a:gd name="T55" fmla="*/ 2343 h 2594"/>
                  <a:gd name="T56" fmla="*/ 594 w 2594"/>
                  <a:gd name="T57" fmla="*/ 2093 h 2594"/>
                  <a:gd name="T58" fmla="*/ 594 w 2594"/>
                  <a:gd name="T59" fmla="*/ 2093 h 2594"/>
                  <a:gd name="T60" fmla="*/ 1999 w 2594"/>
                  <a:gd name="T61" fmla="*/ 2093 h 2594"/>
                  <a:gd name="T62" fmla="*/ 2031 w 2594"/>
                  <a:gd name="T63" fmla="*/ 2062 h 2594"/>
                  <a:gd name="T64" fmla="*/ 2031 w 2594"/>
                  <a:gd name="T65" fmla="*/ 2031 h 2594"/>
                  <a:gd name="T66" fmla="*/ 1343 w 2594"/>
                  <a:gd name="T67" fmla="*/ 844 h 2594"/>
                  <a:gd name="T68" fmla="*/ 1312 w 2594"/>
                  <a:gd name="T69" fmla="*/ 813 h 2594"/>
                  <a:gd name="T70" fmla="*/ 1250 w 2594"/>
                  <a:gd name="T71" fmla="*/ 844 h 2594"/>
                  <a:gd name="T72" fmla="*/ 563 w 2594"/>
                  <a:gd name="T73" fmla="*/ 2031 h 2594"/>
                  <a:gd name="T74" fmla="*/ 563 w 2594"/>
                  <a:gd name="T75" fmla="*/ 2093 h 2594"/>
                  <a:gd name="T76" fmla="*/ 594 w 2594"/>
                  <a:gd name="T77" fmla="*/ 2093 h 2594"/>
                  <a:gd name="T78" fmla="*/ 1374 w 2594"/>
                  <a:gd name="T79" fmla="*/ 1937 h 2594"/>
                  <a:gd name="T80" fmla="*/ 1374 w 2594"/>
                  <a:gd name="T81" fmla="*/ 1937 h 2594"/>
                  <a:gd name="T82" fmla="*/ 1343 w 2594"/>
                  <a:gd name="T83" fmla="*/ 1968 h 2594"/>
                  <a:gd name="T84" fmla="*/ 1250 w 2594"/>
                  <a:gd name="T85" fmla="*/ 1968 h 2594"/>
                  <a:gd name="T86" fmla="*/ 1219 w 2594"/>
                  <a:gd name="T87" fmla="*/ 1937 h 2594"/>
                  <a:gd name="T88" fmla="*/ 1219 w 2594"/>
                  <a:gd name="T89" fmla="*/ 1843 h 2594"/>
                  <a:gd name="T90" fmla="*/ 1250 w 2594"/>
                  <a:gd name="T91" fmla="*/ 1812 h 2594"/>
                  <a:gd name="T92" fmla="*/ 1343 w 2594"/>
                  <a:gd name="T93" fmla="*/ 1812 h 2594"/>
                  <a:gd name="T94" fmla="*/ 1374 w 2594"/>
                  <a:gd name="T95" fmla="*/ 1843 h 2594"/>
                  <a:gd name="T96" fmla="*/ 1374 w 2594"/>
                  <a:gd name="T97" fmla="*/ 1937 h 2594"/>
                  <a:gd name="T98" fmla="*/ 1219 w 2594"/>
                  <a:gd name="T99" fmla="*/ 1125 h 2594"/>
                  <a:gd name="T100" fmla="*/ 1219 w 2594"/>
                  <a:gd name="T101" fmla="*/ 1125 h 2594"/>
                  <a:gd name="T102" fmla="*/ 1374 w 2594"/>
                  <a:gd name="T103" fmla="*/ 1125 h 2594"/>
                  <a:gd name="T104" fmla="*/ 1406 w 2594"/>
                  <a:gd name="T105" fmla="*/ 1157 h 2594"/>
                  <a:gd name="T106" fmla="*/ 1374 w 2594"/>
                  <a:gd name="T107" fmla="*/ 1718 h 2594"/>
                  <a:gd name="T108" fmla="*/ 1343 w 2594"/>
                  <a:gd name="T109" fmla="*/ 1749 h 2594"/>
                  <a:gd name="T110" fmla="*/ 1250 w 2594"/>
                  <a:gd name="T111" fmla="*/ 1749 h 2594"/>
                  <a:gd name="T112" fmla="*/ 1219 w 2594"/>
                  <a:gd name="T113" fmla="*/ 1718 h 2594"/>
                  <a:gd name="T114" fmla="*/ 1219 w 2594"/>
                  <a:gd name="T115" fmla="*/ 1157 h 2594"/>
                  <a:gd name="T116" fmla="*/ 1219 w 2594"/>
                  <a:gd name="T117" fmla="*/ 1125 h 2594"/>
                  <a:gd name="T118" fmla="*/ 1219 w 2594"/>
                  <a:gd name="T119" fmla="*/ 1125 h 2594"/>
                  <a:gd name="T120" fmla="*/ 1219 w 2594"/>
                  <a:gd name="T121" fmla="*/ 1125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4" h="2594">
                    <a:moveTo>
                      <a:pt x="2374" y="0"/>
                    </a:moveTo>
                    <a:lnTo>
                      <a:pt x="2374" y="0"/>
                    </a:lnTo>
                    <a:cubicBezTo>
                      <a:pt x="219" y="0"/>
                      <a:pt x="219" y="0"/>
                      <a:pt x="219" y="0"/>
                    </a:cubicBezTo>
                    <a:cubicBezTo>
                      <a:pt x="94" y="0"/>
                      <a:pt x="0" y="94"/>
                      <a:pt x="0" y="219"/>
                    </a:cubicBezTo>
                    <a:cubicBezTo>
                      <a:pt x="0" y="2374"/>
                      <a:pt x="0" y="2374"/>
                      <a:pt x="0" y="2374"/>
                    </a:cubicBezTo>
                    <a:cubicBezTo>
                      <a:pt x="0" y="2499"/>
                      <a:pt x="94" y="2593"/>
                      <a:pt x="219" y="2593"/>
                    </a:cubicBezTo>
                    <a:cubicBezTo>
                      <a:pt x="2374" y="2593"/>
                      <a:pt x="2374" y="2593"/>
                      <a:pt x="2374" y="2593"/>
                    </a:cubicBezTo>
                    <a:cubicBezTo>
                      <a:pt x="2499" y="2593"/>
                      <a:pt x="2593" y="2499"/>
                      <a:pt x="2593" y="2374"/>
                    </a:cubicBezTo>
                    <a:cubicBezTo>
                      <a:pt x="2593" y="219"/>
                      <a:pt x="2593" y="219"/>
                      <a:pt x="2593" y="219"/>
                    </a:cubicBezTo>
                    <a:cubicBezTo>
                      <a:pt x="2593" y="94"/>
                      <a:pt x="2499" y="0"/>
                      <a:pt x="2374" y="0"/>
                    </a:cubicBezTo>
                    <a:close/>
                    <a:moveTo>
                      <a:pt x="2249" y="250"/>
                    </a:moveTo>
                    <a:lnTo>
                      <a:pt x="2249" y="250"/>
                    </a:lnTo>
                    <a:cubicBezTo>
                      <a:pt x="2312" y="250"/>
                      <a:pt x="2343" y="282"/>
                      <a:pt x="2343" y="313"/>
                    </a:cubicBezTo>
                    <a:cubicBezTo>
                      <a:pt x="2343" y="375"/>
                      <a:pt x="2312" y="407"/>
                      <a:pt x="2249" y="407"/>
                    </a:cubicBezTo>
                    <a:cubicBezTo>
                      <a:pt x="2187" y="407"/>
                      <a:pt x="2156" y="375"/>
                      <a:pt x="2156" y="313"/>
                    </a:cubicBezTo>
                    <a:cubicBezTo>
                      <a:pt x="2156" y="282"/>
                      <a:pt x="2187" y="250"/>
                      <a:pt x="2249" y="250"/>
                    </a:cubicBezTo>
                    <a:close/>
                    <a:moveTo>
                      <a:pt x="1937" y="250"/>
                    </a:moveTo>
                    <a:lnTo>
                      <a:pt x="1937" y="250"/>
                    </a:lnTo>
                    <a:cubicBezTo>
                      <a:pt x="1999" y="250"/>
                      <a:pt x="2031" y="282"/>
                      <a:pt x="2031" y="313"/>
                    </a:cubicBezTo>
                    <a:cubicBezTo>
                      <a:pt x="2031" y="375"/>
                      <a:pt x="1999" y="407"/>
                      <a:pt x="1937" y="407"/>
                    </a:cubicBezTo>
                    <a:cubicBezTo>
                      <a:pt x="1906" y="407"/>
                      <a:pt x="1843" y="375"/>
                      <a:pt x="1843" y="313"/>
                    </a:cubicBezTo>
                    <a:cubicBezTo>
                      <a:pt x="1843" y="282"/>
                      <a:pt x="1906" y="250"/>
                      <a:pt x="1937" y="250"/>
                    </a:cubicBezTo>
                    <a:close/>
                    <a:moveTo>
                      <a:pt x="2343" y="2343"/>
                    </a:moveTo>
                    <a:lnTo>
                      <a:pt x="2343" y="2343"/>
                    </a:lnTo>
                    <a:cubicBezTo>
                      <a:pt x="250" y="2343"/>
                      <a:pt x="250" y="2343"/>
                      <a:pt x="250" y="2343"/>
                    </a:cubicBezTo>
                    <a:cubicBezTo>
                      <a:pt x="250" y="625"/>
                      <a:pt x="250" y="625"/>
                      <a:pt x="250" y="625"/>
                    </a:cubicBezTo>
                    <a:cubicBezTo>
                      <a:pt x="2343" y="625"/>
                      <a:pt x="2343" y="625"/>
                      <a:pt x="2343" y="625"/>
                    </a:cubicBezTo>
                    <a:lnTo>
                      <a:pt x="2343" y="2343"/>
                    </a:lnTo>
                    <a:close/>
                    <a:moveTo>
                      <a:pt x="594" y="2093"/>
                    </a:moveTo>
                    <a:lnTo>
                      <a:pt x="594" y="2093"/>
                    </a:lnTo>
                    <a:cubicBezTo>
                      <a:pt x="1999" y="2093"/>
                      <a:pt x="1999" y="2093"/>
                      <a:pt x="1999" y="2093"/>
                    </a:cubicBezTo>
                    <a:cubicBezTo>
                      <a:pt x="2031" y="2093"/>
                      <a:pt x="2031" y="2093"/>
                      <a:pt x="2031" y="2062"/>
                    </a:cubicBezTo>
                    <a:lnTo>
                      <a:pt x="2031" y="2031"/>
                    </a:lnTo>
                    <a:cubicBezTo>
                      <a:pt x="1343" y="844"/>
                      <a:pt x="1343" y="844"/>
                      <a:pt x="1343" y="844"/>
                    </a:cubicBezTo>
                    <a:cubicBezTo>
                      <a:pt x="1343" y="813"/>
                      <a:pt x="1312" y="813"/>
                      <a:pt x="1312" y="813"/>
                    </a:cubicBezTo>
                    <a:cubicBezTo>
                      <a:pt x="1281" y="813"/>
                      <a:pt x="1281" y="813"/>
                      <a:pt x="1250" y="844"/>
                    </a:cubicBezTo>
                    <a:cubicBezTo>
                      <a:pt x="563" y="2031"/>
                      <a:pt x="563" y="2031"/>
                      <a:pt x="563" y="2031"/>
                    </a:cubicBezTo>
                    <a:cubicBezTo>
                      <a:pt x="563" y="2062"/>
                      <a:pt x="563" y="2062"/>
                      <a:pt x="563" y="2093"/>
                    </a:cubicBezTo>
                    <a:lnTo>
                      <a:pt x="594" y="2093"/>
                    </a:lnTo>
                    <a:close/>
                    <a:moveTo>
                      <a:pt x="1374" y="1937"/>
                    </a:moveTo>
                    <a:lnTo>
                      <a:pt x="1374" y="1937"/>
                    </a:lnTo>
                    <a:cubicBezTo>
                      <a:pt x="1374" y="1968"/>
                      <a:pt x="1374" y="1968"/>
                      <a:pt x="1343" y="1968"/>
                    </a:cubicBezTo>
                    <a:cubicBezTo>
                      <a:pt x="1250" y="1968"/>
                      <a:pt x="1250" y="1968"/>
                      <a:pt x="1250" y="1968"/>
                    </a:cubicBezTo>
                    <a:cubicBezTo>
                      <a:pt x="1219" y="1968"/>
                      <a:pt x="1219" y="1968"/>
                      <a:pt x="1219" y="1937"/>
                    </a:cubicBezTo>
                    <a:cubicBezTo>
                      <a:pt x="1219" y="1843"/>
                      <a:pt x="1219" y="1843"/>
                      <a:pt x="1219" y="1843"/>
                    </a:cubicBezTo>
                    <a:cubicBezTo>
                      <a:pt x="1219" y="1812"/>
                      <a:pt x="1219" y="1812"/>
                      <a:pt x="1250" y="1812"/>
                    </a:cubicBezTo>
                    <a:cubicBezTo>
                      <a:pt x="1343" y="1812"/>
                      <a:pt x="1343" y="1812"/>
                      <a:pt x="1343" y="1812"/>
                    </a:cubicBezTo>
                    <a:cubicBezTo>
                      <a:pt x="1374" y="1812"/>
                      <a:pt x="1374" y="1812"/>
                      <a:pt x="1374" y="1843"/>
                    </a:cubicBezTo>
                    <a:lnTo>
                      <a:pt x="1374" y="1937"/>
                    </a:lnTo>
                    <a:close/>
                    <a:moveTo>
                      <a:pt x="1219" y="1125"/>
                    </a:moveTo>
                    <a:lnTo>
                      <a:pt x="1219" y="1125"/>
                    </a:lnTo>
                    <a:cubicBezTo>
                      <a:pt x="1374" y="1125"/>
                      <a:pt x="1374" y="1125"/>
                      <a:pt x="1374" y="1125"/>
                    </a:cubicBezTo>
                    <a:lnTo>
                      <a:pt x="1406" y="1157"/>
                    </a:lnTo>
                    <a:cubicBezTo>
                      <a:pt x="1374" y="1718"/>
                      <a:pt x="1374" y="1718"/>
                      <a:pt x="1374" y="1718"/>
                    </a:cubicBezTo>
                    <a:cubicBezTo>
                      <a:pt x="1374" y="1749"/>
                      <a:pt x="1374" y="1749"/>
                      <a:pt x="1343" y="1749"/>
                    </a:cubicBezTo>
                    <a:cubicBezTo>
                      <a:pt x="1250" y="1749"/>
                      <a:pt x="1250" y="1749"/>
                      <a:pt x="1250" y="1749"/>
                    </a:cubicBezTo>
                    <a:cubicBezTo>
                      <a:pt x="1219" y="1749"/>
                      <a:pt x="1219" y="1749"/>
                      <a:pt x="1219" y="1718"/>
                    </a:cubicBezTo>
                    <a:cubicBezTo>
                      <a:pt x="1219" y="1157"/>
                      <a:pt x="1219" y="1157"/>
                      <a:pt x="1219" y="1157"/>
                    </a:cubicBezTo>
                    <a:lnTo>
                      <a:pt x="1219" y="1125"/>
                    </a:lnTo>
                    <a:close/>
                    <a:moveTo>
                      <a:pt x="1219" y="1125"/>
                    </a:moveTo>
                    <a:lnTo>
                      <a:pt x="1219" y="1125"/>
                    </a:lnTo>
                    <a:close/>
                  </a:path>
                </a:pathLst>
              </a:custGeom>
              <a:solidFill>
                <a:schemeClr val="bg1"/>
              </a:solidFill>
              <a:ln>
                <a:noFill/>
              </a:ln>
              <a:effectLst/>
            </p:spPr>
            <p:txBody>
              <a:bodyPr anchor="ctr"/>
              <a:lstStyle/>
              <a:p>
                <a:pPr algn="ctr"/>
              </a:p>
            </p:txBody>
          </p:sp>
        </p:grpSp>
        <p:grpSp>
          <p:nvGrpSpPr>
            <p:cNvPr id="37" name="íSľíḑe"/>
            <p:cNvGrpSpPr/>
            <p:nvPr/>
          </p:nvGrpSpPr>
          <p:grpSpPr>
            <a:xfrm>
              <a:off x="7628129" y="2301944"/>
              <a:ext cx="639918" cy="639916"/>
              <a:chOff x="3313245" y="714974"/>
              <a:chExt cx="917010" cy="917008"/>
            </a:xfrm>
          </p:grpSpPr>
          <p:sp>
            <p:nvSpPr>
              <p:cNvPr id="38" name="ïSlïḍê"/>
              <p:cNvSpPr/>
              <p:nvPr/>
            </p:nvSpPr>
            <p:spPr>
              <a:xfrm>
                <a:off x="3313245" y="714974"/>
                <a:ext cx="917010" cy="917008"/>
              </a:xfrm>
              <a:prstGeom prst="ellipse">
                <a:avLst/>
              </a:prstGeom>
              <a:solidFill>
                <a:srgbClr val="C55A1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40" name="iṧlïḍê"/>
              <p:cNvSpPr/>
              <p:nvPr/>
            </p:nvSpPr>
            <p:spPr bwMode="auto">
              <a:xfrm>
                <a:off x="3590335" y="992016"/>
                <a:ext cx="362830" cy="362924"/>
              </a:xfrm>
              <a:custGeom>
                <a:avLst/>
                <a:gdLst>
                  <a:gd name="T0" fmla="*/ 2374 w 2594"/>
                  <a:gd name="T1" fmla="*/ 0 h 2594"/>
                  <a:gd name="T2" fmla="*/ 2374 w 2594"/>
                  <a:gd name="T3" fmla="*/ 0 h 2594"/>
                  <a:gd name="T4" fmla="*/ 219 w 2594"/>
                  <a:gd name="T5" fmla="*/ 0 h 2594"/>
                  <a:gd name="T6" fmla="*/ 0 w 2594"/>
                  <a:gd name="T7" fmla="*/ 219 h 2594"/>
                  <a:gd name="T8" fmla="*/ 0 w 2594"/>
                  <a:gd name="T9" fmla="*/ 2374 h 2594"/>
                  <a:gd name="T10" fmla="*/ 219 w 2594"/>
                  <a:gd name="T11" fmla="*/ 2593 h 2594"/>
                  <a:gd name="T12" fmla="*/ 2374 w 2594"/>
                  <a:gd name="T13" fmla="*/ 2593 h 2594"/>
                  <a:gd name="T14" fmla="*/ 2593 w 2594"/>
                  <a:gd name="T15" fmla="*/ 2374 h 2594"/>
                  <a:gd name="T16" fmla="*/ 2593 w 2594"/>
                  <a:gd name="T17" fmla="*/ 219 h 2594"/>
                  <a:gd name="T18" fmla="*/ 2374 w 2594"/>
                  <a:gd name="T19" fmla="*/ 0 h 2594"/>
                  <a:gd name="T20" fmla="*/ 2249 w 2594"/>
                  <a:gd name="T21" fmla="*/ 250 h 2594"/>
                  <a:gd name="T22" fmla="*/ 2249 w 2594"/>
                  <a:gd name="T23" fmla="*/ 250 h 2594"/>
                  <a:gd name="T24" fmla="*/ 2343 w 2594"/>
                  <a:gd name="T25" fmla="*/ 313 h 2594"/>
                  <a:gd name="T26" fmla="*/ 2249 w 2594"/>
                  <a:gd name="T27" fmla="*/ 407 h 2594"/>
                  <a:gd name="T28" fmla="*/ 2156 w 2594"/>
                  <a:gd name="T29" fmla="*/ 313 h 2594"/>
                  <a:gd name="T30" fmla="*/ 2249 w 2594"/>
                  <a:gd name="T31" fmla="*/ 250 h 2594"/>
                  <a:gd name="T32" fmla="*/ 1937 w 2594"/>
                  <a:gd name="T33" fmla="*/ 250 h 2594"/>
                  <a:gd name="T34" fmla="*/ 1937 w 2594"/>
                  <a:gd name="T35" fmla="*/ 250 h 2594"/>
                  <a:gd name="T36" fmla="*/ 2031 w 2594"/>
                  <a:gd name="T37" fmla="*/ 313 h 2594"/>
                  <a:gd name="T38" fmla="*/ 1937 w 2594"/>
                  <a:gd name="T39" fmla="*/ 407 h 2594"/>
                  <a:gd name="T40" fmla="*/ 1843 w 2594"/>
                  <a:gd name="T41" fmla="*/ 313 h 2594"/>
                  <a:gd name="T42" fmla="*/ 1937 w 2594"/>
                  <a:gd name="T43" fmla="*/ 250 h 2594"/>
                  <a:gd name="T44" fmla="*/ 2343 w 2594"/>
                  <a:gd name="T45" fmla="*/ 2343 h 2594"/>
                  <a:gd name="T46" fmla="*/ 2343 w 2594"/>
                  <a:gd name="T47" fmla="*/ 2343 h 2594"/>
                  <a:gd name="T48" fmla="*/ 250 w 2594"/>
                  <a:gd name="T49" fmla="*/ 2343 h 2594"/>
                  <a:gd name="T50" fmla="*/ 250 w 2594"/>
                  <a:gd name="T51" fmla="*/ 625 h 2594"/>
                  <a:gd name="T52" fmla="*/ 2343 w 2594"/>
                  <a:gd name="T53" fmla="*/ 625 h 2594"/>
                  <a:gd name="T54" fmla="*/ 2343 w 2594"/>
                  <a:gd name="T55" fmla="*/ 2343 h 2594"/>
                  <a:gd name="T56" fmla="*/ 594 w 2594"/>
                  <a:gd name="T57" fmla="*/ 2093 h 2594"/>
                  <a:gd name="T58" fmla="*/ 594 w 2594"/>
                  <a:gd name="T59" fmla="*/ 2093 h 2594"/>
                  <a:gd name="T60" fmla="*/ 1999 w 2594"/>
                  <a:gd name="T61" fmla="*/ 2093 h 2594"/>
                  <a:gd name="T62" fmla="*/ 2031 w 2594"/>
                  <a:gd name="T63" fmla="*/ 2062 h 2594"/>
                  <a:gd name="T64" fmla="*/ 2031 w 2594"/>
                  <a:gd name="T65" fmla="*/ 2031 h 2594"/>
                  <a:gd name="T66" fmla="*/ 1343 w 2594"/>
                  <a:gd name="T67" fmla="*/ 844 h 2594"/>
                  <a:gd name="T68" fmla="*/ 1312 w 2594"/>
                  <a:gd name="T69" fmla="*/ 813 h 2594"/>
                  <a:gd name="T70" fmla="*/ 1250 w 2594"/>
                  <a:gd name="T71" fmla="*/ 844 h 2594"/>
                  <a:gd name="T72" fmla="*/ 563 w 2594"/>
                  <a:gd name="T73" fmla="*/ 2031 h 2594"/>
                  <a:gd name="T74" fmla="*/ 563 w 2594"/>
                  <a:gd name="T75" fmla="*/ 2093 h 2594"/>
                  <a:gd name="T76" fmla="*/ 594 w 2594"/>
                  <a:gd name="T77" fmla="*/ 2093 h 2594"/>
                  <a:gd name="T78" fmla="*/ 1374 w 2594"/>
                  <a:gd name="T79" fmla="*/ 1937 h 2594"/>
                  <a:gd name="T80" fmla="*/ 1374 w 2594"/>
                  <a:gd name="T81" fmla="*/ 1937 h 2594"/>
                  <a:gd name="T82" fmla="*/ 1343 w 2594"/>
                  <a:gd name="T83" fmla="*/ 1968 h 2594"/>
                  <a:gd name="T84" fmla="*/ 1250 w 2594"/>
                  <a:gd name="T85" fmla="*/ 1968 h 2594"/>
                  <a:gd name="T86" fmla="*/ 1219 w 2594"/>
                  <a:gd name="T87" fmla="*/ 1937 h 2594"/>
                  <a:gd name="T88" fmla="*/ 1219 w 2594"/>
                  <a:gd name="T89" fmla="*/ 1843 h 2594"/>
                  <a:gd name="T90" fmla="*/ 1250 w 2594"/>
                  <a:gd name="T91" fmla="*/ 1812 h 2594"/>
                  <a:gd name="T92" fmla="*/ 1343 w 2594"/>
                  <a:gd name="T93" fmla="*/ 1812 h 2594"/>
                  <a:gd name="T94" fmla="*/ 1374 w 2594"/>
                  <a:gd name="T95" fmla="*/ 1843 h 2594"/>
                  <a:gd name="T96" fmla="*/ 1374 w 2594"/>
                  <a:gd name="T97" fmla="*/ 1937 h 2594"/>
                  <a:gd name="T98" fmla="*/ 1219 w 2594"/>
                  <a:gd name="T99" fmla="*/ 1125 h 2594"/>
                  <a:gd name="T100" fmla="*/ 1219 w 2594"/>
                  <a:gd name="T101" fmla="*/ 1125 h 2594"/>
                  <a:gd name="T102" fmla="*/ 1374 w 2594"/>
                  <a:gd name="T103" fmla="*/ 1125 h 2594"/>
                  <a:gd name="T104" fmla="*/ 1406 w 2594"/>
                  <a:gd name="T105" fmla="*/ 1157 h 2594"/>
                  <a:gd name="T106" fmla="*/ 1374 w 2594"/>
                  <a:gd name="T107" fmla="*/ 1718 h 2594"/>
                  <a:gd name="T108" fmla="*/ 1343 w 2594"/>
                  <a:gd name="T109" fmla="*/ 1749 h 2594"/>
                  <a:gd name="T110" fmla="*/ 1250 w 2594"/>
                  <a:gd name="T111" fmla="*/ 1749 h 2594"/>
                  <a:gd name="T112" fmla="*/ 1219 w 2594"/>
                  <a:gd name="T113" fmla="*/ 1718 h 2594"/>
                  <a:gd name="T114" fmla="*/ 1219 w 2594"/>
                  <a:gd name="T115" fmla="*/ 1157 h 2594"/>
                  <a:gd name="T116" fmla="*/ 1219 w 2594"/>
                  <a:gd name="T117" fmla="*/ 1125 h 2594"/>
                  <a:gd name="T118" fmla="*/ 1219 w 2594"/>
                  <a:gd name="T119" fmla="*/ 1125 h 2594"/>
                  <a:gd name="T120" fmla="*/ 1219 w 2594"/>
                  <a:gd name="T121" fmla="*/ 1125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4" h="2594">
                    <a:moveTo>
                      <a:pt x="2374" y="0"/>
                    </a:moveTo>
                    <a:lnTo>
                      <a:pt x="2374" y="0"/>
                    </a:lnTo>
                    <a:cubicBezTo>
                      <a:pt x="219" y="0"/>
                      <a:pt x="219" y="0"/>
                      <a:pt x="219" y="0"/>
                    </a:cubicBezTo>
                    <a:cubicBezTo>
                      <a:pt x="94" y="0"/>
                      <a:pt x="0" y="94"/>
                      <a:pt x="0" y="219"/>
                    </a:cubicBezTo>
                    <a:cubicBezTo>
                      <a:pt x="0" y="2374"/>
                      <a:pt x="0" y="2374"/>
                      <a:pt x="0" y="2374"/>
                    </a:cubicBezTo>
                    <a:cubicBezTo>
                      <a:pt x="0" y="2499"/>
                      <a:pt x="94" y="2593"/>
                      <a:pt x="219" y="2593"/>
                    </a:cubicBezTo>
                    <a:cubicBezTo>
                      <a:pt x="2374" y="2593"/>
                      <a:pt x="2374" y="2593"/>
                      <a:pt x="2374" y="2593"/>
                    </a:cubicBezTo>
                    <a:cubicBezTo>
                      <a:pt x="2499" y="2593"/>
                      <a:pt x="2593" y="2499"/>
                      <a:pt x="2593" y="2374"/>
                    </a:cubicBezTo>
                    <a:cubicBezTo>
                      <a:pt x="2593" y="219"/>
                      <a:pt x="2593" y="219"/>
                      <a:pt x="2593" y="219"/>
                    </a:cubicBezTo>
                    <a:cubicBezTo>
                      <a:pt x="2593" y="94"/>
                      <a:pt x="2499" y="0"/>
                      <a:pt x="2374" y="0"/>
                    </a:cubicBezTo>
                    <a:close/>
                    <a:moveTo>
                      <a:pt x="2249" y="250"/>
                    </a:moveTo>
                    <a:lnTo>
                      <a:pt x="2249" y="250"/>
                    </a:lnTo>
                    <a:cubicBezTo>
                      <a:pt x="2312" y="250"/>
                      <a:pt x="2343" y="282"/>
                      <a:pt x="2343" y="313"/>
                    </a:cubicBezTo>
                    <a:cubicBezTo>
                      <a:pt x="2343" y="375"/>
                      <a:pt x="2312" y="407"/>
                      <a:pt x="2249" y="407"/>
                    </a:cubicBezTo>
                    <a:cubicBezTo>
                      <a:pt x="2187" y="407"/>
                      <a:pt x="2156" y="375"/>
                      <a:pt x="2156" y="313"/>
                    </a:cubicBezTo>
                    <a:cubicBezTo>
                      <a:pt x="2156" y="282"/>
                      <a:pt x="2187" y="250"/>
                      <a:pt x="2249" y="250"/>
                    </a:cubicBezTo>
                    <a:close/>
                    <a:moveTo>
                      <a:pt x="1937" y="250"/>
                    </a:moveTo>
                    <a:lnTo>
                      <a:pt x="1937" y="250"/>
                    </a:lnTo>
                    <a:cubicBezTo>
                      <a:pt x="1999" y="250"/>
                      <a:pt x="2031" y="282"/>
                      <a:pt x="2031" y="313"/>
                    </a:cubicBezTo>
                    <a:cubicBezTo>
                      <a:pt x="2031" y="375"/>
                      <a:pt x="1999" y="407"/>
                      <a:pt x="1937" y="407"/>
                    </a:cubicBezTo>
                    <a:cubicBezTo>
                      <a:pt x="1906" y="407"/>
                      <a:pt x="1843" y="375"/>
                      <a:pt x="1843" y="313"/>
                    </a:cubicBezTo>
                    <a:cubicBezTo>
                      <a:pt x="1843" y="282"/>
                      <a:pt x="1906" y="250"/>
                      <a:pt x="1937" y="250"/>
                    </a:cubicBezTo>
                    <a:close/>
                    <a:moveTo>
                      <a:pt x="2343" y="2343"/>
                    </a:moveTo>
                    <a:lnTo>
                      <a:pt x="2343" y="2343"/>
                    </a:lnTo>
                    <a:cubicBezTo>
                      <a:pt x="250" y="2343"/>
                      <a:pt x="250" y="2343"/>
                      <a:pt x="250" y="2343"/>
                    </a:cubicBezTo>
                    <a:cubicBezTo>
                      <a:pt x="250" y="625"/>
                      <a:pt x="250" y="625"/>
                      <a:pt x="250" y="625"/>
                    </a:cubicBezTo>
                    <a:cubicBezTo>
                      <a:pt x="2343" y="625"/>
                      <a:pt x="2343" y="625"/>
                      <a:pt x="2343" y="625"/>
                    </a:cubicBezTo>
                    <a:lnTo>
                      <a:pt x="2343" y="2343"/>
                    </a:lnTo>
                    <a:close/>
                    <a:moveTo>
                      <a:pt x="594" y="2093"/>
                    </a:moveTo>
                    <a:lnTo>
                      <a:pt x="594" y="2093"/>
                    </a:lnTo>
                    <a:cubicBezTo>
                      <a:pt x="1999" y="2093"/>
                      <a:pt x="1999" y="2093"/>
                      <a:pt x="1999" y="2093"/>
                    </a:cubicBezTo>
                    <a:cubicBezTo>
                      <a:pt x="2031" y="2093"/>
                      <a:pt x="2031" y="2093"/>
                      <a:pt x="2031" y="2062"/>
                    </a:cubicBezTo>
                    <a:lnTo>
                      <a:pt x="2031" y="2031"/>
                    </a:lnTo>
                    <a:cubicBezTo>
                      <a:pt x="1343" y="844"/>
                      <a:pt x="1343" y="844"/>
                      <a:pt x="1343" y="844"/>
                    </a:cubicBezTo>
                    <a:cubicBezTo>
                      <a:pt x="1343" y="813"/>
                      <a:pt x="1312" y="813"/>
                      <a:pt x="1312" y="813"/>
                    </a:cubicBezTo>
                    <a:cubicBezTo>
                      <a:pt x="1281" y="813"/>
                      <a:pt x="1281" y="813"/>
                      <a:pt x="1250" y="844"/>
                    </a:cubicBezTo>
                    <a:cubicBezTo>
                      <a:pt x="563" y="2031"/>
                      <a:pt x="563" y="2031"/>
                      <a:pt x="563" y="2031"/>
                    </a:cubicBezTo>
                    <a:cubicBezTo>
                      <a:pt x="563" y="2062"/>
                      <a:pt x="563" y="2062"/>
                      <a:pt x="563" y="2093"/>
                    </a:cubicBezTo>
                    <a:lnTo>
                      <a:pt x="594" y="2093"/>
                    </a:lnTo>
                    <a:close/>
                    <a:moveTo>
                      <a:pt x="1374" y="1937"/>
                    </a:moveTo>
                    <a:lnTo>
                      <a:pt x="1374" y="1937"/>
                    </a:lnTo>
                    <a:cubicBezTo>
                      <a:pt x="1374" y="1968"/>
                      <a:pt x="1374" y="1968"/>
                      <a:pt x="1343" y="1968"/>
                    </a:cubicBezTo>
                    <a:cubicBezTo>
                      <a:pt x="1250" y="1968"/>
                      <a:pt x="1250" y="1968"/>
                      <a:pt x="1250" y="1968"/>
                    </a:cubicBezTo>
                    <a:cubicBezTo>
                      <a:pt x="1219" y="1968"/>
                      <a:pt x="1219" y="1968"/>
                      <a:pt x="1219" y="1937"/>
                    </a:cubicBezTo>
                    <a:cubicBezTo>
                      <a:pt x="1219" y="1843"/>
                      <a:pt x="1219" y="1843"/>
                      <a:pt x="1219" y="1843"/>
                    </a:cubicBezTo>
                    <a:cubicBezTo>
                      <a:pt x="1219" y="1812"/>
                      <a:pt x="1219" y="1812"/>
                      <a:pt x="1250" y="1812"/>
                    </a:cubicBezTo>
                    <a:cubicBezTo>
                      <a:pt x="1343" y="1812"/>
                      <a:pt x="1343" y="1812"/>
                      <a:pt x="1343" y="1812"/>
                    </a:cubicBezTo>
                    <a:cubicBezTo>
                      <a:pt x="1374" y="1812"/>
                      <a:pt x="1374" y="1812"/>
                      <a:pt x="1374" y="1843"/>
                    </a:cubicBezTo>
                    <a:lnTo>
                      <a:pt x="1374" y="1937"/>
                    </a:lnTo>
                    <a:close/>
                    <a:moveTo>
                      <a:pt x="1219" y="1125"/>
                    </a:moveTo>
                    <a:lnTo>
                      <a:pt x="1219" y="1125"/>
                    </a:lnTo>
                    <a:cubicBezTo>
                      <a:pt x="1374" y="1125"/>
                      <a:pt x="1374" y="1125"/>
                      <a:pt x="1374" y="1125"/>
                    </a:cubicBezTo>
                    <a:lnTo>
                      <a:pt x="1406" y="1157"/>
                    </a:lnTo>
                    <a:cubicBezTo>
                      <a:pt x="1374" y="1718"/>
                      <a:pt x="1374" y="1718"/>
                      <a:pt x="1374" y="1718"/>
                    </a:cubicBezTo>
                    <a:cubicBezTo>
                      <a:pt x="1374" y="1749"/>
                      <a:pt x="1374" y="1749"/>
                      <a:pt x="1343" y="1749"/>
                    </a:cubicBezTo>
                    <a:cubicBezTo>
                      <a:pt x="1250" y="1749"/>
                      <a:pt x="1250" y="1749"/>
                      <a:pt x="1250" y="1749"/>
                    </a:cubicBezTo>
                    <a:cubicBezTo>
                      <a:pt x="1219" y="1749"/>
                      <a:pt x="1219" y="1749"/>
                      <a:pt x="1219" y="1718"/>
                    </a:cubicBezTo>
                    <a:cubicBezTo>
                      <a:pt x="1219" y="1157"/>
                      <a:pt x="1219" y="1157"/>
                      <a:pt x="1219" y="1157"/>
                    </a:cubicBezTo>
                    <a:lnTo>
                      <a:pt x="1219" y="1125"/>
                    </a:lnTo>
                    <a:close/>
                    <a:moveTo>
                      <a:pt x="1219" y="1125"/>
                    </a:moveTo>
                    <a:lnTo>
                      <a:pt x="1219" y="1125"/>
                    </a:lnTo>
                    <a:close/>
                  </a:path>
                </a:pathLst>
              </a:custGeom>
              <a:solidFill>
                <a:schemeClr val="bg1"/>
              </a:solidFill>
              <a:ln>
                <a:noFill/>
              </a:ln>
              <a:effectLst/>
            </p:spPr>
            <p:txBody>
              <a:bodyPr anchor="ctr"/>
              <a:lstStyle/>
              <a:p>
                <a:pPr algn="ctr"/>
              </a:p>
            </p:txBody>
          </p:sp>
        </p:grpSp>
        <p:grpSp>
          <p:nvGrpSpPr>
            <p:cNvPr id="42" name="iṣļîďè"/>
            <p:cNvGrpSpPr/>
            <p:nvPr/>
          </p:nvGrpSpPr>
          <p:grpSpPr>
            <a:xfrm>
              <a:off x="7989956" y="4176377"/>
              <a:ext cx="639918" cy="639916"/>
              <a:chOff x="3313245" y="714974"/>
              <a:chExt cx="917010" cy="917008"/>
            </a:xfrm>
          </p:grpSpPr>
          <p:sp>
            <p:nvSpPr>
              <p:cNvPr id="44" name="íṡľídè"/>
              <p:cNvSpPr/>
              <p:nvPr/>
            </p:nvSpPr>
            <p:spPr>
              <a:xfrm>
                <a:off x="3313245" y="714974"/>
                <a:ext cx="917010" cy="917008"/>
              </a:xfrm>
              <a:prstGeom prst="ellipse">
                <a:avLst/>
              </a:prstGeom>
              <a:solidFill>
                <a:srgbClr val="C55A1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45" name="íŝľiďè"/>
              <p:cNvSpPr/>
              <p:nvPr/>
            </p:nvSpPr>
            <p:spPr bwMode="auto">
              <a:xfrm>
                <a:off x="3590335" y="992016"/>
                <a:ext cx="362830" cy="362924"/>
              </a:xfrm>
              <a:custGeom>
                <a:avLst/>
                <a:gdLst>
                  <a:gd name="T0" fmla="*/ 2374 w 2594"/>
                  <a:gd name="T1" fmla="*/ 0 h 2594"/>
                  <a:gd name="T2" fmla="*/ 2374 w 2594"/>
                  <a:gd name="T3" fmla="*/ 0 h 2594"/>
                  <a:gd name="T4" fmla="*/ 219 w 2594"/>
                  <a:gd name="T5" fmla="*/ 0 h 2594"/>
                  <a:gd name="T6" fmla="*/ 0 w 2594"/>
                  <a:gd name="T7" fmla="*/ 219 h 2594"/>
                  <a:gd name="T8" fmla="*/ 0 w 2594"/>
                  <a:gd name="T9" fmla="*/ 2374 h 2594"/>
                  <a:gd name="T10" fmla="*/ 219 w 2594"/>
                  <a:gd name="T11" fmla="*/ 2593 h 2594"/>
                  <a:gd name="T12" fmla="*/ 2374 w 2594"/>
                  <a:gd name="T13" fmla="*/ 2593 h 2594"/>
                  <a:gd name="T14" fmla="*/ 2593 w 2594"/>
                  <a:gd name="T15" fmla="*/ 2374 h 2594"/>
                  <a:gd name="T16" fmla="*/ 2593 w 2594"/>
                  <a:gd name="T17" fmla="*/ 219 h 2594"/>
                  <a:gd name="T18" fmla="*/ 2374 w 2594"/>
                  <a:gd name="T19" fmla="*/ 0 h 2594"/>
                  <a:gd name="T20" fmla="*/ 2249 w 2594"/>
                  <a:gd name="T21" fmla="*/ 250 h 2594"/>
                  <a:gd name="T22" fmla="*/ 2249 w 2594"/>
                  <a:gd name="T23" fmla="*/ 250 h 2594"/>
                  <a:gd name="T24" fmla="*/ 2343 w 2594"/>
                  <a:gd name="T25" fmla="*/ 313 h 2594"/>
                  <a:gd name="T26" fmla="*/ 2249 w 2594"/>
                  <a:gd name="T27" fmla="*/ 407 h 2594"/>
                  <a:gd name="T28" fmla="*/ 2156 w 2594"/>
                  <a:gd name="T29" fmla="*/ 313 h 2594"/>
                  <a:gd name="T30" fmla="*/ 2249 w 2594"/>
                  <a:gd name="T31" fmla="*/ 250 h 2594"/>
                  <a:gd name="T32" fmla="*/ 1937 w 2594"/>
                  <a:gd name="T33" fmla="*/ 250 h 2594"/>
                  <a:gd name="T34" fmla="*/ 1937 w 2594"/>
                  <a:gd name="T35" fmla="*/ 250 h 2594"/>
                  <a:gd name="T36" fmla="*/ 2031 w 2594"/>
                  <a:gd name="T37" fmla="*/ 313 h 2594"/>
                  <a:gd name="T38" fmla="*/ 1937 w 2594"/>
                  <a:gd name="T39" fmla="*/ 407 h 2594"/>
                  <a:gd name="T40" fmla="*/ 1843 w 2594"/>
                  <a:gd name="T41" fmla="*/ 313 h 2594"/>
                  <a:gd name="T42" fmla="*/ 1937 w 2594"/>
                  <a:gd name="T43" fmla="*/ 250 h 2594"/>
                  <a:gd name="T44" fmla="*/ 2343 w 2594"/>
                  <a:gd name="T45" fmla="*/ 2343 h 2594"/>
                  <a:gd name="T46" fmla="*/ 2343 w 2594"/>
                  <a:gd name="T47" fmla="*/ 2343 h 2594"/>
                  <a:gd name="T48" fmla="*/ 250 w 2594"/>
                  <a:gd name="T49" fmla="*/ 2343 h 2594"/>
                  <a:gd name="T50" fmla="*/ 250 w 2594"/>
                  <a:gd name="T51" fmla="*/ 625 h 2594"/>
                  <a:gd name="T52" fmla="*/ 2343 w 2594"/>
                  <a:gd name="T53" fmla="*/ 625 h 2594"/>
                  <a:gd name="T54" fmla="*/ 2343 w 2594"/>
                  <a:gd name="T55" fmla="*/ 2343 h 2594"/>
                  <a:gd name="T56" fmla="*/ 594 w 2594"/>
                  <a:gd name="T57" fmla="*/ 2093 h 2594"/>
                  <a:gd name="T58" fmla="*/ 594 w 2594"/>
                  <a:gd name="T59" fmla="*/ 2093 h 2594"/>
                  <a:gd name="T60" fmla="*/ 1999 w 2594"/>
                  <a:gd name="T61" fmla="*/ 2093 h 2594"/>
                  <a:gd name="T62" fmla="*/ 2031 w 2594"/>
                  <a:gd name="T63" fmla="*/ 2062 h 2594"/>
                  <a:gd name="T64" fmla="*/ 2031 w 2594"/>
                  <a:gd name="T65" fmla="*/ 2031 h 2594"/>
                  <a:gd name="T66" fmla="*/ 1343 w 2594"/>
                  <a:gd name="T67" fmla="*/ 844 h 2594"/>
                  <a:gd name="T68" fmla="*/ 1312 w 2594"/>
                  <a:gd name="T69" fmla="*/ 813 h 2594"/>
                  <a:gd name="T70" fmla="*/ 1250 w 2594"/>
                  <a:gd name="T71" fmla="*/ 844 h 2594"/>
                  <a:gd name="T72" fmla="*/ 563 w 2594"/>
                  <a:gd name="T73" fmla="*/ 2031 h 2594"/>
                  <a:gd name="T74" fmla="*/ 563 w 2594"/>
                  <a:gd name="T75" fmla="*/ 2093 h 2594"/>
                  <a:gd name="T76" fmla="*/ 594 w 2594"/>
                  <a:gd name="T77" fmla="*/ 2093 h 2594"/>
                  <a:gd name="T78" fmla="*/ 1374 w 2594"/>
                  <a:gd name="T79" fmla="*/ 1937 h 2594"/>
                  <a:gd name="T80" fmla="*/ 1374 w 2594"/>
                  <a:gd name="T81" fmla="*/ 1937 h 2594"/>
                  <a:gd name="T82" fmla="*/ 1343 w 2594"/>
                  <a:gd name="T83" fmla="*/ 1968 h 2594"/>
                  <a:gd name="T84" fmla="*/ 1250 w 2594"/>
                  <a:gd name="T85" fmla="*/ 1968 h 2594"/>
                  <a:gd name="T86" fmla="*/ 1219 w 2594"/>
                  <a:gd name="T87" fmla="*/ 1937 h 2594"/>
                  <a:gd name="T88" fmla="*/ 1219 w 2594"/>
                  <a:gd name="T89" fmla="*/ 1843 h 2594"/>
                  <a:gd name="T90" fmla="*/ 1250 w 2594"/>
                  <a:gd name="T91" fmla="*/ 1812 h 2594"/>
                  <a:gd name="T92" fmla="*/ 1343 w 2594"/>
                  <a:gd name="T93" fmla="*/ 1812 h 2594"/>
                  <a:gd name="T94" fmla="*/ 1374 w 2594"/>
                  <a:gd name="T95" fmla="*/ 1843 h 2594"/>
                  <a:gd name="T96" fmla="*/ 1374 w 2594"/>
                  <a:gd name="T97" fmla="*/ 1937 h 2594"/>
                  <a:gd name="T98" fmla="*/ 1219 w 2594"/>
                  <a:gd name="T99" fmla="*/ 1125 h 2594"/>
                  <a:gd name="T100" fmla="*/ 1219 w 2594"/>
                  <a:gd name="T101" fmla="*/ 1125 h 2594"/>
                  <a:gd name="T102" fmla="*/ 1374 w 2594"/>
                  <a:gd name="T103" fmla="*/ 1125 h 2594"/>
                  <a:gd name="T104" fmla="*/ 1406 w 2594"/>
                  <a:gd name="T105" fmla="*/ 1157 h 2594"/>
                  <a:gd name="T106" fmla="*/ 1374 w 2594"/>
                  <a:gd name="T107" fmla="*/ 1718 h 2594"/>
                  <a:gd name="T108" fmla="*/ 1343 w 2594"/>
                  <a:gd name="T109" fmla="*/ 1749 h 2594"/>
                  <a:gd name="T110" fmla="*/ 1250 w 2594"/>
                  <a:gd name="T111" fmla="*/ 1749 h 2594"/>
                  <a:gd name="T112" fmla="*/ 1219 w 2594"/>
                  <a:gd name="T113" fmla="*/ 1718 h 2594"/>
                  <a:gd name="T114" fmla="*/ 1219 w 2594"/>
                  <a:gd name="T115" fmla="*/ 1157 h 2594"/>
                  <a:gd name="T116" fmla="*/ 1219 w 2594"/>
                  <a:gd name="T117" fmla="*/ 1125 h 2594"/>
                  <a:gd name="T118" fmla="*/ 1219 w 2594"/>
                  <a:gd name="T119" fmla="*/ 1125 h 2594"/>
                  <a:gd name="T120" fmla="*/ 1219 w 2594"/>
                  <a:gd name="T121" fmla="*/ 1125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4" h="2594">
                    <a:moveTo>
                      <a:pt x="2374" y="0"/>
                    </a:moveTo>
                    <a:lnTo>
                      <a:pt x="2374" y="0"/>
                    </a:lnTo>
                    <a:cubicBezTo>
                      <a:pt x="219" y="0"/>
                      <a:pt x="219" y="0"/>
                      <a:pt x="219" y="0"/>
                    </a:cubicBezTo>
                    <a:cubicBezTo>
                      <a:pt x="94" y="0"/>
                      <a:pt x="0" y="94"/>
                      <a:pt x="0" y="219"/>
                    </a:cubicBezTo>
                    <a:cubicBezTo>
                      <a:pt x="0" y="2374"/>
                      <a:pt x="0" y="2374"/>
                      <a:pt x="0" y="2374"/>
                    </a:cubicBezTo>
                    <a:cubicBezTo>
                      <a:pt x="0" y="2499"/>
                      <a:pt x="94" y="2593"/>
                      <a:pt x="219" y="2593"/>
                    </a:cubicBezTo>
                    <a:cubicBezTo>
                      <a:pt x="2374" y="2593"/>
                      <a:pt x="2374" y="2593"/>
                      <a:pt x="2374" y="2593"/>
                    </a:cubicBezTo>
                    <a:cubicBezTo>
                      <a:pt x="2499" y="2593"/>
                      <a:pt x="2593" y="2499"/>
                      <a:pt x="2593" y="2374"/>
                    </a:cubicBezTo>
                    <a:cubicBezTo>
                      <a:pt x="2593" y="219"/>
                      <a:pt x="2593" y="219"/>
                      <a:pt x="2593" y="219"/>
                    </a:cubicBezTo>
                    <a:cubicBezTo>
                      <a:pt x="2593" y="94"/>
                      <a:pt x="2499" y="0"/>
                      <a:pt x="2374" y="0"/>
                    </a:cubicBezTo>
                    <a:close/>
                    <a:moveTo>
                      <a:pt x="2249" y="250"/>
                    </a:moveTo>
                    <a:lnTo>
                      <a:pt x="2249" y="250"/>
                    </a:lnTo>
                    <a:cubicBezTo>
                      <a:pt x="2312" y="250"/>
                      <a:pt x="2343" y="282"/>
                      <a:pt x="2343" y="313"/>
                    </a:cubicBezTo>
                    <a:cubicBezTo>
                      <a:pt x="2343" y="375"/>
                      <a:pt x="2312" y="407"/>
                      <a:pt x="2249" y="407"/>
                    </a:cubicBezTo>
                    <a:cubicBezTo>
                      <a:pt x="2187" y="407"/>
                      <a:pt x="2156" y="375"/>
                      <a:pt x="2156" y="313"/>
                    </a:cubicBezTo>
                    <a:cubicBezTo>
                      <a:pt x="2156" y="282"/>
                      <a:pt x="2187" y="250"/>
                      <a:pt x="2249" y="250"/>
                    </a:cubicBezTo>
                    <a:close/>
                    <a:moveTo>
                      <a:pt x="1937" y="250"/>
                    </a:moveTo>
                    <a:lnTo>
                      <a:pt x="1937" y="250"/>
                    </a:lnTo>
                    <a:cubicBezTo>
                      <a:pt x="1999" y="250"/>
                      <a:pt x="2031" y="282"/>
                      <a:pt x="2031" y="313"/>
                    </a:cubicBezTo>
                    <a:cubicBezTo>
                      <a:pt x="2031" y="375"/>
                      <a:pt x="1999" y="407"/>
                      <a:pt x="1937" y="407"/>
                    </a:cubicBezTo>
                    <a:cubicBezTo>
                      <a:pt x="1906" y="407"/>
                      <a:pt x="1843" y="375"/>
                      <a:pt x="1843" y="313"/>
                    </a:cubicBezTo>
                    <a:cubicBezTo>
                      <a:pt x="1843" y="282"/>
                      <a:pt x="1906" y="250"/>
                      <a:pt x="1937" y="250"/>
                    </a:cubicBezTo>
                    <a:close/>
                    <a:moveTo>
                      <a:pt x="2343" y="2343"/>
                    </a:moveTo>
                    <a:lnTo>
                      <a:pt x="2343" y="2343"/>
                    </a:lnTo>
                    <a:cubicBezTo>
                      <a:pt x="250" y="2343"/>
                      <a:pt x="250" y="2343"/>
                      <a:pt x="250" y="2343"/>
                    </a:cubicBezTo>
                    <a:cubicBezTo>
                      <a:pt x="250" y="625"/>
                      <a:pt x="250" y="625"/>
                      <a:pt x="250" y="625"/>
                    </a:cubicBezTo>
                    <a:cubicBezTo>
                      <a:pt x="2343" y="625"/>
                      <a:pt x="2343" y="625"/>
                      <a:pt x="2343" y="625"/>
                    </a:cubicBezTo>
                    <a:lnTo>
                      <a:pt x="2343" y="2343"/>
                    </a:lnTo>
                    <a:close/>
                    <a:moveTo>
                      <a:pt x="594" y="2093"/>
                    </a:moveTo>
                    <a:lnTo>
                      <a:pt x="594" y="2093"/>
                    </a:lnTo>
                    <a:cubicBezTo>
                      <a:pt x="1999" y="2093"/>
                      <a:pt x="1999" y="2093"/>
                      <a:pt x="1999" y="2093"/>
                    </a:cubicBezTo>
                    <a:cubicBezTo>
                      <a:pt x="2031" y="2093"/>
                      <a:pt x="2031" y="2093"/>
                      <a:pt x="2031" y="2062"/>
                    </a:cubicBezTo>
                    <a:lnTo>
                      <a:pt x="2031" y="2031"/>
                    </a:lnTo>
                    <a:cubicBezTo>
                      <a:pt x="1343" y="844"/>
                      <a:pt x="1343" y="844"/>
                      <a:pt x="1343" y="844"/>
                    </a:cubicBezTo>
                    <a:cubicBezTo>
                      <a:pt x="1343" y="813"/>
                      <a:pt x="1312" y="813"/>
                      <a:pt x="1312" y="813"/>
                    </a:cubicBezTo>
                    <a:cubicBezTo>
                      <a:pt x="1281" y="813"/>
                      <a:pt x="1281" y="813"/>
                      <a:pt x="1250" y="844"/>
                    </a:cubicBezTo>
                    <a:cubicBezTo>
                      <a:pt x="563" y="2031"/>
                      <a:pt x="563" y="2031"/>
                      <a:pt x="563" y="2031"/>
                    </a:cubicBezTo>
                    <a:cubicBezTo>
                      <a:pt x="563" y="2062"/>
                      <a:pt x="563" y="2062"/>
                      <a:pt x="563" y="2093"/>
                    </a:cubicBezTo>
                    <a:lnTo>
                      <a:pt x="594" y="2093"/>
                    </a:lnTo>
                    <a:close/>
                    <a:moveTo>
                      <a:pt x="1374" y="1937"/>
                    </a:moveTo>
                    <a:lnTo>
                      <a:pt x="1374" y="1937"/>
                    </a:lnTo>
                    <a:cubicBezTo>
                      <a:pt x="1374" y="1968"/>
                      <a:pt x="1374" y="1968"/>
                      <a:pt x="1343" y="1968"/>
                    </a:cubicBezTo>
                    <a:cubicBezTo>
                      <a:pt x="1250" y="1968"/>
                      <a:pt x="1250" y="1968"/>
                      <a:pt x="1250" y="1968"/>
                    </a:cubicBezTo>
                    <a:cubicBezTo>
                      <a:pt x="1219" y="1968"/>
                      <a:pt x="1219" y="1968"/>
                      <a:pt x="1219" y="1937"/>
                    </a:cubicBezTo>
                    <a:cubicBezTo>
                      <a:pt x="1219" y="1843"/>
                      <a:pt x="1219" y="1843"/>
                      <a:pt x="1219" y="1843"/>
                    </a:cubicBezTo>
                    <a:cubicBezTo>
                      <a:pt x="1219" y="1812"/>
                      <a:pt x="1219" y="1812"/>
                      <a:pt x="1250" y="1812"/>
                    </a:cubicBezTo>
                    <a:cubicBezTo>
                      <a:pt x="1343" y="1812"/>
                      <a:pt x="1343" y="1812"/>
                      <a:pt x="1343" y="1812"/>
                    </a:cubicBezTo>
                    <a:cubicBezTo>
                      <a:pt x="1374" y="1812"/>
                      <a:pt x="1374" y="1812"/>
                      <a:pt x="1374" y="1843"/>
                    </a:cubicBezTo>
                    <a:lnTo>
                      <a:pt x="1374" y="1937"/>
                    </a:lnTo>
                    <a:close/>
                    <a:moveTo>
                      <a:pt x="1219" y="1125"/>
                    </a:moveTo>
                    <a:lnTo>
                      <a:pt x="1219" y="1125"/>
                    </a:lnTo>
                    <a:cubicBezTo>
                      <a:pt x="1374" y="1125"/>
                      <a:pt x="1374" y="1125"/>
                      <a:pt x="1374" y="1125"/>
                    </a:cubicBezTo>
                    <a:lnTo>
                      <a:pt x="1406" y="1157"/>
                    </a:lnTo>
                    <a:cubicBezTo>
                      <a:pt x="1374" y="1718"/>
                      <a:pt x="1374" y="1718"/>
                      <a:pt x="1374" y="1718"/>
                    </a:cubicBezTo>
                    <a:cubicBezTo>
                      <a:pt x="1374" y="1749"/>
                      <a:pt x="1374" y="1749"/>
                      <a:pt x="1343" y="1749"/>
                    </a:cubicBezTo>
                    <a:cubicBezTo>
                      <a:pt x="1250" y="1749"/>
                      <a:pt x="1250" y="1749"/>
                      <a:pt x="1250" y="1749"/>
                    </a:cubicBezTo>
                    <a:cubicBezTo>
                      <a:pt x="1219" y="1749"/>
                      <a:pt x="1219" y="1749"/>
                      <a:pt x="1219" y="1718"/>
                    </a:cubicBezTo>
                    <a:cubicBezTo>
                      <a:pt x="1219" y="1157"/>
                      <a:pt x="1219" y="1157"/>
                      <a:pt x="1219" y="1157"/>
                    </a:cubicBezTo>
                    <a:lnTo>
                      <a:pt x="1219" y="1125"/>
                    </a:lnTo>
                    <a:close/>
                    <a:moveTo>
                      <a:pt x="1219" y="1125"/>
                    </a:moveTo>
                    <a:lnTo>
                      <a:pt x="1219" y="1125"/>
                    </a:lnTo>
                    <a:close/>
                  </a:path>
                </a:pathLst>
              </a:custGeom>
              <a:solidFill>
                <a:schemeClr val="bg1"/>
              </a:solidFill>
              <a:ln>
                <a:noFill/>
              </a:ln>
              <a:effectLst/>
            </p:spPr>
            <p:txBody>
              <a:bodyPr anchor="ctr"/>
              <a:lstStyle/>
              <a:p>
                <a:pPr algn="ctr"/>
              </a:p>
            </p:txBody>
          </p:sp>
        </p:grpSp>
        <p:grpSp>
          <p:nvGrpSpPr>
            <p:cNvPr id="47" name="îṧľiḍè"/>
            <p:cNvGrpSpPr/>
            <p:nvPr/>
          </p:nvGrpSpPr>
          <p:grpSpPr>
            <a:xfrm>
              <a:off x="3433486" y="5252408"/>
              <a:ext cx="639918" cy="639916"/>
              <a:chOff x="3313245" y="714974"/>
              <a:chExt cx="917010" cy="917008"/>
            </a:xfrm>
          </p:grpSpPr>
          <p:sp>
            <p:nvSpPr>
              <p:cNvPr id="49" name="íṡḷíḋé"/>
              <p:cNvSpPr/>
              <p:nvPr/>
            </p:nvSpPr>
            <p:spPr>
              <a:xfrm>
                <a:off x="3313245" y="714974"/>
                <a:ext cx="917010" cy="917008"/>
              </a:xfrm>
              <a:prstGeom prst="ellipse">
                <a:avLst/>
              </a:prstGeom>
              <a:solidFill>
                <a:srgbClr val="C55A1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52" name="işliḋè"/>
              <p:cNvSpPr/>
              <p:nvPr/>
            </p:nvSpPr>
            <p:spPr bwMode="auto">
              <a:xfrm>
                <a:off x="3590335" y="992016"/>
                <a:ext cx="362830" cy="362924"/>
              </a:xfrm>
              <a:custGeom>
                <a:avLst/>
                <a:gdLst>
                  <a:gd name="T0" fmla="*/ 2374 w 2594"/>
                  <a:gd name="T1" fmla="*/ 0 h 2594"/>
                  <a:gd name="T2" fmla="*/ 2374 w 2594"/>
                  <a:gd name="T3" fmla="*/ 0 h 2594"/>
                  <a:gd name="T4" fmla="*/ 219 w 2594"/>
                  <a:gd name="T5" fmla="*/ 0 h 2594"/>
                  <a:gd name="T6" fmla="*/ 0 w 2594"/>
                  <a:gd name="T7" fmla="*/ 219 h 2594"/>
                  <a:gd name="T8" fmla="*/ 0 w 2594"/>
                  <a:gd name="T9" fmla="*/ 2374 h 2594"/>
                  <a:gd name="T10" fmla="*/ 219 w 2594"/>
                  <a:gd name="T11" fmla="*/ 2593 h 2594"/>
                  <a:gd name="T12" fmla="*/ 2374 w 2594"/>
                  <a:gd name="T13" fmla="*/ 2593 h 2594"/>
                  <a:gd name="T14" fmla="*/ 2593 w 2594"/>
                  <a:gd name="T15" fmla="*/ 2374 h 2594"/>
                  <a:gd name="T16" fmla="*/ 2593 w 2594"/>
                  <a:gd name="T17" fmla="*/ 219 h 2594"/>
                  <a:gd name="T18" fmla="*/ 2374 w 2594"/>
                  <a:gd name="T19" fmla="*/ 0 h 2594"/>
                  <a:gd name="T20" fmla="*/ 2249 w 2594"/>
                  <a:gd name="T21" fmla="*/ 250 h 2594"/>
                  <a:gd name="T22" fmla="*/ 2249 w 2594"/>
                  <a:gd name="T23" fmla="*/ 250 h 2594"/>
                  <a:gd name="T24" fmla="*/ 2343 w 2594"/>
                  <a:gd name="T25" fmla="*/ 313 h 2594"/>
                  <a:gd name="T26" fmla="*/ 2249 w 2594"/>
                  <a:gd name="T27" fmla="*/ 407 h 2594"/>
                  <a:gd name="T28" fmla="*/ 2156 w 2594"/>
                  <a:gd name="T29" fmla="*/ 313 h 2594"/>
                  <a:gd name="T30" fmla="*/ 2249 w 2594"/>
                  <a:gd name="T31" fmla="*/ 250 h 2594"/>
                  <a:gd name="T32" fmla="*/ 1937 w 2594"/>
                  <a:gd name="T33" fmla="*/ 250 h 2594"/>
                  <a:gd name="T34" fmla="*/ 1937 w 2594"/>
                  <a:gd name="T35" fmla="*/ 250 h 2594"/>
                  <a:gd name="T36" fmla="*/ 2031 w 2594"/>
                  <a:gd name="T37" fmla="*/ 313 h 2594"/>
                  <a:gd name="T38" fmla="*/ 1937 w 2594"/>
                  <a:gd name="T39" fmla="*/ 407 h 2594"/>
                  <a:gd name="T40" fmla="*/ 1843 w 2594"/>
                  <a:gd name="T41" fmla="*/ 313 h 2594"/>
                  <a:gd name="T42" fmla="*/ 1937 w 2594"/>
                  <a:gd name="T43" fmla="*/ 250 h 2594"/>
                  <a:gd name="T44" fmla="*/ 2343 w 2594"/>
                  <a:gd name="T45" fmla="*/ 2343 h 2594"/>
                  <a:gd name="T46" fmla="*/ 2343 w 2594"/>
                  <a:gd name="T47" fmla="*/ 2343 h 2594"/>
                  <a:gd name="T48" fmla="*/ 250 w 2594"/>
                  <a:gd name="T49" fmla="*/ 2343 h 2594"/>
                  <a:gd name="T50" fmla="*/ 250 w 2594"/>
                  <a:gd name="T51" fmla="*/ 625 h 2594"/>
                  <a:gd name="T52" fmla="*/ 2343 w 2594"/>
                  <a:gd name="T53" fmla="*/ 625 h 2594"/>
                  <a:gd name="T54" fmla="*/ 2343 w 2594"/>
                  <a:gd name="T55" fmla="*/ 2343 h 2594"/>
                  <a:gd name="T56" fmla="*/ 594 w 2594"/>
                  <a:gd name="T57" fmla="*/ 2093 h 2594"/>
                  <a:gd name="T58" fmla="*/ 594 w 2594"/>
                  <a:gd name="T59" fmla="*/ 2093 h 2594"/>
                  <a:gd name="T60" fmla="*/ 1999 w 2594"/>
                  <a:gd name="T61" fmla="*/ 2093 h 2594"/>
                  <a:gd name="T62" fmla="*/ 2031 w 2594"/>
                  <a:gd name="T63" fmla="*/ 2062 h 2594"/>
                  <a:gd name="T64" fmla="*/ 2031 w 2594"/>
                  <a:gd name="T65" fmla="*/ 2031 h 2594"/>
                  <a:gd name="T66" fmla="*/ 1343 w 2594"/>
                  <a:gd name="T67" fmla="*/ 844 h 2594"/>
                  <a:gd name="T68" fmla="*/ 1312 w 2594"/>
                  <a:gd name="T69" fmla="*/ 813 h 2594"/>
                  <a:gd name="T70" fmla="*/ 1250 w 2594"/>
                  <a:gd name="T71" fmla="*/ 844 h 2594"/>
                  <a:gd name="T72" fmla="*/ 563 w 2594"/>
                  <a:gd name="T73" fmla="*/ 2031 h 2594"/>
                  <a:gd name="T74" fmla="*/ 563 w 2594"/>
                  <a:gd name="T75" fmla="*/ 2093 h 2594"/>
                  <a:gd name="T76" fmla="*/ 594 w 2594"/>
                  <a:gd name="T77" fmla="*/ 2093 h 2594"/>
                  <a:gd name="T78" fmla="*/ 1374 w 2594"/>
                  <a:gd name="T79" fmla="*/ 1937 h 2594"/>
                  <a:gd name="T80" fmla="*/ 1374 w 2594"/>
                  <a:gd name="T81" fmla="*/ 1937 h 2594"/>
                  <a:gd name="T82" fmla="*/ 1343 w 2594"/>
                  <a:gd name="T83" fmla="*/ 1968 h 2594"/>
                  <a:gd name="T84" fmla="*/ 1250 w 2594"/>
                  <a:gd name="T85" fmla="*/ 1968 h 2594"/>
                  <a:gd name="T86" fmla="*/ 1219 w 2594"/>
                  <a:gd name="T87" fmla="*/ 1937 h 2594"/>
                  <a:gd name="T88" fmla="*/ 1219 w 2594"/>
                  <a:gd name="T89" fmla="*/ 1843 h 2594"/>
                  <a:gd name="T90" fmla="*/ 1250 w 2594"/>
                  <a:gd name="T91" fmla="*/ 1812 h 2594"/>
                  <a:gd name="T92" fmla="*/ 1343 w 2594"/>
                  <a:gd name="T93" fmla="*/ 1812 h 2594"/>
                  <a:gd name="T94" fmla="*/ 1374 w 2594"/>
                  <a:gd name="T95" fmla="*/ 1843 h 2594"/>
                  <a:gd name="T96" fmla="*/ 1374 w 2594"/>
                  <a:gd name="T97" fmla="*/ 1937 h 2594"/>
                  <a:gd name="T98" fmla="*/ 1219 w 2594"/>
                  <a:gd name="T99" fmla="*/ 1125 h 2594"/>
                  <a:gd name="T100" fmla="*/ 1219 w 2594"/>
                  <a:gd name="T101" fmla="*/ 1125 h 2594"/>
                  <a:gd name="T102" fmla="*/ 1374 w 2594"/>
                  <a:gd name="T103" fmla="*/ 1125 h 2594"/>
                  <a:gd name="T104" fmla="*/ 1406 w 2594"/>
                  <a:gd name="T105" fmla="*/ 1157 h 2594"/>
                  <a:gd name="T106" fmla="*/ 1374 w 2594"/>
                  <a:gd name="T107" fmla="*/ 1718 h 2594"/>
                  <a:gd name="T108" fmla="*/ 1343 w 2594"/>
                  <a:gd name="T109" fmla="*/ 1749 h 2594"/>
                  <a:gd name="T110" fmla="*/ 1250 w 2594"/>
                  <a:gd name="T111" fmla="*/ 1749 h 2594"/>
                  <a:gd name="T112" fmla="*/ 1219 w 2594"/>
                  <a:gd name="T113" fmla="*/ 1718 h 2594"/>
                  <a:gd name="T114" fmla="*/ 1219 w 2594"/>
                  <a:gd name="T115" fmla="*/ 1157 h 2594"/>
                  <a:gd name="T116" fmla="*/ 1219 w 2594"/>
                  <a:gd name="T117" fmla="*/ 1125 h 2594"/>
                  <a:gd name="T118" fmla="*/ 1219 w 2594"/>
                  <a:gd name="T119" fmla="*/ 1125 h 2594"/>
                  <a:gd name="T120" fmla="*/ 1219 w 2594"/>
                  <a:gd name="T121" fmla="*/ 1125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4" h="2594">
                    <a:moveTo>
                      <a:pt x="2374" y="0"/>
                    </a:moveTo>
                    <a:lnTo>
                      <a:pt x="2374" y="0"/>
                    </a:lnTo>
                    <a:cubicBezTo>
                      <a:pt x="219" y="0"/>
                      <a:pt x="219" y="0"/>
                      <a:pt x="219" y="0"/>
                    </a:cubicBezTo>
                    <a:cubicBezTo>
                      <a:pt x="94" y="0"/>
                      <a:pt x="0" y="94"/>
                      <a:pt x="0" y="219"/>
                    </a:cubicBezTo>
                    <a:cubicBezTo>
                      <a:pt x="0" y="2374"/>
                      <a:pt x="0" y="2374"/>
                      <a:pt x="0" y="2374"/>
                    </a:cubicBezTo>
                    <a:cubicBezTo>
                      <a:pt x="0" y="2499"/>
                      <a:pt x="94" y="2593"/>
                      <a:pt x="219" y="2593"/>
                    </a:cubicBezTo>
                    <a:cubicBezTo>
                      <a:pt x="2374" y="2593"/>
                      <a:pt x="2374" y="2593"/>
                      <a:pt x="2374" y="2593"/>
                    </a:cubicBezTo>
                    <a:cubicBezTo>
                      <a:pt x="2499" y="2593"/>
                      <a:pt x="2593" y="2499"/>
                      <a:pt x="2593" y="2374"/>
                    </a:cubicBezTo>
                    <a:cubicBezTo>
                      <a:pt x="2593" y="219"/>
                      <a:pt x="2593" y="219"/>
                      <a:pt x="2593" y="219"/>
                    </a:cubicBezTo>
                    <a:cubicBezTo>
                      <a:pt x="2593" y="94"/>
                      <a:pt x="2499" y="0"/>
                      <a:pt x="2374" y="0"/>
                    </a:cubicBezTo>
                    <a:close/>
                    <a:moveTo>
                      <a:pt x="2249" y="250"/>
                    </a:moveTo>
                    <a:lnTo>
                      <a:pt x="2249" y="250"/>
                    </a:lnTo>
                    <a:cubicBezTo>
                      <a:pt x="2312" y="250"/>
                      <a:pt x="2343" y="282"/>
                      <a:pt x="2343" y="313"/>
                    </a:cubicBezTo>
                    <a:cubicBezTo>
                      <a:pt x="2343" y="375"/>
                      <a:pt x="2312" y="407"/>
                      <a:pt x="2249" y="407"/>
                    </a:cubicBezTo>
                    <a:cubicBezTo>
                      <a:pt x="2187" y="407"/>
                      <a:pt x="2156" y="375"/>
                      <a:pt x="2156" y="313"/>
                    </a:cubicBezTo>
                    <a:cubicBezTo>
                      <a:pt x="2156" y="282"/>
                      <a:pt x="2187" y="250"/>
                      <a:pt x="2249" y="250"/>
                    </a:cubicBezTo>
                    <a:close/>
                    <a:moveTo>
                      <a:pt x="1937" y="250"/>
                    </a:moveTo>
                    <a:lnTo>
                      <a:pt x="1937" y="250"/>
                    </a:lnTo>
                    <a:cubicBezTo>
                      <a:pt x="1999" y="250"/>
                      <a:pt x="2031" y="282"/>
                      <a:pt x="2031" y="313"/>
                    </a:cubicBezTo>
                    <a:cubicBezTo>
                      <a:pt x="2031" y="375"/>
                      <a:pt x="1999" y="407"/>
                      <a:pt x="1937" y="407"/>
                    </a:cubicBezTo>
                    <a:cubicBezTo>
                      <a:pt x="1906" y="407"/>
                      <a:pt x="1843" y="375"/>
                      <a:pt x="1843" y="313"/>
                    </a:cubicBezTo>
                    <a:cubicBezTo>
                      <a:pt x="1843" y="282"/>
                      <a:pt x="1906" y="250"/>
                      <a:pt x="1937" y="250"/>
                    </a:cubicBezTo>
                    <a:close/>
                    <a:moveTo>
                      <a:pt x="2343" y="2343"/>
                    </a:moveTo>
                    <a:lnTo>
                      <a:pt x="2343" y="2343"/>
                    </a:lnTo>
                    <a:cubicBezTo>
                      <a:pt x="250" y="2343"/>
                      <a:pt x="250" y="2343"/>
                      <a:pt x="250" y="2343"/>
                    </a:cubicBezTo>
                    <a:cubicBezTo>
                      <a:pt x="250" y="625"/>
                      <a:pt x="250" y="625"/>
                      <a:pt x="250" y="625"/>
                    </a:cubicBezTo>
                    <a:cubicBezTo>
                      <a:pt x="2343" y="625"/>
                      <a:pt x="2343" y="625"/>
                      <a:pt x="2343" y="625"/>
                    </a:cubicBezTo>
                    <a:lnTo>
                      <a:pt x="2343" y="2343"/>
                    </a:lnTo>
                    <a:close/>
                    <a:moveTo>
                      <a:pt x="594" y="2093"/>
                    </a:moveTo>
                    <a:lnTo>
                      <a:pt x="594" y="2093"/>
                    </a:lnTo>
                    <a:cubicBezTo>
                      <a:pt x="1999" y="2093"/>
                      <a:pt x="1999" y="2093"/>
                      <a:pt x="1999" y="2093"/>
                    </a:cubicBezTo>
                    <a:cubicBezTo>
                      <a:pt x="2031" y="2093"/>
                      <a:pt x="2031" y="2093"/>
                      <a:pt x="2031" y="2062"/>
                    </a:cubicBezTo>
                    <a:lnTo>
                      <a:pt x="2031" y="2031"/>
                    </a:lnTo>
                    <a:cubicBezTo>
                      <a:pt x="1343" y="844"/>
                      <a:pt x="1343" y="844"/>
                      <a:pt x="1343" y="844"/>
                    </a:cubicBezTo>
                    <a:cubicBezTo>
                      <a:pt x="1343" y="813"/>
                      <a:pt x="1312" y="813"/>
                      <a:pt x="1312" y="813"/>
                    </a:cubicBezTo>
                    <a:cubicBezTo>
                      <a:pt x="1281" y="813"/>
                      <a:pt x="1281" y="813"/>
                      <a:pt x="1250" y="844"/>
                    </a:cubicBezTo>
                    <a:cubicBezTo>
                      <a:pt x="563" y="2031"/>
                      <a:pt x="563" y="2031"/>
                      <a:pt x="563" y="2031"/>
                    </a:cubicBezTo>
                    <a:cubicBezTo>
                      <a:pt x="563" y="2062"/>
                      <a:pt x="563" y="2062"/>
                      <a:pt x="563" y="2093"/>
                    </a:cubicBezTo>
                    <a:lnTo>
                      <a:pt x="594" y="2093"/>
                    </a:lnTo>
                    <a:close/>
                    <a:moveTo>
                      <a:pt x="1374" y="1937"/>
                    </a:moveTo>
                    <a:lnTo>
                      <a:pt x="1374" y="1937"/>
                    </a:lnTo>
                    <a:cubicBezTo>
                      <a:pt x="1374" y="1968"/>
                      <a:pt x="1374" y="1968"/>
                      <a:pt x="1343" y="1968"/>
                    </a:cubicBezTo>
                    <a:cubicBezTo>
                      <a:pt x="1250" y="1968"/>
                      <a:pt x="1250" y="1968"/>
                      <a:pt x="1250" y="1968"/>
                    </a:cubicBezTo>
                    <a:cubicBezTo>
                      <a:pt x="1219" y="1968"/>
                      <a:pt x="1219" y="1968"/>
                      <a:pt x="1219" y="1937"/>
                    </a:cubicBezTo>
                    <a:cubicBezTo>
                      <a:pt x="1219" y="1843"/>
                      <a:pt x="1219" y="1843"/>
                      <a:pt x="1219" y="1843"/>
                    </a:cubicBezTo>
                    <a:cubicBezTo>
                      <a:pt x="1219" y="1812"/>
                      <a:pt x="1219" y="1812"/>
                      <a:pt x="1250" y="1812"/>
                    </a:cubicBezTo>
                    <a:cubicBezTo>
                      <a:pt x="1343" y="1812"/>
                      <a:pt x="1343" y="1812"/>
                      <a:pt x="1343" y="1812"/>
                    </a:cubicBezTo>
                    <a:cubicBezTo>
                      <a:pt x="1374" y="1812"/>
                      <a:pt x="1374" y="1812"/>
                      <a:pt x="1374" y="1843"/>
                    </a:cubicBezTo>
                    <a:lnTo>
                      <a:pt x="1374" y="1937"/>
                    </a:lnTo>
                    <a:close/>
                    <a:moveTo>
                      <a:pt x="1219" y="1125"/>
                    </a:moveTo>
                    <a:lnTo>
                      <a:pt x="1219" y="1125"/>
                    </a:lnTo>
                    <a:cubicBezTo>
                      <a:pt x="1374" y="1125"/>
                      <a:pt x="1374" y="1125"/>
                      <a:pt x="1374" y="1125"/>
                    </a:cubicBezTo>
                    <a:lnTo>
                      <a:pt x="1406" y="1157"/>
                    </a:lnTo>
                    <a:cubicBezTo>
                      <a:pt x="1374" y="1718"/>
                      <a:pt x="1374" y="1718"/>
                      <a:pt x="1374" y="1718"/>
                    </a:cubicBezTo>
                    <a:cubicBezTo>
                      <a:pt x="1374" y="1749"/>
                      <a:pt x="1374" y="1749"/>
                      <a:pt x="1343" y="1749"/>
                    </a:cubicBezTo>
                    <a:cubicBezTo>
                      <a:pt x="1250" y="1749"/>
                      <a:pt x="1250" y="1749"/>
                      <a:pt x="1250" y="1749"/>
                    </a:cubicBezTo>
                    <a:cubicBezTo>
                      <a:pt x="1219" y="1749"/>
                      <a:pt x="1219" y="1749"/>
                      <a:pt x="1219" y="1718"/>
                    </a:cubicBezTo>
                    <a:cubicBezTo>
                      <a:pt x="1219" y="1157"/>
                      <a:pt x="1219" y="1157"/>
                      <a:pt x="1219" y="1157"/>
                    </a:cubicBezTo>
                    <a:lnTo>
                      <a:pt x="1219" y="1125"/>
                    </a:lnTo>
                    <a:close/>
                    <a:moveTo>
                      <a:pt x="1219" y="1125"/>
                    </a:moveTo>
                    <a:lnTo>
                      <a:pt x="1219" y="1125"/>
                    </a:lnTo>
                    <a:close/>
                  </a:path>
                </a:pathLst>
              </a:custGeom>
              <a:solidFill>
                <a:schemeClr val="bg1"/>
              </a:solidFill>
              <a:ln>
                <a:noFill/>
              </a:ln>
              <a:effectLst/>
            </p:spPr>
            <p:txBody>
              <a:bodyPr anchor="ctr"/>
              <a:lstStyle/>
              <a:p>
                <a:pPr algn="ctr"/>
              </a:p>
            </p:txBody>
          </p:sp>
        </p:grpSp>
      </p:grpSp>
      <p:pic>
        <p:nvPicPr>
          <p:cNvPr id="11" name="图片 10"/>
          <p:cNvPicPr>
            <a:picLocks noChangeAspect="1"/>
          </p:cNvPicPr>
          <p:nvPr/>
        </p:nvPicPr>
        <p:blipFill>
          <a:blip r:embed="rId2" cstate="screen"/>
          <a:stretch>
            <a:fillRect/>
          </a:stretch>
        </p:blipFill>
        <p:spPr>
          <a:xfrm>
            <a:off x="4218428" y="1097478"/>
            <a:ext cx="3755144" cy="59558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3988</Words>
  <Application>WPS 演示</Application>
  <PresentationFormat>自定义</PresentationFormat>
  <Paragraphs>512</Paragraphs>
  <Slides>34</Slides>
  <Notes>8</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34</vt:i4>
      </vt:variant>
    </vt:vector>
  </HeadingPairs>
  <TitlesOfParts>
    <vt:vector size="53" baseType="lpstr">
      <vt:lpstr>Arial</vt:lpstr>
      <vt:lpstr>宋体</vt:lpstr>
      <vt:lpstr>Wingdings</vt:lpstr>
      <vt:lpstr>汉仪迪升英雄体W</vt:lpstr>
      <vt:lpstr>汉仪书魂体简</vt:lpstr>
      <vt:lpstr>默陌静斋笔迹</vt:lpstr>
      <vt:lpstr>微软雅黑</vt:lpstr>
      <vt:lpstr>汉标串城米格体</vt:lpstr>
      <vt:lpstr>Wingdings 2</vt:lpstr>
      <vt:lpstr>Wingdings</vt:lpstr>
      <vt:lpstr>华文新魏</vt:lpstr>
      <vt:lpstr>等线</vt:lpstr>
      <vt:lpstr>Adobe Arabic</vt:lpstr>
      <vt:lpstr>Calibri</vt:lpstr>
      <vt:lpstr>Arial</vt:lpstr>
      <vt:lpstr>Arial Unicode MS</vt:lpstr>
      <vt:lpstr>Calibri</vt:lpstr>
      <vt:lpstr>Wingdings 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zyk</cp:lastModifiedBy>
  <cp:revision>4</cp:revision>
  <dcterms:created xsi:type="dcterms:W3CDTF">2020-09-08T04:24:00Z</dcterms:created>
  <dcterms:modified xsi:type="dcterms:W3CDTF">2025-09-10T08:23:40Z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A97D3FC97DCF424FB9E7BEC5600899EE_12</vt:lpwstr>
  </property>
  <property fmtid="{D5CDD505-2E9C-101B-9397-08002B2CF9AE}" pid="3" name="KSOProductBuildVer">
    <vt:lpwstr>2052-12.1.0.21915</vt:lpwstr>
  </property>
</Properties>
</file>