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78" r:id="rId2"/>
    <p:sldId id="371" r:id="rId3"/>
    <p:sldId id="382" r:id="rId4"/>
    <p:sldId id="381" r:id="rId5"/>
    <p:sldId id="383" r:id="rId6"/>
    <p:sldId id="384" r:id="rId7"/>
    <p:sldId id="389" r:id="rId8"/>
    <p:sldId id="390" r:id="rId9"/>
    <p:sldId id="395" r:id="rId10"/>
    <p:sldId id="386" r:id="rId11"/>
    <p:sldId id="391" r:id="rId12"/>
    <p:sldId id="394" r:id="rId13"/>
    <p:sldId id="393" r:id="rId14"/>
    <p:sldId id="387" r:id="rId15"/>
    <p:sldId id="392" r:id="rId16"/>
    <p:sldId id="396" r:id="rId17"/>
    <p:sldId id="397" r:id="rId18"/>
    <p:sldId id="398" r:id="rId19"/>
    <p:sldId id="399" r:id="rId20"/>
    <p:sldId id="400" r:id="rId21"/>
    <p:sldId id="388" r:id="rId22"/>
    <p:sldId id="385" r:id="rId23"/>
    <p:sldId id="404" r:id="rId24"/>
    <p:sldId id="402" r:id="rId25"/>
    <p:sldId id="403" r:id="rId26"/>
    <p:sldId id="405" r:id="rId27"/>
    <p:sldId id="408" r:id="rId28"/>
    <p:sldId id="409" r:id="rId29"/>
    <p:sldId id="407" r:id="rId30"/>
    <p:sldId id="406" r:id="rId31"/>
    <p:sldId id="410" r:id="rId32"/>
    <p:sldId id="339" r:id="rId33"/>
  </p:sldIdLst>
  <p:sldSz cx="12192000" cy="6858000"/>
  <p:notesSz cx="6858000" cy="9144000"/>
  <p:embeddedFontLst>
    <p:embeddedFont>
      <p:font typeface="汉仪君黑-45简" charset="-122"/>
      <p:regular r:id="rId36"/>
    </p:embeddedFont>
    <p:embeddedFont>
      <p:font typeface="微软雅黑" pitchFamily="34" charset="-122"/>
      <p:regular r:id="rId37"/>
      <p:bold r:id="rId38"/>
    </p:embeddedFont>
    <p:embeddedFont>
      <p:font typeface="汉仪大黑简" charset="-122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Webdings" pitchFamily="18" charset="2"/>
      <p:regular r:id="rId44"/>
    </p:embeddedFont>
    <p:embeddedFont>
      <p:font typeface="黑体" pitchFamily="49" charset="-122"/>
      <p:regular r:id="rId45"/>
    </p:embeddedFont>
    <p:embeddedFont>
      <p:font typeface="方正兰亭大黑_GBK" charset="-122"/>
      <p:regular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621"/>
    <a:srgbClr val="0000FF"/>
    <a:srgbClr val="0C6FD7"/>
    <a:srgbClr val="0159B6"/>
    <a:srgbClr val="2D61B7"/>
    <a:srgbClr val="2AA5FF"/>
    <a:srgbClr val="CEA35E"/>
    <a:srgbClr val="0D86F3"/>
    <a:srgbClr val="19A0FF"/>
    <a:srgbClr val="2FA5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8" autoAdjust="0"/>
    <p:restoredTop sz="99010" autoAdjust="0"/>
  </p:normalViewPr>
  <p:slideViewPr>
    <p:cSldViewPr snapToGrid="0" showGuides="1">
      <p:cViewPr>
        <p:scale>
          <a:sx n="82" d="100"/>
          <a:sy n="82" d="100"/>
        </p:scale>
        <p:origin x="-1122" y="-690"/>
      </p:cViewPr>
      <p:guideLst>
        <p:guide orient="horz" pos="225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君黑-45简" panose="020B0604020202020204" charset="-122"/>
              </a:rPr>
              <a:pPr/>
              <a:t>2025-09-17</a:t>
            </a:fld>
            <a:endParaRPr lang="zh-CN" altLang="en-US">
              <a:latin typeface="汉仪君黑-45简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君黑-45简" panose="020B0604020202020204" charset="-122"/>
              </a:rPr>
              <a:pPr/>
              <a:t>‹#›</a:t>
            </a:fld>
            <a:endParaRPr lang="zh-CN" altLang="en-US">
              <a:latin typeface="汉仪君黑-45简" panose="020B0604020202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君黑-45简" panose="020B0604020202020204" charset="-122"/>
                <a:ea typeface="汉仪君黑-45简" panose="020B0604020202020204" charset="-122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2025-09-17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2025-09-17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ea typeface="汉仪君黑-45简" panose="020B0604020202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汉仪君黑-45简" panose="020B0604020202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汉仪君黑-45简" panose="020B0604020202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4.png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3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7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2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.png"/><Relationship Id="rId28" Type="http://schemas.openxmlformats.org/officeDocument/2006/relationships/image" Target="../media/image6.jpeg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3" Type="http://schemas.openxmlformats.org/officeDocument/2006/relationships/tags" Target="../tags/tag87.xml"/><Relationship Id="rId21" Type="http://schemas.openxmlformats.org/officeDocument/2006/relationships/tags" Target="../tags/tag105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image" Target="../media/image8.png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notesSlide" Target="../notesSlides/notesSlide1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5" Type="http://schemas.openxmlformats.org/officeDocument/2006/relationships/image" Target="../media/image35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image" Target="../media/image45.jpe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jpe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50.jpe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51.jpe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image" Target="../media/image52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jpe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/>
          <a:srcRect l="321" r="3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108" name="image 10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rcRect t="46748"/>
          <a:stretch>
            <a:fillRect/>
          </a:stretch>
        </p:blipFill>
        <p:spPr>
          <a:xfrm>
            <a:off x="5776595" y="0"/>
            <a:ext cx="1816100" cy="967105"/>
          </a:xfrm>
          <a:prstGeom prst="rect">
            <a:avLst/>
          </a:prstGeom>
        </p:spPr>
      </p:pic>
      <p:pic>
        <p:nvPicPr>
          <p:cNvPr id="9109" name="image 10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/>
          <a:srcRect/>
          <a:stretch>
            <a:fillRect/>
          </a:stretch>
        </p:blipFill>
        <p:spPr>
          <a:xfrm rot="-4140000">
            <a:off x="-544576" y="5406771"/>
            <a:ext cx="1816099" cy="1816100"/>
          </a:xfrm>
          <a:prstGeom prst="rect">
            <a:avLst/>
          </a:prstGeom>
        </p:spPr>
      </p:pic>
      <p:grpSp>
        <p:nvGrpSpPr>
          <p:cNvPr id="2" name="组合 1010"/>
          <p:cNvGrpSpPr/>
          <p:nvPr/>
        </p:nvGrpSpPr>
        <p:grpSpPr>
          <a:xfrm>
            <a:off x="11753850" y="211709"/>
            <a:ext cx="209550" cy="1104900"/>
            <a:chOff x="11753850" y="211709"/>
            <a:chExt cx="209550" cy="1104900"/>
          </a:xfrm>
        </p:grpSpPr>
        <p:sp>
          <p:nvSpPr>
            <p:cNvPr id="1011" name="Object 1011"/>
            <p:cNvSpPr txBox="1"/>
            <p:nvPr>
              <p:custDataLst>
                <p:tags r:id="rId8"/>
              </p:custDataLst>
            </p:nvPr>
          </p:nvSpPr>
          <p:spPr>
            <a:xfrm>
              <a:off x="11910441" y="1263650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2" name="Object 1012"/>
            <p:cNvSpPr txBox="1"/>
            <p:nvPr>
              <p:custDataLst>
                <p:tags r:id="rId9"/>
              </p:custDataLst>
            </p:nvPr>
          </p:nvSpPr>
          <p:spPr>
            <a:xfrm>
              <a:off x="11753850" y="1263650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3" name="Object 1013"/>
            <p:cNvSpPr txBox="1"/>
            <p:nvPr>
              <p:custDataLst>
                <p:tags r:id="rId10"/>
              </p:custDataLst>
            </p:nvPr>
          </p:nvSpPr>
          <p:spPr>
            <a:xfrm>
              <a:off x="11910441" y="1088009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4" name="Object 1014"/>
            <p:cNvSpPr txBox="1"/>
            <p:nvPr>
              <p:custDataLst>
                <p:tags r:id="rId11"/>
              </p:custDataLst>
            </p:nvPr>
          </p:nvSpPr>
          <p:spPr>
            <a:xfrm>
              <a:off x="11753850" y="1088009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5" name="Object 1015"/>
            <p:cNvSpPr txBox="1"/>
            <p:nvPr>
              <p:custDataLst>
                <p:tags r:id="rId12"/>
              </p:custDataLst>
            </p:nvPr>
          </p:nvSpPr>
          <p:spPr>
            <a:xfrm>
              <a:off x="11910441" y="912241"/>
              <a:ext cx="52959" cy="54991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6" name="Object 1016"/>
            <p:cNvSpPr txBox="1"/>
            <p:nvPr>
              <p:custDataLst>
                <p:tags r:id="rId13"/>
              </p:custDataLst>
            </p:nvPr>
          </p:nvSpPr>
          <p:spPr>
            <a:xfrm>
              <a:off x="11753850" y="912241"/>
              <a:ext cx="52959" cy="54991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7" name="Object 1017"/>
            <p:cNvSpPr txBox="1"/>
            <p:nvPr>
              <p:custDataLst>
                <p:tags r:id="rId14"/>
              </p:custDataLst>
            </p:nvPr>
          </p:nvSpPr>
          <p:spPr>
            <a:xfrm>
              <a:off x="11910441" y="738759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8" name="Object 1018"/>
            <p:cNvSpPr txBox="1"/>
            <p:nvPr>
              <p:custDataLst>
                <p:tags r:id="rId15"/>
              </p:custDataLst>
            </p:nvPr>
          </p:nvSpPr>
          <p:spPr>
            <a:xfrm>
              <a:off x="11753850" y="738759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19" name="Object 1019"/>
            <p:cNvSpPr txBox="1"/>
            <p:nvPr>
              <p:custDataLst>
                <p:tags r:id="rId16"/>
              </p:custDataLst>
            </p:nvPr>
          </p:nvSpPr>
          <p:spPr>
            <a:xfrm>
              <a:off x="11910441" y="562991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20" name="Object 1020"/>
            <p:cNvSpPr txBox="1"/>
            <p:nvPr>
              <p:custDataLst>
                <p:tags r:id="rId17"/>
              </p:custDataLst>
            </p:nvPr>
          </p:nvSpPr>
          <p:spPr>
            <a:xfrm>
              <a:off x="11753850" y="562991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21" name="Object 1021"/>
            <p:cNvSpPr txBox="1"/>
            <p:nvPr>
              <p:custDataLst>
                <p:tags r:id="rId18"/>
              </p:custDataLst>
            </p:nvPr>
          </p:nvSpPr>
          <p:spPr>
            <a:xfrm>
              <a:off x="11910441" y="387350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22" name="Object 1022"/>
            <p:cNvSpPr txBox="1"/>
            <p:nvPr>
              <p:custDataLst>
                <p:tags r:id="rId19"/>
              </p:custDataLst>
            </p:nvPr>
          </p:nvSpPr>
          <p:spPr>
            <a:xfrm>
              <a:off x="11753850" y="387350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23" name="Object 1023"/>
            <p:cNvSpPr txBox="1"/>
            <p:nvPr>
              <p:custDataLst>
                <p:tags r:id="rId20"/>
              </p:custDataLst>
            </p:nvPr>
          </p:nvSpPr>
          <p:spPr>
            <a:xfrm>
              <a:off x="11910441" y="211709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  <p:sp>
          <p:nvSpPr>
            <p:cNvPr id="1024" name="Object 1024"/>
            <p:cNvSpPr txBox="1"/>
            <p:nvPr>
              <p:custDataLst>
                <p:tags r:id="rId21"/>
              </p:custDataLst>
            </p:nvPr>
          </p:nvSpPr>
          <p:spPr>
            <a:xfrm>
              <a:off x="11753850" y="211709"/>
              <a:ext cx="52959" cy="52959"/>
            </a:xfrm>
            <a:prstGeom prst="rect">
              <a:avLst/>
            </a:prstGeom>
            <a:blipFill dpi="0" rotWithShape="1">
              <a:blip r:embed="rId26" cstate="print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>
              <a:endParaRPr/>
            </a:p>
          </p:txBody>
        </p:sp>
      </p:grpSp>
      <p:pic>
        <p:nvPicPr>
          <p:cNvPr id="91025" name="image 10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/>
          <a:srcRect t="8857" r="36049" b="9806"/>
          <a:stretch>
            <a:fillRect/>
          </a:stretch>
        </p:blipFill>
        <p:spPr>
          <a:xfrm>
            <a:off x="7003415" y="0"/>
            <a:ext cx="5188585" cy="6858000"/>
          </a:xfrm>
          <a:prstGeom prst="rect">
            <a:avLst/>
          </a:prstGeom>
        </p:spPr>
      </p:pic>
      <p:pic>
        <p:nvPicPr>
          <p:cNvPr id="91026" name="image 1026" descr="H:/1.童梦/素材/写实医生图片/16sucai_201511250908 (4).jpg16sucai_201511250908 (4)"/>
          <p:cNvPicPr preferRelativeResize="0"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/>
          <a:srcRect l="16549" r="34201"/>
          <a:stretch>
            <a:fillRect/>
          </a:stretch>
        </p:blipFill>
        <p:spPr>
          <a:xfrm>
            <a:off x="7256145" y="0"/>
            <a:ext cx="4935855" cy="68580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il" t="it" r="ir" b="ib"/>
            <a:pathLst>
              <a:path w="7773" h="10800">
                <a:moveTo>
                  <a:pt x="3358" y="0"/>
                </a:moveTo>
                <a:lnTo>
                  <a:pt x="7773" y="0"/>
                </a:lnTo>
                <a:lnTo>
                  <a:pt x="7773" y="10800"/>
                </a:lnTo>
                <a:lnTo>
                  <a:pt x="2870" y="10800"/>
                </a:lnTo>
                <a:lnTo>
                  <a:pt x="2818" y="10766"/>
                </a:lnTo>
                <a:cubicBezTo>
                  <a:pt x="1121" y="9649"/>
                  <a:pt x="0" y="7726"/>
                  <a:pt x="0" y="5542"/>
                </a:cubicBezTo>
                <a:cubicBezTo>
                  <a:pt x="0" y="3142"/>
                  <a:pt x="1353" y="1058"/>
                  <a:pt x="3338" y="11"/>
                </a:cubicBezTo>
                <a:lnTo>
                  <a:pt x="3358" y="0"/>
                </a:lnTo>
                <a:close/>
              </a:path>
            </a:pathLst>
          </a:custGeom>
          <a:noFill/>
        </p:spPr>
      </p:pic>
      <p:pic>
        <p:nvPicPr>
          <p:cNvPr id="6" name="图片 5" descr="未命名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648335" y="379730"/>
            <a:ext cx="2415540" cy="5060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4485" y="4568825"/>
            <a:ext cx="4423410" cy="113505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zh-CN" sz="24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MiSans Light" panose="00000400000000000000" charset="-122"/>
              </a:rPr>
              <a:t>武汉亚洲心脏病医院</a:t>
            </a:r>
          </a:p>
          <a:p>
            <a:pPr lvl="0" defTabSz="457200">
              <a:lnSpc>
                <a:spcPct val="150000"/>
              </a:lnSpc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Sans Light" panose="00000400000000000000" charset="-122"/>
              </a:rPr>
              <a:t>日期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Sans Light" panose="00000400000000000000" charset="-122"/>
              </a:rPr>
              <a:t>：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Sans Light" panose="00000400000000000000" charset="-122"/>
              </a:rPr>
              <a:t>2025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Sans Light" panose="00000400000000000000" charset="-122"/>
              </a:rPr>
              <a:t>年 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Sans Light" panose="00000400000000000000" charset="-122"/>
              </a:rPr>
              <a:t>06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iSans Light" panose="00000400000000000000" charset="-122"/>
              </a:rPr>
              <a:t>月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MiSans Light" panose="00000400000000000000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216" y="1653082"/>
            <a:ext cx="5833642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时间就是生命</a:t>
            </a: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快来学习急救知识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32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3898900" y="4857750"/>
            <a:ext cx="460851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4893392" y="3916623"/>
            <a:ext cx="2667000" cy="705485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 defTabSz="866775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异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物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入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体</a:t>
            </a:r>
            <a:endParaRPr lang="zh-CN" altLang="en-US" sz="4000" b="1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6865" name="组合 6"/>
          <p:cNvGrpSpPr/>
          <p:nvPr/>
        </p:nvGrpSpPr>
        <p:grpSpPr>
          <a:xfrm>
            <a:off x="596900" y="452438"/>
            <a:ext cx="5502275" cy="561975"/>
            <a:chOff x="207807" y="180438"/>
            <a:chExt cx="5500312" cy="559997"/>
          </a:xfrm>
        </p:grpSpPr>
        <p:sp>
          <p:nvSpPr>
            <p:cNvPr id="36866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气道异物急救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36869" name="文本框 107"/>
          <p:cNvSpPr txBox="1"/>
          <p:nvPr/>
        </p:nvSpPr>
        <p:spPr>
          <a:xfrm flipH="1">
            <a:off x="1527175" y="5813425"/>
            <a:ext cx="9721850" cy="706438"/>
          </a:xfrm>
          <a:prstGeom prst="rect">
            <a:avLst/>
          </a:prstGeom>
          <a:noFill/>
          <a:ln w="25400" cap="flat" cmpd="sng">
            <a:solidFill>
              <a:srgbClr val="01ACBE"/>
            </a:solidFill>
            <a:prstDash val="sysDash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 algn="ctr">
              <a:lnSpc>
                <a:spcPct val="200000"/>
              </a:lnSpc>
              <a:buClr>
                <a:srgbClr val="01ACBE"/>
              </a:buClr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上述方法未奏效时，应分秒必争尽快送医院耳鼻喉科，呼吸停止给予口对口人工呼吸。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09125" y="1579563"/>
            <a:ext cx="2178050" cy="1531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6871" name="组合 13"/>
          <p:cNvGrpSpPr/>
          <p:nvPr/>
        </p:nvGrpSpPr>
        <p:grpSpPr>
          <a:xfrm>
            <a:off x="454025" y="1600200"/>
            <a:ext cx="2822575" cy="3270250"/>
            <a:chOff x="363759" y="2679933"/>
            <a:chExt cx="2823521" cy="32693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print"/>
            <a:srcRect b="6951"/>
            <a:stretch>
              <a:fillRect/>
            </a:stretch>
          </p:blipFill>
          <p:spPr>
            <a:xfrm>
              <a:off x="619433" y="2679933"/>
              <a:ext cx="2186720" cy="152357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873" name="矩形 9"/>
            <p:cNvSpPr/>
            <p:nvPr/>
          </p:nvSpPr>
          <p:spPr>
            <a:xfrm>
              <a:off x="363759" y="4287287"/>
              <a:ext cx="2823521" cy="166199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1ACBE"/>
                </a:buClr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拍背法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01ACBE"/>
                </a:buClr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让小儿趴在救护者膝盖上，头朝下，托其胸，拍其背部，使小儿咯出异物。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874" name="组合 16"/>
          <p:cNvGrpSpPr/>
          <p:nvPr/>
        </p:nvGrpSpPr>
        <p:grpSpPr>
          <a:xfrm>
            <a:off x="3238500" y="1597025"/>
            <a:ext cx="2617788" cy="3467100"/>
            <a:chOff x="4496434" y="1415497"/>
            <a:chExt cx="2619060" cy="34668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0435" y="1415497"/>
              <a:ext cx="2538058" cy="16477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876" name="矩形 10"/>
            <p:cNvSpPr/>
            <p:nvPr/>
          </p:nvSpPr>
          <p:spPr>
            <a:xfrm>
              <a:off x="4496434" y="3128046"/>
              <a:ext cx="2619060" cy="17543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1ACBE"/>
                </a:buClr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催吐法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Clr>
                  <a:srgbClr val="01ACBE"/>
                </a:buClr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用手指伸进口腔，刺激舌根催吐，适用于较靠近喉部的气管异物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877" name="组合 15"/>
          <p:cNvGrpSpPr/>
          <p:nvPr/>
        </p:nvGrpSpPr>
        <p:grpSpPr>
          <a:xfrm>
            <a:off x="5957888" y="1563688"/>
            <a:ext cx="3417887" cy="4032250"/>
            <a:chOff x="3424742" y="2559259"/>
            <a:chExt cx="3418239" cy="403250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7535" y="2559259"/>
              <a:ext cx="2592654" cy="16685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6879" name="矩形 11"/>
            <p:cNvSpPr/>
            <p:nvPr/>
          </p:nvSpPr>
          <p:spPr>
            <a:xfrm>
              <a:off x="3424742" y="4191103"/>
              <a:ext cx="3418239" cy="24006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迫挤胃部法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救护者抱住患儿腰部，用双手食指、中指、无名指顶压其上腹部，用力向后上方挤压，压后放松，重复而有节奏进行，以形成冲击气流，把异物冲出来。</a:t>
              </a:r>
              <a:endPara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6880" name="矩形 12"/>
          <p:cNvSpPr/>
          <p:nvPr/>
        </p:nvSpPr>
        <p:spPr>
          <a:xfrm>
            <a:off x="9639300" y="3113088"/>
            <a:ext cx="1968500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200000"/>
              </a:lnSpc>
              <a:buClr>
                <a:srgbClr val="01ACBE"/>
              </a:buClr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鼓励孩子咳嗽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7889" name="组合 6"/>
          <p:cNvGrpSpPr/>
          <p:nvPr/>
        </p:nvGrpSpPr>
        <p:grpSpPr>
          <a:xfrm>
            <a:off x="444500" y="517525"/>
            <a:ext cx="5500688" cy="561975"/>
            <a:chOff x="207807" y="180438"/>
            <a:chExt cx="5500312" cy="559997"/>
          </a:xfrm>
        </p:grpSpPr>
        <p:sp>
          <p:nvSpPr>
            <p:cNvPr id="37890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突发疾病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—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惊厥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37893" name="文本框 107"/>
          <p:cNvSpPr txBox="1"/>
          <p:nvPr/>
        </p:nvSpPr>
        <p:spPr>
          <a:xfrm flipH="1">
            <a:off x="552133" y="3723958"/>
            <a:ext cx="5189537" cy="23701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Clr>
                <a:srgbClr val="01ACBE"/>
              </a:buClr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幼儿惊厥的表现通常是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突然发作，意识丧失，头向后仰，眼球凝视，呼吸细弱且不规则，口唇青紫，四肢和单侧或双侧面部抽动。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持续的时间可由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分钟到十几分钟甚至几十分钟不等。</a:t>
            </a:r>
          </a:p>
        </p:txBody>
      </p:sp>
      <p:sp>
        <p:nvSpPr>
          <p:cNvPr id="9" name="文本框 107"/>
          <p:cNvSpPr txBox="1"/>
          <p:nvPr/>
        </p:nvSpPr>
        <p:spPr>
          <a:xfrm flipH="1">
            <a:off x="6016625" y="1071563"/>
            <a:ext cx="5932488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紧急救助方法</a:t>
            </a:r>
            <a:endParaRPr kumimoji="0" lang="en-US" altLang="zh-CN" sz="2400" b="1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让患儿侧卧，防止分泌物进入气管，同时松开衣领、裤带，保持血液循环的通畅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将毛巾或手绢拧成麻花状放于上下牙之间，以免幼儿咬伤舌头。如牙关紧闭，无法塞入毛巾，不可硬橇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用针刺或重压人中穴，即唇沟的上三分之一处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Tx/>
              <a:buNone/>
              <a:defRPr/>
            </a:pPr>
            <a:r>
              <a:rPr kumimoji="0" lang="zh-CN" altLang="en-US" b="1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注意：</a:t>
            </a: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再急救处理的同时，应做好去医院的准备工作。当幼儿发烧时，切忌包裹过严过厚，否则会使体温持续上升，导致惊厥。</a:t>
            </a:r>
          </a:p>
        </p:txBody>
      </p:sp>
      <p:pic>
        <p:nvPicPr>
          <p:cNvPr id="37895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1915" y="1557338"/>
            <a:ext cx="3168650" cy="21669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8913" name="组合 6"/>
          <p:cNvGrpSpPr/>
          <p:nvPr/>
        </p:nvGrpSpPr>
        <p:grpSpPr>
          <a:xfrm>
            <a:off x="381000" y="581025"/>
            <a:ext cx="5500688" cy="561975"/>
            <a:chOff x="207807" y="180438"/>
            <a:chExt cx="5500312" cy="559997"/>
          </a:xfrm>
        </p:grpSpPr>
        <p:sp>
          <p:nvSpPr>
            <p:cNvPr id="38914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/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突发疾病</a:t>
              </a:r>
              <a:r>
                <a:rPr lang="en-US" altLang="zh-CN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—</a:t>
              </a:r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鼻出血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8" name="文本框 107"/>
          <p:cNvSpPr txBox="1"/>
          <p:nvPr/>
        </p:nvSpPr>
        <p:spPr>
          <a:xfrm flipH="1">
            <a:off x="523875" y="2076450"/>
            <a:ext cx="1857375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常见病因</a:t>
            </a:r>
            <a:endParaRPr kumimoji="0" lang="en-US" altLang="zh-CN" sz="2000" b="1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鼻部外伤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缺乏维生素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气候干燥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鼻腔异物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107"/>
          <p:cNvSpPr txBox="1"/>
          <p:nvPr/>
        </p:nvSpPr>
        <p:spPr>
          <a:xfrm flipH="1">
            <a:off x="2667000" y="2076450"/>
            <a:ext cx="5572125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Tx/>
              <a:buNone/>
              <a:defRPr/>
            </a:pPr>
            <a:r>
              <a:rPr kumimoji="0" lang="zh-CN" altLang="en-US" sz="2000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</a:t>
            </a:r>
            <a:r>
              <a:rPr kumimoji="0" lang="zh-CN" altLang="en-US" sz="2000" b="1" kern="1200" cap="none" spc="0" normalizeH="0" baseline="0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急救救助方法</a:t>
            </a:r>
            <a:endParaRPr kumimoji="0" lang="en-US" altLang="zh-CN" sz="2000" b="1" kern="1200" cap="none" spc="0" normalizeH="0" baseline="0" noProof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安慰幼儿不要紧张，用口呼吸，头略低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捏住鼻翼</a:t>
            </a:r>
            <a:r>
              <a:rPr kumimoji="0" lang="en-US" altLang="zh-CN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5-10</a:t>
            </a: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分钟，同时用湿毛巾冷敷鼻部和前额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出血较多时用脱脂棉塞入鼻腔，填塞紧才能止血</a:t>
            </a:r>
            <a:endParaRPr kumimoji="0" lang="en-US" altLang="zh-CN" b="1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indent="-285750" defTabSz="9144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b="1" kern="1200" cap="none" spc="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若无法止血或幼儿经常出鼻血，应去医院诊治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24875" y="1571625"/>
            <a:ext cx="3168650" cy="1820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6313" y="4286250"/>
            <a:ext cx="3168650" cy="1827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32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3898900" y="4857750"/>
            <a:ext cx="460851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4787383" y="3916623"/>
            <a:ext cx="2667000" cy="705485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 defTabSz="866775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心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肺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复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苏</a:t>
            </a:r>
            <a:endParaRPr lang="zh-CN" altLang="en-US" sz="4000" b="1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9937" name="组合 6"/>
          <p:cNvGrpSpPr/>
          <p:nvPr/>
        </p:nvGrpSpPr>
        <p:grpSpPr>
          <a:xfrm>
            <a:off x="381000" y="581025"/>
            <a:ext cx="5500688" cy="561975"/>
            <a:chOff x="207807" y="180438"/>
            <a:chExt cx="5500312" cy="559997"/>
          </a:xfrm>
        </p:grpSpPr>
        <p:sp>
          <p:nvSpPr>
            <p:cNvPr id="39938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何为心脏骤停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39941" name="矩形 2"/>
          <p:cNvSpPr/>
          <p:nvPr/>
        </p:nvSpPr>
        <p:spPr>
          <a:xfrm>
            <a:off x="4583113" y="2645410"/>
            <a:ext cx="6913562" cy="23082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CPR (cardiopulmonary  resuscitation)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指采用急救医学手段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恢复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中断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呼吸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循环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功能，是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急救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技术中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最重要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的抢救措施。</a:t>
            </a:r>
          </a:p>
        </p:txBody>
      </p:sp>
      <p:pic>
        <p:nvPicPr>
          <p:cNvPr id="39942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888" y="1984693"/>
            <a:ext cx="4065587" cy="3629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40961" name="组合 6"/>
          <p:cNvGrpSpPr/>
          <p:nvPr/>
        </p:nvGrpSpPr>
        <p:grpSpPr>
          <a:xfrm>
            <a:off x="381000" y="517525"/>
            <a:ext cx="6002338" cy="561975"/>
            <a:chOff x="207807" y="180438"/>
            <a:chExt cx="6002621" cy="559997"/>
          </a:xfrm>
        </p:grpSpPr>
        <p:sp>
          <p:nvSpPr>
            <p:cNvPr id="40962" name="文本框 9"/>
            <p:cNvSpPr txBox="1"/>
            <p:nvPr/>
          </p:nvSpPr>
          <p:spPr>
            <a:xfrm>
              <a:off x="971171" y="180438"/>
              <a:ext cx="5239257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心跳骤停发生原因及诊断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40965" name="矩形 2"/>
          <p:cNvSpPr/>
          <p:nvPr/>
        </p:nvSpPr>
        <p:spPr>
          <a:xfrm>
            <a:off x="738188" y="1617345"/>
            <a:ext cx="6873875" cy="4032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发生原因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突发意外事件：溺水、电击伤、 自缢等</a:t>
            </a:r>
          </a:p>
          <a:p>
            <a:pPr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严重系统疾病：心血管系统、呼吸系统等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各种原因引起的休克、严重的酸中毒、电解质紊乱等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各种原因引起的中毒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手术及其他临床诊疗技术操作中的意外事件：麻醉意外等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矩形 7"/>
          <p:cNvSpPr/>
          <p:nvPr/>
        </p:nvSpPr>
        <p:spPr>
          <a:xfrm>
            <a:off x="7890510" y="1617028"/>
            <a:ext cx="3673475" cy="9540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心跳骤停的诊断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7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4788" y="3045143"/>
            <a:ext cx="3633787" cy="2181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41985" name="组合 6"/>
          <p:cNvGrpSpPr/>
          <p:nvPr/>
        </p:nvGrpSpPr>
        <p:grpSpPr>
          <a:xfrm>
            <a:off x="381000" y="368300"/>
            <a:ext cx="5500688" cy="561975"/>
            <a:chOff x="207807" y="180438"/>
            <a:chExt cx="5500312" cy="559997"/>
          </a:xfrm>
        </p:grpSpPr>
        <p:sp>
          <p:nvSpPr>
            <p:cNvPr id="41986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时间就是生命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78205" y="1834515"/>
            <a:ext cx="5218430" cy="3830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10秒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——意识丧失、突然倒地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30秒——“阿斯综合征”发作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60秒——自主呼吸逐渐停止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3分钟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——开始出现脑水肿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6分钟——开始出现脑细胞死亡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8分钟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——“脑死亡”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990" name="矩形 3"/>
          <p:cNvSpPr/>
          <p:nvPr/>
        </p:nvSpPr>
        <p:spPr>
          <a:xfrm>
            <a:off x="6311900" y="1951038"/>
            <a:ext cx="5329238" cy="29559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大量实践证明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心肺脑复苏的“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黄金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分钟内进行复苏者，可能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被救活。</a:t>
            </a:r>
          </a:p>
          <a:p>
            <a:pPr marL="0" lvl="1" indent="0"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4--6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分钟内进行复苏者，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被救活。</a:t>
            </a:r>
          </a:p>
          <a:p>
            <a:pPr marL="0" lvl="1" indent="0"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分钟存活率仅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0" lvl="1" indent="0" eaLnBrk="1" hangingPunct="1">
              <a:lnSpc>
                <a:spcPct val="150000"/>
              </a:lnSpc>
              <a:buFont typeface="Arial" panose="020B0604020202020204" pitchFamily="34" charset="0"/>
              <a:buChar char="–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分钟存活率几乎为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</a:t>
            </a:r>
            <a:endParaRPr lang="zh-CN" altLang="en-US" sz="20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43009" name="组合 6"/>
          <p:cNvGrpSpPr/>
          <p:nvPr/>
        </p:nvGrpSpPr>
        <p:grpSpPr>
          <a:xfrm>
            <a:off x="381000" y="434975"/>
            <a:ext cx="5500688" cy="561975"/>
            <a:chOff x="207807" y="180438"/>
            <a:chExt cx="5500312" cy="559997"/>
          </a:xfrm>
        </p:grpSpPr>
        <p:sp>
          <p:nvSpPr>
            <p:cNvPr id="43010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成功的关键：速度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43013" name="矩形 2"/>
          <p:cNvSpPr/>
          <p:nvPr/>
        </p:nvSpPr>
        <p:spPr>
          <a:xfrm>
            <a:off x="971233" y="1844675"/>
            <a:ext cx="9682162" cy="3168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呼吸循环停止后，每耽搁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分钟，成功的把握就要下降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7—10%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，超过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分钟，生存率只有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2—5%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分钟内初级心肺复苏，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分钟内高级心肺复苏</a:t>
            </a:r>
          </a:p>
          <a:p>
            <a:pPr marL="342900" indent="-34290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除颤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往往是抢救成功与否的关键，因为室性快速性心律失常在成人心脏骤停中最常见。若未能在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8—10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分钟内除颤并恢复自主循环，必将造成永久性大脑损害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44033" name="组合 6"/>
          <p:cNvGrpSpPr/>
          <p:nvPr/>
        </p:nvGrpSpPr>
        <p:grpSpPr>
          <a:xfrm>
            <a:off x="488950" y="504825"/>
            <a:ext cx="5500688" cy="561975"/>
            <a:chOff x="207807" y="180438"/>
            <a:chExt cx="5500312" cy="559997"/>
          </a:xfrm>
        </p:grpSpPr>
        <p:sp>
          <p:nvSpPr>
            <p:cNvPr id="44034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新指南的新主张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44037" name="组合 3"/>
          <p:cNvGrpSpPr/>
          <p:nvPr/>
        </p:nvGrpSpPr>
        <p:grpSpPr>
          <a:xfrm>
            <a:off x="1055688" y="1476375"/>
            <a:ext cx="8497887" cy="4895850"/>
            <a:chOff x="1055440" y="1704676"/>
            <a:chExt cx="8497416" cy="4895850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gray">
            <a:xfrm>
              <a:off x="1055440" y="1704676"/>
              <a:ext cx="8497416" cy="48958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hlink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Blip>
                  <a:blip r:embed="rId5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更强调尽早的有效心脏按压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有力和快速按压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100-120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次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/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分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；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胸骨下压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5-6cm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 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胸廓回弹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压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/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放时间相等  减少中断时间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步骤由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A     B     C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变成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C     A     B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删除流程中的呼吸判断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成人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/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儿童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CPR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按压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/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通气比为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30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：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2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；婴儿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15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：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2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每次人工呼吸比：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1:1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，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见到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胸部起伏 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500—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600ml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，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避免过度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通气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心脏除颤时仅做一次点击之后立即行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CPR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，每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2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分钟检查一次心率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1ACBE"/>
                </a:buClr>
                <a:buSzTx/>
                <a:buFont typeface="Wingdings" panose="05000000000000000000" pitchFamily="2" charset="2"/>
                <a:buChar char="p"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认可</a:t>
              </a: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1—8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岁儿童使用体外自助除颤一次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E815B"/>
                </a:buClr>
                <a:buSzTx/>
                <a:buFont typeface="Wingdings" panose="05000000000000000000" pitchFamily="2" charset="2"/>
                <a:buNone/>
                <a:defRPr/>
              </a:pPr>
              <a:endPara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E815B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    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E815B"/>
                </a:buClr>
                <a:buSzTx/>
                <a:buFont typeface="Wingdings" panose="05000000000000000000" pitchFamily="2" charset="2"/>
                <a:buChar char="v"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6E815B"/>
                </a:buClr>
                <a:buSzTx/>
                <a:buFont typeface="Wingdings" panose="05000000000000000000" pitchFamily="2" charset="2"/>
                <a:buChar char="v"/>
                <a:defRPr/>
              </a:pP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6E815B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endParaRPr>
            </a:p>
          </p:txBody>
        </p:sp>
        <p:sp>
          <p:nvSpPr>
            <p:cNvPr id="3" name="右箭头 2"/>
            <p:cNvSpPr/>
            <p:nvPr/>
          </p:nvSpPr>
          <p:spPr>
            <a:xfrm>
              <a:off x="2495222" y="3496964"/>
              <a:ext cx="288909" cy="14446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右箭头 12"/>
            <p:cNvSpPr/>
            <p:nvPr/>
          </p:nvSpPr>
          <p:spPr>
            <a:xfrm>
              <a:off x="3061929" y="3487439"/>
              <a:ext cx="287321" cy="14446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281061" y="3487439"/>
              <a:ext cx="288909" cy="14446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右箭头 15"/>
            <p:cNvSpPr/>
            <p:nvPr/>
          </p:nvSpPr>
          <p:spPr>
            <a:xfrm>
              <a:off x="4847767" y="3496964"/>
              <a:ext cx="287322" cy="14446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78893"/>
            <a:ext cx="12192635" cy="4294585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8" name="图片 37" descr="未命名 -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085455" y="310515"/>
            <a:ext cx="3778251" cy="342900"/>
          </a:xfrm>
          <a:prstGeom prst="rect">
            <a:avLst/>
          </a:prstGeom>
        </p:spPr>
      </p:pic>
      <p:sp>
        <p:nvSpPr>
          <p:cNvPr id="9" name="文本框 124"/>
          <p:cNvSpPr txBox="1"/>
          <p:nvPr/>
        </p:nvSpPr>
        <p:spPr>
          <a:xfrm>
            <a:off x="874281" y="577985"/>
            <a:ext cx="5670448" cy="1090295"/>
          </a:xfrm>
          <a:prstGeom prst="rect">
            <a:avLst/>
          </a:prstGeom>
          <a:noFill/>
        </p:spPr>
        <p:txBody>
          <a:bodyPr vert="horz" wrap="square" lIns="91436" tIns="45719" rIns="91436" bIns="45719" rtlCol="0">
            <a:spAutoFit/>
          </a:bodyPr>
          <a:lstStyle/>
          <a:p>
            <a:r>
              <a:rPr lang="zh-CN" altLang="en-US" sz="6500" b="1" cap="all" dirty="0">
                <a:solidFill>
                  <a:srgbClr val="0159B6"/>
                </a:solidFill>
                <a:latin typeface="汉仪大黑简" panose="02010609000101010101" charset="-122"/>
                <a:ea typeface="汉仪大黑简" panose="02010609000101010101" charset="-122"/>
                <a:cs typeface="汉仪大黑简" panose="02010609000101010101" charset="-122"/>
                <a:sym typeface="+mn-lt"/>
              </a:rPr>
              <a:t>目录</a:t>
            </a:r>
            <a:r>
              <a:rPr lang="en-US" altLang="zh-CN" sz="44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汉仪大黑简" panose="02010609000101010101" charset="-122"/>
                <a:ea typeface="汉仪大黑简" panose="02010609000101010101" charset="-122"/>
                <a:cs typeface="汉仪大黑简" panose="02010609000101010101" charset="-122"/>
                <a:sym typeface="+mn-lt"/>
              </a:rPr>
              <a:t>/</a:t>
            </a:r>
            <a:r>
              <a:rPr lang="en-US" altLang="zh-CN" sz="36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汉仪大黑简" panose="02010609000101010101" charset="-122"/>
                <a:ea typeface="汉仪大黑简" panose="02010609000101010101" charset="-122"/>
                <a:cs typeface="汉仪大黑简" panose="02010609000101010101" charset="-122"/>
                <a:sym typeface="+mn-lt"/>
              </a:rPr>
              <a:t>Content</a:t>
            </a:r>
          </a:p>
        </p:txBody>
      </p:sp>
      <p:grpSp>
        <p:nvGrpSpPr>
          <p:cNvPr id="27" name="组合 26"/>
          <p:cNvGrpSpPr/>
          <p:nvPr>
            <p:custDataLst>
              <p:tags r:id="rId2"/>
            </p:custDataLst>
          </p:nvPr>
        </p:nvGrpSpPr>
        <p:grpSpPr>
          <a:xfrm>
            <a:off x="3147874" y="2143367"/>
            <a:ext cx="5745221" cy="738795"/>
            <a:chOff x="2681149" y="2120217"/>
            <a:chExt cx="5745221" cy="738795"/>
          </a:xfrm>
        </p:grpSpPr>
        <p:sp>
          <p:nvSpPr>
            <p:cNvPr id="13" name="矩形: 圆角 4"/>
            <p:cNvSpPr/>
            <p:nvPr>
              <p:custDataLst>
                <p:tags r:id="rId18"/>
              </p:custDataLst>
            </p:nvPr>
          </p:nvSpPr>
          <p:spPr>
            <a:xfrm>
              <a:off x="3011704" y="2137295"/>
              <a:ext cx="5414666" cy="705245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gray">
            <a:xfrm>
              <a:off x="4685803" y="2217890"/>
              <a:ext cx="3107938" cy="52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烧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烫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伤</a:t>
              </a:r>
              <a:endPara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5" name="任意多边形 14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 rot="5400000">
              <a:off x="3361348" y="1440017"/>
              <a:ext cx="738795" cy="2099194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rgbClr val="FFFFFF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2703315" y="2229118"/>
              <a:ext cx="181081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 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3"/>
            </p:custDataLst>
          </p:nvPr>
        </p:nvGrpSpPr>
        <p:grpSpPr>
          <a:xfrm>
            <a:off x="3077442" y="3183040"/>
            <a:ext cx="5792503" cy="740778"/>
            <a:chOff x="2633867" y="3310365"/>
            <a:chExt cx="5792503" cy="740778"/>
          </a:xfrm>
        </p:grpSpPr>
        <p:sp>
          <p:nvSpPr>
            <p:cNvPr id="12" name="矩形: 圆角 24"/>
            <p:cNvSpPr/>
            <p:nvPr>
              <p:custDataLst>
                <p:tags r:id="rId14"/>
              </p:custDataLst>
            </p:nvPr>
          </p:nvSpPr>
          <p:spPr>
            <a:xfrm>
              <a:off x="3011704" y="3318725"/>
              <a:ext cx="5414666" cy="707886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4685803" y="3405136"/>
              <a:ext cx="3107938" cy="52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外</a:t>
              </a:r>
              <a:r>
                <a:rPr lang="en-US" altLang="zh-CN" sz="2800" b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</a:t>
              </a:r>
              <a:r>
                <a:rPr lang="zh-CN" altLang="en-US" sz="2800" b="1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伤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8" name="任意多边形 17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 rot="5400000">
              <a:off x="3308271" y="2683243"/>
              <a:ext cx="740778" cy="1995022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n>
                  <a:noFill/>
                </a:ln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2633867" y="3416365"/>
              <a:ext cx="17645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3077442" y="4213187"/>
            <a:ext cx="5792503" cy="752352"/>
            <a:chOff x="2633867" y="4490987"/>
            <a:chExt cx="5792503" cy="752352"/>
          </a:xfrm>
        </p:grpSpPr>
        <p:sp>
          <p:nvSpPr>
            <p:cNvPr id="11" name="矩形: 圆角 26"/>
            <p:cNvSpPr/>
            <p:nvPr>
              <p:custDataLst>
                <p:tags r:id="rId10"/>
              </p:custDataLst>
            </p:nvPr>
          </p:nvSpPr>
          <p:spPr>
            <a:xfrm>
              <a:off x="3011704" y="4504082"/>
              <a:ext cx="5414666" cy="718337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rgbClr val="DF36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0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4685803" y="4603958"/>
              <a:ext cx="3107938" cy="52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异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物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入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体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1" name="任意多边形 20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>
            <a:xfrm rot="5400000">
              <a:off x="3256186" y="3915950"/>
              <a:ext cx="752352" cy="1902426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rgbClr val="DF3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2633867" y="4603612"/>
              <a:ext cx="161404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5"/>
            </p:custDataLst>
          </p:nvPr>
        </p:nvGrpSpPr>
        <p:grpSpPr>
          <a:xfrm>
            <a:off x="3042717" y="5246893"/>
            <a:ext cx="5792503" cy="762409"/>
            <a:chOff x="2633867" y="5663593"/>
            <a:chExt cx="5792503" cy="762409"/>
          </a:xfrm>
        </p:grpSpPr>
        <p:sp>
          <p:nvSpPr>
            <p:cNvPr id="8" name="矩形: 圆角 27"/>
            <p:cNvSpPr/>
            <p:nvPr>
              <p:custDataLst>
                <p:tags r:id="rId6"/>
              </p:custDataLst>
            </p:nvPr>
          </p:nvSpPr>
          <p:spPr>
            <a:xfrm>
              <a:off x="3011704" y="5679751"/>
              <a:ext cx="5414666" cy="731419"/>
            </a:xfrm>
            <a:prstGeom prst="roundRect">
              <a:avLst>
                <a:gd name="adj" fmla="val 48181"/>
              </a:avLst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4732102" y="5787344"/>
              <a:ext cx="3092384" cy="52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心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肺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复</a:t>
              </a:r>
              <a:r>
                <a:rPr lang="en-US" altLang="zh-CN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 </a:t>
              </a:r>
              <a:r>
                <a:rPr lang="zh-CN" altLang="en-US" sz="28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苏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4" name="任意多边形 2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 rot="5400000">
              <a:off x="3285880" y="5058861"/>
              <a:ext cx="762409" cy="1971873"/>
            </a:xfrm>
            <a:custGeom>
              <a:avLst/>
              <a:gdLst>
                <a:gd name="connsiteX0" fmla="*/ 0 w 674351"/>
                <a:gd name="connsiteY0" fmla="*/ 1626634 h 1626634"/>
                <a:gd name="connsiteX1" fmla="*/ 0 w 674351"/>
                <a:gd name="connsiteY1" fmla="*/ 0 h 1626634"/>
                <a:gd name="connsiteX2" fmla="*/ 674351 w 674351"/>
                <a:gd name="connsiteY2" fmla="*/ 389337 h 1626634"/>
                <a:gd name="connsiteX3" fmla="*/ 674351 w 674351"/>
                <a:gd name="connsiteY3" fmla="*/ 1626634 h 16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351" h="1626634">
                  <a:moveTo>
                    <a:pt x="0" y="1626634"/>
                  </a:moveTo>
                  <a:lnTo>
                    <a:pt x="0" y="0"/>
                  </a:lnTo>
                  <a:lnTo>
                    <a:pt x="674351" y="389337"/>
                  </a:lnTo>
                  <a:lnTo>
                    <a:pt x="674351" y="162663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3200"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633867" y="5790857"/>
              <a:ext cx="1695065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 panose="020B0200000000000000" pitchFamily="34" charset="-128"/>
                </a:rPr>
                <a:t>Part 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旧字形 ExtraLight" panose="020B0200000000000000" pitchFamily="34" charset="-128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45057" name="组合 6"/>
          <p:cNvGrpSpPr/>
          <p:nvPr/>
        </p:nvGrpSpPr>
        <p:grpSpPr>
          <a:xfrm>
            <a:off x="442913" y="501333"/>
            <a:ext cx="5500687" cy="560387"/>
            <a:chOff x="207807" y="180438"/>
            <a:chExt cx="5500312" cy="559997"/>
          </a:xfrm>
        </p:grpSpPr>
        <p:sp>
          <p:nvSpPr>
            <p:cNvPr id="45058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基础生命支持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45061" name="矩形 2"/>
          <p:cNvSpPr/>
          <p:nvPr/>
        </p:nvSpPr>
        <p:spPr>
          <a:xfrm>
            <a:off x="6096000" y="1932305"/>
            <a:ext cx="4284663" cy="37861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（一）确定病人是否心跳骤停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（二）呼叫求助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（三）安置病人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（四）建立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人工循环</a:t>
            </a:r>
            <a:r>
              <a:rPr lang="zh-CN" altLang="en-US" sz="2000" b="1" dirty="0">
                <a:solidFill>
                  <a:srgbClr val="B91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B91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（五）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保持呼吸道通畅</a:t>
            </a:r>
            <a:r>
              <a:rPr lang="zh-CN" altLang="en-US" sz="2000" b="1" dirty="0">
                <a:solidFill>
                  <a:srgbClr val="B91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B91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（六）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人工呼吸</a:t>
            </a:r>
            <a:r>
              <a:rPr lang="zh-CN" altLang="en-US" sz="2000" b="1" dirty="0">
                <a:solidFill>
                  <a:srgbClr val="B91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1" dirty="0">
                <a:solidFill>
                  <a:srgbClr val="B91BA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B)</a:t>
            </a:r>
            <a:endParaRPr lang="zh-CN" altLang="en-US" sz="2000" b="1" dirty="0">
              <a:solidFill>
                <a:srgbClr val="B91BA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4" descr="未标题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1338" y="1932305"/>
            <a:ext cx="3311525" cy="4043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46081" name="组合 6"/>
          <p:cNvGrpSpPr/>
          <p:nvPr/>
        </p:nvGrpSpPr>
        <p:grpSpPr>
          <a:xfrm>
            <a:off x="450850" y="415925"/>
            <a:ext cx="5500688" cy="561975"/>
            <a:chOff x="207807" y="180438"/>
            <a:chExt cx="5500312" cy="559997"/>
          </a:xfrm>
        </p:grpSpPr>
        <p:sp>
          <p:nvSpPr>
            <p:cNvPr id="46082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操作要点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—BLS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（识别）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pic>
        <p:nvPicPr>
          <p:cNvPr id="9" name="Picture 4" descr="6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605" y="4197350"/>
            <a:ext cx="3981450" cy="222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58800" y="1439545"/>
            <a:ext cx="4989195" cy="27578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判断意识</a:t>
            </a:r>
          </a:p>
          <a:p>
            <a:pPr marL="342900" marR="0" lvl="0" indent="-34290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轻拍或摇动双肩，靠近耳旁呼叫：“同志，同志，你怎么了？”</a:t>
            </a:r>
          </a:p>
          <a:p>
            <a:pPr marL="342900" marR="0" lvl="0" indent="-34290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确认患者无反应，记录时间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1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要点： 重呼轻拍</a:t>
            </a:r>
          </a:p>
          <a:p>
            <a:pPr marL="342900" marR="0" lvl="0" indent="-34290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04940" y="1439545"/>
            <a:ext cx="521906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高声呼救</a:t>
            </a:r>
          </a:p>
          <a:p>
            <a:pPr marL="285750" marR="0" lvl="0" indent="-285750" algn="l" defTabSz="914400" rtl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如意识丧失，应立即呼救“快来人啦，救命啊！有人抢救”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拨打“120”，启动救护体系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Picture 4" descr="6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3235" y="4142105"/>
            <a:ext cx="4036060" cy="222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48129" name="组合 6"/>
          <p:cNvGrpSpPr/>
          <p:nvPr/>
        </p:nvGrpSpPr>
        <p:grpSpPr>
          <a:xfrm>
            <a:off x="381000" y="517525"/>
            <a:ext cx="5500688" cy="561975"/>
            <a:chOff x="207807" y="180438"/>
            <a:chExt cx="5500312" cy="559997"/>
          </a:xfrm>
        </p:grpSpPr>
        <p:sp>
          <p:nvSpPr>
            <p:cNvPr id="48130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操作要点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—BLS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（识别）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pic>
        <p:nvPicPr>
          <p:cNvPr id="12" name="Picture 4" descr="6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635" y="4137025"/>
            <a:ext cx="4267200" cy="2282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762635" y="1279843"/>
            <a:ext cx="5500688" cy="2656205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体位要求</a:t>
            </a:r>
          </a:p>
          <a:p>
            <a:pPr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摆放为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仰卧位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，身体无扭曲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放在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地面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或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硬床板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</a:t>
            </a:r>
          </a:p>
          <a:p>
            <a:pPr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脊椎外伤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整体翻转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，头、颈身体同轴转动</a:t>
            </a:r>
          </a:p>
          <a:p>
            <a:pPr marR="0" lvl="0" indent="0" algn="l" defTabSz="914400" rtl="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解开紧身衣扣，松开裤带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9157" name="矩形 2"/>
          <p:cNvSpPr/>
          <p:nvPr/>
        </p:nvSpPr>
        <p:spPr>
          <a:xfrm>
            <a:off x="6315710" y="1354455"/>
            <a:ext cx="5547995" cy="2656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fontAlgn="auto">
              <a:lnSpc>
                <a:spcPts val="4000"/>
              </a:lnSpc>
              <a:buFont typeface="Wingdings" panose="05000000000000000000" pitchFamily="2" charset="2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判断循环：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触摸颈动脉搏动 </a:t>
            </a:r>
          </a:p>
          <a:p>
            <a:pPr marL="361950" lvl="1" indent="-361950" fontAlgn="auto">
              <a:lnSpc>
                <a:spcPts val="4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颈动脉位置： 气管与颈部胸锁乳突肌之间</a:t>
            </a:r>
          </a:p>
          <a:p>
            <a:pPr marL="361950" lvl="1" indent="-361950" fontAlgn="auto">
              <a:lnSpc>
                <a:spcPts val="4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方法：食指和中指并拢置于患者气管正中部位，男性触及喉结向旁滑移约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2-3cm</a:t>
            </a:r>
          </a:p>
          <a:p>
            <a:pPr marL="361950" lvl="1" indent="-361950" fontAlgn="auto">
              <a:lnSpc>
                <a:spcPts val="4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10秒钟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之内完成</a:t>
            </a:r>
          </a:p>
        </p:txBody>
      </p:sp>
      <p:pic>
        <p:nvPicPr>
          <p:cNvPr id="8" name="Picture 3" descr="检查颈动脉a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656705" y="4137025"/>
            <a:ext cx="4267200" cy="226250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50177" name="组合 6"/>
          <p:cNvGrpSpPr/>
          <p:nvPr/>
        </p:nvGrpSpPr>
        <p:grpSpPr>
          <a:xfrm>
            <a:off x="381000" y="439420"/>
            <a:ext cx="5500688" cy="561975"/>
            <a:chOff x="207807" y="180438"/>
            <a:chExt cx="5500312" cy="559997"/>
          </a:xfrm>
        </p:grpSpPr>
        <p:sp>
          <p:nvSpPr>
            <p:cNvPr id="50178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胸外心脏按压要点：部位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pic>
        <p:nvPicPr>
          <p:cNvPr id="50181" name="Picture 4" descr="c7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270000" y="2133600"/>
            <a:ext cx="9794875" cy="2928938"/>
          </a:xfr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31950" y="5489575"/>
            <a:ext cx="9361488" cy="66357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Arial" panose="020B0604020202020204" pitchFamily="34" charset="0"/>
                <a:sym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成人按压部位：两乳头连线中点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/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胸骨中下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1/3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交界处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51201" name="组合 6"/>
          <p:cNvGrpSpPr/>
          <p:nvPr/>
        </p:nvGrpSpPr>
        <p:grpSpPr>
          <a:xfrm>
            <a:off x="381000" y="517525"/>
            <a:ext cx="5500688" cy="561975"/>
            <a:chOff x="207807" y="180438"/>
            <a:chExt cx="5500312" cy="559997"/>
          </a:xfrm>
        </p:grpSpPr>
        <p:sp>
          <p:nvSpPr>
            <p:cNvPr id="51202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胸外心脏按压要点：手法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51205" name="矩形 2"/>
          <p:cNvSpPr/>
          <p:nvPr/>
        </p:nvSpPr>
        <p:spPr>
          <a:xfrm>
            <a:off x="488950" y="1601470"/>
            <a:ext cx="3934460" cy="99314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岁以下：</a:t>
            </a:r>
          </a:p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双指按压法、双拇指按压法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98575" y="2751455"/>
            <a:ext cx="2436495" cy="196469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6" cstate="print"/>
          <a:srcRect l="22281" t="16649" r="22422"/>
          <a:stretch>
            <a:fillRect/>
          </a:stretch>
        </p:blipFill>
        <p:spPr>
          <a:xfrm>
            <a:off x="1101725" y="4792345"/>
            <a:ext cx="2830195" cy="1814195"/>
          </a:xfrm>
          <a:prstGeom prst="rect">
            <a:avLst/>
          </a:prstGeom>
        </p:spPr>
      </p:pic>
      <p:pic>
        <p:nvPicPr>
          <p:cNvPr id="4" name="图片 3" descr="v2-902c7b4d1fffdc32fcfc160e2b355e8d_r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8840" y="3339465"/>
            <a:ext cx="3268980" cy="2581275"/>
          </a:xfrm>
          <a:prstGeom prst="rect">
            <a:avLst/>
          </a:prstGeom>
        </p:spPr>
      </p:pic>
      <p:sp>
        <p:nvSpPr>
          <p:cNvPr id="15" name="矩形 2"/>
          <p:cNvSpPr/>
          <p:nvPr/>
        </p:nvSpPr>
        <p:spPr>
          <a:xfrm>
            <a:off x="4596130" y="1601470"/>
            <a:ext cx="3489325" cy="99314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indent="0"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1---8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岁：单掌按压法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2"/>
          <p:cNvSpPr/>
          <p:nvPr/>
        </p:nvSpPr>
        <p:spPr>
          <a:xfrm>
            <a:off x="8205470" y="1601470"/>
            <a:ext cx="3639820" cy="99314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3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 anchorCtr="0">
            <a:noAutofit/>
          </a:bodyPr>
          <a:lstStyle/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8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岁以上：双掌按压法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70545" y="3370580"/>
            <a:ext cx="3674745" cy="2469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52225" name="组合 6"/>
          <p:cNvGrpSpPr/>
          <p:nvPr/>
        </p:nvGrpSpPr>
        <p:grpSpPr>
          <a:xfrm>
            <a:off x="381000" y="517525"/>
            <a:ext cx="6578600" cy="561975"/>
            <a:chOff x="207807" y="180438"/>
            <a:chExt cx="6578641" cy="559997"/>
          </a:xfrm>
        </p:grpSpPr>
        <p:sp>
          <p:nvSpPr>
            <p:cNvPr id="52226" name="文本框 9"/>
            <p:cNvSpPr txBox="1"/>
            <p:nvPr/>
          </p:nvSpPr>
          <p:spPr>
            <a:xfrm>
              <a:off x="971171" y="180438"/>
              <a:ext cx="5815277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胸外心脏按压要点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: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正确姿势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52229" name="矩形 4"/>
          <p:cNvSpPr/>
          <p:nvPr/>
        </p:nvSpPr>
        <p:spPr>
          <a:xfrm>
            <a:off x="1144270" y="1458595"/>
            <a:ext cx="5327650" cy="5222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双掌按压法（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岁以上均适用）</a:t>
            </a:r>
          </a:p>
        </p:txBody>
      </p:sp>
      <p:pic>
        <p:nvPicPr>
          <p:cNvPr id="10" name="Picture 4" descr="6-10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56275" y="2627630"/>
            <a:ext cx="5616575" cy="33623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03923" y="2914333"/>
            <a:ext cx="4500563" cy="230822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+mn-ea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按压时上半身前倾，腕、肘、肩关节伸直，以髋关节为轴，垂直向下用力，借助上半身的体重和肩臂部肌肉的力量进行按压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53249" name="组合 6"/>
          <p:cNvGrpSpPr/>
          <p:nvPr/>
        </p:nvGrpSpPr>
        <p:grpSpPr>
          <a:xfrm>
            <a:off x="381000" y="517525"/>
            <a:ext cx="6507163" cy="561975"/>
            <a:chOff x="207807" y="180438"/>
            <a:chExt cx="6506639" cy="559997"/>
          </a:xfrm>
        </p:grpSpPr>
        <p:sp>
          <p:nvSpPr>
            <p:cNvPr id="53250" name="文本框 9"/>
            <p:cNvSpPr txBox="1"/>
            <p:nvPr/>
          </p:nvSpPr>
          <p:spPr>
            <a:xfrm>
              <a:off x="971171" y="180438"/>
              <a:ext cx="5743275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胸外心脏按压要点：正确姿势</a:t>
              </a:r>
            </a:p>
          </p:txBody>
        </p:sp>
        <p:sp>
          <p:nvSpPr>
            <p:cNvPr id="2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87388" y="1674813"/>
            <a:ext cx="6200775" cy="14716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两手手指跷起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扣在一起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离开胸壁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以掌根按压</a:t>
            </a:r>
          </a:p>
        </p:txBody>
      </p:sp>
      <p:pic>
        <p:nvPicPr>
          <p:cNvPr id="9" name="Picture 3" descr="t3-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7513" y="3946843"/>
            <a:ext cx="2635250" cy="221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255" name="组合 2"/>
          <p:cNvGrpSpPr/>
          <p:nvPr/>
        </p:nvGrpSpPr>
        <p:grpSpPr>
          <a:xfrm>
            <a:off x="1343025" y="3865563"/>
            <a:ext cx="1917700" cy="2376487"/>
            <a:chOff x="808943" y="3817136"/>
            <a:chExt cx="1917735" cy="2376264"/>
          </a:xfrm>
        </p:grpSpPr>
        <p:pic>
          <p:nvPicPr>
            <p:cNvPr id="10" name="Picture 4" descr="掌根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08943" y="3817136"/>
              <a:ext cx="1917735" cy="23762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3257" name="Oval 5"/>
            <p:cNvSpPr/>
            <p:nvPr/>
          </p:nvSpPr>
          <p:spPr>
            <a:xfrm>
              <a:off x="1271464" y="4991241"/>
              <a:ext cx="647700" cy="647700"/>
            </a:xfrm>
            <a:prstGeom prst="ellipse">
              <a:avLst/>
            </a:pr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eaLnBrk="0" hangingPunct="0"/>
              <a:endParaRPr lang="zh-CN" altLang="en-US" dirty="0">
                <a:latin typeface="Calibri" panose="020F0502020204030204" pitchFamily="34" charset="0"/>
                <a:ea typeface="Arial" panose="020B0604020202020204" pitchFamily="34" charset="0"/>
              </a:endParaRPr>
            </a:p>
          </p:txBody>
        </p:sp>
      </p:grpSp>
      <p:pic>
        <p:nvPicPr>
          <p:cNvPr id="7" name="Picture 5" descr="手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1785" y="1424305"/>
            <a:ext cx="3124835" cy="2212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手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2735" y="4027805"/>
            <a:ext cx="3144520" cy="224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54273" name="组合 6"/>
          <p:cNvGrpSpPr/>
          <p:nvPr/>
        </p:nvGrpSpPr>
        <p:grpSpPr>
          <a:xfrm>
            <a:off x="381000" y="517525"/>
            <a:ext cx="5500688" cy="561975"/>
            <a:chOff x="207807" y="180438"/>
            <a:chExt cx="5500312" cy="559997"/>
          </a:xfrm>
        </p:grpSpPr>
        <p:sp>
          <p:nvSpPr>
            <p:cNvPr id="54274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人工呼吸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--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操作要点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54277" name="Rectangle 2"/>
          <p:cNvSpPr>
            <a:spLocks noGrp="1"/>
          </p:cNvSpPr>
          <p:nvPr>
            <p:ph type="title"/>
          </p:nvPr>
        </p:nvSpPr>
        <p:spPr>
          <a:xfrm>
            <a:off x="873125" y="1840230"/>
            <a:ext cx="4643438" cy="785813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保持呼吸道通畅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873125" y="2767013"/>
            <a:ext cx="5267325" cy="2576513"/>
          </a:xfrm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清除气道内的分泌物、异物或呕吐物</a:t>
            </a:r>
          </a:p>
          <a:p>
            <a:pPr marL="742950" marR="0" lvl="1" indent="-28575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无颈椎外伤：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仰头提颏法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有颈椎外伤：托颌法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00825" y="1628775"/>
            <a:ext cx="4175125" cy="463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55297" name="组合 6"/>
          <p:cNvGrpSpPr/>
          <p:nvPr/>
        </p:nvGrpSpPr>
        <p:grpSpPr>
          <a:xfrm>
            <a:off x="381000" y="517525"/>
            <a:ext cx="5500688" cy="561975"/>
            <a:chOff x="207807" y="180438"/>
            <a:chExt cx="5500312" cy="559997"/>
          </a:xfrm>
        </p:grpSpPr>
        <p:sp>
          <p:nvSpPr>
            <p:cNvPr id="55298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人工呼吸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--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操作要点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pic>
        <p:nvPicPr>
          <p:cNvPr id="6" name="图片 4" descr="图片1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print"/>
          <a:srcRect b="4336"/>
          <a:stretch>
            <a:fillRect/>
          </a:stretch>
        </p:blipFill>
        <p:spPr>
          <a:xfrm>
            <a:off x="7175500" y="2926080"/>
            <a:ext cx="4278313" cy="30416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302" name="Rectangle 2"/>
          <p:cNvSpPr>
            <a:spLocks noGrp="1"/>
          </p:cNvSpPr>
          <p:nvPr>
            <p:ph type="title"/>
          </p:nvPr>
        </p:nvSpPr>
        <p:spPr>
          <a:xfrm>
            <a:off x="602933" y="1576070"/>
            <a:ext cx="5929312" cy="563563"/>
          </a:xfrm>
        </p:spPr>
        <p:txBody>
          <a:bodyPr vert="horz" wrap="square" lIns="91440" tIns="45720" rIns="91440" bIns="45720" anchor="ctr" anchorCtr="0"/>
          <a:lstStyle/>
          <a:p>
            <a:pPr algn="l" eaLnBrk="1" hangingPunct="1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开放气道：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仰头提颏法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66750" y="2635885"/>
            <a:ext cx="6072188" cy="31702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+mn-ea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徒手开放气道安全有效方法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一手置于患者前额，手掌向后下方施力，使头充分后仰，另只手食  指、中指向上向前抬起下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头后仰程度为：耳垂与下颌角连线与地面垂直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抬颏时，防止用力过大压迫气道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sp>
        <p:nvSpPr>
          <p:cNvPr id="56321" name="Rectangle 2"/>
          <p:cNvSpPr>
            <a:spLocks noGrp="1"/>
          </p:cNvSpPr>
          <p:nvPr>
            <p:ph type="title"/>
          </p:nvPr>
        </p:nvSpPr>
        <p:spPr>
          <a:xfrm>
            <a:off x="982663" y="1865313"/>
            <a:ext cx="4500562" cy="642937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口对口呼吸要点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911225" y="2714625"/>
            <a:ext cx="8075613" cy="36671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开放气道、口张开、捏鼻翼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吹气方法：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深吸气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、口包口密闭缓慢吹气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吹气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ebdings" panose="05030102010509060703" pitchFamily="18" charset="2"/>
              </a:rPr>
              <a:t>时间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Webdings" panose="05030102010509060703" pitchFamily="18" charset="2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秒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吹入气量：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00~600ml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有效标准：可见胸廓抬起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grpSp>
        <p:nvGrpSpPr>
          <p:cNvPr id="56323" name="组合 6"/>
          <p:cNvGrpSpPr/>
          <p:nvPr/>
        </p:nvGrpSpPr>
        <p:grpSpPr>
          <a:xfrm>
            <a:off x="488950" y="517525"/>
            <a:ext cx="5500688" cy="561975"/>
            <a:chOff x="207807" y="180438"/>
            <a:chExt cx="5500312" cy="559997"/>
          </a:xfrm>
        </p:grpSpPr>
        <p:sp>
          <p:nvSpPr>
            <p:cNvPr id="56324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人工呼吸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--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操作要点</a:t>
              </a:r>
            </a:p>
          </p:txBody>
        </p:sp>
        <p:sp>
          <p:nvSpPr>
            <p:cNvPr id="10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pic>
        <p:nvPicPr>
          <p:cNvPr id="3" name="图片 2" descr="t04c544fb6b408b3eea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63790" y="1692275"/>
            <a:ext cx="3638550" cy="43116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32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3898900" y="4857750"/>
            <a:ext cx="460851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5081565" y="3916623"/>
            <a:ext cx="2310130" cy="705485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 defTabSz="866775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烧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烫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伤</a:t>
            </a:r>
            <a:endParaRPr lang="zh-CN" altLang="en-US" sz="40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57345" name="组合 6"/>
          <p:cNvGrpSpPr/>
          <p:nvPr/>
        </p:nvGrpSpPr>
        <p:grpSpPr>
          <a:xfrm>
            <a:off x="381000" y="512445"/>
            <a:ext cx="5500688" cy="561975"/>
            <a:chOff x="207807" y="180438"/>
            <a:chExt cx="5500312" cy="559997"/>
          </a:xfrm>
        </p:grpSpPr>
        <p:sp>
          <p:nvSpPr>
            <p:cNvPr id="57346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口对口人工呼吸要点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57349" name="AutoShape 7"/>
          <p:cNvSpPr/>
          <p:nvPr/>
        </p:nvSpPr>
        <p:spPr>
          <a:xfrm>
            <a:off x="9117013" y="4845050"/>
            <a:ext cx="2000250" cy="1285875"/>
          </a:xfrm>
          <a:prstGeom prst="cloudCallout">
            <a:avLst>
              <a:gd name="adj1" fmla="val 35315"/>
              <a:gd name="adj2" fmla="val -75384"/>
            </a:avLst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吹气后，口唇离开，并松开捏鼻的手指，使气体呼出</a:t>
            </a:r>
          </a:p>
        </p:txBody>
      </p:sp>
      <p:sp>
        <p:nvSpPr>
          <p:cNvPr id="57350" name="AutoShape 7"/>
          <p:cNvSpPr/>
          <p:nvPr/>
        </p:nvSpPr>
        <p:spPr>
          <a:xfrm>
            <a:off x="4872038" y="1773238"/>
            <a:ext cx="2714625" cy="1714500"/>
          </a:xfrm>
          <a:prstGeom prst="cloudCallout">
            <a:avLst>
              <a:gd name="adj1" fmla="val 20236"/>
              <a:gd name="adj2" fmla="val 62944"/>
            </a:avLst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just"/>
            <a:r>
              <a:rPr lang="zh-CN" altLang="en-US" sz="1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深吸一口气，屏气，用口唇严密地包住昏迷者的口唇（不留空隙），注意不要漏气，在保持气道畅通的操作下，将气体吹入口腔到肺部</a:t>
            </a:r>
          </a:p>
        </p:txBody>
      </p:sp>
      <p:pic>
        <p:nvPicPr>
          <p:cNvPr id="57351" name="Picture 4" descr="吹1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876300" y="2060575"/>
            <a:ext cx="2786063" cy="2428875"/>
          </a:xfrm>
          <a:ln>
            <a:solidFill>
              <a:schemeClr val="tx1"/>
            </a:solidFill>
            <a:miter/>
          </a:ln>
        </p:spPr>
      </p:pic>
      <p:pic>
        <p:nvPicPr>
          <p:cNvPr id="57352" name="Picture 5" descr="吹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844925"/>
            <a:ext cx="2786063" cy="24336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7353" name="Picture 6" descr="看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8388" y="1844675"/>
            <a:ext cx="2632075" cy="2428875"/>
          </a:xfrm>
          <a:prstGeom prst="rect">
            <a:avLst/>
          </a:prstGeom>
          <a:noFill/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7354" name="AutoShape 7"/>
          <p:cNvSpPr/>
          <p:nvPr/>
        </p:nvSpPr>
        <p:spPr>
          <a:xfrm>
            <a:off x="1090613" y="5081588"/>
            <a:ext cx="1933575" cy="1347787"/>
          </a:xfrm>
          <a:prstGeom prst="cloudCallout">
            <a:avLst>
              <a:gd name="adj1" fmla="val 27829"/>
              <a:gd name="adj2" fmla="val -81806"/>
            </a:avLst>
          </a:pr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用一手将昏迷者的鼻孔捏紧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2" name="组合 6"/>
          <p:cNvGrpSpPr/>
          <p:nvPr/>
        </p:nvGrpSpPr>
        <p:grpSpPr>
          <a:xfrm>
            <a:off x="488950" y="497205"/>
            <a:ext cx="5500688" cy="561975"/>
            <a:chOff x="207807" y="180438"/>
            <a:chExt cx="5500312" cy="559997"/>
          </a:xfrm>
        </p:grpSpPr>
        <p:sp>
          <p:nvSpPr>
            <p:cNvPr id="3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 心肺复苏的有效指标</a:t>
              </a:r>
            </a:p>
          </p:txBody>
        </p:sp>
        <p:sp>
          <p:nvSpPr>
            <p:cNvPr id="4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sx="1000" sy="1000" algn="tl" rotWithShape="0">
                <a:prstClr val="black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ea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5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 cap="flat" cmpd="sng" algn="ctr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2700000" scaled="1"/>
                <a:tileRect/>
              </a:gradFill>
              <a:prstDash val="solid"/>
            </a:ln>
            <a:effectLst>
              <a:outerShdw sx="1000" sy="1000" algn="tl" rotWithShape="0">
                <a:prstClr val="black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ea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7" name="Rectangle 3"/>
          <p:cNvSpPr>
            <a:spLocks noGrp="1" noChangeArrowheads="1"/>
          </p:cNvSpPr>
          <p:nvPr/>
        </p:nvSpPr>
        <p:spPr>
          <a:xfrm>
            <a:off x="1188403" y="1752600"/>
            <a:ext cx="6202363" cy="4000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1">
            <a:normAutofit fontScale="850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ea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自主呼吸及心跳恢复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瞳孔变化 ：散大的瞳孔回缩变小，对光反射恢复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可扪及大动脉搏动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收缩压达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60mmHg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以上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发绀的面色、口唇、指甲转为红润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1ACBE"/>
              </a:buClr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脑功能开始好转的迹象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9525"/>
            <a:ext cx="12216765" cy="6858000"/>
          </a:xfrm>
          <a:prstGeom prst="rect">
            <a:avLst/>
          </a:prstGeom>
          <a:gradFill>
            <a:gsLst>
              <a:gs pos="0">
                <a:srgbClr val="0D86F3"/>
              </a:gs>
              <a:gs pos="100000">
                <a:schemeClr val="accent5">
                  <a:alpha val="63000"/>
                  <a:lumMod val="88000"/>
                </a:schemeClr>
              </a:gs>
            </a:gsLst>
            <a:lin ang="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-23495" y="4719320"/>
            <a:ext cx="12191365" cy="2139315"/>
          </a:xfrm>
          <a:custGeom>
            <a:avLst/>
            <a:gdLst>
              <a:gd name="connsiteX0" fmla="*/ 0 w 19199"/>
              <a:gd name="connsiteY0" fmla="*/ 516 h 2970"/>
              <a:gd name="connsiteX1" fmla="*/ 4462 w 19199"/>
              <a:gd name="connsiteY1" fmla="*/ 84 h 2970"/>
              <a:gd name="connsiteX2" fmla="*/ 19199 w 19199"/>
              <a:gd name="connsiteY2" fmla="*/ 2563 h 2970"/>
              <a:gd name="connsiteX3" fmla="*/ 19199 w 19199"/>
              <a:gd name="connsiteY3" fmla="*/ 2970 h 2970"/>
              <a:gd name="connsiteX4" fmla="*/ 0 w 19199"/>
              <a:gd name="connsiteY4" fmla="*/ 2970 h 2970"/>
              <a:gd name="connsiteX5" fmla="*/ 0 w 19199"/>
              <a:gd name="connsiteY5" fmla="*/ 516 h 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9" h="2970">
                <a:moveTo>
                  <a:pt x="0" y="516"/>
                </a:moveTo>
                <a:cubicBezTo>
                  <a:pt x="1256" y="287"/>
                  <a:pt x="1642" y="-194"/>
                  <a:pt x="4462" y="84"/>
                </a:cubicBezTo>
                <a:cubicBezTo>
                  <a:pt x="7282" y="362"/>
                  <a:pt x="10619" y="2762"/>
                  <a:pt x="19199" y="2563"/>
                </a:cubicBezTo>
                <a:lnTo>
                  <a:pt x="19199" y="2970"/>
                </a:lnTo>
                <a:lnTo>
                  <a:pt x="0" y="2970"/>
                </a:lnTo>
                <a:lnTo>
                  <a:pt x="0" y="516"/>
                </a:lnTo>
                <a:close/>
              </a:path>
            </a:pathLst>
          </a:custGeom>
          <a:gradFill>
            <a:gsLst>
              <a:gs pos="29000">
                <a:schemeClr val="accent5">
                  <a:lumMod val="20000"/>
                  <a:lumOff val="80000"/>
                  <a:alpha val="0"/>
                </a:schemeClr>
              </a:gs>
              <a:gs pos="92000">
                <a:schemeClr val="accent5">
                  <a:lumMod val="20000"/>
                  <a:lumOff val="80000"/>
                  <a:alpha val="56000"/>
                </a:schemeClr>
              </a:gs>
            </a:gsLst>
            <a:lin ang="69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flipH="1">
            <a:off x="-4445" y="4719320"/>
            <a:ext cx="12194540" cy="2148205"/>
          </a:xfrm>
          <a:custGeom>
            <a:avLst/>
            <a:gdLst>
              <a:gd name="connsiteX0" fmla="*/ 0 w 19199"/>
              <a:gd name="connsiteY0" fmla="*/ 123 h 2577"/>
              <a:gd name="connsiteX1" fmla="*/ 5100 w 19199"/>
              <a:gd name="connsiteY1" fmla="*/ 1082 h 2577"/>
              <a:gd name="connsiteX2" fmla="*/ 19199 w 19199"/>
              <a:gd name="connsiteY2" fmla="*/ 2170 h 2577"/>
              <a:gd name="connsiteX3" fmla="*/ 19199 w 19199"/>
              <a:gd name="connsiteY3" fmla="*/ 2577 h 2577"/>
              <a:gd name="connsiteX4" fmla="*/ 0 w 19199"/>
              <a:gd name="connsiteY4" fmla="*/ 2577 h 2577"/>
              <a:gd name="connsiteX5" fmla="*/ 0 w 19199"/>
              <a:gd name="connsiteY5" fmla="*/ 123 h 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99" h="2577">
                <a:moveTo>
                  <a:pt x="0" y="123"/>
                </a:moveTo>
                <a:cubicBezTo>
                  <a:pt x="1256" y="-106"/>
                  <a:pt x="2504" y="-130"/>
                  <a:pt x="5100" y="1082"/>
                </a:cubicBezTo>
                <a:cubicBezTo>
                  <a:pt x="7696" y="2294"/>
                  <a:pt x="10619" y="2369"/>
                  <a:pt x="19199" y="2170"/>
                </a:cubicBezTo>
                <a:lnTo>
                  <a:pt x="19199" y="2577"/>
                </a:lnTo>
                <a:lnTo>
                  <a:pt x="0" y="2577"/>
                </a:lnTo>
                <a:lnTo>
                  <a:pt x="0" y="123"/>
                </a:lnTo>
                <a:close/>
              </a:path>
            </a:pathLst>
          </a:custGeom>
          <a:gradFill>
            <a:gsLst>
              <a:gs pos="22000">
                <a:srgbClr val="19A0FF"/>
              </a:gs>
              <a:gs pos="55000">
                <a:schemeClr val="accent5">
                  <a:lumMod val="40000"/>
                  <a:lumOff val="60000"/>
                  <a:alpha val="43000"/>
                </a:schemeClr>
              </a:gs>
            </a:gsLst>
            <a:lin ang="154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-27940" y="5716270"/>
            <a:ext cx="12244705" cy="1151255"/>
          </a:xfrm>
          <a:custGeom>
            <a:avLst/>
            <a:gdLst>
              <a:gd name="connsiteX0" fmla="*/ 0 w 19206"/>
              <a:gd name="connsiteY0" fmla="*/ 534 h 1465"/>
              <a:gd name="connsiteX1" fmla="*/ 5787 w 19206"/>
              <a:gd name="connsiteY1" fmla="*/ 384 h 1465"/>
              <a:gd name="connsiteX2" fmla="*/ 19206 w 19206"/>
              <a:gd name="connsiteY2" fmla="*/ 553 h 1465"/>
              <a:gd name="connsiteX3" fmla="*/ 19206 w 19206"/>
              <a:gd name="connsiteY3" fmla="*/ 1465 h 1465"/>
              <a:gd name="connsiteX4" fmla="*/ 7 w 19206"/>
              <a:gd name="connsiteY4" fmla="*/ 1465 h 1465"/>
              <a:gd name="connsiteX5" fmla="*/ 0 w 19206"/>
              <a:gd name="connsiteY5" fmla="*/ 534 h 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6" h="1465">
                <a:moveTo>
                  <a:pt x="0" y="534"/>
                </a:moveTo>
                <a:cubicBezTo>
                  <a:pt x="1073" y="-26"/>
                  <a:pt x="3196" y="-252"/>
                  <a:pt x="5787" y="384"/>
                </a:cubicBezTo>
                <a:cubicBezTo>
                  <a:pt x="8378" y="1020"/>
                  <a:pt x="15553" y="1551"/>
                  <a:pt x="19206" y="553"/>
                </a:cubicBezTo>
                <a:lnTo>
                  <a:pt x="19206" y="1465"/>
                </a:lnTo>
                <a:lnTo>
                  <a:pt x="7" y="1465"/>
                </a:lnTo>
                <a:lnTo>
                  <a:pt x="0" y="534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  <a:alpha val="40000"/>
                </a:schemeClr>
              </a:gs>
            </a:gsLst>
            <a:lin ang="2460000" scaled="0"/>
          </a:gradFill>
          <a:ln>
            <a:noFill/>
          </a:ln>
          <a:effectLst>
            <a:outerShdw blurRad="177800" dist="50800" dir="16200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</a:p>
        </p:txBody>
      </p:sp>
      <p:sp>
        <p:nvSpPr>
          <p:cNvPr id="27" name="椭圆 26"/>
          <p:cNvSpPr/>
          <p:nvPr/>
        </p:nvSpPr>
        <p:spPr>
          <a:xfrm>
            <a:off x="3509004" y="764540"/>
            <a:ext cx="5398770" cy="5398770"/>
          </a:xfrm>
          <a:prstGeom prst="ellipse">
            <a:avLst/>
          </a:prstGeom>
          <a:gradFill>
            <a:gsLst>
              <a:gs pos="76000">
                <a:schemeClr val="accent5">
                  <a:lumMod val="20000"/>
                  <a:lumOff val="80000"/>
                  <a:alpha val="0"/>
                </a:schemeClr>
              </a:gs>
              <a:gs pos="19000">
                <a:schemeClr val="accent5">
                  <a:lumMod val="20000"/>
                  <a:lumOff val="80000"/>
                  <a:alpha val="20000"/>
                </a:schemeClr>
              </a:gs>
            </a:gsLst>
            <a:lin ang="53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550154" y="2739390"/>
            <a:ext cx="6821170" cy="1760220"/>
            <a:chOff x="4376" y="3594"/>
            <a:chExt cx="10742" cy="2772"/>
          </a:xfrm>
        </p:grpSpPr>
        <p:sp>
          <p:nvSpPr>
            <p:cNvPr id="7" name="文本框 6" descr="7b0a20202020227461726765744d6f64756c65223a202270726f636573734f6e6c696e65466f6e7473220a7d0a"/>
            <p:cNvSpPr txBox="1"/>
            <p:nvPr/>
          </p:nvSpPr>
          <p:spPr>
            <a:xfrm>
              <a:off x="4376" y="3594"/>
              <a:ext cx="10742" cy="1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 fontAlgn="auto">
                <a:lnSpc>
                  <a:spcPct val="100000"/>
                </a:lnSpc>
              </a:pPr>
              <a:r>
                <a:rPr lang="zh-CN" sz="6000" cap="all" noProof="0" dirty="0">
                  <a:ln w="127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君黑-45简" panose="020B0604020202020204" charset="-122"/>
                  <a:sym typeface="+mn-ea"/>
                </a:rPr>
                <a:t>Thank </a:t>
              </a:r>
              <a:r>
                <a:rPr lang="en-US" altLang="zh-CN" sz="6000" cap="all" noProof="0" dirty="0">
                  <a:ln w="127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君黑-45简" panose="020B0604020202020204" charset="-122"/>
                  <a:sym typeface="+mn-ea"/>
                </a:rPr>
                <a:t> </a:t>
              </a:r>
              <a:r>
                <a:rPr lang="zh-CN" sz="6000" cap="all" noProof="0" dirty="0">
                  <a:ln w="1270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汉仪君黑-45简" panose="020B0604020202020204" charset="-122"/>
                  <a:sym typeface="+mn-ea"/>
                </a:rPr>
                <a:t>you</a:t>
              </a:r>
            </a:p>
          </p:txBody>
        </p:sp>
        <p:sp>
          <p:nvSpPr>
            <p:cNvPr id="30" name="文本框 29" descr="7b0a20202020227461726765744d6f64756c65223a202270726f636573734f6e6c696e65466f6e7473220a7d0a"/>
            <p:cNvSpPr txBox="1"/>
            <p:nvPr/>
          </p:nvSpPr>
          <p:spPr>
            <a:xfrm>
              <a:off x="6248" y="5786"/>
              <a:ext cx="71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cap="all">
                  <a:solidFill>
                    <a:schemeClr val="bg1"/>
                  </a:solidFill>
                  <a:uFillTx/>
                  <a:latin typeface="方正兰亭大黑_GBK" panose="02000000000000000000" charset="-122"/>
                  <a:ea typeface="方正兰亭大黑_GBK" panose="02000000000000000000" charset="-122"/>
                  <a:cs typeface="汉仪大黑简" panose="02010609000101010101" charset="-122"/>
                </a:rPr>
                <a:t>WUHAN ASIA HEART HOSPITAL</a:t>
              </a: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13409" y="6071"/>
              <a:ext cx="9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5068" y="6071"/>
              <a:ext cx="979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未命名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005" y="361315"/>
            <a:ext cx="2415540" cy="5060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1745" name="组合 6"/>
          <p:cNvGrpSpPr/>
          <p:nvPr/>
        </p:nvGrpSpPr>
        <p:grpSpPr>
          <a:xfrm>
            <a:off x="280670" y="484505"/>
            <a:ext cx="4514850" cy="561975"/>
            <a:chOff x="207807" y="180438"/>
            <a:chExt cx="5500312" cy="559997"/>
          </a:xfrm>
        </p:grpSpPr>
        <p:sp>
          <p:nvSpPr>
            <p:cNvPr id="31746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烧烫伤的处理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31749" name="组合 9"/>
          <p:cNvGrpSpPr/>
          <p:nvPr/>
        </p:nvGrpSpPr>
        <p:grpSpPr>
          <a:xfrm>
            <a:off x="511175" y="1844675"/>
            <a:ext cx="2520950" cy="3600450"/>
            <a:chOff x="291281" y="1751850"/>
            <a:chExt cx="2520369" cy="36004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print"/>
            <a:srcRect r="53780"/>
            <a:stretch>
              <a:fillRect/>
            </a:stretch>
          </p:blipFill>
          <p:spPr>
            <a:xfrm>
              <a:off x="615056" y="2051884"/>
              <a:ext cx="1944240" cy="17287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751" name="文本框 7"/>
            <p:cNvSpPr txBox="1"/>
            <p:nvPr/>
          </p:nvSpPr>
          <p:spPr>
            <a:xfrm>
              <a:off x="417387" y="3782590"/>
              <a:ext cx="2394263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冲：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冷水冲，时间要越早越好，冲半小时。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291281" y="1751850"/>
              <a:ext cx="791980" cy="784214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753" name="组合 10"/>
          <p:cNvGrpSpPr/>
          <p:nvPr/>
        </p:nvGrpSpPr>
        <p:grpSpPr>
          <a:xfrm>
            <a:off x="3089275" y="2492375"/>
            <a:ext cx="2368550" cy="3673475"/>
            <a:chOff x="2859786" y="2132856"/>
            <a:chExt cx="2367972" cy="36724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6" cstate="print"/>
            <a:srcRect l="5775" t="3223" r="25052" b="10310"/>
            <a:stretch>
              <a:fillRect/>
            </a:stretch>
          </p:blipFill>
          <p:spPr>
            <a:xfrm>
              <a:off x="3040717" y="2470896"/>
              <a:ext cx="1925168" cy="17282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755" name="文本框 13"/>
            <p:cNvSpPr txBox="1"/>
            <p:nvPr/>
          </p:nvSpPr>
          <p:spPr>
            <a:xfrm>
              <a:off x="2859786" y="4235604"/>
              <a:ext cx="2367972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脱：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充分泡湿后小心除去衣服，用剪刀剪开衣物。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435789" y="2132856"/>
              <a:ext cx="791969" cy="783997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757" name="组合 12"/>
          <p:cNvGrpSpPr/>
          <p:nvPr/>
        </p:nvGrpSpPr>
        <p:grpSpPr>
          <a:xfrm>
            <a:off x="5973763" y="1046163"/>
            <a:ext cx="2917825" cy="3216275"/>
            <a:chOff x="5554151" y="1248686"/>
            <a:chExt cx="2918113" cy="321630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24075" y="1547139"/>
              <a:ext cx="2510086" cy="17224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759" name="文本框 14"/>
            <p:cNvSpPr txBox="1"/>
            <p:nvPr/>
          </p:nvSpPr>
          <p:spPr>
            <a:xfrm>
              <a:off x="5951985" y="3356992"/>
              <a:ext cx="2520279" cy="11079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泡：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侵泡自来水中，不是酱油不是冰水！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5554151" y="1248686"/>
              <a:ext cx="792240" cy="784232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761" name="组合 17"/>
          <p:cNvGrpSpPr/>
          <p:nvPr/>
        </p:nvGrpSpPr>
        <p:grpSpPr>
          <a:xfrm>
            <a:off x="9296400" y="871538"/>
            <a:ext cx="2487613" cy="3716337"/>
            <a:chOff x="8996305" y="782094"/>
            <a:chExt cx="2487993" cy="37155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8" cstate="print"/>
            <a:srcRect t="1001" b="8000"/>
            <a:stretch>
              <a:fillRect/>
            </a:stretch>
          </p:blipFill>
          <p:spPr>
            <a:xfrm>
              <a:off x="9363074" y="1174120"/>
              <a:ext cx="1925931" cy="1717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763" name="文本框 15"/>
            <p:cNvSpPr txBox="1"/>
            <p:nvPr/>
          </p:nvSpPr>
          <p:spPr>
            <a:xfrm>
              <a:off x="9179068" y="2927960"/>
              <a:ext cx="2305230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盖：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用干净或无菌纱布覆盖在伤处，并加以固定。</a:t>
              </a:r>
            </a:p>
          </p:txBody>
        </p:sp>
        <p:sp>
          <p:nvSpPr>
            <p:cNvPr id="23" name="椭圆 22"/>
            <p:cNvSpPr/>
            <p:nvPr/>
          </p:nvSpPr>
          <p:spPr>
            <a:xfrm>
              <a:off x="8996305" y="782094"/>
              <a:ext cx="792284" cy="784054"/>
            </a:xfrm>
            <a:prstGeom prst="ellipse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4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1765" name="组合 18"/>
          <p:cNvGrpSpPr/>
          <p:nvPr/>
        </p:nvGrpSpPr>
        <p:grpSpPr>
          <a:xfrm>
            <a:off x="5915025" y="4418013"/>
            <a:ext cx="5365750" cy="2106612"/>
            <a:chOff x="5700194" y="4210576"/>
            <a:chExt cx="5365592" cy="2107260"/>
          </a:xfrm>
        </p:grpSpPr>
        <p:sp>
          <p:nvSpPr>
            <p:cNvPr id="31766" name="文本框 16"/>
            <p:cNvSpPr txBox="1"/>
            <p:nvPr/>
          </p:nvSpPr>
          <p:spPr>
            <a:xfrm>
              <a:off x="8856240" y="4665176"/>
              <a:ext cx="2209546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送：</a:t>
              </a:r>
              <a:r>
                <a:rPr lang="zh-CN" altLang="en-US" sz="2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送到有烧伤病房或烧伤中心的医院。</a:t>
              </a:r>
            </a:p>
          </p:txBody>
        </p:sp>
        <p:grpSp>
          <p:nvGrpSpPr>
            <p:cNvPr id="31767" name="组合 11"/>
            <p:cNvGrpSpPr/>
            <p:nvPr/>
          </p:nvGrpSpPr>
          <p:grpSpPr>
            <a:xfrm>
              <a:off x="5700194" y="4210576"/>
              <a:ext cx="2874046" cy="2107260"/>
              <a:chOff x="5881686" y="4333256"/>
              <a:chExt cx="2874046" cy="2107260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9" cstate="print"/>
              <a:srcRect l="14563" b="11798"/>
              <a:stretch>
                <a:fillRect/>
              </a:stretch>
            </p:blipFill>
            <p:spPr>
              <a:xfrm>
                <a:off x="6254738" y="4725489"/>
                <a:ext cx="2500238" cy="1715027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4" name="椭圆 23"/>
              <p:cNvSpPr/>
              <p:nvPr/>
            </p:nvSpPr>
            <p:spPr>
              <a:xfrm>
                <a:off x="5881686" y="4333256"/>
                <a:ext cx="792140" cy="784466"/>
              </a:xfrm>
              <a:prstGeom prst="ellipse">
                <a:avLst/>
              </a:prstGeom>
              <a:solidFill>
                <a:srgbClr val="01AC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</a:t>
                </a:r>
                <a:endPara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1493520"/>
            <a:ext cx="12192635" cy="4229100"/>
          </a:xfrm>
          <a:prstGeom prst="rect">
            <a:avLst/>
          </a:prstGeom>
          <a:solidFill>
            <a:srgbClr val="0D86F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"/>
          <p:cNvSpPr txBox="1"/>
          <p:nvPr>
            <p:custDataLst>
              <p:tags r:id="rId1"/>
            </p:custDataLst>
          </p:nvPr>
        </p:nvSpPr>
        <p:spPr>
          <a:xfrm>
            <a:off x="3994307" y="1923357"/>
            <a:ext cx="4205287" cy="147732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96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3898900" y="4857750"/>
            <a:ext cx="4608513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12" name="文本框 1"/>
          <p:cNvSpPr txBox="1"/>
          <p:nvPr/>
        </p:nvSpPr>
        <p:spPr>
          <a:xfrm>
            <a:off x="5486694" y="3916623"/>
            <a:ext cx="1499870" cy="705485"/>
          </a:xfrm>
          <a:prstGeom prst="rect">
            <a:avLst/>
          </a:prstGeom>
          <a:noFill/>
          <a:ln w="9525">
            <a:noFill/>
          </a:ln>
        </p:spPr>
        <p:txBody>
          <a:bodyPr wrap="none" lIns="91293" tIns="45648" rIns="91293" bIns="45648">
            <a:spAutoFit/>
          </a:bodyPr>
          <a:lstStyle/>
          <a:p>
            <a:pPr algn="ctr" defTabSz="866775"/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外</a:t>
            </a:r>
            <a:r>
              <a:rPr lang="en-US" altLang="zh-CN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</a:t>
            </a:r>
            <a:r>
              <a:rPr lang="zh-CN" altLang="en-US" sz="4000" b="1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伤</a:t>
            </a:r>
            <a:endParaRPr lang="zh-CN" altLang="en-US" sz="40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7054" y="207389"/>
            <a:ext cx="2422868" cy="50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2769" name="组合 6"/>
          <p:cNvGrpSpPr/>
          <p:nvPr/>
        </p:nvGrpSpPr>
        <p:grpSpPr>
          <a:xfrm>
            <a:off x="320676" y="418465"/>
            <a:ext cx="4008754" cy="560705"/>
            <a:chOff x="207808" y="180438"/>
            <a:chExt cx="3846383" cy="538646"/>
          </a:xfrm>
        </p:grpSpPr>
        <p:sp>
          <p:nvSpPr>
            <p:cNvPr id="32770" name="文本框 9"/>
            <p:cNvSpPr txBox="1"/>
            <p:nvPr/>
          </p:nvSpPr>
          <p:spPr>
            <a:xfrm>
              <a:off x="923911" y="180438"/>
              <a:ext cx="3130280" cy="53864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外伤的处理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grpSp>
        <p:nvGrpSpPr>
          <p:cNvPr id="32773" name="组合 85"/>
          <p:cNvGrpSpPr/>
          <p:nvPr/>
        </p:nvGrpSpPr>
        <p:grpSpPr>
          <a:xfrm>
            <a:off x="320675" y="915670"/>
            <a:ext cx="11645900" cy="5615102"/>
            <a:chOff x="321003" y="866504"/>
            <a:chExt cx="11646259" cy="5408253"/>
          </a:xfrm>
        </p:grpSpPr>
        <p:pic>
          <p:nvPicPr>
            <p:cNvPr id="32774" name="Picture 5" descr="https://ss0.bdstatic.com/70cFvHSh_Q1YnxGkpoWK1HF6hhy/it/u=3653234733,749359723&amp;fm=26&amp;gp=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2794" y="2000240"/>
              <a:ext cx="1484168" cy="10715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775" name="Picture 15" descr="https://ss0.bdstatic.com/70cFvHSh_Q1YnxGkpoWK1HF6hhy/it/u=353444020,2677680752&amp;fm=26&amp;gp=0.jpg"/>
            <p:cNvPicPr>
              <a:picLocks noChangeAspect="1"/>
            </p:cNvPicPr>
            <p:nvPr/>
          </p:nvPicPr>
          <p:blipFill>
            <a:blip r:embed="rId6" cstate="print"/>
            <a:srcRect l="28262" t="17949" r="20354" b="17947"/>
            <a:stretch>
              <a:fillRect/>
            </a:stretch>
          </p:blipFill>
          <p:spPr>
            <a:xfrm>
              <a:off x="3452794" y="3571876"/>
              <a:ext cx="1143008" cy="142876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2776" name="组合 10"/>
            <p:cNvGrpSpPr/>
            <p:nvPr/>
          </p:nvGrpSpPr>
          <p:grpSpPr>
            <a:xfrm>
              <a:off x="321003" y="866504"/>
              <a:ext cx="11646259" cy="5408253"/>
              <a:chOff x="-355252" y="963886"/>
              <a:chExt cx="11646259" cy="5408253"/>
            </a:xfrm>
          </p:grpSpPr>
          <p:grpSp>
            <p:nvGrpSpPr>
              <p:cNvPr id="32777" name="组合 13"/>
              <p:cNvGrpSpPr/>
              <p:nvPr/>
            </p:nvGrpSpPr>
            <p:grpSpPr>
              <a:xfrm>
                <a:off x="5848374" y="2608408"/>
                <a:ext cx="2303707" cy="2303707"/>
                <a:chOff x="5848374" y="2170258"/>
                <a:chExt cx="2303707" cy="2303707"/>
              </a:xfrm>
            </p:grpSpPr>
            <p:grpSp>
              <p:nvGrpSpPr>
                <p:cNvPr id="32778" name="组合 10"/>
                <p:cNvGrpSpPr/>
                <p:nvPr/>
              </p:nvGrpSpPr>
              <p:grpSpPr>
                <a:xfrm>
                  <a:off x="5848374" y="2170258"/>
                  <a:ext cx="2303707" cy="2303707"/>
                  <a:chOff x="4947182" y="1743626"/>
                  <a:chExt cx="1656097" cy="1656098"/>
                </a:xfrm>
              </p:grpSpPr>
              <p:sp>
                <p:nvSpPr>
                  <p:cNvPr id="83" name="任意多边形 8"/>
                  <p:cNvSpPr/>
                  <p:nvPr/>
                </p:nvSpPr>
                <p:spPr>
                  <a:xfrm>
                    <a:off x="4947552" y="1743498"/>
                    <a:ext cx="1655973" cy="1656755"/>
                  </a:xfrm>
                  <a:custGeom>
                    <a:avLst/>
                    <a:gdLst>
                      <a:gd name="connsiteX0" fmla="*/ 734066 w 1656097"/>
                      <a:gd name="connsiteY0" fmla="*/ 0 h 1656098"/>
                      <a:gd name="connsiteX1" fmla="*/ 922032 w 1656097"/>
                      <a:gd name="connsiteY1" fmla="*/ 0 h 1656098"/>
                      <a:gd name="connsiteX2" fmla="*/ 958682 w 1656097"/>
                      <a:gd name="connsiteY2" fmla="*/ 170987 h 1656098"/>
                      <a:gd name="connsiteX3" fmla="*/ 967537 w 1656097"/>
                      <a:gd name="connsiteY3" fmla="*/ 172338 h 1656098"/>
                      <a:gd name="connsiteX4" fmla="*/ 1042604 w 1656097"/>
                      <a:gd name="connsiteY4" fmla="*/ 194634 h 1656098"/>
                      <a:gd name="connsiteX5" fmla="*/ 1160682 w 1656097"/>
                      <a:gd name="connsiteY5" fmla="*/ 63947 h 1656098"/>
                      <a:gd name="connsiteX6" fmla="*/ 1323465 w 1656097"/>
                      <a:gd name="connsiteY6" fmla="*/ 157929 h 1656098"/>
                      <a:gd name="connsiteX7" fmla="*/ 1271151 w 1656097"/>
                      <a:gd name="connsiteY7" fmla="*/ 319877 h 1656098"/>
                      <a:gd name="connsiteX8" fmla="*/ 1280994 w 1656097"/>
                      <a:gd name="connsiteY8" fmla="*/ 327054 h 1656098"/>
                      <a:gd name="connsiteX9" fmla="*/ 1333335 w 1656097"/>
                      <a:gd name="connsiteY9" fmla="*/ 377405 h 1656098"/>
                      <a:gd name="connsiteX10" fmla="*/ 1338950 w 1656097"/>
                      <a:gd name="connsiteY10" fmla="*/ 384065 h 1656098"/>
                      <a:gd name="connsiteX11" fmla="*/ 1498169 w 1656097"/>
                      <a:gd name="connsiteY11" fmla="*/ 332634 h 1656098"/>
                      <a:gd name="connsiteX12" fmla="*/ 1592152 w 1656097"/>
                      <a:gd name="connsiteY12" fmla="*/ 495417 h 1656098"/>
                      <a:gd name="connsiteX13" fmla="*/ 1473528 w 1656097"/>
                      <a:gd name="connsiteY13" fmla="*/ 602595 h 1656098"/>
                      <a:gd name="connsiteX14" fmla="*/ 1483127 w 1656097"/>
                      <a:gd name="connsiteY14" fmla="*/ 626411 h 1656098"/>
                      <a:gd name="connsiteX15" fmla="*/ 1501984 w 1656097"/>
                      <a:gd name="connsiteY15" fmla="*/ 701032 h 1656098"/>
                      <a:gd name="connsiteX16" fmla="*/ 1656097 w 1656097"/>
                      <a:gd name="connsiteY16" fmla="*/ 734067 h 1656098"/>
                      <a:gd name="connsiteX17" fmla="*/ 1656097 w 1656097"/>
                      <a:gd name="connsiteY17" fmla="*/ 922032 h 1656098"/>
                      <a:gd name="connsiteX18" fmla="*/ 1511749 w 1656097"/>
                      <a:gd name="connsiteY18" fmla="*/ 952973 h 1656098"/>
                      <a:gd name="connsiteX19" fmla="*/ 1506114 w 1656097"/>
                      <a:gd name="connsiteY19" fmla="*/ 989892 h 1656098"/>
                      <a:gd name="connsiteX20" fmla="*/ 1491538 w 1656097"/>
                      <a:gd name="connsiteY20" fmla="*/ 1048074 h 1656098"/>
                      <a:gd name="connsiteX21" fmla="*/ 1485827 w 1656097"/>
                      <a:gd name="connsiteY21" fmla="*/ 1064617 h 1656098"/>
                      <a:gd name="connsiteX22" fmla="*/ 1592152 w 1656097"/>
                      <a:gd name="connsiteY22" fmla="*/ 1160683 h 1656098"/>
                      <a:gd name="connsiteX23" fmla="*/ 1498169 w 1656097"/>
                      <a:gd name="connsiteY23" fmla="*/ 1323465 h 1656098"/>
                      <a:gd name="connsiteX24" fmla="*/ 1367507 w 1656097"/>
                      <a:gd name="connsiteY24" fmla="*/ 1281258 h 1656098"/>
                      <a:gd name="connsiteX25" fmla="*/ 1351398 w 1656097"/>
                      <a:gd name="connsiteY25" fmla="*/ 1303350 h 1656098"/>
                      <a:gd name="connsiteX26" fmla="*/ 1301049 w 1656097"/>
                      <a:gd name="connsiteY26" fmla="*/ 1355691 h 1656098"/>
                      <a:gd name="connsiteX27" fmla="*/ 1282493 w 1656097"/>
                      <a:gd name="connsiteY27" fmla="*/ 1371332 h 1656098"/>
                      <a:gd name="connsiteX28" fmla="*/ 1323465 w 1656097"/>
                      <a:gd name="connsiteY28" fmla="*/ 1498169 h 1656098"/>
                      <a:gd name="connsiteX29" fmla="*/ 1160682 w 1656097"/>
                      <a:gd name="connsiteY29" fmla="*/ 1592152 h 1656098"/>
                      <a:gd name="connsiteX30" fmla="*/ 1074277 w 1656097"/>
                      <a:gd name="connsiteY30" fmla="*/ 1496521 h 1656098"/>
                      <a:gd name="connsiteX31" fmla="*/ 1052042 w 1656097"/>
                      <a:gd name="connsiteY31" fmla="*/ 1505484 h 1656098"/>
                      <a:gd name="connsiteX32" fmla="*/ 948719 w 1656097"/>
                      <a:gd name="connsiteY32" fmla="*/ 1531593 h 1656098"/>
                      <a:gd name="connsiteX33" fmla="*/ 922032 w 1656097"/>
                      <a:gd name="connsiteY33" fmla="*/ 1656098 h 1656098"/>
                      <a:gd name="connsiteX34" fmla="*/ 734066 w 1656097"/>
                      <a:gd name="connsiteY34" fmla="*/ 1656098 h 1656098"/>
                      <a:gd name="connsiteX35" fmla="*/ 707323 w 1656097"/>
                      <a:gd name="connsiteY35" fmla="*/ 1531333 h 1656098"/>
                      <a:gd name="connsiteX36" fmla="*/ 688561 w 1656097"/>
                      <a:gd name="connsiteY36" fmla="*/ 1528470 h 1656098"/>
                      <a:gd name="connsiteX37" fmla="*/ 581645 w 1656097"/>
                      <a:gd name="connsiteY37" fmla="*/ 1496716 h 1656098"/>
                      <a:gd name="connsiteX38" fmla="*/ 495416 w 1656097"/>
                      <a:gd name="connsiteY38" fmla="*/ 1592152 h 1656098"/>
                      <a:gd name="connsiteX39" fmla="*/ 332634 w 1656097"/>
                      <a:gd name="connsiteY39" fmla="*/ 1498169 h 1656098"/>
                      <a:gd name="connsiteX40" fmla="*/ 373389 w 1656097"/>
                      <a:gd name="connsiteY40" fmla="*/ 1372000 h 1656098"/>
                      <a:gd name="connsiteX41" fmla="*/ 293970 w 1656097"/>
                      <a:gd name="connsiteY41" fmla="*/ 1290661 h 1656098"/>
                      <a:gd name="connsiteX42" fmla="*/ 287662 w 1656097"/>
                      <a:gd name="connsiteY42" fmla="*/ 1281558 h 1656098"/>
                      <a:gd name="connsiteX43" fmla="*/ 157930 w 1656097"/>
                      <a:gd name="connsiteY43" fmla="*/ 1323465 h 1656098"/>
                      <a:gd name="connsiteX44" fmla="*/ 63947 w 1656097"/>
                      <a:gd name="connsiteY44" fmla="*/ 1160683 h 1656098"/>
                      <a:gd name="connsiteX45" fmla="*/ 170348 w 1656097"/>
                      <a:gd name="connsiteY45" fmla="*/ 1064548 h 1656098"/>
                      <a:gd name="connsiteX46" fmla="*/ 159896 w 1656097"/>
                      <a:gd name="connsiteY46" fmla="*/ 1031651 h 1656098"/>
                      <a:gd name="connsiteX47" fmla="*/ 144063 w 1656097"/>
                      <a:gd name="connsiteY47" fmla="*/ 952912 h 1656098"/>
                      <a:gd name="connsiteX48" fmla="*/ 0 w 1656097"/>
                      <a:gd name="connsiteY48" fmla="*/ 922032 h 1656098"/>
                      <a:gd name="connsiteX49" fmla="*/ 0 w 1656097"/>
                      <a:gd name="connsiteY49" fmla="*/ 734067 h 1656098"/>
                      <a:gd name="connsiteX50" fmla="*/ 152682 w 1656097"/>
                      <a:gd name="connsiteY50" fmla="*/ 701339 h 1656098"/>
                      <a:gd name="connsiteX51" fmla="*/ 159896 w 1656097"/>
                      <a:gd name="connsiteY51" fmla="*/ 669158 h 1656098"/>
                      <a:gd name="connsiteX52" fmla="*/ 182923 w 1656097"/>
                      <a:gd name="connsiteY52" fmla="*/ 602913 h 1656098"/>
                      <a:gd name="connsiteX53" fmla="*/ 63947 w 1656097"/>
                      <a:gd name="connsiteY53" fmla="*/ 495417 h 1656098"/>
                      <a:gd name="connsiteX54" fmla="*/ 157930 w 1656097"/>
                      <a:gd name="connsiteY54" fmla="*/ 332634 h 1656098"/>
                      <a:gd name="connsiteX55" fmla="*/ 318389 w 1656097"/>
                      <a:gd name="connsiteY55" fmla="*/ 384465 h 1656098"/>
                      <a:gd name="connsiteX56" fmla="*/ 353537 w 1656097"/>
                      <a:gd name="connsiteY56" fmla="*/ 346539 h 1656098"/>
                      <a:gd name="connsiteX57" fmla="*/ 385166 w 1656097"/>
                      <a:gd name="connsiteY57" fmla="*/ 320558 h 1656098"/>
                      <a:gd name="connsiteX58" fmla="*/ 332634 w 1656097"/>
                      <a:gd name="connsiteY58" fmla="*/ 157929 h 1656098"/>
                      <a:gd name="connsiteX59" fmla="*/ 495416 w 1656097"/>
                      <a:gd name="connsiteY59" fmla="*/ 63947 h 1656098"/>
                      <a:gd name="connsiteX60" fmla="*/ 612546 w 1656097"/>
                      <a:gd name="connsiteY60" fmla="*/ 193585 h 1656098"/>
                      <a:gd name="connsiteX61" fmla="*/ 688561 w 1656097"/>
                      <a:gd name="connsiteY61" fmla="*/ 172338 h 1656098"/>
                      <a:gd name="connsiteX62" fmla="*/ 697415 w 1656097"/>
                      <a:gd name="connsiteY62" fmla="*/ 170987 h 1656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656097" h="1656098">
                        <a:moveTo>
                          <a:pt x="734066" y="0"/>
                        </a:moveTo>
                        <a:lnTo>
                          <a:pt x="922032" y="0"/>
                        </a:lnTo>
                        <a:lnTo>
                          <a:pt x="958682" y="170987"/>
                        </a:lnTo>
                        <a:lnTo>
                          <a:pt x="967537" y="172338"/>
                        </a:lnTo>
                        <a:lnTo>
                          <a:pt x="1042604" y="194634"/>
                        </a:lnTo>
                        <a:lnTo>
                          <a:pt x="1160682" y="63947"/>
                        </a:lnTo>
                        <a:lnTo>
                          <a:pt x="1323465" y="157929"/>
                        </a:lnTo>
                        <a:lnTo>
                          <a:pt x="1271151" y="319877"/>
                        </a:lnTo>
                        <a:lnTo>
                          <a:pt x="1280994" y="327054"/>
                        </a:lnTo>
                        <a:cubicBezTo>
                          <a:pt x="1299308" y="342918"/>
                          <a:pt x="1316780" y="359726"/>
                          <a:pt x="1333335" y="377405"/>
                        </a:cubicBezTo>
                        <a:lnTo>
                          <a:pt x="1338950" y="384065"/>
                        </a:lnTo>
                        <a:lnTo>
                          <a:pt x="1498169" y="332634"/>
                        </a:lnTo>
                        <a:lnTo>
                          <a:pt x="1592152" y="495417"/>
                        </a:lnTo>
                        <a:lnTo>
                          <a:pt x="1473528" y="602595"/>
                        </a:lnTo>
                        <a:lnTo>
                          <a:pt x="1483127" y="626411"/>
                        </a:lnTo>
                        <a:lnTo>
                          <a:pt x="1501984" y="701032"/>
                        </a:lnTo>
                        <a:lnTo>
                          <a:pt x="1656097" y="734067"/>
                        </a:lnTo>
                        <a:lnTo>
                          <a:pt x="1656097" y="922032"/>
                        </a:lnTo>
                        <a:lnTo>
                          <a:pt x="1511749" y="952973"/>
                        </a:lnTo>
                        <a:lnTo>
                          <a:pt x="1506114" y="989892"/>
                        </a:lnTo>
                        <a:cubicBezTo>
                          <a:pt x="1502081" y="1009604"/>
                          <a:pt x="1497209" y="1029011"/>
                          <a:pt x="1491538" y="1048074"/>
                        </a:cubicBezTo>
                        <a:lnTo>
                          <a:pt x="1485827" y="1064617"/>
                        </a:lnTo>
                        <a:lnTo>
                          <a:pt x="1592152" y="1160683"/>
                        </a:lnTo>
                        <a:lnTo>
                          <a:pt x="1498169" y="1323465"/>
                        </a:lnTo>
                        <a:lnTo>
                          <a:pt x="1367507" y="1281258"/>
                        </a:lnTo>
                        <a:lnTo>
                          <a:pt x="1351398" y="1303350"/>
                        </a:lnTo>
                        <a:cubicBezTo>
                          <a:pt x="1335535" y="1321664"/>
                          <a:pt x="1318727" y="1339136"/>
                          <a:pt x="1301049" y="1355691"/>
                        </a:cubicBezTo>
                        <a:lnTo>
                          <a:pt x="1282493" y="1371332"/>
                        </a:lnTo>
                        <a:lnTo>
                          <a:pt x="1323465" y="1498169"/>
                        </a:lnTo>
                        <a:lnTo>
                          <a:pt x="1160682" y="1592152"/>
                        </a:lnTo>
                        <a:lnTo>
                          <a:pt x="1074277" y="1496521"/>
                        </a:lnTo>
                        <a:lnTo>
                          <a:pt x="1052042" y="1505484"/>
                        </a:lnTo>
                        <a:lnTo>
                          <a:pt x="948719" y="1531593"/>
                        </a:lnTo>
                        <a:lnTo>
                          <a:pt x="922032" y="1656098"/>
                        </a:lnTo>
                        <a:lnTo>
                          <a:pt x="734066" y="1656098"/>
                        </a:lnTo>
                        <a:lnTo>
                          <a:pt x="707323" y="1531333"/>
                        </a:lnTo>
                        <a:lnTo>
                          <a:pt x="688561" y="1528470"/>
                        </a:lnTo>
                        <a:lnTo>
                          <a:pt x="581645" y="1496716"/>
                        </a:lnTo>
                        <a:lnTo>
                          <a:pt x="495416" y="1592152"/>
                        </a:lnTo>
                        <a:lnTo>
                          <a:pt x="332634" y="1498169"/>
                        </a:lnTo>
                        <a:lnTo>
                          <a:pt x="373389" y="1372000"/>
                        </a:lnTo>
                        <a:lnTo>
                          <a:pt x="293970" y="1290661"/>
                        </a:lnTo>
                        <a:lnTo>
                          <a:pt x="287662" y="1281558"/>
                        </a:lnTo>
                        <a:lnTo>
                          <a:pt x="157930" y="1323465"/>
                        </a:lnTo>
                        <a:lnTo>
                          <a:pt x="63947" y="1160683"/>
                        </a:lnTo>
                        <a:lnTo>
                          <a:pt x="170348" y="1064548"/>
                        </a:lnTo>
                        <a:lnTo>
                          <a:pt x="159896" y="1031651"/>
                        </a:lnTo>
                        <a:lnTo>
                          <a:pt x="144063" y="952912"/>
                        </a:lnTo>
                        <a:lnTo>
                          <a:pt x="0" y="922032"/>
                        </a:lnTo>
                        <a:lnTo>
                          <a:pt x="0" y="734067"/>
                        </a:lnTo>
                        <a:lnTo>
                          <a:pt x="152682" y="701339"/>
                        </a:lnTo>
                        <a:lnTo>
                          <a:pt x="159896" y="669158"/>
                        </a:lnTo>
                        <a:lnTo>
                          <a:pt x="182923" y="602913"/>
                        </a:lnTo>
                        <a:lnTo>
                          <a:pt x="63947" y="495417"/>
                        </a:lnTo>
                        <a:lnTo>
                          <a:pt x="157930" y="332634"/>
                        </a:lnTo>
                        <a:lnTo>
                          <a:pt x="318389" y="384465"/>
                        </a:lnTo>
                        <a:lnTo>
                          <a:pt x="353537" y="346539"/>
                        </a:lnTo>
                        <a:lnTo>
                          <a:pt x="385166" y="320558"/>
                        </a:lnTo>
                        <a:lnTo>
                          <a:pt x="332634" y="157929"/>
                        </a:lnTo>
                        <a:lnTo>
                          <a:pt x="495416" y="63947"/>
                        </a:lnTo>
                        <a:lnTo>
                          <a:pt x="612546" y="193585"/>
                        </a:lnTo>
                        <a:lnTo>
                          <a:pt x="688561" y="172338"/>
                        </a:lnTo>
                        <a:lnTo>
                          <a:pt x="697415" y="1709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100000">
                        <a:srgbClr val="E2E2E2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90500" dist="889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椭圆 9"/>
                  <p:cNvSpPr/>
                  <p:nvPr/>
                </p:nvSpPr>
                <p:spPr>
                  <a:xfrm>
                    <a:off x="5189938" y="1995474"/>
                    <a:ext cx="1129900" cy="1129900"/>
                  </a:xfrm>
                  <a:prstGeom prst="ellipse">
                    <a:avLst/>
                  </a:prstGeom>
                  <a:solidFill>
                    <a:srgbClr val="FFB850"/>
                  </a:solidFill>
                  <a:ln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88900" dist="38100" dir="135000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椭圆 7"/>
                  <p:cNvSpPr/>
                  <p:nvPr/>
                </p:nvSpPr>
                <p:spPr>
                  <a:xfrm>
                    <a:off x="5313048" y="2122912"/>
                    <a:ext cx="883681" cy="88368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25400"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889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82" name="组合 36"/>
                <p:cNvGrpSpPr/>
                <p:nvPr/>
              </p:nvGrpSpPr>
              <p:grpSpPr>
                <a:xfrm>
                  <a:off x="6471870" y="3065915"/>
                  <a:ext cx="1000117" cy="594550"/>
                  <a:chOff x="4123036" y="1303010"/>
                  <a:chExt cx="1000117" cy="594550"/>
                </a:xfrm>
              </p:grpSpPr>
              <p:sp>
                <p:nvSpPr>
                  <p:cNvPr id="32783" name="文本框 37"/>
                  <p:cNvSpPr txBox="1"/>
                  <p:nvPr/>
                </p:nvSpPr>
                <p:spPr>
                  <a:xfrm>
                    <a:off x="4123036" y="1303010"/>
                    <a:ext cx="1000117" cy="44341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 anchorCtr="0">
                    <a:spAutoFit/>
                  </a:bodyPr>
                  <a:lstStyle/>
                  <a:p>
                    <a:pPr algn="ctr"/>
                    <a:r>
                      <a:rPr lang="zh-CN" altLang="en-US" sz="2400" b="1" dirty="0">
                        <a:solidFill>
                          <a:srgbClr val="FFB8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割 伤</a:t>
                    </a:r>
                  </a:p>
                </p:txBody>
              </p:sp>
              <p:sp>
                <p:nvSpPr>
                  <p:cNvPr id="32784" name="文本框 38"/>
                  <p:cNvSpPr txBox="1"/>
                  <p:nvPr/>
                </p:nvSpPr>
                <p:spPr>
                  <a:xfrm>
                    <a:off x="4266841" y="1619799"/>
                    <a:ext cx="741385" cy="27776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 anchorCtr="0">
                    <a:spAutoFit/>
                  </a:bodyPr>
                  <a:lstStyle/>
                  <a:p>
                    <a:pPr algn="ctr">
                      <a:buClrTx/>
                      <a:buFontTx/>
                    </a:pPr>
                    <a:endParaRPr lang="zh-CN" altLang="en-US" sz="1200" dirty="0">
                      <a:solidFill>
                        <a:srgbClr val="808080"/>
                      </a:solidFill>
                      <a:latin typeface="LiHei Pro" pitchFamily="34" charset="-122"/>
                      <a:ea typeface="LiHei Pro" pitchFamily="34" charset="-122"/>
                    </a:endParaRPr>
                  </a:p>
                </p:txBody>
              </p:sp>
            </p:grpSp>
          </p:grpSp>
          <p:grpSp>
            <p:nvGrpSpPr>
              <p:cNvPr id="32785" name="组合 11"/>
              <p:cNvGrpSpPr/>
              <p:nvPr/>
            </p:nvGrpSpPr>
            <p:grpSpPr>
              <a:xfrm>
                <a:off x="4026926" y="2954792"/>
                <a:ext cx="1678068" cy="1678068"/>
                <a:chOff x="4026926" y="2516642"/>
                <a:chExt cx="1678068" cy="1678068"/>
              </a:xfrm>
            </p:grpSpPr>
            <p:grpSp>
              <p:nvGrpSpPr>
                <p:cNvPr id="32786" name="组合 27"/>
                <p:cNvGrpSpPr/>
                <p:nvPr/>
              </p:nvGrpSpPr>
              <p:grpSpPr>
                <a:xfrm>
                  <a:off x="4026926" y="2516642"/>
                  <a:ext cx="1678068" cy="1678068"/>
                  <a:chOff x="4926840" y="1732375"/>
                  <a:chExt cx="1656097" cy="1656098"/>
                </a:xfrm>
              </p:grpSpPr>
              <p:sp>
                <p:nvSpPr>
                  <p:cNvPr id="76" name="任意多边形 75"/>
                  <p:cNvSpPr/>
                  <p:nvPr/>
                </p:nvSpPr>
                <p:spPr>
                  <a:xfrm>
                    <a:off x="4926304" y="1731830"/>
                    <a:ext cx="1656069" cy="1657277"/>
                  </a:xfrm>
                  <a:custGeom>
                    <a:avLst/>
                    <a:gdLst>
                      <a:gd name="connsiteX0" fmla="*/ 734066 w 1656097"/>
                      <a:gd name="connsiteY0" fmla="*/ 0 h 1656098"/>
                      <a:gd name="connsiteX1" fmla="*/ 922032 w 1656097"/>
                      <a:gd name="connsiteY1" fmla="*/ 0 h 1656098"/>
                      <a:gd name="connsiteX2" fmla="*/ 958682 w 1656097"/>
                      <a:gd name="connsiteY2" fmla="*/ 170987 h 1656098"/>
                      <a:gd name="connsiteX3" fmla="*/ 967537 w 1656097"/>
                      <a:gd name="connsiteY3" fmla="*/ 172338 h 1656098"/>
                      <a:gd name="connsiteX4" fmla="*/ 1042604 w 1656097"/>
                      <a:gd name="connsiteY4" fmla="*/ 194634 h 1656098"/>
                      <a:gd name="connsiteX5" fmla="*/ 1160682 w 1656097"/>
                      <a:gd name="connsiteY5" fmla="*/ 63947 h 1656098"/>
                      <a:gd name="connsiteX6" fmla="*/ 1323465 w 1656097"/>
                      <a:gd name="connsiteY6" fmla="*/ 157929 h 1656098"/>
                      <a:gd name="connsiteX7" fmla="*/ 1271151 w 1656097"/>
                      <a:gd name="connsiteY7" fmla="*/ 319877 h 1656098"/>
                      <a:gd name="connsiteX8" fmla="*/ 1280994 w 1656097"/>
                      <a:gd name="connsiteY8" fmla="*/ 327054 h 1656098"/>
                      <a:gd name="connsiteX9" fmla="*/ 1333335 w 1656097"/>
                      <a:gd name="connsiteY9" fmla="*/ 377405 h 1656098"/>
                      <a:gd name="connsiteX10" fmla="*/ 1338950 w 1656097"/>
                      <a:gd name="connsiteY10" fmla="*/ 384065 h 1656098"/>
                      <a:gd name="connsiteX11" fmla="*/ 1498169 w 1656097"/>
                      <a:gd name="connsiteY11" fmla="*/ 332634 h 1656098"/>
                      <a:gd name="connsiteX12" fmla="*/ 1592152 w 1656097"/>
                      <a:gd name="connsiteY12" fmla="*/ 495417 h 1656098"/>
                      <a:gd name="connsiteX13" fmla="*/ 1473528 w 1656097"/>
                      <a:gd name="connsiteY13" fmla="*/ 602595 h 1656098"/>
                      <a:gd name="connsiteX14" fmla="*/ 1483127 w 1656097"/>
                      <a:gd name="connsiteY14" fmla="*/ 626411 h 1656098"/>
                      <a:gd name="connsiteX15" fmla="*/ 1501984 w 1656097"/>
                      <a:gd name="connsiteY15" fmla="*/ 701032 h 1656098"/>
                      <a:gd name="connsiteX16" fmla="*/ 1656097 w 1656097"/>
                      <a:gd name="connsiteY16" fmla="*/ 734067 h 1656098"/>
                      <a:gd name="connsiteX17" fmla="*/ 1656097 w 1656097"/>
                      <a:gd name="connsiteY17" fmla="*/ 922032 h 1656098"/>
                      <a:gd name="connsiteX18" fmla="*/ 1511749 w 1656097"/>
                      <a:gd name="connsiteY18" fmla="*/ 952973 h 1656098"/>
                      <a:gd name="connsiteX19" fmla="*/ 1506114 w 1656097"/>
                      <a:gd name="connsiteY19" fmla="*/ 989892 h 1656098"/>
                      <a:gd name="connsiteX20" fmla="*/ 1491538 w 1656097"/>
                      <a:gd name="connsiteY20" fmla="*/ 1048074 h 1656098"/>
                      <a:gd name="connsiteX21" fmla="*/ 1485827 w 1656097"/>
                      <a:gd name="connsiteY21" fmla="*/ 1064617 h 1656098"/>
                      <a:gd name="connsiteX22" fmla="*/ 1592152 w 1656097"/>
                      <a:gd name="connsiteY22" fmla="*/ 1160683 h 1656098"/>
                      <a:gd name="connsiteX23" fmla="*/ 1498169 w 1656097"/>
                      <a:gd name="connsiteY23" fmla="*/ 1323465 h 1656098"/>
                      <a:gd name="connsiteX24" fmla="*/ 1367507 w 1656097"/>
                      <a:gd name="connsiteY24" fmla="*/ 1281258 h 1656098"/>
                      <a:gd name="connsiteX25" fmla="*/ 1351398 w 1656097"/>
                      <a:gd name="connsiteY25" fmla="*/ 1303350 h 1656098"/>
                      <a:gd name="connsiteX26" fmla="*/ 1301049 w 1656097"/>
                      <a:gd name="connsiteY26" fmla="*/ 1355691 h 1656098"/>
                      <a:gd name="connsiteX27" fmla="*/ 1282493 w 1656097"/>
                      <a:gd name="connsiteY27" fmla="*/ 1371332 h 1656098"/>
                      <a:gd name="connsiteX28" fmla="*/ 1323465 w 1656097"/>
                      <a:gd name="connsiteY28" fmla="*/ 1498169 h 1656098"/>
                      <a:gd name="connsiteX29" fmla="*/ 1160682 w 1656097"/>
                      <a:gd name="connsiteY29" fmla="*/ 1592152 h 1656098"/>
                      <a:gd name="connsiteX30" fmla="*/ 1074277 w 1656097"/>
                      <a:gd name="connsiteY30" fmla="*/ 1496521 h 1656098"/>
                      <a:gd name="connsiteX31" fmla="*/ 1052042 w 1656097"/>
                      <a:gd name="connsiteY31" fmla="*/ 1505484 h 1656098"/>
                      <a:gd name="connsiteX32" fmla="*/ 948719 w 1656097"/>
                      <a:gd name="connsiteY32" fmla="*/ 1531593 h 1656098"/>
                      <a:gd name="connsiteX33" fmla="*/ 922032 w 1656097"/>
                      <a:gd name="connsiteY33" fmla="*/ 1656098 h 1656098"/>
                      <a:gd name="connsiteX34" fmla="*/ 734066 w 1656097"/>
                      <a:gd name="connsiteY34" fmla="*/ 1656098 h 1656098"/>
                      <a:gd name="connsiteX35" fmla="*/ 707323 w 1656097"/>
                      <a:gd name="connsiteY35" fmla="*/ 1531333 h 1656098"/>
                      <a:gd name="connsiteX36" fmla="*/ 688561 w 1656097"/>
                      <a:gd name="connsiteY36" fmla="*/ 1528470 h 1656098"/>
                      <a:gd name="connsiteX37" fmla="*/ 581645 w 1656097"/>
                      <a:gd name="connsiteY37" fmla="*/ 1496716 h 1656098"/>
                      <a:gd name="connsiteX38" fmla="*/ 495416 w 1656097"/>
                      <a:gd name="connsiteY38" fmla="*/ 1592152 h 1656098"/>
                      <a:gd name="connsiteX39" fmla="*/ 332634 w 1656097"/>
                      <a:gd name="connsiteY39" fmla="*/ 1498169 h 1656098"/>
                      <a:gd name="connsiteX40" fmla="*/ 373389 w 1656097"/>
                      <a:gd name="connsiteY40" fmla="*/ 1372000 h 1656098"/>
                      <a:gd name="connsiteX41" fmla="*/ 293970 w 1656097"/>
                      <a:gd name="connsiteY41" fmla="*/ 1290661 h 1656098"/>
                      <a:gd name="connsiteX42" fmla="*/ 287662 w 1656097"/>
                      <a:gd name="connsiteY42" fmla="*/ 1281558 h 1656098"/>
                      <a:gd name="connsiteX43" fmla="*/ 157930 w 1656097"/>
                      <a:gd name="connsiteY43" fmla="*/ 1323465 h 1656098"/>
                      <a:gd name="connsiteX44" fmla="*/ 63947 w 1656097"/>
                      <a:gd name="connsiteY44" fmla="*/ 1160683 h 1656098"/>
                      <a:gd name="connsiteX45" fmla="*/ 170348 w 1656097"/>
                      <a:gd name="connsiteY45" fmla="*/ 1064548 h 1656098"/>
                      <a:gd name="connsiteX46" fmla="*/ 159896 w 1656097"/>
                      <a:gd name="connsiteY46" fmla="*/ 1031651 h 1656098"/>
                      <a:gd name="connsiteX47" fmla="*/ 144063 w 1656097"/>
                      <a:gd name="connsiteY47" fmla="*/ 952912 h 1656098"/>
                      <a:gd name="connsiteX48" fmla="*/ 0 w 1656097"/>
                      <a:gd name="connsiteY48" fmla="*/ 922032 h 1656098"/>
                      <a:gd name="connsiteX49" fmla="*/ 0 w 1656097"/>
                      <a:gd name="connsiteY49" fmla="*/ 734067 h 1656098"/>
                      <a:gd name="connsiteX50" fmla="*/ 152682 w 1656097"/>
                      <a:gd name="connsiteY50" fmla="*/ 701339 h 1656098"/>
                      <a:gd name="connsiteX51" fmla="*/ 159896 w 1656097"/>
                      <a:gd name="connsiteY51" fmla="*/ 669158 h 1656098"/>
                      <a:gd name="connsiteX52" fmla="*/ 182923 w 1656097"/>
                      <a:gd name="connsiteY52" fmla="*/ 602913 h 1656098"/>
                      <a:gd name="connsiteX53" fmla="*/ 63947 w 1656097"/>
                      <a:gd name="connsiteY53" fmla="*/ 495417 h 1656098"/>
                      <a:gd name="connsiteX54" fmla="*/ 157930 w 1656097"/>
                      <a:gd name="connsiteY54" fmla="*/ 332634 h 1656098"/>
                      <a:gd name="connsiteX55" fmla="*/ 318389 w 1656097"/>
                      <a:gd name="connsiteY55" fmla="*/ 384465 h 1656098"/>
                      <a:gd name="connsiteX56" fmla="*/ 353537 w 1656097"/>
                      <a:gd name="connsiteY56" fmla="*/ 346539 h 1656098"/>
                      <a:gd name="connsiteX57" fmla="*/ 385166 w 1656097"/>
                      <a:gd name="connsiteY57" fmla="*/ 320558 h 1656098"/>
                      <a:gd name="connsiteX58" fmla="*/ 332634 w 1656097"/>
                      <a:gd name="connsiteY58" fmla="*/ 157929 h 1656098"/>
                      <a:gd name="connsiteX59" fmla="*/ 495416 w 1656097"/>
                      <a:gd name="connsiteY59" fmla="*/ 63947 h 1656098"/>
                      <a:gd name="connsiteX60" fmla="*/ 612546 w 1656097"/>
                      <a:gd name="connsiteY60" fmla="*/ 193585 h 1656098"/>
                      <a:gd name="connsiteX61" fmla="*/ 688561 w 1656097"/>
                      <a:gd name="connsiteY61" fmla="*/ 172338 h 1656098"/>
                      <a:gd name="connsiteX62" fmla="*/ 697415 w 1656097"/>
                      <a:gd name="connsiteY62" fmla="*/ 170987 h 1656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656097" h="1656098">
                        <a:moveTo>
                          <a:pt x="734066" y="0"/>
                        </a:moveTo>
                        <a:lnTo>
                          <a:pt x="922032" y="0"/>
                        </a:lnTo>
                        <a:lnTo>
                          <a:pt x="958682" y="170987"/>
                        </a:lnTo>
                        <a:lnTo>
                          <a:pt x="967537" y="172338"/>
                        </a:lnTo>
                        <a:lnTo>
                          <a:pt x="1042604" y="194634"/>
                        </a:lnTo>
                        <a:lnTo>
                          <a:pt x="1160682" y="63947"/>
                        </a:lnTo>
                        <a:lnTo>
                          <a:pt x="1323465" y="157929"/>
                        </a:lnTo>
                        <a:lnTo>
                          <a:pt x="1271151" y="319877"/>
                        </a:lnTo>
                        <a:lnTo>
                          <a:pt x="1280994" y="327054"/>
                        </a:lnTo>
                        <a:cubicBezTo>
                          <a:pt x="1299308" y="342918"/>
                          <a:pt x="1316780" y="359726"/>
                          <a:pt x="1333335" y="377405"/>
                        </a:cubicBezTo>
                        <a:lnTo>
                          <a:pt x="1338950" y="384065"/>
                        </a:lnTo>
                        <a:lnTo>
                          <a:pt x="1498169" y="332634"/>
                        </a:lnTo>
                        <a:lnTo>
                          <a:pt x="1592152" y="495417"/>
                        </a:lnTo>
                        <a:lnTo>
                          <a:pt x="1473528" y="602595"/>
                        </a:lnTo>
                        <a:lnTo>
                          <a:pt x="1483127" y="626411"/>
                        </a:lnTo>
                        <a:lnTo>
                          <a:pt x="1501984" y="701032"/>
                        </a:lnTo>
                        <a:lnTo>
                          <a:pt x="1656097" y="734067"/>
                        </a:lnTo>
                        <a:lnTo>
                          <a:pt x="1656097" y="922032"/>
                        </a:lnTo>
                        <a:lnTo>
                          <a:pt x="1511749" y="952973"/>
                        </a:lnTo>
                        <a:lnTo>
                          <a:pt x="1506114" y="989892"/>
                        </a:lnTo>
                        <a:cubicBezTo>
                          <a:pt x="1502081" y="1009604"/>
                          <a:pt x="1497209" y="1029011"/>
                          <a:pt x="1491538" y="1048074"/>
                        </a:cubicBezTo>
                        <a:lnTo>
                          <a:pt x="1485827" y="1064617"/>
                        </a:lnTo>
                        <a:lnTo>
                          <a:pt x="1592152" y="1160683"/>
                        </a:lnTo>
                        <a:lnTo>
                          <a:pt x="1498169" y="1323465"/>
                        </a:lnTo>
                        <a:lnTo>
                          <a:pt x="1367507" y="1281258"/>
                        </a:lnTo>
                        <a:lnTo>
                          <a:pt x="1351398" y="1303350"/>
                        </a:lnTo>
                        <a:cubicBezTo>
                          <a:pt x="1335535" y="1321664"/>
                          <a:pt x="1318727" y="1339136"/>
                          <a:pt x="1301049" y="1355691"/>
                        </a:cubicBezTo>
                        <a:lnTo>
                          <a:pt x="1282493" y="1371332"/>
                        </a:lnTo>
                        <a:lnTo>
                          <a:pt x="1323465" y="1498169"/>
                        </a:lnTo>
                        <a:lnTo>
                          <a:pt x="1160682" y="1592152"/>
                        </a:lnTo>
                        <a:lnTo>
                          <a:pt x="1074277" y="1496521"/>
                        </a:lnTo>
                        <a:lnTo>
                          <a:pt x="1052042" y="1505484"/>
                        </a:lnTo>
                        <a:lnTo>
                          <a:pt x="948719" y="1531593"/>
                        </a:lnTo>
                        <a:lnTo>
                          <a:pt x="922032" y="1656098"/>
                        </a:lnTo>
                        <a:lnTo>
                          <a:pt x="734066" y="1656098"/>
                        </a:lnTo>
                        <a:lnTo>
                          <a:pt x="707323" y="1531333"/>
                        </a:lnTo>
                        <a:lnTo>
                          <a:pt x="688561" y="1528470"/>
                        </a:lnTo>
                        <a:lnTo>
                          <a:pt x="581645" y="1496716"/>
                        </a:lnTo>
                        <a:lnTo>
                          <a:pt x="495416" y="1592152"/>
                        </a:lnTo>
                        <a:lnTo>
                          <a:pt x="332634" y="1498169"/>
                        </a:lnTo>
                        <a:lnTo>
                          <a:pt x="373389" y="1372000"/>
                        </a:lnTo>
                        <a:lnTo>
                          <a:pt x="293970" y="1290661"/>
                        </a:lnTo>
                        <a:lnTo>
                          <a:pt x="287662" y="1281558"/>
                        </a:lnTo>
                        <a:lnTo>
                          <a:pt x="157930" y="1323465"/>
                        </a:lnTo>
                        <a:lnTo>
                          <a:pt x="63947" y="1160683"/>
                        </a:lnTo>
                        <a:lnTo>
                          <a:pt x="170348" y="1064548"/>
                        </a:lnTo>
                        <a:lnTo>
                          <a:pt x="159896" y="1031651"/>
                        </a:lnTo>
                        <a:lnTo>
                          <a:pt x="144063" y="952912"/>
                        </a:lnTo>
                        <a:lnTo>
                          <a:pt x="0" y="922032"/>
                        </a:lnTo>
                        <a:lnTo>
                          <a:pt x="0" y="734067"/>
                        </a:lnTo>
                        <a:lnTo>
                          <a:pt x="152682" y="701339"/>
                        </a:lnTo>
                        <a:lnTo>
                          <a:pt x="159896" y="669158"/>
                        </a:lnTo>
                        <a:lnTo>
                          <a:pt x="182923" y="602913"/>
                        </a:lnTo>
                        <a:lnTo>
                          <a:pt x="63947" y="495417"/>
                        </a:lnTo>
                        <a:lnTo>
                          <a:pt x="157930" y="332634"/>
                        </a:lnTo>
                        <a:lnTo>
                          <a:pt x="318389" y="384465"/>
                        </a:lnTo>
                        <a:lnTo>
                          <a:pt x="353537" y="346539"/>
                        </a:lnTo>
                        <a:lnTo>
                          <a:pt x="385166" y="320558"/>
                        </a:lnTo>
                        <a:lnTo>
                          <a:pt x="332634" y="157929"/>
                        </a:lnTo>
                        <a:lnTo>
                          <a:pt x="495416" y="63947"/>
                        </a:lnTo>
                        <a:lnTo>
                          <a:pt x="612546" y="193585"/>
                        </a:lnTo>
                        <a:lnTo>
                          <a:pt x="688561" y="172338"/>
                        </a:lnTo>
                        <a:lnTo>
                          <a:pt x="697415" y="1709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100000">
                        <a:srgbClr val="E2E2E2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90500" dist="889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椭圆 76"/>
                  <p:cNvSpPr/>
                  <p:nvPr/>
                </p:nvSpPr>
                <p:spPr>
                  <a:xfrm>
                    <a:off x="5189938" y="1995474"/>
                    <a:ext cx="1129900" cy="1129900"/>
                  </a:xfrm>
                  <a:prstGeom prst="ellipse">
                    <a:avLst/>
                  </a:prstGeom>
                  <a:solidFill>
                    <a:srgbClr val="01ACBE"/>
                  </a:solidFill>
                  <a:ln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88900" dist="38100" dir="135000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椭圆 30"/>
                  <p:cNvSpPr/>
                  <p:nvPr/>
                </p:nvSpPr>
                <p:spPr>
                  <a:xfrm>
                    <a:off x="5313048" y="2122912"/>
                    <a:ext cx="883681" cy="88368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25400"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889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790" name="文本框 40"/>
                <p:cNvSpPr txBox="1"/>
                <p:nvPr/>
              </p:nvSpPr>
              <p:spPr>
                <a:xfrm>
                  <a:off x="4365900" y="3137353"/>
                  <a:ext cx="1000117" cy="4434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rgbClr val="01ACB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跌 伤</a:t>
                  </a:r>
                </a:p>
              </p:txBody>
            </p:sp>
          </p:grpSp>
          <p:grpSp>
            <p:nvGrpSpPr>
              <p:cNvPr id="32791" name="组合 12"/>
              <p:cNvGrpSpPr/>
              <p:nvPr/>
            </p:nvGrpSpPr>
            <p:grpSpPr>
              <a:xfrm>
                <a:off x="4913945" y="1597556"/>
                <a:ext cx="1457575" cy="1457575"/>
                <a:chOff x="4913945" y="1159406"/>
                <a:chExt cx="1457575" cy="1457575"/>
              </a:xfrm>
            </p:grpSpPr>
            <p:grpSp>
              <p:nvGrpSpPr>
                <p:cNvPr id="32792" name="组合 15"/>
                <p:cNvGrpSpPr/>
                <p:nvPr/>
              </p:nvGrpSpPr>
              <p:grpSpPr>
                <a:xfrm>
                  <a:off x="4913945" y="1159406"/>
                  <a:ext cx="1457575" cy="1457575"/>
                  <a:chOff x="4926840" y="1732375"/>
                  <a:chExt cx="1656097" cy="1656098"/>
                </a:xfrm>
              </p:grpSpPr>
              <p:sp>
                <p:nvSpPr>
                  <p:cNvPr id="69" name="任意多边形 68"/>
                  <p:cNvSpPr/>
                  <p:nvPr/>
                </p:nvSpPr>
                <p:spPr>
                  <a:xfrm>
                    <a:off x="4926701" y="1731949"/>
                    <a:ext cx="1655864" cy="1657309"/>
                  </a:xfrm>
                  <a:custGeom>
                    <a:avLst/>
                    <a:gdLst>
                      <a:gd name="connsiteX0" fmla="*/ 734066 w 1656097"/>
                      <a:gd name="connsiteY0" fmla="*/ 0 h 1656098"/>
                      <a:gd name="connsiteX1" fmla="*/ 922032 w 1656097"/>
                      <a:gd name="connsiteY1" fmla="*/ 0 h 1656098"/>
                      <a:gd name="connsiteX2" fmla="*/ 958682 w 1656097"/>
                      <a:gd name="connsiteY2" fmla="*/ 170987 h 1656098"/>
                      <a:gd name="connsiteX3" fmla="*/ 967537 w 1656097"/>
                      <a:gd name="connsiteY3" fmla="*/ 172338 h 1656098"/>
                      <a:gd name="connsiteX4" fmla="*/ 1042604 w 1656097"/>
                      <a:gd name="connsiteY4" fmla="*/ 194634 h 1656098"/>
                      <a:gd name="connsiteX5" fmla="*/ 1160682 w 1656097"/>
                      <a:gd name="connsiteY5" fmla="*/ 63947 h 1656098"/>
                      <a:gd name="connsiteX6" fmla="*/ 1323465 w 1656097"/>
                      <a:gd name="connsiteY6" fmla="*/ 157929 h 1656098"/>
                      <a:gd name="connsiteX7" fmla="*/ 1271151 w 1656097"/>
                      <a:gd name="connsiteY7" fmla="*/ 319877 h 1656098"/>
                      <a:gd name="connsiteX8" fmla="*/ 1280994 w 1656097"/>
                      <a:gd name="connsiteY8" fmla="*/ 327054 h 1656098"/>
                      <a:gd name="connsiteX9" fmla="*/ 1333335 w 1656097"/>
                      <a:gd name="connsiteY9" fmla="*/ 377405 h 1656098"/>
                      <a:gd name="connsiteX10" fmla="*/ 1338950 w 1656097"/>
                      <a:gd name="connsiteY10" fmla="*/ 384065 h 1656098"/>
                      <a:gd name="connsiteX11" fmla="*/ 1498169 w 1656097"/>
                      <a:gd name="connsiteY11" fmla="*/ 332634 h 1656098"/>
                      <a:gd name="connsiteX12" fmla="*/ 1592152 w 1656097"/>
                      <a:gd name="connsiteY12" fmla="*/ 495417 h 1656098"/>
                      <a:gd name="connsiteX13" fmla="*/ 1473528 w 1656097"/>
                      <a:gd name="connsiteY13" fmla="*/ 602595 h 1656098"/>
                      <a:gd name="connsiteX14" fmla="*/ 1483127 w 1656097"/>
                      <a:gd name="connsiteY14" fmla="*/ 626411 h 1656098"/>
                      <a:gd name="connsiteX15" fmla="*/ 1501984 w 1656097"/>
                      <a:gd name="connsiteY15" fmla="*/ 701032 h 1656098"/>
                      <a:gd name="connsiteX16" fmla="*/ 1656097 w 1656097"/>
                      <a:gd name="connsiteY16" fmla="*/ 734067 h 1656098"/>
                      <a:gd name="connsiteX17" fmla="*/ 1656097 w 1656097"/>
                      <a:gd name="connsiteY17" fmla="*/ 922032 h 1656098"/>
                      <a:gd name="connsiteX18" fmla="*/ 1511749 w 1656097"/>
                      <a:gd name="connsiteY18" fmla="*/ 952973 h 1656098"/>
                      <a:gd name="connsiteX19" fmla="*/ 1506114 w 1656097"/>
                      <a:gd name="connsiteY19" fmla="*/ 989892 h 1656098"/>
                      <a:gd name="connsiteX20" fmla="*/ 1491538 w 1656097"/>
                      <a:gd name="connsiteY20" fmla="*/ 1048074 h 1656098"/>
                      <a:gd name="connsiteX21" fmla="*/ 1485827 w 1656097"/>
                      <a:gd name="connsiteY21" fmla="*/ 1064617 h 1656098"/>
                      <a:gd name="connsiteX22" fmla="*/ 1592152 w 1656097"/>
                      <a:gd name="connsiteY22" fmla="*/ 1160683 h 1656098"/>
                      <a:gd name="connsiteX23" fmla="*/ 1498169 w 1656097"/>
                      <a:gd name="connsiteY23" fmla="*/ 1323465 h 1656098"/>
                      <a:gd name="connsiteX24" fmla="*/ 1367507 w 1656097"/>
                      <a:gd name="connsiteY24" fmla="*/ 1281258 h 1656098"/>
                      <a:gd name="connsiteX25" fmla="*/ 1351398 w 1656097"/>
                      <a:gd name="connsiteY25" fmla="*/ 1303350 h 1656098"/>
                      <a:gd name="connsiteX26" fmla="*/ 1301049 w 1656097"/>
                      <a:gd name="connsiteY26" fmla="*/ 1355691 h 1656098"/>
                      <a:gd name="connsiteX27" fmla="*/ 1282493 w 1656097"/>
                      <a:gd name="connsiteY27" fmla="*/ 1371332 h 1656098"/>
                      <a:gd name="connsiteX28" fmla="*/ 1323465 w 1656097"/>
                      <a:gd name="connsiteY28" fmla="*/ 1498169 h 1656098"/>
                      <a:gd name="connsiteX29" fmla="*/ 1160682 w 1656097"/>
                      <a:gd name="connsiteY29" fmla="*/ 1592152 h 1656098"/>
                      <a:gd name="connsiteX30" fmla="*/ 1074277 w 1656097"/>
                      <a:gd name="connsiteY30" fmla="*/ 1496521 h 1656098"/>
                      <a:gd name="connsiteX31" fmla="*/ 1052042 w 1656097"/>
                      <a:gd name="connsiteY31" fmla="*/ 1505484 h 1656098"/>
                      <a:gd name="connsiteX32" fmla="*/ 948719 w 1656097"/>
                      <a:gd name="connsiteY32" fmla="*/ 1531593 h 1656098"/>
                      <a:gd name="connsiteX33" fmla="*/ 922032 w 1656097"/>
                      <a:gd name="connsiteY33" fmla="*/ 1656098 h 1656098"/>
                      <a:gd name="connsiteX34" fmla="*/ 734066 w 1656097"/>
                      <a:gd name="connsiteY34" fmla="*/ 1656098 h 1656098"/>
                      <a:gd name="connsiteX35" fmla="*/ 707323 w 1656097"/>
                      <a:gd name="connsiteY35" fmla="*/ 1531333 h 1656098"/>
                      <a:gd name="connsiteX36" fmla="*/ 688561 w 1656097"/>
                      <a:gd name="connsiteY36" fmla="*/ 1528470 h 1656098"/>
                      <a:gd name="connsiteX37" fmla="*/ 581645 w 1656097"/>
                      <a:gd name="connsiteY37" fmla="*/ 1496716 h 1656098"/>
                      <a:gd name="connsiteX38" fmla="*/ 495416 w 1656097"/>
                      <a:gd name="connsiteY38" fmla="*/ 1592152 h 1656098"/>
                      <a:gd name="connsiteX39" fmla="*/ 332634 w 1656097"/>
                      <a:gd name="connsiteY39" fmla="*/ 1498169 h 1656098"/>
                      <a:gd name="connsiteX40" fmla="*/ 373389 w 1656097"/>
                      <a:gd name="connsiteY40" fmla="*/ 1372000 h 1656098"/>
                      <a:gd name="connsiteX41" fmla="*/ 293970 w 1656097"/>
                      <a:gd name="connsiteY41" fmla="*/ 1290661 h 1656098"/>
                      <a:gd name="connsiteX42" fmla="*/ 287662 w 1656097"/>
                      <a:gd name="connsiteY42" fmla="*/ 1281558 h 1656098"/>
                      <a:gd name="connsiteX43" fmla="*/ 157930 w 1656097"/>
                      <a:gd name="connsiteY43" fmla="*/ 1323465 h 1656098"/>
                      <a:gd name="connsiteX44" fmla="*/ 63947 w 1656097"/>
                      <a:gd name="connsiteY44" fmla="*/ 1160683 h 1656098"/>
                      <a:gd name="connsiteX45" fmla="*/ 170348 w 1656097"/>
                      <a:gd name="connsiteY45" fmla="*/ 1064548 h 1656098"/>
                      <a:gd name="connsiteX46" fmla="*/ 159896 w 1656097"/>
                      <a:gd name="connsiteY46" fmla="*/ 1031651 h 1656098"/>
                      <a:gd name="connsiteX47" fmla="*/ 144063 w 1656097"/>
                      <a:gd name="connsiteY47" fmla="*/ 952912 h 1656098"/>
                      <a:gd name="connsiteX48" fmla="*/ 0 w 1656097"/>
                      <a:gd name="connsiteY48" fmla="*/ 922032 h 1656098"/>
                      <a:gd name="connsiteX49" fmla="*/ 0 w 1656097"/>
                      <a:gd name="connsiteY49" fmla="*/ 734067 h 1656098"/>
                      <a:gd name="connsiteX50" fmla="*/ 152682 w 1656097"/>
                      <a:gd name="connsiteY50" fmla="*/ 701339 h 1656098"/>
                      <a:gd name="connsiteX51" fmla="*/ 159896 w 1656097"/>
                      <a:gd name="connsiteY51" fmla="*/ 669158 h 1656098"/>
                      <a:gd name="connsiteX52" fmla="*/ 182923 w 1656097"/>
                      <a:gd name="connsiteY52" fmla="*/ 602913 h 1656098"/>
                      <a:gd name="connsiteX53" fmla="*/ 63947 w 1656097"/>
                      <a:gd name="connsiteY53" fmla="*/ 495417 h 1656098"/>
                      <a:gd name="connsiteX54" fmla="*/ 157930 w 1656097"/>
                      <a:gd name="connsiteY54" fmla="*/ 332634 h 1656098"/>
                      <a:gd name="connsiteX55" fmla="*/ 318389 w 1656097"/>
                      <a:gd name="connsiteY55" fmla="*/ 384465 h 1656098"/>
                      <a:gd name="connsiteX56" fmla="*/ 353537 w 1656097"/>
                      <a:gd name="connsiteY56" fmla="*/ 346539 h 1656098"/>
                      <a:gd name="connsiteX57" fmla="*/ 385166 w 1656097"/>
                      <a:gd name="connsiteY57" fmla="*/ 320558 h 1656098"/>
                      <a:gd name="connsiteX58" fmla="*/ 332634 w 1656097"/>
                      <a:gd name="connsiteY58" fmla="*/ 157929 h 1656098"/>
                      <a:gd name="connsiteX59" fmla="*/ 495416 w 1656097"/>
                      <a:gd name="connsiteY59" fmla="*/ 63947 h 1656098"/>
                      <a:gd name="connsiteX60" fmla="*/ 612546 w 1656097"/>
                      <a:gd name="connsiteY60" fmla="*/ 193585 h 1656098"/>
                      <a:gd name="connsiteX61" fmla="*/ 688561 w 1656097"/>
                      <a:gd name="connsiteY61" fmla="*/ 172338 h 1656098"/>
                      <a:gd name="connsiteX62" fmla="*/ 697415 w 1656097"/>
                      <a:gd name="connsiteY62" fmla="*/ 170987 h 1656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656097" h="1656098">
                        <a:moveTo>
                          <a:pt x="734066" y="0"/>
                        </a:moveTo>
                        <a:lnTo>
                          <a:pt x="922032" y="0"/>
                        </a:lnTo>
                        <a:lnTo>
                          <a:pt x="958682" y="170987"/>
                        </a:lnTo>
                        <a:lnTo>
                          <a:pt x="967537" y="172338"/>
                        </a:lnTo>
                        <a:lnTo>
                          <a:pt x="1042604" y="194634"/>
                        </a:lnTo>
                        <a:lnTo>
                          <a:pt x="1160682" y="63947"/>
                        </a:lnTo>
                        <a:lnTo>
                          <a:pt x="1323465" y="157929"/>
                        </a:lnTo>
                        <a:lnTo>
                          <a:pt x="1271151" y="319877"/>
                        </a:lnTo>
                        <a:lnTo>
                          <a:pt x="1280994" y="327054"/>
                        </a:lnTo>
                        <a:cubicBezTo>
                          <a:pt x="1299308" y="342918"/>
                          <a:pt x="1316780" y="359726"/>
                          <a:pt x="1333335" y="377405"/>
                        </a:cubicBezTo>
                        <a:lnTo>
                          <a:pt x="1338950" y="384065"/>
                        </a:lnTo>
                        <a:lnTo>
                          <a:pt x="1498169" y="332634"/>
                        </a:lnTo>
                        <a:lnTo>
                          <a:pt x="1592152" y="495417"/>
                        </a:lnTo>
                        <a:lnTo>
                          <a:pt x="1473528" y="602595"/>
                        </a:lnTo>
                        <a:lnTo>
                          <a:pt x="1483127" y="626411"/>
                        </a:lnTo>
                        <a:lnTo>
                          <a:pt x="1501984" y="701032"/>
                        </a:lnTo>
                        <a:lnTo>
                          <a:pt x="1656097" y="734067"/>
                        </a:lnTo>
                        <a:lnTo>
                          <a:pt x="1656097" y="922032"/>
                        </a:lnTo>
                        <a:lnTo>
                          <a:pt x="1511749" y="952973"/>
                        </a:lnTo>
                        <a:lnTo>
                          <a:pt x="1506114" y="989892"/>
                        </a:lnTo>
                        <a:cubicBezTo>
                          <a:pt x="1502081" y="1009604"/>
                          <a:pt x="1497209" y="1029011"/>
                          <a:pt x="1491538" y="1048074"/>
                        </a:cubicBezTo>
                        <a:lnTo>
                          <a:pt x="1485827" y="1064617"/>
                        </a:lnTo>
                        <a:lnTo>
                          <a:pt x="1592152" y="1160683"/>
                        </a:lnTo>
                        <a:lnTo>
                          <a:pt x="1498169" y="1323465"/>
                        </a:lnTo>
                        <a:lnTo>
                          <a:pt x="1367507" y="1281258"/>
                        </a:lnTo>
                        <a:lnTo>
                          <a:pt x="1351398" y="1303350"/>
                        </a:lnTo>
                        <a:cubicBezTo>
                          <a:pt x="1335535" y="1321664"/>
                          <a:pt x="1318727" y="1339136"/>
                          <a:pt x="1301049" y="1355691"/>
                        </a:cubicBezTo>
                        <a:lnTo>
                          <a:pt x="1282493" y="1371332"/>
                        </a:lnTo>
                        <a:lnTo>
                          <a:pt x="1323465" y="1498169"/>
                        </a:lnTo>
                        <a:lnTo>
                          <a:pt x="1160682" y="1592152"/>
                        </a:lnTo>
                        <a:lnTo>
                          <a:pt x="1074277" y="1496521"/>
                        </a:lnTo>
                        <a:lnTo>
                          <a:pt x="1052042" y="1505484"/>
                        </a:lnTo>
                        <a:lnTo>
                          <a:pt x="948719" y="1531593"/>
                        </a:lnTo>
                        <a:lnTo>
                          <a:pt x="922032" y="1656098"/>
                        </a:lnTo>
                        <a:lnTo>
                          <a:pt x="734066" y="1656098"/>
                        </a:lnTo>
                        <a:lnTo>
                          <a:pt x="707323" y="1531333"/>
                        </a:lnTo>
                        <a:lnTo>
                          <a:pt x="688561" y="1528470"/>
                        </a:lnTo>
                        <a:lnTo>
                          <a:pt x="581645" y="1496716"/>
                        </a:lnTo>
                        <a:lnTo>
                          <a:pt x="495416" y="1592152"/>
                        </a:lnTo>
                        <a:lnTo>
                          <a:pt x="332634" y="1498169"/>
                        </a:lnTo>
                        <a:lnTo>
                          <a:pt x="373389" y="1372000"/>
                        </a:lnTo>
                        <a:lnTo>
                          <a:pt x="293970" y="1290661"/>
                        </a:lnTo>
                        <a:lnTo>
                          <a:pt x="287662" y="1281558"/>
                        </a:lnTo>
                        <a:lnTo>
                          <a:pt x="157930" y="1323465"/>
                        </a:lnTo>
                        <a:lnTo>
                          <a:pt x="63947" y="1160683"/>
                        </a:lnTo>
                        <a:lnTo>
                          <a:pt x="170348" y="1064548"/>
                        </a:lnTo>
                        <a:lnTo>
                          <a:pt x="159896" y="1031651"/>
                        </a:lnTo>
                        <a:lnTo>
                          <a:pt x="144063" y="952912"/>
                        </a:lnTo>
                        <a:lnTo>
                          <a:pt x="0" y="922032"/>
                        </a:lnTo>
                        <a:lnTo>
                          <a:pt x="0" y="734067"/>
                        </a:lnTo>
                        <a:lnTo>
                          <a:pt x="152682" y="701339"/>
                        </a:lnTo>
                        <a:lnTo>
                          <a:pt x="159896" y="669158"/>
                        </a:lnTo>
                        <a:lnTo>
                          <a:pt x="182923" y="602913"/>
                        </a:lnTo>
                        <a:lnTo>
                          <a:pt x="63947" y="495417"/>
                        </a:lnTo>
                        <a:lnTo>
                          <a:pt x="157930" y="332634"/>
                        </a:lnTo>
                        <a:lnTo>
                          <a:pt x="318389" y="384465"/>
                        </a:lnTo>
                        <a:lnTo>
                          <a:pt x="353537" y="346539"/>
                        </a:lnTo>
                        <a:lnTo>
                          <a:pt x="385166" y="320558"/>
                        </a:lnTo>
                        <a:lnTo>
                          <a:pt x="332634" y="157929"/>
                        </a:lnTo>
                        <a:lnTo>
                          <a:pt x="495416" y="63947"/>
                        </a:lnTo>
                        <a:lnTo>
                          <a:pt x="612546" y="193585"/>
                        </a:lnTo>
                        <a:lnTo>
                          <a:pt x="688561" y="172338"/>
                        </a:lnTo>
                        <a:lnTo>
                          <a:pt x="697415" y="1709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100000">
                        <a:srgbClr val="E2E2E2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90500" dist="889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" name="椭圆 17"/>
                  <p:cNvSpPr/>
                  <p:nvPr/>
                </p:nvSpPr>
                <p:spPr>
                  <a:xfrm>
                    <a:off x="5189938" y="1995474"/>
                    <a:ext cx="1129900" cy="1129900"/>
                  </a:xfrm>
                  <a:prstGeom prst="ellipse">
                    <a:avLst/>
                  </a:prstGeom>
                  <a:solidFill>
                    <a:srgbClr val="663A77"/>
                  </a:solidFill>
                  <a:ln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88900" dist="38100" dir="135000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1" name="椭圆 70"/>
                  <p:cNvSpPr/>
                  <p:nvPr/>
                </p:nvSpPr>
                <p:spPr>
                  <a:xfrm>
                    <a:off x="5313048" y="2122912"/>
                    <a:ext cx="883681" cy="88368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25400"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889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796" name="文本框 43"/>
                <p:cNvSpPr txBox="1"/>
                <p:nvPr/>
              </p:nvSpPr>
              <p:spPr>
                <a:xfrm>
                  <a:off x="5133493" y="1637155"/>
                  <a:ext cx="1000117" cy="4434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rgbClr val="663A77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扎伤</a:t>
                  </a:r>
                </a:p>
              </p:txBody>
            </p:sp>
          </p:grpSp>
          <p:grpSp>
            <p:nvGrpSpPr>
              <p:cNvPr id="32797" name="组合 14"/>
              <p:cNvGrpSpPr/>
              <p:nvPr/>
            </p:nvGrpSpPr>
            <p:grpSpPr>
              <a:xfrm>
                <a:off x="4741270" y="4512576"/>
                <a:ext cx="1827597" cy="1827597"/>
                <a:chOff x="4741270" y="4074426"/>
                <a:chExt cx="1827597" cy="1827597"/>
              </a:xfrm>
            </p:grpSpPr>
            <p:grpSp>
              <p:nvGrpSpPr>
                <p:cNvPr id="32798" name="组合 31"/>
                <p:cNvGrpSpPr/>
                <p:nvPr/>
              </p:nvGrpSpPr>
              <p:grpSpPr>
                <a:xfrm>
                  <a:off x="4741270" y="4074426"/>
                  <a:ext cx="1827597" cy="1827597"/>
                  <a:chOff x="4926840" y="1732375"/>
                  <a:chExt cx="1656097" cy="1656098"/>
                </a:xfrm>
              </p:grpSpPr>
              <p:sp>
                <p:nvSpPr>
                  <p:cNvPr id="62" name="任意多边形 61"/>
                  <p:cNvSpPr/>
                  <p:nvPr/>
                </p:nvSpPr>
                <p:spPr>
                  <a:xfrm>
                    <a:off x="4926396" y="1732647"/>
                    <a:ext cx="1657238" cy="1655442"/>
                  </a:xfrm>
                  <a:custGeom>
                    <a:avLst/>
                    <a:gdLst>
                      <a:gd name="connsiteX0" fmla="*/ 734066 w 1656097"/>
                      <a:gd name="connsiteY0" fmla="*/ 0 h 1656098"/>
                      <a:gd name="connsiteX1" fmla="*/ 922032 w 1656097"/>
                      <a:gd name="connsiteY1" fmla="*/ 0 h 1656098"/>
                      <a:gd name="connsiteX2" fmla="*/ 958682 w 1656097"/>
                      <a:gd name="connsiteY2" fmla="*/ 170987 h 1656098"/>
                      <a:gd name="connsiteX3" fmla="*/ 967537 w 1656097"/>
                      <a:gd name="connsiteY3" fmla="*/ 172338 h 1656098"/>
                      <a:gd name="connsiteX4" fmla="*/ 1042604 w 1656097"/>
                      <a:gd name="connsiteY4" fmla="*/ 194634 h 1656098"/>
                      <a:gd name="connsiteX5" fmla="*/ 1160682 w 1656097"/>
                      <a:gd name="connsiteY5" fmla="*/ 63947 h 1656098"/>
                      <a:gd name="connsiteX6" fmla="*/ 1323465 w 1656097"/>
                      <a:gd name="connsiteY6" fmla="*/ 157929 h 1656098"/>
                      <a:gd name="connsiteX7" fmla="*/ 1271151 w 1656097"/>
                      <a:gd name="connsiteY7" fmla="*/ 319877 h 1656098"/>
                      <a:gd name="connsiteX8" fmla="*/ 1280994 w 1656097"/>
                      <a:gd name="connsiteY8" fmla="*/ 327054 h 1656098"/>
                      <a:gd name="connsiteX9" fmla="*/ 1333335 w 1656097"/>
                      <a:gd name="connsiteY9" fmla="*/ 377405 h 1656098"/>
                      <a:gd name="connsiteX10" fmla="*/ 1338950 w 1656097"/>
                      <a:gd name="connsiteY10" fmla="*/ 384065 h 1656098"/>
                      <a:gd name="connsiteX11" fmla="*/ 1498169 w 1656097"/>
                      <a:gd name="connsiteY11" fmla="*/ 332634 h 1656098"/>
                      <a:gd name="connsiteX12" fmla="*/ 1592152 w 1656097"/>
                      <a:gd name="connsiteY12" fmla="*/ 495417 h 1656098"/>
                      <a:gd name="connsiteX13" fmla="*/ 1473528 w 1656097"/>
                      <a:gd name="connsiteY13" fmla="*/ 602595 h 1656098"/>
                      <a:gd name="connsiteX14" fmla="*/ 1483127 w 1656097"/>
                      <a:gd name="connsiteY14" fmla="*/ 626411 h 1656098"/>
                      <a:gd name="connsiteX15" fmla="*/ 1501984 w 1656097"/>
                      <a:gd name="connsiteY15" fmla="*/ 701032 h 1656098"/>
                      <a:gd name="connsiteX16" fmla="*/ 1656097 w 1656097"/>
                      <a:gd name="connsiteY16" fmla="*/ 734067 h 1656098"/>
                      <a:gd name="connsiteX17" fmla="*/ 1656097 w 1656097"/>
                      <a:gd name="connsiteY17" fmla="*/ 922032 h 1656098"/>
                      <a:gd name="connsiteX18" fmla="*/ 1511749 w 1656097"/>
                      <a:gd name="connsiteY18" fmla="*/ 952973 h 1656098"/>
                      <a:gd name="connsiteX19" fmla="*/ 1506114 w 1656097"/>
                      <a:gd name="connsiteY19" fmla="*/ 989892 h 1656098"/>
                      <a:gd name="connsiteX20" fmla="*/ 1491538 w 1656097"/>
                      <a:gd name="connsiteY20" fmla="*/ 1048074 h 1656098"/>
                      <a:gd name="connsiteX21" fmla="*/ 1485827 w 1656097"/>
                      <a:gd name="connsiteY21" fmla="*/ 1064617 h 1656098"/>
                      <a:gd name="connsiteX22" fmla="*/ 1592152 w 1656097"/>
                      <a:gd name="connsiteY22" fmla="*/ 1160683 h 1656098"/>
                      <a:gd name="connsiteX23" fmla="*/ 1498169 w 1656097"/>
                      <a:gd name="connsiteY23" fmla="*/ 1323465 h 1656098"/>
                      <a:gd name="connsiteX24" fmla="*/ 1367507 w 1656097"/>
                      <a:gd name="connsiteY24" fmla="*/ 1281258 h 1656098"/>
                      <a:gd name="connsiteX25" fmla="*/ 1351398 w 1656097"/>
                      <a:gd name="connsiteY25" fmla="*/ 1303350 h 1656098"/>
                      <a:gd name="connsiteX26" fmla="*/ 1301049 w 1656097"/>
                      <a:gd name="connsiteY26" fmla="*/ 1355691 h 1656098"/>
                      <a:gd name="connsiteX27" fmla="*/ 1282493 w 1656097"/>
                      <a:gd name="connsiteY27" fmla="*/ 1371332 h 1656098"/>
                      <a:gd name="connsiteX28" fmla="*/ 1323465 w 1656097"/>
                      <a:gd name="connsiteY28" fmla="*/ 1498169 h 1656098"/>
                      <a:gd name="connsiteX29" fmla="*/ 1160682 w 1656097"/>
                      <a:gd name="connsiteY29" fmla="*/ 1592152 h 1656098"/>
                      <a:gd name="connsiteX30" fmla="*/ 1074277 w 1656097"/>
                      <a:gd name="connsiteY30" fmla="*/ 1496521 h 1656098"/>
                      <a:gd name="connsiteX31" fmla="*/ 1052042 w 1656097"/>
                      <a:gd name="connsiteY31" fmla="*/ 1505484 h 1656098"/>
                      <a:gd name="connsiteX32" fmla="*/ 948719 w 1656097"/>
                      <a:gd name="connsiteY32" fmla="*/ 1531593 h 1656098"/>
                      <a:gd name="connsiteX33" fmla="*/ 922032 w 1656097"/>
                      <a:gd name="connsiteY33" fmla="*/ 1656098 h 1656098"/>
                      <a:gd name="connsiteX34" fmla="*/ 734066 w 1656097"/>
                      <a:gd name="connsiteY34" fmla="*/ 1656098 h 1656098"/>
                      <a:gd name="connsiteX35" fmla="*/ 707323 w 1656097"/>
                      <a:gd name="connsiteY35" fmla="*/ 1531333 h 1656098"/>
                      <a:gd name="connsiteX36" fmla="*/ 688561 w 1656097"/>
                      <a:gd name="connsiteY36" fmla="*/ 1528470 h 1656098"/>
                      <a:gd name="connsiteX37" fmla="*/ 581645 w 1656097"/>
                      <a:gd name="connsiteY37" fmla="*/ 1496716 h 1656098"/>
                      <a:gd name="connsiteX38" fmla="*/ 495416 w 1656097"/>
                      <a:gd name="connsiteY38" fmla="*/ 1592152 h 1656098"/>
                      <a:gd name="connsiteX39" fmla="*/ 332634 w 1656097"/>
                      <a:gd name="connsiteY39" fmla="*/ 1498169 h 1656098"/>
                      <a:gd name="connsiteX40" fmla="*/ 373389 w 1656097"/>
                      <a:gd name="connsiteY40" fmla="*/ 1372000 h 1656098"/>
                      <a:gd name="connsiteX41" fmla="*/ 293970 w 1656097"/>
                      <a:gd name="connsiteY41" fmla="*/ 1290661 h 1656098"/>
                      <a:gd name="connsiteX42" fmla="*/ 287662 w 1656097"/>
                      <a:gd name="connsiteY42" fmla="*/ 1281558 h 1656098"/>
                      <a:gd name="connsiteX43" fmla="*/ 157930 w 1656097"/>
                      <a:gd name="connsiteY43" fmla="*/ 1323465 h 1656098"/>
                      <a:gd name="connsiteX44" fmla="*/ 63947 w 1656097"/>
                      <a:gd name="connsiteY44" fmla="*/ 1160683 h 1656098"/>
                      <a:gd name="connsiteX45" fmla="*/ 170348 w 1656097"/>
                      <a:gd name="connsiteY45" fmla="*/ 1064548 h 1656098"/>
                      <a:gd name="connsiteX46" fmla="*/ 159896 w 1656097"/>
                      <a:gd name="connsiteY46" fmla="*/ 1031651 h 1656098"/>
                      <a:gd name="connsiteX47" fmla="*/ 144063 w 1656097"/>
                      <a:gd name="connsiteY47" fmla="*/ 952912 h 1656098"/>
                      <a:gd name="connsiteX48" fmla="*/ 0 w 1656097"/>
                      <a:gd name="connsiteY48" fmla="*/ 922032 h 1656098"/>
                      <a:gd name="connsiteX49" fmla="*/ 0 w 1656097"/>
                      <a:gd name="connsiteY49" fmla="*/ 734067 h 1656098"/>
                      <a:gd name="connsiteX50" fmla="*/ 152682 w 1656097"/>
                      <a:gd name="connsiteY50" fmla="*/ 701339 h 1656098"/>
                      <a:gd name="connsiteX51" fmla="*/ 159896 w 1656097"/>
                      <a:gd name="connsiteY51" fmla="*/ 669158 h 1656098"/>
                      <a:gd name="connsiteX52" fmla="*/ 182923 w 1656097"/>
                      <a:gd name="connsiteY52" fmla="*/ 602913 h 1656098"/>
                      <a:gd name="connsiteX53" fmla="*/ 63947 w 1656097"/>
                      <a:gd name="connsiteY53" fmla="*/ 495417 h 1656098"/>
                      <a:gd name="connsiteX54" fmla="*/ 157930 w 1656097"/>
                      <a:gd name="connsiteY54" fmla="*/ 332634 h 1656098"/>
                      <a:gd name="connsiteX55" fmla="*/ 318389 w 1656097"/>
                      <a:gd name="connsiteY55" fmla="*/ 384465 h 1656098"/>
                      <a:gd name="connsiteX56" fmla="*/ 353537 w 1656097"/>
                      <a:gd name="connsiteY56" fmla="*/ 346539 h 1656098"/>
                      <a:gd name="connsiteX57" fmla="*/ 385166 w 1656097"/>
                      <a:gd name="connsiteY57" fmla="*/ 320558 h 1656098"/>
                      <a:gd name="connsiteX58" fmla="*/ 332634 w 1656097"/>
                      <a:gd name="connsiteY58" fmla="*/ 157929 h 1656098"/>
                      <a:gd name="connsiteX59" fmla="*/ 495416 w 1656097"/>
                      <a:gd name="connsiteY59" fmla="*/ 63947 h 1656098"/>
                      <a:gd name="connsiteX60" fmla="*/ 612546 w 1656097"/>
                      <a:gd name="connsiteY60" fmla="*/ 193585 h 1656098"/>
                      <a:gd name="connsiteX61" fmla="*/ 688561 w 1656097"/>
                      <a:gd name="connsiteY61" fmla="*/ 172338 h 1656098"/>
                      <a:gd name="connsiteX62" fmla="*/ 697415 w 1656097"/>
                      <a:gd name="connsiteY62" fmla="*/ 170987 h 1656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656097" h="1656098">
                        <a:moveTo>
                          <a:pt x="734066" y="0"/>
                        </a:moveTo>
                        <a:lnTo>
                          <a:pt x="922032" y="0"/>
                        </a:lnTo>
                        <a:lnTo>
                          <a:pt x="958682" y="170987"/>
                        </a:lnTo>
                        <a:lnTo>
                          <a:pt x="967537" y="172338"/>
                        </a:lnTo>
                        <a:lnTo>
                          <a:pt x="1042604" y="194634"/>
                        </a:lnTo>
                        <a:lnTo>
                          <a:pt x="1160682" y="63947"/>
                        </a:lnTo>
                        <a:lnTo>
                          <a:pt x="1323465" y="157929"/>
                        </a:lnTo>
                        <a:lnTo>
                          <a:pt x="1271151" y="319877"/>
                        </a:lnTo>
                        <a:lnTo>
                          <a:pt x="1280994" y="327054"/>
                        </a:lnTo>
                        <a:cubicBezTo>
                          <a:pt x="1299308" y="342918"/>
                          <a:pt x="1316780" y="359726"/>
                          <a:pt x="1333335" y="377405"/>
                        </a:cubicBezTo>
                        <a:lnTo>
                          <a:pt x="1338950" y="384065"/>
                        </a:lnTo>
                        <a:lnTo>
                          <a:pt x="1498169" y="332634"/>
                        </a:lnTo>
                        <a:lnTo>
                          <a:pt x="1592152" y="495417"/>
                        </a:lnTo>
                        <a:lnTo>
                          <a:pt x="1473528" y="602595"/>
                        </a:lnTo>
                        <a:lnTo>
                          <a:pt x="1483127" y="626411"/>
                        </a:lnTo>
                        <a:lnTo>
                          <a:pt x="1501984" y="701032"/>
                        </a:lnTo>
                        <a:lnTo>
                          <a:pt x="1656097" y="734067"/>
                        </a:lnTo>
                        <a:lnTo>
                          <a:pt x="1656097" y="922032"/>
                        </a:lnTo>
                        <a:lnTo>
                          <a:pt x="1511749" y="952973"/>
                        </a:lnTo>
                        <a:lnTo>
                          <a:pt x="1506114" y="989892"/>
                        </a:lnTo>
                        <a:cubicBezTo>
                          <a:pt x="1502081" y="1009604"/>
                          <a:pt x="1497209" y="1029011"/>
                          <a:pt x="1491538" y="1048074"/>
                        </a:cubicBezTo>
                        <a:lnTo>
                          <a:pt x="1485827" y="1064617"/>
                        </a:lnTo>
                        <a:lnTo>
                          <a:pt x="1592152" y="1160683"/>
                        </a:lnTo>
                        <a:lnTo>
                          <a:pt x="1498169" y="1323465"/>
                        </a:lnTo>
                        <a:lnTo>
                          <a:pt x="1367507" y="1281258"/>
                        </a:lnTo>
                        <a:lnTo>
                          <a:pt x="1351398" y="1303350"/>
                        </a:lnTo>
                        <a:cubicBezTo>
                          <a:pt x="1335535" y="1321664"/>
                          <a:pt x="1318727" y="1339136"/>
                          <a:pt x="1301049" y="1355691"/>
                        </a:cubicBezTo>
                        <a:lnTo>
                          <a:pt x="1282493" y="1371332"/>
                        </a:lnTo>
                        <a:lnTo>
                          <a:pt x="1323465" y="1498169"/>
                        </a:lnTo>
                        <a:lnTo>
                          <a:pt x="1160682" y="1592152"/>
                        </a:lnTo>
                        <a:lnTo>
                          <a:pt x="1074277" y="1496521"/>
                        </a:lnTo>
                        <a:lnTo>
                          <a:pt x="1052042" y="1505484"/>
                        </a:lnTo>
                        <a:lnTo>
                          <a:pt x="948719" y="1531593"/>
                        </a:lnTo>
                        <a:lnTo>
                          <a:pt x="922032" y="1656098"/>
                        </a:lnTo>
                        <a:lnTo>
                          <a:pt x="734066" y="1656098"/>
                        </a:lnTo>
                        <a:lnTo>
                          <a:pt x="707323" y="1531333"/>
                        </a:lnTo>
                        <a:lnTo>
                          <a:pt x="688561" y="1528470"/>
                        </a:lnTo>
                        <a:lnTo>
                          <a:pt x="581645" y="1496716"/>
                        </a:lnTo>
                        <a:lnTo>
                          <a:pt x="495416" y="1592152"/>
                        </a:lnTo>
                        <a:lnTo>
                          <a:pt x="332634" y="1498169"/>
                        </a:lnTo>
                        <a:lnTo>
                          <a:pt x="373389" y="1372000"/>
                        </a:lnTo>
                        <a:lnTo>
                          <a:pt x="293970" y="1290661"/>
                        </a:lnTo>
                        <a:lnTo>
                          <a:pt x="287662" y="1281558"/>
                        </a:lnTo>
                        <a:lnTo>
                          <a:pt x="157930" y="1323465"/>
                        </a:lnTo>
                        <a:lnTo>
                          <a:pt x="63947" y="1160683"/>
                        </a:lnTo>
                        <a:lnTo>
                          <a:pt x="170348" y="1064548"/>
                        </a:lnTo>
                        <a:lnTo>
                          <a:pt x="159896" y="1031651"/>
                        </a:lnTo>
                        <a:lnTo>
                          <a:pt x="144063" y="952912"/>
                        </a:lnTo>
                        <a:lnTo>
                          <a:pt x="0" y="922032"/>
                        </a:lnTo>
                        <a:lnTo>
                          <a:pt x="0" y="734067"/>
                        </a:lnTo>
                        <a:lnTo>
                          <a:pt x="152682" y="701339"/>
                        </a:lnTo>
                        <a:lnTo>
                          <a:pt x="159896" y="669158"/>
                        </a:lnTo>
                        <a:lnTo>
                          <a:pt x="182923" y="602913"/>
                        </a:lnTo>
                        <a:lnTo>
                          <a:pt x="63947" y="495417"/>
                        </a:lnTo>
                        <a:lnTo>
                          <a:pt x="157930" y="332634"/>
                        </a:lnTo>
                        <a:lnTo>
                          <a:pt x="318389" y="384465"/>
                        </a:lnTo>
                        <a:lnTo>
                          <a:pt x="353537" y="346539"/>
                        </a:lnTo>
                        <a:lnTo>
                          <a:pt x="385166" y="320558"/>
                        </a:lnTo>
                        <a:lnTo>
                          <a:pt x="332634" y="157929"/>
                        </a:lnTo>
                        <a:lnTo>
                          <a:pt x="495416" y="63947"/>
                        </a:lnTo>
                        <a:lnTo>
                          <a:pt x="612546" y="193585"/>
                        </a:lnTo>
                        <a:lnTo>
                          <a:pt x="688561" y="172338"/>
                        </a:lnTo>
                        <a:lnTo>
                          <a:pt x="697415" y="170987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/>
                      </a:gs>
                      <a:gs pos="100000">
                        <a:srgbClr val="E2E2E2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90500" dist="889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椭圆 62"/>
                  <p:cNvSpPr/>
                  <p:nvPr/>
                </p:nvSpPr>
                <p:spPr>
                  <a:xfrm>
                    <a:off x="5189938" y="1995474"/>
                    <a:ext cx="1129900" cy="1129900"/>
                  </a:xfrm>
                  <a:prstGeom prst="ellipse">
                    <a:avLst/>
                  </a:prstGeom>
                  <a:solidFill>
                    <a:srgbClr val="E87071"/>
                  </a:solidFill>
                  <a:ln>
                    <a:gradFill flip="none" rotWithShape="1">
                      <a:gsLst>
                        <a:gs pos="0">
                          <a:schemeClr val="bg1">
                            <a:lumMod val="85000"/>
                          </a:schemeClr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innerShdw blurRad="88900" dist="38100" dir="135000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椭圆 63"/>
                  <p:cNvSpPr/>
                  <p:nvPr/>
                </p:nvSpPr>
                <p:spPr>
                  <a:xfrm>
                    <a:off x="5313048" y="2122912"/>
                    <a:ext cx="883681" cy="883682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 w="25400">
                    <a:gradFill flip="none" rotWithShape="1">
                      <a:gsLst>
                        <a:gs pos="100000">
                          <a:schemeClr val="bg1">
                            <a:lumMod val="85000"/>
                          </a:schemeClr>
                        </a:gs>
                        <a:gs pos="0">
                          <a:schemeClr val="bg1"/>
                        </a:gs>
                      </a:gsLst>
                      <a:lin ang="2700000" scaled="1"/>
                      <a:tileRect/>
                    </a:gradFill>
                  </a:ln>
                  <a:effectLst>
                    <a:outerShdw blurRad="889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802" name="文本框 49"/>
                <p:cNvSpPr txBox="1"/>
                <p:nvPr/>
              </p:nvSpPr>
              <p:spPr>
                <a:xfrm>
                  <a:off x="5155030" y="4742026"/>
                  <a:ext cx="1000117" cy="4434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rgbClr val="E8707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挤 伤</a:t>
                  </a:r>
                </a:p>
              </p:txBody>
            </p:sp>
          </p:grpSp>
          <p:grpSp>
            <p:nvGrpSpPr>
              <p:cNvPr id="32803" name="组合 88"/>
              <p:cNvGrpSpPr/>
              <p:nvPr/>
            </p:nvGrpSpPr>
            <p:grpSpPr>
              <a:xfrm>
                <a:off x="6199745" y="963886"/>
                <a:ext cx="5057910" cy="1866627"/>
                <a:chOff x="5975332" y="550224"/>
                <a:chExt cx="5057910" cy="1866627"/>
              </a:xfrm>
            </p:grpSpPr>
            <p:grpSp>
              <p:nvGrpSpPr>
                <p:cNvPr id="32804" name="组合 89"/>
                <p:cNvGrpSpPr/>
                <p:nvPr/>
              </p:nvGrpSpPr>
              <p:grpSpPr>
                <a:xfrm flipV="1">
                  <a:off x="5975332" y="1268480"/>
                  <a:ext cx="1648892" cy="332261"/>
                  <a:chOff x="5299881" y="4676718"/>
                  <a:chExt cx="1648892" cy="332261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5299874" y="4676506"/>
                    <a:ext cx="80965" cy="8094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7" name="任意多边形 56"/>
                  <p:cNvSpPr/>
                  <p:nvPr/>
                </p:nvSpPr>
                <p:spPr>
                  <a:xfrm>
                    <a:off x="5334800" y="4736820"/>
                    <a:ext cx="1614537" cy="271411"/>
                  </a:xfrm>
                  <a:custGeom>
                    <a:avLst/>
                    <a:gdLst>
                      <a:gd name="connsiteX0" fmla="*/ 0 w 2815771"/>
                      <a:gd name="connsiteY0" fmla="*/ 0 h 638628"/>
                      <a:gd name="connsiteX1" fmla="*/ 725714 w 2815771"/>
                      <a:gd name="connsiteY1" fmla="*/ 638628 h 638628"/>
                      <a:gd name="connsiteX2" fmla="*/ 2815771 w 2815771"/>
                      <a:gd name="connsiteY2" fmla="*/ 638628 h 638628"/>
                      <a:gd name="connsiteX0-1" fmla="*/ 0 w 2815771"/>
                      <a:gd name="connsiteY0-2" fmla="*/ 0 h 649982"/>
                      <a:gd name="connsiteX1-3" fmla="*/ 254183 w 2815771"/>
                      <a:gd name="connsiteY1-4" fmla="*/ 649982 h 649982"/>
                      <a:gd name="connsiteX2-5" fmla="*/ 2815771 w 2815771"/>
                      <a:gd name="connsiteY2-6" fmla="*/ 638628 h 64998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2815771" h="649982">
                        <a:moveTo>
                          <a:pt x="0" y="0"/>
                        </a:moveTo>
                        <a:lnTo>
                          <a:pt x="254183" y="649982"/>
                        </a:lnTo>
                        <a:lnTo>
                          <a:pt x="2815771" y="638628"/>
                        </a:lnTo>
                      </a:path>
                    </a:pathLst>
                  </a:cu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807" name="文本框 91"/>
                <p:cNvSpPr txBox="1"/>
                <p:nvPr/>
              </p:nvSpPr>
              <p:spPr>
                <a:xfrm>
                  <a:off x="7754675" y="550224"/>
                  <a:ext cx="3278567" cy="18666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</a:t>
                  </a:r>
                  <a:r>
                    <a: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伤口用自来水或生理盐水清洗，用消毒过的针或镊子顺着刺的方向把刺全部挑、拔出来，并挤出淤血，再用酒精消毒。如果刺扎再了指甲里或难以拔除，应送医院处理。</a:t>
                  </a:r>
                </a:p>
              </p:txBody>
            </p:sp>
          </p:grpSp>
          <p:grpSp>
            <p:nvGrpSpPr>
              <p:cNvPr id="32808" name="组合 104"/>
              <p:cNvGrpSpPr/>
              <p:nvPr/>
            </p:nvGrpSpPr>
            <p:grpSpPr>
              <a:xfrm flipH="1">
                <a:off x="-187474" y="1813846"/>
                <a:ext cx="4434482" cy="1658820"/>
                <a:chOff x="5947699" y="-7469"/>
                <a:chExt cx="4434482" cy="1658820"/>
              </a:xfrm>
            </p:grpSpPr>
            <p:grpSp>
              <p:nvGrpSpPr>
                <p:cNvPr id="32809" name="组合 105"/>
                <p:cNvGrpSpPr/>
                <p:nvPr/>
              </p:nvGrpSpPr>
              <p:grpSpPr>
                <a:xfrm flipV="1">
                  <a:off x="5947699" y="1317986"/>
                  <a:ext cx="1470469" cy="333365"/>
                  <a:chOff x="5272248" y="4626108"/>
                  <a:chExt cx="1470469" cy="333365"/>
                </a:xfrm>
              </p:grpSpPr>
              <p:sp>
                <p:nvSpPr>
                  <p:cNvPr id="46" name="椭圆 45"/>
                  <p:cNvSpPr/>
                  <p:nvPr/>
                </p:nvSpPr>
                <p:spPr>
                  <a:xfrm>
                    <a:off x="5272203" y="4625517"/>
                    <a:ext cx="80965" cy="8094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7" name="任意多边形 46"/>
                  <p:cNvSpPr/>
                  <p:nvPr/>
                </p:nvSpPr>
                <p:spPr>
                  <a:xfrm>
                    <a:off x="5335705" y="4685831"/>
                    <a:ext cx="1406568" cy="272999"/>
                  </a:xfrm>
                  <a:custGeom>
                    <a:avLst/>
                    <a:gdLst>
                      <a:gd name="connsiteX0" fmla="*/ 0 w 2815771"/>
                      <a:gd name="connsiteY0" fmla="*/ 0 h 638628"/>
                      <a:gd name="connsiteX1" fmla="*/ 725714 w 2815771"/>
                      <a:gd name="connsiteY1" fmla="*/ 638628 h 638628"/>
                      <a:gd name="connsiteX2" fmla="*/ 2815771 w 2815771"/>
                      <a:gd name="connsiteY2" fmla="*/ 638628 h 638628"/>
                      <a:gd name="connsiteX0-1" fmla="*/ 0 w 2815771"/>
                      <a:gd name="connsiteY0-2" fmla="*/ 0 h 649982"/>
                      <a:gd name="connsiteX1-3" fmla="*/ 254183 w 2815771"/>
                      <a:gd name="connsiteY1-4" fmla="*/ 649982 h 649982"/>
                      <a:gd name="connsiteX2-5" fmla="*/ 2815771 w 2815771"/>
                      <a:gd name="connsiteY2-6" fmla="*/ 638628 h 64998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2815771" h="649982">
                        <a:moveTo>
                          <a:pt x="0" y="0"/>
                        </a:moveTo>
                        <a:lnTo>
                          <a:pt x="254183" y="649982"/>
                        </a:lnTo>
                        <a:lnTo>
                          <a:pt x="2815771" y="638628"/>
                        </a:lnTo>
                      </a:path>
                    </a:pathLst>
                  </a:cu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812" name="文本框 107"/>
                <p:cNvSpPr txBox="1"/>
                <p:nvPr/>
              </p:nvSpPr>
              <p:spPr>
                <a:xfrm>
                  <a:off x="7418167" y="-7469"/>
                  <a:ext cx="2964014" cy="15106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</a:t>
                  </a:r>
                  <a:r>
                    <a: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先清洁伤口周围，如伤口较深，用自来水或生理盐水清洁伤口，并用碘伏消毒。若伤势较严重，立即送往医院治疗</a:t>
                  </a:r>
                  <a:endParaRPr lang="zh-CN" altLang="en-US" sz="1600" dirty="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813" name="组合 98"/>
              <p:cNvGrpSpPr/>
              <p:nvPr/>
            </p:nvGrpSpPr>
            <p:grpSpPr>
              <a:xfrm>
                <a:off x="7355945" y="4132435"/>
                <a:ext cx="3935062" cy="2239704"/>
                <a:chOff x="5431283" y="2527468"/>
                <a:chExt cx="3935062" cy="2239704"/>
              </a:xfrm>
            </p:grpSpPr>
            <p:grpSp>
              <p:nvGrpSpPr>
                <p:cNvPr id="32814" name="组合 99"/>
                <p:cNvGrpSpPr/>
                <p:nvPr/>
              </p:nvGrpSpPr>
              <p:grpSpPr>
                <a:xfrm flipV="1">
                  <a:off x="5583315" y="2527468"/>
                  <a:ext cx="1850382" cy="333021"/>
                  <a:chOff x="4907864" y="3416970"/>
                  <a:chExt cx="1850382" cy="333021"/>
                </a:xfrm>
              </p:grpSpPr>
              <p:sp>
                <p:nvSpPr>
                  <p:cNvPr id="35" name="椭圆 34"/>
                  <p:cNvSpPr/>
                  <p:nvPr/>
                </p:nvSpPr>
                <p:spPr>
                  <a:xfrm>
                    <a:off x="4907766" y="3417167"/>
                    <a:ext cx="80964" cy="8094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6" name="任意多边形 35"/>
                  <p:cNvSpPr/>
                  <p:nvPr/>
                </p:nvSpPr>
                <p:spPr>
                  <a:xfrm>
                    <a:off x="4944279" y="3498114"/>
                    <a:ext cx="1812981" cy="252366"/>
                  </a:xfrm>
                  <a:custGeom>
                    <a:avLst/>
                    <a:gdLst>
                      <a:gd name="connsiteX0" fmla="*/ 0 w 2815771"/>
                      <a:gd name="connsiteY0" fmla="*/ 0 h 638628"/>
                      <a:gd name="connsiteX1" fmla="*/ 725714 w 2815771"/>
                      <a:gd name="connsiteY1" fmla="*/ 638628 h 638628"/>
                      <a:gd name="connsiteX2" fmla="*/ 2815771 w 2815771"/>
                      <a:gd name="connsiteY2" fmla="*/ 638628 h 638628"/>
                      <a:gd name="connsiteX0-1" fmla="*/ 0 w 2815771"/>
                      <a:gd name="connsiteY0-2" fmla="*/ 0 h 649982"/>
                      <a:gd name="connsiteX1-3" fmla="*/ 254183 w 2815771"/>
                      <a:gd name="connsiteY1-4" fmla="*/ 649982 h 649982"/>
                      <a:gd name="connsiteX2-5" fmla="*/ 2815771 w 2815771"/>
                      <a:gd name="connsiteY2-6" fmla="*/ 638628 h 64998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2815771" h="649982">
                        <a:moveTo>
                          <a:pt x="0" y="0"/>
                        </a:moveTo>
                        <a:lnTo>
                          <a:pt x="254183" y="649982"/>
                        </a:lnTo>
                        <a:lnTo>
                          <a:pt x="2815771" y="638628"/>
                        </a:lnTo>
                      </a:path>
                    </a:pathLst>
                  </a:cu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817" name="文本框 101"/>
                <p:cNvSpPr txBox="1"/>
                <p:nvPr/>
              </p:nvSpPr>
              <p:spPr>
                <a:xfrm>
                  <a:off x="5431283" y="2900545"/>
                  <a:ext cx="3935062" cy="18666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用干净的纱布按压伤口止血后，再伤口周围用酒精由里向外消毒，敷上消毒纱布，用绷带包扎。如果是玻璃器皿扎伤，应先用清水清洗伤口，用镊子清除碎玻璃片，消毒后进行包扎。</a:t>
                  </a:r>
                  <a:endParaRPr lang="zh-CN" altLang="en-US" sz="1600" dirty="0">
                    <a:solidFill>
                      <a:srgbClr val="7F7F7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2818" name="组合 117"/>
              <p:cNvGrpSpPr/>
              <p:nvPr/>
            </p:nvGrpSpPr>
            <p:grpSpPr>
              <a:xfrm flipH="1">
                <a:off x="-355252" y="3916411"/>
                <a:ext cx="5211686" cy="2221971"/>
                <a:chOff x="5947699" y="92754"/>
                <a:chExt cx="5211686" cy="2221971"/>
              </a:xfrm>
            </p:grpSpPr>
            <p:grpSp>
              <p:nvGrpSpPr>
                <p:cNvPr id="32819" name="组合 118"/>
                <p:cNvGrpSpPr/>
                <p:nvPr/>
              </p:nvGrpSpPr>
              <p:grpSpPr>
                <a:xfrm flipV="1">
                  <a:off x="5947699" y="1317986"/>
                  <a:ext cx="2222772" cy="333365"/>
                  <a:chOff x="5272248" y="4626108"/>
                  <a:chExt cx="2222772" cy="333365"/>
                </a:xfrm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5272010" y="4626394"/>
                    <a:ext cx="80966" cy="80947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6" name="任意多边形 25"/>
                  <p:cNvSpPr/>
                  <p:nvPr/>
                </p:nvSpPr>
                <p:spPr>
                  <a:xfrm>
                    <a:off x="5335512" y="4686708"/>
                    <a:ext cx="2159067" cy="272999"/>
                  </a:xfrm>
                  <a:custGeom>
                    <a:avLst/>
                    <a:gdLst>
                      <a:gd name="connsiteX0" fmla="*/ 0 w 2815771"/>
                      <a:gd name="connsiteY0" fmla="*/ 0 h 638628"/>
                      <a:gd name="connsiteX1" fmla="*/ 725714 w 2815771"/>
                      <a:gd name="connsiteY1" fmla="*/ 638628 h 638628"/>
                      <a:gd name="connsiteX2" fmla="*/ 2815771 w 2815771"/>
                      <a:gd name="connsiteY2" fmla="*/ 638628 h 638628"/>
                      <a:gd name="connsiteX0-1" fmla="*/ 0 w 2815771"/>
                      <a:gd name="connsiteY0-2" fmla="*/ 0 h 649982"/>
                      <a:gd name="connsiteX1-3" fmla="*/ 254183 w 2815771"/>
                      <a:gd name="connsiteY1-4" fmla="*/ 649982 h 649982"/>
                      <a:gd name="connsiteX2-5" fmla="*/ 2815771 w 2815771"/>
                      <a:gd name="connsiteY2-6" fmla="*/ 638628 h 649982"/>
                    </a:gdLst>
                    <a:ahLst/>
                    <a:cxnLst>
                      <a:cxn ang="0">
                        <a:pos x="connsiteX0-1" y="connsiteY0-2"/>
                      </a:cxn>
                      <a:cxn ang="0">
                        <a:pos x="connsiteX1-3" y="connsiteY1-4"/>
                      </a:cxn>
                      <a:cxn ang="0">
                        <a:pos x="connsiteX2-5" y="connsiteY2-6"/>
                      </a:cxn>
                    </a:cxnLst>
                    <a:rect l="l" t="t" r="r" b="b"/>
                    <a:pathLst>
                      <a:path w="2815771" h="649982">
                        <a:moveTo>
                          <a:pt x="0" y="0"/>
                        </a:moveTo>
                        <a:lnTo>
                          <a:pt x="254183" y="649982"/>
                        </a:lnTo>
                        <a:lnTo>
                          <a:pt x="2815771" y="638628"/>
                        </a:lnTo>
                      </a:path>
                    </a:pathLst>
                  </a:custGeom>
                  <a:noFill/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2822" name="文本框 120"/>
                <p:cNvSpPr txBox="1"/>
                <p:nvPr/>
              </p:nvSpPr>
              <p:spPr>
                <a:xfrm>
                  <a:off x="8212373" y="92754"/>
                  <a:ext cx="2947012" cy="222197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 anchorCtr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        </a:t>
                  </a:r>
                  <a:r>
                    <a:rPr lang="zh-CN" altLang="en-US" sz="1600" b="1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若无破损，可用水冲洗，进行冷敷，以便减轻痛苦疼痛难忍时，可将受伤的手指高举过心脏，缓解痛苦。若有出血，应消毒、包扎、冷敷。若指甲掀开或脱落，应立即去医院。</a:t>
                  </a:r>
                </a:p>
              </p:txBody>
            </p:sp>
          </p:grpSp>
        </p:grpSp>
        <p:pic>
          <p:nvPicPr>
            <p:cNvPr id="32823" name="Picture 13" descr="https://timgsa.baidu.com/timg?image&amp;quality=80&amp;size=b9999_10000&amp;sec=1600083646160&amp;di=52c94dcb8c110fef00bb2de70384e1f8&amp;imgtype=0&amp;src=http%3A%2F%2Fbpic.588ku.com%2Felement_pic%2F17%2F10%2F21%2F44001d2912ba64fa6a9b501da40b77ac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17831" y="3375284"/>
              <a:ext cx="998649" cy="10001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2824" name="Picture 11" descr="https://timgsa.baidu.com/timg?image&amp;quality=80&amp;size=b9999_10000&amp;sec=1600083624980&amp;di=96fec5e40243750c5e4d9a8e3f73d740&amp;imgtype=0&amp;src=http%3A%2F%2Fcdnimg103.lizhi.fm%2Faudio_cover%2F2014%2F10%2F28%2F15437830779010183_320x32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33925" y="918169"/>
              <a:ext cx="1000132" cy="95640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3793" name="组合 6"/>
          <p:cNvGrpSpPr/>
          <p:nvPr/>
        </p:nvGrpSpPr>
        <p:grpSpPr>
          <a:xfrm>
            <a:off x="533083" y="653098"/>
            <a:ext cx="5500687" cy="561975"/>
            <a:chOff x="207807" y="180438"/>
            <a:chExt cx="5500312" cy="559997"/>
          </a:xfrm>
        </p:grpSpPr>
        <p:sp>
          <p:nvSpPr>
            <p:cNvPr id="33794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外伤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—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骨折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pic>
        <p:nvPicPr>
          <p:cNvPr id="33797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2205038"/>
            <a:ext cx="5407025" cy="376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文本框 107"/>
          <p:cNvSpPr txBox="1"/>
          <p:nvPr/>
        </p:nvSpPr>
        <p:spPr>
          <a:xfrm flipH="1">
            <a:off x="6311900" y="2420938"/>
            <a:ext cx="5448300" cy="30464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患肢停止活动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患处肿胀、隆起、青紫、折角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患处拒绝触摸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熟睡时触摸患处，小儿惊醒或哭闹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4817" name="组合 6"/>
          <p:cNvGrpSpPr/>
          <p:nvPr/>
        </p:nvGrpSpPr>
        <p:grpSpPr>
          <a:xfrm>
            <a:off x="488950" y="454025"/>
            <a:ext cx="5500688" cy="561975"/>
            <a:chOff x="207807" y="180438"/>
            <a:chExt cx="5500312" cy="559997"/>
          </a:xfrm>
        </p:grpSpPr>
        <p:sp>
          <p:nvSpPr>
            <p:cNvPr id="34818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/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骨折的现场急救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sp>
        <p:nvSpPr>
          <p:cNvPr id="34822" name="文本框 107"/>
          <p:cNvSpPr txBox="1"/>
          <p:nvPr/>
        </p:nvSpPr>
        <p:spPr>
          <a:xfrm flipH="1">
            <a:off x="505460" y="1905635"/>
            <a:ext cx="5413375" cy="3046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救治原则：先固定后转运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固定 （包扎、木板、多关节、平卧）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Clr>
                <a:srgbClr val="01ACBE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搬运（尽量少、专业人员、不要追求速度）</a:t>
            </a:r>
          </a:p>
        </p:txBody>
      </p:sp>
      <p:pic>
        <p:nvPicPr>
          <p:cNvPr id="8" name="图片 1" descr="9ab293007cd184254b3535b1_pn=18&amp;o=jpg_6&amp;md5sum=83cef7d022c12f94b8e7edccd8e9dba6&amp;sign=27d229236d&amp;png=1465738-1498533&amp;jpg=2164307-2272652"/>
          <p:cNvPicPr>
            <a:picLocks noChangeAspect="1" noChangeArrowheads="1"/>
          </p:cNvPicPr>
          <p:nvPr/>
        </p:nvPicPr>
        <p:blipFill rotWithShape="1">
          <a:blip r:embed="rId5" cstate="print"/>
          <a:srcRect l="68922" t="59542" r="9923" b="3367"/>
          <a:stretch>
            <a:fillRect/>
          </a:stretch>
        </p:blipFill>
        <p:spPr bwMode="auto">
          <a:xfrm>
            <a:off x="6381750" y="1357313"/>
            <a:ext cx="2143125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1" descr="9ab293007cd184254b3535b1_pn=19&amp;o=jpg_6&amp;md5sum=83cef7d022c12f94b8e7edccd8e9dba6&amp;sign=27d229236d&amp;png=1498534-1578129&amp;jpg=2272653-2390711"/>
          <p:cNvPicPr>
            <a:picLocks noChangeAspect="1" noChangeArrowheads="1"/>
          </p:cNvPicPr>
          <p:nvPr/>
        </p:nvPicPr>
        <p:blipFill rotWithShape="1">
          <a:blip r:embed="rId6" cstate="print"/>
          <a:srcRect l="55241" t="8853" r="6986" b="16983"/>
          <a:stretch>
            <a:fillRect/>
          </a:stretch>
        </p:blipFill>
        <p:spPr bwMode="auto">
          <a:xfrm>
            <a:off x="8953500" y="1357313"/>
            <a:ext cx="2143125" cy="242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90210" y="4363720"/>
            <a:ext cx="6010275" cy="19958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未命名 -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085455" y="310515"/>
            <a:ext cx="3778250" cy="342900"/>
          </a:xfrm>
          <a:prstGeom prst="rect">
            <a:avLst/>
          </a:prstGeom>
        </p:spPr>
      </p:pic>
      <p:grpSp>
        <p:nvGrpSpPr>
          <p:cNvPr id="35841" name="组合 6"/>
          <p:cNvGrpSpPr/>
          <p:nvPr/>
        </p:nvGrpSpPr>
        <p:grpSpPr>
          <a:xfrm>
            <a:off x="291465" y="516890"/>
            <a:ext cx="5500688" cy="561975"/>
            <a:chOff x="207807" y="180438"/>
            <a:chExt cx="5500312" cy="559997"/>
          </a:xfrm>
        </p:grpSpPr>
        <p:sp>
          <p:nvSpPr>
            <p:cNvPr id="35842" name="文本框 9"/>
            <p:cNvSpPr txBox="1"/>
            <p:nvPr/>
          </p:nvSpPr>
          <p:spPr>
            <a:xfrm>
              <a:off x="971171" y="180438"/>
              <a:ext cx="4736948" cy="559997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8580" tIns="34290" rIns="68580" bIns="34290" anchor="t" anchorCtr="0">
              <a:spAutoFit/>
            </a:bodyPr>
            <a:lstStyle/>
            <a:p>
              <a:pPr marL="0" lvl="1" indent="0" eaLnBrk="1" hangingPunct="1">
                <a:buNone/>
              </a:pPr>
              <a:r>
                <a:rPr lang="zh-CN" altLang="en-US" sz="3200" b="1" dirty="0">
                  <a:latin typeface="思源黑体旧字形 ExtraLight"/>
                  <a:ea typeface="思源黑体旧字形 ExtraLight"/>
                  <a:sym typeface="思源黑体旧字形 ExtraLight"/>
                </a:rPr>
                <a:t> 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外出</a:t>
              </a:r>
              <a:r>
                <a:rPr lang="en-US" altLang="zh-CN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—</a:t>
              </a:r>
              <a:r>
                <a:rPr lang="zh-CN" altLang="en-US" sz="32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思源黑体旧字形 ExtraLight"/>
                </a:rPr>
                <a:t>出血</a:t>
              </a:r>
            </a:p>
          </p:txBody>
        </p:sp>
        <p:sp>
          <p:nvSpPr>
            <p:cNvPr id="29" name="圆角矩形 6"/>
            <p:cNvSpPr/>
            <p:nvPr/>
          </p:nvSpPr>
          <p:spPr>
            <a:xfrm rot="2775356">
              <a:off x="208442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33CCF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  <p:sp>
          <p:nvSpPr>
            <p:cNvPr id="30" name="圆角矩形 10"/>
            <p:cNvSpPr/>
            <p:nvPr/>
          </p:nvSpPr>
          <p:spPr>
            <a:xfrm rot="2775356">
              <a:off x="405927" y="205825"/>
              <a:ext cx="432048" cy="433317"/>
            </a:xfrm>
            <a:prstGeom prst="roundRect">
              <a:avLst>
                <a:gd name="adj" fmla="val 7843"/>
              </a:avLst>
            </a:prstGeom>
            <a:solidFill>
              <a:srgbClr val="FFCC0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sx="1000" sy="1000" algn="tl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旧字形 ExtraLight" panose="020B0200000000000000" pitchFamily="34" charset="-128"/>
                <a:ea typeface="思源黑体旧字形 ExtraLight" panose="020B0200000000000000" pitchFamily="34" charset="-128"/>
                <a:cs typeface="+mn-cs"/>
                <a:sym typeface="思源黑体旧字形 ExtraLight" panose="020B0200000000000000" pitchFamily="34" charset="-128"/>
              </a:endParaRPr>
            </a:p>
          </p:txBody>
        </p:sp>
      </p:grpSp>
      <p:pic>
        <p:nvPicPr>
          <p:cNvPr id="6" name="图片 1" descr="9ab293007cd184254b3535b1_pn=23&amp;o=jpg_6&amp;md5sum=83cef7d022c12f94b8e7edccd8e9dba6&amp;sign=27d229236d&amp;png=1801297-1847883&amp;jpg=2674987-2746196"/>
          <p:cNvPicPr>
            <a:picLocks noChangeAspect="1" noChangeArrowheads="1"/>
          </p:cNvPicPr>
          <p:nvPr/>
        </p:nvPicPr>
        <p:blipFill rotWithShape="1">
          <a:blip r:embed="rId5" cstate="print"/>
          <a:srcRect l="32777" t="13240" r="7835" b="25527"/>
          <a:stretch>
            <a:fillRect/>
          </a:stretch>
        </p:blipFill>
        <p:spPr bwMode="auto">
          <a:xfrm>
            <a:off x="7280275" y="1268413"/>
            <a:ext cx="4075113" cy="325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2" descr="9ab293007cd184254b3535b1_pn=24&amp;o=jpg_6&amp;md5sum=83cef7d022c12f94b8e7edccd8e9dba6&amp;sign=27d229236d&amp;png=1847884-1899816&amp;jpg=2746197-2882596"/>
          <p:cNvPicPr>
            <a:picLocks noChangeAspect="1" noChangeArrowheads="1"/>
          </p:cNvPicPr>
          <p:nvPr/>
        </p:nvPicPr>
        <p:blipFill rotWithShape="1">
          <a:blip r:embed="rId6" cstate="print"/>
          <a:srcRect l="24399" t="67043" r="6628" b="3433"/>
          <a:stretch>
            <a:fillRect/>
          </a:stretch>
        </p:blipFill>
        <p:spPr bwMode="auto">
          <a:xfrm>
            <a:off x="7032625" y="4724400"/>
            <a:ext cx="4572000" cy="1851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847" name="文本框 107"/>
          <p:cNvSpPr txBox="1"/>
          <p:nvPr/>
        </p:nvSpPr>
        <p:spPr>
          <a:xfrm flipH="1">
            <a:off x="412750" y="1571625"/>
            <a:ext cx="6505575" cy="4524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Clr>
                <a:srgbClr val="01ACBE"/>
              </a:buClr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把止血带放在肢体适当的部位，如上肢要放在上臂中上三分之一处，下肢放在大腿中下三分之一处。先再上止血带的部位垫一层纱布，如毛巾、口罩等以保护皮肤。每隔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40-60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分钟放松止血带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分钟，松带时动作要缓慢，同时需要指压伤口以减少出血。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iwiaGRpZCI6ImVhODk3Mzc3YmQ2YzJmZDJjOTgxMjdkMmJhMjhmODVhIiwidXNlckNvdW50IjoyfQ=="/>
  <p:tag name="KSO_WPP_MARK_KEY" val="6d06739d-e690-47c4-9438-a5e058977327"/>
  <p:tag name="commondata" val="eyJjb3VudCI6MywiaGRpZCI6ImI0M2Y4NzI5MTVjZWM0OTllNThhMjQ0MWZjYTlkYTYxIiwidXNlckNvdW50Ijox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278.199999999999,&quot;width&quot;:12776.8}"/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05.9043307086614,&quot;left&quot;:202.83401574803145,&quot;top&quot;:168.76905511811023,&quot;width&quot;:497.4096850393701}"/>
</p:tagLst>
</file>

<file path=ppt/theme/theme1.xml><?xml version="1.0" encoding="utf-8"?>
<a:theme xmlns:a="http://schemas.openxmlformats.org/drawingml/2006/main" name="Office 主题​​">
  <a:themeElements>
    <a:clrScheme name="云海之上">
      <a:dk1>
        <a:srgbClr val="000000"/>
      </a:dk1>
      <a:lt1>
        <a:srgbClr val="FFFFFF"/>
      </a:lt1>
      <a:dk2>
        <a:srgbClr val="ECEAF5"/>
      </a:dk2>
      <a:lt2>
        <a:srgbClr val="FFEC94"/>
      </a:lt2>
      <a:accent1>
        <a:srgbClr val="FFC083"/>
      </a:accent1>
      <a:accent2>
        <a:srgbClr val="BCBEE7"/>
      </a:accent2>
      <a:accent3>
        <a:srgbClr val="677FBD"/>
      </a:accent3>
      <a:accent4>
        <a:srgbClr val="2962A6"/>
      </a:accent4>
      <a:accent5>
        <a:srgbClr val="0159B6"/>
      </a:accent5>
      <a:accent6>
        <a:srgbClr val="002979"/>
      </a:accent6>
      <a:hlink>
        <a:srgbClr val="000005"/>
      </a:hlink>
      <a:folHlink>
        <a:srgbClr val="01152E"/>
      </a:folHlink>
    </a:clrScheme>
    <a:fontScheme name="自定义 9">
      <a:majorFont>
        <a:latin typeface="Arial"/>
        <a:ea typeface="汉仪君黑-45简"/>
        <a:cs typeface=""/>
      </a:majorFont>
      <a:minorFont>
        <a:latin typeface="Arial"/>
        <a:ea typeface="汉仪君黑-4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1859</Words>
  <Application>Microsoft Office PowerPoint</Application>
  <PresentationFormat>自定义</PresentationFormat>
  <Paragraphs>188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汉仪君黑-45简</vt:lpstr>
      <vt:lpstr>微软雅黑</vt:lpstr>
      <vt:lpstr>MiSans Light</vt:lpstr>
      <vt:lpstr>汉仪大黑简</vt:lpstr>
      <vt:lpstr>思源黑体旧字形 ExtraLight</vt:lpstr>
      <vt:lpstr>LiHei Pro</vt:lpstr>
      <vt:lpstr>Wingdings</vt:lpstr>
      <vt:lpstr>Calibri</vt:lpstr>
      <vt:lpstr>楷体_GB2312</vt:lpstr>
      <vt:lpstr>Webdings</vt:lpstr>
      <vt:lpstr>黑体</vt:lpstr>
      <vt:lpstr>方正兰亭大黑_GBK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【保持呼吸道通畅】</vt:lpstr>
      <vt:lpstr>【开放气道：仰头提颏法】</vt:lpstr>
      <vt:lpstr>【口对口呼吸要点】</vt:lpstr>
      <vt:lpstr>幻灯片 30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周菁</cp:lastModifiedBy>
  <cp:revision>685</cp:revision>
  <dcterms:created xsi:type="dcterms:W3CDTF">2019-06-19T02:08:00Z</dcterms:created>
  <dcterms:modified xsi:type="dcterms:W3CDTF">2025-09-17T07:52:32Z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44EEE5372795492FBB25505C444D859C_13</vt:lpwstr>
  </property>
  <property fmtid="{D5CDD505-2E9C-101B-9397-08002B2CF9AE}" pid="4" name="KSOTemplateUUID">
    <vt:lpwstr>v1.0_mb_FwcGBSRLSE2FVzZqHS+1Mw==</vt:lpwstr>
  </property>
</Properties>
</file>