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334" r:id="rId4"/>
    <p:sldId id="338" r:id="rId6"/>
    <p:sldId id="339" r:id="rId7"/>
    <p:sldId id="310" r:id="rId8"/>
    <p:sldId id="302" r:id="rId9"/>
    <p:sldId id="303" r:id="rId10"/>
    <p:sldId id="304" r:id="rId11"/>
    <p:sldId id="263" r:id="rId12"/>
    <p:sldId id="313" r:id="rId13"/>
    <p:sldId id="265" r:id="rId14"/>
    <p:sldId id="266" r:id="rId15"/>
    <p:sldId id="267" r:id="rId16"/>
    <p:sldId id="291" r:id="rId17"/>
    <p:sldId id="292" r:id="rId18"/>
    <p:sldId id="342" r:id="rId19"/>
    <p:sldId id="343" r:id="rId20"/>
    <p:sldId id="346" r:id="rId21"/>
    <p:sldId id="344" r:id="rId22"/>
    <p:sldId id="294" r:id="rId23"/>
    <p:sldId id="293" r:id="rId24"/>
    <p:sldId id="340" r:id="rId25"/>
    <p:sldId id="341" r:id="rId26"/>
    <p:sldId id="316" r:id="rId27"/>
    <p:sldId id="322" r:id="rId28"/>
    <p:sldId id="327" r:id="rId29"/>
    <p:sldId id="324" r:id="rId30"/>
    <p:sldId id="325" r:id="rId31"/>
    <p:sldId id="332" r:id="rId32"/>
    <p:sldId id="333" r:id="rId33"/>
    <p:sldId id="321" r:id="rId34"/>
    <p:sldId id="330" r:id="rId35"/>
    <p:sldId id="268" r:id="rId36"/>
    <p:sldId id="323" r:id="rId37"/>
    <p:sldId id="347" r:id="rId38"/>
    <p:sldId id="289" r:id="rId39"/>
    <p:sldId id="290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>
                <a:ea typeface="宋体" panose="02010600030101010101" pitchFamily="2" charset="-122"/>
                <a:sym typeface="+mn-ea"/>
              </a:rPr>
              <a:t>在很多情况下，手的畸形可以掩盖上肢运动功能损害，患者的行走功能障碍更多归咎大关节受累而非脊髓病。进行性脊髓病，尤其是早期阶段，可能会误诊为局部进行性四肢疾患。所以这些患者应高度警惕，并发现早期的脊髓病，除非外科干预否则这些患者的预后都较差</a:t>
            </a:r>
            <a:r>
              <a:rPr lang="en-US" baseline="30000">
                <a:latin typeface="Tahoma" panose="020B0604030504040204" charset="0"/>
                <a:ea typeface="宋体" panose="02010600030101010101" pitchFamily="2" charset="-122"/>
                <a:sym typeface="+mn-ea"/>
              </a:rPr>
              <a:t>[1]</a:t>
            </a:r>
            <a:r>
              <a:rPr lang="zh-CN">
                <a:ea typeface="宋体" panose="02010600030101010101" pitchFamily="2" charset="-122"/>
                <a:sym typeface="+mn-ea"/>
              </a:rPr>
              <a:t>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根据患者颈椎过伸、过屈位 X 线片判断，若动力位下可自行解剖复位，则为寰枢椎失稳；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所有累及颈椎的病人颈痛发病率</a:t>
            </a:r>
            <a:r>
              <a:rPr lang="en-US" altLang="zh-CN"/>
              <a:t>  </a:t>
            </a:r>
            <a:r>
              <a:rPr lang="zh-CN" altLang="en-US"/>
              <a:t>，类风湿引起的颈椎失稳从而出现脑干和延髓受压导致死亡。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285750" indent="-285750">
              <a:buFont typeface="Wingdings" panose="05000000000000000000" charset="0"/>
              <a:buChar char="l"/>
            </a:pP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20.xml"/><Relationship Id="rId2" Type="http://schemas.openxmlformats.org/officeDocument/2006/relationships/image" Target="../media/image1.png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image" Target="../media/image1.png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24.xml"/><Relationship Id="rId2" Type="http://schemas.openxmlformats.org/officeDocument/2006/relationships/image" Target="../media/image1.png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26.xml"/><Relationship Id="rId2" Type="http://schemas.openxmlformats.org/officeDocument/2006/relationships/image" Target="../media/image1.png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28.xml"/><Relationship Id="rId2" Type="http://schemas.openxmlformats.org/officeDocument/2006/relationships/image" Target="../media/image1.png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30.xml"/><Relationship Id="rId2" Type="http://schemas.openxmlformats.org/officeDocument/2006/relationships/image" Target="../media/image1.png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3" Type="http://schemas.openxmlformats.org/officeDocument/2006/relationships/tags" Target="../tags/tag32.xml"/><Relationship Id="rId2" Type="http://schemas.openxmlformats.org/officeDocument/2006/relationships/image" Target="../media/image1.png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3" Type="http://schemas.openxmlformats.org/officeDocument/2006/relationships/tags" Target="../tags/tag34.xml"/><Relationship Id="rId2" Type="http://schemas.openxmlformats.org/officeDocument/2006/relationships/image" Target="../media/image1.png"/><Relationship Id="rId1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3" Type="http://schemas.openxmlformats.org/officeDocument/2006/relationships/tags" Target="../tags/tag36.xml"/><Relationship Id="rId2" Type="http://schemas.openxmlformats.org/officeDocument/2006/relationships/image" Target="../media/image1.png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3" Type="http://schemas.openxmlformats.org/officeDocument/2006/relationships/tags" Target="../tags/tag38.xml"/><Relationship Id="rId2" Type="http://schemas.openxmlformats.org/officeDocument/2006/relationships/image" Target="../media/image1.png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4.xml"/><Relationship Id="rId2" Type="http://schemas.openxmlformats.org/officeDocument/2006/relationships/image" Target="../media/image1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40.xml"/><Relationship Id="rId2" Type="http://schemas.openxmlformats.org/officeDocument/2006/relationships/image" Target="../media/image1.png"/><Relationship Id="rId1" Type="http://schemas.openxmlformats.org/officeDocument/2006/relationships/tags" Target="../tags/tag39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42.xml"/><Relationship Id="rId2" Type="http://schemas.openxmlformats.org/officeDocument/2006/relationships/image" Target="../media/image1.png"/><Relationship Id="rId1" Type="http://schemas.openxmlformats.org/officeDocument/2006/relationships/tags" Target="../tags/tag41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44.xml"/><Relationship Id="rId2" Type="http://schemas.openxmlformats.org/officeDocument/2006/relationships/image" Target="../media/image1.png"/><Relationship Id="rId1" Type="http://schemas.openxmlformats.org/officeDocument/2006/relationships/tags" Target="../tags/tag43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46.xml"/><Relationship Id="rId2" Type="http://schemas.openxmlformats.org/officeDocument/2006/relationships/image" Target="../media/image1.png"/><Relationship Id="rId1" Type="http://schemas.openxmlformats.org/officeDocument/2006/relationships/tags" Target="../tags/tag45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48.xml"/><Relationship Id="rId2" Type="http://schemas.openxmlformats.org/officeDocument/2006/relationships/image" Target="../media/image1.png"/><Relationship Id="rId1" Type="http://schemas.openxmlformats.org/officeDocument/2006/relationships/tags" Target="../tags/tag47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50.xml"/><Relationship Id="rId2" Type="http://schemas.openxmlformats.org/officeDocument/2006/relationships/image" Target="../media/image1.png"/><Relationship Id="rId1" Type="http://schemas.openxmlformats.org/officeDocument/2006/relationships/tags" Target="../tags/tag49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52.xml"/><Relationship Id="rId2" Type="http://schemas.openxmlformats.org/officeDocument/2006/relationships/image" Target="../media/image1.png"/><Relationship Id="rId1" Type="http://schemas.openxmlformats.org/officeDocument/2006/relationships/tags" Target="../tags/tag51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54.xml"/><Relationship Id="rId2" Type="http://schemas.openxmlformats.org/officeDocument/2006/relationships/image" Target="../media/image1.png"/><Relationship Id="rId1" Type="http://schemas.openxmlformats.org/officeDocument/2006/relationships/tags" Target="../tags/tag53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7" Type="http://schemas.openxmlformats.org/officeDocument/2006/relationships/tags" Target="../tags/tag57.xml"/><Relationship Id="rId6" Type="http://schemas.microsoft.com/office/2007/relationships/media" Target="../media/media1.mp4"/><Relationship Id="rId5" Type="http://schemas.openxmlformats.org/officeDocument/2006/relationships/video" Target="../media/media1.mp4"/><Relationship Id="rId4" Type="http://schemas.openxmlformats.org/officeDocument/2006/relationships/image" Target="../media/image2.png"/><Relationship Id="rId3" Type="http://schemas.openxmlformats.org/officeDocument/2006/relationships/tags" Target="../tags/tag56.xml"/><Relationship Id="rId2" Type="http://schemas.openxmlformats.org/officeDocument/2006/relationships/image" Target="../media/image1.png"/><Relationship Id="rId1" Type="http://schemas.openxmlformats.org/officeDocument/2006/relationships/tags" Target="../tags/tag55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3" Type="http://schemas.openxmlformats.org/officeDocument/2006/relationships/tags" Target="../tags/tag59.xml"/><Relationship Id="rId2" Type="http://schemas.openxmlformats.org/officeDocument/2006/relationships/image" Target="../media/image1.png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6.xml"/><Relationship Id="rId2" Type="http://schemas.openxmlformats.org/officeDocument/2006/relationships/image" Target="../media/image1.png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3" Type="http://schemas.openxmlformats.org/officeDocument/2006/relationships/tags" Target="../tags/tag61.xml"/><Relationship Id="rId2" Type="http://schemas.openxmlformats.org/officeDocument/2006/relationships/image" Target="../media/image1.png"/><Relationship Id="rId1" Type="http://schemas.openxmlformats.org/officeDocument/2006/relationships/tags" Target="../tags/tag60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63.xml"/><Relationship Id="rId2" Type="http://schemas.openxmlformats.org/officeDocument/2006/relationships/image" Target="../media/image1.png"/><Relationship Id="rId1" Type="http://schemas.openxmlformats.org/officeDocument/2006/relationships/tags" Target="../tags/tag62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65.xml"/><Relationship Id="rId2" Type="http://schemas.openxmlformats.org/officeDocument/2006/relationships/image" Target="../media/image1.png"/><Relationship Id="rId1" Type="http://schemas.openxmlformats.org/officeDocument/2006/relationships/tags" Target="../tags/tag64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67.xml"/><Relationship Id="rId2" Type="http://schemas.openxmlformats.org/officeDocument/2006/relationships/image" Target="../media/image1.png"/><Relationship Id="rId1" Type="http://schemas.openxmlformats.org/officeDocument/2006/relationships/tags" Target="../tags/tag66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69.xml"/><Relationship Id="rId2" Type="http://schemas.openxmlformats.org/officeDocument/2006/relationships/image" Target="../media/image1.png"/><Relationship Id="rId1" Type="http://schemas.openxmlformats.org/officeDocument/2006/relationships/tags" Target="../tags/tag68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3" Type="http://schemas.openxmlformats.org/officeDocument/2006/relationships/tags" Target="../tags/tag71.xml"/><Relationship Id="rId2" Type="http://schemas.openxmlformats.org/officeDocument/2006/relationships/image" Target="../media/image1.png"/><Relationship Id="rId1" Type="http://schemas.openxmlformats.org/officeDocument/2006/relationships/tags" Target="../tags/tag70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73.xml"/><Relationship Id="rId2" Type="http://schemas.openxmlformats.org/officeDocument/2006/relationships/image" Target="../media/image1.png"/><Relationship Id="rId1" Type="http://schemas.openxmlformats.org/officeDocument/2006/relationships/tags" Target="../tags/tag72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0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77.xml"/><Relationship Id="rId6" Type="http://schemas.openxmlformats.org/officeDocument/2006/relationships/image" Target="../media/image2.png"/><Relationship Id="rId5" Type="http://schemas.openxmlformats.org/officeDocument/2006/relationships/tags" Target="../tags/tag76.xml"/><Relationship Id="rId4" Type="http://schemas.openxmlformats.org/officeDocument/2006/relationships/image" Target="../media/image13.png"/><Relationship Id="rId3" Type="http://schemas.openxmlformats.org/officeDocument/2006/relationships/tags" Target="../tags/tag75.xml"/><Relationship Id="rId2" Type="http://schemas.openxmlformats.org/officeDocument/2006/relationships/image" Target="../media/image1.png"/><Relationship Id="rId1" Type="http://schemas.openxmlformats.org/officeDocument/2006/relationships/tags" Target="../tags/tag7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8.xml"/><Relationship Id="rId2" Type="http://schemas.openxmlformats.org/officeDocument/2006/relationships/image" Target="../media/image1.pn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0.xml"/><Relationship Id="rId2" Type="http://schemas.openxmlformats.org/officeDocument/2006/relationships/image" Target="../media/image1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2.xml"/><Relationship Id="rId2" Type="http://schemas.openxmlformats.org/officeDocument/2006/relationships/image" Target="../media/image1.png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4.xml"/><Relationship Id="rId2" Type="http://schemas.openxmlformats.org/officeDocument/2006/relationships/image" Target="../media/image1.png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6.xml"/><Relationship Id="rId2" Type="http://schemas.openxmlformats.org/officeDocument/2006/relationships/image" Target="../media/image1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8.xml"/><Relationship Id="rId2" Type="http://schemas.openxmlformats.org/officeDocument/2006/relationships/image" Target="../media/image1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145665" y="2085340"/>
            <a:ext cx="7900670" cy="1024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altLang="zh-CN" sz="40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      </a:t>
            </a:r>
            <a:r>
              <a:rPr lang="zh-CN" altLang="en-US" sz="48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颈性眩晕诊断与鉴别</a:t>
            </a:r>
            <a:r>
              <a:rPr lang="en-US" altLang="zh-CN" sz="48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       </a:t>
            </a:r>
            <a:endParaRPr lang="zh-CN" altLang="en-US">
              <a:solidFill>
                <a:schemeClr val="tx1"/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30270" y="3500120"/>
            <a:ext cx="6096000" cy="10598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en-US">
                <a:solidFill>
                  <a:schemeClr val="dk1">
                    <a:lumMod val="75000"/>
                    <a:lumOff val="25000"/>
                  </a:schemeClr>
                </a:solidFill>
                <a:sym typeface="+mn-ea"/>
              </a:rPr>
              <a:t>                          </a:t>
            </a: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武汉同济航天城医院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                           </a:t>
            </a: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贾玉俊</a:t>
            </a:r>
            <a:r>
              <a:rPr 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sz="2400" baseline="30000"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   </a:t>
            </a:r>
            <a:r>
              <a:rPr lang="en-US">
                <a:solidFill>
                  <a:schemeClr val="dk1">
                    <a:lumMod val="75000"/>
                    <a:lumOff val="25000"/>
                  </a:schemeClr>
                </a:solidFill>
                <a:sym typeface="+mn-ea"/>
              </a:rPr>
              <a:t>      </a:t>
            </a:r>
            <a:endParaRPr lang="en-US">
              <a:solidFill>
                <a:schemeClr val="dk1">
                  <a:lumMod val="75000"/>
                  <a:lumOff val="25000"/>
                </a:schemeClr>
              </a:solidFill>
              <a:sym typeface="+mn-ea"/>
            </a:endParaRPr>
          </a:p>
          <a:p>
            <a:pPr>
              <a:lnSpc>
                <a:spcPct val="120000"/>
              </a:lnSpc>
            </a:pPr>
            <a:endParaRPr>
              <a:solidFill>
                <a:schemeClr val="dk1">
                  <a:lumMod val="75000"/>
                  <a:lumOff val="25000"/>
                </a:schemeClr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dk1">
                    <a:lumMod val="75000"/>
                    <a:lumOff val="25000"/>
                  </a:schemeClr>
                </a:solidFill>
                <a:sym typeface="+mn-ea"/>
              </a:rPr>
              <a:t>          </a:t>
            </a:r>
            <a:endParaRPr>
              <a:solidFill>
                <a:schemeClr val="dk1">
                  <a:lumMod val="75000"/>
                  <a:lumOff val="2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546350" y="1733550"/>
            <a:ext cx="7909560" cy="4653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400"/>
              <a:t>颈性眩晕是指椎动脉的颅外段受颈部病变的影响导致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en-US" altLang="zh-CN" sz="2400"/>
              <a:t>    </a:t>
            </a:r>
            <a:r>
              <a:rPr lang="zh-CN" altLang="en-US" sz="2400"/>
              <a:t>血流障碍引起的眩晕综合征，又称椎动脉压迫综合征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en-US" altLang="zh-CN" sz="2400"/>
              <a:t>     </a:t>
            </a:r>
            <a:r>
              <a:rPr lang="zh-CN" altLang="en-US" sz="2400"/>
              <a:t>椎动脉缺血综合征，颈后交感神经综合征等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en-US" altLang="zh-CN" sz="2400"/>
              <a:t>                             </a:t>
            </a:r>
            <a:r>
              <a:rPr lang="zh-CN" altLang="en-US" sz="2000">
                <a:solidFill>
                  <a:srgbClr val="FF0000"/>
                </a:solidFill>
              </a:rPr>
              <a:t> ---</a:t>
            </a:r>
            <a:r>
              <a:rPr lang="en-US" altLang="zh-CN" sz="2400">
                <a:solidFill>
                  <a:srgbClr val="FF0000"/>
                </a:solidFill>
              </a:rPr>
              <a:t>--</a:t>
            </a:r>
            <a:r>
              <a:rPr lang="zh-CN" altLang="en-US" sz="2000">
                <a:solidFill>
                  <a:srgbClr val="FF0000"/>
                </a:solidFill>
              </a:rPr>
              <a:t>【什么是颈性眩晕】中国脊柱脊髓杂志，</a:t>
            </a:r>
            <a:r>
              <a:rPr lang="en-US" altLang="zh-CN" sz="2000">
                <a:solidFill>
                  <a:srgbClr val="FF0000"/>
                </a:solidFill>
              </a:rPr>
              <a:t>1999</a:t>
            </a:r>
            <a:endParaRPr lang="en-US" altLang="zh-CN" sz="200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400"/>
              <a:t>颈性眩晕为与颈部疼痛、损伤（如挥鞭伤）或颈椎退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en-US" altLang="zh-CN" sz="2400"/>
              <a:t>   </a:t>
            </a:r>
            <a:r>
              <a:rPr lang="zh-CN" altLang="en-US" sz="2400"/>
              <a:t>行性改变有关，并通过病史、检查和前庭功能试验排除</a:t>
            </a:r>
            <a:r>
              <a:rPr lang="en-US" altLang="zh-CN" sz="2400"/>
              <a:t>         </a:t>
            </a:r>
            <a:r>
              <a:rPr lang="zh-CN" altLang="en-US" sz="2400"/>
              <a:t>其他原因的眩晕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en-US" altLang="zh-CN" sz="2400"/>
              <a:t>                                  </a:t>
            </a:r>
            <a:r>
              <a:rPr lang="en-US" altLang="zh-CN" sz="2000">
                <a:latin typeface="+mn-ea"/>
              </a:rPr>
              <a:t> </a:t>
            </a:r>
            <a:r>
              <a:rPr lang="en-US" altLang="zh-CN" sz="2000">
                <a:solidFill>
                  <a:srgbClr val="FF0000"/>
                </a:solidFill>
                <a:latin typeface="+mn-ea"/>
              </a:rPr>
              <a:t>-----Wrisley,J Orthop Sports Phys Ther,2000</a:t>
            </a:r>
            <a:endParaRPr lang="en-US" altLang="zh-CN" sz="2000">
              <a:solidFill>
                <a:srgbClr val="FF0000"/>
              </a:solidFill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400"/>
              <a:t>目前尚没有统一标准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                                         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   -----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【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眩晕诊治专家共识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】</a:t>
            </a:r>
            <a:endParaRPr lang="zh-CN" altLang="en-US" sz="2000">
              <a:solidFill>
                <a:srgbClr val="FF0000"/>
              </a:solidFill>
              <a:latin typeface="+mn-ea"/>
              <a:cs typeface="+mn-ea"/>
            </a:endParaRPr>
          </a:p>
          <a:p>
            <a:endParaRPr lang="zh-CN" altLang="en-US" sz="200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120" y="1092200"/>
            <a:ext cx="4064000" cy="578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颈性眩晕的定义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60680" y="1165860"/>
            <a:ext cx="77825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3200" b="1">
                <a:latin typeface="+mj-ea"/>
                <a:ea typeface="+mj-ea"/>
                <a:cs typeface="+mj-ea"/>
                <a:sym typeface="+mn-ea"/>
              </a:rPr>
              <a:t>眩晕的病因分类</a:t>
            </a:r>
            <a:endParaRPr lang="zh-CN" altLang="en-US" sz="3200" b="1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6910" y="1674495"/>
            <a:ext cx="7355840" cy="433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脑干</a:t>
            </a:r>
            <a:r>
              <a:rPr lang="en-US" altLang="zh-CN" sz="2400" b="1">
                <a:latin typeface="+mn-ea"/>
                <a:cs typeface="+mn-ea"/>
              </a:rPr>
              <a:t>/</a:t>
            </a:r>
            <a:r>
              <a:rPr lang="zh-CN" altLang="en-US" sz="2400" b="1">
                <a:latin typeface="+mn-ea"/>
                <a:cs typeface="+mn-ea"/>
              </a:rPr>
              <a:t>小脑神经核以及核上性病变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cs typeface="+mn-ea"/>
              </a:rPr>
              <a:t>中枢性眩晕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多伴有其他神经系统损害症状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体检可见神经系统局灶性损害体征</a:t>
            </a:r>
            <a:endParaRPr lang="zh-CN" altLang="en-US" sz="2400">
              <a:latin typeface="+mn-ea"/>
              <a:cs typeface="+mn-ea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b="1">
                <a:latin typeface="+mn-ea"/>
                <a:cs typeface="+mn-ea"/>
              </a:rPr>
              <a:t>脑干神经核以下病变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cs typeface="+mn-ea"/>
              </a:rPr>
              <a:t>周围性眩晕</a:t>
            </a:r>
            <a:endParaRPr lang="zh-CN" altLang="en-US" sz="2400" b="1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绝大多数系耳部前庭疾患引起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除眼震和可能伴听力障碍外，无相关神经系统损害</a:t>
            </a:r>
            <a:endParaRPr lang="zh-CN" altLang="en-US" sz="2400"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+mn-ea"/>
                <a:cs typeface="+mn-ea"/>
              </a:rPr>
              <a:t>的症状和体征</a:t>
            </a:r>
            <a:endParaRPr lang="zh-CN" altLang="en-US" sz="2400">
              <a:latin typeface="+mn-ea"/>
              <a:cs typeface="+mn-ea"/>
            </a:endParaRPr>
          </a:p>
          <a:p>
            <a:endParaRPr lang="zh-CN" altLang="en-US" sz="240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659380" y="1899920"/>
            <a:ext cx="8119745" cy="3895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良性发作性位置性眩晕（</a:t>
            </a:r>
            <a:r>
              <a:rPr lang="en-US" altLang="zh-CN" sz="2400">
                <a:latin typeface="+mn-ea"/>
                <a:cs typeface="+mn-ea"/>
              </a:rPr>
              <a:t>BPPV</a:t>
            </a:r>
            <a:r>
              <a:rPr lang="zh-CN" altLang="en-US" sz="2400">
                <a:latin typeface="+mn-ea"/>
                <a:cs typeface="+mn-ea"/>
              </a:rPr>
              <a:t>）最常见，由椭圆囊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耳石膜上的碳酸钙颗粒脱落并进入半规管所致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梅尼埃病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前庭神经炎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迷路炎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其他少见的合并听力障碍的周围性眩晕</a:t>
            </a:r>
            <a:endParaRPr lang="zh-CN" altLang="en-US" sz="24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endParaRPr lang="zh-CN" altLang="en-US" sz="24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6615" y="116586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周围性眩晕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048000" y="1582420"/>
            <a:ext cx="6096000" cy="46139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/>
              <a:t>血管源性</a:t>
            </a:r>
            <a:endParaRPr lang="zh-CN" altLang="en-US" sz="2400" b="1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/>
              <a:t>肿瘤</a:t>
            </a:r>
            <a:endParaRPr lang="zh-CN" altLang="en-US" sz="2400" b="1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/>
              <a:t>脑干或小脑感染</a:t>
            </a:r>
            <a:endParaRPr lang="zh-CN" altLang="en-US" sz="2400" b="1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/>
              <a:t>多发性硬化</a:t>
            </a:r>
            <a:endParaRPr lang="zh-CN" altLang="en-US" sz="2400" b="1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/>
              <a:t>颅颈交界区畸形</a:t>
            </a:r>
            <a:endParaRPr lang="zh-CN" altLang="en-US" sz="2400" b="1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/>
              <a:t>药物源性</a:t>
            </a:r>
            <a:endParaRPr lang="zh-CN" altLang="en-US" sz="2400" b="1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/>
              <a:t>其他少见的中枢性眩晕</a:t>
            </a:r>
            <a:endParaRPr lang="zh-CN" altLang="en-US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偏头痛性眩晕</a:t>
            </a: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癫痫性眩晕</a:t>
            </a: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FF0000"/>
                </a:solidFill>
              </a:rPr>
              <a:t>颈性眩晕</a:t>
            </a: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外伤后眩晕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858520" y="116586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中枢性眩晕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048000" y="2136775"/>
            <a:ext cx="669671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周围性眩晕</a:t>
            </a:r>
            <a:r>
              <a:rPr lang="en-US" altLang="zh-CN" sz="2400">
                <a:latin typeface="+mn-ea"/>
                <a:cs typeface="+mn-ea"/>
                <a:sym typeface="+mn-ea"/>
              </a:rPr>
              <a:t>30-50%</a:t>
            </a:r>
            <a:endParaRPr lang="en-US" altLang="zh-CN" sz="2400">
              <a:latin typeface="+mn-ea"/>
              <a:cs typeface="+mn-ea"/>
            </a:endParaRPr>
          </a:p>
          <a:p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中枢性眩晕</a:t>
            </a:r>
            <a:r>
              <a:rPr lang="en-US" altLang="zh-CN" sz="2400">
                <a:latin typeface="+mn-ea"/>
                <a:cs typeface="+mn-ea"/>
                <a:sym typeface="+mn-ea"/>
              </a:rPr>
              <a:t>20-30%</a:t>
            </a:r>
            <a:endParaRPr lang="en-US" altLang="zh-CN" sz="2400">
              <a:latin typeface="+mn-ea"/>
              <a:cs typeface="+mn-ea"/>
            </a:endParaRPr>
          </a:p>
          <a:p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精神疾病和全身疾病相关性眩晕</a:t>
            </a:r>
            <a:r>
              <a:rPr lang="en-US" altLang="zh-CN" sz="2400">
                <a:latin typeface="+mn-ea"/>
                <a:cs typeface="+mn-ea"/>
                <a:sym typeface="+mn-ea"/>
              </a:rPr>
              <a:t>15%-30%</a:t>
            </a:r>
            <a:endParaRPr lang="en-US" altLang="zh-CN" sz="2400">
              <a:latin typeface="+mn-ea"/>
              <a:cs typeface="+mn-ea"/>
            </a:endParaRPr>
          </a:p>
          <a:p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眩晕原因不明</a:t>
            </a:r>
            <a:r>
              <a:rPr lang="en-US" altLang="zh-CN" sz="2400">
                <a:latin typeface="+mn-ea"/>
                <a:cs typeface="+mn-ea"/>
              </a:rPr>
              <a:t>15-25%</a:t>
            </a:r>
            <a:endParaRPr lang="en-US" altLang="zh-CN" sz="2400">
              <a:latin typeface="+mn-ea"/>
              <a:cs typeface="+mn-ea"/>
            </a:endParaRPr>
          </a:p>
          <a:p>
            <a:endParaRPr lang="zh-CN" altLang="en-US" sz="24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4190" y="101536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疾病发病率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260090" y="1555115"/>
            <a:ext cx="6096000" cy="4673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zh-CN" altLang="en-US" sz="2000"/>
              <a:t>观察不同头晕病因的构成比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队列研究：神经科与耳科联合门诊共</a:t>
            </a:r>
            <a:r>
              <a:rPr lang="en-US" altLang="zh-CN" sz="2000"/>
              <a:t>812</a:t>
            </a:r>
            <a:r>
              <a:rPr lang="zh-CN" altLang="en-US" sz="2000"/>
              <a:t>例患者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周围性病因</a:t>
            </a:r>
            <a:r>
              <a:rPr lang="en-US" altLang="zh-CN" sz="2000"/>
              <a:t>64.7%</a:t>
            </a:r>
            <a:r>
              <a:rPr lang="zh-CN" altLang="en-US" sz="2000"/>
              <a:t>（</a:t>
            </a:r>
            <a:r>
              <a:rPr lang="en-US" altLang="zh-CN" sz="2000"/>
              <a:t>BPPV36.5%</a:t>
            </a:r>
            <a:r>
              <a:rPr lang="zh-CN" altLang="en-US" sz="2000"/>
              <a:t>）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中枢性病因</a:t>
            </a:r>
            <a:r>
              <a:rPr lang="en-US" altLang="zh-CN" sz="2000"/>
              <a:t>8.1%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zh-CN" altLang="en-US" sz="2000"/>
              <a:t>精神心理性</a:t>
            </a:r>
            <a:r>
              <a:rPr lang="en-US" altLang="zh-CN" sz="2000"/>
              <a:t>9.0%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zh-CN" altLang="en-US" sz="2000"/>
              <a:t>诊断不明</a:t>
            </a:r>
            <a:r>
              <a:rPr lang="en-US" altLang="zh-CN" sz="2000"/>
              <a:t>13.3%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en-US" altLang="zh-CN" sz="2000"/>
              <a:t>Meta</a:t>
            </a:r>
            <a:r>
              <a:rPr lang="zh-CN" altLang="en-US" sz="2000"/>
              <a:t>分析：</a:t>
            </a:r>
            <a:r>
              <a:rPr lang="en-US" altLang="zh-CN" sz="2000"/>
              <a:t>12</a:t>
            </a:r>
            <a:r>
              <a:rPr lang="zh-CN" altLang="en-US" sz="2000"/>
              <a:t>项来自门诊的研究共</a:t>
            </a:r>
            <a:r>
              <a:rPr lang="en-US" altLang="zh-CN" sz="2000"/>
              <a:t>4536</a:t>
            </a:r>
            <a:r>
              <a:rPr lang="zh-CN" altLang="en-US" sz="2000"/>
              <a:t>例患者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周围性病因</a:t>
            </a:r>
            <a:r>
              <a:rPr lang="en-US" altLang="zh-CN" sz="2000"/>
              <a:t>44%</a:t>
            </a:r>
            <a:r>
              <a:rPr lang="zh-CN" altLang="en-US" sz="2000"/>
              <a:t>（</a:t>
            </a:r>
            <a:r>
              <a:rPr lang="en-US" altLang="zh-CN" sz="2000"/>
              <a:t>BPPV16%</a:t>
            </a:r>
            <a:r>
              <a:rPr lang="zh-CN" altLang="en-US" sz="2000"/>
              <a:t>）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中枢性病因</a:t>
            </a:r>
            <a:r>
              <a:rPr lang="en-US" altLang="zh-CN" sz="2000"/>
              <a:t>11%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zh-CN" altLang="en-US" sz="2000"/>
              <a:t>精神心理性</a:t>
            </a:r>
            <a:r>
              <a:rPr lang="en-US" altLang="zh-CN" sz="2000"/>
              <a:t>16%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zh-CN" altLang="en-US" sz="2000"/>
              <a:t>其他病因</a:t>
            </a:r>
            <a:r>
              <a:rPr lang="en-US" altLang="zh-CN" sz="2000"/>
              <a:t>26%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zh-CN" altLang="en-US" sz="2000"/>
              <a:t>诊断不明</a:t>
            </a:r>
            <a:r>
              <a:rPr lang="en-US" altLang="zh-CN" sz="2000"/>
              <a:t>13%</a:t>
            </a:r>
            <a:endParaRPr lang="en-US" altLang="zh-CN" sz="2000"/>
          </a:p>
          <a:p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1024255" y="1165860"/>
            <a:ext cx="4064000" cy="321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文献回顾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95450" y="4016693"/>
            <a:ext cx="5080000" cy="113728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1600"/>
              <a:t>2017</a:t>
            </a:r>
            <a:r>
              <a:rPr lang="zh-CN" altLang="en-US" sz="1600"/>
              <a:t>年</a:t>
            </a:r>
            <a:r>
              <a:rPr lang="en-US" altLang="zh-CN" sz="1600"/>
              <a:t>《SPINE》</a:t>
            </a:r>
            <a:r>
              <a:rPr lang="zh-CN" altLang="en-US" sz="1600"/>
              <a:t>杂志发布</a:t>
            </a:r>
            <a:r>
              <a:rPr lang="en-US" altLang="zh-CN" sz="1700">
                <a:solidFill>
                  <a:srgbClr val="0052FF"/>
                </a:solidFill>
              </a:rPr>
              <a:t>Liang Yang</a:t>
            </a:r>
            <a:r>
              <a:rPr lang="zh-CN" altLang="en-US" sz="1700"/>
              <a:t>等的文章</a:t>
            </a:r>
            <a:r>
              <a:rPr lang="en-US" altLang="zh-CN" sz="1700">
                <a:solidFill>
                  <a:srgbClr val="0052FF"/>
                </a:solidFill>
              </a:rPr>
              <a:t>《Mechanoreceptors in diseased cervical intervertebral disc and vertigo》</a:t>
            </a:r>
            <a:r>
              <a:rPr lang="zh-CN" altLang="en-US" sz="1700"/>
              <a:t>中认为“颈源眩晕与大量鲁菲尼小体进入病变的颈椎间盘有关”。</a:t>
            </a:r>
            <a:endParaRPr lang="zh-CN" altLang="en-US" sz="17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340" y="1371600"/>
            <a:ext cx="56769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652270" y="1315403"/>
            <a:ext cx="5080000" cy="1743075"/>
          </a:xfrm>
          <a:prstGeom prst="rect">
            <a:avLst/>
          </a:prstGeom>
        </p:spPr>
        <p:txBody>
          <a:bodyPr>
            <a:spAutoFit/>
          </a:bodyPr>
          <a:p>
            <a:pPr marL="47625" indent="0">
              <a:lnSpc>
                <a:spcPts val="1840"/>
              </a:lnSpc>
            </a:pPr>
            <a:r>
              <a:rPr lang="zh-CN" altLang="en-US" sz="1600"/>
              <a:t>作者收集了</a:t>
            </a:r>
            <a:r>
              <a:rPr lang="en-US" altLang="zh-CN" sz="1600"/>
              <a:t>2015</a:t>
            </a:r>
            <a:r>
              <a:rPr lang="zh-CN" altLang="en-US" sz="1600"/>
              <a:t>年</a:t>
            </a:r>
            <a:r>
              <a:rPr lang="en-US" altLang="zh-CN" sz="1600"/>
              <a:t>1</a:t>
            </a:r>
            <a:r>
              <a:rPr lang="zh-CN" altLang="en-US" sz="1600"/>
              <a:t>月</a:t>
            </a:r>
            <a:r>
              <a:rPr lang="en-US" altLang="zh-CN" sz="1600"/>
              <a:t>1</a:t>
            </a:r>
            <a:r>
              <a:rPr lang="zh-CN" altLang="en-US" sz="1600"/>
              <a:t>日到</a:t>
            </a:r>
            <a:r>
              <a:rPr lang="en-US" altLang="zh-CN" sz="1600"/>
              <a:t>2016</a:t>
            </a:r>
            <a:r>
              <a:rPr lang="zh-CN" altLang="en-US" sz="1600"/>
              <a:t>年</a:t>
            </a:r>
            <a:r>
              <a:rPr lang="en-US" altLang="zh-CN" sz="1600"/>
              <a:t>1</a:t>
            </a:r>
            <a:r>
              <a:rPr lang="zh-CN" altLang="en-US" sz="1600"/>
              <a:t>月</a:t>
            </a:r>
            <a:r>
              <a:rPr lang="en-US" altLang="zh-CN" sz="1600"/>
              <a:t>1</a:t>
            </a:r>
            <a:r>
              <a:rPr lang="zh-CN" altLang="en-US" sz="1600"/>
              <a:t>日来自</a:t>
            </a:r>
            <a:r>
              <a:rPr lang="en-US" altLang="zh-CN" sz="1600">
                <a:solidFill>
                  <a:srgbClr val="0052FF"/>
                </a:solidFill>
              </a:rPr>
              <a:t>116</a:t>
            </a:r>
            <a:r>
              <a:rPr lang="zh-CN" altLang="en-US" sz="1600">
                <a:solidFill>
                  <a:srgbClr val="0052FF"/>
                </a:solidFill>
              </a:rPr>
              <a:t>名颈椎病患者</a:t>
            </a:r>
            <a:r>
              <a:rPr lang="en-US" altLang="zh-CN" sz="1600"/>
              <a:t>ACDF</a:t>
            </a:r>
            <a:r>
              <a:rPr lang="zh-CN" altLang="en-US" sz="1600"/>
              <a:t>术后和</a:t>
            </a:r>
            <a:r>
              <a:rPr lang="en-US" altLang="zh-CN" sz="1600">
                <a:solidFill>
                  <a:srgbClr val="0052FF"/>
                </a:solidFill>
              </a:rPr>
              <a:t>8</a:t>
            </a:r>
            <a:r>
              <a:rPr lang="zh-CN" altLang="en-US" sz="1600">
                <a:solidFill>
                  <a:srgbClr val="0052FF"/>
                </a:solidFill>
              </a:rPr>
              <a:t>名遗体</a:t>
            </a:r>
            <a:r>
              <a:rPr lang="zh-CN" altLang="en-US" sz="1600"/>
              <a:t>的颈椎间盘样本，分为颈椎病伴有眩晕组、颈椎病无眩晕组和对照组进行病理学研究。</a:t>
            </a:r>
            <a:endParaRPr lang="zh-CN" altLang="en-US" sz="1600"/>
          </a:p>
          <a:p>
            <a:pPr marL="47625" indent="0">
              <a:lnSpc>
                <a:spcPts val="1840"/>
              </a:lnSpc>
            </a:pPr>
            <a:r>
              <a:rPr lang="en-US" altLang="zh-CN" sz="1600">
                <a:solidFill>
                  <a:srgbClr val="0052FF"/>
                </a:solidFill>
              </a:rPr>
              <a:t>178</a:t>
            </a:r>
            <a:r>
              <a:rPr lang="zh-CN" altLang="en-US" sz="1600">
                <a:solidFill>
                  <a:srgbClr val="0052FF"/>
                </a:solidFill>
              </a:rPr>
              <a:t>个</a:t>
            </a:r>
            <a:r>
              <a:rPr lang="zh-CN" altLang="en-US" sz="1600"/>
              <a:t>颈椎间盘样本中，</a:t>
            </a:r>
            <a:r>
              <a:rPr lang="en-US" altLang="zh-CN" sz="1600">
                <a:solidFill>
                  <a:srgbClr val="0052FF"/>
                </a:solidFill>
              </a:rPr>
              <a:t>77</a:t>
            </a:r>
            <a:r>
              <a:rPr lang="zh-CN" altLang="en-US" sz="1600">
                <a:solidFill>
                  <a:srgbClr val="0052FF"/>
                </a:solidFill>
              </a:rPr>
              <a:t>个</a:t>
            </a:r>
            <a:r>
              <a:rPr lang="zh-CN" altLang="en-US" sz="1600"/>
              <a:t>来自</a:t>
            </a:r>
            <a:r>
              <a:rPr lang="en-US" altLang="zh-CN" sz="1600"/>
              <a:t>62</a:t>
            </a:r>
            <a:r>
              <a:rPr lang="zh-CN" altLang="en-US" sz="1600"/>
              <a:t>位没有眩晕的颈椎病患者，</a:t>
            </a:r>
            <a:r>
              <a:rPr lang="en-US" altLang="zh-CN" sz="1600">
                <a:solidFill>
                  <a:srgbClr val="0052FF"/>
                </a:solidFill>
              </a:rPr>
              <a:t>61</a:t>
            </a:r>
            <a:r>
              <a:rPr lang="zh-CN" altLang="en-US" sz="1600">
                <a:solidFill>
                  <a:srgbClr val="0052FF"/>
                </a:solidFill>
              </a:rPr>
              <a:t>个</a:t>
            </a:r>
            <a:r>
              <a:rPr lang="zh-CN" altLang="en-US" sz="1600"/>
              <a:t>来自</a:t>
            </a:r>
            <a:r>
              <a:rPr lang="en-US" altLang="zh-CN" sz="1600"/>
              <a:t>54</a:t>
            </a:r>
            <a:r>
              <a:rPr lang="zh-CN" altLang="en-US" sz="1600"/>
              <a:t>个伴有眩晕的颈椎病患者，</a:t>
            </a:r>
            <a:r>
              <a:rPr lang="en-US" altLang="zh-CN" sz="1600">
                <a:solidFill>
                  <a:srgbClr val="0052FF"/>
                </a:solidFill>
              </a:rPr>
              <a:t>40</a:t>
            </a:r>
            <a:r>
              <a:rPr lang="zh-CN" altLang="en-US" sz="1600">
                <a:solidFill>
                  <a:srgbClr val="0052FF"/>
                </a:solidFill>
              </a:rPr>
              <a:t>个</a:t>
            </a:r>
            <a:r>
              <a:rPr lang="zh-CN" altLang="en-US" sz="1600"/>
              <a:t>来自</a:t>
            </a:r>
            <a:r>
              <a:rPr lang="en-US" altLang="zh-CN" sz="1600"/>
              <a:t>8</a:t>
            </a:r>
            <a:r>
              <a:rPr lang="zh-CN" altLang="en-US" sz="1600"/>
              <a:t>位遗体。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270" y="3359150"/>
            <a:ext cx="6088380" cy="24695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650" y="2588260"/>
            <a:ext cx="3787140" cy="28270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1465" y="5619115"/>
            <a:ext cx="3924300" cy="547370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1600"/>
              <a:t> </a:t>
            </a:r>
            <a:r>
              <a:rPr lang="zh-CN" altLang="en-US" sz="1600">
                <a:solidFill>
                  <a:srgbClr val="888888"/>
                </a:solidFill>
              </a:rPr>
              <a:t>伴头晕颈椎病患者椎间盘的鲁菲尼小体</a:t>
            </a:r>
            <a:endParaRPr lang="zh-CN" altLang="en-US" sz="1600">
              <a:solidFill>
                <a:srgbClr val="888888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23695" y="1238885"/>
            <a:ext cx="286448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鲁菲尼小体</a:t>
            </a:r>
            <a:endParaRPr lang="zh-CN" altLang="en-US" sz="1600"/>
          </a:p>
        </p:txBody>
      </p:sp>
      <p:sp>
        <p:nvSpPr>
          <p:cNvPr id="10" name="文本框 9"/>
          <p:cNvSpPr txBox="1"/>
          <p:nvPr/>
        </p:nvSpPr>
        <p:spPr>
          <a:xfrm>
            <a:off x="1005840" y="1799590"/>
            <a:ext cx="430339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是一种慢性适应性机械感受器，主要作用是维持肌肉张力，监测位置、速度和运动知觉等。</a:t>
            </a:r>
            <a:endParaRPr lang="zh-CN" altLang="en-US" sz="1600"/>
          </a:p>
        </p:txBody>
      </p:sp>
      <p:sp>
        <p:nvSpPr>
          <p:cNvPr id="11" name="文本框 10"/>
          <p:cNvSpPr txBox="1"/>
          <p:nvPr/>
        </p:nvSpPr>
        <p:spPr>
          <a:xfrm>
            <a:off x="6160770" y="3850958"/>
            <a:ext cx="5080000" cy="86042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600"/>
              <a:t>结果显示</a:t>
            </a:r>
            <a:endParaRPr lang="zh-CN" altLang="en-US" sz="1600"/>
          </a:p>
          <a:p>
            <a:r>
              <a:rPr lang="zh-CN" altLang="en-US" sz="1700"/>
              <a:t>在病变的颈椎间盘中，鲁菲尼小体数量明显增加，并深入进入纤维环内，甚至髓核。</a:t>
            </a:r>
            <a:endParaRPr lang="zh-CN" altLang="en-US" sz="1700"/>
          </a:p>
        </p:txBody>
      </p:sp>
      <p:sp>
        <p:nvSpPr>
          <p:cNvPr id="12" name="文本框 11"/>
          <p:cNvSpPr txBox="1"/>
          <p:nvPr/>
        </p:nvSpPr>
        <p:spPr>
          <a:xfrm>
            <a:off x="6096000" y="2535237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600"/>
              <a:t>研究通过对鲁菲尼小体进行</a:t>
            </a:r>
            <a:r>
              <a:rPr lang="en-US" altLang="zh-CN" sz="1600"/>
              <a:t>S-100 </a:t>
            </a:r>
            <a:r>
              <a:rPr lang="zh-CN" altLang="en-US" sz="1600"/>
              <a:t>蛋白免疫组织化学染色明确其与颈椎病变和眩晕的关系。</a:t>
            </a:r>
            <a:endParaRPr lang="zh-CN" altLang="en-US"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822450" y="3738245"/>
            <a:ext cx="5918200" cy="2130425"/>
          </a:xfrm>
          <a:prstGeom prst="rect">
            <a:avLst/>
          </a:prstGeom>
        </p:spPr>
        <p:txBody>
          <a:bodyPr>
            <a:noAutofit/>
          </a:bodyPr>
          <a:p>
            <a:r>
              <a:rPr lang="zh-CN" altLang="en-US" sz="1600"/>
              <a:t>结论</a:t>
            </a:r>
            <a:endParaRPr lang="zh-CN" altLang="en-US" sz="1600"/>
          </a:p>
          <a:p>
            <a:r>
              <a:rPr lang="zh-CN" altLang="en-US" sz="1700"/>
              <a:t>病变颈椎间盘中鲁菲尼小体的增多与颈椎病患者眩晕发生率呈</a:t>
            </a:r>
            <a:r>
              <a:rPr lang="zh-CN" altLang="en-US" sz="1700">
                <a:solidFill>
                  <a:srgbClr val="0052FF"/>
                </a:solidFill>
              </a:rPr>
              <a:t>正相关</a:t>
            </a:r>
            <a:r>
              <a:rPr lang="zh-CN" altLang="en-US" sz="1700"/>
              <a:t>。</a:t>
            </a:r>
            <a:r>
              <a:rPr lang="zh-CN" altLang="en-US" sz="1600"/>
              <a:t>“幽灵感受器”</a:t>
            </a:r>
            <a:endParaRPr lang="zh-CN" altLang="en-US" sz="1600"/>
          </a:p>
          <a:p>
            <a:r>
              <a:rPr lang="zh-CN" altLang="en-US" sz="1700"/>
              <a:t>鲁菲尼小体长入病变的颈椎间盘后，患者表现出头晕耳鸣、平衡障碍，行走不稳等宛如“幽灵附体”症状，因此作者又将之称为</a:t>
            </a:r>
            <a:r>
              <a:rPr lang="zh-CN" altLang="en-US" sz="1700">
                <a:solidFill>
                  <a:srgbClr val="0052FF"/>
                </a:solidFill>
              </a:rPr>
              <a:t>“幽灵感受器</a:t>
            </a:r>
            <a:endParaRPr lang="zh-CN" altLang="en-US" sz="1700">
              <a:solidFill>
                <a:srgbClr val="0052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545" y="1671320"/>
            <a:ext cx="6113780" cy="18199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45160" y="116586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几个临床现象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7520" y="1749425"/>
            <a:ext cx="6889750" cy="3709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</a:rPr>
              <a:t>-----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骨科</a:t>
            </a: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脊柱外科</a:t>
            </a: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颈椎专科门诊</a:t>
            </a:r>
            <a:endParaRPr lang="zh-CN" altLang="en-US" sz="2400">
              <a:solidFill>
                <a:srgbClr val="FF0000"/>
              </a:solidFill>
              <a:latin typeface="+mn-ea"/>
              <a:cs typeface="+mn-ea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大量的、相当比例的、逐年增多的、中老年女性占多数的头晕患者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多进行了颈椎</a:t>
            </a:r>
            <a:r>
              <a:rPr lang="en-US" altLang="zh-CN" sz="2400">
                <a:latin typeface="+mn-ea"/>
                <a:cs typeface="+mn-ea"/>
              </a:rPr>
              <a:t>MR</a:t>
            </a:r>
            <a:r>
              <a:rPr lang="en-US" altLang="zh-CN" sz="2400">
                <a:latin typeface="+mn-ea"/>
                <a:cs typeface="+mn-ea"/>
              </a:rPr>
              <a:t>I</a:t>
            </a:r>
            <a:r>
              <a:rPr lang="zh-CN" altLang="en-US" sz="2400">
                <a:latin typeface="+mn-ea"/>
                <a:cs typeface="+mn-ea"/>
              </a:rPr>
              <a:t>和颈部血管超声检查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带着源自医院、亲友、社会</a:t>
            </a:r>
            <a:r>
              <a:rPr lang="en-US" altLang="zh-CN" sz="2400">
                <a:latin typeface="+mn-ea"/>
                <a:cs typeface="+mn-ea"/>
              </a:rPr>
              <a:t>“</a:t>
            </a:r>
            <a:r>
              <a:rPr lang="zh-CN" altLang="en-US" sz="2400">
                <a:latin typeface="+mn-ea"/>
                <a:cs typeface="+mn-ea"/>
              </a:rPr>
              <a:t>颈椎导致头晕</a:t>
            </a:r>
            <a:r>
              <a:rPr lang="en-US" altLang="zh-CN" sz="2400">
                <a:latin typeface="+mn-ea"/>
                <a:cs typeface="+mn-ea"/>
              </a:rPr>
              <a:t>”</a:t>
            </a:r>
            <a:r>
              <a:rPr lang="zh-CN" altLang="en-US" sz="2400">
                <a:latin typeface="+mn-ea"/>
                <a:cs typeface="+mn-ea"/>
              </a:rPr>
              <a:t>的意见而来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颈椎常有退行性改变，椎动脉一侧细</a:t>
            </a:r>
            <a:r>
              <a:rPr lang="en-US" altLang="zh-CN" sz="2400">
                <a:latin typeface="+mn-ea"/>
                <a:cs typeface="+mn-ea"/>
              </a:rPr>
              <a:t>/</a:t>
            </a:r>
            <a:r>
              <a:rPr lang="zh-CN" altLang="en-US" sz="2400">
                <a:latin typeface="+mn-ea"/>
                <a:cs typeface="+mn-ea"/>
              </a:rPr>
              <a:t>血流变慢</a:t>
            </a:r>
            <a:endParaRPr lang="zh-CN" altLang="en-US" sz="2400"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425190" y="1477010"/>
            <a:ext cx="7273925" cy="5200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一些传统的认识和诊断概念则因病因研究的进展而被认为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是错误的或含糊不清的，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已被淘汰</a:t>
            </a:r>
            <a:endParaRPr lang="zh-CN" altLang="en-US" sz="2000">
              <a:solidFill>
                <a:srgbClr val="FF0000"/>
              </a:solidFill>
              <a:latin typeface="+mn-ea"/>
              <a:cs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大量临床研究证明，不伴随其他神经系统表现的单纯头晕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或眩晕极少是由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椎基底动脉供血不足（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VBI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）</a:t>
            </a:r>
            <a:r>
              <a:rPr lang="zh-CN" altLang="en-US" sz="2000">
                <a:latin typeface="+mn-ea"/>
                <a:cs typeface="+mn-ea"/>
              </a:rPr>
              <a:t>引起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国际的缺血性脑血管疾病分类和国际疾病分类均无</a:t>
            </a:r>
            <a:r>
              <a:rPr lang="en-US" altLang="zh-CN" sz="2000">
                <a:latin typeface="+mn-ea"/>
                <a:cs typeface="+mn-ea"/>
              </a:rPr>
              <a:t>VBI</a:t>
            </a:r>
            <a:r>
              <a:rPr lang="zh-CN" altLang="en-US" sz="2000">
                <a:latin typeface="+mn-ea"/>
                <a:cs typeface="+mn-ea"/>
              </a:rPr>
              <a:t>，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认为它就是后循环系统的</a:t>
            </a:r>
            <a:r>
              <a:rPr lang="en-US" altLang="zh-CN" sz="2000">
                <a:latin typeface="+mn-ea"/>
                <a:cs typeface="+mn-ea"/>
              </a:rPr>
              <a:t>TIA</a:t>
            </a:r>
            <a:r>
              <a:rPr lang="zh-CN" altLang="en-US" sz="2000">
                <a:latin typeface="+mn-ea"/>
                <a:cs typeface="+mn-ea"/>
              </a:rPr>
              <a:t>而绝非单独且特异的疾病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颈性眩晕</a:t>
            </a:r>
            <a:r>
              <a:rPr lang="zh-CN" altLang="en-US" sz="2000">
                <a:latin typeface="+mn-ea"/>
                <a:cs typeface="+mn-ea"/>
              </a:rPr>
              <a:t>也为许多医生所使用，但对该诊断定义的准确性、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诊断标准的可靠性都缺乏认真的临床研究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迄今为止的相关研究均存在诊断无法核实、没有特异诊断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方法、无法解释大量的临床不一致等弱点，故国际上不推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荐使用这种含糊不清的定义和诊断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                                 </a:t>
            </a:r>
            <a:r>
              <a:rPr lang="zh-CN" altLang="en-US" sz="2000">
                <a:latin typeface="+mn-ea"/>
                <a:cs typeface="+mn-ea"/>
              </a:rPr>
              <a:t>【头晕的诊断流程建议】</a:t>
            </a:r>
            <a:endParaRPr lang="zh-CN" altLang="en-US" sz="2000">
              <a:latin typeface="+mn-ea"/>
              <a:cs typeface="+mn-ea"/>
            </a:endParaRPr>
          </a:p>
          <a:p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8940" y="103441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眩晕的病因诊断</a:t>
            </a:r>
            <a:endParaRPr lang="zh-CN" altLang="en-US"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885440" y="1674495"/>
            <a:ext cx="7814310" cy="44932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/>
              <a:t>一直是个临床难题</a:t>
            </a:r>
            <a:endParaRPr lang="zh-CN" altLang="en-US" sz="20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/>
              <a:t>绝大多数眩晕已能确诊</a:t>
            </a:r>
            <a:endParaRPr lang="zh-CN" altLang="en-US" sz="20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/>
              <a:t>部分眩晕的病因在理论上尚难明确</a:t>
            </a:r>
            <a:endParaRPr lang="zh-CN" altLang="en-US" sz="20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/>
              <a:t>在日常诊疗中眩晕常被拘泥于几个本来认识就模糊的</a:t>
            </a:r>
            <a:endParaRPr lang="zh-CN" altLang="en-US" sz="2000"/>
          </a:p>
          <a:p>
            <a:pPr>
              <a:lnSpc>
                <a:spcPct val="130000"/>
              </a:lnSpc>
            </a:pPr>
            <a:r>
              <a:rPr lang="en-US" altLang="zh-CN" sz="2000"/>
              <a:t>     </a:t>
            </a:r>
            <a:r>
              <a:rPr lang="zh-CN" altLang="en-US" sz="2000"/>
              <a:t>疾病，例如：椎</a:t>
            </a:r>
            <a:r>
              <a:rPr lang="en-US" altLang="zh-CN" sz="2000"/>
              <a:t>-</a:t>
            </a:r>
            <a:r>
              <a:rPr lang="zh-CN" altLang="en-US" sz="2000"/>
              <a:t>基底动脉供血不足（</a:t>
            </a:r>
            <a:r>
              <a:rPr lang="en-US" altLang="zh-CN" sz="2000"/>
              <a:t>VBI</a:t>
            </a:r>
            <a:r>
              <a:rPr lang="zh-CN" altLang="en-US" sz="2000"/>
              <a:t>）、颈椎病</a:t>
            </a:r>
            <a:endParaRPr lang="zh-CN" altLang="en-US" sz="20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/>
              <a:t>目前</a:t>
            </a:r>
            <a:r>
              <a:rPr lang="en-US" altLang="zh-CN" sz="2000"/>
              <a:t>VBI</a:t>
            </a:r>
            <a:r>
              <a:rPr lang="zh-CN" altLang="en-US" sz="2000"/>
              <a:t>诊断过于泛滥，这已是</a:t>
            </a:r>
            <a:r>
              <a:rPr lang="zh-CN" altLang="en-US" sz="2000">
                <a:solidFill>
                  <a:srgbClr val="FF0000"/>
                </a:solidFill>
              </a:rPr>
              <a:t>大家的共识</a:t>
            </a:r>
            <a:r>
              <a:rPr lang="zh-CN" altLang="en-US" sz="2000"/>
              <a:t>但是否因此就完全否认</a:t>
            </a:r>
            <a:r>
              <a:rPr lang="en-US" altLang="zh-CN" sz="2000"/>
              <a:t>VBI</a:t>
            </a:r>
            <a:r>
              <a:rPr lang="zh-CN" altLang="en-US" sz="2000"/>
              <a:t>尚存在争议</a:t>
            </a:r>
            <a:endParaRPr lang="zh-CN" altLang="en-US" sz="2000"/>
          </a:p>
          <a:p>
            <a:pPr>
              <a:lnSpc>
                <a:spcPct val="130000"/>
              </a:lnSpc>
            </a:pPr>
            <a:r>
              <a:rPr lang="en-US" altLang="zh-CN" sz="2000"/>
              <a:t>                                                                                </a:t>
            </a:r>
            <a:r>
              <a:rPr lang="zh-CN" altLang="en-US" sz="2000"/>
              <a:t>【眩晕诊治专家共识】</a:t>
            </a:r>
            <a:endParaRPr lang="zh-CN" altLang="en-US" sz="20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/>
              <a:t>眩晕</a:t>
            </a:r>
            <a:r>
              <a:rPr lang="en-US" altLang="zh-CN" sz="2000"/>
              <a:t>/</a:t>
            </a:r>
            <a:r>
              <a:rPr lang="zh-CN" altLang="en-US" sz="2000"/>
              <a:t>头晕常被误判为一些原本就模糊的疾病，如</a:t>
            </a:r>
            <a:r>
              <a:rPr lang="en-US" altLang="zh-CN" sz="2000">
                <a:solidFill>
                  <a:srgbClr val="FF0000"/>
                </a:solidFill>
              </a:rPr>
              <a:t>VBI</a:t>
            </a:r>
            <a:r>
              <a:rPr lang="zh-CN" altLang="en-US" sz="2000">
                <a:solidFill>
                  <a:srgbClr val="FF0000"/>
                </a:solidFill>
              </a:rPr>
              <a:t>和颈性眩晕</a:t>
            </a:r>
            <a:endParaRPr lang="en-US" altLang="zh-CN" sz="2000"/>
          </a:p>
          <a:p>
            <a:pPr>
              <a:lnSpc>
                <a:spcPct val="130000"/>
              </a:lnSpc>
            </a:pPr>
            <a:r>
              <a:rPr lang="en-US" altLang="zh-CN" sz="2000"/>
              <a:t>                                                           Adolfo M. Brostein</a:t>
            </a:r>
            <a:r>
              <a:rPr lang="zh-CN" altLang="en-US" sz="2000"/>
              <a:t>《眩晕与头晕》</a:t>
            </a:r>
            <a:endParaRPr lang="zh-CN" altLang="en-US" sz="2000"/>
          </a:p>
          <a:p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307340" y="109093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眩晕的病因诊断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449070" y="1209675"/>
            <a:ext cx="2456815" cy="758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 b="1">
                <a:latin typeface="+mj-ea"/>
                <a:ea typeface="+mj-ea"/>
                <a:cs typeface="+mj-ea"/>
              </a:rPr>
              <a:t>背</a:t>
            </a:r>
            <a:r>
              <a:rPr lang="en-US" altLang="zh-CN" sz="3200" b="1">
                <a:latin typeface="+mj-ea"/>
                <a:ea typeface="+mj-ea"/>
                <a:cs typeface="+mj-ea"/>
              </a:rPr>
              <a:t> </a:t>
            </a:r>
            <a:r>
              <a:rPr lang="zh-CN" altLang="en-US" sz="3200" b="1">
                <a:latin typeface="+mj-ea"/>
                <a:ea typeface="+mj-ea"/>
                <a:cs typeface="+mj-ea"/>
              </a:rPr>
              <a:t>景</a:t>
            </a:r>
            <a:endParaRPr lang="zh-CN" altLang="en-US" sz="3200" b="1">
              <a:latin typeface="+mj-ea"/>
              <a:ea typeface="+mj-ea"/>
              <a:cs typeface="+mj-ea"/>
            </a:endParaRPr>
          </a:p>
          <a:p>
            <a:endParaRPr lang="zh-CN" altLang="en-US" sz="3200" b="1">
              <a:latin typeface="+mj-ea"/>
              <a:ea typeface="+mj-ea"/>
              <a:cs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94635" y="1993900"/>
            <a:ext cx="6766560" cy="32473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</a:rPr>
              <a:t>颈性眩晕的概念，最早于</a:t>
            </a:r>
            <a:r>
              <a:rPr lang="en-US" altLang="zh-CN" sz="2800">
                <a:solidFill>
                  <a:schemeClr val="tx1"/>
                </a:solidFill>
              </a:rPr>
              <a:t>1955</a:t>
            </a:r>
            <a:r>
              <a:rPr lang="zh-CN" altLang="en-US" sz="2800">
                <a:solidFill>
                  <a:schemeClr val="tx1"/>
                </a:solidFill>
              </a:rPr>
              <a:t>年由</a:t>
            </a:r>
            <a:r>
              <a:rPr lang="en-US" altLang="zh-CN" sz="2800">
                <a:solidFill>
                  <a:schemeClr val="tx1"/>
                </a:solidFill>
              </a:rPr>
              <a:t>Ryan</a:t>
            </a:r>
            <a:r>
              <a:rPr lang="zh-CN" altLang="en-US" sz="2800">
                <a:solidFill>
                  <a:schemeClr val="tx1"/>
                </a:solidFill>
              </a:rPr>
              <a:t>和</a:t>
            </a:r>
            <a:r>
              <a:rPr lang="en-US" altLang="zh-CN" sz="2800">
                <a:solidFill>
                  <a:schemeClr val="tx1"/>
                </a:solidFill>
              </a:rPr>
              <a:t>Cope</a:t>
            </a:r>
            <a:r>
              <a:rPr lang="zh-CN" altLang="en-US" sz="2800">
                <a:solidFill>
                  <a:schemeClr val="tx1"/>
                </a:solidFill>
              </a:rPr>
              <a:t>提出，而对颈性眩晕机制的假说最早可追溯至由法国学者</a:t>
            </a:r>
            <a:r>
              <a:rPr lang="en-US" altLang="zh-CN" sz="2800">
                <a:solidFill>
                  <a:schemeClr val="tx1"/>
                </a:solidFill>
              </a:rPr>
              <a:t>Barre</a:t>
            </a:r>
            <a:r>
              <a:rPr lang="zh-CN" altLang="en-US" sz="2800">
                <a:solidFill>
                  <a:schemeClr val="tx1"/>
                </a:solidFill>
              </a:rPr>
              <a:t>和</a:t>
            </a:r>
            <a:r>
              <a:rPr lang="en-US" altLang="zh-CN" sz="2800">
                <a:solidFill>
                  <a:schemeClr val="tx1"/>
                </a:solidFill>
              </a:rPr>
              <a:t>Lieou</a:t>
            </a:r>
            <a:r>
              <a:rPr lang="zh-CN" altLang="en-US" sz="2800">
                <a:solidFill>
                  <a:schemeClr val="tx1"/>
                </a:solidFill>
              </a:rPr>
              <a:t>在</a:t>
            </a:r>
            <a:r>
              <a:rPr lang="en-US" altLang="zh-CN" sz="2800">
                <a:solidFill>
                  <a:schemeClr val="tx1"/>
                </a:solidFill>
              </a:rPr>
              <a:t>1926</a:t>
            </a:r>
            <a:r>
              <a:rPr lang="zh-CN" altLang="en-US" sz="2800">
                <a:solidFill>
                  <a:schemeClr val="tx1"/>
                </a:solidFill>
              </a:rPr>
              <a:t>年首次提出的交感神经刺激假说。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593215" y="1238250"/>
            <a:ext cx="2456815" cy="758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 b="1">
                <a:latin typeface="+mj-ea"/>
                <a:ea typeface="+mj-ea"/>
                <a:cs typeface="+mj-ea"/>
              </a:rPr>
              <a:t>背</a:t>
            </a:r>
            <a:r>
              <a:rPr lang="en-US" altLang="zh-CN" sz="3200" b="1">
                <a:latin typeface="+mj-ea"/>
                <a:ea typeface="+mj-ea"/>
                <a:cs typeface="+mj-ea"/>
              </a:rPr>
              <a:t> </a:t>
            </a:r>
            <a:r>
              <a:rPr lang="zh-CN" altLang="en-US" sz="3200" b="1">
                <a:latin typeface="+mj-ea"/>
                <a:ea typeface="+mj-ea"/>
                <a:cs typeface="+mj-ea"/>
              </a:rPr>
              <a:t>景</a:t>
            </a:r>
            <a:endParaRPr lang="zh-CN" altLang="en-US" sz="3200" b="1">
              <a:latin typeface="+mj-ea"/>
              <a:ea typeface="+mj-ea"/>
              <a:cs typeface="+mj-ea"/>
            </a:endParaRPr>
          </a:p>
          <a:p>
            <a:endParaRPr lang="zh-CN" altLang="en-US" sz="3200" b="1">
              <a:latin typeface="+mj-ea"/>
              <a:ea typeface="+mj-ea"/>
              <a:cs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0980" y="1631315"/>
            <a:ext cx="8023225" cy="43738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sym typeface="+mn-ea"/>
              </a:rPr>
              <a:t>教科书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accent1"/>
                </a:solidFill>
                <a:sym typeface="+mn-ea"/>
              </a:rPr>
              <a:t>----</a:t>
            </a:r>
            <a:r>
              <a:rPr lang="zh-CN" altLang="en-US" sz="2400">
                <a:solidFill>
                  <a:schemeClr val="accent1"/>
                </a:solidFill>
                <a:sym typeface="+mn-ea"/>
              </a:rPr>
              <a:t>骨科</a:t>
            </a:r>
            <a:r>
              <a:rPr lang="en-US" altLang="zh-CN" sz="2400">
                <a:solidFill>
                  <a:schemeClr val="accent1"/>
                </a:solidFill>
                <a:sym typeface="+mn-ea"/>
              </a:rPr>
              <a:t>/</a:t>
            </a:r>
            <a:r>
              <a:rPr lang="zh-CN" altLang="en-US" sz="2400">
                <a:solidFill>
                  <a:schemeClr val="accent1"/>
                </a:solidFill>
                <a:sym typeface="+mn-ea"/>
              </a:rPr>
              <a:t>脊柱外科</a:t>
            </a:r>
            <a:r>
              <a:rPr lang="en-US" altLang="zh-CN" sz="2400">
                <a:solidFill>
                  <a:schemeClr val="accent1"/>
                </a:solidFill>
                <a:sym typeface="+mn-ea"/>
              </a:rPr>
              <a:t>/</a:t>
            </a:r>
            <a:r>
              <a:rPr lang="zh-CN" altLang="en-US" sz="2400">
                <a:solidFill>
                  <a:schemeClr val="accent1"/>
                </a:solidFill>
                <a:sym typeface="+mn-ea"/>
              </a:rPr>
              <a:t>颈椎专科</a:t>
            </a:r>
            <a:endParaRPr lang="zh-CN" altLang="en-US" sz="2400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没有独立章节叙述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颈性眩晕</a:t>
            </a:r>
            <a:r>
              <a:rPr lang="en-US" altLang="zh-CN" sz="2400">
                <a:sym typeface="+mn-ea"/>
              </a:rPr>
              <a:t>”</a:t>
            </a:r>
            <a:endParaRPr lang="zh-CN" altLang="en-US" sz="240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sym typeface="+mn-ea"/>
              </a:rPr>
              <a:t>国内分型为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椎动脉型</a:t>
            </a:r>
            <a:r>
              <a:rPr lang="en-US" altLang="zh-CN" sz="2400">
                <a:sym typeface="+mn-ea"/>
              </a:rPr>
              <a:t>”</a:t>
            </a:r>
            <a:r>
              <a:rPr lang="zh-CN" altLang="en-US" sz="2400">
                <a:sym typeface="+mn-ea"/>
              </a:rPr>
              <a:t>和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交感神经型</a:t>
            </a:r>
            <a:r>
              <a:rPr lang="en-US" altLang="zh-CN" sz="2400">
                <a:sym typeface="+mn-ea"/>
              </a:rPr>
              <a:t>”</a:t>
            </a:r>
            <a:r>
              <a:rPr lang="zh-CN" altLang="en-US" sz="2400">
                <a:sym typeface="+mn-ea"/>
              </a:rPr>
              <a:t>颈椎病的诸多症状中包括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头晕</a:t>
            </a:r>
            <a:r>
              <a:rPr lang="en-US" altLang="zh-CN" sz="2400">
                <a:sym typeface="+mn-ea"/>
              </a:rPr>
              <a:t>”</a:t>
            </a:r>
            <a:r>
              <a:rPr lang="zh-CN" altLang="en-US" sz="2400">
                <a:sym typeface="+mn-ea"/>
              </a:rPr>
              <a:t>、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眩晕</a:t>
            </a:r>
            <a:r>
              <a:rPr lang="en-US" altLang="zh-CN" sz="2400">
                <a:sym typeface="+mn-ea"/>
              </a:rPr>
              <a:t>”</a:t>
            </a:r>
            <a:endParaRPr lang="en-US" altLang="zh-CN" sz="240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sym typeface="+mn-ea"/>
              </a:rPr>
              <a:t>其病理机制多涉及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椎</a:t>
            </a:r>
            <a:r>
              <a:rPr lang="en-US" altLang="zh-CN" sz="2400">
                <a:sym typeface="+mn-ea"/>
              </a:rPr>
              <a:t>-</a:t>
            </a:r>
            <a:r>
              <a:rPr lang="zh-CN" altLang="en-US" sz="2400">
                <a:sym typeface="+mn-ea"/>
              </a:rPr>
              <a:t>基底动脉缺血</a:t>
            </a:r>
            <a:r>
              <a:rPr lang="en-US" altLang="zh-CN" sz="2400">
                <a:sym typeface="+mn-ea"/>
              </a:rPr>
              <a:t>”</a:t>
            </a:r>
            <a:endParaRPr lang="en-US" altLang="zh-CN" sz="240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sym typeface="+mn-ea"/>
              </a:rPr>
              <a:t>国外教科书中未涉及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颈性眩晕</a:t>
            </a:r>
            <a:r>
              <a:rPr lang="en-US" altLang="zh-CN" sz="2400">
                <a:sym typeface="+mn-ea"/>
              </a:rPr>
              <a:t>”</a:t>
            </a:r>
            <a:endParaRPr lang="en-US" altLang="zh-CN" sz="2400" baseline="300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854325" y="1763395"/>
            <a:ext cx="6346825" cy="32029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40000"/>
              </a:lnSpc>
            </a:pPr>
            <a:r>
              <a:rPr lang="en-US" altLang="zh-CN" sz="2400" baseline="300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[1-2]</a:t>
            </a:r>
            <a:r>
              <a:rPr lang="zh-CN" altLang="en-US" sz="2000">
                <a:latin typeface="+mn-ea"/>
                <a:cs typeface="+mn-ea"/>
              </a:rPr>
              <a:t>该病多发于中老年人，因电子产品的普及，人们伏案工作时间增加，发病人群有年轻化趋势，发病率逐年提高</a:t>
            </a:r>
            <a:r>
              <a:rPr lang="en-US" altLang="zh-CN" sz="2000">
                <a:latin typeface="+mn-ea"/>
                <a:cs typeface="+mn-ea"/>
              </a:rPr>
              <a:t>[3]</a:t>
            </a:r>
            <a:r>
              <a:rPr lang="zh-CN" altLang="en-US" sz="2000">
                <a:latin typeface="+mn-ea"/>
                <a:cs typeface="+mn-ea"/>
              </a:rPr>
              <a:t>。颈性眩晕易反复发作，症状多迁延不愈，患者往往伴有焦虑、抑郁等负面情绪，严重影响其正常工作与生活，</a:t>
            </a:r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62805" y="4966335"/>
            <a:ext cx="707580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0"/>
            <a:r>
              <a:rPr lang="en-US" altLang="zh-CN" sz="1200">
                <a:latin typeface="+mn-ea"/>
                <a:cs typeface="+mn-ea"/>
              </a:rPr>
              <a:t>[</a:t>
            </a:r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</a:rPr>
              <a:t>1]RYAN G M, COPE S. Cervical vertigo[J]. Lancet, 1955,269(6905):1355-1358.</a:t>
            </a:r>
            <a:endParaRPr lang="zh-CN" altLang="en-US" sz="1200">
              <a:latin typeface="华文楷体" panose="02010600040101010101" charset="-122"/>
              <a:ea typeface="华文楷体" panose="02010600040101010101" charset="-122"/>
            </a:endParaRPr>
          </a:p>
          <a:p>
            <a:pPr marL="342900" indent="0"/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</a:rPr>
              <a:t>[2]赵鑫,李中实.颈性眩晕的诊断及鉴别诊断[J].中日友好医院学报,2016,30(02):109-111.</a:t>
            </a:r>
            <a:endParaRPr lang="zh-CN" altLang="en-US" sz="1200">
              <a:latin typeface="华文楷体" panose="02010600040101010101" charset="-122"/>
              <a:ea typeface="华文楷体" panose="02010600040101010101" charset="-122"/>
            </a:endParaRPr>
          </a:p>
          <a:p>
            <a:pPr marL="342900" indent="0"/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</a:rPr>
              <a:t>[3]郑海华,吴惠,符秀梅,等.颈性眩晕患者血清Hcy、TNF-α及ET-1表达及意义[J].脑与神经疾病杂志,2022,30(02):113-116.</a:t>
            </a:r>
            <a:endParaRPr lang="zh-CN" altLang="en-US" sz="12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8805" y="116586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</a:rPr>
              <a:t>流行病学</a:t>
            </a:r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08040" y="199834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790190" y="1837690"/>
            <a:ext cx="6901180" cy="371030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en-US" altLang="zh-CN" sz="2000">
                <a:latin typeface="+mn-ea"/>
                <a:cs typeface="+mn-ea"/>
              </a:rPr>
              <a:t>    </a:t>
            </a:r>
            <a:r>
              <a:rPr lang="zh-CN" altLang="en-US" sz="2000">
                <a:latin typeface="+mn-ea"/>
                <a:cs typeface="+mn-ea"/>
              </a:rPr>
              <a:t>发作性眩晕往往是颈性眩晕的首发症状，约占其主诉的</a:t>
            </a:r>
            <a:r>
              <a:rPr lang="en-US" altLang="zh-CN" sz="2000">
                <a:latin typeface="+mn-ea"/>
                <a:cs typeface="+mn-ea"/>
              </a:rPr>
              <a:t>85%</a:t>
            </a:r>
            <a:r>
              <a:rPr lang="zh-CN" altLang="en-US" sz="2000">
                <a:latin typeface="+mn-ea"/>
                <a:cs typeface="+mn-ea"/>
              </a:rPr>
              <a:t>，发作时往往有明确的诱发体位</a:t>
            </a:r>
            <a:r>
              <a:rPr lang="en-US" altLang="zh-CN" sz="2000" baseline="30000">
                <a:solidFill>
                  <a:srgbClr val="FF0000"/>
                </a:solidFill>
                <a:latin typeface="+mn-ea"/>
                <a:cs typeface="+mn-ea"/>
              </a:rPr>
              <a:t>[1]</a:t>
            </a:r>
            <a:r>
              <a:rPr lang="zh-CN" altLang="en-US" sz="2000">
                <a:latin typeface="+mn-ea"/>
                <a:cs typeface="+mn-ea"/>
              </a:rPr>
              <a:t>。其特点是在头颈部体位发生变化时诱发症状，主要表现为起卧床动作时、低头或仰头动作时、转头动作时被诱发，卧床不动时不发作，发病时卧床休息可得到缓解。眩晕发作时常伴有头颈肩痛、视觉障碍</a:t>
            </a:r>
            <a:r>
              <a:rPr lang="en-US" altLang="zh-CN" sz="2000">
                <a:latin typeface="+mn-ea"/>
                <a:cs typeface="+mn-ea"/>
              </a:rPr>
              <a:t>(</a:t>
            </a:r>
            <a:r>
              <a:rPr lang="zh-CN" altLang="en-US" sz="2000">
                <a:latin typeface="+mn-ea"/>
                <a:cs typeface="+mn-ea"/>
              </a:rPr>
              <a:t>视物模糊、眼胀、眼涩、眼干</a:t>
            </a:r>
            <a:r>
              <a:rPr lang="en-US" altLang="zh-CN" sz="2000">
                <a:latin typeface="+mn-ea"/>
                <a:cs typeface="+mn-ea"/>
              </a:rPr>
              <a:t>)</a:t>
            </a:r>
            <a:r>
              <a:rPr lang="zh-CN" altLang="en-US" sz="2000">
                <a:latin typeface="+mn-ea"/>
                <a:cs typeface="+mn-ea"/>
              </a:rPr>
              <a:t>、恶心、呕吐、出汗、心悸、高血压</a:t>
            </a:r>
            <a:r>
              <a:rPr lang="en-US" altLang="zh-CN" sz="2000">
                <a:latin typeface="+mn-ea"/>
                <a:cs typeface="+mn-ea"/>
              </a:rPr>
              <a:t>(</a:t>
            </a:r>
            <a:r>
              <a:rPr lang="zh-CN" altLang="en-US" sz="2000">
                <a:latin typeface="+mn-ea"/>
                <a:cs typeface="+mn-ea"/>
              </a:rPr>
              <a:t>血压不稳</a:t>
            </a:r>
            <a:r>
              <a:rPr lang="en-US" altLang="zh-CN" sz="2000">
                <a:latin typeface="+mn-ea"/>
                <a:cs typeface="+mn-ea"/>
              </a:rPr>
              <a:t>)</a:t>
            </a:r>
            <a:r>
              <a:rPr lang="zh-CN" altLang="en-US" sz="2000">
                <a:latin typeface="+mn-ea"/>
                <a:cs typeface="+mn-ea"/>
              </a:rPr>
              <a:t>、上肢麻木及发作时便意、耳鸣等症状</a:t>
            </a:r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995" y="113474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颈</a:t>
            </a:r>
            <a:r>
              <a:rPr lang="zh-CN" altLang="en-US" sz="3200" b="1">
                <a:latin typeface="+mj-ea"/>
                <a:ea typeface="+mj-ea"/>
                <a:sym typeface="+mn-ea"/>
              </a:rPr>
              <a:t>性眩晕的临床表现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63995" y="5480050"/>
            <a:ext cx="4732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[1]Hain Timothy C.Cervicogenic causes of vertigo[J].Curr Opin Neurol,2015,28(1):69-73.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576195" y="1899920"/>
            <a:ext cx="7270115" cy="3723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/>
              <a:t>迄今为止颈性眩晕的概念尚未被描述为一种临床综合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征，也没有一项特异性检查可以协助确诊。因此，医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师应努力寻找别的可解释症状的更新诊断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en-US" altLang="zh-CN" sz="2000"/>
              <a:t>                                       ------AdolfoM.Brostein</a:t>
            </a:r>
            <a:r>
              <a:rPr lang="zh-CN" altLang="en-US" sz="2000"/>
              <a:t>《眩晕与头晕》</a:t>
            </a:r>
            <a:endParaRPr lang="zh-CN" altLang="en-US" sz="2000"/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/>
              <a:t>尚无统一标准，倾向于采取排除法。至少应有以下特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征：伴颈部疼痛；出现在颈椎活动后；颈扭转试验阳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性；颈部影像学检查异常；多有颈部外伤史；排除了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其他病因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en-US" altLang="zh-CN" sz="2000"/>
              <a:t>                                                          ------</a:t>
            </a:r>
            <a:r>
              <a:rPr lang="zh-CN" altLang="en-US" sz="2000"/>
              <a:t>【眩晕诊治专家共识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】</a:t>
            </a:r>
            <a:endParaRPr lang="zh-CN" altLang="en-US" sz="2000"/>
          </a:p>
          <a:p>
            <a:r>
              <a:rPr lang="en-US" altLang="zh-CN" sz="2000"/>
              <a:t> </a:t>
            </a:r>
            <a:endParaRPr lang="en-US" altLang="zh-CN" sz="2000"/>
          </a:p>
        </p:txBody>
      </p:sp>
      <p:sp>
        <p:nvSpPr>
          <p:cNvPr id="4" name="文本框 3"/>
          <p:cNvSpPr txBox="1"/>
          <p:nvPr/>
        </p:nvSpPr>
        <p:spPr>
          <a:xfrm>
            <a:off x="374015" y="116586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颈性眩晕的诊断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205990" y="1712595"/>
            <a:ext cx="6656070" cy="4415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/>
              <a:t>颈性眩晕的病史</a:t>
            </a:r>
            <a:endParaRPr lang="zh-CN" altLang="en-US" sz="24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  <a:sym typeface="+mn-ea"/>
              </a:rPr>
              <a:t>眩晕与颈椎活动密切相关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  <a:sym typeface="+mn-ea"/>
              </a:rPr>
              <a:t>排除其他原因导致的眩晕，如耳源性、眼源性及其他系统疾病引起的眩晕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/>
              <a:t>影像学有颈椎失稳表现</a:t>
            </a:r>
            <a:endParaRPr lang="zh-CN" altLang="en-US" sz="24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/>
              <a:t>颈椎运动负荷试验阳性</a:t>
            </a:r>
            <a:endParaRPr lang="zh-CN" altLang="en-US" sz="24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/>
              <a:t>颈椎外固定有效</a:t>
            </a:r>
            <a:endParaRPr lang="zh-CN" altLang="en-US" sz="24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/>
              <a:t>颈硬膜外封闭有效</a:t>
            </a:r>
            <a:endParaRPr lang="zh-CN" altLang="en-US" sz="2400"/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/>
              <a:t>NIRS</a:t>
            </a:r>
            <a:r>
              <a:rPr lang="zh-CN" altLang="en-US" sz="2400"/>
              <a:t>检查阳性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504825" y="112903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颈性眩晕</a:t>
            </a:r>
            <a:r>
              <a:rPr lang="zh-CN" altLang="en-US" sz="3200" b="1">
                <a:latin typeface="+mj-ea"/>
                <a:ea typeface="+mj-ea"/>
                <a:sym typeface="+mn-ea"/>
              </a:rPr>
              <a:t>的诊断</a:t>
            </a:r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82740" y="5608320"/>
            <a:ext cx="529780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谭依立</a:t>
            </a:r>
            <a:r>
              <a:rPr lang="en-US" altLang="zh-CN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,</a:t>
            </a:r>
            <a:r>
              <a:rPr lang="zh-CN" altLang="en-US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吕振</a:t>
            </a:r>
            <a:r>
              <a:rPr lang="en-US" altLang="zh-CN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,</a:t>
            </a:r>
            <a:r>
              <a:rPr lang="zh-CN" altLang="en-US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洪毅</a:t>
            </a:r>
            <a:r>
              <a:rPr lang="en-US" altLang="zh-CN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.</a:t>
            </a:r>
            <a:r>
              <a:rPr lang="zh-CN" altLang="en-US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颈性眩晕的研究进展</a:t>
            </a:r>
            <a:r>
              <a:rPr lang="en-US" altLang="zh-CN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[J].</a:t>
            </a:r>
            <a:r>
              <a:rPr lang="zh-CN" altLang="en-US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中国脊柱脊髓杂志</a:t>
            </a:r>
            <a:r>
              <a:rPr lang="en-US" altLang="zh-CN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,2022,32(07):648-653.</a:t>
            </a:r>
            <a:endParaRPr lang="zh-CN" altLang="en-US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15645" y="1919605"/>
            <a:ext cx="6096000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+mj-ea"/>
                <a:ea typeface="+mj-ea"/>
                <a:cs typeface="+mj-ea"/>
              </a:rPr>
              <a:t>颈椎运动负荷试验</a:t>
            </a:r>
            <a:r>
              <a:rPr lang="en-US" altLang="zh-CN" sz="2000">
                <a:latin typeface="+mj-ea"/>
                <a:ea typeface="+mj-ea"/>
                <a:cs typeface="+mj-ea"/>
              </a:rPr>
              <a:t>A</a:t>
            </a:r>
            <a:endParaRPr lang="en-US" altLang="zh-CN" sz="2000">
              <a:latin typeface="+mj-ea"/>
              <a:ea typeface="+mj-ea"/>
              <a:cs typeface="+mj-ea"/>
            </a:endParaRPr>
          </a:p>
          <a:p>
            <a:r>
              <a:rPr lang="zh-CN" altLang="en-US" sz="2000">
                <a:latin typeface="+mj-ea"/>
                <a:ea typeface="+mj-ea"/>
                <a:cs typeface="+mj-ea"/>
              </a:rPr>
              <a:t>方法</a:t>
            </a:r>
            <a:r>
              <a:rPr lang="en-US" altLang="zh-CN" sz="2000">
                <a:latin typeface="+mj-ea"/>
                <a:ea typeface="+mj-ea"/>
                <a:cs typeface="+mj-ea"/>
              </a:rPr>
              <a:t>-</a:t>
            </a:r>
            <a:r>
              <a:rPr lang="zh-CN" altLang="en-US" sz="2000">
                <a:latin typeface="+mj-ea"/>
                <a:ea typeface="+mj-ea"/>
                <a:cs typeface="+mj-ea"/>
              </a:rPr>
              <a:t>颈椎最大可能活动范围的过伸过屈运动</a:t>
            </a:r>
            <a:r>
              <a:rPr lang="en-US" altLang="zh-CN" sz="2000">
                <a:latin typeface="+mj-ea"/>
                <a:ea typeface="+mj-ea"/>
                <a:cs typeface="+mj-ea"/>
              </a:rPr>
              <a:t>10~30</a:t>
            </a:r>
            <a:r>
              <a:rPr lang="zh-CN" altLang="en-US" sz="2000">
                <a:latin typeface="+mj-ea"/>
                <a:ea typeface="+mj-ea"/>
                <a:cs typeface="+mj-ea"/>
              </a:rPr>
              <a:t>次观察有无颈性眩晕症状被诱发及其具体诱发情况判断</a:t>
            </a:r>
            <a:endParaRPr lang="zh-CN" altLang="en-US" sz="2000">
              <a:latin typeface="+mj-ea"/>
              <a:ea typeface="+mj-ea"/>
              <a:cs typeface="+mj-ea"/>
            </a:endParaRPr>
          </a:p>
          <a:p>
            <a:r>
              <a:rPr lang="en-US" altLang="zh-CN" sz="2000">
                <a:latin typeface="+mj-ea"/>
                <a:ea typeface="+mj-ea"/>
                <a:cs typeface="+mj-ea"/>
              </a:rPr>
              <a:t>---</a:t>
            </a:r>
            <a:r>
              <a:rPr lang="zh-CN" altLang="en-US" sz="2000">
                <a:latin typeface="+mj-ea"/>
                <a:ea typeface="+mj-ea"/>
                <a:cs typeface="+mj-ea"/>
              </a:rPr>
              <a:t>出现眩晕及其其他症状为阳性</a:t>
            </a:r>
            <a:endParaRPr lang="zh-CN" altLang="en-US" sz="2000">
              <a:latin typeface="+mj-ea"/>
              <a:ea typeface="+mj-ea"/>
              <a:cs typeface="+mj-ea"/>
            </a:endParaRPr>
          </a:p>
          <a:p>
            <a:r>
              <a:rPr lang="zh-CN" altLang="en-US" sz="2000">
                <a:latin typeface="+mj-ea"/>
                <a:ea typeface="+mj-ea"/>
                <a:cs typeface="+mj-ea"/>
              </a:rPr>
              <a:t>颈椎运动负荷试验</a:t>
            </a:r>
            <a:r>
              <a:rPr lang="en-US" altLang="zh-CN" sz="2000">
                <a:latin typeface="+mj-ea"/>
                <a:ea typeface="+mj-ea"/>
                <a:cs typeface="+mj-ea"/>
              </a:rPr>
              <a:t>B</a:t>
            </a:r>
            <a:endParaRPr lang="en-US" altLang="zh-CN" sz="2000">
              <a:latin typeface="+mj-ea"/>
              <a:ea typeface="+mj-ea"/>
              <a:cs typeface="+mj-ea"/>
            </a:endParaRPr>
          </a:p>
          <a:p>
            <a:r>
              <a:rPr lang="zh-CN" altLang="en-US" sz="2000">
                <a:latin typeface="+mj-ea"/>
                <a:ea typeface="+mj-ea"/>
                <a:cs typeface="+mj-ea"/>
              </a:rPr>
              <a:t>方法</a:t>
            </a:r>
            <a:r>
              <a:rPr lang="en-US" altLang="zh-CN" sz="2000">
                <a:latin typeface="+mj-ea"/>
                <a:ea typeface="+mj-ea"/>
                <a:cs typeface="+mj-ea"/>
              </a:rPr>
              <a:t>-</a:t>
            </a:r>
            <a:r>
              <a:rPr lang="zh-CN" altLang="en-US" sz="2000">
                <a:latin typeface="+mj-ea"/>
                <a:ea typeface="+mj-ea"/>
                <a:cs typeface="+mj-ea"/>
              </a:rPr>
              <a:t>颈椎最大可能活动范围的左右旋转运动</a:t>
            </a:r>
            <a:r>
              <a:rPr lang="en-US" altLang="zh-CN" sz="2000">
                <a:latin typeface="+mj-ea"/>
                <a:ea typeface="+mj-ea"/>
                <a:cs typeface="+mj-ea"/>
              </a:rPr>
              <a:t>10~30</a:t>
            </a:r>
            <a:r>
              <a:rPr lang="zh-CN" altLang="en-US" sz="2000">
                <a:latin typeface="+mj-ea"/>
                <a:ea typeface="+mj-ea"/>
                <a:cs typeface="+mj-ea"/>
              </a:rPr>
              <a:t>次观察有无颈性眩晕症状被诱发及其具体诱发情况</a:t>
            </a:r>
            <a:endParaRPr lang="zh-CN" altLang="en-US" sz="2000">
              <a:latin typeface="+mj-ea"/>
              <a:ea typeface="+mj-ea"/>
              <a:cs typeface="+mj-ea"/>
            </a:endParaRPr>
          </a:p>
          <a:p>
            <a:r>
              <a:rPr lang="zh-CN" altLang="en-US" sz="2000">
                <a:latin typeface="+mj-ea"/>
                <a:ea typeface="+mj-ea"/>
                <a:cs typeface="+mj-ea"/>
              </a:rPr>
              <a:t>判断</a:t>
            </a:r>
            <a:endParaRPr lang="zh-CN" altLang="en-US" sz="2000">
              <a:latin typeface="+mj-ea"/>
              <a:ea typeface="+mj-ea"/>
              <a:cs typeface="+mj-ea"/>
            </a:endParaRPr>
          </a:p>
          <a:p>
            <a:r>
              <a:rPr lang="en-US" altLang="zh-CN" sz="2000">
                <a:latin typeface="+mj-ea"/>
                <a:ea typeface="+mj-ea"/>
                <a:cs typeface="+mj-ea"/>
              </a:rPr>
              <a:t>---</a:t>
            </a:r>
            <a:r>
              <a:rPr lang="zh-CN" altLang="en-US" sz="2000">
                <a:latin typeface="+mj-ea"/>
                <a:ea typeface="+mj-ea"/>
                <a:cs typeface="+mj-ea"/>
              </a:rPr>
              <a:t>出现眩晕及其其他症状为阳性</a:t>
            </a:r>
            <a:endParaRPr lang="zh-CN" altLang="en-US" sz="2000">
              <a:latin typeface="+mj-ea"/>
              <a:ea typeface="+mj-ea"/>
              <a:cs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28745" y="50361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91565" y="5713095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+mn-ea"/>
                <a:cs typeface="+mn-ea"/>
              </a:rPr>
              <a:t>北京中日友好医院</a:t>
            </a:r>
            <a:r>
              <a:rPr lang="en-US" altLang="zh-CN" sz="1400">
                <a:latin typeface="+mn-ea"/>
                <a:cs typeface="+mn-ea"/>
              </a:rPr>
              <a:t> </a:t>
            </a:r>
            <a:r>
              <a:rPr lang="zh-CN" altLang="en-US" sz="1400">
                <a:latin typeface="+mn-ea"/>
                <a:cs typeface="+mn-ea"/>
              </a:rPr>
              <a:t>李中实</a:t>
            </a:r>
            <a:r>
              <a:rPr lang="en-US" altLang="zh-CN" sz="1400">
                <a:latin typeface="+mn-ea"/>
                <a:cs typeface="+mn-ea"/>
              </a:rPr>
              <a:t> </a:t>
            </a:r>
            <a:r>
              <a:rPr lang="zh-CN" altLang="en-US" sz="1400">
                <a:latin typeface="+mn-ea"/>
                <a:cs typeface="+mn-ea"/>
              </a:rPr>
              <a:t>教授</a:t>
            </a:r>
            <a:endParaRPr lang="zh-CN" altLang="en-US" sz="1400">
              <a:latin typeface="+mn-ea"/>
              <a:cs typeface="+mn-ea"/>
            </a:endParaRPr>
          </a:p>
        </p:txBody>
      </p:sp>
      <p:pic>
        <p:nvPicPr>
          <p:cNvPr id="9" name="屏幕录制 2025-06-09 122231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21195" y="1284605"/>
            <a:ext cx="4291965" cy="41198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21195" y="5633085"/>
            <a:ext cx="46570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颈椎运动负荷试验</a:t>
            </a:r>
            <a:r>
              <a:rPr lang="en-US" altLang="zh-CN"/>
              <a:t>:</a:t>
            </a:r>
            <a:r>
              <a:rPr lang="zh-CN" altLang="en-US"/>
              <a:t>颈椎过伸过屈运动</a:t>
            </a:r>
            <a:r>
              <a:rPr lang="en-US" altLang="zh-CN"/>
              <a:t>1</a:t>
            </a:r>
            <a:r>
              <a:rPr lang="zh-CN" altLang="en-US"/>
              <a:t>次</a:t>
            </a:r>
            <a:r>
              <a:rPr lang="en-US" altLang="zh-CN"/>
              <a:t>/</a:t>
            </a:r>
            <a:r>
              <a:rPr lang="zh-CN" altLang="en-US"/>
              <a:t>秒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60375" y="110045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cs typeface="+mj-ea"/>
                <a:sym typeface="+mn-ea"/>
              </a:rPr>
              <a:t>颈椎运动负荷试验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928745" y="50361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22985" y="5873115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北京中日友好医院</a:t>
            </a:r>
            <a:r>
              <a:rPr lang="en-US" altLang="zh-CN" sz="1400"/>
              <a:t> </a:t>
            </a:r>
            <a:r>
              <a:rPr lang="zh-CN" altLang="en-US" sz="1400"/>
              <a:t>李中实</a:t>
            </a:r>
            <a:r>
              <a:rPr lang="en-US" altLang="zh-CN" sz="1400"/>
              <a:t> </a:t>
            </a:r>
            <a:r>
              <a:rPr lang="zh-CN" altLang="en-US" sz="1400"/>
              <a:t>教授</a:t>
            </a:r>
            <a:endParaRPr lang="zh-CN" altLang="en-US" sz="1400"/>
          </a:p>
        </p:txBody>
      </p:sp>
      <p:pic>
        <p:nvPicPr>
          <p:cNvPr id="5" name="图片 4" descr="微信图片_202505270943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4245" y="3526155"/>
            <a:ext cx="3037205" cy="2279015"/>
          </a:xfrm>
          <a:prstGeom prst="rect">
            <a:avLst/>
          </a:prstGeom>
        </p:spPr>
      </p:pic>
      <p:pic>
        <p:nvPicPr>
          <p:cNvPr id="9" name="图片 8" descr="c3b514861057881e41dbef1906f8444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880" y="1209675"/>
            <a:ext cx="3036570" cy="22517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83005" y="1691005"/>
            <a:ext cx="4198620" cy="3026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en-US" altLang="zh-CN">
                <a:solidFill>
                  <a:srgbClr val="FF0000"/>
                </a:solidFill>
              </a:rPr>
              <a:t>-</a:t>
            </a:r>
            <a:r>
              <a:rPr lang="en-US" altLang="zh-CN" sz="2400">
                <a:solidFill>
                  <a:srgbClr val="FF0000"/>
                </a:solidFill>
              </a:rPr>
              <a:t>----</a:t>
            </a:r>
            <a:r>
              <a:rPr lang="zh-CN" altLang="en-US" sz="2400">
                <a:solidFill>
                  <a:srgbClr val="FF0000"/>
                </a:solidFill>
              </a:rPr>
              <a:t>近红外光谱仪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260000"/>
              </a:lnSpc>
            </a:pPr>
            <a:r>
              <a:rPr lang="zh-CN" altLang="en-US" sz="2400"/>
              <a:t>可以精密的检测脑血流变化</a:t>
            </a:r>
            <a:endParaRPr lang="zh-CN" altLang="en-US" sz="2400"/>
          </a:p>
          <a:p>
            <a:pPr>
              <a:lnSpc>
                <a:spcPct val="260000"/>
              </a:lnSpc>
            </a:pPr>
            <a:r>
              <a:rPr lang="zh-CN" altLang="en-US" sz="2400"/>
              <a:t>可以动态监测脑血流变化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331470" y="112141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寻找有效的物理检查方法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1660" y="4482465"/>
            <a:ext cx="60528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椎动脉供血区脑血流改变</a:t>
            </a:r>
            <a:r>
              <a:rPr lang="en-US" altLang="zh-CN" sz="2400"/>
              <a:t>           </a:t>
            </a:r>
            <a:r>
              <a:rPr lang="en-US" altLang="zh-CN" sz="2400">
                <a:sym typeface="+mn-ea"/>
              </a:rPr>
              <a:t> 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颈性</a:t>
            </a:r>
            <a:r>
              <a:rPr lang="zh-CN" altLang="en-US" sz="2400" b="1">
                <a:solidFill>
                  <a:srgbClr val="FF0000"/>
                </a:solidFill>
              </a:rPr>
              <a:t>眩晕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4246880" y="4594860"/>
            <a:ext cx="565150" cy="2603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703705" y="1936115"/>
            <a:ext cx="1924050" cy="36626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  <a:p>
            <a:r>
              <a:rPr lang="zh-CN" altLang="en-US" sz="2400">
                <a:latin typeface="+mn-ea"/>
                <a:cs typeface="+mn-ea"/>
              </a:rPr>
              <a:t>神经内科</a:t>
            </a:r>
            <a:endParaRPr lang="zh-CN" altLang="en-US" sz="2400">
              <a:latin typeface="+mn-ea"/>
              <a:cs typeface="+mn-ea"/>
            </a:endParaRPr>
          </a:p>
          <a:p>
            <a:r>
              <a:rPr lang="zh-CN" altLang="en-US" sz="2400">
                <a:latin typeface="+mn-ea"/>
                <a:cs typeface="+mn-ea"/>
              </a:rPr>
              <a:t>耳鼻喉科</a:t>
            </a:r>
            <a:endParaRPr lang="zh-CN" altLang="en-US" sz="2400">
              <a:latin typeface="+mn-ea"/>
              <a:cs typeface="+mn-ea"/>
            </a:endParaRPr>
          </a:p>
          <a:p>
            <a:r>
              <a:rPr lang="zh-CN" altLang="en-US" sz="2400">
                <a:latin typeface="+mn-ea"/>
                <a:cs typeface="+mn-ea"/>
              </a:rPr>
              <a:t>心内科</a:t>
            </a:r>
            <a:endParaRPr lang="zh-CN" altLang="en-US" sz="2400">
              <a:latin typeface="+mn-ea"/>
              <a:cs typeface="+mn-ea"/>
            </a:endParaRPr>
          </a:p>
          <a:p>
            <a:r>
              <a:rPr lang="zh-CN" altLang="en-US" sz="2400">
                <a:latin typeface="+mn-ea"/>
                <a:cs typeface="+mn-ea"/>
              </a:rPr>
              <a:t>骨科</a:t>
            </a:r>
            <a:endParaRPr lang="zh-CN" altLang="en-US" sz="2400">
              <a:latin typeface="+mn-ea"/>
              <a:cs typeface="+mn-ea"/>
            </a:endParaRPr>
          </a:p>
          <a:p>
            <a:r>
              <a:rPr lang="zh-CN" altLang="en-US" sz="2400">
                <a:latin typeface="+mn-ea"/>
                <a:cs typeface="+mn-ea"/>
              </a:rPr>
              <a:t>神经外科</a:t>
            </a:r>
            <a:endParaRPr lang="zh-CN" altLang="en-US" sz="2400">
              <a:latin typeface="+mn-ea"/>
              <a:cs typeface="+mn-ea"/>
            </a:endParaRPr>
          </a:p>
          <a:p>
            <a:r>
              <a:rPr lang="zh-CN" altLang="en-US" sz="2400">
                <a:latin typeface="+mn-ea"/>
                <a:cs typeface="+mn-ea"/>
              </a:rPr>
              <a:t>妇科</a:t>
            </a:r>
            <a:endParaRPr lang="zh-CN" altLang="en-US" sz="2400">
              <a:latin typeface="+mn-ea"/>
              <a:cs typeface="+mn-ea"/>
            </a:endParaRPr>
          </a:p>
          <a:p>
            <a:r>
              <a:rPr lang="zh-CN" altLang="en-US" sz="2400">
                <a:latin typeface="+mn-ea"/>
                <a:cs typeface="+mn-ea"/>
              </a:rPr>
              <a:t>儿科</a:t>
            </a:r>
            <a:endParaRPr lang="zh-CN" altLang="en-US" sz="2400">
              <a:latin typeface="+mn-ea"/>
              <a:cs typeface="+mn-ea"/>
            </a:endParaRPr>
          </a:p>
          <a:p>
            <a:r>
              <a:rPr lang="zh-CN" altLang="en-US" sz="2400">
                <a:latin typeface="+mn-ea"/>
                <a:cs typeface="+mn-ea"/>
              </a:rPr>
              <a:t>精神科</a:t>
            </a:r>
            <a:endParaRPr lang="zh-CN" altLang="en-US" sz="2400">
              <a:latin typeface="+mn-ea"/>
              <a:cs typeface="+mn-ea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</a:rPr>
              <a:t>10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余学科</a:t>
            </a:r>
            <a:endParaRPr lang="zh-CN" altLang="en-US" sz="2400">
              <a:latin typeface="+mn-ea"/>
              <a:cs typeface="+mn-ea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2485" y="110871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n-ea"/>
                <a:sym typeface="+mn-ea"/>
              </a:rPr>
              <a:t>与眩晕相关联的学科及疾病</a:t>
            </a:r>
            <a:endParaRPr lang="zh-CN" altLang="en-US" sz="3200" b="1">
              <a:latin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81625" y="2183765"/>
            <a:ext cx="314896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+mn-ea"/>
                <a:cs typeface="+mn-ea"/>
                <a:sym typeface="+mn-ea"/>
              </a:rPr>
              <a:t>神经疾病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latin typeface="+mn-ea"/>
                <a:cs typeface="+mn-ea"/>
                <a:sym typeface="+mn-ea"/>
              </a:rPr>
              <a:t>前庭疾病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latin typeface="+mn-ea"/>
                <a:cs typeface="+mn-ea"/>
                <a:sym typeface="+mn-ea"/>
              </a:rPr>
              <a:t>血压变化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latin typeface="+mn-ea"/>
                <a:cs typeface="+mn-ea"/>
                <a:sym typeface="+mn-ea"/>
              </a:rPr>
              <a:t>颈椎病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latin typeface="+mn-ea"/>
                <a:cs typeface="+mn-ea"/>
                <a:sym typeface="+mn-ea"/>
              </a:rPr>
              <a:t>脑肿瘤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latin typeface="+mn-ea"/>
                <a:cs typeface="+mn-ea"/>
                <a:sym typeface="+mn-ea"/>
              </a:rPr>
              <a:t>更年期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latin typeface="+mn-ea"/>
                <a:cs typeface="+mn-ea"/>
                <a:sym typeface="+mn-ea"/>
              </a:rPr>
              <a:t>强迫症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latin typeface="+mn-ea"/>
                <a:cs typeface="+mn-ea"/>
                <a:sym typeface="+mn-ea"/>
              </a:rPr>
              <a:t>抑郁</a:t>
            </a:r>
            <a:r>
              <a:rPr lang="en-US" altLang="zh-CN" sz="2400">
                <a:latin typeface="+mn-ea"/>
                <a:cs typeface="+mn-ea"/>
                <a:sym typeface="+mn-ea"/>
              </a:rPr>
              <a:t> </a:t>
            </a:r>
            <a:endParaRPr lang="en-US" altLang="zh-CN" sz="2400">
              <a:latin typeface="+mn-ea"/>
              <a:cs typeface="+mn-ea"/>
              <a:sym typeface="+mn-ea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100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余种疾病</a:t>
            </a:r>
            <a:endParaRPr lang="zh-CN" altLang="en-US" sz="24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605" y="1401445"/>
            <a:ext cx="3016250" cy="22961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415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455" y="1370965"/>
            <a:ext cx="5699760" cy="34931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72965" y="5423535"/>
            <a:ext cx="4005580" cy="600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FF0000"/>
                </a:solidFill>
                <a:latin typeface="+mn-ea"/>
                <a:cs typeface="+mn-ea"/>
              </a:rPr>
              <a:t>颈硬膜外封闭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cs typeface="+mn-ea"/>
              </a:rPr>
              <a:t>---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cs typeface="+mn-ea"/>
              </a:rPr>
              <a:t>金标准</a:t>
            </a:r>
            <a:endParaRPr lang="zh-CN" altLang="en-US" sz="2400" b="1">
              <a:solidFill>
                <a:srgbClr val="FF0000"/>
              </a:solidFill>
              <a:latin typeface="+mn-ea"/>
              <a:cs typeface="+mn-ea"/>
            </a:endParaRPr>
          </a:p>
          <a:p>
            <a:endParaRPr lang="zh-CN" altLang="en-US" sz="2400" b="1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4170" y="1104900"/>
            <a:ext cx="60960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</a:rPr>
              <a:t>颈硬膜外封闭</a:t>
            </a:r>
            <a:endParaRPr lang="zh-CN" altLang="en-US" sz="3200" b="1">
              <a:latin typeface="+mj-ea"/>
              <a:ea typeface="+mj-ea"/>
            </a:endParaRPr>
          </a:p>
          <a:p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3" name="上箭头 2"/>
          <p:cNvSpPr/>
          <p:nvPr/>
        </p:nvSpPr>
        <p:spPr>
          <a:xfrm>
            <a:off x="6205855" y="4946015"/>
            <a:ext cx="234315" cy="43815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801620" y="1749425"/>
            <a:ext cx="6588760" cy="4739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zh-CN"/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位置性眩晕是指仅在特殊的头位时才发生的一种眩晕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常可通过病史直接获得确诊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+mn-ea"/>
                <a:cs typeface="+mn-ea"/>
              </a:rPr>
              <a:t>BPPV</a:t>
            </a:r>
            <a:r>
              <a:rPr lang="zh-CN" altLang="en-US" sz="2000">
                <a:latin typeface="+mn-ea"/>
                <a:cs typeface="+mn-ea"/>
              </a:rPr>
              <a:t>是最常见的位置性眩晕</a:t>
            </a:r>
            <a:r>
              <a:rPr lang="en-US" altLang="zh-CN" sz="2000">
                <a:latin typeface="+mn-ea"/>
                <a:cs typeface="+mn-ea"/>
              </a:rPr>
              <a:t>90%</a:t>
            </a:r>
            <a:endParaRPr lang="en-US" altLang="zh-CN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+mn-ea"/>
                <a:cs typeface="+mn-ea"/>
              </a:rPr>
              <a:t>BPPV</a:t>
            </a:r>
            <a:r>
              <a:rPr lang="zh-CN" altLang="en-US" sz="2000">
                <a:latin typeface="+mn-ea"/>
                <a:cs typeface="+mn-ea"/>
              </a:rPr>
              <a:t>在所有眩晕性疾病中发病率最高</a:t>
            </a:r>
            <a:r>
              <a:rPr lang="en-US" altLang="zh-CN" sz="2000">
                <a:latin typeface="+mn-ea"/>
                <a:cs typeface="+mn-ea"/>
              </a:rPr>
              <a:t>25%</a:t>
            </a:r>
            <a:endParaRPr lang="en-US" altLang="zh-CN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+mn-ea"/>
                <a:cs typeface="+mn-ea"/>
              </a:rPr>
              <a:t>BPPV</a:t>
            </a:r>
            <a:r>
              <a:rPr lang="zh-CN" altLang="en-US" sz="2000">
                <a:latin typeface="+mn-ea"/>
                <a:cs typeface="+mn-ea"/>
              </a:rPr>
              <a:t>的患病率随年龄增长而增多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女性患病率约为男性的两倍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+mn-ea"/>
                <a:cs typeface="+mn-ea"/>
              </a:rPr>
              <a:t>BPPV</a:t>
            </a:r>
            <a:r>
              <a:rPr lang="zh-CN" altLang="en-US" sz="2000">
                <a:latin typeface="+mn-ea"/>
                <a:cs typeface="+mn-ea"/>
              </a:rPr>
              <a:t>可涉及各个半规管，其中后半规管</a:t>
            </a:r>
            <a:r>
              <a:rPr lang="en-US" altLang="zh-CN" sz="2000">
                <a:latin typeface="+mn-ea"/>
                <a:cs typeface="+mn-ea"/>
              </a:rPr>
              <a:t>BPPV</a:t>
            </a:r>
            <a:r>
              <a:rPr lang="zh-CN" altLang="en-US" sz="2000">
                <a:latin typeface="+mn-ea"/>
                <a:cs typeface="+mn-ea"/>
              </a:rPr>
              <a:t>最常见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所有亚型</a:t>
            </a:r>
            <a:r>
              <a:rPr lang="en-US" altLang="zh-CN" sz="2000">
                <a:latin typeface="+mn-ea"/>
                <a:cs typeface="+mn-ea"/>
              </a:rPr>
              <a:t>BPPV</a:t>
            </a:r>
            <a:r>
              <a:rPr lang="zh-CN" altLang="en-US" sz="2000">
                <a:latin typeface="+mn-ea"/>
                <a:cs typeface="+mn-ea"/>
              </a:rPr>
              <a:t>都能根据临床表现进行诊断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病理生理学的本质决定了</a:t>
            </a:r>
            <a:r>
              <a:rPr lang="en-US" altLang="zh-CN" sz="2000">
                <a:latin typeface="+mn-ea"/>
                <a:cs typeface="+mn-ea"/>
              </a:rPr>
              <a:t>BPPV</a:t>
            </a:r>
            <a:r>
              <a:rPr lang="zh-CN" altLang="en-US" sz="2000">
                <a:latin typeface="+mn-ea"/>
                <a:cs typeface="+mn-ea"/>
              </a:rPr>
              <a:t>是疗效最好的眩晕病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+mn-ea"/>
                <a:cs typeface="+mn-ea"/>
              </a:rPr>
              <a:t>BPPV</a:t>
            </a:r>
            <a:r>
              <a:rPr lang="zh-CN" altLang="en-US" sz="2000">
                <a:latin typeface="+mn-ea"/>
                <a:cs typeface="+mn-ea"/>
              </a:rPr>
              <a:t>治疗：耳石手法复位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      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-----AdolfoM.Brostein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《眩晕与头晕》</a:t>
            </a:r>
            <a:endParaRPr lang="zh-CN" altLang="en-US" sz="2000">
              <a:latin typeface="+mn-ea"/>
              <a:cs typeface="+mn-ea"/>
            </a:endParaRPr>
          </a:p>
          <a:p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7355" y="116586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cs typeface="+mj-ea"/>
                <a:sym typeface="+mn-ea"/>
              </a:rPr>
              <a:t>位置性眩晕与</a:t>
            </a:r>
            <a:r>
              <a:rPr lang="en-US" altLang="zh-CN" sz="3200" b="1">
                <a:latin typeface="+mj-ea"/>
                <a:ea typeface="+mj-ea"/>
                <a:cs typeface="+mj-ea"/>
                <a:sym typeface="+mn-ea"/>
              </a:rPr>
              <a:t>BPPV</a:t>
            </a:r>
            <a:endParaRPr lang="zh-CN" altLang="en-US" sz="32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439035" y="1847215"/>
            <a:ext cx="731393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仰头引发的眩晕和平衡障碍只是一种临床表现，并不能凭此做出一个实质性诊断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正常的颈部运动总是伴有头部运动和前庭感受器受到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+mn-ea"/>
                <a:cs typeface="+mn-ea"/>
              </a:rPr>
              <a:t>刺激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仰头时的生理不稳定性：每个健康人在颈部伸展时都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+mn-ea"/>
                <a:cs typeface="+mn-ea"/>
              </a:rPr>
              <a:t>会出现不稳感。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闭眼单腿站立，同时颈部后仰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45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度</a:t>
            </a:r>
            <a:r>
              <a:rPr lang="en-US" altLang="zh-CN" sz="2000">
                <a:latin typeface="+mn-ea"/>
                <a:cs typeface="+mn-ea"/>
              </a:rPr>
              <a:t>,</a:t>
            </a:r>
            <a:r>
              <a:rPr lang="zh-CN" altLang="en-US" sz="2000">
                <a:latin typeface="+mn-ea"/>
                <a:cs typeface="+mn-ea"/>
              </a:rPr>
              <a:t>数秒内就可能跌倒</a:t>
            </a:r>
            <a:endParaRPr lang="zh-CN" altLang="en-US" sz="2000">
              <a:latin typeface="+mn-ea"/>
              <a:cs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>
                <a:latin typeface="+mn-ea"/>
                <a:cs typeface="+mn-ea"/>
              </a:rPr>
              <a:t>椎动脉闭塞是仰头性眩晕的罕见病因。搏动的血管会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+mn-ea"/>
                <a:cs typeface="+mn-ea"/>
              </a:rPr>
              <a:t>侵蚀相邻的骨组织，头在正常生理范围内活动时椎动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+mn-ea"/>
                <a:cs typeface="+mn-ea"/>
              </a:rPr>
              <a:t>脉不会出现骨性的压迫和狭窄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      ------AdolfoM.Brostein</a:t>
            </a:r>
            <a:r>
              <a:rPr lang="zh-CN" altLang="en-US" sz="2000">
                <a:latin typeface="+mn-ea"/>
                <a:cs typeface="+mn-ea"/>
              </a:rPr>
              <a:t>《眩晕与头晕》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5125" y="1064260"/>
            <a:ext cx="5281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仰头性眩晕都是颈源性的吗？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626485" y="1788795"/>
            <a:ext cx="5080000" cy="222186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lang="en-US" altLang="zh-CN" sz="16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1600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8140" y="1639570"/>
            <a:ext cx="723900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主要治疗措施是纠正不良的头颈部姿势、理疗和局部封闭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+mn-ea"/>
              </a:rPr>
              <a:t>                                      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-----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【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眩晕诊治专家共识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】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2010</a:t>
            </a:r>
            <a:endParaRPr lang="en-US" altLang="zh-CN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并存的颈部疼痛可能需要理疗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-----AdolfoM.Brostein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《眩晕与头晕》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2007</a:t>
            </a:r>
            <a:endParaRPr lang="en-US" altLang="zh-CN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+mn-ea"/>
                <a:cs typeface="+mn-ea"/>
              </a:rPr>
              <a:t>ACDF</a:t>
            </a:r>
            <a:r>
              <a:rPr lang="zh-CN" altLang="en-US" sz="2000">
                <a:latin typeface="+mn-ea"/>
                <a:cs typeface="+mn-ea"/>
              </a:rPr>
              <a:t>治疗颈椎病伴眩晕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 -----Hong L,etal.JSpinal Disord Tech,2011</a:t>
            </a:r>
            <a:endParaRPr lang="en-US" altLang="zh-CN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脊柱手法推拿治疗颈痛伴头晕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+mn-ea"/>
                <a:cs typeface="+mn-ea"/>
              </a:rPr>
              <a:t>                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 -----Humphrey.etal.ChiroprMan Therap,2013</a:t>
            </a:r>
            <a:endParaRPr lang="en-US" altLang="zh-CN" sz="2000">
              <a:solidFill>
                <a:srgbClr val="FF0000"/>
              </a:solidFill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</a:rPr>
              <a:t>经皮激光椎间盘减压术（</a:t>
            </a:r>
            <a:r>
              <a:rPr lang="en-US" altLang="zh-CN" sz="2000">
                <a:latin typeface="+mn-ea"/>
                <a:cs typeface="+mn-ea"/>
              </a:rPr>
              <a:t>PLDD</a:t>
            </a:r>
            <a:r>
              <a:rPr lang="zh-CN" altLang="en-US" sz="2000">
                <a:latin typeface="+mn-ea"/>
                <a:cs typeface="+mn-ea"/>
              </a:rPr>
              <a:t>）治疗颈性眩</a:t>
            </a:r>
            <a:r>
              <a:rPr lang="zh-CN" altLang="en-US" sz="2000">
                <a:latin typeface="+mn-ea"/>
                <a:cs typeface="+mn-ea"/>
              </a:rPr>
              <a:t>晕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+mn-ea"/>
                <a:cs typeface="+mn-ea"/>
              </a:rPr>
              <a:t>            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-----RenL,etal.EurJ Orthop Surg Traumatol,2013</a:t>
            </a:r>
            <a:endParaRPr lang="en-US" altLang="zh-CN" sz="2000">
              <a:solidFill>
                <a:srgbClr val="FF0000"/>
              </a:solidFill>
              <a:latin typeface="+mn-ea"/>
              <a:cs typeface="+mn-ea"/>
            </a:endParaRPr>
          </a:p>
          <a:p>
            <a:endParaRPr lang="en-US" altLang="zh-CN" sz="200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315" y="114236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颈性眩晕的治疗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697990" y="1945005"/>
            <a:ext cx="609600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保守治疗</a:t>
            </a:r>
            <a:endParaRPr lang="zh-CN" altLang="en-US" sz="2000">
              <a:solidFill>
                <a:srgbClr val="FF0000"/>
              </a:solidFill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1.</a:t>
            </a:r>
            <a:r>
              <a:rPr lang="zh-CN" altLang="en-US" sz="2000">
                <a:latin typeface="+mn-ea"/>
                <a:cs typeface="+mn-ea"/>
              </a:rPr>
              <a:t>卧床休息</a:t>
            </a:r>
            <a:endParaRPr lang="zh-CN" altLang="en-US" sz="2000"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2.</a:t>
            </a:r>
            <a:r>
              <a:rPr lang="zh-CN" altLang="en-US" sz="2000">
                <a:latin typeface="+mn-ea"/>
                <a:cs typeface="+mn-ea"/>
              </a:rPr>
              <a:t>颈椎外固定</a:t>
            </a:r>
            <a:r>
              <a:rPr lang="en-US" altLang="zh-CN" sz="2000">
                <a:latin typeface="+mn-ea"/>
                <a:cs typeface="+mn-ea"/>
              </a:rPr>
              <a:t>(</a:t>
            </a:r>
            <a:r>
              <a:rPr lang="zh-CN" altLang="en-US" sz="2000">
                <a:latin typeface="+mn-ea"/>
                <a:cs typeface="+mn-ea"/>
              </a:rPr>
              <a:t>颈椎围领</a:t>
            </a:r>
            <a:r>
              <a:rPr lang="en-US" altLang="zh-CN" sz="2000">
                <a:latin typeface="+mn-ea"/>
                <a:cs typeface="+mn-ea"/>
              </a:rPr>
              <a:t>)</a:t>
            </a:r>
            <a:endParaRPr lang="en-US" altLang="zh-CN" sz="2000"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3.</a:t>
            </a:r>
            <a:r>
              <a:rPr lang="zh-CN" altLang="en-US" sz="2000">
                <a:latin typeface="+mn-ea"/>
                <a:cs typeface="+mn-ea"/>
              </a:rPr>
              <a:t>药物治疗</a:t>
            </a:r>
            <a:endParaRPr lang="zh-CN" altLang="en-US" sz="2000"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4.</a:t>
            </a:r>
            <a:r>
              <a:rPr lang="zh-CN" altLang="en-US" sz="2000">
                <a:latin typeface="+mn-ea"/>
                <a:cs typeface="+mn-ea"/>
              </a:rPr>
              <a:t>扩血管</a:t>
            </a:r>
            <a:r>
              <a:rPr lang="en-US" altLang="zh-CN" sz="2000">
                <a:latin typeface="+mn-ea"/>
                <a:cs typeface="+mn-ea"/>
              </a:rPr>
              <a:t>:</a:t>
            </a:r>
            <a:r>
              <a:rPr lang="zh-CN" altLang="en-US" sz="2000">
                <a:latin typeface="+mn-ea"/>
                <a:cs typeface="+mn-ea"/>
              </a:rPr>
              <a:t>敏使朗、西比灵</a:t>
            </a:r>
            <a:endParaRPr lang="zh-CN" altLang="en-US" sz="2000"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5.</a:t>
            </a:r>
            <a:r>
              <a:rPr lang="zh-CN" altLang="en-US" sz="2000">
                <a:latin typeface="+mn-ea"/>
                <a:cs typeface="+mn-ea"/>
              </a:rPr>
              <a:t>抗痉挛</a:t>
            </a:r>
            <a:r>
              <a:rPr lang="en-US" altLang="zh-CN" sz="2000">
                <a:latin typeface="+mn-ea"/>
                <a:cs typeface="+mn-ea"/>
              </a:rPr>
              <a:t>:</a:t>
            </a:r>
            <a:r>
              <a:rPr lang="zh-CN" altLang="en-US" sz="2000">
                <a:latin typeface="+mn-ea"/>
                <a:cs typeface="+mn-ea"/>
              </a:rPr>
              <a:t>妙纳</a:t>
            </a:r>
            <a:endParaRPr lang="zh-CN" altLang="en-US" sz="2000"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6.</a:t>
            </a:r>
            <a:r>
              <a:rPr lang="zh-CN" altLang="en-US" sz="2000">
                <a:latin typeface="+mn-ea"/>
                <a:cs typeface="+mn-ea"/>
              </a:rPr>
              <a:t>中药</a:t>
            </a:r>
            <a:endParaRPr lang="zh-CN" altLang="en-US" sz="2000">
              <a:latin typeface="+mn-ea"/>
              <a:cs typeface="+mn-ea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手术治疗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(</a:t>
            </a:r>
            <a:r>
              <a:rPr lang="zh-CN" altLang="en-US" sz="2000">
                <a:solidFill>
                  <a:srgbClr val="FF0000"/>
                </a:solidFill>
                <a:latin typeface="+mn-ea"/>
                <a:cs typeface="+mn-ea"/>
              </a:rPr>
              <a:t>内固定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</a:rPr>
              <a:t>)</a:t>
            </a:r>
            <a:endParaRPr lang="en-US" altLang="zh-CN" sz="2000">
              <a:solidFill>
                <a:srgbClr val="FF0000"/>
              </a:solidFill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1.</a:t>
            </a:r>
            <a:r>
              <a:rPr lang="zh-CN" altLang="en-US" sz="2000">
                <a:latin typeface="+mn-ea"/>
                <a:cs typeface="+mn-ea"/>
              </a:rPr>
              <a:t>颈性眩晕诊断明确</a:t>
            </a:r>
            <a:endParaRPr lang="zh-CN" altLang="en-US" sz="2000"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2.</a:t>
            </a:r>
            <a:r>
              <a:rPr lang="zh-CN" altLang="en-US" sz="2000">
                <a:latin typeface="+mn-ea"/>
                <a:cs typeface="+mn-ea"/>
              </a:rPr>
              <a:t>反复发作、保守治疗无效严重影响生活者</a:t>
            </a:r>
            <a:endParaRPr lang="zh-CN" altLang="en-US" sz="2000"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3.</a:t>
            </a:r>
            <a:r>
              <a:rPr lang="zh-CN" altLang="en-US" sz="2000">
                <a:latin typeface="+mn-ea"/>
                <a:cs typeface="+mn-ea"/>
              </a:rPr>
              <a:t>颈硬膜外封闭有效</a:t>
            </a:r>
            <a:endParaRPr lang="zh-CN" altLang="en-US" sz="2000">
              <a:latin typeface="+mn-ea"/>
              <a:cs typeface="+mn-ea"/>
            </a:endParaRPr>
          </a:p>
          <a:p>
            <a:r>
              <a:rPr lang="en-US" altLang="zh-CN" sz="2000">
                <a:latin typeface="+mn-ea"/>
                <a:cs typeface="+mn-ea"/>
              </a:rPr>
              <a:t>4.</a:t>
            </a:r>
            <a:r>
              <a:rPr lang="zh-CN" altLang="en-US" sz="2000">
                <a:latin typeface="+mn-ea"/>
                <a:cs typeface="+mn-ea"/>
              </a:rPr>
              <a:t>无手术禁忌症</a:t>
            </a:r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3755" y="111315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颈性眩晕的治疗</a:t>
            </a:r>
            <a:endParaRPr lang="zh-CN" altLang="en-US" sz="3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440" y="3164205"/>
            <a:ext cx="4640580" cy="27901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4080" y="1794192"/>
            <a:ext cx="5080000" cy="1235075"/>
          </a:xfrm>
          <a:prstGeom prst="rect">
            <a:avLst/>
          </a:prstGeom>
        </p:spPr>
        <p:txBody>
          <a:bodyPr>
            <a:spAutoFit/>
          </a:bodyPr>
          <a:p>
            <a:pPr marL="47625" indent="0">
              <a:lnSpc>
                <a:spcPts val="2230"/>
              </a:lnSpc>
            </a:pPr>
            <a:r>
              <a:rPr lang="en-US" altLang="zh-CN" sz="1600"/>
              <a:t>2018</a:t>
            </a:r>
            <a:r>
              <a:rPr lang="zh-CN" altLang="en-US" sz="1600"/>
              <a:t>年</a:t>
            </a:r>
            <a:r>
              <a:rPr lang="en-US" altLang="zh-CN" sz="1600"/>
              <a:t>《World Neurosurgery》</a:t>
            </a:r>
            <a:r>
              <a:rPr lang="zh-CN" altLang="en-US" sz="1600"/>
              <a:t>发布</a:t>
            </a:r>
            <a:r>
              <a:rPr lang="en-US" altLang="zh-CN" sz="1600"/>
              <a:t>Baogan Peng</a:t>
            </a:r>
            <a:r>
              <a:rPr lang="zh-CN" altLang="en-US" sz="1600"/>
              <a:t>教授的文章</a:t>
            </a:r>
            <a:r>
              <a:rPr lang="en-US" altLang="zh-CN" sz="1600">
                <a:solidFill>
                  <a:srgbClr val="0052FF"/>
                </a:solidFill>
              </a:rPr>
              <a:t>《Cervical Vertigo: Historical Reviews and Advances》</a:t>
            </a:r>
            <a:r>
              <a:rPr lang="zh-CN" altLang="en-US" sz="1600"/>
              <a:t>中指出手术（</a:t>
            </a:r>
            <a:r>
              <a:rPr lang="en-US" altLang="zh-CN" sz="1600"/>
              <a:t>ACDF</a:t>
            </a:r>
            <a:r>
              <a:rPr lang="zh-CN" altLang="en-US" sz="1600"/>
              <a:t>）对眩晕的治疗效果明显大于保守治疗（但需达到一定的手术指征）。</a:t>
            </a:r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894080" y="1165860"/>
            <a:ext cx="6096000" cy="3270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7625" indent="0">
              <a:lnSpc>
                <a:spcPts val="1840"/>
              </a:lnSpc>
            </a:pPr>
            <a:r>
              <a:rPr lang="zh-CN" altLang="en-US" sz="1600">
                <a:sym typeface="+mn-ea"/>
              </a:rPr>
              <a:t>保守治疗和手术治疗哪种方式效果更好呢？</a:t>
            </a:r>
            <a:endParaRPr lang="zh-CN" altLang="en-US" sz="16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4445" y="3164522"/>
            <a:ext cx="5080000" cy="138366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600"/>
              <a:t>结果</a:t>
            </a:r>
            <a:endParaRPr lang="zh-CN" altLang="en-US" sz="1600"/>
          </a:p>
          <a:p>
            <a:r>
              <a:rPr lang="zh-CN" altLang="en-US" sz="1700"/>
              <a:t>在一项前瞻性研究中，将患者分为</a:t>
            </a:r>
            <a:r>
              <a:rPr lang="en-US" altLang="zh-CN" sz="1700"/>
              <a:t>ACDF</a:t>
            </a:r>
            <a:r>
              <a:rPr lang="zh-CN" altLang="en-US" sz="1700"/>
              <a:t>手术组和保守组，随访</a:t>
            </a:r>
            <a:r>
              <a:rPr lang="en-US" altLang="zh-CN" sz="1700"/>
              <a:t>12</a:t>
            </a:r>
            <a:r>
              <a:rPr lang="zh-CN" altLang="en-US" sz="1700"/>
              <a:t>个月结果显示，</a:t>
            </a:r>
            <a:r>
              <a:rPr lang="en-US" altLang="zh-CN" sz="1700"/>
              <a:t>ACDF</a:t>
            </a:r>
            <a:r>
              <a:rPr lang="zh-CN" altLang="en-US" sz="1700"/>
              <a:t>组神经功能有明显改善，保守组无改善。</a:t>
            </a:r>
            <a:r>
              <a:rPr lang="zh-CN" altLang="en-US" sz="1600"/>
              <a:t>结论</a:t>
            </a:r>
            <a:endParaRPr lang="zh-CN" altLang="en-US" sz="1600"/>
          </a:p>
          <a:p>
            <a:r>
              <a:rPr lang="en-US" altLang="zh-CN" sz="1700"/>
              <a:t>ACDF</a:t>
            </a:r>
            <a:r>
              <a:rPr lang="zh-CN" altLang="en-US" sz="1700"/>
              <a:t>可明显缓解颈椎病并发的眩晕。</a:t>
            </a:r>
            <a:endParaRPr lang="zh-CN" altLang="en-US" sz="17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899285" y="1811655"/>
            <a:ext cx="8393430" cy="4874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zh-CN" altLang="en-US" sz="2000">
                <a:sym typeface="+mn-ea"/>
              </a:rPr>
              <a:t>了解眩晕、头晕、头昏的症状特点和区别了解</a:t>
            </a:r>
            <a:r>
              <a:rPr lang="en-US" altLang="zh-CN" sz="2000">
                <a:sym typeface="+mn-ea"/>
              </a:rPr>
              <a:t>BPPV</a:t>
            </a:r>
            <a:r>
              <a:rPr lang="zh-CN" altLang="en-US" sz="2000">
                <a:sym typeface="+mn-ea"/>
              </a:rPr>
              <a:t>是最常见的眩晕疾病，谨慎诊断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颈性眩晕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、</a:t>
            </a:r>
            <a:endParaRPr lang="zh-CN" altLang="en-US" sz="2000"/>
          </a:p>
          <a:p>
            <a:pPr marL="285750" indent="-285750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zh-CN" altLang="en-US" sz="2000"/>
              <a:t>颈性眩晕的诊疗涉及到耳鼻喉科、神经内科、心内科、眼科、精神科等多个学科，</a:t>
            </a:r>
            <a:endParaRPr lang="zh-CN" altLang="en-US" sz="2000"/>
          </a:p>
          <a:p>
            <a:pPr marL="285750" indent="-285750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zh-CN" altLang="en-US" sz="2000"/>
              <a:t>近年来，随着眩晕发病率不断增加，眩晕疾病的相关研究也更被重视，国内已经成立了数个多学科联合研究眩晕的学术组织，可促使眩晕以至颈性眩晕的研究迅速发展，最终解开颈性眩晕发病机制的谜团。</a:t>
            </a:r>
            <a:endParaRPr lang="zh-CN" altLang="en-US" sz="2000"/>
          </a:p>
          <a:p>
            <a:pPr marL="285750" indent="-285750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zh-CN" altLang="en-US" sz="2000"/>
              <a:t>颈性眩晕的临床表现复杂、诊断标准尚未完全统一，诊治方法也无统一标准，临床工作中需综合考虑，避免漏诊、误诊，延误治疗效果及预后。</a:t>
            </a:r>
            <a:endParaRPr lang="en-US" altLang="zh-CN" sz="2000"/>
          </a:p>
        </p:txBody>
      </p:sp>
      <p:sp>
        <p:nvSpPr>
          <p:cNvPr id="3" name="文本框 2"/>
          <p:cNvSpPr txBox="1"/>
          <p:nvPr/>
        </p:nvSpPr>
        <p:spPr>
          <a:xfrm>
            <a:off x="4874260" y="112204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+mj-ea"/>
                <a:ea typeface="+mj-ea"/>
              </a:rPr>
              <a:t>    </a:t>
            </a:r>
            <a:r>
              <a:rPr lang="zh-CN" altLang="en-US" sz="3200" b="1">
                <a:latin typeface="+mj-ea"/>
                <a:ea typeface="+mj-ea"/>
              </a:rPr>
              <a:t>小</a:t>
            </a:r>
            <a:r>
              <a:rPr lang="en-US" altLang="zh-CN" sz="3200" b="1">
                <a:latin typeface="+mj-ea"/>
                <a:ea typeface="+mj-ea"/>
              </a:rPr>
              <a:t>    </a:t>
            </a:r>
            <a:r>
              <a:rPr lang="zh-CN" altLang="en-US" sz="3200" b="1">
                <a:latin typeface="+mj-ea"/>
                <a:ea typeface="+mj-ea"/>
              </a:rPr>
              <a:t>结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1010" y="4191635"/>
            <a:ext cx="2662555" cy="570865"/>
          </a:xfrm>
          <a:prstGeom prst="rect">
            <a:avLst/>
          </a:prstGeom>
        </p:spPr>
      </p:pic>
      <p:pic>
        <p:nvPicPr>
          <p:cNvPr id="8" name="图片 7" descr="tj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93380" y="3822700"/>
            <a:ext cx="4198620" cy="254762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-2540" y="3423285"/>
            <a:ext cx="8795385" cy="114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360805" y="1709420"/>
            <a:ext cx="281432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500">
                <a:latin typeface="思源黑体 CN Bold" panose="020B0800000000000000" charset="-122"/>
                <a:ea typeface="思源黑体 CN Bold" panose="020B0800000000000000" charset="-122"/>
              </a:rPr>
              <a:t>谢谢</a:t>
            </a:r>
            <a:r>
              <a:rPr lang="en-US" altLang="zh-CN" sz="4500"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endParaRPr lang="zh-CN" altLang="en-US" sz="45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1360805" y="2385060"/>
            <a:ext cx="1641475" cy="604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6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Thanks</a:t>
            </a:r>
            <a:endParaRPr lang="en-US" altLang="zh-CN" sz="2600" b="1">
              <a:solidFill>
                <a:schemeClr val="bg1">
                  <a:lumMod val="5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0120" y="4777740"/>
            <a:ext cx="6119495" cy="7550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地址</a:t>
            </a:r>
            <a:r>
              <a:rPr lang="zh-CN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：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武汉市新洲区龙王咀一分场兴龙街80号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Add：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No.80 Xinglong StreetLongwang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z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ui 1st BranchXinzhou DistrictWuhan City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电话/Tel：027-86910058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15645" y="10858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n-ea"/>
                <a:cs typeface="+mn-ea"/>
                <a:sym typeface="+mn-ea"/>
              </a:rPr>
              <a:t>几个疑问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48965" y="1334770"/>
            <a:ext cx="6889750" cy="3931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endParaRPr lang="zh-CN" altLang="en-US" sz="2400"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</a:rPr>
              <a:t>----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病人头晕医生头大</a:t>
            </a:r>
            <a:endParaRPr lang="zh-CN" altLang="en-US" sz="2400">
              <a:solidFill>
                <a:srgbClr val="FF0000"/>
              </a:solidFill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什么是眩晕</a:t>
            </a:r>
            <a:r>
              <a:rPr lang="en-US" altLang="zh-CN" sz="2400">
                <a:latin typeface="+mn-ea"/>
                <a:cs typeface="+mn-ea"/>
              </a:rPr>
              <a:t>?</a:t>
            </a:r>
            <a:r>
              <a:rPr lang="zh-CN" altLang="en-US" sz="2400">
                <a:latin typeface="+mn-ea"/>
                <a:cs typeface="+mn-ea"/>
              </a:rPr>
              <a:t>头晕</a:t>
            </a:r>
            <a:r>
              <a:rPr lang="en-US" altLang="zh-CN" sz="2400">
                <a:latin typeface="+mn-ea"/>
                <a:cs typeface="+mn-ea"/>
              </a:rPr>
              <a:t>?</a:t>
            </a:r>
            <a:r>
              <a:rPr lang="zh-CN" altLang="en-US" sz="2400">
                <a:latin typeface="+mn-ea"/>
                <a:cs typeface="+mn-ea"/>
              </a:rPr>
              <a:t>头昏</a:t>
            </a:r>
            <a:r>
              <a:rPr lang="en-US" altLang="zh-CN" sz="2400">
                <a:latin typeface="+mn-ea"/>
                <a:cs typeface="+mn-ea"/>
              </a:rPr>
              <a:t>?</a:t>
            </a:r>
            <a:endParaRPr lang="en-US" altLang="zh-CN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什么是颈性眩晕</a:t>
            </a:r>
            <a:r>
              <a:rPr lang="en-US" altLang="zh-CN" sz="2400">
                <a:latin typeface="+mn-ea"/>
                <a:cs typeface="+mn-ea"/>
              </a:rPr>
              <a:t>?</a:t>
            </a:r>
            <a:endParaRPr lang="en-US" altLang="zh-CN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颈椎病能引起眩晕吗</a:t>
            </a:r>
            <a:r>
              <a:rPr lang="en-US" altLang="zh-CN" sz="2400">
                <a:latin typeface="+mn-ea"/>
                <a:cs typeface="+mn-ea"/>
              </a:rPr>
              <a:t>?</a:t>
            </a:r>
            <a:endParaRPr lang="en-US" altLang="zh-CN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如何诊断颈性眩晕</a:t>
            </a:r>
            <a:r>
              <a:rPr lang="en-US" altLang="zh-CN" sz="2400">
                <a:latin typeface="+mn-ea"/>
                <a:cs typeface="+mn-ea"/>
              </a:rPr>
              <a:t>?</a:t>
            </a:r>
            <a:endParaRPr lang="en-US" altLang="zh-CN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  <a:cs typeface="+mn-ea"/>
              </a:rPr>
              <a:t>如何治疗，手术治疗是否有效</a:t>
            </a:r>
            <a:r>
              <a:rPr lang="en-US" altLang="zh-CN" sz="2400">
                <a:latin typeface="+mn-ea"/>
                <a:cs typeface="+mn-ea"/>
              </a:rPr>
              <a:t>?</a:t>
            </a:r>
            <a:endParaRPr lang="en-US" altLang="zh-CN" sz="2400"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518410" y="1749425"/>
            <a:ext cx="7485380" cy="4048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【眩晕诊治专家共识】</a:t>
            </a:r>
            <a:endParaRPr lang="zh-CN" altLang="en-US" sz="2400">
              <a:solidFill>
                <a:srgbClr val="FF0000"/>
              </a:solidFill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+mn-ea"/>
                <a:cs typeface="+mn-ea"/>
              </a:rPr>
              <a:t>               </a:t>
            </a:r>
            <a:r>
              <a:rPr lang="zh-CN" altLang="en-US" sz="2000">
                <a:latin typeface="+mn-ea"/>
                <a:cs typeface="+mn-ea"/>
              </a:rPr>
              <a:t>中华医学会神经病学分会、中华神经科杂志编辑委员会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      </a:t>
            </a:r>
            <a:r>
              <a:rPr lang="zh-CN" altLang="en-US" sz="2000">
                <a:latin typeface="+mn-ea"/>
                <a:cs typeface="+mn-ea"/>
              </a:rPr>
              <a:t>中华神经科杂志，</a:t>
            </a:r>
            <a:r>
              <a:rPr lang="en-US" altLang="zh-CN" sz="2000">
                <a:latin typeface="+mn-ea"/>
                <a:cs typeface="+mn-ea"/>
              </a:rPr>
              <a:t>2010</a:t>
            </a:r>
            <a:r>
              <a:rPr lang="zh-CN" altLang="en-US" sz="2000">
                <a:latin typeface="+mn-ea"/>
                <a:cs typeface="+mn-ea"/>
              </a:rPr>
              <a:t>，</a:t>
            </a:r>
            <a:r>
              <a:rPr lang="en-US" altLang="zh-CN" sz="2000">
                <a:latin typeface="+mn-ea"/>
                <a:cs typeface="+mn-ea"/>
              </a:rPr>
              <a:t>43</a:t>
            </a:r>
            <a:r>
              <a:rPr lang="zh-CN" altLang="en-US" sz="2000">
                <a:latin typeface="+mn-ea"/>
                <a:cs typeface="+mn-ea"/>
              </a:rPr>
              <a:t>（</a:t>
            </a:r>
            <a:r>
              <a:rPr lang="en-US" altLang="zh-CN" sz="2000">
                <a:latin typeface="+mn-ea"/>
                <a:cs typeface="+mn-ea"/>
              </a:rPr>
              <a:t>5</a:t>
            </a:r>
            <a:r>
              <a:rPr lang="zh-CN" altLang="en-US" sz="2000">
                <a:latin typeface="+mn-ea"/>
                <a:cs typeface="+mn-ea"/>
              </a:rPr>
              <a:t>）：</a:t>
            </a:r>
            <a:r>
              <a:rPr lang="en-US" altLang="zh-CN" sz="2000">
                <a:latin typeface="+mn-ea"/>
                <a:cs typeface="+mn-ea"/>
              </a:rPr>
              <a:t>369-374</a:t>
            </a:r>
            <a:endParaRPr lang="en-US" altLang="zh-CN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头晕的诊断流程建议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】</a:t>
            </a:r>
            <a:endParaRPr lang="zh-CN" altLang="en-US" sz="24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                                          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</a:t>
            </a:r>
            <a:r>
              <a:rPr lang="zh-CN" altLang="en-US" sz="2000">
                <a:latin typeface="+mn-ea"/>
                <a:cs typeface="+mn-ea"/>
              </a:rPr>
              <a:t>头晕诊断流程建议专家组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       </a:t>
            </a:r>
            <a:r>
              <a:rPr lang="zh-CN" altLang="en-US" sz="2000">
                <a:latin typeface="+mn-ea"/>
                <a:cs typeface="+mn-ea"/>
              </a:rPr>
              <a:t>中华内科杂志，</a:t>
            </a:r>
            <a:r>
              <a:rPr lang="en-US" altLang="zh-CN" sz="2000">
                <a:latin typeface="+mn-ea"/>
                <a:cs typeface="+mn-ea"/>
              </a:rPr>
              <a:t>2009</a:t>
            </a:r>
            <a:r>
              <a:rPr lang="zh-CN" altLang="en-US" sz="2000">
                <a:latin typeface="+mn-ea"/>
                <a:cs typeface="+mn-ea"/>
              </a:rPr>
              <a:t>，</a:t>
            </a:r>
            <a:r>
              <a:rPr lang="en-US" altLang="zh-CN" sz="2000">
                <a:latin typeface="+mn-ea"/>
                <a:cs typeface="+mn-ea"/>
              </a:rPr>
              <a:t>48</a:t>
            </a:r>
            <a:r>
              <a:rPr lang="zh-CN" altLang="en-US" sz="2000">
                <a:latin typeface="+mn-ea"/>
                <a:cs typeface="+mn-ea"/>
              </a:rPr>
              <a:t>（</a:t>
            </a:r>
            <a:r>
              <a:rPr lang="en-US" altLang="zh-CN" sz="2000">
                <a:latin typeface="+mn-ea"/>
                <a:cs typeface="+mn-ea"/>
              </a:rPr>
              <a:t>5</a:t>
            </a:r>
            <a:r>
              <a:rPr lang="zh-CN" altLang="en-US" sz="2000">
                <a:latin typeface="+mn-ea"/>
                <a:cs typeface="+mn-ea"/>
              </a:rPr>
              <a:t>）：</a:t>
            </a:r>
            <a:r>
              <a:rPr lang="en-US" altLang="zh-CN" sz="2000">
                <a:latin typeface="+mn-ea"/>
                <a:cs typeface="+mn-ea"/>
              </a:rPr>
              <a:t>435-437</a:t>
            </a:r>
            <a:endParaRPr lang="en-US" altLang="zh-CN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《眩晕和头晕》</a:t>
            </a:r>
            <a:endParaRPr lang="zh-CN" altLang="en-US" sz="2400">
              <a:solidFill>
                <a:srgbClr val="FF0000"/>
              </a:solidFill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   [</a:t>
            </a:r>
            <a:r>
              <a:rPr lang="zh-CN" altLang="en-US" sz="2000">
                <a:latin typeface="+mn-ea"/>
                <a:cs typeface="+mn-ea"/>
              </a:rPr>
              <a:t>英</a:t>
            </a:r>
            <a:r>
              <a:rPr lang="en-US" altLang="zh-CN" sz="2000">
                <a:latin typeface="+mn-ea"/>
                <a:cs typeface="+mn-ea"/>
              </a:rPr>
              <a:t>]Adolfo M.Brostein</a:t>
            </a:r>
            <a:r>
              <a:rPr lang="zh-CN" altLang="en-US" sz="2000">
                <a:latin typeface="+mn-ea"/>
                <a:cs typeface="+mn-ea"/>
              </a:rPr>
              <a:t>，</a:t>
            </a:r>
            <a:r>
              <a:rPr lang="en-US" altLang="zh-CN" sz="2000">
                <a:latin typeface="+mn-ea"/>
                <a:cs typeface="+mn-ea"/>
              </a:rPr>
              <a:t>[</a:t>
            </a:r>
            <a:r>
              <a:rPr lang="zh-CN" altLang="en-US" sz="2000">
                <a:latin typeface="+mn-ea"/>
                <a:cs typeface="+mn-ea"/>
              </a:rPr>
              <a:t>德</a:t>
            </a:r>
            <a:r>
              <a:rPr lang="en-US" altLang="zh-CN" sz="2000">
                <a:latin typeface="+mn-ea"/>
                <a:cs typeface="+mn-ea"/>
              </a:rPr>
              <a:t>]ThomasLempert</a:t>
            </a:r>
            <a:endParaRPr lang="en-US" altLang="zh-CN" sz="200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+mn-ea"/>
                <a:cs typeface="+mn-ea"/>
              </a:rPr>
              <a:t>                                        </a:t>
            </a:r>
            <a:r>
              <a:rPr lang="zh-CN" altLang="en-US" sz="2000">
                <a:latin typeface="+mn-ea"/>
                <a:cs typeface="+mn-ea"/>
              </a:rPr>
              <a:t>赵刚，等译，华夏出版社，</a:t>
            </a:r>
            <a:r>
              <a:rPr lang="en-US" altLang="zh-CN" sz="2000">
                <a:latin typeface="+mn-ea"/>
                <a:cs typeface="+mn-ea"/>
              </a:rPr>
              <a:t>2012</a:t>
            </a:r>
            <a:endParaRPr lang="zh-CN" altLang="en-US" sz="2000">
              <a:latin typeface="+mn-ea"/>
              <a:cs typeface="+mn-ea"/>
            </a:endParaRPr>
          </a:p>
          <a:p>
            <a:pPr>
              <a:lnSpc>
                <a:spcPct val="110000"/>
              </a:lnSpc>
            </a:pPr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8670" y="116586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参考文献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699510" y="1564005"/>
            <a:ext cx="1175385" cy="348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40-88%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99510" y="2118995"/>
            <a:ext cx="1028065" cy="298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43-86%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99510" y="2661285"/>
            <a:ext cx="908685" cy="352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7-56%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58895" y="3235960"/>
            <a:ext cx="589915" cy="2362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36%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28110" y="3746500"/>
            <a:ext cx="680085" cy="364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80%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27475" y="4305935"/>
            <a:ext cx="680720" cy="307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50%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78175" y="4865370"/>
            <a:ext cx="592455" cy="308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10%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17520" y="2054860"/>
            <a:ext cx="6590030" cy="3561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眩晕</a:t>
            </a:r>
            <a:r>
              <a:rPr lang="zh-CN" altLang="en-US" sz="2400">
                <a:latin typeface="+mn-ea"/>
                <a:cs typeface="+mn-ea"/>
              </a:rPr>
              <a:t>（</a:t>
            </a:r>
            <a:r>
              <a:rPr lang="en-US" altLang="zh-CN" sz="2400">
                <a:latin typeface="+mn-ea"/>
                <a:cs typeface="+mn-ea"/>
              </a:rPr>
              <a:t>Vertigo</a:t>
            </a:r>
            <a:r>
              <a:rPr lang="zh-CN" altLang="en-US" sz="2400">
                <a:latin typeface="+mn-ea"/>
                <a:cs typeface="+mn-ea"/>
              </a:rPr>
              <a:t>）</a:t>
            </a:r>
            <a:endParaRPr lang="en-US" altLang="zh-CN" sz="240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ea"/>
                <a:cs typeface="+mn-ea"/>
              </a:rPr>
              <a:t>自身或环境的旋转、摆动感，是一种运动幻觉</a:t>
            </a:r>
            <a:endParaRPr lang="zh-CN" altLang="en-US" sz="240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头晕</a:t>
            </a:r>
            <a:r>
              <a:rPr lang="zh-CN" altLang="en-US" sz="2400">
                <a:latin typeface="+mn-ea"/>
                <a:cs typeface="+mn-ea"/>
              </a:rPr>
              <a:t>（</a:t>
            </a:r>
            <a:r>
              <a:rPr lang="en-US" altLang="zh-CN" sz="2400">
                <a:latin typeface="+mn-ea"/>
                <a:cs typeface="+mn-ea"/>
              </a:rPr>
              <a:t>Dizziness</a:t>
            </a:r>
            <a:r>
              <a:rPr lang="zh-CN" altLang="en-US" sz="2400">
                <a:latin typeface="+mn-ea"/>
                <a:cs typeface="+mn-ea"/>
              </a:rPr>
              <a:t>）</a:t>
            </a:r>
            <a:endParaRPr lang="en-US" altLang="zh-CN" sz="240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ea"/>
                <a:cs typeface="+mn-ea"/>
              </a:rPr>
              <a:t>自身不稳感</a:t>
            </a:r>
            <a:endParaRPr lang="zh-CN" altLang="en-US" sz="240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头昏</a:t>
            </a:r>
            <a:r>
              <a:rPr lang="zh-CN" altLang="en-US" sz="2400">
                <a:latin typeface="+mn-ea"/>
                <a:cs typeface="+mn-ea"/>
              </a:rPr>
              <a:t>（</a:t>
            </a:r>
            <a:r>
              <a:rPr lang="en-US" altLang="zh-CN" sz="2400">
                <a:latin typeface="+mn-ea"/>
                <a:cs typeface="+mn-ea"/>
              </a:rPr>
              <a:t>Giddiness</a:t>
            </a:r>
            <a:r>
              <a:rPr lang="zh-CN" altLang="en-US" sz="2400">
                <a:latin typeface="+mn-ea"/>
                <a:cs typeface="+mn-ea"/>
              </a:rPr>
              <a:t>）</a:t>
            </a:r>
            <a:endParaRPr lang="en-US" altLang="zh-CN" sz="240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ea"/>
                <a:cs typeface="+mn-ea"/>
              </a:rPr>
              <a:t>头脑不清晰感</a:t>
            </a:r>
            <a:endParaRPr lang="zh-CN" altLang="en-US" sz="2400">
              <a:latin typeface="+mn-ea"/>
              <a:cs typeface="+mn-ea"/>
            </a:endParaRPr>
          </a:p>
          <a:p>
            <a:endParaRPr lang="zh-CN" altLang="en-US" sz="2400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1730" y="121348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基本概念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664460" y="1751330"/>
            <a:ext cx="7945755" cy="4594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</a:rPr>
              <a:t>眩晕</a:t>
            </a:r>
            <a:endParaRPr lang="zh-CN" altLang="en-US" sz="240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ea"/>
              </a:rPr>
              <a:t>发作性的、客观上并不存在而主观上却又坚信自身或（和</a:t>
            </a:r>
            <a:endParaRPr lang="zh-CN" altLang="en-US" sz="240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ea"/>
              </a:rPr>
              <a:t>外物按一定方向旋转、翻滚的一种感觉</a:t>
            </a:r>
            <a:endParaRPr lang="zh-CN" altLang="en-US" sz="240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</a:rPr>
              <a:t>头晕</a:t>
            </a:r>
            <a:endParaRPr lang="zh-CN" altLang="en-US" sz="240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ea"/>
              </a:rPr>
              <a:t>以在行立起坐卧等运动或视物之中间歇性的出现自身摇</a:t>
            </a:r>
            <a:endParaRPr lang="zh-CN" altLang="en-US" sz="240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ea"/>
              </a:rPr>
              <a:t>晃不稳的一种感觉</a:t>
            </a:r>
            <a:endParaRPr lang="zh-CN" altLang="en-US" sz="240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</a:rPr>
              <a:t>头昏</a:t>
            </a:r>
            <a:endParaRPr lang="zh-CN" altLang="en-US" sz="240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ea"/>
              </a:rPr>
              <a:t>持续的头脑昏香沉沉或迷迷糊糊不清晰的一种感觉</a:t>
            </a:r>
            <a:endParaRPr lang="zh-CN" altLang="en-US" sz="2400">
              <a:latin typeface="+mn-ea"/>
            </a:endParaRPr>
          </a:p>
          <a:p>
            <a:endParaRPr lang="zh-CN" altLang="en-US" sz="240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000" y="114300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感觉体验不同</a:t>
            </a:r>
            <a:endParaRPr lang="zh-CN" altLang="en-US" sz="32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516505" y="28594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01215" y="1899920"/>
            <a:ext cx="7755890" cy="4320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眩晕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/>
              <a:t>半规管壶腹至大脑皮质的神经系统受人为（转体）或病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变损伤所引起的一侧或双侧兴奋性升高、降低或失对称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头晕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/>
              <a:t>本体觉、视觉、耳石觉的单一或组合病变导致外周感觉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神经的信息传入失真，且不能协调一致和大脑调节失控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头昏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/>
              <a:t>大脑皮质兴奋性及对内对外反应性和持续性的降低，导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致整体大脑皮质功能普遍下降或弱化所致</a:t>
            </a:r>
            <a:endParaRPr lang="zh-CN" altLang="en-US" sz="2400"/>
          </a:p>
          <a:p>
            <a:pPr>
              <a:lnSpc>
                <a:spcPct val="120000"/>
              </a:lnSpc>
            </a:pP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385445" y="116586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+mj-ea"/>
                <a:ea typeface="+mj-ea"/>
                <a:sym typeface="+mn-ea"/>
              </a:rPr>
              <a:t>发病机制不同</a:t>
            </a:r>
            <a:endParaRPr lang="zh-CN" altLang="en-US" sz="3200" b="1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VI-logo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" y="267970"/>
            <a:ext cx="2783205" cy="596900"/>
          </a:xfrm>
          <a:prstGeom prst="rect">
            <a:avLst/>
          </a:prstGeom>
        </p:spPr>
      </p:pic>
      <p:pic>
        <p:nvPicPr>
          <p:cNvPr id="7" name="图片 6" descr="diw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1015365"/>
            <a:ext cx="122104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27075" y="1165860"/>
            <a:ext cx="70872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受损靶器官不同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6325" y="1899920"/>
            <a:ext cx="8203565" cy="4004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眩晕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/>
              <a:t>主管转体等运动中平衡功能的内耳迷路半规管壶腹至大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脑前庭投射区间的神经系统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头晕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/>
              <a:t>分别（或同时）是本体觉、视觉、耳石觉（主管静态和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直线运动中的平衡功能）等相关（主要是神经）系统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头昏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/>
              <a:t>主管人类高级神经活动的大脑皮质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6347</Words>
  <Application>WPS 演示</Application>
  <PresentationFormat>宽屏</PresentationFormat>
  <Paragraphs>418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3" baseType="lpstr">
      <vt:lpstr>Arial</vt:lpstr>
      <vt:lpstr>宋体</vt:lpstr>
      <vt:lpstr>Wingdings</vt:lpstr>
      <vt:lpstr>Malgun Gothic</vt:lpstr>
      <vt:lpstr>Wingdings</vt:lpstr>
      <vt:lpstr>黑体</vt:lpstr>
      <vt:lpstr>微软雅黑</vt:lpstr>
      <vt:lpstr>Arial Unicode MS</vt:lpstr>
      <vt:lpstr>Calibri</vt:lpstr>
      <vt:lpstr>华文楷体</vt:lpstr>
      <vt:lpstr>Tahoma</vt:lpstr>
      <vt:lpstr>Calibri</vt:lpstr>
      <vt:lpstr>思源黑体 CN Bold</vt:lpstr>
      <vt:lpstr>思源黑体 CN Normal</vt:lpstr>
      <vt:lpstr>思源黑体 CN Medium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ALLLLLLLex</cp:lastModifiedBy>
  <cp:revision>25</cp:revision>
  <dcterms:created xsi:type="dcterms:W3CDTF">2023-08-09T12:44:00Z</dcterms:created>
  <dcterms:modified xsi:type="dcterms:W3CDTF">2025-12-11T01:15:06Z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2A18B60F96CD4051937B8A83F90820A1_12</vt:lpwstr>
  </property>
  <property fmtid="{D5CDD505-2E9C-101B-9397-08002B2CF9AE}" pid="3" name="KSOProductBuildVer">
    <vt:lpwstr>2052-11.8.2.11718</vt:lpwstr>
  </property>
</Properties>
</file>