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36"/>
  </p:handoutMasterIdLst>
  <p:sldIdLst>
    <p:sldId id="378" r:id="rId3"/>
    <p:sldId id="371" r:id="rId4"/>
    <p:sldId id="382" r:id="rId6"/>
    <p:sldId id="384" r:id="rId7"/>
    <p:sldId id="389" r:id="rId8"/>
    <p:sldId id="390" r:id="rId9"/>
    <p:sldId id="403" r:id="rId10"/>
    <p:sldId id="391" r:id="rId11"/>
    <p:sldId id="381" r:id="rId12"/>
    <p:sldId id="392" r:id="rId13"/>
    <p:sldId id="383" r:id="rId14"/>
    <p:sldId id="388" r:id="rId15"/>
    <p:sldId id="404" r:id="rId16"/>
    <p:sldId id="387" r:id="rId17"/>
    <p:sldId id="380" r:id="rId18"/>
    <p:sldId id="418" r:id="rId19"/>
    <p:sldId id="361" r:id="rId20"/>
    <p:sldId id="419" r:id="rId21"/>
    <p:sldId id="420" r:id="rId22"/>
    <p:sldId id="422" r:id="rId23"/>
    <p:sldId id="423" r:id="rId24"/>
    <p:sldId id="424" r:id="rId25"/>
    <p:sldId id="425" r:id="rId26"/>
    <p:sldId id="417" r:id="rId27"/>
    <p:sldId id="379" r:id="rId28"/>
    <p:sldId id="421" r:id="rId29"/>
    <p:sldId id="426" r:id="rId30"/>
    <p:sldId id="431" r:id="rId31"/>
    <p:sldId id="432" r:id="rId32"/>
    <p:sldId id="433" r:id="rId33"/>
    <p:sldId id="434" r:id="rId34"/>
    <p:sldId id="339" r:id="rId35"/>
  </p:sldIdLst>
  <p:sldSz cx="12192000" cy="6858000"/>
  <p:notesSz cx="6858000" cy="9144000"/>
  <p:embeddedFontLst>
    <p:embeddedFont>
      <p:font typeface="汉仪君黑-45简" panose="020B0604020202020204" charset="-122"/>
      <p:regular r:id="rId40"/>
    </p:embeddedFont>
    <p:embeddedFont>
      <p:font typeface="华文新魏" panose="02010800040101010101" pitchFamily="2" charset="-122"/>
      <p:regular r:id="rId41"/>
    </p:embeddedFont>
    <p:embeddedFont>
      <p:font typeface="华文中宋" panose="02010600040101010101" charset="-122"/>
      <p:regular r:id="rId42"/>
    </p:embeddedFont>
    <p:embeddedFont>
      <p:font typeface="微软雅黑" panose="020B0503020204020204" pitchFamily="34" charset="-122"/>
      <p:regular r:id="rId43"/>
    </p:embeddedFont>
    <p:embeddedFont>
      <p:font typeface="汉仪大黑简" panose="02010609000101010101" charset="-122"/>
      <p:regular r:id="rId44"/>
    </p:embeddedFont>
    <p:embeddedFont>
      <p:font typeface="方正兰亭大黑_GBK" panose="02000000000000000000" charset="-122"/>
      <p:regular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61B7"/>
    <a:srgbClr val="0000FF"/>
    <a:srgbClr val="0C6FD7"/>
    <a:srgbClr val="0159B6"/>
    <a:srgbClr val="2AA5FF"/>
    <a:srgbClr val="CEA35E"/>
    <a:srgbClr val="0D86F3"/>
    <a:srgbClr val="19A0FF"/>
    <a:srgbClr val="2FA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78" autoAdjust="0"/>
    <p:restoredTop sz="99010" autoAdjust="0"/>
  </p:normalViewPr>
  <p:slideViewPr>
    <p:cSldViewPr snapToGrid="0" showGuides="1">
      <p:cViewPr>
        <p:scale>
          <a:sx n="82" d="100"/>
          <a:sy n="82" d="100"/>
        </p:scale>
        <p:origin x="-1032" y="-612"/>
      </p:cViewPr>
      <p:guideLst>
        <p:guide orient="horz" pos="2241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6" Type="http://schemas.openxmlformats.org/officeDocument/2006/relationships/tags" Target="tags/tag172.xml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君黑-45简" panose="020B0604020202020204" charset="-122"/>
              </a:rPr>
            </a:fld>
            <a:endParaRPr lang="zh-CN" altLang="en-US">
              <a:latin typeface="汉仪君黑-45简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君黑-45简" panose="020B0604020202020204" charset="-122"/>
              </a:rPr>
            </a:fld>
            <a:endParaRPr lang="zh-CN" altLang="en-US">
              <a:latin typeface="汉仪君黑-45简" panose="020B0604020202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汉仪君黑-45简" panose="020B0604020202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tags" Target="../tags/tag65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9" Type="http://schemas.openxmlformats.org/officeDocument/2006/relationships/tags" Target="../tags/tag84.xml"/><Relationship Id="rId28" Type="http://schemas.openxmlformats.org/officeDocument/2006/relationships/image" Target="../media/image7.png"/><Relationship Id="rId27" Type="http://schemas.openxmlformats.org/officeDocument/2006/relationships/tags" Target="../tags/tag83.xml"/><Relationship Id="rId26" Type="http://schemas.openxmlformats.org/officeDocument/2006/relationships/image" Target="../media/image6.jpeg"/><Relationship Id="rId25" Type="http://schemas.openxmlformats.org/officeDocument/2006/relationships/tags" Target="../tags/tag82.xml"/><Relationship Id="rId24" Type="http://schemas.openxmlformats.org/officeDocument/2006/relationships/image" Target="../media/image5.png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image" Target="../media/image1.png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8.png"/><Relationship Id="rId1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9.png"/><Relationship Id="rId3" Type="http://schemas.openxmlformats.org/officeDocument/2006/relationships/tags" Target="../tags/tag113.xml"/><Relationship Id="rId2" Type="http://schemas.openxmlformats.org/officeDocument/2006/relationships/image" Target="../media/image8.png"/><Relationship Id="rId1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image" Target="../media/image20.png"/><Relationship Id="rId3" Type="http://schemas.openxmlformats.org/officeDocument/2006/relationships/tags" Target="../tags/tag116.xml"/><Relationship Id="rId2" Type="http://schemas.openxmlformats.org/officeDocument/2006/relationships/image" Target="../media/image8.png"/><Relationship Id="rId1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8.png"/><Relationship Id="rId1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27.xml"/><Relationship Id="rId2" Type="http://schemas.openxmlformats.org/officeDocument/2006/relationships/image" Target="../media/image8.png"/><Relationship Id="rId1" Type="http://schemas.openxmlformats.org/officeDocument/2006/relationships/tags" Target="../tags/tag12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8.png"/><Relationship Id="rId1" Type="http://schemas.openxmlformats.org/officeDocument/2006/relationships/tags" Target="../tags/tag1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133.xml"/><Relationship Id="rId2" Type="http://schemas.openxmlformats.org/officeDocument/2006/relationships/image" Target="../media/image8.png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image" Target="../media/image27.png"/><Relationship Id="rId3" Type="http://schemas.openxmlformats.org/officeDocument/2006/relationships/tags" Target="../tags/tag136.xml"/><Relationship Id="rId2" Type="http://schemas.openxmlformats.org/officeDocument/2006/relationships/image" Target="../media/image8.png"/><Relationship Id="rId1" Type="http://schemas.openxmlformats.org/officeDocument/2006/relationships/tags" Target="../tags/tag13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4" Type="http://schemas.openxmlformats.org/officeDocument/2006/relationships/image" Target="../media/image28.png"/><Relationship Id="rId3" Type="http://schemas.openxmlformats.org/officeDocument/2006/relationships/tags" Target="../tags/tag139.xml"/><Relationship Id="rId2" Type="http://schemas.openxmlformats.org/officeDocument/2006/relationships/image" Target="../media/image8.png"/><Relationship Id="rId1" Type="http://schemas.openxmlformats.org/officeDocument/2006/relationships/tags" Target="../tags/tag13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image" Target="../media/image29.png"/><Relationship Id="rId3" Type="http://schemas.openxmlformats.org/officeDocument/2006/relationships/tags" Target="../tags/tag142.xml"/><Relationship Id="rId2" Type="http://schemas.openxmlformats.org/officeDocument/2006/relationships/image" Target="../media/image8.png"/><Relationship Id="rId1" Type="http://schemas.openxmlformats.org/officeDocument/2006/relationships/tags" Target="../tags/tag14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4" Type="http://schemas.openxmlformats.org/officeDocument/2006/relationships/image" Target="../media/image30.png"/><Relationship Id="rId3" Type="http://schemas.openxmlformats.org/officeDocument/2006/relationships/tags" Target="../tags/tag145.xml"/><Relationship Id="rId2" Type="http://schemas.openxmlformats.org/officeDocument/2006/relationships/image" Target="../media/image8.png"/><Relationship Id="rId1" Type="http://schemas.openxmlformats.org/officeDocument/2006/relationships/tags" Target="../tags/tag14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image" Target="../media/image31.png"/><Relationship Id="rId3" Type="http://schemas.openxmlformats.org/officeDocument/2006/relationships/tags" Target="../tags/tag148.xml"/><Relationship Id="rId2" Type="http://schemas.openxmlformats.org/officeDocument/2006/relationships/image" Target="../media/image8.png"/><Relationship Id="rId1" Type="http://schemas.openxmlformats.org/officeDocument/2006/relationships/tags" Target="../tags/tag14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tags" Target="../tags/tag151.xml"/><Relationship Id="rId2" Type="http://schemas.openxmlformats.org/officeDocument/2006/relationships/image" Target="../media/image8.png"/><Relationship Id="rId1" Type="http://schemas.openxmlformats.org/officeDocument/2006/relationships/tags" Target="../tags/tag150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8.png"/><Relationship Id="rId1" Type="http://schemas.openxmlformats.org/officeDocument/2006/relationships/tags" Target="../tags/tag153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image" Target="../media/image35.png"/><Relationship Id="rId3" Type="http://schemas.openxmlformats.org/officeDocument/2006/relationships/tags" Target="../tags/tag157.xml"/><Relationship Id="rId2" Type="http://schemas.openxmlformats.org/officeDocument/2006/relationships/image" Target="../media/image8.png"/><Relationship Id="rId1" Type="http://schemas.openxmlformats.org/officeDocument/2006/relationships/tags" Target="../tags/tag15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8.png"/><Relationship Id="rId1" Type="http://schemas.openxmlformats.org/officeDocument/2006/relationships/tags" Target="../tags/tag15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63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8.png"/><Relationship Id="rId1" Type="http://schemas.openxmlformats.org/officeDocument/2006/relationships/tags" Target="../tags/tag16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8.png"/><Relationship Id="rId1" Type="http://schemas.openxmlformats.org/officeDocument/2006/relationships/tags" Target="../tags/tag16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image" Target="../media/image10.png"/><Relationship Id="rId3" Type="http://schemas.openxmlformats.org/officeDocument/2006/relationships/tags" Target="../tags/tag89.xml"/><Relationship Id="rId2" Type="http://schemas.openxmlformats.org/officeDocument/2006/relationships/image" Target="../media/image8.png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92.xml"/><Relationship Id="rId2" Type="http://schemas.openxmlformats.org/officeDocument/2006/relationships/image" Target="../media/image8.png"/><Relationship Id="rId1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95.xml"/><Relationship Id="rId2" Type="http://schemas.openxmlformats.org/officeDocument/2006/relationships/image" Target="../media/image8.png"/><Relationship Id="rId1" Type="http://schemas.openxmlformats.org/officeDocument/2006/relationships/tags" Target="../tags/tag9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1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00.xml"/><Relationship Id="rId2" Type="http://schemas.openxmlformats.org/officeDocument/2006/relationships/image" Target="../media/image8.png"/><Relationship Id="rId1" Type="http://schemas.openxmlformats.org/officeDocument/2006/relationships/tags" Target="../tags/tag9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8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21" r="3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6" name="Object 106"/>
          <p:cNvSpPr txBox="1"/>
          <p:nvPr>
            <p:custDataLst>
              <p:tags r:id="rId3"/>
            </p:custDataLst>
          </p:nvPr>
        </p:nvSpPr>
        <p:spPr>
          <a:xfrm>
            <a:off x="1366553" y="3785618"/>
            <a:ext cx="4108272" cy="586957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spAutoFit/>
          </a:bodyPr>
          <a:lstStyle/>
          <a:p>
            <a:pPr algn="ctr"/>
            <a:r>
              <a:rPr lang="zh-CN" altLang="en-US" sz="3200" smtClean="0">
                <a:ln w="19050">
                  <a:noFill/>
                </a:ln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MiSans Light" panose="00000400000000000000" charset="-122"/>
              </a:rPr>
              <a:t>健康教育科普课堂</a:t>
            </a:r>
            <a:endParaRPr lang="zh-CN" altLang="en-US" sz="3200" dirty="0" smtClean="0">
              <a:ln w="19050">
                <a:noFill/>
              </a:ln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MiSans Light" panose="00000400000000000000" charset="-122"/>
            </a:endParaRPr>
          </a:p>
        </p:txBody>
      </p:sp>
      <p:pic>
        <p:nvPicPr>
          <p:cNvPr id="9108" name="image 10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46748"/>
          <a:stretch>
            <a:fillRect/>
          </a:stretch>
        </p:blipFill>
        <p:spPr>
          <a:xfrm>
            <a:off x="5776595" y="0"/>
            <a:ext cx="1816100" cy="967105"/>
          </a:xfrm>
          <a:prstGeom prst="rect">
            <a:avLst/>
          </a:prstGeom>
        </p:spPr>
      </p:pic>
      <p:pic>
        <p:nvPicPr>
          <p:cNvPr id="9109" name="image 10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-4140000">
            <a:off x="-544576" y="5406771"/>
            <a:ext cx="1816099" cy="1816100"/>
          </a:xfrm>
          <a:prstGeom prst="rect">
            <a:avLst/>
          </a:prstGeom>
        </p:spPr>
      </p:pic>
      <p:grpSp>
        <p:nvGrpSpPr>
          <p:cNvPr id="2" name="组合 1010"/>
          <p:cNvGrpSpPr/>
          <p:nvPr/>
        </p:nvGrpSpPr>
        <p:grpSpPr>
          <a:xfrm>
            <a:off x="11753850" y="211709"/>
            <a:ext cx="209550" cy="1104900"/>
            <a:chOff x="11753850" y="211709"/>
            <a:chExt cx="209550" cy="1104900"/>
          </a:xfrm>
        </p:grpSpPr>
        <p:sp>
          <p:nvSpPr>
            <p:cNvPr id="1011" name="Object 1011"/>
            <p:cNvSpPr txBox="1"/>
            <p:nvPr>
              <p:custDataLst>
                <p:tags r:id="rId8"/>
              </p:custDataLst>
            </p:nvPr>
          </p:nvSpPr>
          <p:spPr>
            <a:xfrm>
              <a:off x="11910441" y="1263650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2" name="Object 1012"/>
            <p:cNvSpPr txBox="1"/>
            <p:nvPr>
              <p:custDataLst>
                <p:tags r:id="rId10"/>
              </p:custDataLst>
            </p:nvPr>
          </p:nvSpPr>
          <p:spPr>
            <a:xfrm>
              <a:off x="11753850" y="1263650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3" name="Object 1013"/>
            <p:cNvSpPr txBox="1"/>
            <p:nvPr>
              <p:custDataLst>
                <p:tags r:id="rId11"/>
              </p:custDataLst>
            </p:nvPr>
          </p:nvSpPr>
          <p:spPr>
            <a:xfrm>
              <a:off x="11910441" y="108800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4" name="Object 1014"/>
            <p:cNvSpPr txBox="1"/>
            <p:nvPr>
              <p:custDataLst>
                <p:tags r:id="rId12"/>
              </p:custDataLst>
            </p:nvPr>
          </p:nvSpPr>
          <p:spPr>
            <a:xfrm>
              <a:off x="11753850" y="108800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5" name="Object 1015"/>
            <p:cNvSpPr txBox="1"/>
            <p:nvPr>
              <p:custDataLst>
                <p:tags r:id="rId13"/>
              </p:custDataLst>
            </p:nvPr>
          </p:nvSpPr>
          <p:spPr>
            <a:xfrm>
              <a:off x="11910441" y="912241"/>
              <a:ext cx="52959" cy="5499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6" name="Object 1016"/>
            <p:cNvSpPr txBox="1"/>
            <p:nvPr>
              <p:custDataLst>
                <p:tags r:id="rId14"/>
              </p:custDataLst>
            </p:nvPr>
          </p:nvSpPr>
          <p:spPr>
            <a:xfrm>
              <a:off x="11753850" y="912241"/>
              <a:ext cx="52959" cy="5499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7" name="Object 1017"/>
            <p:cNvSpPr txBox="1"/>
            <p:nvPr>
              <p:custDataLst>
                <p:tags r:id="rId15"/>
              </p:custDataLst>
            </p:nvPr>
          </p:nvSpPr>
          <p:spPr>
            <a:xfrm>
              <a:off x="11910441" y="73875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8" name="Object 1018"/>
            <p:cNvSpPr txBox="1"/>
            <p:nvPr>
              <p:custDataLst>
                <p:tags r:id="rId16"/>
              </p:custDataLst>
            </p:nvPr>
          </p:nvSpPr>
          <p:spPr>
            <a:xfrm>
              <a:off x="11753850" y="73875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19" name="Object 1019"/>
            <p:cNvSpPr txBox="1"/>
            <p:nvPr>
              <p:custDataLst>
                <p:tags r:id="rId17"/>
              </p:custDataLst>
            </p:nvPr>
          </p:nvSpPr>
          <p:spPr>
            <a:xfrm>
              <a:off x="11910441" y="562991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20" name="Object 1020"/>
            <p:cNvSpPr txBox="1"/>
            <p:nvPr>
              <p:custDataLst>
                <p:tags r:id="rId18"/>
              </p:custDataLst>
            </p:nvPr>
          </p:nvSpPr>
          <p:spPr>
            <a:xfrm>
              <a:off x="11753850" y="562991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21" name="Object 1021"/>
            <p:cNvSpPr txBox="1"/>
            <p:nvPr>
              <p:custDataLst>
                <p:tags r:id="rId19"/>
              </p:custDataLst>
            </p:nvPr>
          </p:nvSpPr>
          <p:spPr>
            <a:xfrm>
              <a:off x="11910441" y="387350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22" name="Object 1022"/>
            <p:cNvSpPr txBox="1"/>
            <p:nvPr>
              <p:custDataLst>
                <p:tags r:id="rId20"/>
              </p:custDataLst>
            </p:nvPr>
          </p:nvSpPr>
          <p:spPr>
            <a:xfrm>
              <a:off x="11753850" y="387350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23" name="Object 1023"/>
            <p:cNvSpPr txBox="1"/>
            <p:nvPr>
              <p:custDataLst>
                <p:tags r:id="rId21"/>
              </p:custDataLst>
            </p:nvPr>
          </p:nvSpPr>
          <p:spPr>
            <a:xfrm>
              <a:off x="11910441" y="21170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sp>
          <p:nvSpPr>
            <p:cNvPr id="1024" name="Object 1024"/>
            <p:cNvSpPr txBox="1"/>
            <p:nvPr>
              <p:custDataLst>
                <p:tags r:id="rId22"/>
              </p:custDataLst>
            </p:nvPr>
          </p:nvSpPr>
          <p:spPr>
            <a:xfrm>
              <a:off x="11753850" y="211709"/>
              <a:ext cx="52959" cy="5295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</p:grpSp>
      <p:pic>
        <p:nvPicPr>
          <p:cNvPr id="91025" name="image 102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t="8857" r="36049" b="9806"/>
          <a:stretch>
            <a:fillRect/>
          </a:stretch>
        </p:blipFill>
        <p:spPr>
          <a:xfrm>
            <a:off x="7003415" y="0"/>
            <a:ext cx="5188585" cy="6858000"/>
          </a:xfrm>
          <a:prstGeom prst="rect">
            <a:avLst/>
          </a:prstGeom>
        </p:spPr>
      </p:pic>
      <p:pic>
        <p:nvPicPr>
          <p:cNvPr id="91026" name="image 1026" descr="H:/1.童梦/素材/写实医生图片/16sucai_201511250908 (4).jpg16sucai_201511250908 (4)"/>
          <p:cNvPicPr preferRelativeResize="0"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print"/>
          <a:srcRect l="16549" r="34201"/>
          <a:stretch>
            <a:fillRect/>
          </a:stretch>
        </p:blipFill>
        <p:spPr>
          <a:xfrm>
            <a:off x="7256145" y="0"/>
            <a:ext cx="4935855" cy="685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73" h="10800">
                <a:moveTo>
                  <a:pt x="3358" y="0"/>
                </a:moveTo>
                <a:lnTo>
                  <a:pt x="7773" y="0"/>
                </a:lnTo>
                <a:lnTo>
                  <a:pt x="7773" y="10800"/>
                </a:lnTo>
                <a:lnTo>
                  <a:pt x="2870" y="10800"/>
                </a:lnTo>
                <a:lnTo>
                  <a:pt x="2818" y="10766"/>
                </a:lnTo>
                <a:cubicBezTo>
                  <a:pt x="1121" y="9649"/>
                  <a:pt x="0" y="7726"/>
                  <a:pt x="0" y="5542"/>
                </a:cubicBezTo>
                <a:cubicBezTo>
                  <a:pt x="0" y="3142"/>
                  <a:pt x="1353" y="1058"/>
                  <a:pt x="3338" y="11"/>
                </a:cubicBezTo>
                <a:lnTo>
                  <a:pt x="3358" y="0"/>
                </a:lnTo>
                <a:close/>
              </a:path>
            </a:pathLst>
          </a:custGeom>
          <a:noFill/>
        </p:spPr>
      </p:pic>
      <p:pic>
        <p:nvPicPr>
          <p:cNvPr id="6" name="图片 5" descr="未命名 4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48335" y="379730"/>
            <a:ext cx="2415540" cy="5060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7711" y="1944547"/>
            <a:ext cx="5833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支气管哮喘患者的</a:t>
            </a:r>
            <a:endParaRPr lang="en-US" altLang="zh-CN" sz="4800" b="1" dirty="0" smtClean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康复护理</a:t>
            </a:r>
            <a:endParaRPr lang="zh-CN" altLang="en-US" sz="4800" b="1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支气管哮喘的临床表现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2626994" y="986472"/>
            <a:ext cx="6774025" cy="8572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endParaRPr lang="zh-CN" altLang="en-US" sz="1600" dirty="0" smtClean="0"/>
          </a:p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根据病情严重程度的分级（慢性持续期）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319583" y="1876672"/>
          <a:ext cx="9388668" cy="4622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0289"/>
                <a:gridCol w="7198379"/>
              </a:tblGrid>
              <a:tr h="625150"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分期	</a:t>
                      </a:r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临床表现	</a:t>
                      </a:r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4785">
                <a:tc>
                  <a:txBody>
                    <a:bodyPr/>
                    <a:lstStyle/>
                    <a:p>
                      <a:pPr algn="ctr"/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间歇状态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症状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每周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短暂出现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夜间哮喘症状≤每月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8416">
                <a:tc>
                  <a:txBody>
                    <a:bodyPr/>
                    <a:lstStyle/>
                    <a:p>
                      <a:pPr algn="ctr"/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轻度持续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症状≥每周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次，但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每日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可能影响活动和睡眠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夜间哮喘症状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每月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次，但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每周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5246">
                <a:tc>
                  <a:txBody>
                    <a:bodyPr/>
                    <a:lstStyle/>
                    <a:p>
                      <a:pPr algn="ctr"/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中度持续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每日有症状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影响活动和睡眠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夜间哮喘症状≥每周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次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6021">
                <a:tc>
                  <a:txBody>
                    <a:bodyPr/>
                    <a:lstStyle/>
                    <a:p>
                      <a:pPr algn="ctr"/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重度持续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en-US" altLang="zh-CN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每日有症状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频繁出现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经常出现夜间哮喘症状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体力活动受限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0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V="1">
            <a:off x="3573780" y="4850765"/>
            <a:ext cx="5361940" cy="4572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4113824" y="3916623"/>
            <a:ext cx="424561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支气管哮喘的治疗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支气管哮喘的治疗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5370"/>
            <a:ext cx="12192000" cy="5802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支气管哮喘的治疗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9985"/>
            <a:ext cx="12192635" cy="5991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V="1">
            <a:off x="3585210" y="4857750"/>
            <a:ext cx="4922520" cy="38735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3490078" y="3916623"/>
            <a:ext cx="526161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支气管哮喘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的康复护理</a:t>
            </a:r>
            <a:endParaRPr lang="zh-CN" altLang="en-US" sz="4000" b="1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10615" y="1579880"/>
            <a:ext cx="9970135" cy="18491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278255" y="1619250"/>
            <a:ext cx="957135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哮喘康复是通过全面、规范的评定，采取综合医疗个体化干预手段，包括但不局限于药物、运动、营养、教育、心理等手段，提高患者呼吸系统功能，改善患者生活质量。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09980" y="3756660"/>
            <a:ext cx="9971405" cy="19837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1278255" y="3834130"/>
            <a:ext cx="9571355" cy="1628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多数患者长期控制水平不佳，除了受哮喘发病机制的复杂性和缺乏规范化治疗的影响外，也与哮喘患者治疗依从性差和自我管理能力有限有关。因此，对哮喘患者的健康教育尤为重要。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3100" y="2437765"/>
            <a:ext cx="10631805" cy="3296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870585" y="2479040"/>
            <a:ext cx="1045083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良好症状控制，维持正常活动水平；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  最大程度减少急性发作和药物相关不良反应等风险；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  全天预防哮喘发作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  避免哮喘急性加重及哮喘相关引起的死亡；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患者经过训练后学会运动，掌握一定运动技能，形成长期运动生活习惯。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2725" y="1422400"/>
            <a:ext cx="1826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康复目标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22275" y="418752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</a:t>
            </a:r>
            <a:r>
              <a:rPr lang="zh-CN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康复护理</a:t>
            </a:r>
            <a:endParaRPr lang="zh-CN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7730" y="1304925"/>
            <a:ext cx="97275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指导患者辨认、确定、控制过敏源，如果能够明确引起哮喘发作的过敏原或其他非特异刺激因素，采取环境控制措施，尽可能减少暴露</a:t>
            </a: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2353945"/>
            <a:ext cx="2000250" cy="16954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970530" y="2353945"/>
            <a:ext cx="8128000" cy="15252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98495" y="2602230"/>
            <a:ext cx="75355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环境中的过敏原是诱发哮喘急性发作的重要原因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过敏原会使气道反应性增加，炎症急性加重，导致通气功能障碍，引发气喘等临床症状或导致症状加重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" y="4580890"/>
            <a:ext cx="2752725" cy="2125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005" y="4580890"/>
            <a:ext cx="2846705" cy="2125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750" y="4580890"/>
            <a:ext cx="2732405" cy="21253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52880" y="413131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接触过敏原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4735" y="412178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吸入性过敏原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11870" y="411988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饮食性过敏原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3100" y="2146935"/>
            <a:ext cx="11006455" cy="2971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870585" y="2479040"/>
            <a:ext cx="104508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治疗的管理及指导：提高患者用药依从性，通过选择正确的药物，由医生和患者共同决策药物/剂量的选择，尽量选择长效制剂以提高治疗的依从性；进行正确使用吸入装置的指导和培训，及时评估患者吸入装置的应用情况，反复对患者进行吸入技术的指导和教育。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5935" y="1079500"/>
            <a:ext cx="1826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MDI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1684020"/>
            <a:ext cx="5290820" cy="5105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220" y="1687830"/>
            <a:ext cx="6134100" cy="510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1913682"/>
            <a:ext cx="12192635" cy="4294585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8" name="图片 37" descr="未命名 -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85455" y="310515"/>
            <a:ext cx="3778251" cy="342900"/>
          </a:xfrm>
          <a:prstGeom prst="rect">
            <a:avLst/>
          </a:prstGeom>
        </p:spPr>
      </p:pic>
      <p:sp>
        <p:nvSpPr>
          <p:cNvPr id="9" name="文本框 124"/>
          <p:cNvSpPr txBox="1"/>
          <p:nvPr/>
        </p:nvSpPr>
        <p:spPr>
          <a:xfrm>
            <a:off x="874281" y="577985"/>
            <a:ext cx="5670448" cy="1092605"/>
          </a:xfrm>
          <a:prstGeom prst="rect">
            <a:avLst/>
          </a:prstGeom>
          <a:noFill/>
        </p:spPr>
        <p:txBody>
          <a:bodyPr vert="horz" wrap="square" lIns="91436" tIns="45719" rIns="91436" bIns="45719" rtlCol="0">
            <a:spAutoFit/>
          </a:bodyPr>
          <a:lstStyle/>
          <a:p>
            <a:r>
              <a:rPr lang="zh-CN" altLang="en-US" sz="6500" cap="all" dirty="0">
                <a:solidFill>
                  <a:srgbClr val="0159B6"/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目录</a:t>
            </a:r>
            <a:r>
              <a:rPr lang="en-US" altLang="zh-CN" sz="4400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/</a:t>
            </a:r>
            <a:r>
              <a:rPr lang="en-US" altLang="zh-CN" sz="3600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Content</a:t>
            </a:r>
            <a:endParaRPr lang="en-US" altLang="zh-CN" sz="3600" cap="all" dirty="0">
              <a:solidFill>
                <a:srgbClr val="000000">
                  <a:lumMod val="65000"/>
                  <a:lumOff val="35000"/>
                </a:srgbClr>
              </a:solidFill>
              <a:latin typeface="汉仪大黑简" panose="02010609000101010101" charset="-122"/>
              <a:ea typeface="汉仪大黑简" panose="02010609000101010101" charset="-122"/>
              <a:cs typeface="汉仪大黑简" panose="02010609000101010101" charset="-122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681149" y="2152891"/>
            <a:ext cx="5745221" cy="738795"/>
            <a:chOff x="2681149" y="2129741"/>
            <a:chExt cx="5745221" cy="738795"/>
          </a:xfrm>
        </p:grpSpPr>
        <p:sp>
          <p:nvSpPr>
            <p:cNvPr id="13" name="矩形: 圆角 4"/>
            <p:cNvSpPr/>
            <p:nvPr/>
          </p:nvSpPr>
          <p:spPr>
            <a:xfrm>
              <a:off x="3011704" y="2137295"/>
              <a:ext cx="5414666" cy="705245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4685803" y="2217890"/>
              <a:ext cx="3107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支气管哮喘的概述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5" name="任意多边形 14"/>
            <p:cNvSpPr>
              <a:spLocks noChangeAspect="1"/>
            </p:cNvSpPr>
            <p:nvPr/>
          </p:nvSpPr>
          <p:spPr>
            <a:xfrm rot="5400000">
              <a:off x="3361348" y="1449542"/>
              <a:ext cx="738795" cy="2099194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gray">
            <a:xfrm>
              <a:off x="2703315" y="2229118"/>
              <a:ext cx="18108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 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10717" y="3183040"/>
            <a:ext cx="5833486" cy="740778"/>
            <a:chOff x="2633867" y="3310365"/>
            <a:chExt cx="5833486" cy="740778"/>
          </a:xfrm>
        </p:grpSpPr>
        <p:sp>
          <p:nvSpPr>
            <p:cNvPr id="12" name="矩形: 圆角 24"/>
            <p:cNvSpPr/>
            <p:nvPr/>
          </p:nvSpPr>
          <p:spPr>
            <a:xfrm>
              <a:off x="3011704" y="3318725"/>
              <a:ext cx="5414666" cy="707886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rgbClr val="CAC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4685802" y="3405136"/>
              <a:ext cx="37815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支气管哮喘的临床表现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8" name="任意多边形 17"/>
            <p:cNvSpPr>
              <a:spLocks noChangeAspect="1"/>
            </p:cNvSpPr>
            <p:nvPr/>
          </p:nvSpPr>
          <p:spPr>
            <a:xfrm rot="5400000">
              <a:off x="3308271" y="2683243"/>
              <a:ext cx="740778" cy="1995022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rgbClr val="CAC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gray">
            <a:xfrm>
              <a:off x="2633867" y="3416365"/>
              <a:ext cx="17645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10485" y="4213225"/>
            <a:ext cx="6370955" cy="752475"/>
            <a:chOff x="2633867" y="4490987"/>
            <a:chExt cx="5792503" cy="752352"/>
          </a:xfrm>
        </p:grpSpPr>
        <p:sp>
          <p:nvSpPr>
            <p:cNvPr id="11" name="矩形: 圆角 26"/>
            <p:cNvSpPr/>
            <p:nvPr/>
          </p:nvSpPr>
          <p:spPr>
            <a:xfrm>
              <a:off x="3011704" y="4504082"/>
              <a:ext cx="5414666" cy="718337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gray">
            <a:xfrm>
              <a:off x="4685803" y="4603958"/>
              <a:ext cx="3107938" cy="521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支气管哮喘的治疗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1" name="任意多边形 20"/>
            <p:cNvSpPr>
              <a:spLocks noChangeAspect="1"/>
            </p:cNvSpPr>
            <p:nvPr/>
          </p:nvSpPr>
          <p:spPr>
            <a:xfrm rot="5400000">
              <a:off x="3256186" y="3915950"/>
              <a:ext cx="752352" cy="1902426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gray">
            <a:xfrm>
              <a:off x="2633867" y="4603612"/>
              <a:ext cx="1614042" cy="521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76195" y="5256530"/>
            <a:ext cx="6793865" cy="762635"/>
            <a:chOff x="2633867" y="5673118"/>
            <a:chExt cx="6043930" cy="762409"/>
          </a:xfrm>
        </p:grpSpPr>
        <p:sp>
          <p:nvSpPr>
            <p:cNvPr id="8" name="矩形: 圆角 27"/>
            <p:cNvSpPr/>
            <p:nvPr/>
          </p:nvSpPr>
          <p:spPr>
            <a:xfrm>
              <a:off x="3011704" y="5679751"/>
              <a:ext cx="5414666" cy="731419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rgbClr val="CAC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4731907" y="5787418"/>
              <a:ext cx="3945890" cy="521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支气管哮喘的康复护理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4" name="任意多边形 23"/>
            <p:cNvSpPr>
              <a:spLocks noChangeAspect="1"/>
            </p:cNvSpPr>
            <p:nvPr/>
          </p:nvSpPr>
          <p:spPr>
            <a:xfrm rot="5400000">
              <a:off x="3285880" y="5068386"/>
              <a:ext cx="762409" cy="1971873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rgbClr val="CAC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gray">
            <a:xfrm>
              <a:off x="2633867" y="5790857"/>
              <a:ext cx="1695065" cy="521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5935" y="1079500"/>
            <a:ext cx="2407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都保的使用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30" y="1602105"/>
            <a:ext cx="9571355" cy="48152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5935" y="1079500"/>
            <a:ext cx="2407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准纳器的使用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" y="1752600"/>
            <a:ext cx="12034520" cy="48742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9235" y="1079500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吸乐（思力华专用装置）的使用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" y="1752600"/>
            <a:ext cx="11763375" cy="4866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7780" y="1079500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能倍乐®吸入器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" y="1876425"/>
            <a:ext cx="12033885" cy="4743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支气管哮喘的自我管理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90" y="929640"/>
            <a:ext cx="7048500" cy="5581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7540" y="1089660"/>
            <a:ext cx="341566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哮喘日记的内容：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通常应包括当日的气温、气压、饮食内容、运动和工作情况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当天的症状和发病情况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峰流速（PEF）值以及昼夜变化率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药物使用及反应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• ……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64472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心衰的治疗与预防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7475" y="116586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峰流速仪的使用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165" y="1967865"/>
            <a:ext cx="86436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正确使用呼气峰流速仪并准确记录哮喘日记，是哮喘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患者自我管理的重要内容之一，可有效预防和减少哮喘发作的次数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7100"/>
            <a:ext cx="9579610" cy="3390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610" y="1322705"/>
            <a:ext cx="2613025" cy="303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610" y="4358005"/>
            <a:ext cx="2613025" cy="250063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57480" y="1804670"/>
            <a:ext cx="9277985" cy="15252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8195" y="158877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873125" y="1741805"/>
            <a:ext cx="254000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PEFR的最佳值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哮喘控制两周以上，没有任何哮喘症状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病人自我感觉好的情况下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认真测量PEFR两周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所吹得最高PEFR值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----以它作为判断是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否发病的标准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33410" y="158877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圆角矩形 8"/>
          <p:cNvSpPr/>
          <p:nvPr/>
        </p:nvSpPr>
        <p:spPr>
          <a:xfrm>
            <a:off x="4458335" y="158877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4610735" y="1741805"/>
            <a:ext cx="254000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测定PEFR最佳时间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测定 PEFR每天两次，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早晨起床后及晚上睡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觉前。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每次测定三次，记录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其最佳值 。  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吸入β2激动剂的病人，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最好在用药前和用药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10-15分钟后分别测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量，记录二个值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95665" y="2331720"/>
            <a:ext cx="2540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每天只能测一次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PEFR的情况下,最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好固定在每天早晨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起床后，且固定在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每次吸药前或吸药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后，可使测到的结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果具有可比性，一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旦出现变化可被发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48345" y="174180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测定PEFR最佳时间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64305" y="936625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峰流速仪的使用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64305" y="936625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适度运动，增强抵抗力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5205"/>
            <a:ext cx="12106275" cy="45243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5635" y="1557655"/>
            <a:ext cx="109156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体育活动坚持有规律地进行，体质较差的可从步行开始训练，逐渐发展到走与跑步交替进行；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体质较好者可选择慢跑、骑车、打太极拳、游泳等运动方式。注意运动诱发支气管痉挛的预防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54150" y="1598295"/>
            <a:ext cx="9222740" cy="6337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1767840" y="1685290"/>
            <a:ext cx="9241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建立正确的呼吸方式，改善呼吸功能，指导患者做呼吸操。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610" y="2710815"/>
            <a:ext cx="88226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采用较慢的呼吸频率和较长的呼气时间，减少过度通气和过度呼吸。重点是刺激鼻腔呼吸和膈肌呼吸模式。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75740" y="4299585"/>
            <a:ext cx="87458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将患者在安静状态下建立的腹式呼吸扩大到日常生活中去，增加体力和改善呼吸功能,其特点是吸气和呼气时腹部一上一下动作与扩胸、弯腰、下蹲等动作结合在一起,能够有效地改善呼吸功能,增加肺活量。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475740" y="2710815"/>
            <a:ext cx="9222740" cy="9264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7" name="圆角矩形 16"/>
          <p:cNvSpPr/>
          <p:nvPr/>
        </p:nvSpPr>
        <p:spPr>
          <a:xfrm>
            <a:off x="1429385" y="4202430"/>
            <a:ext cx="9222740" cy="17868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81095" y="1198880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合理饮食，均衡营养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" y="2785745"/>
            <a:ext cx="1533525" cy="2200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890" y="2054860"/>
            <a:ext cx="1857375" cy="4210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l="1851" r="-4135"/>
          <a:stretch>
            <a:fillRect/>
          </a:stretch>
        </p:blipFill>
        <p:spPr>
          <a:xfrm>
            <a:off x="4815840" y="2054860"/>
            <a:ext cx="2105025" cy="4229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290" y="2069465"/>
            <a:ext cx="2007870" cy="42005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4220" y="2069465"/>
            <a:ext cx="2075815" cy="42481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898900" y="4857750"/>
            <a:ext cx="460851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4069151" y="3916623"/>
            <a:ext cx="4288058" cy="707741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rPr>
              <a:t>支气管哮喘的概述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74395" y="195072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949325" y="2103755"/>
            <a:ext cx="254000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针刺技术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针灸的干预时机主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要在支气管哮喘的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慢性持续期和临床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缓解期。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取穴时采取局部与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远部取穴相结合的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方法，选取膀胱经、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任脉、肺经、督脉、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脾经、肾经的穴位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为主。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309610" y="195072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圆角矩形 8"/>
          <p:cNvSpPr/>
          <p:nvPr/>
        </p:nvSpPr>
        <p:spPr>
          <a:xfrm>
            <a:off x="4534535" y="1950720"/>
            <a:ext cx="2729865" cy="4347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4686935" y="2066290"/>
            <a:ext cx="254000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穴位贴敷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三伏之日，体内阳气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上升，经络通达，气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血充沛之时施以治疗，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调整人体平衡，最大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限度激发人体阳气，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为寒邪当令的冬季做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好预防的准备。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贴4-6小时，每隔十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日贴一次，初伏、二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伏、三伏各一次，一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般连续贴3年。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1865" y="2693670"/>
            <a:ext cx="2540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八段锦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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太极拳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24545" y="210375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中医引导技术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75000" y="1117600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中医传统康复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42740" y="406599"/>
            <a:ext cx="7398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支气管哮喘的康复护理</a:t>
            </a:r>
            <a:endParaRPr lang="zh-CN" altLang="en-US" sz="2800" b="1" cap="all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40355" y="1115695"/>
            <a:ext cx="5406390" cy="9201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7035" y="1221105"/>
            <a:ext cx="5138420" cy="6870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指导患者警惕哮喘发作的前驱症状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25220" y="2223135"/>
            <a:ext cx="9815830" cy="3806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连续数日咳嗽、胸闷及痰液量增多而又不易咳出;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过敏性鼻炎症状出现或加剧，如打喷嚏、流泪、流清鼻涕、鼻咽、眼部发痒等;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出现发热、嗓子痛、鼻塞、咳嗽等上呼吸道感染症状;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在春秋等哮喘的高发季节，长时间的身体过度疲劳、精神劳顿;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女性既往有月经前哮喘或月经期哮喘的患者，在月经来潮前5～7日及月经期;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过敏性鼻炎、皮肤湿疹等变态反应性疾病;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5900" indent="0" algn="l" fontAlgn="auto">
              <a:lnSpc>
                <a:spcPct val="150000"/>
              </a:lnSpc>
            </a:pPr>
            <a:r>
              <a:rPr lang="zh-CN" altLang="en-US" sz="2000" b="1" spc="40" dirty="0" smtClean="0">
                <a:solidFill>
                  <a:schemeClr val="accent5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长期干咳没有得到良好控制。</a:t>
            </a: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b="1" spc="40" dirty="0" smtClean="0">
              <a:solidFill>
                <a:schemeClr val="accent5">
                  <a:lumMod val="7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9525"/>
            <a:ext cx="12216765" cy="6858000"/>
          </a:xfrm>
          <a:prstGeom prst="rect">
            <a:avLst/>
          </a:prstGeom>
          <a:gradFill>
            <a:gsLst>
              <a:gs pos="0">
                <a:srgbClr val="0D86F3"/>
              </a:gs>
              <a:gs pos="100000">
                <a:schemeClr val="accent5">
                  <a:alpha val="63000"/>
                  <a:lumMod val="88000"/>
                </a:schemeClr>
              </a:gs>
            </a:gsLst>
            <a:lin ang="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-23495" y="4719320"/>
            <a:ext cx="12191365" cy="2139315"/>
          </a:xfrm>
          <a:custGeom>
            <a:avLst/>
            <a:gdLst>
              <a:gd name="connsiteX0" fmla="*/ 0 w 19199"/>
              <a:gd name="connsiteY0" fmla="*/ 516 h 2970"/>
              <a:gd name="connsiteX1" fmla="*/ 4462 w 19199"/>
              <a:gd name="connsiteY1" fmla="*/ 84 h 2970"/>
              <a:gd name="connsiteX2" fmla="*/ 19199 w 19199"/>
              <a:gd name="connsiteY2" fmla="*/ 2563 h 2970"/>
              <a:gd name="connsiteX3" fmla="*/ 19199 w 19199"/>
              <a:gd name="connsiteY3" fmla="*/ 2970 h 2970"/>
              <a:gd name="connsiteX4" fmla="*/ 0 w 19199"/>
              <a:gd name="connsiteY4" fmla="*/ 2970 h 2970"/>
              <a:gd name="connsiteX5" fmla="*/ 0 w 19199"/>
              <a:gd name="connsiteY5" fmla="*/ 516 h 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970">
                <a:moveTo>
                  <a:pt x="0" y="516"/>
                </a:moveTo>
                <a:cubicBezTo>
                  <a:pt x="1256" y="287"/>
                  <a:pt x="1642" y="-194"/>
                  <a:pt x="4462" y="84"/>
                </a:cubicBezTo>
                <a:cubicBezTo>
                  <a:pt x="7282" y="362"/>
                  <a:pt x="10619" y="2762"/>
                  <a:pt x="19199" y="2563"/>
                </a:cubicBezTo>
                <a:lnTo>
                  <a:pt x="19199" y="2970"/>
                </a:lnTo>
                <a:lnTo>
                  <a:pt x="0" y="2970"/>
                </a:lnTo>
                <a:lnTo>
                  <a:pt x="0" y="516"/>
                </a:lnTo>
                <a:close/>
              </a:path>
            </a:pathLst>
          </a:custGeom>
          <a:gradFill>
            <a:gsLst>
              <a:gs pos="29000">
                <a:schemeClr val="accent5">
                  <a:lumMod val="20000"/>
                  <a:lumOff val="80000"/>
                  <a:alpha val="0"/>
                </a:schemeClr>
              </a:gs>
              <a:gs pos="92000">
                <a:schemeClr val="accent5">
                  <a:lumMod val="20000"/>
                  <a:lumOff val="80000"/>
                  <a:alpha val="56000"/>
                </a:schemeClr>
              </a:gs>
            </a:gsLst>
            <a:lin ang="69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-4445" y="4719320"/>
            <a:ext cx="12194540" cy="2148205"/>
          </a:xfrm>
          <a:custGeom>
            <a:avLst/>
            <a:gdLst>
              <a:gd name="connsiteX0" fmla="*/ 0 w 19199"/>
              <a:gd name="connsiteY0" fmla="*/ 123 h 2577"/>
              <a:gd name="connsiteX1" fmla="*/ 5100 w 19199"/>
              <a:gd name="connsiteY1" fmla="*/ 1082 h 2577"/>
              <a:gd name="connsiteX2" fmla="*/ 19199 w 19199"/>
              <a:gd name="connsiteY2" fmla="*/ 2170 h 2577"/>
              <a:gd name="connsiteX3" fmla="*/ 19199 w 19199"/>
              <a:gd name="connsiteY3" fmla="*/ 2577 h 2577"/>
              <a:gd name="connsiteX4" fmla="*/ 0 w 19199"/>
              <a:gd name="connsiteY4" fmla="*/ 2577 h 2577"/>
              <a:gd name="connsiteX5" fmla="*/ 0 w 19199"/>
              <a:gd name="connsiteY5" fmla="*/ 123 h 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577">
                <a:moveTo>
                  <a:pt x="0" y="123"/>
                </a:moveTo>
                <a:cubicBezTo>
                  <a:pt x="1256" y="-106"/>
                  <a:pt x="2504" y="-130"/>
                  <a:pt x="5100" y="1082"/>
                </a:cubicBezTo>
                <a:cubicBezTo>
                  <a:pt x="7696" y="2294"/>
                  <a:pt x="10619" y="2369"/>
                  <a:pt x="19199" y="2170"/>
                </a:cubicBezTo>
                <a:lnTo>
                  <a:pt x="19199" y="2577"/>
                </a:lnTo>
                <a:lnTo>
                  <a:pt x="0" y="2577"/>
                </a:lnTo>
                <a:lnTo>
                  <a:pt x="0" y="123"/>
                </a:lnTo>
                <a:close/>
              </a:path>
            </a:pathLst>
          </a:custGeom>
          <a:gradFill>
            <a:gsLst>
              <a:gs pos="22000">
                <a:srgbClr val="19A0FF"/>
              </a:gs>
              <a:gs pos="55000">
                <a:schemeClr val="accent5">
                  <a:lumMod val="40000"/>
                  <a:lumOff val="60000"/>
                  <a:alpha val="43000"/>
                </a:schemeClr>
              </a:gs>
            </a:gsLst>
            <a:lin ang="15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-27940" y="5716270"/>
            <a:ext cx="12244705" cy="1151255"/>
          </a:xfrm>
          <a:custGeom>
            <a:avLst/>
            <a:gdLst>
              <a:gd name="connsiteX0" fmla="*/ 0 w 19206"/>
              <a:gd name="connsiteY0" fmla="*/ 534 h 1465"/>
              <a:gd name="connsiteX1" fmla="*/ 5787 w 19206"/>
              <a:gd name="connsiteY1" fmla="*/ 384 h 1465"/>
              <a:gd name="connsiteX2" fmla="*/ 19206 w 19206"/>
              <a:gd name="connsiteY2" fmla="*/ 553 h 1465"/>
              <a:gd name="connsiteX3" fmla="*/ 19206 w 19206"/>
              <a:gd name="connsiteY3" fmla="*/ 1465 h 1465"/>
              <a:gd name="connsiteX4" fmla="*/ 7 w 19206"/>
              <a:gd name="connsiteY4" fmla="*/ 1465 h 1465"/>
              <a:gd name="connsiteX5" fmla="*/ 0 w 19206"/>
              <a:gd name="connsiteY5" fmla="*/ 534 h 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6" h="1465">
                <a:moveTo>
                  <a:pt x="0" y="534"/>
                </a:moveTo>
                <a:cubicBezTo>
                  <a:pt x="1073" y="-26"/>
                  <a:pt x="3196" y="-252"/>
                  <a:pt x="5787" y="384"/>
                </a:cubicBezTo>
                <a:cubicBezTo>
                  <a:pt x="8378" y="1020"/>
                  <a:pt x="15553" y="1551"/>
                  <a:pt x="19206" y="553"/>
                </a:cubicBezTo>
                <a:lnTo>
                  <a:pt x="19206" y="1465"/>
                </a:lnTo>
                <a:lnTo>
                  <a:pt x="7" y="1465"/>
                </a:lnTo>
                <a:lnTo>
                  <a:pt x="0" y="53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40000"/>
                </a:schemeClr>
              </a:gs>
            </a:gsLst>
            <a:lin ang="2460000" scaled="0"/>
          </a:gradFill>
          <a:ln>
            <a:noFill/>
          </a:ln>
          <a:effectLst>
            <a:outerShdw blurRad="177800" dist="508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7" name="椭圆 26"/>
          <p:cNvSpPr/>
          <p:nvPr/>
        </p:nvSpPr>
        <p:spPr>
          <a:xfrm>
            <a:off x="3509004" y="764540"/>
            <a:ext cx="5398770" cy="5398770"/>
          </a:xfrm>
          <a:prstGeom prst="ellipse">
            <a:avLst/>
          </a:prstGeom>
          <a:gradFill>
            <a:gsLst>
              <a:gs pos="76000">
                <a:schemeClr val="accent5">
                  <a:lumMod val="20000"/>
                  <a:lumOff val="80000"/>
                  <a:alpha val="0"/>
                </a:schemeClr>
              </a:gs>
              <a:gs pos="19000">
                <a:schemeClr val="accent5">
                  <a:lumMod val="20000"/>
                  <a:lumOff val="80000"/>
                  <a:alpha val="20000"/>
                </a:scheme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550154" y="2739390"/>
            <a:ext cx="6821170" cy="1760220"/>
            <a:chOff x="4376" y="3594"/>
            <a:chExt cx="10742" cy="2772"/>
          </a:xfrm>
        </p:grpSpPr>
        <p:sp>
          <p:nvSpPr>
            <p:cNvPr id="7" name="文本框 6" descr="7b0a20202020227461726765744d6f64756c65223a202270726f636573734f6e6c696e65466f6e7473220a7d0a"/>
            <p:cNvSpPr txBox="1"/>
            <p:nvPr/>
          </p:nvSpPr>
          <p:spPr>
            <a:xfrm>
              <a:off x="4376" y="3594"/>
              <a:ext cx="10742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00000"/>
                </a:lnSpc>
              </a:pPr>
              <a:r>
                <a:rPr 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Thank </a:t>
              </a:r>
              <a:r>
                <a:rPr lang="en-US" alt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 </a:t>
              </a:r>
              <a:r>
                <a:rPr 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you</a:t>
              </a:r>
              <a:endParaRPr lang="zh-CN" sz="6000" cap="all" noProof="0" dirty="0">
                <a:ln w="1270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君黑-45简" panose="020B0604020202020204" charset="-122"/>
                <a:sym typeface="+mn-ea"/>
              </a:endParaRPr>
            </a:p>
          </p:txBody>
        </p:sp>
        <p:sp>
          <p:nvSpPr>
            <p:cNvPr id="30" name="文本框 29" descr="7b0a20202020227461726765744d6f64756c65223a202270726f636573734f6e6c696e65466f6e7473220a7d0a"/>
            <p:cNvSpPr txBox="1"/>
            <p:nvPr/>
          </p:nvSpPr>
          <p:spPr>
            <a:xfrm>
              <a:off x="6248" y="5786"/>
              <a:ext cx="71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cap="all">
                  <a:solidFill>
                    <a:schemeClr val="bg1"/>
                  </a:solidFill>
                  <a:uFillTx/>
                  <a:latin typeface="方正兰亭大黑_GBK" panose="02000000000000000000" charset="-122"/>
                  <a:ea typeface="方正兰亭大黑_GBK" panose="02000000000000000000" charset="-122"/>
                  <a:cs typeface="汉仪大黑简" panose="02010609000101010101" charset="-122"/>
                </a:rPr>
                <a:t>WUHAN ASIA HEART HOSPITAL</a:t>
              </a:r>
              <a:endParaRPr cap="all">
                <a:solidFill>
                  <a:schemeClr val="bg1"/>
                </a:solidFill>
                <a:uFillTx/>
                <a:latin typeface="方正兰亭大黑_GBK" panose="02000000000000000000" charset="-122"/>
                <a:ea typeface="方正兰亭大黑_GBK" panose="02000000000000000000" charset="-122"/>
                <a:cs typeface="汉仪大黑简" panose="0201060900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3409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068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未命名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4005" y="361315"/>
            <a:ext cx="2415540" cy="50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支气管哮喘概述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7942" y="906146"/>
            <a:ext cx="99775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600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支气管哮喘（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Bronchial asthma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）：简称哮喘，是一种呼吸道的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慢性炎症性疾病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嗜酸性粒细胞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肥大细胞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淋巴细胞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等反应为主的气道变应性炎症和气道高反应性为特征。</a:t>
            </a:r>
            <a:endParaRPr lang="en-US" altLang="zh-CN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379730">
              <a:lnSpc>
                <a:spcPct val="150000"/>
              </a:lnSpc>
            </a:pPr>
            <a:endParaRPr lang="zh-CN" altLang="en-US" sz="16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718" y="2756029"/>
            <a:ext cx="4089335" cy="31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5579705" y="2912812"/>
            <a:ext cx="5924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慢性：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说明它是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长期存在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的；</a:t>
            </a:r>
            <a:endParaRPr lang="zh-CN" altLang="en-US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炎症：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说明呼吸道存在着发炎引起的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肿胀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黏液增多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，呼吸道的这种炎症程度越重，空气吸入和呼出肺部就越困难。</a:t>
            </a:r>
            <a:endParaRPr lang="zh-CN" altLang="en-US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支气管哮喘概述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7942" y="1194310"/>
            <a:ext cx="997753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全球范围内哮喘患病人数逐年增加，我国哮喘患者约占全球的十分之一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810" y="2048254"/>
            <a:ext cx="9721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06" y="4196378"/>
            <a:ext cx="11056775" cy="22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支气管哮喘概述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1371" y="1073012"/>
            <a:ext cx="9977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dirty="0" smtClean="0"/>
          </a:p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支气管哮喘（</a:t>
            </a: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Bronchial Asthma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）定义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0612" y="2034073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支气管哮喘是一种气道慢性炎症性疾病，其临床表现为反复发作的喘息、气急、胸闷或咳嗽等症状，常在夜间及凌晨发作或加重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4692" y="3371582"/>
            <a:ext cx="3709955" cy="27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19" y="2034073"/>
            <a:ext cx="4506204" cy="43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6900450" y="5979457"/>
            <a:ext cx="1571636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正常支气管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807003" y="5954574"/>
            <a:ext cx="2268434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哮喘发作时支气管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0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V="1">
            <a:off x="3733165" y="4839970"/>
            <a:ext cx="4974590" cy="10795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3582375" y="3916623"/>
            <a:ext cx="526161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rPr>
              <a:t>支气管哮喘的临床表现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旧字形 ExtraLight" panose="020B0200000000000000" pitchFamily="34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支气管哮喘的临床表现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6644" y="4068147"/>
            <a:ext cx="997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这些症状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反复发作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！常在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夜间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凌晨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发作或加重！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97" y="1426876"/>
            <a:ext cx="3009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9356" y="1427557"/>
            <a:ext cx="2295525" cy="181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95" y="1362244"/>
            <a:ext cx="1808196" cy="19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7849" y="1309755"/>
            <a:ext cx="2611016" cy="19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圆角矩形 17"/>
          <p:cNvSpPr/>
          <p:nvPr/>
        </p:nvSpPr>
        <p:spPr>
          <a:xfrm>
            <a:off x="1015944" y="3276689"/>
            <a:ext cx="1298048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喘息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874226" y="3289131"/>
            <a:ext cx="1298048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气急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00184" y="3317121"/>
            <a:ext cx="1298048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胸闷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822556" y="3310901"/>
            <a:ext cx="1298048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咳嗽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03446" y="5424196"/>
            <a:ext cx="821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哮喘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2901820" y="5187820"/>
            <a:ext cx="662474" cy="33590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895600" y="5853406"/>
            <a:ext cx="631371" cy="3047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856654" y="4942114"/>
            <a:ext cx="1321836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哮鸣音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96618" y="5912498"/>
            <a:ext cx="1069904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喘 息</a:t>
            </a:r>
            <a:endParaRPr lang="zh-CN" altLang="en-US" sz="24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84505" y="4694959"/>
            <a:ext cx="322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典型哮喘发作时，</a:t>
            </a:r>
            <a:endParaRPr lang="zh-CN" altLang="en-US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病情较重的患者可听到 哮鸣音</a:t>
            </a:r>
            <a:endParaRPr lang="zh-CN" altLang="en-US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</a:t>
            </a:r>
            <a:endParaRPr lang="zh-CN" altLang="en-US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40489" y="5822504"/>
            <a:ext cx="3203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典型哮喘发作时，</a:t>
            </a:r>
            <a:endParaRPr lang="zh-CN" altLang="en-US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患者呼吸音变粗，呈 喘息样改变</a:t>
            </a:r>
            <a:endParaRPr lang="zh-CN" altLang="en-US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5218922" y="5141167"/>
            <a:ext cx="724678" cy="217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225143" y="6105331"/>
            <a:ext cx="693575" cy="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87985"/>
            <a:ext cx="15748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5265" y="387985"/>
            <a:ext cx="76200" cy="552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 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6" name="文本框 7"/>
          <p:cNvSpPr txBox="1"/>
          <p:nvPr>
            <p:custDataLst>
              <p:tags r:id="rId3"/>
            </p:custDataLst>
          </p:nvPr>
        </p:nvSpPr>
        <p:spPr>
          <a:xfrm>
            <a:off x="431165" y="429748"/>
            <a:ext cx="739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支气管哮喘的临床表现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2734030" y="971245"/>
            <a:ext cx="5458247" cy="8572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endParaRPr lang="zh-CN" altLang="en-US" sz="1600" dirty="0" smtClean="0"/>
          </a:p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根据临床表现将哮喘分为三期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88393" y="1847462"/>
          <a:ext cx="10654522" cy="4162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5601"/>
                <a:gridCol w="8168921"/>
              </a:tblGrid>
              <a:tr h="974791">
                <a:tc>
                  <a:txBody>
                    <a:bodyPr/>
                    <a:lstStyle/>
                    <a:p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分期	</a:t>
                      </a:r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临床表现	</a:t>
                      </a:r>
                      <a:endParaRPr lang="zh-CN" alt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5827"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急性发作期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喘息、气急、咳嗽、胸闷等症状突然发生，或原有症状加重，并以呼气流量降低为其特征，常因接触变应原、刺激物或呼吸道感染诱发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966021"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慢性持续期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每周均不同频度和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不同程度地出现喘息、气急、胸闷、咳嗽等症状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966021"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临床缓解期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患者无喘息、气急、胸闷、咳嗽等症状，并维持</a:t>
                      </a: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年以上	</a:t>
                      </a:r>
                      <a:endParaRPr lang="zh-CN" alt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109_5*m_h_f*1_3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63.7250393700788,&quot;left&quot;:52.35,&quot;top&quot;:76.45,&quot;width&quot;:833.47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109_5*m_h_f*1_3_1"/>
  <p:tag name="KSO_WM_TEMPLATE_CATEGORY" val="diagram"/>
  <p:tag name="KSO_WM_TEMPLATE_INDEX" val="20231109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73.25007874015756,&quot;left&quot;:52.35,&quot;top&quot;:66.92496062992126,&quot;width&quot;:833.47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19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2.xml><?xml version="1.0" encoding="utf-8"?>
<p:tagLst xmlns:p="http://schemas.openxmlformats.org/presentationml/2006/main">
  <p:tag name="COMMONDATA" val="eyJjb3VudCI6MiwiaGRpZCI6ImVhODk3Mzc3YmQ2YzJmZDJjOTgxMjdkMmJhMjhmODVhIiwidXNlckNvdW50IjoyfQ=="/>
  <p:tag name="KSO_WPP_MARK_KEY" val="6d06739d-e690-47c4-9438-a5e058977327"/>
  <p:tag name="commondata" val="eyJjb3VudCI6MywiaGRpZCI6ImI0M2Y4NzI5MTVjZWM0OTllNThhMjQ0MWZjYTlkYTYxIiwidXNlckNvdW50Ijox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3278.199999999999,&quot;width&quot;:12776.8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87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98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云海之上">
      <a:dk1>
        <a:srgbClr val="000000"/>
      </a:dk1>
      <a:lt1>
        <a:srgbClr val="FFFFFF"/>
      </a:lt1>
      <a:dk2>
        <a:srgbClr val="ECEAF5"/>
      </a:dk2>
      <a:lt2>
        <a:srgbClr val="FFEC94"/>
      </a:lt2>
      <a:accent1>
        <a:srgbClr val="FFC083"/>
      </a:accent1>
      <a:accent2>
        <a:srgbClr val="BCBEE7"/>
      </a:accent2>
      <a:accent3>
        <a:srgbClr val="677FBD"/>
      </a:accent3>
      <a:accent4>
        <a:srgbClr val="2962A6"/>
      </a:accent4>
      <a:accent5>
        <a:srgbClr val="0159B6"/>
      </a:accent5>
      <a:accent6>
        <a:srgbClr val="002979"/>
      </a:accent6>
      <a:hlink>
        <a:srgbClr val="000005"/>
      </a:hlink>
      <a:folHlink>
        <a:srgbClr val="01152E"/>
      </a:folHlink>
    </a:clrScheme>
    <a:fontScheme name="自定义 9">
      <a:majorFont>
        <a:latin typeface="Arial"/>
        <a:ea typeface="汉仪君黑-45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WPS 演示</Application>
  <PresentationFormat>自定义</PresentationFormat>
  <Paragraphs>344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汉仪君黑-45简</vt:lpstr>
      <vt:lpstr>Wingdings</vt:lpstr>
      <vt:lpstr>华文新魏</vt:lpstr>
      <vt:lpstr>华文中宋</vt:lpstr>
      <vt:lpstr>MiSans Light</vt:lpstr>
      <vt:lpstr>微软雅黑</vt:lpstr>
      <vt:lpstr>汉仪大黑简</vt:lpstr>
      <vt:lpstr>思源黑体旧字形 ExtraLight</vt:lpstr>
      <vt:lpstr>黑体</vt:lpstr>
      <vt:lpstr>Arial Unicode MS</vt:lpstr>
      <vt:lpstr>方正兰亭大黑_GBK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ALLLLLLLex</cp:lastModifiedBy>
  <cp:revision>719</cp:revision>
  <dcterms:created xsi:type="dcterms:W3CDTF">2019-06-19T02:08:00Z</dcterms:created>
  <dcterms:modified xsi:type="dcterms:W3CDTF">2025-12-15T06:17:06Z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44EEE5372795492FBB25505C444D859C_13</vt:lpwstr>
  </property>
  <property fmtid="{D5CDD505-2E9C-101B-9397-08002B2CF9AE}" pid="4" name="KSOTemplateUUID">
    <vt:lpwstr>v1.0_mb_FwcGBSRLSE2FVzZqHS+1Mw==</vt:lpwstr>
  </property>
</Properties>
</file>