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529" r:id="rId3"/>
    <p:sldId id="576" r:id="rId4"/>
    <p:sldId id="531" r:id="rId5"/>
    <p:sldId id="533" r:id="rId6"/>
    <p:sldId id="534" r:id="rId7"/>
    <p:sldId id="535" r:id="rId8"/>
    <p:sldId id="536" r:id="rId9"/>
    <p:sldId id="537" r:id="rId10"/>
    <p:sldId id="538" r:id="rId11"/>
    <p:sldId id="539" r:id="rId12"/>
    <p:sldId id="540" r:id="rId13"/>
    <p:sldId id="585" r:id="rId14"/>
    <p:sldId id="541" r:id="rId15"/>
    <p:sldId id="542" r:id="rId16"/>
    <p:sldId id="543" r:id="rId17"/>
    <p:sldId id="575" r:id="rId18"/>
    <p:sldId id="545" r:id="rId19"/>
    <p:sldId id="546" r:id="rId20"/>
    <p:sldId id="547" r:id="rId21"/>
    <p:sldId id="568" r:id="rId22"/>
    <p:sldId id="569" r:id="rId23"/>
    <p:sldId id="572" r:id="rId24"/>
    <p:sldId id="573" r:id="rId25"/>
    <p:sldId id="574" r:id="rId26"/>
    <p:sldId id="584" r:id="rId27"/>
    <p:sldId id="548" r:id="rId28"/>
    <p:sldId id="549" r:id="rId29"/>
    <p:sldId id="550" r:id="rId31"/>
    <p:sldId id="551" r:id="rId32"/>
    <p:sldId id="552" r:id="rId33"/>
    <p:sldId id="554" r:id="rId34"/>
    <p:sldId id="553" r:id="rId35"/>
    <p:sldId id="555" r:id="rId36"/>
    <p:sldId id="567" r:id="rId37"/>
    <p:sldId id="566" r:id="rId38"/>
    <p:sldId id="556" r:id="rId39"/>
    <p:sldId id="557" r:id="rId40"/>
    <p:sldId id="558" r:id="rId41"/>
    <p:sldId id="559" r:id="rId42"/>
    <p:sldId id="560" r:id="rId43"/>
    <p:sldId id="561" r:id="rId44"/>
    <p:sldId id="562" r:id="rId45"/>
    <p:sldId id="586" r:id="rId46"/>
  </p:sldIdLst>
  <p:sldSz cx="9144000" cy="6858000" type="screen4x3"/>
  <p:notesSz cx="6858000" cy="9144000"/>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ECFF"/>
    <a:srgbClr val="00DE64"/>
    <a:srgbClr val="06060A"/>
    <a:srgbClr val="800000"/>
    <a:srgbClr val="407A80"/>
    <a:srgbClr val="F62704"/>
    <a:srgbClr val="333399"/>
    <a:srgbClr val="0033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99" autoAdjust="0"/>
    <p:restoredTop sz="85781" autoAdjust="0"/>
  </p:normalViewPr>
  <p:slideViewPr>
    <p:cSldViewPr showGuides="1">
      <p:cViewPr>
        <p:scale>
          <a:sx n="100" d="100"/>
          <a:sy n="100" d="100"/>
        </p:scale>
        <p:origin x="-186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defRPr>
            </a:lvl1pPr>
          </a:lstStyle>
          <a:p>
            <a:pPr>
              <a:defRPr/>
            </a:pPr>
            <a:fld id="{48AAE36D-0316-44DD-8985-F01CCE7C2422}"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defRPr>
            </a:lvl1pPr>
          </a:lstStyle>
          <a:p>
            <a:pPr>
              <a:defRPr/>
            </a:pPr>
            <a:fld id="{E3485AD0-41FE-4655-BE6F-CD058C3FEE2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静止性震颤：震颤往往是发病最早期的表现，通常会出现单侧手指搓丸样运动，其后会发展为同侧下肢和对侧肢体在静止时出现不自主的有节律颤抖，早期在变换位置或运动时，症状可减轻或停止。震颤会随情绪变化而加剧。</a:t>
            </a:r>
            <a:endParaRPr lang="zh-CN" altLang="en-US" dirty="0" smtClean="0"/>
          </a:p>
          <a:p>
            <a:r>
              <a:rPr lang="zh-CN" altLang="en-US" dirty="0" smtClean="0"/>
              <a:t> 　　肌强直：早期多从单侧肢体开始，患者感觉关节僵硬及肌肉发紧。影响到面肌时，会出现表情呆板的“面具脸”；影响到躯干、四肢及髋膝关节呈特殊的屈曲姿势。</a:t>
            </a:r>
            <a:endParaRPr lang="zh-CN" altLang="en-US" dirty="0" smtClean="0"/>
          </a:p>
          <a:p>
            <a:r>
              <a:rPr lang="zh-CN" altLang="en-US" dirty="0" smtClean="0"/>
              <a:t> 　　运动迟缓：早期患者上肢的精细动作变慢，如系鞋带、扣纽扣等动作比以前缓慢许多，甚至无法顺利完成。写字也逐渐变得困难，笔迹弯曲，越写越小，称为“小写症”。</a:t>
            </a:r>
            <a:endParaRPr lang="zh-CN" altLang="en-US" dirty="0" smtClean="0"/>
          </a:p>
          <a:p>
            <a:r>
              <a:rPr lang="zh-CN" altLang="en-US" dirty="0" smtClean="0"/>
              <a:t> 　　姿势和步态异常：由于四肢、躯干、颈部肌肉强直使患者站立时呈现特殊屈曲的姿势，头前倾，躯干腹屈，肘关节屈曲，腕关节伸直，前部内收，髋和膝关节略弯曲。行走时起步困难，一旦开步，身体前倾，步伐小而越走越快，不能及时停步，即“慌张步态”。行进中，患侧上肢的协同摆动减少以至消失；转身困难，以致要用连续数个小碎步才可。</a:t>
            </a:r>
            <a:endParaRPr lang="zh-CN" altLang="en-US" dirty="0"/>
          </a:p>
        </p:txBody>
      </p:sp>
      <p:sp>
        <p:nvSpPr>
          <p:cNvPr id="4" name="灯片编号占位符 3"/>
          <p:cNvSpPr>
            <a:spLocks noGrp="1"/>
          </p:cNvSpPr>
          <p:nvPr>
            <p:ph type="sldNum" sz="quarter" idx="10"/>
          </p:nvPr>
        </p:nvSpPr>
        <p:spPr/>
        <p:txBody>
          <a:bodyPr/>
          <a:lstStyle/>
          <a:p>
            <a:pPr>
              <a:defRPr/>
            </a:pPr>
            <a:fld id="{E3485AD0-41FE-4655-BE6F-CD058C3FEE2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　　静止性震颤：震颤往往是发病最早期的表现，通常会出现单侧手指搓丸样运动，其后会发展为同侧下肢和对侧肢体在静止时出现不自主的有节律颤抖，早期在变换位置或运动时，症状可减轻或停止。震颤会随情绪变化而加剧。</a:t>
            </a:r>
            <a:endParaRPr lang="zh-CN" altLang="en-US" dirty="0" smtClean="0"/>
          </a:p>
          <a:p>
            <a:r>
              <a:rPr lang="zh-CN" altLang="en-US" dirty="0" smtClean="0"/>
              <a:t> 　　肌强直：早期多从单侧肢体开始，患者感觉关节僵硬及肌肉发紧。影响到面肌时，会出现表情呆板的“面具脸”；影响到躯干、四肢及髋膝关节呈特殊的屈曲姿势。</a:t>
            </a:r>
            <a:endParaRPr lang="zh-CN" altLang="en-US" dirty="0" smtClean="0"/>
          </a:p>
          <a:p>
            <a:r>
              <a:rPr lang="zh-CN" altLang="en-US" dirty="0" smtClean="0"/>
              <a:t> 　　运动迟缓：早期患者上肢的精细动作变慢，如系鞋带、扣纽扣等动作比以前缓慢许多，甚至无法顺利完成。写字也逐渐变得困难，笔迹弯曲，越写越小，称为“小写症”。</a:t>
            </a:r>
            <a:endParaRPr lang="zh-CN" altLang="en-US" dirty="0" smtClean="0"/>
          </a:p>
          <a:p>
            <a:r>
              <a:rPr lang="zh-CN" altLang="en-US" dirty="0" smtClean="0"/>
              <a:t> 　　姿势和步态异常：由于四肢、躯干、颈部肌肉强直使患者站立时呈现特殊屈曲的姿势，头前倾，躯干腹屈，肘关节屈曲，腕关节伸直，前部内收，髋和膝关节略弯曲。行走时起步困难，一旦开步，身体前倾，步伐小而越走越快，不能及时停步，即“慌张步态”。行进中，患侧上肢的协同摆动减少以至消失；转身困难，以致要用连续数个小碎步才可。</a:t>
            </a:r>
            <a:endParaRPr lang="zh-CN" altLang="en-US" dirty="0"/>
          </a:p>
        </p:txBody>
      </p:sp>
      <p:sp>
        <p:nvSpPr>
          <p:cNvPr id="4" name="灯片编号占位符 3"/>
          <p:cNvSpPr>
            <a:spLocks noGrp="1"/>
          </p:cNvSpPr>
          <p:nvPr>
            <p:ph type="sldNum" sz="quarter" idx="10"/>
          </p:nvPr>
        </p:nvSpPr>
        <p:spPr/>
        <p:txBody>
          <a:bodyPr/>
          <a:lstStyle/>
          <a:p>
            <a:pPr>
              <a:defRPr/>
            </a:pPr>
            <a:fld id="{E3485AD0-41FE-4655-BE6F-CD058C3FEE2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1997</a:t>
            </a:r>
            <a:r>
              <a:rPr lang="zh-CN" altLang="en-US" sz="1200" kern="1200" dirty="0" smtClean="0">
                <a:solidFill>
                  <a:schemeClr val="tx1"/>
                </a:solidFill>
                <a:latin typeface="+mn-lt"/>
                <a:ea typeface="+mn-ea"/>
                <a:cs typeface="+mn-cs"/>
              </a:rPr>
              <a:t>年国际睡眠障碍协会制定了</a:t>
            </a:r>
            <a:r>
              <a:rPr lang="en-US" sz="1200" kern="1200" dirty="0" smtClean="0">
                <a:solidFill>
                  <a:schemeClr val="tx1"/>
                </a:solidFill>
                <a:latin typeface="+mn-lt"/>
                <a:ea typeface="+mn-ea"/>
                <a:cs typeface="+mn-cs"/>
              </a:rPr>
              <a:t>RBD</a:t>
            </a:r>
            <a:r>
              <a:rPr lang="zh-CN" altLang="en-US" sz="1200" kern="1200" dirty="0" smtClean="0">
                <a:solidFill>
                  <a:schemeClr val="tx1"/>
                </a:solidFill>
                <a:latin typeface="+mn-lt"/>
                <a:ea typeface="+mn-ea"/>
                <a:cs typeface="+mn-cs"/>
              </a:rPr>
              <a:t>的简易诊断标准，即除发生与梦境相关的肢体自发性运动外。还应具备下列各项中的至少</a:t>
            </a:r>
            <a:r>
              <a:rPr lang="en-US"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项：</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a:t>
            </a:r>
            <a:r>
              <a:rPr lang="zh-CN" altLang="en-US" sz="1200" kern="1200" dirty="0" smtClean="0">
                <a:solidFill>
                  <a:schemeClr val="tx1"/>
                </a:solidFill>
                <a:latin typeface="+mn-lt"/>
                <a:ea typeface="+mn-ea"/>
                <a:cs typeface="+mn-cs"/>
              </a:rPr>
              <a:t>伤害性或潜在伤害性的睡眠行为；</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a:t>
            </a:r>
            <a:r>
              <a:rPr lang="zh-CN" altLang="en-US" sz="1200" kern="1200" dirty="0" smtClean="0">
                <a:solidFill>
                  <a:schemeClr val="tx1"/>
                </a:solidFill>
                <a:latin typeface="+mn-lt"/>
                <a:ea typeface="+mn-ea"/>
                <a:cs typeface="+mn-cs"/>
              </a:rPr>
              <a:t>梦境生动，如同真实发生；</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a:t>
            </a:r>
            <a:r>
              <a:rPr lang="zh-CN" altLang="en-US" sz="1200" kern="1200" dirty="0" smtClean="0">
                <a:solidFill>
                  <a:schemeClr val="tx1"/>
                </a:solidFill>
                <a:latin typeface="+mn-lt"/>
                <a:ea typeface="+mn-ea"/>
                <a:cs typeface="+mn-cs"/>
              </a:rPr>
              <a:t>睡眠中的动作破坏了睡眠的连续性。</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E3485AD0-41FE-4655-BE6F-CD058C3FEE2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useBgFill="1">
        <p:nvSpPr>
          <p:cNvPr id="30" name="圆角矩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圆角矩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矩形 6"/>
          <p:cNvSpPr/>
          <p:nvPr/>
        </p:nvSpPr>
        <p:spPr>
          <a:xfrm>
            <a:off x="0" y="3643314"/>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28596" y="1000108"/>
            <a:ext cx="8458200" cy="1470025"/>
          </a:xfrm>
        </p:spPr>
        <p:txBody>
          <a:bodyPr anchor="b"/>
          <a:lstStyle>
            <a:lvl1pPr>
              <a:defRPr sz="4400">
                <a:solidFill>
                  <a:schemeClr val="bg1"/>
                </a:solidFill>
                <a:latin typeface="华文中宋" panose="02010600040101010101" pitchFamily="2" charset="-122"/>
                <a:ea typeface="华文中宋" panose="02010600040101010101" pitchFamily="2" charset="-122"/>
              </a:defRPr>
            </a:lvl1pPr>
          </a:lstStyle>
          <a:p>
            <a:r>
              <a:rPr kumimoji="0" lang="zh-CN" altLang="en-US" dirty="0" smtClean="0"/>
              <a:t>单击此处编辑母版标题样式</a:t>
            </a:r>
            <a:endParaRPr kumimoji="0" lang="en-US" dirty="0"/>
          </a:p>
        </p:txBody>
      </p:sp>
      <p:sp>
        <p:nvSpPr>
          <p:cNvPr id="9" name="副标题 8"/>
          <p:cNvSpPr>
            <a:spLocks noGrp="1"/>
          </p:cNvSpPr>
          <p:nvPr>
            <p:ph type="subTitle" idx="1"/>
          </p:nvPr>
        </p:nvSpPr>
        <p:spPr>
          <a:xfrm>
            <a:off x="500034" y="4714884"/>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dirty="0" smtClean="0"/>
              <a:t>单击此处编辑母版副标题样式</a:t>
            </a:r>
            <a:endParaRPr kumimoji="0" lang="en-US" dirty="0"/>
          </a:p>
        </p:txBody>
      </p:sp>
      <p:sp>
        <p:nvSpPr>
          <p:cNvPr id="29" name="灯片编号占位符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A7C8D44-3667-46F6-9772-CC52308E2A7F}" type="slidenum">
              <a:rPr kumimoji="0" lang="en-US" smtClean="0"/>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6586536" y="612648"/>
            <a:ext cx="957264" cy="457200"/>
          </a:xfrm>
          <a:prstGeom prst="rect">
            <a:avLst/>
          </a:prstGeom>
        </p:spPr>
        <p:txBody>
          <a:bodyPr/>
          <a:lstStyle/>
          <a:p>
            <a:fld id="{ACDF6120-F1F0-4C60-9FE9-39AC71A9C79D}" type="datetimeFigureOut">
              <a:rPr lang="en-US" smtClean="0"/>
            </a:fld>
            <a:endParaRPr lang="en-US"/>
          </a:p>
        </p:txBody>
      </p:sp>
      <p:sp>
        <p:nvSpPr>
          <p:cNvPr id="5" name="页脚占位符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灯片编号占位符 5"/>
          <p:cNvSpPr>
            <a:spLocks noGrp="1"/>
          </p:cNvSpPr>
          <p:nvPr>
            <p:ph type="sldNum" sz="quarter" idx="12"/>
          </p:nvPr>
        </p:nvSpPr>
        <p:spPr/>
        <p:txBody>
          <a:bodyPr/>
          <a:lstStyle/>
          <a:p>
            <a:fld id="{EA7C8D44-3667-46F6-9772-CC52308E2A7F}" type="slidenum">
              <a:rPr kumimoji="0" lang="en-US" smtClean="0"/>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143000"/>
            <a:ext cx="6248400" cy="5486400"/>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6586536" y="612648"/>
            <a:ext cx="957264" cy="457200"/>
          </a:xfrm>
          <a:prstGeom prst="rect">
            <a:avLst/>
          </a:prstGeom>
        </p:spPr>
        <p:txBody>
          <a:bodyPr/>
          <a:lstStyle/>
          <a:p>
            <a:fld id="{ACDF6120-F1F0-4C60-9FE9-39AC71A9C79D}" type="datetimeFigureOut">
              <a:rPr lang="en-US" smtClean="0"/>
            </a:fld>
            <a:endParaRPr lang="en-US"/>
          </a:p>
        </p:txBody>
      </p:sp>
      <p:sp>
        <p:nvSpPr>
          <p:cNvPr id="5" name="页脚占位符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灯片编号占位符 5"/>
          <p:cNvSpPr>
            <a:spLocks noGrp="1"/>
          </p:cNvSpPr>
          <p:nvPr>
            <p:ph type="sldNum" sz="quarter" idx="12"/>
          </p:nvPr>
        </p:nvSpPr>
        <p:spPr/>
        <p:txBody>
          <a:bodyPr/>
          <a:lstStyle/>
          <a:p>
            <a:fld id="{EA7C8D44-3667-46F6-9772-CC52308E2A7F}" type="slidenum">
              <a:rPr kumimoji="0" lang="en-US" smtClean="0"/>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华文中宋" panose="02010600040101010101" pitchFamily="2" charset="-122"/>
                <a:ea typeface="华文中宋" panose="02010600040101010101" pitchFamily="2" charset="-122"/>
              </a:defRPr>
            </a:lvl1pPr>
          </a:lstStyle>
          <a:p>
            <a:r>
              <a:rPr kumimoji="0" lang="zh-CN" altLang="en-US" dirty="0" smtClean="0"/>
              <a:t>单击此处编辑母版标题样式</a:t>
            </a:r>
            <a:endParaRPr kumimoji="0" lang="en-US" dirty="0"/>
          </a:p>
        </p:txBody>
      </p:sp>
      <p:sp>
        <p:nvSpPr>
          <p:cNvPr id="3" name="内容占位符 2"/>
          <p:cNvSpPr>
            <a:spLocks noGrp="1"/>
          </p:cNvSpPr>
          <p:nvPr>
            <p:ph idx="1"/>
          </p:nvPr>
        </p:nvSpPr>
        <p:spPr/>
        <p:txBody>
          <a:bodyPr/>
          <a:lstStyle/>
          <a:p>
            <a:pPr lvl="0" eaLnBrk="1" latinLnBrk="0" hangingPunct="1"/>
            <a:r>
              <a:rPr lang="zh-CN" altLang="en-US" dirty="0" smtClean="0"/>
              <a:t>单击此处编辑母版文本样式</a:t>
            </a:r>
            <a:endParaRPr lang="zh-CN" altLang="en-US" dirty="0" smtClean="0"/>
          </a:p>
          <a:p>
            <a:pPr lvl="1" eaLnBrk="1" latinLnBrk="0" hangingPunct="1"/>
            <a:r>
              <a:rPr lang="zh-CN" altLang="en-US" dirty="0" smtClean="0"/>
              <a:t>第二级</a:t>
            </a:r>
            <a:endParaRPr lang="zh-CN" altLang="en-US" dirty="0" smtClean="0"/>
          </a:p>
          <a:p>
            <a:pPr lvl="2" eaLnBrk="1" latinLnBrk="0" hangingPunct="1"/>
            <a:r>
              <a:rPr lang="zh-CN" altLang="en-US" dirty="0" smtClean="0"/>
              <a:t>第三级</a:t>
            </a:r>
            <a:endParaRPr lang="zh-CN" altLang="en-US" dirty="0" smtClean="0"/>
          </a:p>
          <a:p>
            <a:pPr lvl="3" eaLnBrk="1" latinLnBrk="0" hangingPunct="1"/>
            <a:r>
              <a:rPr lang="zh-CN" altLang="en-US" dirty="0" smtClean="0"/>
              <a:t>第四级</a:t>
            </a:r>
            <a:endParaRPr lang="zh-CN" altLang="en-US" dirty="0" smtClean="0"/>
          </a:p>
          <a:p>
            <a:pPr lvl="4" eaLnBrk="1" latinLnBrk="0" hangingPunct="1"/>
            <a:r>
              <a:rPr lang="zh-CN" altLang="en-US" dirty="0" smtClean="0"/>
              <a:t>第五级</a:t>
            </a:r>
            <a:endParaRPr kumimoji="0" lang="en-US" dirty="0"/>
          </a:p>
        </p:txBody>
      </p:sp>
      <p:sp>
        <p:nvSpPr>
          <p:cNvPr id="4" name="日期占位符 3"/>
          <p:cNvSpPr>
            <a:spLocks noGrp="1"/>
          </p:cNvSpPr>
          <p:nvPr>
            <p:ph type="dt" sz="half" idx="10"/>
          </p:nvPr>
        </p:nvSpPr>
        <p:spPr>
          <a:xfrm>
            <a:off x="6586536" y="612648"/>
            <a:ext cx="957264" cy="457200"/>
          </a:xfrm>
          <a:prstGeom prst="rect">
            <a:avLst/>
          </a:prstGeom>
        </p:spPr>
        <p:txBody>
          <a:bodyPr/>
          <a:lstStyle/>
          <a:p>
            <a:fld id="{ACDF6120-F1F0-4C60-9FE9-39AC71A9C79D}" type="datetimeFigureOut">
              <a:rPr lang="en-US" smtClean="0"/>
            </a:fld>
            <a:endParaRPr lang="en-US" dirty="0"/>
          </a:p>
        </p:txBody>
      </p:sp>
      <p:sp>
        <p:nvSpPr>
          <p:cNvPr id="5" name="页脚占位符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灯片编号占位符 5"/>
          <p:cNvSpPr>
            <a:spLocks noGrp="1"/>
          </p:cNvSpPr>
          <p:nvPr>
            <p:ph type="sldNum" sz="quarter" idx="12"/>
          </p:nvPr>
        </p:nvSpPr>
        <p:spPr/>
        <p:txBody>
          <a:bodyPr/>
          <a:lstStyle/>
          <a:p>
            <a:fld id="{EA7C8D44-3667-46F6-9772-CC52308E2A7F}" type="slidenum">
              <a:rPr kumimoji="0" lang="en-US" smtClean="0"/>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a:xfrm>
            <a:off x="6586536" y="612648"/>
            <a:ext cx="957264" cy="457200"/>
          </a:xfrm>
          <a:prstGeom prst="rect">
            <a:avLst/>
          </a:prstGeom>
        </p:spPr>
        <p:txBody>
          <a:bodyPr/>
          <a:lstStyle/>
          <a:p>
            <a:fld id="{ACDF6120-F1F0-4C60-9FE9-39AC71A9C79D}" type="datetimeFigureOut">
              <a:rPr lang="en-US" smtClean="0"/>
            </a:fld>
            <a:endParaRPr lang="en-US" dirty="0"/>
          </a:p>
        </p:txBody>
      </p:sp>
      <p:sp>
        <p:nvSpPr>
          <p:cNvPr id="5" name="页脚占位符 4"/>
          <p:cNvSpPr>
            <a:spLocks noGrp="1"/>
          </p:cNvSpPr>
          <p:nvPr>
            <p:ph type="ftr" sz="quarter" idx="11"/>
          </p:nvPr>
        </p:nvSpPr>
        <p:spPr>
          <a:xfrm>
            <a:off x="5257800" y="612648"/>
            <a:ext cx="1325880" cy="457200"/>
          </a:xfrm>
          <a:prstGeom prst="rect">
            <a:avLst/>
          </a:prstGeom>
        </p:spPr>
        <p:txBody>
          <a:bodyPr/>
          <a:lstStyle/>
          <a:p>
            <a:endParaRPr kumimoji="0" lang="en-US" dirty="0"/>
          </a:p>
        </p:txBody>
      </p:sp>
      <p:sp>
        <p:nvSpPr>
          <p:cNvPr id="6" name="灯片编号占位符 5"/>
          <p:cNvSpPr>
            <a:spLocks noGrp="1"/>
          </p:cNvSpPr>
          <p:nvPr>
            <p:ph type="sldNum" sz="quarter" idx="12"/>
          </p:nvPr>
        </p:nvSpPr>
        <p:spPr/>
        <p:txBody>
          <a:bodyPr/>
          <a:lstStyle/>
          <a:p>
            <a:fld id="{EA7C8D44-3667-46F6-9772-CC52308E2A7F}" type="slidenum">
              <a:rPr kumimoji="0" lang="en-US" smtClean="0"/>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586536" y="612648"/>
            <a:ext cx="957264" cy="457200"/>
          </a:xfrm>
          <a:prstGeom prst="rect">
            <a:avLst/>
          </a:prstGeom>
        </p:spPr>
        <p:txBody>
          <a:bodyPr/>
          <a:lstStyle/>
          <a:p>
            <a:fld id="{ACDF6120-F1F0-4C60-9FE9-39AC71A9C79D}" type="datetimeFigureOut">
              <a:rPr lang="en-US" smtClean="0"/>
            </a:fld>
            <a:endParaRPr lang="en-US"/>
          </a:p>
        </p:txBody>
      </p:sp>
      <p:sp>
        <p:nvSpPr>
          <p:cNvPr id="6" name="页脚占位符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灯片编号占位符 6"/>
          <p:cNvSpPr>
            <a:spLocks noGrp="1"/>
          </p:cNvSpPr>
          <p:nvPr>
            <p:ph type="sldNum" sz="quarter" idx="12"/>
          </p:nvPr>
        </p:nvSpPr>
        <p:spPr/>
        <p:txBody>
          <a:bodyPr/>
          <a:lstStyle/>
          <a:p>
            <a:fld id="{EA7C8D44-3667-46F6-9772-CC52308E2A7F}" type="slidenum">
              <a:rPr kumimoji="0" lang="en-US" smtClean="0"/>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nchor="ctr"/>
          <a:lstStyle>
            <a:lvl1pPr>
              <a:defRPr sz="4000" b="0" i="0"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26" name="日期占位符 25"/>
          <p:cNvSpPr>
            <a:spLocks noGrp="1"/>
          </p:cNvSpPr>
          <p:nvPr>
            <p:ph type="dt" sz="half" idx="10"/>
          </p:nvPr>
        </p:nvSpPr>
        <p:spPr>
          <a:xfrm>
            <a:off x="6586536" y="612648"/>
            <a:ext cx="957264" cy="457200"/>
          </a:xfrm>
          <a:prstGeom prst="rect">
            <a:avLst/>
          </a:prstGeom>
        </p:spPr>
        <p:txBody>
          <a:bodyPr rtlCol="0"/>
          <a:lstStyle/>
          <a:p>
            <a:fld id="{ACDF6120-F1F0-4C60-9FE9-39AC71A9C79D}" type="datetimeFigureOut">
              <a:rPr lang="en-US" smtClean="0"/>
            </a:fld>
            <a:endParaRPr lang="en-US"/>
          </a:p>
        </p:txBody>
      </p:sp>
      <p:sp>
        <p:nvSpPr>
          <p:cNvPr id="27" name="灯片编号占位符 26"/>
          <p:cNvSpPr>
            <a:spLocks noGrp="1"/>
          </p:cNvSpPr>
          <p:nvPr>
            <p:ph type="sldNum" sz="quarter" idx="11"/>
          </p:nvPr>
        </p:nvSpPr>
        <p:spPr/>
        <p:txBody>
          <a:bodyPr rtlCol="0"/>
          <a:lstStyle/>
          <a:p>
            <a:fld id="{EA7C8D44-3667-46F6-9772-CC52308E2A7F}" type="slidenum">
              <a:rPr kumimoji="0" lang="en-US" smtClean="0"/>
            </a:fld>
            <a:endParaRPr kumimoji="0" lang="en-US"/>
          </a:p>
        </p:txBody>
      </p:sp>
      <p:sp>
        <p:nvSpPr>
          <p:cNvPr id="28" name="页脚占位符 27"/>
          <p:cNvSpPr>
            <a:spLocks noGrp="1"/>
          </p:cNvSpPr>
          <p:nvPr>
            <p:ph type="ftr" sz="quarter" idx="12"/>
          </p:nvPr>
        </p:nvSpPr>
        <p:spPr>
          <a:xfrm>
            <a:off x="5257800" y="612648"/>
            <a:ext cx="1325880" cy="45720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a:xfrm>
            <a:off x="6583680" y="612648"/>
            <a:ext cx="957264" cy="457200"/>
          </a:xfrm>
          <a:prstGeom prst="rect">
            <a:avLst/>
          </a:prstGeom>
        </p:spPr>
        <p:txBody>
          <a:bodyPr/>
          <a:lstStyle/>
          <a:p>
            <a:fld id="{ACDF6120-F1F0-4C60-9FE9-39AC71A9C79D}" type="datetimeFigureOut">
              <a:rPr lang="en-US" smtClean="0"/>
            </a:fld>
            <a:endParaRPr lang="en-US"/>
          </a:p>
        </p:txBody>
      </p:sp>
      <p:sp>
        <p:nvSpPr>
          <p:cNvPr id="4" name="页脚占位符 3"/>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5" name="灯片编号占位符 4"/>
          <p:cNvSpPr>
            <a:spLocks noGrp="1"/>
          </p:cNvSpPr>
          <p:nvPr>
            <p:ph type="sldNum" sz="quarter" idx="12"/>
          </p:nvPr>
        </p:nvSpPr>
        <p:spPr>
          <a:xfrm>
            <a:off x="8174736" y="2272"/>
            <a:ext cx="762000" cy="365760"/>
          </a:xfrm>
        </p:spPr>
        <p:txBody>
          <a:bodyPr/>
          <a:lstStyle/>
          <a:p>
            <a:fld id="{EA7C8D44-3667-46F6-9772-CC52308E2A7F}" type="slidenum">
              <a:rPr kumimoji="0" lang="en-US" smtClean="0"/>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86536" y="612648"/>
            <a:ext cx="957264" cy="457200"/>
          </a:xfrm>
          <a:prstGeom prst="rect">
            <a:avLst/>
          </a:prstGeom>
        </p:spPr>
        <p:txBody>
          <a:bodyPr/>
          <a:lstStyle/>
          <a:p>
            <a:pPr>
              <a:defRPr/>
            </a:pPr>
            <a:fld id="{86DFE650-F6FE-48ED-9CE9-27E5C2FE7050}" type="datetimeFigureOut">
              <a:rPr lang="zh-CN" altLang="en-US" smtClean="0"/>
            </a:fld>
            <a:endParaRPr lang="zh-CN" altLang="en-US"/>
          </a:p>
        </p:txBody>
      </p:sp>
      <p:sp>
        <p:nvSpPr>
          <p:cNvPr id="3" name="页脚占位符 2"/>
          <p:cNvSpPr>
            <a:spLocks noGrp="1"/>
          </p:cNvSpPr>
          <p:nvPr>
            <p:ph type="ftr" sz="quarter" idx="11"/>
          </p:nvPr>
        </p:nvSpPr>
        <p:spPr>
          <a:xfrm>
            <a:off x="5257800" y="612648"/>
            <a:ext cx="1325880" cy="457200"/>
          </a:xfrm>
          <a:prstGeom prst="rect">
            <a:avLst/>
          </a:prstGeom>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8269EAAB-497D-4E8A-BA8F-D2F024B2C1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586536" y="612648"/>
            <a:ext cx="957264" cy="457200"/>
          </a:xfrm>
          <a:prstGeom prst="rect">
            <a:avLst/>
          </a:prstGeom>
        </p:spPr>
        <p:txBody>
          <a:bodyPr/>
          <a:lstStyle/>
          <a:p>
            <a:fld id="{ACDF6120-F1F0-4C60-9FE9-39AC71A9C79D}" type="datetimeFigureOut">
              <a:rPr lang="en-US" smtClean="0"/>
            </a:fld>
            <a:endParaRPr lang="en-US"/>
          </a:p>
        </p:txBody>
      </p:sp>
      <p:sp>
        <p:nvSpPr>
          <p:cNvPr id="6" name="页脚占位符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灯片编号占位符 6"/>
          <p:cNvSpPr>
            <a:spLocks noGrp="1"/>
          </p:cNvSpPr>
          <p:nvPr>
            <p:ph type="sldNum" sz="quarter" idx="12"/>
          </p:nvPr>
        </p:nvSpPr>
        <p:spPr/>
        <p:txBody>
          <a:bodyPr/>
          <a:lstStyle/>
          <a:p>
            <a:fld id="{EA7C8D44-3667-46F6-9772-CC52308E2A7F}" type="slidenum">
              <a:rPr kumimoji="0" lang="en-US" smtClean="0"/>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a:xfrm>
            <a:off x="6586536" y="612648"/>
            <a:ext cx="957264" cy="457200"/>
          </a:xfrm>
          <a:prstGeom prst="rect">
            <a:avLst/>
          </a:prstGeom>
        </p:spPr>
        <p:txBody>
          <a:bodyPr/>
          <a:lstStyle/>
          <a:p>
            <a:fld id="{ACDF6120-F1F0-4C60-9FE9-39AC71A9C79D}" type="datetimeFigureOut">
              <a:rPr lang="en-US" smtClean="0"/>
            </a:fld>
            <a:endParaRPr lang="en-US"/>
          </a:p>
        </p:txBody>
      </p:sp>
      <p:sp>
        <p:nvSpPr>
          <p:cNvPr id="6" name="页脚占位符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灯片编号占位符 6"/>
          <p:cNvSpPr>
            <a:spLocks noGrp="1"/>
          </p:cNvSpPr>
          <p:nvPr>
            <p:ph type="sldNum" sz="quarter" idx="12"/>
          </p:nvPr>
        </p:nvSpPr>
        <p:spPr/>
        <p:txBody>
          <a:bodyPr/>
          <a:lstStyle/>
          <a:p>
            <a:fld id="{EA7C8D44-3667-46F6-9772-CC52308E2A7F}" type="slidenum">
              <a:rPr kumimoji="0" lang="en-US" smtClean="0"/>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矩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圆角矩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圆角矩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矩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矩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矩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矩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矩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标题占位符 21"/>
          <p:cNvSpPr>
            <a:spLocks noGrp="1"/>
          </p:cNvSpPr>
          <p:nvPr>
            <p:ph type="title"/>
          </p:nvPr>
        </p:nvSpPr>
        <p:spPr>
          <a:xfrm>
            <a:off x="428596" y="500042"/>
            <a:ext cx="8229600" cy="1066800"/>
          </a:xfrm>
          <a:prstGeom prst="rect">
            <a:avLst/>
          </a:prstGeom>
        </p:spPr>
        <p:txBody>
          <a:bodyPr vert="horz" anchor="ctr">
            <a:normAutofit/>
          </a:bodyPr>
          <a:lstStyle/>
          <a:p>
            <a:r>
              <a:rPr kumimoji="0" lang="zh-CN" altLang="en-US" dirty="0" smtClean="0"/>
              <a:t>单击此处编辑母版标题样式</a:t>
            </a:r>
            <a:endParaRPr kumimoji="0" lang="en-US" dirty="0"/>
          </a:p>
        </p:txBody>
      </p:sp>
      <p:sp>
        <p:nvSpPr>
          <p:cNvPr id="13" name="文本占位符 12"/>
          <p:cNvSpPr>
            <a:spLocks noGrp="1"/>
          </p:cNvSpPr>
          <p:nvPr>
            <p:ph type="body" idx="1"/>
          </p:nvPr>
        </p:nvSpPr>
        <p:spPr>
          <a:xfrm>
            <a:off x="428596" y="1714488"/>
            <a:ext cx="8229600" cy="4325112"/>
          </a:xfrm>
          <a:prstGeom prst="rect">
            <a:avLst/>
          </a:prstGeom>
        </p:spPr>
        <p:txBody>
          <a:bodyPr vert="horz">
            <a:normAutofit/>
          </a:bodyPr>
          <a:lstStyle/>
          <a:p>
            <a:pPr lvl="0" eaLnBrk="1" latinLnBrk="0" hangingPunct="1"/>
            <a:r>
              <a:rPr kumimoji="0" lang="zh-CN" altLang="en-US" dirty="0" smtClean="0"/>
              <a:t>单击此处编辑母版文本样式</a:t>
            </a:r>
            <a:endParaRPr kumimoji="0" lang="zh-CN" altLang="en-US" dirty="0" smtClean="0"/>
          </a:p>
          <a:p>
            <a:pPr lvl="1" eaLnBrk="1" latinLnBrk="0" hangingPunct="1"/>
            <a:r>
              <a:rPr kumimoji="0" lang="zh-CN" altLang="en-US" dirty="0" smtClean="0"/>
              <a:t>第二级</a:t>
            </a:r>
            <a:endParaRPr kumimoji="0" lang="zh-CN" altLang="en-US" dirty="0" smtClean="0"/>
          </a:p>
          <a:p>
            <a:pPr lvl="2" eaLnBrk="1" latinLnBrk="0" hangingPunct="1"/>
            <a:r>
              <a:rPr kumimoji="0" lang="zh-CN" altLang="en-US" dirty="0" smtClean="0"/>
              <a:t>第三级</a:t>
            </a:r>
            <a:endParaRPr kumimoji="0" lang="zh-CN" altLang="en-US" dirty="0" smtClean="0"/>
          </a:p>
          <a:p>
            <a:pPr lvl="3" eaLnBrk="1" latinLnBrk="0" hangingPunct="1"/>
            <a:r>
              <a:rPr kumimoji="0" lang="zh-CN" altLang="en-US" dirty="0" smtClean="0"/>
              <a:t>第四级</a:t>
            </a:r>
            <a:endParaRPr kumimoji="0" lang="zh-CN" altLang="en-US" dirty="0" smtClean="0"/>
          </a:p>
          <a:p>
            <a:pPr lvl="4" eaLnBrk="1" latinLnBrk="0" hangingPunct="1"/>
            <a:r>
              <a:rPr kumimoji="0" lang="zh-CN" altLang="en-US" dirty="0" smtClean="0"/>
              <a:t>第五级</a:t>
            </a:r>
            <a:endParaRPr kumimoji="0" lang="en-US" dirty="0"/>
          </a:p>
        </p:txBody>
      </p:sp>
      <p:sp>
        <p:nvSpPr>
          <p:cNvPr id="23" name="灯片编号占位符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l" eaLnBrk="1" latinLnBrk="0" hangingPunct="1"/>
            <a:fld id="{EA7C8D44-3667-46F6-9772-CC52308E2A7F}" type="slidenum">
              <a:rPr kumimoji="0" lang="en-US" smtClean="0"/>
            </a:fld>
            <a:endParaRPr kumimoji="0" lang="en-US" sz="1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华文宋体" pitchFamily="2" charset="-122"/>
          <a:ea typeface="华文宋体" pitchFamily="2" charset="-122"/>
          <a:cs typeface="+mj-cs"/>
        </a:defRPr>
      </a:lvl1pPr>
    </p:titleStyle>
    <p:bodyStyle>
      <a:lvl1pPr marL="365760" indent="-255905" algn="l" rtl="0" eaLnBrk="1" latinLnBrk="0" hangingPunct="1">
        <a:spcBef>
          <a:spcPts val="300"/>
        </a:spcBef>
        <a:buClr>
          <a:schemeClr val="accent3"/>
        </a:buClr>
        <a:buFont typeface="Wingdings" panose="05000000000000000000" pitchFamily="2" charset="2"/>
        <a:buChar char="l"/>
        <a:defRPr kumimoji="0" sz="2800" kern="1200">
          <a:solidFill>
            <a:schemeClr val="tx1"/>
          </a:solidFill>
          <a:latin typeface="+mn-lt"/>
          <a:ea typeface="+mn-ea"/>
          <a:cs typeface="+mn-cs"/>
        </a:defRPr>
      </a:lvl1pPr>
      <a:lvl2pPr marL="658495" indent="-247015" algn="l" rtl="0" eaLnBrk="1" latinLnBrk="0" hangingPunct="1">
        <a:spcBef>
          <a:spcPts val="300"/>
        </a:spcBef>
        <a:buClr>
          <a:schemeClr val="accent2"/>
        </a:buClr>
        <a:buFont typeface="Wingdings" panose="05000000000000000000" pitchFamily="2" charset="2"/>
        <a:buChar char="p"/>
        <a:defRPr kumimoji="0" sz="2600" kern="1200">
          <a:solidFill>
            <a:schemeClr val="accent2"/>
          </a:solidFill>
          <a:latin typeface="+mn-lt"/>
          <a:ea typeface="+mn-ea"/>
          <a:cs typeface="+mn-cs"/>
        </a:defRPr>
      </a:lvl2pPr>
      <a:lvl3pPr marL="923290" indent="-219710"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830" indent="-201295"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90015" indent="-182880" algn="l" rtl="0" eaLnBrk="1" latinLnBrk="0" hangingPunct="1">
        <a:spcBef>
          <a:spcPts val="300"/>
        </a:spcBef>
        <a:buClr>
          <a:schemeClr val="accent3"/>
        </a:buClr>
        <a:buFont typeface="Georgia" panose="02040502050405020303"/>
        <a:buChar char="▫"/>
        <a:defRPr kumimoji="0" sz="2000" kern="1200">
          <a:solidFill>
            <a:schemeClr val="accent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1"/>
          <a:srcRect/>
          <a:stretch>
            <a:fillRect/>
          </a:stretch>
        </p:blipFill>
        <p:spPr bwMode="auto">
          <a:xfrm>
            <a:off x="7072298" y="4286256"/>
            <a:ext cx="2071702" cy="2451172"/>
          </a:xfrm>
          <a:prstGeom prst="rect">
            <a:avLst/>
          </a:prstGeom>
          <a:noFill/>
          <a:ln w="9525">
            <a:noFill/>
            <a:miter lim="800000"/>
            <a:headEnd/>
            <a:tailEnd/>
          </a:ln>
          <a:effectLst/>
        </p:spPr>
      </p:pic>
      <p:sp>
        <p:nvSpPr>
          <p:cNvPr id="4" name="标题 1"/>
          <p:cNvSpPr txBox="1"/>
          <p:nvPr/>
        </p:nvSpPr>
        <p:spPr bwMode="auto">
          <a:xfrm>
            <a:off x="428596" y="1500174"/>
            <a:ext cx="7429552" cy="1071570"/>
          </a:xfrm>
          <a:prstGeom prst="rect">
            <a:avLst/>
          </a:prstGeom>
          <a:noFill/>
          <a:ln>
            <a:miter lim="800000"/>
          </a:ln>
        </p:spPr>
        <p:txBody>
          <a:bodyPr vert="horz" wrap="square" lIns="91440" tIns="45720" rIns="91440" bIns="45720" numCol="1" anchor="t" anchorCtr="0" compatLnSpc="1">
            <a:noAutofit/>
            <a:scene3d>
              <a:camera prst="orthographicFront">
                <a:rot lat="0" lon="600000" rev="0"/>
              </a:camera>
              <a:lightRig rig="sunset" dir="t"/>
            </a:scene3d>
            <a:sp3d z="6350" extrusionH="57150" prstMaterial="powder">
              <a:bevelT w="38100" h="38100" prst="angle"/>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5000" b="1" i="0" u="none" strike="noStrike" kern="1200" cap="none" spc="0" normalizeH="0" baseline="0" noProof="0" dirty="0" smtClean="0">
                <a:ln>
                  <a:noFill/>
                </a:ln>
                <a:solidFill>
                  <a:schemeClr val="accent4"/>
                </a:solidFill>
                <a:effectLst/>
                <a:uLnTx/>
                <a:uFillTx/>
                <a:latin typeface="Arial" panose="020B0604020202020204" pitchFamily="34" charset="0"/>
                <a:ea typeface="华文中宋" panose="02010600040101010101" pitchFamily="2" charset="-122"/>
                <a:cs typeface="+mj-cs"/>
              </a:rPr>
              <a:t>    “</a:t>
            </a:r>
            <a:r>
              <a:rPr kumimoji="0" lang="zh-CN" altLang="en-US" sz="5000" b="1" i="0" u="none" strike="noStrike" kern="1200" cap="none" spc="0" normalizeH="0" baseline="0" noProof="0" dirty="0" smtClean="0">
                <a:ln>
                  <a:noFill/>
                </a:ln>
                <a:solidFill>
                  <a:schemeClr val="accent4"/>
                </a:solidFill>
                <a:effectLst/>
                <a:uLnTx/>
                <a:uFillTx/>
                <a:latin typeface="Arial" panose="020B0604020202020204" pitchFamily="34" charset="0"/>
                <a:ea typeface="华文中宋" panose="02010600040101010101" pitchFamily="2" charset="-122"/>
                <a:cs typeface="+mj-cs"/>
              </a:rPr>
              <a:t>早防早治</a:t>
            </a:r>
            <a:r>
              <a:rPr kumimoji="0" lang="en-US" altLang="zh-CN" sz="5000" b="1" i="0" u="none" strike="noStrike" kern="1200" cap="none" spc="0" normalizeH="0" baseline="0" noProof="0" dirty="0" smtClean="0">
                <a:ln>
                  <a:noFill/>
                </a:ln>
                <a:solidFill>
                  <a:schemeClr val="accent4"/>
                </a:solidFill>
                <a:effectLst/>
                <a:uLnTx/>
                <a:uFillTx/>
                <a:latin typeface="Arial" panose="020B0604020202020204" pitchFamily="34" charset="0"/>
                <a:ea typeface="华文中宋" panose="02010600040101010101" pitchFamily="2" charset="-122"/>
                <a:cs typeface="+mj-cs"/>
              </a:rPr>
              <a:t>,</a:t>
            </a:r>
            <a:r>
              <a:rPr kumimoji="0" lang="zh-CN" altLang="en-US" sz="5000" b="1" i="0" u="none" strike="noStrike" kern="1200" cap="none" spc="0" normalizeH="0" baseline="0" noProof="0" dirty="0" smtClean="0">
                <a:ln>
                  <a:noFill/>
                </a:ln>
                <a:solidFill>
                  <a:schemeClr val="accent4"/>
                </a:solidFill>
                <a:effectLst/>
                <a:uLnTx/>
                <a:uFillTx/>
                <a:latin typeface="Arial" panose="020B0604020202020204" pitchFamily="34" charset="0"/>
                <a:ea typeface="华文中宋" panose="02010600040101010101" pitchFamily="2" charset="-122"/>
                <a:cs typeface="+mj-cs"/>
              </a:rPr>
              <a:t>守护认知</a:t>
            </a:r>
            <a:r>
              <a:rPr kumimoji="0" lang="en-US" altLang="zh-CN" sz="5000" b="1" i="0" u="none" strike="noStrike" kern="1200" cap="none" spc="0" normalizeH="0" baseline="0" noProof="0" dirty="0" smtClean="0">
                <a:ln>
                  <a:noFill/>
                </a:ln>
                <a:solidFill>
                  <a:schemeClr val="accent4"/>
                </a:solidFill>
                <a:effectLst/>
                <a:uLnTx/>
                <a:uFillTx/>
                <a:latin typeface="Arial" panose="020B0604020202020204" pitchFamily="34" charset="0"/>
                <a:ea typeface="华文中宋" panose="02010600040101010101" pitchFamily="2" charset="-122"/>
                <a:cs typeface="+mj-cs"/>
              </a:rPr>
              <a:t>”</a:t>
            </a:r>
            <a:r>
              <a:rPr kumimoji="0" lang="en-US" altLang="zh-CN" sz="5000" b="1" i="0" u="none" strike="noStrike" kern="1200" cap="none" spc="0" normalizeH="0" baseline="0" noProof="0" dirty="0" smtClean="0">
                <a:ln>
                  <a:noFill/>
                </a:ln>
                <a:solidFill>
                  <a:schemeClr val="bg1"/>
                </a:solidFill>
                <a:effectLst/>
                <a:uLnTx/>
                <a:uFillTx/>
                <a:latin typeface="Arial" panose="020B0604020202020204" pitchFamily="34" charset="0"/>
                <a:ea typeface="华文中宋" panose="02010600040101010101" pitchFamily="2" charset="-122"/>
                <a:cs typeface="+mj-cs"/>
              </a:rPr>
              <a:t> </a:t>
            </a:r>
            <a:endParaRPr kumimoji="0" lang="en-US" altLang="zh-CN" sz="5000" b="1" i="0" u="none" strike="noStrike" kern="1200" cap="none" spc="0" normalizeH="0" baseline="0" noProof="0" dirty="0" smtClean="0">
              <a:ln>
                <a:noFill/>
              </a:ln>
              <a:solidFill>
                <a:schemeClr val="bg1"/>
              </a:solidFill>
              <a:effectLst/>
              <a:uLnTx/>
              <a:uFillTx/>
              <a:latin typeface="Arial" panose="020B0604020202020204" pitchFamily="34" charset="0"/>
              <a:ea typeface="华文中宋" panose="02010600040101010101" pitchFamily="2"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2910" y="1428736"/>
            <a:ext cx="7786742" cy="4893647"/>
          </a:xfrm>
          <a:prstGeom prst="rect">
            <a:avLst/>
          </a:prstGeom>
        </p:spPr>
        <p:txBody>
          <a:bodyPr wrap="square">
            <a:spAutoFit/>
          </a:bodyPr>
          <a:lstStyle/>
          <a:p>
            <a:r>
              <a:rPr lang="zh-CN" altLang="en-US" sz="3200" dirty="0" smtClean="0"/>
              <a:t>第一阶段（健忘期）</a:t>
            </a:r>
            <a:endParaRPr lang="zh-CN" altLang="en-US" sz="3200" dirty="0" smtClean="0"/>
          </a:p>
          <a:p>
            <a:r>
              <a:rPr lang="zh-CN" altLang="en-US" sz="2400" b="0" dirty="0" smtClean="0">
                <a:latin typeface="楷体" panose="02010609060101010101" pitchFamily="49" charset="-122"/>
                <a:ea typeface="楷体" panose="02010609060101010101" pitchFamily="49" charset="-122"/>
              </a:rPr>
              <a:t>记忆力明显减退，思维迟钝，淡漠，易疲倦，注意力不集中，易激动和焦虑；可以有轻微自私多疑，逐渐变得生活懒散，不爱清洁，不修边幅等人格改变。</a:t>
            </a:r>
            <a:endParaRPr lang="en-US" altLang="zh-CN" sz="2400" b="0" dirty="0" smtClean="0">
              <a:latin typeface="楷体" panose="02010609060101010101" pitchFamily="49" charset="-122"/>
              <a:ea typeface="楷体" panose="02010609060101010101" pitchFamily="49" charset="-122"/>
            </a:endParaRPr>
          </a:p>
          <a:p>
            <a:r>
              <a:rPr lang="zh-CN" altLang="en-US" sz="3200" dirty="0" smtClean="0"/>
              <a:t>第二阶段（混乱期）</a:t>
            </a:r>
            <a:endParaRPr lang="zh-CN" altLang="en-US" sz="3200" dirty="0" smtClean="0"/>
          </a:p>
          <a:p>
            <a:r>
              <a:rPr lang="zh-CN" altLang="en-US" sz="2400" b="0" dirty="0" smtClean="0">
                <a:latin typeface="楷体" panose="02010609060101010101" pitchFamily="49" charset="-122"/>
                <a:ea typeface="楷体" panose="02010609060101010101" pitchFamily="49" charset="-122"/>
              </a:rPr>
              <a:t>突出的表现是视空间辨认障碍，很容易迷路。还有穿衣也很困难，或把裤子当衣服穿；不认识朋友或亲人，言语单调，词汇贫乏，可出现刻板或重复言语，计算能力明显下降；可出现短暂的幻觉妄想，如被盗、被迫害等。</a:t>
            </a:r>
            <a:endParaRPr lang="en-US" altLang="zh-CN" sz="2400" b="0" dirty="0" smtClean="0">
              <a:latin typeface="楷体" panose="02010609060101010101" pitchFamily="49" charset="-122"/>
              <a:ea typeface="楷体" panose="02010609060101010101" pitchFamily="49" charset="-122"/>
            </a:endParaRPr>
          </a:p>
          <a:p>
            <a:r>
              <a:rPr lang="zh-CN" altLang="en-US" sz="3200" dirty="0" smtClean="0"/>
              <a:t>第三阶段（重度痴呆期）</a:t>
            </a:r>
            <a:endParaRPr lang="zh-CN" altLang="en-US" sz="3200" dirty="0" smtClean="0"/>
          </a:p>
          <a:p>
            <a:r>
              <a:rPr lang="zh-CN" altLang="en-US" sz="2400" b="0" dirty="0" smtClean="0">
                <a:latin typeface="楷体" panose="02010609060101010101" pitchFamily="49" charset="-122"/>
                <a:ea typeface="楷体" panose="02010609060101010101" pitchFamily="49" charset="-122"/>
              </a:rPr>
              <a:t>病人进入全面衰退状态，哭笑无常；完全失去言语对答能力；生活不能自理，便尿失禁。</a:t>
            </a:r>
            <a:endParaRPr lang="zh-CN" altLang="en-US" sz="2400" b="0" dirty="0">
              <a:latin typeface="楷体" panose="02010609060101010101" pitchFamily="49" charset="-122"/>
              <a:ea typeface="楷体" panose="02010609060101010101" pitchFamily="49" charset="-122"/>
            </a:endParaRPr>
          </a:p>
        </p:txBody>
      </p:sp>
      <p:sp>
        <p:nvSpPr>
          <p:cNvPr id="11" name="标题 9"/>
          <p:cNvSpPr>
            <a:spLocks noGrp="1"/>
          </p:cNvSpPr>
          <p:nvPr>
            <p:ph type="title"/>
          </p:nvPr>
        </p:nvSpPr>
        <p:spPr>
          <a:xfrm>
            <a:off x="571472" y="428604"/>
            <a:ext cx="7429552" cy="1000108"/>
          </a:xfrm>
        </p:spPr>
        <p:txBody>
          <a:bodyPr/>
          <a:lstStyle/>
          <a:p>
            <a:r>
              <a:rPr lang="zh-CN" altLang="en-US" dirty="0" smtClean="0"/>
              <a:t>临床表现及进展</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早发现</a:t>
            </a:r>
            <a:endParaRPr lang="zh-CN" altLang="en-US" dirty="0"/>
          </a:p>
        </p:txBody>
      </p:sp>
      <p:sp>
        <p:nvSpPr>
          <p:cNvPr id="4" name="矩形 3"/>
          <p:cNvSpPr/>
          <p:nvPr/>
        </p:nvSpPr>
        <p:spPr>
          <a:xfrm>
            <a:off x="642910" y="2285992"/>
            <a:ext cx="7929618" cy="4154984"/>
          </a:xfrm>
          <a:prstGeom prst="rect">
            <a:avLst/>
          </a:prstGeom>
        </p:spPr>
        <p:txBody>
          <a:bodyPr wrap="square">
            <a:spAutoFit/>
          </a:bodyPr>
          <a:lstStyle/>
          <a:p>
            <a:pPr marL="457200" indent="-457200">
              <a:spcBef>
                <a:spcPts val="600"/>
              </a:spcBef>
              <a:spcAft>
                <a:spcPts val="600"/>
              </a:spcAft>
              <a:buFont typeface="+mj-ea"/>
              <a:buAutoNum type="circleNumDbPlain"/>
            </a:pPr>
            <a:r>
              <a:rPr lang="zh-CN" altLang="en-US" sz="2800" b="0" dirty="0" smtClean="0">
                <a:latin typeface="楷体" panose="02010609060101010101" pitchFamily="49" charset="-122"/>
                <a:ea typeface="楷体" panose="02010609060101010101" pitchFamily="49" charset="-122"/>
              </a:rPr>
              <a:t>性格突然大变，变得多疑、淡漠、焦虑或粗暴，昏昏欲睡等；</a:t>
            </a:r>
            <a:endParaRPr lang="en-US" altLang="zh-CN" sz="2800" b="0" dirty="0" smtClean="0">
              <a:latin typeface="楷体" panose="02010609060101010101" pitchFamily="49" charset="-122"/>
              <a:ea typeface="楷体" panose="02010609060101010101" pitchFamily="49" charset="-122"/>
            </a:endParaRPr>
          </a:p>
          <a:p>
            <a:pPr marL="457200" indent="-457200">
              <a:spcBef>
                <a:spcPts val="600"/>
              </a:spcBef>
              <a:spcAft>
                <a:spcPts val="600"/>
              </a:spcAft>
              <a:buFont typeface="+mj-ea"/>
              <a:buAutoNum type="circleNumDbPlain"/>
            </a:pPr>
            <a:r>
              <a:rPr lang="zh-CN" altLang="en-US" sz="2800" b="0" dirty="0" smtClean="0">
                <a:latin typeface="楷体" panose="02010609060101010101" pitchFamily="49" charset="-122"/>
                <a:ea typeface="楷体" panose="02010609060101010101" pitchFamily="49" charset="-122"/>
              </a:rPr>
              <a:t>开始喜欢收藏废品，把破烂捡回家当珍宝；</a:t>
            </a:r>
            <a:endParaRPr lang="en-US" altLang="zh-CN" sz="2800" b="0" dirty="0" smtClean="0">
              <a:latin typeface="楷体" panose="02010609060101010101" pitchFamily="49" charset="-122"/>
              <a:ea typeface="楷体" panose="02010609060101010101" pitchFamily="49" charset="-122"/>
            </a:endParaRPr>
          </a:p>
          <a:p>
            <a:pPr marL="457200" indent="-457200">
              <a:spcBef>
                <a:spcPts val="600"/>
              </a:spcBef>
              <a:spcAft>
                <a:spcPts val="600"/>
              </a:spcAft>
              <a:buFont typeface="+mj-ea"/>
              <a:buAutoNum type="circleNumDbPlain"/>
            </a:pPr>
            <a:r>
              <a:rPr lang="zh-CN" altLang="en-US" sz="2800" b="0" dirty="0" smtClean="0">
                <a:latin typeface="楷体" panose="02010609060101010101" pitchFamily="49" charset="-122"/>
                <a:ea typeface="楷体" panose="02010609060101010101" pitchFamily="49" charset="-122"/>
              </a:rPr>
              <a:t>有被窃妄想，总怀疑别人偷了自己的钱物；</a:t>
            </a:r>
            <a:endParaRPr lang="en-US" altLang="zh-CN" sz="2800" b="0" dirty="0" smtClean="0">
              <a:latin typeface="楷体" panose="02010609060101010101" pitchFamily="49" charset="-122"/>
              <a:ea typeface="楷体" panose="02010609060101010101" pitchFamily="49" charset="-122"/>
            </a:endParaRPr>
          </a:p>
          <a:p>
            <a:pPr marL="457200" indent="-457200">
              <a:spcBef>
                <a:spcPts val="600"/>
              </a:spcBef>
              <a:spcAft>
                <a:spcPts val="600"/>
              </a:spcAft>
              <a:buFont typeface="+mj-ea"/>
              <a:buAutoNum type="circleNumDbPlain"/>
            </a:pPr>
            <a:r>
              <a:rPr lang="zh-CN" altLang="en-US" sz="2800" b="0" dirty="0" smtClean="0">
                <a:latin typeface="楷体" panose="02010609060101010101" pitchFamily="49" charset="-122"/>
                <a:ea typeface="楷体" panose="02010609060101010101" pitchFamily="49" charset="-122"/>
              </a:rPr>
              <a:t>反复重复一句话或反复说同一件事情，语言用词贫乏空洞；</a:t>
            </a:r>
            <a:endParaRPr lang="en-US" altLang="zh-CN" sz="2800" b="0" dirty="0" smtClean="0">
              <a:latin typeface="楷体" panose="02010609060101010101" pitchFamily="49" charset="-122"/>
              <a:ea typeface="楷体" panose="02010609060101010101" pitchFamily="49" charset="-122"/>
            </a:endParaRPr>
          </a:p>
          <a:p>
            <a:pPr marL="457200" indent="-457200">
              <a:spcBef>
                <a:spcPts val="600"/>
              </a:spcBef>
              <a:spcAft>
                <a:spcPts val="600"/>
              </a:spcAft>
              <a:buFont typeface="+mj-ea"/>
              <a:buAutoNum type="circleNumDbPlain"/>
            </a:pPr>
            <a:r>
              <a:rPr lang="zh-CN" altLang="en-US" sz="2800" b="0" dirty="0" smtClean="0">
                <a:latin typeface="楷体" panose="02010609060101010101" pitchFamily="49" charset="-122"/>
                <a:ea typeface="楷体" panose="02010609060101010101" pitchFamily="49" charset="-122"/>
              </a:rPr>
              <a:t>做菜总忘记放盐还是没放盐，或者经常忘记关火等。</a:t>
            </a:r>
            <a:endParaRPr lang="zh-CN" altLang="en-US" sz="2800" b="0" dirty="0">
              <a:latin typeface="楷体" panose="02010609060101010101" pitchFamily="49" charset="-122"/>
              <a:ea typeface="楷体" panose="02010609060101010101" pitchFamily="49" charset="-122"/>
            </a:endParaRPr>
          </a:p>
        </p:txBody>
      </p:sp>
      <p:pic>
        <p:nvPicPr>
          <p:cNvPr id="6" name="Picture 2"/>
          <p:cNvPicPr>
            <a:picLocks noChangeAspect="1" noChangeArrowheads="1"/>
          </p:cNvPicPr>
          <p:nvPr/>
        </p:nvPicPr>
        <p:blipFill>
          <a:blip r:embed="rId1"/>
          <a:srcRect/>
          <a:stretch>
            <a:fillRect/>
          </a:stretch>
        </p:blipFill>
        <p:spPr bwMode="auto">
          <a:xfrm>
            <a:off x="642910" y="1428736"/>
            <a:ext cx="2643206" cy="785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428604"/>
            <a:ext cx="8229600" cy="1066800"/>
          </a:xfrm>
        </p:spPr>
        <p:txBody>
          <a:bodyPr>
            <a:normAutofit/>
          </a:bodyPr>
          <a:lstStyle/>
          <a:p>
            <a:r>
              <a:rPr lang="zh-CN" altLang="en-US" sz="3200" dirty="0" smtClean="0"/>
              <a:t>画钟测验</a:t>
            </a:r>
            <a:r>
              <a:rPr lang="en-US" altLang="zh-CN" sz="3200" dirty="0" smtClean="0"/>
              <a:t>(clock drawing test</a:t>
            </a:r>
            <a:r>
              <a:rPr lang="zh-CN" altLang="en-US" sz="3200" dirty="0" smtClean="0"/>
              <a:t>，</a:t>
            </a:r>
            <a:r>
              <a:rPr lang="en-US" altLang="zh-CN" sz="3200" dirty="0" smtClean="0"/>
              <a:t>CDT)</a:t>
            </a:r>
            <a:endParaRPr lang="zh-CN" altLang="en-US" sz="3200" dirty="0"/>
          </a:p>
        </p:txBody>
      </p:sp>
      <p:pic>
        <p:nvPicPr>
          <p:cNvPr id="4" name="图片 3" descr="CDT.jpg"/>
          <p:cNvPicPr/>
          <p:nvPr/>
        </p:nvPicPr>
        <p:blipFill>
          <a:blip r:embed="rId1"/>
          <a:stretch>
            <a:fillRect/>
          </a:stretch>
        </p:blipFill>
        <p:spPr>
          <a:xfrm>
            <a:off x="5715008" y="2214554"/>
            <a:ext cx="2902857" cy="3490686"/>
          </a:xfrm>
          <a:prstGeom prst="rect">
            <a:avLst/>
          </a:prstGeom>
        </p:spPr>
      </p:pic>
      <p:sp>
        <p:nvSpPr>
          <p:cNvPr id="5" name="矩形 4"/>
          <p:cNvSpPr/>
          <p:nvPr/>
        </p:nvSpPr>
        <p:spPr>
          <a:xfrm>
            <a:off x="642910" y="2643182"/>
            <a:ext cx="5072098" cy="2862322"/>
          </a:xfrm>
          <a:prstGeom prst="rect">
            <a:avLst/>
          </a:prstGeom>
        </p:spPr>
        <p:txBody>
          <a:bodyPr wrap="square">
            <a:spAutoFit/>
          </a:bodyPr>
          <a:lstStyle/>
          <a:p>
            <a:pPr>
              <a:spcBef>
                <a:spcPts val="600"/>
              </a:spcBef>
              <a:spcAft>
                <a:spcPts val="0"/>
              </a:spcAft>
            </a:pPr>
            <a:r>
              <a:rPr lang="zh-CN" altLang="en-US" sz="2000" dirty="0" smtClean="0"/>
              <a:t>得分标准： </a:t>
            </a:r>
            <a:endParaRPr lang="zh-CN" altLang="en-US" sz="2000" dirty="0" smtClean="0"/>
          </a:p>
          <a:p>
            <a:pPr>
              <a:spcBef>
                <a:spcPts val="600"/>
              </a:spcBef>
              <a:spcAft>
                <a:spcPts val="600"/>
              </a:spcAft>
            </a:pPr>
            <a:r>
              <a:rPr lang="en-US" altLang="zh-CN" sz="2000" b="0" dirty="0" smtClean="0">
                <a:latin typeface="楷体" panose="02010609060101010101" pitchFamily="49" charset="-122"/>
                <a:ea typeface="楷体" panose="02010609060101010101" pitchFamily="49" charset="-122"/>
              </a:rPr>
              <a:t>1.</a:t>
            </a:r>
            <a:r>
              <a:rPr lang="zh-CN" altLang="en-US" sz="2000" b="0" dirty="0" smtClean="0">
                <a:latin typeface="楷体" panose="02010609060101010101" pitchFamily="49" charset="-122"/>
                <a:ea typeface="楷体" panose="02010609060101010101" pitchFamily="49" charset="-122"/>
              </a:rPr>
              <a:t>画出闭锁的圆</a:t>
            </a:r>
            <a:r>
              <a:rPr lang="en-US" altLang="zh-CN" sz="2000" b="0" dirty="0" smtClean="0">
                <a:latin typeface="楷体" panose="02010609060101010101" pitchFamily="49" charset="-122"/>
                <a:ea typeface="楷体" panose="02010609060101010101" pitchFamily="49" charset="-122"/>
              </a:rPr>
              <a:t>(</a:t>
            </a:r>
            <a:r>
              <a:rPr lang="zh-CN" altLang="en-US" sz="2000" b="0" dirty="0" smtClean="0">
                <a:latin typeface="楷体" panose="02010609060101010101" pitchFamily="49" charset="-122"/>
                <a:ea typeface="楷体" panose="02010609060101010101" pitchFamily="49" charset="-122"/>
              </a:rPr>
              <a:t>表盘</a:t>
            </a:r>
            <a:r>
              <a:rPr lang="en-US" altLang="zh-CN" sz="2000" b="0" dirty="0" smtClean="0">
                <a:latin typeface="楷体" panose="02010609060101010101" pitchFamily="49" charset="-122"/>
                <a:ea typeface="楷体" panose="02010609060101010101" pitchFamily="49" charset="-122"/>
              </a:rPr>
              <a:t>)</a:t>
            </a:r>
            <a:r>
              <a:rPr lang="zh-CN" altLang="en-US" sz="2000" b="0" dirty="0" smtClean="0">
                <a:latin typeface="楷体" panose="02010609060101010101" pitchFamily="49" charset="-122"/>
                <a:ea typeface="楷体" panose="02010609060101010101" pitchFamily="49" charset="-122"/>
              </a:rPr>
              <a:t>，</a:t>
            </a:r>
            <a:r>
              <a:rPr lang="en-US" altLang="zh-CN" sz="2000" b="0" dirty="0" smtClean="0">
                <a:latin typeface="楷体" panose="02010609060101010101" pitchFamily="49" charset="-122"/>
                <a:ea typeface="楷体" panose="02010609060101010101" pitchFamily="49" charset="-122"/>
              </a:rPr>
              <a:t>1</a:t>
            </a:r>
            <a:r>
              <a:rPr lang="zh-CN" altLang="en-US" sz="2000" b="0" dirty="0" smtClean="0">
                <a:latin typeface="楷体" panose="02010609060101010101" pitchFamily="49" charset="-122"/>
                <a:ea typeface="楷体" panose="02010609060101010101" pitchFamily="49" charset="-122"/>
              </a:rPr>
              <a:t>分；</a:t>
            </a:r>
            <a:endParaRPr lang="zh-CN" altLang="en-US" sz="2000" b="0" dirty="0" smtClean="0">
              <a:latin typeface="楷体" panose="02010609060101010101" pitchFamily="49" charset="-122"/>
              <a:ea typeface="楷体" panose="02010609060101010101" pitchFamily="49" charset="-122"/>
            </a:endParaRPr>
          </a:p>
          <a:p>
            <a:pPr>
              <a:spcBef>
                <a:spcPts val="600"/>
              </a:spcBef>
              <a:spcAft>
                <a:spcPts val="600"/>
              </a:spcAft>
            </a:pPr>
            <a:r>
              <a:rPr lang="en-US" altLang="zh-CN" sz="2000" b="0" dirty="0" smtClean="0">
                <a:latin typeface="楷体" panose="02010609060101010101" pitchFamily="49" charset="-122"/>
                <a:ea typeface="楷体" panose="02010609060101010101" pitchFamily="49" charset="-122"/>
              </a:rPr>
              <a:t>2.</a:t>
            </a:r>
            <a:r>
              <a:rPr lang="zh-CN" altLang="en-US" sz="2000" b="0" dirty="0" smtClean="0">
                <a:latin typeface="楷体" panose="02010609060101010101" pitchFamily="49" charset="-122"/>
                <a:ea typeface="楷体" panose="02010609060101010101" pitchFamily="49" charset="-122"/>
              </a:rPr>
              <a:t>将数字安置在表盘上的正确位置</a:t>
            </a:r>
            <a:r>
              <a:rPr lang="en-US" altLang="zh-CN" sz="2000" b="0" dirty="0" smtClean="0">
                <a:latin typeface="楷体" panose="02010609060101010101" pitchFamily="49" charset="-122"/>
                <a:ea typeface="楷体" panose="02010609060101010101" pitchFamily="49" charset="-122"/>
              </a:rPr>
              <a:t>(</a:t>
            </a:r>
            <a:r>
              <a:rPr lang="zh-CN" altLang="en-US" sz="2000" b="0" dirty="0" smtClean="0">
                <a:latin typeface="楷体" panose="02010609060101010101" pitchFamily="49" charset="-122"/>
                <a:ea typeface="楷体" panose="02010609060101010101" pitchFamily="49" charset="-122"/>
              </a:rPr>
              <a:t>所有数字都在圆内</a:t>
            </a:r>
            <a:r>
              <a:rPr lang="en-US" altLang="zh-CN" sz="2000" b="0" dirty="0" smtClean="0">
                <a:latin typeface="楷体" panose="02010609060101010101" pitchFamily="49" charset="-122"/>
                <a:ea typeface="楷体" panose="02010609060101010101" pitchFamily="49" charset="-122"/>
              </a:rPr>
              <a:t>)</a:t>
            </a:r>
            <a:r>
              <a:rPr lang="zh-CN" altLang="en-US" sz="2000" b="0" dirty="0" smtClean="0">
                <a:latin typeface="楷体" panose="02010609060101010101" pitchFamily="49" charset="-122"/>
                <a:ea typeface="楷体" panose="02010609060101010101" pitchFamily="49" charset="-122"/>
              </a:rPr>
              <a:t>，</a:t>
            </a:r>
            <a:r>
              <a:rPr lang="en-US" altLang="zh-CN" sz="2000" b="0" dirty="0" smtClean="0">
                <a:latin typeface="楷体" panose="02010609060101010101" pitchFamily="49" charset="-122"/>
                <a:ea typeface="楷体" panose="02010609060101010101" pitchFamily="49" charset="-122"/>
              </a:rPr>
              <a:t>1</a:t>
            </a:r>
            <a:r>
              <a:rPr lang="zh-CN" altLang="en-US" sz="2000" b="0" dirty="0" smtClean="0">
                <a:latin typeface="楷体" panose="02010609060101010101" pitchFamily="49" charset="-122"/>
                <a:ea typeface="楷体" panose="02010609060101010101" pitchFamily="49" charset="-122"/>
              </a:rPr>
              <a:t>分；</a:t>
            </a:r>
            <a:endParaRPr lang="zh-CN" altLang="en-US" sz="2000" b="0" dirty="0" smtClean="0">
              <a:latin typeface="楷体" panose="02010609060101010101" pitchFamily="49" charset="-122"/>
              <a:ea typeface="楷体" panose="02010609060101010101" pitchFamily="49" charset="-122"/>
            </a:endParaRPr>
          </a:p>
          <a:p>
            <a:pPr>
              <a:spcBef>
                <a:spcPts val="600"/>
              </a:spcBef>
              <a:spcAft>
                <a:spcPts val="600"/>
              </a:spcAft>
            </a:pPr>
            <a:r>
              <a:rPr lang="en-US" altLang="zh-CN" sz="2000" b="0" dirty="0" smtClean="0">
                <a:latin typeface="楷体" panose="02010609060101010101" pitchFamily="49" charset="-122"/>
                <a:ea typeface="楷体" panose="02010609060101010101" pitchFamily="49" charset="-122"/>
              </a:rPr>
              <a:t>3.</a:t>
            </a:r>
            <a:r>
              <a:rPr lang="zh-CN" altLang="en-US" sz="2000" b="0" dirty="0" smtClean="0">
                <a:latin typeface="楷体" panose="02010609060101010101" pitchFamily="49" charset="-122"/>
                <a:ea typeface="楷体" panose="02010609060101010101" pitchFamily="49" charset="-122"/>
              </a:rPr>
              <a:t>按顺序将表盘上</a:t>
            </a:r>
            <a:r>
              <a:rPr lang="en-US" altLang="zh-CN" sz="2000" b="0" dirty="0" smtClean="0">
                <a:latin typeface="楷体" panose="02010609060101010101" pitchFamily="49" charset="-122"/>
                <a:ea typeface="楷体" panose="02010609060101010101" pitchFamily="49" charset="-122"/>
              </a:rPr>
              <a:t>12</a:t>
            </a:r>
            <a:r>
              <a:rPr lang="zh-CN" altLang="en-US" sz="2000" b="0" dirty="0" smtClean="0">
                <a:latin typeface="楷体" panose="02010609060101010101" pitchFamily="49" charset="-122"/>
                <a:ea typeface="楷体" panose="02010609060101010101" pitchFamily="49" charset="-122"/>
              </a:rPr>
              <a:t>个数字填写正确，</a:t>
            </a:r>
            <a:r>
              <a:rPr lang="en-US" altLang="zh-CN" sz="2000" b="0" dirty="0" smtClean="0">
                <a:latin typeface="楷体" panose="02010609060101010101" pitchFamily="49" charset="-122"/>
                <a:ea typeface="楷体" panose="02010609060101010101" pitchFamily="49" charset="-122"/>
              </a:rPr>
              <a:t>1</a:t>
            </a:r>
            <a:r>
              <a:rPr lang="zh-CN" altLang="en-US" sz="2000" b="0" dirty="0" smtClean="0">
                <a:latin typeface="楷体" panose="02010609060101010101" pitchFamily="49" charset="-122"/>
                <a:ea typeface="楷体" panose="02010609060101010101" pitchFamily="49" charset="-122"/>
              </a:rPr>
              <a:t>分；</a:t>
            </a:r>
            <a:endParaRPr lang="zh-CN" altLang="en-US" sz="2000" b="0" dirty="0" smtClean="0">
              <a:latin typeface="楷体" panose="02010609060101010101" pitchFamily="49" charset="-122"/>
              <a:ea typeface="楷体" panose="02010609060101010101" pitchFamily="49" charset="-122"/>
            </a:endParaRPr>
          </a:p>
          <a:p>
            <a:pPr>
              <a:spcBef>
                <a:spcPts val="600"/>
              </a:spcBef>
              <a:spcAft>
                <a:spcPts val="600"/>
              </a:spcAft>
            </a:pPr>
            <a:r>
              <a:rPr lang="en-US" altLang="zh-CN" sz="2000" b="0" dirty="0" smtClean="0">
                <a:latin typeface="楷体" panose="02010609060101010101" pitchFamily="49" charset="-122"/>
                <a:ea typeface="楷体" panose="02010609060101010101" pitchFamily="49" charset="-122"/>
              </a:rPr>
              <a:t>4.</a:t>
            </a:r>
            <a:r>
              <a:rPr lang="zh-CN" altLang="en-US" sz="2000" b="0" dirty="0" smtClean="0">
                <a:latin typeface="楷体" panose="02010609060101010101" pitchFamily="49" charset="-122"/>
                <a:ea typeface="楷体" panose="02010609060101010101" pitchFamily="49" charset="-122"/>
              </a:rPr>
              <a:t>将指针安置在正确的位置</a:t>
            </a:r>
            <a:r>
              <a:rPr lang="en-US" altLang="zh-CN" sz="2000" b="0" dirty="0" smtClean="0">
                <a:latin typeface="楷体" panose="02010609060101010101" pitchFamily="49" charset="-122"/>
                <a:ea typeface="楷体" panose="02010609060101010101" pitchFamily="49" charset="-122"/>
              </a:rPr>
              <a:t>(</a:t>
            </a:r>
            <a:r>
              <a:rPr lang="zh-CN" altLang="en-US" sz="2000" b="0" dirty="0" smtClean="0">
                <a:latin typeface="楷体" panose="02010609060101010101" pitchFamily="49" charset="-122"/>
                <a:ea typeface="楷体" panose="02010609060101010101" pitchFamily="49" charset="-122"/>
              </a:rPr>
              <a:t>指针上是否有箭头，分针是否比时针长等</a:t>
            </a:r>
            <a:r>
              <a:rPr lang="en-US" altLang="zh-CN" sz="2000" b="0" dirty="0" smtClean="0">
                <a:latin typeface="楷体" panose="02010609060101010101" pitchFamily="49" charset="-122"/>
                <a:ea typeface="楷体" panose="02010609060101010101" pitchFamily="49" charset="-122"/>
              </a:rPr>
              <a:t>)</a:t>
            </a:r>
            <a:r>
              <a:rPr lang="zh-CN" altLang="en-US" sz="2000" b="0" dirty="0" smtClean="0">
                <a:latin typeface="楷体" panose="02010609060101010101" pitchFamily="49" charset="-122"/>
                <a:ea typeface="楷体" panose="02010609060101010101" pitchFamily="49" charset="-122"/>
              </a:rPr>
              <a:t>，</a:t>
            </a:r>
            <a:r>
              <a:rPr lang="en-US" altLang="zh-CN" sz="2000" b="0" dirty="0" smtClean="0">
                <a:latin typeface="楷体" panose="02010609060101010101" pitchFamily="49" charset="-122"/>
                <a:ea typeface="楷体" panose="02010609060101010101" pitchFamily="49" charset="-122"/>
              </a:rPr>
              <a:t>1</a:t>
            </a:r>
            <a:r>
              <a:rPr lang="zh-CN" altLang="en-US" sz="2000" b="0" dirty="0" smtClean="0">
                <a:latin typeface="楷体" panose="02010609060101010101" pitchFamily="49" charset="-122"/>
                <a:ea typeface="楷体" panose="02010609060101010101" pitchFamily="49" charset="-122"/>
              </a:rPr>
              <a:t>分。</a:t>
            </a:r>
            <a:endParaRPr lang="zh-CN" altLang="en-US" sz="2000" b="0" dirty="0">
              <a:latin typeface="楷体" panose="02010609060101010101" pitchFamily="49" charset="-122"/>
              <a:ea typeface="楷体" panose="02010609060101010101" pitchFamily="49" charset="-122"/>
            </a:endParaRPr>
          </a:p>
        </p:txBody>
      </p:sp>
      <p:sp>
        <p:nvSpPr>
          <p:cNvPr id="6" name="矩形 5"/>
          <p:cNvSpPr/>
          <p:nvPr/>
        </p:nvSpPr>
        <p:spPr>
          <a:xfrm>
            <a:off x="571472" y="1428736"/>
            <a:ext cx="7429552" cy="1092607"/>
          </a:xfrm>
          <a:prstGeom prst="rect">
            <a:avLst/>
          </a:prstGeom>
        </p:spPr>
        <p:txBody>
          <a:bodyPr wrap="square">
            <a:spAutoFit/>
          </a:bodyPr>
          <a:lstStyle/>
          <a:p>
            <a:pPr>
              <a:spcBef>
                <a:spcPts val="600"/>
              </a:spcBef>
              <a:spcAft>
                <a:spcPts val="600"/>
              </a:spcAft>
            </a:pPr>
            <a:r>
              <a:rPr lang="zh-CN" altLang="en-US" sz="2000" dirty="0" smtClean="0"/>
              <a:t>方法：</a:t>
            </a:r>
            <a:endParaRPr lang="en-US" altLang="zh-CN" sz="2000" dirty="0" smtClean="0"/>
          </a:p>
          <a:p>
            <a:pPr>
              <a:spcBef>
                <a:spcPts val="0"/>
              </a:spcBef>
              <a:spcAft>
                <a:spcPts val="600"/>
              </a:spcAft>
            </a:pPr>
            <a:r>
              <a:rPr lang="zh-CN" altLang="en-US" sz="2000" b="0" dirty="0" smtClean="0">
                <a:latin typeface="楷体" panose="02010609060101010101" pitchFamily="49" charset="-122"/>
                <a:ea typeface="楷体" panose="02010609060101010101" pitchFamily="49" charset="-122"/>
              </a:rPr>
              <a:t>要求老年人在</a:t>
            </a:r>
            <a:r>
              <a:rPr lang="en-US" altLang="zh-CN" sz="2000" b="0" dirty="0" smtClean="0">
                <a:latin typeface="楷体" panose="02010609060101010101" pitchFamily="49" charset="-122"/>
                <a:ea typeface="楷体" panose="02010609060101010101" pitchFamily="49" charset="-122"/>
              </a:rPr>
              <a:t>10</a:t>
            </a:r>
            <a:r>
              <a:rPr lang="zh-CN" altLang="en-US" sz="2000" b="0" dirty="0" smtClean="0">
                <a:latin typeface="楷体" panose="02010609060101010101" pitchFamily="49" charset="-122"/>
                <a:ea typeface="楷体" panose="02010609060101010101" pitchFamily="49" charset="-122"/>
              </a:rPr>
              <a:t>分钟内，独立画出一个钟，并标出指定的时间（例如</a:t>
            </a:r>
            <a:r>
              <a:rPr lang="en-US" altLang="zh-CN" sz="2000" b="0" dirty="0" smtClean="0">
                <a:latin typeface="楷体" panose="02010609060101010101" pitchFamily="49" charset="-122"/>
                <a:ea typeface="楷体" panose="02010609060101010101" pitchFamily="49" charset="-122"/>
              </a:rPr>
              <a:t>8</a:t>
            </a:r>
            <a:r>
              <a:rPr lang="zh-CN" altLang="en-US" sz="2000" b="0" dirty="0" smtClean="0">
                <a:latin typeface="楷体" panose="02010609060101010101" pitchFamily="49" charset="-122"/>
                <a:ea typeface="楷体" panose="02010609060101010101" pitchFamily="49" charset="-122"/>
              </a:rPr>
              <a:t>点</a:t>
            </a:r>
            <a:r>
              <a:rPr lang="en-US" altLang="zh-CN" sz="2000" b="0" dirty="0" smtClean="0">
                <a:latin typeface="楷体" panose="02010609060101010101" pitchFamily="49" charset="-122"/>
                <a:ea typeface="楷体" panose="02010609060101010101" pitchFamily="49" charset="-122"/>
              </a:rPr>
              <a:t>25</a:t>
            </a:r>
            <a:r>
              <a:rPr lang="zh-CN" altLang="en-US" sz="2000" b="0" dirty="0" smtClean="0">
                <a:latin typeface="楷体" panose="02010609060101010101" pitchFamily="49" charset="-122"/>
                <a:ea typeface="楷体" panose="02010609060101010101" pitchFamily="49" charset="-122"/>
              </a:rPr>
              <a:t>分，</a:t>
            </a:r>
            <a:r>
              <a:rPr lang="en-US" altLang="zh-CN" sz="2000" b="0" dirty="0" smtClean="0">
                <a:latin typeface="楷体" panose="02010609060101010101" pitchFamily="49" charset="-122"/>
                <a:ea typeface="楷体" panose="02010609060101010101" pitchFamily="49" charset="-122"/>
              </a:rPr>
              <a:t>9</a:t>
            </a:r>
            <a:r>
              <a:rPr lang="zh-CN" altLang="en-US" sz="2000" b="0" dirty="0" smtClean="0">
                <a:latin typeface="楷体" panose="02010609060101010101" pitchFamily="49" charset="-122"/>
                <a:ea typeface="楷体" panose="02010609060101010101" pitchFamily="49" charset="-122"/>
              </a:rPr>
              <a:t>点</a:t>
            </a:r>
            <a:r>
              <a:rPr lang="en-US" altLang="zh-CN" sz="2000" b="0" dirty="0" smtClean="0">
                <a:latin typeface="楷体" panose="02010609060101010101" pitchFamily="49" charset="-122"/>
                <a:ea typeface="楷体" panose="02010609060101010101" pitchFamily="49" charset="-122"/>
              </a:rPr>
              <a:t>10</a:t>
            </a:r>
            <a:r>
              <a:rPr lang="zh-CN" altLang="en-US" sz="2000" b="0" dirty="0" smtClean="0">
                <a:latin typeface="楷体" panose="02010609060101010101" pitchFamily="49" charset="-122"/>
                <a:ea typeface="楷体" panose="02010609060101010101" pitchFamily="49" charset="-122"/>
              </a:rPr>
              <a:t>分等）。</a:t>
            </a:r>
            <a:endParaRPr lang="zh-CN" altLang="en-US" sz="2000" b="0" dirty="0" smtClean="0">
              <a:latin typeface="楷体" panose="02010609060101010101" pitchFamily="49" charset="-122"/>
              <a:ea typeface="楷体" panose="02010609060101010101" pitchFamily="49" charset="-122"/>
            </a:endParaRPr>
          </a:p>
        </p:txBody>
      </p:sp>
      <p:sp>
        <p:nvSpPr>
          <p:cNvPr id="7" name="矩形 6"/>
          <p:cNvSpPr/>
          <p:nvPr/>
        </p:nvSpPr>
        <p:spPr>
          <a:xfrm>
            <a:off x="642910" y="5572140"/>
            <a:ext cx="8215370" cy="707886"/>
          </a:xfrm>
          <a:prstGeom prst="rect">
            <a:avLst/>
          </a:prstGeom>
        </p:spPr>
        <p:txBody>
          <a:bodyPr wrap="square">
            <a:spAutoFit/>
          </a:bodyPr>
          <a:lstStyle/>
          <a:p>
            <a:r>
              <a:rPr lang="zh-CN" altLang="en-US" sz="2000" dirty="0" smtClean="0"/>
              <a:t>判断标准：</a:t>
            </a:r>
            <a:endParaRPr lang="zh-CN" altLang="en-US" sz="2000" dirty="0" smtClean="0"/>
          </a:p>
          <a:p>
            <a:r>
              <a:rPr lang="en-US" altLang="zh-CN" sz="2000" b="0" dirty="0" smtClean="0">
                <a:latin typeface="楷体" panose="02010609060101010101" pitchFamily="49" charset="-122"/>
                <a:ea typeface="楷体" panose="02010609060101010101" pitchFamily="49" charset="-122"/>
              </a:rPr>
              <a:t>3</a:t>
            </a:r>
            <a:r>
              <a:rPr lang="zh-CN" altLang="en-US" sz="2000" b="0" dirty="0" smtClean="0">
                <a:latin typeface="楷体" panose="02010609060101010101" pitchFamily="49" charset="-122"/>
                <a:ea typeface="楷体" panose="02010609060101010101" pitchFamily="49" charset="-122"/>
              </a:rPr>
              <a:t>分为基本正常或轻度痴呆、</a:t>
            </a:r>
            <a:r>
              <a:rPr lang="en-US" altLang="zh-CN" sz="2000" b="0" dirty="0" smtClean="0">
                <a:latin typeface="楷体" panose="02010609060101010101" pitchFamily="49" charset="-122"/>
                <a:ea typeface="楷体" panose="02010609060101010101" pitchFamily="49" charset="-122"/>
              </a:rPr>
              <a:t>2</a:t>
            </a:r>
            <a:r>
              <a:rPr lang="zh-CN" altLang="en-US" sz="2000" b="0" dirty="0" smtClean="0">
                <a:latin typeface="楷体" panose="02010609060101010101" pitchFamily="49" charset="-122"/>
                <a:ea typeface="楷体" panose="02010609060101010101" pitchFamily="49" charset="-122"/>
              </a:rPr>
              <a:t>分多为中度痴呆、</a:t>
            </a:r>
            <a:r>
              <a:rPr lang="en-US" altLang="zh-CN" sz="2000" b="0" dirty="0" smtClean="0">
                <a:latin typeface="楷体" panose="02010609060101010101" pitchFamily="49" charset="-122"/>
                <a:ea typeface="楷体" panose="02010609060101010101" pitchFamily="49" charset="-122"/>
              </a:rPr>
              <a:t>2</a:t>
            </a:r>
            <a:r>
              <a:rPr lang="zh-CN" altLang="en-US" sz="2000" b="0" dirty="0" smtClean="0">
                <a:latin typeface="楷体" panose="02010609060101010101" pitchFamily="49" charset="-122"/>
                <a:ea typeface="楷体" panose="02010609060101010101" pitchFamily="49" charset="-122"/>
              </a:rPr>
              <a:t>分以下为重度痴呆。</a:t>
            </a:r>
            <a:endParaRPr lang="zh-CN" altLang="en-US" sz="2000" b="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500034" y="1285860"/>
          <a:ext cx="8143932" cy="5125508"/>
        </p:xfrm>
        <a:graphic>
          <a:graphicData uri="http://schemas.openxmlformats.org/drawingml/2006/table">
            <a:tbl>
              <a:tblPr/>
              <a:tblGrid>
                <a:gridCol w="1419584"/>
                <a:gridCol w="3511604"/>
                <a:gridCol w="3212744"/>
              </a:tblGrid>
              <a:tr h="323753">
                <a:tc>
                  <a:txBody>
                    <a:bodyPr/>
                    <a:lstStyle/>
                    <a:p>
                      <a:pPr algn="l" fontAlgn="t"/>
                      <a:r>
                        <a:rPr lang="zh-CN" sz="1800" b="1" i="0" u="none" strike="noStrike" dirty="0">
                          <a:solidFill>
                            <a:srgbClr val="000000"/>
                          </a:solidFill>
                          <a:latin typeface="宋体" panose="02010600030101010101" pitchFamily="2" charset="-122"/>
                        </a:rPr>
                        <a:t>　</a:t>
                      </a:r>
                      <a:endParaRPr lang="zh-CN" sz="1800" b="1" i="0" u="none" strike="noStrike" dirty="0">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1" i="0" u="none" strike="noStrike" dirty="0">
                          <a:solidFill>
                            <a:srgbClr val="000000"/>
                          </a:solidFill>
                          <a:latin typeface="宋体" panose="02010600030101010101" pitchFamily="2" charset="-122"/>
                        </a:rPr>
                        <a:t>阿尔兹海默</a:t>
                      </a:r>
                      <a:r>
                        <a:rPr lang="zh-CN" altLang="en-US" sz="1800" b="1" i="0" u="none" strike="noStrike" dirty="0" smtClean="0">
                          <a:solidFill>
                            <a:srgbClr val="000000"/>
                          </a:solidFill>
                          <a:latin typeface="宋体" panose="02010600030101010101" pitchFamily="2" charset="-122"/>
                        </a:rPr>
                        <a:t>病</a:t>
                      </a:r>
                      <a:endParaRPr lang="zh-CN" sz="1800" b="1" i="0" u="none" strike="noStrike" dirty="0">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1" i="0" u="none" strike="noStrike" dirty="0">
                          <a:solidFill>
                            <a:srgbClr val="000000"/>
                          </a:solidFill>
                          <a:latin typeface="宋体" panose="02010600030101010101" pitchFamily="2" charset="-122"/>
                        </a:rPr>
                        <a:t>抑郁症</a:t>
                      </a:r>
                      <a:r>
                        <a:rPr lang="zh-CN" sz="1800" b="1" i="0" u="sng" strike="noStrike" dirty="0">
                          <a:solidFill>
                            <a:srgbClr val="000000"/>
                          </a:solidFill>
                          <a:latin typeface="宋体" panose="02010600030101010101" pitchFamily="2" charset="-122"/>
                        </a:rPr>
                        <a:t>性假性痴呆</a:t>
                      </a:r>
                      <a:endParaRPr lang="zh-CN" sz="1800" b="1" i="0" u="none" strike="noStrike" dirty="0">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53">
                <a:tc>
                  <a:txBody>
                    <a:bodyPr/>
                    <a:lstStyle/>
                    <a:p>
                      <a:pPr algn="l" fontAlgn="t"/>
                      <a:r>
                        <a:rPr lang="zh-CN" sz="1800" b="0" i="0" u="none" strike="noStrike">
                          <a:solidFill>
                            <a:srgbClr val="000000"/>
                          </a:solidFill>
                          <a:latin typeface="宋体" panose="02010600030101010101" pitchFamily="2" charset="-122"/>
                        </a:rPr>
                        <a:t>情绪诱因</a:t>
                      </a:r>
                      <a:endParaRPr lang="zh-CN" sz="1800" b="0" i="0" u="none" strike="noStrike">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少</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常有</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53">
                <a:tc>
                  <a:txBody>
                    <a:bodyPr/>
                    <a:lstStyle/>
                    <a:p>
                      <a:pPr algn="l" fontAlgn="t"/>
                      <a:r>
                        <a:rPr lang="zh-CN" sz="1800" b="0" i="0" u="none" strike="noStrike">
                          <a:solidFill>
                            <a:srgbClr val="000000"/>
                          </a:solidFill>
                          <a:latin typeface="宋体" panose="02010600030101010101" pitchFamily="2" charset="-122"/>
                        </a:rPr>
                        <a:t>起病情况</a:t>
                      </a:r>
                      <a:endParaRPr lang="zh-CN" sz="1800" b="0" i="0" u="none" strike="noStrike">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隐袭</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较快</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53">
                <a:tc>
                  <a:txBody>
                    <a:bodyPr/>
                    <a:lstStyle/>
                    <a:p>
                      <a:pPr algn="l" fontAlgn="t"/>
                      <a:r>
                        <a:rPr lang="zh-CN" sz="1800" b="0" i="0" u="none" strike="noStrike">
                          <a:solidFill>
                            <a:srgbClr val="000000"/>
                          </a:solidFill>
                          <a:latin typeface="宋体" panose="02010600030101010101" pitchFamily="2" charset="-122"/>
                        </a:rPr>
                        <a:t>进展情况</a:t>
                      </a:r>
                      <a:endParaRPr lang="zh-CN" sz="1800" b="0" i="0" u="none" strike="noStrike">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缓慢</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较快</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53">
                <a:tc rowSpan="3">
                  <a:txBody>
                    <a:bodyPr/>
                    <a:lstStyle/>
                    <a:p>
                      <a:pPr algn="l" fontAlgn="t"/>
                      <a:r>
                        <a:rPr lang="zh-CN" sz="1800" b="0" i="0" u="none" strike="noStrike">
                          <a:solidFill>
                            <a:srgbClr val="000000"/>
                          </a:solidFill>
                          <a:latin typeface="宋体" panose="02010600030101010101" pitchFamily="2" charset="-122"/>
                        </a:rPr>
                        <a:t>认知检查</a:t>
                      </a:r>
                      <a:endParaRPr lang="zh-CN" sz="1800" b="0" i="0" u="none" strike="noStrike">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尽力去做</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不努力完成</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512">
                <a:tc vMerge="1">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以瞬间记忆和近期记忆障碍特别显著。抑郁症状之前就有认知功能、记忆力和定向力障碍</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发病前没有智力减退现象</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993">
                <a:tc vMerge="1">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问病人早饭吃的什么？答非所问，或含糊不清，提示无用。</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问病人早饭吃的什么？常回答“不知道”，如果错误，提示有帮助，常接近正确答案</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53">
                <a:tc>
                  <a:txBody>
                    <a:bodyPr/>
                    <a:lstStyle/>
                    <a:p>
                      <a:pPr algn="l" fontAlgn="t"/>
                      <a:r>
                        <a:rPr lang="zh-CN" sz="1800" b="0" i="0" u="none" strike="noStrike">
                          <a:solidFill>
                            <a:srgbClr val="000000"/>
                          </a:solidFill>
                          <a:latin typeface="宋体" panose="02010600030101010101" pitchFamily="2" charset="-122"/>
                        </a:rPr>
                        <a:t>情绪体验</a:t>
                      </a:r>
                      <a:endParaRPr lang="zh-CN" sz="1800" b="0" i="0" u="none" strike="noStrike">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情绪波动大，较少痛苦体现</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情绪持续性低落，常表现非常痛苦</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53">
                <a:tc>
                  <a:txBody>
                    <a:bodyPr/>
                    <a:lstStyle/>
                    <a:p>
                      <a:pPr algn="l" fontAlgn="t"/>
                      <a:r>
                        <a:rPr lang="zh-CN" sz="1800" b="0" i="0" u="none" strike="noStrike">
                          <a:solidFill>
                            <a:srgbClr val="000000"/>
                          </a:solidFill>
                          <a:latin typeface="宋体" panose="02010600030101010101" pitchFamily="2" charset="-122"/>
                        </a:rPr>
                        <a:t>表情</a:t>
                      </a:r>
                      <a:endParaRPr lang="zh-CN" sz="1800" b="0" i="0" u="none" strike="noStrike">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淡漠、正常或欣快</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淡漠、忧愁</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949">
                <a:tc>
                  <a:txBody>
                    <a:bodyPr/>
                    <a:lstStyle/>
                    <a:p>
                      <a:pPr algn="l" fontAlgn="t"/>
                      <a:r>
                        <a:rPr lang="en-US" sz="1800" b="0" i="0" u="none" strike="noStrike">
                          <a:solidFill>
                            <a:srgbClr val="000000"/>
                          </a:solidFill>
                          <a:latin typeface="Tahoma" panose="020B0604030504040204"/>
                        </a:rPr>
                        <a:t>CT/MRI</a:t>
                      </a:r>
                      <a:endParaRPr lang="zh-CN" sz="1800" b="0" i="0" u="none" strike="noStrike">
                        <a:solidFill>
                          <a:srgbClr val="000000"/>
                        </a:solidFill>
                        <a:latin typeface="Tahoma" panose="020B0604030504040204"/>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脑萎缩明显</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无脑萎缩</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747">
                <a:tc>
                  <a:txBody>
                    <a:bodyPr/>
                    <a:lstStyle/>
                    <a:p>
                      <a:pPr algn="l" fontAlgn="t"/>
                      <a:r>
                        <a:rPr lang="zh-CN" sz="1800" b="0" i="0" u="none" strike="noStrike" dirty="0" smtClean="0">
                          <a:solidFill>
                            <a:srgbClr val="000000"/>
                          </a:solidFill>
                          <a:latin typeface="宋体" panose="02010600030101010101" pitchFamily="2" charset="-122"/>
                        </a:rPr>
                        <a:t>抗抑郁药物</a:t>
                      </a:r>
                      <a:endParaRPr lang="zh-CN" sz="1800" b="0" i="0" u="none" strike="noStrike" dirty="0">
                        <a:solidFill>
                          <a:srgbClr val="000000"/>
                        </a:solidFill>
                        <a:latin typeface="宋体" panose="02010600030101010101" pitchFamily="2"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a:solidFill>
                            <a:srgbClr val="000000"/>
                          </a:solidFill>
                          <a:latin typeface="楷体" panose="02010609060101010101" pitchFamily="49" charset="-122"/>
                          <a:ea typeface="楷体" panose="02010609060101010101" pitchFamily="49" charset="-122"/>
                        </a:rPr>
                        <a:t>无效或部分有效</a:t>
                      </a:r>
                      <a:endParaRPr lang="zh-CN" sz="1800" b="0" i="0" u="none" strike="noStrike">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zh-CN" sz="1800" b="0" i="0" u="none" strike="noStrike" dirty="0">
                          <a:solidFill>
                            <a:srgbClr val="000000"/>
                          </a:solidFill>
                          <a:latin typeface="楷体" panose="02010609060101010101" pitchFamily="49" charset="-122"/>
                          <a:ea typeface="楷体" panose="02010609060101010101" pitchFamily="49" charset="-122"/>
                        </a:rPr>
                        <a:t>伴随抑郁症状的改善，认知恢复效果明显</a:t>
                      </a:r>
                      <a:endParaRPr lang="zh-CN" sz="1800" b="0" i="0" u="none" strike="noStrike" dirty="0">
                        <a:solidFill>
                          <a:srgbClr val="000000"/>
                        </a:solidFill>
                        <a:latin typeface="楷体" panose="02010609060101010101" pitchFamily="49" charset="-122"/>
                        <a:ea typeface="楷体" panose="02010609060101010101" pitchFamily="49" charset="-122"/>
                      </a:endParaRPr>
                    </a:p>
                  </a:txBody>
                  <a:tcPr marL="8578" marR="8578" marT="857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标题 1"/>
          <p:cNvSpPr>
            <a:spLocks noGrp="1"/>
          </p:cNvSpPr>
          <p:nvPr>
            <p:ph type="title"/>
          </p:nvPr>
        </p:nvSpPr>
        <p:spPr>
          <a:xfrm>
            <a:off x="428596" y="285728"/>
            <a:ext cx="7429552" cy="1000108"/>
          </a:xfrm>
        </p:spPr>
        <p:txBody>
          <a:bodyPr>
            <a:normAutofit/>
          </a:bodyPr>
          <a:lstStyle/>
          <a:p>
            <a:r>
              <a:rPr lang="zh-CN" altLang="en-US" dirty="0" smtClean="0"/>
              <a:t>假性痴呆与痴呆鉴别</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642910" y="1500174"/>
            <a:ext cx="7715368" cy="4714908"/>
          </a:xfrm>
        </p:spPr>
        <p:txBody>
          <a:bodyPr>
            <a:normAutofit fontScale="40000" lnSpcReduction="20000"/>
          </a:bodyPr>
          <a:lstStyle/>
          <a:p>
            <a:pPr marL="967105" indent="-857250">
              <a:spcBef>
                <a:spcPts val="600"/>
              </a:spcBef>
              <a:spcAft>
                <a:spcPts val="600"/>
              </a:spcAft>
              <a:buClr>
                <a:schemeClr val="tx1"/>
              </a:buClr>
              <a:buNone/>
            </a:pPr>
            <a:r>
              <a:rPr lang="en-US" altLang="zh-CN" sz="8000" b="1" dirty="0" smtClean="0">
                <a:latin typeface="Calibri" panose="020F0502020204030204" pitchFamily="34" charset="0"/>
                <a:cs typeface="Calibri" panose="020F0502020204030204" pitchFamily="34" charset="0"/>
              </a:rPr>
              <a:t>1. </a:t>
            </a:r>
            <a:r>
              <a:rPr lang="zh-CN" altLang="en-US" sz="8000" b="1" dirty="0" smtClean="0">
                <a:latin typeface="Calibri" panose="020F0502020204030204" pitchFamily="34" charset="0"/>
                <a:cs typeface="Calibri" panose="020F0502020204030204" pitchFamily="34" charset="0"/>
              </a:rPr>
              <a:t>对患者的危害</a:t>
            </a:r>
            <a:endParaRPr lang="en-US" altLang="zh-CN" sz="8000" b="1" dirty="0" smtClean="0"/>
          </a:p>
          <a:p>
            <a:pPr>
              <a:buNone/>
            </a:pPr>
            <a:r>
              <a:rPr lang="zh-CN" altLang="en-US" sz="7000" dirty="0" smtClean="0">
                <a:latin typeface="华文楷体" pitchFamily="2" charset="-122"/>
                <a:ea typeface="华文楷体" pitchFamily="2" charset="-122"/>
              </a:rPr>
              <a:t>“</a:t>
            </a:r>
            <a:r>
              <a:rPr lang="zh-CN" altLang="en-US" sz="7000" dirty="0" smtClean="0">
                <a:latin typeface="楷体" panose="02010609060101010101" pitchFamily="49" charset="-122"/>
                <a:ea typeface="楷体" panose="02010609060101010101" pitchFamily="49" charset="-122"/>
              </a:rPr>
              <a:t>专家将痴呆症新定为“不治之症”也就是神经系统的癌症。</a:t>
            </a:r>
            <a:endParaRPr lang="en-US" altLang="zh-CN" sz="7000" dirty="0" smtClean="0">
              <a:latin typeface="楷体" panose="02010609060101010101" pitchFamily="49" charset="-122"/>
              <a:ea typeface="楷体" panose="02010609060101010101" pitchFamily="49" charset="-122"/>
            </a:endParaRPr>
          </a:p>
          <a:p>
            <a:pPr>
              <a:buNone/>
            </a:pPr>
            <a:r>
              <a:rPr lang="en-US" altLang="zh-CN" sz="7000" dirty="0" smtClean="0">
                <a:latin typeface="楷体" panose="02010609060101010101" pitchFamily="49" charset="-122"/>
                <a:ea typeface="楷体" panose="02010609060101010101" pitchFamily="49" charset="-122"/>
              </a:rPr>
              <a:t>	</a:t>
            </a:r>
            <a:r>
              <a:rPr lang="zh-CN" altLang="en-US" sz="7000" dirty="0" smtClean="0">
                <a:latin typeface="楷体" panose="02010609060101010101" pitchFamily="49" charset="-122"/>
                <a:ea typeface="楷体" panose="02010609060101010101" pitchFamily="49" charset="-122"/>
              </a:rPr>
              <a:t>病人存活时间与晚期癌症患者相当。</a:t>
            </a:r>
            <a:endParaRPr lang="zh-CN" altLang="en-US" sz="7000" dirty="0" smtClean="0">
              <a:latin typeface="楷体" panose="02010609060101010101" pitchFamily="49" charset="-122"/>
              <a:ea typeface="楷体" panose="02010609060101010101" pitchFamily="49" charset="-122"/>
            </a:endParaRPr>
          </a:p>
          <a:p>
            <a:pPr>
              <a:buNone/>
            </a:pPr>
            <a:r>
              <a:rPr lang="en-US" altLang="zh-CN" sz="7000" dirty="0" smtClean="0">
                <a:latin typeface="楷体" panose="02010609060101010101" pitchFamily="49" charset="-122"/>
                <a:ea typeface="楷体" panose="02010609060101010101" pitchFamily="49" charset="-122"/>
              </a:rPr>
              <a:t>	</a:t>
            </a:r>
            <a:r>
              <a:rPr lang="zh-CN" altLang="en-US" sz="7000" dirty="0" smtClean="0">
                <a:latin typeface="楷体" panose="02010609060101010101" pitchFamily="49" charset="-122"/>
                <a:ea typeface="楷体" panose="02010609060101010101" pitchFamily="49" charset="-122"/>
              </a:rPr>
              <a:t>导致痴呆患者死亡的主要疾病为呼吸系统疾病和脑血管病</a:t>
            </a:r>
            <a:endParaRPr lang="en-US" altLang="zh-CN" sz="7000" dirty="0" smtClean="0">
              <a:latin typeface="+mj-ea"/>
            </a:endParaRPr>
          </a:p>
          <a:p>
            <a:pPr marL="967105" indent="-857250">
              <a:spcBef>
                <a:spcPts val="1800"/>
              </a:spcBef>
              <a:spcAft>
                <a:spcPts val="600"/>
              </a:spcAft>
              <a:buClr>
                <a:schemeClr val="tx1"/>
              </a:buClr>
              <a:buNone/>
            </a:pPr>
            <a:r>
              <a:rPr lang="en-US" altLang="zh-CN" sz="8000" b="1" dirty="0" smtClean="0">
                <a:latin typeface="Calibri" panose="020F0502020204030204" pitchFamily="34" charset="0"/>
                <a:cs typeface="Calibri" panose="020F0502020204030204" pitchFamily="34" charset="0"/>
              </a:rPr>
              <a:t>2. </a:t>
            </a:r>
            <a:r>
              <a:rPr lang="zh-CN" altLang="en-US" sz="8000" b="1" dirty="0" smtClean="0">
                <a:latin typeface="Calibri" panose="020F0502020204030204" pitchFamily="34" charset="0"/>
                <a:cs typeface="Calibri" panose="020F0502020204030204" pitchFamily="34" charset="0"/>
              </a:rPr>
              <a:t>对照料者的危害</a:t>
            </a:r>
            <a:endParaRPr lang="en-US" altLang="zh-CN" sz="8000" b="1" dirty="0" smtClean="0"/>
          </a:p>
          <a:p>
            <a:pPr>
              <a:buNone/>
            </a:pPr>
            <a:r>
              <a:rPr lang="en-US" altLang="zh-CN" sz="5900" dirty="0" smtClean="0">
                <a:latin typeface="楷体" panose="02010609060101010101" pitchFamily="49" charset="-122"/>
                <a:ea typeface="楷体" panose="02010609060101010101" pitchFamily="49" charset="-122"/>
              </a:rPr>
              <a:t>	</a:t>
            </a:r>
            <a:r>
              <a:rPr lang="en-US" altLang="zh-CN" sz="7000" dirty="0" smtClean="0">
                <a:latin typeface="楷体" panose="02010609060101010101" pitchFamily="49" charset="-122"/>
                <a:ea typeface="楷体" panose="02010609060101010101" pitchFamily="49" charset="-122"/>
              </a:rPr>
              <a:t>40-75%</a:t>
            </a:r>
            <a:r>
              <a:rPr lang="zh-CN" altLang="en-US" sz="7000" dirty="0" smtClean="0">
                <a:latin typeface="楷体" panose="02010609060101010101" pitchFamily="49" charset="-122"/>
                <a:ea typeface="楷体" panose="02010609060101010101" pitchFamily="49" charset="-122"/>
              </a:rPr>
              <a:t>的护理人员会产生明显的心理疾患；</a:t>
            </a:r>
            <a:endParaRPr lang="en-US" altLang="zh-CN" sz="7000" dirty="0" smtClean="0">
              <a:latin typeface="楷体" panose="02010609060101010101" pitchFamily="49" charset="-122"/>
              <a:ea typeface="楷体" panose="02010609060101010101" pitchFamily="49" charset="-122"/>
            </a:endParaRPr>
          </a:p>
          <a:p>
            <a:pPr>
              <a:buNone/>
            </a:pPr>
            <a:r>
              <a:rPr lang="en-US" altLang="zh-CN" sz="7000" dirty="0" smtClean="0">
                <a:latin typeface="楷体" panose="02010609060101010101" pitchFamily="49" charset="-122"/>
                <a:ea typeface="楷体" panose="02010609060101010101" pitchFamily="49" charset="-122"/>
              </a:rPr>
              <a:t>	15-32%</a:t>
            </a:r>
            <a:r>
              <a:rPr lang="zh-CN" altLang="en-US" sz="7000" dirty="0" smtClean="0">
                <a:latin typeface="楷体" panose="02010609060101010101" pitchFamily="49" charset="-122"/>
                <a:ea typeface="楷体" panose="02010609060101010101" pitchFamily="49" charset="-122"/>
              </a:rPr>
              <a:t>的护理人员可以确诊的为抑郁症；</a:t>
            </a:r>
            <a:endParaRPr lang="en-US" altLang="zh-CN" sz="7000" dirty="0" smtClean="0">
              <a:latin typeface="楷体" panose="02010609060101010101" pitchFamily="49" charset="-122"/>
              <a:ea typeface="楷体" panose="02010609060101010101" pitchFamily="49" charset="-122"/>
            </a:endParaRPr>
          </a:p>
          <a:p>
            <a:pPr>
              <a:buNone/>
            </a:pPr>
            <a:r>
              <a:rPr lang="en-US" altLang="zh-CN" sz="7000" dirty="0" smtClean="0">
                <a:latin typeface="楷体" panose="02010609060101010101" pitchFamily="49" charset="-122"/>
                <a:ea typeface="楷体" panose="02010609060101010101" pitchFamily="49" charset="-122"/>
              </a:rPr>
              <a:t>	</a:t>
            </a:r>
            <a:r>
              <a:rPr lang="zh-CN" altLang="en-US" sz="7000" dirty="0" smtClean="0">
                <a:latin typeface="楷体" panose="02010609060101010101" pitchFamily="49" charset="-122"/>
                <a:ea typeface="楷体" panose="02010609060101010101" pitchFamily="49" charset="-122"/>
              </a:rPr>
              <a:t>护理人员免疫能力下降，致使该人群的死亡率升高。</a:t>
            </a:r>
            <a:endParaRPr lang="zh-CN" altLang="en-US" sz="7000" dirty="0" smtClean="0">
              <a:latin typeface="楷体" panose="02010609060101010101" pitchFamily="49" charset="-122"/>
              <a:ea typeface="楷体" panose="02010609060101010101" pitchFamily="49" charset="-122"/>
            </a:endParaRPr>
          </a:p>
        </p:txBody>
      </p:sp>
      <p:sp>
        <p:nvSpPr>
          <p:cNvPr id="5" name="标题 1"/>
          <p:cNvSpPr>
            <a:spLocks noGrp="1"/>
          </p:cNvSpPr>
          <p:nvPr>
            <p:ph type="title"/>
          </p:nvPr>
        </p:nvSpPr>
        <p:spPr>
          <a:xfrm>
            <a:off x="571472" y="428604"/>
            <a:ext cx="7429552" cy="1000108"/>
          </a:xfrm>
        </p:spPr>
        <p:txBody>
          <a:bodyPr>
            <a:normAutofit/>
          </a:bodyPr>
          <a:lstStyle/>
          <a:p>
            <a:r>
              <a:rPr lang="zh-CN" altLang="en-US" dirty="0" smtClean="0"/>
              <a:t>疾病影响</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0034" y="1428736"/>
            <a:ext cx="8072494" cy="4832092"/>
          </a:xfrm>
          <a:prstGeom prst="rect">
            <a:avLst/>
          </a:prstGeom>
        </p:spPr>
        <p:txBody>
          <a:bodyPr wrap="square">
            <a:spAutoFit/>
          </a:bodyPr>
          <a:lstStyle/>
          <a:p>
            <a:r>
              <a:rPr lang="en-US" altLang="zh-CN" sz="2800" b="0" dirty="0" smtClean="0">
                <a:latin typeface="楷体" panose="02010609060101010101" pitchFamily="49" charset="-122"/>
                <a:ea typeface="楷体" panose="02010609060101010101" pitchFamily="49" charset="-122"/>
              </a:rPr>
              <a:t>2005</a:t>
            </a:r>
            <a:r>
              <a:rPr lang="zh-CN" altLang="en-US" sz="2800" b="0" dirty="0" smtClean="0">
                <a:latin typeface="楷体" panose="02010609060101010101" pitchFamily="49" charset="-122"/>
                <a:ea typeface="楷体" panose="02010609060101010101" pitchFamily="49" charset="-122"/>
              </a:rPr>
              <a:t>年</a:t>
            </a:r>
            <a:r>
              <a:rPr lang="en-US" altLang="zh-CN" sz="2800" b="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美国</a:t>
            </a:r>
            <a:r>
              <a:rPr lang="zh-CN" altLang="en-US" sz="2800" b="0" dirty="0" smtClean="0">
                <a:latin typeface="楷体" panose="02010609060101010101" pitchFamily="49" charset="-122"/>
                <a:ea typeface="楷体" panose="02010609060101010101" pitchFamily="49" charset="-122"/>
              </a:rPr>
              <a:t>每个痴呆病人每年的平均医疗花费和护理花费约为</a:t>
            </a:r>
            <a:r>
              <a:rPr lang="en-US" altLang="zh-CN" sz="2800" b="0" dirty="0" smtClean="0">
                <a:latin typeface="楷体" panose="02010609060101010101" pitchFamily="49" charset="-122"/>
                <a:ea typeface="楷体" panose="02010609060101010101" pitchFamily="49" charset="-122"/>
              </a:rPr>
              <a:t>$24,500</a:t>
            </a:r>
            <a:r>
              <a:rPr lang="zh-CN" altLang="en-US" sz="2800" b="0" dirty="0" smtClean="0">
                <a:latin typeface="楷体" panose="02010609060101010101" pitchFamily="49" charset="-122"/>
                <a:ea typeface="楷体" panose="02010609060101010101" pitchFamily="49" charset="-122"/>
              </a:rPr>
              <a:t>。</a:t>
            </a:r>
            <a:endParaRPr lang="zh-CN" altLang="en-US" sz="2800" b="0" dirty="0" smtClean="0">
              <a:latin typeface="楷体" panose="02010609060101010101" pitchFamily="49" charset="-122"/>
              <a:ea typeface="楷体" panose="02010609060101010101" pitchFamily="49" charset="-122"/>
            </a:endParaRPr>
          </a:p>
          <a:p>
            <a:endParaRPr lang="en-US" altLang="zh-CN" sz="2800" b="0" dirty="0" smtClean="0">
              <a:latin typeface="楷体" panose="02010609060101010101" pitchFamily="49" charset="-122"/>
              <a:ea typeface="楷体" panose="02010609060101010101" pitchFamily="49" charset="-122"/>
            </a:endParaRPr>
          </a:p>
          <a:p>
            <a:r>
              <a:rPr lang="en-US" altLang="zh-CN" sz="2800" b="0" dirty="0" smtClean="0">
                <a:latin typeface="楷体" panose="02010609060101010101" pitchFamily="49" charset="-122"/>
                <a:ea typeface="楷体" panose="02010609060101010101" pitchFamily="49" charset="-122"/>
              </a:rPr>
              <a:t>2007</a:t>
            </a:r>
            <a:r>
              <a:rPr lang="zh-CN" altLang="en-US" sz="2800" b="0" dirty="0" smtClean="0">
                <a:latin typeface="楷体" panose="02010609060101010101" pitchFamily="49" charset="-122"/>
                <a:ea typeface="楷体" panose="02010609060101010101" pitchFamily="49" charset="-122"/>
              </a:rPr>
              <a:t>年</a:t>
            </a:r>
            <a:r>
              <a:rPr lang="zh-CN" altLang="en-US" sz="2800" dirty="0" smtClean="0">
                <a:latin typeface="楷体" panose="02010609060101010101" pitchFamily="49" charset="-122"/>
                <a:ea typeface="楷体" panose="02010609060101010101" pitchFamily="49" charset="-122"/>
              </a:rPr>
              <a:t>，英国</a:t>
            </a:r>
            <a:r>
              <a:rPr lang="en-US" altLang="zh-CN" sz="2800" b="0" dirty="0" smtClean="0">
                <a:latin typeface="楷体" panose="02010609060101010101" pitchFamily="49" charset="-122"/>
                <a:ea typeface="楷体" panose="02010609060101010101" pitchFamily="49" charset="-122"/>
              </a:rPr>
              <a:t>65</a:t>
            </a:r>
            <a:r>
              <a:rPr lang="zh-CN" altLang="en-US" sz="2800" b="0" dirty="0" smtClean="0">
                <a:latin typeface="楷体" panose="02010609060101010101" pitchFamily="49" charset="-122"/>
                <a:ea typeface="楷体" panose="02010609060101010101" pitchFamily="49" charset="-122"/>
              </a:rPr>
              <a:t>岁以上的老人有三分之一是因痴呆症而死亡。</a:t>
            </a:r>
            <a:endParaRPr lang="zh-CN" altLang="en-US" sz="2800" b="0" dirty="0" smtClean="0">
              <a:latin typeface="楷体" panose="02010609060101010101" pitchFamily="49" charset="-122"/>
              <a:ea typeface="楷体" panose="02010609060101010101" pitchFamily="49" charset="-122"/>
            </a:endParaRPr>
          </a:p>
          <a:p>
            <a:endParaRPr lang="en-US" altLang="zh-CN" sz="2800" b="0" dirty="0" smtClean="0">
              <a:latin typeface="楷体" panose="02010609060101010101" pitchFamily="49" charset="-122"/>
              <a:ea typeface="楷体" panose="02010609060101010101" pitchFamily="49" charset="-122"/>
            </a:endParaRPr>
          </a:p>
          <a:p>
            <a:r>
              <a:rPr lang="en-US" altLang="zh-CN" sz="2800" b="0" dirty="0" smtClean="0">
                <a:latin typeface="楷体" panose="02010609060101010101" pitchFamily="49" charset="-122"/>
                <a:ea typeface="楷体" panose="02010609060101010101" pitchFamily="49" charset="-122"/>
              </a:rPr>
              <a:t>2008</a:t>
            </a:r>
            <a:r>
              <a:rPr lang="zh-CN" altLang="en-US" sz="2800" b="0" dirty="0" smtClean="0">
                <a:latin typeface="楷体" panose="02010609060101010101" pitchFamily="49" charset="-122"/>
                <a:ea typeface="楷体" panose="02010609060101010101" pitchFamily="49" charset="-122"/>
              </a:rPr>
              <a:t>年</a:t>
            </a:r>
            <a:r>
              <a:rPr lang="zh-CN" altLang="en-US" sz="2800" dirty="0" smtClean="0">
                <a:latin typeface="楷体" panose="02010609060101010101" pitchFamily="49" charset="-122"/>
                <a:ea typeface="楷体" panose="02010609060101010101" pitchFamily="49" charset="-122"/>
              </a:rPr>
              <a:t>，澳大利亚卫生</a:t>
            </a:r>
            <a:r>
              <a:rPr lang="zh-CN" altLang="en-US" sz="2800" b="0" dirty="0" smtClean="0">
                <a:latin typeface="楷体" panose="02010609060101010101" pitchFamily="49" charset="-122"/>
                <a:ea typeface="楷体" panose="02010609060101010101" pitchFamily="49" charset="-122"/>
              </a:rPr>
              <a:t>保健每花费</a:t>
            </a:r>
            <a:r>
              <a:rPr lang="en-US" altLang="zh-CN" sz="2800" b="0" dirty="0" smtClean="0">
                <a:latin typeface="楷体" panose="02010609060101010101" pitchFamily="49" charset="-122"/>
                <a:ea typeface="楷体" panose="02010609060101010101" pitchFamily="49" charset="-122"/>
              </a:rPr>
              <a:t>$40</a:t>
            </a:r>
            <a:r>
              <a:rPr lang="zh-CN" altLang="en-US" sz="2800" b="0" dirty="0" smtClean="0">
                <a:latin typeface="楷体" panose="02010609060101010101" pitchFamily="49" charset="-122"/>
                <a:ea typeface="楷体" panose="02010609060101010101" pitchFamily="49" charset="-122"/>
              </a:rPr>
              <a:t>美元，至少</a:t>
            </a:r>
            <a:r>
              <a:rPr lang="en-US" altLang="zh-CN" sz="2800" b="0" dirty="0" smtClean="0">
                <a:latin typeface="楷体" panose="02010609060101010101" pitchFamily="49" charset="-122"/>
                <a:ea typeface="楷体" panose="02010609060101010101" pitchFamily="49" charset="-122"/>
              </a:rPr>
              <a:t>$1</a:t>
            </a:r>
            <a:r>
              <a:rPr lang="zh-CN" altLang="en-US" sz="2800" b="0" dirty="0" smtClean="0">
                <a:latin typeface="楷体" panose="02010609060101010101" pitchFamily="49" charset="-122"/>
                <a:ea typeface="楷体" panose="02010609060101010101" pitchFamily="49" charset="-122"/>
              </a:rPr>
              <a:t>是花在痴呆上的。</a:t>
            </a:r>
            <a:endParaRPr lang="en-US" altLang="zh-CN" sz="2800" b="0" dirty="0" smtClean="0">
              <a:latin typeface="楷体" panose="02010609060101010101" pitchFamily="49" charset="-122"/>
              <a:ea typeface="楷体" panose="02010609060101010101" pitchFamily="49" charset="-122"/>
            </a:endParaRPr>
          </a:p>
          <a:p>
            <a:endParaRPr lang="en-US" altLang="zh-CN" sz="2800" b="0" dirty="0" smtClean="0">
              <a:latin typeface="楷体" panose="02010609060101010101" pitchFamily="49" charset="-122"/>
              <a:ea typeface="楷体" panose="02010609060101010101" pitchFamily="49" charset="-122"/>
            </a:endParaRPr>
          </a:p>
          <a:p>
            <a:r>
              <a:rPr lang="en-US" altLang="zh-CN" sz="2800" b="0" dirty="0" smtClean="0">
                <a:latin typeface="楷体" panose="02010609060101010101" pitchFamily="49" charset="-122"/>
                <a:ea typeface="楷体" panose="02010609060101010101" pitchFamily="49" charset="-122"/>
              </a:rPr>
              <a:t>2010</a:t>
            </a:r>
            <a:r>
              <a:rPr lang="zh-CN" altLang="en-US" sz="2800" b="0" dirty="0" smtClean="0">
                <a:latin typeface="楷体" panose="02010609060101010101" pitchFamily="49" charset="-122"/>
                <a:ea typeface="楷体" panose="02010609060101010101" pitchFamily="49" charset="-122"/>
              </a:rPr>
              <a:t>年，</a:t>
            </a:r>
            <a:r>
              <a:rPr lang="zh-CN" altLang="en-US" sz="2800" dirty="0" smtClean="0">
                <a:latin typeface="楷体" panose="02010609060101010101" pitchFamily="49" charset="-122"/>
                <a:ea typeface="楷体" panose="02010609060101010101" pitchFamily="49" charset="-122"/>
              </a:rPr>
              <a:t>全球</a:t>
            </a:r>
            <a:r>
              <a:rPr lang="zh-CN" altLang="en-US" sz="2800" b="0" dirty="0" smtClean="0">
                <a:latin typeface="楷体" panose="02010609060101010101" pitchFamily="49" charset="-122"/>
                <a:ea typeface="楷体" panose="02010609060101010101" pitchFamily="49" charset="-122"/>
              </a:rPr>
              <a:t>用于痴呆的花费超过全球</a:t>
            </a:r>
            <a:r>
              <a:rPr lang="en-US" altLang="zh-CN" sz="2800" b="0" dirty="0" smtClean="0">
                <a:latin typeface="Calibri" panose="020F0502020204030204" pitchFamily="34" charset="0"/>
                <a:ea typeface="楷体" panose="02010609060101010101" pitchFamily="49" charset="-122"/>
                <a:cs typeface="Calibri" panose="020F0502020204030204" pitchFamily="34" charset="0"/>
              </a:rPr>
              <a:t>GDP</a:t>
            </a:r>
            <a:r>
              <a:rPr lang="zh-CN" altLang="en-US" sz="2800" b="0" dirty="0" smtClean="0">
                <a:latin typeface="楷体" panose="02010609060101010101" pitchFamily="49" charset="-122"/>
                <a:ea typeface="楷体" panose="02010609060101010101" pitchFamily="49" charset="-122"/>
              </a:rPr>
              <a:t>的</a:t>
            </a:r>
            <a:r>
              <a:rPr lang="en-US" altLang="zh-CN" sz="2800" b="0" dirty="0" smtClean="0">
                <a:latin typeface="楷体" panose="02010609060101010101" pitchFamily="49" charset="-122"/>
                <a:ea typeface="楷体" panose="02010609060101010101" pitchFamily="49" charset="-122"/>
              </a:rPr>
              <a:t>1%</a:t>
            </a:r>
            <a:r>
              <a:rPr lang="zh-CN" altLang="en-US" sz="2800" b="0" dirty="0" smtClean="0">
                <a:latin typeface="楷体" panose="02010609060101010101" pitchFamily="49" charset="-122"/>
                <a:ea typeface="楷体" panose="02010609060101010101" pitchFamily="49" charset="-122"/>
              </a:rPr>
              <a:t>，即</a:t>
            </a:r>
            <a:r>
              <a:rPr lang="en-US" altLang="zh-CN" sz="2800" b="0" dirty="0" smtClean="0">
                <a:latin typeface="楷体" panose="02010609060101010101" pitchFamily="49" charset="-122"/>
                <a:ea typeface="楷体" panose="02010609060101010101" pitchFamily="49" charset="-122"/>
              </a:rPr>
              <a:t>6040</a:t>
            </a:r>
            <a:r>
              <a:rPr lang="zh-CN" altLang="en-US" sz="2800" b="0" dirty="0" smtClean="0">
                <a:latin typeface="楷体" panose="02010609060101010101" pitchFamily="49" charset="-122"/>
                <a:ea typeface="楷体" panose="02010609060101010101" pitchFamily="49" charset="-122"/>
              </a:rPr>
              <a:t>亿美元。</a:t>
            </a:r>
            <a:endParaRPr lang="en-US" altLang="zh-CN" sz="2400" b="0" dirty="0" smtClean="0"/>
          </a:p>
        </p:txBody>
      </p:sp>
      <p:sp>
        <p:nvSpPr>
          <p:cNvPr id="6" name="标题 1"/>
          <p:cNvSpPr>
            <a:spLocks noGrp="1"/>
          </p:cNvSpPr>
          <p:nvPr>
            <p:ph type="title"/>
          </p:nvPr>
        </p:nvSpPr>
        <p:spPr>
          <a:xfrm>
            <a:off x="500034" y="428604"/>
            <a:ext cx="7429552" cy="1000108"/>
          </a:xfrm>
        </p:spPr>
        <p:txBody>
          <a:bodyPr>
            <a:normAutofit/>
          </a:bodyPr>
          <a:lstStyle/>
          <a:p>
            <a:r>
              <a:rPr lang="zh-CN" altLang="en-US" dirty="0" smtClean="0"/>
              <a:t>疾病负担</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1"/>
          <a:srcRect/>
          <a:stretch>
            <a:fillRect/>
          </a:stretch>
        </p:blipFill>
        <p:spPr bwMode="auto">
          <a:xfrm>
            <a:off x="1357290" y="1500174"/>
            <a:ext cx="5000660" cy="3378943"/>
          </a:xfrm>
          <a:prstGeom prst="rect">
            <a:avLst/>
          </a:prstGeom>
          <a:noFill/>
          <a:ln w="9525">
            <a:noFill/>
            <a:miter lim="800000"/>
            <a:headEnd/>
            <a:tailEnd/>
          </a:ln>
          <a:effectLst/>
        </p:spPr>
      </p:pic>
      <p:sp>
        <p:nvSpPr>
          <p:cNvPr id="5" name="矩形 4"/>
          <p:cNvSpPr/>
          <p:nvPr/>
        </p:nvSpPr>
        <p:spPr>
          <a:xfrm>
            <a:off x="1142976" y="4786322"/>
            <a:ext cx="7000924" cy="523220"/>
          </a:xfrm>
          <a:prstGeom prst="rect">
            <a:avLst/>
          </a:prstGeom>
        </p:spPr>
        <p:txBody>
          <a:bodyPr wrap="square">
            <a:spAutoFit/>
          </a:bodyPr>
          <a:lstStyle/>
          <a:p>
            <a:r>
              <a:rPr lang="en-US" altLang="zh-CN" sz="1400" b="0" dirty="0" smtClean="0">
                <a:latin typeface="Calibri" panose="020F0502020204030204" pitchFamily="34" charset="0"/>
                <a:cs typeface="Calibri" panose="020F0502020204030204" pitchFamily="34" charset="0"/>
              </a:rPr>
              <a:t>Kit Yee Chan, et al. Epidemiology of Alzheimer’s disease and other forms of dementia in China, 1990–2010: a systematic review and analysis</a:t>
            </a:r>
            <a:r>
              <a:rPr lang="zh-CN" altLang="en-US" sz="1400" b="0" dirty="0" smtClean="0">
                <a:latin typeface="Calibri" panose="020F0502020204030204" pitchFamily="34" charset="0"/>
                <a:cs typeface="Calibri" panose="020F0502020204030204" pitchFamily="34" charset="0"/>
              </a:rPr>
              <a:t>．</a:t>
            </a:r>
            <a:r>
              <a:rPr lang="en-US" altLang="zh-CN" sz="1400" b="0" dirty="0" smtClean="0">
                <a:latin typeface="Calibri" panose="020F0502020204030204" pitchFamily="34" charset="0"/>
                <a:cs typeface="Calibri" panose="020F0502020204030204" pitchFamily="34" charset="0"/>
              </a:rPr>
              <a:t>Lancet 2013.</a:t>
            </a:r>
            <a:endParaRPr lang="zh-CN" altLang="en-US" sz="1400" b="0" dirty="0">
              <a:latin typeface="Calibri" panose="020F0502020204030204" pitchFamily="34" charset="0"/>
              <a:cs typeface="Calibri" panose="020F0502020204030204" pitchFamily="34" charset="0"/>
            </a:endParaRPr>
          </a:p>
        </p:txBody>
      </p:sp>
      <p:sp>
        <p:nvSpPr>
          <p:cNvPr id="7" name="标题 1"/>
          <p:cNvSpPr>
            <a:spLocks noGrp="1"/>
          </p:cNvSpPr>
          <p:nvPr>
            <p:ph type="title"/>
          </p:nvPr>
        </p:nvSpPr>
        <p:spPr>
          <a:xfrm>
            <a:off x="571472" y="428604"/>
            <a:ext cx="7429552" cy="1000108"/>
          </a:xfrm>
        </p:spPr>
        <p:txBody>
          <a:bodyPr>
            <a:normAutofit/>
          </a:bodyPr>
          <a:lstStyle/>
          <a:p>
            <a:r>
              <a:rPr lang="zh-CN" altLang="en-US" dirty="0" smtClean="0"/>
              <a:t>中国痴呆患病率及患病人数预测</a:t>
            </a:r>
            <a:endParaRPr lang="zh-CN" altLang="en-US" dirty="0"/>
          </a:p>
        </p:txBody>
      </p:sp>
      <p:sp>
        <p:nvSpPr>
          <p:cNvPr id="8" name="矩形 7"/>
          <p:cNvSpPr/>
          <p:nvPr/>
        </p:nvSpPr>
        <p:spPr>
          <a:xfrm>
            <a:off x="928662" y="5357826"/>
            <a:ext cx="7215238" cy="707886"/>
          </a:xfrm>
          <a:prstGeom prst="rect">
            <a:avLst/>
          </a:prstGeom>
        </p:spPr>
        <p:txBody>
          <a:bodyPr wrap="square">
            <a:spAutoFit/>
          </a:bodyPr>
          <a:lstStyle/>
          <a:p>
            <a:r>
              <a:rPr lang="en-US" altLang="zh-CN" sz="2000" b="0" dirty="0" smtClean="0">
                <a:latin typeface="楷体" panose="02010609060101010101" pitchFamily="49" charset="-122"/>
                <a:ea typeface="楷体" panose="02010609060101010101" pitchFamily="49" charset="-122"/>
              </a:rPr>
              <a:t>65</a:t>
            </a:r>
            <a:r>
              <a:rPr lang="zh-CN" altLang="en-US" sz="2000" b="0" dirty="0" smtClean="0">
                <a:latin typeface="楷体" panose="02010609060101010101" pitchFamily="49" charset="-122"/>
                <a:ea typeface="楷体" panose="02010609060101010101" pitchFamily="49" charset="-122"/>
              </a:rPr>
              <a:t>岁以上老年人群的痴呆患病率为 </a:t>
            </a:r>
            <a:r>
              <a:rPr lang="en-US" altLang="zh-CN" sz="2000" b="0" dirty="0" smtClean="0">
                <a:latin typeface="楷体" panose="02010609060101010101" pitchFamily="49" charset="-122"/>
                <a:ea typeface="楷体" panose="02010609060101010101" pitchFamily="49" charset="-122"/>
              </a:rPr>
              <a:t>5.14%</a:t>
            </a:r>
            <a:r>
              <a:rPr lang="zh-CN" altLang="en-US" sz="2000" b="0" dirty="0" smtClean="0">
                <a:latin typeface="楷体" panose="02010609060101010101" pitchFamily="49" charset="-122"/>
                <a:ea typeface="楷体" panose="02010609060101010101" pitchFamily="49" charset="-122"/>
              </a:rPr>
              <a:t>，</a:t>
            </a:r>
            <a:r>
              <a:rPr lang="en-US" altLang="zh-CN" sz="2000" b="0" dirty="0" smtClean="0">
                <a:latin typeface="楷体" panose="02010609060101010101" pitchFamily="49" charset="-122"/>
                <a:ea typeface="楷体" panose="02010609060101010101" pitchFamily="49" charset="-122"/>
              </a:rPr>
              <a:t>AD</a:t>
            </a:r>
            <a:r>
              <a:rPr lang="zh-CN" altLang="en-US" sz="2000" b="0" dirty="0" smtClean="0">
                <a:latin typeface="楷体" panose="02010609060101010101" pitchFamily="49" charset="-122"/>
                <a:ea typeface="楷体" panose="02010609060101010101" pitchFamily="49" charset="-122"/>
              </a:rPr>
              <a:t>患病率为</a:t>
            </a:r>
            <a:r>
              <a:rPr lang="en-US" altLang="zh-CN" sz="2000" b="0" dirty="0" smtClean="0">
                <a:latin typeface="楷体" panose="02010609060101010101" pitchFamily="49" charset="-122"/>
                <a:ea typeface="楷体" panose="02010609060101010101" pitchFamily="49" charset="-122"/>
              </a:rPr>
              <a:t>3.21%</a:t>
            </a:r>
            <a:r>
              <a:rPr lang="zh-CN" altLang="en-US" sz="2000" b="0" dirty="0" smtClean="0">
                <a:latin typeface="楷体" panose="02010609060101010101" pitchFamily="49" charset="-122"/>
                <a:ea typeface="楷体" panose="02010609060101010101" pitchFamily="49" charset="-122"/>
              </a:rPr>
              <a:t>。我国目前老年痴呆患者</a:t>
            </a:r>
            <a:r>
              <a:rPr lang="en-US" altLang="zh-CN" sz="2000" b="0" dirty="0" smtClean="0">
                <a:latin typeface="楷体" panose="02010609060101010101" pitchFamily="49" charset="-122"/>
                <a:ea typeface="楷体" panose="02010609060101010101" pitchFamily="49" charset="-122"/>
              </a:rPr>
              <a:t>900</a:t>
            </a:r>
            <a:r>
              <a:rPr lang="zh-CN" altLang="en-US" sz="2000" b="0" dirty="0" smtClean="0">
                <a:latin typeface="楷体" panose="02010609060101010101" pitchFamily="49" charset="-122"/>
                <a:ea typeface="楷体" panose="02010609060101010101" pitchFamily="49" charset="-122"/>
              </a:rPr>
              <a:t>万左右，其中老年性痴呆约</a:t>
            </a:r>
            <a:r>
              <a:rPr lang="en-US" altLang="zh-CN" sz="2000" b="0" dirty="0" smtClean="0">
                <a:latin typeface="楷体" panose="02010609060101010101" pitchFamily="49" charset="-122"/>
                <a:ea typeface="楷体" panose="02010609060101010101" pitchFamily="49" charset="-122"/>
              </a:rPr>
              <a:t>600</a:t>
            </a:r>
            <a:r>
              <a:rPr lang="zh-CN" altLang="en-US" sz="2000" b="0" dirty="0" smtClean="0">
                <a:latin typeface="楷体" panose="02010609060101010101" pitchFamily="49" charset="-122"/>
                <a:ea typeface="楷体" panose="02010609060101010101" pitchFamily="49" charset="-122"/>
              </a:rPr>
              <a:t>万。</a:t>
            </a:r>
            <a:endParaRPr lang="zh-CN" altLang="en-US" sz="2000" b="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10" y="1428736"/>
            <a:ext cx="7786742" cy="5016758"/>
          </a:xfrm>
          <a:prstGeom prst="rect">
            <a:avLst/>
          </a:prstGeom>
        </p:spPr>
        <p:txBody>
          <a:bodyPr wrap="square">
            <a:spAutoFit/>
          </a:bodyPr>
          <a:lstStyle/>
          <a:p>
            <a:pPr>
              <a:buFont typeface="Wingdings" panose="05000000000000000000" pitchFamily="2" charset="2"/>
              <a:buChar char="n"/>
            </a:pPr>
            <a:r>
              <a:rPr lang="zh-CN" altLang="en-US" sz="3200" dirty="0" smtClean="0"/>
              <a:t>年龄，</a:t>
            </a:r>
            <a:endParaRPr lang="zh-CN" altLang="en-US" sz="3200" dirty="0" smtClean="0"/>
          </a:p>
          <a:p>
            <a:r>
              <a:rPr lang="en-US" altLang="zh-CN" sz="2800" b="0" dirty="0" smtClean="0">
                <a:latin typeface="楷体" panose="02010609060101010101" pitchFamily="49" charset="-122"/>
                <a:ea typeface="楷体" panose="02010609060101010101" pitchFamily="49" charset="-122"/>
              </a:rPr>
              <a:t>AD</a:t>
            </a:r>
            <a:r>
              <a:rPr lang="zh-CN" altLang="en-US" sz="2800" b="0" dirty="0" smtClean="0">
                <a:latin typeface="楷体" panose="02010609060101010101" pitchFamily="49" charset="-122"/>
                <a:ea typeface="楷体" panose="02010609060101010101" pitchFamily="49" charset="-122"/>
              </a:rPr>
              <a:t>患病率在</a:t>
            </a:r>
            <a:r>
              <a:rPr lang="en-US" altLang="zh-CN" sz="2800" b="0" dirty="0" smtClean="0">
                <a:latin typeface="楷体" panose="02010609060101010101" pitchFamily="49" charset="-122"/>
                <a:ea typeface="楷体" panose="02010609060101010101" pitchFamily="49" charset="-122"/>
              </a:rPr>
              <a:t>65</a:t>
            </a:r>
            <a:r>
              <a:rPr lang="zh-CN" altLang="en-US" sz="2800" b="0" dirty="0" smtClean="0">
                <a:latin typeface="楷体" panose="02010609060101010101" pitchFamily="49" charset="-122"/>
                <a:ea typeface="楷体" panose="02010609060101010101" pitchFamily="49" charset="-122"/>
              </a:rPr>
              <a:t>～</a:t>
            </a:r>
            <a:r>
              <a:rPr lang="en-US" altLang="zh-CN" sz="2800" b="0" dirty="0" smtClean="0">
                <a:latin typeface="楷体" panose="02010609060101010101" pitchFamily="49" charset="-122"/>
                <a:ea typeface="楷体" panose="02010609060101010101" pitchFamily="49" charset="-122"/>
              </a:rPr>
              <a:t>69</a:t>
            </a:r>
            <a:r>
              <a:rPr lang="zh-CN" altLang="en-US" sz="2800" b="0" dirty="0" smtClean="0">
                <a:latin typeface="楷体" panose="02010609060101010101" pitchFamily="49" charset="-122"/>
                <a:ea typeface="楷体" panose="02010609060101010101" pitchFamily="49" charset="-122"/>
              </a:rPr>
              <a:t>岁组约为</a:t>
            </a:r>
            <a:r>
              <a:rPr lang="en-US" altLang="zh-CN" sz="2800" b="0" dirty="0" smtClean="0">
                <a:latin typeface="楷体" panose="02010609060101010101" pitchFamily="49" charset="-122"/>
                <a:ea typeface="楷体" panose="02010609060101010101" pitchFamily="49" charset="-122"/>
              </a:rPr>
              <a:t>2%</a:t>
            </a:r>
            <a:r>
              <a:rPr lang="zh-CN" altLang="en-US" sz="2800" b="0" dirty="0" smtClean="0">
                <a:latin typeface="楷体" panose="02010609060101010101" pitchFamily="49" charset="-122"/>
                <a:ea typeface="楷体" panose="02010609060101010101" pitchFamily="49" charset="-122"/>
              </a:rPr>
              <a:t>，以后每</a:t>
            </a:r>
            <a:r>
              <a:rPr lang="en-US" altLang="zh-CN" sz="2800" b="0" dirty="0" smtClean="0">
                <a:latin typeface="楷体" panose="02010609060101010101" pitchFamily="49" charset="-122"/>
                <a:ea typeface="楷体" panose="02010609060101010101" pitchFamily="49" charset="-122"/>
              </a:rPr>
              <a:t>5</a:t>
            </a:r>
            <a:r>
              <a:rPr lang="zh-CN" altLang="en-US" sz="2800" b="0" dirty="0" smtClean="0">
                <a:latin typeface="楷体" panose="02010609060101010101" pitchFamily="49" charset="-122"/>
                <a:ea typeface="楷体" panose="02010609060101010101" pitchFamily="49" charset="-122"/>
              </a:rPr>
              <a:t>岁</a:t>
            </a:r>
            <a:r>
              <a:rPr lang="en-US" altLang="zh-CN" sz="2800" b="0" dirty="0" smtClean="0">
                <a:latin typeface="楷体" panose="02010609060101010101" pitchFamily="49" charset="-122"/>
                <a:ea typeface="楷体" panose="02010609060101010101" pitchFamily="49" charset="-122"/>
              </a:rPr>
              <a:t>,</a:t>
            </a:r>
            <a:r>
              <a:rPr lang="zh-CN" altLang="en-US" sz="2800" b="0" dirty="0" smtClean="0">
                <a:latin typeface="楷体" panose="02010609060101010101" pitchFamily="49" charset="-122"/>
                <a:ea typeface="楷体" panose="02010609060101010101" pitchFamily="49" charset="-122"/>
              </a:rPr>
              <a:t>患病率增加一倍。</a:t>
            </a:r>
            <a:r>
              <a:rPr lang="en-US" altLang="zh-CN" sz="2800" b="0" dirty="0" smtClean="0">
                <a:latin typeface="楷体" panose="02010609060101010101" pitchFamily="49" charset="-122"/>
                <a:ea typeface="楷体" panose="02010609060101010101" pitchFamily="49" charset="-122"/>
              </a:rPr>
              <a:t>AD</a:t>
            </a:r>
            <a:r>
              <a:rPr lang="zh-CN" altLang="en-US" sz="2800" b="0" dirty="0" smtClean="0">
                <a:latin typeface="楷体" panose="02010609060101010101" pitchFamily="49" charset="-122"/>
                <a:ea typeface="楷体" panose="02010609060101010101" pitchFamily="49" charset="-122"/>
              </a:rPr>
              <a:t>发病率从</a:t>
            </a:r>
            <a:r>
              <a:rPr lang="en-US" altLang="zh-CN" sz="2800" b="0" dirty="0" smtClean="0">
                <a:latin typeface="楷体" panose="02010609060101010101" pitchFamily="49" charset="-122"/>
                <a:ea typeface="楷体" panose="02010609060101010101" pitchFamily="49" charset="-122"/>
              </a:rPr>
              <a:t>75</a:t>
            </a:r>
            <a:r>
              <a:rPr lang="zh-CN" altLang="en-US" sz="2800" b="0" dirty="0" smtClean="0">
                <a:latin typeface="楷体" panose="02010609060101010101" pitchFamily="49" charset="-122"/>
                <a:ea typeface="楷体" panose="02010609060101010101" pitchFamily="49" charset="-122"/>
              </a:rPr>
              <a:t>～</a:t>
            </a:r>
            <a:r>
              <a:rPr lang="en-US" altLang="zh-CN" sz="2800" b="0" dirty="0" smtClean="0">
                <a:latin typeface="楷体" panose="02010609060101010101" pitchFamily="49" charset="-122"/>
                <a:ea typeface="楷体" panose="02010609060101010101" pitchFamily="49" charset="-122"/>
              </a:rPr>
              <a:t>79</a:t>
            </a:r>
            <a:r>
              <a:rPr lang="zh-CN" altLang="en-US" sz="2800" b="0" dirty="0" smtClean="0">
                <a:latin typeface="楷体" panose="02010609060101010101" pitchFamily="49" charset="-122"/>
                <a:ea typeface="楷体" panose="02010609060101010101" pitchFamily="49" charset="-122"/>
              </a:rPr>
              <a:t>岁组的大约</a:t>
            </a:r>
            <a:r>
              <a:rPr lang="en-US" altLang="zh-CN" sz="2800" b="0" dirty="0" smtClean="0">
                <a:latin typeface="楷体" panose="02010609060101010101" pitchFamily="49" charset="-122"/>
                <a:ea typeface="楷体" panose="02010609060101010101" pitchFamily="49" charset="-122"/>
              </a:rPr>
              <a:t>2.5</a:t>
            </a:r>
            <a:r>
              <a:rPr lang="zh-CN" altLang="en-US" sz="2800" b="0" dirty="0" smtClean="0">
                <a:latin typeface="楷体" panose="02010609060101010101" pitchFamily="49" charset="-122"/>
                <a:ea typeface="楷体" panose="02010609060101010101" pitchFamily="49" charset="-122"/>
              </a:rPr>
              <a:t>％增加到</a:t>
            </a:r>
            <a:r>
              <a:rPr lang="en-US" altLang="zh-CN" sz="2800" b="0" dirty="0" smtClean="0">
                <a:latin typeface="楷体" panose="02010609060101010101" pitchFamily="49" charset="-122"/>
                <a:ea typeface="楷体" panose="02010609060101010101" pitchFamily="49" charset="-122"/>
              </a:rPr>
              <a:t>80</a:t>
            </a:r>
            <a:r>
              <a:rPr lang="zh-CN" altLang="en-US" sz="2800" b="0" dirty="0" smtClean="0">
                <a:latin typeface="楷体" panose="02010609060101010101" pitchFamily="49" charset="-122"/>
                <a:ea typeface="楷体" panose="02010609060101010101" pitchFamily="49" charset="-122"/>
              </a:rPr>
              <a:t>～</a:t>
            </a:r>
            <a:r>
              <a:rPr lang="en-US" altLang="zh-CN" sz="2800" b="0" dirty="0" smtClean="0">
                <a:latin typeface="楷体" panose="02010609060101010101" pitchFamily="49" charset="-122"/>
                <a:ea typeface="楷体" panose="02010609060101010101" pitchFamily="49" charset="-122"/>
              </a:rPr>
              <a:t>85</a:t>
            </a:r>
            <a:r>
              <a:rPr lang="zh-CN" altLang="en-US" sz="2800" b="0" dirty="0" smtClean="0">
                <a:latin typeface="楷体" panose="02010609060101010101" pitchFamily="49" charset="-122"/>
                <a:ea typeface="楷体" panose="02010609060101010101" pitchFamily="49" charset="-122"/>
              </a:rPr>
              <a:t>岁组的</a:t>
            </a:r>
            <a:r>
              <a:rPr lang="en-US" altLang="zh-CN" sz="2800" b="0" dirty="0" smtClean="0">
                <a:latin typeface="楷体" panose="02010609060101010101" pitchFamily="49" charset="-122"/>
                <a:ea typeface="楷体" panose="02010609060101010101" pitchFamily="49" charset="-122"/>
              </a:rPr>
              <a:t>5%</a:t>
            </a:r>
            <a:r>
              <a:rPr lang="zh-CN" altLang="en-US" sz="2800" b="0" dirty="0" smtClean="0">
                <a:latin typeface="楷体" panose="02010609060101010101" pitchFamily="49" charset="-122"/>
                <a:ea typeface="楷体" panose="02010609060101010101" pitchFamily="49" charset="-122"/>
              </a:rPr>
              <a:t>， </a:t>
            </a:r>
            <a:r>
              <a:rPr lang="en-US" altLang="zh-CN" sz="2800" b="0" dirty="0" smtClean="0">
                <a:latin typeface="楷体" panose="02010609060101010101" pitchFamily="49" charset="-122"/>
                <a:ea typeface="楷体" panose="02010609060101010101" pitchFamily="49" charset="-122"/>
              </a:rPr>
              <a:t>85</a:t>
            </a:r>
            <a:r>
              <a:rPr lang="zh-CN" altLang="en-US" sz="2800" b="0" dirty="0" smtClean="0">
                <a:latin typeface="楷体" panose="02010609060101010101" pitchFamily="49" charset="-122"/>
                <a:ea typeface="楷体" panose="02010609060101010101" pitchFamily="49" charset="-122"/>
              </a:rPr>
              <a:t>岁以上者则可达到近</a:t>
            </a:r>
            <a:r>
              <a:rPr lang="en-US" altLang="zh-CN" sz="2800" b="0" dirty="0" smtClean="0">
                <a:latin typeface="楷体" panose="02010609060101010101" pitchFamily="49" charset="-122"/>
                <a:ea typeface="楷体" panose="02010609060101010101" pitchFamily="49" charset="-122"/>
              </a:rPr>
              <a:t>10%</a:t>
            </a:r>
            <a:r>
              <a:rPr lang="zh-CN" altLang="en-US" sz="2800" b="0" dirty="0" smtClean="0">
                <a:latin typeface="楷体" panose="02010609060101010101" pitchFamily="49" charset="-122"/>
                <a:ea typeface="楷体" panose="02010609060101010101" pitchFamily="49" charset="-122"/>
              </a:rPr>
              <a:t>。</a:t>
            </a:r>
            <a:endParaRPr lang="en-US" altLang="zh-CN" sz="2800" b="0" dirty="0" smtClean="0">
              <a:latin typeface="楷体" panose="02010609060101010101" pitchFamily="49" charset="-122"/>
              <a:ea typeface="楷体" panose="02010609060101010101" pitchFamily="49" charset="-122"/>
            </a:endParaRPr>
          </a:p>
          <a:p>
            <a:endParaRPr lang="zh-CN" altLang="en-US" sz="2800" b="0" dirty="0" smtClean="0">
              <a:latin typeface="楷体" panose="02010609060101010101" pitchFamily="49" charset="-122"/>
              <a:ea typeface="楷体" panose="02010609060101010101" pitchFamily="49" charset="-122"/>
            </a:endParaRPr>
          </a:p>
          <a:p>
            <a:pPr>
              <a:buFont typeface="Wingdings" panose="05000000000000000000" pitchFamily="2" charset="2"/>
              <a:buChar char="n"/>
            </a:pPr>
            <a:r>
              <a:rPr lang="zh-CN" altLang="en-US" sz="3200" dirty="0" smtClean="0"/>
              <a:t>性别，</a:t>
            </a:r>
            <a:endParaRPr lang="en-US" altLang="zh-CN" sz="3200" dirty="0" smtClean="0"/>
          </a:p>
          <a:p>
            <a:r>
              <a:rPr lang="zh-CN" altLang="en-US" sz="2800" b="0" dirty="0" smtClean="0">
                <a:latin typeface="楷体" panose="02010609060101010101" pitchFamily="49" charset="-122"/>
                <a:ea typeface="楷体" panose="02010609060101010101" pitchFamily="49" charset="-122"/>
              </a:rPr>
              <a:t>女性易患</a:t>
            </a:r>
            <a:r>
              <a:rPr lang="en-US" altLang="zh-CN" sz="2800" b="0" dirty="0" smtClean="0">
                <a:latin typeface="楷体" panose="02010609060101010101" pitchFamily="49" charset="-122"/>
                <a:ea typeface="楷体" panose="02010609060101010101" pitchFamily="49" charset="-122"/>
              </a:rPr>
              <a:t>(</a:t>
            </a:r>
            <a:r>
              <a:rPr lang="zh-CN" altLang="en-US" sz="2800" b="0" dirty="0" smtClean="0">
                <a:latin typeface="楷体" panose="02010609060101010101" pitchFamily="49" charset="-122"/>
                <a:ea typeface="楷体" panose="02010609060101010101" pitchFamily="49" charset="-122"/>
              </a:rPr>
              <a:t>男女性别之比为</a:t>
            </a:r>
            <a:r>
              <a:rPr lang="en-US" altLang="zh-CN" sz="2800" b="0" dirty="0" smtClean="0">
                <a:latin typeface="楷体" panose="02010609060101010101" pitchFamily="49" charset="-122"/>
                <a:ea typeface="楷体" panose="02010609060101010101" pitchFamily="49" charset="-122"/>
              </a:rPr>
              <a:t>1.7</a:t>
            </a:r>
            <a:r>
              <a:rPr lang="zh-CN" altLang="en-US" sz="2800" b="0" dirty="0" smtClean="0">
                <a:latin typeface="楷体" panose="02010609060101010101" pitchFamily="49" charset="-122"/>
                <a:ea typeface="楷体" panose="02010609060101010101" pitchFamily="49" charset="-122"/>
              </a:rPr>
              <a:t>：</a:t>
            </a:r>
            <a:r>
              <a:rPr lang="en-US" altLang="zh-CN" sz="2800" b="0" dirty="0" smtClean="0">
                <a:latin typeface="楷体" panose="02010609060101010101" pitchFamily="49" charset="-122"/>
                <a:ea typeface="楷体" panose="02010609060101010101" pitchFamily="49" charset="-122"/>
              </a:rPr>
              <a:t>1)</a:t>
            </a:r>
            <a:endParaRPr lang="en-US" altLang="zh-CN" sz="2800" b="0" dirty="0" smtClean="0">
              <a:latin typeface="楷体" panose="02010609060101010101" pitchFamily="49" charset="-122"/>
              <a:ea typeface="楷体" panose="02010609060101010101" pitchFamily="49" charset="-122"/>
            </a:endParaRPr>
          </a:p>
          <a:p>
            <a:endParaRPr lang="en-US" altLang="zh-CN" sz="2800" b="0" dirty="0" smtClean="0">
              <a:latin typeface="楷体" panose="02010609060101010101" pitchFamily="49" charset="-122"/>
              <a:ea typeface="楷体" panose="02010609060101010101" pitchFamily="49" charset="-122"/>
            </a:endParaRPr>
          </a:p>
          <a:p>
            <a:pPr>
              <a:buFont typeface="Wingdings" panose="05000000000000000000" pitchFamily="2" charset="2"/>
              <a:buChar char="n"/>
            </a:pPr>
            <a:r>
              <a:rPr lang="zh-CN" altLang="en-US" sz="3200" dirty="0" smtClean="0"/>
              <a:t>地区，种族，</a:t>
            </a:r>
            <a:endParaRPr lang="en-US" altLang="zh-CN" sz="3200" dirty="0" smtClean="0"/>
          </a:p>
          <a:p>
            <a:r>
              <a:rPr lang="zh-CN" altLang="en-US" sz="2800" b="0" dirty="0" smtClean="0">
                <a:latin typeface="楷体" panose="02010609060101010101" pitchFamily="49" charset="-122"/>
                <a:ea typeface="楷体" panose="02010609060101010101" pitchFamily="49" charset="-122"/>
                <a:cs typeface="Thorndale Duospace WT J" pitchFamily="49" charset="-122"/>
              </a:rPr>
              <a:t>亚型在地区分布特征有差异</a:t>
            </a:r>
            <a:endParaRPr lang="zh-CN" altLang="en-US" sz="2800" b="0" dirty="0">
              <a:latin typeface="楷体" panose="02010609060101010101" pitchFamily="49" charset="-122"/>
              <a:ea typeface="楷体" panose="02010609060101010101" pitchFamily="49" charset="-122"/>
              <a:cs typeface="Thorndale Duospace WT J" pitchFamily="49" charset="-122"/>
            </a:endParaRPr>
          </a:p>
        </p:txBody>
      </p:sp>
      <p:sp>
        <p:nvSpPr>
          <p:cNvPr id="8" name="标题 1"/>
          <p:cNvSpPr>
            <a:spLocks noGrp="1"/>
          </p:cNvSpPr>
          <p:nvPr>
            <p:ph type="title"/>
          </p:nvPr>
        </p:nvSpPr>
        <p:spPr>
          <a:xfrm>
            <a:off x="571472" y="428604"/>
            <a:ext cx="7429552" cy="1000108"/>
          </a:xfrm>
        </p:spPr>
        <p:txBody>
          <a:bodyPr>
            <a:normAutofit/>
          </a:bodyPr>
          <a:lstStyle/>
          <a:p>
            <a:r>
              <a:rPr lang="zh-CN" altLang="en-US" dirty="0" smtClean="0"/>
              <a:t>痴呆危险因素</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a:xfrm>
            <a:off x="500034" y="857232"/>
            <a:ext cx="8215370" cy="5572164"/>
          </a:xfrm>
        </p:spPr>
        <p:txBody>
          <a:bodyPr>
            <a:normAutofit/>
          </a:bodyPr>
          <a:lstStyle/>
          <a:p>
            <a:pPr>
              <a:buClr>
                <a:schemeClr val="tx1"/>
              </a:buClr>
              <a:buFont typeface="Wingdings" panose="05000000000000000000" pitchFamily="2" charset="2"/>
              <a:buChar char="n"/>
            </a:pPr>
            <a:r>
              <a:rPr kumimoji="0" lang="zh-CN" altLang="en-US" sz="3200" b="1" dirty="0" smtClean="0">
                <a:latin typeface="楷体_GB2312" pitchFamily="49" charset="-122"/>
                <a:ea typeface="楷体_GB2312" pitchFamily="49" charset="-122"/>
              </a:rPr>
              <a:t>糖尿病、心血管疾病</a:t>
            </a:r>
            <a:endParaRPr kumimoji="0" lang="zh-CN" altLang="en-US" sz="3200" b="1" dirty="0" smtClean="0">
              <a:latin typeface="楷体_GB2312" pitchFamily="49" charset="-122"/>
              <a:ea typeface="楷体_GB2312" pitchFamily="49" charset="-122"/>
            </a:endParaRPr>
          </a:p>
          <a:p>
            <a:pPr>
              <a:buClr>
                <a:schemeClr val="tx1"/>
              </a:buClr>
              <a:buFont typeface="Wingdings" panose="05000000000000000000" pitchFamily="2" charset="2"/>
              <a:buNone/>
            </a:pPr>
            <a:r>
              <a:rPr kumimoji="0" lang="zh-CN" altLang="en-US" sz="2000" dirty="0" smtClean="0">
                <a:ea typeface="宋体" panose="02010600030101010101" pitchFamily="2" charset="-122"/>
              </a:rPr>
              <a:t>	</a:t>
            </a:r>
            <a:r>
              <a:rPr lang="zh-CN" altLang="en-US" sz="2400" dirty="0" smtClean="0">
                <a:latin typeface="楷体" panose="02010609060101010101" pitchFamily="49" charset="-122"/>
                <a:ea typeface="楷体" panose="02010609060101010101" pitchFamily="49" charset="-122"/>
              </a:rPr>
              <a:t>糖尿病人群患老年痴呆症的危险性是正常人的</a:t>
            </a:r>
            <a:r>
              <a:rPr lang="en-US" altLang="zh-CN" sz="2400" dirty="0" smtClean="0">
                <a:latin typeface="楷体" panose="02010609060101010101" pitchFamily="49" charset="-122"/>
                <a:ea typeface="楷体" panose="02010609060101010101" pitchFamily="49" charset="-122"/>
              </a:rPr>
              <a:t>4.6</a:t>
            </a:r>
            <a:r>
              <a:rPr lang="zh-CN" altLang="en-US" sz="2400" dirty="0" smtClean="0">
                <a:latin typeface="楷体" panose="02010609060101010101" pitchFamily="49" charset="-122"/>
                <a:ea typeface="楷体" panose="02010609060101010101" pitchFamily="49" charset="-122"/>
              </a:rPr>
              <a:t>倍。</a:t>
            </a:r>
            <a:endParaRPr lang="zh-CN" altLang="en-US" sz="2400" dirty="0" smtClean="0">
              <a:latin typeface="楷体" panose="02010609060101010101" pitchFamily="49" charset="-122"/>
              <a:ea typeface="楷体" panose="02010609060101010101" pitchFamily="49" charset="-122"/>
            </a:endParaRPr>
          </a:p>
          <a:p>
            <a:pPr>
              <a:buClr>
                <a:schemeClr val="tx1"/>
              </a:buClr>
              <a:buFont typeface="Wingdings" panose="05000000000000000000" pitchFamily="2" charset="2"/>
              <a:buChar char="n"/>
            </a:pPr>
            <a:r>
              <a:rPr lang="zh-CN" altLang="en-US" sz="3200" b="1" dirty="0" smtClean="0">
                <a:latin typeface="楷体_GB2312" pitchFamily="49" charset="-122"/>
                <a:ea typeface="楷体_GB2312" pitchFamily="49" charset="-122"/>
              </a:rPr>
              <a:t>肥胖或低体重</a:t>
            </a:r>
            <a:endParaRPr lang="zh-CN" altLang="en-US" sz="3200" b="1" dirty="0" smtClean="0">
              <a:latin typeface="楷体_GB2312" pitchFamily="49" charset="-122"/>
              <a:ea typeface="楷体_GB2312" pitchFamily="49" charset="-122"/>
            </a:endParaRPr>
          </a:p>
          <a:p>
            <a:pPr>
              <a:buClr>
                <a:schemeClr val="tx1"/>
              </a:buClr>
              <a:buFont typeface="Wingdings" panose="05000000000000000000" pitchFamily="2" charset="2"/>
              <a:buNone/>
            </a:pPr>
            <a:r>
              <a:rPr lang="zh-CN" altLang="en-US" sz="2400" dirty="0" smtClean="0">
                <a:ea typeface="宋体" panose="02010600030101010101" pitchFamily="2" charset="-122"/>
              </a:rPr>
              <a:t>	</a:t>
            </a:r>
            <a:r>
              <a:rPr lang="zh-CN" altLang="en-US" sz="2400" dirty="0" smtClean="0">
                <a:latin typeface="楷体" panose="02010609060101010101" pitchFamily="49" charset="-122"/>
                <a:ea typeface="楷体" panose="02010609060101010101" pitchFamily="49" charset="-122"/>
              </a:rPr>
              <a:t>肥胖患者发生痴呆，</a:t>
            </a:r>
            <a:r>
              <a:rPr lang="en-US" altLang="zh-CN" sz="2400" dirty="0" smtClean="0">
                <a:latin typeface="楷体" panose="02010609060101010101" pitchFamily="49" charset="-122"/>
                <a:ea typeface="楷体" panose="02010609060101010101" pitchFamily="49" charset="-122"/>
              </a:rPr>
              <a:t>AD, </a:t>
            </a:r>
            <a:r>
              <a:rPr lang="en-US" altLang="zh-CN" sz="2400" dirty="0" err="1" smtClean="0">
                <a:latin typeface="楷体" panose="02010609060101010101" pitchFamily="49" charset="-122"/>
                <a:ea typeface="楷体" panose="02010609060101010101" pitchFamily="49" charset="-122"/>
              </a:rPr>
              <a:t>VaD</a:t>
            </a:r>
            <a:r>
              <a:rPr lang="zh-CN" altLang="en-US" sz="2400" dirty="0" smtClean="0">
                <a:latin typeface="楷体" panose="02010609060101010101" pitchFamily="49" charset="-122"/>
                <a:ea typeface="楷体" panose="02010609060101010101" pitchFamily="49" charset="-122"/>
              </a:rPr>
              <a:t>的危险性分别会增加</a:t>
            </a:r>
            <a:r>
              <a:rPr lang="en-US" altLang="zh-CN" sz="2400" dirty="0" smtClean="0">
                <a:latin typeface="楷体" panose="02010609060101010101" pitchFamily="49" charset="-122"/>
                <a:ea typeface="楷体" panose="02010609060101010101" pitchFamily="49" charset="-122"/>
              </a:rPr>
              <a:t>42%</a:t>
            </a:r>
            <a:r>
              <a:rPr lang="zh-CN" altLang="en-US" sz="2400" dirty="0" smtClean="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80%</a:t>
            </a:r>
            <a:r>
              <a:rPr lang="zh-CN" altLang="en-US" sz="2400" dirty="0" smtClean="0">
                <a:latin typeface="楷体" panose="02010609060101010101" pitchFamily="49" charset="-122"/>
                <a:ea typeface="楷体" panose="02010609060101010101" pitchFamily="49" charset="-122"/>
              </a:rPr>
              <a:t>，</a:t>
            </a:r>
            <a:r>
              <a:rPr lang="en-US" altLang="zh-CN" sz="2400" dirty="0" smtClean="0">
                <a:latin typeface="楷体" panose="02010609060101010101" pitchFamily="49" charset="-122"/>
                <a:ea typeface="楷体" panose="02010609060101010101" pitchFamily="49" charset="-122"/>
              </a:rPr>
              <a:t>73%</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a:buClr>
                <a:schemeClr val="tx1"/>
              </a:buClr>
              <a:buFont typeface="Wingdings" panose="05000000000000000000" pitchFamily="2" charset="2"/>
              <a:buNone/>
            </a:pP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低体重者患痴呆的危险性会增加</a:t>
            </a:r>
            <a:r>
              <a:rPr lang="en-US" altLang="zh-CN" sz="2400" dirty="0" smtClean="0">
                <a:latin typeface="楷体" panose="02010609060101010101" pitchFamily="49" charset="-122"/>
                <a:ea typeface="楷体" panose="02010609060101010101" pitchFamily="49" charset="-122"/>
              </a:rPr>
              <a:t>36%</a:t>
            </a:r>
            <a:r>
              <a:rPr lang="zh-CN" altLang="en-US" sz="2400" dirty="0" smtClean="0">
                <a:latin typeface="楷体" panose="02010609060101010101" pitchFamily="49" charset="-122"/>
                <a:ea typeface="楷体" panose="02010609060101010101" pitchFamily="49" charset="-122"/>
              </a:rPr>
              <a:t>左右。</a:t>
            </a:r>
            <a:endParaRPr lang="zh-CN" altLang="en-US" sz="2400" dirty="0" smtClean="0">
              <a:latin typeface="楷体" panose="02010609060101010101" pitchFamily="49" charset="-122"/>
              <a:ea typeface="楷体" panose="02010609060101010101" pitchFamily="49" charset="-122"/>
            </a:endParaRPr>
          </a:p>
          <a:p>
            <a:pPr>
              <a:buClr>
                <a:schemeClr val="tx1"/>
              </a:buClr>
              <a:buFont typeface="Wingdings" panose="05000000000000000000" pitchFamily="2" charset="2"/>
              <a:buChar char="n"/>
            </a:pPr>
            <a:r>
              <a:rPr lang="zh-CN" altLang="en-US" sz="3200" b="1" dirty="0" smtClean="0">
                <a:latin typeface="楷体_GB2312" pitchFamily="49" charset="-122"/>
                <a:ea typeface="楷体_GB2312" pitchFamily="49" charset="-122"/>
              </a:rPr>
              <a:t>吸烟、咖啡 </a:t>
            </a:r>
            <a:r>
              <a:rPr lang="en-US" altLang="zh-CN" sz="3200" dirty="0" smtClean="0">
                <a:ea typeface="楷体" panose="02010609060101010101" pitchFamily="49" charset="-122"/>
              </a:rPr>
              <a:t>(</a:t>
            </a:r>
            <a:r>
              <a:rPr lang="zh-CN" altLang="en-US" sz="3200" dirty="0" smtClean="0">
                <a:ea typeface="楷体" panose="02010609060101010101" pitchFamily="49" charset="-122"/>
              </a:rPr>
              <a:t>保护因素</a:t>
            </a:r>
            <a:r>
              <a:rPr lang="zh-CN" altLang="en-US" sz="3200" dirty="0" smtClean="0"/>
              <a:t>？</a:t>
            </a:r>
            <a:r>
              <a:rPr lang="zh-CN" altLang="en-US" sz="3200" dirty="0" smtClean="0">
                <a:ea typeface="宋体" panose="02010600030101010101" pitchFamily="2" charset="-122"/>
              </a:rPr>
              <a:t>）</a:t>
            </a:r>
            <a:endParaRPr lang="zh-CN" altLang="en-US" sz="3200" dirty="0" smtClean="0">
              <a:ea typeface="宋体" panose="02010600030101010101" pitchFamily="2" charset="-122"/>
            </a:endParaRPr>
          </a:p>
          <a:p>
            <a:pPr>
              <a:buClr>
                <a:schemeClr val="tx1"/>
              </a:buClr>
              <a:buFont typeface="Wingdings" panose="05000000000000000000" pitchFamily="2" charset="2"/>
              <a:buNone/>
            </a:pPr>
            <a:r>
              <a:rPr lang="zh-CN" altLang="en-US" sz="18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体内如果存在</a:t>
            </a:r>
            <a:r>
              <a:rPr lang="en-US" altLang="zh-CN" sz="2400" dirty="0" smtClean="0">
                <a:latin typeface="楷体" panose="02010609060101010101" pitchFamily="49" charset="-122"/>
                <a:ea typeface="楷体" panose="02010609060101010101" pitchFamily="49" charset="-122"/>
              </a:rPr>
              <a:t>APOE-4</a:t>
            </a:r>
            <a:r>
              <a:rPr lang="zh-CN" altLang="en-US" sz="2400" dirty="0" smtClean="0">
                <a:latin typeface="楷体" panose="02010609060101010101" pitchFamily="49" charset="-122"/>
                <a:ea typeface="楷体" panose="02010609060101010101" pitchFamily="49" charset="-122"/>
              </a:rPr>
              <a:t>基因，吸烟并不增加老年痴呆症发病可能性。如果缺乏这一基因，吸烟将增加罹患老年痴呆症的可能性</a:t>
            </a:r>
            <a:r>
              <a:rPr lang="en-US" altLang="zh-CN" sz="2400" dirty="0" smtClean="0">
                <a:latin typeface="楷体" panose="02010609060101010101" pitchFamily="49" charset="-122"/>
                <a:ea typeface="楷体" panose="02010609060101010101" pitchFamily="49" charset="-122"/>
              </a:rPr>
              <a:t>70</a:t>
            </a:r>
            <a:r>
              <a:rPr lang="zh-CN" altLang="en-US" sz="2400" dirty="0" smtClean="0">
                <a:latin typeface="楷体" panose="02010609060101010101" pitchFamily="49" charset="-122"/>
                <a:ea typeface="楷体" panose="02010609060101010101" pitchFamily="49" charset="-122"/>
              </a:rPr>
              <a:t>％。</a:t>
            </a:r>
            <a:endParaRPr lang="zh-CN" altLang="en-US" sz="2400" dirty="0" smtClean="0">
              <a:latin typeface="楷体" panose="02010609060101010101" pitchFamily="49" charset="-122"/>
              <a:ea typeface="楷体" panose="02010609060101010101" pitchFamily="49" charset="-122"/>
            </a:endParaRPr>
          </a:p>
          <a:p>
            <a:pPr>
              <a:buClr>
                <a:schemeClr val="tx1"/>
              </a:buClr>
              <a:buFont typeface="Wingdings" panose="05000000000000000000" pitchFamily="2" charset="2"/>
              <a:buNone/>
            </a:pPr>
            <a:r>
              <a:rPr lang="zh-CN" altLang="en-US" sz="2400" dirty="0" smtClean="0">
                <a:latin typeface="楷体" panose="02010609060101010101" pitchFamily="49" charset="-122"/>
                <a:ea typeface="楷体" panose="02010609060101010101" pitchFamily="49" charset="-122"/>
              </a:rPr>
              <a:t>	动物实验表明，患有记忆力衰退的老鼠在饮用加入咖啡因的水后，脑部</a:t>
            </a:r>
            <a:r>
              <a:rPr lang="en-US" altLang="zh-CN" sz="2400" dirty="0" smtClean="0">
                <a:latin typeface="楷体" panose="02010609060101010101" pitchFamily="49" charset="-122"/>
                <a:ea typeface="楷体" panose="02010609060101010101" pitchFamily="49" charset="-122"/>
              </a:rPr>
              <a:t>β-</a:t>
            </a:r>
            <a:r>
              <a:rPr lang="zh-CN" altLang="en-US" sz="2400" dirty="0" smtClean="0">
                <a:latin typeface="楷体" panose="02010609060101010101" pitchFamily="49" charset="-122"/>
                <a:ea typeface="楷体" panose="02010609060101010101" pitchFamily="49" charset="-122"/>
              </a:rPr>
              <a:t>淀粉样蛋白水平下降了</a:t>
            </a:r>
            <a:r>
              <a:rPr lang="en-US" altLang="zh-CN" sz="2400" dirty="0" smtClean="0">
                <a:latin typeface="楷体" panose="02010609060101010101" pitchFamily="49" charset="-122"/>
                <a:ea typeface="楷体" panose="02010609060101010101" pitchFamily="49" charset="-122"/>
              </a:rPr>
              <a:t>50</a:t>
            </a:r>
            <a:r>
              <a:rPr lang="zh-CN" altLang="en-US" sz="2400" dirty="0" smtClean="0">
                <a:latin typeface="楷体" panose="02010609060101010101" pitchFamily="49" charset="-122"/>
                <a:ea typeface="楷体" panose="02010609060101010101" pitchFamily="49" charset="-122"/>
              </a:rPr>
              <a:t>％。</a:t>
            </a:r>
            <a:endParaRPr lang="zh-CN" altLang="en-US" sz="2400"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4294967295"/>
          </p:nvPr>
        </p:nvSpPr>
        <p:spPr>
          <a:xfrm>
            <a:off x="500034" y="928670"/>
            <a:ext cx="7929618" cy="4714908"/>
          </a:xfrm>
        </p:spPr>
        <p:txBody>
          <a:bodyPr>
            <a:normAutofit/>
          </a:bodyPr>
          <a:lstStyle/>
          <a:p>
            <a:pPr>
              <a:buClrTx/>
              <a:buFont typeface="Wingdings" panose="05000000000000000000" pitchFamily="2" charset="2"/>
              <a:buChar char="n"/>
            </a:pPr>
            <a:r>
              <a:rPr lang="zh-CN" altLang="en-US" sz="3200" b="1" dirty="0" smtClean="0">
                <a:latin typeface="楷体_GB2312" pitchFamily="49" charset="-122"/>
                <a:ea typeface="楷体_GB2312" pitchFamily="49" charset="-122"/>
              </a:rPr>
              <a:t>教育程度</a:t>
            </a:r>
            <a:endParaRPr lang="zh-CN" altLang="en-US" sz="3200" b="1" dirty="0" smtClean="0">
              <a:latin typeface="楷体_GB2312" pitchFamily="49" charset="-122"/>
              <a:ea typeface="楷体_GB2312" pitchFamily="49" charset="-122"/>
            </a:endParaRPr>
          </a:p>
          <a:p>
            <a:pPr>
              <a:buClrTx/>
              <a:buFont typeface="Wingdings" panose="05000000000000000000" pitchFamily="2" charset="2"/>
              <a:buNone/>
            </a:pPr>
            <a:r>
              <a:rPr lang="zh-CN" altLang="en-US" dirty="0" smtClean="0">
                <a:latin typeface="宋体" panose="02010600030101010101" pitchFamily="2" charset="-122"/>
                <a:ea typeface="宋体" panose="02010600030101010101" pitchFamily="2" charset="-122"/>
              </a:rPr>
              <a:t>	</a:t>
            </a:r>
            <a:r>
              <a:rPr lang="zh-CN" altLang="en-US" dirty="0" smtClean="0">
                <a:latin typeface="楷体" panose="02010609060101010101" pitchFamily="49" charset="-122"/>
                <a:ea typeface="楷体" panose="02010609060101010101" pitchFamily="49" charset="-122"/>
              </a:rPr>
              <a:t>受教育的时间越长，患各种痴呆风险越小。</a:t>
            </a:r>
            <a:endParaRPr lang="zh-CN" altLang="en-US" dirty="0" smtClean="0">
              <a:latin typeface="楷体" panose="02010609060101010101" pitchFamily="49" charset="-122"/>
              <a:ea typeface="楷体" panose="02010609060101010101" pitchFamily="49" charset="-122"/>
            </a:endParaRPr>
          </a:p>
          <a:p>
            <a:pPr>
              <a:buClrTx/>
              <a:buFont typeface="Wingdings" panose="05000000000000000000" pitchFamily="2" charset="2"/>
              <a:buChar char="n"/>
            </a:pPr>
            <a:r>
              <a:rPr lang="zh-CN" altLang="en-US" sz="3200" b="1" dirty="0" smtClean="0">
                <a:latin typeface="楷体_GB2312" pitchFamily="49" charset="-122"/>
                <a:ea typeface="楷体_GB2312" pitchFamily="49" charset="-122"/>
              </a:rPr>
              <a:t>遗传、环境因素、饮食或生活方式</a:t>
            </a:r>
            <a:endParaRPr lang="zh-CN" altLang="en-US" sz="3200" b="1" dirty="0" smtClean="0">
              <a:latin typeface="楷体_GB2312" pitchFamily="49" charset="-122"/>
              <a:ea typeface="楷体_GB2312" pitchFamily="49" charset="-122"/>
            </a:endParaRPr>
          </a:p>
          <a:p>
            <a:pPr>
              <a:buClrTx/>
              <a:buFont typeface="Wingdings" panose="05000000000000000000" pitchFamily="2" charset="2"/>
              <a:buNone/>
            </a:pPr>
            <a:r>
              <a:rPr lang="zh-CN" altLang="en-US" dirty="0" smtClean="0">
                <a:latin typeface="宋体" panose="02010600030101010101" pitchFamily="2" charset="-122"/>
                <a:ea typeface="宋体" panose="02010600030101010101" pitchFamily="2" charset="-122"/>
              </a:rPr>
              <a:t>	</a:t>
            </a:r>
            <a:r>
              <a:rPr lang="zh-CN" altLang="en-US" dirty="0" smtClean="0">
                <a:latin typeface="楷体" panose="02010609060101010101" pitchFamily="49" charset="-122"/>
                <a:ea typeface="楷体" panose="02010609060101010101" pitchFamily="49" charset="-122"/>
              </a:rPr>
              <a:t>遗传与环境的交互作用、饮食或生活行为方式等暴露因素均可影响</a:t>
            </a:r>
            <a:r>
              <a:rPr lang="en-US" altLang="zh-CN" dirty="0" smtClean="0">
                <a:latin typeface="楷体" panose="02010609060101010101" pitchFamily="49" charset="-122"/>
                <a:ea typeface="楷体" panose="02010609060101010101" pitchFamily="49" charset="-122"/>
              </a:rPr>
              <a:t>AD</a:t>
            </a:r>
            <a:r>
              <a:rPr lang="zh-CN" altLang="en-US" dirty="0" smtClean="0">
                <a:latin typeface="楷体" panose="02010609060101010101" pitchFamily="49" charset="-122"/>
                <a:ea typeface="楷体" panose="02010609060101010101" pitchFamily="49" charset="-122"/>
              </a:rPr>
              <a:t>的发生。</a:t>
            </a:r>
            <a:endParaRPr lang="zh-CN" altLang="en-US" dirty="0" smtClean="0">
              <a:latin typeface="楷体" panose="02010609060101010101" pitchFamily="49" charset="-122"/>
              <a:ea typeface="楷体" panose="02010609060101010101" pitchFamily="49" charset="-122"/>
            </a:endParaRPr>
          </a:p>
          <a:p>
            <a:pPr>
              <a:buClrTx/>
              <a:buFont typeface="Wingdings" panose="05000000000000000000" pitchFamily="2" charset="2"/>
              <a:buChar char="n"/>
            </a:pPr>
            <a:r>
              <a:rPr lang="zh-CN" altLang="en-US" sz="3200" b="1" dirty="0" smtClean="0">
                <a:latin typeface="楷体_GB2312" pitchFamily="49" charset="-122"/>
                <a:ea typeface="楷体_GB2312" pitchFamily="49" charset="-122"/>
              </a:rPr>
              <a:t>其它</a:t>
            </a:r>
            <a:endParaRPr lang="en-US" altLang="zh-CN" sz="3200" b="1" dirty="0" smtClean="0">
              <a:latin typeface="楷体_GB2312" pitchFamily="49" charset="-122"/>
              <a:ea typeface="楷体_GB2312" pitchFamily="49" charset="-122"/>
            </a:endParaRPr>
          </a:p>
          <a:p>
            <a:pPr eaLnBrk="1" hangingPunct="1">
              <a:spcBef>
                <a:spcPct val="0"/>
              </a:spcBef>
              <a:buClrTx/>
              <a:buFont typeface="Wingdings" panose="05000000000000000000" pitchFamily="2" charset="2"/>
              <a:buNone/>
            </a:pPr>
            <a:r>
              <a:rPr lang="en-US" altLang="zh-TW" dirty="0" smtClean="0"/>
              <a:t>	   </a:t>
            </a:r>
            <a:r>
              <a:rPr kumimoji="0" lang="zh-CN" altLang="en-US" dirty="0" smtClean="0">
                <a:latin typeface="楷体" panose="02010609060101010101" pitchFamily="49" charset="-122"/>
                <a:ea typeface="楷体" panose="02010609060101010101" pitchFamily="49" charset="-122"/>
              </a:rPr>
              <a:t>中毒反应，药物滥用或过度饮酒，营养代谢病，</a:t>
            </a:r>
            <a:endParaRPr kumimoji="0" lang="zh-CN" altLang="en-US" dirty="0" smtClean="0">
              <a:latin typeface="楷体" panose="02010609060101010101" pitchFamily="49" charset="-122"/>
              <a:ea typeface="楷体" panose="02010609060101010101" pitchFamily="49" charset="-122"/>
            </a:endParaRPr>
          </a:p>
          <a:p>
            <a:pPr eaLnBrk="1" hangingPunct="1">
              <a:spcBef>
                <a:spcPct val="0"/>
              </a:spcBef>
              <a:buClrTx/>
              <a:buFont typeface="Wingdings" panose="05000000000000000000" pitchFamily="2" charset="2"/>
              <a:buNone/>
            </a:pPr>
            <a:r>
              <a:rPr kumimoji="0" lang="zh-CN" altLang="en-US" dirty="0" smtClean="0">
                <a:latin typeface="楷体" panose="02010609060101010101" pitchFamily="49" charset="-122"/>
                <a:ea typeface="楷体" panose="02010609060101010101" pitchFamily="49" charset="-122"/>
              </a:rPr>
              <a:t>	感染（</a:t>
            </a:r>
            <a:r>
              <a:rPr kumimoji="0" lang="en-US" altLang="zh-CN" dirty="0" smtClean="0">
                <a:latin typeface="楷体" panose="02010609060101010101" pitchFamily="49" charset="-122"/>
                <a:ea typeface="楷体" panose="02010609060101010101" pitchFamily="49" charset="-122"/>
              </a:rPr>
              <a:t>AIDS</a:t>
            </a:r>
            <a:r>
              <a:rPr kumimoji="0" lang="zh-CN" altLang="en-US" dirty="0" smtClean="0">
                <a:latin typeface="楷体" panose="02010609060101010101" pitchFamily="49" charset="-122"/>
                <a:ea typeface="楷体" panose="02010609060101010101" pitchFamily="49" charset="-122"/>
              </a:rPr>
              <a:t>，梅毒），头部肿瘤，头部伤害，</a:t>
            </a:r>
            <a:r>
              <a:rPr kumimoji="0" lang="zh-CN" altLang="en-US" b="1" dirty="0" smtClean="0">
                <a:latin typeface="楷体" panose="02010609060101010101" pitchFamily="49" charset="-122"/>
                <a:ea typeface="楷体" panose="02010609060101010101" pitchFamily="49" charset="-122"/>
              </a:rPr>
              <a:t>抑郁</a:t>
            </a:r>
            <a:r>
              <a:rPr kumimoji="0" lang="zh-CN" altLang="en-US" dirty="0" smtClean="0">
                <a:latin typeface="楷体" panose="02010609060101010101" pitchFamily="49" charset="-122"/>
                <a:ea typeface="楷体" panose="02010609060101010101" pitchFamily="49" charset="-122"/>
              </a:rPr>
              <a:t>等</a:t>
            </a:r>
            <a:endParaRPr lang="en-US" dirty="0" smtClean="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85728"/>
            <a:ext cx="8229600" cy="1066800"/>
          </a:xfrm>
        </p:spPr>
        <p:txBody>
          <a:bodyPr/>
          <a:lstStyle/>
          <a:p>
            <a:r>
              <a:rPr lang="zh-CN" altLang="en-US" dirty="0" smtClean="0"/>
              <a:t>主要内容</a:t>
            </a:r>
            <a:endParaRPr lang="zh-CN" altLang="en-US" dirty="0"/>
          </a:p>
        </p:txBody>
      </p:sp>
      <p:sp>
        <p:nvSpPr>
          <p:cNvPr id="5" name="AutoShape 12"/>
          <p:cNvSpPr>
            <a:spLocks noChangeArrowheads="1"/>
          </p:cNvSpPr>
          <p:nvPr/>
        </p:nvSpPr>
        <p:spPr bwMode="gray">
          <a:xfrm>
            <a:off x="1285852" y="2285992"/>
            <a:ext cx="7000875" cy="642938"/>
          </a:xfrm>
          <a:prstGeom prst="roundRect">
            <a:avLst>
              <a:gd name="adj" fmla="val 16667"/>
            </a:avLst>
          </a:prstGeom>
          <a:solidFill>
            <a:srgbClr val="3891A7"/>
          </a:solidFill>
          <a:ln w="9525">
            <a:noFill/>
            <a:round/>
          </a:ln>
          <a:effectLst/>
        </p:spPr>
        <p:txBody>
          <a:bodyPr wrap="none" anchor="ctr"/>
          <a:lstStyle/>
          <a:p>
            <a:pPr eaLnBrk="0" hangingPunct="0">
              <a:buFont typeface="Wingdings" panose="05000000000000000000" pitchFamily="2" charset="2"/>
              <a:buNone/>
            </a:pPr>
            <a:r>
              <a:rPr lang="en-US" altLang="zh-CN" sz="3600" dirty="0">
                <a:solidFill>
                  <a:schemeClr val="bg1"/>
                </a:solidFill>
                <a:ea typeface="宋体" panose="02010600030101010101" pitchFamily="2" charset="-122"/>
              </a:rPr>
              <a:t>1. </a:t>
            </a:r>
            <a:r>
              <a:rPr lang="zh-CN" altLang="en-US" sz="3600" dirty="0" smtClean="0">
                <a:solidFill>
                  <a:schemeClr val="bg1"/>
                </a:solidFill>
                <a:ea typeface="宋体" panose="02010600030101010101" pitchFamily="2" charset="-122"/>
              </a:rPr>
              <a:t>老年神经退行性疾病</a:t>
            </a:r>
            <a:endParaRPr lang="en-US" altLang="zh-CN" sz="3600" dirty="0">
              <a:solidFill>
                <a:schemeClr val="bg1"/>
              </a:solidFill>
              <a:ea typeface="宋体" panose="02010600030101010101" pitchFamily="2" charset="-122"/>
            </a:endParaRPr>
          </a:p>
        </p:txBody>
      </p:sp>
      <p:sp>
        <p:nvSpPr>
          <p:cNvPr id="6" name="AutoShape 4"/>
          <p:cNvSpPr>
            <a:spLocks noChangeArrowheads="1"/>
          </p:cNvSpPr>
          <p:nvPr/>
        </p:nvSpPr>
        <p:spPr bwMode="gray">
          <a:xfrm>
            <a:off x="1285852" y="3071810"/>
            <a:ext cx="7000875" cy="571500"/>
          </a:xfrm>
          <a:prstGeom prst="roundRect">
            <a:avLst>
              <a:gd name="adj" fmla="val 16667"/>
            </a:avLst>
          </a:prstGeom>
          <a:solidFill>
            <a:srgbClr val="3891A7"/>
          </a:solidFill>
          <a:ln w="9525">
            <a:noFill/>
            <a:round/>
          </a:ln>
          <a:effectLst/>
        </p:spPr>
        <p:txBody>
          <a:bodyPr wrap="none" anchor="ctr"/>
          <a:lstStyle/>
          <a:p>
            <a:pPr eaLnBrk="0" hangingPunct="0">
              <a:buFont typeface="Wingdings" panose="05000000000000000000" pitchFamily="2" charset="2"/>
              <a:buNone/>
            </a:pPr>
            <a:r>
              <a:rPr lang="en-US" altLang="zh-CN" sz="3600" dirty="0">
                <a:solidFill>
                  <a:schemeClr val="bg1"/>
                </a:solidFill>
                <a:ea typeface="宋体" panose="02010600030101010101" pitchFamily="2" charset="-122"/>
              </a:rPr>
              <a:t>2. </a:t>
            </a:r>
            <a:r>
              <a:rPr lang="zh-CN" altLang="en-US" sz="3600" dirty="0" smtClean="0">
                <a:solidFill>
                  <a:schemeClr val="bg1"/>
                </a:solidFill>
                <a:ea typeface="宋体" panose="02010600030101010101" pitchFamily="2" charset="-122"/>
              </a:rPr>
              <a:t>痴呆与阿尔兹海默病</a:t>
            </a:r>
            <a:endParaRPr lang="en-US" altLang="zh-CN" sz="3600" dirty="0">
              <a:solidFill>
                <a:schemeClr val="bg1"/>
              </a:solidFill>
              <a:ea typeface="宋体" panose="02010600030101010101" pitchFamily="2" charset="-122"/>
            </a:endParaRPr>
          </a:p>
        </p:txBody>
      </p:sp>
      <p:sp>
        <p:nvSpPr>
          <p:cNvPr id="7" name="AutoShape 12"/>
          <p:cNvSpPr>
            <a:spLocks noChangeArrowheads="1"/>
          </p:cNvSpPr>
          <p:nvPr/>
        </p:nvSpPr>
        <p:spPr bwMode="gray">
          <a:xfrm>
            <a:off x="1285852" y="3786190"/>
            <a:ext cx="7000875" cy="571500"/>
          </a:xfrm>
          <a:prstGeom prst="roundRect">
            <a:avLst>
              <a:gd name="adj" fmla="val 16667"/>
            </a:avLst>
          </a:prstGeom>
          <a:solidFill>
            <a:srgbClr val="3891A7"/>
          </a:solidFill>
          <a:ln w="9525">
            <a:noFill/>
            <a:round/>
          </a:ln>
          <a:effectLst/>
        </p:spPr>
        <p:txBody>
          <a:bodyPr wrap="none" anchor="ctr"/>
          <a:lstStyle/>
          <a:p>
            <a:pPr eaLnBrk="0" hangingPunct="0">
              <a:buFont typeface="Wingdings" panose="05000000000000000000" pitchFamily="2" charset="2"/>
              <a:buNone/>
            </a:pPr>
            <a:r>
              <a:rPr lang="en-US" altLang="zh-CN" sz="3600" dirty="0">
                <a:solidFill>
                  <a:schemeClr val="bg1"/>
                </a:solidFill>
                <a:ea typeface="宋体" panose="02010600030101010101" pitchFamily="2" charset="-122"/>
              </a:rPr>
              <a:t>3. </a:t>
            </a:r>
            <a:r>
              <a:rPr lang="zh-CN" altLang="en-US" sz="3600" dirty="0" smtClean="0">
                <a:solidFill>
                  <a:schemeClr val="bg1"/>
                </a:solidFill>
                <a:ea typeface="宋体" panose="02010600030101010101" pitchFamily="2" charset="-122"/>
              </a:rPr>
              <a:t>帕金森综合症与帕金森病</a:t>
            </a:r>
            <a:endParaRPr lang="en-US" altLang="zh-CN" sz="3600" dirty="0">
              <a:solidFill>
                <a:schemeClr val="bg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428604"/>
            <a:ext cx="8229600" cy="1066800"/>
          </a:xfrm>
        </p:spPr>
        <p:txBody>
          <a:bodyPr/>
          <a:lstStyle/>
          <a:p>
            <a:r>
              <a:rPr lang="zh-CN" altLang="en-US" dirty="0" smtClean="0"/>
              <a:t>痴呆诊断标准</a:t>
            </a:r>
            <a:endParaRPr lang="zh-CN" altLang="en-US" dirty="0"/>
          </a:p>
        </p:txBody>
      </p:sp>
      <p:sp>
        <p:nvSpPr>
          <p:cNvPr id="4" name="矩形 3"/>
          <p:cNvSpPr/>
          <p:nvPr/>
        </p:nvSpPr>
        <p:spPr>
          <a:xfrm>
            <a:off x="714348" y="1500174"/>
            <a:ext cx="7286676" cy="3970318"/>
          </a:xfrm>
          <a:prstGeom prst="rect">
            <a:avLst/>
          </a:prstGeom>
        </p:spPr>
        <p:txBody>
          <a:bodyPr wrap="square">
            <a:spAutoFit/>
          </a:bodyPr>
          <a:lstStyle/>
          <a:p>
            <a:pPr marL="514350" indent="-514350">
              <a:buFont typeface="+mj-lt"/>
              <a:buAutoNum type="arabicPeriod"/>
            </a:pPr>
            <a:r>
              <a:rPr lang="zh-CN" altLang="en-US" sz="2800" b="0" dirty="0" smtClean="0"/>
              <a:t>世界卫生组织的</a:t>
            </a:r>
            <a:r>
              <a:rPr lang="en-US" altLang="zh-CN" sz="2800" b="0" dirty="0" smtClean="0"/>
              <a:t>《</a:t>
            </a:r>
            <a:r>
              <a:rPr lang="zh-CN" altLang="en-US" sz="2800" b="0" dirty="0" smtClean="0"/>
              <a:t>国际疾病分类</a:t>
            </a:r>
            <a:r>
              <a:rPr lang="en-US" altLang="zh-CN" sz="2800" b="0" dirty="0" smtClean="0"/>
              <a:t>》</a:t>
            </a:r>
            <a:r>
              <a:rPr lang="zh-CN" altLang="en-US" sz="2800" b="0" dirty="0" smtClean="0"/>
              <a:t>第</a:t>
            </a:r>
            <a:r>
              <a:rPr lang="en-US" altLang="zh-CN" sz="2800" b="0" dirty="0" smtClean="0"/>
              <a:t>1O</a:t>
            </a:r>
            <a:r>
              <a:rPr lang="zh-CN" altLang="en-US" sz="2800" b="0" dirty="0" smtClean="0"/>
              <a:t>版</a:t>
            </a:r>
            <a:r>
              <a:rPr lang="en-US" altLang="zh-CN" sz="2800" b="0" dirty="0" smtClean="0"/>
              <a:t>(ICD</a:t>
            </a:r>
            <a:r>
              <a:rPr lang="zh-CN" altLang="en-US" sz="2800" b="0" dirty="0" smtClean="0"/>
              <a:t>．</a:t>
            </a:r>
            <a:r>
              <a:rPr lang="en-US" altLang="zh-CN" sz="2800" b="0" dirty="0" smtClean="0"/>
              <a:t>10)</a:t>
            </a:r>
            <a:endParaRPr lang="en-US" altLang="zh-CN" sz="2800" b="0" dirty="0" smtClean="0"/>
          </a:p>
          <a:p>
            <a:pPr marL="514350" indent="-514350">
              <a:buFont typeface="+mj-lt"/>
              <a:buAutoNum type="arabicPeriod"/>
            </a:pPr>
            <a:r>
              <a:rPr lang="zh-CN" altLang="en-US" sz="2800" b="0" dirty="0" smtClean="0"/>
              <a:t>美国精神病学会的</a:t>
            </a:r>
            <a:r>
              <a:rPr lang="en-US" altLang="zh-CN" sz="2800" b="0" dirty="0" smtClean="0"/>
              <a:t>《</a:t>
            </a:r>
            <a:r>
              <a:rPr lang="zh-CN" altLang="en-US" sz="2800" b="0" dirty="0" smtClean="0"/>
              <a:t>精神疾病诊断与统计手册</a:t>
            </a:r>
            <a:r>
              <a:rPr lang="en-US" altLang="zh-CN" sz="2800" b="0" dirty="0" smtClean="0"/>
              <a:t>》</a:t>
            </a:r>
            <a:r>
              <a:rPr lang="zh-CN" altLang="en-US" sz="2800" b="0" dirty="0" smtClean="0"/>
              <a:t>第</a:t>
            </a:r>
            <a:r>
              <a:rPr lang="en-US" altLang="zh-CN" sz="2800" b="0" dirty="0" smtClean="0"/>
              <a:t>4</a:t>
            </a:r>
            <a:r>
              <a:rPr lang="zh-CN" altLang="en-US" sz="2800" b="0" dirty="0" smtClean="0"/>
              <a:t>版</a:t>
            </a:r>
            <a:r>
              <a:rPr lang="en-US" altLang="zh-CN" sz="2800" b="0" dirty="0" smtClean="0"/>
              <a:t>(DSM</a:t>
            </a:r>
            <a:r>
              <a:rPr lang="zh-CN" altLang="en-US" sz="2800" b="0" dirty="0" smtClean="0"/>
              <a:t>．</a:t>
            </a:r>
            <a:r>
              <a:rPr lang="en-US" altLang="zh-CN" sz="2800" b="0" dirty="0" smtClean="0"/>
              <a:t>IV)</a:t>
            </a:r>
            <a:endParaRPr lang="zh-CN" altLang="en-US" sz="2800" b="0" dirty="0" smtClean="0"/>
          </a:p>
          <a:p>
            <a:r>
              <a:rPr lang="zh-CN" altLang="en-US" sz="2800" dirty="0" smtClean="0"/>
              <a:t>均要求以下</a:t>
            </a:r>
            <a:r>
              <a:rPr lang="en-US" altLang="zh-CN" sz="2800" dirty="0" smtClean="0"/>
              <a:t>4</a:t>
            </a:r>
            <a:r>
              <a:rPr lang="zh-CN" altLang="en-US" sz="2800" dirty="0" smtClean="0"/>
              <a:t>点：</a:t>
            </a:r>
            <a:endParaRPr lang="zh-CN" altLang="en-US" sz="2800" dirty="0" smtClean="0"/>
          </a:p>
          <a:p>
            <a:pPr marL="514350" indent="-514350">
              <a:buFont typeface="Wingdings" panose="05000000000000000000" pitchFamily="2" charset="2"/>
              <a:buChar char="ü"/>
            </a:pPr>
            <a:r>
              <a:rPr lang="zh-CN" altLang="en-US" sz="2800" b="0" dirty="0" smtClean="0">
                <a:latin typeface="楷体" panose="02010609060101010101" pitchFamily="49" charset="-122"/>
                <a:ea typeface="楷体" panose="02010609060101010101" pitchFamily="49" charset="-122"/>
              </a:rPr>
              <a:t>记忆力减退；</a:t>
            </a:r>
            <a:endParaRPr lang="zh-CN" altLang="en-US" sz="2800" b="0" dirty="0" smtClean="0">
              <a:latin typeface="楷体" panose="02010609060101010101" pitchFamily="49" charset="-122"/>
              <a:ea typeface="楷体" panose="02010609060101010101" pitchFamily="49" charset="-122"/>
            </a:endParaRPr>
          </a:p>
          <a:p>
            <a:pPr>
              <a:buFont typeface="Wingdings" panose="05000000000000000000" pitchFamily="2" charset="2"/>
              <a:buChar char="ü"/>
            </a:pPr>
            <a:r>
              <a:rPr lang="zh-CN" altLang="en-US" sz="2800" b="0" dirty="0" smtClean="0">
                <a:latin typeface="楷体" panose="02010609060101010101" pitchFamily="49" charset="-122"/>
                <a:ea typeface="楷体" panose="02010609060101010101" pitchFamily="49" charset="-122"/>
              </a:rPr>
              <a:t> 其他认知能力减退；</a:t>
            </a:r>
            <a:endParaRPr lang="zh-CN" altLang="en-US" sz="2800" b="0" dirty="0" smtClean="0">
              <a:latin typeface="楷体" panose="02010609060101010101" pitchFamily="49" charset="-122"/>
              <a:ea typeface="楷体" panose="02010609060101010101" pitchFamily="49" charset="-122"/>
            </a:endParaRPr>
          </a:p>
          <a:p>
            <a:pPr>
              <a:buFont typeface="Wingdings" panose="05000000000000000000" pitchFamily="2" charset="2"/>
              <a:buChar char="ü"/>
            </a:pPr>
            <a:r>
              <a:rPr lang="zh-CN" altLang="en-US" sz="2800" b="0" dirty="0" smtClean="0">
                <a:latin typeface="楷体" panose="02010609060101010101" pitchFamily="49" charset="-122"/>
                <a:ea typeface="楷体" panose="02010609060101010101" pitchFamily="49" charset="-122"/>
              </a:rPr>
              <a:t> 认知衰退足以影响社会功能；</a:t>
            </a:r>
            <a:endParaRPr lang="zh-CN" altLang="en-US" sz="2800" b="0" dirty="0" smtClean="0">
              <a:latin typeface="楷体" panose="02010609060101010101" pitchFamily="49" charset="-122"/>
              <a:ea typeface="楷体" panose="02010609060101010101" pitchFamily="49" charset="-122"/>
            </a:endParaRPr>
          </a:p>
          <a:p>
            <a:pPr>
              <a:buFont typeface="Wingdings" panose="05000000000000000000" pitchFamily="2" charset="2"/>
              <a:buChar char="ü"/>
            </a:pPr>
            <a:r>
              <a:rPr lang="zh-CN" altLang="en-US" sz="2800" b="0" dirty="0" smtClean="0">
                <a:latin typeface="楷体" panose="02010609060101010101" pitchFamily="49" charset="-122"/>
                <a:ea typeface="楷体" panose="02010609060101010101" pitchFamily="49" charset="-122"/>
              </a:rPr>
              <a:t> 排除意识障碍、谵妄等导致的上述症状</a:t>
            </a:r>
            <a:endParaRPr lang="zh-CN" altLang="en-US" sz="2800" b="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痴呆亚型诊断标准</a:t>
            </a:r>
            <a:endParaRPr lang="zh-CN" altLang="en-US" dirty="0"/>
          </a:p>
        </p:txBody>
      </p:sp>
      <p:sp>
        <p:nvSpPr>
          <p:cNvPr id="1025" name="Rectangle 1"/>
          <p:cNvSpPr>
            <a:spLocks noChangeArrowheads="1"/>
          </p:cNvSpPr>
          <p:nvPr/>
        </p:nvSpPr>
        <p:spPr bwMode="auto">
          <a:xfrm>
            <a:off x="642910" y="1714488"/>
            <a:ext cx="7215206" cy="384720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266700" defTabSz="914400" rtl="0" eaLnBrk="1" fontAlgn="base" latinLnBrk="0" hangingPunct="1">
              <a:lnSpc>
                <a:spcPct val="100000"/>
              </a:lnSpc>
              <a:spcBef>
                <a:spcPts val="600"/>
              </a:spcBef>
              <a:spcAft>
                <a:spcPts val="600"/>
              </a:spcAft>
              <a:buClrTx/>
              <a:buSzTx/>
              <a:buFontTx/>
              <a:buNone/>
            </a:pP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AD </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采用美国神经病学、语言障碍和卒中</a:t>
            </a: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老年性痴呆和相关疾病学会（</a:t>
            </a: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NINCDS/ADRDA) </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的诊断标准；</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100000"/>
              </a:lnSpc>
              <a:spcBef>
                <a:spcPts val="600"/>
              </a:spcBef>
              <a:spcAft>
                <a:spcPts val="600"/>
              </a:spcAft>
              <a:buClrTx/>
              <a:buSzTx/>
              <a:buFontTx/>
              <a:buNone/>
            </a:pPr>
            <a:r>
              <a:rPr kumimoji="0" lang="en-US" altLang="zh-CN" sz="2800" b="0" i="0" u="none" strike="noStrike" cap="none" normalizeH="0" baseline="0" dirty="0" err="1"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VaD</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采用美国神经病学、语言障碍和卒中</a:t>
            </a: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国际神经科学学会（</a:t>
            </a: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NINCDS-AIRREN</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）标准和</a:t>
            </a:r>
            <a:r>
              <a:rPr kumimoji="0" lang="en-US" altLang="zh-CN" sz="2800" b="0" i="0" u="none" strike="noStrike" cap="none" normalizeH="0" baseline="0" dirty="0" err="1"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Hachinski</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缺血指数量表；</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266700" defTabSz="914400" rtl="0" eaLnBrk="0" fontAlgn="base" latinLnBrk="0" hangingPunct="0">
              <a:lnSpc>
                <a:spcPct val="100000"/>
              </a:lnSpc>
              <a:spcBef>
                <a:spcPts val="600"/>
              </a:spcBef>
              <a:spcAft>
                <a:spcPts val="600"/>
              </a:spcAft>
              <a:buClrTx/>
              <a:buSzTx/>
              <a:buFontTx/>
              <a:buNone/>
            </a:pP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痴呆程度采用临床痴呆评定量表（</a:t>
            </a:r>
            <a:r>
              <a:rPr kumimoji="0" lang="en-US" altLang="zh-CN"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the clinical dementia rating, CDR</a:t>
            </a:r>
            <a:r>
              <a:rPr kumimoji="0" lang="zh-CN" altLang="en-US" sz="2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辅助检查</a:t>
            </a:r>
            <a:endParaRPr lang="zh-CN" altLang="en-US" dirty="0"/>
          </a:p>
        </p:txBody>
      </p:sp>
      <p:graphicFrame>
        <p:nvGraphicFramePr>
          <p:cNvPr id="7" name="表格 6"/>
          <p:cNvGraphicFramePr>
            <a:graphicFrameLocks noGrp="1"/>
          </p:cNvGraphicFramePr>
          <p:nvPr/>
        </p:nvGraphicFramePr>
        <p:xfrm>
          <a:off x="642909" y="1571612"/>
          <a:ext cx="7643868" cy="3352800"/>
        </p:xfrm>
        <a:graphic>
          <a:graphicData uri="http://schemas.openxmlformats.org/drawingml/2006/table">
            <a:tbl>
              <a:tblPr firstRow="1" bandRow="1">
                <a:tableStyleId>{5C22544A-7EE6-4342-B048-85BDC9FD1C3A}</a:tableStyleId>
              </a:tblPr>
              <a:tblGrid>
                <a:gridCol w="2214579"/>
                <a:gridCol w="2881333"/>
                <a:gridCol w="2547956"/>
              </a:tblGrid>
              <a:tr h="370840">
                <a:tc>
                  <a:txBody>
                    <a:bodyPr/>
                    <a:lstStyle/>
                    <a:p>
                      <a:r>
                        <a:rPr lang="zh-CN" altLang="en-US" sz="2800" dirty="0" smtClean="0"/>
                        <a:t>检查方法</a:t>
                      </a:r>
                      <a:endParaRPr lang="zh-CN" altLang="en-US" sz="2800" dirty="0"/>
                    </a:p>
                  </a:txBody>
                  <a:tcPr/>
                </a:tc>
                <a:tc>
                  <a:txBody>
                    <a:bodyPr/>
                    <a:lstStyle/>
                    <a:p>
                      <a:r>
                        <a:rPr lang="zh-CN" altLang="en-US" sz="2800" dirty="0" smtClean="0"/>
                        <a:t>作用</a:t>
                      </a:r>
                      <a:endParaRPr lang="zh-CN" altLang="en-US" sz="2800" dirty="0"/>
                    </a:p>
                  </a:txBody>
                  <a:tcPr/>
                </a:tc>
                <a:tc>
                  <a:txBody>
                    <a:bodyPr/>
                    <a:lstStyle/>
                    <a:p>
                      <a:r>
                        <a:rPr lang="zh-CN" altLang="en-US" sz="2800" dirty="0" smtClean="0"/>
                        <a:t>意义</a:t>
                      </a:r>
                      <a:endParaRPr lang="zh-CN" altLang="en-US" sz="2800" dirty="0"/>
                    </a:p>
                  </a:txBody>
                  <a:tcPr/>
                </a:tc>
              </a:tr>
              <a:tr h="370840">
                <a:tc>
                  <a:txBody>
                    <a:bodyPr/>
                    <a:lstStyle/>
                    <a:p>
                      <a:r>
                        <a:rPr lang="en-US" altLang="zh-CN" sz="2800" b="0" dirty="0" smtClean="0">
                          <a:latin typeface="楷体" panose="02010609060101010101" pitchFamily="49" charset="-122"/>
                          <a:ea typeface="楷体" panose="02010609060101010101" pitchFamily="49" charset="-122"/>
                        </a:rPr>
                        <a:t>MRI</a:t>
                      </a:r>
                      <a:endParaRPr lang="zh-CN" altLang="en-US" sz="2800" dirty="0"/>
                    </a:p>
                  </a:txBody>
                  <a:tcPr/>
                </a:tc>
                <a:tc>
                  <a:txBody>
                    <a:bodyPr/>
                    <a:lstStyle/>
                    <a:p>
                      <a:r>
                        <a:rPr lang="zh-CN" altLang="en-US" sz="2800" b="0" dirty="0" smtClean="0">
                          <a:latin typeface="楷体" panose="02010609060101010101" pitchFamily="49" charset="-122"/>
                          <a:ea typeface="楷体" panose="02010609060101010101" pitchFamily="49" charset="-122"/>
                        </a:rPr>
                        <a:t>可定量评估内侧颞叶萎缩</a:t>
                      </a:r>
                      <a:endParaRPr lang="zh-CN" altLang="en-US" sz="2800" dirty="0"/>
                    </a:p>
                  </a:txBody>
                  <a:tcPr/>
                </a:tc>
                <a:tc>
                  <a:txBody>
                    <a:bodyPr/>
                    <a:lstStyle/>
                    <a:p>
                      <a:r>
                        <a:rPr lang="zh-CN" altLang="en-US" sz="2800" b="0" dirty="0" smtClean="0">
                          <a:latin typeface="楷体" panose="02010609060101010101" pitchFamily="49" charset="-122"/>
                          <a:ea typeface="楷体" panose="02010609060101010101" pitchFamily="49" charset="-122"/>
                        </a:rPr>
                        <a:t>发生率在</a:t>
                      </a:r>
                      <a:r>
                        <a:rPr lang="en-US" altLang="zh-CN" sz="2800" b="0" dirty="0" smtClean="0">
                          <a:latin typeface="楷体" panose="02010609060101010101" pitchFamily="49" charset="-122"/>
                          <a:ea typeface="楷体" panose="02010609060101010101" pitchFamily="49" charset="-122"/>
                        </a:rPr>
                        <a:t>AD</a:t>
                      </a:r>
                      <a:r>
                        <a:rPr lang="zh-CN" altLang="en-US" sz="2800" b="0" dirty="0" smtClean="0">
                          <a:latin typeface="楷体" panose="02010609060101010101" pitchFamily="49" charset="-122"/>
                          <a:ea typeface="楷体" panose="02010609060101010101" pitchFamily="49" charset="-122"/>
                        </a:rPr>
                        <a:t>者为</a:t>
                      </a:r>
                      <a:r>
                        <a:rPr lang="en-US" altLang="zh-CN" sz="2800" b="0" dirty="0" smtClean="0">
                          <a:latin typeface="楷体" panose="02010609060101010101" pitchFamily="49" charset="-122"/>
                          <a:ea typeface="楷体" panose="02010609060101010101" pitchFamily="49" charset="-122"/>
                        </a:rPr>
                        <a:t>7l</a:t>
                      </a:r>
                      <a:r>
                        <a:rPr lang="zh-CN" altLang="en-US" sz="2800" b="0" dirty="0" smtClean="0">
                          <a:latin typeface="楷体" panose="02010609060101010101" pitchFamily="49" charset="-122"/>
                          <a:ea typeface="楷体" panose="02010609060101010101" pitchFamily="49" charset="-122"/>
                        </a:rPr>
                        <a:t>％一</a:t>
                      </a:r>
                      <a:r>
                        <a:rPr lang="en-US" altLang="zh-CN" sz="2800" b="0" dirty="0" smtClean="0">
                          <a:latin typeface="楷体" panose="02010609060101010101" pitchFamily="49" charset="-122"/>
                          <a:ea typeface="楷体" panose="02010609060101010101" pitchFamily="49" charset="-122"/>
                        </a:rPr>
                        <a:t>96</a:t>
                      </a:r>
                      <a:r>
                        <a:rPr lang="zh-CN" altLang="en-US" sz="2800" b="0" dirty="0" smtClean="0">
                          <a:latin typeface="楷体" panose="02010609060101010101" pitchFamily="49" charset="-122"/>
                          <a:ea typeface="楷体" panose="02010609060101010101" pitchFamily="49" charset="-122"/>
                        </a:rPr>
                        <a:t>％）</a:t>
                      </a:r>
                      <a:endParaRPr lang="zh-CN" altLang="en-US" sz="2800" dirty="0"/>
                    </a:p>
                  </a:txBody>
                  <a:tcPr/>
                </a:tc>
              </a:tr>
              <a:tr h="370840">
                <a:tc>
                  <a:txBody>
                    <a:bodyPr/>
                    <a:lstStyle/>
                    <a:p>
                      <a:r>
                        <a:rPr lang="en-US" altLang="zh-CN" sz="2800" b="0" dirty="0" smtClean="0">
                          <a:latin typeface="楷体" panose="02010609060101010101" pitchFamily="49" charset="-122"/>
                          <a:ea typeface="楷体" panose="02010609060101010101" pitchFamily="49" charset="-122"/>
                        </a:rPr>
                        <a:t>PET</a:t>
                      </a:r>
                      <a:endParaRPr lang="zh-CN" altLang="en-US" sz="2800" dirty="0"/>
                    </a:p>
                  </a:txBody>
                  <a:tcPr/>
                </a:tc>
                <a:tc>
                  <a:txBody>
                    <a:bodyPr/>
                    <a:lstStyle/>
                    <a:p>
                      <a:r>
                        <a:rPr lang="zh-CN" altLang="en-US" sz="2800" b="0" dirty="0" smtClean="0">
                          <a:latin typeface="楷体" panose="02010609060101010101" pitchFamily="49" charset="-122"/>
                          <a:ea typeface="楷体" panose="02010609060101010101" pitchFamily="49" charset="-122"/>
                        </a:rPr>
                        <a:t>可见颞顶叶糖代谢下降</a:t>
                      </a:r>
                      <a:endParaRPr lang="zh-CN" altLang="en-US" sz="2800" dirty="0"/>
                    </a:p>
                  </a:txBody>
                  <a:tcPr/>
                </a:tc>
                <a:tc>
                  <a:txBody>
                    <a:bodyPr/>
                    <a:lstStyle/>
                    <a:p>
                      <a:r>
                        <a:rPr lang="zh-CN" altLang="en-US" sz="2800" b="0" dirty="0" smtClean="0">
                          <a:latin typeface="楷体" panose="02010609060101010101" pitchFamily="49" charset="-122"/>
                          <a:ea typeface="楷体" panose="02010609060101010101" pitchFamily="49" charset="-122"/>
                        </a:rPr>
                        <a:t>对</a:t>
                      </a:r>
                      <a:r>
                        <a:rPr lang="en-US" altLang="zh-CN" sz="2800" b="0" dirty="0" smtClean="0">
                          <a:latin typeface="楷体" panose="02010609060101010101" pitchFamily="49" charset="-122"/>
                          <a:ea typeface="楷体" panose="02010609060101010101" pitchFamily="49" charset="-122"/>
                        </a:rPr>
                        <a:t>AD</a:t>
                      </a:r>
                      <a:r>
                        <a:rPr lang="zh-CN" altLang="en-US" sz="2800" b="0" dirty="0" smtClean="0">
                          <a:latin typeface="楷体" panose="02010609060101010101" pitchFamily="49" charset="-122"/>
                          <a:ea typeface="楷体" panose="02010609060101010101" pitchFamily="49" charset="-122"/>
                        </a:rPr>
                        <a:t>的准确率达</a:t>
                      </a:r>
                      <a:r>
                        <a:rPr lang="en-US" altLang="zh-CN" sz="2800" b="0" dirty="0" smtClean="0">
                          <a:latin typeface="楷体" panose="02010609060101010101" pitchFamily="49" charset="-122"/>
                          <a:ea typeface="楷体" panose="02010609060101010101" pitchFamily="49" charset="-122"/>
                        </a:rPr>
                        <a:t>75</a:t>
                      </a:r>
                      <a:r>
                        <a:rPr lang="zh-CN" altLang="en-US" sz="2800" b="0" dirty="0" smtClean="0">
                          <a:latin typeface="楷体" panose="02010609060101010101" pitchFamily="49" charset="-122"/>
                          <a:ea typeface="楷体" panose="02010609060101010101" pitchFamily="49" charset="-122"/>
                        </a:rPr>
                        <a:t>％一</a:t>
                      </a:r>
                      <a:r>
                        <a:rPr lang="en-US" altLang="zh-CN" sz="2800" b="0" dirty="0" smtClean="0">
                          <a:latin typeface="楷体" panose="02010609060101010101" pitchFamily="49" charset="-122"/>
                          <a:ea typeface="楷体" panose="02010609060101010101" pitchFamily="49" charset="-122"/>
                        </a:rPr>
                        <a:t>84</a:t>
                      </a:r>
                      <a:r>
                        <a:rPr lang="zh-CN" altLang="en-US" sz="2800" b="0" dirty="0" smtClean="0">
                          <a:latin typeface="楷体" panose="02010609060101010101" pitchFamily="49" charset="-122"/>
                          <a:ea typeface="楷体" panose="02010609060101010101" pitchFamily="49" charset="-122"/>
                        </a:rPr>
                        <a:t>％</a:t>
                      </a:r>
                      <a:endParaRPr lang="zh-CN" altLang="en-US" sz="2800" dirty="0"/>
                    </a:p>
                  </a:txBody>
                  <a:tcPr/>
                </a:tc>
              </a:tr>
              <a:tr h="370840">
                <a:tc>
                  <a:txBody>
                    <a:bodyPr/>
                    <a:lstStyle/>
                    <a:p>
                      <a:r>
                        <a:rPr lang="zh-CN" altLang="en-US" sz="2800" b="0" dirty="0" smtClean="0">
                          <a:latin typeface="楷体" panose="02010609060101010101" pitchFamily="49" charset="-122"/>
                          <a:ea typeface="楷体" panose="02010609060101010101" pitchFamily="49" charset="-122"/>
                        </a:rPr>
                        <a:t>脑脊液</a:t>
                      </a:r>
                      <a:r>
                        <a:rPr lang="en-US" altLang="zh-CN" sz="2800" b="0" dirty="0" smtClean="0">
                          <a:latin typeface="楷体" panose="02010609060101010101" pitchFamily="49" charset="-122"/>
                          <a:ea typeface="楷体" panose="02010609060101010101" pitchFamily="49" charset="-122"/>
                        </a:rPr>
                        <a:t>(CSF)</a:t>
                      </a:r>
                      <a:r>
                        <a:rPr lang="zh-CN" altLang="en-US" sz="2800" b="0" dirty="0" smtClean="0">
                          <a:latin typeface="楷体" panose="02010609060101010101" pitchFamily="49" charset="-122"/>
                          <a:ea typeface="楷体" panose="02010609060101010101" pitchFamily="49" charset="-122"/>
                        </a:rPr>
                        <a:t>以及血清</a:t>
                      </a:r>
                      <a:endParaRPr lang="zh-CN" altLang="en-US" sz="2800" dirty="0"/>
                    </a:p>
                  </a:txBody>
                  <a:tcPr/>
                </a:tc>
                <a:tc>
                  <a:txBody>
                    <a:bodyPr/>
                    <a:lstStyle/>
                    <a:p>
                      <a:r>
                        <a:rPr lang="en-US" altLang="zh-CN" sz="2800" b="0" dirty="0" smtClean="0">
                          <a:latin typeface="楷体" panose="02010609060101010101" pitchFamily="49" charset="-122"/>
                          <a:ea typeface="楷体" panose="02010609060101010101" pitchFamily="49" charset="-122"/>
                        </a:rPr>
                        <a:t>β</a:t>
                      </a:r>
                      <a:r>
                        <a:rPr lang="zh-CN" altLang="en-US" sz="2800" b="0" dirty="0" smtClean="0">
                          <a:latin typeface="楷体" panose="02010609060101010101" pitchFamily="49" charset="-122"/>
                          <a:ea typeface="楷体" panose="02010609060101010101" pitchFamily="49" charset="-122"/>
                        </a:rPr>
                        <a:t>淀粉样蛋白</a:t>
                      </a:r>
                      <a:r>
                        <a:rPr lang="en-US" altLang="zh-CN" sz="2800" b="0" dirty="0" smtClean="0">
                          <a:latin typeface="楷体" panose="02010609060101010101" pitchFamily="49" charset="-122"/>
                          <a:ea typeface="楷体" panose="02010609060101010101" pitchFamily="49" charset="-122"/>
                        </a:rPr>
                        <a:t>(</a:t>
                      </a:r>
                      <a:r>
                        <a:rPr lang="en-US" altLang="zh-CN" sz="2800" b="0" dirty="0" err="1" smtClean="0">
                          <a:latin typeface="楷体" panose="02010609060101010101" pitchFamily="49" charset="-122"/>
                          <a:ea typeface="楷体" panose="02010609060101010101" pitchFamily="49" charset="-122"/>
                        </a:rPr>
                        <a:t>Aβ</a:t>
                      </a:r>
                      <a:r>
                        <a:rPr lang="en-US" altLang="zh-CN" sz="2800" b="0" dirty="0" smtClean="0">
                          <a:latin typeface="楷体" panose="02010609060101010101" pitchFamily="49" charset="-122"/>
                          <a:ea typeface="楷体" panose="02010609060101010101" pitchFamily="49" charset="-122"/>
                        </a:rPr>
                        <a:t>)</a:t>
                      </a:r>
                      <a:r>
                        <a:rPr lang="zh-CN" altLang="en-US" sz="2800" b="0" dirty="0" smtClean="0">
                          <a:latin typeface="楷体" panose="02010609060101010101" pitchFamily="49" charset="-122"/>
                          <a:ea typeface="楷体" panose="02010609060101010101" pitchFamily="49" charset="-122"/>
                        </a:rPr>
                        <a:t>水平异常</a:t>
                      </a:r>
                      <a:endParaRPr lang="zh-CN" altLang="en-US" sz="2800" dirty="0"/>
                    </a:p>
                  </a:txBody>
                  <a:tcPr/>
                </a:tc>
                <a:tc>
                  <a:txBody>
                    <a:bodyPr/>
                    <a:lstStyle/>
                    <a:p>
                      <a:r>
                        <a:rPr lang="zh-CN" altLang="en-US" sz="2800" b="0" dirty="0" smtClean="0">
                          <a:latin typeface="楷体" panose="02010609060101010101" pitchFamily="49" charset="-122"/>
                          <a:ea typeface="楷体" panose="02010609060101010101" pitchFamily="49" charset="-122"/>
                        </a:rPr>
                        <a:t>预测</a:t>
                      </a:r>
                      <a:r>
                        <a:rPr lang="en-US" altLang="zh-CN" sz="2800" b="0" dirty="0" smtClean="0">
                          <a:latin typeface="楷体" panose="02010609060101010101" pitchFamily="49" charset="-122"/>
                          <a:ea typeface="楷体" panose="02010609060101010101" pitchFamily="49" charset="-122"/>
                        </a:rPr>
                        <a:t>MCI</a:t>
                      </a:r>
                      <a:r>
                        <a:rPr lang="zh-CN" altLang="en-US" sz="2800" b="0" dirty="0" smtClean="0">
                          <a:latin typeface="楷体" panose="02010609060101010101" pitchFamily="49" charset="-122"/>
                          <a:ea typeface="楷体" panose="02010609060101010101" pitchFamily="49" charset="-122"/>
                        </a:rPr>
                        <a:t>向</a:t>
                      </a:r>
                      <a:r>
                        <a:rPr lang="en-US" altLang="zh-CN" sz="2800" b="0" dirty="0" smtClean="0">
                          <a:latin typeface="楷体" panose="02010609060101010101" pitchFamily="49" charset="-122"/>
                          <a:ea typeface="楷体" panose="02010609060101010101" pitchFamily="49" charset="-122"/>
                        </a:rPr>
                        <a:t>AD</a:t>
                      </a:r>
                      <a:r>
                        <a:rPr lang="zh-CN" altLang="en-US" sz="2800" b="0" dirty="0" smtClean="0">
                          <a:latin typeface="楷体" panose="02010609060101010101" pitchFamily="49" charset="-122"/>
                          <a:ea typeface="楷体" panose="02010609060101010101" pitchFamily="49" charset="-122"/>
                        </a:rPr>
                        <a:t>转化</a:t>
                      </a:r>
                      <a:endParaRPr lang="zh-CN" altLang="en-US" sz="2800" dirty="0"/>
                    </a:p>
                  </a:txBody>
                  <a:tcPr/>
                </a:tc>
              </a:tr>
            </a:tbl>
          </a:graphicData>
        </a:graphic>
      </p:graphicFrame>
      <p:sp>
        <p:nvSpPr>
          <p:cNvPr id="8" name="矩形 7"/>
          <p:cNvSpPr/>
          <p:nvPr/>
        </p:nvSpPr>
        <p:spPr>
          <a:xfrm>
            <a:off x="714348" y="5072074"/>
            <a:ext cx="7572428" cy="400110"/>
          </a:xfrm>
          <a:prstGeom prst="rect">
            <a:avLst/>
          </a:prstGeom>
        </p:spPr>
        <p:txBody>
          <a:bodyPr wrap="square">
            <a:spAutoFit/>
          </a:bodyPr>
          <a:lstStyle/>
          <a:p>
            <a:r>
              <a:rPr lang="en-US" altLang="zh-CN" sz="2000" b="0" dirty="0" smtClean="0">
                <a:latin typeface="楷体" panose="02010609060101010101" pitchFamily="49" charset="-122"/>
                <a:ea typeface="楷体" panose="02010609060101010101" pitchFamily="49" charset="-122"/>
              </a:rPr>
              <a:t>MCI</a:t>
            </a:r>
            <a:r>
              <a:rPr lang="zh-CN" altLang="en-US" sz="2000" b="0" dirty="0" smtClean="0">
                <a:latin typeface="楷体" panose="02010609060101010101" pitchFamily="49" charset="-122"/>
                <a:ea typeface="楷体" panose="02010609060101010101" pitchFamily="49" charset="-122"/>
              </a:rPr>
              <a:t>是痴呆的高危人群，发展为痴呆的危险性是普通人群的</a:t>
            </a:r>
            <a:r>
              <a:rPr lang="en-US" altLang="zh-CN" sz="2000" b="0" dirty="0" smtClean="0">
                <a:latin typeface="楷体" panose="02010609060101010101" pitchFamily="49" charset="-122"/>
                <a:ea typeface="楷体" panose="02010609060101010101" pitchFamily="49" charset="-122"/>
              </a:rPr>
              <a:t>10</a:t>
            </a:r>
            <a:r>
              <a:rPr lang="zh-CN" altLang="en-US" sz="2000" b="0" dirty="0" smtClean="0">
                <a:latin typeface="楷体" panose="02010609060101010101" pitchFamily="49" charset="-122"/>
                <a:ea typeface="楷体" panose="02010609060101010101" pitchFamily="49" charset="-122"/>
              </a:rPr>
              <a:t>倍。</a:t>
            </a:r>
            <a:endParaRPr lang="zh-CN" altLang="en-US" sz="2000" b="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轻度认知障碍</a:t>
            </a:r>
            <a:br>
              <a:rPr lang="zh-CN" altLang="en-US" dirty="0" smtClean="0"/>
            </a:br>
            <a:r>
              <a:rPr lang="en-US" altLang="zh-CN" dirty="0" smtClean="0">
                <a:latin typeface="Calibri" panose="020F0502020204030204" pitchFamily="34" charset="0"/>
                <a:cs typeface="Calibri" panose="020F0502020204030204" pitchFamily="34" charset="0"/>
              </a:rPr>
              <a:t>(Mild Cognitive Impairment,  MCI)</a:t>
            </a:r>
            <a:endParaRPr lang="zh-CN" altLang="en-US" dirty="0">
              <a:latin typeface="Calibri" panose="020F0502020204030204" pitchFamily="34" charset="0"/>
              <a:cs typeface="Calibri" panose="020F0502020204030204" pitchFamily="34" charset="0"/>
            </a:endParaRPr>
          </a:p>
        </p:txBody>
      </p:sp>
      <p:sp>
        <p:nvSpPr>
          <p:cNvPr id="4" name="矩形 3"/>
          <p:cNvSpPr/>
          <p:nvPr/>
        </p:nvSpPr>
        <p:spPr>
          <a:xfrm>
            <a:off x="571472" y="1714488"/>
            <a:ext cx="7715304" cy="1384995"/>
          </a:xfrm>
          <a:prstGeom prst="rect">
            <a:avLst/>
          </a:prstGeom>
        </p:spPr>
        <p:txBody>
          <a:bodyPr wrap="square">
            <a:spAutoFit/>
          </a:bodyPr>
          <a:lstStyle/>
          <a:p>
            <a:r>
              <a:rPr lang="zh-CN" altLang="en-US" sz="2800" b="0" dirty="0" smtClean="0">
                <a:latin typeface="楷体" panose="02010609060101010101" pitchFamily="49" charset="-122"/>
                <a:ea typeface="楷体" panose="02010609060101010101" pitchFamily="49" charset="-122"/>
              </a:rPr>
              <a:t>轻度记忆或其他认知损害，对日常生活能力无明显影响，未达到痴呆标准，是介于正常衰老和轻度痴呆之间的一种状态。</a:t>
            </a:r>
            <a:endParaRPr lang="zh-CN" altLang="en-US" sz="2800" b="0" dirty="0">
              <a:latin typeface="楷体" panose="02010609060101010101" pitchFamily="49" charset="-122"/>
              <a:ea typeface="楷体" panose="02010609060101010101" pitchFamily="49" charset="-122"/>
            </a:endParaRPr>
          </a:p>
        </p:txBody>
      </p:sp>
      <p:sp>
        <p:nvSpPr>
          <p:cNvPr id="5" name="矩形 4"/>
          <p:cNvSpPr/>
          <p:nvPr/>
        </p:nvSpPr>
        <p:spPr>
          <a:xfrm>
            <a:off x="642910" y="3143248"/>
            <a:ext cx="7572428" cy="2831544"/>
          </a:xfrm>
          <a:prstGeom prst="rect">
            <a:avLst/>
          </a:prstGeom>
        </p:spPr>
        <p:txBody>
          <a:bodyPr wrap="square">
            <a:spAutoFit/>
          </a:bodyPr>
          <a:lstStyle/>
          <a:p>
            <a:r>
              <a:rPr lang="en-US" altLang="zh-CN" sz="2800" b="0" dirty="0" smtClean="0">
                <a:latin typeface="楷体" panose="02010609060101010101" pitchFamily="49" charset="-122"/>
                <a:ea typeface="楷体" panose="02010609060101010101" pitchFamily="49" charset="-122"/>
              </a:rPr>
              <a:t>MCI</a:t>
            </a:r>
            <a:r>
              <a:rPr lang="zh-CN" altLang="en-US" sz="2800" b="0" dirty="0" smtClean="0">
                <a:latin typeface="楷体" panose="02010609060101010101" pitchFamily="49" charset="-122"/>
                <a:ea typeface="楷体" panose="02010609060101010101" pitchFamily="49" charset="-122"/>
              </a:rPr>
              <a:t>是痴呆的高危人群，发展为痴呆的危险性是普通人群的</a:t>
            </a:r>
            <a:r>
              <a:rPr lang="en-US" altLang="zh-CN" sz="2800" b="0" dirty="0" smtClean="0">
                <a:latin typeface="楷体" panose="02010609060101010101" pitchFamily="49" charset="-122"/>
                <a:ea typeface="楷体" panose="02010609060101010101" pitchFamily="49" charset="-122"/>
              </a:rPr>
              <a:t>10</a:t>
            </a:r>
            <a:r>
              <a:rPr lang="zh-CN" altLang="en-US" sz="2800" b="0" dirty="0" smtClean="0">
                <a:latin typeface="楷体" panose="02010609060101010101" pitchFamily="49" charset="-122"/>
                <a:ea typeface="楷体" panose="02010609060101010101" pitchFamily="49" charset="-122"/>
              </a:rPr>
              <a:t>倍。情景记忆受损，预示</a:t>
            </a:r>
            <a:r>
              <a:rPr lang="en-US" altLang="zh-CN" sz="2800" b="0" dirty="0" smtClean="0">
                <a:latin typeface="楷体" panose="02010609060101010101" pitchFamily="49" charset="-122"/>
                <a:ea typeface="楷体" panose="02010609060101010101" pitchFamily="49" charset="-122"/>
              </a:rPr>
              <a:t>MCI</a:t>
            </a:r>
            <a:r>
              <a:rPr lang="zh-CN" altLang="en-US" sz="2800" b="0" dirty="0" smtClean="0">
                <a:latin typeface="楷体" panose="02010609060101010101" pitchFamily="49" charset="-122"/>
                <a:ea typeface="楷体" panose="02010609060101010101" pitchFamily="49" charset="-122"/>
              </a:rPr>
              <a:t>进展为</a:t>
            </a:r>
            <a:r>
              <a:rPr lang="en-US" altLang="zh-CN" sz="2800" b="0" dirty="0" smtClean="0">
                <a:latin typeface="楷体" panose="02010609060101010101" pitchFamily="49" charset="-122"/>
                <a:ea typeface="楷体" panose="02010609060101010101" pitchFamily="49" charset="-122"/>
              </a:rPr>
              <a:t>AD</a:t>
            </a:r>
            <a:r>
              <a:rPr lang="zh-CN" altLang="en-US" sz="2800" b="0" dirty="0" smtClean="0">
                <a:latin typeface="楷体" panose="02010609060101010101" pitchFamily="49" charset="-122"/>
                <a:ea typeface="楷体" panose="02010609060101010101" pitchFamily="49" charset="-122"/>
              </a:rPr>
              <a:t>。</a:t>
            </a:r>
            <a:endParaRPr lang="en-US" altLang="zh-CN" sz="2800" b="0" dirty="0" smtClean="0">
              <a:latin typeface="楷体" panose="02010609060101010101" pitchFamily="49" charset="-122"/>
              <a:ea typeface="楷体" panose="02010609060101010101" pitchFamily="49" charset="-122"/>
            </a:endParaRPr>
          </a:p>
          <a:p>
            <a:pPr>
              <a:spcBef>
                <a:spcPts val="1200"/>
              </a:spcBef>
              <a:spcAft>
                <a:spcPts val="1200"/>
              </a:spcAft>
            </a:pPr>
            <a:r>
              <a:rPr lang="zh-CN" altLang="en-US" sz="2800" dirty="0" smtClean="0">
                <a:latin typeface="楷体" panose="02010609060101010101" pitchFamily="49" charset="-122"/>
                <a:ea typeface="楷体" panose="02010609060101010101" pitchFamily="49" charset="-122"/>
              </a:rPr>
              <a:t>情景记忆</a:t>
            </a:r>
            <a:r>
              <a:rPr lang="zh-CN" altLang="en-US" sz="2800" b="0" dirty="0" smtClean="0">
                <a:latin typeface="楷体" panose="02010609060101010101" pitchFamily="49" charset="-122"/>
                <a:ea typeface="楷体" panose="02010609060101010101" pitchFamily="49" charset="-122"/>
              </a:rPr>
              <a:t>：即对个人亲身经历的、发生在一定时间和地点的事件</a:t>
            </a:r>
            <a:r>
              <a:rPr lang="en-US" altLang="zh-CN" sz="2800" b="0" dirty="0" smtClean="0">
                <a:latin typeface="楷体" panose="02010609060101010101" pitchFamily="49" charset="-122"/>
                <a:ea typeface="楷体" panose="02010609060101010101" pitchFamily="49" charset="-122"/>
              </a:rPr>
              <a:t>(</a:t>
            </a:r>
            <a:r>
              <a:rPr lang="zh-CN" altLang="en-US" sz="2800" b="0" dirty="0" smtClean="0">
                <a:latin typeface="楷体" panose="02010609060101010101" pitchFamily="49" charset="-122"/>
                <a:ea typeface="楷体" panose="02010609060101010101" pitchFamily="49" charset="-122"/>
              </a:rPr>
              <a:t>情景</a:t>
            </a:r>
            <a:r>
              <a:rPr lang="en-US" altLang="zh-CN" sz="2800" b="0" dirty="0" smtClean="0">
                <a:latin typeface="楷体" panose="02010609060101010101" pitchFamily="49" charset="-122"/>
                <a:ea typeface="楷体" panose="02010609060101010101" pitchFamily="49" charset="-122"/>
              </a:rPr>
              <a:t>)</a:t>
            </a:r>
            <a:r>
              <a:rPr lang="zh-CN" altLang="en-US" sz="2800" b="0" dirty="0" smtClean="0">
                <a:latin typeface="楷体" panose="02010609060101010101" pitchFamily="49" charset="-122"/>
                <a:ea typeface="楷体" panose="02010609060101010101" pitchFamily="49" charset="-122"/>
              </a:rPr>
              <a:t>的记忆，指有关个人生活经验上的记忆。</a:t>
            </a:r>
            <a:endParaRPr lang="zh-CN" altLang="en-US" sz="2800" b="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428604"/>
            <a:ext cx="8229600" cy="1066800"/>
          </a:xfrm>
        </p:spPr>
        <p:txBody>
          <a:bodyPr/>
          <a:lstStyle/>
          <a:p>
            <a:r>
              <a:rPr lang="zh-CN" altLang="en-US" dirty="0" smtClean="0"/>
              <a:t>痴呆预防控制</a:t>
            </a:r>
            <a:endParaRPr lang="zh-CN" altLang="en-US" dirty="0"/>
          </a:p>
        </p:txBody>
      </p:sp>
      <p:sp>
        <p:nvSpPr>
          <p:cNvPr id="5" name="Content Placeholder 5"/>
          <p:cNvSpPr/>
          <p:nvPr/>
        </p:nvSpPr>
        <p:spPr bwMode="auto">
          <a:xfrm>
            <a:off x="500034" y="1571612"/>
            <a:ext cx="7929618" cy="4857784"/>
          </a:xfrm>
          <a:prstGeom prst="rect">
            <a:avLst/>
          </a:prstGeom>
          <a:noFill/>
          <a:ln w="9525">
            <a:noFill/>
            <a:miter lim="800000"/>
          </a:ln>
        </p:spPr>
        <p:txBody>
          <a:bodyPr/>
          <a:lstStyle/>
          <a:p>
            <a:pPr marL="342900" indent="-342900" eaLnBrk="0" hangingPunct="0">
              <a:spcBef>
                <a:spcPts val="600"/>
              </a:spcBef>
              <a:spcAft>
                <a:spcPts val="600"/>
              </a:spcAft>
              <a:buClr>
                <a:schemeClr val="accent1"/>
              </a:buClr>
              <a:buSzPct val="70000"/>
              <a:buFont typeface="Wingdings" panose="05000000000000000000" pitchFamily="2" charset="2"/>
              <a:buChar char="n"/>
            </a:pPr>
            <a:r>
              <a:rPr lang="zh-CN" altLang="en-US" sz="2800" b="0" dirty="0" smtClean="0">
                <a:latin typeface="华文宋体" pitchFamily="2" charset="-122"/>
                <a:ea typeface="华文宋体" pitchFamily="2" charset="-122"/>
              </a:rPr>
              <a:t>提高民众痴呆的认知</a:t>
            </a:r>
            <a:r>
              <a:rPr lang="zh-CN" altLang="en-US" sz="2800" b="0" dirty="0">
                <a:latin typeface="华文宋体" pitchFamily="2" charset="-122"/>
                <a:ea typeface="华文宋体" pitchFamily="2" charset="-122"/>
              </a:rPr>
              <a:t>率、就诊率、诊断准确率及治疗</a:t>
            </a:r>
            <a:r>
              <a:rPr lang="zh-CN" altLang="en-US" sz="2800" b="0" dirty="0" smtClean="0">
                <a:latin typeface="华文宋体" pitchFamily="2" charset="-122"/>
                <a:ea typeface="华文宋体" pitchFamily="2" charset="-122"/>
              </a:rPr>
              <a:t>率。</a:t>
            </a:r>
            <a:endParaRPr lang="zh-CN" altLang="en-US" sz="2800" b="0" dirty="0">
              <a:latin typeface="华文宋体" pitchFamily="2" charset="-122"/>
              <a:ea typeface="华文宋体" pitchFamily="2" charset="-122"/>
            </a:endParaRPr>
          </a:p>
          <a:p>
            <a:pPr marL="342900" indent="-342900" eaLnBrk="0" hangingPunct="0">
              <a:spcBef>
                <a:spcPts val="600"/>
              </a:spcBef>
              <a:spcAft>
                <a:spcPts val="600"/>
              </a:spcAft>
              <a:buClr>
                <a:schemeClr val="accent1"/>
              </a:buClr>
              <a:buSzPct val="70000"/>
              <a:buFont typeface="Monotype Sorts" panose="05010101010101010101" pitchFamily="2" charset="2"/>
              <a:buNone/>
            </a:pPr>
            <a:r>
              <a:rPr kumimoji="0" lang="en-US" altLang="zh-CN" sz="2800" b="0" dirty="0">
                <a:latin typeface="楷体" panose="02010609060101010101" pitchFamily="49" charset="-122"/>
                <a:ea typeface="楷体" panose="02010609060101010101" pitchFamily="49" charset="-122"/>
              </a:rPr>
              <a:t>	</a:t>
            </a:r>
            <a:r>
              <a:rPr kumimoji="0" lang="zh-CN" altLang="en-US" sz="2800" b="0" dirty="0" smtClean="0">
                <a:latin typeface="楷体" panose="02010609060101010101" pitchFamily="49" charset="-122"/>
                <a:ea typeface="楷体" panose="02010609060101010101" pitchFamily="49" charset="-122"/>
              </a:rPr>
              <a:t>在</a:t>
            </a:r>
            <a:r>
              <a:rPr kumimoji="0" lang="zh-CN" altLang="en-US" sz="2800" b="0" dirty="0">
                <a:latin typeface="楷体" panose="02010609060101010101" pitchFamily="49" charset="-122"/>
                <a:ea typeface="楷体" panose="02010609060101010101" pitchFamily="49" charset="-122"/>
              </a:rPr>
              <a:t>我国约有</a:t>
            </a:r>
            <a:r>
              <a:rPr kumimoji="0" lang="en-US" altLang="zh-CN" sz="2800" b="0" dirty="0">
                <a:latin typeface="楷体" panose="02010609060101010101" pitchFamily="49" charset="-122"/>
                <a:ea typeface="楷体" panose="02010609060101010101" pitchFamily="49" charset="-122"/>
              </a:rPr>
              <a:t>77%</a:t>
            </a:r>
            <a:r>
              <a:rPr kumimoji="0" lang="zh-CN" altLang="en-US" sz="2800" b="0" dirty="0">
                <a:latin typeface="楷体" panose="02010609060101010101" pitchFamily="49" charset="-122"/>
                <a:ea typeface="楷体" panose="02010609060101010101" pitchFamily="49" charset="-122"/>
              </a:rPr>
              <a:t>的患者终其一生都从未就诊</a:t>
            </a:r>
            <a:r>
              <a:rPr kumimoji="0" lang="zh-CN" altLang="en-US" sz="2800" b="0" dirty="0" smtClean="0">
                <a:latin typeface="楷体" panose="02010609060101010101" pitchFamily="49" charset="-122"/>
                <a:ea typeface="楷体" panose="02010609060101010101" pitchFamily="49" charset="-122"/>
              </a:rPr>
              <a:t>，就诊</a:t>
            </a:r>
            <a:r>
              <a:rPr kumimoji="0" lang="zh-CN" altLang="en-US" sz="2800" b="0" dirty="0">
                <a:latin typeface="楷体" panose="02010609060101010101" pitchFamily="49" charset="-122"/>
                <a:ea typeface="楷体" panose="02010609060101010101" pitchFamily="49" charset="-122"/>
              </a:rPr>
              <a:t>患者的早期症状常在就诊前</a:t>
            </a:r>
            <a:r>
              <a:rPr kumimoji="0" lang="en-US" altLang="zh-CN" sz="2800" b="0" dirty="0">
                <a:latin typeface="楷体" panose="02010609060101010101" pitchFamily="49" charset="-122"/>
                <a:ea typeface="楷体" panose="02010609060101010101" pitchFamily="49" charset="-122"/>
              </a:rPr>
              <a:t>5</a:t>
            </a:r>
            <a:r>
              <a:rPr kumimoji="0" lang="zh-CN" altLang="en-US" sz="2800" b="0" dirty="0">
                <a:latin typeface="楷体" panose="02010609060101010101" pitchFamily="49" charset="-122"/>
                <a:ea typeface="楷体" panose="02010609060101010101" pitchFamily="49" charset="-122"/>
              </a:rPr>
              <a:t>～</a:t>
            </a:r>
            <a:r>
              <a:rPr kumimoji="0" lang="en-US" altLang="zh-CN" sz="2800" b="0" dirty="0">
                <a:latin typeface="楷体" panose="02010609060101010101" pitchFamily="49" charset="-122"/>
                <a:ea typeface="楷体" panose="02010609060101010101" pitchFamily="49" charset="-122"/>
              </a:rPr>
              <a:t>6</a:t>
            </a:r>
            <a:r>
              <a:rPr kumimoji="0" lang="zh-CN" altLang="en-US" sz="2800" b="0" dirty="0" smtClean="0">
                <a:latin typeface="楷体" panose="02010609060101010101" pitchFamily="49" charset="-122"/>
                <a:ea typeface="楷体" panose="02010609060101010101" pitchFamily="49" charset="-122"/>
              </a:rPr>
              <a:t>年就已经出现。</a:t>
            </a:r>
            <a:endParaRPr kumimoji="0" lang="en-US" altLang="zh-CN" sz="2800" b="0" dirty="0" smtClean="0">
              <a:latin typeface="楷体" panose="02010609060101010101" pitchFamily="49" charset="-122"/>
              <a:ea typeface="楷体" panose="02010609060101010101" pitchFamily="49" charset="-122"/>
            </a:endParaRPr>
          </a:p>
          <a:p>
            <a:pPr marL="342900" indent="-342900" eaLnBrk="0" hangingPunct="0">
              <a:spcBef>
                <a:spcPts val="600"/>
              </a:spcBef>
              <a:spcAft>
                <a:spcPts val="600"/>
              </a:spcAft>
              <a:buClr>
                <a:schemeClr val="accent1"/>
              </a:buClr>
              <a:buSzPct val="70000"/>
              <a:buFont typeface="Wingdings" panose="05000000000000000000" pitchFamily="2" charset="2"/>
              <a:buChar char="n"/>
            </a:pPr>
            <a:r>
              <a:rPr lang="zh-CN" altLang="en-US" sz="2800" b="0" dirty="0" smtClean="0">
                <a:latin typeface="+mn-ea"/>
                <a:ea typeface="+mn-ea"/>
              </a:rPr>
              <a:t>推广适用于社区的层面的痴呆筛查技术</a:t>
            </a:r>
            <a:endParaRPr kumimoji="0" lang="zh-CN" altLang="en-US" sz="2800" b="0" dirty="0">
              <a:latin typeface="+mn-ea"/>
              <a:ea typeface="+mn-ea"/>
            </a:endParaRPr>
          </a:p>
          <a:p>
            <a:pPr marL="342900" indent="-342900" eaLnBrk="0" hangingPunct="0">
              <a:spcBef>
                <a:spcPts val="600"/>
              </a:spcBef>
              <a:spcAft>
                <a:spcPts val="600"/>
              </a:spcAft>
              <a:buClr>
                <a:schemeClr val="accent1"/>
              </a:buClr>
              <a:buSzPct val="70000"/>
              <a:buFont typeface="Wingdings" panose="05000000000000000000" pitchFamily="2" charset="2"/>
              <a:buChar char="n"/>
            </a:pPr>
            <a:r>
              <a:rPr lang="zh-CN" altLang="en-US" sz="2800" b="0" dirty="0">
                <a:latin typeface="+mn-ea"/>
                <a:ea typeface="+mn-ea"/>
              </a:rPr>
              <a:t>控制危险</a:t>
            </a:r>
            <a:r>
              <a:rPr lang="zh-CN" altLang="en-US" sz="2800" b="0" dirty="0" smtClean="0">
                <a:latin typeface="+mn-ea"/>
                <a:ea typeface="+mn-ea"/>
              </a:rPr>
              <a:t>因素，如肥胖</a:t>
            </a:r>
            <a:r>
              <a:rPr lang="zh-CN" altLang="en-US" sz="2800" b="0" dirty="0">
                <a:latin typeface="+mn-ea"/>
                <a:ea typeface="+mn-ea"/>
              </a:rPr>
              <a:t>，高血压等</a:t>
            </a:r>
            <a:endParaRPr lang="zh-CN" altLang="en-US" sz="2800" b="0" dirty="0">
              <a:latin typeface="+mn-ea"/>
              <a:ea typeface="+mn-ea"/>
            </a:endParaRPr>
          </a:p>
          <a:p>
            <a:pPr marL="342900" indent="-342900" eaLnBrk="0" hangingPunct="0">
              <a:spcBef>
                <a:spcPts val="600"/>
              </a:spcBef>
              <a:spcAft>
                <a:spcPts val="600"/>
              </a:spcAft>
              <a:buClr>
                <a:schemeClr val="accent1"/>
              </a:buClr>
              <a:buSzPct val="70000"/>
              <a:buFont typeface="Wingdings" panose="05000000000000000000" pitchFamily="2" charset="2"/>
              <a:buChar char="n"/>
            </a:pPr>
            <a:r>
              <a:rPr lang="zh-CN" altLang="en-US" sz="2800" b="0" dirty="0" smtClean="0">
                <a:latin typeface="+mn-ea"/>
                <a:ea typeface="+mn-ea"/>
              </a:rPr>
              <a:t>加强</a:t>
            </a:r>
            <a:r>
              <a:rPr lang="zh-CN" altLang="en-US" sz="2800" b="0" dirty="0">
                <a:latin typeface="+mn-ea"/>
                <a:ea typeface="+mn-ea"/>
              </a:rPr>
              <a:t>护理人员的专业</a:t>
            </a:r>
            <a:r>
              <a:rPr lang="zh-CN" altLang="en-US" sz="2800" b="0" dirty="0" smtClean="0">
                <a:latin typeface="+mn-ea"/>
                <a:ea typeface="+mn-ea"/>
              </a:rPr>
              <a:t>培训</a:t>
            </a:r>
            <a:endParaRPr lang="zh-CN" altLang="en-US" sz="2800" b="0" dirty="0" smtClean="0">
              <a:latin typeface="+mn-ea"/>
              <a:ea typeface="+mn-ea"/>
            </a:endParaRPr>
          </a:p>
          <a:p>
            <a:pPr marL="342900" indent="-342900" eaLnBrk="0" hangingPunct="0">
              <a:spcBef>
                <a:spcPts val="600"/>
              </a:spcBef>
              <a:spcAft>
                <a:spcPts val="600"/>
              </a:spcAft>
              <a:buClr>
                <a:schemeClr val="accent1"/>
              </a:buClr>
              <a:buSzPct val="70000"/>
              <a:buFont typeface="Wingdings" panose="05000000000000000000" pitchFamily="2" charset="2"/>
              <a:buChar char="n"/>
            </a:pPr>
            <a:r>
              <a:rPr lang="zh-CN" altLang="en-US" sz="2800" b="0" dirty="0" smtClean="0">
                <a:latin typeface="+mn-ea"/>
                <a:ea typeface="+mn-ea"/>
              </a:rPr>
              <a:t>重视对护理人员的心理疏导</a:t>
            </a:r>
            <a:endParaRPr lang="en-US" altLang="zh-CN" sz="2800" b="0" dirty="0">
              <a:latin typeface="+mn-ea"/>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00034" y="428604"/>
            <a:ext cx="5929354" cy="714375"/>
          </a:xfrm>
          <a:prstGeom prst="rect">
            <a:avLst/>
          </a:prstGeom>
          <a:noFill/>
          <a:ln w="9525">
            <a:noFill/>
            <a:miter lim="800000"/>
          </a:ln>
        </p:spPr>
        <p:txBody>
          <a:bodyPr anchor="ctr"/>
          <a:lstStyle/>
          <a:p>
            <a:r>
              <a:rPr lang="zh-CN" altLang="en-US" sz="3200" b="1" dirty="0" smtClean="0">
                <a:solidFill>
                  <a:srgbClr val="800000"/>
                </a:solidFill>
                <a:latin typeface="幼圆" pitchFamily="49" charset="-122"/>
                <a:ea typeface="幼圆" pitchFamily="49" charset="-122"/>
              </a:rPr>
              <a:t>世界阿尔兹海默病日</a:t>
            </a:r>
            <a:endParaRPr lang="zh-CN" altLang="en-US" sz="3200" dirty="0">
              <a:solidFill>
                <a:srgbClr val="800000"/>
              </a:solidFill>
            </a:endParaRPr>
          </a:p>
        </p:txBody>
      </p:sp>
      <p:sp>
        <p:nvSpPr>
          <p:cNvPr id="5" name="矩形 4"/>
          <p:cNvSpPr/>
          <p:nvPr/>
        </p:nvSpPr>
        <p:spPr>
          <a:xfrm>
            <a:off x="785786" y="1285860"/>
            <a:ext cx="7643866" cy="4278094"/>
          </a:xfrm>
          <a:prstGeom prst="rect">
            <a:avLst/>
          </a:prstGeom>
        </p:spPr>
        <p:txBody>
          <a:bodyPr wrap="square">
            <a:spAutoFit/>
          </a:bodyPr>
          <a:lstStyle/>
          <a:p>
            <a:r>
              <a:rPr lang="zh-CN" altLang="en-US" sz="2800" dirty="0" smtClean="0"/>
              <a:t>每年的</a:t>
            </a:r>
            <a:r>
              <a:rPr lang="en-US" altLang="zh-CN" sz="2800" dirty="0" smtClean="0"/>
              <a:t>9</a:t>
            </a:r>
            <a:r>
              <a:rPr lang="zh-CN" altLang="en-US" sz="2800" dirty="0" smtClean="0"/>
              <a:t>月</a:t>
            </a:r>
            <a:r>
              <a:rPr lang="en-US" altLang="zh-CN" sz="2800" dirty="0" smtClean="0"/>
              <a:t>21</a:t>
            </a:r>
            <a:r>
              <a:rPr lang="zh-CN" altLang="en-US" sz="2800" dirty="0" smtClean="0"/>
              <a:t>日是“世界老年性痴呆宣传日</a:t>
            </a:r>
            <a:r>
              <a:rPr lang="en-US" altLang="zh-CN" sz="2800" dirty="0" smtClean="0"/>
              <a:t>,</a:t>
            </a:r>
            <a:r>
              <a:rPr lang="zh-CN" altLang="en-US" sz="2800" dirty="0" smtClean="0"/>
              <a:t>也叫“世界阿尔兹海默日</a:t>
            </a:r>
            <a:r>
              <a:rPr lang="zh-CN" altLang="en-US" sz="2800" dirty="0" smtClean="0"/>
              <a:t>”，近几年</a:t>
            </a:r>
            <a:r>
              <a:rPr lang="zh-CN" altLang="en-US" sz="2800" dirty="0" smtClean="0"/>
              <a:t>的活动主题：</a:t>
            </a:r>
            <a:endParaRPr lang="en-US" altLang="zh-CN" sz="2800" dirty="0" smtClean="0"/>
          </a:p>
          <a:p>
            <a:r>
              <a:rPr lang="en-US" altLang="zh-CN" sz="3200" b="0" dirty="0" smtClean="0">
                <a:latin typeface="隶书" pitchFamily="49" charset="-122"/>
                <a:ea typeface="隶书" pitchFamily="49" charset="-122"/>
              </a:rPr>
              <a:t>2009</a:t>
            </a:r>
            <a:r>
              <a:rPr lang="zh-CN" altLang="en-US" sz="3200" b="0" dirty="0" smtClean="0">
                <a:latin typeface="隶书" pitchFamily="49" charset="-122"/>
                <a:ea typeface="隶书" pitchFamily="49" charset="-122"/>
              </a:rPr>
              <a:t>“痴呆诊断</a:t>
            </a:r>
            <a:r>
              <a:rPr lang="en-US" altLang="zh-CN" sz="3200" b="0" dirty="0" smtClean="0">
                <a:latin typeface="隶书" pitchFamily="49" charset="-122"/>
                <a:ea typeface="隶书" pitchFamily="49" charset="-122"/>
              </a:rPr>
              <a:t>: </a:t>
            </a:r>
            <a:r>
              <a:rPr lang="zh-CN" altLang="en-US" sz="3200" b="0" dirty="0" smtClean="0">
                <a:latin typeface="隶书" pitchFamily="49" charset="-122"/>
                <a:ea typeface="隶书" pitchFamily="49" charset="-122"/>
              </a:rPr>
              <a:t>早诊早治</a:t>
            </a:r>
            <a:r>
              <a:rPr lang="en-US" altLang="zh-CN" sz="3200" b="0" dirty="0" smtClean="0">
                <a:latin typeface="隶书" pitchFamily="49" charset="-122"/>
                <a:ea typeface="隶书" pitchFamily="49" charset="-122"/>
              </a:rPr>
              <a:t>”</a:t>
            </a:r>
            <a:r>
              <a:rPr lang="zh-CN" altLang="en-US" sz="3200" b="0" dirty="0" smtClean="0">
                <a:latin typeface="隶书" pitchFamily="49" charset="-122"/>
                <a:ea typeface="隶书" pitchFamily="49" charset="-122"/>
              </a:rPr>
              <a:t>，</a:t>
            </a:r>
            <a:endParaRPr lang="en-US" altLang="zh-CN" sz="3200" b="0" dirty="0" smtClean="0">
              <a:latin typeface="隶书" pitchFamily="49" charset="-122"/>
              <a:ea typeface="隶书" pitchFamily="49" charset="-122"/>
            </a:endParaRPr>
          </a:p>
          <a:p>
            <a:r>
              <a:rPr lang="en-US" altLang="zh-CN" sz="3200" b="0" dirty="0" smtClean="0">
                <a:latin typeface="隶书" pitchFamily="49" charset="-122"/>
                <a:ea typeface="隶书" pitchFamily="49" charset="-122"/>
              </a:rPr>
              <a:t>2010</a:t>
            </a:r>
            <a:r>
              <a:rPr lang="zh-CN" altLang="en-US" sz="3200" b="0" dirty="0" smtClean="0">
                <a:latin typeface="隶书" pitchFamily="49" charset="-122"/>
                <a:ea typeface="隶书" pitchFamily="49" charset="-122"/>
              </a:rPr>
              <a:t>“治疗痴呆，立刻</a:t>
            </a:r>
            <a:r>
              <a:rPr lang="zh-CN" altLang="en-US" sz="3200" b="0" dirty="0" smtClean="0">
                <a:latin typeface="隶书" pitchFamily="49" charset="-122"/>
                <a:ea typeface="隶书" pitchFamily="49" charset="-122"/>
              </a:rPr>
              <a:t>行动起来”</a:t>
            </a:r>
            <a:endParaRPr lang="en-US" altLang="zh-CN" sz="3200" b="0" dirty="0" smtClean="0">
              <a:latin typeface="隶书" pitchFamily="49" charset="-122"/>
              <a:ea typeface="隶书" pitchFamily="49" charset="-122"/>
            </a:endParaRPr>
          </a:p>
          <a:p>
            <a:r>
              <a:rPr lang="en-US" altLang="zh-CN" sz="3200" b="0" dirty="0" smtClean="0">
                <a:latin typeface="隶书" pitchFamily="49" charset="-122"/>
                <a:ea typeface="隶书" pitchFamily="49" charset="-122"/>
              </a:rPr>
              <a:t>2011</a:t>
            </a:r>
            <a:r>
              <a:rPr lang="zh-CN" altLang="en-US" sz="3200" b="0" dirty="0" smtClean="0">
                <a:latin typeface="隶书" pitchFamily="49" charset="-122"/>
                <a:ea typeface="隶书" pitchFamily="49" charset="-122"/>
              </a:rPr>
              <a:t>“防治</a:t>
            </a:r>
            <a:r>
              <a:rPr lang="zh-CN" altLang="en-US" sz="3200" b="0" dirty="0" smtClean="0">
                <a:latin typeface="隶书" pitchFamily="49" charset="-122"/>
                <a:ea typeface="隶书" pitchFamily="49" charset="-122"/>
              </a:rPr>
              <a:t>痴呆，从知晓开始”。</a:t>
            </a:r>
            <a:endParaRPr lang="zh-CN" altLang="en-US" sz="3200" b="0" dirty="0" smtClean="0">
              <a:latin typeface="隶书" pitchFamily="49" charset="-122"/>
              <a:ea typeface="隶书" pitchFamily="49" charset="-122"/>
            </a:endParaRPr>
          </a:p>
          <a:p>
            <a:r>
              <a:rPr lang="en-US" altLang="zh-CN" sz="3200" b="0" dirty="0" smtClean="0">
                <a:latin typeface="隶书" pitchFamily="49" charset="-122"/>
                <a:ea typeface="隶书" pitchFamily="49" charset="-122"/>
              </a:rPr>
              <a:t>2012</a:t>
            </a:r>
            <a:r>
              <a:rPr lang="zh-CN" altLang="en-US" sz="3200" b="0" dirty="0" smtClean="0">
                <a:latin typeface="隶书" pitchFamily="49" charset="-122"/>
                <a:ea typeface="隶书" pitchFamily="49" charset="-122"/>
              </a:rPr>
              <a:t>“痴呆</a:t>
            </a:r>
            <a:r>
              <a:rPr lang="zh-CN" altLang="en-US" sz="3200" b="0" dirty="0" smtClean="0">
                <a:latin typeface="隶书" pitchFamily="49" charset="-122"/>
                <a:ea typeface="隶书" pitchFamily="49" charset="-122"/>
              </a:rPr>
              <a:t>：生活在一起”</a:t>
            </a:r>
            <a:endParaRPr lang="zh-CN" altLang="en-US" sz="3200" b="0" dirty="0" smtClean="0">
              <a:latin typeface="隶书" pitchFamily="49" charset="-122"/>
              <a:ea typeface="隶书" pitchFamily="49" charset="-122"/>
            </a:endParaRPr>
          </a:p>
          <a:p>
            <a:r>
              <a:rPr lang="en-US" altLang="zh-CN" sz="3200" b="0" dirty="0" smtClean="0">
                <a:latin typeface="隶书" pitchFamily="49" charset="-122"/>
                <a:ea typeface="隶书" pitchFamily="49" charset="-122"/>
              </a:rPr>
              <a:t>2013</a:t>
            </a:r>
            <a:r>
              <a:rPr lang="zh-CN" altLang="en-US" sz="3200" b="0" dirty="0" smtClean="0">
                <a:latin typeface="隶书" pitchFamily="49" charset="-122"/>
                <a:ea typeface="隶书" pitchFamily="49" charset="-122"/>
              </a:rPr>
              <a:t>“关爱相伴”</a:t>
            </a:r>
            <a:endParaRPr lang="en-US" altLang="zh-CN" sz="3200" b="0" dirty="0" smtClean="0">
              <a:latin typeface="隶书" pitchFamily="49" charset="-122"/>
              <a:ea typeface="隶书" pitchFamily="49" charset="-122"/>
            </a:endParaRPr>
          </a:p>
          <a:p>
            <a:r>
              <a:rPr lang="en-US" altLang="zh-CN" sz="3200" b="0" dirty="0" smtClean="0">
                <a:latin typeface="隶书" pitchFamily="49" charset="-122"/>
                <a:ea typeface="隶书" pitchFamily="49" charset="-122"/>
              </a:rPr>
              <a:t>2014</a:t>
            </a:r>
            <a:r>
              <a:rPr lang="zh-CN" altLang="en-US" sz="3200" b="0" dirty="0" smtClean="0">
                <a:latin typeface="隶书" pitchFamily="49" charset="-122"/>
                <a:ea typeface="隶书" pitchFamily="49" charset="-122"/>
              </a:rPr>
              <a:t>“</a:t>
            </a:r>
            <a:r>
              <a:rPr lang="zh-CN" altLang="en-US" sz="3200" b="0" dirty="0" smtClean="0">
                <a:latin typeface="隶书" pitchFamily="49" charset="-122"/>
                <a:ea typeface="隶书" pitchFamily="49" charset="-122"/>
              </a:rPr>
              <a:t>减少风险 预防</a:t>
            </a:r>
            <a:r>
              <a:rPr lang="zh-CN" altLang="en-US" sz="3200" b="0" dirty="0" smtClean="0">
                <a:latin typeface="隶书" pitchFamily="49" charset="-122"/>
                <a:ea typeface="隶书" pitchFamily="49" charset="-122"/>
              </a:rPr>
              <a:t>痴呆”</a:t>
            </a:r>
            <a:endParaRPr lang="en-US" altLang="zh-CN" sz="3200" b="0" dirty="0" smtClean="0">
              <a:latin typeface="隶书" pitchFamily="49" charset="-122"/>
              <a:ea typeface="隶书" pitchFamily="49" charset="-122"/>
            </a:endParaRPr>
          </a:p>
          <a:p>
            <a:endParaRPr lang="zh-CN" alt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785786" y="2714620"/>
            <a:ext cx="7500990" cy="785818"/>
          </a:xfrm>
        </p:spPr>
        <p:txBody>
          <a:bodyPr>
            <a:normAutofit/>
          </a:bodyPr>
          <a:lstStyle/>
          <a:p>
            <a:pPr marL="857250" indent="-857250"/>
            <a:r>
              <a:rPr lang="zh-CN" altLang="en-US" dirty="0" smtClean="0">
                <a:effectLst>
                  <a:outerShdw blurRad="38100" dist="38100" dir="2700000" algn="tl">
                    <a:srgbClr val="000000">
                      <a:alpha val="43137"/>
                    </a:srgbClr>
                  </a:outerShdw>
                </a:effectLst>
              </a:rPr>
              <a:t>帕金森综合症与帕金森病（</a:t>
            </a:r>
            <a:r>
              <a:rPr lang="en-US" altLang="zh-CN" dirty="0" smtClean="0">
                <a:effectLst>
                  <a:outerShdw blurRad="38100" dist="38100" dir="2700000" algn="tl">
                    <a:srgbClr val="000000">
                      <a:alpha val="43137"/>
                    </a:srgbClr>
                  </a:outerShdw>
                </a:effectLst>
              </a:rPr>
              <a:t>PD</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4348" y="1285860"/>
            <a:ext cx="7858180" cy="4893647"/>
          </a:xfrm>
          <a:prstGeom prst="rect">
            <a:avLst/>
          </a:prstGeom>
        </p:spPr>
        <p:txBody>
          <a:bodyPr wrap="square">
            <a:spAutoFit/>
          </a:bodyPr>
          <a:lstStyle/>
          <a:p>
            <a:r>
              <a:rPr lang="zh-CN" altLang="en-US" sz="2800" dirty="0" smtClean="0"/>
              <a:t>帕金森综合症或震颤麻痹综合征</a:t>
            </a:r>
            <a:endParaRPr lang="zh-CN" altLang="en-US" sz="2800" dirty="0" smtClean="0"/>
          </a:p>
          <a:p>
            <a:r>
              <a:rPr lang="zh-CN" altLang="en-US" sz="2000" b="0" dirty="0" smtClean="0">
                <a:latin typeface="Calibri" panose="020F0502020204030204" pitchFamily="34" charset="0"/>
                <a:cs typeface="Calibri" panose="020F0502020204030204" pitchFamily="34" charset="0"/>
              </a:rPr>
              <a:t>（</a:t>
            </a:r>
            <a:r>
              <a:rPr lang="en-US" altLang="zh-CN" sz="2000" b="0" dirty="0" smtClean="0">
                <a:latin typeface="Calibri" panose="020F0502020204030204" pitchFamily="34" charset="0"/>
                <a:cs typeface="Calibri" panose="020F0502020204030204" pitchFamily="34" charset="0"/>
              </a:rPr>
              <a:t>Parkinson's syndrome</a:t>
            </a:r>
            <a:r>
              <a:rPr lang="zh-CN" altLang="en-US" sz="2000" b="0" dirty="0" smtClean="0">
                <a:latin typeface="Calibri" panose="020F0502020204030204" pitchFamily="34" charset="0"/>
                <a:cs typeface="Calibri" panose="020F0502020204030204" pitchFamily="34" charset="0"/>
              </a:rPr>
              <a:t>，</a:t>
            </a:r>
            <a:r>
              <a:rPr lang="en-US" altLang="zh-CN" sz="2000" b="0" dirty="0" smtClean="0">
                <a:latin typeface="Calibri" panose="020F0502020204030204" pitchFamily="34" charset="0"/>
                <a:cs typeface="Calibri" panose="020F0502020204030204" pitchFamily="34" charset="0"/>
              </a:rPr>
              <a:t>Parkinsonism, atypical Parkinson's Disease, secondary Parkinson's Disease)</a:t>
            </a:r>
            <a:endParaRPr lang="en-US" altLang="zh-CN" sz="2000" b="0" dirty="0" smtClean="0">
              <a:latin typeface="Calibri" panose="020F0502020204030204" pitchFamily="34" charset="0"/>
              <a:cs typeface="Calibri" panose="020F0502020204030204" pitchFamily="34" charset="0"/>
            </a:endParaRPr>
          </a:p>
          <a:p>
            <a:r>
              <a:rPr lang="zh-CN" altLang="en-US" sz="2400" b="0" dirty="0" smtClean="0">
                <a:latin typeface="楷体" panose="02010609060101010101" pitchFamily="49" charset="-122"/>
                <a:ea typeface="楷体" panose="02010609060101010101" pitchFamily="49" charset="-122"/>
              </a:rPr>
              <a:t>泛指原发性（典型）的、基因型的、有明确环境因素的（如中毒或药物）、其它非典型的帕金森综合症，包括进行性核上性麻痹、多系统萎缩、皮质基底退化等，后三种通常被称作帕金森附加症候群。</a:t>
            </a:r>
            <a:endParaRPr lang="zh-CN" altLang="en-US" sz="2400" b="0" dirty="0" smtClean="0">
              <a:latin typeface="楷体" panose="02010609060101010101" pitchFamily="49" charset="-122"/>
              <a:ea typeface="楷体" panose="02010609060101010101" pitchFamily="49" charset="-122"/>
            </a:endParaRPr>
          </a:p>
          <a:p>
            <a:pPr>
              <a:spcBef>
                <a:spcPts val="1200"/>
              </a:spcBef>
            </a:pPr>
            <a:r>
              <a:rPr lang="zh-CN" altLang="en-US" sz="2800" dirty="0" smtClean="0"/>
              <a:t>原发性帕金森综合症：</a:t>
            </a:r>
            <a:endParaRPr lang="zh-CN" altLang="en-US" sz="2800" dirty="0" smtClean="0"/>
          </a:p>
          <a:p>
            <a:r>
              <a:rPr lang="zh-CN" altLang="en-US" sz="2400" b="0" dirty="0" smtClean="0">
                <a:latin typeface="楷体" panose="02010609060101010101" pitchFamily="49" charset="-122"/>
                <a:ea typeface="楷体" panose="02010609060101010101" pitchFamily="49" charset="-122"/>
              </a:rPr>
              <a:t>无明确病因，帕金森病</a:t>
            </a:r>
            <a:r>
              <a:rPr lang="zh-CN" altLang="en-US" sz="2400" b="0" dirty="0" smtClean="0">
                <a:latin typeface="Calibri" panose="020F0502020204030204" pitchFamily="34" charset="0"/>
                <a:ea typeface="楷体" panose="02010609060101010101" pitchFamily="49" charset="-122"/>
                <a:cs typeface="Calibri" panose="020F0502020204030204" pitchFamily="34" charset="0"/>
              </a:rPr>
              <a:t>（</a:t>
            </a:r>
            <a:r>
              <a:rPr lang="en-US" altLang="zh-CN" sz="2400" b="0" dirty="0" smtClean="0">
                <a:latin typeface="Calibri" panose="020F0502020204030204" pitchFamily="34" charset="0"/>
                <a:cs typeface="Calibri" panose="020F0502020204030204" pitchFamily="34" charset="0"/>
              </a:rPr>
              <a:t> Parkinson‘s Disease </a:t>
            </a:r>
            <a:r>
              <a:rPr lang="zh-CN" altLang="en-US" sz="2400" b="0" dirty="0" smtClean="0">
                <a:latin typeface="Calibri" panose="020F0502020204030204" pitchFamily="34" charset="0"/>
                <a:cs typeface="Calibri" panose="020F0502020204030204" pitchFamily="34" charset="0"/>
              </a:rPr>
              <a:t>，</a:t>
            </a:r>
            <a:r>
              <a:rPr lang="en-US" altLang="zh-CN" sz="2400" b="0" dirty="0" smtClean="0">
                <a:latin typeface="Calibri" panose="020F0502020204030204" pitchFamily="34" charset="0"/>
                <a:ea typeface="楷体" panose="02010609060101010101" pitchFamily="49" charset="-122"/>
                <a:cs typeface="Calibri" panose="020F0502020204030204" pitchFamily="34" charset="0"/>
              </a:rPr>
              <a:t>PD</a:t>
            </a:r>
            <a:r>
              <a:rPr lang="zh-CN" altLang="en-US" sz="2400" b="0" dirty="0" smtClean="0">
                <a:latin typeface="楷体" panose="02010609060101010101" pitchFamily="49" charset="-122"/>
                <a:ea typeface="楷体" panose="02010609060101010101" pitchFamily="49" charset="-122"/>
              </a:rPr>
              <a:t>）</a:t>
            </a:r>
            <a:endParaRPr lang="zh-CN" altLang="en-US" sz="2400" b="0" dirty="0" smtClean="0">
              <a:latin typeface="楷体" panose="02010609060101010101" pitchFamily="49" charset="-122"/>
              <a:ea typeface="楷体" panose="02010609060101010101" pitchFamily="49" charset="-122"/>
            </a:endParaRPr>
          </a:p>
          <a:p>
            <a:pPr>
              <a:spcBef>
                <a:spcPts val="1200"/>
              </a:spcBef>
            </a:pPr>
            <a:r>
              <a:rPr lang="zh-CN" altLang="en-US" sz="2800" dirty="0" smtClean="0"/>
              <a:t>继发性帕金森综合症：</a:t>
            </a:r>
            <a:endParaRPr lang="zh-CN" altLang="en-US" sz="2800" dirty="0" smtClean="0"/>
          </a:p>
          <a:p>
            <a:r>
              <a:rPr lang="zh-CN" altLang="en-US" sz="2400" b="0" dirty="0" smtClean="0">
                <a:latin typeface="楷体" panose="02010609060101010101" pitchFamily="49" charset="-122"/>
                <a:ea typeface="楷体" panose="02010609060101010101" pitchFamily="49" charset="-122"/>
              </a:rPr>
              <a:t>是由其他特发性变性疾病</a:t>
            </a:r>
            <a:r>
              <a:rPr lang="en-US" altLang="zh-CN" sz="2400" b="0" dirty="0" smtClean="0">
                <a:latin typeface="楷体" panose="02010609060101010101" pitchFamily="49" charset="-122"/>
                <a:ea typeface="楷体" panose="02010609060101010101" pitchFamily="49" charset="-122"/>
              </a:rPr>
              <a:t>,</a:t>
            </a:r>
            <a:r>
              <a:rPr lang="zh-CN" altLang="en-US" sz="2400" b="0" dirty="0" smtClean="0">
                <a:latin typeface="楷体" panose="02010609060101010101" pitchFamily="49" charset="-122"/>
                <a:ea typeface="楷体" panose="02010609060101010101" pitchFamily="49" charset="-122"/>
              </a:rPr>
              <a:t>药物或外源性毒素引起基底节内多巴胺作用的丧失或受到干扰所致。</a:t>
            </a:r>
            <a:endParaRPr lang="zh-CN" altLang="en-US" sz="2400" b="0" dirty="0">
              <a:latin typeface="楷体" panose="02010609060101010101" pitchFamily="49" charset="-122"/>
              <a:ea typeface="楷体" panose="02010609060101010101" pitchFamily="49" charset="-122"/>
            </a:endParaRPr>
          </a:p>
        </p:txBody>
      </p:sp>
      <p:sp>
        <p:nvSpPr>
          <p:cNvPr id="4" name="标题 1"/>
          <p:cNvSpPr>
            <a:spLocks noGrp="1"/>
          </p:cNvSpPr>
          <p:nvPr>
            <p:ph type="title"/>
          </p:nvPr>
        </p:nvSpPr>
        <p:spPr>
          <a:xfrm>
            <a:off x="642910" y="357166"/>
            <a:ext cx="6515120" cy="857256"/>
          </a:xfrm>
        </p:spPr>
        <p:txBody>
          <a:bodyPr>
            <a:normAutofit/>
          </a:bodyPr>
          <a:lstStyle/>
          <a:p>
            <a:pPr marL="857250" indent="-857250"/>
            <a:r>
              <a:rPr lang="zh-CN" altLang="en-US"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定义</a:t>
            </a:r>
            <a:endParaRPr lang="zh-CN" alt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642910" y="1428736"/>
          <a:ext cx="7858180" cy="5072098"/>
        </p:xfrm>
        <a:graphic>
          <a:graphicData uri="http://schemas.openxmlformats.org/drawingml/2006/table">
            <a:tbl>
              <a:tblPr firstRow="1" bandRow="1">
                <a:tableStyleId>{5C22544A-7EE6-4342-B048-85BDC9FD1C3A}</a:tableStyleId>
              </a:tblPr>
              <a:tblGrid>
                <a:gridCol w="5818076"/>
                <a:gridCol w="2040104"/>
              </a:tblGrid>
              <a:tr h="839419">
                <a:tc>
                  <a:txBody>
                    <a:bodyPr/>
                    <a:lstStyle/>
                    <a:p>
                      <a:pPr algn="l" fontAlgn="t"/>
                      <a:r>
                        <a:rPr lang="en-US" sz="2400" b="1" i="0" u="none" strike="noStrike" dirty="0">
                          <a:solidFill>
                            <a:schemeClr val="bg1"/>
                          </a:solidFill>
                          <a:latin typeface="宋体" panose="02010600030101010101" pitchFamily="2" charset="-122"/>
                        </a:rPr>
                        <a:t>综合症</a:t>
                      </a:r>
                      <a:endParaRPr lang="zh-CN" sz="2400" b="1" i="0" u="none" strike="noStrike" dirty="0">
                        <a:solidFill>
                          <a:schemeClr val="bg1"/>
                        </a:solidFill>
                        <a:latin typeface="宋体" panose="02010600030101010101" pitchFamily="2" charset="-122"/>
                      </a:endParaRPr>
                    </a:p>
                  </a:txBody>
                  <a:tcPr marL="9525" marR="9525" marT="9525" marB="0" anchor="ctr"/>
                </a:tc>
                <a:tc>
                  <a:txBody>
                    <a:bodyPr/>
                    <a:lstStyle/>
                    <a:p>
                      <a:pPr algn="l" fontAlgn="t"/>
                      <a:r>
                        <a:rPr lang="en-US" sz="2400" b="1" i="0" u="none" strike="noStrike" dirty="0">
                          <a:solidFill>
                            <a:schemeClr val="bg1"/>
                          </a:solidFill>
                          <a:latin typeface="宋体" panose="02010600030101010101" pitchFamily="2" charset="-122"/>
                        </a:rPr>
                        <a:t>病例百分比</a:t>
                      </a:r>
                      <a:endParaRPr lang="zh-CN" sz="2400" b="1" i="0" u="none" strike="noStrike" dirty="0">
                        <a:solidFill>
                          <a:schemeClr val="bg1"/>
                        </a:solidFill>
                        <a:latin typeface="宋体" panose="02010600030101010101" pitchFamily="2" charset="-122"/>
                      </a:endParaRPr>
                    </a:p>
                  </a:txBody>
                  <a:tcPr marL="9525" marR="9525" marT="9525" marB="0" anchor="ctr"/>
                </a:tc>
              </a:tr>
              <a:tr h="569535">
                <a:tc>
                  <a:txBody>
                    <a:bodyPr/>
                    <a:lstStyle/>
                    <a:p>
                      <a:pPr algn="l" fontAlgn="t"/>
                      <a:r>
                        <a:rPr lang="zh-CN" altLang="en-US" sz="2000" b="1" i="0" u="none" strike="noStrike" dirty="0">
                          <a:solidFill>
                            <a:srgbClr val="000000"/>
                          </a:solidFill>
                          <a:latin typeface="宋体" panose="02010600030101010101" pitchFamily="2" charset="-122"/>
                        </a:rPr>
                        <a:t>原发的</a:t>
                      </a:r>
                      <a:r>
                        <a:rPr lang="zh-CN" altLang="en-US" sz="2000" b="0" i="0" u="none" strike="noStrike" dirty="0">
                          <a:solidFill>
                            <a:srgbClr val="000000"/>
                          </a:solidFill>
                          <a:latin typeface="宋体" panose="02010600030101010101" pitchFamily="2" charset="-122"/>
                        </a:rPr>
                        <a:t>（</a:t>
                      </a:r>
                      <a:r>
                        <a:rPr lang="en-US" sz="2000" b="0" i="0" u="none" strike="noStrike" dirty="0">
                          <a:solidFill>
                            <a:srgbClr val="000000"/>
                          </a:solidFill>
                          <a:latin typeface="Verdana" panose="020B0604030504040204"/>
                        </a:rPr>
                        <a:t>Idiopathic PD</a:t>
                      </a:r>
                      <a:r>
                        <a:rPr lang="en-US" sz="2000" b="0" i="0" u="none" strike="noStrike" dirty="0">
                          <a:solidFill>
                            <a:srgbClr val="000000"/>
                          </a:solidFill>
                          <a:latin typeface="宋体" panose="02010600030101010101" pitchFamily="2" charset="-122"/>
                        </a:rPr>
                        <a:t>）</a:t>
                      </a:r>
                      <a:endParaRPr lang="en-US" sz="2000" b="0" i="0" u="none" strike="noStrike" dirty="0">
                        <a:solidFill>
                          <a:srgbClr val="000000"/>
                        </a:solidFill>
                        <a:latin typeface="Verdana" panose="020B0604030504040204"/>
                      </a:endParaRPr>
                    </a:p>
                  </a:txBody>
                  <a:tcPr marL="9525" marR="9525" marT="9525" marB="0" anchor="ctr"/>
                </a:tc>
                <a:tc>
                  <a:txBody>
                    <a:bodyPr/>
                    <a:lstStyle/>
                    <a:p>
                      <a:pPr algn="l" fontAlgn="t"/>
                      <a:r>
                        <a:rPr lang="en-US" sz="2000" b="0" i="0" u="none" strike="noStrike">
                          <a:solidFill>
                            <a:srgbClr val="000000"/>
                          </a:solidFill>
                          <a:latin typeface="Verdana" panose="020B0604030504040204"/>
                        </a:rPr>
                        <a:t>85%</a:t>
                      </a:r>
                      <a:endParaRPr lang="en-US" sz="2000" b="0" i="0" u="none" strike="noStrike">
                        <a:solidFill>
                          <a:srgbClr val="000000"/>
                        </a:solidFill>
                        <a:latin typeface="Verdana" panose="020B0604030504040204"/>
                      </a:endParaRPr>
                    </a:p>
                  </a:txBody>
                  <a:tcPr marL="9525" marR="9525" marT="9525" marB="0" anchor="ctr"/>
                </a:tc>
              </a:tr>
              <a:tr h="569535">
                <a:tc>
                  <a:txBody>
                    <a:bodyPr/>
                    <a:lstStyle/>
                    <a:p>
                      <a:pPr algn="l" fontAlgn="t"/>
                      <a:r>
                        <a:rPr lang="zh-CN" altLang="en-US" sz="2000" b="1" i="0" u="none" strike="noStrike" dirty="0">
                          <a:solidFill>
                            <a:srgbClr val="000000"/>
                          </a:solidFill>
                          <a:latin typeface="宋体" panose="02010600030101010101" pitchFamily="2" charset="-122"/>
                        </a:rPr>
                        <a:t>抗精神病药物引发的（</a:t>
                      </a:r>
                      <a:r>
                        <a:rPr lang="en-US" sz="2000" b="0" i="0" u="none" strike="noStrike" dirty="0" err="1">
                          <a:solidFill>
                            <a:srgbClr val="000000"/>
                          </a:solidFill>
                          <a:latin typeface="Verdana" panose="020B0604030504040204"/>
                        </a:rPr>
                        <a:t>Neuroleptic</a:t>
                      </a:r>
                      <a:r>
                        <a:rPr lang="en-US" sz="2000" b="0" i="0" u="none" strike="noStrike" dirty="0">
                          <a:solidFill>
                            <a:srgbClr val="000000"/>
                          </a:solidFill>
                          <a:latin typeface="Verdana" panose="020B0604030504040204"/>
                        </a:rPr>
                        <a:t>-induced</a:t>
                      </a:r>
                      <a:r>
                        <a:rPr lang="en-US" sz="2000" b="0" i="0" u="none" strike="noStrike" dirty="0">
                          <a:solidFill>
                            <a:srgbClr val="000000"/>
                          </a:solidFill>
                          <a:latin typeface="宋体" panose="02010600030101010101" pitchFamily="2" charset="-122"/>
                        </a:rPr>
                        <a:t>）</a:t>
                      </a:r>
                      <a:endParaRPr lang="en-US" sz="2000" b="0" i="0" u="none" strike="noStrike" dirty="0">
                        <a:solidFill>
                          <a:srgbClr val="000000"/>
                        </a:solidFill>
                        <a:latin typeface="Verdana" panose="020B0604030504040204"/>
                      </a:endParaRPr>
                    </a:p>
                  </a:txBody>
                  <a:tcPr marL="9525" marR="9525" marT="9525" marB="0" anchor="ctr"/>
                </a:tc>
                <a:tc>
                  <a:txBody>
                    <a:bodyPr/>
                    <a:lstStyle/>
                    <a:p>
                      <a:pPr algn="l" fontAlgn="t"/>
                      <a:r>
                        <a:rPr lang="en-US" sz="2000" b="0" i="0" u="none" strike="noStrike">
                          <a:solidFill>
                            <a:srgbClr val="000000"/>
                          </a:solidFill>
                          <a:latin typeface="Verdana" panose="020B0604030504040204"/>
                        </a:rPr>
                        <a:t>7%-9%</a:t>
                      </a:r>
                      <a:endParaRPr lang="en-US" sz="2000" b="0" i="0" u="none" strike="noStrike">
                        <a:solidFill>
                          <a:srgbClr val="000000"/>
                        </a:solidFill>
                        <a:latin typeface="Verdana" panose="020B0604030504040204"/>
                      </a:endParaRPr>
                    </a:p>
                  </a:txBody>
                  <a:tcPr marL="9525" marR="9525" marT="9525" marB="0" anchor="ctr"/>
                </a:tc>
              </a:tr>
              <a:tr h="569535">
                <a:tc>
                  <a:txBody>
                    <a:bodyPr/>
                    <a:lstStyle/>
                    <a:p>
                      <a:pPr algn="l" fontAlgn="t"/>
                      <a:r>
                        <a:rPr lang="zh-CN" altLang="en-US" sz="2000" b="1" i="0" u="none" strike="noStrike" dirty="0">
                          <a:solidFill>
                            <a:srgbClr val="000000"/>
                          </a:solidFill>
                          <a:latin typeface="宋体" panose="02010600030101010101" pitchFamily="2" charset="-122"/>
                        </a:rPr>
                        <a:t>多系统萎缩</a:t>
                      </a:r>
                      <a:r>
                        <a:rPr lang="zh-CN" altLang="en-US" sz="2000" b="0" i="0" u="none" strike="noStrike" dirty="0">
                          <a:solidFill>
                            <a:srgbClr val="000000"/>
                          </a:solidFill>
                          <a:latin typeface="宋体" panose="02010600030101010101" pitchFamily="2" charset="-122"/>
                        </a:rPr>
                        <a:t>（</a:t>
                      </a:r>
                      <a:r>
                        <a:rPr lang="en-US" altLang="zh-CN" sz="2000" b="0" i="0" u="none" strike="noStrike" dirty="0">
                          <a:solidFill>
                            <a:srgbClr val="000000"/>
                          </a:solidFill>
                          <a:latin typeface="Verdana" panose="020B0604030504040204"/>
                        </a:rPr>
                        <a:t>MSA</a:t>
                      </a:r>
                      <a:r>
                        <a:rPr lang="zh-CN" altLang="en-US" sz="2000" b="0" i="0" u="none" strike="noStrike" dirty="0">
                          <a:solidFill>
                            <a:srgbClr val="000000"/>
                          </a:solidFill>
                          <a:latin typeface="宋体" panose="02010600030101010101" pitchFamily="2" charset="-122"/>
                        </a:rPr>
                        <a:t>）</a:t>
                      </a:r>
                      <a:endParaRPr lang="zh-CN" altLang="en-US" sz="2000" b="0" i="0" u="none" strike="noStrike" dirty="0">
                        <a:solidFill>
                          <a:srgbClr val="000000"/>
                        </a:solidFill>
                        <a:latin typeface="Verdana" panose="020B0604030504040204"/>
                      </a:endParaRPr>
                    </a:p>
                  </a:txBody>
                  <a:tcPr marL="9525" marR="9525" marT="9525" marB="0" anchor="ctr"/>
                </a:tc>
                <a:tc>
                  <a:txBody>
                    <a:bodyPr/>
                    <a:lstStyle/>
                    <a:p>
                      <a:pPr algn="l" fontAlgn="t"/>
                      <a:r>
                        <a:rPr lang="en-US" sz="2000" b="0" i="0" u="none" strike="noStrike">
                          <a:solidFill>
                            <a:srgbClr val="000000"/>
                          </a:solidFill>
                          <a:latin typeface="Verdana" panose="020B0604030504040204"/>
                        </a:rPr>
                        <a:t>~2.5%</a:t>
                      </a:r>
                      <a:endParaRPr lang="en-US" sz="2000" b="0" i="0" u="none" strike="noStrike">
                        <a:solidFill>
                          <a:srgbClr val="000000"/>
                        </a:solidFill>
                        <a:latin typeface="Verdana" panose="020B0604030504040204"/>
                      </a:endParaRPr>
                    </a:p>
                  </a:txBody>
                  <a:tcPr marL="9525" marR="9525" marT="9525" marB="0" anchor="ctr"/>
                </a:tc>
              </a:tr>
              <a:tr h="569535">
                <a:tc>
                  <a:txBody>
                    <a:bodyPr/>
                    <a:lstStyle/>
                    <a:p>
                      <a:pPr algn="l" fontAlgn="t"/>
                      <a:r>
                        <a:rPr lang="zh-CN" altLang="en-US" sz="2000" b="1" i="0" u="none" strike="noStrike" dirty="0">
                          <a:solidFill>
                            <a:srgbClr val="000000"/>
                          </a:solidFill>
                          <a:latin typeface="宋体" panose="02010600030101010101" pitchFamily="2" charset="-122"/>
                        </a:rPr>
                        <a:t>进行性核上性麻痹</a:t>
                      </a:r>
                      <a:r>
                        <a:rPr lang="zh-CN" altLang="en-US" sz="2000" b="0" i="0" u="none" strike="noStrike" dirty="0">
                          <a:solidFill>
                            <a:srgbClr val="000000"/>
                          </a:solidFill>
                          <a:latin typeface="宋体" panose="02010600030101010101" pitchFamily="2" charset="-122"/>
                        </a:rPr>
                        <a:t>（</a:t>
                      </a:r>
                      <a:r>
                        <a:rPr lang="en-US" altLang="zh-CN" sz="2000" b="0" i="0" u="none" strike="noStrike" dirty="0">
                          <a:solidFill>
                            <a:srgbClr val="000000"/>
                          </a:solidFill>
                          <a:latin typeface="Verdana" panose="020B0604030504040204"/>
                        </a:rPr>
                        <a:t>PSP</a:t>
                      </a:r>
                      <a:r>
                        <a:rPr lang="zh-CN" altLang="en-US" sz="2000" b="0" i="0" u="none" strike="noStrike" dirty="0">
                          <a:solidFill>
                            <a:srgbClr val="000000"/>
                          </a:solidFill>
                          <a:latin typeface="宋体" panose="02010600030101010101" pitchFamily="2" charset="-122"/>
                        </a:rPr>
                        <a:t>）</a:t>
                      </a:r>
                      <a:endParaRPr lang="zh-CN" altLang="en-US" sz="2000" b="0" i="0" u="none" strike="noStrike" dirty="0">
                        <a:solidFill>
                          <a:srgbClr val="000000"/>
                        </a:solidFill>
                        <a:latin typeface="Verdana" panose="020B0604030504040204"/>
                      </a:endParaRPr>
                    </a:p>
                  </a:txBody>
                  <a:tcPr marL="9525" marR="9525" marT="9525" marB="0" anchor="ctr"/>
                </a:tc>
                <a:tc>
                  <a:txBody>
                    <a:bodyPr/>
                    <a:lstStyle/>
                    <a:p>
                      <a:pPr algn="l" fontAlgn="t"/>
                      <a:r>
                        <a:rPr lang="en-US" sz="2000" b="0" i="0" u="none" strike="noStrike">
                          <a:solidFill>
                            <a:srgbClr val="000000"/>
                          </a:solidFill>
                          <a:latin typeface="Verdana" panose="020B0604030504040204"/>
                        </a:rPr>
                        <a:t>~1.5%</a:t>
                      </a:r>
                      <a:endParaRPr lang="en-US" sz="2000" b="0" i="0" u="none" strike="noStrike">
                        <a:solidFill>
                          <a:srgbClr val="000000"/>
                        </a:solidFill>
                        <a:latin typeface="Verdana" panose="020B0604030504040204"/>
                      </a:endParaRPr>
                    </a:p>
                  </a:txBody>
                  <a:tcPr marL="9525" marR="9525" marT="9525" marB="0" anchor="ctr"/>
                </a:tc>
              </a:tr>
              <a:tr h="569535">
                <a:tc>
                  <a:txBody>
                    <a:bodyPr/>
                    <a:lstStyle/>
                    <a:p>
                      <a:pPr algn="l" fontAlgn="t"/>
                      <a:r>
                        <a:rPr lang="zh-CN" altLang="en-US" sz="2000" b="1" i="0" u="none" strike="noStrike" dirty="0">
                          <a:solidFill>
                            <a:srgbClr val="000000"/>
                          </a:solidFill>
                          <a:latin typeface="宋体" panose="02010600030101010101" pitchFamily="2" charset="-122"/>
                        </a:rPr>
                        <a:t>血管性的</a:t>
                      </a:r>
                      <a:r>
                        <a:rPr lang="zh-CN" altLang="en-US" sz="2000" b="0" i="0" u="none" strike="noStrike" dirty="0">
                          <a:solidFill>
                            <a:srgbClr val="000000"/>
                          </a:solidFill>
                          <a:latin typeface="宋体" panose="02010600030101010101" pitchFamily="2" charset="-122"/>
                        </a:rPr>
                        <a:t>（</a:t>
                      </a:r>
                      <a:r>
                        <a:rPr lang="en-US" sz="2000" b="0" i="0" u="none" strike="noStrike" dirty="0">
                          <a:solidFill>
                            <a:srgbClr val="000000"/>
                          </a:solidFill>
                          <a:latin typeface="Verdana" panose="020B0604030504040204"/>
                        </a:rPr>
                        <a:t>Vascular</a:t>
                      </a:r>
                      <a:r>
                        <a:rPr lang="en-US" sz="2000" b="0" i="0" u="none" strike="noStrike" dirty="0">
                          <a:solidFill>
                            <a:srgbClr val="000000"/>
                          </a:solidFill>
                          <a:latin typeface="宋体" panose="02010600030101010101" pitchFamily="2" charset="-122"/>
                        </a:rPr>
                        <a:t>）</a:t>
                      </a:r>
                      <a:endParaRPr lang="en-US" sz="2000" b="0" i="0" u="none" strike="noStrike" dirty="0">
                        <a:solidFill>
                          <a:srgbClr val="000000"/>
                        </a:solidFill>
                        <a:latin typeface="Verdana" panose="020B0604030504040204"/>
                      </a:endParaRPr>
                    </a:p>
                  </a:txBody>
                  <a:tcPr marL="9525" marR="9525" marT="9525" marB="0" anchor="ctr"/>
                </a:tc>
                <a:tc>
                  <a:txBody>
                    <a:bodyPr/>
                    <a:lstStyle/>
                    <a:p>
                      <a:pPr algn="l" fontAlgn="t"/>
                      <a:r>
                        <a:rPr lang="en-US" sz="2000" b="0" i="0" u="none" strike="noStrike">
                          <a:solidFill>
                            <a:srgbClr val="000000"/>
                          </a:solidFill>
                          <a:latin typeface="Verdana" panose="020B0604030504040204"/>
                        </a:rPr>
                        <a:t>~3%</a:t>
                      </a:r>
                      <a:endParaRPr lang="en-US" sz="2000" b="0" i="0" u="none" strike="noStrike">
                        <a:solidFill>
                          <a:srgbClr val="000000"/>
                        </a:solidFill>
                        <a:latin typeface="Verdana" panose="020B0604030504040204"/>
                      </a:endParaRPr>
                    </a:p>
                  </a:txBody>
                  <a:tcPr marL="9525" marR="9525" marT="9525" marB="0" anchor="ctr"/>
                </a:tc>
              </a:tr>
              <a:tr h="569535">
                <a:tc>
                  <a:txBody>
                    <a:bodyPr/>
                    <a:lstStyle/>
                    <a:p>
                      <a:pPr algn="l" fontAlgn="t"/>
                      <a:r>
                        <a:rPr lang="zh-CN" altLang="en-US" sz="2000" b="1" i="0" u="none" strike="noStrike" dirty="0">
                          <a:solidFill>
                            <a:srgbClr val="000000"/>
                          </a:solidFill>
                          <a:latin typeface="宋体" panose="02010600030101010101" pitchFamily="2" charset="-122"/>
                        </a:rPr>
                        <a:t>中毒</a:t>
                      </a:r>
                      <a:r>
                        <a:rPr lang="zh-CN" altLang="en-US" sz="2000" b="0" i="0" u="none" strike="noStrike" dirty="0">
                          <a:solidFill>
                            <a:srgbClr val="000000"/>
                          </a:solidFill>
                          <a:latin typeface="宋体" panose="02010600030101010101" pitchFamily="2" charset="-122"/>
                        </a:rPr>
                        <a:t>（</a:t>
                      </a:r>
                      <a:r>
                        <a:rPr lang="en-US" sz="2000" b="0" i="0" u="none" strike="noStrike" dirty="0">
                          <a:solidFill>
                            <a:srgbClr val="000000"/>
                          </a:solidFill>
                          <a:latin typeface="Verdana" panose="020B0604030504040204"/>
                        </a:rPr>
                        <a:t>Known toxins</a:t>
                      </a:r>
                      <a:r>
                        <a:rPr lang="en-US" sz="2000" b="0" i="0" u="none" strike="noStrike" dirty="0">
                          <a:solidFill>
                            <a:srgbClr val="000000"/>
                          </a:solidFill>
                          <a:latin typeface="宋体" panose="02010600030101010101" pitchFamily="2" charset="-122"/>
                        </a:rPr>
                        <a:t>）</a:t>
                      </a:r>
                      <a:endParaRPr lang="en-US" sz="2000" b="0" i="0" u="none" strike="noStrike" dirty="0">
                        <a:solidFill>
                          <a:srgbClr val="000000"/>
                        </a:solidFill>
                        <a:latin typeface="Verdana" panose="020B0604030504040204"/>
                      </a:endParaRPr>
                    </a:p>
                  </a:txBody>
                  <a:tcPr marL="9525" marR="9525" marT="9525" marB="0" anchor="ctr"/>
                </a:tc>
                <a:tc>
                  <a:txBody>
                    <a:bodyPr/>
                    <a:lstStyle/>
                    <a:p>
                      <a:pPr algn="l" fontAlgn="t"/>
                      <a:r>
                        <a:rPr lang="en-US" sz="2000" b="0" i="0" u="none" strike="noStrike">
                          <a:solidFill>
                            <a:srgbClr val="000000"/>
                          </a:solidFill>
                          <a:latin typeface="Verdana" panose="020B0604030504040204"/>
                        </a:rPr>
                        <a:t>Very rare</a:t>
                      </a:r>
                      <a:endParaRPr lang="en-US" sz="2000" b="0" i="0" u="none" strike="noStrike">
                        <a:solidFill>
                          <a:srgbClr val="000000"/>
                        </a:solidFill>
                        <a:latin typeface="Verdana" panose="020B0604030504040204"/>
                      </a:endParaRPr>
                    </a:p>
                  </a:txBody>
                  <a:tcPr marL="9525" marR="9525" marT="9525" marB="0" anchor="ctr"/>
                </a:tc>
              </a:tr>
              <a:tr h="815469">
                <a:tc>
                  <a:txBody>
                    <a:bodyPr/>
                    <a:lstStyle/>
                    <a:p>
                      <a:pPr algn="l" fontAlgn="t"/>
                      <a:r>
                        <a:rPr lang="zh-CN" altLang="en-US" sz="2000" b="1" i="0" u="none" strike="noStrike" dirty="0">
                          <a:solidFill>
                            <a:srgbClr val="000000"/>
                          </a:solidFill>
                          <a:latin typeface="宋体" panose="02010600030101010101" pitchFamily="2" charset="-122"/>
                        </a:rPr>
                        <a:t>经常脑创伤</a:t>
                      </a:r>
                      <a:r>
                        <a:rPr lang="zh-CN" altLang="en-US" sz="2000" b="0" i="0" u="none" strike="noStrike" dirty="0">
                          <a:solidFill>
                            <a:srgbClr val="000000"/>
                          </a:solidFill>
                          <a:latin typeface="宋体" panose="02010600030101010101" pitchFamily="2" charset="-122"/>
                        </a:rPr>
                        <a:t>（</a:t>
                      </a:r>
                      <a:r>
                        <a:rPr lang="en-US" sz="2000" b="0" i="0" u="none" strike="noStrike" dirty="0">
                          <a:solidFill>
                            <a:srgbClr val="000000"/>
                          </a:solidFill>
                          <a:latin typeface="Verdana" panose="020B0604030504040204"/>
                        </a:rPr>
                        <a:t>Recurrent head trauma</a:t>
                      </a:r>
                      <a:r>
                        <a:rPr lang="en-US" sz="2000" b="0" i="0" u="none" strike="noStrike" dirty="0">
                          <a:solidFill>
                            <a:srgbClr val="000000"/>
                          </a:solidFill>
                          <a:latin typeface="宋体" panose="02010600030101010101" pitchFamily="2" charset="-122"/>
                        </a:rPr>
                        <a:t>）</a:t>
                      </a:r>
                      <a:endParaRPr lang="en-US" sz="2000" b="0" i="0" u="none" strike="noStrike" dirty="0">
                        <a:solidFill>
                          <a:srgbClr val="000000"/>
                        </a:solidFill>
                        <a:latin typeface="Verdana" panose="020B0604030504040204"/>
                      </a:endParaRPr>
                    </a:p>
                  </a:txBody>
                  <a:tcPr marL="9525" marR="9525" marT="9525" marB="0" anchor="ctr"/>
                </a:tc>
                <a:tc>
                  <a:txBody>
                    <a:bodyPr/>
                    <a:lstStyle/>
                    <a:p>
                      <a:pPr algn="l" fontAlgn="t"/>
                      <a:r>
                        <a:rPr lang="en-US" sz="2000" b="0" i="0" u="none" strike="noStrike" dirty="0">
                          <a:solidFill>
                            <a:srgbClr val="000000"/>
                          </a:solidFill>
                          <a:latin typeface="Verdana" panose="020B0604030504040204"/>
                        </a:rPr>
                        <a:t>Very rare</a:t>
                      </a:r>
                      <a:endParaRPr lang="en-US" sz="2000" b="0" i="0" u="none" strike="noStrike" dirty="0">
                        <a:solidFill>
                          <a:srgbClr val="000000"/>
                        </a:solidFill>
                        <a:latin typeface="Verdana" panose="020B0604030504040204"/>
                      </a:endParaRPr>
                    </a:p>
                  </a:txBody>
                  <a:tcPr marL="9525" marR="9525" marT="9525" marB="0" anchor="ctr"/>
                </a:tc>
              </a:tr>
            </a:tbl>
          </a:graphicData>
        </a:graphic>
      </p:graphicFrame>
      <p:sp>
        <p:nvSpPr>
          <p:cNvPr id="6" name="标题 1"/>
          <p:cNvSpPr>
            <a:spLocks noGrp="1"/>
          </p:cNvSpPr>
          <p:nvPr>
            <p:ph type="title"/>
          </p:nvPr>
        </p:nvSpPr>
        <p:spPr>
          <a:xfrm>
            <a:off x="500034" y="428604"/>
            <a:ext cx="6515120" cy="857256"/>
          </a:xfrm>
        </p:spPr>
        <p:txBody>
          <a:bodyPr>
            <a:normAutofit/>
          </a:bodyPr>
          <a:lstStyle/>
          <a:p>
            <a:pPr marL="857250" indent="-857250"/>
            <a:r>
              <a:rPr lang="zh-CN" altLang="en-US"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帕金森病综合症类型分布</a:t>
            </a:r>
            <a:endParaRPr lang="zh-CN" altLang="en-US"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500034" y="428604"/>
            <a:ext cx="6515120" cy="857256"/>
          </a:xfrm>
        </p:spPr>
        <p:txBody>
          <a:bodyPr>
            <a:normAutofit/>
          </a:bodyPr>
          <a:lstStyle/>
          <a:p>
            <a:pPr marL="857250" indent="-857250"/>
            <a:r>
              <a:rPr lang="zh-CN" altLang="en-US" sz="4400" dirty="0" smtClean="0"/>
              <a:t>帕金森病</a:t>
            </a:r>
            <a:endParaRPr lang="zh-CN" altLang="en-US" sz="4400" dirty="0"/>
          </a:p>
        </p:txBody>
      </p:sp>
      <p:pic>
        <p:nvPicPr>
          <p:cNvPr id="2" name="Picture 2"/>
          <p:cNvPicPr>
            <a:picLocks noChangeAspect="1" noChangeArrowheads="1"/>
          </p:cNvPicPr>
          <p:nvPr/>
        </p:nvPicPr>
        <p:blipFill>
          <a:blip r:embed="rId1"/>
          <a:srcRect/>
          <a:stretch>
            <a:fillRect/>
          </a:stretch>
        </p:blipFill>
        <p:spPr bwMode="auto">
          <a:xfrm>
            <a:off x="5429256" y="1571612"/>
            <a:ext cx="3248023" cy="4572032"/>
          </a:xfrm>
          <a:prstGeom prst="rect">
            <a:avLst/>
          </a:prstGeom>
          <a:noFill/>
          <a:ln w="9525">
            <a:noFill/>
            <a:miter lim="800000"/>
            <a:headEnd/>
            <a:tailEnd/>
          </a:ln>
          <a:effectLst/>
        </p:spPr>
      </p:pic>
      <p:sp>
        <p:nvSpPr>
          <p:cNvPr id="9" name="矩形 8"/>
          <p:cNvSpPr/>
          <p:nvPr/>
        </p:nvSpPr>
        <p:spPr>
          <a:xfrm>
            <a:off x="500034" y="1500174"/>
            <a:ext cx="4857784" cy="4770537"/>
          </a:xfrm>
          <a:prstGeom prst="rect">
            <a:avLst/>
          </a:prstGeom>
        </p:spPr>
        <p:txBody>
          <a:bodyPr wrap="square">
            <a:spAutoFit/>
          </a:bodyPr>
          <a:lstStyle/>
          <a:p>
            <a:r>
              <a:rPr lang="zh-CN" altLang="en-US" sz="2400" dirty="0" smtClean="0"/>
              <a:t>帕金森病，又称“震颤麻痹”。</a:t>
            </a:r>
            <a:endParaRPr lang="zh-CN" altLang="en-US" sz="2400" dirty="0" smtClean="0"/>
          </a:p>
          <a:p>
            <a:r>
              <a:rPr lang="zh-CN" altLang="en-US" sz="2800" b="0" dirty="0" smtClean="0">
                <a:latin typeface="楷体" panose="02010609060101010101" pitchFamily="49" charset="-122"/>
                <a:ea typeface="楷体" panose="02010609060101010101" pitchFamily="49" charset="-122"/>
              </a:rPr>
              <a:t>是常见的神经退行性疾病，发病率仅次于阿尔茨海默病。</a:t>
            </a:r>
            <a:endParaRPr lang="zh-CN" altLang="en-US" sz="2800" b="0" dirty="0" smtClean="0">
              <a:latin typeface="楷体" panose="02010609060101010101" pitchFamily="49" charset="-122"/>
              <a:ea typeface="楷体" panose="02010609060101010101" pitchFamily="49" charset="-122"/>
            </a:endParaRPr>
          </a:p>
          <a:p>
            <a:r>
              <a:rPr lang="zh-CN" altLang="en-US" sz="2800" b="0" dirty="0" smtClean="0">
                <a:latin typeface="楷体" panose="02010609060101010101" pitchFamily="49" charset="-122"/>
                <a:ea typeface="楷体" panose="02010609060101010101" pitchFamily="49" charset="-122"/>
              </a:rPr>
              <a:t>多在</a:t>
            </a:r>
            <a:r>
              <a:rPr lang="en-US" altLang="zh-CN" sz="2800" b="0" dirty="0" smtClean="0">
                <a:latin typeface="楷体" panose="02010609060101010101" pitchFamily="49" charset="-122"/>
                <a:ea typeface="楷体" panose="02010609060101010101" pitchFamily="49" charset="-122"/>
              </a:rPr>
              <a:t>60</a:t>
            </a:r>
            <a:r>
              <a:rPr lang="zh-CN" altLang="en-US" sz="2800" b="0" dirty="0" smtClean="0">
                <a:latin typeface="楷体" panose="02010609060101010101" pitchFamily="49" charset="-122"/>
                <a:ea typeface="楷体" panose="02010609060101010101" pitchFamily="49" charset="-122"/>
              </a:rPr>
              <a:t>岁以后发病。</a:t>
            </a:r>
            <a:endParaRPr lang="en-US" altLang="zh-CN" sz="2800" b="0" dirty="0" smtClean="0">
              <a:latin typeface="楷体" panose="02010609060101010101" pitchFamily="49" charset="-122"/>
              <a:ea typeface="楷体" panose="02010609060101010101" pitchFamily="49" charset="-122"/>
            </a:endParaRPr>
          </a:p>
          <a:p>
            <a:r>
              <a:rPr lang="zh-CN" altLang="en-US" sz="2800" b="0" dirty="0" smtClean="0">
                <a:latin typeface="楷体" panose="02010609060101010101" pitchFamily="49" charset="-122"/>
                <a:ea typeface="楷体" panose="02010609060101010101" pitchFamily="49" charset="-122"/>
              </a:rPr>
              <a:t>早期症状主要表现为手脚或身体其它部分的静止性震颤，身体僵硬，动作迟缓，步态异常等</a:t>
            </a:r>
            <a:r>
              <a:rPr lang="zh-CN" altLang="en-US" sz="2800" dirty="0" smtClean="0"/>
              <a:t>。</a:t>
            </a:r>
            <a:endParaRPr lang="en-US" altLang="zh-CN" sz="2800" dirty="0" smtClean="0"/>
          </a:p>
          <a:p>
            <a:r>
              <a:rPr lang="zh-CN" altLang="en-US" sz="2800" b="0" dirty="0" smtClean="0">
                <a:latin typeface="楷体" panose="02010609060101010101" pitchFamily="49" charset="-122"/>
                <a:ea typeface="楷体" panose="02010609060101010101" pitchFamily="49" charset="-122"/>
              </a:rPr>
              <a:t>中脑黑质部分神经元变性死亡超过</a:t>
            </a:r>
            <a:r>
              <a:rPr lang="en-US" altLang="zh-CN" sz="2800" b="0" dirty="0" smtClean="0">
                <a:latin typeface="楷体" panose="02010609060101010101" pitchFamily="49" charset="-122"/>
                <a:ea typeface="楷体" panose="02010609060101010101" pitchFamily="49" charset="-122"/>
              </a:rPr>
              <a:t>80%</a:t>
            </a:r>
            <a:r>
              <a:rPr lang="zh-CN" altLang="en-US" sz="2800" b="0" dirty="0" smtClean="0">
                <a:latin typeface="楷体" panose="02010609060101010101" pitchFamily="49" charset="-122"/>
                <a:ea typeface="楷体" panose="02010609060101010101" pitchFamily="49" charset="-122"/>
              </a:rPr>
              <a:t>以上。</a:t>
            </a:r>
            <a:endParaRPr lang="en-US" altLang="zh-CN" sz="2800" dirty="0" smtClean="0"/>
          </a:p>
          <a:p>
            <a:r>
              <a:rPr lang="zh-CN" altLang="en-US" sz="2800" b="0" dirty="0" smtClean="0">
                <a:latin typeface="楷体" panose="02010609060101010101" pitchFamily="49" charset="-122"/>
                <a:ea typeface="楷体" panose="02010609060101010101" pitchFamily="49" charset="-122"/>
              </a:rPr>
              <a:t>发病机制目前还不清楚。</a:t>
            </a:r>
            <a:endParaRPr lang="zh-CN" alt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72" y="428604"/>
            <a:ext cx="6515120" cy="857256"/>
          </a:xfrm>
        </p:spPr>
        <p:txBody>
          <a:bodyPr>
            <a:normAutofit/>
          </a:bodyPr>
          <a:lstStyle/>
          <a:p>
            <a:pPr marL="857250" indent="-857250"/>
            <a:r>
              <a:rPr lang="zh-CN" altLang="en-US"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老年神经退行性疾病</a:t>
            </a:r>
            <a:endParaRPr lang="zh-CN" altLang="en-US" sz="2200" dirty="0"/>
          </a:p>
        </p:txBody>
      </p:sp>
      <p:sp>
        <p:nvSpPr>
          <p:cNvPr id="5" name="矩形 4"/>
          <p:cNvSpPr/>
          <p:nvPr/>
        </p:nvSpPr>
        <p:spPr>
          <a:xfrm>
            <a:off x="642910" y="1428736"/>
            <a:ext cx="7929618" cy="4185761"/>
          </a:xfrm>
          <a:prstGeom prst="rect">
            <a:avLst/>
          </a:prstGeom>
        </p:spPr>
        <p:txBody>
          <a:bodyPr wrap="square">
            <a:spAutoFit/>
          </a:bodyPr>
          <a:lstStyle/>
          <a:p>
            <a:r>
              <a:rPr lang="zh-CN" altLang="en-US" sz="3200" b="0" dirty="0" smtClean="0">
                <a:latin typeface="楷体" panose="02010609060101010101" pitchFamily="49" charset="-122"/>
                <a:ea typeface="楷体" panose="02010609060101010101" pitchFamily="49" charset="-122"/>
              </a:rPr>
              <a:t>神经退行性疾病是指一组无明确病因、发病隐袭、病程呈慢性进行性的中枢神经系统疾病，病理基础为脑部神经元变性或死亡。</a:t>
            </a:r>
            <a:endParaRPr lang="en-US" altLang="zh-CN" sz="3200" b="0" dirty="0" smtClean="0">
              <a:latin typeface="楷体" panose="02010609060101010101" pitchFamily="49" charset="-122"/>
              <a:ea typeface="楷体" panose="02010609060101010101" pitchFamily="49" charset="-122"/>
            </a:endParaRPr>
          </a:p>
          <a:p>
            <a:pPr>
              <a:spcBef>
                <a:spcPts val="1200"/>
              </a:spcBef>
            </a:pPr>
            <a:r>
              <a:rPr lang="zh-CN" altLang="en-US" sz="3200" b="0" dirty="0" smtClean="0">
                <a:latin typeface="楷体" panose="02010609060101010101" pitchFamily="49" charset="-122"/>
                <a:ea typeface="楷体" panose="02010609060101010101" pitchFamily="49" charset="-122"/>
              </a:rPr>
              <a:t>神经退行性疾病多发于老年人，阿尔茨海默病（</a:t>
            </a:r>
            <a:r>
              <a:rPr lang="en-US" sz="3200" b="0" dirty="0" smtClean="0">
                <a:latin typeface="Calibri" panose="020F0502020204030204" pitchFamily="34" charset="0"/>
                <a:ea typeface="楷体" panose="02010609060101010101" pitchFamily="49" charset="-122"/>
                <a:cs typeface="Calibri" panose="020F0502020204030204" pitchFamily="34" charset="0"/>
              </a:rPr>
              <a:t>Alzheimer</a:t>
            </a:r>
            <a:r>
              <a:rPr lang="en-US" sz="3200" dirty="0" smtClean="0">
                <a:latin typeface="Calibri" panose="020F0502020204030204" pitchFamily="34" charset="0"/>
                <a:ea typeface="楷体" panose="02010609060101010101" pitchFamily="49" charset="-122"/>
                <a:cs typeface="Calibri" panose="020F0502020204030204" pitchFamily="34" charset="0"/>
              </a:rPr>
              <a:t>’s </a:t>
            </a:r>
            <a:r>
              <a:rPr lang="en-US" sz="3200" b="0" dirty="0" smtClean="0">
                <a:latin typeface="Calibri" panose="020F0502020204030204" pitchFamily="34" charset="0"/>
                <a:ea typeface="楷体" panose="02010609060101010101" pitchFamily="49" charset="-122"/>
                <a:cs typeface="Calibri" panose="020F0502020204030204" pitchFamily="34" charset="0"/>
              </a:rPr>
              <a:t>disease</a:t>
            </a:r>
            <a:r>
              <a:rPr lang="zh-CN" altLang="en-US" sz="3200" b="0" dirty="0" smtClean="0">
                <a:latin typeface="Calibri" panose="020F0502020204030204" pitchFamily="34" charset="0"/>
                <a:ea typeface="楷体" panose="02010609060101010101" pitchFamily="49" charset="-122"/>
                <a:cs typeface="Calibri" panose="020F0502020204030204" pitchFamily="34" charset="0"/>
              </a:rPr>
              <a:t>，</a:t>
            </a:r>
            <a:r>
              <a:rPr lang="en-US" sz="3200" b="0" dirty="0" smtClean="0">
                <a:latin typeface="Calibri" panose="020F0502020204030204" pitchFamily="34" charset="0"/>
                <a:ea typeface="楷体" panose="02010609060101010101" pitchFamily="49" charset="-122"/>
                <a:cs typeface="Calibri" panose="020F0502020204030204" pitchFamily="34" charset="0"/>
              </a:rPr>
              <a:t>AD</a:t>
            </a:r>
            <a:r>
              <a:rPr lang="zh-CN" altLang="en-US" sz="3200" b="0" dirty="0" smtClean="0">
                <a:latin typeface="Calibri" panose="020F0502020204030204" pitchFamily="34" charset="0"/>
                <a:ea typeface="楷体" panose="02010609060101010101" pitchFamily="49" charset="-122"/>
                <a:cs typeface="Calibri" panose="020F0502020204030204" pitchFamily="34" charset="0"/>
              </a:rPr>
              <a:t>）和帕金森病（</a:t>
            </a:r>
            <a:r>
              <a:rPr lang="en-US" sz="3200" b="0" dirty="0" smtClean="0">
                <a:latin typeface="Calibri" panose="020F0502020204030204" pitchFamily="34" charset="0"/>
                <a:ea typeface="楷体" panose="02010609060101010101" pitchFamily="49" charset="-122"/>
                <a:cs typeface="Calibri" panose="020F0502020204030204" pitchFamily="34" charset="0"/>
              </a:rPr>
              <a:t>Parkinson</a:t>
            </a:r>
            <a:r>
              <a:rPr lang="en-US" sz="3200" dirty="0" smtClean="0">
                <a:latin typeface="Calibri" panose="020F0502020204030204" pitchFamily="34" charset="0"/>
                <a:ea typeface="楷体" panose="02010609060101010101" pitchFamily="49" charset="-122"/>
                <a:cs typeface="Calibri" panose="020F0502020204030204" pitchFamily="34" charset="0"/>
              </a:rPr>
              <a:t>’</a:t>
            </a:r>
            <a:r>
              <a:rPr lang="en-US" sz="3200" b="0" dirty="0" smtClean="0">
                <a:latin typeface="Calibri" panose="020F0502020204030204" pitchFamily="34" charset="0"/>
                <a:ea typeface="楷体" panose="02010609060101010101" pitchFamily="49" charset="-122"/>
                <a:cs typeface="Calibri" panose="020F0502020204030204" pitchFamily="34" charset="0"/>
              </a:rPr>
              <a:t>s disease</a:t>
            </a:r>
            <a:r>
              <a:rPr lang="zh-CN" altLang="en-US" sz="3200" b="0" dirty="0" smtClean="0">
                <a:latin typeface="Calibri" panose="020F0502020204030204" pitchFamily="34" charset="0"/>
                <a:ea typeface="楷体" panose="02010609060101010101" pitchFamily="49" charset="-122"/>
                <a:cs typeface="Calibri" panose="020F0502020204030204" pitchFamily="34" charset="0"/>
              </a:rPr>
              <a:t>，</a:t>
            </a:r>
            <a:r>
              <a:rPr lang="en-US" sz="3200" b="0" dirty="0" smtClean="0">
                <a:latin typeface="Calibri" panose="020F0502020204030204" pitchFamily="34" charset="0"/>
                <a:ea typeface="楷体" panose="02010609060101010101" pitchFamily="49" charset="-122"/>
                <a:cs typeface="Calibri" panose="020F0502020204030204" pitchFamily="34" charset="0"/>
              </a:rPr>
              <a:t>PD</a:t>
            </a:r>
            <a:r>
              <a:rPr lang="zh-CN" altLang="en-US" sz="3200" b="0" dirty="0" smtClean="0">
                <a:latin typeface="楷体" panose="02010609060101010101" pitchFamily="49" charset="-122"/>
                <a:ea typeface="楷体" panose="02010609060101010101" pitchFamily="49" charset="-122"/>
              </a:rPr>
              <a:t>）是两种最为常见的老年神经退行性疾病，临床症状前者以</a:t>
            </a:r>
            <a:r>
              <a:rPr lang="zh-CN" altLang="en-US" sz="3200" b="0" dirty="0" smtClean="0">
                <a:solidFill>
                  <a:srgbClr val="FF0000"/>
                </a:solidFill>
                <a:latin typeface="楷体" panose="02010609060101010101" pitchFamily="49" charset="-122"/>
                <a:ea typeface="楷体" panose="02010609060101010101" pitchFamily="49" charset="-122"/>
              </a:rPr>
              <a:t>认知障碍</a:t>
            </a:r>
            <a:r>
              <a:rPr lang="zh-CN" altLang="en-US" sz="3200" b="0" dirty="0" smtClean="0">
                <a:latin typeface="楷体" panose="02010609060101010101" pitchFamily="49" charset="-122"/>
                <a:ea typeface="楷体" panose="02010609060101010101" pitchFamily="49" charset="-122"/>
              </a:rPr>
              <a:t>为主，后者以</a:t>
            </a:r>
            <a:r>
              <a:rPr lang="zh-CN" altLang="en-US" sz="3200" b="0" dirty="0" smtClean="0">
                <a:solidFill>
                  <a:srgbClr val="FF0000"/>
                </a:solidFill>
                <a:latin typeface="楷体" panose="02010609060101010101" pitchFamily="49" charset="-122"/>
                <a:ea typeface="楷体" panose="02010609060101010101" pitchFamily="49" charset="-122"/>
              </a:rPr>
              <a:t>运动障碍</a:t>
            </a:r>
            <a:r>
              <a:rPr lang="zh-CN" altLang="en-US" sz="3200" b="0" dirty="0" smtClean="0">
                <a:latin typeface="楷体" panose="02010609060101010101" pitchFamily="49" charset="-122"/>
                <a:ea typeface="楷体" panose="02010609060101010101" pitchFamily="49" charset="-122"/>
              </a:rPr>
              <a:t>为主。</a:t>
            </a:r>
            <a:endParaRPr lang="zh-CN" altLang="en-US" sz="3200" b="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348" y="1357298"/>
            <a:ext cx="7858180" cy="4857784"/>
          </a:xfrm>
          <a:prstGeom prst="rect">
            <a:avLst/>
          </a:prstGeom>
        </p:spPr>
        <p:txBody>
          <a:bodyPr wrap="square">
            <a:spAutoFit/>
          </a:bodyPr>
          <a:lstStyle/>
          <a:p>
            <a:r>
              <a:rPr lang="en-US" altLang="zh-CN" sz="2800" dirty="0" smtClean="0"/>
              <a:t>1.</a:t>
            </a:r>
            <a:r>
              <a:rPr lang="zh-CN" altLang="en-US" sz="2800" dirty="0" smtClean="0"/>
              <a:t>静止性震颤，</a:t>
            </a:r>
            <a:endParaRPr lang="en-US" altLang="zh-CN" sz="2800" dirty="0" smtClean="0"/>
          </a:p>
          <a:p>
            <a:r>
              <a:rPr lang="zh-CN" altLang="en-US" sz="2400" b="0" dirty="0" smtClean="0">
                <a:latin typeface="楷体" panose="02010609060101010101" pitchFamily="49" charset="-122"/>
                <a:ea typeface="楷体" panose="02010609060101010101" pitchFamily="49" charset="-122"/>
              </a:rPr>
              <a:t>常从一侧手部起病，典型者表现为一种“搓丸样”震颤，慢慢发展到上肢、下肢、头部和躯干部位</a:t>
            </a:r>
            <a:r>
              <a:rPr lang="zh-CN" altLang="en-US" sz="2800" dirty="0" smtClean="0"/>
              <a:t>。</a:t>
            </a:r>
            <a:endParaRPr lang="zh-CN" altLang="en-US" sz="2800" dirty="0" smtClean="0"/>
          </a:p>
          <a:p>
            <a:r>
              <a:rPr lang="en-US" altLang="zh-CN" sz="2800" dirty="0" smtClean="0"/>
              <a:t>2.</a:t>
            </a:r>
            <a:r>
              <a:rPr lang="zh-CN" altLang="en-US" sz="2800" dirty="0" smtClean="0"/>
              <a:t>运动障碍</a:t>
            </a:r>
            <a:endParaRPr lang="en-US" altLang="zh-CN" sz="2800" dirty="0" smtClean="0"/>
          </a:p>
          <a:p>
            <a:r>
              <a:rPr lang="zh-CN" altLang="en-US" sz="2400" b="0" dirty="0" smtClean="0">
                <a:latin typeface="楷体" panose="02010609060101010101" pitchFamily="49" charset="-122"/>
                <a:ea typeface="楷体" panose="02010609060101010101" pitchFamily="49" charset="-122"/>
              </a:rPr>
              <a:t>包括运动迟缓或运动不能，尤其是开始活动时表现动作困难吃力、缓慢。</a:t>
            </a:r>
            <a:endParaRPr lang="zh-CN" altLang="en-US" sz="2400" b="0" dirty="0" smtClean="0">
              <a:latin typeface="楷体" panose="02010609060101010101" pitchFamily="49" charset="-122"/>
              <a:ea typeface="楷体" panose="02010609060101010101" pitchFamily="49" charset="-122"/>
            </a:endParaRPr>
          </a:p>
          <a:p>
            <a:r>
              <a:rPr lang="en-US" altLang="zh-CN" sz="2800" dirty="0" smtClean="0"/>
              <a:t>3.</a:t>
            </a:r>
            <a:r>
              <a:rPr lang="zh-CN" altLang="en-US" sz="2800" dirty="0" smtClean="0"/>
              <a:t>肌强直</a:t>
            </a:r>
            <a:endParaRPr lang="en-US" altLang="zh-CN" sz="2800" dirty="0" smtClean="0"/>
          </a:p>
          <a:p>
            <a:r>
              <a:rPr lang="zh-CN" altLang="en-US" sz="2400" b="0" dirty="0" smtClean="0">
                <a:latin typeface="楷体" panose="02010609060101010101" pitchFamily="49" charset="-122"/>
                <a:ea typeface="楷体" panose="02010609060101010101" pitchFamily="49" charset="-122"/>
              </a:rPr>
              <a:t>起步困难，身体向前弯曲，迈小碎步往前冲（慌张步态）。</a:t>
            </a:r>
            <a:endParaRPr lang="zh-CN" altLang="en-US" sz="2400" b="0" dirty="0" smtClean="0">
              <a:latin typeface="楷体" panose="02010609060101010101" pitchFamily="49" charset="-122"/>
              <a:ea typeface="楷体" panose="02010609060101010101" pitchFamily="49" charset="-122"/>
            </a:endParaRPr>
          </a:p>
          <a:p>
            <a:r>
              <a:rPr lang="en-US" altLang="zh-CN" sz="2800" dirty="0" smtClean="0"/>
              <a:t>4.</a:t>
            </a:r>
            <a:r>
              <a:rPr lang="zh-CN" altLang="en-US" sz="2800" dirty="0" smtClean="0"/>
              <a:t>步态不稳</a:t>
            </a:r>
            <a:endParaRPr lang="en-US" altLang="zh-CN" sz="2800" dirty="0" smtClean="0"/>
          </a:p>
          <a:p>
            <a:r>
              <a:rPr lang="zh-CN" altLang="en-US" sz="2400" b="0" dirty="0" smtClean="0">
                <a:latin typeface="华文楷体" pitchFamily="2" charset="-122"/>
                <a:ea typeface="华文楷体" pitchFamily="2" charset="-122"/>
              </a:rPr>
              <a:t>平衡差，行走时上肢协同摆动消逝。</a:t>
            </a:r>
            <a:endParaRPr lang="zh-CN" altLang="en-US" sz="2400" b="0" dirty="0" smtClean="0">
              <a:latin typeface="华文楷体" pitchFamily="2" charset="-122"/>
              <a:ea typeface="华文楷体" pitchFamily="2" charset="-122"/>
            </a:endParaRPr>
          </a:p>
          <a:p>
            <a:pPr>
              <a:spcBef>
                <a:spcPts val="1200"/>
              </a:spcBef>
            </a:pPr>
            <a:r>
              <a:rPr lang="zh-CN" altLang="en-US" sz="2400" b="0" dirty="0" smtClean="0">
                <a:latin typeface="楷体" panose="02010609060101010101" pitchFamily="49" charset="-122"/>
                <a:ea typeface="楷体" panose="02010609060101010101" pitchFamily="49" charset="-122"/>
              </a:rPr>
              <a:t>此外还有“</a:t>
            </a:r>
            <a:r>
              <a:rPr lang="zh-CN" altLang="en-US" sz="2800" b="1" dirty="0" smtClean="0">
                <a:latin typeface="楷体" panose="02010609060101010101" pitchFamily="49" charset="-122"/>
                <a:ea typeface="楷体" panose="02010609060101010101" pitchFamily="49" charset="-122"/>
              </a:rPr>
              <a:t>面具脸</a:t>
            </a:r>
            <a:r>
              <a:rPr lang="zh-CN" altLang="en-US" sz="2400" b="0" dirty="0" smtClean="0">
                <a:latin typeface="楷体" panose="02010609060101010101" pitchFamily="49" charset="-122"/>
                <a:ea typeface="楷体" panose="02010609060101010101" pitchFamily="49" charset="-122"/>
              </a:rPr>
              <a:t>”和“</a:t>
            </a:r>
            <a:r>
              <a:rPr lang="zh-CN" altLang="en-US" sz="2800" b="1" dirty="0" smtClean="0">
                <a:latin typeface="楷体" panose="02010609060101010101" pitchFamily="49" charset="-122"/>
                <a:ea typeface="楷体" panose="02010609060101010101" pitchFamily="49" charset="-122"/>
              </a:rPr>
              <a:t>小字症</a:t>
            </a:r>
            <a:r>
              <a:rPr lang="zh-CN" altLang="en-US" sz="2400" b="0" dirty="0" smtClean="0">
                <a:latin typeface="楷体" panose="02010609060101010101" pitchFamily="49" charset="-122"/>
                <a:ea typeface="楷体" panose="02010609060101010101" pitchFamily="49" charset="-122"/>
              </a:rPr>
              <a:t>”。</a:t>
            </a:r>
            <a:endParaRPr lang="zh-CN" altLang="en-US" sz="2400" b="0" dirty="0">
              <a:latin typeface="楷体" panose="02010609060101010101" pitchFamily="49" charset="-122"/>
              <a:ea typeface="楷体" panose="02010609060101010101" pitchFamily="49" charset="-122"/>
            </a:endParaRPr>
          </a:p>
        </p:txBody>
      </p:sp>
      <p:sp>
        <p:nvSpPr>
          <p:cNvPr id="7" name="标题 1"/>
          <p:cNvSpPr>
            <a:spLocks noGrp="1"/>
          </p:cNvSpPr>
          <p:nvPr>
            <p:ph type="title"/>
          </p:nvPr>
        </p:nvSpPr>
        <p:spPr>
          <a:xfrm>
            <a:off x="571472" y="428604"/>
            <a:ext cx="6515120" cy="857256"/>
          </a:xfrm>
        </p:spPr>
        <p:txBody>
          <a:bodyPr>
            <a:normAutofit/>
          </a:bodyPr>
          <a:lstStyle/>
          <a:p>
            <a:pPr marL="857250" indent="-857250"/>
            <a:r>
              <a:rPr lang="zh-CN" altLang="en-US" sz="4400" dirty="0" smtClean="0"/>
              <a:t>帕金森病典型症状</a:t>
            </a:r>
            <a:endParaRPr lang="zh-CN" altLang="en-US"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472" y="1428736"/>
            <a:ext cx="7858180" cy="4832092"/>
          </a:xfrm>
          <a:prstGeom prst="rect">
            <a:avLst/>
          </a:prstGeom>
        </p:spPr>
        <p:txBody>
          <a:bodyPr wrap="square">
            <a:spAutoFit/>
          </a:bodyPr>
          <a:lstStyle/>
          <a:p>
            <a:r>
              <a:rPr lang="en-US" altLang="zh-CN" sz="2800" dirty="0" smtClean="0">
                <a:latin typeface="+mn-lt"/>
                <a:ea typeface="楷体" panose="02010609060101010101" pitchFamily="49" charset="-122"/>
              </a:rPr>
              <a:t>I</a:t>
            </a:r>
            <a:r>
              <a:rPr lang="zh-CN" altLang="en-US" sz="2800" dirty="0" smtClean="0">
                <a:latin typeface="楷体" panose="02010609060101010101" pitchFamily="49" charset="-122"/>
                <a:ea typeface="楷体" panose="02010609060101010101" pitchFamily="49" charset="-122"/>
              </a:rPr>
              <a:t>期</a:t>
            </a:r>
            <a:r>
              <a:rPr lang="zh-CN" altLang="en-US" sz="2800" b="0" dirty="0" smtClean="0">
                <a:latin typeface="楷体" panose="02010609060101010101" pitchFamily="49" charset="-122"/>
                <a:ea typeface="楷体" panose="02010609060101010101" pitchFamily="49" charset="-122"/>
              </a:rPr>
              <a:t>：单侧身体受影响，功能减退很小或没有减退。</a:t>
            </a:r>
            <a:endParaRPr lang="zh-CN" altLang="en-US" sz="2800" b="0" dirty="0" smtClean="0">
              <a:latin typeface="楷体" panose="02010609060101010101" pitchFamily="49" charset="-122"/>
              <a:ea typeface="楷体" panose="02010609060101010101" pitchFamily="49" charset="-122"/>
            </a:endParaRPr>
          </a:p>
          <a:p>
            <a:r>
              <a:rPr lang="en-US" altLang="zh-CN" sz="2800" dirty="0" smtClean="0">
                <a:latin typeface="+mn-lt"/>
                <a:ea typeface="楷体" panose="02010609060101010101" pitchFamily="49" charset="-122"/>
              </a:rPr>
              <a:t>II</a:t>
            </a:r>
            <a:r>
              <a:rPr lang="zh-CN" altLang="en-US" sz="2800" dirty="0" smtClean="0">
                <a:latin typeface="楷体" panose="02010609060101010101" pitchFamily="49" charset="-122"/>
                <a:ea typeface="楷体" panose="02010609060101010101" pitchFamily="49" charset="-122"/>
              </a:rPr>
              <a:t>期</a:t>
            </a:r>
            <a:r>
              <a:rPr lang="zh-CN" altLang="en-US" sz="2800" b="0" dirty="0" smtClean="0">
                <a:latin typeface="楷体" panose="02010609060101010101" pitchFamily="49" charset="-122"/>
                <a:ea typeface="楷体" panose="02010609060101010101" pitchFamily="49" charset="-122"/>
              </a:rPr>
              <a:t>：身体双侧或中线受影响，但没有平衡功能障碍。</a:t>
            </a:r>
            <a:endParaRPr lang="zh-CN" altLang="en-US" sz="2800" b="0" dirty="0" smtClean="0">
              <a:latin typeface="楷体" panose="02010609060101010101" pitchFamily="49" charset="-122"/>
              <a:ea typeface="楷体" panose="02010609060101010101" pitchFamily="49" charset="-122"/>
            </a:endParaRPr>
          </a:p>
          <a:p>
            <a:r>
              <a:rPr lang="en-US" altLang="zh-CN" sz="2800" dirty="0" smtClean="0">
                <a:latin typeface="+mn-lt"/>
                <a:ea typeface="楷体" panose="02010609060101010101" pitchFamily="49" charset="-122"/>
              </a:rPr>
              <a:t>III</a:t>
            </a:r>
            <a:r>
              <a:rPr lang="zh-CN" altLang="en-US" sz="2800" dirty="0" smtClean="0">
                <a:latin typeface="楷体" panose="02010609060101010101" pitchFamily="49" charset="-122"/>
                <a:ea typeface="楷体" panose="02010609060101010101" pitchFamily="49" charset="-122"/>
              </a:rPr>
              <a:t>期</a:t>
            </a:r>
            <a:r>
              <a:rPr lang="zh-CN" altLang="en-US" sz="2800" b="0" dirty="0" smtClean="0">
                <a:latin typeface="楷体" panose="02010609060101010101" pitchFamily="49" charset="-122"/>
                <a:ea typeface="楷体" panose="02010609060101010101" pitchFamily="49" charset="-122"/>
              </a:rPr>
              <a:t>：受损害的第一个症状是直立位反射，当转动身体时出现明显的站立不稳或当患者于两脚并立，身体被推动时不能保持平衡。功能方面，患者的活动稍受影响，有某些工作能力的损害，但患者能完全过独立生活。 </a:t>
            </a:r>
            <a:endParaRPr lang="zh-CN" altLang="en-US" sz="2800" b="0" dirty="0" smtClean="0">
              <a:latin typeface="楷体" panose="02010609060101010101" pitchFamily="49" charset="-122"/>
              <a:ea typeface="楷体" panose="02010609060101010101" pitchFamily="49" charset="-122"/>
            </a:endParaRPr>
          </a:p>
          <a:p>
            <a:r>
              <a:rPr lang="en-US" altLang="zh-CN" sz="2800" dirty="0" smtClean="0">
                <a:latin typeface="+mn-lt"/>
                <a:ea typeface="楷体" panose="02010609060101010101" pitchFamily="49" charset="-122"/>
              </a:rPr>
              <a:t>IV</a:t>
            </a:r>
            <a:r>
              <a:rPr lang="zh-CN" altLang="en-US" sz="2800" dirty="0" smtClean="0">
                <a:latin typeface="楷体" panose="02010609060101010101" pitchFamily="49" charset="-122"/>
                <a:ea typeface="楷体" panose="02010609060101010101" pitchFamily="49" charset="-122"/>
              </a:rPr>
              <a:t>期</a:t>
            </a:r>
            <a:r>
              <a:rPr lang="zh-CN" altLang="en-US" sz="2800" b="0" dirty="0" smtClean="0">
                <a:latin typeface="楷体" panose="02010609060101010101" pitchFamily="49" charset="-122"/>
                <a:ea typeface="楷体" panose="02010609060101010101" pitchFamily="49" charset="-122"/>
              </a:rPr>
              <a:t>：严重的无活动能力，但患者仍可自己走路和站立。</a:t>
            </a:r>
            <a:endParaRPr lang="zh-CN" altLang="en-US" sz="2800" b="0" dirty="0" smtClean="0">
              <a:latin typeface="楷体" panose="02010609060101010101" pitchFamily="49" charset="-122"/>
              <a:ea typeface="楷体" panose="02010609060101010101" pitchFamily="49" charset="-122"/>
            </a:endParaRPr>
          </a:p>
          <a:p>
            <a:r>
              <a:rPr lang="en-US" altLang="zh-CN" sz="2800" dirty="0" smtClean="0">
                <a:latin typeface="+mn-lt"/>
                <a:ea typeface="楷体" panose="02010609060101010101" pitchFamily="49" charset="-122"/>
              </a:rPr>
              <a:t>V</a:t>
            </a:r>
            <a:r>
              <a:rPr lang="zh-CN" altLang="en-US" sz="2800" dirty="0" smtClean="0">
                <a:latin typeface="楷体" panose="02010609060101010101" pitchFamily="49" charset="-122"/>
                <a:ea typeface="楷体" panose="02010609060101010101" pitchFamily="49" charset="-122"/>
              </a:rPr>
              <a:t>期：</a:t>
            </a:r>
            <a:r>
              <a:rPr lang="zh-CN" altLang="en-US" sz="2800" b="0" dirty="0" smtClean="0">
                <a:latin typeface="楷体" panose="02010609060101010101" pitchFamily="49" charset="-122"/>
                <a:ea typeface="楷体" panose="02010609060101010101" pitchFamily="49" charset="-122"/>
              </a:rPr>
              <a:t>除非得到帮助只能卧床或坐轮椅。</a:t>
            </a:r>
            <a:endParaRPr lang="zh-CN" altLang="en-US" sz="2800" b="0" dirty="0">
              <a:latin typeface="楷体" panose="02010609060101010101" pitchFamily="49" charset="-122"/>
              <a:ea typeface="楷体" panose="02010609060101010101" pitchFamily="49" charset="-122"/>
            </a:endParaRPr>
          </a:p>
        </p:txBody>
      </p:sp>
      <p:sp>
        <p:nvSpPr>
          <p:cNvPr id="7" name="标题 1"/>
          <p:cNvSpPr>
            <a:spLocks noGrp="1"/>
          </p:cNvSpPr>
          <p:nvPr>
            <p:ph type="title"/>
          </p:nvPr>
        </p:nvSpPr>
        <p:spPr>
          <a:xfrm>
            <a:off x="571472" y="500042"/>
            <a:ext cx="6515120" cy="857256"/>
          </a:xfrm>
        </p:spPr>
        <p:txBody>
          <a:bodyPr>
            <a:normAutofit/>
          </a:bodyPr>
          <a:lstStyle/>
          <a:p>
            <a:pPr marL="857250" indent="-857250"/>
            <a:r>
              <a:rPr lang="zh-CN" altLang="en-US" sz="4400" dirty="0" smtClean="0"/>
              <a:t>帕金森病分期</a:t>
            </a:r>
            <a:endParaRPr lang="zh-CN" altLang="en-US" sz="4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5786" y="1357298"/>
            <a:ext cx="7786742" cy="3662541"/>
          </a:xfrm>
          <a:prstGeom prst="rect">
            <a:avLst/>
          </a:prstGeom>
        </p:spPr>
        <p:txBody>
          <a:bodyPr wrap="square">
            <a:spAutoFit/>
          </a:bodyPr>
          <a:lstStyle/>
          <a:p>
            <a:r>
              <a:rPr lang="zh-CN" altLang="en-US" sz="3200" dirty="0" smtClean="0"/>
              <a:t>早期症状</a:t>
            </a:r>
            <a:endParaRPr lang="zh-CN" altLang="en-US" sz="3200" dirty="0" smtClean="0"/>
          </a:p>
          <a:p>
            <a:r>
              <a:rPr lang="zh-CN" altLang="en-US" sz="2800" b="0" dirty="0" smtClean="0">
                <a:latin typeface="楷体" panose="02010609060101010101" pitchFamily="49" charset="-122"/>
                <a:ea typeface="楷体" panose="02010609060101010101" pitchFamily="49" charset="-122"/>
              </a:rPr>
              <a:t>以震颤、肌肉僵直、行动迟缓为主，或伴有思维及智能障碍，患者汗液、唾液及皮脂分泌过多。</a:t>
            </a:r>
            <a:endParaRPr lang="en-US" altLang="zh-CN" sz="2800" b="0" dirty="0" smtClean="0">
              <a:latin typeface="楷体" panose="02010609060101010101" pitchFamily="49" charset="-122"/>
              <a:ea typeface="楷体" panose="02010609060101010101" pitchFamily="49" charset="-122"/>
            </a:endParaRPr>
          </a:p>
          <a:p>
            <a:endParaRPr lang="zh-CN" altLang="en-US" sz="2800" b="0" dirty="0" smtClean="0">
              <a:latin typeface="楷体" panose="02010609060101010101" pitchFamily="49" charset="-122"/>
              <a:ea typeface="楷体" panose="02010609060101010101" pitchFamily="49" charset="-122"/>
            </a:endParaRPr>
          </a:p>
          <a:p>
            <a:r>
              <a:rPr lang="zh-CN" altLang="en-US" sz="3200" dirty="0" smtClean="0"/>
              <a:t>晚期症状</a:t>
            </a:r>
            <a:endParaRPr lang="zh-CN" altLang="en-US" sz="3200" dirty="0" smtClean="0"/>
          </a:p>
          <a:p>
            <a:r>
              <a:rPr lang="zh-CN" altLang="en-US" sz="2800" b="0" dirty="0" smtClean="0">
                <a:latin typeface="楷体" panose="02010609060101010101" pitchFamily="49" charset="-122"/>
                <a:ea typeface="楷体" panose="02010609060101010101" pitchFamily="49" charset="-122"/>
              </a:rPr>
              <a:t>运动障碍加重，病人还可以出现精神方面的症状，表现为抑郁和（或）痴呆的症状。嗅觉减退，流涎及吞咽困难。</a:t>
            </a:r>
            <a:endParaRPr lang="zh-CN" altLang="en-US" sz="2800" b="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1472" y="2143116"/>
            <a:ext cx="8143932" cy="3139321"/>
          </a:xfrm>
          <a:prstGeom prst="rect">
            <a:avLst/>
          </a:prstGeom>
        </p:spPr>
        <p:txBody>
          <a:bodyPr wrap="square">
            <a:spAutoFit/>
          </a:bodyPr>
          <a:lstStyle/>
          <a:p>
            <a:pPr marL="514350" indent="-514350">
              <a:spcBef>
                <a:spcPts val="600"/>
              </a:spcBef>
              <a:spcAft>
                <a:spcPts val="600"/>
              </a:spcAft>
              <a:buFont typeface="+mj-lt"/>
              <a:buAutoNum type="arabicPeriod"/>
            </a:pPr>
            <a:r>
              <a:rPr lang="zh-CN" altLang="en-US" sz="2800" b="0" dirty="0" smtClean="0">
                <a:latin typeface="楷体" panose="02010609060101010101" pitchFamily="49" charset="-122"/>
                <a:ea typeface="楷体" panose="02010609060101010101" pitchFamily="49" charset="-122"/>
              </a:rPr>
              <a:t>手部颤抖，抖的像在数钞票一样，或身体僵硬、精细活动困难；</a:t>
            </a:r>
            <a:endParaRPr lang="zh-CN" altLang="en-US" sz="2800" b="0" dirty="0" smtClean="0">
              <a:latin typeface="楷体" panose="02010609060101010101" pitchFamily="49" charset="-122"/>
              <a:ea typeface="楷体" panose="02010609060101010101" pitchFamily="49" charset="-122"/>
            </a:endParaRPr>
          </a:p>
          <a:p>
            <a:pPr marL="514350" indent="-514350">
              <a:spcBef>
                <a:spcPts val="600"/>
              </a:spcBef>
              <a:spcAft>
                <a:spcPts val="600"/>
              </a:spcAft>
              <a:buFont typeface="+mj-lt"/>
              <a:buAutoNum type="arabicPeriod"/>
            </a:pPr>
            <a:r>
              <a:rPr lang="zh-CN" altLang="en-US" sz="2800" b="0" dirty="0" smtClean="0">
                <a:latin typeface="楷体" panose="02010609060101010101" pitchFamily="49" charset="-122"/>
                <a:ea typeface="楷体" panose="02010609060101010101" pitchFamily="49" charset="-122"/>
              </a:rPr>
              <a:t>起步困难，迈开脚后小碎步往前冲，叫停的时候停不下来，或出现转身困难；</a:t>
            </a:r>
            <a:endParaRPr lang="zh-CN" altLang="en-US" sz="2800" b="0" dirty="0" smtClean="0">
              <a:latin typeface="楷体" panose="02010609060101010101" pitchFamily="49" charset="-122"/>
              <a:ea typeface="楷体" panose="02010609060101010101" pitchFamily="49" charset="-122"/>
            </a:endParaRPr>
          </a:p>
          <a:p>
            <a:pPr marL="514350" indent="-514350">
              <a:spcBef>
                <a:spcPts val="600"/>
              </a:spcBef>
              <a:spcAft>
                <a:spcPts val="600"/>
              </a:spcAft>
              <a:buFont typeface="+mj-lt"/>
              <a:buAutoNum type="arabicPeriod"/>
            </a:pPr>
            <a:r>
              <a:rPr lang="zh-CN" altLang="en-US" sz="2800" b="0" dirty="0" smtClean="0">
                <a:latin typeface="楷体" panose="02010609060101010101" pitchFamily="49" charset="-122"/>
                <a:ea typeface="楷体" panose="02010609060101010101" pitchFamily="49" charset="-122"/>
              </a:rPr>
              <a:t>表情呆滞，好像戴着一张面具；</a:t>
            </a:r>
            <a:endParaRPr lang="zh-CN" altLang="en-US" sz="2800" b="0" dirty="0" smtClean="0">
              <a:latin typeface="楷体" panose="02010609060101010101" pitchFamily="49" charset="-122"/>
              <a:ea typeface="楷体" panose="02010609060101010101" pitchFamily="49" charset="-122"/>
            </a:endParaRPr>
          </a:p>
          <a:p>
            <a:pPr marL="514350" indent="-514350">
              <a:spcBef>
                <a:spcPts val="600"/>
              </a:spcBef>
              <a:spcAft>
                <a:spcPts val="600"/>
              </a:spcAft>
              <a:buFont typeface="+mj-lt"/>
              <a:buAutoNum type="arabicPeriod"/>
            </a:pPr>
            <a:r>
              <a:rPr lang="zh-CN" altLang="en-US" sz="2800" b="0" dirty="0" smtClean="0">
                <a:latin typeface="楷体" panose="02010609060101010101" pitchFamily="49" charset="-122"/>
                <a:ea typeface="楷体" panose="02010609060101010101" pitchFamily="49" charset="-122"/>
              </a:rPr>
              <a:t>写字时，越到后面字越小，还歪歪扭扭的。</a:t>
            </a:r>
            <a:endParaRPr lang="zh-CN" altLang="en-US" sz="2800" b="0" dirty="0" smtClean="0">
              <a:latin typeface="楷体" panose="02010609060101010101" pitchFamily="49" charset="-122"/>
              <a:ea typeface="楷体" panose="02010609060101010101" pitchFamily="49" charset="-122"/>
            </a:endParaRPr>
          </a:p>
        </p:txBody>
      </p:sp>
      <p:pic>
        <p:nvPicPr>
          <p:cNvPr id="79874" name="Picture 2"/>
          <p:cNvPicPr>
            <a:picLocks noChangeAspect="1" noChangeArrowheads="1"/>
          </p:cNvPicPr>
          <p:nvPr/>
        </p:nvPicPr>
        <p:blipFill>
          <a:blip r:embed="rId1"/>
          <a:srcRect/>
          <a:stretch>
            <a:fillRect/>
          </a:stretch>
        </p:blipFill>
        <p:spPr bwMode="auto">
          <a:xfrm>
            <a:off x="571472" y="1285860"/>
            <a:ext cx="2643206" cy="785817"/>
          </a:xfrm>
          <a:prstGeom prst="rect">
            <a:avLst/>
          </a:prstGeom>
          <a:noFill/>
          <a:ln w="9525">
            <a:noFill/>
            <a:miter lim="800000"/>
            <a:headEnd/>
            <a:tailEnd/>
          </a:ln>
          <a:effectLst/>
        </p:spPr>
      </p:pic>
      <p:sp>
        <p:nvSpPr>
          <p:cNvPr id="5" name="标题 1"/>
          <p:cNvSpPr>
            <a:spLocks noGrp="1"/>
          </p:cNvSpPr>
          <p:nvPr>
            <p:ph type="title"/>
          </p:nvPr>
        </p:nvSpPr>
        <p:spPr>
          <a:xfrm>
            <a:off x="571472" y="428604"/>
            <a:ext cx="6515120" cy="857256"/>
          </a:xfrm>
        </p:spPr>
        <p:txBody>
          <a:bodyPr>
            <a:normAutofit/>
          </a:bodyPr>
          <a:lstStyle/>
          <a:p>
            <a:pPr marL="857250" indent="-857250"/>
            <a:r>
              <a:rPr lang="zh-CN" altLang="en-US" sz="4400" dirty="0" smtClean="0"/>
              <a:t>早发现</a:t>
            </a:r>
            <a:endParaRPr lang="zh-CN" altLang="en-US" sz="4400" dirty="0"/>
          </a:p>
        </p:txBody>
      </p:sp>
      <p:pic>
        <p:nvPicPr>
          <p:cNvPr id="6" name="图片 5"/>
          <p:cNvPicPr>
            <a:picLocks noChangeAspect="1" noChangeArrowheads="1"/>
          </p:cNvPicPr>
          <p:nvPr/>
        </p:nvPicPr>
        <p:blipFill>
          <a:blip r:embed="rId2"/>
          <a:srcRect/>
          <a:stretch>
            <a:fillRect/>
          </a:stretch>
        </p:blipFill>
        <p:spPr bwMode="auto">
          <a:xfrm>
            <a:off x="1500166" y="5357826"/>
            <a:ext cx="4786313" cy="64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10" y="4786322"/>
            <a:ext cx="7786742" cy="1323439"/>
          </a:xfrm>
          <a:prstGeom prst="rect">
            <a:avLst/>
          </a:prstGeom>
        </p:spPr>
        <p:txBody>
          <a:bodyPr wrap="square">
            <a:spAutoFit/>
          </a:bodyPr>
          <a:lstStyle/>
          <a:p>
            <a:r>
              <a:rPr lang="zh-CN" altLang="en-US" sz="2000" b="0" dirty="0" smtClean="0">
                <a:latin typeface="楷体" panose="02010609060101010101" pitchFamily="49" charset="-122"/>
                <a:ea typeface="楷体" panose="02010609060101010101" pitchFamily="49" charset="-122"/>
              </a:rPr>
              <a:t>嗅觉障碍、</a:t>
            </a:r>
            <a:r>
              <a:rPr lang="en-US" altLang="zh-CN" sz="2000" b="0" dirty="0" smtClean="0">
                <a:latin typeface="楷体" panose="02010609060101010101" pitchFamily="49" charset="-122"/>
                <a:ea typeface="楷体" panose="02010609060101010101" pitchFamily="49" charset="-122"/>
              </a:rPr>
              <a:t>RBD</a:t>
            </a:r>
            <a:r>
              <a:rPr lang="zh-CN" altLang="en-US" sz="2000" b="0" dirty="0" smtClean="0">
                <a:latin typeface="楷体" panose="02010609060101010101" pitchFamily="49" charset="-122"/>
                <a:ea typeface="楷体" panose="02010609060101010101" pitchFamily="49" charset="-122"/>
              </a:rPr>
              <a:t>、便秘和抑郁可能成为很有价值的预测指标。根据这些表现在早期疾病中出现的情况，敏感性最高的可能是嗅觉受损（约</a:t>
            </a:r>
            <a:r>
              <a:rPr lang="en-US" altLang="zh-CN" sz="2000" b="0" dirty="0" smtClean="0">
                <a:latin typeface="楷体" panose="02010609060101010101" pitchFamily="49" charset="-122"/>
                <a:ea typeface="楷体" panose="02010609060101010101" pitchFamily="49" charset="-122"/>
              </a:rPr>
              <a:t>80%-90%</a:t>
            </a:r>
            <a:r>
              <a:rPr lang="zh-CN" altLang="en-US" sz="2000" b="0" dirty="0" smtClean="0">
                <a:latin typeface="楷体" panose="02010609060101010101" pitchFamily="49" charset="-122"/>
                <a:ea typeface="楷体" panose="02010609060101010101" pitchFamily="49" charset="-122"/>
              </a:rPr>
              <a:t>受累），接下来是自主神经功能障碍（</a:t>
            </a:r>
            <a:r>
              <a:rPr lang="en-US" altLang="zh-CN" sz="2000" b="0" dirty="0" smtClean="0">
                <a:latin typeface="楷体" panose="02010609060101010101" pitchFamily="49" charset="-122"/>
                <a:ea typeface="楷体" panose="02010609060101010101" pitchFamily="49" charset="-122"/>
              </a:rPr>
              <a:t>50%-80%</a:t>
            </a:r>
            <a:r>
              <a:rPr lang="zh-CN" altLang="en-US" sz="2000" b="0" dirty="0" smtClean="0">
                <a:latin typeface="楷体" panose="02010609060101010101" pitchFamily="49" charset="-122"/>
                <a:ea typeface="楷体" panose="02010609060101010101" pitchFamily="49" charset="-122"/>
              </a:rPr>
              <a:t>），然后是</a:t>
            </a:r>
            <a:r>
              <a:rPr lang="en-US" altLang="zh-CN" sz="2000" b="0" dirty="0" smtClean="0">
                <a:latin typeface="楷体" panose="02010609060101010101" pitchFamily="49" charset="-122"/>
                <a:ea typeface="楷体" panose="02010609060101010101" pitchFamily="49" charset="-122"/>
              </a:rPr>
              <a:t>RBD</a:t>
            </a:r>
            <a:r>
              <a:rPr lang="zh-CN" altLang="en-US" sz="2000" b="0" dirty="0" smtClean="0">
                <a:latin typeface="楷体" panose="02010609060101010101" pitchFamily="49" charset="-122"/>
                <a:ea typeface="楷体" panose="02010609060101010101" pitchFamily="49" charset="-122"/>
              </a:rPr>
              <a:t>（</a:t>
            </a:r>
            <a:r>
              <a:rPr lang="en-US" altLang="zh-CN" sz="2000" b="0" dirty="0" smtClean="0">
                <a:latin typeface="楷体" panose="02010609060101010101" pitchFamily="49" charset="-122"/>
                <a:ea typeface="楷体" panose="02010609060101010101" pitchFamily="49" charset="-122"/>
              </a:rPr>
              <a:t>40%</a:t>
            </a:r>
            <a:r>
              <a:rPr lang="zh-CN" altLang="en-US" sz="2000" b="0" dirty="0" smtClean="0">
                <a:latin typeface="楷体" panose="02010609060101010101" pitchFamily="49" charset="-122"/>
                <a:ea typeface="楷体" panose="02010609060101010101" pitchFamily="49" charset="-122"/>
              </a:rPr>
              <a:t>）。</a:t>
            </a:r>
            <a:endParaRPr lang="zh-CN" altLang="en-US" sz="2000" b="0" dirty="0">
              <a:latin typeface="楷体" panose="02010609060101010101" pitchFamily="49" charset="-122"/>
              <a:ea typeface="楷体" panose="02010609060101010101" pitchFamily="49" charset="-122"/>
            </a:endParaRPr>
          </a:p>
        </p:txBody>
      </p:sp>
      <p:pic>
        <p:nvPicPr>
          <p:cNvPr id="96259" name="Picture 3"/>
          <p:cNvPicPr>
            <a:picLocks noChangeAspect="1" noChangeArrowheads="1"/>
          </p:cNvPicPr>
          <p:nvPr/>
        </p:nvPicPr>
        <p:blipFill>
          <a:blip r:embed="rId1"/>
          <a:srcRect/>
          <a:stretch>
            <a:fillRect/>
          </a:stretch>
        </p:blipFill>
        <p:spPr bwMode="auto">
          <a:xfrm>
            <a:off x="571472" y="714356"/>
            <a:ext cx="7929618" cy="378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p:cNvPicPr>
            <a:picLocks noChangeAspect="1" noChangeArrowheads="1"/>
          </p:cNvPicPr>
          <p:nvPr/>
        </p:nvPicPr>
        <p:blipFill>
          <a:blip r:embed="rId1"/>
          <a:srcRect/>
          <a:stretch>
            <a:fillRect/>
          </a:stretch>
        </p:blipFill>
        <p:spPr bwMode="auto">
          <a:xfrm>
            <a:off x="642909" y="857232"/>
            <a:ext cx="7955961"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2214554"/>
            <a:ext cx="8001056" cy="4143404"/>
          </a:xfrm>
        </p:spPr>
        <p:txBody>
          <a:bodyPr>
            <a:normAutofit fontScale="85000" lnSpcReduction="20000"/>
          </a:bodyPr>
          <a:lstStyle/>
          <a:p>
            <a:pPr>
              <a:buClr>
                <a:schemeClr val="tx1"/>
              </a:buClr>
              <a:buFont typeface="Wingdings" panose="05000000000000000000" pitchFamily="2" charset="2"/>
              <a:buChar char="n"/>
            </a:pPr>
            <a:r>
              <a:rPr lang="zh-CN" altLang="en-US" sz="3300" b="1" dirty="0" smtClean="0">
                <a:latin typeface="+mn-ea"/>
              </a:rPr>
              <a:t>非帕金森病震颤</a:t>
            </a:r>
            <a:endParaRPr lang="en-US" altLang="zh-CN" sz="3300" b="1" dirty="0" smtClean="0">
              <a:latin typeface="+mn-ea"/>
            </a:endParaRPr>
          </a:p>
          <a:p>
            <a:pPr>
              <a:buNone/>
            </a:pPr>
            <a:r>
              <a:rPr lang="en-US" altLang="zh-CN" dirty="0" smtClean="0"/>
              <a:t>	</a:t>
            </a:r>
            <a:r>
              <a:rPr lang="zh-CN" altLang="en-US" dirty="0" smtClean="0">
                <a:latin typeface="楷体" panose="02010609060101010101" pitchFamily="49" charset="-122"/>
                <a:ea typeface="楷体" panose="02010609060101010101" pitchFamily="49" charset="-122"/>
              </a:rPr>
              <a:t>特发性震颤：拿东西的时候，手会抖得很明显。注意力集中、精神紧张、疲劳、饥饿时加重。多数病例在饮酒后暂时消失。</a:t>
            </a:r>
            <a:r>
              <a:rPr lang="en-US" altLang="zh-CN" dirty="0" smtClean="0">
                <a:latin typeface="楷体" panose="02010609060101010101" pitchFamily="49" charset="-122"/>
                <a:ea typeface="楷体" panose="02010609060101010101" pitchFamily="49" charset="-122"/>
              </a:rPr>
              <a:t>60%</a:t>
            </a:r>
            <a:r>
              <a:rPr lang="zh-CN" altLang="en-US" dirty="0" smtClean="0">
                <a:latin typeface="楷体" panose="02010609060101010101" pitchFamily="49" charset="-122"/>
                <a:ea typeface="楷体" panose="02010609060101010101" pitchFamily="49" charset="-122"/>
              </a:rPr>
              <a:t>有家族史。</a:t>
            </a:r>
            <a:endParaRPr lang="en-US" altLang="zh-CN" dirty="0" smtClean="0">
              <a:latin typeface="楷体" panose="02010609060101010101" pitchFamily="49" charset="-122"/>
              <a:ea typeface="楷体" panose="02010609060101010101" pitchFamily="49" charset="-122"/>
            </a:endParaRPr>
          </a:p>
          <a:p>
            <a:pPr>
              <a:buNone/>
            </a:pPr>
            <a:r>
              <a:rPr lang="en-US" altLang="zh-CN"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其它原因：长期慢性酒精中毒，某些甲状腺疾病，极度疲劳、低血糖等状态下都可能引起不同程度的手抖。</a:t>
            </a:r>
            <a:endParaRPr lang="zh-CN" altLang="en-US" dirty="0" smtClean="0">
              <a:latin typeface="楷体" panose="02010609060101010101" pitchFamily="49" charset="-122"/>
              <a:ea typeface="楷体" panose="02010609060101010101" pitchFamily="49" charset="-122"/>
            </a:endParaRPr>
          </a:p>
          <a:p>
            <a:pPr>
              <a:spcBef>
                <a:spcPts val="1200"/>
              </a:spcBef>
              <a:buClr>
                <a:schemeClr val="tx1"/>
              </a:buClr>
              <a:buFont typeface="Wingdings" panose="05000000000000000000" pitchFamily="2" charset="2"/>
              <a:buChar char="n"/>
            </a:pPr>
            <a:r>
              <a:rPr lang="zh-CN" altLang="en-US" sz="3300" b="1" dirty="0" smtClean="0"/>
              <a:t>帕金森病震颤</a:t>
            </a:r>
            <a:endParaRPr lang="en-US" altLang="zh-CN" sz="3300" b="1" dirty="0" smtClean="0"/>
          </a:p>
          <a:p>
            <a:pPr>
              <a:buNone/>
            </a:pPr>
            <a:r>
              <a:rPr lang="en-US" altLang="zh-CN" dirty="0" smtClean="0"/>
              <a:t>	</a:t>
            </a:r>
            <a:r>
              <a:rPr lang="zh-CN" altLang="en-US" dirty="0" smtClean="0">
                <a:latin typeface="楷体" panose="02010609060101010101" pitchFamily="49" charset="-122"/>
                <a:ea typeface="楷体" panose="02010609060101010101" pitchFamily="49" charset="-122"/>
              </a:rPr>
              <a:t>在静止时较为明显，激动时会加重，活动</a:t>
            </a:r>
            <a:r>
              <a:rPr lang="zh-CN" altLang="en-US" dirty="0" smtClean="0">
                <a:latin typeface="楷体" panose="02010609060101010101" pitchFamily="49" charset="-122"/>
                <a:ea typeface="楷体" panose="02010609060101010101" pitchFamily="49" charset="-122"/>
              </a:rPr>
              <a:t>中或睡眠中会</a:t>
            </a:r>
            <a:r>
              <a:rPr lang="zh-CN" altLang="en-US" dirty="0" smtClean="0">
                <a:latin typeface="楷体" panose="02010609060101010101" pitchFamily="49" charset="-122"/>
                <a:ea typeface="楷体" panose="02010609060101010101" pitchFamily="49" charset="-122"/>
              </a:rPr>
              <a:t>减轻。这类震颤一般会从拇指及食指开始，有节律性，会慢慢发展至一侧上肢，甚至蔓延到身体其他部分，口唇和舌也会发生震颤。震颤是特发性震颤的唯一表现，而帕金森病除了震颤外还有其他症状</a:t>
            </a:r>
            <a:r>
              <a:rPr lang="zh-CN" altLang="en-US" dirty="0" smtClean="0"/>
              <a:t>。</a:t>
            </a:r>
            <a:endParaRPr lang="zh-CN" altLang="en-US" dirty="0" smtClean="0"/>
          </a:p>
        </p:txBody>
      </p:sp>
      <p:pic>
        <p:nvPicPr>
          <p:cNvPr id="4" name="Picture 2"/>
          <p:cNvPicPr>
            <a:picLocks noChangeAspect="1" noChangeArrowheads="1"/>
          </p:cNvPicPr>
          <p:nvPr/>
        </p:nvPicPr>
        <p:blipFill>
          <a:blip r:embed="rId1"/>
          <a:srcRect/>
          <a:stretch>
            <a:fillRect/>
          </a:stretch>
        </p:blipFill>
        <p:spPr bwMode="auto">
          <a:xfrm>
            <a:off x="714348" y="1357298"/>
            <a:ext cx="2643206" cy="785817"/>
          </a:xfrm>
          <a:prstGeom prst="rect">
            <a:avLst/>
          </a:prstGeom>
          <a:noFill/>
          <a:ln w="9525">
            <a:noFill/>
            <a:miter lim="800000"/>
            <a:headEnd/>
            <a:tailEnd/>
          </a:ln>
          <a:effectLst/>
        </p:spPr>
      </p:pic>
      <p:sp>
        <p:nvSpPr>
          <p:cNvPr id="5" name="标题 1"/>
          <p:cNvSpPr>
            <a:spLocks noGrp="1"/>
          </p:cNvSpPr>
          <p:nvPr>
            <p:ph type="title"/>
          </p:nvPr>
        </p:nvSpPr>
        <p:spPr>
          <a:xfrm>
            <a:off x="642910" y="428604"/>
            <a:ext cx="6515120" cy="857256"/>
          </a:xfrm>
        </p:spPr>
        <p:txBody>
          <a:bodyPr>
            <a:normAutofit/>
          </a:bodyPr>
          <a:lstStyle/>
          <a:p>
            <a:pPr marL="857250" indent="-857250"/>
            <a:r>
              <a:rPr lang="zh-CN" altLang="en-US" sz="4400" dirty="0" smtClean="0"/>
              <a:t>震颤鉴别</a:t>
            </a:r>
            <a:endParaRPr lang="zh-CN" altLang="en-US" sz="4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1571612"/>
            <a:ext cx="8001056" cy="4214842"/>
          </a:xfrm>
        </p:spPr>
        <p:txBody>
          <a:bodyPr>
            <a:noAutofit/>
          </a:bodyPr>
          <a:lstStyle/>
          <a:p>
            <a:pPr>
              <a:spcAft>
                <a:spcPts val="600"/>
              </a:spcAft>
              <a:buClr>
                <a:schemeClr val="tx1"/>
              </a:buClr>
              <a:buFont typeface="Wingdings" panose="05000000000000000000" pitchFamily="2" charset="2"/>
              <a:buChar char="n"/>
            </a:pPr>
            <a:r>
              <a:rPr lang="zh-CN" altLang="en-US" dirty="0" smtClean="0"/>
              <a:t>年龄：</a:t>
            </a:r>
            <a:r>
              <a:rPr lang="zh-CN" altLang="en-US" b="1" dirty="0" smtClean="0">
                <a:latin typeface="Microsoft Yi Baiti" panose="03000500000000000000" pitchFamily="66" charset="0"/>
                <a:ea typeface="Microsoft Yi Baiti" panose="03000500000000000000" pitchFamily="66" charset="0"/>
              </a:rPr>
              <a:t>﹥</a:t>
            </a:r>
            <a:r>
              <a:rPr lang="en-US" altLang="zh-CN" dirty="0" smtClean="0">
                <a:latin typeface="+mn-ea"/>
              </a:rPr>
              <a:t>60</a:t>
            </a:r>
            <a:endParaRPr lang="en-US" altLang="zh-CN" dirty="0" smtClean="0">
              <a:latin typeface="+mn-ea"/>
            </a:endParaRPr>
          </a:p>
          <a:p>
            <a:pPr>
              <a:spcAft>
                <a:spcPts val="600"/>
              </a:spcAft>
              <a:buClr>
                <a:schemeClr val="tx1"/>
              </a:buClr>
              <a:buFont typeface="Wingdings" panose="05000000000000000000" pitchFamily="2" charset="2"/>
              <a:buChar char="n"/>
            </a:pPr>
            <a:r>
              <a:rPr lang="zh-CN" altLang="en-US" dirty="0" smtClean="0">
                <a:latin typeface="+mn-ea"/>
              </a:rPr>
              <a:t>性别：</a:t>
            </a:r>
            <a:r>
              <a:rPr lang="zh-CN" altLang="en-US" dirty="0" smtClean="0">
                <a:latin typeface="楷体" panose="02010609060101010101" pitchFamily="49" charset="-122"/>
                <a:ea typeface="楷体" panose="02010609060101010101" pitchFamily="49" charset="-122"/>
              </a:rPr>
              <a:t>男</a:t>
            </a:r>
            <a:r>
              <a:rPr lang="zh-CN" altLang="en-US" b="1" dirty="0" smtClean="0">
                <a:latin typeface="Microsoft Yi Baiti" panose="03000500000000000000" pitchFamily="66" charset="0"/>
                <a:ea typeface="Microsoft Yi Baiti" panose="03000500000000000000" pitchFamily="66" charset="0"/>
              </a:rPr>
              <a:t>﹥</a:t>
            </a:r>
            <a:r>
              <a:rPr lang="zh-CN" altLang="en-US" dirty="0" smtClean="0">
                <a:latin typeface="楷体" panose="02010609060101010101" pitchFamily="49" charset="-122"/>
                <a:ea typeface="楷体" panose="02010609060101010101" pitchFamily="49" charset="-122"/>
              </a:rPr>
              <a:t>女</a:t>
            </a:r>
            <a:endParaRPr lang="en-US" altLang="zh-CN" dirty="0" smtClean="0">
              <a:latin typeface="楷体" panose="02010609060101010101" pitchFamily="49" charset="-122"/>
              <a:ea typeface="楷体" panose="02010609060101010101" pitchFamily="49" charset="-122"/>
            </a:endParaRPr>
          </a:p>
          <a:p>
            <a:pPr>
              <a:spcAft>
                <a:spcPts val="600"/>
              </a:spcAft>
              <a:buClr>
                <a:schemeClr val="tx1"/>
              </a:buClr>
              <a:buFont typeface="Wingdings" panose="05000000000000000000" pitchFamily="2" charset="2"/>
              <a:buChar char="n"/>
            </a:pPr>
            <a:r>
              <a:rPr lang="zh-CN" altLang="en-US" dirty="0" smtClean="0">
                <a:latin typeface="+mn-ea"/>
              </a:rPr>
              <a:t>遗传：</a:t>
            </a:r>
            <a:r>
              <a:rPr lang="zh-CN" altLang="en-US" dirty="0" smtClean="0">
                <a:latin typeface="楷体" panose="02010609060101010101" pitchFamily="49" charset="-122"/>
                <a:ea typeface="楷体" panose="02010609060101010101" pitchFamily="49" charset="-122"/>
                <a:cs typeface="Tahoma" panose="020B0604030504040204" pitchFamily="34" charset="0"/>
              </a:rPr>
              <a:t>易感基因</a:t>
            </a:r>
            <a:endParaRPr lang="en-US" altLang="zh-CN" dirty="0" smtClean="0">
              <a:latin typeface="楷体" panose="02010609060101010101" pitchFamily="49" charset="-122"/>
              <a:ea typeface="楷体" panose="02010609060101010101" pitchFamily="49" charset="-122"/>
            </a:endParaRPr>
          </a:p>
          <a:p>
            <a:pPr>
              <a:spcAft>
                <a:spcPts val="600"/>
              </a:spcAft>
              <a:buClr>
                <a:schemeClr val="tx1"/>
              </a:buClr>
              <a:buFont typeface="Wingdings" panose="05000000000000000000" pitchFamily="2" charset="2"/>
              <a:buChar char="n"/>
            </a:pPr>
            <a:r>
              <a:rPr lang="zh-CN" altLang="en-US" b="1" dirty="0" smtClean="0">
                <a:latin typeface="宋体" panose="02010600030101010101" pitchFamily="2" charset="-122"/>
                <a:ea typeface="宋体" panose="02010600030101010101" pitchFamily="2" charset="-122"/>
              </a:rPr>
              <a:t>非运动症状</a:t>
            </a:r>
            <a:r>
              <a:rPr lang="zh-CN" altLang="en-US" dirty="0" smtClean="0">
                <a:latin typeface="宋体" panose="02010600030101010101" pitchFamily="2" charset="-122"/>
                <a:ea typeface="宋体" panose="02010600030101010101" pitchFamily="2" charset="-122"/>
              </a:rPr>
              <a:t>：</a:t>
            </a:r>
            <a:r>
              <a:rPr lang="zh-CN" altLang="en-US" dirty="0" smtClean="0">
                <a:latin typeface="楷体" panose="02010609060101010101" pitchFamily="49" charset="-122"/>
                <a:ea typeface="楷体" panose="02010609060101010101" pitchFamily="49" charset="-122"/>
              </a:rPr>
              <a:t>便秘、睡眠障碍及嗅觉减退</a:t>
            </a:r>
            <a:endParaRPr lang="en-US" altLang="zh-CN" dirty="0" smtClean="0">
              <a:latin typeface="楷体" panose="02010609060101010101" pitchFamily="49" charset="-122"/>
              <a:ea typeface="楷体" panose="02010609060101010101" pitchFamily="49" charset="-122"/>
            </a:endParaRPr>
          </a:p>
          <a:p>
            <a:pPr>
              <a:spcAft>
                <a:spcPts val="600"/>
              </a:spcAft>
              <a:buClr>
                <a:schemeClr val="tx1"/>
              </a:buClr>
              <a:buFont typeface="Wingdings" panose="05000000000000000000" pitchFamily="2" charset="2"/>
              <a:buChar char="n"/>
            </a:pPr>
            <a:r>
              <a:rPr lang="zh-CN" altLang="en-US" b="1" dirty="0" smtClean="0">
                <a:latin typeface="宋体" panose="02010600030101010101" pitchFamily="2" charset="-122"/>
                <a:ea typeface="宋体" panose="02010600030101010101" pitchFamily="2" charset="-122"/>
              </a:rPr>
              <a:t>职业</a:t>
            </a:r>
            <a:r>
              <a:rPr lang="zh-CN" altLang="en-US" dirty="0" smtClean="0">
                <a:latin typeface="宋体" panose="02010600030101010101" pitchFamily="2" charset="-122"/>
                <a:ea typeface="宋体" panose="02010600030101010101" pitchFamily="2" charset="-122"/>
              </a:rPr>
              <a:t>：</a:t>
            </a:r>
            <a:r>
              <a:rPr lang="zh-CN" altLang="en-US" dirty="0" smtClean="0">
                <a:latin typeface="楷体" panose="02010609060101010101" pitchFamily="49" charset="-122"/>
                <a:ea typeface="楷体" panose="02010609060101010101" pitchFamily="49" charset="-122"/>
              </a:rPr>
              <a:t>农民，教师，健康保健从业人员</a:t>
            </a:r>
            <a:endParaRPr lang="en-US" altLang="zh-CN" dirty="0" smtClean="0">
              <a:latin typeface="楷体" panose="02010609060101010101" pitchFamily="49" charset="-122"/>
              <a:ea typeface="楷体" panose="02010609060101010101" pitchFamily="49" charset="-122"/>
            </a:endParaRPr>
          </a:p>
          <a:p>
            <a:pPr>
              <a:spcAft>
                <a:spcPts val="600"/>
              </a:spcAft>
              <a:buClr>
                <a:schemeClr val="tx1"/>
              </a:buClr>
              <a:buFont typeface="Wingdings" panose="05000000000000000000" pitchFamily="2" charset="2"/>
              <a:buChar char="n"/>
            </a:pPr>
            <a:r>
              <a:rPr lang="zh-CN" altLang="en-US" dirty="0" smtClean="0">
                <a:latin typeface="+mn-ea"/>
              </a:rPr>
              <a:t>化学物质：</a:t>
            </a:r>
            <a:r>
              <a:rPr lang="zh-CN" altLang="en-US" dirty="0" smtClean="0">
                <a:latin typeface="楷体" panose="02010609060101010101" pitchFamily="49" charset="-122"/>
                <a:ea typeface="楷体" panose="02010609060101010101" pitchFamily="49" charset="-122"/>
              </a:rPr>
              <a:t>重金属、农药、杀虫剂</a:t>
            </a:r>
            <a:endParaRPr lang="en-US" altLang="zh-CN" dirty="0" smtClean="0">
              <a:latin typeface="楷体" panose="02010609060101010101" pitchFamily="49" charset="-122"/>
              <a:ea typeface="楷体" panose="02010609060101010101" pitchFamily="49" charset="-122"/>
            </a:endParaRPr>
          </a:p>
          <a:p>
            <a:pPr>
              <a:spcAft>
                <a:spcPts val="600"/>
              </a:spcAft>
              <a:buClr>
                <a:schemeClr val="tx1"/>
              </a:buClr>
              <a:buFont typeface="Wingdings" panose="05000000000000000000" pitchFamily="2" charset="2"/>
              <a:buChar char="n"/>
            </a:pPr>
            <a:r>
              <a:rPr lang="zh-CN" altLang="en-US" dirty="0" smtClean="0">
                <a:latin typeface="+mn-ea"/>
              </a:rPr>
              <a:t>头外伤</a:t>
            </a:r>
            <a:endParaRPr lang="zh-CN" altLang="en-US" dirty="0">
              <a:latin typeface="+mn-ea"/>
            </a:endParaRPr>
          </a:p>
        </p:txBody>
      </p:sp>
      <p:sp>
        <p:nvSpPr>
          <p:cNvPr id="5" name="标题 1"/>
          <p:cNvSpPr>
            <a:spLocks noGrp="1"/>
          </p:cNvSpPr>
          <p:nvPr>
            <p:ph type="title"/>
          </p:nvPr>
        </p:nvSpPr>
        <p:spPr>
          <a:xfrm>
            <a:off x="642910" y="428604"/>
            <a:ext cx="6515120" cy="857256"/>
          </a:xfrm>
        </p:spPr>
        <p:txBody>
          <a:bodyPr>
            <a:normAutofit/>
          </a:bodyPr>
          <a:lstStyle/>
          <a:p>
            <a:pPr marL="857250" indent="-857250"/>
            <a:r>
              <a:rPr lang="zh-CN" altLang="en-US" sz="4400" dirty="0" smtClean="0"/>
              <a:t>危险因素</a:t>
            </a:r>
            <a:endParaRPr lang="zh-CN" altLang="en-US" sz="4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4348" y="1643050"/>
            <a:ext cx="7715304" cy="2786082"/>
          </a:xfrm>
        </p:spPr>
        <p:txBody>
          <a:bodyPr>
            <a:noAutofit/>
          </a:bodyPr>
          <a:lstStyle/>
          <a:p>
            <a:pPr>
              <a:spcBef>
                <a:spcPts val="600"/>
              </a:spcBef>
              <a:spcAft>
                <a:spcPts val="600"/>
              </a:spcAft>
              <a:buClr>
                <a:schemeClr val="tx1"/>
              </a:buClr>
              <a:buFont typeface="Wingdings" panose="05000000000000000000" pitchFamily="2" charset="2"/>
              <a:buChar char="n"/>
            </a:pPr>
            <a:r>
              <a:rPr lang="zh-CN" altLang="en-US" b="1" dirty="0" smtClean="0">
                <a:latin typeface="宋体" panose="02010600030101010101" pitchFamily="2" charset="-122"/>
                <a:ea typeface="宋体" panose="02010600030101010101" pitchFamily="2" charset="-122"/>
              </a:rPr>
              <a:t>吸烟</a:t>
            </a:r>
            <a:endParaRPr lang="en-US" altLang="zh-CN" b="1" dirty="0" smtClean="0">
              <a:latin typeface="宋体" panose="02010600030101010101" pitchFamily="2" charset="-122"/>
              <a:ea typeface="宋体" panose="02010600030101010101" pitchFamily="2" charset="-122"/>
            </a:endParaRPr>
          </a:p>
          <a:p>
            <a:pPr>
              <a:spcBef>
                <a:spcPts val="600"/>
              </a:spcBef>
              <a:spcAft>
                <a:spcPts val="600"/>
              </a:spcAft>
              <a:buClr>
                <a:schemeClr val="tx1"/>
              </a:buClr>
              <a:buFont typeface="Wingdings" panose="05000000000000000000" pitchFamily="2" charset="2"/>
              <a:buChar char="n"/>
            </a:pPr>
            <a:r>
              <a:rPr lang="zh-CN" altLang="en-US" b="1" dirty="0" smtClean="0">
                <a:latin typeface="宋体" panose="02010600030101010101" pitchFamily="2" charset="-122"/>
                <a:ea typeface="宋体" panose="02010600030101010101" pitchFamily="2" charset="-122"/>
              </a:rPr>
              <a:t>咖啡、绿茶</a:t>
            </a:r>
            <a:endParaRPr lang="en-US" altLang="zh-CN" b="1" dirty="0" smtClean="0">
              <a:latin typeface="宋体" panose="02010600030101010101" pitchFamily="2" charset="-122"/>
              <a:ea typeface="宋体" panose="02010600030101010101" pitchFamily="2" charset="-122"/>
            </a:endParaRPr>
          </a:p>
          <a:p>
            <a:pPr>
              <a:spcBef>
                <a:spcPts val="600"/>
              </a:spcBef>
              <a:spcAft>
                <a:spcPts val="600"/>
              </a:spcAft>
              <a:buClr>
                <a:schemeClr val="tx1"/>
              </a:buClr>
              <a:buFont typeface="Wingdings" panose="05000000000000000000" pitchFamily="2" charset="2"/>
              <a:buChar char="n"/>
            </a:pPr>
            <a:r>
              <a:rPr lang="zh-CN" altLang="en-US" b="1" dirty="0" smtClean="0">
                <a:latin typeface="宋体" panose="02010600030101010101" pitchFamily="2" charset="-122"/>
                <a:ea typeface="宋体" panose="02010600030101010101" pitchFamily="2" charset="-122"/>
              </a:rPr>
              <a:t>非甾体抗炎镇痛药</a:t>
            </a:r>
            <a:r>
              <a:rPr lang="zh-CN" altLang="en-US"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如，布洛芬、阿司匹林等</a:t>
            </a:r>
            <a:endParaRPr lang="en-US" altLang="zh-CN" sz="2400" dirty="0" smtClean="0">
              <a:latin typeface="宋体" panose="02010600030101010101" pitchFamily="2" charset="-122"/>
              <a:ea typeface="宋体" panose="02010600030101010101" pitchFamily="2" charset="-122"/>
            </a:endParaRPr>
          </a:p>
          <a:p>
            <a:pPr>
              <a:spcBef>
                <a:spcPts val="600"/>
              </a:spcBef>
              <a:spcAft>
                <a:spcPts val="600"/>
              </a:spcAft>
              <a:buClr>
                <a:schemeClr val="tx1"/>
              </a:buClr>
              <a:buFont typeface="Wingdings" panose="05000000000000000000" pitchFamily="2" charset="2"/>
              <a:buChar char="n"/>
            </a:pPr>
            <a:r>
              <a:rPr lang="zh-CN" altLang="en-US" b="1" dirty="0" smtClean="0">
                <a:latin typeface="宋体" panose="02010600030101010101" pitchFamily="2" charset="-122"/>
                <a:ea typeface="宋体" panose="02010600030101010101" pitchFamily="2" charset="-122"/>
              </a:rPr>
              <a:t>早期锻炼</a:t>
            </a:r>
            <a:endParaRPr lang="en-US" altLang="zh-CN" b="1" dirty="0" smtClean="0">
              <a:latin typeface="宋体" panose="02010600030101010101" pitchFamily="2" charset="-122"/>
              <a:ea typeface="宋体" panose="02010600030101010101" pitchFamily="2" charset="-122"/>
            </a:endParaRPr>
          </a:p>
        </p:txBody>
      </p:sp>
      <p:sp>
        <p:nvSpPr>
          <p:cNvPr id="4" name="标题 1"/>
          <p:cNvSpPr>
            <a:spLocks noGrp="1"/>
          </p:cNvSpPr>
          <p:nvPr>
            <p:ph type="title"/>
          </p:nvPr>
        </p:nvSpPr>
        <p:spPr>
          <a:xfrm>
            <a:off x="714348" y="428604"/>
            <a:ext cx="6515120" cy="857256"/>
          </a:xfrm>
        </p:spPr>
        <p:txBody>
          <a:bodyPr>
            <a:normAutofit/>
          </a:bodyPr>
          <a:lstStyle/>
          <a:p>
            <a:pPr marL="857250" indent="-857250"/>
            <a:r>
              <a:rPr lang="zh-CN" altLang="en-US" sz="4400" dirty="0" smtClean="0"/>
              <a:t>保护性因素</a:t>
            </a:r>
            <a:endParaRPr lang="zh-CN" altLang="en-US" sz="4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10" y="1500174"/>
            <a:ext cx="7929618" cy="4062651"/>
          </a:xfrm>
          <a:prstGeom prst="rect">
            <a:avLst/>
          </a:prstGeom>
        </p:spPr>
        <p:txBody>
          <a:bodyPr wrap="square">
            <a:spAutoFit/>
          </a:bodyPr>
          <a:lstStyle/>
          <a:p>
            <a:r>
              <a:rPr lang="zh-CN" altLang="en-US" sz="2800" dirty="0" smtClean="0">
                <a:latin typeface="+mn-ea"/>
                <a:ea typeface="+mn-ea"/>
              </a:rPr>
              <a:t>患病率：</a:t>
            </a:r>
            <a:endParaRPr lang="en-US" altLang="zh-CN" sz="2800" dirty="0" smtClean="0">
              <a:latin typeface="+mn-ea"/>
              <a:ea typeface="+mn-ea"/>
            </a:endParaRPr>
          </a:p>
          <a:p>
            <a:r>
              <a:rPr lang="en-US" altLang="zh-CN" sz="2400" b="0" dirty="0" smtClean="0">
                <a:latin typeface="楷体" panose="02010609060101010101" pitchFamily="49" charset="-122"/>
                <a:ea typeface="楷体" panose="02010609060101010101" pitchFamily="49" charset="-122"/>
              </a:rPr>
              <a:t>65</a:t>
            </a:r>
            <a:r>
              <a:rPr lang="zh-CN" altLang="en-US" sz="2400" b="0" dirty="0" smtClean="0">
                <a:latin typeface="楷体" panose="02010609060101010101" pitchFamily="49" charset="-122"/>
                <a:ea typeface="楷体" panose="02010609060101010101" pitchFamily="49" charset="-122"/>
              </a:rPr>
              <a:t>岁以上老年人人群患病率在</a:t>
            </a:r>
            <a:r>
              <a:rPr lang="en-US" altLang="zh-CN" sz="2400" b="0" dirty="0" smtClean="0">
                <a:latin typeface="楷体" panose="02010609060101010101" pitchFamily="49" charset="-122"/>
                <a:ea typeface="楷体" panose="02010609060101010101" pitchFamily="49" charset="-122"/>
              </a:rPr>
              <a:t>1</a:t>
            </a:r>
            <a:r>
              <a:rPr lang="zh-CN" altLang="en-US" sz="2400" b="0" dirty="0" smtClean="0">
                <a:latin typeface="楷体" panose="02010609060101010101" pitchFamily="49" charset="-122"/>
                <a:ea typeface="楷体" panose="02010609060101010101" pitchFamily="49" charset="-122"/>
              </a:rPr>
              <a:t>～</a:t>
            </a:r>
            <a:r>
              <a:rPr lang="en-US" altLang="zh-CN" sz="2400" b="0" dirty="0" smtClean="0">
                <a:latin typeface="楷体" panose="02010609060101010101" pitchFamily="49" charset="-122"/>
                <a:ea typeface="楷体" panose="02010609060101010101" pitchFamily="49" charset="-122"/>
              </a:rPr>
              <a:t>2%</a:t>
            </a:r>
            <a:r>
              <a:rPr lang="zh-CN" altLang="en-US" sz="2400" b="0" dirty="0" smtClean="0">
                <a:latin typeface="楷体" panose="02010609060101010101" pitchFamily="49" charset="-122"/>
                <a:ea typeface="楷体" panose="02010609060101010101" pitchFamily="49" charset="-122"/>
              </a:rPr>
              <a:t>之间，</a:t>
            </a:r>
            <a:r>
              <a:rPr lang="en-US" altLang="zh-CN" sz="2400" b="0" dirty="0" smtClean="0">
                <a:latin typeface="楷体" panose="02010609060101010101" pitchFamily="49" charset="-122"/>
                <a:ea typeface="楷体" panose="02010609060101010101" pitchFamily="49" charset="-122"/>
              </a:rPr>
              <a:t>85</a:t>
            </a:r>
            <a:r>
              <a:rPr lang="zh-CN" altLang="en-US" sz="2400" b="0" dirty="0" smtClean="0">
                <a:latin typeface="楷体" panose="02010609060101010101" pitchFamily="49" charset="-122"/>
                <a:ea typeface="楷体" panose="02010609060101010101" pitchFamily="49" charset="-122"/>
              </a:rPr>
              <a:t>岁以上老年人群患病率在</a:t>
            </a:r>
            <a:r>
              <a:rPr lang="en-US" altLang="zh-CN" sz="2400" b="0" dirty="0" smtClean="0">
                <a:latin typeface="楷体" panose="02010609060101010101" pitchFamily="49" charset="-122"/>
                <a:ea typeface="楷体" panose="02010609060101010101" pitchFamily="49" charset="-122"/>
              </a:rPr>
              <a:t>3</a:t>
            </a:r>
            <a:r>
              <a:rPr lang="zh-CN" altLang="en-US" sz="2400" b="0" dirty="0" smtClean="0">
                <a:latin typeface="楷体" panose="02010609060101010101" pitchFamily="49" charset="-122"/>
                <a:ea typeface="楷体" panose="02010609060101010101" pitchFamily="49" charset="-122"/>
              </a:rPr>
              <a:t>～</a:t>
            </a:r>
            <a:r>
              <a:rPr lang="en-US" altLang="zh-CN" sz="2400" b="0" dirty="0" smtClean="0">
                <a:latin typeface="楷体" panose="02010609060101010101" pitchFamily="49" charset="-122"/>
                <a:ea typeface="楷体" panose="02010609060101010101" pitchFamily="49" charset="-122"/>
              </a:rPr>
              <a:t>5%</a:t>
            </a:r>
            <a:r>
              <a:rPr lang="zh-CN" altLang="en-US" sz="2400" b="0" dirty="0" smtClean="0">
                <a:latin typeface="楷体" panose="02010609060101010101" pitchFamily="49" charset="-122"/>
                <a:ea typeface="楷体" panose="02010609060101010101" pitchFamily="49" charset="-122"/>
              </a:rPr>
              <a:t>之间，男性发病率高于女性。</a:t>
            </a:r>
            <a:endParaRPr lang="en-US" altLang="zh-CN" sz="2400" b="0" dirty="0" smtClean="0">
              <a:latin typeface="楷体" panose="02010609060101010101" pitchFamily="49" charset="-122"/>
              <a:ea typeface="楷体" panose="02010609060101010101" pitchFamily="49" charset="-122"/>
            </a:endParaRPr>
          </a:p>
          <a:p>
            <a:r>
              <a:rPr lang="zh-CN" altLang="en-US" sz="2400" b="0" dirty="0" smtClean="0">
                <a:latin typeface="楷体" panose="02010609060101010101" pitchFamily="49" charset="-122"/>
                <a:ea typeface="楷体" panose="02010609060101010101" pitchFamily="49" charset="-122"/>
              </a:rPr>
              <a:t>我国</a:t>
            </a:r>
            <a:r>
              <a:rPr lang="en-US" altLang="zh-CN" sz="2400" b="0" dirty="0" smtClean="0">
                <a:latin typeface="楷体" panose="02010609060101010101" pitchFamily="49" charset="-122"/>
                <a:ea typeface="楷体" panose="02010609060101010101" pitchFamily="49" charset="-122"/>
              </a:rPr>
              <a:t>65</a:t>
            </a:r>
            <a:r>
              <a:rPr lang="zh-CN" altLang="en-US" sz="2400" b="0" dirty="0" smtClean="0">
                <a:latin typeface="楷体" panose="02010609060101010101" pitchFamily="49" charset="-122"/>
                <a:ea typeface="楷体" panose="02010609060101010101" pitchFamily="49" charset="-122"/>
              </a:rPr>
              <a:t>岁以上人群</a:t>
            </a:r>
            <a:r>
              <a:rPr lang="en-US" altLang="zh-CN" sz="2400" b="0" dirty="0" smtClean="0">
                <a:latin typeface="楷体" panose="02010609060101010101" pitchFamily="49" charset="-122"/>
                <a:ea typeface="楷体" panose="02010609060101010101" pitchFamily="49" charset="-122"/>
              </a:rPr>
              <a:t>PD</a:t>
            </a:r>
            <a:r>
              <a:rPr lang="zh-CN" altLang="en-US" sz="2400" b="0" dirty="0" smtClean="0">
                <a:latin typeface="楷体" panose="02010609060101010101" pitchFamily="49" charset="-122"/>
                <a:ea typeface="楷体" panose="02010609060101010101" pitchFamily="49" charset="-122"/>
              </a:rPr>
              <a:t>的患病率大约是</a:t>
            </a:r>
            <a:r>
              <a:rPr lang="en-US" altLang="zh-CN" sz="2400" b="0" dirty="0" smtClean="0">
                <a:latin typeface="楷体" panose="02010609060101010101" pitchFamily="49" charset="-122"/>
                <a:ea typeface="楷体" panose="02010609060101010101" pitchFamily="49" charset="-122"/>
              </a:rPr>
              <a:t>1.7%</a:t>
            </a:r>
            <a:r>
              <a:rPr lang="zh-CN" altLang="en-US" sz="2400" b="0" dirty="0" smtClean="0">
                <a:latin typeface="楷体" panose="02010609060101010101" pitchFamily="49" charset="-122"/>
                <a:ea typeface="楷体" panose="02010609060101010101" pitchFamily="49" charset="-122"/>
              </a:rPr>
              <a:t>。</a:t>
            </a:r>
            <a:endParaRPr lang="en-US" altLang="zh-CN" sz="2400" b="0" dirty="0" smtClean="0">
              <a:latin typeface="楷体" panose="02010609060101010101" pitchFamily="49" charset="-122"/>
              <a:ea typeface="楷体" panose="02010609060101010101" pitchFamily="49" charset="-122"/>
            </a:endParaRPr>
          </a:p>
          <a:p>
            <a:pPr>
              <a:spcBef>
                <a:spcPts val="1200"/>
              </a:spcBef>
            </a:pPr>
            <a:r>
              <a:rPr lang="zh-CN" altLang="en-US" sz="2800" dirty="0" smtClean="0">
                <a:latin typeface="+mn-ea"/>
                <a:ea typeface="+mn-ea"/>
              </a:rPr>
              <a:t>疾病经济负担：</a:t>
            </a:r>
            <a:endParaRPr lang="en-US" altLang="zh-CN" sz="2800" dirty="0" smtClean="0">
              <a:latin typeface="+mn-ea"/>
              <a:ea typeface="+mn-ea"/>
            </a:endParaRPr>
          </a:p>
          <a:p>
            <a:r>
              <a:rPr lang="zh-CN" altLang="en-US" sz="2400" b="0" dirty="0" smtClean="0">
                <a:latin typeface="楷体" panose="02010609060101010101" pitchFamily="49" charset="-122"/>
                <a:ea typeface="楷体" panose="02010609060101010101" pitchFamily="49" charset="-122"/>
              </a:rPr>
              <a:t>美国</a:t>
            </a:r>
            <a:r>
              <a:rPr lang="en-US" altLang="zh-CN" sz="2400" b="0" dirty="0" smtClean="0">
                <a:latin typeface="楷体" panose="02010609060101010101" pitchFamily="49" charset="-122"/>
                <a:ea typeface="楷体" panose="02010609060101010101" pitchFamily="49" charset="-122"/>
              </a:rPr>
              <a:t>2010</a:t>
            </a:r>
            <a:r>
              <a:rPr lang="zh-CN" altLang="en-US" sz="2400" b="0" dirty="0" smtClean="0">
                <a:latin typeface="楷体" panose="02010609060101010101" pitchFamily="49" charset="-122"/>
                <a:ea typeface="楷体" panose="02010609060101010101" pitchFamily="49" charset="-122"/>
              </a:rPr>
              <a:t>年现患帕金森病患者人均花费约</a:t>
            </a:r>
            <a:r>
              <a:rPr lang="en-US" altLang="zh-CN" sz="2400" b="0" dirty="0" smtClean="0">
                <a:latin typeface="楷体" panose="02010609060101010101" pitchFamily="49" charset="-122"/>
                <a:ea typeface="楷体" panose="02010609060101010101" pitchFamily="49" charset="-122"/>
              </a:rPr>
              <a:t>22800</a:t>
            </a:r>
            <a:r>
              <a:rPr lang="zh-CN" altLang="en-US" sz="2400" b="0" dirty="0" smtClean="0">
                <a:latin typeface="楷体" panose="02010609060101010101" pitchFamily="49" charset="-122"/>
                <a:ea typeface="楷体" panose="02010609060101010101" pitchFamily="49" charset="-122"/>
              </a:rPr>
              <a:t>美元，人均医疗花费比非帕金森病高出</a:t>
            </a:r>
            <a:r>
              <a:rPr lang="en-US" altLang="zh-CN" sz="2400" b="0" dirty="0" smtClean="0">
                <a:latin typeface="楷体" panose="02010609060101010101" pitchFamily="49" charset="-122"/>
                <a:ea typeface="楷体" panose="02010609060101010101" pitchFamily="49" charset="-122"/>
              </a:rPr>
              <a:t>12800</a:t>
            </a:r>
            <a:r>
              <a:rPr lang="zh-CN" altLang="en-US" sz="2400" b="0" dirty="0" smtClean="0">
                <a:latin typeface="楷体" panose="02010609060101010101" pitchFamily="49" charset="-122"/>
                <a:ea typeface="楷体" panose="02010609060101010101" pitchFamily="49" charset="-122"/>
              </a:rPr>
              <a:t>美元，间接花费人约</a:t>
            </a:r>
            <a:r>
              <a:rPr lang="en-US" altLang="zh-CN" sz="2400" b="0" dirty="0" smtClean="0">
                <a:latin typeface="楷体" panose="02010609060101010101" pitchFamily="49" charset="-122"/>
                <a:ea typeface="楷体" panose="02010609060101010101" pitchFamily="49" charset="-122"/>
              </a:rPr>
              <a:t>10000</a:t>
            </a:r>
            <a:r>
              <a:rPr lang="zh-CN" altLang="en-US" sz="2400" b="0" dirty="0" smtClean="0">
                <a:latin typeface="楷体" panose="02010609060101010101" pitchFamily="49" charset="-122"/>
                <a:ea typeface="楷体" panose="02010609060101010101" pitchFamily="49" charset="-122"/>
              </a:rPr>
              <a:t>美元。</a:t>
            </a:r>
            <a:endParaRPr lang="en-US" altLang="zh-CN" sz="2400" b="0" dirty="0" smtClean="0">
              <a:latin typeface="楷体" panose="02010609060101010101" pitchFamily="49" charset="-122"/>
              <a:ea typeface="楷体" panose="02010609060101010101" pitchFamily="49" charset="-122"/>
            </a:endParaRPr>
          </a:p>
          <a:p>
            <a:r>
              <a:rPr lang="zh-CN" altLang="en-US" sz="2400" b="0" dirty="0" smtClean="0">
                <a:latin typeface="楷体" panose="02010609060101010101" pitchFamily="49" charset="-122"/>
                <a:ea typeface="楷体" panose="02010609060101010101" pitchFamily="49" charset="-122"/>
              </a:rPr>
              <a:t>我国</a:t>
            </a:r>
            <a:r>
              <a:rPr lang="en-US" altLang="zh-CN" sz="2400" b="0" dirty="0" smtClean="0">
                <a:latin typeface="楷体" panose="02010609060101010101" pitchFamily="49" charset="-122"/>
                <a:ea typeface="楷体" panose="02010609060101010101" pitchFamily="49" charset="-122"/>
              </a:rPr>
              <a:t>PD</a:t>
            </a:r>
            <a:r>
              <a:rPr lang="zh-CN" altLang="en-US" sz="2400" b="0" dirty="0" smtClean="0">
                <a:latin typeface="楷体" panose="02010609060101010101" pitchFamily="49" charset="-122"/>
                <a:ea typeface="楷体" panose="02010609060101010101" pitchFamily="49" charset="-122"/>
              </a:rPr>
              <a:t>患者的年平均支出约为</a:t>
            </a:r>
            <a:r>
              <a:rPr lang="en-US" altLang="zh-CN" sz="2400" b="0" dirty="0" smtClean="0">
                <a:latin typeface="楷体" panose="02010609060101010101" pitchFamily="49" charset="-122"/>
                <a:ea typeface="楷体" panose="02010609060101010101" pitchFamily="49" charset="-122"/>
              </a:rPr>
              <a:t>13,576</a:t>
            </a:r>
            <a:r>
              <a:rPr lang="zh-CN" altLang="en-US" sz="2400" b="0" dirty="0" smtClean="0">
                <a:latin typeface="楷体" panose="02010609060101010101" pitchFamily="49" charset="-122"/>
                <a:ea typeface="楷体" panose="02010609060101010101" pitchFamily="49" charset="-122"/>
              </a:rPr>
              <a:t>元，分别占家庭年收入和人均收入的</a:t>
            </a:r>
            <a:r>
              <a:rPr lang="en-US" altLang="zh-CN" sz="2400" b="0" dirty="0" smtClean="0">
                <a:latin typeface="楷体" panose="02010609060101010101" pitchFamily="49" charset="-122"/>
                <a:ea typeface="楷体" panose="02010609060101010101" pitchFamily="49" charset="-122"/>
              </a:rPr>
              <a:t>17.9</a:t>
            </a:r>
            <a:r>
              <a:rPr lang="zh-CN" altLang="en-US" sz="2400" b="0" dirty="0" smtClean="0">
                <a:latin typeface="楷体" panose="02010609060101010101" pitchFamily="49" charset="-122"/>
                <a:ea typeface="楷体" panose="02010609060101010101" pitchFamily="49" charset="-122"/>
              </a:rPr>
              <a:t>％和</a:t>
            </a:r>
            <a:r>
              <a:rPr lang="en-US" altLang="zh-CN" sz="2400" b="0" dirty="0" smtClean="0">
                <a:latin typeface="楷体" panose="02010609060101010101" pitchFamily="49" charset="-122"/>
                <a:ea typeface="楷体" panose="02010609060101010101" pitchFamily="49" charset="-122"/>
              </a:rPr>
              <a:t>48.0</a:t>
            </a:r>
            <a:r>
              <a:rPr lang="zh-CN" altLang="en-US" sz="2400" b="0" dirty="0" smtClean="0">
                <a:latin typeface="楷体" panose="02010609060101010101" pitchFamily="49" charset="-122"/>
                <a:ea typeface="楷体" panose="02010609060101010101" pitchFamily="49" charset="-122"/>
              </a:rPr>
              <a:t>％</a:t>
            </a:r>
            <a:endParaRPr lang="zh-CN" altLang="en-US" sz="2400" b="0" dirty="0">
              <a:latin typeface="楷体" panose="02010609060101010101" pitchFamily="49" charset="-122"/>
              <a:ea typeface="楷体" panose="02010609060101010101" pitchFamily="49" charset="-122"/>
            </a:endParaRPr>
          </a:p>
        </p:txBody>
      </p:sp>
      <p:sp>
        <p:nvSpPr>
          <p:cNvPr id="6" name="标题 1"/>
          <p:cNvSpPr>
            <a:spLocks noGrp="1"/>
          </p:cNvSpPr>
          <p:nvPr>
            <p:ph type="title"/>
          </p:nvPr>
        </p:nvSpPr>
        <p:spPr>
          <a:xfrm>
            <a:off x="571472" y="428604"/>
            <a:ext cx="6515120" cy="857256"/>
          </a:xfrm>
        </p:spPr>
        <p:txBody>
          <a:bodyPr>
            <a:normAutofit/>
          </a:bodyPr>
          <a:lstStyle/>
          <a:p>
            <a:pPr marL="857250" indent="-857250"/>
            <a:r>
              <a:rPr lang="zh-CN" altLang="en-US" sz="4400" dirty="0" smtClean="0"/>
              <a:t>患病率与经济负担</a:t>
            </a:r>
            <a:endParaRPr lang="zh-CN" altLang="en-US"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AD</a:t>
            </a:r>
            <a:r>
              <a:rPr lang="zh-CN" altLang="en-US" dirty="0" smtClean="0"/>
              <a:t>和</a:t>
            </a:r>
            <a:r>
              <a:rPr lang="en-US" altLang="zh-CN" dirty="0" smtClean="0"/>
              <a:t>PD</a:t>
            </a:r>
            <a:r>
              <a:rPr lang="zh-CN" altLang="en-US" dirty="0" smtClean="0"/>
              <a:t>病理改变</a:t>
            </a:r>
            <a:endParaRPr lang="zh-CN" altLang="en-US" dirty="0"/>
          </a:p>
        </p:txBody>
      </p:sp>
      <p:pic>
        <p:nvPicPr>
          <p:cNvPr id="50179" name="Picture 3"/>
          <p:cNvPicPr>
            <a:picLocks noChangeAspect="1" noChangeArrowheads="1"/>
          </p:cNvPicPr>
          <p:nvPr/>
        </p:nvPicPr>
        <p:blipFill>
          <a:blip r:embed="rId1"/>
          <a:srcRect/>
          <a:stretch>
            <a:fillRect/>
          </a:stretch>
        </p:blipFill>
        <p:spPr bwMode="auto">
          <a:xfrm>
            <a:off x="571472" y="1785926"/>
            <a:ext cx="8048625" cy="421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srcRect/>
          <a:stretch>
            <a:fillRect/>
          </a:stretch>
        </p:blipFill>
        <p:spPr bwMode="auto">
          <a:xfrm>
            <a:off x="714348" y="1428736"/>
            <a:ext cx="7429552" cy="4972619"/>
          </a:xfrm>
          <a:prstGeom prst="rect">
            <a:avLst/>
          </a:prstGeom>
          <a:noFill/>
          <a:ln w="9525">
            <a:noFill/>
            <a:miter lim="800000"/>
            <a:headEnd/>
            <a:tailEnd/>
          </a:ln>
          <a:effectLst/>
        </p:spPr>
      </p:pic>
      <p:sp>
        <p:nvSpPr>
          <p:cNvPr id="4" name="标题 1"/>
          <p:cNvSpPr>
            <a:spLocks noGrp="1"/>
          </p:cNvSpPr>
          <p:nvPr>
            <p:ph type="title"/>
          </p:nvPr>
        </p:nvSpPr>
        <p:spPr>
          <a:xfrm>
            <a:off x="642910" y="428604"/>
            <a:ext cx="7229500" cy="857256"/>
          </a:xfrm>
        </p:spPr>
        <p:txBody>
          <a:bodyPr>
            <a:normAutofit/>
          </a:bodyPr>
          <a:lstStyle/>
          <a:p>
            <a:pPr marL="857250" indent="-857250"/>
            <a:r>
              <a:rPr lang="en-US" altLang="zh-CN" sz="4400" dirty="0" smtClean="0"/>
              <a:t>25</a:t>
            </a:r>
            <a:r>
              <a:rPr lang="zh-CN" altLang="en-US" sz="4400" dirty="0" smtClean="0"/>
              <a:t>年多国帕金森病人数预测</a:t>
            </a:r>
            <a:endParaRPr lang="zh-CN" altLang="en-US" sz="4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2910" y="1285860"/>
            <a:ext cx="7643866" cy="5109091"/>
          </a:xfrm>
          <a:prstGeom prst="rect">
            <a:avLst/>
          </a:prstGeom>
        </p:spPr>
        <p:txBody>
          <a:bodyPr wrap="square">
            <a:spAutoFit/>
          </a:bodyPr>
          <a:lstStyle/>
          <a:p>
            <a:r>
              <a:rPr lang="zh-CN" altLang="en-US" sz="2400" dirty="0" smtClean="0"/>
              <a:t>英国脑库诊断标准</a:t>
            </a:r>
            <a:endParaRPr lang="en-US" altLang="zh-CN" sz="2400" dirty="0" smtClean="0"/>
          </a:p>
          <a:p>
            <a:pPr marL="342900" indent="-342900"/>
            <a:r>
              <a:rPr lang="zh-CN" altLang="en-US" sz="2400" dirty="0" smtClean="0"/>
              <a:t>纳入标准：</a:t>
            </a:r>
            <a:endParaRPr lang="en-US" altLang="zh-CN" sz="2400" dirty="0" smtClean="0"/>
          </a:p>
          <a:p>
            <a:pPr marL="342900" indent="-342900">
              <a:buFont typeface="+mj-ea"/>
              <a:buAutoNum type="circleNumDbPlain"/>
            </a:pPr>
            <a:r>
              <a:rPr lang="zh-CN" altLang="en-US" sz="2400" b="0" dirty="0" smtClean="0">
                <a:latin typeface="楷体" panose="02010609060101010101" pitchFamily="49" charset="-122"/>
                <a:ea typeface="楷体" panose="02010609060101010101" pitchFamily="49" charset="-122"/>
              </a:rPr>
              <a:t>运动迟缓，并且至少符合下列表现之一</a:t>
            </a:r>
            <a:endParaRPr lang="en-US" altLang="zh-CN" sz="2400" b="0" dirty="0" smtClean="0">
              <a:latin typeface="楷体" panose="02010609060101010101" pitchFamily="49" charset="-122"/>
              <a:ea typeface="楷体" panose="02010609060101010101" pitchFamily="49" charset="-122"/>
            </a:endParaRPr>
          </a:p>
          <a:p>
            <a:pPr marL="342900" indent="-342900">
              <a:buFont typeface="+mj-ea"/>
              <a:buAutoNum type="circleNumDbPlain"/>
            </a:pPr>
            <a:r>
              <a:rPr lang="zh-CN" altLang="en-US" sz="2400" b="0" dirty="0" smtClean="0">
                <a:latin typeface="楷体" panose="02010609060101010101" pitchFamily="49" charset="-122"/>
                <a:ea typeface="楷体" panose="02010609060101010101" pitchFamily="49" charset="-122"/>
              </a:rPr>
              <a:t>肌强直</a:t>
            </a:r>
            <a:endParaRPr lang="en-US" altLang="zh-CN" sz="2400" b="0" dirty="0" smtClean="0">
              <a:latin typeface="楷体" panose="02010609060101010101" pitchFamily="49" charset="-122"/>
              <a:ea typeface="楷体" panose="02010609060101010101" pitchFamily="49" charset="-122"/>
            </a:endParaRPr>
          </a:p>
          <a:p>
            <a:pPr marL="342900" indent="-342900">
              <a:buFont typeface="+mj-ea"/>
              <a:buAutoNum type="circleNumDbPlain"/>
            </a:pPr>
            <a:r>
              <a:rPr lang="zh-CN" altLang="en-US" sz="2400" b="0" dirty="0" smtClean="0">
                <a:latin typeface="楷体" panose="02010609060101010101" pitchFamily="49" charset="-122"/>
                <a:ea typeface="楷体" panose="02010609060101010101" pitchFamily="49" charset="-122"/>
              </a:rPr>
              <a:t>静止性震颤（</a:t>
            </a:r>
            <a:r>
              <a:rPr lang="en-US" altLang="zh-CN" sz="2400" b="0" dirty="0" smtClean="0">
                <a:latin typeface="楷体" panose="02010609060101010101" pitchFamily="49" charset="-122"/>
                <a:ea typeface="楷体" panose="02010609060101010101" pitchFamily="49" charset="-122"/>
              </a:rPr>
              <a:t>4-6Hz</a:t>
            </a:r>
            <a:r>
              <a:rPr lang="zh-CN" altLang="en-US" sz="2400" b="0" dirty="0" smtClean="0">
                <a:latin typeface="楷体" panose="02010609060101010101" pitchFamily="49" charset="-122"/>
                <a:ea typeface="楷体" panose="02010609060101010101" pitchFamily="49" charset="-122"/>
              </a:rPr>
              <a:t>）</a:t>
            </a:r>
            <a:endParaRPr lang="en-US" altLang="zh-CN" sz="2400" b="0" dirty="0" smtClean="0">
              <a:latin typeface="楷体" panose="02010609060101010101" pitchFamily="49" charset="-122"/>
              <a:ea typeface="楷体" panose="02010609060101010101" pitchFamily="49" charset="-122"/>
            </a:endParaRPr>
          </a:p>
          <a:p>
            <a:pPr marL="342900" indent="-342900">
              <a:buFont typeface="+mj-ea"/>
              <a:buAutoNum type="circleNumDbPlain"/>
            </a:pPr>
            <a:r>
              <a:rPr lang="zh-CN" altLang="en-US" sz="2400" b="0" dirty="0" smtClean="0">
                <a:latin typeface="楷体" panose="02010609060101010101" pitchFamily="49" charset="-122"/>
                <a:ea typeface="楷体" panose="02010609060101010101" pitchFamily="49" charset="-122"/>
              </a:rPr>
              <a:t>姿态不稳</a:t>
            </a:r>
            <a:endParaRPr lang="en-US" altLang="zh-CN" sz="2400" b="0" dirty="0" smtClean="0">
              <a:latin typeface="楷体" panose="02010609060101010101" pitchFamily="49" charset="-122"/>
              <a:ea typeface="楷体" panose="02010609060101010101" pitchFamily="49" charset="-122"/>
            </a:endParaRPr>
          </a:p>
          <a:p>
            <a:r>
              <a:rPr lang="zh-CN" altLang="en-US" sz="2400" dirty="0" smtClean="0"/>
              <a:t>支持标准：</a:t>
            </a:r>
            <a:r>
              <a:rPr lang="zh-CN" altLang="en-US" sz="2400" b="0" dirty="0" smtClean="0">
                <a:latin typeface="楷体" panose="02010609060101010101" pitchFamily="49" charset="-122"/>
                <a:ea typeface="楷体" panose="02010609060101010101" pitchFamily="49" charset="-122"/>
              </a:rPr>
              <a:t>单侧起病，症状长期不对称，左旋多巴制剂治疗有效等；</a:t>
            </a:r>
            <a:endParaRPr lang="en-US" altLang="zh-CN" sz="2400" b="0" dirty="0" smtClean="0">
              <a:latin typeface="楷体" panose="02010609060101010101" pitchFamily="49" charset="-122"/>
              <a:ea typeface="楷体" panose="02010609060101010101" pitchFamily="49" charset="-122"/>
            </a:endParaRPr>
          </a:p>
          <a:p>
            <a:r>
              <a:rPr lang="zh-CN" altLang="en-US" sz="2400" dirty="0" smtClean="0"/>
              <a:t>排除标准：</a:t>
            </a:r>
            <a:r>
              <a:rPr lang="zh-CN" altLang="en-US" sz="2400" b="0" dirty="0" smtClean="0">
                <a:latin typeface="楷体" panose="02010609060101010101" pitchFamily="49" charset="-122"/>
                <a:ea typeface="楷体" panose="02010609060101010101" pitchFamily="49" charset="-122"/>
              </a:rPr>
              <a:t>脑外伤、脑血管疾病、脑肿瘤、病毒感染、其它神经系统疾病，或已知的药物和化学毒物等。</a:t>
            </a:r>
            <a:endParaRPr lang="en-US" altLang="zh-CN" sz="2400" b="0" dirty="0" smtClean="0">
              <a:latin typeface="楷体" panose="02010609060101010101" pitchFamily="49" charset="-122"/>
              <a:ea typeface="楷体" panose="02010609060101010101" pitchFamily="49" charset="-122"/>
            </a:endParaRPr>
          </a:p>
          <a:p>
            <a:pPr>
              <a:spcBef>
                <a:spcPts val="1200"/>
              </a:spcBef>
            </a:pPr>
            <a:r>
              <a:rPr lang="zh-CN" altLang="en-US" sz="2400" dirty="0" smtClean="0"/>
              <a:t>辅助检查：</a:t>
            </a:r>
            <a:endParaRPr lang="en-US" altLang="zh-CN" sz="2400" dirty="0" smtClean="0"/>
          </a:p>
          <a:p>
            <a:pPr>
              <a:spcBef>
                <a:spcPts val="1200"/>
              </a:spcBef>
            </a:pPr>
            <a:r>
              <a:rPr lang="en-US" altLang="zh-CN" sz="2400" b="0" dirty="0" smtClean="0">
                <a:latin typeface="楷体" panose="02010609060101010101" pitchFamily="49" charset="-122"/>
                <a:ea typeface="楷体" panose="02010609060101010101" pitchFamily="49" charset="-122"/>
              </a:rPr>
              <a:t>CT</a:t>
            </a:r>
            <a:r>
              <a:rPr lang="zh-CN" altLang="en-US" sz="2400" b="0" dirty="0" smtClean="0">
                <a:latin typeface="楷体" panose="02010609060101010101" pitchFamily="49" charset="-122"/>
                <a:ea typeface="楷体" panose="02010609060101010101" pitchFamily="49" charset="-122"/>
              </a:rPr>
              <a:t>、</a:t>
            </a:r>
            <a:r>
              <a:rPr lang="en-US" altLang="zh-CN" sz="2400" b="0" dirty="0" smtClean="0">
                <a:latin typeface="楷体" panose="02010609060101010101" pitchFamily="49" charset="-122"/>
                <a:ea typeface="楷体" panose="02010609060101010101" pitchFamily="49" charset="-122"/>
              </a:rPr>
              <a:t>MRI</a:t>
            </a:r>
            <a:r>
              <a:rPr lang="zh-CN" altLang="en-US" sz="2400" b="0" dirty="0" smtClean="0">
                <a:latin typeface="楷体" panose="02010609060101010101" pitchFamily="49" charset="-122"/>
                <a:ea typeface="楷体" panose="02010609060101010101" pitchFamily="49" charset="-122"/>
              </a:rPr>
              <a:t>、</a:t>
            </a:r>
            <a:r>
              <a:rPr lang="en-US" altLang="zh-CN" sz="2400" b="0" dirty="0" smtClean="0">
                <a:latin typeface="楷体" panose="02010609060101010101" pitchFamily="49" charset="-122"/>
                <a:ea typeface="楷体" panose="02010609060101010101" pitchFamily="49" charset="-122"/>
              </a:rPr>
              <a:t>PET</a:t>
            </a:r>
            <a:r>
              <a:rPr lang="zh-CN" altLang="en-US" sz="2400" b="0" dirty="0" smtClean="0">
                <a:latin typeface="楷体" panose="02010609060101010101" pitchFamily="49" charset="-122"/>
                <a:ea typeface="楷体" panose="02010609060101010101" pitchFamily="49" charset="-122"/>
              </a:rPr>
              <a:t>、</a:t>
            </a:r>
            <a:r>
              <a:rPr lang="en-US" altLang="zh-CN" sz="2400" b="0" dirty="0" smtClean="0">
                <a:latin typeface="楷体" panose="02010609060101010101" pitchFamily="49" charset="-122"/>
                <a:ea typeface="楷体" panose="02010609060101010101" pitchFamily="49" charset="-122"/>
              </a:rPr>
              <a:t>SPECT</a:t>
            </a:r>
            <a:r>
              <a:rPr lang="zh-CN" altLang="en-US" sz="2400" b="0" dirty="0" smtClean="0">
                <a:latin typeface="楷体" panose="02010609060101010101" pitchFamily="49" charset="-122"/>
                <a:ea typeface="楷体" panose="02010609060101010101" pitchFamily="49" charset="-122"/>
              </a:rPr>
              <a:t>检查。</a:t>
            </a:r>
            <a:endParaRPr lang="en-US" altLang="zh-CN" sz="2400" b="0" dirty="0" smtClean="0">
              <a:latin typeface="楷体" panose="02010609060101010101" pitchFamily="49" charset="-122"/>
              <a:ea typeface="楷体" panose="02010609060101010101" pitchFamily="49" charset="-122"/>
            </a:endParaRPr>
          </a:p>
          <a:p>
            <a:endParaRPr lang="zh-CN" altLang="en-US" dirty="0"/>
          </a:p>
        </p:txBody>
      </p:sp>
      <p:sp>
        <p:nvSpPr>
          <p:cNvPr id="6" name="标题 1"/>
          <p:cNvSpPr>
            <a:spLocks noGrp="1"/>
          </p:cNvSpPr>
          <p:nvPr>
            <p:ph type="title"/>
          </p:nvPr>
        </p:nvSpPr>
        <p:spPr>
          <a:xfrm>
            <a:off x="642910" y="357166"/>
            <a:ext cx="6515120" cy="857256"/>
          </a:xfrm>
        </p:spPr>
        <p:txBody>
          <a:bodyPr>
            <a:normAutofit/>
          </a:bodyPr>
          <a:lstStyle/>
          <a:p>
            <a:pPr marL="857250" indent="-857250"/>
            <a:r>
              <a:rPr lang="zh-CN" altLang="en-US" sz="4400" dirty="0" smtClean="0"/>
              <a:t>诊断</a:t>
            </a:r>
            <a:endParaRPr lang="zh-CN" altLang="en-US" sz="4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472" y="1357298"/>
            <a:ext cx="7929618" cy="4832092"/>
          </a:xfrm>
          <a:prstGeom prst="rect">
            <a:avLst/>
          </a:prstGeom>
        </p:spPr>
        <p:txBody>
          <a:bodyPr wrap="square">
            <a:spAutoFit/>
          </a:bodyPr>
          <a:lstStyle/>
          <a:p>
            <a:pPr marL="514350" indent="-514350">
              <a:buFont typeface="+mj-ea"/>
              <a:buAutoNum type="ea1JpnChsDbPeriod"/>
            </a:pPr>
            <a:r>
              <a:rPr lang="zh-CN" altLang="en-US" sz="2400" dirty="0" smtClean="0"/>
              <a:t>药物治疗</a:t>
            </a:r>
            <a:endParaRPr lang="zh-CN" altLang="en-US" sz="2400" dirty="0" smtClean="0"/>
          </a:p>
          <a:p>
            <a:r>
              <a:rPr lang="en-US" altLang="zh-CN" sz="2400" b="0" dirty="0" smtClean="0">
                <a:latin typeface="楷体" panose="02010609060101010101" pitchFamily="49" charset="-122"/>
                <a:ea typeface="楷体" panose="02010609060101010101" pitchFamily="49" charset="-122"/>
              </a:rPr>
              <a:t>    </a:t>
            </a:r>
            <a:r>
              <a:rPr lang="zh-CN" altLang="en-US" sz="2400" b="0" dirty="0" smtClean="0">
                <a:latin typeface="楷体" panose="02010609060101010101" pitchFamily="49" charset="-122"/>
                <a:ea typeface="楷体" panose="02010609060101010101" pitchFamily="49" charset="-122"/>
              </a:rPr>
              <a:t>多巴胺、抗胆碱能药等，可以有效改善少动、强直症</a:t>
            </a:r>
            <a:endParaRPr lang="en-US" altLang="zh-CN" sz="2400" b="0" dirty="0" smtClean="0">
              <a:latin typeface="楷体" panose="02010609060101010101" pitchFamily="49" charset="-122"/>
              <a:ea typeface="楷体" panose="02010609060101010101" pitchFamily="49" charset="-122"/>
            </a:endParaRPr>
          </a:p>
          <a:p>
            <a:r>
              <a:rPr lang="en-US" altLang="zh-CN" sz="2400" b="0" dirty="0" smtClean="0">
                <a:latin typeface="楷体" panose="02010609060101010101" pitchFamily="49" charset="-122"/>
                <a:ea typeface="楷体" panose="02010609060101010101" pitchFamily="49" charset="-122"/>
              </a:rPr>
              <a:t>    </a:t>
            </a:r>
            <a:r>
              <a:rPr lang="zh-CN" altLang="en-US" sz="2400" b="0" dirty="0" smtClean="0">
                <a:latin typeface="楷体" panose="02010609060101010101" pitchFamily="49" charset="-122"/>
                <a:ea typeface="楷体" panose="02010609060101010101" pitchFamily="49" charset="-122"/>
              </a:rPr>
              <a:t>状、震颤等症状。</a:t>
            </a:r>
            <a:endParaRPr lang="en-US" altLang="zh-CN" sz="2400" b="0" dirty="0" smtClean="0">
              <a:latin typeface="楷体" panose="02010609060101010101" pitchFamily="49" charset="-122"/>
              <a:ea typeface="楷体" panose="02010609060101010101" pitchFamily="49" charset="-122"/>
            </a:endParaRPr>
          </a:p>
          <a:p>
            <a:pPr marL="514350" indent="-514350">
              <a:spcBef>
                <a:spcPts val="600"/>
              </a:spcBef>
              <a:spcAft>
                <a:spcPts val="600"/>
              </a:spcAft>
              <a:buFont typeface="+mj-ea"/>
              <a:buAutoNum type="ea1JpnChsDbPeriod" startAt="2"/>
            </a:pPr>
            <a:r>
              <a:rPr lang="zh-CN" altLang="en-US" sz="2400" dirty="0" smtClean="0"/>
              <a:t>物理治疗</a:t>
            </a:r>
            <a:endParaRPr lang="zh-CN" altLang="en-US" sz="2400" dirty="0" smtClean="0"/>
          </a:p>
          <a:p>
            <a:r>
              <a:rPr lang="en-US" altLang="zh-CN" sz="2400" b="0" dirty="0" smtClean="0">
                <a:latin typeface="楷体" panose="02010609060101010101" pitchFamily="49" charset="-122"/>
                <a:ea typeface="楷体" panose="02010609060101010101" pitchFamily="49" charset="-122"/>
              </a:rPr>
              <a:t>    </a:t>
            </a:r>
            <a:r>
              <a:rPr lang="zh-CN" altLang="en-US" sz="2400" b="0" dirty="0" smtClean="0">
                <a:latin typeface="楷体" panose="02010609060101010101" pitchFamily="49" charset="-122"/>
                <a:ea typeface="楷体" panose="02010609060101010101" pitchFamily="49" charset="-122"/>
              </a:rPr>
              <a:t>正规的理疗有助于维持或重建躯体的调整能力。</a:t>
            </a:r>
            <a:endParaRPr lang="zh-CN" altLang="en-US" sz="2400" b="0" dirty="0" smtClean="0">
              <a:latin typeface="楷体" panose="02010609060101010101" pitchFamily="49" charset="-122"/>
              <a:ea typeface="楷体" panose="02010609060101010101" pitchFamily="49" charset="-122"/>
            </a:endParaRPr>
          </a:p>
          <a:p>
            <a:pPr marL="514350" indent="-514350">
              <a:spcBef>
                <a:spcPts val="600"/>
              </a:spcBef>
              <a:spcAft>
                <a:spcPts val="600"/>
              </a:spcAft>
              <a:buFont typeface="+mj-ea"/>
              <a:buAutoNum type="ea1JpnChsDbPeriod" startAt="3"/>
            </a:pPr>
            <a:r>
              <a:rPr lang="zh-CN" altLang="en-US" sz="2400" dirty="0" smtClean="0"/>
              <a:t>外科治疗</a:t>
            </a:r>
            <a:endParaRPr lang="en-US" altLang="zh-CN" sz="2400" dirty="0" smtClean="0"/>
          </a:p>
          <a:p>
            <a:pPr marL="514350" indent="-514350"/>
            <a:r>
              <a:rPr lang="en-US" altLang="zh-CN" sz="2400" b="0" dirty="0" smtClean="0">
                <a:latin typeface="楷体" panose="02010609060101010101" pitchFamily="49" charset="-122"/>
                <a:ea typeface="楷体" panose="02010609060101010101" pitchFamily="49" charset="-122"/>
              </a:rPr>
              <a:t>	</a:t>
            </a:r>
            <a:r>
              <a:rPr lang="zh-CN" altLang="en-US" sz="2400" b="0" dirty="0" smtClean="0">
                <a:latin typeface="楷体" panose="02010609060101010101" pitchFamily="49" charset="-122"/>
                <a:ea typeface="楷体" panose="02010609060101010101" pitchFamily="49" charset="-122"/>
              </a:rPr>
              <a:t>脑深部电刺激术</a:t>
            </a:r>
            <a:r>
              <a:rPr lang="en-US" altLang="zh-CN" sz="2400" b="0" dirty="0" smtClean="0">
                <a:latin typeface="楷体" panose="02010609060101010101" pitchFamily="49" charset="-122"/>
                <a:ea typeface="楷体" panose="02010609060101010101" pitchFamily="49" charset="-122"/>
              </a:rPr>
              <a:t>(DBS</a:t>
            </a:r>
            <a:r>
              <a:rPr lang="zh-CN" altLang="en-US" sz="2400" b="0" dirty="0" smtClean="0">
                <a:latin typeface="楷体" panose="02010609060101010101" pitchFamily="49" charset="-122"/>
                <a:ea typeface="楷体" panose="02010609060101010101" pitchFamily="49" charset="-122"/>
              </a:rPr>
              <a:t>）</a:t>
            </a:r>
            <a:endParaRPr lang="en-US" altLang="zh-CN" sz="2400" b="0" dirty="0" smtClean="0">
              <a:latin typeface="楷体" panose="02010609060101010101" pitchFamily="49" charset="-122"/>
              <a:ea typeface="楷体" panose="02010609060101010101" pitchFamily="49" charset="-122"/>
            </a:endParaRPr>
          </a:p>
          <a:p>
            <a:pPr marL="514350" indent="-514350">
              <a:buFont typeface="+mj-ea"/>
              <a:buAutoNum type="ea1JpnChsDbPeriod" startAt="4"/>
            </a:pPr>
            <a:r>
              <a:rPr lang="zh-CN" altLang="en-US" sz="2400" dirty="0" smtClean="0"/>
              <a:t>家庭护理、康复锻炼</a:t>
            </a:r>
            <a:endParaRPr lang="en-US" altLang="zh-CN" sz="2400" dirty="0" smtClean="0"/>
          </a:p>
          <a:p>
            <a:pPr marL="514350" indent="-514350"/>
            <a:r>
              <a:rPr lang="en-US" altLang="zh-CN" sz="2400" dirty="0" smtClean="0"/>
              <a:t>	</a:t>
            </a:r>
            <a:r>
              <a:rPr lang="zh-CN" altLang="en-US" sz="2400" b="0" dirty="0" smtClean="0">
                <a:latin typeface="楷体" panose="02010609060101010101" pitchFamily="49" charset="-122"/>
                <a:ea typeface="楷体" panose="02010609060101010101" pitchFamily="49" charset="-122"/>
              </a:rPr>
              <a:t>在疾病早期，病人应尽力完成各项</a:t>
            </a:r>
            <a:endParaRPr lang="en-US" altLang="zh-CN" sz="2400" b="0" dirty="0" smtClean="0">
              <a:latin typeface="楷体" panose="02010609060101010101" pitchFamily="49" charset="-122"/>
              <a:ea typeface="楷体" panose="02010609060101010101" pitchFamily="49" charset="-122"/>
            </a:endParaRPr>
          </a:p>
          <a:p>
            <a:pPr marL="514350" indent="-514350"/>
            <a:r>
              <a:rPr lang="en-US" altLang="zh-CN" sz="2400" b="0" dirty="0" smtClean="0">
                <a:latin typeface="楷体" panose="02010609060101010101" pitchFamily="49" charset="-122"/>
                <a:ea typeface="楷体" panose="02010609060101010101" pitchFamily="49" charset="-122"/>
              </a:rPr>
              <a:t>	</a:t>
            </a:r>
            <a:r>
              <a:rPr lang="zh-CN" altLang="en-US" sz="2400" b="0" dirty="0" smtClean="0">
                <a:latin typeface="楷体" panose="02010609060101010101" pitchFamily="49" charset="-122"/>
                <a:ea typeface="楷体" panose="02010609060101010101" pitchFamily="49" charset="-122"/>
              </a:rPr>
              <a:t>日常活动。随着运动功能下降，可让</a:t>
            </a:r>
            <a:endParaRPr lang="en-US" altLang="zh-CN" sz="2400" b="0" dirty="0" smtClean="0">
              <a:latin typeface="楷体" panose="02010609060101010101" pitchFamily="49" charset="-122"/>
              <a:ea typeface="楷体" panose="02010609060101010101" pitchFamily="49" charset="-122"/>
            </a:endParaRPr>
          </a:p>
          <a:p>
            <a:pPr marL="514350" indent="-514350"/>
            <a:r>
              <a:rPr lang="en-US" altLang="zh-CN" sz="2400" b="0" dirty="0" smtClean="0">
                <a:latin typeface="楷体" panose="02010609060101010101" pitchFamily="49" charset="-122"/>
                <a:ea typeface="楷体" panose="02010609060101010101" pitchFamily="49" charset="-122"/>
              </a:rPr>
              <a:t>	</a:t>
            </a:r>
            <a:r>
              <a:rPr lang="zh-CN" altLang="en-US" sz="2400" b="0" dirty="0" smtClean="0">
                <a:latin typeface="楷体" panose="02010609060101010101" pitchFamily="49" charset="-122"/>
                <a:ea typeface="楷体" panose="02010609060101010101" pitchFamily="49" charset="-122"/>
              </a:rPr>
              <a:t>病人学会一些适应性的策略，如视觉</a:t>
            </a:r>
            <a:endParaRPr lang="en-US" altLang="zh-CN" sz="2400" b="0" dirty="0" smtClean="0">
              <a:latin typeface="楷体" panose="02010609060101010101" pitchFamily="49" charset="-122"/>
              <a:ea typeface="楷体" panose="02010609060101010101" pitchFamily="49" charset="-122"/>
            </a:endParaRPr>
          </a:p>
          <a:p>
            <a:pPr marL="514350" indent="-514350"/>
            <a:r>
              <a:rPr lang="en-US" altLang="zh-CN" sz="2400" b="0" dirty="0" smtClean="0">
                <a:latin typeface="楷体" panose="02010609060101010101" pitchFamily="49" charset="-122"/>
                <a:ea typeface="楷体" panose="02010609060101010101" pitchFamily="49" charset="-122"/>
              </a:rPr>
              <a:t>	</a:t>
            </a:r>
            <a:r>
              <a:rPr lang="zh-CN" altLang="en-US" sz="2400" b="0" dirty="0" smtClean="0">
                <a:latin typeface="楷体" panose="02010609060101010101" pitchFamily="49" charset="-122"/>
                <a:ea typeface="楷体" panose="02010609060101010101" pitchFamily="49" charset="-122"/>
              </a:rPr>
              <a:t>暗示训练在过道画斑马线。</a:t>
            </a:r>
            <a:endParaRPr lang="en-US" altLang="zh-CN" sz="2400" b="0" dirty="0" smtClean="0">
              <a:latin typeface="楷体" panose="02010609060101010101" pitchFamily="49" charset="-122"/>
              <a:ea typeface="楷体" panose="02010609060101010101" pitchFamily="49" charset="-122"/>
            </a:endParaRPr>
          </a:p>
        </p:txBody>
      </p:sp>
      <p:sp>
        <p:nvSpPr>
          <p:cNvPr id="6" name="标题 1"/>
          <p:cNvSpPr>
            <a:spLocks noGrp="1"/>
          </p:cNvSpPr>
          <p:nvPr>
            <p:ph type="title"/>
          </p:nvPr>
        </p:nvSpPr>
        <p:spPr>
          <a:xfrm>
            <a:off x="500034" y="428604"/>
            <a:ext cx="6515120" cy="857256"/>
          </a:xfrm>
        </p:spPr>
        <p:txBody>
          <a:bodyPr>
            <a:normAutofit/>
          </a:bodyPr>
          <a:lstStyle/>
          <a:p>
            <a:pPr marL="857250" indent="-857250"/>
            <a:r>
              <a:rPr lang="zh-CN" altLang="en-US" sz="4400" dirty="0" smtClean="0"/>
              <a:t>治疗和护理</a:t>
            </a:r>
            <a:endParaRPr lang="zh-CN" altLang="en-US" sz="4400" dirty="0"/>
          </a:p>
        </p:txBody>
      </p:sp>
      <p:pic>
        <p:nvPicPr>
          <p:cNvPr id="4098" name="Picture 2" descr="mhtml:file://C:\Users\zhihui\Desktop\帕金森病患者的十大功能康复锻炼.mht!http://www.qiuyi.cn/uploads/day_111122/201111221943338929.jpg"/>
          <p:cNvPicPr>
            <a:picLocks noChangeAspect="1" noChangeArrowheads="1"/>
          </p:cNvPicPr>
          <p:nvPr/>
        </p:nvPicPr>
        <p:blipFill>
          <a:blip r:embed="rId1"/>
          <a:srcRect/>
          <a:stretch>
            <a:fillRect/>
          </a:stretch>
        </p:blipFill>
        <p:spPr bwMode="auto">
          <a:xfrm>
            <a:off x="6143636" y="3500438"/>
            <a:ext cx="2114550" cy="271462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8992" y="2643182"/>
            <a:ext cx="2040943" cy="830997"/>
          </a:xfrm>
          <a:prstGeom prst="rect">
            <a:avLst/>
          </a:prstGeom>
          <a:noFill/>
        </p:spPr>
        <p:txBody>
          <a:bodyPr wrap="none" rtlCol="0">
            <a:spAutoFit/>
          </a:bodyPr>
          <a:lstStyle/>
          <a:p>
            <a:r>
              <a:rPr lang="zh-CN" altLang="en-US" sz="4800" dirty="0" smtClean="0"/>
              <a:t>谢谢！</a:t>
            </a:r>
            <a:endParaRPr lang="zh-CN" altLang="en-US"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357290" y="2714620"/>
            <a:ext cx="6572296" cy="785818"/>
          </a:xfrm>
        </p:spPr>
        <p:txBody>
          <a:bodyPr>
            <a:normAutofit/>
          </a:bodyPr>
          <a:lstStyle/>
          <a:p>
            <a:pPr marL="857250" indent="-857250"/>
            <a:r>
              <a:rPr lang="zh-CN" altLang="en-US" dirty="0" smtClean="0">
                <a:effectLst>
                  <a:outerShdw blurRad="38100" dist="38100" dir="2700000" algn="tl">
                    <a:srgbClr val="000000">
                      <a:alpha val="43137"/>
                    </a:srgbClr>
                  </a:outerShdw>
                </a:effectLst>
              </a:rPr>
              <a:t>痴呆与阿尔兹海默病（</a:t>
            </a:r>
            <a:r>
              <a:rPr lang="en-US" altLang="zh-CN" dirty="0" smtClean="0">
                <a:effectLst>
                  <a:outerShdw blurRad="38100" dist="38100" dir="2700000" algn="tl">
                    <a:srgbClr val="000000">
                      <a:alpha val="43137"/>
                    </a:srgbClr>
                  </a:outerShdw>
                </a:effectLst>
              </a:rPr>
              <a:t>AD</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ph idx="1"/>
          </p:nvPr>
        </p:nvSpPr>
        <p:spPr>
          <a:xfrm>
            <a:off x="571472" y="1285860"/>
            <a:ext cx="8001120" cy="4714908"/>
          </a:xfrm>
        </p:spPr>
        <p:txBody>
          <a:bodyPr>
            <a:normAutofit fontScale="92500" lnSpcReduction="20000"/>
          </a:bodyPr>
          <a:lstStyle/>
          <a:p>
            <a:pPr marL="967105" indent="-857250">
              <a:spcBef>
                <a:spcPts val="600"/>
              </a:spcBef>
              <a:spcAft>
                <a:spcPts val="600"/>
              </a:spcAft>
              <a:buClr>
                <a:schemeClr val="tx1"/>
              </a:buClr>
              <a:buNone/>
            </a:pPr>
            <a:r>
              <a:rPr lang="en-US" altLang="zh-CN" sz="3500" b="1" dirty="0" smtClean="0">
                <a:latin typeface="Calibri" panose="020F0502020204030204" pitchFamily="34" charset="0"/>
                <a:cs typeface="Calibri" panose="020F0502020204030204" pitchFamily="34" charset="0"/>
              </a:rPr>
              <a:t>1. </a:t>
            </a:r>
            <a:r>
              <a:rPr lang="zh-CN" altLang="en-US" sz="3500" b="1" dirty="0" smtClean="0"/>
              <a:t>痴呆</a:t>
            </a:r>
            <a:endParaRPr lang="en-US" altLang="zh-CN" sz="3500" b="1" dirty="0" smtClean="0"/>
          </a:p>
          <a:p>
            <a:pPr>
              <a:buNone/>
            </a:pPr>
            <a:r>
              <a:rPr lang="zh-CN" altLang="en-US" sz="3300" dirty="0" smtClean="0">
                <a:latin typeface="华文楷体" pitchFamily="2" charset="-122"/>
                <a:ea typeface="华文楷体" pitchFamily="2" charset="-122"/>
              </a:rPr>
              <a:t>“痴呆是由脑部疾病所致的综合症，它通常具有慢性或进行性的性质，会出现多种大脑皮质高级功能的紊乱，其中包括记忆、思维、定向、理解、计算、学习能力、语言和判断功能。</a:t>
            </a:r>
            <a:r>
              <a:rPr lang="zh-CN" altLang="en-US" sz="4200" dirty="0" smtClean="0">
                <a:latin typeface="华文楷体" pitchFamily="2" charset="-122"/>
                <a:ea typeface="华文楷体" pitchFamily="2" charset="-122"/>
              </a:rPr>
              <a:t>”</a:t>
            </a:r>
            <a:endParaRPr lang="zh-CN" altLang="en-US" sz="3200" dirty="0" smtClean="0">
              <a:latin typeface="华文新魏" pitchFamily="2" charset="-122"/>
              <a:ea typeface="华文新魏" pitchFamily="2" charset="-122"/>
            </a:endParaRPr>
          </a:p>
          <a:p>
            <a:pPr marL="967105" indent="-857250">
              <a:spcBef>
                <a:spcPts val="1800"/>
              </a:spcBef>
              <a:spcAft>
                <a:spcPts val="600"/>
              </a:spcAft>
              <a:buClr>
                <a:schemeClr val="tx1"/>
              </a:buClr>
              <a:buNone/>
            </a:pPr>
            <a:r>
              <a:rPr lang="en-US" altLang="zh-CN" sz="4600" b="1" dirty="0" smtClean="0">
                <a:latin typeface="Calibri" panose="020F0502020204030204" pitchFamily="34" charset="0"/>
                <a:cs typeface="Calibri" panose="020F0502020204030204" pitchFamily="34" charset="0"/>
              </a:rPr>
              <a:t>2. </a:t>
            </a:r>
            <a:r>
              <a:rPr lang="zh-CN" altLang="en-US" sz="3500" b="1" dirty="0" smtClean="0"/>
              <a:t>老年痴呆与老年性痴呆</a:t>
            </a:r>
            <a:endParaRPr lang="en-US" altLang="zh-CN" sz="3500" b="1" dirty="0" smtClean="0"/>
          </a:p>
          <a:p>
            <a:pPr>
              <a:buNone/>
            </a:pPr>
            <a:r>
              <a:rPr lang="en-US" altLang="zh-CN" sz="4000" dirty="0" smtClean="0">
                <a:latin typeface="华文楷体" pitchFamily="2" charset="-122"/>
                <a:ea typeface="华文楷体" pitchFamily="2" charset="-122"/>
              </a:rPr>
              <a:t>	</a:t>
            </a:r>
            <a:r>
              <a:rPr lang="zh-CN" altLang="en-US" sz="3600" dirty="0" smtClean="0">
                <a:latin typeface="华文楷体" pitchFamily="2" charset="-122"/>
                <a:ea typeface="华文楷体" pitchFamily="2" charset="-122"/>
              </a:rPr>
              <a:t>老年痴呆</a:t>
            </a:r>
            <a:r>
              <a:rPr lang="en-US" altLang="zh-CN" sz="3600" dirty="0" smtClean="0">
                <a:latin typeface="华文楷体" pitchFamily="2" charset="-122"/>
                <a:ea typeface="华文楷体" pitchFamily="2" charset="-122"/>
              </a:rPr>
              <a:t>,</a:t>
            </a:r>
            <a:r>
              <a:rPr lang="zh-CN" altLang="en-US" sz="3600" dirty="0" smtClean="0">
                <a:latin typeface="华文楷体" pitchFamily="2" charset="-122"/>
                <a:ea typeface="华文楷体" pitchFamily="2" charset="-122"/>
              </a:rPr>
              <a:t>发生在老年时期的痴呆</a:t>
            </a:r>
            <a:r>
              <a:rPr lang="en-US" altLang="zh-CN" sz="3600" dirty="0" smtClean="0">
                <a:latin typeface="华文楷体" pitchFamily="2" charset="-122"/>
                <a:ea typeface="华文楷体" pitchFamily="2" charset="-122"/>
              </a:rPr>
              <a:t>;</a:t>
            </a:r>
            <a:endParaRPr lang="en-US" altLang="zh-CN" sz="3600" dirty="0" smtClean="0">
              <a:latin typeface="华文楷体" pitchFamily="2" charset="-122"/>
              <a:ea typeface="华文楷体" pitchFamily="2" charset="-122"/>
            </a:endParaRPr>
          </a:p>
          <a:p>
            <a:pPr>
              <a:buNone/>
            </a:pPr>
            <a:r>
              <a:rPr lang="en-US" altLang="zh-CN" sz="3600" dirty="0" smtClean="0">
                <a:latin typeface="华文楷体" pitchFamily="2" charset="-122"/>
                <a:ea typeface="华文楷体" pitchFamily="2" charset="-122"/>
              </a:rPr>
              <a:t>   </a:t>
            </a:r>
            <a:r>
              <a:rPr lang="zh-CN" altLang="en-US" sz="3600" dirty="0" smtClean="0">
                <a:latin typeface="华文楷体" pitchFamily="2" charset="-122"/>
                <a:ea typeface="华文楷体" pitchFamily="2" charset="-122"/>
              </a:rPr>
              <a:t>老年性痴呆</a:t>
            </a:r>
            <a:r>
              <a:rPr lang="en-US" altLang="zh-CN" sz="3600" dirty="0" smtClean="0">
                <a:latin typeface="华文楷体" pitchFamily="2" charset="-122"/>
                <a:ea typeface="华文楷体" pitchFamily="2" charset="-122"/>
              </a:rPr>
              <a:t>(</a:t>
            </a:r>
            <a:r>
              <a:rPr lang="zh-CN" altLang="en-US" sz="3600" dirty="0" smtClean="0">
                <a:solidFill>
                  <a:srgbClr val="C00000"/>
                </a:solidFill>
                <a:latin typeface="华文楷体" pitchFamily="2" charset="-122"/>
                <a:ea typeface="华文楷体" pitchFamily="2" charset="-122"/>
              </a:rPr>
              <a:t>阿尔茨海默病</a:t>
            </a:r>
            <a:r>
              <a:rPr lang="en-US" altLang="zh-CN" sz="3600" dirty="0" smtClean="0">
                <a:solidFill>
                  <a:srgbClr val="C00000"/>
                </a:solidFill>
                <a:latin typeface="华文楷体" pitchFamily="2" charset="-122"/>
                <a:ea typeface="华文楷体" pitchFamily="2" charset="-122"/>
              </a:rPr>
              <a:t>)</a:t>
            </a:r>
            <a:r>
              <a:rPr lang="zh-CN" altLang="en-US" sz="3600" dirty="0" smtClean="0">
                <a:latin typeface="华文楷体" pitchFamily="2" charset="-122"/>
                <a:ea typeface="华文楷体" pitchFamily="2" charset="-122"/>
              </a:rPr>
              <a:t>是其中的一种。</a:t>
            </a:r>
            <a:endParaRPr lang="zh-CN" altLang="en-US" sz="3600" dirty="0">
              <a:latin typeface="华文楷体" pitchFamily="2" charset="-122"/>
              <a:ea typeface="华文楷体" pitchFamily="2" charset="-122"/>
            </a:endParaRPr>
          </a:p>
        </p:txBody>
      </p:sp>
      <p:sp>
        <p:nvSpPr>
          <p:cNvPr id="3" name="矩形 2"/>
          <p:cNvSpPr/>
          <p:nvPr/>
        </p:nvSpPr>
        <p:spPr>
          <a:xfrm>
            <a:off x="1071538" y="6072206"/>
            <a:ext cx="7143800" cy="369332"/>
          </a:xfrm>
          <a:prstGeom prst="rect">
            <a:avLst/>
          </a:prstGeom>
        </p:spPr>
        <p:txBody>
          <a:bodyPr wrap="square">
            <a:spAutoFit/>
          </a:bodyPr>
          <a:lstStyle/>
          <a:p>
            <a:r>
              <a:rPr lang="en-US" altLang="zh-CN" b="0" dirty="0" smtClean="0">
                <a:latin typeface="Calibri" panose="020F0502020204030204" pitchFamily="34" charset="0"/>
                <a:ea typeface="华文新魏" pitchFamily="2" charset="-122"/>
                <a:cs typeface="Calibri" panose="020F0502020204030204" pitchFamily="34" charset="0"/>
              </a:rPr>
              <a:t>WHO《</a:t>
            </a:r>
            <a:r>
              <a:rPr lang="en-US" b="0" dirty="0" smtClean="0">
                <a:latin typeface="Calibri" panose="020F0502020204030204" pitchFamily="34" charset="0"/>
                <a:ea typeface="华文新魏" pitchFamily="2" charset="-122"/>
                <a:cs typeface="Calibri" panose="020F0502020204030204" pitchFamily="34" charset="0"/>
              </a:rPr>
              <a:t> Neurological Disorders: public health challenges</a:t>
            </a:r>
            <a:r>
              <a:rPr lang="en-US" altLang="zh-CN" b="0" dirty="0" smtClean="0">
                <a:latin typeface="Calibri" panose="020F0502020204030204" pitchFamily="34" charset="0"/>
                <a:ea typeface="华文新魏" pitchFamily="2" charset="-122"/>
                <a:cs typeface="Calibri" panose="020F0502020204030204" pitchFamily="34" charset="0"/>
              </a:rPr>
              <a:t>》,2006</a:t>
            </a:r>
            <a:endParaRPr lang="zh-CN" altLang="en-US" b="0" dirty="0">
              <a:latin typeface="Calibri" panose="020F0502020204030204" pitchFamily="34" charset="0"/>
              <a:cs typeface="Calibri" panose="020F0502020204030204" pitchFamily="34" charset="0"/>
            </a:endParaRPr>
          </a:p>
        </p:txBody>
      </p:sp>
      <p:sp>
        <p:nvSpPr>
          <p:cNvPr id="4" name="标题 1"/>
          <p:cNvSpPr>
            <a:spLocks noGrp="1"/>
          </p:cNvSpPr>
          <p:nvPr>
            <p:ph type="title"/>
          </p:nvPr>
        </p:nvSpPr>
        <p:spPr>
          <a:xfrm>
            <a:off x="642910" y="428604"/>
            <a:ext cx="6515120" cy="857256"/>
          </a:xfrm>
        </p:spPr>
        <p:txBody>
          <a:bodyPr>
            <a:normAutofit/>
          </a:bodyPr>
          <a:lstStyle/>
          <a:p>
            <a:pPr marL="857250" indent="-857250"/>
            <a:r>
              <a:rPr lang="zh-CN" altLang="en-US"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定义</a:t>
            </a:r>
            <a:endParaRPr lang="zh-CN" alt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00100" y="1928802"/>
            <a:ext cx="7429552" cy="1571636"/>
          </a:xfrm>
          <a:prstGeom prst="rect">
            <a:avLst/>
          </a:prstGeom>
        </p:spPr>
        <p:txBody>
          <a:bodyPr vert="horz">
            <a:normAutofit/>
          </a:bodyPr>
          <a:lstStyle/>
          <a:p>
            <a:pPr marR="0" lvl="1" indent="-457200" algn="l" defTabSz="914400" rtl="0" eaLnBrk="1" fontAlgn="auto" latinLnBrk="0" hangingPunct="1">
              <a:lnSpc>
                <a:spcPct val="80000"/>
              </a:lnSpc>
              <a:spcBef>
                <a:spcPts val="300"/>
              </a:spcBef>
              <a:spcAft>
                <a:spcPts val="0"/>
              </a:spcAft>
              <a:buClr>
                <a:schemeClr val="tx1"/>
              </a:buClr>
              <a:buSzPct val="100000"/>
              <a:buFont typeface="+mj-lt"/>
              <a:buAutoNum type="arabicPeriod"/>
              <a:defRPr/>
            </a:pPr>
            <a:r>
              <a:rPr kumimoji="0" lang="zh-CN" altLang="en-US" sz="2400" b="1" i="0" u="none" strike="noStrike" kern="1200" cap="none" spc="0" normalizeH="0" baseline="0" noProof="0" dirty="0" smtClean="0">
                <a:ln>
                  <a:noFill/>
                </a:ln>
                <a:effectLst/>
                <a:uLnTx/>
                <a:uFillTx/>
                <a:latin typeface="+mn-ea"/>
                <a:ea typeface="+mn-ea"/>
                <a:cs typeface="+mn-cs"/>
              </a:rPr>
              <a:t>主要是与记忆相关的痴呆</a:t>
            </a:r>
            <a:endParaRPr kumimoji="0" lang="en-US" altLang="zh-CN" sz="2400" b="0" i="0" u="none" strike="noStrike" kern="1200" cap="none" spc="0" normalizeH="0" baseline="0" noProof="0" dirty="0" smtClean="0">
              <a:ln>
                <a:noFill/>
              </a:ln>
              <a:effectLst/>
              <a:uLnTx/>
              <a:uFillTx/>
              <a:latin typeface="+mn-ea"/>
              <a:ea typeface="+mn-ea"/>
              <a:cs typeface="+mn-cs"/>
            </a:endParaRPr>
          </a:p>
          <a:p>
            <a:pPr marL="342900" marR="0" lvl="1" indent="-342900" algn="l" defTabSz="914400" rtl="0" eaLnBrk="1" fontAlgn="auto" latinLnBrk="0" hangingPunct="1">
              <a:lnSpc>
                <a:spcPct val="80000"/>
              </a:lnSpc>
              <a:spcBef>
                <a:spcPts val="300"/>
              </a:spcBef>
              <a:spcAft>
                <a:spcPts val="0"/>
              </a:spcAft>
              <a:buClr>
                <a:schemeClr val="accent1"/>
              </a:buClr>
              <a:buSzPct val="70000"/>
              <a:buFont typeface="Monotype Sorts" panose="05010101010101010101" pitchFamily="2" charset="2"/>
              <a:buNone/>
              <a:defRPr/>
            </a:pPr>
            <a:r>
              <a:rPr kumimoji="0" lang="zh-CN" altLang="en-US" sz="2400" b="0" i="0" u="none" strike="noStrike" kern="1200" cap="none" spc="0" normalizeH="0" baseline="0" noProof="0" dirty="0" smtClean="0">
                <a:ln>
                  <a:noFill/>
                </a:ln>
                <a:effectLst/>
                <a:uLnTx/>
                <a:uFillTx/>
                <a:latin typeface="宋体" panose="02010600030101010101" pitchFamily="2" charset="-122"/>
                <a:ea typeface="宋体" panose="02010600030101010101" pitchFamily="2" charset="-122"/>
                <a:cs typeface="+mn-cs"/>
              </a:rPr>
              <a:t>	 </a:t>
            </a:r>
            <a:r>
              <a:rPr lang="zh-CN" altLang="en-US" sz="2400" b="0" dirty="0" smtClean="0">
                <a:latin typeface="楷体" panose="02010609060101010101" pitchFamily="49" charset="-122"/>
                <a:ea typeface="楷体" panose="02010609060101010101" pitchFamily="49" charset="-122"/>
              </a:rPr>
              <a:t>阿尔兹海默病</a:t>
            </a:r>
            <a:r>
              <a:rPr lang="zh-CN" altLang="en-US" sz="2400" b="0" dirty="0" smtClean="0">
                <a:latin typeface="楷体" panose="02010609060101010101" pitchFamily="49" charset="-122"/>
                <a:ea typeface="楷体" panose="02010609060101010101" pitchFamily="49" charset="-122"/>
                <a:cs typeface="Arial" panose="020B0604020202020204" pitchFamily="34" charset="0"/>
              </a:rPr>
              <a:t>（</a:t>
            </a:r>
            <a:r>
              <a:rPr kumimoji="0" lang="en-US" altLang="zh-CN"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AD</a:t>
            </a:r>
            <a:r>
              <a:rPr kumimoji="0" lang="zh-CN" altLang="en-US"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a:t>
            </a:r>
            <a:endParaRPr kumimoji="0" lang="zh-CN" altLang="en-US"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endParaRPr>
          </a:p>
          <a:p>
            <a:pPr marR="0" lvl="1" indent="-457200" algn="l" defTabSz="914400" rtl="0" eaLnBrk="1" fontAlgn="auto" latinLnBrk="0" hangingPunct="1">
              <a:lnSpc>
                <a:spcPct val="80000"/>
              </a:lnSpc>
              <a:spcBef>
                <a:spcPts val="300"/>
              </a:spcBef>
              <a:spcAft>
                <a:spcPts val="0"/>
              </a:spcAft>
              <a:buSzPct val="100000"/>
              <a:buFont typeface="+mj-lt"/>
              <a:buAutoNum type="arabicPeriod" startAt="2"/>
              <a:defRPr/>
            </a:pPr>
            <a:r>
              <a:rPr kumimoji="0" lang="zh-CN" altLang="en-US" sz="2400" b="1" i="0" u="none" strike="noStrike" kern="1200" cap="none" spc="0" normalizeH="0" baseline="0" noProof="0" dirty="0" smtClean="0">
                <a:ln>
                  <a:noFill/>
                </a:ln>
                <a:effectLst/>
                <a:uLnTx/>
                <a:uFillTx/>
                <a:latin typeface="+mn-ea"/>
                <a:ea typeface="+mn-ea"/>
                <a:cs typeface="Arial" panose="020B0604020202020204" pitchFamily="34" charset="0"/>
              </a:rPr>
              <a:t>主要是与运动相关的痴呆</a:t>
            </a:r>
            <a:endParaRPr kumimoji="0" lang="en-US" altLang="zh-CN" sz="2400" b="0" i="0" u="none" strike="noStrike" kern="1200" cap="none" spc="0" normalizeH="0" baseline="0" noProof="0" dirty="0" smtClean="0">
              <a:ln>
                <a:noFill/>
              </a:ln>
              <a:effectLst/>
              <a:uLnTx/>
              <a:uFillTx/>
              <a:latin typeface="+mn-ea"/>
              <a:ea typeface="+mn-ea"/>
              <a:cs typeface="Arial" panose="020B0604020202020204" pitchFamily="34" charset="0"/>
            </a:endParaRPr>
          </a:p>
          <a:p>
            <a:pPr marL="342900" marR="0" lvl="1" indent="-342900" algn="l" defTabSz="914400" rtl="0" eaLnBrk="1" fontAlgn="auto" latinLnBrk="0" hangingPunct="1">
              <a:lnSpc>
                <a:spcPct val="80000"/>
              </a:lnSpc>
              <a:spcBef>
                <a:spcPts val="300"/>
              </a:spcBef>
              <a:spcAft>
                <a:spcPts val="0"/>
              </a:spcAft>
              <a:buClr>
                <a:schemeClr val="accent1"/>
              </a:buClr>
              <a:buSzPct val="70000"/>
              <a:buFont typeface="Monotype Sorts" panose="05010101010101010101" pitchFamily="2" charset="2"/>
              <a:buNone/>
              <a:defRPr/>
            </a:pPr>
            <a:r>
              <a:rPr kumimoji="0" lang="en-US" altLang="zh-CN"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	</a:t>
            </a:r>
            <a:r>
              <a:rPr kumimoji="0" lang="en-US" altLang="zh-TW"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 </a:t>
            </a:r>
            <a:r>
              <a:rPr kumimoji="0" lang="zh-CN" altLang="en-US"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路易小体痴呆（</a:t>
            </a:r>
            <a:r>
              <a:rPr kumimoji="0" lang="en-US" altLang="zh-CN"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DLB</a:t>
            </a:r>
            <a:r>
              <a:rPr kumimoji="0" lang="zh-CN" altLang="en-US"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），帕金森病性痴呆（ </a:t>
            </a:r>
            <a:r>
              <a:rPr kumimoji="0" lang="en-US" altLang="zh-CN"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cs typeface="Arial" panose="020B0604020202020204" pitchFamily="34" charset="0"/>
              </a:rPr>
              <a:t>PDD</a:t>
            </a:r>
            <a:r>
              <a:rPr kumimoji="0" lang="zh-CN" altLang="en-US" sz="2400" b="0" i="0" u="none" strike="noStrike" kern="1200" cap="none" spc="0" normalizeH="0" baseline="0" noProof="0" dirty="0" smtClean="0">
                <a:ln>
                  <a:noFill/>
                </a:ln>
                <a:effectLst/>
                <a:uLnTx/>
                <a:uFillTx/>
                <a:latin typeface="楷体" panose="02010609060101010101" pitchFamily="49" charset="-122"/>
                <a:ea typeface="楷体" panose="02010609060101010101" pitchFamily="49" charset="-122"/>
              </a:rPr>
              <a:t>）</a:t>
            </a:r>
            <a:endParaRPr kumimoji="0" lang="zh-TW" altLang="en-US" sz="2400" b="0" i="0" u="none" strike="noStrike" kern="1200" cap="none" spc="0" normalizeH="0" baseline="0" noProof="0" dirty="0" smtClean="0">
              <a:ln>
                <a:noFill/>
              </a:ln>
              <a:solidFill>
                <a:schemeClr val="accent2"/>
              </a:solidFill>
              <a:effectLst/>
              <a:uLnTx/>
              <a:uFillTx/>
              <a:latin typeface="楷体" panose="02010609060101010101" pitchFamily="49" charset="-122"/>
              <a:ea typeface="楷体" panose="02010609060101010101" pitchFamily="49" charset="-122"/>
            </a:endParaRPr>
          </a:p>
        </p:txBody>
      </p:sp>
      <p:sp>
        <p:nvSpPr>
          <p:cNvPr id="5" name="Text Box 5"/>
          <p:cNvSpPr txBox="1">
            <a:spLocks noChangeArrowheads="1"/>
          </p:cNvSpPr>
          <p:nvPr/>
        </p:nvSpPr>
        <p:spPr bwMode="auto">
          <a:xfrm>
            <a:off x="714348" y="1285860"/>
            <a:ext cx="4512774" cy="523220"/>
          </a:xfrm>
          <a:prstGeom prst="rect">
            <a:avLst/>
          </a:prstGeom>
          <a:noFill/>
          <a:ln w="9525">
            <a:noFill/>
            <a:miter lim="800000"/>
          </a:ln>
        </p:spPr>
        <p:txBody>
          <a:bodyPr wrap="none">
            <a:spAutoFit/>
          </a:bodyPr>
          <a:lstStyle/>
          <a:p>
            <a:pPr marL="571500" indent="-571500">
              <a:buFont typeface="+mj-ea"/>
              <a:buAutoNum type="ea1JpnChsDbPeriod"/>
            </a:pPr>
            <a:r>
              <a:rPr lang="zh-CN" altLang="en-US" sz="2800" dirty="0">
                <a:ea typeface="宋体" panose="02010600030101010101" pitchFamily="2" charset="-122"/>
              </a:rPr>
              <a:t>按病理表型分为两类：</a:t>
            </a:r>
            <a:endParaRPr lang="zh-CN" altLang="en-US" sz="2800" dirty="0">
              <a:ea typeface="宋体" panose="02010600030101010101" pitchFamily="2" charset="-122"/>
            </a:endParaRPr>
          </a:p>
        </p:txBody>
      </p:sp>
      <p:sp>
        <p:nvSpPr>
          <p:cNvPr id="7" name="Rectangle 3"/>
          <p:cNvSpPr>
            <a:spLocks noChangeArrowheads="1"/>
          </p:cNvSpPr>
          <p:nvPr/>
        </p:nvSpPr>
        <p:spPr bwMode="auto">
          <a:xfrm>
            <a:off x="1071538" y="3929066"/>
            <a:ext cx="7643866" cy="2357454"/>
          </a:xfrm>
          <a:prstGeom prst="rect">
            <a:avLst/>
          </a:prstGeom>
          <a:noFill/>
          <a:ln w="9525">
            <a:noFill/>
            <a:miter lim="800000"/>
          </a:ln>
        </p:spPr>
        <p:txBody>
          <a:bodyPr/>
          <a:lstStyle/>
          <a:p>
            <a:pPr marL="342900" indent="-342900">
              <a:lnSpc>
                <a:spcPct val="90000"/>
              </a:lnSpc>
              <a:spcBef>
                <a:spcPct val="20000"/>
              </a:spcBef>
              <a:buSzPct val="100000"/>
              <a:buFont typeface="+mj-lt"/>
              <a:buAutoNum type="arabicPeriod"/>
            </a:pPr>
            <a:r>
              <a:rPr lang="zh-CN" altLang="en-US" sz="2400" b="1" dirty="0" smtClean="0">
                <a:latin typeface="+mn-ea"/>
                <a:ea typeface="+mn-ea"/>
              </a:rPr>
              <a:t> 不可逆转</a:t>
            </a:r>
            <a:r>
              <a:rPr lang="zh-CN" altLang="en-US" sz="2400" b="1" dirty="0">
                <a:latin typeface="+mn-ea"/>
                <a:ea typeface="+mn-ea"/>
              </a:rPr>
              <a:t>的</a:t>
            </a:r>
            <a:r>
              <a:rPr lang="zh-CN" altLang="en-US" sz="2400" dirty="0" smtClean="0">
                <a:latin typeface="+mn-ea"/>
                <a:ea typeface="+mn-ea"/>
              </a:rPr>
              <a:t>，</a:t>
            </a:r>
            <a:endParaRPr lang="en-US" altLang="zh-CN" sz="2400" dirty="0" smtClean="0">
              <a:latin typeface="+mn-ea"/>
              <a:ea typeface="+mn-ea"/>
            </a:endParaRPr>
          </a:p>
          <a:p>
            <a:pPr marL="342900" indent="-342900">
              <a:lnSpc>
                <a:spcPct val="90000"/>
              </a:lnSpc>
              <a:spcBef>
                <a:spcPct val="20000"/>
              </a:spcBef>
              <a:buSzPct val="100000"/>
            </a:pPr>
            <a:r>
              <a:rPr lang="en-US" altLang="zh-CN" sz="2400" dirty="0" smtClean="0">
                <a:ea typeface="楷体" panose="02010609060101010101" pitchFamily="49" charset="-122"/>
              </a:rPr>
              <a:t>	  </a:t>
            </a:r>
            <a:r>
              <a:rPr lang="en-US" altLang="zh-CN" sz="2400" b="0" dirty="0" smtClean="0">
                <a:latin typeface="楷体" panose="02010609060101010101" pitchFamily="49" charset="-122"/>
                <a:ea typeface="楷体" panose="02010609060101010101" pitchFamily="49" charset="-122"/>
              </a:rPr>
              <a:t>AD</a:t>
            </a:r>
            <a:r>
              <a:rPr lang="zh-CN" altLang="en-US" sz="2400" b="0" dirty="0">
                <a:latin typeface="楷体" panose="02010609060101010101" pitchFamily="49" charset="-122"/>
                <a:ea typeface="楷体" panose="02010609060101010101" pitchFamily="49" charset="-122"/>
              </a:rPr>
              <a:t>，</a:t>
            </a:r>
            <a:r>
              <a:rPr kumimoji="0" lang="en-US" altLang="zh-CN" sz="2400" b="0" dirty="0">
                <a:latin typeface="楷体" panose="02010609060101010101" pitchFamily="49" charset="-122"/>
                <a:ea typeface="楷体" panose="02010609060101010101" pitchFamily="49" charset="-122"/>
              </a:rPr>
              <a:t> PDD</a:t>
            </a:r>
            <a:r>
              <a:rPr kumimoji="0" lang="zh-CN" altLang="en-US" sz="2400" b="0" dirty="0">
                <a:latin typeface="楷体" panose="02010609060101010101" pitchFamily="49" charset="-122"/>
                <a:ea typeface="楷体" panose="02010609060101010101" pitchFamily="49" charset="-122"/>
              </a:rPr>
              <a:t>， </a:t>
            </a:r>
            <a:r>
              <a:rPr lang="en-US" altLang="zh-CN" sz="2400" b="0" dirty="0">
                <a:latin typeface="楷体" panose="02010609060101010101" pitchFamily="49" charset="-122"/>
                <a:ea typeface="楷体" panose="02010609060101010101" pitchFamily="49" charset="-122"/>
              </a:rPr>
              <a:t>FTD</a:t>
            </a:r>
            <a:r>
              <a:rPr lang="zh-CN" altLang="en-US" sz="2400" b="0" dirty="0">
                <a:latin typeface="楷体" panose="02010609060101010101" pitchFamily="49" charset="-122"/>
                <a:ea typeface="楷体" panose="02010609060101010101" pitchFamily="49" charset="-122"/>
              </a:rPr>
              <a:t>，</a:t>
            </a:r>
            <a:r>
              <a:rPr lang="en-US" altLang="zh-CN" sz="2400" b="0" dirty="0" smtClean="0">
                <a:latin typeface="楷体" panose="02010609060101010101" pitchFamily="49" charset="-122"/>
                <a:ea typeface="楷体" panose="02010609060101010101" pitchFamily="49" charset="-122"/>
              </a:rPr>
              <a:t>DLB</a:t>
            </a:r>
            <a:endParaRPr lang="en-US" altLang="zh-CN" sz="2400" b="0" dirty="0">
              <a:latin typeface="楷体" panose="02010609060101010101" pitchFamily="49" charset="-122"/>
              <a:ea typeface="楷体" panose="02010609060101010101" pitchFamily="49" charset="-122"/>
            </a:endParaRPr>
          </a:p>
          <a:p>
            <a:pPr marL="342900" lvl="1" indent="-342900">
              <a:lnSpc>
                <a:spcPct val="90000"/>
              </a:lnSpc>
              <a:spcBef>
                <a:spcPct val="20000"/>
              </a:spcBef>
              <a:buSzPct val="100000"/>
              <a:buFont typeface="+mj-lt"/>
              <a:buAutoNum type="arabicPeriod" startAt="2"/>
            </a:pPr>
            <a:r>
              <a:rPr kumimoji="0" lang="zh-CN" altLang="en-US" sz="2400" b="1" dirty="0" smtClean="0">
                <a:latin typeface="+mn-ea"/>
                <a:ea typeface="+mn-ea"/>
              </a:rPr>
              <a:t> 可</a:t>
            </a:r>
            <a:r>
              <a:rPr kumimoji="0" lang="zh-CN" altLang="en-US" sz="2400" b="1" dirty="0">
                <a:latin typeface="+mn-ea"/>
                <a:ea typeface="+mn-ea"/>
              </a:rPr>
              <a:t>逆转的痴呆</a:t>
            </a:r>
            <a:r>
              <a:rPr kumimoji="0" lang="zh-CN" altLang="en-US" sz="2400" dirty="0" smtClean="0">
                <a:latin typeface="楷体_GB2312" pitchFamily="49" charset="-122"/>
                <a:ea typeface="楷体_GB2312" pitchFamily="49" charset="-122"/>
              </a:rPr>
              <a:t>，</a:t>
            </a:r>
            <a:endParaRPr kumimoji="0" lang="en-US" altLang="zh-CN" sz="2400" dirty="0" smtClean="0">
              <a:latin typeface="楷体_GB2312" pitchFamily="49" charset="-122"/>
              <a:ea typeface="楷体_GB2312" pitchFamily="49" charset="-122"/>
            </a:endParaRPr>
          </a:p>
          <a:p>
            <a:pPr marL="342900" lvl="1" indent="-342900">
              <a:lnSpc>
                <a:spcPct val="90000"/>
              </a:lnSpc>
              <a:spcBef>
                <a:spcPct val="20000"/>
              </a:spcBef>
              <a:buSzPct val="100000"/>
            </a:pPr>
            <a:r>
              <a:rPr lang="en-US" altLang="zh-CN" sz="2400" dirty="0" smtClean="0">
                <a:ea typeface="楷体_GB2312" pitchFamily="49" charset="-122"/>
              </a:rPr>
              <a:t>	  </a:t>
            </a:r>
            <a:r>
              <a:rPr lang="zh-CN" altLang="en-US" sz="2400" b="0" dirty="0" smtClean="0">
                <a:latin typeface="楷体" panose="02010609060101010101" pitchFamily="49" charset="-122"/>
                <a:ea typeface="楷体" panose="02010609060101010101" pitchFamily="49" charset="-122"/>
              </a:rPr>
              <a:t>血管性痴呆（</a:t>
            </a:r>
            <a:r>
              <a:rPr kumimoji="0" lang="en-US" altLang="zh-CN" sz="2400" b="0" dirty="0" err="1" smtClean="0">
                <a:latin typeface="楷体" panose="02010609060101010101" pitchFamily="49" charset="-122"/>
                <a:ea typeface="楷体" panose="02010609060101010101" pitchFamily="49" charset="-122"/>
              </a:rPr>
              <a:t>VaD</a:t>
            </a:r>
            <a:r>
              <a:rPr kumimoji="0" lang="zh-CN" altLang="en-US" sz="2400" b="0" dirty="0" smtClean="0">
                <a:latin typeface="楷体" panose="02010609060101010101" pitchFamily="49" charset="-122"/>
                <a:ea typeface="楷体" panose="02010609060101010101" pitchFamily="49" charset="-122"/>
              </a:rPr>
              <a:t>），及其它有</a:t>
            </a:r>
            <a:r>
              <a:rPr kumimoji="0" lang="zh-CN" altLang="en-US" sz="2400" b="0" dirty="0">
                <a:latin typeface="楷体" panose="02010609060101010101" pitchFamily="49" charset="-122"/>
                <a:ea typeface="楷体" panose="02010609060101010101" pitchFamily="49" charset="-122"/>
              </a:rPr>
              <a:t>明确病因</a:t>
            </a:r>
            <a:r>
              <a:rPr kumimoji="0" lang="zh-CN" altLang="en-US" sz="2400" b="0" dirty="0" smtClean="0">
                <a:latin typeface="楷体" panose="02010609060101010101" pitchFamily="49" charset="-122"/>
                <a:ea typeface="楷体" panose="02010609060101010101" pitchFamily="49" charset="-122"/>
              </a:rPr>
              <a:t>的痴呆</a:t>
            </a:r>
            <a:r>
              <a:rPr lang="en-US" altLang="zh-CN" sz="2400" b="0" dirty="0" smtClean="0">
                <a:latin typeface="楷体" panose="02010609060101010101" pitchFamily="49" charset="-122"/>
                <a:ea typeface="楷体" panose="02010609060101010101" pitchFamily="49" charset="-122"/>
              </a:rPr>
              <a:t>,</a:t>
            </a:r>
            <a:r>
              <a:rPr kumimoji="0" lang="zh-CN" altLang="en-US" sz="2400" b="0" dirty="0" smtClean="0">
                <a:latin typeface="楷体" panose="02010609060101010101" pitchFamily="49" charset="-122"/>
                <a:ea typeface="楷体" panose="02010609060101010101" pitchFamily="49" charset="-122"/>
              </a:rPr>
              <a:t>如</a:t>
            </a:r>
            <a:endParaRPr kumimoji="0" lang="en-US" altLang="zh-CN" sz="2400" b="0" dirty="0" smtClean="0">
              <a:latin typeface="楷体" panose="02010609060101010101" pitchFamily="49" charset="-122"/>
              <a:ea typeface="楷体" panose="02010609060101010101" pitchFamily="49" charset="-122"/>
            </a:endParaRPr>
          </a:p>
          <a:p>
            <a:pPr marL="342900" lvl="1" indent="-342900">
              <a:lnSpc>
                <a:spcPct val="90000"/>
              </a:lnSpc>
              <a:spcBef>
                <a:spcPct val="20000"/>
              </a:spcBef>
              <a:buSzPct val="100000"/>
            </a:pPr>
            <a:r>
              <a:rPr lang="en-US" altLang="zh-CN" sz="2400" b="0" dirty="0" smtClean="0">
                <a:latin typeface="楷体" panose="02010609060101010101" pitchFamily="49" charset="-122"/>
                <a:ea typeface="楷体" panose="02010609060101010101" pitchFamily="49" charset="-122"/>
              </a:rPr>
              <a:t>  </a:t>
            </a:r>
            <a:r>
              <a:rPr kumimoji="0" lang="zh-CN" altLang="en-US" sz="2400" b="0" dirty="0" smtClean="0">
                <a:latin typeface="楷体" panose="02010609060101010101" pitchFamily="49" charset="-122"/>
                <a:ea typeface="楷体" panose="02010609060101010101" pitchFamily="49" charset="-122"/>
              </a:rPr>
              <a:t> 正常</a:t>
            </a:r>
            <a:r>
              <a:rPr kumimoji="0" lang="zh-CN" altLang="en-US" sz="2400" b="0" dirty="0">
                <a:latin typeface="楷体" panose="02010609060101010101" pitchFamily="49" charset="-122"/>
                <a:ea typeface="楷体" panose="02010609060101010101" pitchFamily="49" charset="-122"/>
              </a:rPr>
              <a:t>脑压的</a:t>
            </a:r>
            <a:r>
              <a:rPr lang="zh-CN" altLang="en-US" sz="2400" b="0" dirty="0">
                <a:latin typeface="楷体" panose="02010609060101010101" pitchFamily="49" charset="-122"/>
                <a:ea typeface="楷体" panose="02010609060101010101" pitchFamily="49" charset="-122"/>
              </a:rPr>
              <a:t>脑水肿、脑积水</a:t>
            </a:r>
            <a:r>
              <a:rPr lang="en-US" altLang="zh-CN" sz="2400" b="0" dirty="0">
                <a:latin typeface="楷体" panose="02010609060101010101" pitchFamily="49" charset="-122"/>
                <a:ea typeface="楷体" panose="02010609060101010101" pitchFamily="49" charset="-122"/>
              </a:rPr>
              <a:t>,</a:t>
            </a:r>
            <a:r>
              <a:rPr kumimoji="0" lang="zh-CN" altLang="en-US" sz="2400" b="0" dirty="0">
                <a:latin typeface="楷体" panose="02010609060101010101" pitchFamily="49" charset="-122"/>
                <a:ea typeface="楷体" panose="02010609060101010101" pitchFamily="49" charset="-122"/>
              </a:rPr>
              <a:t>长期饮酒药物滥用</a:t>
            </a:r>
            <a:r>
              <a:rPr kumimoji="0" lang="en-US" altLang="zh-CN" sz="2400" b="0" dirty="0">
                <a:latin typeface="楷体" panose="02010609060101010101" pitchFamily="49" charset="-122"/>
                <a:ea typeface="楷体" panose="02010609060101010101" pitchFamily="49" charset="-122"/>
              </a:rPr>
              <a:t>,</a:t>
            </a:r>
            <a:r>
              <a:rPr kumimoji="0" lang="zh-CN" altLang="en-US" sz="2400" b="0" dirty="0" smtClean="0">
                <a:latin typeface="楷体" panose="02010609060101010101" pitchFamily="49" charset="-122"/>
                <a:ea typeface="楷体" panose="02010609060101010101" pitchFamily="49" charset="-122"/>
              </a:rPr>
              <a:t>或</a:t>
            </a:r>
            <a:endParaRPr kumimoji="0" lang="en-US" altLang="zh-CN" sz="2400" b="0" dirty="0" smtClean="0">
              <a:latin typeface="楷体" panose="02010609060101010101" pitchFamily="49" charset="-122"/>
              <a:ea typeface="楷体" panose="02010609060101010101" pitchFamily="49" charset="-122"/>
            </a:endParaRPr>
          </a:p>
          <a:p>
            <a:pPr marL="342900" lvl="1" indent="-342900">
              <a:lnSpc>
                <a:spcPct val="90000"/>
              </a:lnSpc>
              <a:spcBef>
                <a:spcPct val="20000"/>
              </a:spcBef>
              <a:buSzPct val="100000"/>
            </a:pPr>
            <a:r>
              <a:rPr lang="en-US" altLang="zh-CN" sz="2400" b="0" dirty="0" smtClean="0">
                <a:latin typeface="楷体" panose="02010609060101010101" pitchFamily="49" charset="-122"/>
                <a:ea typeface="楷体" panose="02010609060101010101" pitchFamily="49" charset="-122"/>
              </a:rPr>
              <a:t>   </a:t>
            </a:r>
            <a:r>
              <a:rPr kumimoji="0" lang="zh-CN" altLang="en-US" sz="2400" b="0" dirty="0" smtClean="0">
                <a:latin typeface="楷体" panose="02010609060101010101" pitchFamily="49" charset="-122"/>
                <a:ea typeface="楷体" panose="02010609060101010101" pitchFamily="49" charset="-122"/>
              </a:rPr>
              <a:t>营养</a:t>
            </a:r>
            <a:r>
              <a:rPr kumimoji="0" lang="zh-CN" altLang="en-US" sz="2400" b="0" dirty="0">
                <a:latin typeface="楷体" panose="02010609060101010101" pitchFamily="49" charset="-122"/>
                <a:ea typeface="楷体" panose="02010609060101010101" pitchFamily="49" charset="-122"/>
              </a:rPr>
              <a:t>代谢病</a:t>
            </a:r>
            <a:r>
              <a:rPr kumimoji="0" lang="en-US" altLang="zh-CN" sz="2400" b="0" dirty="0">
                <a:latin typeface="楷体" panose="02010609060101010101" pitchFamily="49" charset="-122"/>
                <a:ea typeface="楷体" panose="02010609060101010101" pitchFamily="49" charset="-122"/>
              </a:rPr>
              <a:t>,</a:t>
            </a:r>
            <a:r>
              <a:rPr kumimoji="0" lang="zh-CN" altLang="en-US" sz="2400" b="0" dirty="0">
                <a:latin typeface="楷体" panose="02010609060101010101" pitchFamily="49" charset="-122"/>
                <a:ea typeface="楷体" panose="02010609060101010101" pitchFamily="49" charset="-122"/>
              </a:rPr>
              <a:t>肿瘤等</a:t>
            </a:r>
            <a:r>
              <a:rPr lang="zh-CN" altLang="en-US" sz="2400" b="0" dirty="0" smtClean="0">
                <a:latin typeface="楷体" panose="02010609060101010101" pitchFamily="49" charset="-122"/>
                <a:ea typeface="楷体" panose="02010609060101010101" pitchFamily="49" charset="-122"/>
              </a:rPr>
              <a:t>。</a:t>
            </a:r>
            <a:endParaRPr lang="zh-TW" altLang="en-US" sz="2400" b="0" dirty="0">
              <a:latin typeface="楷体" panose="02010609060101010101" pitchFamily="49" charset="-122"/>
              <a:ea typeface="楷体" panose="02010609060101010101" pitchFamily="49" charset="-122"/>
            </a:endParaRPr>
          </a:p>
        </p:txBody>
      </p:sp>
      <p:sp>
        <p:nvSpPr>
          <p:cNvPr id="8" name="Text Box 5"/>
          <p:cNvSpPr txBox="1">
            <a:spLocks noChangeArrowheads="1"/>
          </p:cNvSpPr>
          <p:nvPr/>
        </p:nvSpPr>
        <p:spPr bwMode="auto">
          <a:xfrm>
            <a:off x="785786" y="3429000"/>
            <a:ext cx="3791423" cy="523220"/>
          </a:xfrm>
          <a:prstGeom prst="rect">
            <a:avLst/>
          </a:prstGeom>
          <a:noFill/>
          <a:ln w="9525">
            <a:noFill/>
            <a:miter lim="800000"/>
          </a:ln>
        </p:spPr>
        <p:txBody>
          <a:bodyPr wrap="none">
            <a:spAutoFit/>
          </a:bodyPr>
          <a:lstStyle/>
          <a:p>
            <a:pPr marL="571500" indent="-571500">
              <a:buFont typeface="+mj-ea"/>
              <a:buAutoNum type="ea1JpnChsDbPeriod" startAt="2"/>
            </a:pPr>
            <a:r>
              <a:rPr lang="zh-CN" altLang="en-US" sz="2800" dirty="0">
                <a:ea typeface="宋体" panose="02010600030101010101" pitchFamily="2" charset="-122"/>
              </a:rPr>
              <a:t>按预后分为两类：</a:t>
            </a:r>
            <a:endParaRPr lang="zh-CN" altLang="en-US" sz="2800" dirty="0">
              <a:ea typeface="宋体" panose="02010600030101010101" pitchFamily="2" charset="-122"/>
            </a:endParaRPr>
          </a:p>
        </p:txBody>
      </p:sp>
      <p:sp>
        <p:nvSpPr>
          <p:cNvPr id="9" name="标题 1"/>
          <p:cNvSpPr>
            <a:spLocks noGrp="1"/>
          </p:cNvSpPr>
          <p:nvPr>
            <p:ph type="title"/>
          </p:nvPr>
        </p:nvSpPr>
        <p:spPr>
          <a:xfrm>
            <a:off x="642910" y="428604"/>
            <a:ext cx="6515120" cy="857256"/>
          </a:xfrm>
        </p:spPr>
        <p:txBody>
          <a:bodyPr>
            <a:normAutofit/>
          </a:bodyPr>
          <a:lstStyle/>
          <a:p>
            <a:pPr marL="857250" indent="-857250"/>
            <a:r>
              <a:rPr lang="zh-CN" altLang="en-US" dirty="0" smtClean="0">
                <a:solidFill>
                  <a:schemeClr val="tx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分类</a:t>
            </a:r>
            <a:endParaRPr lang="zh-CN" altLang="en-US"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0034" y="785794"/>
            <a:ext cx="8215370" cy="5643602"/>
          </a:xfrm>
          <a:prstGeom prst="rect">
            <a:avLst/>
          </a:prstGeom>
        </p:spPr>
        <p:txBody>
          <a:bodyPr vert="horz">
            <a:normAutofit/>
          </a:bodyPr>
          <a:lstStyle/>
          <a:p>
            <a:pPr marL="365760" marR="0" lvl="0" indent="-255905" algn="l" defTabSz="914400" rtl="0" eaLnBrk="1" fontAlgn="auto" latinLnBrk="0" hangingPunct="1">
              <a:lnSpc>
                <a:spcPct val="80000"/>
              </a:lnSpc>
              <a:spcBef>
                <a:spcPts val="300"/>
              </a:spcBef>
              <a:spcAft>
                <a:spcPts val="0"/>
              </a:spcAft>
              <a:buClr>
                <a:schemeClr val="accent3"/>
              </a:buClr>
              <a:buSzTx/>
              <a:buFont typeface="Wingdings" panose="05000000000000000000" pitchFamily="2" charset="2"/>
              <a:buChar char="n"/>
              <a:defRPr/>
            </a:pPr>
            <a:endParaRPr kumimoji="0" lang="zh-CN" altLang="en-US" sz="20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65760" lvl="0" indent="-255905">
              <a:lnSpc>
                <a:spcPct val="80000"/>
              </a:lnSpc>
              <a:spcBef>
                <a:spcPts val="300"/>
              </a:spcBef>
              <a:buClr>
                <a:schemeClr val="accent3"/>
              </a:buClr>
              <a:buFont typeface="Wingdings" panose="05000000000000000000" pitchFamily="2" charset="2"/>
              <a:buChar char="n"/>
              <a:defRPr/>
            </a:pPr>
            <a:r>
              <a:rPr kumimoji="0" lang="zh-CN" altLang="en-US" sz="28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阿茨海默病</a:t>
            </a:r>
            <a:r>
              <a:rPr kumimoji="0" lang="zh-CN" altLang="en-US" sz="2800" b="0"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(AD</a:t>
            </a:r>
            <a:r>
              <a:rPr lang="en-US" altLang="zh-CN" sz="2800" dirty="0" smtClean="0">
                <a:latin typeface="楷体" panose="02010609060101010101" pitchFamily="49" charset="-122"/>
                <a:ea typeface="楷体" panose="02010609060101010101" pitchFamily="49" charset="-122"/>
              </a:rPr>
              <a:t>) 50</a:t>
            </a:r>
            <a:r>
              <a:rPr lang="zh-CN" altLang="en-US" sz="2800" dirty="0" smtClean="0">
                <a:latin typeface="楷体" panose="02010609060101010101" pitchFamily="49" charset="-122"/>
                <a:ea typeface="楷体" panose="02010609060101010101" pitchFamily="49" charset="-122"/>
              </a:rPr>
              <a:t>～</a:t>
            </a:r>
            <a:r>
              <a:rPr lang="en-US" altLang="zh-CN" sz="2800" dirty="0" smtClean="0">
                <a:latin typeface="楷体" panose="02010609060101010101" pitchFamily="49" charset="-122"/>
                <a:ea typeface="楷体" panose="02010609060101010101" pitchFamily="49" charset="-122"/>
              </a:rPr>
              <a:t>60%</a:t>
            </a:r>
            <a:endPar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endParaRPr>
          </a:p>
          <a:p>
            <a:pPr marL="365760" marR="0" lvl="0" indent="-255905" algn="l" defTabSz="914400" rtl="0" eaLnBrk="1" fontAlgn="auto" latinLnBrk="0" hangingPunct="1">
              <a:lnSpc>
                <a:spcPct val="80000"/>
              </a:lnSpc>
              <a:spcBef>
                <a:spcPts val="600"/>
              </a:spcBef>
              <a:spcAft>
                <a:spcPts val="0"/>
              </a:spcAft>
              <a:buClr>
                <a:schemeClr val="accent3"/>
              </a:buClr>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是最常见的痴呆，病因不清楚。为进行性认知功能减退，常因遗忘、虚构使幻觉描述含糊不清。</a:t>
            </a:r>
            <a:endParaRPr kumimoji="0" lang="en-US"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endParaRPr>
          </a:p>
          <a:p>
            <a:pPr marL="365760" lvl="0" indent="-255905" fontAlgn="auto">
              <a:lnSpc>
                <a:spcPct val="80000"/>
              </a:lnSpc>
              <a:spcBef>
                <a:spcPts val="1200"/>
              </a:spcBef>
              <a:spcAft>
                <a:spcPts val="0"/>
              </a:spcAft>
              <a:buClr>
                <a:schemeClr val="accent3"/>
              </a:buClr>
              <a:buFont typeface="Wingdings" panose="05000000000000000000" pitchFamily="2" charset="2"/>
              <a:buChar char="n"/>
              <a:defRPr/>
            </a:pPr>
            <a:r>
              <a:rPr lang="zh-CN" altLang="en-US" sz="2800" b="1" dirty="0" smtClean="0">
                <a:latin typeface="楷体_GB2312" pitchFamily="49" charset="-122"/>
                <a:ea typeface="楷体_GB2312" pitchFamily="49" charset="-122"/>
              </a:rPr>
              <a:t>血管性痴呆</a:t>
            </a:r>
            <a:r>
              <a:rPr lang="zh-CN" altLang="en-US" sz="2800" b="0" dirty="0" smtClean="0">
                <a:latin typeface="楷体_GB2312" pitchFamily="49" charset="-122"/>
                <a:ea typeface="楷体_GB2312" pitchFamily="49" charset="-122"/>
              </a:rPr>
              <a:t> </a:t>
            </a:r>
            <a:r>
              <a:rPr lang="en-US" altLang="zh-CN" sz="2800" b="0" dirty="0" smtClean="0">
                <a:latin typeface="楷体" panose="02010609060101010101" pitchFamily="49" charset="-122"/>
                <a:ea typeface="楷体" panose="02010609060101010101" pitchFamily="49" charset="-122"/>
              </a:rPr>
              <a:t>(</a:t>
            </a:r>
            <a:r>
              <a:rPr lang="en-US" altLang="zh-CN" sz="2800" b="0" dirty="0" err="1" smtClean="0">
                <a:latin typeface="楷体" panose="02010609060101010101" pitchFamily="49" charset="-122"/>
                <a:ea typeface="楷体" panose="02010609060101010101" pitchFamily="49" charset="-122"/>
              </a:rPr>
              <a:t>VaD</a:t>
            </a:r>
            <a:r>
              <a:rPr lang="en-US" altLang="zh-CN" sz="2800" dirty="0" smtClean="0">
                <a:latin typeface="楷体" panose="02010609060101010101" pitchFamily="49" charset="-122"/>
                <a:ea typeface="楷体" panose="02010609060101010101" pitchFamily="49" charset="-122"/>
              </a:rPr>
              <a:t>) 15</a:t>
            </a:r>
            <a:r>
              <a:rPr lang="zh-CN" altLang="en-US" sz="2800" dirty="0" smtClean="0">
                <a:latin typeface="楷体" panose="02010609060101010101" pitchFamily="49" charset="-122"/>
                <a:ea typeface="楷体" panose="02010609060101010101" pitchFamily="49" charset="-122"/>
              </a:rPr>
              <a:t>～</a:t>
            </a:r>
            <a:r>
              <a:rPr lang="en-US" altLang="zh-CN" sz="2800" dirty="0" smtClean="0">
                <a:latin typeface="楷体" panose="02010609060101010101" pitchFamily="49" charset="-122"/>
                <a:ea typeface="楷体" panose="02010609060101010101" pitchFamily="49" charset="-122"/>
              </a:rPr>
              <a:t>20%</a:t>
            </a:r>
            <a:endParaRPr lang="en-US" altLang="zh-CN" sz="2800" b="0" dirty="0" smtClean="0">
              <a:latin typeface="楷体" panose="02010609060101010101" pitchFamily="49" charset="-122"/>
              <a:ea typeface="楷体" panose="02010609060101010101" pitchFamily="49" charset="-122"/>
            </a:endParaRPr>
          </a:p>
          <a:p>
            <a:pPr marL="365760" lvl="0" indent="-255905" fontAlgn="auto">
              <a:lnSpc>
                <a:spcPct val="80000"/>
              </a:lnSpc>
              <a:spcBef>
                <a:spcPts val="600"/>
              </a:spcBef>
              <a:spcAft>
                <a:spcPts val="0"/>
              </a:spcAft>
              <a:buClr>
                <a:schemeClr val="accent3"/>
              </a:buClr>
              <a:defRPr/>
            </a:pPr>
            <a:r>
              <a:rPr lang="zh-CN" altLang="en-US" sz="2800" b="0" dirty="0" smtClean="0">
                <a:ea typeface="宋体" panose="02010600030101010101" pitchFamily="2" charset="-122"/>
              </a:rPr>
              <a:t>	</a:t>
            </a:r>
            <a:r>
              <a:rPr lang="zh-CN" altLang="en-US" sz="2800" b="0" dirty="0" smtClean="0">
                <a:latin typeface="楷体" panose="02010609060101010101" pitchFamily="49" charset="-122"/>
                <a:ea typeface="楷体" panose="02010609060101010101" pitchFamily="49" charset="-122"/>
              </a:rPr>
              <a:t>痴呆可发生于多次短暂性脑缺血发作或连续的急性脑血管意外之后，个别人也可发生在一次严重中风后。</a:t>
            </a:r>
            <a:endParaRPr lang="en-US" altLang="zh-CN" sz="2800" b="0" dirty="0" smtClean="0">
              <a:latin typeface="楷体" panose="02010609060101010101" pitchFamily="49" charset="-122"/>
              <a:ea typeface="楷体" panose="02010609060101010101" pitchFamily="49" charset="-122"/>
            </a:endParaRPr>
          </a:p>
          <a:p>
            <a:pPr marL="365760" lvl="0" indent="-255905">
              <a:lnSpc>
                <a:spcPct val="80000"/>
              </a:lnSpc>
              <a:spcBef>
                <a:spcPts val="1200"/>
              </a:spcBef>
              <a:buClr>
                <a:schemeClr val="accent3"/>
              </a:buClr>
              <a:buFont typeface="Wingdings" panose="05000000000000000000" pitchFamily="2" charset="2"/>
              <a:buChar char="n"/>
              <a:defRPr/>
            </a:pPr>
            <a:r>
              <a:rPr kumimoji="0" lang="zh-CN" altLang="en-US" sz="28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路易体痴呆</a:t>
            </a:r>
            <a:r>
              <a:rPr kumimoji="0" lang="zh-CN" altLang="en-US" sz="2800" b="0"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(DLB)</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 </a:t>
            </a:r>
            <a:r>
              <a:rPr lang="en-US" altLang="zh-CN" sz="2800" dirty="0" smtClean="0">
                <a:latin typeface="楷体" panose="02010609060101010101" pitchFamily="49" charset="-122"/>
                <a:ea typeface="楷体" panose="02010609060101010101" pitchFamily="49" charset="-122"/>
              </a:rPr>
              <a:t>15</a:t>
            </a:r>
            <a:r>
              <a:rPr lang="zh-CN" altLang="en-US" sz="2800" dirty="0" smtClean="0">
                <a:latin typeface="楷体" panose="02010609060101010101" pitchFamily="49" charset="-122"/>
                <a:ea typeface="楷体" panose="02010609060101010101" pitchFamily="49" charset="-122"/>
              </a:rPr>
              <a:t>～</a:t>
            </a:r>
            <a:r>
              <a:rPr lang="en-US" altLang="zh-CN" sz="2800" dirty="0" smtClean="0">
                <a:latin typeface="楷体" panose="02010609060101010101" pitchFamily="49" charset="-122"/>
                <a:ea typeface="楷体" panose="02010609060101010101" pitchFamily="49" charset="-122"/>
              </a:rPr>
              <a:t>25%</a:t>
            </a: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endParaRPr>
          </a:p>
          <a:p>
            <a:pPr marL="365760" marR="0" lvl="0" indent="-255905" algn="l" defTabSz="914400" rtl="0" eaLnBrk="1" fontAlgn="auto" latinLnBrk="0" hangingPunct="1">
              <a:lnSpc>
                <a:spcPct val="80000"/>
              </a:lnSpc>
              <a:spcBef>
                <a:spcPts val="600"/>
              </a:spcBef>
              <a:spcAft>
                <a:spcPts val="0"/>
              </a:spcAft>
              <a:buClr>
                <a:schemeClr val="accent3"/>
              </a:buClr>
              <a:buSzTx/>
              <a:buFont typeface="Wingdings" panose="05000000000000000000" pitchFamily="2" charset="2"/>
              <a:buNone/>
              <a:defRPr/>
            </a:pPr>
            <a:r>
              <a:rPr kumimoji="0" lang="zh-CN" altLang="en-US" sz="2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痴呆早期与</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AD</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的表现相似，经过数年后最终呈全面痴呆。大部分 </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DLB</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病人都有波动性认知障碍和具体生动的视幻觉。有些</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DLB</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病人可出现肌阵挛、舞蹈样动作等运动异常。</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DLB</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病人较多出现晕厥，可能与自主神经功能紊乱有关。</a:t>
            </a:r>
            <a:endParaRPr kumimoji="0" lang="en-US" altLang="zh-CN" sz="2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00034" y="928670"/>
            <a:ext cx="8105803" cy="5286412"/>
          </a:xfrm>
          <a:prstGeom prst="rect">
            <a:avLst/>
          </a:prstGeom>
        </p:spPr>
        <p:txBody>
          <a:bodyPr vert="horz">
            <a:normAutofit/>
          </a:bodyPr>
          <a:lstStyle/>
          <a:p>
            <a:pPr marL="365760" marR="0" lvl="0" indent="-255905" algn="l" defTabSz="914400" rtl="0" eaLnBrk="1" fontAlgn="auto" latinLnBrk="0" hangingPunct="1">
              <a:lnSpc>
                <a:spcPct val="80000"/>
              </a:lnSpc>
              <a:spcBef>
                <a:spcPts val="300"/>
              </a:spcBef>
              <a:spcAft>
                <a:spcPts val="0"/>
              </a:spcAft>
              <a:buClr>
                <a:schemeClr val="accent3"/>
              </a:buClr>
              <a:buSzTx/>
              <a:buFont typeface="Wingdings" panose="05000000000000000000" pitchFamily="2" charset="2"/>
              <a:buChar char="l"/>
              <a:defRPr/>
            </a:pPr>
            <a:endParaRPr kumimoji="0" lang="zh-CN" altLang="en-US" sz="2400" b="1"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65760" lvl="0" indent="-255905" fontAlgn="auto">
              <a:lnSpc>
                <a:spcPct val="80000"/>
              </a:lnSpc>
              <a:spcBef>
                <a:spcPts val="300"/>
              </a:spcBef>
              <a:spcAft>
                <a:spcPts val="0"/>
              </a:spcAft>
              <a:buClr>
                <a:schemeClr val="accent3"/>
              </a:buClr>
              <a:buFont typeface="Wingdings" panose="05000000000000000000" pitchFamily="2" charset="2"/>
              <a:buChar char="n"/>
              <a:defRPr/>
            </a:pPr>
            <a:r>
              <a:rPr lang="zh-CN" altLang="en-US" sz="3200" dirty="0" smtClean="0">
                <a:latin typeface="楷体_GB2312" pitchFamily="49" charset="-122"/>
                <a:ea typeface="楷体_GB2312" pitchFamily="49" charset="-122"/>
              </a:rPr>
              <a:t>帕金森病痴呆 </a:t>
            </a:r>
            <a:r>
              <a:rPr lang="en-US" altLang="zh-CN" sz="3200" b="0" dirty="0" smtClean="0">
                <a:ea typeface="宋体" panose="02010600030101010101" pitchFamily="2" charset="-122"/>
              </a:rPr>
              <a:t>(PDD)</a:t>
            </a:r>
            <a:r>
              <a:rPr lang="zh-CN" altLang="en-US" sz="3200" b="0" dirty="0" smtClean="0">
                <a:ea typeface="宋体" panose="02010600030101010101" pitchFamily="2" charset="-122"/>
              </a:rPr>
              <a:t> </a:t>
            </a:r>
            <a:endParaRPr lang="zh-CN" altLang="en-US" sz="3200" b="0" dirty="0" smtClean="0">
              <a:ea typeface="宋体" panose="02010600030101010101" pitchFamily="2" charset="-122"/>
            </a:endParaRPr>
          </a:p>
          <a:p>
            <a:pPr marL="365760" lvl="0" indent="-255905" fontAlgn="auto">
              <a:lnSpc>
                <a:spcPct val="80000"/>
              </a:lnSpc>
              <a:spcBef>
                <a:spcPts val="300"/>
              </a:spcBef>
              <a:spcAft>
                <a:spcPts val="0"/>
              </a:spcAft>
              <a:buClr>
                <a:schemeClr val="accent3"/>
              </a:buClr>
              <a:defRPr/>
            </a:pPr>
            <a:r>
              <a:rPr lang="zh-CN" altLang="en-US" sz="2800" b="0" dirty="0" smtClean="0">
                <a:ea typeface="宋体" panose="02010600030101010101" pitchFamily="2" charset="-122"/>
              </a:rPr>
              <a:t>	</a:t>
            </a:r>
            <a:r>
              <a:rPr lang="zh-CN" altLang="en-US" sz="2800" b="0" dirty="0" smtClean="0">
                <a:latin typeface="楷体" panose="02010609060101010101" pitchFamily="49" charset="-122"/>
                <a:ea typeface="楷体" panose="02010609060101010101" pitchFamily="49" charset="-122"/>
              </a:rPr>
              <a:t>大约有</a:t>
            </a:r>
            <a:r>
              <a:rPr lang="en-US" altLang="zh-CN" sz="2800" b="0" dirty="0" smtClean="0">
                <a:latin typeface="楷体" panose="02010609060101010101" pitchFamily="49" charset="-122"/>
                <a:ea typeface="楷体" panose="02010609060101010101" pitchFamily="49" charset="-122"/>
              </a:rPr>
              <a:t>1/3</a:t>
            </a:r>
            <a:r>
              <a:rPr lang="zh-CN" altLang="en-US" sz="2800" b="0" dirty="0" smtClean="0">
                <a:latin typeface="楷体" panose="02010609060101010101" pitchFamily="49" charset="-122"/>
                <a:ea typeface="楷体" panose="02010609060101010101" pitchFamily="49" charset="-122"/>
              </a:rPr>
              <a:t>的</a:t>
            </a:r>
            <a:r>
              <a:rPr lang="en-US" altLang="zh-CN" sz="2800" b="0" dirty="0" smtClean="0">
                <a:latin typeface="楷体" panose="02010609060101010101" pitchFamily="49" charset="-122"/>
                <a:ea typeface="楷体" panose="02010609060101010101" pitchFamily="49" charset="-122"/>
              </a:rPr>
              <a:t>PD</a:t>
            </a:r>
            <a:r>
              <a:rPr lang="zh-CN" altLang="en-US" sz="2800" b="0" dirty="0" smtClean="0">
                <a:latin typeface="楷体" panose="02010609060101010101" pitchFamily="49" charset="-122"/>
                <a:ea typeface="楷体" panose="02010609060101010101" pitchFamily="49" charset="-122"/>
              </a:rPr>
              <a:t>病例在晚期伴有痴呆症状。</a:t>
            </a:r>
            <a:endParaRPr lang="zh-CN" altLang="en-US" sz="2400" b="0" dirty="0" smtClean="0">
              <a:latin typeface="楷体" panose="02010609060101010101" pitchFamily="49" charset="-122"/>
              <a:ea typeface="楷体" panose="02010609060101010101" pitchFamily="49" charset="-122"/>
            </a:endParaRPr>
          </a:p>
          <a:p>
            <a:pPr marL="365760" marR="0" lvl="0" indent="-255905" algn="l" defTabSz="914400" rtl="0" eaLnBrk="1" fontAlgn="auto" latinLnBrk="0" hangingPunct="1">
              <a:lnSpc>
                <a:spcPct val="80000"/>
              </a:lnSpc>
              <a:spcBef>
                <a:spcPts val="300"/>
              </a:spcBef>
              <a:spcAft>
                <a:spcPts val="0"/>
              </a:spcAft>
              <a:buClr>
                <a:schemeClr val="accent3"/>
              </a:buClr>
              <a:buSzTx/>
              <a:buFont typeface="Monotype Sorts" panose="05010101010101010101" pitchFamily="2" charset="2"/>
              <a:buNone/>
              <a:defRPr/>
            </a:pPr>
            <a:endParaRPr kumimoji="0" lang="en-US" altLang="zh-CN" sz="16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65760" marR="0" lvl="0" indent="-255905" algn="l" defTabSz="914400" rtl="0" eaLnBrk="1" fontAlgn="auto" latinLnBrk="0" hangingPunct="1">
              <a:lnSpc>
                <a:spcPct val="80000"/>
              </a:lnSpc>
              <a:spcBef>
                <a:spcPts val="300"/>
              </a:spcBef>
              <a:spcAft>
                <a:spcPts val="0"/>
              </a:spcAft>
              <a:buClr>
                <a:schemeClr val="accent3"/>
              </a:buClr>
              <a:buSzTx/>
              <a:buFont typeface="Wingdings" panose="05000000000000000000" pitchFamily="2" charset="2"/>
              <a:buChar char="n"/>
              <a:defRPr/>
            </a:pPr>
            <a:r>
              <a:rPr kumimoji="0" lang="zh-CN" altLang="en-US" sz="32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额颞痴呆 </a:t>
            </a:r>
            <a:r>
              <a:rPr kumimoji="0" lang="en-US" altLang="zh-CN"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(FTD)</a:t>
            </a:r>
            <a:r>
              <a:rPr kumimoji="0"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endParaRPr kumimoji="0"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65760" marR="0" lvl="0" indent="-255905" algn="l" defTabSz="914400" rtl="0" eaLnBrk="1" fontAlgn="auto" latinLnBrk="0" hangingPunct="1">
              <a:lnSpc>
                <a:spcPct val="80000"/>
              </a:lnSpc>
              <a:spcBef>
                <a:spcPts val="300"/>
              </a:spcBef>
              <a:spcAft>
                <a:spcPts val="0"/>
              </a:spcAft>
              <a:buClr>
                <a:schemeClr val="accent3"/>
              </a:buClr>
              <a:buSzTx/>
              <a:buFont typeface="Monotype Sorts" panose="05010101010101010101" pitchFamily="2" charset="2"/>
              <a:buNone/>
              <a:defRPr/>
            </a:pPr>
            <a:r>
              <a:rPr kumimoji="0" lang="zh-CN" altLang="en-US" sz="18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女性多于男性，额颞痴呆半数为家族性的 </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常染色体显性遗传），包括</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Pick</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病</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(1/4</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额颞痴呆的病人存在</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Pick</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小体</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。早期记忆可能未受损伤，临床以明显的人格、行为改变和认知障碍为特征。</a:t>
            </a:r>
            <a:endPar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endParaRPr>
          </a:p>
          <a:p>
            <a:pPr marL="365760" marR="0" lvl="0" indent="-255905" algn="l" defTabSz="914400" rtl="0" eaLnBrk="1" fontAlgn="auto" latinLnBrk="0" hangingPunct="1">
              <a:lnSpc>
                <a:spcPct val="80000"/>
              </a:lnSpc>
              <a:spcBef>
                <a:spcPts val="300"/>
              </a:spcBef>
              <a:spcAft>
                <a:spcPts val="0"/>
              </a:spcAft>
              <a:buClr>
                <a:schemeClr val="accent3"/>
              </a:buClr>
              <a:buSzTx/>
              <a:buFont typeface="Monotype Sorts" panose="05010101010101010101" pitchFamily="2" charset="2"/>
              <a:buNone/>
              <a:defRPr/>
            </a:pPr>
            <a:endParaRPr kumimoji="0" lang="zh-CN" altLang="en-US" sz="20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65760" marR="0" lvl="0" indent="-255905" algn="l" defTabSz="914400" rtl="0" eaLnBrk="1" fontAlgn="auto" latinLnBrk="0" hangingPunct="1">
              <a:lnSpc>
                <a:spcPct val="80000"/>
              </a:lnSpc>
              <a:spcBef>
                <a:spcPts val="300"/>
              </a:spcBef>
              <a:spcAft>
                <a:spcPts val="0"/>
              </a:spcAft>
              <a:buClr>
                <a:schemeClr val="accent3"/>
              </a:buClr>
              <a:buSzTx/>
              <a:buFont typeface="Wingdings" panose="05000000000000000000" pitchFamily="2" charset="2"/>
              <a:buChar char="n"/>
              <a:defRPr/>
            </a:pPr>
            <a:r>
              <a:rPr kumimoji="0" lang="zh-CN" altLang="en-US" sz="3200" b="1" i="0" u="none" strike="noStrike" kern="1200" cap="none" spc="0" normalizeH="0" baseline="0" noProof="0" dirty="0" smtClean="0">
                <a:ln>
                  <a:noFill/>
                </a:ln>
                <a:solidFill>
                  <a:schemeClr val="tx1"/>
                </a:solidFill>
                <a:effectLst/>
                <a:uLnTx/>
                <a:uFillTx/>
                <a:latin typeface="楷体_GB2312" pitchFamily="49" charset="-122"/>
                <a:ea typeface="楷体_GB2312" pitchFamily="49" charset="-122"/>
                <a:cs typeface="+mn-cs"/>
              </a:rPr>
              <a:t>其它</a:t>
            </a:r>
            <a:r>
              <a:rPr kumimoji="0"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（继发性痴呆）</a:t>
            </a:r>
            <a:endParaRPr kumimoji="0"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65760" marR="0" lvl="0" indent="-255905" algn="l" defTabSz="914400" rtl="0" eaLnBrk="1" fontAlgn="auto" latinLnBrk="0" hangingPunct="1">
              <a:lnSpc>
                <a:spcPct val="80000"/>
              </a:lnSpc>
              <a:spcBef>
                <a:spcPts val="300"/>
              </a:spcBef>
              <a:spcAft>
                <a:spcPts val="0"/>
              </a:spcAft>
              <a:buClr>
                <a:schemeClr val="accent3"/>
              </a:buClr>
              <a:buSzTx/>
              <a:buFont typeface="Monotype Sorts" panose="05010101010101010101" pitchFamily="2" charset="2"/>
              <a:buNone/>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脑部肿瘤，脑部伤害，中毒（酒精，药物），感染（</a:t>
            </a:r>
            <a:r>
              <a:rPr kumimoji="0" lang="en-US" altLang="zh-CN"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AIDS</a:t>
            </a:r>
            <a:r>
              <a:rPr kumimoji="0" lang="zh-CN" altLang="en-US" sz="28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，梅毒），营养、代谢疾病等</a:t>
            </a:r>
            <a:r>
              <a:rPr kumimoji="0" lang="zh-CN" altLang="en-US" sz="24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rPr>
              <a:t>。</a:t>
            </a:r>
            <a:endParaRPr kumimoji="0" lang="zh-CN" altLang="en-US" sz="2400" b="0"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endParaRPr>
          </a:p>
          <a:p>
            <a:pPr marL="365760" marR="0" lvl="0" indent="-255905" algn="l" defTabSz="914400" rtl="0" eaLnBrk="1" fontAlgn="auto" latinLnBrk="0" hangingPunct="1">
              <a:lnSpc>
                <a:spcPct val="80000"/>
              </a:lnSpc>
              <a:spcBef>
                <a:spcPts val="300"/>
              </a:spcBef>
              <a:spcAft>
                <a:spcPts val="0"/>
              </a:spcAft>
              <a:buClr>
                <a:schemeClr val="accent3"/>
              </a:buClr>
              <a:buSzTx/>
              <a:buFont typeface="Monotype Sorts" panose="05010101010101010101" pitchFamily="2" charset="2"/>
              <a:buNone/>
              <a:defRPr/>
            </a:pPr>
            <a:r>
              <a:rPr kumimoji="0" lang="zh-CN" altLang="en-US" sz="16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rPr>
              <a:t>	</a:t>
            </a:r>
            <a:endParaRPr kumimoji="0" lang="zh-CN" altLang="en-US" sz="16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0</TotalTime>
  <Words>6031</Words>
  <Application>WPS 演示</Application>
  <PresentationFormat>全屏显示(4:3)</PresentationFormat>
  <Paragraphs>446</Paragraphs>
  <Slides>43</Slides>
  <Notes>3</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43</vt:i4>
      </vt:variant>
    </vt:vector>
  </HeadingPairs>
  <TitlesOfParts>
    <vt:vector size="69" baseType="lpstr">
      <vt:lpstr>Arial</vt:lpstr>
      <vt:lpstr>宋体</vt:lpstr>
      <vt:lpstr>Wingdings</vt:lpstr>
      <vt:lpstr>华文宋体</vt:lpstr>
      <vt:lpstr>Wingdings 2</vt:lpstr>
      <vt:lpstr>Wingdings</vt:lpstr>
      <vt:lpstr>Georgia</vt:lpstr>
      <vt:lpstr>华文中宋</vt:lpstr>
      <vt:lpstr>华文楷体</vt:lpstr>
      <vt:lpstr>楷体</vt:lpstr>
      <vt:lpstr>Calibri</vt:lpstr>
      <vt:lpstr>Arial Unicode MS</vt:lpstr>
      <vt:lpstr>华文新魏</vt:lpstr>
      <vt:lpstr>Monotype Sorts</vt:lpstr>
      <vt:lpstr>楷体_GB2312</vt:lpstr>
      <vt:lpstr>新宋体</vt:lpstr>
      <vt:lpstr>微软雅黑</vt:lpstr>
      <vt:lpstr>Tahoma</vt:lpstr>
      <vt:lpstr>Thorndale Duospace WT J</vt:lpstr>
      <vt:lpstr>Times New Roman</vt:lpstr>
      <vt:lpstr>幼圆</vt:lpstr>
      <vt:lpstr>隶书</vt:lpstr>
      <vt:lpstr>Verdana</vt:lpstr>
      <vt:lpstr>Microsoft Yi Baiti</vt:lpstr>
      <vt:lpstr>Tahoma</vt:lpstr>
      <vt:lpstr>都市</vt:lpstr>
      <vt:lpstr>PowerPoint 演示文稿</vt:lpstr>
      <vt:lpstr>主要内容</vt:lpstr>
      <vt:lpstr>老年神经退行性疾病</vt:lpstr>
      <vt:lpstr>AD和PD病理改变</vt:lpstr>
      <vt:lpstr>痴呆与阿尔兹海默病（AD）</vt:lpstr>
      <vt:lpstr>定义</vt:lpstr>
      <vt:lpstr>分类</vt:lpstr>
      <vt:lpstr>PowerPoint 演示文稿</vt:lpstr>
      <vt:lpstr>PowerPoint 演示文稿</vt:lpstr>
      <vt:lpstr>临床表现及进展</vt:lpstr>
      <vt:lpstr>早发现</vt:lpstr>
      <vt:lpstr>画钟测验(clock drawing test，CDT)</vt:lpstr>
      <vt:lpstr>假性痴呆与痴呆鉴别</vt:lpstr>
      <vt:lpstr>疾病影响</vt:lpstr>
      <vt:lpstr>疾病负担</vt:lpstr>
      <vt:lpstr>中国痴呆患病率及患病人数预测</vt:lpstr>
      <vt:lpstr>痴呆危险因素</vt:lpstr>
      <vt:lpstr>PowerPoint 演示文稿</vt:lpstr>
      <vt:lpstr>PowerPoint 演示文稿</vt:lpstr>
      <vt:lpstr>痴呆诊断标准</vt:lpstr>
      <vt:lpstr>痴呆亚型诊断标准</vt:lpstr>
      <vt:lpstr>辅助检查</vt:lpstr>
      <vt:lpstr>轻度认知障碍 (Mild Cognitive Impairment,  MCI)</vt:lpstr>
      <vt:lpstr>痴呆预防控制</vt:lpstr>
      <vt:lpstr>PowerPoint 演示文稿</vt:lpstr>
      <vt:lpstr>帕金森综合症与帕金森病（PD）</vt:lpstr>
      <vt:lpstr>定义</vt:lpstr>
      <vt:lpstr>帕金森病综合症类型分布</vt:lpstr>
      <vt:lpstr>帕金森病</vt:lpstr>
      <vt:lpstr>帕金森病典型症状</vt:lpstr>
      <vt:lpstr>帕金森病分期</vt:lpstr>
      <vt:lpstr>PowerPoint 演示文稿</vt:lpstr>
      <vt:lpstr>早发现</vt:lpstr>
      <vt:lpstr>PowerPoint 演示文稿</vt:lpstr>
      <vt:lpstr>PowerPoint 演示文稿</vt:lpstr>
      <vt:lpstr>震颤鉴别</vt:lpstr>
      <vt:lpstr>危险因素</vt:lpstr>
      <vt:lpstr>保护性因素</vt:lpstr>
      <vt:lpstr>患病率与经济负担</vt:lpstr>
      <vt:lpstr>25年多国帕金森病人数预测</vt:lpstr>
      <vt:lpstr>诊断</vt:lpstr>
      <vt:lpstr>治疗和护理</vt:lpstr>
      <vt:lpstr>PowerPoint 演示文稿</vt:lpstr>
    </vt:vector>
  </TitlesOfParts>
  <Company>China CDC - NCNCD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老年神经退行性疾病</dc:title>
  <dc:creator>王志会</dc:creator>
  <cp:lastModifiedBy>ALLLLLLLex</cp:lastModifiedBy>
  <cp:revision>1293</cp:revision>
  <dcterms:created xsi:type="dcterms:W3CDTF">2010-07-09T06:18:00Z</dcterms:created>
  <dcterms:modified xsi:type="dcterms:W3CDTF">2025-12-24T08:18:05Z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5897AD84819C4092B36C2A83156DA566_13</vt:lpwstr>
  </property>
  <property fmtid="{D5CDD505-2E9C-101B-9397-08002B2CF9AE}" pid="3" name="KSOProductBuildVer">
    <vt:lpwstr>2052-11.8.2.11718</vt:lpwstr>
  </property>
</Properties>
</file>