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handoutMasterIdLst>
    <p:handoutMasterId r:id="rId33"/>
  </p:handoutMasterIdLst>
  <p:sldIdLst>
    <p:sldId id="280" r:id="rId3"/>
    <p:sldId id="256" r:id="rId4"/>
    <p:sldId id="281" r:id="rId5"/>
    <p:sldId id="260" r:id="rId6"/>
    <p:sldId id="282" r:id="rId7"/>
    <p:sldId id="262" r:id="rId8"/>
    <p:sldId id="283" r:id="rId9"/>
    <p:sldId id="264" r:id="rId10"/>
    <p:sldId id="284" r:id="rId11"/>
    <p:sldId id="285" r:id="rId12"/>
    <p:sldId id="286" r:id="rId13"/>
    <p:sldId id="268" r:id="rId14"/>
    <p:sldId id="303" r:id="rId15"/>
    <p:sldId id="305" r:id="rId16"/>
    <p:sldId id="306" r:id="rId17"/>
    <p:sldId id="290" r:id="rId18"/>
    <p:sldId id="278" r:id="rId19"/>
    <p:sldId id="291" r:id="rId20"/>
    <p:sldId id="292" r:id="rId21"/>
    <p:sldId id="293" r:id="rId22"/>
    <p:sldId id="273" r:id="rId23"/>
    <p:sldId id="297" r:id="rId24"/>
    <p:sldId id="294" r:id="rId25"/>
    <p:sldId id="298" r:id="rId26"/>
    <p:sldId id="299" r:id="rId27"/>
    <p:sldId id="307" r:id="rId28"/>
    <p:sldId id="311" r:id="rId29"/>
    <p:sldId id="313" r:id="rId30"/>
    <p:sldId id="296" r:id="rId31"/>
  </p:sldIdLst>
  <p:sldSz cx="12192000" cy="6858000"/>
  <p:notesSz cx="6858000" cy="9144000"/>
  <p:embeddedFontLst>
    <p:embeddedFont>
      <p:font typeface="仿宋" panose="02010609060101010101" charset="-122"/>
      <p:regular r:id="rId37"/>
    </p:embeddedFont>
    <p:embeddedFont>
      <p:font typeface="微软雅黑" panose="020B0503020204020204" charset="-122"/>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B726"/>
    <a:srgbClr val="179973"/>
    <a:srgbClr val="F55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89" d="100"/>
          <a:sy n="89" d="100"/>
        </p:scale>
        <p:origin x="-168" y="-102"/>
      </p:cViewPr>
      <p:guideLst>
        <p:guide orient="horz" pos="2131"/>
        <p:guide pos="37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4" y="0"/>
            <a:ext cx="12192000" cy="6858000"/>
          </a:xfrm>
          <a:prstGeom prst="rect">
            <a:avLst/>
          </a:prstGeom>
        </p:spPr>
      </p:pic>
      <p:sp>
        <p:nvSpPr>
          <p:cNvPr id="7" name="矩形 6"/>
          <p:cNvSpPr/>
          <p:nvPr userDrawn="1"/>
        </p:nvSpPr>
        <p:spPr>
          <a:xfrm>
            <a:off x="162953" y="242711"/>
            <a:ext cx="11831491" cy="6478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rcRect t="31094" r="69306"/>
          <a:stretch>
            <a:fillRect/>
          </a:stretch>
        </p:blipFill>
        <p:spPr>
          <a:xfrm>
            <a:off x="-21106" y="-40613"/>
            <a:ext cx="1149995" cy="145086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microsoft.com/office/2007/relationships/hdphoto" Target="../media/image11.wdp"/><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5" Type="http://schemas.openxmlformats.org/officeDocument/2006/relationships/slideLayout" Target="../slideLayouts/slideLayout1.xml"/><Relationship Id="rId24" Type="http://schemas.openxmlformats.org/officeDocument/2006/relationships/tags" Target="../tags/tag15.xml"/><Relationship Id="rId23" Type="http://schemas.openxmlformats.org/officeDocument/2006/relationships/tags" Target="../tags/tag14.xml"/><Relationship Id="rId22" Type="http://schemas.openxmlformats.org/officeDocument/2006/relationships/tags" Target="../tags/tag13.xml"/><Relationship Id="rId21" Type="http://schemas.openxmlformats.org/officeDocument/2006/relationships/tags" Target="../tags/tag12.xml"/><Relationship Id="rId20" Type="http://schemas.openxmlformats.org/officeDocument/2006/relationships/tags" Target="../tags/tag11.xml"/><Relationship Id="rId2" Type="http://schemas.microsoft.com/office/2007/relationships/hdphoto" Target="../media/image4.wdp"/><Relationship Id="rId19" Type="http://schemas.openxmlformats.org/officeDocument/2006/relationships/tags" Target="../tags/tag10.xml"/><Relationship Id="rId18" Type="http://schemas.openxmlformats.org/officeDocument/2006/relationships/tags" Target="../tags/tag9.xml"/><Relationship Id="rId17" Type="http://schemas.openxmlformats.org/officeDocument/2006/relationships/tags" Target="../tags/tag8.xml"/><Relationship Id="rId16" Type="http://schemas.openxmlformats.org/officeDocument/2006/relationships/tags" Target="../tags/tag7.xml"/><Relationship Id="rId15" Type="http://schemas.openxmlformats.org/officeDocument/2006/relationships/tags" Target="../tags/tag6.xml"/><Relationship Id="rId14" Type="http://schemas.openxmlformats.org/officeDocument/2006/relationships/tags" Target="../tags/tag5.xml"/><Relationship Id="rId13" Type="http://schemas.openxmlformats.org/officeDocument/2006/relationships/tags" Target="../tags/tag4.xml"/><Relationship Id="rId12" Type="http://schemas.openxmlformats.org/officeDocument/2006/relationships/tags" Target="../tags/tag3.xml"/><Relationship Id="rId11" Type="http://schemas.openxmlformats.org/officeDocument/2006/relationships/tags" Target="../tags/tag2.xml"/><Relationship Id="rId10" Type="http://schemas.openxmlformats.org/officeDocument/2006/relationships/tags" Target="../tags/tag1.xml"/><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2" Type="http://schemas.openxmlformats.org/officeDocument/2006/relationships/slideLayout" Target="../slideLayouts/slideLayout1.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18"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907774" y="3787674"/>
            <a:ext cx="2876839" cy="3110939"/>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26" name="组合 25"/>
          <p:cNvGrpSpPr/>
          <p:nvPr/>
        </p:nvGrpSpPr>
        <p:grpSpPr>
          <a:xfrm>
            <a:off x="-68298" y="4479823"/>
            <a:ext cx="12260298" cy="2464967"/>
            <a:chOff x="-68298" y="4479823"/>
            <a:chExt cx="12260298" cy="2464967"/>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870304" y="1425628"/>
            <a:ext cx="10383093" cy="1446550"/>
          </a:xfrm>
          <a:prstGeom prst="rect">
            <a:avLst/>
          </a:prstGeom>
          <a:noFill/>
        </p:spPr>
        <p:txBody>
          <a:bodyPr wrap="square">
            <a:spAutoFit/>
          </a:bodyPr>
          <a:lstStyle/>
          <a:p>
            <a:r>
              <a:rPr lang="en-US" altLang="zh-CN" sz="88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2025</a:t>
            </a:r>
            <a:r>
              <a:rPr lang="zh-CN" altLang="en-US" sz="88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联合国糖尿病日</a:t>
            </a:r>
            <a:endParaRPr lang="zh-CN" altLang="en-US" sz="88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23" name="文本框 22"/>
          <p:cNvSpPr txBox="1"/>
          <p:nvPr/>
        </p:nvSpPr>
        <p:spPr>
          <a:xfrm>
            <a:off x="3077678" y="3575069"/>
            <a:ext cx="6132378" cy="337185"/>
          </a:xfrm>
          <a:prstGeom prst="rect">
            <a:avLst/>
          </a:prstGeom>
          <a:noFill/>
        </p:spPr>
        <p:txBody>
          <a:bodyPr wrap="square">
            <a:spAutoFit/>
          </a:bodyPr>
          <a:lstStyle/>
          <a:p>
            <a:pPr algn="ctr"/>
            <a:r>
              <a:rPr lang="zh-CN" altLang="en-US" sz="1600" b="1" spc="300" dirty="0">
                <a:solidFill>
                  <a:schemeClr val="tx1"/>
                </a:solidFill>
                <a:latin typeface="仿宋" panose="02010609060101010101" charset="-122"/>
                <a:ea typeface="仿宋" panose="02010609060101010101" charset="-122"/>
                <a:cs typeface="阿里巴巴普惠体" panose="00020600040101010101" pitchFamily="18" charset="-122"/>
                <a:sym typeface="+mn-ea"/>
              </a:rPr>
              <a:t>了解更多，行动更多，关</a:t>
            </a:r>
            <a:r>
              <a:rPr lang="zh-CN" altLang="en-US" sz="1600" b="1" spc="300" dirty="0" smtClean="0">
                <a:solidFill>
                  <a:schemeClr val="tx1"/>
                </a:solidFill>
                <a:latin typeface="仿宋" panose="02010609060101010101" charset="-122"/>
                <a:ea typeface="仿宋" panose="02010609060101010101" charset="-122"/>
                <a:cs typeface="阿里巴巴普惠体" panose="00020600040101010101" pitchFamily="18" charset="-122"/>
                <a:sym typeface="+mn-ea"/>
              </a:rPr>
              <a:t>注职场糖</a:t>
            </a:r>
            <a:r>
              <a:rPr lang="zh-CN" altLang="en-US" sz="1600" b="1" spc="300" dirty="0">
                <a:solidFill>
                  <a:schemeClr val="tx1"/>
                </a:solidFill>
                <a:latin typeface="仿宋" panose="02010609060101010101" charset="-122"/>
                <a:ea typeface="仿宋" panose="02010609060101010101" charset="-122"/>
                <a:cs typeface="阿里巴巴普惠体" panose="00020600040101010101" pitchFamily="18" charset="-122"/>
                <a:sym typeface="+mn-ea"/>
              </a:rPr>
              <a:t>尿病</a:t>
            </a:r>
            <a:endParaRPr lang="zh-CN" altLang="en-US" sz="1600" b="1" spc="300" dirty="0">
              <a:solidFill>
                <a:schemeClr val="tx1"/>
              </a:solidFill>
              <a:latin typeface="仿宋" panose="02010609060101010101" charset="-122"/>
              <a:ea typeface="仿宋" panose="02010609060101010101" charset="-122"/>
              <a:cs typeface="阿里巴巴普惠体" panose="00020600040101010101" pitchFamily="18" charset="-122"/>
              <a:sym typeface="+mn-ea"/>
            </a:endParaRPr>
          </a:p>
        </p:txBody>
      </p:sp>
      <p:grpSp>
        <p:nvGrpSpPr>
          <p:cNvPr id="33" name="组合 32"/>
          <p:cNvGrpSpPr/>
          <p:nvPr/>
        </p:nvGrpSpPr>
        <p:grpSpPr>
          <a:xfrm>
            <a:off x="3391157" y="848794"/>
            <a:ext cx="2527286" cy="485557"/>
            <a:chOff x="3126658" y="363626"/>
            <a:chExt cx="2302394"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预</a:t>
              </a:r>
              <a:endParaRPr lang="zh-CN" altLang="en-US" sz="20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防</a:t>
              </a:r>
              <a:endParaRPr lang="zh-CN" altLang="en-US" sz="20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糖</a:t>
              </a:r>
              <a:endParaRPr lang="zh-CN" altLang="en-US" sz="20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尿</a:t>
              </a:r>
              <a:endParaRPr lang="zh-CN" altLang="en-US" sz="2000" dirty="0">
                <a:latin typeface="三极砖隶简体" panose="00000500000000000000" pitchFamily="2" charset="-122"/>
                <a:ea typeface="三极砖隶简体" panose="00000500000000000000" pitchFamily="2" charset="-122"/>
              </a:endParaRPr>
            </a:p>
          </p:txBody>
        </p:sp>
        <p:sp>
          <p:nvSpPr>
            <p:cNvPr id="32" name="椭圆 31"/>
            <p:cNvSpPr/>
            <p:nvPr/>
          </p:nvSpPr>
          <p:spPr>
            <a:xfrm>
              <a:off x="4986703"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病</a:t>
              </a:r>
              <a:endParaRPr lang="zh-CN" altLang="en-US" sz="2000" dirty="0">
                <a:latin typeface="三极砖隶简体" panose="00000500000000000000" pitchFamily="2" charset="-122"/>
                <a:ea typeface="三极砖隶简体" panose="00000500000000000000" pitchFamily="2" charset="-122"/>
              </a:endParaRPr>
            </a:p>
          </p:txBody>
        </p:sp>
      </p:grpSp>
      <p:grpSp>
        <p:nvGrpSpPr>
          <p:cNvPr id="38" name="组合 37"/>
          <p:cNvGrpSpPr/>
          <p:nvPr/>
        </p:nvGrpSpPr>
        <p:grpSpPr>
          <a:xfrm>
            <a:off x="6421369" y="848794"/>
            <a:ext cx="2527286" cy="485557"/>
            <a:chOff x="3126658" y="363626"/>
            <a:chExt cx="2302394" cy="442349"/>
          </a:xfrm>
          <a:solidFill>
            <a:srgbClr val="179973"/>
          </a:solidFill>
        </p:grpSpPr>
        <p:sp>
          <p:nvSpPr>
            <p:cNvPr id="39" name="椭圆 38"/>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人</a:t>
              </a:r>
              <a:endParaRPr lang="zh-CN" altLang="en-US" sz="2000" dirty="0">
                <a:latin typeface="三极砖隶简体" panose="00000500000000000000" pitchFamily="2" charset="-122"/>
                <a:ea typeface="三极砖隶简体" panose="00000500000000000000" pitchFamily="2" charset="-122"/>
              </a:endParaRPr>
            </a:p>
          </p:txBody>
        </p:sp>
        <p:sp>
          <p:nvSpPr>
            <p:cNvPr id="40" name="椭圆 39"/>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人</a:t>
              </a:r>
              <a:endParaRPr lang="zh-CN" altLang="en-US" sz="2000" dirty="0">
                <a:latin typeface="三极砖隶简体" panose="00000500000000000000" pitchFamily="2" charset="-122"/>
                <a:ea typeface="三极砖隶简体" panose="00000500000000000000" pitchFamily="2" charset="-122"/>
              </a:endParaRPr>
            </a:p>
          </p:txBody>
        </p:sp>
        <p:sp>
          <p:nvSpPr>
            <p:cNvPr id="41" name="椭圆 40"/>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保</a:t>
              </a:r>
              <a:endParaRPr lang="zh-CN" altLang="en-US" sz="2000" dirty="0">
                <a:latin typeface="三极砖隶简体" panose="00000500000000000000" pitchFamily="2" charset="-122"/>
                <a:ea typeface="三极砖隶简体" panose="00000500000000000000" pitchFamily="2" charset="-122"/>
              </a:endParaRPr>
            </a:p>
          </p:txBody>
        </p:sp>
        <p:sp>
          <p:nvSpPr>
            <p:cNvPr id="42" name="椭圆 41"/>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健</a:t>
              </a:r>
              <a:endParaRPr lang="zh-CN" altLang="en-US" sz="2000" dirty="0">
                <a:latin typeface="三极砖隶简体" panose="00000500000000000000" pitchFamily="2" charset="-122"/>
                <a:ea typeface="三极砖隶简体" panose="00000500000000000000" pitchFamily="2" charset="-122"/>
              </a:endParaRPr>
            </a:p>
          </p:txBody>
        </p:sp>
        <p:sp>
          <p:nvSpPr>
            <p:cNvPr id="43" name="椭圆 42"/>
            <p:cNvSpPr/>
            <p:nvPr/>
          </p:nvSpPr>
          <p:spPr>
            <a:xfrm>
              <a:off x="4986703"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康</a:t>
              </a:r>
              <a:endParaRPr lang="zh-CN" altLang="en-US" sz="2000" dirty="0">
                <a:latin typeface="三极砖隶简体" panose="00000500000000000000" pitchFamily="2" charset="-122"/>
                <a:ea typeface="三极砖隶简体" panose="00000500000000000000" pitchFamily="2" charset="-122"/>
              </a:endParaRPr>
            </a:p>
          </p:txBody>
        </p:sp>
      </p:grpSp>
      <p:grpSp>
        <p:nvGrpSpPr>
          <p:cNvPr id="48" name="组合 47"/>
          <p:cNvGrpSpPr/>
          <p:nvPr/>
        </p:nvGrpSpPr>
        <p:grpSpPr>
          <a:xfrm>
            <a:off x="3039124" y="2937683"/>
            <a:ext cx="5968992" cy="446067"/>
            <a:chOff x="3127457" y="3043876"/>
            <a:chExt cx="5968992" cy="446067"/>
          </a:xfrm>
        </p:grpSpPr>
        <p:sp>
          <p:nvSpPr>
            <p:cNvPr id="44" name="矩形: 圆角 43"/>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合理膳食</a:t>
              </a:r>
              <a:endPar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5" name="矩形: 圆角 44"/>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rPr>
                <a:t>适量运动</a:t>
              </a:r>
              <a:endParaRPr lang="en-US" altLang="zh-CN"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6" name="矩形: 圆角 45"/>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健康体重</a:t>
              </a:r>
              <a:endParaRPr lang="en-US" altLang="zh-CN"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7" name="矩形: 圆角 46"/>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健康血糖</a:t>
              </a:r>
              <a:endParaRPr lang="en-US" altLang="zh-CN"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1000" fill="hold"/>
                                        <p:tgtEl>
                                          <p:spTgt spid="38"/>
                                        </p:tgtEl>
                                        <p:attrNameLst>
                                          <p:attrName>ppt_w</p:attrName>
                                        </p:attrNameLst>
                                      </p:cBhvr>
                                      <p:tavLst>
                                        <p:tav tm="0">
                                          <p:val>
                                            <p:strVal val="#ppt_w+.3"/>
                                          </p:val>
                                        </p:tav>
                                        <p:tav tm="100000">
                                          <p:val>
                                            <p:strVal val="#ppt_w"/>
                                          </p:val>
                                        </p:tav>
                                      </p:tavLst>
                                    </p:anim>
                                    <p:anim calcmode="lin" valueType="num">
                                      <p:cBhvr>
                                        <p:cTn id="38" dur="1000" fill="hold"/>
                                        <p:tgtEl>
                                          <p:spTgt spid="38"/>
                                        </p:tgtEl>
                                        <p:attrNameLst>
                                          <p:attrName>ppt_h</p:attrName>
                                        </p:attrNameLst>
                                      </p:cBhvr>
                                      <p:tavLst>
                                        <p:tav tm="0">
                                          <p:val>
                                            <p:strVal val="#ppt_h"/>
                                          </p:val>
                                        </p:tav>
                                        <p:tav tm="100000">
                                          <p:val>
                                            <p:strVal val="#ppt_h"/>
                                          </p:val>
                                        </p:tav>
                                      </p:tavLst>
                                    </p:anim>
                                    <p:animEffect transition="in" filter="fade">
                                      <p:cBhvr>
                                        <p:cTn id="39" dur="10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16389" y="1778513"/>
            <a:ext cx="2552497" cy="3832577"/>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162" y="1778513"/>
            <a:ext cx="2646878" cy="3974291"/>
          </a:xfrm>
          <a:prstGeom prst="rect">
            <a:avLst/>
          </a:prstGeom>
        </p:spPr>
      </p:pic>
      <p:grpSp>
        <p:nvGrpSpPr>
          <p:cNvPr id="2" name="组合 1"/>
          <p:cNvGrpSpPr/>
          <p:nvPr/>
        </p:nvGrpSpPr>
        <p:grpSpPr>
          <a:xfrm>
            <a:off x="1317628" y="504803"/>
            <a:ext cx="3206744" cy="505836"/>
            <a:chOff x="3299056" y="2139339"/>
            <a:chExt cx="3206744" cy="505836"/>
          </a:xfrm>
        </p:grpSpPr>
        <p:sp>
          <p:nvSpPr>
            <p:cNvPr id="3" name="文本框 2"/>
            <p:cNvSpPr txBox="1"/>
            <p:nvPr/>
          </p:nvSpPr>
          <p:spPr>
            <a:xfrm>
              <a:off x="3858922" y="2220443"/>
              <a:ext cx="2646878"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糖尿病的常见症状</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椭圆 6"/>
            <p:cNvSpPr/>
            <p:nvPr/>
          </p:nvSpPr>
          <p:spPr>
            <a:xfrm>
              <a:off x="3299056" y="2139339"/>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阿里巴巴普惠体" panose="00020600040101010101" pitchFamily="18" charset="-122"/>
                  <a:ea typeface="阿里巴巴普惠体" panose="00020600040101010101" pitchFamily="18" charset="-122"/>
                  <a:cs typeface="阿里巴巴普惠体" panose="00020600040101010101" pitchFamily="18" charset="-122"/>
                </a:rPr>
                <a:t>三</a:t>
              </a:r>
              <a:endParaRPr lang="zh-CN" altLang="en-US" sz="20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3" name="组合 12"/>
          <p:cNvGrpSpPr/>
          <p:nvPr/>
        </p:nvGrpSpPr>
        <p:grpSpPr>
          <a:xfrm>
            <a:off x="3939462" y="2108618"/>
            <a:ext cx="2094449" cy="2459009"/>
            <a:chOff x="1877494" y="1541558"/>
            <a:chExt cx="2094449" cy="2459009"/>
          </a:xfrm>
        </p:grpSpPr>
        <p:sp>
          <p:nvSpPr>
            <p:cNvPr id="5" name="文本框 4"/>
            <p:cNvSpPr txBox="1"/>
            <p:nvPr/>
          </p:nvSpPr>
          <p:spPr>
            <a:xfrm>
              <a:off x="1877494" y="2096135"/>
              <a:ext cx="2094449" cy="1904432"/>
            </a:xfrm>
            <a:prstGeom prst="rect">
              <a:avLst/>
            </a:prstGeom>
          </p:spPr>
          <p:txBody>
            <a:bodyPr wrap="square">
              <a:spAutoFit/>
            </a:bodyPr>
            <a:lstStyle/>
            <a:p>
              <a:pPr>
                <a:lnSpc>
                  <a:spcPct val="15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身体细胞一直处于能量匮乏的状态，各机能都会下降，人体自然就会感觉全身乏力、精神萎靡。</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矩形: 圆角 7"/>
            <p:cNvSpPr/>
            <p:nvPr/>
          </p:nvSpPr>
          <p:spPr>
            <a:xfrm>
              <a:off x="1946013" y="1541558"/>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疲劳乏力</a:t>
              </a:r>
              <a:endParaRPr lang="zh-CN" altLang="en-US" b="1" dirty="0"/>
            </a:p>
          </p:txBody>
        </p:sp>
      </p:grpSp>
      <p:grpSp>
        <p:nvGrpSpPr>
          <p:cNvPr id="14" name="组合 13"/>
          <p:cNvGrpSpPr/>
          <p:nvPr/>
        </p:nvGrpSpPr>
        <p:grpSpPr>
          <a:xfrm>
            <a:off x="9468792" y="2032001"/>
            <a:ext cx="1761327" cy="3390701"/>
            <a:chOff x="1911359" y="1348530"/>
            <a:chExt cx="1761327" cy="3390701"/>
          </a:xfrm>
        </p:grpSpPr>
        <p:sp>
          <p:nvSpPr>
            <p:cNvPr id="15" name="文本框 14"/>
            <p:cNvSpPr txBox="1"/>
            <p:nvPr/>
          </p:nvSpPr>
          <p:spPr>
            <a:xfrm>
              <a:off x="1911359" y="2096135"/>
              <a:ext cx="1729783" cy="2643096"/>
            </a:xfrm>
            <a:prstGeom prst="rect">
              <a:avLst/>
            </a:prstGeom>
          </p:spPr>
          <p:txBody>
            <a:bodyPr wrap="square">
              <a:spAutoFit/>
            </a:bodyPr>
            <a:lstStyle/>
            <a:p>
              <a:pPr>
                <a:lnSpc>
                  <a:spcPct val="15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血糖过高会损害身体神经和血管，影响血液循环，即便出现一个小伤口，糖尿病患者也需要数周甚至数月才能愈合。</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6" name="矩形: 圆角 15"/>
            <p:cNvSpPr/>
            <p:nvPr/>
          </p:nvSpPr>
          <p:spPr>
            <a:xfrm>
              <a:off x="1946723" y="1348530"/>
              <a:ext cx="1725963" cy="615146"/>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皮肤瘙痒伤口愈合缓慢</a:t>
              </a:r>
              <a:endParaRPr lang="zh-CN" altLang="en-US" b="1" dirty="0"/>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18"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907774" y="3787674"/>
            <a:ext cx="2876839" cy="3110939"/>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26" name="组合 25"/>
          <p:cNvGrpSpPr/>
          <p:nvPr/>
        </p:nvGrpSpPr>
        <p:grpSpPr>
          <a:xfrm>
            <a:off x="-68298" y="4479823"/>
            <a:ext cx="12260298" cy="2464967"/>
            <a:chOff x="-68298" y="4479823"/>
            <a:chExt cx="12260298" cy="2464967"/>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784860" y="1550670"/>
            <a:ext cx="10683240" cy="1322070"/>
          </a:xfrm>
          <a:prstGeom prst="rect">
            <a:avLst/>
          </a:prstGeom>
          <a:noFill/>
        </p:spPr>
        <p:txBody>
          <a:bodyPr wrap="square">
            <a:spAutoFit/>
          </a:bodyPr>
          <a:lstStyle/>
          <a:p>
            <a:pPr marL="0" indent="0">
              <a:buNone/>
            </a:pPr>
            <a:r>
              <a:rPr lang="zh-CN" altLang="en-US" sz="8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sym typeface="+mn-ea"/>
              </a:rPr>
              <a:t>生活中糖尿病如何监测</a:t>
            </a:r>
            <a:endParaRPr lang="zh-CN" altLang="en-US" sz="8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23" name="文本框 22"/>
          <p:cNvSpPr txBox="1"/>
          <p:nvPr/>
        </p:nvSpPr>
        <p:spPr>
          <a:xfrm>
            <a:off x="2882264" y="3477915"/>
            <a:ext cx="6132378" cy="337185"/>
          </a:xfrm>
          <a:prstGeom prst="rect">
            <a:avLst/>
          </a:prstGeom>
          <a:noFill/>
        </p:spPr>
        <p:txBody>
          <a:bodyPr wrap="square">
            <a:spAutoFit/>
          </a:bodyPr>
          <a:lstStyle/>
          <a:p>
            <a:pPr algn="ct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了解更多，行动更多，关</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注职场糖</a:t>
            </a: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尿病</a:t>
            </a:r>
            <a:endPar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33" name="组合 32"/>
          <p:cNvGrpSpPr/>
          <p:nvPr/>
        </p:nvGrpSpPr>
        <p:grpSpPr>
          <a:xfrm>
            <a:off x="4983809" y="895379"/>
            <a:ext cx="2304424" cy="554790"/>
            <a:chOff x="3126658" y="363626"/>
            <a:chExt cx="1837382"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四</a:t>
              </a:r>
              <a:endParaRPr lang="zh-CN" altLang="en-US" sz="28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grpSp>
        <p:nvGrpSpPr>
          <p:cNvPr id="2" name="组合 1"/>
          <p:cNvGrpSpPr/>
          <p:nvPr/>
        </p:nvGrpSpPr>
        <p:grpSpPr>
          <a:xfrm>
            <a:off x="3129823" y="2872731"/>
            <a:ext cx="5968992" cy="446067"/>
            <a:chOff x="3127457" y="3043876"/>
            <a:chExt cx="5968992" cy="446067"/>
          </a:xfrm>
        </p:grpSpPr>
        <p:sp>
          <p:nvSpPr>
            <p:cNvPr id="3" name="矩形: 圆角 2"/>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合理膳食</a:t>
              </a:r>
              <a:endParaRPr lang="zh-CN" altLang="en-US" b="1" dirty="0"/>
            </a:p>
          </p:txBody>
        </p:sp>
        <p:sp>
          <p:nvSpPr>
            <p:cNvPr id="4" name="矩形: 圆角 3"/>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适量运动</a:t>
              </a:r>
              <a:endParaRPr lang="en-US" altLang="zh-CN" b="1" dirty="0"/>
            </a:p>
          </p:txBody>
        </p:sp>
        <p:sp>
          <p:nvSpPr>
            <p:cNvPr id="8" name="矩形: 圆角 7"/>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健康体重</a:t>
              </a:r>
              <a:endParaRPr lang="en-US" altLang="zh-CN" b="1" dirty="0"/>
            </a:p>
          </p:txBody>
        </p:sp>
        <p:sp>
          <p:nvSpPr>
            <p:cNvPr id="11" name="矩形: 圆角 10"/>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健康血糖</a:t>
              </a:r>
              <a:endParaRPr lang="en-US" altLang="zh-CN" b="1" dirty="0"/>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81470" y="486528"/>
            <a:ext cx="3549446" cy="485779"/>
            <a:chOff x="1701396" y="2641952"/>
            <a:chExt cx="3549446" cy="485779"/>
          </a:xfrm>
        </p:grpSpPr>
        <p:sp>
          <p:nvSpPr>
            <p:cNvPr id="3" name="文本框 2"/>
            <p:cNvSpPr txBox="1"/>
            <p:nvPr/>
          </p:nvSpPr>
          <p:spPr>
            <a:xfrm>
              <a:off x="2400962" y="2704186"/>
              <a:ext cx="284988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2400" b="1" dirty="0" smtClean="0">
                  <a:latin typeface="微软雅黑" panose="020B0503020204020204" charset="-122"/>
                  <a:ea typeface="微软雅黑" panose="020B0503020204020204" charset="-122"/>
                  <a:sym typeface="+mn-ea"/>
                </a:rPr>
                <a:t>糖尿病的监测内容</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椭圆 6"/>
            <p:cNvSpPr/>
            <p:nvPr/>
          </p:nvSpPr>
          <p:spPr>
            <a:xfrm>
              <a:off x="1701396" y="2641952"/>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四</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
        <p:nvSpPr>
          <p:cNvPr id="25" name="desk1"/>
          <p:cNvSpPr>
            <a:spLocks noEditPoints="1"/>
          </p:cNvSpPr>
          <p:nvPr/>
        </p:nvSpPr>
        <p:spPr>
          <a:xfrm>
            <a:off x="825499" y="1767928"/>
            <a:ext cx="2517775" cy="376237"/>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20000"/>
              </a:lnSpc>
            </a:pPr>
            <a:r>
              <a:rPr lang="zh-CN" altLang="en-US" sz="1600" dirty="0">
                <a:solidFill>
                  <a:schemeClr val="bg1"/>
                </a:solidFill>
                <a:latin typeface="微软雅黑" panose="020B0503020204020204" charset="-122"/>
                <a:ea typeface="微软雅黑" panose="020B0503020204020204" charset="-122"/>
              </a:rPr>
              <a:t>血糖</a:t>
            </a:r>
            <a:endParaRPr lang="zh-CN" altLang="en-US" sz="1600" dirty="0">
              <a:solidFill>
                <a:schemeClr val="bg1"/>
              </a:solidFill>
              <a:latin typeface="微软雅黑" panose="020B0503020204020204" charset="-122"/>
              <a:ea typeface="微软雅黑" panose="020B0503020204020204" charset="-122"/>
            </a:endParaRPr>
          </a:p>
        </p:txBody>
      </p:sp>
      <p:sp>
        <p:nvSpPr>
          <p:cNvPr id="26" name="desk1"/>
          <p:cNvSpPr>
            <a:spLocks noEditPoints="1"/>
          </p:cNvSpPr>
          <p:nvPr/>
        </p:nvSpPr>
        <p:spPr>
          <a:xfrm>
            <a:off x="3220466" y="1767928"/>
            <a:ext cx="2795464" cy="376238"/>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12700"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r>
              <a:rPr lang="zh-CN" altLang="en-US" sz="1600" strike="noStrike" noProof="1">
                <a:solidFill>
                  <a:schemeClr val="bg1"/>
                </a:solidFill>
                <a:latin typeface="微软雅黑" panose="020B0503020204020204" charset="-122"/>
                <a:ea typeface="微软雅黑" panose="020B0503020204020204" charset="-122"/>
                <a:cs typeface="+mn-cs"/>
              </a:rPr>
              <a:t>每天</a:t>
            </a:r>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27" name="desk1"/>
          <p:cNvSpPr>
            <a:spLocks noEditPoints="1"/>
          </p:cNvSpPr>
          <p:nvPr/>
        </p:nvSpPr>
        <p:spPr>
          <a:xfrm>
            <a:off x="825499" y="2239415"/>
            <a:ext cx="2517775" cy="376238"/>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50000"/>
              </a:lnSpc>
              <a:buClr>
                <a:schemeClr val="accent1"/>
              </a:buClr>
              <a:buSzPct val="70000"/>
              <a:buFont typeface="Wingdings" panose="05000000000000000000" pitchFamily="2" charset="2"/>
              <a:buNone/>
            </a:pPr>
            <a:r>
              <a:rPr lang="zh-CN" altLang="en-US" sz="1600">
                <a:solidFill>
                  <a:schemeClr val="bg1"/>
                </a:solidFill>
                <a:latin typeface="微软雅黑" panose="020B0503020204020204" charset="-122"/>
                <a:ea typeface="微软雅黑" panose="020B0503020204020204" charset="-122"/>
              </a:rPr>
              <a:t>尿微量蛋白</a:t>
            </a:r>
            <a:endParaRPr lang="zh-CN" altLang="en-US" sz="1600" b="1">
              <a:solidFill>
                <a:schemeClr val="bg1"/>
              </a:solidFill>
              <a:latin typeface="微软雅黑" panose="020B0503020204020204" charset="-122"/>
              <a:ea typeface="微软雅黑" panose="020B0503020204020204" charset="-122"/>
            </a:endParaRPr>
          </a:p>
        </p:txBody>
      </p:sp>
      <p:sp>
        <p:nvSpPr>
          <p:cNvPr id="28" name="desk1"/>
          <p:cNvSpPr>
            <a:spLocks noEditPoints="1"/>
          </p:cNvSpPr>
          <p:nvPr/>
        </p:nvSpPr>
        <p:spPr>
          <a:xfrm>
            <a:off x="825499" y="2714078"/>
            <a:ext cx="2517775" cy="376237"/>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20000"/>
              </a:lnSpc>
            </a:pPr>
            <a:r>
              <a:rPr lang="zh-CN" altLang="en-US" sz="1600">
                <a:solidFill>
                  <a:schemeClr val="bg1"/>
                </a:solidFill>
                <a:latin typeface="微软雅黑" panose="020B0503020204020204" charset="-122"/>
                <a:ea typeface="微软雅黑" panose="020B0503020204020204" charset="-122"/>
              </a:rPr>
              <a:t>尿常规</a:t>
            </a:r>
            <a:endParaRPr lang="zh-CN" altLang="en-US" sz="1600">
              <a:solidFill>
                <a:schemeClr val="bg1"/>
              </a:solidFill>
              <a:latin typeface="微软雅黑" panose="020B0503020204020204" charset="-122"/>
              <a:ea typeface="微软雅黑" panose="020B0503020204020204" charset="-122"/>
            </a:endParaRPr>
          </a:p>
        </p:txBody>
      </p:sp>
      <p:sp>
        <p:nvSpPr>
          <p:cNvPr id="29" name="desk1"/>
          <p:cNvSpPr>
            <a:spLocks noEditPoints="1"/>
          </p:cNvSpPr>
          <p:nvPr/>
        </p:nvSpPr>
        <p:spPr>
          <a:xfrm>
            <a:off x="3220466" y="2714078"/>
            <a:ext cx="2795464" cy="376238"/>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12700"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r>
              <a:rPr lang="zh-CN" altLang="en-US" sz="1600" strike="noStrike" noProof="1">
                <a:solidFill>
                  <a:schemeClr val="bg1"/>
                </a:solidFill>
                <a:latin typeface="微软雅黑" panose="020B0503020204020204" charset="-122"/>
                <a:ea typeface="微软雅黑" panose="020B0503020204020204" charset="-122"/>
                <a:cs typeface="+mn-cs"/>
              </a:rPr>
              <a:t>每月至少检查一次</a:t>
            </a:r>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30" name="desk1"/>
          <p:cNvSpPr>
            <a:spLocks noEditPoints="1"/>
          </p:cNvSpPr>
          <p:nvPr/>
        </p:nvSpPr>
        <p:spPr>
          <a:xfrm>
            <a:off x="825499" y="3185565"/>
            <a:ext cx="2517775" cy="376238"/>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50000"/>
              </a:lnSpc>
              <a:buClr>
                <a:schemeClr val="accent1"/>
              </a:buClr>
              <a:buSzPct val="70000"/>
              <a:buFont typeface="Wingdings" panose="05000000000000000000" pitchFamily="2" charset="2"/>
              <a:buNone/>
            </a:pPr>
            <a:r>
              <a:rPr lang="zh-CN" altLang="en-US" sz="1600">
                <a:solidFill>
                  <a:schemeClr val="bg1"/>
                </a:solidFill>
                <a:latin typeface="微软雅黑" panose="020B0503020204020204" charset="-122"/>
                <a:ea typeface="微软雅黑" panose="020B0503020204020204" charset="-122"/>
              </a:rPr>
              <a:t>糖化血红蛋白</a:t>
            </a:r>
            <a:endParaRPr lang="zh-CN" altLang="en-US" sz="1600" b="1">
              <a:solidFill>
                <a:schemeClr val="bg1"/>
              </a:solidFill>
              <a:latin typeface="微软雅黑" panose="020B0503020204020204" charset="-122"/>
              <a:ea typeface="微软雅黑" panose="020B0503020204020204" charset="-122"/>
            </a:endParaRPr>
          </a:p>
        </p:txBody>
      </p:sp>
      <p:sp>
        <p:nvSpPr>
          <p:cNvPr id="31" name="desk1"/>
          <p:cNvSpPr>
            <a:spLocks noEditPoints="1"/>
          </p:cNvSpPr>
          <p:nvPr/>
        </p:nvSpPr>
        <p:spPr>
          <a:xfrm>
            <a:off x="825499" y="3663403"/>
            <a:ext cx="2517775" cy="376237"/>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50000"/>
              </a:lnSpc>
              <a:buClr>
                <a:schemeClr val="accent1"/>
              </a:buClr>
              <a:buSzPct val="70000"/>
              <a:buFont typeface="Wingdings" panose="05000000000000000000" pitchFamily="2" charset="2"/>
              <a:buNone/>
            </a:pPr>
            <a:r>
              <a:rPr lang="zh-CN" altLang="en-US" sz="1600">
                <a:solidFill>
                  <a:schemeClr val="bg1"/>
                </a:solidFill>
                <a:latin typeface="微软雅黑" panose="020B0503020204020204" charset="-122"/>
                <a:ea typeface="微软雅黑" panose="020B0503020204020204" charset="-122"/>
              </a:rPr>
              <a:t>血压不高的患者</a:t>
            </a:r>
            <a:endParaRPr lang="zh-CN" altLang="en-US" sz="1600" b="1">
              <a:solidFill>
                <a:schemeClr val="bg1"/>
              </a:solidFill>
              <a:latin typeface="微软雅黑" panose="020B0503020204020204" charset="-122"/>
              <a:ea typeface="微软雅黑" panose="020B0503020204020204" charset="-122"/>
            </a:endParaRPr>
          </a:p>
        </p:txBody>
      </p:sp>
      <p:sp>
        <p:nvSpPr>
          <p:cNvPr id="32" name="desk1"/>
          <p:cNvSpPr>
            <a:spLocks noEditPoints="1"/>
          </p:cNvSpPr>
          <p:nvPr/>
        </p:nvSpPr>
        <p:spPr>
          <a:xfrm>
            <a:off x="825499" y="4158703"/>
            <a:ext cx="2517775" cy="376237"/>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20000"/>
              </a:lnSpc>
            </a:pPr>
            <a:r>
              <a:rPr lang="zh-CN" altLang="en-US" sz="1600">
                <a:solidFill>
                  <a:schemeClr val="bg1"/>
                </a:solidFill>
                <a:latin typeface="微软雅黑" panose="020B0503020204020204" charset="-122"/>
                <a:ea typeface="微软雅黑" panose="020B0503020204020204" charset="-122"/>
              </a:rPr>
              <a:t>血压高的患者</a:t>
            </a:r>
            <a:endParaRPr lang="zh-CN" altLang="en-US" sz="1600">
              <a:solidFill>
                <a:schemeClr val="bg1"/>
              </a:solidFill>
              <a:latin typeface="微软雅黑" panose="020B0503020204020204" charset="-122"/>
              <a:ea typeface="微软雅黑" panose="020B0503020204020204" charset="-122"/>
            </a:endParaRPr>
          </a:p>
        </p:txBody>
      </p:sp>
      <p:sp>
        <p:nvSpPr>
          <p:cNvPr id="33" name="desk1"/>
          <p:cNvSpPr>
            <a:spLocks noEditPoints="1"/>
          </p:cNvSpPr>
          <p:nvPr/>
        </p:nvSpPr>
        <p:spPr>
          <a:xfrm>
            <a:off x="3220466" y="4158703"/>
            <a:ext cx="2795464" cy="376238"/>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12700"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lnSpc>
                <a:spcPct val="120000"/>
              </a:lnSpc>
            </a:pPr>
            <a:r>
              <a:rPr lang="zh-CN" altLang="en-US" sz="1600" strike="noStrike" noProof="1">
                <a:solidFill>
                  <a:schemeClr val="bg1"/>
                </a:solidFill>
                <a:latin typeface="微软雅黑" panose="020B0503020204020204" charset="-122"/>
                <a:ea typeface="微软雅黑" panose="020B0503020204020204" charset="-122"/>
                <a:cs typeface="+mn-cs"/>
              </a:rPr>
              <a:t>每次就诊复查血压</a:t>
            </a:r>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34" name="desk1"/>
          <p:cNvSpPr>
            <a:spLocks noEditPoints="1"/>
          </p:cNvSpPr>
          <p:nvPr/>
        </p:nvSpPr>
        <p:spPr>
          <a:xfrm>
            <a:off x="825499" y="4633365"/>
            <a:ext cx="2517775" cy="376238"/>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20000"/>
              </a:lnSpc>
            </a:pPr>
            <a:r>
              <a:rPr lang="zh-CN" altLang="en-US" sz="1600">
                <a:solidFill>
                  <a:schemeClr val="bg1"/>
                </a:solidFill>
                <a:latin typeface="微软雅黑" panose="020B0503020204020204" charset="-122"/>
                <a:ea typeface="微软雅黑" panose="020B0503020204020204" charset="-122"/>
              </a:rPr>
              <a:t>血脂</a:t>
            </a:r>
            <a:endParaRPr lang="zh-CN" altLang="en-US" sz="1600">
              <a:solidFill>
                <a:schemeClr val="bg1"/>
              </a:solidFill>
              <a:latin typeface="微软雅黑" panose="020B0503020204020204" charset="-122"/>
              <a:ea typeface="微软雅黑" panose="020B0503020204020204" charset="-122"/>
            </a:endParaRPr>
          </a:p>
        </p:txBody>
      </p:sp>
      <p:sp>
        <p:nvSpPr>
          <p:cNvPr id="35" name="desk1"/>
          <p:cNvSpPr>
            <a:spLocks noEditPoints="1"/>
          </p:cNvSpPr>
          <p:nvPr/>
        </p:nvSpPr>
        <p:spPr>
          <a:xfrm>
            <a:off x="825499" y="5128665"/>
            <a:ext cx="2517775" cy="376238"/>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20000"/>
              </a:lnSpc>
            </a:pPr>
            <a:r>
              <a:rPr lang="zh-CN" altLang="en-US" sz="1600">
                <a:solidFill>
                  <a:schemeClr val="bg1"/>
                </a:solidFill>
                <a:latin typeface="微软雅黑" panose="020B0503020204020204" charset="-122"/>
                <a:ea typeface="微软雅黑" panose="020B0503020204020204" charset="-122"/>
              </a:rPr>
              <a:t>肝功能、肾功能</a:t>
            </a:r>
            <a:endParaRPr lang="zh-CN" altLang="en-US" sz="1600">
              <a:solidFill>
                <a:schemeClr val="bg1"/>
              </a:solidFill>
              <a:latin typeface="微软雅黑" panose="020B0503020204020204" charset="-122"/>
              <a:ea typeface="微软雅黑" panose="020B0503020204020204" charset="-122"/>
            </a:endParaRPr>
          </a:p>
        </p:txBody>
      </p:sp>
      <p:sp>
        <p:nvSpPr>
          <p:cNvPr id="36" name="desk1"/>
          <p:cNvSpPr>
            <a:spLocks noEditPoints="1"/>
          </p:cNvSpPr>
          <p:nvPr/>
        </p:nvSpPr>
        <p:spPr>
          <a:xfrm>
            <a:off x="825499" y="5600153"/>
            <a:ext cx="2517775" cy="376237"/>
          </a:xfrm>
          <a:custGeom>
            <a:avLst/>
            <a:gdLst>
              <a:gd name="txL" fmla="*/ 0 w 21600"/>
              <a:gd name="txT" fmla="*/ 0 h 21600"/>
              <a:gd name="txR" fmla="*/ 21600 w 21600"/>
              <a:gd name="txB" fmla="*/ 21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9525"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625475" indent="-536575">
              <a:lnSpc>
                <a:spcPct val="150000"/>
              </a:lnSpc>
              <a:buClr>
                <a:schemeClr val="accent1"/>
              </a:buClr>
              <a:buSzPct val="70000"/>
              <a:buFont typeface="Wingdings" panose="05000000000000000000" pitchFamily="2" charset="2"/>
              <a:buNone/>
            </a:pPr>
            <a:r>
              <a:rPr lang="zh-CN" altLang="en-US" sz="1600">
                <a:solidFill>
                  <a:schemeClr val="bg1"/>
                </a:solidFill>
                <a:latin typeface="微软雅黑" panose="020B0503020204020204" charset="-122"/>
                <a:ea typeface="微软雅黑" panose="020B0503020204020204" charset="-122"/>
              </a:rPr>
              <a:t>眼底检查</a:t>
            </a:r>
            <a:endParaRPr lang="zh-CN" altLang="en-US" sz="1600">
              <a:solidFill>
                <a:schemeClr val="bg1"/>
              </a:solidFill>
              <a:latin typeface="微软雅黑" panose="020B0503020204020204" charset="-122"/>
              <a:ea typeface="微软雅黑" panose="020B0503020204020204" charset="-122"/>
            </a:endParaRPr>
          </a:p>
        </p:txBody>
      </p:sp>
      <p:sp>
        <p:nvSpPr>
          <p:cNvPr id="37" name="desk1"/>
          <p:cNvSpPr>
            <a:spLocks noEditPoints="1"/>
          </p:cNvSpPr>
          <p:nvPr/>
        </p:nvSpPr>
        <p:spPr>
          <a:xfrm>
            <a:off x="3220466" y="5600153"/>
            <a:ext cx="2795464" cy="376238"/>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12700"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r>
              <a:rPr lang="zh-CN" altLang="en-US" sz="1600" strike="noStrike" noProof="1">
                <a:solidFill>
                  <a:schemeClr val="bg1"/>
                </a:solidFill>
                <a:latin typeface="微软雅黑" panose="020B0503020204020204" charset="-122"/>
                <a:ea typeface="微软雅黑" panose="020B0503020204020204" charset="-122"/>
                <a:cs typeface="+mn-cs"/>
              </a:rPr>
              <a:t>每半年至一年检查一次</a:t>
            </a:r>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38" name="desk1"/>
          <p:cNvSpPr>
            <a:spLocks noEditPoints="1"/>
          </p:cNvSpPr>
          <p:nvPr/>
        </p:nvSpPr>
        <p:spPr>
          <a:xfrm>
            <a:off x="3220466" y="4633365"/>
            <a:ext cx="2795464" cy="876300"/>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12700"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lnSpc>
                <a:spcPct val="120000"/>
              </a:lnSpc>
            </a:pPr>
            <a:r>
              <a:rPr lang="zh-CN" altLang="en-US" sz="1600" strike="noStrike" noProof="1">
                <a:solidFill>
                  <a:schemeClr val="bg1"/>
                </a:solidFill>
                <a:latin typeface="微软雅黑" panose="020B0503020204020204" charset="-122"/>
                <a:ea typeface="微软雅黑" panose="020B0503020204020204" charset="-122"/>
                <a:cs typeface="+mn-cs"/>
              </a:rPr>
              <a:t>至少每半年</a:t>
            </a:r>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39" name="desk1"/>
          <p:cNvSpPr>
            <a:spLocks noEditPoints="1"/>
          </p:cNvSpPr>
          <p:nvPr/>
        </p:nvSpPr>
        <p:spPr>
          <a:xfrm>
            <a:off x="3207618" y="3185565"/>
            <a:ext cx="2808312" cy="873125"/>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12700"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r>
              <a:rPr lang="zh-CN" altLang="en-US" sz="1600" strike="noStrike" noProof="1" smtClean="0">
                <a:solidFill>
                  <a:schemeClr val="bg1"/>
                </a:solidFill>
                <a:latin typeface="微软雅黑" panose="020B0503020204020204" charset="-122"/>
                <a:ea typeface="微软雅黑" panose="020B0503020204020204" charset="-122"/>
                <a:cs typeface="+mn-cs"/>
              </a:rPr>
              <a:t>每</a:t>
            </a:r>
            <a:r>
              <a:rPr lang="en-US" altLang="zh-CN" sz="1600" strike="noStrike" noProof="1">
                <a:solidFill>
                  <a:schemeClr val="bg1"/>
                </a:solidFill>
                <a:latin typeface="微软雅黑" panose="020B0503020204020204" charset="-122"/>
                <a:ea typeface="微软雅黑" panose="020B0503020204020204" charset="-122"/>
                <a:cs typeface="+mn-cs"/>
              </a:rPr>
              <a:t>3</a:t>
            </a:r>
            <a:r>
              <a:rPr lang="zh-CN" altLang="en-US" sz="1600" strike="noStrike" noProof="1">
                <a:solidFill>
                  <a:schemeClr val="bg1"/>
                </a:solidFill>
                <a:latin typeface="微软雅黑" panose="020B0503020204020204" charset="-122"/>
                <a:ea typeface="微软雅黑" panose="020B0503020204020204" charset="-122"/>
                <a:cs typeface="+mn-cs"/>
              </a:rPr>
              <a:t>个月</a:t>
            </a:r>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40" name="desk1"/>
          <p:cNvSpPr>
            <a:spLocks noEditPoints="1"/>
          </p:cNvSpPr>
          <p:nvPr/>
        </p:nvSpPr>
        <p:spPr>
          <a:xfrm>
            <a:off x="3220466" y="2234653"/>
            <a:ext cx="2795464" cy="376238"/>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rgbClr val="00B050"/>
          </a:solidFill>
          <a:ln w="12700" cap="flat" cmpd="sng">
            <a:solidFill>
              <a:schemeClr val="bg1"/>
            </a:solidFill>
            <a:prstDash val="solid"/>
            <a:miter/>
            <a:headEnd type="none" w="med" len="med"/>
            <a:tailEnd type="none" w="med" len="med"/>
          </a:ln>
          <a:effectLst/>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r>
              <a:rPr lang="en-US" altLang="zh-CN" sz="1600" strike="noStrike" noProof="1">
                <a:solidFill>
                  <a:schemeClr val="bg1"/>
                </a:solidFill>
                <a:latin typeface="微软雅黑" panose="020B0503020204020204" charset="-122"/>
                <a:ea typeface="微软雅黑" panose="020B0503020204020204" charset="-122"/>
                <a:cs typeface="+mn-cs"/>
              </a:rPr>
              <a:t>1-3</a:t>
            </a:r>
            <a:r>
              <a:rPr lang="zh-CN" altLang="en-US" sz="1600" strike="noStrike" noProof="1">
                <a:solidFill>
                  <a:schemeClr val="bg1"/>
                </a:solidFill>
                <a:latin typeface="微软雅黑" panose="020B0503020204020204" charset="-122"/>
                <a:ea typeface="微软雅黑" panose="020B0503020204020204" charset="-122"/>
                <a:cs typeface="+mn-cs"/>
              </a:rPr>
              <a:t>月</a:t>
            </a:r>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43" name="矩形 42"/>
          <p:cNvSpPr/>
          <p:nvPr/>
        </p:nvSpPr>
        <p:spPr>
          <a:xfrm>
            <a:off x="981710" y="1033145"/>
            <a:ext cx="1835785" cy="681355"/>
          </a:xfrm>
          <a:prstGeom prst="rect">
            <a:avLst/>
          </a:prstGeom>
          <a:solidFill>
            <a:srgbClr val="00B050"/>
          </a:solidFill>
        </p:spPr>
        <p:style>
          <a:lnRef idx="0">
            <a:srgbClr val="FFFFFF"/>
          </a:lnRef>
          <a:fillRef idx="1">
            <a:schemeClr val="accent1"/>
          </a:fillRef>
          <a:effectRef idx="0">
            <a:srgbClr val="FFFFFF"/>
          </a:effectRef>
          <a:fontRef idx="minor">
            <a:schemeClr val="lt1"/>
          </a:fontRef>
        </p:style>
        <p:txBody>
          <a:bodyPr wrap="none">
            <a:noAutofit/>
          </a:bodyPr>
          <a:lstStyle/>
          <a:p>
            <a:pPr algn="ctr"/>
            <a:r>
              <a:rPr lang="zh-CN" altLang="en-US" sz="28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监测</a:t>
            </a:r>
            <a:r>
              <a:rPr lang="zh-CN" altLang="en-US" sz="28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项目</a:t>
            </a:r>
            <a:endParaRPr lang="zh-CN" altLang="en-US" sz="28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5" name="矩形 14"/>
          <p:cNvSpPr/>
          <p:nvPr/>
        </p:nvSpPr>
        <p:spPr>
          <a:xfrm>
            <a:off x="7279710" y="1936020"/>
            <a:ext cx="2541270" cy="2999105"/>
          </a:xfrm>
          <a:prstGeom prst="rect">
            <a:avLst/>
          </a:prstGeom>
        </p:spPr>
        <p:txBody>
          <a:bodyPr wrap="none">
            <a:spAutoFit/>
          </a:bodyPr>
          <a:lstStyle/>
          <a:p>
            <a:pPr>
              <a:lnSpc>
                <a:spcPct val="150000"/>
              </a:lnSpc>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1- </a:t>
            </a:r>
            <a:r>
              <a:rPr lang="zh-CN" altLang="en-US" dirty="0" smtClean="0">
                <a:solidFill>
                  <a:schemeClr val="tx1">
                    <a:lumMod val="65000"/>
                    <a:lumOff val="35000"/>
                  </a:schemeClr>
                </a:solidFill>
                <a:latin typeface="微软雅黑" panose="020B0503020204020204" charset="-122"/>
                <a:ea typeface="微软雅黑" panose="020B0503020204020204" charset="-122"/>
              </a:rPr>
              <a:t>用</a:t>
            </a:r>
            <a:r>
              <a:rPr lang="zh-CN" altLang="en-US" dirty="0">
                <a:solidFill>
                  <a:schemeClr val="tx1">
                    <a:lumMod val="65000"/>
                    <a:lumOff val="35000"/>
                  </a:schemeClr>
                </a:solidFill>
                <a:latin typeface="微软雅黑" panose="020B0503020204020204" charset="-122"/>
                <a:ea typeface="微软雅黑" panose="020B0503020204020204" charset="-122"/>
              </a:rPr>
              <a:t>酒精消毒</a:t>
            </a:r>
            <a:r>
              <a:rPr lang="zh-CN" altLang="en-US" dirty="0" smtClean="0">
                <a:solidFill>
                  <a:schemeClr val="tx1">
                    <a:lumMod val="65000"/>
                    <a:lumOff val="35000"/>
                  </a:schemeClr>
                </a:solidFill>
                <a:latin typeface="微软雅黑" panose="020B0503020204020204" charset="-122"/>
                <a:ea typeface="微软雅黑" panose="020B0503020204020204" charset="-122"/>
              </a:rPr>
              <a:t>皮肤</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a:lnSpc>
                <a:spcPct val="150000"/>
              </a:lnSpc>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2- </a:t>
            </a:r>
            <a:r>
              <a:rPr lang="zh-CN" altLang="en-US" dirty="0" smtClean="0">
                <a:solidFill>
                  <a:schemeClr val="tx1">
                    <a:lumMod val="65000"/>
                    <a:lumOff val="35000"/>
                  </a:schemeClr>
                </a:solidFill>
                <a:latin typeface="微软雅黑" panose="020B0503020204020204" charset="-122"/>
                <a:ea typeface="微软雅黑" panose="020B0503020204020204" charset="-122"/>
              </a:rPr>
              <a:t>一定</a:t>
            </a:r>
            <a:r>
              <a:rPr lang="zh-CN" altLang="en-US" dirty="0">
                <a:solidFill>
                  <a:schemeClr val="tx1">
                    <a:lumMod val="65000"/>
                    <a:lumOff val="35000"/>
                  </a:schemeClr>
                </a:solidFill>
                <a:latin typeface="微软雅黑" panose="020B0503020204020204" charset="-122"/>
                <a:ea typeface="微软雅黑" panose="020B0503020204020204" charset="-122"/>
              </a:rPr>
              <a:t>要等酒精</a:t>
            </a:r>
            <a:r>
              <a:rPr lang="zh-CN" altLang="en-US" dirty="0" smtClean="0">
                <a:solidFill>
                  <a:schemeClr val="tx1">
                    <a:lumMod val="65000"/>
                    <a:lumOff val="35000"/>
                  </a:schemeClr>
                </a:solidFill>
                <a:latin typeface="微软雅黑" panose="020B0503020204020204" charset="-122"/>
                <a:ea typeface="微软雅黑" panose="020B0503020204020204" charset="-122"/>
              </a:rPr>
              <a:t>挥发</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a:lnSpc>
                <a:spcPct val="150000"/>
              </a:lnSpc>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3- </a:t>
            </a:r>
            <a:r>
              <a:rPr lang="zh-CN" altLang="en-US" dirty="0" smtClean="0">
                <a:solidFill>
                  <a:schemeClr val="tx1">
                    <a:lumMod val="65000"/>
                    <a:lumOff val="35000"/>
                  </a:schemeClr>
                </a:solidFill>
                <a:latin typeface="微软雅黑" panose="020B0503020204020204" charset="-122"/>
                <a:ea typeface="微软雅黑" panose="020B0503020204020204" charset="-122"/>
              </a:rPr>
              <a:t>不要</a:t>
            </a:r>
            <a:r>
              <a:rPr lang="zh-CN" altLang="en-US" dirty="0">
                <a:solidFill>
                  <a:schemeClr val="tx1">
                    <a:lumMod val="65000"/>
                    <a:lumOff val="35000"/>
                  </a:schemeClr>
                </a:solidFill>
                <a:latin typeface="微软雅黑" panose="020B0503020204020204" charset="-122"/>
                <a:ea typeface="微软雅黑" panose="020B0503020204020204" charset="-122"/>
              </a:rPr>
              <a:t>用力挤压</a:t>
            </a:r>
            <a:r>
              <a:rPr lang="zh-CN" altLang="en-US" dirty="0" smtClean="0">
                <a:solidFill>
                  <a:schemeClr val="tx1">
                    <a:lumMod val="65000"/>
                    <a:lumOff val="35000"/>
                  </a:schemeClr>
                </a:solidFill>
                <a:latin typeface="微软雅黑" panose="020B0503020204020204" charset="-122"/>
                <a:ea typeface="微软雅黑" panose="020B0503020204020204" charset="-122"/>
              </a:rPr>
              <a:t>出血</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a:lnSpc>
                <a:spcPct val="150000"/>
              </a:lnSpc>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4- </a:t>
            </a:r>
            <a:r>
              <a:rPr lang="zh-CN" altLang="en-US" dirty="0" smtClean="0">
                <a:solidFill>
                  <a:schemeClr val="tx1">
                    <a:lumMod val="65000"/>
                    <a:lumOff val="35000"/>
                  </a:schemeClr>
                </a:solidFill>
                <a:latin typeface="微软雅黑" panose="020B0503020204020204" charset="-122"/>
                <a:ea typeface="微软雅黑" panose="020B0503020204020204" charset="-122"/>
              </a:rPr>
              <a:t>第</a:t>
            </a:r>
            <a:r>
              <a:rPr lang="zh-CN" altLang="en-US" dirty="0">
                <a:solidFill>
                  <a:schemeClr val="tx1">
                    <a:lumMod val="65000"/>
                    <a:lumOff val="35000"/>
                  </a:schemeClr>
                </a:solidFill>
                <a:latin typeface="微软雅黑" panose="020B0503020204020204" charset="-122"/>
                <a:ea typeface="微软雅黑" panose="020B0503020204020204" charset="-122"/>
              </a:rPr>
              <a:t>一滴血可弃去</a:t>
            </a:r>
            <a:r>
              <a:rPr lang="zh-CN" altLang="en-US" dirty="0" smtClean="0">
                <a:solidFill>
                  <a:schemeClr val="tx1">
                    <a:lumMod val="65000"/>
                    <a:lumOff val="35000"/>
                  </a:schemeClr>
                </a:solidFill>
                <a:latin typeface="微软雅黑" panose="020B0503020204020204" charset="-122"/>
                <a:ea typeface="微软雅黑" panose="020B0503020204020204" charset="-122"/>
              </a:rPr>
              <a:t>不要</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a:lnSpc>
                <a:spcPct val="150000"/>
              </a:lnSpc>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5- </a:t>
            </a:r>
            <a:r>
              <a:rPr lang="zh-CN" altLang="en-US" dirty="0" smtClean="0">
                <a:solidFill>
                  <a:schemeClr val="tx1">
                    <a:lumMod val="65000"/>
                    <a:lumOff val="35000"/>
                  </a:schemeClr>
                </a:solidFill>
                <a:latin typeface="微软雅黑" panose="020B0503020204020204" charset="-122"/>
                <a:ea typeface="微软雅黑" panose="020B0503020204020204" charset="-122"/>
              </a:rPr>
              <a:t>可</a:t>
            </a:r>
            <a:r>
              <a:rPr lang="zh-CN" altLang="en-US" dirty="0">
                <a:solidFill>
                  <a:schemeClr val="tx1">
                    <a:lumMod val="65000"/>
                    <a:lumOff val="35000"/>
                  </a:schemeClr>
                </a:solidFill>
                <a:latin typeface="微软雅黑" panose="020B0503020204020204" charset="-122"/>
                <a:ea typeface="微软雅黑" panose="020B0503020204020204" charset="-122"/>
              </a:rPr>
              <a:t>扎指尖两侧</a:t>
            </a:r>
            <a:r>
              <a:rPr lang="zh-CN" altLang="en-US" dirty="0" smtClean="0">
                <a:solidFill>
                  <a:schemeClr val="tx1">
                    <a:lumMod val="65000"/>
                    <a:lumOff val="35000"/>
                  </a:schemeClr>
                </a:solidFill>
                <a:latin typeface="微软雅黑" panose="020B0503020204020204" charset="-122"/>
                <a:ea typeface="微软雅黑" panose="020B0503020204020204" charset="-122"/>
              </a:rPr>
              <a:t>皮肤</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a:lnSpc>
                <a:spcPct val="150000"/>
              </a:lnSpc>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6- </a:t>
            </a:r>
            <a:r>
              <a:rPr lang="zh-CN" altLang="en-US" dirty="0" smtClean="0">
                <a:solidFill>
                  <a:schemeClr val="tx1">
                    <a:lumMod val="65000"/>
                    <a:lumOff val="35000"/>
                  </a:schemeClr>
                </a:solidFill>
                <a:latin typeface="微软雅黑" panose="020B0503020204020204" charset="-122"/>
                <a:ea typeface="微软雅黑" panose="020B0503020204020204" charset="-122"/>
              </a:rPr>
              <a:t>不要</a:t>
            </a:r>
            <a:r>
              <a:rPr lang="zh-CN" altLang="en-US" dirty="0">
                <a:solidFill>
                  <a:schemeClr val="tx1">
                    <a:lumMod val="65000"/>
                    <a:lumOff val="35000"/>
                  </a:schemeClr>
                </a:solidFill>
                <a:latin typeface="微软雅黑" panose="020B0503020204020204" charset="-122"/>
                <a:ea typeface="微软雅黑" panose="020B0503020204020204" charset="-122"/>
              </a:rPr>
              <a:t>用手接触</a:t>
            </a:r>
            <a:r>
              <a:rPr lang="zh-CN" altLang="en-US" dirty="0" smtClean="0">
                <a:solidFill>
                  <a:schemeClr val="tx1">
                    <a:lumMod val="65000"/>
                    <a:lumOff val="35000"/>
                  </a:schemeClr>
                </a:solidFill>
                <a:latin typeface="微软雅黑" panose="020B0503020204020204" charset="-122"/>
                <a:ea typeface="微软雅黑" panose="020B0503020204020204" charset="-122"/>
              </a:rPr>
              <a:t>测试区</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marL="536575" indent="-536575">
              <a:lnSpc>
                <a:spcPct val="130000"/>
              </a:lnSpc>
              <a:spcBef>
                <a:spcPct val="20000"/>
              </a:spcBef>
              <a:buClr>
                <a:srgbClr val="BE0023"/>
              </a:buClr>
              <a:buFont typeface="Wingdings" panose="05000000000000000000" pitchFamily="2" charset="2"/>
              <a:buNone/>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16" name="矩形 15"/>
          <p:cNvSpPr/>
          <p:nvPr/>
        </p:nvSpPr>
        <p:spPr>
          <a:xfrm>
            <a:off x="7043009" y="1181582"/>
            <a:ext cx="2123440" cy="384810"/>
          </a:xfrm>
          <a:prstGeom prst="rect">
            <a:avLst/>
          </a:prstGeom>
        </p:spPr>
        <p:txBody>
          <a:bodyPr wrap="none">
            <a:spAutoFit/>
          </a:bodyPr>
          <a:lstStyle/>
          <a:p>
            <a:pPr algn="ctr"/>
            <a:r>
              <a:rPr lang="zh-CN" altLang="en-US" sz="1905" b="1" dirty="0">
                <a:solidFill>
                  <a:srgbClr val="0070C0"/>
                </a:solidFill>
                <a:latin typeface="微软雅黑" panose="020B0503020204020204" charset="-122"/>
                <a:ea typeface="微软雅黑" panose="020B0503020204020204" charset="-122"/>
              </a:rPr>
              <a:t>检测</a:t>
            </a:r>
            <a:r>
              <a:rPr lang="zh-CN" altLang="en-US" sz="1905" b="1" dirty="0" smtClean="0">
                <a:solidFill>
                  <a:srgbClr val="0070C0"/>
                </a:solidFill>
                <a:latin typeface="微软雅黑" panose="020B0503020204020204" charset="-122"/>
                <a:ea typeface="微软雅黑" panose="020B0503020204020204" charset="-122"/>
              </a:rPr>
              <a:t>血糖注意事项</a:t>
            </a:r>
            <a:endParaRPr lang="zh-CN" altLang="en-US" sz="1905" b="1" dirty="0">
              <a:solidFill>
                <a:srgbClr val="0070C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500" fill="hold"/>
                                        <p:tgtEl>
                                          <p:spTgt spid="39"/>
                                        </p:tgtEl>
                                        <p:attrNameLst>
                                          <p:attrName>ppt_x</p:attrName>
                                        </p:attrNameLst>
                                      </p:cBhvr>
                                      <p:tavLst>
                                        <p:tav tm="0">
                                          <p:val>
                                            <p:strVal val="#ppt_x"/>
                                          </p:val>
                                        </p:tav>
                                        <p:tav tm="100000">
                                          <p:val>
                                            <p:strVal val="#ppt_x"/>
                                          </p:val>
                                        </p:tav>
                                      </p:tavLst>
                                    </p:anim>
                                    <p:anim calcmode="lin" valueType="num">
                                      <p:cBhvr additive="base">
                                        <p:cTn id="5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ppt_x"/>
                                          </p:val>
                                        </p:tav>
                                        <p:tav tm="100000">
                                          <p:val>
                                            <p:strVal val="#ppt_x"/>
                                          </p:val>
                                        </p:tav>
                                      </p:tavLst>
                                    </p:anim>
                                    <p:anim calcmode="lin" valueType="num">
                                      <p:cBhvr additive="base">
                                        <p:cTn id="6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additive="base">
                                        <p:cTn id="66" dur="500" fill="hold"/>
                                        <p:tgtEl>
                                          <p:spTgt spid="34"/>
                                        </p:tgtEl>
                                        <p:attrNameLst>
                                          <p:attrName>ppt_x</p:attrName>
                                        </p:attrNameLst>
                                      </p:cBhvr>
                                      <p:tavLst>
                                        <p:tav tm="0">
                                          <p:val>
                                            <p:strVal val="#ppt_x"/>
                                          </p:val>
                                        </p:tav>
                                        <p:tav tm="100000">
                                          <p:val>
                                            <p:strVal val="#ppt_x"/>
                                          </p:val>
                                        </p:tav>
                                      </p:tavLst>
                                    </p:anim>
                                    <p:anim calcmode="lin" valueType="num">
                                      <p:cBhvr additive="base">
                                        <p:cTn id="67" dur="500" fill="hold"/>
                                        <p:tgtEl>
                                          <p:spTgt spid="34"/>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additive="base">
                                        <p:cTn id="70" dur="500" fill="hold"/>
                                        <p:tgtEl>
                                          <p:spTgt spid="35"/>
                                        </p:tgtEl>
                                        <p:attrNameLst>
                                          <p:attrName>ppt_x</p:attrName>
                                        </p:attrNameLst>
                                      </p:cBhvr>
                                      <p:tavLst>
                                        <p:tav tm="0">
                                          <p:val>
                                            <p:strVal val="#ppt_x"/>
                                          </p:val>
                                        </p:tav>
                                        <p:tav tm="100000">
                                          <p:val>
                                            <p:strVal val="#ppt_x"/>
                                          </p:val>
                                        </p:tav>
                                      </p:tavLst>
                                    </p:anim>
                                    <p:anim calcmode="lin" valueType="num">
                                      <p:cBhvr additive="base">
                                        <p:cTn id="71" dur="500" fill="hold"/>
                                        <p:tgtEl>
                                          <p:spTgt spid="35"/>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500" fill="hold"/>
                                        <p:tgtEl>
                                          <p:spTgt spid="38"/>
                                        </p:tgtEl>
                                        <p:attrNameLst>
                                          <p:attrName>ppt_x</p:attrName>
                                        </p:attrNameLst>
                                      </p:cBhvr>
                                      <p:tavLst>
                                        <p:tav tm="0">
                                          <p:val>
                                            <p:strVal val="#ppt_x"/>
                                          </p:val>
                                        </p:tav>
                                        <p:tav tm="100000">
                                          <p:val>
                                            <p:strVal val="#ppt_x"/>
                                          </p:val>
                                        </p:tav>
                                      </p:tavLst>
                                    </p:anim>
                                    <p:anim calcmode="lin" valueType="num">
                                      <p:cBhvr additive="base">
                                        <p:cTn id="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additive="base">
                                        <p:cTn id="80" dur="500" fill="hold"/>
                                        <p:tgtEl>
                                          <p:spTgt spid="36"/>
                                        </p:tgtEl>
                                        <p:attrNameLst>
                                          <p:attrName>ppt_x</p:attrName>
                                        </p:attrNameLst>
                                      </p:cBhvr>
                                      <p:tavLst>
                                        <p:tav tm="0">
                                          <p:val>
                                            <p:strVal val="#ppt_x"/>
                                          </p:val>
                                        </p:tav>
                                        <p:tav tm="100000">
                                          <p:val>
                                            <p:strVal val="#ppt_x"/>
                                          </p:val>
                                        </p:tav>
                                      </p:tavLst>
                                    </p:anim>
                                    <p:anim calcmode="lin" valueType="num">
                                      <p:cBhvr additive="base">
                                        <p:cTn id="81" dur="500" fill="hold"/>
                                        <p:tgtEl>
                                          <p:spTgt spid="36"/>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additive="base">
                                        <p:cTn id="84" dur="500" fill="hold"/>
                                        <p:tgtEl>
                                          <p:spTgt spid="37"/>
                                        </p:tgtEl>
                                        <p:attrNameLst>
                                          <p:attrName>ppt_x</p:attrName>
                                        </p:attrNameLst>
                                      </p:cBhvr>
                                      <p:tavLst>
                                        <p:tav tm="0">
                                          <p:val>
                                            <p:strVal val="#ppt_x"/>
                                          </p:val>
                                        </p:tav>
                                        <p:tav tm="100000">
                                          <p:val>
                                            <p:strVal val="#ppt_x"/>
                                          </p:val>
                                        </p:tav>
                                      </p:tavLst>
                                    </p:anim>
                                    <p:anim calcmode="lin" valueType="num">
                                      <p:cBhvr additive="base">
                                        <p:cTn id="85" dur="500" fill="hold"/>
                                        <p:tgtEl>
                                          <p:spTgt spid="37"/>
                                        </p:tgtEl>
                                        <p:attrNameLst>
                                          <p:attrName>ppt_y</p:attrName>
                                        </p:attrNameLst>
                                      </p:cBhvr>
                                      <p:tavLst>
                                        <p:tav tm="0">
                                          <p:val>
                                            <p:strVal val="1+#ppt_h/2"/>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anim calcmode="lin" valueType="num">
                                      <p:cBhvr>
                                        <p:cTn id="89" dur="1000" fill="hold"/>
                                        <p:tgtEl>
                                          <p:spTgt spid="15"/>
                                        </p:tgtEl>
                                        <p:attrNameLst>
                                          <p:attrName>ppt_x</p:attrName>
                                        </p:attrNameLst>
                                      </p:cBhvr>
                                      <p:tavLst>
                                        <p:tav tm="0">
                                          <p:val>
                                            <p:strVal val="#ppt_x"/>
                                          </p:val>
                                        </p:tav>
                                        <p:tav tm="100000">
                                          <p:val>
                                            <p:strVal val="#ppt_x"/>
                                          </p:val>
                                        </p:tav>
                                      </p:tavLst>
                                    </p:anim>
                                    <p:anim calcmode="lin" valueType="num">
                                      <p:cBhvr>
                                        <p:cTn id="9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81470" y="486528"/>
            <a:ext cx="3549446" cy="485779"/>
            <a:chOff x="1701396" y="2641952"/>
            <a:chExt cx="3549446" cy="485779"/>
          </a:xfrm>
        </p:grpSpPr>
        <p:sp>
          <p:nvSpPr>
            <p:cNvPr id="3" name="文本框 2"/>
            <p:cNvSpPr txBox="1"/>
            <p:nvPr/>
          </p:nvSpPr>
          <p:spPr>
            <a:xfrm>
              <a:off x="2400962" y="2704186"/>
              <a:ext cx="284988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2400" b="1" dirty="0" smtClean="0">
                  <a:latin typeface="微软雅黑" panose="020B0503020204020204" charset="-122"/>
                  <a:ea typeface="微软雅黑" panose="020B0503020204020204" charset="-122"/>
                  <a:sym typeface="+mn-ea"/>
                </a:rPr>
                <a:t>糖尿病的监测内容</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椭圆 6"/>
            <p:cNvSpPr/>
            <p:nvPr/>
          </p:nvSpPr>
          <p:spPr>
            <a:xfrm>
              <a:off x="1701396" y="2641952"/>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四</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
        <p:nvSpPr>
          <p:cNvPr id="6" name="矩形 5"/>
          <p:cNvSpPr/>
          <p:nvPr/>
        </p:nvSpPr>
        <p:spPr>
          <a:xfrm>
            <a:off x="1316582" y="1156758"/>
            <a:ext cx="3578860" cy="384810"/>
          </a:xfrm>
          <a:prstGeom prst="rect">
            <a:avLst/>
          </a:prstGeom>
        </p:spPr>
        <p:txBody>
          <a:bodyPr wrap="none">
            <a:spAutoFit/>
          </a:bodyPr>
          <a:lstStyle/>
          <a:p>
            <a:pPr algn="ctr"/>
            <a:r>
              <a:rPr lang="zh-CN" altLang="en-US" sz="1905" b="1" dirty="0">
                <a:solidFill>
                  <a:srgbClr val="0070C0"/>
                </a:solidFill>
                <a:latin typeface="微软雅黑" panose="020B0503020204020204" charset="-122"/>
                <a:ea typeface="微软雅黑" panose="020B0503020204020204" charset="-122"/>
              </a:rPr>
              <a:t>血糖监测：即时与长期控制评估</a:t>
            </a:r>
            <a:endParaRPr lang="zh-CN" altLang="en-US" sz="1905" b="1" dirty="0">
              <a:solidFill>
                <a:srgbClr val="0070C0"/>
              </a:solidFill>
              <a:latin typeface="微软雅黑" panose="020B0503020204020204" charset="-122"/>
              <a:ea typeface="微软雅黑" panose="020B0503020204020204" charset="-122"/>
            </a:endParaRPr>
          </a:p>
        </p:txBody>
      </p:sp>
      <p:sp>
        <p:nvSpPr>
          <p:cNvPr id="8" name="矩形 7"/>
          <p:cNvSpPr/>
          <p:nvPr/>
        </p:nvSpPr>
        <p:spPr>
          <a:xfrm>
            <a:off x="905510" y="1638935"/>
            <a:ext cx="10169525" cy="3580130"/>
          </a:xfrm>
          <a:prstGeom prst="rect">
            <a:avLst/>
          </a:prstGeom>
        </p:spPr>
        <p:txBody>
          <a:bodyPr wrap="square">
            <a:spAutoFit/>
          </a:bodyPr>
          <a:lstStyle/>
          <a:p>
            <a:pPr marL="536575" indent="-536575" algn="l">
              <a:lnSpc>
                <a:spcPct val="150000"/>
              </a:lnSpc>
              <a:spcBef>
                <a:spcPct val="20000"/>
              </a:spcBef>
              <a:buClr>
                <a:srgbClr val="BE0023"/>
              </a:buClr>
              <a:buFont typeface="Wingdings" panose="05000000000000000000" pitchFamily="2" charset="2"/>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1- </a:t>
            </a:r>
            <a:r>
              <a:rPr lang="zh-CN" altLang="en-US" dirty="0" smtClean="0">
                <a:solidFill>
                  <a:schemeClr val="tx1">
                    <a:lumMod val="65000"/>
                    <a:lumOff val="35000"/>
                  </a:schemeClr>
                </a:solidFill>
                <a:latin typeface="微软雅黑" panose="020B0503020204020204" charset="-122"/>
                <a:ea typeface="微软雅黑" panose="020B0503020204020204" charset="-122"/>
              </a:rPr>
              <a:t>空腹</a:t>
            </a:r>
            <a:r>
              <a:rPr lang="zh-CN" altLang="en-US" dirty="0">
                <a:solidFill>
                  <a:schemeClr val="tx1">
                    <a:lumMod val="65000"/>
                    <a:lumOff val="35000"/>
                  </a:schemeClr>
                </a:solidFill>
                <a:latin typeface="微软雅黑" panose="020B0503020204020204" charset="-122"/>
                <a:ea typeface="微软雅黑" panose="020B0503020204020204" charset="-122"/>
              </a:rPr>
              <a:t>血糖尽量早</a:t>
            </a:r>
            <a:r>
              <a:rPr lang="zh-CN" altLang="en-US" dirty="0" smtClean="0">
                <a:solidFill>
                  <a:schemeClr val="tx1">
                    <a:lumMod val="65000"/>
                    <a:lumOff val="35000"/>
                  </a:schemeClr>
                </a:solidFill>
                <a:latin typeface="微软雅黑" panose="020B0503020204020204" charset="-122"/>
                <a:ea typeface="微软雅黑" panose="020B0503020204020204" charset="-122"/>
              </a:rPr>
              <a:t>抽，</a:t>
            </a:r>
            <a:r>
              <a:rPr lang="en-US" altLang="zh-CN" dirty="0" smtClean="0">
                <a:solidFill>
                  <a:schemeClr val="tx1">
                    <a:lumMod val="65000"/>
                    <a:lumOff val="35000"/>
                  </a:schemeClr>
                </a:solidFill>
                <a:latin typeface="微软雅黑" panose="020B0503020204020204" charset="-122"/>
                <a:ea typeface="微软雅黑" panose="020B0503020204020204" charset="-122"/>
              </a:rPr>
              <a:t> </a:t>
            </a:r>
            <a:r>
              <a:rPr lang="zh-CN" altLang="en-US" dirty="0" smtClean="0">
                <a:solidFill>
                  <a:schemeClr val="tx1">
                    <a:lumMod val="65000"/>
                    <a:lumOff val="35000"/>
                  </a:schemeClr>
                </a:solidFill>
                <a:latin typeface="微软雅黑" panose="020B0503020204020204" charset="-122"/>
                <a:ea typeface="微软雅黑" panose="020B0503020204020204" charset="-122"/>
              </a:rPr>
              <a:t>反映基础胰岛素分泌功能，需禁食</a:t>
            </a:r>
            <a:r>
              <a:rPr lang="en-US" altLang="zh-CN" dirty="0" smtClean="0">
                <a:solidFill>
                  <a:schemeClr val="tx1">
                    <a:lumMod val="65000"/>
                    <a:lumOff val="35000"/>
                  </a:schemeClr>
                </a:solidFill>
                <a:latin typeface="微软雅黑" panose="020B0503020204020204" charset="-122"/>
                <a:ea typeface="微软雅黑" panose="020B0503020204020204" charset="-122"/>
              </a:rPr>
              <a:t>8</a:t>
            </a:r>
            <a:r>
              <a:rPr lang="zh-CN" altLang="en-US" dirty="0" smtClean="0">
                <a:solidFill>
                  <a:schemeClr val="tx1">
                    <a:lumMod val="65000"/>
                    <a:lumOff val="35000"/>
                  </a:schemeClr>
                </a:solidFill>
                <a:latin typeface="微软雅黑" panose="020B0503020204020204" charset="-122"/>
                <a:ea typeface="微软雅黑" panose="020B0503020204020204" charset="-122"/>
              </a:rPr>
              <a:t>小时后检测，正常范围</a:t>
            </a:r>
            <a:r>
              <a:rPr lang="en-US" altLang="zh-CN" dirty="0" smtClean="0">
                <a:solidFill>
                  <a:schemeClr val="tx1">
                    <a:lumMod val="65000"/>
                    <a:lumOff val="35000"/>
                  </a:schemeClr>
                </a:solidFill>
                <a:latin typeface="微软雅黑" panose="020B0503020204020204" charset="-122"/>
                <a:ea typeface="微软雅黑" panose="020B0503020204020204" charset="-122"/>
              </a:rPr>
              <a:t>3.9-6.1mmol/L</a:t>
            </a:r>
            <a:r>
              <a:rPr lang="zh-CN" altLang="en-US" dirty="0" smtClean="0">
                <a:solidFill>
                  <a:schemeClr val="tx1">
                    <a:lumMod val="65000"/>
                    <a:lumOff val="35000"/>
                  </a:schemeClr>
                </a:solidFill>
                <a:latin typeface="微软雅黑" panose="020B0503020204020204" charset="-122"/>
                <a:ea typeface="微软雅黑" panose="020B0503020204020204" charset="-122"/>
              </a:rPr>
              <a:t>，糖尿病诊断阈值</a:t>
            </a:r>
            <a:r>
              <a:rPr lang="en-US" altLang="zh-CN" dirty="0" smtClean="0">
                <a:solidFill>
                  <a:schemeClr val="tx1">
                    <a:lumMod val="65000"/>
                    <a:lumOff val="35000"/>
                  </a:schemeClr>
                </a:solidFill>
                <a:latin typeface="微软雅黑" panose="020B0503020204020204" charset="-122"/>
                <a:ea typeface="微软雅黑" panose="020B0503020204020204" charset="-122"/>
              </a:rPr>
              <a:t>≥6.5mmol/L</a:t>
            </a:r>
            <a:r>
              <a:rPr lang="zh-CN" altLang="en-US" dirty="0" smtClean="0">
                <a:solidFill>
                  <a:schemeClr val="tx1">
                    <a:lumMod val="65000"/>
                    <a:lumOff val="35000"/>
                  </a:schemeClr>
                </a:solidFill>
                <a:latin typeface="微软雅黑" panose="020B0503020204020204" charset="-122"/>
                <a:ea typeface="微软雅黑" panose="020B0503020204020204" charset="-122"/>
              </a:rPr>
              <a:t>。日常管理中建议定期监测，血糖波动大时需增加频率。</a:t>
            </a:r>
            <a:endParaRPr lang="zh-CN" altLang="en-US" dirty="0" smtClean="0">
              <a:solidFill>
                <a:schemeClr val="tx1">
                  <a:lumMod val="65000"/>
                  <a:lumOff val="35000"/>
                </a:schemeClr>
              </a:solidFill>
              <a:latin typeface="微软雅黑" panose="020B0503020204020204" charset="-122"/>
              <a:ea typeface="微软雅黑" panose="020B0503020204020204" charset="-122"/>
            </a:endParaRPr>
          </a:p>
          <a:p>
            <a:pPr marL="536575" indent="-536575" algn="l">
              <a:lnSpc>
                <a:spcPct val="150000"/>
              </a:lnSpc>
              <a:spcBef>
                <a:spcPct val="20000"/>
              </a:spcBef>
              <a:buClr>
                <a:srgbClr val="BE0023"/>
              </a:buClr>
            </a:pPr>
            <a:r>
              <a:rPr lang="en-US" altLang="zh-CN" dirty="0" smtClean="0">
                <a:solidFill>
                  <a:schemeClr val="tx1">
                    <a:lumMod val="65000"/>
                    <a:lumOff val="35000"/>
                  </a:schemeClr>
                </a:solidFill>
                <a:latin typeface="微软雅黑" panose="020B0503020204020204" charset="-122"/>
                <a:ea typeface="微软雅黑" panose="020B0503020204020204" charset="-122"/>
              </a:rPr>
              <a:t>2- </a:t>
            </a:r>
            <a:r>
              <a:rPr lang="zh-CN" altLang="en-US" dirty="0" smtClean="0">
                <a:solidFill>
                  <a:schemeClr val="tx1">
                    <a:lumMod val="65000"/>
                    <a:lumOff val="35000"/>
                  </a:schemeClr>
                </a:solidFill>
                <a:latin typeface="微软雅黑" panose="020B0503020204020204" charset="-122"/>
                <a:ea typeface="微软雅黑" panose="020B0503020204020204" charset="-122"/>
              </a:rPr>
              <a:t>餐</a:t>
            </a:r>
            <a:r>
              <a:rPr lang="zh-CN" altLang="en-US" dirty="0">
                <a:solidFill>
                  <a:schemeClr val="tx1">
                    <a:lumMod val="65000"/>
                    <a:lumOff val="35000"/>
                  </a:schemeClr>
                </a:solidFill>
                <a:latin typeface="微软雅黑" panose="020B0503020204020204" charset="-122"/>
                <a:ea typeface="微软雅黑" panose="020B0503020204020204" charset="-122"/>
              </a:rPr>
              <a:t>后</a:t>
            </a:r>
            <a:r>
              <a:rPr lang="en-US" altLang="zh-CN" dirty="0">
                <a:solidFill>
                  <a:schemeClr val="tx1">
                    <a:lumMod val="65000"/>
                    <a:lumOff val="35000"/>
                  </a:schemeClr>
                </a:solidFill>
                <a:latin typeface="微软雅黑" panose="020B0503020204020204" charset="-122"/>
                <a:ea typeface="微软雅黑" panose="020B0503020204020204" charset="-122"/>
              </a:rPr>
              <a:t>2</a:t>
            </a:r>
            <a:r>
              <a:rPr lang="zh-CN" altLang="en-US" dirty="0">
                <a:solidFill>
                  <a:schemeClr val="tx1">
                    <a:lumMod val="65000"/>
                    <a:lumOff val="35000"/>
                  </a:schemeClr>
                </a:solidFill>
                <a:latin typeface="微软雅黑" panose="020B0503020204020204" charset="-122"/>
                <a:ea typeface="微软雅黑" panose="020B0503020204020204" charset="-122"/>
              </a:rPr>
              <a:t>小时必须从进食第一口开始计时，评估餐后胰岛素分泌能力，正常</a:t>
            </a:r>
            <a:r>
              <a:rPr lang="en-US" altLang="zh-CN" dirty="0">
                <a:solidFill>
                  <a:schemeClr val="tx1">
                    <a:lumMod val="65000"/>
                    <a:lumOff val="35000"/>
                  </a:schemeClr>
                </a:solidFill>
                <a:latin typeface="微软雅黑" panose="020B0503020204020204" charset="-122"/>
                <a:ea typeface="微软雅黑" panose="020B0503020204020204" charset="-122"/>
              </a:rPr>
              <a:t>&lt;7.8mmol/L</a:t>
            </a:r>
            <a:r>
              <a:rPr lang="zh-CN" altLang="en-US" dirty="0">
                <a:solidFill>
                  <a:schemeClr val="tx1">
                    <a:lumMod val="65000"/>
                    <a:lumOff val="35000"/>
                  </a:schemeClr>
                </a:solidFill>
                <a:latin typeface="微软雅黑" panose="020B0503020204020204" charset="-122"/>
                <a:ea typeface="微软雅黑" panose="020B0503020204020204" charset="-122"/>
              </a:rPr>
              <a:t>，</a:t>
            </a:r>
            <a:r>
              <a:rPr lang="en-US" altLang="zh-CN" dirty="0">
                <a:solidFill>
                  <a:schemeClr val="tx1">
                    <a:lumMod val="65000"/>
                    <a:lumOff val="35000"/>
                  </a:schemeClr>
                </a:solidFill>
                <a:latin typeface="微软雅黑" panose="020B0503020204020204" charset="-122"/>
                <a:ea typeface="微软雅黑" panose="020B0503020204020204" charset="-122"/>
              </a:rPr>
              <a:t>≥11.1mmol/L</a:t>
            </a:r>
            <a:r>
              <a:rPr lang="zh-CN" altLang="en-US" dirty="0">
                <a:solidFill>
                  <a:schemeClr val="tx1">
                    <a:lumMod val="65000"/>
                    <a:lumOff val="35000"/>
                  </a:schemeClr>
                </a:solidFill>
                <a:latin typeface="微软雅黑" panose="020B0503020204020204" charset="-122"/>
                <a:ea typeface="微软雅黑" panose="020B0503020204020204" charset="-122"/>
              </a:rPr>
              <a:t>辅助诊断糖尿病。该指标对早期糖耐量异常筛查意义重大。</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marL="536575" indent="-536575" algn="l">
              <a:lnSpc>
                <a:spcPct val="150000"/>
              </a:lnSpc>
              <a:spcBef>
                <a:spcPct val="20000"/>
              </a:spcBef>
              <a:buClr>
                <a:srgbClr val="BE0023"/>
              </a:buClr>
            </a:pPr>
            <a:r>
              <a:rPr lang="en-US" altLang="zh-CN" dirty="0" smtClean="0">
                <a:solidFill>
                  <a:schemeClr val="tx1">
                    <a:lumMod val="65000"/>
                    <a:lumOff val="35000"/>
                  </a:schemeClr>
                </a:solidFill>
                <a:latin typeface="微软雅黑" panose="020B0503020204020204" charset="-122"/>
                <a:ea typeface="微软雅黑" panose="020B0503020204020204" charset="-122"/>
              </a:rPr>
              <a:t>3-糖化血红蛋白 </a:t>
            </a:r>
            <a:r>
              <a:rPr lang="en-US" altLang="zh-CN" dirty="0">
                <a:solidFill>
                  <a:schemeClr val="tx1">
                    <a:lumMod val="65000"/>
                    <a:lumOff val="35000"/>
                  </a:schemeClr>
                </a:solidFill>
                <a:latin typeface="微软雅黑" panose="020B0503020204020204" charset="-122"/>
                <a:ea typeface="微软雅黑" panose="020B0503020204020204" charset="-122"/>
              </a:rPr>
              <a:t> </a:t>
            </a:r>
            <a:r>
              <a:rPr lang="zh-CN" altLang="en-US" dirty="0">
                <a:solidFill>
                  <a:schemeClr val="tx1">
                    <a:lumMod val="65000"/>
                    <a:lumOff val="35000"/>
                  </a:schemeClr>
                </a:solidFill>
                <a:latin typeface="微软雅黑" panose="020B0503020204020204" charset="-122"/>
                <a:ea typeface="微软雅黑" panose="020B0503020204020204" charset="-122"/>
              </a:rPr>
              <a:t>反映近</a:t>
            </a:r>
            <a:r>
              <a:rPr lang="en-US" altLang="zh-CN" dirty="0">
                <a:solidFill>
                  <a:schemeClr val="tx1">
                    <a:lumMod val="65000"/>
                    <a:lumOff val="35000"/>
                  </a:schemeClr>
                </a:solidFill>
                <a:latin typeface="微软雅黑" panose="020B0503020204020204" charset="-122"/>
                <a:ea typeface="微软雅黑" panose="020B0503020204020204" charset="-122"/>
              </a:rPr>
              <a:t>2-3</a:t>
            </a:r>
            <a:r>
              <a:rPr lang="zh-CN" altLang="en-US" dirty="0">
                <a:solidFill>
                  <a:schemeClr val="tx1">
                    <a:lumMod val="65000"/>
                    <a:lumOff val="35000"/>
                  </a:schemeClr>
                </a:solidFill>
                <a:latin typeface="微软雅黑" panose="020B0503020204020204" charset="-122"/>
                <a:ea typeface="微软雅黑" panose="020B0503020204020204" charset="-122"/>
              </a:rPr>
              <a:t>个月平均血糖水平，是长期控制的</a:t>
            </a:r>
            <a:r>
              <a:rPr lang="en-US" altLang="zh-CN" dirty="0">
                <a:solidFill>
                  <a:schemeClr val="tx1">
                    <a:lumMod val="65000"/>
                    <a:lumOff val="35000"/>
                  </a:schemeClr>
                </a:solidFill>
                <a:latin typeface="微软雅黑" panose="020B0503020204020204" charset="-122"/>
                <a:ea typeface="微软雅黑" panose="020B0503020204020204" charset="-122"/>
              </a:rPr>
              <a:t>“</a:t>
            </a:r>
            <a:r>
              <a:rPr lang="zh-CN" altLang="en-US" dirty="0">
                <a:solidFill>
                  <a:schemeClr val="tx1">
                    <a:lumMod val="65000"/>
                    <a:lumOff val="35000"/>
                  </a:schemeClr>
                </a:solidFill>
                <a:latin typeface="微软雅黑" panose="020B0503020204020204" charset="-122"/>
                <a:ea typeface="微软雅黑" panose="020B0503020204020204" charset="-122"/>
              </a:rPr>
              <a:t>金标准</a:t>
            </a:r>
            <a:r>
              <a:rPr lang="en-US" altLang="zh-CN" dirty="0">
                <a:solidFill>
                  <a:schemeClr val="tx1">
                    <a:lumMod val="65000"/>
                    <a:lumOff val="35000"/>
                  </a:schemeClr>
                </a:solidFill>
                <a:latin typeface="微软雅黑" panose="020B0503020204020204" charset="-122"/>
                <a:ea typeface="微软雅黑" panose="020B0503020204020204" charset="-122"/>
              </a:rPr>
              <a:t>”</a:t>
            </a:r>
            <a:r>
              <a:rPr lang="zh-CN" altLang="en-US" dirty="0">
                <a:solidFill>
                  <a:schemeClr val="tx1">
                    <a:lumMod val="65000"/>
                    <a:lumOff val="35000"/>
                  </a:schemeClr>
                </a:solidFill>
                <a:latin typeface="微软雅黑" panose="020B0503020204020204" charset="-122"/>
                <a:ea typeface="微软雅黑" panose="020B0503020204020204" charset="-122"/>
              </a:rPr>
              <a:t>，不受短期饮食、运动影响，正常值</a:t>
            </a:r>
            <a:r>
              <a:rPr lang="en-US" altLang="zh-CN" dirty="0">
                <a:solidFill>
                  <a:schemeClr val="tx1">
                    <a:lumMod val="65000"/>
                    <a:lumOff val="35000"/>
                  </a:schemeClr>
                </a:solidFill>
                <a:latin typeface="微软雅黑" panose="020B0503020204020204" charset="-122"/>
                <a:ea typeface="微软雅黑" panose="020B0503020204020204" charset="-122"/>
              </a:rPr>
              <a:t>7%</a:t>
            </a:r>
            <a:r>
              <a:rPr lang="zh-CN" altLang="en-US" dirty="0">
                <a:solidFill>
                  <a:schemeClr val="tx1">
                    <a:lumMod val="65000"/>
                    <a:lumOff val="35000"/>
                  </a:schemeClr>
                </a:solidFill>
                <a:latin typeface="微软雅黑" panose="020B0503020204020204" charset="-122"/>
                <a:ea typeface="微软雅黑" panose="020B0503020204020204" charset="-122"/>
              </a:rPr>
              <a:t>以下。</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marL="536575" indent="-536575" algn="l">
              <a:lnSpc>
                <a:spcPct val="150000"/>
              </a:lnSpc>
              <a:spcBef>
                <a:spcPct val="20000"/>
              </a:spcBef>
              <a:buClr>
                <a:srgbClr val="BE0023"/>
              </a:buClr>
            </a:pPr>
            <a:r>
              <a:rPr lang="en-US" altLang="zh-CN" dirty="0" smtClean="0">
                <a:solidFill>
                  <a:schemeClr val="tx1">
                    <a:lumMod val="65000"/>
                    <a:lumOff val="35000"/>
                  </a:schemeClr>
                </a:solidFill>
                <a:latin typeface="微软雅黑" panose="020B0503020204020204" charset="-122"/>
                <a:ea typeface="微软雅黑" panose="020B0503020204020204" charset="-122"/>
              </a:rPr>
              <a:t>4- 监测餐后血</a:t>
            </a:r>
            <a:r>
              <a:rPr lang="zh-CN" altLang="en-US" dirty="0">
                <a:solidFill>
                  <a:schemeClr val="tx1">
                    <a:lumMod val="65000"/>
                    <a:lumOff val="35000"/>
                  </a:schemeClr>
                </a:solidFill>
                <a:latin typeface="微软雅黑" panose="020B0503020204020204" charset="-122"/>
                <a:ea typeface="微软雅黑" panose="020B0503020204020204" charset="-122"/>
              </a:rPr>
              <a:t>糖必须和平时一样打针吃药</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marL="536575" indent="-536575">
              <a:lnSpc>
                <a:spcPct val="130000"/>
              </a:lnSpc>
              <a:spcBef>
                <a:spcPct val="20000"/>
              </a:spcBef>
              <a:buClr>
                <a:srgbClr val="BE0023"/>
              </a:buClr>
              <a:buFont typeface="Wingdings" panose="05000000000000000000" pitchFamily="2" charset="2"/>
              <a:buNone/>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81470" y="486528"/>
            <a:ext cx="3549446" cy="485779"/>
            <a:chOff x="1701396" y="2641952"/>
            <a:chExt cx="3549446" cy="485779"/>
          </a:xfrm>
        </p:grpSpPr>
        <p:sp>
          <p:nvSpPr>
            <p:cNvPr id="3" name="文本框 2"/>
            <p:cNvSpPr txBox="1"/>
            <p:nvPr/>
          </p:nvSpPr>
          <p:spPr>
            <a:xfrm>
              <a:off x="2400962" y="2704186"/>
              <a:ext cx="284988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2400" b="1" dirty="0" smtClean="0">
                  <a:latin typeface="微软雅黑" panose="020B0503020204020204" charset="-122"/>
                  <a:ea typeface="微软雅黑" panose="020B0503020204020204" charset="-122"/>
                  <a:sym typeface="+mn-ea"/>
                </a:rPr>
                <a:t>糖尿病的监测内容</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椭圆 6"/>
            <p:cNvSpPr/>
            <p:nvPr/>
          </p:nvSpPr>
          <p:spPr>
            <a:xfrm>
              <a:off x="1701396" y="2641952"/>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四</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
        <p:nvSpPr>
          <p:cNvPr id="6" name="矩形 5"/>
          <p:cNvSpPr/>
          <p:nvPr/>
        </p:nvSpPr>
        <p:spPr>
          <a:xfrm>
            <a:off x="1316582" y="1145963"/>
            <a:ext cx="3578860" cy="384810"/>
          </a:xfrm>
          <a:prstGeom prst="rect">
            <a:avLst/>
          </a:prstGeom>
        </p:spPr>
        <p:txBody>
          <a:bodyPr wrap="none">
            <a:spAutoFit/>
          </a:bodyPr>
          <a:lstStyle/>
          <a:p>
            <a:pPr algn="ctr"/>
            <a:r>
              <a:rPr lang="zh-CN" altLang="en-US" sz="1905" b="1" dirty="0">
                <a:solidFill>
                  <a:srgbClr val="0070C0"/>
                </a:solidFill>
                <a:latin typeface="微软雅黑" panose="020B0503020204020204" charset="-122"/>
                <a:ea typeface="微软雅黑" panose="020B0503020204020204" charset="-122"/>
              </a:rPr>
              <a:t>并发症风险监测：早发现早干预</a:t>
            </a:r>
            <a:endParaRPr lang="zh-CN" altLang="en-US" sz="1905" b="1" dirty="0">
              <a:solidFill>
                <a:srgbClr val="0070C0"/>
              </a:solidFill>
              <a:latin typeface="微软雅黑" panose="020B0503020204020204" charset="-122"/>
              <a:ea typeface="微软雅黑" panose="020B0503020204020204" charset="-122"/>
            </a:endParaRPr>
          </a:p>
        </p:txBody>
      </p:sp>
      <p:sp>
        <p:nvSpPr>
          <p:cNvPr id="8" name="矩形 7"/>
          <p:cNvSpPr/>
          <p:nvPr/>
        </p:nvSpPr>
        <p:spPr>
          <a:xfrm>
            <a:off x="905510" y="1797685"/>
            <a:ext cx="9963785" cy="3110230"/>
          </a:xfrm>
          <a:prstGeom prst="rect">
            <a:avLst/>
          </a:prstGeom>
        </p:spPr>
        <p:txBody>
          <a:bodyPr wrap="square">
            <a:spAutoFit/>
          </a:bodyPr>
          <a:lstStyle/>
          <a:p>
            <a:pPr marL="536575" indent="-536575" algn="l">
              <a:lnSpc>
                <a:spcPct val="150000"/>
              </a:lnSpc>
              <a:spcBef>
                <a:spcPct val="20000"/>
              </a:spcBef>
              <a:buClr>
                <a:srgbClr val="BE0023"/>
              </a:buClr>
              <a:buFont typeface="Wingdings" panose="05000000000000000000" pitchFamily="2" charset="2"/>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1-  </a:t>
            </a:r>
            <a:r>
              <a:rPr lang="zh-CN" altLang="en-US" dirty="0" smtClean="0">
                <a:solidFill>
                  <a:schemeClr val="tx1">
                    <a:lumMod val="65000"/>
                    <a:lumOff val="35000"/>
                  </a:schemeClr>
                </a:solidFill>
                <a:latin typeface="微软雅黑" panose="020B0503020204020204" charset="-122"/>
                <a:ea typeface="微软雅黑" panose="020B0503020204020204" charset="-122"/>
              </a:rPr>
              <a:t>尿微量白蛋白，</a:t>
            </a:r>
            <a:r>
              <a:rPr lang="en-US" altLang="zh-CN" dirty="0" smtClean="0">
                <a:solidFill>
                  <a:schemeClr val="tx1">
                    <a:lumMod val="65000"/>
                    <a:lumOff val="35000"/>
                  </a:schemeClr>
                </a:solidFill>
                <a:latin typeface="微软雅黑" panose="020B0503020204020204" charset="-122"/>
                <a:ea typeface="微软雅黑" panose="020B0503020204020204" charset="-122"/>
              </a:rPr>
              <a:t> </a:t>
            </a:r>
            <a:r>
              <a:rPr lang="zh-CN" altLang="en-US" dirty="0" smtClean="0">
                <a:solidFill>
                  <a:schemeClr val="tx1">
                    <a:lumMod val="65000"/>
                    <a:lumOff val="35000"/>
                  </a:schemeClr>
                </a:solidFill>
                <a:latin typeface="微软雅黑" panose="020B0503020204020204" charset="-122"/>
                <a:ea typeface="微软雅黑" panose="020B0503020204020204" charset="-122"/>
              </a:rPr>
              <a:t>早期糖尿病肾病的敏感指标，正常排泄率</a:t>
            </a:r>
            <a:r>
              <a:rPr lang="en-US" altLang="zh-CN" dirty="0" smtClean="0">
                <a:solidFill>
                  <a:schemeClr val="tx1">
                    <a:lumMod val="65000"/>
                    <a:lumOff val="35000"/>
                  </a:schemeClr>
                </a:solidFill>
                <a:latin typeface="微软雅黑" panose="020B0503020204020204" charset="-122"/>
                <a:ea typeface="微软雅黑" panose="020B0503020204020204" charset="-122"/>
              </a:rPr>
              <a:t>&lt;30mg/24</a:t>
            </a:r>
            <a:r>
              <a:rPr lang="zh-CN" altLang="en-US" dirty="0" smtClean="0">
                <a:solidFill>
                  <a:schemeClr val="tx1">
                    <a:lumMod val="65000"/>
                    <a:lumOff val="35000"/>
                  </a:schemeClr>
                </a:solidFill>
                <a:latin typeface="微软雅黑" panose="020B0503020204020204" charset="-122"/>
                <a:ea typeface="微软雅黑" panose="020B0503020204020204" charset="-122"/>
              </a:rPr>
              <a:t>小时，</a:t>
            </a:r>
            <a:r>
              <a:rPr lang="en-US" altLang="zh-CN" dirty="0" smtClean="0">
                <a:solidFill>
                  <a:schemeClr val="tx1">
                    <a:lumMod val="65000"/>
                    <a:lumOff val="35000"/>
                  </a:schemeClr>
                </a:solidFill>
                <a:latin typeface="微软雅黑" panose="020B0503020204020204" charset="-122"/>
                <a:ea typeface="微软雅黑" panose="020B0503020204020204" charset="-122"/>
              </a:rPr>
              <a:t>30-300mg</a:t>
            </a:r>
            <a:r>
              <a:rPr lang="zh-CN" altLang="en-US" dirty="0" smtClean="0">
                <a:solidFill>
                  <a:schemeClr val="tx1">
                    <a:lumMod val="65000"/>
                    <a:lumOff val="35000"/>
                  </a:schemeClr>
                </a:solidFill>
                <a:latin typeface="微软雅黑" panose="020B0503020204020204" charset="-122"/>
                <a:ea typeface="微软雅黑" panose="020B0503020204020204" charset="-122"/>
              </a:rPr>
              <a:t>提肾损伤风险，建议每年至少检测一次，留取</a:t>
            </a:r>
            <a:r>
              <a:rPr lang="en-US" altLang="zh-CN" dirty="0" smtClean="0">
                <a:solidFill>
                  <a:schemeClr val="tx1">
                    <a:lumMod val="65000"/>
                    <a:lumOff val="35000"/>
                  </a:schemeClr>
                </a:solidFill>
                <a:latin typeface="微软雅黑" panose="020B0503020204020204" charset="-122"/>
                <a:ea typeface="微软雅黑" panose="020B0503020204020204" charset="-122"/>
              </a:rPr>
              <a:t>24</a:t>
            </a:r>
            <a:r>
              <a:rPr lang="zh-CN" altLang="en-US" dirty="0" smtClean="0">
                <a:solidFill>
                  <a:schemeClr val="tx1">
                    <a:lumMod val="65000"/>
                    <a:lumOff val="35000"/>
                  </a:schemeClr>
                </a:solidFill>
                <a:latin typeface="微软雅黑" panose="020B0503020204020204" charset="-122"/>
                <a:ea typeface="微软雅黑" panose="020B0503020204020204" charset="-122"/>
              </a:rPr>
              <a:t>小时尿液或晨起中段尿。</a:t>
            </a:r>
            <a:endParaRPr lang="zh-CN" altLang="en-US" dirty="0" smtClean="0">
              <a:solidFill>
                <a:schemeClr val="tx1">
                  <a:lumMod val="65000"/>
                  <a:lumOff val="35000"/>
                </a:schemeClr>
              </a:solidFill>
              <a:latin typeface="微软雅黑" panose="020B0503020204020204" charset="-122"/>
              <a:ea typeface="微软雅黑" panose="020B0503020204020204" charset="-122"/>
            </a:endParaRPr>
          </a:p>
          <a:p>
            <a:pPr marL="536575" indent="-536575" algn="l">
              <a:lnSpc>
                <a:spcPct val="150000"/>
              </a:lnSpc>
              <a:spcBef>
                <a:spcPct val="20000"/>
              </a:spcBef>
              <a:buClr>
                <a:srgbClr val="BE0023"/>
              </a:buClr>
            </a:pPr>
            <a:r>
              <a:rPr lang="en-US" altLang="zh-CN" dirty="0" smtClean="0">
                <a:solidFill>
                  <a:schemeClr val="tx1">
                    <a:lumMod val="65000"/>
                    <a:lumOff val="35000"/>
                  </a:schemeClr>
                </a:solidFill>
                <a:latin typeface="微软雅黑" panose="020B0503020204020204" charset="-122"/>
                <a:ea typeface="微软雅黑" panose="020B0503020204020204" charset="-122"/>
              </a:rPr>
              <a:t>2- </a:t>
            </a:r>
            <a:r>
              <a:rPr lang="zh-CN" altLang="en-US" dirty="0">
                <a:solidFill>
                  <a:schemeClr val="tx1">
                    <a:lumMod val="65000"/>
                    <a:lumOff val="35000"/>
                  </a:schemeClr>
                </a:solidFill>
                <a:latin typeface="微软雅黑" panose="020B0503020204020204" charset="-122"/>
                <a:ea typeface="微软雅黑" panose="020B0503020204020204" charset="-122"/>
              </a:rPr>
              <a:t>血压与血脂，糖尿病常合并高血压、血脂异常，两者协同加剧血管病变。血压控制目</a:t>
            </a:r>
            <a:r>
              <a:rPr lang="en-US" altLang="zh-CN" dirty="0">
                <a:solidFill>
                  <a:schemeClr val="tx1">
                    <a:lumMod val="65000"/>
                    <a:lumOff val="35000"/>
                  </a:schemeClr>
                </a:solidFill>
                <a:latin typeface="微软雅黑" panose="020B0503020204020204" charset="-122"/>
                <a:ea typeface="微软雅黑" panose="020B0503020204020204" charset="-122"/>
              </a:rPr>
              <a:t>&lt;130/80mmHg</a:t>
            </a:r>
            <a:r>
              <a:rPr lang="zh-CN" altLang="en-US" dirty="0">
                <a:solidFill>
                  <a:schemeClr val="tx1">
                    <a:lumMod val="65000"/>
                    <a:lumOff val="35000"/>
                  </a:schemeClr>
                </a:solidFill>
                <a:latin typeface="微软雅黑" panose="020B0503020204020204" charset="-122"/>
                <a:ea typeface="微软雅黑" panose="020B0503020204020204" charset="-122"/>
              </a:rPr>
              <a:t>，需每日自标；血脂需检测总胆固醇、低密度脂蛋白（</a:t>
            </a:r>
            <a:r>
              <a:rPr lang="en-US" altLang="zh-CN" dirty="0">
                <a:solidFill>
                  <a:schemeClr val="tx1">
                    <a:lumMod val="65000"/>
                    <a:lumOff val="35000"/>
                  </a:schemeClr>
                </a:solidFill>
                <a:latin typeface="微软雅黑" panose="020B0503020204020204" charset="-122"/>
                <a:ea typeface="微软雅黑" panose="020B0503020204020204" charset="-122"/>
              </a:rPr>
              <a:t>LDL-C</a:t>
            </a:r>
            <a:r>
              <a:rPr lang="zh-CN" altLang="en-US" dirty="0">
                <a:solidFill>
                  <a:schemeClr val="tx1">
                    <a:lumMod val="65000"/>
                    <a:lumOff val="35000"/>
                  </a:schemeClr>
                </a:solidFill>
                <a:latin typeface="微软雅黑" panose="020B0503020204020204" charset="-122"/>
                <a:ea typeface="微软雅黑" panose="020B0503020204020204" charset="-122"/>
              </a:rPr>
              <a:t>）等，每半年一次，异常者增加频次。</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marL="536575" indent="-536575" algn="l">
              <a:lnSpc>
                <a:spcPct val="150000"/>
              </a:lnSpc>
              <a:spcBef>
                <a:spcPct val="20000"/>
              </a:spcBef>
              <a:buClr>
                <a:srgbClr val="BE0023"/>
              </a:buClr>
            </a:pPr>
            <a:r>
              <a:rPr lang="en-US" altLang="zh-CN" dirty="0" smtClean="0">
                <a:solidFill>
                  <a:schemeClr val="tx1">
                    <a:lumMod val="65000"/>
                    <a:lumOff val="35000"/>
                  </a:schemeClr>
                </a:solidFill>
                <a:latin typeface="微软雅黑" panose="020B0503020204020204" charset="-122"/>
                <a:ea typeface="微软雅黑" panose="020B0503020204020204" charset="-122"/>
              </a:rPr>
              <a:t>3-</a:t>
            </a:r>
            <a:r>
              <a:rPr lang="zh-CN" altLang="en-US" dirty="0" smtClean="0">
                <a:solidFill>
                  <a:schemeClr val="tx1">
                    <a:lumMod val="65000"/>
                    <a:lumOff val="35000"/>
                  </a:schemeClr>
                </a:solidFill>
                <a:latin typeface="微软雅黑" panose="020B0503020204020204" charset="-122"/>
                <a:ea typeface="微软雅黑" panose="020B0503020204020204" charset="-122"/>
              </a:rPr>
              <a:t>眼底检查</a:t>
            </a:r>
            <a:r>
              <a:rPr lang="en-US" altLang="zh-CN" dirty="0" smtClean="0">
                <a:solidFill>
                  <a:schemeClr val="tx1">
                    <a:lumMod val="65000"/>
                    <a:lumOff val="35000"/>
                  </a:schemeClr>
                </a:solidFill>
                <a:latin typeface="微软雅黑" panose="020B0503020204020204" charset="-122"/>
                <a:ea typeface="微软雅黑" panose="020B0503020204020204" charset="-122"/>
              </a:rPr>
              <a:t> </a:t>
            </a:r>
            <a:r>
              <a:rPr lang="en-US" altLang="zh-CN" dirty="0">
                <a:solidFill>
                  <a:schemeClr val="tx1">
                    <a:lumMod val="65000"/>
                    <a:lumOff val="35000"/>
                  </a:schemeClr>
                </a:solidFill>
                <a:latin typeface="微软雅黑" panose="020B0503020204020204" charset="-122"/>
                <a:ea typeface="微软雅黑" panose="020B0503020204020204" charset="-122"/>
              </a:rPr>
              <a:t> </a:t>
            </a:r>
            <a:r>
              <a:rPr lang="zh-CN" altLang="en-US" dirty="0">
                <a:solidFill>
                  <a:schemeClr val="tx1">
                    <a:lumMod val="65000"/>
                    <a:lumOff val="35000"/>
                  </a:schemeClr>
                </a:solidFill>
                <a:latin typeface="微软雅黑" panose="020B0503020204020204" charset="-122"/>
                <a:ea typeface="微软雅黑" panose="020B0503020204020204" charset="-122"/>
              </a:rPr>
              <a:t>筛查糖尿病视网膜病变，通过散瞳观察视网膜血管变化（如微血管瘤、出血），建议每年一次，病变严重者缩短复查间隔。</a:t>
            </a: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81470" y="486528"/>
            <a:ext cx="3549446" cy="485779"/>
            <a:chOff x="1701396" y="2641952"/>
            <a:chExt cx="3549446" cy="485779"/>
          </a:xfrm>
        </p:grpSpPr>
        <p:sp>
          <p:nvSpPr>
            <p:cNvPr id="3" name="文本框 2"/>
            <p:cNvSpPr txBox="1"/>
            <p:nvPr/>
          </p:nvSpPr>
          <p:spPr>
            <a:xfrm>
              <a:off x="2400962" y="2704186"/>
              <a:ext cx="284988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CN" altLang="en-US" sz="2400" b="1" dirty="0" smtClean="0">
                  <a:latin typeface="微软雅黑" panose="020B0503020204020204" charset="-122"/>
                  <a:ea typeface="微软雅黑" panose="020B0503020204020204" charset="-122"/>
                  <a:sym typeface="+mn-ea"/>
                </a:rPr>
                <a:t>糖尿病的监测内容</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椭圆 6"/>
            <p:cNvSpPr/>
            <p:nvPr/>
          </p:nvSpPr>
          <p:spPr>
            <a:xfrm>
              <a:off x="1701396" y="2641952"/>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四</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
        <p:nvSpPr>
          <p:cNvPr id="6" name="矩形 5"/>
          <p:cNvSpPr/>
          <p:nvPr/>
        </p:nvSpPr>
        <p:spPr>
          <a:xfrm>
            <a:off x="1390877" y="1165648"/>
            <a:ext cx="1638300" cy="384810"/>
          </a:xfrm>
          <a:prstGeom prst="rect">
            <a:avLst/>
          </a:prstGeom>
        </p:spPr>
        <p:txBody>
          <a:bodyPr wrap="none">
            <a:spAutoFit/>
          </a:bodyPr>
          <a:lstStyle/>
          <a:p>
            <a:pPr algn="ctr"/>
            <a:r>
              <a:rPr lang="zh-CN" altLang="en-US" sz="1905" b="1" dirty="0">
                <a:solidFill>
                  <a:srgbClr val="0070C0"/>
                </a:solidFill>
                <a:latin typeface="微软雅黑" panose="020B0503020204020204" charset="-122"/>
                <a:ea typeface="微软雅黑" panose="020B0503020204020204" charset="-122"/>
              </a:rPr>
              <a:t>其他重要监测</a:t>
            </a:r>
            <a:endParaRPr lang="zh-CN" altLang="en-US" sz="1905" b="1" dirty="0">
              <a:solidFill>
                <a:srgbClr val="0070C0"/>
              </a:solidFill>
              <a:latin typeface="微软雅黑" panose="020B0503020204020204" charset="-122"/>
              <a:ea typeface="微软雅黑" panose="020B0503020204020204" charset="-122"/>
            </a:endParaRPr>
          </a:p>
        </p:txBody>
      </p:sp>
      <p:sp>
        <p:nvSpPr>
          <p:cNvPr id="8" name="矩形 7"/>
          <p:cNvSpPr/>
          <p:nvPr/>
        </p:nvSpPr>
        <p:spPr>
          <a:xfrm>
            <a:off x="905510" y="1661160"/>
            <a:ext cx="9963785" cy="1807845"/>
          </a:xfrm>
          <a:prstGeom prst="rect">
            <a:avLst/>
          </a:prstGeom>
        </p:spPr>
        <p:txBody>
          <a:bodyPr wrap="square">
            <a:spAutoFit/>
          </a:bodyPr>
          <a:lstStyle/>
          <a:p>
            <a:pPr marL="536575" indent="-536575" algn="l">
              <a:lnSpc>
                <a:spcPct val="150000"/>
              </a:lnSpc>
              <a:spcBef>
                <a:spcPct val="20000"/>
              </a:spcBef>
              <a:buClr>
                <a:srgbClr val="BE0023"/>
              </a:buClr>
              <a:buFont typeface="Wingdings" panose="05000000000000000000" pitchFamily="2" charset="2"/>
              <a:buNone/>
            </a:pPr>
            <a:r>
              <a:rPr lang="en-US" altLang="zh-CN" dirty="0" smtClean="0">
                <a:solidFill>
                  <a:schemeClr val="tx1">
                    <a:lumMod val="65000"/>
                    <a:lumOff val="35000"/>
                  </a:schemeClr>
                </a:solidFill>
                <a:latin typeface="微软雅黑" panose="020B0503020204020204" charset="-122"/>
                <a:ea typeface="微软雅黑" panose="020B0503020204020204" charset="-122"/>
              </a:rPr>
              <a:t>1-  </a:t>
            </a:r>
            <a:r>
              <a:rPr lang="zh-CN" altLang="en-US" dirty="0" smtClean="0">
                <a:solidFill>
                  <a:schemeClr val="tx1">
                    <a:lumMod val="65000"/>
                    <a:lumOff val="35000"/>
                  </a:schemeClr>
                </a:solidFill>
                <a:latin typeface="微软雅黑" panose="020B0503020204020204" charset="-122"/>
                <a:ea typeface="微软雅黑" panose="020B0503020204020204" charset="-122"/>
              </a:rPr>
              <a:t>胰岛功能检测：通过胰岛素</a:t>
            </a:r>
            <a:r>
              <a:rPr lang="en-US" altLang="zh-CN" dirty="0" smtClean="0">
                <a:solidFill>
                  <a:schemeClr val="tx1">
                    <a:lumMod val="65000"/>
                    <a:lumOff val="35000"/>
                  </a:schemeClr>
                </a:solidFill>
                <a:latin typeface="微软雅黑" panose="020B0503020204020204" charset="-122"/>
                <a:ea typeface="微软雅黑" panose="020B0503020204020204" charset="-122"/>
              </a:rPr>
              <a:t>/C</a:t>
            </a:r>
            <a:r>
              <a:rPr lang="zh-CN" altLang="en-US" dirty="0" smtClean="0">
                <a:solidFill>
                  <a:schemeClr val="tx1">
                    <a:lumMod val="65000"/>
                    <a:lumOff val="35000"/>
                  </a:schemeClr>
                </a:solidFill>
                <a:latin typeface="微软雅黑" panose="020B0503020204020204" charset="-122"/>
                <a:ea typeface="微软雅黑" panose="020B0503020204020204" charset="-122"/>
              </a:rPr>
              <a:t>肽释放试验区分</a:t>
            </a:r>
            <a:r>
              <a:rPr lang="en-US" altLang="zh-CN" dirty="0" smtClean="0">
                <a:solidFill>
                  <a:schemeClr val="tx1">
                    <a:lumMod val="65000"/>
                    <a:lumOff val="35000"/>
                  </a:schemeClr>
                </a:solidFill>
                <a:latin typeface="微软雅黑" panose="020B0503020204020204" charset="-122"/>
                <a:ea typeface="微软雅黑" panose="020B0503020204020204" charset="-122"/>
              </a:rPr>
              <a:t>1</a:t>
            </a:r>
            <a:r>
              <a:rPr lang="zh-CN" altLang="en-US" dirty="0" smtClean="0">
                <a:solidFill>
                  <a:schemeClr val="tx1">
                    <a:lumMod val="65000"/>
                    <a:lumOff val="35000"/>
                  </a:schemeClr>
                </a:solidFill>
                <a:latin typeface="微软雅黑" panose="020B0503020204020204" charset="-122"/>
                <a:ea typeface="微软雅黑" panose="020B0503020204020204" charset="-122"/>
              </a:rPr>
              <a:t>型与</a:t>
            </a:r>
            <a:r>
              <a:rPr lang="en-US" altLang="zh-CN" dirty="0" smtClean="0">
                <a:solidFill>
                  <a:schemeClr val="tx1">
                    <a:lumMod val="65000"/>
                    <a:lumOff val="35000"/>
                  </a:schemeClr>
                </a:solidFill>
                <a:latin typeface="微软雅黑" panose="020B0503020204020204" charset="-122"/>
                <a:ea typeface="微软雅黑" panose="020B0503020204020204" charset="-122"/>
              </a:rPr>
              <a:t>2</a:t>
            </a:r>
            <a:r>
              <a:rPr lang="zh-CN" altLang="en-US" dirty="0" smtClean="0">
                <a:solidFill>
                  <a:schemeClr val="tx1">
                    <a:lumMod val="65000"/>
                    <a:lumOff val="35000"/>
                  </a:schemeClr>
                </a:solidFill>
                <a:latin typeface="微软雅黑" panose="020B0503020204020204" charset="-122"/>
                <a:ea typeface="微软雅黑" panose="020B0503020204020204" charset="-122"/>
              </a:rPr>
              <a:t>型糖尿病，指导治疗方案制定，</a:t>
            </a:r>
            <a:r>
              <a:rPr lang="en-US" altLang="zh-CN" dirty="0" smtClean="0">
                <a:solidFill>
                  <a:schemeClr val="tx1">
                    <a:lumMod val="65000"/>
                    <a:lumOff val="35000"/>
                  </a:schemeClr>
                </a:solidFill>
                <a:latin typeface="微软雅黑" panose="020B0503020204020204" charset="-122"/>
                <a:ea typeface="微软雅黑" panose="020B0503020204020204" charset="-122"/>
              </a:rPr>
              <a:t>1</a:t>
            </a:r>
            <a:r>
              <a:rPr lang="zh-CN" altLang="en-US" dirty="0" smtClean="0">
                <a:solidFill>
                  <a:schemeClr val="tx1">
                    <a:lumMod val="65000"/>
                    <a:lumOff val="35000"/>
                  </a:schemeClr>
                </a:solidFill>
                <a:latin typeface="微软雅黑" panose="020B0503020204020204" charset="-122"/>
                <a:ea typeface="微软雅黑" panose="020B0503020204020204" charset="-122"/>
              </a:rPr>
              <a:t>型患者胰岛素分泌显著不足，</a:t>
            </a:r>
            <a:r>
              <a:rPr lang="en-US" altLang="zh-CN" dirty="0" smtClean="0">
                <a:solidFill>
                  <a:schemeClr val="tx1">
                    <a:lumMod val="65000"/>
                    <a:lumOff val="35000"/>
                  </a:schemeClr>
                </a:solidFill>
                <a:latin typeface="微软雅黑" panose="020B0503020204020204" charset="-122"/>
                <a:ea typeface="微软雅黑" panose="020B0503020204020204" charset="-122"/>
              </a:rPr>
              <a:t>2</a:t>
            </a:r>
            <a:r>
              <a:rPr lang="zh-CN" altLang="en-US" dirty="0" smtClean="0">
                <a:solidFill>
                  <a:schemeClr val="tx1">
                    <a:lumMod val="65000"/>
                    <a:lumOff val="35000"/>
                  </a:schemeClr>
                </a:solidFill>
                <a:latin typeface="微软雅黑" panose="020B0503020204020204" charset="-122"/>
                <a:ea typeface="微软雅黑" panose="020B0503020204020204" charset="-122"/>
              </a:rPr>
              <a:t>型常出现分泌延迟。</a:t>
            </a:r>
            <a:endParaRPr lang="zh-CN" altLang="en-US" dirty="0" smtClean="0">
              <a:solidFill>
                <a:schemeClr val="tx1">
                  <a:lumMod val="65000"/>
                  <a:lumOff val="35000"/>
                </a:schemeClr>
              </a:solidFill>
              <a:latin typeface="微软雅黑" panose="020B0503020204020204" charset="-122"/>
              <a:ea typeface="微软雅黑" panose="020B0503020204020204" charset="-122"/>
            </a:endParaRPr>
          </a:p>
          <a:p>
            <a:pPr marL="536575" indent="-536575" algn="l">
              <a:lnSpc>
                <a:spcPct val="150000"/>
              </a:lnSpc>
              <a:spcBef>
                <a:spcPct val="20000"/>
              </a:spcBef>
              <a:buClr>
                <a:srgbClr val="BE0023"/>
              </a:buClr>
            </a:pPr>
            <a:r>
              <a:rPr lang="en-US" altLang="zh-CN" dirty="0" smtClean="0">
                <a:solidFill>
                  <a:schemeClr val="tx1">
                    <a:lumMod val="65000"/>
                    <a:lumOff val="35000"/>
                  </a:schemeClr>
                </a:solidFill>
                <a:latin typeface="微软雅黑" panose="020B0503020204020204" charset="-122"/>
                <a:ea typeface="微软雅黑" panose="020B0503020204020204" charset="-122"/>
              </a:rPr>
              <a:t>2- </a:t>
            </a:r>
            <a:r>
              <a:rPr lang="zh-CN" altLang="en-US" dirty="0">
                <a:solidFill>
                  <a:schemeClr val="tx1">
                    <a:lumMod val="65000"/>
                    <a:lumOff val="35000"/>
                  </a:schemeClr>
                </a:solidFill>
                <a:latin typeface="微软雅黑" panose="020B0503020204020204" charset="-122"/>
                <a:ea typeface="微软雅黑" panose="020B0503020204020204" charset="-122"/>
              </a:rPr>
              <a:t>尿常规：辅助判断尿糖、尿酮体水平，间接反映血糖控制情况，尿蛋白阳性需警惕肾功能异常。</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marL="536575" indent="-536575">
              <a:lnSpc>
                <a:spcPct val="130000"/>
              </a:lnSpc>
              <a:spcBef>
                <a:spcPct val="20000"/>
              </a:spcBef>
              <a:buClr>
                <a:srgbClr val="BE0023"/>
              </a:buClr>
              <a:buFont typeface="Wingdings" panose="05000000000000000000" pitchFamily="2" charset="2"/>
              <a:buNone/>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
        <p:nvSpPr>
          <p:cNvPr id="9" name="矩形 8"/>
          <p:cNvSpPr/>
          <p:nvPr/>
        </p:nvSpPr>
        <p:spPr>
          <a:xfrm>
            <a:off x="7764369" y="3162147"/>
            <a:ext cx="1153160" cy="678180"/>
          </a:xfrm>
          <a:prstGeom prst="rect">
            <a:avLst/>
          </a:prstGeom>
        </p:spPr>
        <p:txBody>
          <a:bodyPr wrap="none">
            <a:spAutoFit/>
          </a:bodyPr>
          <a:lstStyle/>
          <a:p>
            <a:pPr algn="ctr"/>
            <a:endParaRPr lang="en-US" altLang="zh-CN" sz="1905" b="1" dirty="0">
              <a:solidFill>
                <a:srgbClr val="0070C0"/>
              </a:solidFill>
              <a:latin typeface="微软雅黑" panose="020B0503020204020204" charset="-122"/>
              <a:ea typeface="微软雅黑" panose="020B0503020204020204" charset="-122"/>
            </a:endParaRPr>
          </a:p>
          <a:p>
            <a:pPr algn="ctr"/>
            <a:r>
              <a:rPr lang="zh-CN" altLang="en-US" sz="1905" b="1" dirty="0">
                <a:solidFill>
                  <a:srgbClr val="0070C0"/>
                </a:solidFill>
                <a:latin typeface="微软雅黑" panose="020B0503020204020204" charset="-122"/>
                <a:ea typeface="微软雅黑" panose="020B0503020204020204" charset="-122"/>
              </a:rPr>
              <a:t>参考建议</a:t>
            </a:r>
            <a:endParaRPr lang="zh-CN" altLang="en-US" sz="1905" b="1" dirty="0">
              <a:solidFill>
                <a:srgbClr val="0070C0"/>
              </a:solidFill>
              <a:latin typeface="微软雅黑" panose="020B0503020204020204" charset="-122"/>
              <a:ea typeface="微软雅黑" panose="020B0503020204020204" charset="-122"/>
            </a:endParaRPr>
          </a:p>
        </p:txBody>
      </p:sp>
      <p:sp>
        <p:nvSpPr>
          <p:cNvPr id="4" name="矩形 3"/>
          <p:cNvSpPr/>
          <p:nvPr/>
        </p:nvSpPr>
        <p:spPr>
          <a:xfrm>
            <a:off x="905510" y="4135120"/>
            <a:ext cx="10448925" cy="1337310"/>
          </a:xfrm>
          <a:prstGeom prst="rect">
            <a:avLst/>
          </a:prstGeom>
        </p:spPr>
        <p:txBody>
          <a:bodyPr wrap="square">
            <a:spAutoFit/>
          </a:bodyPr>
          <a:lstStyle/>
          <a:p>
            <a:pPr marL="536575" indent="-536575" algn="l">
              <a:lnSpc>
                <a:spcPct val="150000"/>
              </a:lnSpc>
              <a:spcBef>
                <a:spcPct val="20000"/>
              </a:spcBef>
              <a:buClr>
                <a:srgbClr val="BE0023"/>
              </a:buClr>
              <a:buFont typeface="Wingdings" panose="05000000000000000000" pitchFamily="2" charset="2"/>
              <a:buNone/>
            </a:pPr>
            <a:r>
              <a:rPr lang="zh-CN" altLang="en-US" dirty="0">
                <a:solidFill>
                  <a:schemeClr val="tx1">
                    <a:lumMod val="65000"/>
                    <a:lumOff val="35000"/>
                  </a:schemeClr>
                </a:solidFill>
                <a:latin typeface="微软雅黑" panose="020B0503020204020204" charset="-122"/>
                <a:ea typeface="微软雅黑" panose="020B0503020204020204" charset="-122"/>
              </a:rPr>
              <a:t>监测结果需记录并定期与医生沟通，结合饮食、运动调整管理方案，避免并发症进展。使用血糖仪时注意操作规范，确保数据准确。如出现血糖持续异常、视力模糊、泡沫尿等症状，及时就医。</a:t>
            </a:r>
            <a:endParaRPr lang="zh-CN" altLang="en-US" dirty="0">
              <a:solidFill>
                <a:schemeClr val="tx1">
                  <a:lumMod val="65000"/>
                  <a:lumOff val="35000"/>
                </a:schemeClr>
              </a:solidFill>
              <a:latin typeface="微软雅黑" panose="020B0503020204020204" charset="-122"/>
              <a:ea typeface="微软雅黑" panose="020B0503020204020204" charset="-122"/>
            </a:endParaRPr>
          </a:p>
          <a:p>
            <a:pPr marL="536575" indent="-536575">
              <a:lnSpc>
                <a:spcPct val="130000"/>
              </a:lnSpc>
              <a:spcBef>
                <a:spcPct val="20000"/>
              </a:spcBef>
              <a:buClr>
                <a:srgbClr val="BE0023"/>
              </a:buClr>
              <a:buFont typeface="Wingdings" panose="05000000000000000000" pitchFamily="2" charset="2"/>
              <a:buNone/>
            </a:pPr>
            <a:endParaRPr lang="zh-CN" altLang="en-US" dirty="0">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18"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907774" y="3787674"/>
            <a:ext cx="2876839" cy="3110939"/>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26" name="组合 25"/>
          <p:cNvGrpSpPr/>
          <p:nvPr/>
        </p:nvGrpSpPr>
        <p:grpSpPr>
          <a:xfrm>
            <a:off x="-68298" y="4479823"/>
            <a:ext cx="12260298" cy="2464967"/>
            <a:chOff x="-68298" y="4479823"/>
            <a:chExt cx="12260298" cy="2464967"/>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1525110" y="1125223"/>
            <a:ext cx="9379189" cy="2123658"/>
          </a:xfrm>
          <a:prstGeom prst="rect">
            <a:avLst/>
          </a:prstGeom>
          <a:noFill/>
        </p:spPr>
        <p:txBody>
          <a:bodyPr wrap="square">
            <a:spAutoFit/>
          </a:bodyPr>
          <a:lstStyle/>
          <a:p>
            <a:pPr algn="ctr"/>
            <a:r>
              <a:rPr lang="zh-CN" altLang="en-US" sz="66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科学防治：</a:t>
            </a:r>
            <a:endParaRPr lang="en-US" altLang="zh-CN" sz="66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a:p>
            <a:pPr algn="ctr"/>
            <a:r>
              <a:rPr lang="zh-CN" altLang="en-US" sz="66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掌控健康的主动权</a:t>
            </a:r>
            <a:endParaRPr lang="zh-CN" altLang="en-US" sz="66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23" name="文本框 22"/>
          <p:cNvSpPr txBox="1"/>
          <p:nvPr/>
        </p:nvSpPr>
        <p:spPr>
          <a:xfrm>
            <a:off x="2957383" y="3828805"/>
            <a:ext cx="6132378" cy="337185"/>
          </a:xfrm>
          <a:prstGeom prst="rect">
            <a:avLst/>
          </a:prstGeom>
          <a:noFill/>
        </p:spPr>
        <p:txBody>
          <a:bodyPr wrap="square">
            <a:spAutoFit/>
          </a:bodyPr>
          <a:lstStyle/>
          <a:p>
            <a:pPr algn="ct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了解更多，行动更多，关</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注职场糖</a:t>
            </a: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尿病</a:t>
            </a:r>
            <a:endPar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33" name="组合 32"/>
          <p:cNvGrpSpPr/>
          <p:nvPr/>
        </p:nvGrpSpPr>
        <p:grpSpPr>
          <a:xfrm>
            <a:off x="4932049" y="550856"/>
            <a:ext cx="2304424" cy="554790"/>
            <a:chOff x="3126658" y="363626"/>
            <a:chExt cx="1837382"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五</a:t>
              </a:r>
              <a:endParaRPr lang="zh-CN" altLang="en-US" sz="28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grpSp>
        <p:nvGrpSpPr>
          <p:cNvPr id="2" name="组合 1"/>
          <p:cNvGrpSpPr/>
          <p:nvPr/>
        </p:nvGrpSpPr>
        <p:grpSpPr>
          <a:xfrm>
            <a:off x="3204942" y="3223621"/>
            <a:ext cx="5968992" cy="446067"/>
            <a:chOff x="3127457" y="3043876"/>
            <a:chExt cx="5968992" cy="446067"/>
          </a:xfrm>
        </p:grpSpPr>
        <p:sp>
          <p:nvSpPr>
            <p:cNvPr id="3" name="矩形: 圆角 2"/>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合理膳食</a:t>
              </a:r>
              <a:endParaRPr lang="zh-CN" altLang="en-US" b="1" dirty="0"/>
            </a:p>
          </p:txBody>
        </p:sp>
        <p:sp>
          <p:nvSpPr>
            <p:cNvPr id="4" name="矩形: 圆角 3"/>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适量运动</a:t>
              </a:r>
              <a:endParaRPr lang="en-US" altLang="zh-CN" b="1" dirty="0"/>
            </a:p>
          </p:txBody>
        </p:sp>
        <p:sp>
          <p:nvSpPr>
            <p:cNvPr id="8" name="矩形: 圆角 7"/>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健康体重</a:t>
              </a:r>
              <a:endParaRPr lang="en-US" altLang="zh-CN" b="1" dirty="0"/>
            </a:p>
          </p:txBody>
        </p:sp>
        <p:sp>
          <p:nvSpPr>
            <p:cNvPr id="11" name="矩形: 圆角 10"/>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健康血糖</a:t>
              </a:r>
              <a:endParaRPr lang="en-US" altLang="zh-CN" b="1" dirty="0"/>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96946" y="1532538"/>
            <a:ext cx="8783108" cy="884473"/>
          </a:xfrm>
          <a:prstGeom prst="rect">
            <a:avLst/>
          </a:prstGeom>
        </p:spPr>
        <p:txBody>
          <a:bodyPr wrap="square">
            <a:spAutoFit/>
          </a:bodyPr>
          <a:lstStyle/>
          <a:p>
            <a:pPr marL="0" indent="0">
              <a:lnSpc>
                <a:spcPct val="150000"/>
              </a:lnSpc>
              <a:spcBef>
                <a:spcPct val="0"/>
              </a:spcBef>
              <a:spcAft>
                <a:spcPts val="700"/>
              </a:spcAft>
            </a:pPr>
            <a:r>
              <a:rPr lang="zh-CN" altLang="en-US"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糖尿病虽无法根治，但完全可防可控！目标是让血糖长期稳定在目标范围内（个体化目标需医生制定），核心在于“五驾马车”并驾齐驱：</a:t>
            </a:r>
            <a:endParaRPr lang="zh-CN" altLang="en-US"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2" name="组合 1"/>
          <p:cNvGrpSpPr/>
          <p:nvPr/>
        </p:nvGrpSpPr>
        <p:grpSpPr>
          <a:xfrm>
            <a:off x="1196946" y="543551"/>
            <a:ext cx="4745627" cy="485557"/>
            <a:chOff x="3299056" y="3109939"/>
            <a:chExt cx="4745627" cy="485557"/>
          </a:xfrm>
        </p:grpSpPr>
        <p:sp>
          <p:nvSpPr>
            <p:cNvPr id="3" name="文本框 2"/>
            <p:cNvSpPr txBox="1"/>
            <p:nvPr/>
          </p:nvSpPr>
          <p:spPr>
            <a:xfrm>
              <a:off x="3858922" y="3170492"/>
              <a:ext cx="4185761"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科学防治：掌控健康的主动权</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3109939"/>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五</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1" name="组合 10"/>
          <p:cNvGrpSpPr/>
          <p:nvPr/>
        </p:nvGrpSpPr>
        <p:grpSpPr>
          <a:xfrm>
            <a:off x="1085339" y="2920713"/>
            <a:ext cx="6795911" cy="2856088"/>
            <a:chOff x="1074051" y="2785319"/>
            <a:chExt cx="6795911" cy="2856088"/>
          </a:xfrm>
        </p:grpSpPr>
        <p:sp>
          <p:nvSpPr>
            <p:cNvPr id="10" name="矩形: 圆角 9"/>
            <p:cNvSpPr/>
            <p:nvPr/>
          </p:nvSpPr>
          <p:spPr>
            <a:xfrm>
              <a:off x="1074051" y="2785319"/>
              <a:ext cx="6795911" cy="2856088"/>
            </a:xfrm>
            <a:prstGeom prst="roundRect">
              <a:avLst>
                <a:gd name="adj" fmla="val 7378"/>
              </a:avLst>
            </a:prstGeom>
            <a:solidFill>
              <a:schemeClr val="bg1"/>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439811" y="2987249"/>
              <a:ext cx="6166485" cy="2481580"/>
            </a:xfrm>
            <a:prstGeom prst="rect">
              <a:avLst/>
            </a:prstGeom>
          </p:spPr>
          <p:txBody>
            <a:bodyPr wrap="square">
              <a:spAutoFit/>
            </a:bodyPr>
            <a:lstStyle/>
            <a:p>
              <a:pPr marL="0" indent="0">
                <a:lnSpc>
                  <a:spcPct val="150000"/>
                </a:lnSpc>
                <a:spcBef>
                  <a:spcPct val="0"/>
                </a:spcBef>
                <a:spcAft>
                  <a:spcPts val="700"/>
                </a:spcAft>
              </a:pPr>
              <a:r>
                <a:rPr lang="en-US" altLang="zh-CN"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① </a:t>
              </a:r>
              <a:r>
                <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教育是基石：</a:t>
              </a:r>
              <a:r>
                <a:rPr lang="en-US" altLang="zh-CN"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了解糖尿病，消除恐惧，掌握自我管理技能。</a:t>
              </a:r>
              <a:endPar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50000"/>
                </a:lnSpc>
                <a:spcBef>
                  <a:spcPct val="0"/>
                </a:spcBef>
                <a:spcAft>
                  <a:spcPts val="700"/>
                </a:spcAft>
              </a:pPr>
              <a:r>
                <a:rPr lang="en-US" altLang="zh-CN"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② </a:t>
              </a:r>
              <a:r>
                <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饮食管理是关键：</a:t>
              </a:r>
              <a:endPar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50000"/>
                </a:lnSpc>
                <a:spcBef>
                  <a:spcPct val="0"/>
                </a:spcBef>
                <a:spcAft>
                  <a:spcPts val="700"/>
                </a:spcAft>
              </a:pPr>
              <a:r>
                <a:rPr lang="en-US" altLang="zh-CN" sz="14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4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均衡多样： </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保证蔬菜、全谷物、优质蛋白（鱼、禽、豆、蛋、奶）摄入。</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50000"/>
                </a:lnSpc>
                <a:spcBef>
                  <a:spcPct val="0"/>
                </a:spcBef>
                <a:spcAft>
                  <a:spcPts val="700"/>
                </a:spcAft>
              </a:pPr>
              <a:r>
                <a:rPr lang="en-US" altLang="zh-CN" sz="14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4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控制总量与升糖： </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限制精制碳水（白米白面、含糖饮料、甜点），选择低升糖指数（</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GI</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）食物。</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50000"/>
                </a:lnSpc>
                <a:spcBef>
                  <a:spcPct val="0"/>
                </a:spcBef>
                <a:spcAft>
                  <a:spcPts val="700"/>
                </a:spcAft>
              </a:pPr>
              <a:r>
                <a:rPr lang="en-US" altLang="zh-CN" sz="14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4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清淡少油盐： </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减少饱和脂肪和反式脂肪，控制钠盐摄入。</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81250" y="2579366"/>
            <a:ext cx="3804354" cy="38043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96946" y="543551"/>
            <a:ext cx="4745627" cy="485557"/>
            <a:chOff x="3299056" y="3109939"/>
            <a:chExt cx="4745627" cy="485557"/>
          </a:xfrm>
        </p:grpSpPr>
        <p:sp>
          <p:nvSpPr>
            <p:cNvPr id="3" name="文本框 2"/>
            <p:cNvSpPr txBox="1"/>
            <p:nvPr/>
          </p:nvSpPr>
          <p:spPr>
            <a:xfrm>
              <a:off x="3858922" y="3170492"/>
              <a:ext cx="4185761"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科学防治：掌控健康的主动权</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3109939"/>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五</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7" name="组合 16"/>
          <p:cNvGrpSpPr/>
          <p:nvPr/>
        </p:nvGrpSpPr>
        <p:grpSpPr>
          <a:xfrm>
            <a:off x="2013839" y="1243359"/>
            <a:ext cx="7376682" cy="1535958"/>
            <a:chOff x="909080" y="1802081"/>
            <a:chExt cx="7376682" cy="1535958"/>
          </a:xfrm>
        </p:grpSpPr>
        <p:sp>
          <p:nvSpPr>
            <p:cNvPr id="4" name="文本框 3"/>
            <p:cNvSpPr txBox="1"/>
            <p:nvPr/>
          </p:nvSpPr>
          <p:spPr>
            <a:xfrm>
              <a:off x="2758722" y="1802081"/>
              <a:ext cx="5527040" cy="1455591"/>
            </a:xfrm>
            <a:prstGeom prst="rect">
              <a:avLst/>
            </a:prstGeom>
          </p:spPr>
          <p:txBody>
            <a:bodyPr wrap="square">
              <a:spAutoFit/>
            </a:bodyPr>
            <a:lstStyle/>
            <a:p>
              <a:pPr marL="0" indent="0">
                <a:lnSpc>
                  <a:spcPct val="120000"/>
                </a:lnSpc>
                <a:spcBef>
                  <a:spcPct val="0"/>
                </a:spcBef>
                <a:spcAft>
                  <a:spcPts val="700"/>
                </a:spcAft>
              </a:pPr>
              <a:r>
                <a:rPr lang="en-US" altLang="zh-CN"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③ </a:t>
              </a: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规律运动是良药：</a:t>
              </a:r>
              <a:endPar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20000"/>
                </a:lnSpc>
                <a:spcBef>
                  <a:spcPct val="0"/>
                </a:spcBef>
                <a:spcAft>
                  <a:spcPts val="700"/>
                </a:spcAft>
              </a:pP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每周至少</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150</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分钟中等强度运动（如快走、骑车、游泳）。</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20000"/>
                </a:lnSpc>
                <a:spcBef>
                  <a:spcPct val="0"/>
                </a:spcBef>
                <a:spcAft>
                  <a:spcPts val="700"/>
                </a:spcAft>
              </a:pP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结合抗阻训练（每周</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2-3</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次），增肌有助于改善胰岛素敏感性。</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20000"/>
                </a:lnSpc>
                <a:spcBef>
                  <a:spcPct val="0"/>
                </a:spcBef>
                <a:spcAft>
                  <a:spcPts val="700"/>
                </a:spcAft>
              </a:pP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避免久坐。</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909080" y="1882448"/>
              <a:ext cx="1598015" cy="1455591"/>
            </a:xfrm>
            <a:prstGeom prst="rect">
              <a:avLst/>
            </a:prstGeom>
          </p:spPr>
        </p:pic>
      </p:grpSp>
      <p:grpSp>
        <p:nvGrpSpPr>
          <p:cNvPr id="18" name="组合 17"/>
          <p:cNvGrpSpPr/>
          <p:nvPr/>
        </p:nvGrpSpPr>
        <p:grpSpPr>
          <a:xfrm>
            <a:off x="1173231" y="4649337"/>
            <a:ext cx="10094965" cy="1665112"/>
            <a:chOff x="1244724" y="4751086"/>
            <a:chExt cx="10094965" cy="1665112"/>
          </a:xfrm>
        </p:grpSpPr>
        <p:sp>
          <p:nvSpPr>
            <p:cNvPr id="8" name="文本框 7"/>
            <p:cNvSpPr txBox="1"/>
            <p:nvPr/>
          </p:nvSpPr>
          <p:spPr>
            <a:xfrm>
              <a:off x="2324100" y="4939986"/>
              <a:ext cx="9015589" cy="1365823"/>
            </a:xfrm>
            <a:prstGeom prst="rect">
              <a:avLst/>
            </a:prstGeom>
          </p:spPr>
          <p:txBody>
            <a:bodyPr wrap="square">
              <a:spAutoFit/>
            </a:bodyPr>
            <a:lstStyle/>
            <a:p>
              <a:pPr marL="0" indent="0">
                <a:lnSpc>
                  <a:spcPct val="120000"/>
                </a:lnSpc>
                <a:spcBef>
                  <a:spcPct val="0"/>
                </a:spcBef>
                <a:spcAft>
                  <a:spcPts val="700"/>
                </a:spcAft>
              </a:pPr>
              <a:r>
                <a:rPr lang="en-US" altLang="zh-CN"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⑤ </a:t>
              </a: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药物治疗是保障：</a:t>
              </a:r>
              <a:endPar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20000"/>
                </a:lnSpc>
                <a:spcBef>
                  <a:spcPct val="0"/>
                </a:spcBef>
                <a:spcAft>
                  <a:spcPts val="700"/>
                </a:spcAft>
              </a:pP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口服降糖药： 种类繁多（如二甲双胍、</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SGLT2</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抑制剂、</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DPP-4</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抑制剂等），作用机制不同，医生会根据病情选择。</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marL="0" indent="0">
                <a:lnSpc>
                  <a:spcPct val="120000"/>
                </a:lnSpc>
                <a:spcBef>
                  <a:spcPct val="0"/>
                </a:spcBef>
                <a:spcAft>
                  <a:spcPct val="0"/>
                </a:spcAft>
              </a:pP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注射类药物： 胰岛素（</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型必需，</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2</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型必要时使用）及</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GLP-1</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受体激动剂（兼具降糖、减重、心血管保护等作用）。务必遵医嘱用药，不自行调整或停药。</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724" y="4751086"/>
              <a:ext cx="1018543" cy="1665112"/>
            </a:xfrm>
            <a:prstGeom prst="rect">
              <a:avLst/>
            </a:prstGeom>
          </p:spPr>
        </p:pic>
      </p:grpSp>
      <p:grpSp>
        <p:nvGrpSpPr>
          <p:cNvPr id="21" name="组合 20"/>
          <p:cNvGrpSpPr/>
          <p:nvPr/>
        </p:nvGrpSpPr>
        <p:grpSpPr>
          <a:xfrm>
            <a:off x="1682503" y="2525288"/>
            <a:ext cx="8893972" cy="2063496"/>
            <a:chOff x="1569547" y="2649736"/>
            <a:chExt cx="8893972" cy="2063496"/>
          </a:xfrm>
        </p:grpSpPr>
        <p:sp>
          <p:nvSpPr>
            <p:cNvPr id="10" name="文本框 9"/>
            <p:cNvSpPr txBox="1"/>
            <p:nvPr/>
          </p:nvSpPr>
          <p:spPr>
            <a:xfrm>
              <a:off x="1569547" y="3212204"/>
              <a:ext cx="6490653" cy="1123962"/>
            </a:xfrm>
            <a:prstGeom prst="rect">
              <a:avLst/>
            </a:prstGeom>
          </p:spPr>
          <p:txBody>
            <a:bodyPr wrap="square">
              <a:spAutoFit/>
            </a:bodyPr>
            <a:lstStyle/>
            <a:p>
              <a:pPr marL="0" indent="0">
                <a:lnSpc>
                  <a:spcPct val="150000"/>
                </a:lnSpc>
                <a:spcBef>
                  <a:spcPct val="0"/>
                </a:spcBef>
                <a:spcAft>
                  <a:spcPts val="700"/>
                </a:spcAft>
              </a:pPr>
              <a:r>
                <a:rPr lang="en-US" altLang="zh-CN"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④ </a:t>
              </a: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血糖监测是指南针：</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规律监测血糖（空腹、餐后），了解饮食、运动、药物效果，及时调整方案。糖化血红蛋白（</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HbA1c</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）反映近</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2-3</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个月平均血糖水平，是长期控制的金标准（一般建议控制在</a:t>
              </a:r>
              <a:r>
                <a:rPr lang="en-US" altLang="zh-CN"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7%</a:t>
              </a:r>
              <a:r>
                <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以下，个体化目标遵医嘱）。</a:t>
              </a:r>
              <a:endParaRPr lang="zh-CN" altLang="en-US" sz="14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rcRect l="4736" r="25748"/>
            <a:stretch>
              <a:fillRect/>
            </a:stretch>
          </p:blipFill>
          <p:spPr>
            <a:xfrm>
              <a:off x="8311827" y="2649736"/>
              <a:ext cx="2151692" cy="2063496"/>
            </a:xfrm>
            <a:prstGeom prst="ellipse">
              <a:avLst/>
            </a:prstGeom>
          </p:spPr>
        </p:pic>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18"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907774" y="3787674"/>
            <a:ext cx="2876839" cy="3110939"/>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26" name="组合 25"/>
          <p:cNvGrpSpPr/>
          <p:nvPr/>
        </p:nvGrpSpPr>
        <p:grpSpPr>
          <a:xfrm>
            <a:off x="-68298" y="4479823"/>
            <a:ext cx="12260298" cy="2464967"/>
            <a:chOff x="-68298" y="4479823"/>
            <a:chExt cx="12260298" cy="2464967"/>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1372256" y="1261360"/>
            <a:ext cx="9379189" cy="1938020"/>
          </a:xfrm>
          <a:prstGeom prst="rect">
            <a:avLst/>
          </a:prstGeom>
          <a:noFill/>
        </p:spPr>
        <p:txBody>
          <a:bodyPr wrap="square">
            <a:spAutoFit/>
          </a:bodyPr>
          <a:lstStyle/>
          <a:p>
            <a:pPr algn="ctr"/>
            <a:r>
              <a:rPr lang="zh-CN" altLang="en-US" sz="6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日常生活中的“抗糖行动”：简单有效的实操方案</a:t>
            </a:r>
            <a:endParaRPr lang="zh-CN" altLang="en-US" sz="6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23" name="文本框 22"/>
          <p:cNvSpPr txBox="1"/>
          <p:nvPr/>
        </p:nvSpPr>
        <p:spPr>
          <a:xfrm>
            <a:off x="2957383" y="3828805"/>
            <a:ext cx="6132378" cy="337185"/>
          </a:xfrm>
          <a:prstGeom prst="rect">
            <a:avLst/>
          </a:prstGeom>
          <a:noFill/>
        </p:spPr>
        <p:txBody>
          <a:bodyPr wrap="square">
            <a:spAutoFit/>
          </a:bodyPr>
          <a:lstStyle/>
          <a:p>
            <a:pPr algn="ct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了解更多，行动更多，关</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注职场糖</a:t>
            </a: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尿病</a:t>
            </a:r>
            <a:endPar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33" name="组合 32"/>
          <p:cNvGrpSpPr/>
          <p:nvPr/>
        </p:nvGrpSpPr>
        <p:grpSpPr>
          <a:xfrm>
            <a:off x="4932049" y="550856"/>
            <a:ext cx="2304424" cy="554790"/>
            <a:chOff x="3126658" y="363626"/>
            <a:chExt cx="1837382"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六</a:t>
              </a:r>
              <a:endParaRPr lang="zh-CN" altLang="en-US" sz="28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grpSp>
        <p:nvGrpSpPr>
          <p:cNvPr id="2" name="组合 1"/>
          <p:cNvGrpSpPr/>
          <p:nvPr/>
        </p:nvGrpSpPr>
        <p:grpSpPr>
          <a:xfrm>
            <a:off x="3204942" y="3223621"/>
            <a:ext cx="5968992" cy="446067"/>
            <a:chOff x="3127457" y="3043876"/>
            <a:chExt cx="5968992" cy="446067"/>
          </a:xfrm>
        </p:grpSpPr>
        <p:sp>
          <p:nvSpPr>
            <p:cNvPr id="3" name="矩形: 圆角 2"/>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合理膳食</a:t>
              </a:r>
              <a:endParaRPr lang="zh-CN" altLang="en-US" b="1" dirty="0"/>
            </a:p>
          </p:txBody>
        </p:sp>
        <p:sp>
          <p:nvSpPr>
            <p:cNvPr id="4" name="矩形: 圆角 3"/>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适量运动</a:t>
              </a:r>
              <a:endParaRPr lang="en-US" altLang="zh-CN" b="1" dirty="0"/>
            </a:p>
          </p:txBody>
        </p:sp>
        <p:sp>
          <p:nvSpPr>
            <p:cNvPr id="8" name="矩形: 圆角 7"/>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健康体重</a:t>
              </a:r>
              <a:endParaRPr lang="en-US" altLang="zh-CN" b="1" dirty="0"/>
            </a:p>
          </p:txBody>
        </p:sp>
        <p:sp>
          <p:nvSpPr>
            <p:cNvPr id="11" name="矩形: 圆角 10"/>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健康血糖</a:t>
              </a:r>
              <a:endParaRPr lang="en-US" altLang="zh-CN" b="1" dirty="0"/>
            </a:p>
          </p:txBody>
        </p:sp>
      </p:grpSp>
      <p:grpSp>
        <p:nvGrpSpPr>
          <p:cNvPr id="30" name="组合 29"/>
          <p:cNvGrpSpPr/>
          <p:nvPr/>
        </p:nvGrpSpPr>
        <p:grpSpPr>
          <a:xfrm>
            <a:off x="5084449" y="703256"/>
            <a:ext cx="2304424" cy="554790"/>
            <a:chOff x="3126658" y="363626"/>
            <a:chExt cx="1837382" cy="442349"/>
          </a:xfrm>
          <a:solidFill>
            <a:srgbClr val="179973"/>
          </a:solidFill>
        </p:grpSpPr>
        <p:sp>
          <p:nvSpPr>
            <p:cNvPr id="31" name="椭圆 30"/>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32" name="椭圆 31"/>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六</a:t>
              </a:r>
              <a:endParaRPr lang="zh-CN" altLang="en-US" sz="2800" dirty="0">
                <a:latin typeface="三极砖隶简体" panose="00000500000000000000" pitchFamily="2" charset="-122"/>
                <a:ea typeface="三极砖隶简体" panose="00000500000000000000" pitchFamily="2" charset="-122"/>
              </a:endParaRPr>
            </a:p>
          </p:txBody>
        </p:sp>
        <p:sp>
          <p:nvSpPr>
            <p:cNvPr id="34" name="椭圆 33"/>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35" name="椭圆 34"/>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1000" fill="hold"/>
                                        <p:tgtEl>
                                          <p:spTgt spid="30"/>
                                        </p:tgtEl>
                                        <p:attrNameLst>
                                          <p:attrName>ppt_w</p:attrName>
                                        </p:attrNameLst>
                                      </p:cBhvr>
                                      <p:tavLst>
                                        <p:tav tm="0">
                                          <p:val>
                                            <p:strVal val="#ppt_w+.3"/>
                                          </p:val>
                                        </p:tav>
                                        <p:tav tm="100000">
                                          <p:val>
                                            <p:strVal val="#ppt_w"/>
                                          </p:val>
                                        </p:tav>
                                      </p:tavLst>
                                    </p:anim>
                                    <p:anim calcmode="lin" valueType="num">
                                      <p:cBhvr>
                                        <p:cTn id="58" dur="1000" fill="hold"/>
                                        <p:tgtEl>
                                          <p:spTgt spid="30"/>
                                        </p:tgtEl>
                                        <p:attrNameLst>
                                          <p:attrName>ppt_h</p:attrName>
                                        </p:attrNameLst>
                                      </p:cBhvr>
                                      <p:tavLst>
                                        <p:tav tm="0">
                                          <p:val>
                                            <p:strVal val="#ppt_h"/>
                                          </p:val>
                                        </p:tav>
                                        <p:tav tm="100000">
                                          <p:val>
                                            <p:strVal val="#ppt_h"/>
                                          </p:val>
                                        </p:tav>
                                      </p:tavLst>
                                    </p:anim>
                                    <p:animEffect transition="in" filter="fade">
                                      <p:cBhvr>
                                        <p:cTn id="5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18" name="组合 17"/>
          <p:cNvGrpSpPr/>
          <p:nvPr/>
        </p:nvGrpSpPr>
        <p:grpSpPr>
          <a:xfrm>
            <a:off x="770131" y="4091273"/>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409215"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6"/>
            <a:ext cx="12191999" cy="156408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pic>
        <p:nvPicPr>
          <p:cNvPr id="12" name="图片 11"/>
          <p:cNvPicPr>
            <a:picLocks noChangeAspect="1"/>
          </p:cNvPicPr>
          <p:nvPr/>
        </p:nvPicPr>
        <p:blipFill>
          <a:blip r:embed="rId6" cstate="print">
            <a:extLst>
              <a:ext uri="{BEBA8EAE-BF5A-486C-A8C5-ECC9F3942E4B}">
                <a14:imgProps xmlns:a14="http://schemas.microsoft.com/office/drawing/2010/main">
                  <a14:imgLayer r:embed="rId7">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a:off x="299995" y="3170492"/>
            <a:ext cx="2945494" cy="3601339"/>
          </a:xfrm>
          <a:prstGeom prst="rect">
            <a:avLst/>
          </a:prstGeom>
        </p:spPr>
      </p:pic>
      <p:grpSp>
        <p:nvGrpSpPr>
          <p:cNvPr id="26" name="组合 25"/>
          <p:cNvGrpSpPr/>
          <p:nvPr/>
        </p:nvGrpSpPr>
        <p:grpSpPr>
          <a:xfrm>
            <a:off x="0" y="5228216"/>
            <a:ext cx="11897958" cy="1629784"/>
            <a:chOff x="-68298" y="4479823"/>
            <a:chExt cx="12260298" cy="2464967"/>
          </a:xfrm>
        </p:grpSpPr>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2393850" y="1687252"/>
            <a:ext cx="1200329" cy="2108828"/>
          </a:xfrm>
          <a:prstGeom prst="rect">
            <a:avLst/>
          </a:prstGeom>
          <a:noFill/>
        </p:spPr>
        <p:txBody>
          <a:bodyPr vert="eaVert" wrap="square">
            <a:spAutoFit/>
          </a:bodyPr>
          <a:lstStyle/>
          <a:p>
            <a:r>
              <a:rPr lang="zh-CN" altLang="en-US" sz="6600" b="1"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目录</a:t>
            </a:r>
            <a:endParaRPr lang="zh-CN" altLang="en-US" sz="6600" b="1"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pic>
        <p:nvPicPr>
          <p:cNvPr id="52" name="图片 51"/>
          <p:cNvPicPr>
            <a:picLocks noChangeAspect="1"/>
          </p:cNvPicPr>
          <p:nvPr/>
        </p:nvPicPr>
        <p:blipFill>
          <a:blip r:embed="rId9"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grpSp>
        <p:nvGrpSpPr>
          <p:cNvPr id="1031" name="组合 1030"/>
          <p:cNvGrpSpPr/>
          <p:nvPr>
            <p:custDataLst>
              <p:tags r:id="rId10"/>
            </p:custDataLst>
          </p:nvPr>
        </p:nvGrpSpPr>
        <p:grpSpPr>
          <a:xfrm>
            <a:off x="4056267" y="776010"/>
            <a:ext cx="2860666" cy="485557"/>
            <a:chOff x="3299056" y="1052156"/>
            <a:chExt cx="2860666" cy="485557"/>
          </a:xfrm>
        </p:grpSpPr>
        <p:sp>
          <p:nvSpPr>
            <p:cNvPr id="24" name="椭圆 23"/>
            <p:cNvSpPr/>
            <p:nvPr>
              <p:custDataLst>
                <p:tags r:id="rId11"/>
              </p:custDataLst>
            </p:nvPr>
          </p:nvSpPr>
          <p:spPr>
            <a:xfrm>
              <a:off x="3299056" y="1052156"/>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一</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3" name="文本框 52"/>
            <p:cNvSpPr txBox="1"/>
            <p:nvPr>
              <p:custDataLst>
                <p:tags r:id="rId12"/>
              </p:custDataLst>
            </p:nvPr>
          </p:nvSpPr>
          <p:spPr>
            <a:xfrm>
              <a:off x="3820620" y="1111681"/>
              <a:ext cx="2339102"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联合国糖尿病日</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030" name="组合 1029"/>
          <p:cNvGrpSpPr/>
          <p:nvPr>
            <p:custDataLst>
              <p:tags r:id="rId13"/>
            </p:custDataLst>
          </p:nvPr>
        </p:nvGrpSpPr>
        <p:grpSpPr>
          <a:xfrm>
            <a:off x="4056267" y="1370048"/>
            <a:ext cx="2898968" cy="489883"/>
            <a:chOff x="3299056" y="1604736"/>
            <a:chExt cx="2898968" cy="489883"/>
          </a:xfrm>
        </p:grpSpPr>
        <p:sp>
          <p:nvSpPr>
            <p:cNvPr id="54" name="文本框 53"/>
            <p:cNvSpPr txBox="1"/>
            <p:nvPr>
              <p:custDataLst>
                <p:tags r:id="rId14"/>
              </p:custDataLst>
            </p:nvPr>
          </p:nvSpPr>
          <p:spPr>
            <a:xfrm>
              <a:off x="3858922" y="1669887"/>
              <a:ext cx="2339102"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什么是糖尿病？</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59" name="椭圆 58"/>
            <p:cNvSpPr/>
            <p:nvPr>
              <p:custDataLst>
                <p:tags r:id="rId15"/>
              </p:custDataLst>
            </p:nvPr>
          </p:nvSpPr>
          <p:spPr>
            <a:xfrm>
              <a:off x="3299056" y="1604736"/>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二</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029" name="组合 1028"/>
          <p:cNvGrpSpPr/>
          <p:nvPr>
            <p:custDataLst>
              <p:tags r:id="rId16"/>
            </p:custDataLst>
          </p:nvPr>
        </p:nvGrpSpPr>
        <p:grpSpPr>
          <a:xfrm>
            <a:off x="4056267" y="1968412"/>
            <a:ext cx="3206744" cy="505836"/>
            <a:chOff x="3299056" y="2139339"/>
            <a:chExt cx="3206744" cy="505836"/>
          </a:xfrm>
        </p:grpSpPr>
        <p:sp>
          <p:nvSpPr>
            <p:cNvPr id="55" name="文本框 54"/>
            <p:cNvSpPr txBox="1"/>
            <p:nvPr>
              <p:custDataLst>
                <p:tags r:id="rId17"/>
              </p:custDataLst>
            </p:nvPr>
          </p:nvSpPr>
          <p:spPr>
            <a:xfrm>
              <a:off x="3858922" y="2220443"/>
              <a:ext cx="2646878"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糖尿病的常见症状</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0" name="椭圆 59"/>
            <p:cNvSpPr/>
            <p:nvPr>
              <p:custDataLst>
                <p:tags r:id="rId18"/>
              </p:custDataLst>
            </p:nvPr>
          </p:nvSpPr>
          <p:spPr>
            <a:xfrm>
              <a:off x="3299056" y="2139339"/>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三</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027" name="组合 1026"/>
          <p:cNvGrpSpPr/>
          <p:nvPr>
            <p:custDataLst>
              <p:tags r:id="rId19"/>
            </p:custDataLst>
          </p:nvPr>
        </p:nvGrpSpPr>
        <p:grpSpPr>
          <a:xfrm>
            <a:off x="4056267" y="2582729"/>
            <a:ext cx="3803446" cy="513084"/>
            <a:chOff x="3299056" y="2641952"/>
            <a:chExt cx="3803446" cy="513084"/>
          </a:xfrm>
        </p:grpSpPr>
        <p:sp>
          <p:nvSpPr>
            <p:cNvPr id="56" name="文本框 55"/>
            <p:cNvSpPr txBox="1"/>
            <p:nvPr>
              <p:custDataLst>
                <p:tags r:id="rId20"/>
              </p:custDataLst>
            </p:nvPr>
          </p:nvSpPr>
          <p:spPr>
            <a:xfrm>
              <a:off x="3858922" y="2731491"/>
              <a:ext cx="324358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生活中糖尿病如何监测</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1" name="椭圆 60"/>
            <p:cNvSpPr/>
            <p:nvPr>
              <p:custDataLst>
                <p:tags r:id="rId21"/>
              </p:custDataLst>
            </p:nvPr>
          </p:nvSpPr>
          <p:spPr>
            <a:xfrm>
              <a:off x="3299056" y="2641952"/>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四</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025" name="组合 1024"/>
          <p:cNvGrpSpPr/>
          <p:nvPr>
            <p:custDataLst>
              <p:tags r:id="rId22"/>
            </p:custDataLst>
          </p:nvPr>
        </p:nvGrpSpPr>
        <p:grpSpPr>
          <a:xfrm>
            <a:off x="4056267" y="3205481"/>
            <a:ext cx="4745627" cy="485557"/>
            <a:chOff x="3299056" y="3109939"/>
            <a:chExt cx="4745627" cy="485557"/>
          </a:xfrm>
        </p:grpSpPr>
        <p:sp>
          <p:nvSpPr>
            <p:cNvPr id="57" name="文本框 56"/>
            <p:cNvSpPr txBox="1"/>
            <p:nvPr>
              <p:custDataLst>
                <p:tags r:id="rId23"/>
              </p:custDataLst>
            </p:nvPr>
          </p:nvSpPr>
          <p:spPr>
            <a:xfrm>
              <a:off x="3858922" y="3170492"/>
              <a:ext cx="4185761"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科学防治：掌控健康的主动权</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2" name="椭圆 61"/>
            <p:cNvSpPr/>
            <p:nvPr>
              <p:custDataLst>
                <p:tags r:id="rId24"/>
              </p:custDataLst>
            </p:nvPr>
          </p:nvSpPr>
          <p:spPr>
            <a:xfrm>
              <a:off x="3299056" y="3109939"/>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五</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024" name="组合 1023"/>
          <p:cNvGrpSpPr/>
          <p:nvPr/>
        </p:nvGrpSpPr>
        <p:grpSpPr>
          <a:xfrm>
            <a:off x="4056267" y="3799521"/>
            <a:ext cx="7629956" cy="499592"/>
            <a:chOff x="3299056" y="3677540"/>
            <a:chExt cx="7629956" cy="499592"/>
          </a:xfrm>
        </p:grpSpPr>
        <p:sp>
          <p:nvSpPr>
            <p:cNvPr id="58" name="文本框 57"/>
            <p:cNvSpPr txBox="1"/>
            <p:nvPr/>
          </p:nvSpPr>
          <p:spPr>
            <a:xfrm>
              <a:off x="3858922" y="3753587"/>
              <a:ext cx="707009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日常生活中的</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抗糖行动</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 ：简单有效的实操方案</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3" name="椭圆 62"/>
            <p:cNvSpPr/>
            <p:nvPr/>
          </p:nvSpPr>
          <p:spPr>
            <a:xfrm>
              <a:off x="3299056" y="3677540"/>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六</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4"/>
                                        </p:tgtEl>
                                        <p:attrNameLst>
                                          <p:attrName>style.visibility</p:attrName>
                                        </p:attrNameLst>
                                      </p:cBhvr>
                                      <p:to>
                                        <p:strVal val="visible"/>
                                      </p:to>
                                    </p:set>
                                    <p:anim calcmode="lin" valueType="num">
                                      <p:cBhvr additive="base">
                                        <p:cTn id="33" dur="500" fill="hold"/>
                                        <p:tgtEl>
                                          <p:spTgt spid="1024"/>
                                        </p:tgtEl>
                                        <p:attrNameLst>
                                          <p:attrName>ppt_x</p:attrName>
                                        </p:attrNameLst>
                                      </p:cBhvr>
                                      <p:tavLst>
                                        <p:tav tm="0">
                                          <p:val>
                                            <p:strVal val="#ppt_x"/>
                                          </p:val>
                                        </p:tav>
                                        <p:tav tm="100000">
                                          <p:val>
                                            <p:strVal val="#ppt_x"/>
                                          </p:val>
                                        </p:tav>
                                      </p:tavLst>
                                    </p:anim>
                                    <p:anim calcmode="lin" valueType="num">
                                      <p:cBhvr additive="base">
                                        <p:cTn id="34" dur="500" fill="hold"/>
                                        <p:tgtEl>
                                          <p:spTgt spid="10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5"/>
                                        </p:tgtEl>
                                        <p:attrNameLst>
                                          <p:attrName>style.visibility</p:attrName>
                                        </p:attrNameLst>
                                      </p:cBhvr>
                                      <p:to>
                                        <p:strVal val="visible"/>
                                      </p:to>
                                    </p:set>
                                    <p:anim calcmode="lin" valueType="num">
                                      <p:cBhvr additive="base">
                                        <p:cTn id="37" dur="500" fill="hold"/>
                                        <p:tgtEl>
                                          <p:spTgt spid="1025"/>
                                        </p:tgtEl>
                                        <p:attrNameLst>
                                          <p:attrName>ppt_x</p:attrName>
                                        </p:attrNameLst>
                                      </p:cBhvr>
                                      <p:tavLst>
                                        <p:tav tm="0">
                                          <p:val>
                                            <p:strVal val="#ppt_x"/>
                                          </p:val>
                                        </p:tav>
                                        <p:tav tm="100000">
                                          <p:val>
                                            <p:strVal val="#ppt_x"/>
                                          </p:val>
                                        </p:tav>
                                      </p:tavLst>
                                    </p:anim>
                                    <p:anim calcmode="lin" valueType="num">
                                      <p:cBhvr additive="base">
                                        <p:cTn id="38" dur="500" fill="hold"/>
                                        <p:tgtEl>
                                          <p:spTgt spid="102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27"/>
                                        </p:tgtEl>
                                        <p:attrNameLst>
                                          <p:attrName>style.visibility</p:attrName>
                                        </p:attrNameLst>
                                      </p:cBhvr>
                                      <p:to>
                                        <p:strVal val="visible"/>
                                      </p:to>
                                    </p:set>
                                    <p:anim calcmode="lin" valueType="num">
                                      <p:cBhvr additive="base">
                                        <p:cTn id="41" dur="500" fill="hold"/>
                                        <p:tgtEl>
                                          <p:spTgt spid="1027"/>
                                        </p:tgtEl>
                                        <p:attrNameLst>
                                          <p:attrName>ppt_x</p:attrName>
                                        </p:attrNameLst>
                                      </p:cBhvr>
                                      <p:tavLst>
                                        <p:tav tm="0">
                                          <p:val>
                                            <p:strVal val="#ppt_x"/>
                                          </p:val>
                                        </p:tav>
                                        <p:tav tm="100000">
                                          <p:val>
                                            <p:strVal val="#ppt_x"/>
                                          </p:val>
                                        </p:tav>
                                      </p:tavLst>
                                    </p:anim>
                                    <p:anim calcmode="lin" valueType="num">
                                      <p:cBhvr additive="base">
                                        <p:cTn id="42" dur="500" fill="hold"/>
                                        <p:tgtEl>
                                          <p:spTgt spid="102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29"/>
                                        </p:tgtEl>
                                        <p:attrNameLst>
                                          <p:attrName>style.visibility</p:attrName>
                                        </p:attrNameLst>
                                      </p:cBhvr>
                                      <p:to>
                                        <p:strVal val="visible"/>
                                      </p:to>
                                    </p:set>
                                    <p:anim calcmode="lin" valueType="num">
                                      <p:cBhvr additive="base">
                                        <p:cTn id="45" dur="500" fill="hold"/>
                                        <p:tgtEl>
                                          <p:spTgt spid="1029"/>
                                        </p:tgtEl>
                                        <p:attrNameLst>
                                          <p:attrName>ppt_x</p:attrName>
                                        </p:attrNameLst>
                                      </p:cBhvr>
                                      <p:tavLst>
                                        <p:tav tm="0">
                                          <p:val>
                                            <p:strVal val="#ppt_x"/>
                                          </p:val>
                                        </p:tav>
                                        <p:tav tm="100000">
                                          <p:val>
                                            <p:strVal val="#ppt_x"/>
                                          </p:val>
                                        </p:tav>
                                      </p:tavLst>
                                    </p:anim>
                                    <p:anim calcmode="lin" valueType="num">
                                      <p:cBhvr additive="base">
                                        <p:cTn id="46" dur="500" fill="hold"/>
                                        <p:tgtEl>
                                          <p:spTgt spid="102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additive="base">
                                        <p:cTn id="49" dur="500" fill="hold"/>
                                        <p:tgtEl>
                                          <p:spTgt spid="1030"/>
                                        </p:tgtEl>
                                        <p:attrNameLst>
                                          <p:attrName>ppt_x</p:attrName>
                                        </p:attrNameLst>
                                      </p:cBhvr>
                                      <p:tavLst>
                                        <p:tav tm="0">
                                          <p:val>
                                            <p:strVal val="#ppt_x"/>
                                          </p:val>
                                        </p:tav>
                                        <p:tav tm="100000">
                                          <p:val>
                                            <p:strVal val="#ppt_x"/>
                                          </p:val>
                                        </p:tav>
                                      </p:tavLst>
                                    </p:anim>
                                    <p:anim calcmode="lin" valueType="num">
                                      <p:cBhvr additive="base">
                                        <p:cTn id="50" dur="500" fill="hold"/>
                                        <p:tgtEl>
                                          <p:spTgt spid="103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31"/>
                                        </p:tgtEl>
                                        <p:attrNameLst>
                                          <p:attrName>style.visibility</p:attrName>
                                        </p:attrNameLst>
                                      </p:cBhvr>
                                      <p:to>
                                        <p:strVal val="visible"/>
                                      </p:to>
                                    </p:set>
                                    <p:anim calcmode="lin" valueType="num">
                                      <p:cBhvr additive="base">
                                        <p:cTn id="53" dur="500" fill="hold"/>
                                        <p:tgtEl>
                                          <p:spTgt spid="1031"/>
                                        </p:tgtEl>
                                        <p:attrNameLst>
                                          <p:attrName>ppt_x</p:attrName>
                                        </p:attrNameLst>
                                      </p:cBhvr>
                                      <p:tavLst>
                                        <p:tav tm="0">
                                          <p:val>
                                            <p:strVal val="#ppt_x"/>
                                          </p:val>
                                        </p:tav>
                                        <p:tav tm="100000">
                                          <p:val>
                                            <p:strVal val="#ppt_x"/>
                                          </p:val>
                                        </p:tav>
                                      </p:tavLst>
                                    </p:anim>
                                    <p:anim calcmode="lin" valueType="num">
                                      <p:cBhvr additive="base">
                                        <p:cTn id="54"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29214" y="727517"/>
            <a:ext cx="7629956" cy="499592"/>
            <a:chOff x="3299056" y="3677540"/>
            <a:chExt cx="7629956" cy="499592"/>
          </a:xfrm>
        </p:grpSpPr>
        <p:sp>
          <p:nvSpPr>
            <p:cNvPr id="3" name="文本框 2"/>
            <p:cNvSpPr txBox="1"/>
            <p:nvPr/>
          </p:nvSpPr>
          <p:spPr>
            <a:xfrm>
              <a:off x="3858922" y="3753587"/>
              <a:ext cx="707009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日常生活中的</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抗糖行动</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 ：简单有效的实操方案</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3677540"/>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六</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4" name="组合 13"/>
          <p:cNvGrpSpPr/>
          <p:nvPr/>
        </p:nvGrpSpPr>
        <p:grpSpPr>
          <a:xfrm>
            <a:off x="4216726" y="1995056"/>
            <a:ext cx="6456919" cy="4030635"/>
            <a:chOff x="1015685" y="1907821"/>
            <a:chExt cx="6456919" cy="4030635"/>
          </a:xfrm>
        </p:grpSpPr>
        <p:grpSp>
          <p:nvGrpSpPr>
            <p:cNvPr id="12" name="组合 11"/>
            <p:cNvGrpSpPr/>
            <p:nvPr/>
          </p:nvGrpSpPr>
          <p:grpSpPr>
            <a:xfrm>
              <a:off x="1015685" y="1907821"/>
              <a:ext cx="6456919" cy="4030635"/>
              <a:chOff x="6508369" y="1930399"/>
              <a:chExt cx="3804031" cy="4030635"/>
            </a:xfrm>
          </p:grpSpPr>
          <p:sp>
            <p:nvSpPr>
              <p:cNvPr id="10" name="矩形: 圆角 9"/>
              <p:cNvSpPr/>
              <p:nvPr/>
            </p:nvSpPr>
            <p:spPr>
              <a:xfrm>
                <a:off x="6508369" y="1930399"/>
                <a:ext cx="3747286" cy="3944153"/>
              </a:xfrm>
              <a:prstGeom prst="roundRect">
                <a:avLst>
                  <a:gd name="adj" fmla="val 9402"/>
                </a:avLst>
              </a:prstGeom>
              <a:solidFill>
                <a:srgbClr val="179973"/>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6565114" y="2016881"/>
                <a:ext cx="3747286" cy="3944153"/>
              </a:xfrm>
              <a:prstGeom prst="roundRect">
                <a:avLst>
                  <a:gd name="adj" fmla="val 9402"/>
                </a:avLst>
              </a:prstGeom>
              <a:solidFill>
                <a:schemeClr val="bg1"/>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612315" y="2486583"/>
              <a:ext cx="5439186" cy="2758669"/>
              <a:chOff x="1612315" y="2486583"/>
              <a:chExt cx="5439186" cy="2758669"/>
            </a:xfrm>
          </p:grpSpPr>
          <p:sp>
            <p:nvSpPr>
              <p:cNvPr id="5" name="文本框 4"/>
              <p:cNvSpPr txBox="1"/>
              <p:nvPr/>
            </p:nvSpPr>
            <p:spPr>
              <a:xfrm>
                <a:off x="1612315" y="2486583"/>
                <a:ext cx="4144377" cy="400110"/>
              </a:xfrm>
              <a:prstGeom prst="rect">
                <a:avLst/>
              </a:prstGeom>
            </p:spPr>
            <p:txBody>
              <a:bodyPr wrap="square">
                <a:spAutoFit/>
              </a:bodyPr>
              <a:lstStyle/>
              <a:p>
                <a:pPr marL="342900" indent="-342900">
                  <a:spcBef>
                    <a:spcPct val="0"/>
                  </a:spcBef>
                  <a:spcAft>
                    <a:spcPct val="0"/>
                  </a:spcAft>
                  <a:buFont typeface="Wingdings" panose="05000000000000000000" pitchFamily="2" charset="2"/>
                  <a:buChar char="u"/>
                </a:pPr>
                <a:r>
                  <a:rPr lang="zh-CN" altLang="en-US" sz="20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调整习惯，让身体“动起来”</a:t>
                </a:r>
                <a:endParaRPr lang="zh-CN" altLang="en-US" sz="20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9" name="组合 8"/>
              <p:cNvGrpSpPr/>
              <p:nvPr/>
            </p:nvGrpSpPr>
            <p:grpSpPr>
              <a:xfrm>
                <a:off x="1639347" y="3152570"/>
                <a:ext cx="5412154" cy="2092682"/>
                <a:chOff x="2563125" y="3090482"/>
                <a:chExt cx="5412154" cy="2092682"/>
              </a:xfrm>
            </p:grpSpPr>
            <p:sp>
              <p:nvSpPr>
                <p:cNvPr id="7" name="文本框 6"/>
                <p:cNvSpPr txBox="1"/>
                <p:nvPr/>
              </p:nvSpPr>
              <p:spPr>
                <a:xfrm>
                  <a:off x="2563125" y="3090482"/>
                  <a:ext cx="5412154" cy="1165768"/>
                </a:xfrm>
                <a:prstGeom prst="rect">
                  <a:avLst/>
                </a:prstGeom>
              </p:spPr>
              <p:txBody>
                <a:bodyPr wrap="square">
                  <a:spAutoFit/>
                </a:bodyPr>
                <a:lstStyle/>
                <a:p>
                  <a:pPr marL="285750" indent="-285750">
                    <a:lnSpc>
                      <a:spcPct val="150000"/>
                    </a:lnSpc>
                    <a:spcBef>
                      <a:spcPct val="0"/>
                    </a:spcBef>
                    <a:spcAft>
                      <a:spcPct val="0"/>
                    </a:spcAft>
                    <a:buFont typeface="Wingdings" panose="05000000000000000000" pitchFamily="2" charset="2"/>
                    <a:buChar char="ü"/>
                  </a:pPr>
                  <a:r>
                    <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优化通勤与午休：</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如果距离不远，试试步行或骑行上下班；坐公交可提前</a:t>
                  </a:r>
                  <a:r>
                    <a:rPr lang="en-US" altLang="zh-CN"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1-2</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站下车步行。午休时别趴着睡觉，花</a:t>
                  </a:r>
                  <a:r>
                    <a:rPr lang="en-US" altLang="zh-CN"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10</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分钟快走，能有效改善血糖控制。</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p:cNvSpPr txBox="1"/>
                <p:nvPr/>
              </p:nvSpPr>
              <p:spPr>
                <a:xfrm>
                  <a:off x="2664405" y="4386728"/>
                  <a:ext cx="5156243" cy="796436"/>
                </a:xfrm>
                <a:prstGeom prst="rect">
                  <a:avLst/>
                </a:prstGeom>
              </p:spPr>
              <p:txBody>
                <a:bodyPr wrap="square">
                  <a:spAutoFit/>
                </a:bodyPr>
                <a:lstStyle/>
                <a:p>
                  <a:pPr marL="285750" indent="-285750">
                    <a:lnSpc>
                      <a:spcPct val="150000"/>
                    </a:lnSpc>
                    <a:spcBef>
                      <a:spcPct val="0"/>
                    </a:spcBef>
                    <a:spcAft>
                      <a:spcPct val="0"/>
                    </a:spcAft>
                    <a:buFont typeface="Wingdings" panose="05000000000000000000" pitchFamily="2" charset="2"/>
                    <a:buChar char="ü"/>
                  </a:pPr>
                  <a:r>
                    <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坐站交替办公：</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用升降桌随时切换坐姿和站姿，站立时可以单腿轮换踩在矮凳上，促进下肢血液循环。</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gr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rcRect l="37612" t="15721" r="37670" b="9711"/>
          <a:stretch>
            <a:fillRect/>
          </a:stretch>
        </p:blipFill>
        <p:spPr>
          <a:xfrm>
            <a:off x="731564" y="1744330"/>
            <a:ext cx="2545282" cy="51138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29214" y="727517"/>
            <a:ext cx="7629956" cy="499592"/>
            <a:chOff x="3299056" y="3677540"/>
            <a:chExt cx="7629956" cy="499592"/>
          </a:xfrm>
        </p:grpSpPr>
        <p:sp>
          <p:nvSpPr>
            <p:cNvPr id="3" name="文本框 2"/>
            <p:cNvSpPr txBox="1"/>
            <p:nvPr/>
          </p:nvSpPr>
          <p:spPr>
            <a:xfrm>
              <a:off x="3858922" y="3753587"/>
              <a:ext cx="707009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日常生活中的</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抗糖行动</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 ：简单有效的实操方案</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3677540"/>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六</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4" name="组合 13"/>
          <p:cNvGrpSpPr/>
          <p:nvPr/>
        </p:nvGrpSpPr>
        <p:grpSpPr>
          <a:xfrm>
            <a:off x="1005037" y="1951817"/>
            <a:ext cx="6456919" cy="4030635"/>
            <a:chOff x="1015685" y="1907821"/>
            <a:chExt cx="6456919" cy="4030635"/>
          </a:xfrm>
        </p:grpSpPr>
        <p:grpSp>
          <p:nvGrpSpPr>
            <p:cNvPr id="12" name="组合 11"/>
            <p:cNvGrpSpPr/>
            <p:nvPr/>
          </p:nvGrpSpPr>
          <p:grpSpPr>
            <a:xfrm>
              <a:off x="1015685" y="1907821"/>
              <a:ext cx="6456919" cy="4030635"/>
              <a:chOff x="6508369" y="1930399"/>
              <a:chExt cx="3804031" cy="4030635"/>
            </a:xfrm>
          </p:grpSpPr>
          <p:sp>
            <p:nvSpPr>
              <p:cNvPr id="10" name="矩形: 圆角 9"/>
              <p:cNvSpPr/>
              <p:nvPr/>
            </p:nvSpPr>
            <p:spPr>
              <a:xfrm>
                <a:off x="6508369" y="1930399"/>
                <a:ext cx="3747286" cy="3944153"/>
              </a:xfrm>
              <a:prstGeom prst="roundRect">
                <a:avLst>
                  <a:gd name="adj" fmla="val 9402"/>
                </a:avLst>
              </a:prstGeom>
              <a:solidFill>
                <a:srgbClr val="179973"/>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6565114" y="2016881"/>
                <a:ext cx="3747286" cy="3944153"/>
              </a:xfrm>
              <a:prstGeom prst="roundRect">
                <a:avLst>
                  <a:gd name="adj" fmla="val 9402"/>
                </a:avLst>
              </a:prstGeom>
              <a:solidFill>
                <a:schemeClr val="bg1"/>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538068" y="2486583"/>
              <a:ext cx="5676440" cy="2798500"/>
              <a:chOff x="1538068" y="2486583"/>
              <a:chExt cx="5676440" cy="2798500"/>
            </a:xfrm>
          </p:grpSpPr>
          <p:sp>
            <p:nvSpPr>
              <p:cNvPr id="5" name="文本框 4"/>
              <p:cNvSpPr txBox="1"/>
              <p:nvPr/>
            </p:nvSpPr>
            <p:spPr>
              <a:xfrm>
                <a:off x="1612315" y="2486583"/>
                <a:ext cx="3389531" cy="400110"/>
              </a:xfrm>
              <a:prstGeom prst="rect">
                <a:avLst/>
              </a:prstGeom>
            </p:spPr>
            <p:txBody>
              <a:bodyPr wrap="square">
                <a:spAutoFit/>
              </a:bodyPr>
              <a:lstStyle/>
              <a:p>
                <a:pPr marL="342900" indent="-342900">
                  <a:spcBef>
                    <a:spcPct val="0"/>
                  </a:spcBef>
                  <a:spcAft>
                    <a:spcPct val="0"/>
                  </a:spcAft>
                  <a:buFont typeface="Wingdings" panose="05000000000000000000" pitchFamily="2" charset="2"/>
                  <a:buChar char="u"/>
                </a:pPr>
                <a:r>
                  <a:rPr lang="zh-CN" altLang="en-US" sz="20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见缝插针动起来</a:t>
                </a:r>
                <a:endParaRPr lang="zh-CN" altLang="en-US" sz="20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9" name="组合 8"/>
              <p:cNvGrpSpPr/>
              <p:nvPr/>
            </p:nvGrpSpPr>
            <p:grpSpPr>
              <a:xfrm>
                <a:off x="1538068" y="3025252"/>
                <a:ext cx="5676440" cy="2259831"/>
                <a:chOff x="2461846" y="2963164"/>
                <a:chExt cx="5676440" cy="2259831"/>
              </a:xfrm>
            </p:grpSpPr>
            <p:sp>
              <p:nvSpPr>
                <p:cNvPr id="7" name="文本框 6"/>
                <p:cNvSpPr txBox="1"/>
                <p:nvPr/>
              </p:nvSpPr>
              <p:spPr>
                <a:xfrm>
                  <a:off x="2461846" y="2963164"/>
                  <a:ext cx="5412154" cy="1165768"/>
                </a:xfrm>
                <a:prstGeom prst="rect">
                  <a:avLst/>
                </a:prstGeom>
              </p:spPr>
              <p:txBody>
                <a:bodyPr wrap="square">
                  <a:spAutoFit/>
                </a:bodyPr>
                <a:lstStyle/>
                <a:p>
                  <a:pPr marL="285750" indent="-285750">
                    <a:lnSpc>
                      <a:spcPct val="150000"/>
                    </a:lnSpc>
                    <a:spcBef>
                      <a:spcPct val="0"/>
                    </a:spcBef>
                    <a:spcAft>
                      <a:spcPct val="0"/>
                    </a:spcAft>
                    <a:buFont typeface="Wingdings" panose="05000000000000000000" pitchFamily="2" charset="2"/>
                    <a:buChar char="ü"/>
                  </a:pPr>
                  <a:r>
                    <a:rPr lang="en-US" altLang="zh-CN"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每小时“打断”久坐：</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设置闹钟，每坐</a:t>
                  </a:r>
                  <a:r>
                    <a:rPr lang="en-US" altLang="zh-CN"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30</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分钟起身活动</a:t>
                  </a:r>
                  <a:r>
                    <a:rPr lang="en-US" altLang="zh-CN"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2</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分钟</a:t>
                  </a:r>
                  <a:r>
                    <a:rPr lang="en-US" altLang="zh-CN"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去茶水间接水、在工位旁做几个深蹲或踮脚，哪怕只是站着伸个懒腰，都能激活身体代谢。</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文本框 7"/>
                <p:cNvSpPr txBox="1"/>
                <p:nvPr/>
              </p:nvSpPr>
              <p:spPr>
                <a:xfrm>
                  <a:off x="2461846" y="4426559"/>
                  <a:ext cx="5676440" cy="796436"/>
                </a:xfrm>
                <a:prstGeom prst="rect">
                  <a:avLst/>
                </a:prstGeom>
              </p:spPr>
              <p:txBody>
                <a:bodyPr wrap="square">
                  <a:spAutoFit/>
                </a:bodyPr>
                <a:lstStyle/>
                <a:p>
                  <a:pPr marL="285750" indent="-285750">
                    <a:lnSpc>
                      <a:spcPct val="150000"/>
                    </a:lnSpc>
                    <a:spcBef>
                      <a:spcPct val="0"/>
                    </a:spcBef>
                    <a:spcAft>
                      <a:spcPct val="0"/>
                    </a:spcAft>
                    <a:buFont typeface="Wingdings" panose="05000000000000000000" pitchFamily="2" charset="2"/>
                    <a:buChar char="ü"/>
                  </a:pPr>
                  <a:r>
                    <a:rPr lang="zh-CN" altLang="en-US"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碎片化积累运动：</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每天累计</a:t>
                  </a:r>
                  <a:r>
                    <a:rPr lang="en-US" altLang="zh-CN"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30-40</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分钟中等强度运动，比如上下班快走、午休时爬楼梯，就能抵消</a:t>
                  </a:r>
                  <a:r>
                    <a:rPr lang="en-US" altLang="zh-CN"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10</a:t>
                  </a: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小时久坐的危害。</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gr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rcRect l="12233" t="14671" r="28842" b="1728"/>
          <a:stretch>
            <a:fillRect/>
          </a:stretch>
        </p:blipFill>
        <p:spPr>
          <a:xfrm flipH="1">
            <a:off x="7300178" y="1907821"/>
            <a:ext cx="4312237" cy="40746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29214" y="727517"/>
            <a:ext cx="7629956" cy="499592"/>
            <a:chOff x="3299056" y="3677540"/>
            <a:chExt cx="7629956" cy="499592"/>
          </a:xfrm>
        </p:grpSpPr>
        <p:sp>
          <p:nvSpPr>
            <p:cNvPr id="3" name="文本框 2"/>
            <p:cNvSpPr txBox="1"/>
            <p:nvPr/>
          </p:nvSpPr>
          <p:spPr>
            <a:xfrm>
              <a:off x="3858922" y="3753587"/>
              <a:ext cx="707009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日常生活中的</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抗糖行动</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 ：简单有效的实操方案</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3677540"/>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六</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1026" name="Picture 2" descr="E:\A - Part-time\参考素材\医疗\千图网-饮食.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8197" t="8688" r="17221" b="12742"/>
          <a:stretch>
            <a:fillRect/>
          </a:stretch>
        </p:blipFill>
        <p:spPr bwMode="auto">
          <a:xfrm>
            <a:off x="901140" y="1398999"/>
            <a:ext cx="5158304" cy="4464496"/>
          </a:xfrm>
          <a:prstGeom prst="rect">
            <a:avLst/>
          </a:prstGeom>
          <a:noFill/>
          <a:extLst>
            <a:ext uri="{909E8E84-426E-40DD-AFC4-6F175D3DCCD1}">
              <a14:hiddenFill xmlns:a14="http://schemas.microsoft.com/office/drawing/2010/main">
                <a:solidFill>
                  <a:srgbClr val="FFFFFF"/>
                </a:solidFill>
              </a14:hiddenFill>
            </a:ext>
          </a:extLst>
        </p:spPr>
      </p:pic>
      <p:sp>
        <p:nvSpPr>
          <p:cNvPr id="16" name="desk1"/>
          <p:cNvSpPr>
            <a:spLocks noEditPoints="1"/>
          </p:cNvSpPr>
          <p:nvPr/>
        </p:nvSpPr>
        <p:spPr>
          <a:xfrm>
            <a:off x="6059444" y="1398999"/>
            <a:ext cx="5066832" cy="4464496"/>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chemeClr val="bg1"/>
          </a:solidFill>
          <a:ln>
            <a:headEnd type="none" w="med" len="med"/>
            <a:tailEnd type="none" w="med" len="med"/>
          </a:ln>
        </p:spPr>
        <p:style>
          <a:lnRef idx="0">
            <a:srgbClr val="FFFFFF"/>
          </a:lnRef>
          <a:fillRef idx="1">
            <a:schemeClr val="accent1"/>
          </a:fillRef>
          <a:effectRef idx="1">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17" name="矩形 16"/>
          <p:cNvSpPr/>
          <p:nvPr/>
        </p:nvSpPr>
        <p:spPr>
          <a:xfrm>
            <a:off x="6301741" y="2408501"/>
            <a:ext cx="4680520" cy="2720745"/>
          </a:xfrm>
          <a:prstGeom prst="rect">
            <a:avLst/>
          </a:prstGeom>
          <a:solidFill>
            <a:schemeClr val="bg1"/>
          </a:solidFill>
        </p:spPr>
        <p:style>
          <a:lnRef idx="0">
            <a:srgbClr val="FFFFFF"/>
          </a:lnRef>
          <a:fillRef idx="1">
            <a:schemeClr val="accent1"/>
          </a:fillRef>
          <a:effectRef idx="1">
            <a:schemeClr val="accent1"/>
          </a:effectRef>
          <a:fontRef idx="minor">
            <a:schemeClr val="lt1"/>
          </a:fontRef>
        </p:style>
        <p:txBody>
          <a:bodyPr wrap="square">
            <a:spAutoFit/>
          </a:bodyPr>
          <a:lstStyle/>
          <a:p>
            <a:pPr marL="536575" indent="-536575">
              <a:lnSpc>
                <a:spcPct val="140000"/>
              </a:lnSpc>
            </a:pPr>
            <a:r>
              <a:rPr lang="zh-CN" altLang="en-US"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饮食治疗是糖尿病治疗的</a:t>
            </a:r>
            <a:r>
              <a:rPr lang="zh-CN" altLang="en-US"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基础</a:t>
            </a:r>
            <a:endParaRPr lang="en-US" altLang="zh-CN"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536575" indent="-536575">
              <a:lnSpc>
                <a:spcPct val="140000"/>
              </a:lnSpc>
            </a:pPr>
            <a:r>
              <a:rPr lang="zh-CN" altLang="en-US" sz="20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规律进餐，定时定量</a:t>
            </a:r>
            <a:endParaRPr lang="en-US" altLang="zh-CN" sz="20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536575" indent="-536575">
              <a:lnSpc>
                <a:spcPct val="140000"/>
              </a:lnSpc>
            </a:pPr>
            <a:r>
              <a:rPr lang="zh-CN" altLang="en-US"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糖尿病</a:t>
            </a:r>
            <a:r>
              <a:rPr lang="zh-CN" altLang="en-US"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患者不能随便吃含糖的甜的</a:t>
            </a:r>
            <a:r>
              <a:rPr lang="zh-CN" altLang="en-US"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食物</a:t>
            </a:r>
            <a:endParaRPr lang="en-US" altLang="zh-CN"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536575" indent="-536575">
              <a:lnSpc>
                <a:spcPct val="140000"/>
              </a:lnSpc>
            </a:pPr>
            <a:r>
              <a:rPr lang="zh-CN" altLang="en-US"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食物多样，合理膳食</a:t>
            </a:r>
            <a:endParaRPr lang="zh-CN" altLang="en-US"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536575" indent="-536575">
              <a:lnSpc>
                <a:spcPct val="140000"/>
              </a:lnSpc>
            </a:pPr>
            <a:r>
              <a:rPr lang="zh-CN" altLang="en-US"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糖尿病患者口味也不能太重，饭菜要少放</a:t>
            </a:r>
            <a:r>
              <a:rPr lang="zh-CN" altLang="en-US"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盐</a:t>
            </a:r>
            <a:endParaRPr lang="en-US" altLang="zh-CN"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536575" indent="-536575">
              <a:lnSpc>
                <a:spcPct val="140000"/>
              </a:lnSpc>
            </a:pPr>
            <a:r>
              <a:rPr lang="zh-CN" altLang="en-US"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优选健康午餐，远离高糖快餐</a:t>
            </a:r>
            <a:r>
              <a:rPr lang="zh-CN" altLang="en-US" dirty="0" smtClean="0">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zh-CN" altLang="en-US" dirty="0">
              <a:solidFill>
                <a:schemeClr val="bg1"/>
              </a:solidFill>
              <a:latin typeface="宋体" panose="02010600030101010101" pitchFamily="2" charset="-122"/>
              <a:ea typeface="宋体" panose="02010600030101010101" pitchFamily="2" charset="-122"/>
              <a:cs typeface="宋体" panose="02010600030101010101" pitchFamily="2" charset="-122"/>
            </a:endParaRPr>
          </a:p>
          <a:p>
            <a:pPr marL="536575" indent="-536575">
              <a:lnSpc>
                <a:spcPct val="140000"/>
              </a:lnSpc>
            </a:pPr>
            <a:endParaRPr lang="zh-CN" altLang="en-US" sz="1200" dirty="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矩形 3"/>
          <p:cNvSpPr/>
          <p:nvPr/>
        </p:nvSpPr>
        <p:spPr>
          <a:xfrm>
            <a:off x="6377940" y="1464945"/>
            <a:ext cx="2294255" cy="705485"/>
          </a:xfrm>
          <a:prstGeom prst="rect">
            <a:avLst/>
          </a:prstGeom>
        </p:spPr>
        <p:style>
          <a:lnRef idx="0">
            <a:srgbClr val="FFFFFF"/>
          </a:lnRef>
          <a:fillRef idx="1">
            <a:schemeClr val="accent4"/>
          </a:fillRef>
          <a:effectRef idx="0">
            <a:srgbClr val="FFFFFF"/>
          </a:effectRef>
          <a:fontRef idx="minor">
            <a:schemeClr val="lt1"/>
          </a:fontRef>
        </p:style>
        <p:txBody>
          <a:bodyPr wrap="none">
            <a:noAutofit/>
          </a:bodyPr>
          <a:lstStyle/>
          <a:p>
            <a:pPr algn="ctr"/>
            <a:r>
              <a:rPr lang="zh-CN" altLang="en-US" sz="20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糖尿病人饮食建议</a:t>
            </a:r>
            <a:endParaRPr lang="zh-CN" altLang="en-US" sz="20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29214" y="727517"/>
            <a:ext cx="7629956" cy="499592"/>
            <a:chOff x="3299056" y="3677540"/>
            <a:chExt cx="7629956" cy="499592"/>
          </a:xfrm>
        </p:grpSpPr>
        <p:sp>
          <p:nvSpPr>
            <p:cNvPr id="3" name="文本框 2"/>
            <p:cNvSpPr txBox="1"/>
            <p:nvPr/>
          </p:nvSpPr>
          <p:spPr>
            <a:xfrm>
              <a:off x="3858922" y="3753587"/>
              <a:ext cx="707009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日常生活中的</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抗糖行动</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 ：简单有效的实操方案</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3677540"/>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六</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1026" name="Picture 2" descr="E:\A - Part-time\参考素材\医疗\千图网-饮食.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8197" t="8688" r="17221" b="12742"/>
          <a:stretch>
            <a:fillRect/>
          </a:stretch>
        </p:blipFill>
        <p:spPr bwMode="auto">
          <a:xfrm>
            <a:off x="901140" y="1398999"/>
            <a:ext cx="5158304" cy="4464496"/>
          </a:xfrm>
          <a:prstGeom prst="rect">
            <a:avLst/>
          </a:prstGeom>
          <a:noFill/>
          <a:extLst>
            <a:ext uri="{909E8E84-426E-40DD-AFC4-6F175D3DCCD1}">
              <a14:hiddenFill xmlns:a14="http://schemas.microsoft.com/office/drawing/2010/main">
                <a:solidFill>
                  <a:srgbClr val="FFFFFF"/>
                </a:solidFill>
              </a14:hiddenFill>
            </a:ext>
          </a:extLst>
        </p:spPr>
      </p:pic>
      <p:sp>
        <p:nvSpPr>
          <p:cNvPr id="16" name="desk1"/>
          <p:cNvSpPr>
            <a:spLocks noEditPoints="1"/>
          </p:cNvSpPr>
          <p:nvPr/>
        </p:nvSpPr>
        <p:spPr>
          <a:xfrm>
            <a:off x="5494020" y="1398905"/>
            <a:ext cx="5447030" cy="4464685"/>
          </a:xfrm>
          <a:custGeom>
            <a:avLst/>
            <a:gdLst>
              <a:gd name="txL" fmla="*/ 1000 w 21600"/>
              <a:gd name="txT" fmla="*/ 1000 h 21600"/>
              <a:gd name="txR" fmla="*/ 20600 w 21600"/>
              <a:gd name="txB" fmla="*/ 20600 h 21600"/>
            </a:gdLst>
            <a:ahLst/>
            <a:cxnLst>
              <a:cxn ang="0">
                <a:pos x="0" y="0"/>
              </a:cxn>
              <a:cxn ang="0">
                <a:pos x="21600" y="0"/>
              </a:cxn>
              <a:cxn ang="0">
                <a:pos x="21600" y="21600"/>
              </a:cxn>
              <a:cxn ang="0">
                <a:pos x="0" y="21600"/>
              </a:cxn>
              <a:cxn ang="0">
                <a:pos x="10800" y="0"/>
              </a:cxn>
              <a:cxn ang="0">
                <a:pos x="21600" y="10800"/>
              </a:cxn>
              <a:cxn ang="0">
                <a:pos x="10800" y="21600"/>
              </a:cxn>
              <a:cxn ang="0">
                <a:pos x="0" y="10800"/>
              </a:cxn>
            </a:cxnLst>
            <a:rect l="txL" t="txT" r="txR" b="txB"/>
            <a:pathLst>
              <a:path w="21600" h="21600">
                <a:moveTo>
                  <a:pt x="0" y="0"/>
                </a:moveTo>
                <a:lnTo>
                  <a:pt x="21600" y="0"/>
                </a:lnTo>
                <a:lnTo>
                  <a:pt x="21600" y="21600"/>
                </a:lnTo>
                <a:lnTo>
                  <a:pt x="0" y="21600"/>
                </a:lnTo>
                <a:lnTo>
                  <a:pt x="0" y="0"/>
                </a:lnTo>
                <a:close/>
              </a:path>
            </a:pathLst>
          </a:custGeom>
          <a:solidFill>
            <a:schemeClr val="bg1"/>
          </a:solidFill>
          <a:ln>
            <a:headEnd type="none" w="med" len="med"/>
            <a:tailEnd type="none" w="med" len="med"/>
          </a:ln>
        </p:spPr>
        <p:style>
          <a:lnRef idx="0">
            <a:srgbClr val="FFFFFF"/>
          </a:lnRef>
          <a:fillRef idx="1">
            <a:schemeClr val="accent1"/>
          </a:fillRef>
          <a:effectRef idx="1">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a:lstStyle>
          <a:p>
            <a:pPr marL="431800" indent="-342900" fontAlgn="base"/>
            <a:endParaRPr lang="zh-CN" altLang="en-US" sz="1600" strike="noStrike" noProof="1">
              <a:solidFill>
                <a:schemeClr val="bg1"/>
              </a:solidFill>
              <a:latin typeface="微软雅黑" panose="020B0503020204020204" charset="-122"/>
              <a:ea typeface="微软雅黑" panose="020B0503020204020204" charset="-122"/>
              <a:cs typeface="+mn-cs"/>
            </a:endParaRPr>
          </a:p>
        </p:txBody>
      </p:sp>
      <p:sp>
        <p:nvSpPr>
          <p:cNvPr id="17" name="矩形 16"/>
          <p:cNvSpPr/>
          <p:nvPr/>
        </p:nvSpPr>
        <p:spPr>
          <a:xfrm>
            <a:off x="5494020" y="2419350"/>
            <a:ext cx="5338445" cy="3510280"/>
          </a:xfrm>
          <a:prstGeom prst="rect">
            <a:avLst/>
          </a:prstGeom>
        </p:spPr>
        <p:style>
          <a:lnRef idx="3">
            <a:schemeClr val="accent1"/>
          </a:lnRef>
          <a:fillRef idx="0">
            <a:srgbClr val="FFFFFF"/>
          </a:fillRef>
          <a:effectRef idx="0">
            <a:srgbClr val="FFFFFF"/>
          </a:effectRef>
          <a:fontRef idx="minor">
            <a:schemeClr val="tx1"/>
          </a:fontRef>
        </p:style>
        <p:txBody>
          <a:bodyPr wrap="square">
            <a:noAutofit/>
          </a:bodyPr>
          <a:lstStyle/>
          <a:p>
            <a:pPr marL="536575" indent="-536575" algn="l">
              <a:lnSpc>
                <a:spcPct val="140000"/>
              </a:lnSpc>
            </a:pPr>
            <a:r>
              <a:rPr lang="en-US" altLang="zh-CN" sz="1600" b="1" dirty="0">
                <a:solidFill>
                  <a:schemeClr val="accent4"/>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en-US" altLang="zh-CN" sz="1600" b="1" dirty="0">
                <a:solidFill>
                  <a:schemeClr val="accent4"/>
                </a:solidFill>
                <a:effectLst/>
                <a:latin typeface="微软雅黑" panose="020B0503020204020204" charset="-122"/>
                <a:ea typeface="微软雅黑" panose="020B0503020204020204" charset="-122"/>
                <a:sym typeface="+mn-ea"/>
              </a:rPr>
              <a:t>     </a:t>
            </a:r>
            <a:r>
              <a:rPr lang="en-US" altLang="zh-CN"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sz="16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糖尿病饮食</a:t>
            </a:r>
            <a:r>
              <a:rPr lang="zh-CN" altLang="en-US" sz="16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的主要</a:t>
            </a:r>
            <a:r>
              <a:rPr lang="zh-CN" altLang="en-US" sz="16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的原则就是控制饮食。降低血糖其实就是少吃或不吃那些容易导致血糖上升的食物。比方说，加糖的食物，像糖果、汽水、可乐、蜜饯，及蜂蜜、加糖饮料，以及各种中西式的甜点都应该少吃；若是嗜食甜食的人，则建议以糖精或阿斯巴甜等代糖来调味。此外，淀粉类含量高的食物也要限量，像番薯、土豆、芋头、玉米、菱角，以及烧饼、烧麦、萝卜糕等；尤其各种年节食品，如粽子、月饼、年糕，更是糖尿病患者特别需要“忌口”的。</a:t>
            </a:r>
            <a:endParaRPr lang="zh-CN" altLang="en-US" sz="1600" b="1" dirty="0">
              <a:solidFill>
                <a:schemeClr val="accent4"/>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536575" indent="-536575">
              <a:lnSpc>
                <a:spcPct val="140000"/>
              </a:lnSpc>
            </a:pPr>
            <a:r>
              <a:rPr lang="zh-CN" altLang="en-US" sz="1400" dirty="0">
                <a:solidFill>
                  <a:schemeClr val="accent4"/>
                </a:solidFill>
                <a:latin typeface="微软雅黑" panose="020B0503020204020204" charset="-122"/>
                <a:ea typeface="微软雅黑" panose="020B0503020204020204" charset="-122"/>
              </a:rPr>
              <a:t> </a:t>
            </a:r>
            <a:endParaRPr lang="zh-CN" altLang="en-US" sz="1400" dirty="0">
              <a:solidFill>
                <a:schemeClr val="accent4"/>
              </a:solidFill>
              <a:latin typeface="微软雅黑" panose="020B0503020204020204" charset="-122"/>
              <a:ea typeface="微软雅黑" panose="020B0503020204020204" charset="-122"/>
            </a:endParaRPr>
          </a:p>
          <a:p>
            <a:pPr marL="536575" indent="-536575">
              <a:lnSpc>
                <a:spcPct val="140000"/>
              </a:lnSpc>
            </a:pPr>
            <a:endParaRPr lang="zh-CN" altLang="en-US" sz="1400" dirty="0">
              <a:solidFill>
                <a:schemeClr val="accent4"/>
              </a:solidFill>
              <a:latin typeface="微软雅黑" panose="020B0503020204020204" charset="-122"/>
              <a:ea typeface="微软雅黑" panose="020B0503020204020204" charset="-122"/>
            </a:endParaRPr>
          </a:p>
        </p:txBody>
      </p:sp>
      <p:sp>
        <p:nvSpPr>
          <p:cNvPr id="18" name="矩形 17"/>
          <p:cNvSpPr/>
          <p:nvPr/>
        </p:nvSpPr>
        <p:spPr>
          <a:xfrm>
            <a:off x="5768976" y="1507490"/>
            <a:ext cx="2675777" cy="751616"/>
          </a:xfrm>
          <a:prstGeom prst="rect">
            <a:avLst/>
          </a:prstGeom>
        </p:spPr>
        <p:style>
          <a:lnRef idx="0">
            <a:srgbClr val="FFFFFF"/>
          </a:lnRef>
          <a:fillRef idx="1">
            <a:schemeClr val="accent4"/>
          </a:fillRef>
          <a:effectRef idx="0">
            <a:srgbClr val="FFFFFF"/>
          </a:effectRef>
          <a:fontRef idx="minor">
            <a:schemeClr val="lt1"/>
          </a:fontRef>
        </p:style>
        <p:txBody>
          <a:bodyPr wrap="none">
            <a:noAutofit/>
          </a:bodyPr>
          <a:lstStyle/>
          <a:p>
            <a:pPr algn="ctr"/>
            <a:r>
              <a:rPr lang="zh-CN" altLang="en-US" sz="20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糖尿病人饮食建议</a:t>
            </a:r>
            <a:endParaRPr lang="en-US" altLang="zh-CN" sz="20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29214" y="727517"/>
            <a:ext cx="7629956" cy="499592"/>
            <a:chOff x="3299056" y="3677540"/>
            <a:chExt cx="7629956" cy="499592"/>
          </a:xfrm>
        </p:grpSpPr>
        <p:sp>
          <p:nvSpPr>
            <p:cNvPr id="3" name="文本框 2"/>
            <p:cNvSpPr txBox="1"/>
            <p:nvPr/>
          </p:nvSpPr>
          <p:spPr>
            <a:xfrm>
              <a:off x="3858922" y="3753587"/>
              <a:ext cx="707009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日常生活中的</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抗糖行动</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 ：简单有效的实操方案</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3677540"/>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六</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2050" name="Picture 2" descr="E:\A - Part-time\参考素材\医疗\千图网-餐饮美食画报.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82285" y="1212567"/>
            <a:ext cx="6185052" cy="34563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720725" y="4751705"/>
            <a:ext cx="10824845" cy="1845310"/>
          </a:xfrm>
          <a:prstGeom prst="rect">
            <a:avLst/>
          </a:prstGeom>
          <a:noFill/>
        </p:spPr>
        <p:txBody>
          <a:bodyPr wrap="square" rtlCol="0">
            <a:spAutoFit/>
          </a:bodyPr>
          <a:lstStyle/>
          <a:p>
            <a:pPr>
              <a:lnSpc>
                <a:spcPct val="150000"/>
              </a:lnSpc>
            </a:pPr>
            <a:r>
              <a:rPr lang="zh-CN" altLang="en-US" sz="20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糖尿病人饮食三</a:t>
            </a:r>
            <a:r>
              <a:rPr lang="zh-CN" altLang="en-US" sz="20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宜</a:t>
            </a:r>
            <a:endParaRPr lang="zh-CN" altLang="en-US" sz="20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171450" indent="-171450">
              <a:lnSpc>
                <a:spcPct val="150000"/>
              </a:lnSpc>
              <a:buFont typeface="Wingdings" panose="05000000000000000000" pitchFamily="2" charset="2"/>
              <a:buChar char="Ø"/>
            </a:pPr>
            <a:r>
              <a:rPr lang="zh-CN" altLang="en-US" sz="14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五谷杂粮，如莜麦面、荞麦面、燕麦片、玉米面、紫山药等富含维生素</a:t>
            </a:r>
            <a:r>
              <a:rPr lang="en-US" altLang="zh-CN" sz="14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B</a:t>
            </a:r>
            <a:r>
              <a:rPr lang="zh-CN" altLang="en-US" sz="14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、多种微量元素及食物纤维，以低糖，低淀粉的食物或者粗粮以及蔬菜等做主食</a:t>
            </a:r>
            <a:r>
              <a:rPr lang="zh-CN" altLang="en-US" sz="14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a:t>
            </a:r>
            <a:endParaRPr lang="en-US" altLang="zh-CN" sz="14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171450" indent="-171450">
              <a:lnSpc>
                <a:spcPct val="150000"/>
              </a:lnSpc>
              <a:buFont typeface="Wingdings" panose="05000000000000000000" pitchFamily="2" charset="2"/>
              <a:buChar char="Ø"/>
            </a:pPr>
            <a:r>
              <a:rPr lang="zh-CN" altLang="en-US" sz="14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豆类</a:t>
            </a:r>
            <a:r>
              <a:rPr lang="zh-CN" altLang="en-US" sz="14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及豆制品，豆类食品富含蛋白质、无机盐和维生素，且豆油含不饱和脂肪酸，能降低血清胆固醇及甘油三酯</a:t>
            </a:r>
            <a:r>
              <a:rPr lang="zh-CN" altLang="en-US" sz="14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a:t>
            </a:r>
            <a:endParaRPr lang="en-US" altLang="zh-CN" sz="14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marL="171450" indent="-171450">
              <a:lnSpc>
                <a:spcPct val="150000"/>
              </a:lnSpc>
              <a:buFont typeface="Wingdings" panose="05000000000000000000" pitchFamily="2" charset="2"/>
              <a:buChar char="Ø"/>
            </a:pPr>
            <a:r>
              <a:rPr lang="zh-CN" altLang="en-US" sz="1400" dirty="0" smtClean="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苦瓜</a:t>
            </a:r>
            <a:r>
              <a:rPr lang="zh-CN" altLang="en-US" sz="14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、桑叶、洋葱、香菇、柚子、南瓜可降低血糖，是糖尿病人最理想食物，如能长期食用，则降血糖和预防并发症的效果会更好</a:t>
            </a:r>
            <a:r>
              <a:rPr lang="zh-CN" altLang="en-US" sz="1400" dirty="0">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sz="1400" dirty="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29214" y="727517"/>
            <a:ext cx="7629956" cy="499592"/>
            <a:chOff x="3299056" y="3677540"/>
            <a:chExt cx="7629956" cy="499592"/>
          </a:xfrm>
        </p:grpSpPr>
        <p:sp>
          <p:nvSpPr>
            <p:cNvPr id="3" name="文本框 2"/>
            <p:cNvSpPr txBox="1"/>
            <p:nvPr/>
          </p:nvSpPr>
          <p:spPr>
            <a:xfrm>
              <a:off x="3858922" y="3753587"/>
              <a:ext cx="7070090" cy="423545"/>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日常生活中的</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抗糖行动</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rPr>
                <a:t> ：简单有效的实操方案</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3677540"/>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六</a:t>
              </a:r>
              <a:endParaRPr lang="zh-CN" altLang="en-US" sz="2000"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
        <p:nvSpPr>
          <p:cNvPr id="11" name="TextBox 10"/>
          <p:cNvSpPr txBox="1"/>
          <p:nvPr/>
        </p:nvSpPr>
        <p:spPr>
          <a:xfrm>
            <a:off x="432435" y="1367790"/>
            <a:ext cx="5663565" cy="4439285"/>
          </a:xfrm>
          <a:prstGeom prst="rect">
            <a:avLst/>
          </a:prstGeom>
          <a:noFill/>
        </p:spPr>
        <p:txBody>
          <a:bodyPr wrap="square" rtlCol="0">
            <a:noAutofit/>
          </a:bodyPr>
          <a:lstStyle/>
          <a:p>
            <a:pPr>
              <a:lnSpc>
                <a:spcPct val="150000"/>
              </a:lnSpc>
            </a:pPr>
            <a:r>
              <a:rPr lang="zh-CN" altLang="en-US" sz="2400" dirty="0" smtClean="0">
                <a:solidFill>
                  <a:schemeClr val="tx1">
                    <a:lumMod val="65000"/>
                    <a:lumOff val="35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糖尿病人饮食三不宜</a:t>
            </a:r>
            <a:endParaRPr lang="zh-CN" altLang="en-US" sz="2400" dirty="0">
              <a:solidFill>
                <a:schemeClr val="tx1">
                  <a:lumMod val="65000"/>
                  <a:lumOff val="35000"/>
                </a:schemeClr>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marL="171450" indent="-171450">
              <a:lnSpc>
                <a:spcPct val="150000"/>
              </a:lnSpc>
              <a:buFont typeface="Wingdings" panose="05000000000000000000" pitchFamily="2" charset="2"/>
              <a:buChar char="Ø"/>
            </a:pPr>
            <a:r>
              <a:rPr lang="zh-CN" altLang="en-US" sz="1600" b="1" dirty="0" smtClean="0">
                <a:solidFill>
                  <a:schemeClr val="tx1">
                    <a:lumMod val="65000"/>
                    <a:lumOff val="35000"/>
                  </a:schemeClr>
                </a:solidFill>
                <a:latin typeface="宋体" panose="02010600030101010101" pitchFamily="2" charset="-122"/>
                <a:ea typeface="宋体" panose="02010600030101010101" pitchFamily="2" charset="-122"/>
              </a:rPr>
              <a:t>不宜</a:t>
            </a:r>
            <a:r>
              <a:rPr lang="zh-CN" altLang="en-US" sz="1600" b="1" dirty="0">
                <a:solidFill>
                  <a:schemeClr val="tx1">
                    <a:lumMod val="65000"/>
                    <a:lumOff val="35000"/>
                  </a:schemeClr>
                </a:solidFill>
                <a:latin typeface="宋体" panose="02010600030101010101" pitchFamily="2" charset="-122"/>
                <a:ea typeface="宋体" panose="02010600030101010101" pitchFamily="2" charset="-122"/>
              </a:rPr>
              <a:t>吃各种糖、蜜饯、水果罐头、汽水、果汁、果酱、冰淇淋、甜饼干、甜面包及糖制糕点还有无糖饼干、无糖食物之类的，基本都含大量淀粉，因为这些食品含糖很高，食用易出现高血糖</a:t>
            </a:r>
            <a:r>
              <a:rPr lang="zh-CN" altLang="en-US" sz="1600" b="1" dirty="0" smtClean="0">
                <a:solidFill>
                  <a:schemeClr val="tx1">
                    <a:lumMod val="65000"/>
                    <a:lumOff val="35000"/>
                  </a:schemeClr>
                </a:solidFill>
                <a:latin typeface="宋体" panose="02010600030101010101" pitchFamily="2" charset="-122"/>
                <a:ea typeface="宋体" panose="02010600030101010101" pitchFamily="2" charset="-122"/>
              </a:rPr>
              <a:t>；</a:t>
            </a:r>
            <a:endParaRPr lang="en-US" altLang="zh-CN" sz="1600" b="1" dirty="0" smtClean="0">
              <a:solidFill>
                <a:schemeClr val="tx1">
                  <a:lumMod val="65000"/>
                  <a:lumOff val="35000"/>
                </a:schemeClr>
              </a:solidFill>
              <a:latin typeface="宋体" panose="02010600030101010101" pitchFamily="2" charset="-122"/>
              <a:ea typeface="宋体" panose="02010600030101010101" pitchFamily="2" charset="-122"/>
            </a:endParaRPr>
          </a:p>
          <a:p>
            <a:pPr marL="171450" indent="-171450">
              <a:lnSpc>
                <a:spcPct val="150000"/>
              </a:lnSpc>
              <a:buFont typeface="Wingdings" panose="05000000000000000000" pitchFamily="2" charset="2"/>
              <a:buChar char="Ø"/>
            </a:pPr>
            <a:r>
              <a:rPr lang="zh-CN" altLang="en-US" sz="1600" b="1" dirty="0" smtClean="0">
                <a:solidFill>
                  <a:schemeClr val="tx1">
                    <a:lumMod val="65000"/>
                    <a:lumOff val="35000"/>
                  </a:schemeClr>
                </a:solidFill>
                <a:latin typeface="宋体" panose="02010600030101010101" pitchFamily="2" charset="-122"/>
                <a:ea typeface="宋体" panose="02010600030101010101" pitchFamily="2" charset="-122"/>
              </a:rPr>
              <a:t>不宜</a:t>
            </a:r>
            <a:r>
              <a:rPr lang="zh-CN" altLang="en-US" sz="1600" b="1" dirty="0">
                <a:solidFill>
                  <a:schemeClr val="tx1">
                    <a:lumMod val="65000"/>
                    <a:lumOff val="35000"/>
                  </a:schemeClr>
                </a:solidFill>
                <a:latin typeface="宋体" panose="02010600030101010101" pitchFamily="2" charset="-122"/>
                <a:ea typeface="宋体" panose="02010600030101010101" pitchFamily="2" charset="-122"/>
              </a:rPr>
              <a:t>吃含高胆固醇的食物及动物脂肪，如动物的脑、肝、心、肺、腰、蛋黄、肥肉、黄油、猪牛羊油等，这些食物易使血脂升高，易发生动脉粥样硬化</a:t>
            </a:r>
            <a:r>
              <a:rPr lang="zh-CN" altLang="en-US" sz="1600" b="1" dirty="0" smtClean="0">
                <a:solidFill>
                  <a:schemeClr val="tx1">
                    <a:lumMod val="65000"/>
                    <a:lumOff val="35000"/>
                  </a:schemeClr>
                </a:solidFill>
                <a:latin typeface="宋体" panose="02010600030101010101" pitchFamily="2" charset="-122"/>
                <a:ea typeface="宋体" panose="02010600030101010101" pitchFamily="2" charset="-122"/>
              </a:rPr>
              <a:t>；</a:t>
            </a:r>
            <a:endParaRPr lang="en-US" altLang="zh-CN" sz="1600" b="1" dirty="0" smtClean="0">
              <a:solidFill>
                <a:schemeClr val="tx1">
                  <a:lumMod val="65000"/>
                  <a:lumOff val="35000"/>
                </a:schemeClr>
              </a:solidFill>
              <a:latin typeface="宋体" panose="02010600030101010101" pitchFamily="2" charset="-122"/>
              <a:ea typeface="宋体" panose="02010600030101010101" pitchFamily="2" charset="-122"/>
            </a:endParaRPr>
          </a:p>
          <a:p>
            <a:pPr marL="171450" indent="-171450">
              <a:lnSpc>
                <a:spcPct val="150000"/>
              </a:lnSpc>
              <a:buFont typeface="Wingdings" panose="05000000000000000000" pitchFamily="2" charset="2"/>
              <a:buChar char="Ø"/>
            </a:pPr>
            <a:r>
              <a:rPr lang="zh-CN" altLang="en-US" sz="1600" b="1" dirty="0" smtClean="0">
                <a:solidFill>
                  <a:schemeClr val="tx1">
                    <a:lumMod val="65000"/>
                    <a:lumOff val="35000"/>
                  </a:schemeClr>
                </a:solidFill>
                <a:latin typeface="宋体" panose="02010600030101010101" pitchFamily="2" charset="-122"/>
                <a:ea typeface="宋体" panose="02010600030101010101" pitchFamily="2" charset="-122"/>
              </a:rPr>
              <a:t>不宜</a:t>
            </a:r>
            <a:r>
              <a:rPr lang="zh-CN" altLang="en-US" sz="1600" b="1" dirty="0">
                <a:solidFill>
                  <a:schemeClr val="tx1">
                    <a:lumMod val="65000"/>
                    <a:lumOff val="35000"/>
                  </a:schemeClr>
                </a:solidFill>
                <a:latin typeface="宋体" panose="02010600030101010101" pitchFamily="2" charset="-122"/>
                <a:ea typeface="宋体" panose="02010600030101010101" pitchFamily="2" charset="-122"/>
              </a:rPr>
              <a:t>饮酒，酒精能使血糖发生波动，空腹大量饮酒时，可发生严重的低血糖，而且醉酒往往能掩盖低血糖的表现，不易发现，非常危险</a:t>
            </a:r>
            <a:r>
              <a:rPr lang="zh-CN" altLang="en-US" sz="1400" b="1" dirty="0">
                <a:solidFill>
                  <a:schemeClr val="tx1">
                    <a:lumMod val="65000"/>
                    <a:lumOff val="35000"/>
                  </a:schemeClr>
                </a:solidFill>
                <a:latin typeface="宋体" panose="02010600030101010101" pitchFamily="2" charset="-122"/>
                <a:ea typeface="宋体" panose="02010600030101010101" pitchFamily="2" charset="-122"/>
              </a:rPr>
              <a:t>。</a:t>
            </a:r>
            <a:endParaRPr lang="zh-CN" altLang="en-US" sz="1400" b="1" dirty="0">
              <a:solidFill>
                <a:schemeClr val="tx1">
                  <a:lumMod val="65000"/>
                  <a:lumOff val="35000"/>
                </a:schemeClr>
              </a:solidFill>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0800000">
            <a:off x="6017895" y="1226820"/>
            <a:ext cx="5412740" cy="5231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932049" y="550856"/>
            <a:ext cx="2304424" cy="554790"/>
            <a:chOff x="3126658" y="363626"/>
            <a:chExt cx="1837382" cy="442349"/>
          </a:xfrm>
          <a:solidFill>
            <a:srgbClr val="179973"/>
          </a:solidFill>
        </p:grpSpPr>
        <p:sp>
          <p:nvSpPr>
            <p:cNvPr id="4" name="椭圆 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5" name="椭圆 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七</a:t>
              </a:r>
              <a:endParaRPr lang="zh-CN" altLang="en-US" sz="2800" dirty="0">
                <a:latin typeface="三极砖隶简体" panose="00000500000000000000" pitchFamily="2" charset="-122"/>
                <a:ea typeface="三极砖隶简体" panose="00000500000000000000" pitchFamily="2" charset="-122"/>
              </a:endParaRPr>
            </a:p>
          </p:txBody>
        </p:sp>
        <p:sp>
          <p:nvSpPr>
            <p:cNvPr id="6" name="椭圆 5"/>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7" name="椭圆 6"/>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sp>
        <p:nvSpPr>
          <p:cNvPr id="8" name="文本框 14"/>
          <p:cNvSpPr txBox="1"/>
          <p:nvPr/>
        </p:nvSpPr>
        <p:spPr>
          <a:xfrm>
            <a:off x="1372256" y="1261360"/>
            <a:ext cx="9379189" cy="769441"/>
          </a:xfrm>
          <a:prstGeom prst="rect">
            <a:avLst/>
          </a:prstGeom>
          <a:noFill/>
        </p:spPr>
        <p:txBody>
          <a:bodyPr wrap="square">
            <a:spAutoFit/>
          </a:bodyPr>
          <a:lstStyle/>
          <a:p>
            <a:pPr algn="ctr"/>
            <a:r>
              <a:rPr lang="zh-CN" altLang="en-US" sz="4400" b="1" spc="-300" dirty="0" smtClean="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心理健康干预与睡眠质量管理方案</a:t>
            </a:r>
            <a:endParaRPr lang="zh-CN" altLang="en-US" sz="44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grpSp>
        <p:nvGrpSpPr>
          <p:cNvPr id="9" name="组合 8"/>
          <p:cNvGrpSpPr/>
          <p:nvPr/>
        </p:nvGrpSpPr>
        <p:grpSpPr>
          <a:xfrm>
            <a:off x="1370797" y="2624866"/>
            <a:ext cx="8902756" cy="3295095"/>
            <a:chOff x="1015685" y="1907821"/>
            <a:chExt cx="6456919" cy="4059674"/>
          </a:xfrm>
        </p:grpSpPr>
        <p:grpSp>
          <p:nvGrpSpPr>
            <p:cNvPr id="10" name="组合 11"/>
            <p:cNvGrpSpPr/>
            <p:nvPr/>
          </p:nvGrpSpPr>
          <p:grpSpPr>
            <a:xfrm>
              <a:off x="1015685" y="1907821"/>
              <a:ext cx="6456919" cy="4030635"/>
              <a:chOff x="6508369" y="1930399"/>
              <a:chExt cx="3804031" cy="4030635"/>
            </a:xfrm>
          </p:grpSpPr>
          <p:sp>
            <p:nvSpPr>
              <p:cNvPr id="16" name="矩形: 圆角 9"/>
              <p:cNvSpPr/>
              <p:nvPr/>
            </p:nvSpPr>
            <p:spPr>
              <a:xfrm>
                <a:off x="6508369" y="1930399"/>
                <a:ext cx="3747286" cy="3944153"/>
              </a:xfrm>
              <a:prstGeom prst="roundRect">
                <a:avLst>
                  <a:gd name="adj" fmla="val 9402"/>
                </a:avLst>
              </a:prstGeom>
              <a:solidFill>
                <a:srgbClr val="179973"/>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0"/>
              <p:cNvSpPr/>
              <p:nvPr/>
            </p:nvSpPr>
            <p:spPr>
              <a:xfrm>
                <a:off x="6565114" y="2016881"/>
                <a:ext cx="3747286" cy="3944153"/>
              </a:xfrm>
              <a:prstGeom prst="roundRect">
                <a:avLst>
                  <a:gd name="adj" fmla="val 9402"/>
                </a:avLst>
              </a:prstGeom>
              <a:solidFill>
                <a:schemeClr val="bg1"/>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2"/>
            <p:cNvGrpSpPr/>
            <p:nvPr/>
          </p:nvGrpSpPr>
          <p:grpSpPr>
            <a:xfrm>
              <a:off x="1538068" y="2486583"/>
              <a:ext cx="5676440" cy="3480912"/>
              <a:chOff x="1538068" y="2486583"/>
              <a:chExt cx="5676440" cy="3480912"/>
            </a:xfrm>
          </p:grpSpPr>
          <p:sp>
            <p:nvSpPr>
              <p:cNvPr id="12" name="文本框 4"/>
              <p:cNvSpPr txBox="1"/>
              <p:nvPr/>
            </p:nvSpPr>
            <p:spPr>
              <a:xfrm>
                <a:off x="1612315" y="2486583"/>
                <a:ext cx="3389531" cy="492950"/>
              </a:xfrm>
              <a:prstGeom prst="rect">
                <a:avLst/>
              </a:prstGeom>
            </p:spPr>
            <p:txBody>
              <a:bodyPr wrap="square">
                <a:spAutoFit/>
              </a:bodyPr>
              <a:lstStyle/>
              <a:p>
                <a:pPr marL="342900" indent="-342900">
                  <a:spcBef>
                    <a:spcPct val="0"/>
                  </a:spcBef>
                  <a:spcAft>
                    <a:spcPct val="0"/>
                  </a:spcAft>
                  <a:buFont typeface="Wingdings" panose="05000000000000000000" pitchFamily="2" charset="2"/>
                  <a:buChar char="u"/>
                </a:pPr>
                <a:r>
                  <a:rPr lang="zh-CN" altLang="en-US" sz="2000" b="1" dirty="0" smtClean="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心理调节与压力释放</a:t>
                </a:r>
                <a:endParaRPr lang="zh-CN" altLang="en-US" sz="20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13" name="组合 8"/>
              <p:cNvGrpSpPr/>
              <p:nvPr/>
            </p:nvGrpSpPr>
            <p:grpSpPr>
              <a:xfrm>
                <a:off x="1538068" y="3025252"/>
                <a:ext cx="5676440" cy="2942243"/>
                <a:chOff x="2461846" y="2963164"/>
                <a:chExt cx="5676440" cy="2942243"/>
              </a:xfrm>
            </p:grpSpPr>
            <p:sp>
              <p:nvSpPr>
                <p:cNvPr id="14" name="文本框 6"/>
                <p:cNvSpPr txBox="1"/>
                <p:nvPr/>
              </p:nvSpPr>
              <p:spPr>
                <a:xfrm>
                  <a:off x="2461846" y="2963164"/>
                  <a:ext cx="5412154" cy="1478848"/>
                </a:xfrm>
                <a:prstGeom prst="rect">
                  <a:avLst/>
                </a:prstGeom>
              </p:spPr>
              <p:txBody>
                <a:bodyPr wrap="square">
                  <a:spAutoFit/>
                </a:bodyPr>
                <a:lstStyle/>
                <a:p>
                  <a:pPr marL="285750" indent="-285750">
                    <a:lnSpc>
                      <a:spcPct val="150000"/>
                    </a:lnSpc>
                    <a:spcBef>
                      <a:spcPct val="0"/>
                    </a:spcBef>
                    <a:spcAft>
                      <a:spcPct val="0"/>
                    </a:spcAft>
                    <a:buFont typeface="Wingdings" panose="05000000000000000000" pitchFamily="2" charset="2"/>
                    <a:buChar char="ü"/>
                  </a:pPr>
                  <a:r>
                    <a:rPr lang="en-US" altLang="zh-CN"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600" b="1"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心理疏导，释放压力</a:t>
                  </a:r>
                  <a:r>
                    <a:rPr lang="zh-CN" altLang="en-US" sz="1600"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。学习深呼吸、冥想等放松技巧。鼓励患者进行同伴教育，即与血糖控制好的患者进行经验交流、心理疏导等进行健康教育，进而达到提高血糖控制水平，疏导心理压力的目的。</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5" name="文本框 7"/>
                <p:cNvSpPr txBox="1"/>
                <p:nvPr/>
              </p:nvSpPr>
              <p:spPr>
                <a:xfrm>
                  <a:off x="2461846" y="4426559"/>
                  <a:ext cx="5676440" cy="1478848"/>
                </a:xfrm>
                <a:prstGeom prst="rect">
                  <a:avLst/>
                </a:prstGeom>
              </p:spPr>
              <p:txBody>
                <a:bodyPr wrap="square">
                  <a:spAutoFit/>
                </a:bodyPr>
                <a:lstStyle/>
                <a:p>
                  <a:pPr marL="285750" indent="-285750">
                    <a:lnSpc>
                      <a:spcPct val="150000"/>
                    </a:lnSpc>
                    <a:spcBef>
                      <a:spcPct val="0"/>
                    </a:spcBef>
                    <a:spcAft>
                      <a:spcPct val="0"/>
                    </a:spcAft>
                    <a:buFont typeface="Wingdings" panose="05000000000000000000" pitchFamily="2" charset="2"/>
                    <a:buChar char="ü"/>
                  </a:pPr>
                  <a:r>
                    <a:rPr lang="zh-CN" altLang="en-US" sz="1600" b="1"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保证充足的睡眠，避免熬夜：</a:t>
                  </a:r>
                  <a:r>
                    <a:rPr lang="zh-CN" altLang="en-US" sz="1600"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睡眠不足或睡眠过多均会导致糖化血红蛋白及空腹血糖上升，影响血糖控制水平。糖尿病患者在工作之余，避免熬夜等不良睡眠习惯，应保持健康的睡眠时间，每日睡眠时间控制在</a:t>
                  </a:r>
                  <a:r>
                    <a:rPr lang="en-US" altLang="zh-CN" sz="1600"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7—8</a:t>
                  </a:r>
                  <a:r>
                    <a:rPr lang="zh-CN" altLang="en-US" sz="1600"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小时最佳。</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2"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907774" y="3787674"/>
            <a:ext cx="2876839" cy="3110939"/>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14" name="组合 25"/>
          <p:cNvGrpSpPr/>
          <p:nvPr/>
        </p:nvGrpSpPr>
        <p:grpSpPr>
          <a:xfrm>
            <a:off x="-68298" y="4479823"/>
            <a:ext cx="12260298" cy="2464967"/>
            <a:chOff x="-68298" y="4479823"/>
            <a:chExt cx="12260298" cy="2464967"/>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1372256" y="1261360"/>
            <a:ext cx="9379189" cy="1015663"/>
          </a:xfrm>
          <a:prstGeom prst="rect">
            <a:avLst/>
          </a:prstGeom>
          <a:noFill/>
        </p:spPr>
        <p:txBody>
          <a:bodyPr wrap="square">
            <a:spAutoFit/>
          </a:bodyPr>
          <a:lstStyle/>
          <a:p>
            <a:pPr algn="ctr"/>
            <a:r>
              <a:rPr lang="zh-CN" altLang="en-US" sz="6000" b="1" spc="-300" dirty="0" smtClean="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合理用药、简化用药方</a:t>
            </a:r>
            <a:r>
              <a:rPr lang="zh-CN" altLang="en-US" sz="6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案</a:t>
            </a:r>
            <a:endParaRPr lang="zh-CN" altLang="en-US" sz="6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23" name="文本框 22"/>
          <p:cNvSpPr txBox="1"/>
          <p:nvPr/>
        </p:nvSpPr>
        <p:spPr>
          <a:xfrm>
            <a:off x="2946625" y="3473802"/>
            <a:ext cx="6132378" cy="337185"/>
          </a:xfrm>
          <a:prstGeom prst="rect">
            <a:avLst/>
          </a:prstGeom>
          <a:noFill/>
        </p:spPr>
        <p:txBody>
          <a:bodyPr wrap="square">
            <a:spAutoFit/>
          </a:bodyPr>
          <a:lstStyle/>
          <a:p>
            <a:pPr algn="ct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了解更多，行动更多，关</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注职场糖</a:t>
            </a: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尿病</a:t>
            </a:r>
            <a:endPar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18" name="组合 32"/>
          <p:cNvGrpSpPr/>
          <p:nvPr/>
        </p:nvGrpSpPr>
        <p:grpSpPr>
          <a:xfrm>
            <a:off x="4932049" y="550856"/>
            <a:ext cx="2304424" cy="554790"/>
            <a:chOff x="3126658" y="363626"/>
            <a:chExt cx="1837382"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八</a:t>
              </a:r>
              <a:endParaRPr lang="zh-CN" altLang="en-US" sz="28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grpSp>
        <p:nvGrpSpPr>
          <p:cNvPr id="19" name="组合 1"/>
          <p:cNvGrpSpPr/>
          <p:nvPr/>
        </p:nvGrpSpPr>
        <p:grpSpPr>
          <a:xfrm>
            <a:off x="2926080" y="2528047"/>
            <a:ext cx="6247854" cy="710005"/>
            <a:chOff x="3127457" y="3043876"/>
            <a:chExt cx="5968992" cy="446067"/>
          </a:xfrm>
        </p:grpSpPr>
        <p:sp>
          <p:nvSpPr>
            <p:cNvPr id="3" name="矩形: 圆角 2"/>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合理膳食</a:t>
              </a:r>
              <a:endParaRPr lang="zh-CN" altLang="en-US" b="1" dirty="0"/>
            </a:p>
          </p:txBody>
        </p:sp>
        <p:sp>
          <p:nvSpPr>
            <p:cNvPr id="4" name="矩形: 圆角 3"/>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适量运动</a:t>
              </a:r>
              <a:endParaRPr lang="en-US" altLang="zh-CN" b="1" dirty="0"/>
            </a:p>
          </p:txBody>
        </p:sp>
        <p:sp>
          <p:nvSpPr>
            <p:cNvPr id="8" name="矩形: 圆角 7"/>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健康体重</a:t>
              </a:r>
              <a:endParaRPr lang="en-US" altLang="zh-CN" b="1" dirty="0"/>
            </a:p>
          </p:txBody>
        </p:sp>
        <p:sp>
          <p:nvSpPr>
            <p:cNvPr id="11" name="矩形: 圆角 10"/>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健康血糖</a:t>
              </a:r>
              <a:endParaRPr lang="en-US" altLang="zh-CN" b="1" dirty="0"/>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strVal val="#ppt_w+.3"/>
                                          </p:val>
                                        </p:tav>
                                        <p:tav tm="100000">
                                          <p:val>
                                            <p:strVal val="#ppt_w"/>
                                          </p:val>
                                        </p:tav>
                                      </p:tavLst>
                                    </p:anim>
                                    <p:anim calcmode="lin" valueType="num">
                                      <p:cBhvr>
                                        <p:cTn id="33" dur="1000" fill="hold"/>
                                        <p:tgtEl>
                                          <p:spTgt spid="18"/>
                                        </p:tgtEl>
                                        <p:attrNameLst>
                                          <p:attrName>ppt_h</p:attrName>
                                        </p:attrNameLst>
                                      </p:cBhvr>
                                      <p:tavLst>
                                        <p:tav tm="0">
                                          <p:val>
                                            <p:strVal val="#ppt_h"/>
                                          </p:val>
                                        </p:tav>
                                        <p:tav tm="100000">
                                          <p:val>
                                            <p:strVal val="#ppt_h"/>
                                          </p:val>
                                        </p:tav>
                                      </p:tavLst>
                                    </p:anim>
                                    <p:animEffect transition="in" filter="fade">
                                      <p:cBhvr>
                                        <p:cTn id="34" dur="1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4932049" y="550856"/>
            <a:ext cx="2304424" cy="554790"/>
            <a:chOff x="3126658" y="363626"/>
            <a:chExt cx="1837382" cy="442349"/>
          </a:xfrm>
          <a:solidFill>
            <a:srgbClr val="179973"/>
          </a:solidFill>
        </p:grpSpPr>
        <p:sp>
          <p:nvSpPr>
            <p:cNvPr id="4" name="椭圆 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5" name="椭圆 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七</a:t>
              </a:r>
              <a:endParaRPr lang="zh-CN" altLang="en-US" sz="2800" dirty="0">
                <a:latin typeface="三极砖隶简体" panose="00000500000000000000" pitchFamily="2" charset="-122"/>
                <a:ea typeface="三极砖隶简体" panose="00000500000000000000" pitchFamily="2" charset="-122"/>
              </a:endParaRPr>
            </a:p>
          </p:txBody>
        </p:sp>
        <p:sp>
          <p:nvSpPr>
            <p:cNvPr id="6" name="椭圆 5"/>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7" name="椭圆 6"/>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sp>
        <p:nvSpPr>
          <p:cNvPr id="8" name="文本框 14"/>
          <p:cNvSpPr txBox="1"/>
          <p:nvPr/>
        </p:nvSpPr>
        <p:spPr>
          <a:xfrm>
            <a:off x="1372256" y="1261360"/>
            <a:ext cx="9379189" cy="769441"/>
          </a:xfrm>
          <a:prstGeom prst="rect">
            <a:avLst/>
          </a:prstGeom>
          <a:noFill/>
        </p:spPr>
        <p:txBody>
          <a:bodyPr wrap="square">
            <a:spAutoFit/>
          </a:bodyPr>
          <a:lstStyle/>
          <a:p>
            <a:pPr algn="ctr"/>
            <a:r>
              <a:rPr lang="zh-CN" altLang="en-US" sz="4400" b="1" spc="-300" smtClean="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合理用药、简化用药方</a:t>
            </a:r>
            <a:r>
              <a:rPr lang="zh-CN" altLang="en-US" sz="4400" b="1" spc="-300" dirty="0" smtClean="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案</a:t>
            </a:r>
            <a:endParaRPr lang="zh-CN" altLang="en-US" sz="44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grpSp>
        <p:nvGrpSpPr>
          <p:cNvPr id="3" name="组合 8"/>
          <p:cNvGrpSpPr/>
          <p:nvPr/>
        </p:nvGrpSpPr>
        <p:grpSpPr>
          <a:xfrm>
            <a:off x="1323190" y="2157178"/>
            <a:ext cx="9165517" cy="3888620"/>
            <a:chOff x="981157" y="1331613"/>
            <a:chExt cx="6647492" cy="4790917"/>
          </a:xfrm>
        </p:grpSpPr>
        <p:grpSp>
          <p:nvGrpSpPr>
            <p:cNvPr id="9" name="组合 11"/>
            <p:cNvGrpSpPr/>
            <p:nvPr/>
          </p:nvGrpSpPr>
          <p:grpSpPr>
            <a:xfrm>
              <a:off x="981157" y="1331613"/>
              <a:ext cx="6647492" cy="4790917"/>
              <a:chOff x="6488027" y="1354191"/>
              <a:chExt cx="3916305" cy="4790917"/>
            </a:xfrm>
          </p:grpSpPr>
          <p:sp>
            <p:nvSpPr>
              <p:cNvPr id="16" name="矩形: 圆角 9"/>
              <p:cNvSpPr/>
              <p:nvPr/>
            </p:nvSpPr>
            <p:spPr>
              <a:xfrm>
                <a:off x="6508369" y="1930399"/>
                <a:ext cx="3747286" cy="3944153"/>
              </a:xfrm>
              <a:prstGeom prst="roundRect">
                <a:avLst>
                  <a:gd name="adj" fmla="val 9402"/>
                </a:avLst>
              </a:prstGeom>
              <a:solidFill>
                <a:srgbClr val="179973"/>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0"/>
              <p:cNvSpPr/>
              <p:nvPr/>
            </p:nvSpPr>
            <p:spPr>
              <a:xfrm>
                <a:off x="6488027" y="1354191"/>
                <a:ext cx="3916305" cy="4790917"/>
              </a:xfrm>
              <a:prstGeom prst="roundRect">
                <a:avLst>
                  <a:gd name="adj" fmla="val 9402"/>
                </a:avLst>
              </a:prstGeom>
              <a:solidFill>
                <a:schemeClr val="bg1"/>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2"/>
            <p:cNvGrpSpPr/>
            <p:nvPr/>
          </p:nvGrpSpPr>
          <p:grpSpPr>
            <a:xfrm>
              <a:off x="1535116" y="1523460"/>
              <a:ext cx="5679393" cy="4001470"/>
              <a:chOff x="1535116" y="1523460"/>
              <a:chExt cx="5679393" cy="4001470"/>
            </a:xfrm>
          </p:grpSpPr>
          <p:sp>
            <p:nvSpPr>
              <p:cNvPr id="12" name="文本框 4"/>
              <p:cNvSpPr txBox="1"/>
              <p:nvPr/>
            </p:nvSpPr>
            <p:spPr>
              <a:xfrm>
                <a:off x="1714566" y="1523460"/>
                <a:ext cx="3287280" cy="492950"/>
              </a:xfrm>
              <a:prstGeom prst="rect">
                <a:avLst/>
              </a:prstGeom>
            </p:spPr>
            <p:txBody>
              <a:bodyPr wrap="square">
                <a:spAutoFit/>
              </a:bodyPr>
              <a:lstStyle/>
              <a:p>
                <a:pPr marL="342900" indent="-342900">
                  <a:spcBef>
                    <a:spcPct val="0"/>
                  </a:spcBef>
                  <a:spcAft>
                    <a:spcPct val="0"/>
                  </a:spcAft>
                  <a:buFont typeface="Wingdings" panose="05000000000000000000" pitchFamily="2" charset="2"/>
                  <a:buChar char="u"/>
                </a:pPr>
                <a:r>
                  <a:rPr lang="zh-CN" altLang="en-US" sz="2000" b="1" dirty="0" smtClean="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指导患者合理用药</a:t>
                </a:r>
                <a:endParaRPr lang="zh-CN" altLang="en-US" sz="20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11" name="组合 8"/>
              <p:cNvGrpSpPr/>
              <p:nvPr/>
            </p:nvGrpSpPr>
            <p:grpSpPr>
              <a:xfrm>
                <a:off x="1535116" y="2093375"/>
                <a:ext cx="5679393" cy="3431555"/>
                <a:chOff x="2458894" y="2031287"/>
                <a:chExt cx="5679393" cy="3431555"/>
              </a:xfrm>
            </p:grpSpPr>
            <p:sp>
              <p:nvSpPr>
                <p:cNvPr id="14" name="文本框 6"/>
                <p:cNvSpPr txBox="1"/>
                <p:nvPr/>
              </p:nvSpPr>
              <p:spPr>
                <a:xfrm>
                  <a:off x="2458894" y="2031287"/>
                  <a:ext cx="5415107" cy="1478848"/>
                </a:xfrm>
                <a:prstGeom prst="rect">
                  <a:avLst/>
                </a:prstGeom>
              </p:spPr>
              <p:txBody>
                <a:bodyPr wrap="square">
                  <a:spAutoFit/>
                </a:bodyPr>
                <a:lstStyle/>
                <a:p>
                  <a:pPr marL="285750" indent="-285750">
                    <a:lnSpc>
                      <a:spcPct val="150000"/>
                    </a:lnSpc>
                    <a:spcBef>
                      <a:spcPct val="0"/>
                    </a:spcBef>
                    <a:spcAft>
                      <a:spcPct val="0"/>
                    </a:spcAft>
                    <a:buFont typeface="Wingdings" panose="05000000000000000000" pitchFamily="2" charset="2"/>
                    <a:buChar char="ü"/>
                  </a:pPr>
                  <a:r>
                    <a:rPr lang="en-US" altLang="zh-CN" sz="1600"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1600" b="1"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指导患者合理用药</a:t>
                  </a:r>
                  <a:r>
                    <a:rPr lang="zh-CN" altLang="en-US" sz="1600"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。为患者建立电子信息档案，详细记录患者基本信息、降糖药物情况和血糖控制情况等，综合患者的经济状况和身体状况为患者的临床用药提供科学指导和干预。</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5" name="文本框 7"/>
                <p:cNvSpPr txBox="1"/>
                <p:nvPr/>
              </p:nvSpPr>
              <p:spPr>
                <a:xfrm>
                  <a:off x="2490102" y="3528966"/>
                  <a:ext cx="5648185" cy="1933876"/>
                </a:xfrm>
                <a:prstGeom prst="rect">
                  <a:avLst/>
                </a:prstGeom>
              </p:spPr>
              <p:txBody>
                <a:bodyPr wrap="square">
                  <a:spAutoFit/>
                </a:bodyPr>
                <a:lstStyle/>
                <a:p>
                  <a:pPr marL="285750" indent="-285750">
                    <a:lnSpc>
                      <a:spcPct val="150000"/>
                    </a:lnSpc>
                    <a:spcBef>
                      <a:spcPct val="0"/>
                    </a:spcBef>
                    <a:spcAft>
                      <a:spcPct val="0"/>
                    </a:spcAft>
                    <a:buFont typeface="Wingdings" panose="05000000000000000000" pitchFamily="2" charset="2"/>
                    <a:buChar char="ü"/>
                  </a:pPr>
                  <a:r>
                    <a:rPr lang="zh-CN" altLang="en-US" sz="1600" b="1"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简化用药方案：</a:t>
                  </a:r>
                  <a:r>
                    <a:rPr lang="zh-CN" altLang="en-US" sz="1600"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职场糖尿病患者因工作繁忙易忘记服药，尤其是使用注射类降糖药的患者，频繁注射往往给工作和生活带来沉重的治疗负担，为提升用药依从性、减轻治疗压力，优选长效、低频次用药的注射剂。如每周一次的注射剂：基础胰岛素一天一次，或者一周一次的。口服药物选择每日一次的长效制剂或固定复方制剂。</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20000"/>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18"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907774" y="3787674"/>
            <a:ext cx="2876839" cy="3110939"/>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26" name="组合 25"/>
          <p:cNvGrpSpPr/>
          <p:nvPr/>
        </p:nvGrpSpPr>
        <p:grpSpPr>
          <a:xfrm>
            <a:off x="-68298" y="4479823"/>
            <a:ext cx="12260298" cy="2464967"/>
            <a:chOff x="-68298" y="4479823"/>
            <a:chExt cx="12260298" cy="2464967"/>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870304" y="1425628"/>
            <a:ext cx="10383093" cy="1446550"/>
          </a:xfrm>
          <a:prstGeom prst="rect">
            <a:avLst/>
          </a:prstGeom>
          <a:noFill/>
        </p:spPr>
        <p:txBody>
          <a:bodyPr wrap="square">
            <a:spAutoFit/>
          </a:bodyPr>
          <a:lstStyle/>
          <a:p>
            <a:r>
              <a:rPr lang="en-US" altLang="zh-CN" sz="88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2025</a:t>
            </a:r>
            <a:r>
              <a:rPr lang="zh-CN" altLang="en-US" sz="88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联合国糖尿病日</a:t>
            </a:r>
            <a:endParaRPr lang="zh-CN" altLang="en-US" sz="88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23" name="文本框 22"/>
          <p:cNvSpPr txBox="1"/>
          <p:nvPr/>
        </p:nvSpPr>
        <p:spPr>
          <a:xfrm>
            <a:off x="3077678" y="3575069"/>
            <a:ext cx="6132378" cy="337185"/>
          </a:xfrm>
          <a:prstGeom prst="rect">
            <a:avLst/>
          </a:prstGeom>
          <a:noFill/>
        </p:spPr>
        <p:txBody>
          <a:bodyPr wrap="square">
            <a:spAutoFit/>
          </a:bodyPr>
          <a:lstStyle/>
          <a:p>
            <a:pPr algn="ct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了解更多，行动更多，关</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注职场糖</a:t>
            </a: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尿病</a:t>
            </a:r>
            <a:endPar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33" name="组合 32"/>
          <p:cNvGrpSpPr/>
          <p:nvPr/>
        </p:nvGrpSpPr>
        <p:grpSpPr>
          <a:xfrm>
            <a:off x="3391157" y="848794"/>
            <a:ext cx="2527286" cy="485557"/>
            <a:chOff x="3126658" y="363626"/>
            <a:chExt cx="2302394"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预</a:t>
              </a:r>
              <a:endParaRPr lang="zh-CN" altLang="en-US" sz="20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防</a:t>
              </a:r>
              <a:endParaRPr lang="zh-CN" altLang="en-US" sz="20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糖</a:t>
              </a:r>
              <a:endParaRPr lang="zh-CN" altLang="en-US" sz="20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尿</a:t>
              </a:r>
              <a:endParaRPr lang="zh-CN" altLang="en-US" sz="2000" dirty="0">
                <a:latin typeface="三极砖隶简体" panose="00000500000000000000" pitchFamily="2" charset="-122"/>
                <a:ea typeface="三极砖隶简体" panose="00000500000000000000" pitchFamily="2" charset="-122"/>
              </a:endParaRPr>
            </a:p>
          </p:txBody>
        </p:sp>
        <p:sp>
          <p:nvSpPr>
            <p:cNvPr id="32" name="椭圆 31"/>
            <p:cNvSpPr/>
            <p:nvPr/>
          </p:nvSpPr>
          <p:spPr>
            <a:xfrm>
              <a:off x="4986703"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病</a:t>
              </a:r>
              <a:endParaRPr lang="zh-CN" altLang="en-US" sz="2000" dirty="0">
                <a:latin typeface="三极砖隶简体" panose="00000500000000000000" pitchFamily="2" charset="-122"/>
                <a:ea typeface="三极砖隶简体" panose="00000500000000000000" pitchFamily="2" charset="-122"/>
              </a:endParaRPr>
            </a:p>
          </p:txBody>
        </p:sp>
      </p:grpSp>
      <p:grpSp>
        <p:nvGrpSpPr>
          <p:cNvPr id="38" name="组合 37"/>
          <p:cNvGrpSpPr/>
          <p:nvPr/>
        </p:nvGrpSpPr>
        <p:grpSpPr>
          <a:xfrm>
            <a:off x="6421369" y="848794"/>
            <a:ext cx="2527286" cy="485557"/>
            <a:chOff x="3126658" y="363626"/>
            <a:chExt cx="2302394" cy="442349"/>
          </a:xfrm>
          <a:solidFill>
            <a:srgbClr val="179973"/>
          </a:solidFill>
        </p:grpSpPr>
        <p:sp>
          <p:nvSpPr>
            <p:cNvPr id="39" name="椭圆 38"/>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人</a:t>
              </a:r>
              <a:endParaRPr lang="zh-CN" altLang="en-US" sz="2000" dirty="0">
                <a:latin typeface="三极砖隶简体" panose="00000500000000000000" pitchFamily="2" charset="-122"/>
                <a:ea typeface="三极砖隶简体" panose="00000500000000000000" pitchFamily="2" charset="-122"/>
              </a:endParaRPr>
            </a:p>
          </p:txBody>
        </p:sp>
        <p:sp>
          <p:nvSpPr>
            <p:cNvPr id="40" name="椭圆 39"/>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人</a:t>
              </a:r>
              <a:endParaRPr lang="zh-CN" altLang="en-US" sz="2000" dirty="0">
                <a:latin typeface="三极砖隶简体" panose="00000500000000000000" pitchFamily="2" charset="-122"/>
                <a:ea typeface="三极砖隶简体" panose="00000500000000000000" pitchFamily="2" charset="-122"/>
              </a:endParaRPr>
            </a:p>
          </p:txBody>
        </p:sp>
        <p:sp>
          <p:nvSpPr>
            <p:cNvPr id="41" name="椭圆 40"/>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保</a:t>
              </a:r>
              <a:endParaRPr lang="zh-CN" altLang="en-US" sz="2000" dirty="0">
                <a:latin typeface="三极砖隶简体" panose="00000500000000000000" pitchFamily="2" charset="-122"/>
                <a:ea typeface="三极砖隶简体" panose="00000500000000000000" pitchFamily="2" charset="-122"/>
              </a:endParaRPr>
            </a:p>
          </p:txBody>
        </p:sp>
        <p:sp>
          <p:nvSpPr>
            <p:cNvPr id="42" name="椭圆 41"/>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健</a:t>
              </a:r>
              <a:endParaRPr lang="zh-CN" altLang="en-US" sz="2000" dirty="0">
                <a:latin typeface="三极砖隶简体" panose="00000500000000000000" pitchFamily="2" charset="-122"/>
                <a:ea typeface="三极砖隶简体" panose="00000500000000000000" pitchFamily="2" charset="-122"/>
              </a:endParaRPr>
            </a:p>
          </p:txBody>
        </p:sp>
        <p:sp>
          <p:nvSpPr>
            <p:cNvPr id="43" name="椭圆 42"/>
            <p:cNvSpPr/>
            <p:nvPr/>
          </p:nvSpPr>
          <p:spPr>
            <a:xfrm>
              <a:off x="4986703"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三极砖隶简体" panose="00000500000000000000" pitchFamily="2" charset="-122"/>
                  <a:ea typeface="三极砖隶简体" panose="00000500000000000000" pitchFamily="2" charset="-122"/>
                </a:rPr>
                <a:t>康</a:t>
              </a:r>
              <a:endParaRPr lang="zh-CN" altLang="en-US" sz="2000" dirty="0">
                <a:latin typeface="三极砖隶简体" panose="00000500000000000000" pitchFamily="2" charset="-122"/>
                <a:ea typeface="三极砖隶简体" panose="00000500000000000000" pitchFamily="2" charset="-122"/>
              </a:endParaRPr>
            </a:p>
          </p:txBody>
        </p:sp>
      </p:grpSp>
      <p:grpSp>
        <p:nvGrpSpPr>
          <p:cNvPr id="48" name="组合 47"/>
          <p:cNvGrpSpPr/>
          <p:nvPr/>
        </p:nvGrpSpPr>
        <p:grpSpPr>
          <a:xfrm>
            <a:off x="3039124" y="2937683"/>
            <a:ext cx="5968992" cy="446067"/>
            <a:chOff x="3127457" y="3043876"/>
            <a:chExt cx="5968992" cy="446067"/>
          </a:xfrm>
        </p:grpSpPr>
        <p:sp>
          <p:nvSpPr>
            <p:cNvPr id="44" name="矩形: 圆角 43"/>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合理膳食</a:t>
              </a:r>
              <a:endPar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5" name="矩形: 圆角 44"/>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rPr>
                <a:t>适量运动</a:t>
              </a:r>
              <a:endParaRPr lang="en-US" altLang="zh-CN"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6" name="矩形: 圆角 45"/>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健康体重</a:t>
              </a:r>
              <a:endParaRPr lang="en-US" altLang="zh-CN"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47" name="矩形: 圆角 46"/>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阿里巴巴普惠体" panose="00020600040101010101" pitchFamily="18" charset="-122"/>
                  <a:ea typeface="阿里巴巴普惠体" panose="00020600040101010101" pitchFamily="18" charset="-122"/>
                  <a:cs typeface="阿里巴巴普惠体" panose="00020600040101010101" pitchFamily="18" charset="-122"/>
                </a:rPr>
                <a:t>健康血糖</a:t>
              </a:r>
              <a:endParaRPr lang="en-US" altLang="zh-CN" b="1"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1000" fill="hold"/>
                                        <p:tgtEl>
                                          <p:spTgt spid="38"/>
                                        </p:tgtEl>
                                        <p:attrNameLst>
                                          <p:attrName>ppt_w</p:attrName>
                                        </p:attrNameLst>
                                      </p:cBhvr>
                                      <p:tavLst>
                                        <p:tav tm="0">
                                          <p:val>
                                            <p:strVal val="#ppt_w+.3"/>
                                          </p:val>
                                        </p:tav>
                                        <p:tav tm="100000">
                                          <p:val>
                                            <p:strVal val="#ppt_w"/>
                                          </p:val>
                                        </p:tav>
                                      </p:tavLst>
                                    </p:anim>
                                    <p:anim calcmode="lin" valueType="num">
                                      <p:cBhvr>
                                        <p:cTn id="38" dur="1000" fill="hold"/>
                                        <p:tgtEl>
                                          <p:spTgt spid="38"/>
                                        </p:tgtEl>
                                        <p:attrNameLst>
                                          <p:attrName>ppt_h</p:attrName>
                                        </p:attrNameLst>
                                      </p:cBhvr>
                                      <p:tavLst>
                                        <p:tav tm="0">
                                          <p:val>
                                            <p:strVal val="#ppt_h"/>
                                          </p:val>
                                        </p:tav>
                                        <p:tav tm="100000">
                                          <p:val>
                                            <p:strVal val="#ppt_h"/>
                                          </p:val>
                                        </p:tav>
                                      </p:tavLst>
                                    </p:anim>
                                    <p:animEffect transition="in" filter="fade">
                                      <p:cBhvr>
                                        <p:cTn id="39" dur="10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1" y="3777344"/>
            <a:ext cx="2906486" cy="3121270"/>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26" name="组合 25"/>
          <p:cNvGrpSpPr/>
          <p:nvPr/>
        </p:nvGrpSpPr>
        <p:grpSpPr>
          <a:xfrm>
            <a:off x="-322729" y="4323469"/>
            <a:ext cx="12514729" cy="2621321"/>
            <a:chOff x="-322729" y="4323469"/>
            <a:chExt cx="12514729" cy="2621321"/>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322729" y="4323469"/>
              <a:ext cx="4265599" cy="2621321"/>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1926124" y="1504163"/>
            <a:ext cx="8339752" cy="1323439"/>
          </a:xfrm>
          <a:prstGeom prst="rect">
            <a:avLst/>
          </a:prstGeom>
          <a:noFill/>
        </p:spPr>
        <p:txBody>
          <a:bodyPr wrap="square">
            <a:spAutoFit/>
          </a:bodyPr>
          <a:lstStyle/>
          <a:p>
            <a:pPr algn="ctr"/>
            <a:r>
              <a:rPr lang="zh-CN" altLang="en-US" sz="8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联合国糖尿病日</a:t>
            </a:r>
            <a:endParaRPr lang="zh-CN" altLang="en-US" sz="8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grpSp>
        <p:nvGrpSpPr>
          <p:cNvPr id="33" name="组合 32"/>
          <p:cNvGrpSpPr/>
          <p:nvPr/>
        </p:nvGrpSpPr>
        <p:grpSpPr>
          <a:xfrm>
            <a:off x="4943788" y="776352"/>
            <a:ext cx="2304424" cy="554790"/>
            <a:chOff x="3126658" y="363626"/>
            <a:chExt cx="1837382"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一</a:t>
              </a:r>
              <a:endParaRPr lang="zh-CN" altLang="en-US" sz="28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grpSp>
        <p:nvGrpSpPr>
          <p:cNvPr id="2" name="组合 1"/>
          <p:cNvGrpSpPr/>
          <p:nvPr/>
        </p:nvGrpSpPr>
        <p:grpSpPr>
          <a:xfrm>
            <a:off x="3077355" y="2850142"/>
            <a:ext cx="5968992" cy="446067"/>
            <a:chOff x="3127457" y="3043876"/>
            <a:chExt cx="5968992" cy="446067"/>
          </a:xfrm>
        </p:grpSpPr>
        <p:sp>
          <p:nvSpPr>
            <p:cNvPr id="3" name="矩形: 圆角 2"/>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合理膳食</a:t>
              </a:r>
              <a:endParaRPr lang="zh-CN" altLang="en-US" b="1" dirty="0"/>
            </a:p>
          </p:txBody>
        </p:sp>
        <p:sp>
          <p:nvSpPr>
            <p:cNvPr id="4" name="矩形: 圆角 3"/>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适量运动</a:t>
              </a:r>
              <a:endParaRPr lang="en-US" altLang="zh-CN" b="1" dirty="0"/>
            </a:p>
          </p:txBody>
        </p:sp>
        <p:sp>
          <p:nvSpPr>
            <p:cNvPr id="8" name="矩形: 圆角 7"/>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健康体重</a:t>
              </a:r>
              <a:endParaRPr lang="en-US" altLang="zh-CN" b="1" dirty="0"/>
            </a:p>
          </p:txBody>
        </p:sp>
        <p:sp>
          <p:nvSpPr>
            <p:cNvPr id="11" name="矩形: 圆角 10"/>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健康血糖</a:t>
              </a:r>
              <a:endParaRPr lang="en-US" altLang="zh-CN" b="1" dirty="0"/>
            </a:p>
          </p:txBody>
        </p:sp>
      </p:grpSp>
      <p:sp>
        <p:nvSpPr>
          <p:cNvPr id="30" name="文本框 22"/>
          <p:cNvSpPr txBox="1"/>
          <p:nvPr/>
        </p:nvSpPr>
        <p:spPr>
          <a:xfrm>
            <a:off x="1513114" y="3398363"/>
            <a:ext cx="8186056" cy="1815882"/>
          </a:xfrm>
          <a:prstGeom prst="rect">
            <a:avLst/>
          </a:prstGeom>
          <a:noFill/>
        </p:spPr>
        <p:txBody>
          <a:bodyPr wrap="square">
            <a:spAutoFit/>
          </a:bodyPr>
          <a:lstStyle/>
          <a:p>
            <a:pPr>
              <a:lnSpc>
                <a:spcPct val="200000"/>
              </a:lnSpc>
            </a:pPr>
            <a:r>
              <a:rPr lang="zh-CN" altLang="en-US" sz="2400" b="1" dirty="0" smtClean="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r>
              <a:rPr lang="zh-CN" altLang="en-US" sz="2400" b="1" dirty="0" smtClean="0">
                <a:solidFill>
                  <a:schemeClr val="tx1">
                    <a:lumMod val="65000"/>
                    <a:lumOff val="35000"/>
                  </a:schemeClr>
                </a:solidFill>
                <a:latin typeface="+mj-ea"/>
                <a:ea typeface="+mj-ea"/>
                <a:cs typeface="阿里巴巴普惠体" panose="00020600040101010101" pitchFamily="18" charset="-122"/>
              </a:rPr>
              <a:t>  </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今</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年</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联合国</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糖</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尿病日的主题是：糖尿病与幸福感。</a:t>
            </a:r>
            <a:endParaRPr lang="en-US" altLang="zh-CN"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a:p>
            <a:pPr>
              <a:lnSpc>
                <a:spcPct val="200000"/>
              </a:lnSpc>
            </a:pPr>
            <a:r>
              <a:rPr lang="en-US" altLang="zh-CN"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      </a:t>
            </a:r>
            <a:r>
              <a:rPr lang="en-US" altLang="zh-CN"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       </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口</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号</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是</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了</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解更多，行动更多，关</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注</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职场</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糖</a:t>
            </a:r>
            <a:r>
              <a:rPr lang="zh-CN" altLang="en-US" sz="2800" b="1" spc="-300" dirty="0" smtClean="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尿病</a:t>
            </a:r>
            <a:r>
              <a:rPr lang="zh-CN" altLang="en-US" sz="2400" dirty="0" smtClean="0">
                <a:solidFill>
                  <a:schemeClr val="tx1">
                    <a:lumMod val="65000"/>
                    <a:lumOff val="35000"/>
                  </a:schemeClr>
                </a:solidFill>
                <a:latin typeface="+mj-ea"/>
                <a:ea typeface="+mj-ea"/>
                <a:cs typeface="阿里巴巴普惠体" panose="00020600040101010101" pitchFamily="18" charset="-122"/>
              </a:rPr>
              <a:t>。</a:t>
            </a:r>
            <a:endParaRPr lang="zh-CN" altLang="en-US" sz="2400" dirty="0">
              <a:solidFill>
                <a:schemeClr val="tx1">
                  <a:lumMod val="65000"/>
                  <a:lumOff val="35000"/>
                </a:schemeClr>
              </a:solidFill>
              <a:latin typeface="+mj-ea"/>
              <a:ea typeface="+mj-ea"/>
              <a:cs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8641" y="1323191"/>
            <a:ext cx="7438390" cy="4247317"/>
          </a:xfrm>
          <a:prstGeom prst="rect">
            <a:avLst/>
          </a:prstGeom>
          <a:noFill/>
        </p:spPr>
        <p:txBody>
          <a:bodyPr wrap="square" rtlCol="0" anchor="t">
            <a:spAutoFit/>
          </a:bodyPr>
          <a:lstStyle/>
          <a:p>
            <a:pPr>
              <a:lnSpc>
                <a:spcPct val="150000"/>
              </a:lnSpc>
            </a:pP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世界糖尿病日</a:t>
            </a:r>
            <a:r>
              <a:rPr lang="en-US" altLang="zh-CN"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(WDD)</a:t>
            </a: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是每年的</a:t>
            </a:r>
            <a:r>
              <a:rPr lang="en-US" altLang="zh-CN"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11</a:t>
            </a: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月</a:t>
            </a:r>
            <a:r>
              <a:rPr lang="en-US" altLang="zh-CN"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14</a:t>
            </a:r>
            <a:r>
              <a:rPr lang="zh-CN" altLang="en-US" b="1"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日，</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它是由</a:t>
            </a:r>
            <a:r>
              <a:rPr lang="en-US" altLang="zh-CN"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IDF</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和</a:t>
            </a:r>
            <a:r>
              <a:rPr lang="en-US" altLang="zh-CN"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WHO</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在</a:t>
            </a:r>
            <a:r>
              <a:rPr lang="en-US" altLang="zh-CN"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1991</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年共同发起的，其宗旨是回应人们越来越关注糖尿病造成的日益严峻的健康威胁这一情况。</a:t>
            </a:r>
            <a:endPar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endParaRPr>
          </a:p>
          <a:p>
            <a:pPr>
              <a:lnSpc>
                <a:spcPct val="150000"/>
              </a:lnSpc>
            </a:pP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世界糖尿病日在</a:t>
            </a:r>
            <a:r>
              <a:rPr lang="en-US" altLang="zh-CN"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2006</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年成为正式的联合</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国糖尿病日</a:t>
            </a:r>
            <a:endPar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endParaRPr>
          </a:p>
          <a:p>
            <a:pPr>
              <a:lnSpc>
                <a:spcPct val="150000"/>
              </a:lnSpc>
            </a:pP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世界糖尿病日</a:t>
            </a:r>
            <a:r>
              <a:rPr lang="en-US" altLang="zh-CN"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(WDD)</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是全球规模最大的糖尿病认知宣传活动。每年，世界糖尿病日活动都专注于一个持续一年或多年的主题。</a:t>
            </a:r>
            <a:endPar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endParaRPr>
          </a:p>
          <a:p>
            <a:pPr>
              <a:lnSpc>
                <a:spcPct val="150000"/>
              </a:lnSpc>
            </a:pPr>
            <a:r>
              <a:rPr lang="en-US" altLang="zh-CN"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2025</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年世界糖尿病日</a:t>
            </a:r>
            <a:r>
              <a:rPr lang="en-US" altLang="zh-CN"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重点关</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注</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职场</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糖</a:t>
            </a: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尿</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病”。</a:t>
            </a:r>
            <a:endPar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endParaRPr>
          </a:p>
          <a:p>
            <a:pPr>
              <a:lnSpc>
                <a:spcPct val="150000"/>
              </a:lnSpc>
            </a:pP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全球七成糖尿病患者处于工作年龄</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2024</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年中国</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20</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岁到</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79</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岁成人糖尿病患者总数约</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1.48</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亿，预测</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2050</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年将达到约</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1.68</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亿。糖尿病发病率高达</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11.2%</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，治疗率不到</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1/3</a:t>
            </a:r>
            <a:r>
              <a:rPr lang="zh-CN" altLang="en-US"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，达标率不到</a:t>
            </a:r>
            <a:r>
              <a:rPr lang="en-US" altLang="zh-CN" b="1" dirty="0" smtClean="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50.1%</a:t>
            </a:r>
            <a:endPar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endParaRPr>
          </a:p>
        </p:txBody>
      </p:sp>
      <p:grpSp>
        <p:nvGrpSpPr>
          <p:cNvPr id="2" name="组合 1"/>
          <p:cNvGrpSpPr/>
          <p:nvPr/>
        </p:nvGrpSpPr>
        <p:grpSpPr>
          <a:xfrm>
            <a:off x="1089703" y="759077"/>
            <a:ext cx="2860666" cy="485557"/>
            <a:chOff x="3299056" y="1052156"/>
            <a:chExt cx="2860666" cy="485557"/>
          </a:xfrm>
        </p:grpSpPr>
        <p:sp>
          <p:nvSpPr>
            <p:cNvPr id="3" name="椭圆 2"/>
            <p:cNvSpPr/>
            <p:nvPr/>
          </p:nvSpPr>
          <p:spPr>
            <a:xfrm>
              <a:off x="3299056" y="1052156"/>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一</a:t>
              </a:r>
              <a:endParaRPr lang="zh-CN" altLang="en-US" sz="2000" dirty="0">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6" name="文本框 5"/>
            <p:cNvSpPr txBox="1"/>
            <p:nvPr/>
          </p:nvSpPr>
          <p:spPr>
            <a:xfrm>
              <a:off x="3820620" y="1111681"/>
              <a:ext cx="2339102"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联合国糖尿病日</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3" name="组合 12"/>
          <p:cNvGrpSpPr/>
          <p:nvPr/>
        </p:nvGrpSpPr>
        <p:grpSpPr>
          <a:xfrm>
            <a:off x="7986845" y="1146541"/>
            <a:ext cx="3351716" cy="4617019"/>
            <a:chOff x="7986845" y="1146541"/>
            <a:chExt cx="3351716" cy="4617019"/>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86845" y="1146541"/>
              <a:ext cx="3351716" cy="3351716"/>
            </a:xfrm>
            <a:prstGeom prst="ellipse">
              <a:avLst/>
            </a:prstGeom>
          </p:spPr>
        </p:pic>
        <p:sp>
          <p:nvSpPr>
            <p:cNvPr id="12" name="文本框 11"/>
            <p:cNvSpPr txBox="1"/>
            <p:nvPr/>
          </p:nvSpPr>
          <p:spPr>
            <a:xfrm>
              <a:off x="8092421" y="4624787"/>
              <a:ext cx="3033761" cy="1138773"/>
            </a:xfrm>
            <a:prstGeom prst="rect">
              <a:avLst/>
            </a:prstGeom>
            <a:noFill/>
          </p:spPr>
          <p:txBody>
            <a:bodyPr wrap="square">
              <a:spAutoFit/>
            </a:bodyPr>
            <a:lstStyle/>
            <a:p>
              <a:pPr algn="ctr"/>
              <a:r>
                <a:rPr lang="en-US" altLang="zh-CN" sz="4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11</a:t>
              </a:r>
              <a:r>
                <a:rPr lang="zh-CN" altLang="en-US" sz="4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月</a:t>
              </a:r>
              <a:r>
                <a:rPr lang="en-US" altLang="zh-CN" sz="4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14</a:t>
              </a:r>
              <a:r>
                <a:rPr lang="zh-CN" altLang="en-US" sz="4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日</a:t>
              </a:r>
              <a:endParaRPr lang="en-US" altLang="zh-CN" sz="4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a:p>
              <a:pPr algn="ctr"/>
              <a:r>
                <a:rPr lang="zh-CN" altLang="en-US" sz="2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世界糖尿病日</a:t>
              </a:r>
              <a:r>
                <a:rPr lang="en-US" altLang="zh-CN" sz="2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(WDD)</a:t>
              </a:r>
              <a:r>
                <a:rPr lang="zh-CN" altLang="en-US" sz="2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 </a:t>
              </a:r>
              <a:endParaRPr lang="en-US" altLang="zh-CN" sz="2400"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18"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907774" y="3787674"/>
            <a:ext cx="2876839" cy="3110939"/>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26" name="组合 25"/>
          <p:cNvGrpSpPr/>
          <p:nvPr/>
        </p:nvGrpSpPr>
        <p:grpSpPr>
          <a:xfrm>
            <a:off x="-68298" y="4479823"/>
            <a:ext cx="12260298" cy="2464967"/>
            <a:chOff x="-68298" y="4479823"/>
            <a:chExt cx="12260298" cy="2464967"/>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1926124" y="1504163"/>
            <a:ext cx="8339752" cy="1323439"/>
          </a:xfrm>
          <a:prstGeom prst="rect">
            <a:avLst/>
          </a:prstGeom>
          <a:noFill/>
        </p:spPr>
        <p:txBody>
          <a:bodyPr wrap="square">
            <a:spAutoFit/>
          </a:bodyPr>
          <a:lstStyle/>
          <a:p>
            <a:pPr algn="ctr"/>
            <a:r>
              <a:rPr lang="zh-CN" altLang="en-US" sz="8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什么是糖尿病？</a:t>
            </a:r>
            <a:endParaRPr lang="zh-CN" altLang="en-US" sz="8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23" name="文本框 22"/>
          <p:cNvSpPr txBox="1"/>
          <p:nvPr/>
        </p:nvSpPr>
        <p:spPr>
          <a:xfrm>
            <a:off x="3015600" y="3482632"/>
            <a:ext cx="6132378" cy="337185"/>
          </a:xfrm>
          <a:prstGeom prst="rect">
            <a:avLst/>
          </a:prstGeom>
          <a:noFill/>
        </p:spPr>
        <p:txBody>
          <a:bodyPr wrap="square">
            <a:spAutoFit/>
          </a:bodyPr>
          <a:lstStyle/>
          <a:p>
            <a:pPr algn="ct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了解更多，行动更多，关</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注</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职场</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糖</a:t>
            </a: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尿病</a:t>
            </a:r>
            <a:endPar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33" name="组合 32"/>
          <p:cNvGrpSpPr/>
          <p:nvPr/>
        </p:nvGrpSpPr>
        <p:grpSpPr>
          <a:xfrm>
            <a:off x="4943788" y="776352"/>
            <a:ext cx="2304424" cy="554790"/>
            <a:chOff x="3126658" y="363626"/>
            <a:chExt cx="1837382"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二</a:t>
              </a:r>
              <a:endParaRPr lang="zh-CN" altLang="en-US" sz="28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grpSp>
        <p:nvGrpSpPr>
          <p:cNvPr id="2" name="组合 1"/>
          <p:cNvGrpSpPr/>
          <p:nvPr/>
        </p:nvGrpSpPr>
        <p:grpSpPr>
          <a:xfrm>
            <a:off x="3077355" y="2850142"/>
            <a:ext cx="5968992" cy="446067"/>
            <a:chOff x="3127457" y="3043876"/>
            <a:chExt cx="5968992" cy="446067"/>
          </a:xfrm>
        </p:grpSpPr>
        <p:sp>
          <p:nvSpPr>
            <p:cNvPr id="3" name="矩形: 圆角 2"/>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合理膳食</a:t>
              </a:r>
              <a:endParaRPr lang="zh-CN" altLang="en-US" b="1" dirty="0"/>
            </a:p>
          </p:txBody>
        </p:sp>
        <p:sp>
          <p:nvSpPr>
            <p:cNvPr id="4" name="矩形: 圆角 3"/>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适量运动</a:t>
              </a:r>
              <a:endParaRPr lang="en-US" altLang="zh-CN" b="1" dirty="0"/>
            </a:p>
          </p:txBody>
        </p:sp>
        <p:sp>
          <p:nvSpPr>
            <p:cNvPr id="8" name="矩形: 圆角 7"/>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健康体重</a:t>
              </a:r>
              <a:endParaRPr lang="en-US" altLang="zh-CN" b="1" dirty="0"/>
            </a:p>
          </p:txBody>
        </p:sp>
        <p:sp>
          <p:nvSpPr>
            <p:cNvPr id="11" name="矩形: 圆角 10"/>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健康血糖</a:t>
              </a:r>
              <a:endParaRPr lang="en-US" altLang="zh-CN" b="1" dirty="0"/>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67125" y="514065"/>
            <a:ext cx="2898968" cy="485557"/>
            <a:chOff x="3299056" y="1604736"/>
            <a:chExt cx="2898968" cy="485557"/>
          </a:xfrm>
        </p:grpSpPr>
        <p:sp>
          <p:nvSpPr>
            <p:cNvPr id="3" name="文本框 2"/>
            <p:cNvSpPr txBox="1"/>
            <p:nvPr/>
          </p:nvSpPr>
          <p:spPr>
            <a:xfrm>
              <a:off x="3858922" y="1665561"/>
              <a:ext cx="2339102"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什么是糖尿病？</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6" name="椭圆 5"/>
            <p:cNvSpPr/>
            <p:nvPr/>
          </p:nvSpPr>
          <p:spPr>
            <a:xfrm>
              <a:off x="3299056" y="1604736"/>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阿里巴巴普惠体" panose="00020600040101010101" pitchFamily="18" charset="-122"/>
                  <a:ea typeface="阿里巴巴普惠体" panose="00020600040101010101" pitchFamily="18" charset="-122"/>
                  <a:cs typeface="阿里巴巴普惠体" panose="00020600040101010101" pitchFamily="18" charset="-122"/>
                </a:rPr>
                <a:t>二</a:t>
              </a:r>
              <a:endParaRPr lang="zh-CN" altLang="en-US" sz="20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67125" y="1329667"/>
            <a:ext cx="4137379" cy="5319487"/>
          </a:xfrm>
          <a:prstGeom prst="rect">
            <a:avLst/>
          </a:prstGeom>
        </p:spPr>
      </p:pic>
      <p:grpSp>
        <p:nvGrpSpPr>
          <p:cNvPr id="17" name="组合 16"/>
          <p:cNvGrpSpPr/>
          <p:nvPr/>
        </p:nvGrpSpPr>
        <p:grpSpPr>
          <a:xfrm>
            <a:off x="5571391" y="1524000"/>
            <a:ext cx="5435276" cy="4636807"/>
            <a:chOff x="5571391" y="1524000"/>
            <a:chExt cx="5435276" cy="4636807"/>
          </a:xfrm>
        </p:grpSpPr>
        <p:grpSp>
          <p:nvGrpSpPr>
            <p:cNvPr id="15" name="组合 14"/>
            <p:cNvGrpSpPr/>
            <p:nvPr/>
          </p:nvGrpSpPr>
          <p:grpSpPr>
            <a:xfrm>
              <a:off x="5571391" y="1524000"/>
              <a:ext cx="5435276" cy="4636807"/>
              <a:chOff x="6209213" y="1857524"/>
              <a:chExt cx="4446417" cy="4049282"/>
            </a:xfrm>
          </p:grpSpPr>
          <p:grpSp>
            <p:nvGrpSpPr>
              <p:cNvPr id="14" name="组合 13"/>
              <p:cNvGrpSpPr/>
              <p:nvPr/>
            </p:nvGrpSpPr>
            <p:grpSpPr>
              <a:xfrm>
                <a:off x="6209213" y="1857524"/>
                <a:ext cx="4446417" cy="4049282"/>
                <a:chOff x="1428369" y="1866597"/>
                <a:chExt cx="4446417" cy="4049282"/>
              </a:xfrm>
            </p:grpSpPr>
            <p:sp>
              <p:nvSpPr>
                <p:cNvPr id="12" name="矩形: 圆角 11"/>
                <p:cNvSpPr/>
                <p:nvPr/>
              </p:nvSpPr>
              <p:spPr>
                <a:xfrm>
                  <a:off x="1428369" y="1866597"/>
                  <a:ext cx="4380089" cy="3962400"/>
                </a:xfrm>
                <a:prstGeom prst="roundRect">
                  <a:avLst>
                    <a:gd name="adj" fmla="val 9402"/>
                  </a:avLst>
                </a:prstGeom>
                <a:solidFill>
                  <a:srgbClr val="179973"/>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3" name="矩形: 圆角 12"/>
                <p:cNvSpPr/>
                <p:nvPr/>
              </p:nvSpPr>
              <p:spPr>
                <a:xfrm>
                  <a:off x="1494697" y="1953479"/>
                  <a:ext cx="4380089" cy="3962400"/>
                </a:xfrm>
                <a:prstGeom prst="roundRect">
                  <a:avLst>
                    <a:gd name="adj" fmla="val 9402"/>
                  </a:avLst>
                </a:prstGeom>
                <a:solidFill>
                  <a:schemeClr val="bg1"/>
                </a:solidFill>
                <a:ln>
                  <a:solidFill>
                    <a:srgbClr val="1799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
            <p:nvSpPr>
              <p:cNvPr id="5" name="文本框 4"/>
              <p:cNvSpPr txBox="1"/>
              <p:nvPr/>
            </p:nvSpPr>
            <p:spPr>
              <a:xfrm>
                <a:off x="6713553" y="2860164"/>
                <a:ext cx="3766177" cy="2620590"/>
              </a:xfrm>
              <a:prstGeom prst="rect">
                <a:avLst/>
              </a:prstGeom>
            </p:spPr>
            <p:txBody>
              <a:bodyPr wrap="square">
                <a:spAutoFit/>
              </a:bodyPr>
              <a:lstStyle/>
              <a:p>
                <a:pPr>
                  <a:lnSpc>
                    <a:spcPct val="150000"/>
                  </a:lnSpc>
                </a:pPr>
                <a:r>
                  <a:rPr lang="zh-CN" altLang="en-US" b="1" dirty="0">
                    <a:solidFill>
                      <a:schemeClr val="tx1">
                        <a:lumMod val="65000"/>
                        <a:lumOff val="35000"/>
                      </a:schemeClr>
                    </a:solidFill>
                    <a:latin typeface="宋体" panose="02010600030101010101" pitchFamily="2" charset="-122"/>
                    <a:ea typeface="宋体" panose="02010600030101010101" pitchFamily="2" charset="-122"/>
                    <a:cs typeface="阿里巴巴普惠体" panose="00020600040101010101" pitchFamily="18" charset="-122"/>
                  </a:rPr>
                  <a:t>糖尿病是一组以高血糖为特征的代谢性疾病，其核心问题是胰岛素分泌不足或作用异常；胰岛素是人体最重要的调节细胞吸收血糖的激素，一旦胰岛素出现问题，轻则细胞难以有效摄取和储存多余的血糖，重则细胞自己都无法正常利用血糖，长期高血糖还会引发一系列严重并发症</a:t>
                </a:r>
                <a:r>
                  <a:rPr lang="zh-CN" altLang="en-US" b="1" dirty="0">
                    <a:solidFill>
                      <a:schemeClr val="tx1">
                        <a:lumMod val="65000"/>
                        <a:lumOff val="35000"/>
                      </a:schemeClr>
                    </a:solidFill>
                    <a:latin typeface="+mj-ea"/>
                    <a:ea typeface="+mj-ea"/>
                    <a:cs typeface="阿里巴巴普惠体" panose="00020600040101010101" pitchFamily="18" charset="-122"/>
                  </a:rPr>
                  <a:t>。</a:t>
                </a:r>
                <a:endParaRPr lang="zh-CN" altLang="en-US" b="1" dirty="0">
                  <a:solidFill>
                    <a:schemeClr val="tx1">
                      <a:lumMod val="65000"/>
                      <a:lumOff val="35000"/>
                    </a:schemeClr>
                  </a:solidFill>
                  <a:latin typeface="+mj-ea"/>
                  <a:ea typeface="+mj-ea"/>
                  <a:cs typeface="阿里巴巴普惠体" panose="00020600040101010101" pitchFamily="18" charset="-122"/>
                </a:endParaRPr>
              </a:p>
            </p:txBody>
          </p:sp>
        </p:grpSp>
        <p:sp>
          <p:nvSpPr>
            <p:cNvPr id="16" name="文本框 15"/>
            <p:cNvSpPr txBox="1"/>
            <p:nvPr/>
          </p:nvSpPr>
          <p:spPr>
            <a:xfrm>
              <a:off x="6921844" y="2138073"/>
              <a:ext cx="2653290" cy="484300"/>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什么是糖尿病？</a:t>
              </a:r>
              <a:endParaRPr lang="zh-CN" altLang="en-US" b="1" dirty="0">
                <a:solidFill>
                  <a:srgbClr val="179973"/>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553" y="0"/>
            <a:ext cx="12192000" cy="6858000"/>
          </a:xfrm>
          <a:prstGeom prst="rect">
            <a:avLst/>
          </a:prstGeom>
        </p:spPr>
      </p:pic>
      <p:grpSp>
        <p:nvGrpSpPr>
          <p:cNvPr id="18" name="组合 17"/>
          <p:cNvGrpSpPr/>
          <p:nvPr/>
        </p:nvGrpSpPr>
        <p:grpSpPr>
          <a:xfrm>
            <a:off x="784575" y="3910407"/>
            <a:ext cx="10327755" cy="1937900"/>
            <a:chOff x="660398" y="4549068"/>
            <a:chExt cx="9095226" cy="1662865"/>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660398" y="4556171"/>
              <a:ext cx="4547613" cy="1655762"/>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t="64989" b="10867"/>
            <a:stretch>
              <a:fillRect/>
            </a:stretch>
          </p:blipFill>
          <p:spPr>
            <a:xfrm>
              <a:off x="5208011" y="4549068"/>
              <a:ext cx="4547613" cy="1655762"/>
            </a:xfrm>
            <a:prstGeom prst="rect">
              <a:avLst/>
            </a:prstGeom>
          </p:spPr>
        </p:pic>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t="75856" b="8889"/>
          <a:stretch>
            <a:fillRect/>
          </a:stretch>
        </p:blipFill>
        <p:spPr>
          <a:xfrm>
            <a:off x="0" y="4632325"/>
            <a:ext cx="12191999" cy="18620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t="88148" b="5084"/>
          <a:stretch>
            <a:fillRect/>
          </a:stretch>
        </p:blipFill>
        <p:spPr>
          <a:xfrm>
            <a:off x="0" y="5712307"/>
            <a:ext cx="12192000" cy="1237768"/>
          </a:xfrm>
          <a:prstGeom prst="rect">
            <a:avLst/>
          </a:prstGeom>
        </p:spPr>
      </p:pic>
      <p:grpSp>
        <p:nvGrpSpPr>
          <p:cNvPr id="13" name="组合 12"/>
          <p:cNvGrpSpPr/>
          <p:nvPr/>
        </p:nvGrpSpPr>
        <p:grpSpPr>
          <a:xfrm>
            <a:off x="907774" y="3787674"/>
            <a:ext cx="2876839" cy="3110939"/>
            <a:chOff x="-354755" y="2827187"/>
            <a:chExt cx="3713903" cy="401611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l="14010" t="5072" r="22195" b="8984"/>
            <a:stretch>
              <a:fillRect/>
            </a:stretch>
          </p:blipFill>
          <p:spPr>
            <a:xfrm>
              <a:off x="442205" y="2913711"/>
              <a:ext cx="2916943" cy="3929594"/>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29386" t="10276" r="32052" b="8450"/>
            <a:stretch>
              <a:fillRect/>
            </a:stretch>
          </p:blipFill>
          <p:spPr>
            <a:xfrm flipH="1">
              <a:off x="-354755" y="2827187"/>
              <a:ext cx="1788396" cy="3769295"/>
            </a:xfrm>
            <a:prstGeom prst="rect">
              <a:avLst/>
            </a:prstGeom>
          </p:spPr>
        </p:pic>
      </p:grpSp>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backgroundRemoval t="6975" b="98950" l="10000" r="90000">
                        <a14:foregroundMark x1="36600" y1="47975" x2="22925" y2="65825"/>
                        <a14:foregroundMark x1="22925" y1="65825" x2="23025" y2="66325"/>
                        <a14:foregroundMark x1="30575" y1="52900" x2="39425" y2="91725"/>
                        <a14:foregroundMark x1="24375" y1="55375" x2="31850" y2="89250"/>
                        <a14:foregroundMark x1="38575" y1="55125" x2="61750" y2="54975"/>
                        <a14:foregroundMark x1="61750" y1="54975" x2="61675" y2="54950"/>
                        <a14:foregroundMark x1="36275" y1="57400" x2="41100" y2="64975"/>
                        <a14:foregroundMark x1="62100" y1="47125" x2="67175" y2="65050"/>
                        <a14:foregroundMark x1="28550" y1="93250" x2="42375" y2="97325"/>
                        <a14:foregroundMark x1="51900" y1="86125" x2="53925" y2="97325"/>
                        <a14:foregroundMark x1="53925" y1="97325" x2="53925" y2="97325"/>
                        <a14:foregroundMark x1="61150" y1="82375" x2="63950" y2="97250"/>
                        <a14:foregroundMark x1="63950" y1="97250" x2="63950" y2="97250"/>
                        <a14:foregroundMark x1="77200" y1="78375" x2="66175" y2="91900"/>
                        <a14:foregroundMark x1="66175" y1="91900" x2="66175" y2="91900"/>
                        <a14:foregroundMark x1="59125" y1="55625" x2="64125" y2="64800"/>
                        <a14:foregroundMark x1="64125" y1="64800" x2="64125" y2="64800"/>
                        <a14:foregroundMark x1="26925" y1="98600" x2="34425" y2="98625"/>
                        <a14:foregroundMark x1="34425" y1="98625" x2="39750" y2="98525"/>
                        <a14:foregroundMark x1="49850" y1="98950" x2="56650" y2="98100"/>
                        <a14:foregroundMark x1="43075" y1="51200" x2="48250" y2="85950"/>
                        <a14:foregroundMark x1="48250" y1="85950" x2="48250" y2="85950"/>
                        <a14:foregroundMark x1="45875" y1="9250" x2="45875" y2="9250"/>
                        <a14:foregroundMark x1="45525" y1="9075" x2="48250" y2="10875"/>
                        <a14:foregroundMark x1="40600" y1="40500" x2="43150" y2="59450"/>
                        <a14:foregroundMark x1="43150" y1="59450" x2="43150" y2="59450"/>
                        <a14:foregroundMark x1="39000" y1="50950" x2="47825" y2="46875"/>
                        <a14:foregroundMark x1="47825" y1="46875" x2="47825" y2="46875"/>
                        <a14:foregroundMark x1="46200" y1="7125" x2="50375" y2="7550"/>
                        <a14:foregroundMark x1="47225" y1="6975" x2="47900" y2="7050"/>
                      </a14:backgroundRemoval>
                    </a14:imgEffect>
                  </a14:imgLayer>
                </a14:imgProps>
              </a:ext>
              <a:ext uri="{28A0092B-C50C-407E-A947-70E740481C1C}">
                <a14:useLocalDpi xmlns:a14="http://schemas.microsoft.com/office/drawing/2010/main" val="0"/>
              </a:ext>
            </a:extLst>
          </a:blip>
          <a:srcRect l="13341" t="5303" r="9208"/>
          <a:stretch>
            <a:fillRect/>
          </a:stretch>
        </p:blipFill>
        <p:spPr>
          <a:xfrm flipH="1">
            <a:off x="8845126" y="3218433"/>
            <a:ext cx="2945494" cy="3601339"/>
          </a:xfrm>
          <a:prstGeom prst="rect">
            <a:avLst/>
          </a:prstGeom>
        </p:spPr>
      </p:pic>
      <p:grpSp>
        <p:nvGrpSpPr>
          <p:cNvPr id="26" name="组合 25"/>
          <p:cNvGrpSpPr/>
          <p:nvPr/>
        </p:nvGrpSpPr>
        <p:grpSpPr>
          <a:xfrm>
            <a:off x="-68298" y="4479823"/>
            <a:ext cx="12260298" cy="2464967"/>
            <a:chOff x="-68298" y="4479823"/>
            <a:chExt cx="12260298" cy="2464967"/>
          </a:xfrm>
        </p:grpSpPr>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a:off x="8180832" y="4479823"/>
              <a:ext cx="4011168" cy="246496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68298" y="4479823"/>
              <a:ext cx="4011168" cy="2464967"/>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rcRect t="47215" r="35578"/>
            <a:stretch>
              <a:fillRect/>
            </a:stretch>
          </p:blipFill>
          <p:spPr>
            <a:xfrm flipH="1">
              <a:off x="4056267" y="4479823"/>
              <a:ext cx="4011168" cy="2464967"/>
            </a:xfrm>
            <a:prstGeom prst="rect">
              <a:avLst/>
            </a:prstGeom>
          </p:spPr>
        </p:pic>
      </p:grpSp>
      <p:sp>
        <p:nvSpPr>
          <p:cNvPr id="15" name="文本框 14"/>
          <p:cNvSpPr txBox="1"/>
          <p:nvPr/>
        </p:nvSpPr>
        <p:spPr>
          <a:xfrm>
            <a:off x="1926124" y="1504163"/>
            <a:ext cx="8339752" cy="1323439"/>
          </a:xfrm>
          <a:prstGeom prst="rect">
            <a:avLst/>
          </a:prstGeom>
          <a:noFill/>
        </p:spPr>
        <p:txBody>
          <a:bodyPr wrap="square">
            <a:spAutoFit/>
          </a:bodyPr>
          <a:lstStyle/>
          <a:p>
            <a:pPr algn="ctr"/>
            <a:r>
              <a:rPr lang="zh-CN" altLang="en-US" sz="8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rPr>
              <a:t>糖尿病的常见症状</a:t>
            </a:r>
            <a:endParaRPr lang="zh-CN" altLang="en-US" sz="8000" b="1" spc="-300" dirty="0">
              <a:gradFill flip="none" rotWithShape="1">
                <a:gsLst>
                  <a:gs pos="59750">
                    <a:srgbClr val="20A160"/>
                  </a:gs>
                  <a:gs pos="3000">
                    <a:srgbClr val="179973"/>
                  </a:gs>
                  <a:gs pos="100000">
                    <a:srgbClr val="29A84D"/>
                  </a:gs>
                </a:gsLst>
                <a:path path="circle">
                  <a:fillToRect l="100000" t="100000"/>
                </a:path>
                <a:tileRect r="-100000" b="-100000"/>
              </a:gradFill>
              <a:latin typeface="阿里巴巴普惠体 Heavy" panose="00020600040101010101" pitchFamily="18" charset="-122"/>
              <a:ea typeface="阿里巴巴普惠体 Heavy" panose="00020600040101010101" pitchFamily="18" charset="-122"/>
              <a:cs typeface="阿里巴巴普惠体 Heavy" panose="00020600040101010101" pitchFamily="18" charset="-122"/>
            </a:endParaRPr>
          </a:p>
        </p:txBody>
      </p:sp>
      <p:sp>
        <p:nvSpPr>
          <p:cNvPr id="23" name="文本框 22"/>
          <p:cNvSpPr txBox="1"/>
          <p:nvPr/>
        </p:nvSpPr>
        <p:spPr>
          <a:xfrm>
            <a:off x="3015600" y="3482632"/>
            <a:ext cx="6132378" cy="337185"/>
          </a:xfrm>
          <a:prstGeom prst="rect">
            <a:avLst/>
          </a:prstGeom>
          <a:noFill/>
        </p:spPr>
        <p:txBody>
          <a:bodyPr wrap="square">
            <a:spAutoFit/>
          </a:bodyPr>
          <a:lstStyle/>
          <a:p>
            <a:pPr algn="ct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了解更多，行动更多，关</a:t>
            </a:r>
            <a:r>
              <a:rPr lang="zh-CN" altLang="en-US" sz="1600" b="1" spc="300" dirty="0" smtClean="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注职场糖</a:t>
            </a:r>
            <a:r>
              <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mn-ea"/>
              </a:rPr>
              <a:t>尿病</a:t>
            </a:r>
            <a:endParaRPr lang="zh-CN" altLang="en-US" sz="1600" b="1" spc="300"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nvGrpSpPr>
          <p:cNvPr id="33" name="组合 32"/>
          <p:cNvGrpSpPr/>
          <p:nvPr/>
        </p:nvGrpSpPr>
        <p:grpSpPr>
          <a:xfrm>
            <a:off x="4943788" y="776352"/>
            <a:ext cx="2304424" cy="554790"/>
            <a:chOff x="3126658" y="363626"/>
            <a:chExt cx="1837382" cy="442349"/>
          </a:xfrm>
          <a:solidFill>
            <a:srgbClr val="179973"/>
          </a:solidFill>
        </p:grpSpPr>
        <p:sp>
          <p:nvSpPr>
            <p:cNvPr id="24" name="椭圆 23"/>
            <p:cNvSpPr/>
            <p:nvPr/>
          </p:nvSpPr>
          <p:spPr>
            <a:xfrm>
              <a:off x="3126658"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第</a:t>
              </a:r>
              <a:endParaRPr lang="zh-CN" altLang="en-US" sz="2800" dirty="0">
                <a:latin typeface="三极砖隶简体" panose="00000500000000000000" pitchFamily="2" charset="-122"/>
                <a:ea typeface="三极砖隶简体" panose="00000500000000000000" pitchFamily="2" charset="-122"/>
              </a:endParaRPr>
            </a:p>
          </p:txBody>
        </p:sp>
        <p:sp>
          <p:nvSpPr>
            <p:cNvPr id="25" name="椭圆 24"/>
            <p:cNvSpPr/>
            <p:nvPr/>
          </p:nvSpPr>
          <p:spPr>
            <a:xfrm>
              <a:off x="3591669"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三</a:t>
              </a:r>
              <a:endParaRPr lang="zh-CN" altLang="en-US" sz="2800" dirty="0">
                <a:latin typeface="三极砖隶简体" panose="00000500000000000000" pitchFamily="2" charset="-122"/>
                <a:ea typeface="三极砖隶简体" panose="00000500000000000000" pitchFamily="2" charset="-122"/>
              </a:endParaRPr>
            </a:p>
          </p:txBody>
        </p:sp>
        <p:sp>
          <p:nvSpPr>
            <p:cNvPr id="27" name="椭圆 26"/>
            <p:cNvSpPr/>
            <p:nvPr/>
          </p:nvSpPr>
          <p:spPr>
            <a:xfrm>
              <a:off x="4056680"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部</a:t>
              </a:r>
              <a:endParaRPr lang="zh-CN" altLang="en-US" sz="2800" dirty="0">
                <a:latin typeface="三极砖隶简体" panose="00000500000000000000" pitchFamily="2" charset="-122"/>
                <a:ea typeface="三极砖隶简体" panose="00000500000000000000" pitchFamily="2" charset="-122"/>
              </a:endParaRPr>
            </a:p>
          </p:txBody>
        </p:sp>
        <p:sp>
          <p:nvSpPr>
            <p:cNvPr id="29" name="椭圆 28"/>
            <p:cNvSpPr/>
            <p:nvPr/>
          </p:nvSpPr>
          <p:spPr>
            <a:xfrm>
              <a:off x="4521691" y="363626"/>
              <a:ext cx="442349" cy="44234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三极砖隶简体" panose="00000500000000000000" pitchFamily="2" charset="-122"/>
                  <a:ea typeface="三极砖隶简体" panose="00000500000000000000" pitchFamily="2" charset="-122"/>
                </a:rPr>
                <a:t>分</a:t>
              </a:r>
              <a:endParaRPr lang="zh-CN" altLang="en-US" sz="2800" dirty="0">
                <a:latin typeface="三极砖隶简体" panose="00000500000000000000" pitchFamily="2" charset="-122"/>
                <a:ea typeface="三极砖隶简体" panose="00000500000000000000" pitchFamily="2" charset="-122"/>
              </a:endParaRPr>
            </a:p>
          </p:txBody>
        </p:sp>
      </p:grpSp>
      <p:pic>
        <p:nvPicPr>
          <p:cNvPr id="52" name="图片 51"/>
          <p:cNvPicPr>
            <a:picLocks noChangeAspect="1"/>
          </p:cNvPicPr>
          <p:nvPr/>
        </p:nvPicPr>
        <p:blipFill>
          <a:blip r:embed="rId11" cstate="print">
            <a:extLst>
              <a:ext uri="{28A0092B-C50C-407E-A947-70E740481C1C}">
                <a14:useLocalDpi xmlns:a14="http://schemas.microsoft.com/office/drawing/2010/main" val="0"/>
              </a:ext>
            </a:extLst>
          </a:blip>
          <a:srcRect t="31094" r="69306"/>
          <a:stretch>
            <a:fillRect/>
          </a:stretch>
        </p:blipFill>
        <p:spPr>
          <a:xfrm>
            <a:off x="-21106" y="-40613"/>
            <a:ext cx="1601550" cy="2020562"/>
          </a:xfrm>
          <a:prstGeom prst="rect">
            <a:avLst/>
          </a:prstGeom>
        </p:spPr>
      </p:pic>
      <p:grpSp>
        <p:nvGrpSpPr>
          <p:cNvPr id="2" name="组合 1"/>
          <p:cNvGrpSpPr/>
          <p:nvPr/>
        </p:nvGrpSpPr>
        <p:grpSpPr>
          <a:xfrm>
            <a:off x="3077355" y="2850142"/>
            <a:ext cx="5968992" cy="446067"/>
            <a:chOff x="3127457" y="3043876"/>
            <a:chExt cx="5968992" cy="446067"/>
          </a:xfrm>
        </p:grpSpPr>
        <p:sp>
          <p:nvSpPr>
            <p:cNvPr id="3" name="矩形: 圆角 2"/>
            <p:cNvSpPr/>
            <p:nvPr/>
          </p:nvSpPr>
          <p:spPr>
            <a:xfrm>
              <a:off x="3127457" y="3043876"/>
              <a:ext cx="1334483" cy="446067"/>
            </a:xfrm>
            <a:prstGeom prst="roundRect">
              <a:avLst/>
            </a:prstGeom>
            <a:solidFill>
              <a:srgbClr val="F55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合理膳食</a:t>
              </a:r>
              <a:endParaRPr lang="zh-CN" altLang="en-US" b="1" dirty="0"/>
            </a:p>
          </p:txBody>
        </p:sp>
        <p:sp>
          <p:nvSpPr>
            <p:cNvPr id="4" name="矩形: 圆角 3"/>
            <p:cNvSpPr/>
            <p:nvPr/>
          </p:nvSpPr>
          <p:spPr>
            <a:xfrm>
              <a:off x="4672293" y="3043876"/>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适量运动</a:t>
              </a:r>
              <a:endParaRPr lang="en-US" altLang="zh-CN" b="1" dirty="0"/>
            </a:p>
          </p:txBody>
        </p:sp>
        <p:sp>
          <p:nvSpPr>
            <p:cNvPr id="8" name="矩形: 圆角 7"/>
            <p:cNvSpPr/>
            <p:nvPr/>
          </p:nvSpPr>
          <p:spPr>
            <a:xfrm>
              <a:off x="6217129" y="3043876"/>
              <a:ext cx="1334483" cy="4460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健康体重</a:t>
              </a:r>
              <a:endParaRPr lang="en-US" altLang="zh-CN" b="1" dirty="0"/>
            </a:p>
          </p:txBody>
        </p:sp>
        <p:sp>
          <p:nvSpPr>
            <p:cNvPr id="11" name="矩形: 圆角 10"/>
            <p:cNvSpPr/>
            <p:nvPr/>
          </p:nvSpPr>
          <p:spPr>
            <a:xfrm>
              <a:off x="7761966" y="3043876"/>
              <a:ext cx="1334483" cy="44606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健康血糖</a:t>
              </a:r>
              <a:endParaRPr lang="en-US" altLang="zh-CN" b="1" dirty="0"/>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3"/>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17628" y="504803"/>
            <a:ext cx="3206744" cy="505836"/>
            <a:chOff x="3299056" y="2139339"/>
            <a:chExt cx="3206744" cy="505836"/>
          </a:xfrm>
        </p:grpSpPr>
        <p:sp>
          <p:nvSpPr>
            <p:cNvPr id="3" name="文本框 2"/>
            <p:cNvSpPr txBox="1"/>
            <p:nvPr/>
          </p:nvSpPr>
          <p:spPr>
            <a:xfrm>
              <a:off x="3858922" y="2220443"/>
              <a:ext cx="2646878"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糖尿病的常见症状</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椭圆 6"/>
            <p:cNvSpPr/>
            <p:nvPr/>
          </p:nvSpPr>
          <p:spPr>
            <a:xfrm>
              <a:off x="3299056" y="2139339"/>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阿里巴巴普惠体" panose="00020600040101010101" pitchFamily="18" charset="-122"/>
                  <a:ea typeface="阿里巴巴普惠体" panose="00020600040101010101" pitchFamily="18" charset="-122"/>
                  <a:cs typeface="阿里巴巴普惠体" panose="00020600040101010101" pitchFamily="18" charset="-122"/>
                </a:rPr>
                <a:t>三</a:t>
              </a:r>
              <a:endParaRPr lang="zh-CN" altLang="en-US" sz="20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3" name="组合 12"/>
          <p:cNvGrpSpPr/>
          <p:nvPr/>
        </p:nvGrpSpPr>
        <p:grpSpPr>
          <a:xfrm>
            <a:off x="3752768" y="1978046"/>
            <a:ext cx="2550929" cy="3567005"/>
            <a:chOff x="1877494" y="1541558"/>
            <a:chExt cx="2550929" cy="3567005"/>
          </a:xfrm>
        </p:grpSpPr>
        <p:sp>
          <p:nvSpPr>
            <p:cNvPr id="5" name="文本框 4"/>
            <p:cNvSpPr txBox="1"/>
            <p:nvPr/>
          </p:nvSpPr>
          <p:spPr>
            <a:xfrm>
              <a:off x="1877494" y="2096135"/>
              <a:ext cx="2550929" cy="3012428"/>
            </a:xfrm>
            <a:prstGeom prst="rect">
              <a:avLst/>
            </a:prstGeom>
          </p:spPr>
          <p:txBody>
            <a:bodyPr wrap="square">
              <a:spAutoFit/>
            </a:bodyPr>
            <a:lstStyle/>
            <a:p>
              <a:pPr>
                <a:lnSpc>
                  <a:spcPct val="15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当血糖过高，而正常途径下又难以降血糖时，人体便会通过肾脏排出多余的糖分，维持血糖平衡；糖尿病患者因血糖难以正常利用，需要更多地通过肾脏排除糖分，这也是糖尿病名字的由来。</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矩形: 圆角 7"/>
            <p:cNvSpPr/>
            <p:nvPr/>
          </p:nvSpPr>
          <p:spPr>
            <a:xfrm>
              <a:off x="1946013" y="1541558"/>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多尿</a:t>
              </a:r>
              <a:endParaRPr lang="zh-CN" altLang="en-US" b="1" dirty="0"/>
            </a:p>
          </p:txBody>
        </p:sp>
      </p:gr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0660" y="1838590"/>
            <a:ext cx="2468502" cy="3706459"/>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530" y="1838590"/>
            <a:ext cx="2468502" cy="3706461"/>
          </a:xfrm>
          <a:prstGeom prst="rect">
            <a:avLst/>
          </a:prstGeom>
        </p:spPr>
      </p:pic>
      <p:grpSp>
        <p:nvGrpSpPr>
          <p:cNvPr id="14" name="组合 13"/>
          <p:cNvGrpSpPr/>
          <p:nvPr/>
        </p:nvGrpSpPr>
        <p:grpSpPr>
          <a:xfrm>
            <a:off x="9434928" y="2201079"/>
            <a:ext cx="1930220" cy="2482959"/>
            <a:chOff x="1877495" y="1517608"/>
            <a:chExt cx="1930220" cy="2482959"/>
          </a:xfrm>
        </p:grpSpPr>
        <p:sp>
          <p:nvSpPr>
            <p:cNvPr id="15" name="文本框 14"/>
            <p:cNvSpPr txBox="1"/>
            <p:nvPr/>
          </p:nvSpPr>
          <p:spPr>
            <a:xfrm>
              <a:off x="1877495" y="2096135"/>
              <a:ext cx="1930220" cy="1904432"/>
            </a:xfrm>
            <a:prstGeom prst="rect">
              <a:avLst/>
            </a:prstGeom>
          </p:spPr>
          <p:txBody>
            <a:bodyPr wrap="square">
              <a:spAutoFit/>
            </a:bodyPr>
            <a:lstStyle/>
            <a:p>
              <a:pPr>
                <a:lnSpc>
                  <a:spcPct val="15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大量水分随尿液排出体外，身体自然就会缺水，使糖尿病患者更多地感受到口渴、口干。</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6" name="矩形: 圆角 15"/>
            <p:cNvSpPr/>
            <p:nvPr/>
          </p:nvSpPr>
          <p:spPr>
            <a:xfrm>
              <a:off x="1946724" y="1517608"/>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口干舌燥</a:t>
              </a:r>
              <a:endParaRPr lang="zh-CN" altLang="en-US" b="1" dirty="0"/>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61880" y="1837027"/>
            <a:ext cx="2491410" cy="3740856"/>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404" y="1829650"/>
            <a:ext cx="2464468" cy="3700402"/>
          </a:xfrm>
          <a:prstGeom prst="rect">
            <a:avLst/>
          </a:prstGeom>
        </p:spPr>
      </p:pic>
      <p:grpSp>
        <p:nvGrpSpPr>
          <p:cNvPr id="2" name="组合 1"/>
          <p:cNvGrpSpPr/>
          <p:nvPr/>
        </p:nvGrpSpPr>
        <p:grpSpPr>
          <a:xfrm>
            <a:off x="1317628" y="504803"/>
            <a:ext cx="3206744" cy="505836"/>
            <a:chOff x="3299056" y="2139339"/>
            <a:chExt cx="3206744" cy="505836"/>
          </a:xfrm>
        </p:grpSpPr>
        <p:sp>
          <p:nvSpPr>
            <p:cNvPr id="3" name="文本框 2"/>
            <p:cNvSpPr txBox="1"/>
            <p:nvPr/>
          </p:nvSpPr>
          <p:spPr>
            <a:xfrm>
              <a:off x="3858922" y="2220443"/>
              <a:ext cx="2646878" cy="424732"/>
            </a:xfrm>
            <a:prstGeom prst="rect">
              <a:avLst/>
            </a:prstGeom>
          </p:spPr>
          <p:txBody>
            <a:bodyPr vert="horz" wrap="none" lIns="91440" tIns="45720" rIns="91440" bIns="45720" rtlCol="0">
              <a:sp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糖尿病的常见症状</a:t>
              </a:r>
              <a:endParaRPr lang="zh-CN" altLang="en-US" sz="2400" b="1" dirty="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7" name="椭圆 6"/>
            <p:cNvSpPr/>
            <p:nvPr/>
          </p:nvSpPr>
          <p:spPr>
            <a:xfrm>
              <a:off x="3299056" y="2139339"/>
              <a:ext cx="485557" cy="485557"/>
            </a:xfrm>
            <a:prstGeom prst="ellipse">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阿里巴巴普惠体" panose="00020600040101010101" pitchFamily="18" charset="-122"/>
                  <a:ea typeface="阿里巴巴普惠体" panose="00020600040101010101" pitchFamily="18" charset="-122"/>
                  <a:cs typeface="阿里巴巴普惠体" panose="00020600040101010101" pitchFamily="18" charset="-122"/>
                </a:rPr>
                <a:t>三</a:t>
              </a:r>
              <a:endParaRPr lang="zh-CN" altLang="en-US" sz="2000" dirty="0">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grpSp>
        <p:nvGrpSpPr>
          <p:cNvPr id="13" name="组合 12"/>
          <p:cNvGrpSpPr/>
          <p:nvPr/>
        </p:nvGrpSpPr>
        <p:grpSpPr>
          <a:xfrm>
            <a:off x="3939462" y="2108618"/>
            <a:ext cx="2234769" cy="3197673"/>
            <a:chOff x="1877494" y="1541558"/>
            <a:chExt cx="2234769" cy="3197673"/>
          </a:xfrm>
        </p:grpSpPr>
        <p:sp>
          <p:nvSpPr>
            <p:cNvPr id="5" name="文本框 4"/>
            <p:cNvSpPr txBox="1"/>
            <p:nvPr/>
          </p:nvSpPr>
          <p:spPr>
            <a:xfrm>
              <a:off x="1877494" y="2096135"/>
              <a:ext cx="2234769" cy="2643096"/>
            </a:xfrm>
            <a:prstGeom prst="rect">
              <a:avLst/>
            </a:prstGeom>
          </p:spPr>
          <p:txBody>
            <a:bodyPr wrap="square">
              <a:spAutoFit/>
            </a:bodyPr>
            <a:lstStyle/>
            <a:p>
              <a:pPr>
                <a:lnSpc>
                  <a:spcPct val="15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尽管血液中有不少血糖，身体细胞却因为代谢紊乱，无法利用血糖而处于一种“能量匮乏”的状态，再通过一系列作用，使人感受到饥饿，食欲增加。</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8" name="矩形: 圆角 7"/>
            <p:cNvSpPr/>
            <p:nvPr/>
          </p:nvSpPr>
          <p:spPr>
            <a:xfrm>
              <a:off x="1946013" y="1541558"/>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食欲增加</a:t>
              </a:r>
              <a:endParaRPr lang="zh-CN" altLang="en-US" b="1" dirty="0"/>
            </a:p>
          </p:txBody>
        </p:sp>
      </p:grpSp>
      <p:grpSp>
        <p:nvGrpSpPr>
          <p:cNvPr id="14" name="组合 13"/>
          <p:cNvGrpSpPr/>
          <p:nvPr/>
        </p:nvGrpSpPr>
        <p:grpSpPr>
          <a:xfrm>
            <a:off x="9434928" y="2201079"/>
            <a:ext cx="1930220" cy="2852291"/>
            <a:chOff x="1877495" y="1517608"/>
            <a:chExt cx="1930220" cy="2852291"/>
          </a:xfrm>
        </p:grpSpPr>
        <p:sp>
          <p:nvSpPr>
            <p:cNvPr id="15" name="文本框 14"/>
            <p:cNvSpPr txBox="1"/>
            <p:nvPr/>
          </p:nvSpPr>
          <p:spPr>
            <a:xfrm>
              <a:off x="1877495" y="2096135"/>
              <a:ext cx="1930220" cy="2273764"/>
            </a:xfrm>
            <a:prstGeom prst="rect">
              <a:avLst/>
            </a:prstGeom>
          </p:spPr>
          <p:txBody>
            <a:bodyPr wrap="square">
              <a:spAutoFit/>
            </a:bodyPr>
            <a:lstStyle/>
            <a:p>
              <a:pPr>
                <a:lnSpc>
                  <a:spcPct val="150000"/>
                </a:lnSpc>
              </a:pPr>
              <a:r>
                <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rPr>
                <a:t>糖尿病患者的身体细胞无法有效利用葡萄糖，会转而分解消耗脂肪、蛋白质来提供能量，体重会逐渐下降。</a:t>
              </a:r>
              <a:endParaRPr lang="zh-CN" altLang="en-US" sz="1600" dirty="0">
                <a:solidFill>
                  <a:schemeClr val="tx1">
                    <a:lumMod val="65000"/>
                    <a:lumOff val="3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sp>
          <p:nvSpPr>
            <p:cNvPr id="16" name="矩形: 圆角 15"/>
            <p:cNvSpPr/>
            <p:nvPr/>
          </p:nvSpPr>
          <p:spPr>
            <a:xfrm>
              <a:off x="1946724" y="1517608"/>
              <a:ext cx="1334483" cy="446067"/>
            </a:xfrm>
            <a:prstGeom prst="roundRect">
              <a:avLst/>
            </a:prstGeom>
            <a:solidFill>
              <a:srgbClr val="179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t>体重减少</a:t>
              </a:r>
              <a:endParaRPr lang="zh-CN" altLang="en-US" b="1" dirty="0"/>
            </a:p>
          </p:txBody>
        </p:sp>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10.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11.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12.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13.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14.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15.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2.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3.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4.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5.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6.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7.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8.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ags/tag9.xml><?xml version="1.0" encoding="utf-8"?>
<p:tagLst xmlns:p="http://schemas.openxmlformats.org/presentationml/2006/main">
  <p:tag name="KSO_WM_DIAGRAM_VIRTUALLY_FRAME" val="{&quot;height&quot;:229.52976377952754,&quot;left&quot;:319.39110236220466,&quot;top&quot;:61.10314960629921,&quot;width&quot;:373.6714173228346}"/>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4469</Words>
  <Application>WPS 演示</Application>
  <PresentationFormat>自定义</PresentationFormat>
  <Paragraphs>503</Paragraphs>
  <Slides>29</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29</vt:i4>
      </vt:variant>
    </vt:vector>
  </HeadingPairs>
  <TitlesOfParts>
    <vt:vector size="40" baseType="lpstr">
      <vt:lpstr>Arial</vt:lpstr>
      <vt:lpstr>宋体</vt:lpstr>
      <vt:lpstr>Wingdings</vt:lpstr>
      <vt:lpstr>阿里巴巴普惠体 Heavy</vt:lpstr>
      <vt:lpstr>仿宋</vt:lpstr>
      <vt:lpstr>阿里巴巴普惠体</vt:lpstr>
      <vt:lpstr>三极砖隶简体</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lenovo</dc:creator>
  <cp:lastModifiedBy>ALLLLLLLex</cp:lastModifiedBy>
  <cp:revision>88</cp:revision>
  <dcterms:created xsi:type="dcterms:W3CDTF">2023-08-09T12:44:00Z</dcterms:created>
  <dcterms:modified xsi:type="dcterms:W3CDTF">2025-12-24T08:21:14Z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2052-11.8.2.11718</vt:lpwstr>
  </property>
  <property fmtid="{D5CDD505-2E9C-101B-9397-08002B2CF9AE}" pid="3" name="ICV">
    <vt:lpwstr>CDFA2058C0984A65958B153601A9D36C_13</vt:lpwstr>
  </property>
</Properties>
</file>