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1" r:id="rId6"/>
    <p:sldId id="267" r:id="rId7"/>
    <p:sldId id="263" r:id="rId8"/>
    <p:sldId id="266" r:id="rId9"/>
    <p:sldId id="264" r:id="rId10"/>
    <p:sldId id="282" r:id="rId11"/>
    <p:sldId id="276" r:id="rId12"/>
    <p:sldId id="269" r:id="rId13"/>
    <p:sldId id="270" r:id="rId14"/>
    <p:sldId id="272" r:id="rId15"/>
    <p:sldId id="273" r:id="rId16"/>
    <p:sldId id="275" r:id="rId17"/>
    <p:sldId id="280" r:id="rId18"/>
    <p:sldId id="278" r:id="rId19"/>
    <p:sldId id="279" r:id="rId20"/>
    <p:sldId id="274" r:id="rId21"/>
    <p:sldId id="294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4"/>
    <p:restoredTop sz="94660"/>
  </p:normalViewPr>
  <p:slideViewPr>
    <p:cSldViewPr showGuides="1">
      <p:cViewPr>
        <p:scale>
          <a:sx n="75" d="100"/>
          <a:sy n="75" d="100"/>
        </p:scale>
        <p:origin x="-123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emf"/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2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r>
              <a:rPr lang="zh-CN" altLang="en-US" dirty="0"/>
              <a:t>民以食为天，我们的一生注定是与食物相伴一生，大量事实证明，在一定程度上可以治疗和预防各种疾病，可以改变健康走向。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Freeform 2"/>
          <p:cNvSpPr/>
          <p:nvPr/>
        </p:nvSpPr>
        <p:spPr bwMode="auto">
          <a:xfrm>
            <a:off x="4760913" y="20638"/>
            <a:ext cx="4438650" cy="4038600"/>
          </a:xfrm>
          <a:custGeom>
            <a:avLst/>
            <a:gdLst/>
            <a:ahLst/>
            <a:cxnLst>
              <a:cxn ang="0">
                <a:pos x="23" y="4"/>
              </a:cxn>
              <a:cxn ang="0">
                <a:pos x="11" y="71"/>
              </a:cxn>
              <a:cxn ang="0">
                <a:pos x="25" y="393"/>
              </a:cxn>
              <a:cxn ang="0">
                <a:pos x="54" y="457"/>
              </a:cxn>
              <a:cxn ang="0">
                <a:pos x="158" y="482"/>
              </a:cxn>
              <a:cxn ang="0">
                <a:pos x="204" y="495"/>
              </a:cxn>
              <a:cxn ang="0">
                <a:pos x="520" y="475"/>
              </a:cxn>
              <a:cxn ang="0">
                <a:pos x="533" y="167"/>
              </a:cxn>
              <a:cxn ang="0">
                <a:pos x="369" y="16"/>
              </a:cxn>
              <a:cxn ang="0">
                <a:pos x="249" y="29"/>
              </a:cxn>
              <a:cxn ang="0">
                <a:pos x="198" y="11"/>
              </a:cxn>
              <a:cxn ang="0">
                <a:pos x="151" y="2"/>
              </a:cxn>
              <a:cxn ang="0">
                <a:pos x="23" y="4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1" name="Group 3"/>
          <p:cNvGrpSpPr/>
          <p:nvPr/>
        </p:nvGrpSpPr>
        <p:grpSpPr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255" name="Freeform 4"/>
            <p:cNvSpPr/>
            <p:nvPr/>
          </p:nvSpPr>
          <p:spPr bwMode="auto">
            <a:xfrm>
              <a:off x="3060" y="18"/>
              <a:ext cx="490" cy="187"/>
            </a:xfrm>
            <a:custGeom>
              <a:avLst/>
              <a:gdLst/>
              <a:ahLst/>
              <a:cxnLst>
                <a:cxn ang="0">
                  <a:pos x="71" y="25"/>
                </a:cxn>
                <a:cxn ang="0">
                  <a:pos x="91" y="20"/>
                </a:cxn>
                <a:cxn ang="0">
                  <a:pos x="92" y="17"/>
                </a:cxn>
                <a:cxn ang="0">
                  <a:pos x="88" y="0"/>
                </a:cxn>
                <a:cxn ang="0">
                  <a:pos x="25" y="0"/>
                </a:cxn>
                <a:cxn ang="0">
                  <a:pos x="10" y="22"/>
                </a:cxn>
                <a:cxn ang="0">
                  <a:pos x="71" y="25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/>
              <a:ahLst/>
              <a:cxnLst>
                <a:cxn ang="0">
                  <a:pos x="504" y="1"/>
                </a:cxn>
                <a:cxn ang="0">
                  <a:pos x="157" y="0"/>
                </a:cxn>
                <a:cxn ang="0">
                  <a:pos x="225" y="21"/>
                </a:cxn>
                <a:cxn ang="0">
                  <a:pos x="174" y="39"/>
                </a:cxn>
                <a:cxn ang="0">
                  <a:pos x="207" y="71"/>
                </a:cxn>
                <a:cxn ang="0">
                  <a:pos x="74" y="60"/>
                </a:cxn>
                <a:cxn ang="0">
                  <a:pos x="26" y="63"/>
                </a:cxn>
                <a:cxn ang="0">
                  <a:pos x="199" y="487"/>
                </a:cxn>
                <a:cxn ang="0">
                  <a:pos x="144" y="341"/>
                </a:cxn>
                <a:cxn ang="0">
                  <a:pos x="105" y="376"/>
                </a:cxn>
                <a:cxn ang="0">
                  <a:pos x="94" y="435"/>
                </a:cxn>
                <a:cxn ang="0">
                  <a:pos x="124" y="265"/>
                </a:cxn>
                <a:cxn ang="0">
                  <a:pos x="153" y="228"/>
                </a:cxn>
                <a:cxn ang="0">
                  <a:pos x="209" y="237"/>
                </a:cxn>
                <a:cxn ang="0">
                  <a:pos x="188" y="306"/>
                </a:cxn>
                <a:cxn ang="0">
                  <a:pos x="192" y="395"/>
                </a:cxn>
                <a:cxn ang="0">
                  <a:pos x="515" y="483"/>
                </a:cxn>
                <a:cxn ang="0">
                  <a:pos x="454" y="427"/>
                </a:cxn>
                <a:cxn ang="0">
                  <a:pos x="425" y="345"/>
                </a:cxn>
                <a:cxn ang="0">
                  <a:pos x="396" y="270"/>
                </a:cxn>
                <a:cxn ang="0">
                  <a:pos x="460" y="256"/>
                </a:cxn>
                <a:cxn ang="0">
                  <a:pos x="407" y="223"/>
                </a:cxn>
                <a:cxn ang="0">
                  <a:pos x="439" y="226"/>
                </a:cxn>
                <a:cxn ang="0">
                  <a:pos x="438" y="209"/>
                </a:cxn>
                <a:cxn ang="0">
                  <a:pos x="376" y="211"/>
                </a:cxn>
                <a:cxn ang="0">
                  <a:pos x="357" y="343"/>
                </a:cxn>
                <a:cxn ang="0">
                  <a:pos x="347" y="230"/>
                </a:cxn>
                <a:cxn ang="0">
                  <a:pos x="331" y="182"/>
                </a:cxn>
                <a:cxn ang="0">
                  <a:pos x="347" y="136"/>
                </a:cxn>
                <a:cxn ang="0">
                  <a:pos x="339" y="99"/>
                </a:cxn>
                <a:cxn ang="0">
                  <a:pos x="331" y="62"/>
                </a:cxn>
                <a:cxn ang="0">
                  <a:pos x="369" y="103"/>
                </a:cxn>
                <a:cxn ang="0">
                  <a:pos x="415" y="47"/>
                </a:cxn>
                <a:cxn ang="0">
                  <a:pos x="409" y="95"/>
                </a:cxn>
                <a:cxn ang="0">
                  <a:pos x="401" y="130"/>
                </a:cxn>
                <a:cxn ang="0">
                  <a:pos x="401" y="181"/>
                </a:cxn>
                <a:cxn ang="0">
                  <a:pos x="558" y="181"/>
                </a:cxn>
                <a:cxn ang="0">
                  <a:pos x="554" y="76"/>
                </a:cxn>
                <a:cxn ang="0">
                  <a:pos x="249" y="69"/>
                </a:cxn>
                <a:cxn ang="0">
                  <a:pos x="293" y="93"/>
                </a:cxn>
                <a:cxn ang="0">
                  <a:pos x="171" y="195"/>
                </a:cxn>
                <a:cxn ang="0">
                  <a:pos x="69" y="98"/>
                </a:cxn>
                <a:cxn ang="0">
                  <a:pos x="191" y="106"/>
                </a:cxn>
                <a:cxn ang="0">
                  <a:pos x="220" y="105"/>
                </a:cxn>
                <a:cxn ang="0">
                  <a:pos x="302" y="121"/>
                </a:cxn>
                <a:cxn ang="0">
                  <a:pos x="276" y="256"/>
                </a:cxn>
                <a:cxn ang="0">
                  <a:pos x="260" y="137"/>
                </a:cxn>
                <a:cxn ang="0">
                  <a:pos x="171" y="195"/>
                </a:cxn>
                <a:cxn ang="0">
                  <a:pos x="223" y="225"/>
                </a:cxn>
                <a:cxn ang="0">
                  <a:pos x="247" y="158"/>
                </a:cxn>
                <a:cxn ang="0">
                  <a:pos x="326" y="292"/>
                </a:cxn>
                <a:cxn ang="0">
                  <a:pos x="215" y="321"/>
                </a:cxn>
                <a:cxn ang="0">
                  <a:pos x="309" y="277"/>
                </a:cxn>
                <a:cxn ang="0">
                  <a:pos x="318" y="133"/>
                </a:cxn>
                <a:cxn ang="0">
                  <a:pos x="313" y="213"/>
                </a:cxn>
                <a:cxn ang="0">
                  <a:pos x="299" y="144"/>
                </a:cxn>
                <a:cxn ang="0">
                  <a:pos x="507" y="179"/>
                </a:cxn>
                <a:cxn ang="0">
                  <a:pos x="461" y="162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Freeform 6"/>
            <p:cNvSpPr/>
            <p:nvPr/>
          </p:nvSpPr>
          <p:spPr bwMode="auto">
            <a:xfrm>
              <a:off x="3621" y="1287"/>
              <a:ext cx="238" cy="283"/>
            </a:xfrm>
            <a:custGeom>
              <a:avLst/>
              <a:gdLst/>
              <a:ahLst/>
              <a:cxnLst>
                <a:cxn ang="0">
                  <a:pos x="40" y="15"/>
                </a:cxn>
                <a:cxn ang="0">
                  <a:pos x="27" y="56"/>
                </a:cxn>
                <a:cxn ang="0">
                  <a:pos x="40" y="1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8" name="Freeform 7"/>
            <p:cNvSpPr/>
            <p:nvPr/>
          </p:nvSpPr>
          <p:spPr bwMode="auto">
            <a:xfrm>
              <a:off x="3403" y="1403"/>
              <a:ext cx="208" cy="379"/>
            </a:xfrm>
            <a:custGeom>
              <a:avLst/>
              <a:gdLst/>
              <a:ahLst/>
              <a:cxnLst>
                <a:cxn ang="0">
                  <a:pos x="19" y="27"/>
                </a:cxn>
                <a:cxn ang="0">
                  <a:pos x="12" y="69"/>
                </a:cxn>
                <a:cxn ang="0">
                  <a:pos x="40" y="45"/>
                </a:cxn>
                <a:cxn ang="0">
                  <a:pos x="37" y="24"/>
                </a:cxn>
                <a:cxn ang="0">
                  <a:pos x="19" y="27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9" name="Freeform 8"/>
            <p:cNvSpPr/>
            <p:nvPr/>
          </p:nvSpPr>
          <p:spPr bwMode="auto">
            <a:xfrm>
              <a:off x="3272" y="645"/>
              <a:ext cx="683" cy="318"/>
            </a:xfrm>
            <a:custGeom>
              <a:avLst/>
              <a:gdLst/>
              <a:ahLst/>
              <a:cxnLst>
                <a:cxn ang="0">
                  <a:pos x="112" y="4"/>
                </a:cxn>
                <a:cxn ang="0">
                  <a:pos x="24" y="4"/>
                </a:cxn>
                <a:cxn ang="0">
                  <a:pos x="2" y="25"/>
                </a:cxn>
                <a:cxn ang="0">
                  <a:pos x="60" y="58"/>
                </a:cxn>
                <a:cxn ang="0">
                  <a:pos x="96" y="54"/>
                </a:cxn>
                <a:cxn ang="0">
                  <a:pos x="113" y="53"/>
                </a:cxn>
                <a:cxn ang="0">
                  <a:pos x="112" y="4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0" name="Freeform 9"/>
            <p:cNvSpPr/>
            <p:nvPr/>
          </p:nvSpPr>
          <p:spPr bwMode="auto">
            <a:xfrm>
              <a:off x="4046" y="1545"/>
              <a:ext cx="490" cy="515"/>
            </a:xfrm>
            <a:custGeom>
              <a:avLst/>
              <a:gdLst/>
              <a:ahLst/>
              <a:cxnLst>
                <a:cxn ang="0">
                  <a:pos x="67" y="5"/>
                </a:cxn>
                <a:cxn ang="0">
                  <a:pos x="31" y="5"/>
                </a:cxn>
                <a:cxn ang="0">
                  <a:pos x="12" y="57"/>
                </a:cxn>
                <a:cxn ang="0">
                  <a:pos x="79" y="62"/>
                </a:cxn>
                <a:cxn ang="0">
                  <a:pos x="67" y="5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" name="Freeform 10"/>
            <p:cNvSpPr/>
            <p:nvPr/>
          </p:nvSpPr>
          <p:spPr bwMode="auto">
            <a:xfrm>
              <a:off x="5173" y="1024"/>
              <a:ext cx="501" cy="9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0" y="15"/>
                </a:cxn>
                <a:cxn ang="0">
                  <a:pos x="15" y="0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2" name="Freeform 11"/>
            <p:cNvSpPr/>
            <p:nvPr/>
          </p:nvSpPr>
          <p:spPr bwMode="auto">
            <a:xfrm>
              <a:off x="5340" y="1004"/>
              <a:ext cx="385" cy="237"/>
            </a:xfrm>
            <a:custGeom>
              <a:avLst/>
              <a:gdLst/>
              <a:ahLst/>
              <a:cxnLst>
                <a:cxn ang="0">
                  <a:pos x="21" y="37"/>
                </a:cxn>
                <a:cxn ang="0">
                  <a:pos x="70" y="17"/>
                </a:cxn>
                <a:cxn ang="0">
                  <a:pos x="48" y="3"/>
                </a:cxn>
                <a:cxn ang="0">
                  <a:pos x="19" y="32"/>
                </a:cxn>
                <a:cxn ang="0">
                  <a:pos x="21" y="37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Freeform 12"/>
            <p:cNvSpPr/>
            <p:nvPr/>
          </p:nvSpPr>
          <p:spPr bwMode="auto">
            <a:xfrm>
              <a:off x="5325" y="1201"/>
              <a:ext cx="415" cy="187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24" y="17"/>
                </a:cxn>
                <a:cxn ang="0">
                  <a:pos x="17" y="26"/>
                </a:cxn>
                <a:cxn ang="0">
                  <a:pos x="76" y="23"/>
                </a:cxn>
                <a:cxn ang="0">
                  <a:pos x="82" y="20"/>
                </a:cxn>
                <a:cxn ang="0">
                  <a:pos x="82" y="0"/>
                </a:cxn>
                <a:cxn ang="0">
                  <a:pos x="72" y="6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4" name="Freeform 13"/>
            <p:cNvSpPr/>
            <p:nvPr/>
          </p:nvSpPr>
          <p:spPr bwMode="auto">
            <a:xfrm>
              <a:off x="5001" y="1378"/>
              <a:ext cx="698" cy="167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8" y="14"/>
                </a:cxn>
                <a:cxn ang="0">
                  <a:pos x="57" y="22"/>
                </a:cxn>
                <a:cxn ang="0">
                  <a:pos x="117" y="23"/>
                </a:cxn>
                <a:cxn ang="0">
                  <a:pos x="114" y="8"/>
                </a:cxn>
                <a:cxn ang="0">
                  <a:pos x="82" y="3"/>
                </a:cxn>
                <a:cxn ang="0">
                  <a:pos x="21" y="1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5" name="Freeform 14"/>
            <p:cNvSpPr/>
            <p:nvPr/>
          </p:nvSpPr>
          <p:spPr bwMode="auto">
            <a:xfrm>
              <a:off x="5077" y="1540"/>
              <a:ext cx="567" cy="146"/>
            </a:xfrm>
            <a:custGeom>
              <a:avLst/>
              <a:gdLst/>
              <a:ahLst/>
              <a:cxnLst>
                <a:cxn ang="0">
                  <a:pos x="98" y="19"/>
                </a:cxn>
                <a:cxn ang="0">
                  <a:pos x="103" y="4"/>
                </a:cxn>
                <a:cxn ang="0">
                  <a:pos x="74" y="10"/>
                </a:cxn>
                <a:cxn ang="0">
                  <a:pos x="36" y="6"/>
                </a:cxn>
                <a:cxn ang="0">
                  <a:pos x="2" y="4"/>
                </a:cxn>
                <a:cxn ang="0">
                  <a:pos x="98" y="19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Freeform 15"/>
            <p:cNvSpPr/>
            <p:nvPr/>
          </p:nvSpPr>
          <p:spPr bwMode="auto">
            <a:xfrm>
              <a:off x="5042" y="1656"/>
              <a:ext cx="581" cy="480"/>
            </a:xfrm>
            <a:custGeom>
              <a:avLst/>
              <a:gdLst/>
              <a:ahLst/>
              <a:cxnLst>
                <a:cxn ang="0">
                  <a:pos x="3" y="53"/>
                </a:cxn>
                <a:cxn ang="0">
                  <a:pos x="26" y="54"/>
                </a:cxn>
                <a:cxn ang="0">
                  <a:pos x="50" y="77"/>
                </a:cxn>
                <a:cxn ang="0">
                  <a:pos x="59" y="84"/>
                </a:cxn>
                <a:cxn ang="0">
                  <a:pos x="81" y="52"/>
                </a:cxn>
                <a:cxn ang="0">
                  <a:pos x="111" y="52"/>
                </a:cxn>
                <a:cxn ang="0">
                  <a:pos x="79" y="27"/>
                </a:cxn>
                <a:cxn ang="0">
                  <a:pos x="37" y="16"/>
                </a:cxn>
                <a:cxn ang="0">
                  <a:pos x="12" y="41"/>
                </a:cxn>
                <a:cxn ang="0">
                  <a:pos x="3" y="53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7" name="Freeform 16"/>
            <p:cNvSpPr/>
            <p:nvPr/>
          </p:nvSpPr>
          <p:spPr bwMode="auto">
            <a:xfrm>
              <a:off x="5421" y="1464"/>
              <a:ext cx="329" cy="854"/>
            </a:xfrm>
            <a:custGeom>
              <a:avLst/>
              <a:gdLst/>
              <a:ahLst/>
              <a:cxnLst>
                <a:cxn ang="0">
                  <a:pos x="51" y="40"/>
                </a:cxn>
                <a:cxn ang="0">
                  <a:pos x="22" y="49"/>
                </a:cxn>
                <a:cxn ang="0">
                  <a:pos x="22" y="59"/>
                </a:cxn>
                <a:cxn ang="0">
                  <a:pos x="50" y="90"/>
                </a:cxn>
                <a:cxn ang="0">
                  <a:pos x="34" y="118"/>
                </a:cxn>
                <a:cxn ang="0">
                  <a:pos x="0" y="148"/>
                </a:cxn>
                <a:cxn ang="0">
                  <a:pos x="17" y="155"/>
                </a:cxn>
                <a:cxn ang="0">
                  <a:pos x="47" y="166"/>
                </a:cxn>
                <a:cxn ang="0">
                  <a:pos x="63" y="162"/>
                </a:cxn>
                <a:cxn ang="0">
                  <a:pos x="65" y="0"/>
                </a:cxn>
                <a:cxn ang="0">
                  <a:pos x="51" y="40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17"/>
          <p:cNvGrpSpPr/>
          <p:nvPr/>
        </p:nvGrpSpPr>
        <p:grpSpPr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69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1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2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3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4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5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8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9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0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1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2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3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4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5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7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8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9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0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1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2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3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4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5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6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9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0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2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4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5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6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0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5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6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8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0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1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2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3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4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5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6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8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9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0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1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2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3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5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6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9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0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1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2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3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4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5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6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7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9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0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1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2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3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4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5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6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7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9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0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1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4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5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6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7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1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2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3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4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5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6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7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0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1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2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3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4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5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6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7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8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2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3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4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5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6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0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1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2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3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4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5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6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7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8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2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" name="Freeform 162"/>
            <p:cNvSpPr/>
            <p:nvPr/>
          </p:nvSpPr>
          <p:spPr bwMode="auto">
            <a:xfrm>
              <a:off x="349" y="3304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11" name="Group 168"/>
          <p:cNvGrpSpPr/>
          <p:nvPr/>
        </p:nvGrpSpPr>
        <p:grpSpPr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415" name="Freeform 169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6" name="Freeform 170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7" name="Freeform 171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8" name="Freeform 172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9" name="Freeform 173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" name="Freeform 174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" name="Freeform 175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2" name="Freeform 176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3" name="Freeform 177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" name="Freeform 178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5" name="Freeform 179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6" name="Freeform 180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7" name="Freeform 181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0275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90279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28" name="Rectangle 1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84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1F5F88-7CAD-4662-A60C-117B07B1A9F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1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ctr" fontAlgn="base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trike="noStrike" noProof="1" dirty="0"/>
          </a:p>
        </p:txBody>
      </p:sp>
      <p:sp>
        <p:nvSpPr>
          <p:cNvPr id="430" name="Rectangle 1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7C8C7-95DC-4106-BDEA-B2D091D37C1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z="14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7C8C7-95DC-4106-BDEA-B2D091D37C1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z="14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4000500" cy="21732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62500" y="3925888"/>
            <a:ext cx="4000500" cy="21732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7C8C7-95DC-4106-BDEA-B2D091D37C1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z="14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7C8C7-95DC-4106-BDEA-B2D091D37C1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z="14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7C8C7-95DC-4106-BDEA-B2D091D37C1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z="14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7C8C7-95DC-4106-BDEA-B2D091D37C1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z="14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7C8C7-95DC-4106-BDEA-B2D091D37C1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z="14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7C8C7-95DC-4106-BDEA-B2D091D37C1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z="14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7C8C7-95DC-4106-BDEA-B2D091D37C1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z="14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7C8C7-95DC-4106-BDEA-B2D091D37C1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z="14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7C8C7-95DC-4106-BDEA-B2D091D37C1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z="14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89091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092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093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094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095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096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097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098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099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00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01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02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03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04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05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06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07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08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09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10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11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12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13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14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15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16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17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18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19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20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21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22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23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24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25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26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27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28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29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30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31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32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33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34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35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36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37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38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39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40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41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42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43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44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45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46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47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48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49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50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51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52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53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54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55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56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57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58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59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60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61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62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63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64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65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66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67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68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69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70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71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72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73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74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75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76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77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78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79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80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81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82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83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84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85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86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87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88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89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90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91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92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93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94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95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96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97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98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199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00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01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02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03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04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05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06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07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08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09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10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11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12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13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14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15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16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17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18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19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20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21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22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23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24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25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26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27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28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29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30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31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32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33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34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35" name="Freeform 147"/>
            <p:cNvSpPr/>
            <p:nvPr/>
          </p:nvSpPr>
          <p:spPr bwMode="auto">
            <a:xfrm>
              <a:off x="349" y="3304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72" name="Group 148"/>
          <p:cNvGrpSpPr/>
          <p:nvPr/>
        </p:nvGrpSpPr>
        <p:grpSpPr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89237" name="Freeform 149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38" name="Freeform 150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39" name="Freeform 151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40" name="Freeform 152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41" name="Freeform 153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42" name="Freeform 154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43" name="Freeform 155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44" name="Freeform 156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45" name="Freeform 157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46" name="Freeform 158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47" name="Freeform 159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48" name="Freeform 160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49" name="Freeform 161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86" name="Group 162"/>
          <p:cNvGrpSpPr/>
          <p:nvPr/>
        </p:nvGrpSpPr>
        <p:grpSpPr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89251" name="Freeform 163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52" name="Freeform 164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53" name="Freeform 165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54" name="Freeform 166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55" name="Freeform 167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56" name="Freeform 168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57" name="Freeform 169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58" name="Freeform 170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59" name="Freeform 171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60" name="Freeform 172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61" name="Freeform 173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62" name="Freeform 174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63" name="Freeform 175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00" name="Group 176"/>
          <p:cNvGrpSpPr/>
          <p:nvPr/>
        </p:nvGrpSpPr>
        <p:grpSpPr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89265" name="Freeform 177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66" name="Freeform 178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67" name="Freeform 179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68" name="Freeform 180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69" name="Freeform 181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70" name="Freeform 182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71" name="Freeform 183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72" name="Freeform 184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73" name="Freeform 185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74" name="Freeform 186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75" name="Freeform 187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76" name="Freeform 188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77" name="Freeform 189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14" name="Group 190"/>
          <p:cNvGrpSpPr/>
          <p:nvPr/>
        </p:nvGrpSpPr>
        <p:grpSpPr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89279" name="Freeform 191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80" name="Freeform 192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81" name="Freeform 193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82" name="Freeform 194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83" name="Freeform 195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84" name="Freeform 196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85" name="Freeform 197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86" name="Freeform 198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87" name="Freeform 199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88" name="Freeform 200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89" name="Freeform 201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90" name="Freeform 202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91" name="Freeform 203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28" name="Group 204"/>
          <p:cNvGrpSpPr/>
          <p:nvPr/>
        </p:nvGrpSpPr>
        <p:grpSpPr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89293" name="Freeform 205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94" name="Freeform 206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95" name="Freeform 207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96" name="Freeform 208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97" name="Freeform 209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98" name="Freeform 210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299" name="Freeform 211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00" name="Freeform 212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01" name="Freeform 213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02" name="Freeform 214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03" name="Freeform 215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04" name="Freeform 216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05" name="Freeform 217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42" name="Group 218"/>
          <p:cNvGrpSpPr/>
          <p:nvPr/>
        </p:nvGrpSpPr>
        <p:grpSpPr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89307" name="Freeform 219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08" name="Freeform 220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09" name="Freeform 221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10" name="Freeform 222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11" name="Freeform 223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12" name="Freeform 224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13" name="Freeform 225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14" name="Freeform 226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15" name="Freeform 227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16" name="Freeform 228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17" name="Freeform 229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18" name="Freeform 230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9319" name="Freeform 231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56" name="Group 232"/>
          <p:cNvGrpSpPr/>
          <p:nvPr/>
        </p:nvGrpSpPr>
        <p:grpSpPr>
          <a:xfrm>
            <a:off x="6934200" y="-7937"/>
            <a:ext cx="2317750" cy="2063750"/>
            <a:chOff x="4080" y="-5"/>
            <a:chExt cx="1748" cy="1556"/>
          </a:xfrm>
        </p:grpSpPr>
        <p:sp>
          <p:nvSpPr>
            <p:cNvPr id="89321" name="Freeform 233"/>
            <p:cNvSpPr/>
            <p:nvPr/>
          </p:nvSpPr>
          <p:spPr bwMode="auto">
            <a:xfrm>
              <a:off x="4161" y="-5"/>
              <a:ext cx="1586" cy="1443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11" y="71"/>
                </a:cxn>
                <a:cxn ang="0">
                  <a:pos x="25" y="393"/>
                </a:cxn>
                <a:cxn ang="0">
                  <a:pos x="54" y="457"/>
                </a:cxn>
                <a:cxn ang="0">
                  <a:pos x="158" y="482"/>
                </a:cxn>
                <a:cxn ang="0">
                  <a:pos x="204" y="495"/>
                </a:cxn>
                <a:cxn ang="0">
                  <a:pos x="520" y="475"/>
                </a:cxn>
                <a:cxn ang="0">
                  <a:pos x="533" y="167"/>
                </a:cxn>
                <a:cxn ang="0">
                  <a:pos x="369" y="16"/>
                </a:cxn>
                <a:cxn ang="0">
                  <a:pos x="249" y="29"/>
                </a:cxn>
                <a:cxn ang="0">
                  <a:pos x="198" y="11"/>
                </a:cxn>
                <a:cxn ang="0">
                  <a:pos x="151" y="2"/>
                </a:cxn>
                <a:cxn ang="0">
                  <a:pos x="23" y="4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258" name="Group 234"/>
            <p:cNvGrpSpPr/>
            <p:nvPr userDrawn="1"/>
          </p:nvGrpSpPr>
          <p:grpSpPr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89323" name="Freeform 235"/>
              <p:cNvSpPr/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/>
                <a:ahLst/>
                <a:cxnLst>
                  <a:cxn ang="0">
                    <a:pos x="71" y="25"/>
                  </a:cxn>
                  <a:cxn ang="0">
                    <a:pos x="91" y="20"/>
                  </a:cxn>
                  <a:cxn ang="0">
                    <a:pos x="92" y="17"/>
                  </a:cxn>
                  <a:cxn ang="0">
                    <a:pos x="88" y="0"/>
                  </a:cxn>
                  <a:cxn ang="0">
                    <a:pos x="25" y="0"/>
                  </a:cxn>
                  <a:cxn ang="0">
                    <a:pos x="10" y="22"/>
                  </a:cxn>
                  <a:cxn ang="0">
                    <a:pos x="71" y="25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324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/>
                <a:ahLst/>
                <a:cxnLst>
                  <a:cxn ang="0">
                    <a:pos x="504" y="1"/>
                  </a:cxn>
                  <a:cxn ang="0">
                    <a:pos x="157" y="0"/>
                  </a:cxn>
                  <a:cxn ang="0">
                    <a:pos x="225" y="21"/>
                  </a:cxn>
                  <a:cxn ang="0">
                    <a:pos x="174" y="39"/>
                  </a:cxn>
                  <a:cxn ang="0">
                    <a:pos x="207" y="71"/>
                  </a:cxn>
                  <a:cxn ang="0">
                    <a:pos x="74" y="60"/>
                  </a:cxn>
                  <a:cxn ang="0">
                    <a:pos x="26" y="63"/>
                  </a:cxn>
                  <a:cxn ang="0">
                    <a:pos x="199" y="487"/>
                  </a:cxn>
                  <a:cxn ang="0">
                    <a:pos x="144" y="341"/>
                  </a:cxn>
                  <a:cxn ang="0">
                    <a:pos x="105" y="376"/>
                  </a:cxn>
                  <a:cxn ang="0">
                    <a:pos x="94" y="435"/>
                  </a:cxn>
                  <a:cxn ang="0">
                    <a:pos x="124" y="265"/>
                  </a:cxn>
                  <a:cxn ang="0">
                    <a:pos x="153" y="228"/>
                  </a:cxn>
                  <a:cxn ang="0">
                    <a:pos x="209" y="237"/>
                  </a:cxn>
                  <a:cxn ang="0">
                    <a:pos x="188" y="306"/>
                  </a:cxn>
                  <a:cxn ang="0">
                    <a:pos x="192" y="395"/>
                  </a:cxn>
                  <a:cxn ang="0">
                    <a:pos x="515" y="483"/>
                  </a:cxn>
                  <a:cxn ang="0">
                    <a:pos x="454" y="427"/>
                  </a:cxn>
                  <a:cxn ang="0">
                    <a:pos x="425" y="345"/>
                  </a:cxn>
                  <a:cxn ang="0">
                    <a:pos x="396" y="270"/>
                  </a:cxn>
                  <a:cxn ang="0">
                    <a:pos x="460" y="256"/>
                  </a:cxn>
                  <a:cxn ang="0">
                    <a:pos x="407" y="223"/>
                  </a:cxn>
                  <a:cxn ang="0">
                    <a:pos x="439" y="226"/>
                  </a:cxn>
                  <a:cxn ang="0">
                    <a:pos x="438" y="209"/>
                  </a:cxn>
                  <a:cxn ang="0">
                    <a:pos x="376" y="211"/>
                  </a:cxn>
                  <a:cxn ang="0">
                    <a:pos x="357" y="343"/>
                  </a:cxn>
                  <a:cxn ang="0">
                    <a:pos x="347" y="230"/>
                  </a:cxn>
                  <a:cxn ang="0">
                    <a:pos x="331" y="182"/>
                  </a:cxn>
                  <a:cxn ang="0">
                    <a:pos x="347" y="136"/>
                  </a:cxn>
                  <a:cxn ang="0">
                    <a:pos x="339" y="99"/>
                  </a:cxn>
                  <a:cxn ang="0">
                    <a:pos x="331" y="62"/>
                  </a:cxn>
                  <a:cxn ang="0">
                    <a:pos x="369" y="103"/>
                  </a:cxn>
                  <a:cxn ang="0">
                    <a:pos x="415" y="47"/>
                  </a:cxn>
                  <a:cxn ang="0">
                    <a:pos x="409" y="95"/>
                  </a:cxn>
                  <a:cxn ang="0">
                    <a:pos x="401" y="130"/>
                  </a:cxn>
                  <a:cxn ang="0">
                    <a:pos x="401" y="181"/>
                  </a:cxn>
                  <a:cxn ang="0">
                    <a:pos x="558" y="181"/>
                  </a:cxn>
                  <a:cxn ang="0">
                    <a:pos x="554" y="76"/>
                  </a:cxn>
                  <a:cxn ang="0">
                    <a:pos x="249" y="69"/>
                  </a:cxn>
                  <a:cxn ang="0">
                    <a:pos x="293" y="93"/>
                  </a:cxn>
                  <a:cxn ang="0">
                    <a:pos x="171" y="195"/>
                  </a:cxn>
                  <a:cxn ang="0">
                    <a:pos x="69" y="98"/>
                  </a:cxn>
                  <a:cxn ang="0">
                    <a:pos x="191" y="106"/>
                  </a:cxn>
                  <a:cxn ang="0">
                    <a:pos x="220" y="105"/>
                  </a:cxn>
                  <a:cxn ang="0">
                    <a:pos x="302" y="121"/>
                  </a:cxn>
                  <a:cxn ang="0">
                    <a:pos x="276" y="256"/>
                  </a:cxn>
                  <a:cxn ang="0">
                    <a:pos x="260" y="137"/>
                  </a:cxn>
                  <a:cxn ang="0">
                    <a:pos x="171" y="195"/>
                  </a:cxn>
                  <a:cxn ang="0">
                    <a:pos x="223" y="225"/>
                  </a:cxn>
                  <a:cxn ang="0">
                    <a:pos x="247" y="158"/>
                  </a:cxn>
                  <a:cxn ang="0">
                    <a:pos x="326" y="292"/>
                  </a:cxn>
                  <a:cxn ang="0">
                    <a:pos x="215" y="321"/>
                  </a:cxn>
                  <a:cxn ang="0">
                    <a:pos x="309" y="277"/>
                  </a:cxn>
                  <a:cxn ang="0">
                    <a:pos x="318" y="133"/>
                  </a:cxn>
                  <a:cxn ang="0">
                    <a:pos x="313" y="213"/>
                  </a:cxn>
                  <a:cxn ang="0">
                    <a:pos x="299" y="144"/>
                  </a:cxn>
                  <a:cxn ang="0">
                    <a:pos x="507" y="179"/>
                  </a:cxn>
                  <a:cxn ang="0">
                    <a:pos x="461" y="162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325" name="Freeform 237"/>
              <p:cNvSpPr/>
              <p:nvPr/>
            </p:nvSpPr>
            <p:spPr bwMode="auto">
              <a:xfrm>
                <a:off x="3621" y="1287"/>
                <a:ext cx="238" cy="283"/>
              </a:xfrm>
              <a:custGeom>
                <a:avLst/>
                <a:gdLst/>
                <a:ahLst/>
                <a:cxnLst>
                  <a:cxn ang="0">
                    <a:pos x="40" y="15"/>
                  </a:cxn>
                  <a:cxn ang="0">
                    <a:pos x="27" y="56"/>
                  </a:cxn>
                  <a:cxn ang="0">
                    <a:pos x="40" y="1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326" name="Freeform 238"/>
              <p:cNvSpPr/>
              <p:nvPr/>
            </p:nvSpPr>
            <p:spPr bwMode="auto">
              <a:xfrm>
                <a:off x="3403" y="1403"/>
                <a:ext cx="208" cy="379"/>
              </a:xfrm>
              <a:custGeom>
                <a:avLst/>
                <a:gdLst/>
                <a:ahLst/>
                <a:cxnLst>
                  <a:cxn ang="0">
                    <a:pos x="19" y="27"/>
                  </a:cxn>
                  <a:cxn ang="0">
                    <a:pos x="12" y="69"/>
                  </a:cxn>
                  <a:cxn ang="0">
                    <a:pos x="40" y="45"/>
                  </a:cxn>
                  <a:cxn ang="0">
                    <a:pos x="37" y="24"/>
                  </a:cxn>
                  <a:cxn ang="0">
                    <a:pos x="19" y="27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327" name="Freeform 239"/>
              <p:cNvSpPr/>
              <p:nvPr/>
            </p:nvSpPr>
            <p:spPr bwMode="auto">
              <a:xfrm>
                <a:off x="3272" y="645"/>
                <a:ext cx="683" cy="318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24" y="4"/>
                  </a:cxn>
                  <a:cxn ang="0">
                    <a:pos x="2" y="25"/>
                  </a:cxn>
                  <a:cxn ang="0">
                    <a:pos x="60" y="58"/>
                  </a:cxn>
                  <a:cxn ang="0">
                    <a:pos x="96" y="54"/>
                  </a:cxn>
                  <a:cxn ang="0">
                    <a:pos x="113" y="53"/>
                  </a:cxn>
                  <a:cxn ang="0">
                    <a:pos x="112" y="4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328" name="Freeform 240"/>
              <p:cNvSpPr/>
              <p:nvPr/>
            </p:nvSpPr>
            <p:spPr bwMode="auto">
              <a:xfrm>
                <a:off x="4046" y="1545"/>
                <a:ext cx="490" cy="515"/>
              </a:xfrm>
              <a:custGeom>
                <a:avLst/>
                <a:gdLst/>
                <a:ahLst/>
                <a:cxnLst>
                  <a:cxn ang="0">
                    <a:pos x="67" y="5"/>
                  </a:cxn>
                  <a:cxn ang="0">
                    <a:pos x="31" y="5"/>
                  </a:cxn>
                  <a:cxn ang="0">
                    <a:pos x="12" y="57"/>
                  </a:cxn>
                  <a:cxn ang="0">
                    <a:pos x="79" y="62"/>
                  </a:cxn>
                  <a:cxn ang="0">
                    <a:pos x="67" y="5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329" name="Freeform 241"/>
              <p:cNvSpPr/>
              <p:nvPr/>
            </p:nvSpPr>
            <p:spPr bwMode="auto">
              <a:xfrm>
                <a:off x="5173" y="1024"/>
                <a:ext cx="501" cy="9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0" y="15"/>
                  </a:cxn>
                  <a:cxn ang="0">
                    <a:pos x="15" y="0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330" name="Freeform 242"/>
              <p:cNvSpPr/>
              <p:nvPr/>
            </p:nvSpPr>
            <p:spPr bwMode="auto">
              <a:xfrm>
                <a:off x="5340" y="1004"/>
                <a:ext cx="385" cy="237"/>
              </a:xfrm>
              <a:custGeom>
                <a:avLst/>
                <a:gdLst/>
                <a:ahLst/>
                <a:cxnLst>
                  <a:cxn ang="0">
                    <a:pos x="21" y="37"/>
                  </a:cxn>
                  <a:cxn ang="0">
                    <a:pos x="70" y="17"/>
                  </a:cxn>
                  <a:cxn ang="0">
                    <a:pos x="48" y="3"/>
                  </a:cxn>
                  <a:cxn ang="0">
                    <a:pos x="19" y="32"/>
                  </a:cxn>
                  <a:cxn ang="0">
                    <a:pos x="21" y="37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331" name="Freeform 243"/>
              <p:cNvSpPr/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/>
                <a:ahLst/>
                <a:cxnLst>
                  <a:cxn ang="0">
                    <a:pos x="72" y="6"/>
                  </a:cxn>
                  <a:cxn ang="0">
                    <a:pos x="24" y="17"/>
                  </a:cxn>
                  <a:cxn ang="0">
                    <a:pos x="17" y="26"/>
                  </a:cxn>
                  <a:cxn ang="0">
                    <a:pos x="76" y="23"/>
                  </a:cxn>
                  <a:cxn ang="0">
                    <a:pos x="82" y="20"/>
                  </a:cxn>
                  <a:cxn ang="0">
                    <a:pos x="82" y="0"/>
                  </a:cxn>
                  <a:cxn ang="0">
                    <a:pos x="72" y="6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332" name="Freeform 244"/>
              <p:cNvSpPr/>
              <p:nvPr/>
            </p:nvSpPr>
            <p:spPr bwMode="auto">
              <a:xfrm>
                <a:off x="5001" y="1378"/>
                <a:ext cx="698" cy="167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8" y="14"/>
                  </a:cxn>
                  <a:cxn ang="0">
                    <a:pos x="57" y="22"/>
                  </a:cxn>
                  <a:cxn ang="0">
                    <a:pos x="117" y="23"/>
                  </a:cxn>
                  <a:cxn ang="0">
                    <a:pos x="114" y="8"/>
                  </a:cxn>
                  <a:cxn ang="0">
                    <a:pos x="82" y="3"/>
                  </a:cxn>
                  <a:cxn ang="0">
                    <a:pos x="21" y="1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333" name="Freeform 245"/>
              <p:cNvSpPr/>
              <p:nvPr/>
            </p:nvSpPr>
            <p:spPr bwMode="auto">
              <a:xfrm>
                <a:off x="5077" y="1540"/>
                <a:ext cx="567" cy="146"/>
              </a:xfrm>
              <a:custGeom>
                <a:avLst/>
                <a:gdLst/>
                <a:ahLst/>
                <a:cxnLst>
                  <a:cxn ang="0">
                    <a:pos x="98" y="19"/>
                  </a:cxn>
                  <a:cxn ang="0">
                    <a:pos x="103" y="4"/>
                  </a:cxn>
                  <a:cxn ang="0">
                    <a:pos x="74" y="10"/>
                  </a:cxn>
                  <a:cxn ang="0">
                    <a:pos x="36" y="6"/>
                  </a:cxn>
                  <a:cxn ang="0">
                    <a:pos x="2" y="4"/>
                  </a:cxn>
                  <a:cxn ang="0">
                    <a:pos x="98" y="19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334" name="Freeform 246"/>
              <p:cNvSpPr/>
              <p:nvPr/>
            </p:nvSpPr>
            <p:spPr bwMode="auto">
              <a:xfrm>
                <a:off x="5042" y="1656"/>
                <a:ext cx="581" cy="480"/>
              </a:xfrm>
              <a:custGeom>
                <a:avLst/>
                <a:gdLst/>
                <a:ahLst/>
                <a:cxnLst>
                  <a:cxn ang="0">
                    <a:pos x="3" y="53"/>
                  </a:cxn>
                  <a:cxn ang="0">
                    <a:pos x="26" y="54"/>
                  </a:cxn>
                  <a:cxn ang="0">
                    <a:pos x="50" y="77"/>
                  </a:cxn>
                  <a:cxn ang="0">
                    <a:pos x="59" y="84"/>
                  </a:cxn>
                  <a:cxn ang="0">
                    <a:pos x="81" y="52"/>
                  </a:cxn>
                  <a:cxn ang="0">
                    <a:pos x="111" y="52"/>
                  </a:cxn>
                  <a:cxn ang="0">
                    <a:pos x="79" y="27"/>
                  </a:cxn>
                  <a:cxn ang="0">
                    <a:pos x="37" y="16"/>
                  </a:cxn>
                  <a:cxn ang="0">
                    <a:pos x="12" y="41"/>
                  </a:cxn>
                  <a:cxn ang="0">
                    <a:pos x="3" y="53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335" name="Freeform 247"/>
              <p:cNvSpPr/>
              <p:nvPr/>
            </p:nvSpPr>
            <p:spPr bwMode="auto">
              <a:xfrm>
                <a:off x="5421" y="1464"/>
                <a:ext cx="329" cy="854"/>
              </a:xfrm>
              <a:custGeom>
                <a:avLst/>
                <a:gdLst/>
                <a:ahLst/>
                <a:cxnLst>
                  <a:cxn ang="0">
                    <a:pos x="51" y="40"/>
                  </a:cxn>
                  <a:cxn ang="0">
                    <a:pos x="22" y="49"/>
                  </a:cxn>
                  <a:cxn ang="0">
                    <a:pos x="22" y="59"/>
                  </a:cxn>
                  <a:cxn ang="0">
                    <a:pos x="50" y="90"/>
                  </a:cxn>
                  <a:cxn ang="0">
                    <a:pos x="34" y="118"/>
                  </a:cxn>
                  <a:cxn ang="0">
                    <a:pos x="0" y="148"/>
                  </a:cxn>
                  <a:cxn ang="0">
                    <a:pos x="17" y="155"/>
                  </a:cxn>
                  <a:cxn ang="0">
                    <a:pos x="47" y="166"/>
                  </a:cxn>
                  <a:cxn ang="0">
                    <a:pos x="63" y="162"/>
                  </a:cxn>
                  <a:cxn ang="0">
                    <a:pos x="65" y="0"/>
                  </a:cxn>
                  <a:cxn ang="0">
                    <a:pos x="51" y="40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272" name="Rectangle 248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73" name="Rectangle 249"/>
          <p:cNvSpPr>
            <a:spLocks noGrp="1" noRot="1"/>
          </p:cNvSpPr>
          <p:nvPr>
            <p:ph type="body"/>
          </p:nvPr>
        </p:nvSpPr>
        <p:spPr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9338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7C8C7-95DC-4106-BDEA-B2D091D37C1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9339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lvl="0" eaLnBrk="1" fontAlgn="base" hangingPunct="1"/>
            <a:r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.食物是天然的医生</a:t>
            </a:r>
            <a:endParaRPr lang="en-US" altLang="zh-CN" sz="1400" strike="noStrike" noProof="1" dirty="0">
              <a:latin typeface="Arial" panose="020B0604020202020204" pitchFamily="34" charset="0"/>
            </a:endParaRPr>
          </a:p>
        </p:txBody>
      </p:sp>
      <p:sp>
        <p:nvSpPr>
          <p:cNvPr id="89340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e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1.e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e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070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052513"/>
            <a:ext cx="9504363" cy="643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Rectangle 5"/>
          <p:cNvSpPr/>
          <p:nvPr/>
        </p:nvSpPr>
        <p:spPr>
          <a:xfrm>
            <a:off x="684530" y="60325"/>
            <a:ext cx="8281670" cy="21691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noAutofit/>
          </a:bodyPr>
          <a:p>
            <a:endParaRPr lang="zh-CN" altLang="en-US" sz="6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6000" b="1" dirty="0">
                <a:latin typeface="Arial" panose="020B0604020202020204" pitchFamily="34" charset="0"/>
                <a:ea typeface="宋体" panose="02010600030101010101" pitchFamily="2" charset="-122"/>
              </a:rPr>
              <a:t>心血管疾病的健康宣教</a:t>
            </a:r>
            <a:endParaRPr lang="zh-CN" altLang="en-US" sz="6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    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------</a:t>
            </a:r>
            <a:r>
              <a:rPr lang="zh-CN" altLang="en-US" sz="5400" b="1" dirty="0">
                <a:latin typeface="Arial" panose="020B0604020202020204" pitchFamily="34" charset="0"/>
                <a:ea typeface="宋体" panose="02010600030101010101" pitchFamily="2" charset="-122"/>
              </a:rPr>
              <a:t>饮食与服药</a:t>
            </a:r>
            <a:endParaRPr lang="zh-CN" altLang="en-US" sz="5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</a:rPr>
              <a:t>        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2" name="Text Box 6"/>
          <p:cNvSpPr txBox="1"/>
          <p:nvPr/>
        </p:nvSpPr>
        <p:spPr>
          <a:xfrm>
            <a:off x="6011863" y="2997200"/>
            <a:ext cx="1944687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3" name="Text Box 7"/>
          <p:cNvSpPr txBox="1"/>
          <p:nvPr/>
        </p:nvSpPr>
        <p:spPr>
          <a:xfrm>
            <a:off x="6084888" y="2997200"/>
            <a:ext cx="2232025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4" name="Text Box 8"/>
          <p:cNvSpPr txBox="1"/>
          <p:nvPr/>
        </p:nvSpPr>
        <p:spPr>
          <a:xfrm>
            <a:off x="5867400" y="2997200"/>
            <a:ext cx="2592388" cy="7016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433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糖尿病饮食（一）</a:t>
            </a:r>
            <a:endParaRPr lang="zh-CN" altLang="zh-CN" b="1" dirty="0"/>
          </a:p>
        </p:txBody>
      </p:sp>
      <p:sp>
        <p:nvSpPr>
          <p:cNvPr id="14340" name="Rectangle 3"/>
          <p:cNvSpPr>
            <a:spLocks noGrp="1" noRot="1"/>
          </p:cNvSpPr>
          <p:nvPr>
            <p:ph idx="1"/>
          </p:nvPr>
        </p:nvSpPr>
        <p:spPr>
          <a:xfrm>
            <a:off x="539750" y="1557338"/>
            <a:ext cx="8153400" cy="4498975"/>
          </a:xfrm>
        </p:spPr>
        <p:txBody>
          <a:bodyPr vert="horz" wrap="square" lIns="91440" tIns="45720" rIns="91440" bIns="45720" anchor="t" anchorCtr="0"/>
          <a:p>
            <a:pPr eaLnBrk="1" hangingPunct="1">
              <a:buClr>
                <a:srgbClr val="FF6600"/>
              </a:buClr>
              <a:buSzPct val="50000"/>
              <a:buChar char="n"/>
            </a:pPr>
            <a:r>
              <a:rPr lang="zh-CN" altLang="en-US" b="1" dirty="0"/>
              <a:t>适用人群：</a:t>
            </a:r>
            <a:r>
              <a:rPr lang="zh-CN" altLang="en-US" b="1" dirty="0">
                <a:solidFill>
                  <a:srgbClr val="FF0000"/>
                </a:solidFill>
              </a:rPr>
              <a:t>糖尿病患者</a:t>
            </a:r>
            <a:r>
              <a:rPr lang="zh-CN" altLang="en-US" b="1" dirty="0"/>
              <a:t>。</a:t>
            </a:r>
            <a:endParaRPr lang="zh-CN" altLang="en-US" b="1" dirty="0"/>
          </a:p>
          <a:p>
            <a:pPr eaLnBrk="1" hangingPunct="1">
              <a:buClr>
                <a:srgbClr val="FF6600"/>
              </a:buClr>
              <a:buSzPct val="50000"/>
              <a:buChar char="n"/>
            </a:pPr>
            <a:r>
              <a:rPr lang="zh-CN" altLang="en-US" b="1" dirty="0"/>
              <a:t>第一多吃菜，少吃糖，一天不要超过六两，吃杂粮，不易消化不升糖。</a:t>
            </a:r>
            <a:endParaRPr lang="zh-CN" altLang="en-US" b="1" dirty="0"/>
          </a:p>
          <a:p>
            <a:pPr algn="ctr" eaLnBrk="1" hangingPunct="1">
              <a:buClr>
                <a:srgbClr val="FF6600"/>
              </a:buClr>
              <a:buChar char="n"/>
            </a:pPr>
            <a:endParaRPr lang="zh-CN" altLang="en-US" b="1" dirty="0"/>
          </a:p>
          <a:p>
            <a:pPr eaLnBrk="1" hangingPunct="1"/>
            <a:endParaRPr lang="zh-CN" altLang="zh-CN" b="1" dirty="0"/>
          </a:p>
        </p:txBody>
      </p:sp>
      <p:pic>
        <p:nvPicPr>
          <p:cNvPr id="14341" name="Picture 6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3500438"/>
            <a:ext cx="3816350" cy="2376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536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糖尿病饮食（二）</a:t>
            </a:r>
            <a:endParaRPr lang="zh-CN" altLang="zh-CN" b="1" dirty="0"/>
          </a:p>
        </p:txBody>
      </p:sp>
      <p:sp>
        <p:nvSpPr>
          <p:cNvPr id="15364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algn="ctr" eaLnBrk="1" hangingPunct="1">
              <a:buClr>
                <a:srgbClr val="FF0000"/>
              </a:buClr>
              <a:buSzPct val="50000"/>
              <a:buChar char="n"/>
            </a:pPr>
            <a:r>
              <a:rPr lang="zh-CN" altLang="en-US" b="1" dirty="0"/>
              <a:t>第二多吃蛋类，适量吃水果，多喝奶制品。</a:t>
            </a:r>
            <a:endParaRPr lang="zh-CN" altLang="en-US" b="1" dirty="0"/>
          </a:p>
          <a:p>
            <a:pPr algn="ctr" eaLnBrk="1" hangingPunct="1">
              <a:buNone/>
            </a:pPr>
            <a:endParaRPr lang="zh-CN" altLang="en-US" b="1" dirty="0"/>
          </a:p>
          <a:p>
            <a:pPr eaLnBrk="1" hangingPunct="1"/>
            <a:endParaRPr lang="zh-CN" altLang="zh-CN" b="1" dirty="0"/>
          </a:p>
        </p:txBody>
      </p:sp>
      <p:pic>
        <p:nvPicPr>
          <p:cNvPr id="15365" name="Picture 6" descr="15608_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363" y="2852738"/>
            <a:ext cx="2160587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7" descr="02302400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2852738"/>
            <a:ext cx="2160588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9" descr="1G6025X8-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2852738"/>
            <a:ext cx="2238375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10" descr="0210010060031_ma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950" y="2781300"/>
            <a:ext cx="1584325" cy="215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638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低蛋白饮食（一）</a:t>
            </a:r>
            <a:endParaRPr lang="zh-CN" altLang="zh-CN" b="1" dirty="0"/>
          </a:p>
        </p:txBody>
      </p:sp>
      <p:sp>
        <p:nvSpPr>
          <p:cNvPr id="16388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>
                <a:srgbClr val="FF0000"/>
              </a:buClr>
            </a:pPr>
            <a:r>
              <a:rPr lang="zh-CN" altLang="en-US" b="1" dirty="0"/>
              <a:t>适用人群</a:t>
            </a:r>
            <a:r>
              <a:rPr lang="en-US" altLang="zh-CN" b="1" dirty="0"/>
              <a:t>:</a:t>
            </a:r>
            <a:r>
              <a:rPr lang="zh-CN" altLang="en-US" b="1" dirty="0">
                <a:solidFill>
                  <a:srgbClr val="FF0000"/>
                </a:solidFill>
              </a:rPr>
              <a:t>急性肾炎、尿毒症、肝功能衰竭的病人。 </a:t>
            </a:r>
            <a:endParaRPr lang="zh-CN" altLang="en-US" b="1" dirty="0">
              <a:solidFill>
                <a:srgbClr val="FF0000"/>
              </a:solidFill>
            </a:endParaRPr>
          </a:p>
          <a:p>
            <a:pPr eaLnBrk="1" hangingPunct="1">
              <a:buClr>
                <a:srgbClr val="FF0000"/>
              </a:buClr>
            </a:pPr>
            <a:r>
              <a:rPr lang="zh-CN" altLang="en-US" b="1" dirty="0"/>
              <a:t>低蛋白饮食</a:t>
            </a:r>
            <a:r>
              <a:rPr lang="en-US" altLang="zh-CN" b="1" dirty="0"/>
              <a:t>:</a:t>
            </a:r>
            <a:r>
              <a:rPr lang="zh-CN" altLang="en-US" b="1" dirty="0"/>
              <a:t>是一种限制蛋白质供给量的饮食 。每日蛋白质供给量约为每公斤体重</a:t>
            </a:r>
            <a:r>
              <a:rPr lang="en-US" altLang="zh-CN" b="1" dirty="0"/>
              <a:t>0.5</a:t>
            </a:r>
            <a:r>
              <a:rPr lang="zh-CN" altLang="en-US" b="1" dirty="0"/>
              <a:t>克，总量根据病情一般限制在</a:t>
            </a:r>
            <a:r>
              <a:rPr lang="en-US" altLang="zh-CN" b="1" dirty="0"/>
              <a:t>20--40</a:t>
            </a:r>
            <a:r>
              <a:rPr lang="zh-CN" altLang="en-US" b="1" dirty="0"/>
              <a:t>克（包括动植物蛋白），在限量范围内要求适当选用优质蛋白。</a:t>
            </a:r>
            <a:endParaRPr lang="zh-CN" altLang="zh-CN" b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741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低蛋白饮食（二）</a:t>
            </a:r>
            <a:endParaRPr lang="zh-CN" altLang="zh-CN" b="1" dirty="0"/>
          </a:p>
        </p:txBody>
      </p:sp>
      <p:sp>
        <p:nvSpPr>
          <p:cNvPr id="17412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>
                <a:srgbClr val="FF0000"/>
              </a:buClr>
              <a:buSzPct val="50000"/>
              <a:buChar char="n"/>
            </a:pPr>
            <a:r>
              <a:rPr lang="zh-CN" altLang="en-US" b="1" dirty="0"/>
              <a:t>含蛋白质少的食物：蔬菜类、水果类、植物油及麦淀粉、藕粉、马铃薯、芋头等。</a:t>
            </a:r>
            <a:endParaRPr lang="zh-CN" altLang="en-US" b="1" dirty="0"/>
          </a:p>
          <a:p>
            <a:pPr eaLnBrk="1" hangingPunct="1">
              <a:buClr>
                <a:srgbClr val="FF0000"/>
              </a:buClr>
              <a:buSzPct val="50000"/>
              <a:buChar char="n"/>
            </a:pPr>
            <a:r>
              <a:rPr lang="zh-CN" altLang="en-US" b="1" dirty="0"/>
              <a:t>含蛋白质多的食物：如豆类、干果类、蛋、乳、肉类等。</a:t>
            </a:r>
            <a:endParaRPr lang="zh-CN" altLang="en-US" b="1" dirty="0"/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SzPct val="50000"/>
              <a:buChar char="n"/>
            </a:pPr>
            <a:r>
              <a:rPr lang="zh-CN" altLang="zh-CN" b="1" dirty="0"/>
              <a:t>肾病适当选用蛋、乳、瘦肉、鱼类，而肝病应选豆类及其制品。</a:t>
            </a:r>
            <a:endParaRPr lang="zh-CN" altLang="zh-CN" b="1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843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低嘌呤饮食（一）</a:t>
            </a:r>
            <a:r>
              <a:rPr lang="zh-CN" altLang="en-US" dirty="0"/>
              <a:t> </a:t>
            </a:r>
            <a:endParaRPr lang="zh-CN" altLang="zh-CN" dirty="0"/>
          </a:p>
        </p:txBody>
      </p:sp>
      <p:sp>
        <p:nvSpPr>
          <p:cNvPr id="18436" name="Rectangle 3"/>
          <p:cNvSpPr>
            <a:spLocks noGrp="1" noRot="1"/>
          </p:cNvSpPr>
          <p:nvPr>
            <p:ph idx="1"/>
          </p:nvPr>
        </p:nvSpPr>
        <p:spPr>
          <a:xfrm>
            <a:off x="468313" y="1557338"/>
            <a:ext cx="8153400" cy="4498975"/>
          </a:xfrm>
        </p:spPr>
        <p:txBody>
          <a:bodyPr vert="horz" wrap="square" lIns="91440" tIns="45720" rIns="91440" bIns="45720" anchor="t" anchorCtr="0"/>
          <a:p>
            <a:pPr eaLnBrk="1" hangingPunct="1">
              <a:buClr>
                <a:srgbClr val="FF0000"/>
              </a:buClr>
              <a:buSzPct val="50000"/>
              <a:buChar char="n"/>
            </a:pPr>
            <a:r>
              <a:rPr lang="zh-CN" altLang="en-US" b="1" dirty="0"/>
              <a:t>适用人群：</a:t>
            </a:r>
            <a:r>
              <a:rPr lang="zh-CN" altLang="en-US" b="1" dirty="0">
                <a:solidFill>
                  <a:srgbClr val="FF0000"/>
                </a:solidFill>
              </a:rPr>
              <a:t>痛风、高尿酸血症病人</a:t>
            </a:r>
            <a:r>
              <a:rPr lang="zh-CN" altLang="en-US" b="1" dirty="0"/>
              <a:t>。</a:t>
            </a:r>
            <a:endParaRPr lang="zh-CN" altLang="en-US" b="1" dirty="0"/>
          </a:p>
          <a:p>
            <a:pPr eaLnBrk="1" fontAlgn="t" hangingPunct="1">
              <a:buClr>
                <a:srgbClr val="FF0000"/>
              </a:buClr>
              <a:buSzPct val="50000"/>
              <a:buChar char="n"/>
            </a:pPr>
            <a:r>
              <a:rPr lang="zh-CN" altLang="en-US" b="1" dirty="0"/>
              <a:t>低嘌呤饮食：是指要减少嘌呤的合成，嘌呤是核蛋白的组成物质，是尿酸的来源。</a:t>
            </a:r>
            <a:endParaRPr lang="zh-CN" altLang="en-US" b="1" dirty="0"/>
          </a:p>
          <a:p>
            <a:pPr eaLnBrk="1" fontAlgn="t" hangingPunct="1">
              <a:buClr>
                <a:srgbClr val="FF0000"/>
              </a:buClr>
              <a:buSzPct val="50000"/>
              <a:buNone/>
            </a:pPr>
            <a:r>
              <a:rPr lang="zh-CN" altLang="en-US" sz="2000" b="1" dirty="0"/>
              <a:t>    痛风是由单钠尿酸盐</a:t>
            </a:r>
            <a:r>
              <a:rPr lang="en-US" altLang="zh-CN" sz="2000" b="1" dirty="0"/>
              <a:t>(MSU)</a:t>
            </a:r>
            <a:r>
              <a:rPr lang="zh-CN" altLang="en-US" sz="2000" b="1" dirty="0"/>
              <a:t>沉积所致的晶体相关性关节病，与嘌呤代谢紊乱和（或）尿酸排泄减少所致的高尿酸血症直接相关，特指急性特征性关节炎和慢性痛风石疾病，主要包括急性发作性关节炎、痛风石形成、痛风石性慢性关节炎、尿酸盐肾病和尿酸性尿路结石，重者可出现关节残疾和肾功能不全。</a:t>
            </a:r>
            <a:r>
              <a:rPr lang="zh-CN" altLang="en-US" sz="2000" dirty="0"/>
              <a:t> </a:t>
            </a:r>
            <a:endParaRPr lang="zh-CN" altLang="en-US" sz="2000" b="1" dirty="0"/>
          </a:p>
          <a:p>
            <a:pPr eaLnBrk="1" hangingPunct="1">
              <a:buClr>
                <a:srgbClr val="FF0000"/>
              </a:buClr>
              <a:buSzPct val="50000"/>
              <a:buChar char="n"/>
            </a:pPr>
            <a:r>
              <a:rPr lang="zh-CN" altLang="zh-CN" b="1" dirty="0"/>
              <a:t>下列是痛风患者饮食治疗的总原则以及每</a:t>
            </a:r>
            <a:r>
              <a:rPr lang="en-US" altLang="zh-CN" b="1" dirty="0"/>
              <a:t>100</a:t>
            </a:r>
            <a:r>
              <a:rPr lang="zh-CN" altLang="en-US" b="1" dirty="0"/>
              <a:t>克食物（</a:t>
            </a:r>
            <a:r>
              <a:rPr lang="en-US" altLang="zh-CN" b="1" dirty="0"/>
              <a:t>2</a:t>
            </a:r>
            <a:r>
              <a:rPr lang="zh-CN" altLang="en-US" b="1" dirty="0"/>
              <a:t>两）中含嘌呤量清单。</a:t>
            </a:r>
            <a:endParaRPr lang="zh-CN" altLang="en-US" b="1" dirty="0"/>
          </a:p>
          <a:p>
            <a:pPr eaLnBrk="1" hangingPunct="1">
              <a:buClr>
                <a:srgbClr val="FF0000"/>
              </a:buClr>
              <a:buSzPct val="50000"/>
              <a:buChar char="n"/>
            </a:pPr>
            <a:endParaRPr lang="zh-CN" altLang="zh-CN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4212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低嘌呤饮食（二）</a:t>
            </a:r>
            <a:r>
              <a:rPr lang="zh-CN" altLang="en-US" dirty="0"/>
              <a:t> </a:t>
            </a:r>
            <a:endParaRPr lang="zh-CN" altLang="zh-CN" dirty="0"/>
          </a:p>
        </p:txBody>
      </p:sp>
      <p:sp>
        <p:nvSpPr>
          <p:cNvPr id="19460" name="Rectangle 3"/>
          <p:cNvSpPr>
            <a:spLocks noGrp="1" noRot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endParaRPr lang="zh-CN" altLang="en-US" sz="2800" b="1" dirty="0"/>
          </a:p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2800" b="1" dirty="0"/>
          </a:p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2800" b="1" dirty="0"/>
          </a:p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</a:pPr>
            <a:endParaRPr lang="zh-CN" altLang="en-US" sz="2800" b="1" dirty="0"/>
          </a:p>
        </p:txBody>
      </p:sp>
      <p:graphicFrame>
        <p:nvGraphicFramePr>
          <p:cNvPr id="19461" name="Object 7"/>
          <p:cNvGraphicFramePr>
            <a:graphicFrameLocks noGrp="1"/>
          </p:cNvGraphicFramePr>
          <p:nvPr>
            <p:ph sz="quarter" idx="2"/>
          </p:nvPr>
        </p:nvGraphicFramePr>
        <p:xfrm>
          <a:off x="5135563" y="1600200"/>
          <a:ext cx="3254375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6089650" imgH="4069080" progId="Word.Document.8">
                  <p:embed/>
                </p:oleObj>
              </mc:Choice>
              <mc:Fallback>
                <p:oleObj name="" r:id="rId2" imgW="6089650" imgH="4069080" progId="Word.Documen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35563" y="1600200"/>
                        <a:ext cx="3254375" cy="21732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5"/>
          <p:cNvGraphicFramePr/>
          <p:nvPr/>
        </p:nvGraphicFramePr>
        <p:xfrm>
          <a:off x="1403350" y="2420938"/>
          <a:ext cx="603885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4" imgW="6195060" imgH="4110355" progId="Word.Document.8">
                  <p:embed/>
                </p:oleObj>
              </mc:Choice>
              <mc:Fallback>
                <p:oleObj name="" r:id="rId4" imgW="6195060" imgH="4110355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350" y="2420938"/>
                        <a:ext cx="6038850" cy="3990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Rectangle 6"/>
          <p:cNvSpPr/>
          <p:nvPr/>
        </p:nvSpPr>
        <p:spPr>
          <a:xfrm>
            <a:off x="323850" y="1484313"/>
            <a:ext cx="10117138" cy="11636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低嘌呤：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0-25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毫克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可吃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9464" name="Object 9"/>
          <p:cNvGraphicFramePr>
            <a:graphicFrameLocks noGrp="1"/>
          </p:cNvGraphicFramePr>
          <p:nvPr>
            <p:ph sz="quarter" idx="3"/>
          </p:nvPr>
        </p:nvGraphicFramePr>
        <p:xfrm>
          <a:off x="2679700" y="2628900"/>
          <a:ext cx="4138613" cy="624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6" imgW="7776845" imgH="11736070" progId="Word.Document.8">
                  <p:embed/>
                </p:oleObj>
              </mc:Choice>
              <mc:Fallback>
                <p:oleObj name="" r:id="rId6" imgW="7776845" imgH="1173607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9700" y="2628900"/>
                        <a:ext cx="4138613" cy="62468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1"/>
          <p:cNvGraphicFramePr/>
          <p:nvPr/>
        </p:nvGraphicFramePr>
        <p:xfrm>
          <a:off x="1524000" y="2184400"/>
          <a:ext cx="5473700" cy="414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8" imgW="5481955" imgH="4151630" progId="Word.Document.8">
                  <p:embed/>
                </p:oleObj>
              </mc:Choice>
              <mc:Fallback>
                <p:oleObj name="" r:id="rId8" imgW="5481955" imgH="4151630" progId="Word.Document.8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24000" y="2184400"/>
                        <a:ext cx="5473700" cy="4140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048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4212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低嘌呤饮食（三）</a:t>
            </a:r>
            <a:r>
              <a:rPr lang="zh-CN" altLang="en-US" dirty="0"/>
              <a:t> </a:t>
            </a:r>
            <a:endParaRPr lang="zh-CN" altLang="zh-CN" dirty="0"/>
          </a:p>
        </p:txBody>
      </p:sp>
      <p:sp>
        <p:nvSpPr>
          <p:cNvPr id="20484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lang="zh-CN" altLang="en-US" b="1" dirty="0"/>
          </a:p>
          <a:p>
            <a:pPr eaLnBrk="1" hangingPunct="1"/>
            <a:endParaRPr lang="zh-CN" altLang="en-US" b="1" dirty="0"/>
          </a:p>
          <a:p>
            <a:pPr eaLnBrk="1" hangingPunct="1"/>
            <a:endParaRPr lang="zh-CN" altLang="en-US" b="1" dirty="0"/>
          </a:p>
          <a:p>
            <a:pPr eaLnBrk="1" hangingPunct="1"/>
            <a:endParaRPr lang="zh-CN" altLang="en-US" b="1" dirty="0"/>
          </a:p>
        </p:txBody>
      </p:sp>
      <p:graphicFrame>
        <p:nvGraphicFramePr>
          <p:cNvPr id="20485" name="Object 5"/>
          <p:cNvGraphicFramePr/>
          <p:nvPr/>
        </p:nvGraphicFramePr>
        <p:xfrm>
          <a:off x="2039938" y="2501900"/>
          <a:ext cx="6145212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2" imgW="6409690" imgH="4110355" progId="Word.Document.8">
                  <p:embed/>
                </p:oleObj>
              </mc:Choice>
              <mc:Fallback>
                <p:oleObj name="" r:id="rId2" imgW="6409690" imgH="4110355" progId="Word.Document.8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9938" y="2501900"/>
                        <a:ext cx="6145212" cy="393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6"/>
          <p:cNvSpPr/>
          <p:nvPr/>
        </p:nvSpPr>
        <p:spPr>
          <a:xfrm>
            <a:off x="323850" y="1484313"/>
            <a:ext cx="1011713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中嘌呤：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25-150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毫克嘌呤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限量吃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150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84212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低嘌呤饮食（四）</a:t>
            </a:r>
            <a:r>
              <a:rPr lang="zh-CN" altLang="en-US" dirty="0"/>
              <a:t> </a:t>
            </a:r>
            <a:endParaRPr lang="zh-CN" altLang="zh-CN" dirty="0"/>
          </a:p>
        </p:txBody>
      </p:sp>
      <p:sp>
        <p:nvSpPr>
          <p:cNvPr id="21508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lang="zh-CN" altLang="en-US" b="1" dirty="0"/>
          </a:p>
          <a:p>
            <a:pPr eaLnBrk="1" hangingPunct="1"/>
            <a:endParaRPr lang="zh-CN" altLang="en-US" b="1" dirty="0"/>
          </a:p>
          <a:p>
            <a:pPr eaLnBrk="1" hangingPunct="1"/>
            <a:endParaRPr lang="zh-CN" altLang="en-US" b="1" dirty="0"/>
          </a:p>
          <a:p>
            <a:pPr eaLnBrk="1" hangingPunct="1"/>
            <a:endParaRPr lang="zh-CN" altLang="en-US" b="1" dirty="0"/>
          </a:p>
        </p:txBody>
      </p:sp>
      <p:graphicFrame>
        <p:nvGraphicFramePr>
          <p:cNvPr id="21509" name="Object 5"/>
          <p:cNvGraphicFramePr/>
          <p:nvPr/>
        </p:nvGraphicFramePr>
        <p:xfrm>
          <a:off x="2044700" y="2501900"/>
          <a:ext cx="61341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6396355" imgH="4110355" progId="Word.Document.8">
                  <p:embed/>
                </p:oleObj>
              </mc:Choice>
              <mc:Fallback>
                <p:oleObj name="" r:id="rId2" imgW="6396355" imgH="4110355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44700" y="2501900"/>
                        <a:ext cx="6134100" cy="3937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Rectangle 6"/>
          <p:cNvSpPr/>
          <p:nvPr/>
        </p:nvSpPr>
        <p:spPr>
          <a:xfrm>
            <a:off x="323850" y="1484313"/>
            <a:ext cx="10117138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高嘌呤：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150-1000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毫克嘌呤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避免吃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2253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四、服药注意事项</a:t>
            </a:r>
            <a:endParaRPr lang="zh-CN" altLang="zh-CN" b="1" dirty="0"/>
          </a:p>
        </p:txBody>
      </p:sp>
      <p:sp>
        <p:nvSpPr>
          <p:cNvPr id="22532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marL="609600" indent="-609600" algn="ctr" eaLnBrk="1" hangingPunct="1">
              <a:lnSpc>
                <a:spcPct val="90000"/>
              </a:lnSpc>
              <a:buNone/>
            </a:pPr>
            <a:r>
              <a:rPr lang="zh-CN" altLang="en-US" sz="2800" b="1" dirty="0"/>
              <a:t>服药后不能同吃的食物</a:t>
            </a:r>
            <a:endParaRPr lang="zh-CN" altLang="en-US" sz="2800" b="1" dirty="0"/>
          </a:p>
          <a:p>
            <a:pPr marL="609600" indent="-609600" algn="ctr" eaLnBrk="1" hangingPunct="1">
              <a:lnSpc>
                <a:spcPct val="90000"/>
              </a:lnSpc>
              <a:buAutoNum type="arabicPeriod"/>
            </a:pPr>
            <a:r>
              <a:rPr lang="zh-CN" altLang="en-US" sz="2800" b="1" dirty="0"/>
              <a:t>止泻药≠牛奶</a:t>
            </a:r>
            <a:endParaRPr lang="zh-CN" altLang="en-US" sz="2800" b="1" dirty="0"/>
          </a:p>
          <a:p>
            <a:pPr marL="609600" indent="-609600" algn="ctr" eaLnBrk="1" hangingPunct="1">
              <a:lnSpc>
                <a:spcPct val="90000"/>
              </a:lnSpc>
              <a:buAutoNum type="arabicPeriod"/>
            </a:pPr>
            <a:r>
              <a:rPr lang="zh-CN" altLang="en-US" sz="2800" b="1" dirty="0">
                <a:solidFill>
                  <a:srgbClr val="FF0000"/>
                </a:solidFill>
              </a:rPr>
              <a:t>利尿剂≠香蕉，桔子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AutoNum type="arabicPeriod"/>
            </a:pPr>
            <a:r>
              <a:rPr lang="zh-CN" altLang="en-US" sz="2800" b="1" dirty="0"/>
              <a:t>维生素</a:t>
            </a:r>
            <a:r>
              <a:rPr lang="en-US" altLang="zh-CN" sz="2800" b="1" dirty="0"/>
              <a:t>c≠</a:t>
            </a:r>
            <a:r>
              <a:rPr lang="zh-CN" altLang="en-US" sz="2800" b="1" dirty="0"/>
              <a:t>虾</a:t>
            </a:r>
            <a:endParaRPr lang="zh-CN" altLang="en-US" sz="2800" b="1" dirty="0"/>
          </a:p>
          <a:p>
            <a:pPr marL="609600" indent="-609600" algn="ctr" eaLnBrk="1" hangingPunct="1">
              <a:lnSpc>
                <a:spcPct val="90000"/>
              </a:lnSpc>
              <a:buAutoNum type="arabicPeriod"/>
            </a:pPr>
            <a:r>
              <a:rPr lang="zh-CN" altLang="en-US" sz="2800" b="1" dirty="0"/>
              <a:t>滋补类中药≠萝卜</a:t>
            </a:r>
            <a:endParaRPr lang="zh-CN" altLang="en-US" sz="2800" b="1" dirty="0"/>
          </a:p>
          <a:p>
            <a:pPr marL="609600" indent="-609600" algn="ctr" eaLnBrk="1" hangingPunct="1">
              <a:lnSpc>
                <a:spcPct val="90000"/>
              </a:lnSpc>
              <a:buAutoNum type="arabicPeriod"/>
            </a:pPr>
            <a:r>
              <a:rPr lang="zh-CN" altLang="en-US" sz="2800" b="1" dirty="0"/>
              <a:t>多酶片≠热水</a:t>
            </a:r>
            <a:endParaRPr lang="zh-CN" altLang="en-US" sz="2800" b="1" dirty="0"/>
          </a:p>
          <a:p>
            <a:pPr marL="609600" indent="-609600" algn="ctr" eaLnBrk="1" hangingPunct="1">
              <a:lnSpc>
                <a:spcPct val="90000"/>
              </a:lnSpc>
              <a:buAutoNum type="arabicPeriod"/>
            </a:pPr>
            <a:r>
              <a:rPr lang="zh-CN" altLang="en-US" sz="2800" b="1" dirty="0">
                <a:solidFill>
                  <a:srgbClr val="FF0000"/>
                </a:solidFill>
              </a:rPr>
              <a:t>阿司匹林≠酒，果汁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AutoNum type="arabicPeriod"/>
            </a:pPr>
            <a:r>
              <a:rPr lang="zh-CN" altLang="en-US" sz="2800" b="1" dirty="0"/>
              <a:t>黄连素≠茶</a:t>
            </a:r>
            <a:endParaRPr lang="zh-CN" altLang="en-US" sz="2800" b="1" dirty="0"/>
          </a:p>
          <a:p>
            <a:pPr marL="609600" indent="-609600" algn="ctr" eaLnBrk="1" hangingPunct="1">
              <a:lnSpc>
                <a:spcPct val="90000"/>
              </a:lnSpc>
              <a:buAutoNum type="arabicPeriod"/>
            </a:pPr>
            <a:r>
              <a:rPr lang="zh-CN" altLang="en-US" sz="2800" b="1" dirty="0"/>
              <a:t>抗生素≠牛奶，果汁</a:t>
            </a:r>
            <a:endParaRPr lang="zh-CN" altLang="en-US" sz="2800" b="1" dirty="0"/>
          </a:p>
          <a:p>
            <a:pPr marL="609600" indent="-609600" algn="ctr" eaLnBrk="1" hangingPunct="1">
              <a:lnSpc>
                <a:spcPct val="90000"/>
              </a:lnSpc>
              <a:buAutoNum type="arabicPeriod"/>
            </a:pPr>
            <a:r>
              <a:rPr lang="zh-CN" altLang="en-US" sz="2800" b="1" dirty="0"/>
              <a:t>抗过敏药物≠奶酪，肉制品</a:t>
            </a:r>
            <a:endParaRPr lang="zh-CN" altLang="en-US" sz="2800" b="1" dirty="0"/>
          </a:p>
          <a:p>
            <a:pPr marL="609600" indent="-609600" algn="ctr" eaLnBrk="1" hangingPunct="1">
              <a:lnSpc>
                <a:spcPct val="90000"/>
              </a:lnSpc>
              <a:buNone/>
            </a:pPr>
            <a:endParaRPr lang="zh-CN" altLang="en-US" sz="2800" b="1" dirty="0"/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zh-CN" altLang="zh-CN" sz="2800" b="1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矩形 20483"/>
          <p:cNvSpPr/>
          <p:nvPr/>
        </p:nvSpPr>
        <p:spPr>
          <a:xfrm>
            <a:off x="1692275" y="1700213"/>
            <a:ext cx="5975350" cy="2374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6600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楷体_GB2312" charset="0"/>
                <a:ea typeface="楷体_GB2312" charset="0"/>
              </a:rPr>
              <a:t>感谢聆听</a:t>
            </a:r>
            <a:endParaRPr lang="zh-CN" altLang="en-US" sz="6600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楷体_GB2312" charset="0"/>
              <a:ea typeface="楷体_GB2312" charset="0"/>
            </a:endParaRPr>
          </a:p>
        </p:txBody>
      </p:sp>
      <p:sp>
        <p:nvSpPr>
          <p:cNvPr id="23554" name="灯片编号占位符 2"/>
          <p:cNvSpPr/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614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dirty="0"/>
              <a:t>内容</a:t>
            </a:r>
            <a:endParaRPr lang="zh-CN" altLang="zh-CN" dirty="0"/>
          </a:p>
        </p:txBody>
      </p:sp>
      <p:sp>
        <p:nvSpPr>
          <p:cNvPr id="6149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75000"/>
              </a:lnSpc>
              <a:buClr>
                <a:srgbClr val="FF6600"/>
              </a:buClr>
            </a:pPr>
            <a:r>
              <a:rPr lang="zh-CN" altLang="zh-CN" b="1" dirty="0"/>
              <a:t>一、心血管疾病的定义</a:t>
            </a:r>
            <a:endParaRPr lang="zh-CN" altLang="en-US" b="1" dirty="0"/>
          </a:p>
          <a:p>
            <a:pPr eaLnBrk="1" hangingPunct="1">
              <a:lnSpc>
                <a:spcPct val="75000"/>
              </a:lnSpc>
              <a:buClr>
                <a:srgbClr val="FF6600"/>
              </a:buClr>
            </a:pPr>
            <a:endParaRPr lang="zh-CN" altLang="zh-CN" b="1" dirty="0"/>
          </a:p>
          <a:p>
            <a:pPr eaLnBrk="1" hangingPunct="1">
              <a:lnSpc>
                <a:spcPct val="75000"/>
              </a:lnSpc>
              <a:buClr>
                <a:srgbClr val="FF6600"/>
              </a:buClr>
            </a:pPr>
            <a:r>
              <a:rPr lang="zh-CN" altLang="zh-CN" b="1" dirty="0"/>
              <a:t>二、心血管疾病与饮食的关系</a:t>
            </a:r>
            <a:endParaRPr lang="zh-CN" altLang="en-US" b="1" dirty="0"/>
          </a:p>
          <a:p>
            <a:pPr eaLnBrk="1" hangingPunct="1">
              <a:lnSpc>
                <a:spcPct val="75000"/>
              </a:lnSpc>
              <a:buClr>
                <a:srgbClr val="FF6600"/>
              </a:buClr>
            </a:pPr>
            <a:endParaRPr lang="zh-CN" altLang="en-US" b="1" dirty="0"/>
          </a:p>
          <a:p>
            <a:pPr eaLnBrk="1" hangingPunct="1">
              <a:lnSpc>
                <a:spcPct val="75000"/>
              </a:lnSpc>
              <a:buClr>
                <a:srgbClr val="FF6600"/>
              </a:buClr>
            </a:pPr>
            <a:r>
              <a:rPr lang="zh-CN" altLang="zh-CN" b="1" dirty="0"/>
              <a:t>三、饮食的分类</a:t>
            </a:r>
            <a:endParaRPr lang="zh-CN" altLang="en-US" b="1" dirty="0"/>
          </a:p>
          <a:p>
            <a:pPr eaLnBrk="1" hangingPunct="1">
              <a:lnSpc>
                <a:spcPct val="75000"/>
              </a:lnSpc>
              <a:buClr>
                <a:srgbClr val="FF6600"/>
              </a:buClr>
            </a:pPr>
            <a:endParaRPr lang="zh-CN" altLang="en-US" b="1" dirty="0"/>
          </a:p>
          <a:p>
            <a:pPr eaLnBrk="1" hangingPunct="1">
              <a:lnSpc>
                <a:spcPct val="75000"/>
              </a:lnSpc>
              <a:buClr>
                <a:srgbClr val="FF6600"/>
              </a:buClr>
            </a:pPr>
            <a:r>
              <a:rPr lang="zh-CN" altLang="zh-CN" b="1" dirty="0"/>
              <a:t>四、服药的注意事项</a:t>
            </a:r>
            <a:endParaRPr lang="zh-CN" altLang="zh-CN" b="1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Rectangle 2"/>
          <p:cNvSpPr>
            <a:spLocks noGrp="1" noRot="1"/>
          </p:cNvSpPr>
          <p:nvPr>
            <p:ph type="title"/>
          </p:nvPr>
        </p:nvSpPr>
        <p:spPr>
          <a:xfrm>
            <a:off x="250825" y="836613"/>
            <a:ext cx="8588375" cy="111125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zh-CN" sz="4000" b="1" dirty="0"/>
              <a:t>一、心血管疾病的定义</a:t>
            </a:r>
            <a:br>
              <a:rPr lang="zh-CN" altLang="en-US" sz="4000" b="1" dirty="0"/>
            </a:br>
            <a:endParaRPr lang="zh-CN" altLang="zh-CN" sz="4000" b="1" dirty="0"/>
          </a:p>
        </p:txBody>
      </p:sp>
      <p:sp>
        <p:nvSpPr>
          <p:cNvPr id="7173" name="Rectangle 3"/>
          <p:cNvSpPr>
            <a:spLocks noGrp="1" noRot="1"/>
          </p:cNvSpPr>
          <p:nvPr>
            <p:ph idx="1"/>
          </p:nvPr>
        </p:nvSpPr>
        <p:spPr>
          <a:xfrm>
            <a:off x="611188" y="1916113"/>
            <a:ext cx="8153400" cy="3240087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45000"/>
              </a:lnSpc>
              <a:buClr>
                <a:srgbClr val="FF6600"/>
              </a:buClr>
              <a:buSzPct val="55000"/>
              <a:buChar char="n"/>
            </a:pPr>
            <a:r>
              <a:rPr lang="zh-CN" altLang="zh-CN" b="1" dirty="0"/>
              <a:t>心血管疾病又称循环系统疾病，它通常是指动脉粥样硬化（俗称动脉硬化）、高血压、脑卒中和心脏病等，具有“四高” 即</a:t>
            </a:r>
            <a:r>
              <a:rPr lang="zh-CN" altLang="zh-CN" b="1" dirty="0">
                <a:solidFill>
                  <a:schemeClr val="tx2"/>
                </a:solidFill>
              </a:rPr>
              <a:t>高患病率、高致残率、高死亡率、高复发率</a:t>
            </a:r>
            <a:r>
              <a:rPr lang="zh-CN" altLang="zh-CN" b="1" dirty="0"/>
              <a:t>。</a:t>
            </a:r>
            <a:endParaRPr lang="zh-CN" altLang="zh-CN" b="1" dirty="0"/>
          </a:p>
          <a:p>
            <a:pPr eaLnBrk="1" hangingPunct="1"/>
            <a:endParaRPr lang="zh-CN" altLang="zh-CN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819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84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br>
              <a:rPr lang="zh-CN" altLang="en-US" sz="4000" b="1" dirty="0"/>
            </a:br>
            <a:r>
              <a:rPr lang="zh-CN" altLang="zh-CN" sz="4000" b="1" dirty="0"/>
              <a:t>二、心血管疾病与饮食的关系</a:t>
            </a:r>
            <a:endParaRPr lang="zh-CN" altLang="zh-CN" sz="4000" b="1" dirty="0"/>
          </a:p>
        </p:txBody>
      </p:sp>
      <p:sp>
        <p:nvSpPr>
          <p:cNvPr id="8196" name="Rectangle 3"/>
          <p:cNvSpPr>
            <a:spLocks noGrp="1" noRot="1"/>
          </p:cNvSpPr>
          <p:nvPr>
            <p:ph idx="1"/>
          </p:nvPr>
        </p:nvSpPr>
        <p:spPr>
          <a:xfrm>
            <a:off x="609600" y="1700213"/>
            <a:ext cx="8153400" cy="4398962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45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zh-CN" altLang="zh-CN" b="1" dirty="0"/>
              <a:t>据大规模的人群调查表明，饮食与心血管疾病有着密切的联系，大量流行病学资料也证明饮食习惯与心脑血管疾病的发生、发展关系密切。不合理的膳食习惯会引发心血管疾病。</a:t>
            </a:r>
            <a:endParaRPr lang="zh-CN" altLang="zh-CN" b="1" dirty="0"/>
          </a:p>
          <a:p>
            <a:pPr eaLnBrk="1" hangingPunct="1">
              <a:spcBef>
                <a:spcPct val="25000"/>
              </a:spcBef>
              <a:buClr>
                <a:srgbClr val="FF0000"/>
              </a:buClr>
            </a:pPr>
            <a:endParaRPr lang="zh-CN" altLang="zh-CN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921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2"/>
          <p:cNvSpPr>
            <a:spLocks noGrp="1" noRot="1"/>
          </p:cNvSpPr>
          <p:nvPr>
            <p:ph type="title" idx="4294967295"/>
          </p:nvPr>
        </p:nvSpPr>
        <p:spPr>
          <a:xfrm>
            <a:off x="457200" y="274638"/>
            <a:ext cx="8229600" cy="1498600"/>
          </a:xfrm>
        </p:spPr>
        <p:txBody>
          <a:bodyPr vert="horz" wrap="square" lIns="91440" tIns="45720" rIns="91440" bIns="45720" anchor="ctr" anchorCtr="0"/>
          <a:p>
            <a:pPr eaLnBrk="1" hangingPunct="1"/>
            <a:br>
              <a:rPr lang="zh-CN" altLang="en-US" b="1" dirty="0"/>
            </a:br>
            <a:endParaRPr lang="zh-CN" altLang="zh-CN" b="1" dirty="0"/>
          </a:p>
        </p:txBody>
      </p:sp>
      <p:sp>
        <p:nvSpPr>
          <p:cNvPr id="9220" name="Rectangle 3"/>
          <p:cNvSpPr>
            <a:spLocks noGrp="1" noRot="1"/>
          </p:cNvSpPr>
          <p:nvPr>
            <p:ph type="body" idx="4294967295"/>
          </p:nvPr>
        </p:nvSpPr>
        <p:spPr>
          <a:xfrm>
            <a:off x="457200" y="692150"/>
            <a:ext cx="8229600" cy="5434013"/>
          </a:xfrm>
        </p:spPr>
        <p:txBody>
          <a:bodyPr vert="horz" wrap="square" lIns="91440" tIns="45720" rIns="91440" bIns="45720" anchor="t" anchorCtr="0"/>
          <a:p>
            <a:pPr marL="711200" indent="-711200" eaLnBrk="1" hangingPunct="1">
              <a:lnSpc>
                <a:spcPct val="80000"/>
              </a:lnSpc>
              <a:spcBef>
                <a:spcPct val="40000"/>
              </a:spcBef>
              <a:spcAft>
                <a:spcPct val="5000"/>
              </a:spcAft>
              <a:buClr>
                <a:srgbClr val="FF0000"/>
              </a:buClr>
              <a:buNone/>
            </a:pPr>
            <a:r>
              <a:rPr lang="zh-CN" altLang="en-US" sz="2800" b="1" dirty="0"/>
              <a:t>       </a:t>
            </a:r>
            <a:r>
              <a:rPr lang="zh-CN" altLang="zh-CN" sz="2800" b="1" dirty="0"/>
              <a:t>比如爱吃高脂肪、高胆固醇食物的人，其心脑血管发生率较高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 marL="711200" indent="-711200" eaLnBrk="1" hangingPunct="1">
              <a:lnSpc>
                <a:spcPct val="80000"/>
              </a:lnSpc>
              <a:spcBef>
                <a:spcPct val="40000"/>
              </a:spcBef>
              <a:spcAft>
                <a:spcPct val="5000"/>
              </a:spcAft>
              <a:buClr>
                <a:srgbClr val="FF0000"/>
              </a:buClr>
            </a:pPr>
            <a:r>
              <a:rPr lang="zh-CN" altLang="zh-CN" sz="2800" b="1" dirty="0"/>
              <a:t>盐摄入过多或钙缺失易导致高血压；过多摄入</a:t>
            </a:r>
            <a:r>
              <a:rPr lang="zh-CN" altLang="zh-CN" sz="2800" b="1" dirty="0">
                <a:solidFill>
                  <a:srgbClr val="FF0000"/>
                </a:solidFill>
              </a:rPr>
              <a:t>饱和脂肪酸</a:t>
            </a:r>
            <a:r>
              <a:rPr lang="zh-CN" altLang="zh-CN" sz="2800" b="1" dirty="0"/>
              <a:t>和</a:t>
            </a:r>
            <a:r>
              <a:rPr lang="zh-CN" altLang="zh-CN" sz="2800" b="1" dirty="0">
                <a:solidFill>
                  <a:srgbClr val="FF0000"/>
                </a:solidFill>
              </a:rPr>
              <a:t>多不饱和脂肪酸</a:t>
            </a:r>
            <a:r>
              <a:rPr lang="zh-CN" altLang="zh-CN" sz="2800" b="1" dirty="0"/>
              <a:t>，可导致超重与高血压。</a:t>
            </a:r>
            <a:endParaRPr lang="zh-CN" altLang="en-US" sz="2800" b="1" dirty="0"/>
          </a:p>
          <a:p>
            <a:pPr marL="711200" indent="-711200" eaLnBrk="1" hangingPunct="1">
              <a:lnSpc>
                <a:spcPct val="80000"/>
              </a:lnSpc>
              <a:spcBef>
                <a:spcPct val="40000"/>
              </a:spcBef>
              <a:spcAft>
                <a:spcPct val="5000"/>
              </a:spcAft>
              <a:buClr>
                <a:srgbClr val="FF0000"/>
              </a:buClr>
            </a:pPr>
            <a:r>
              <a:rPr lang="zh-CN" altLang="zh-CN" sz="2800" b="1" dirty="0"/>
              <a:t>减少胆固醇的摄入量，可以降低动脉粥样硬化硬化的发生率</a:t>
            </a:r>
            <a:r>
              <a:rPr lang="zh-CN" altLang="en-US" sz="2800" b="1" dirty="0"/>
              <a:t>。</a:t>
            </a:r>
            <a:endParaRPr lang="en-US" altLang="zh-CN" sz="2800" b="1" dirty="0"/>
          </a:p>
          <a:p>
            <a:pPr marL="711200" indent="-711200" eaLnBrk="1" hangingPunct="1">
              <a:lnSpc>
                <a:spcPct val="80000"/>
              </a:lnSpc>
              <a:spcBef>
                <a:spcPct val="40000"/>
              </a:spcBef>
              <a:spcAft>
                <a:spcPct val="5000"/>
              </a:spcAft>
              <a:buClr>
                <a:srgbClr val="FF0000"/>
              </a:buClr>
            </a:pPr>
            <a:r>
              <a:rPr lang="zh-CN" altLang="zh-CN" sz="2800" b="1" dirty="0"/>
              <a:t>增加每天水果、蔬菜的摄入量可降低发生脑卒中的危险性；食物中的矿物质成分对血脂起重要作用等。</a:t>
            </a:r>
            <a:endParaRPr lang="zh-CN" altLang="zh-CN" sz="2800" b="1" dirty="0"/>
          </a:p>
          <a:p>
            <a:pPr marL="711200" indent="-711200" eaLnBrk="1" hangingPunct="1">
              <a:lnSpc>
                <a:spcPct val="80000"/>
              </a:lnSpc>
              <a:spcBef>
                <a:spcPct val="40000"/>
              </a:spcBef>
              <a:spcAft>
                <a:spcPct val="5000"/>
              </a:spcAft>
              <a:buClr>
                <a:srgbClr val="FF0000"/>
              </a:buClr>
            </a:pPr>
            <a:r>
              <a:rPr lang="zh-CN" altLang="zh-CN" sz="2800" b="1" dirty="0"/>
              <a:t>由此可见，合理调整饮食结构已成为积极、主动、早期防治某些心血管疾病的重要措施。</a:t>
            </a:r>
            <a:endParaRPr lang="zh-CN" altLang="zh-CN" sz="2800" b="1" dirty="0"/>
          </a:p>
          <a:p>
            <a:pPr marL="711200" indent="-711200" eaLnBrk="1" hangingPunct="1">
              <a:lnSpc>
                <a:spcPct val="80000"/>
              </a:lnSpc>
              <a:spcBef>
                <a:spcPct val="40000"/>
              </a:spcBef>
              <a:spcAft>
                <a:spcPct val="5000"/>
              </a:spcAft>
              <a:buClr>
                <a:srgbClr val="FF0000"/>
              </a:buClr>
            </a:pPr>
            <a:endParaRPr lang="zh-CN" altLang="zh-CN" sz="28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0242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Rectangle 2"/>
          <p:cNvSpPr>
            <a:spLocks noGrp="1" noRot="1"/>
          </p:cNvSpPr>
          <p:nvPr>
            <p:ph type="title"/>
          </p:nvPr>
        </p:nvSpPr>
        <p:spPr>
          <a:xfrm>
            <a:off x="323850" y="836613"/>
            <a:ext cx="854075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zh-CN" b="1" dirty="0"/>
              <a:t>三、饮食的分类</a:t>
            </a:r>
            <a:endParaRPr lang="zh-CN" altLang="zh-CN" b="1" dirty="0"/>
          </a:p>
        </p:txBody>
      </p:sp>
      <p:sp>
        <p:nvSpPr>
          <p:cNvPr id="10244" name="Rectangle 3"/>
          <p:cNvSpPr>
            <a:spLocks noGrp="1" noRot="1"/>
          </p:cNvSpPr>
          <p:nvPr>
            <p:ph idx="1"/>
          </p:nvPr>
        </p:nvSpPr>
        <p:spPr>
          <a:xfrm>
            <a:off x="609600" y="2492375"/>
            <a:ext cx="8153400" cy="3606800"/>
          </a:xfrm>
        </p:spPr>
        <p:txBody>
          <a:bodyPr vert="horz" wrap="square" lIns="91440" tIns="45720" rIns="91440" bIns="45720" anchor="t" anchorCtr="0"/>
          <a:p>
            <a:pPr algn="ctr" eaLnBrk="1" hangingPunct="1">
              <a:buClr>
                <a:srgbClr val="FF0000"/>
              </a:buClr>
              <a:buNone/>
            </a:pPr>
            <a:r>
              <a:rPr lang="zh-CN" altLang="en-US" b="1" dirty="0"/>
              <a:t>   低盐低脂饮食</a:t>
            </a:r>
            <a:r>
              <a:rPr lang="zh-CN" altLang="en-US" dirty="0"/>
              <a:t> </a:t>
            </a:r>
            <a:endParaRPr lang="zh-CN" altLang="en-US" dirty="0"/>
          </a:p>
          <a:p>
            <a:pPr algn="ctr" eaLnBrk="1" hangingPunct="1">
              <a:buClr>
                <a:srgbClr val="FF0000"/>
              </a:buClr>
              <a:buNone/>
            </a:pPr>
            <a:r>
              <a:rPr lang="zh-CN" altLang="en-US" b="1" dirty="0"/>
              <a:t>糖尿病饮食</a:t>
            </a:r>
            <a:r>
              <a:rPr lang="zh-CN" altLang="en-US" dirty="0"/>
              <a:t> </a:t>
            </a:r>
            <a:endParaRPr lang="zh-CN" altLang="en-US" dirty="0"/>
          </a:p>
          <a:p>
            <a:pPr algn="ctr" eaLnBrk="1" hangingPunct="1">
              <a:buClr>
                <a:srgbClr val="FF0000"/>
              </a:buClr>
              <a:buNone/>
            </a:pPr>
            <a:r>
              <a:rPr lang="zh-CN" altLang="zh-CN" b="1" dirty="0"/>
              <a:t>低蛋白饮食</a:t>
            </a:r>
            <a:endParaRPr lang="zh-CN" altLang="en-US" b="1" dirty="0"/>
          </a:p>
          <a:p>
            <a:pPr algn="ctr" eaLnBrk="1" hangingPunct="1">
              <a:buClr>
                <a:srgbClr val="FF0000"/>
              </a:buClr>
              <a:buNone/>
            </a:pPr>
            <a:r>
              <a:rPr lang="zh-CN" altLang="en-US" b="1" dirty="0"/>
              <a:t>低嘌呤饮食</a:t>
            </a:r>
            <a:endParaRPr lang="zh-CN" altLang="en-US" b="1" dirty="0"/>
          </a:p>
          <a:p>
            <a:pPr eaLnBrk="1" hangingPunct="1">
              <a:buClr>
                <a:srgbClr val="FF0000"/>
              </a:buClr>
              <a:buChar char="u"/>
            </a:pPr>
            <a:endParaRPr lang="zh-CN" altLang="zh-CN" b="1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126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低盐低脂饮食（一）</a:t>
            </a:r>
            <a:endParaRPr lang="zh-CN" altLang="zh-CN" b="1" dirty="0"/>
          </a:p>
        </p:txBody>
      </p:sp>
      <p:sp>
        <p:nvSpPr>
          <p:cNvPr id="11268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>
                <a:srgbClr val="FF0000"/>
              </a:buClr>
            </a:pPr>
            <a:r>
              <a:rPr lang="zh-CN" altLang="en-US" b="1" dirty="0"/>
              <a:t>适用人群：</a:t>
            </a:r>
            <a:r>
              <a:rPr lang="zh-CN" altLang="en-US" b="1" dirty="0">
                <a:solidFill>
                  <a:srgbClr val="FF0000"/>
                </a:solidFill>
              </a:rPr>
              <a:t>高血压、冠心病</a:t>
            </a:r>
            <a:r>
              <a:rPr lang="zh-CN" altLang="en-US" b="1" dirty="0"/>
              <a:t>等。</a:t>
            </a:r>
            <a:endParaRPr lang="zh-CN" altLang="en-US" b="1" dirty="0"/>
          </a:p>
          <a:p>
            <a:pPr eaLnBrk="1" hangingPunct="1">
              <a:buClr>
                <a:srgbClr val="FF0000"/>
              </a:buClr>
            </a:pPr>
            <a:r>
              <a:rPr lang="zh-CN" altLang="zh-CN" b="1" dirty="0"/>
              <a:t>低盐：就是指患者每天钠摄入量要有限制。</a:t>
            </a:r>
            <a:endParaRPr lang="zh-CN" altLang="en-US" b="1" dirty="0"/>
          </a:p>
          <a:p>
            <a:pPr eaLnBrk="1" hangingPunct="1">
              <a:buClr>
                <a:srgbClr val="FF0000"/>
              </a:buClr>
            </a:pPr>
            <a:r>
              <a:rPr lang="zh-CN" altLang="en-US" b="1" dirty="0"/>
              <a:t>每天食盐的摄入量</a:t>
            </a:r>
            <a:r>
              <a:rPr lang="en-US" altLang="zh-CN" b="1" dirty="0"/>
              <a:t>3-4</a:t>
            </a:r>
            <a:r>
              <a:rPr lang="zh-CN" altLang="en-US" b="1" dirty="0"/>
              <a:t>克为宜。</a:t>
            </a:r>
            <a:endParaRPr lang="zh-CN" altLang="en-US" b="1" dirty="0"/>
          </a:p>
          <a:p>
            <a:pPr eaLnBrk="1" hangingPunct="1">
              <a:buClr>
                <a:srgbClr val="FF0000"/>
              </a:buClr>
            </a:pPr>
            <a:r>
              <a:rPr lang="en-US" altLang="zh-CN" b="1" dirty="0"/>
              <a:t>1g</a:t>
            </a:r>
            <a:r>
              <a:rPr lang="zh-CN" altLang="en-US" b="1" dirty="0"/>
              <a:t>（</a:t>
            </a:r>
            <a:r>
              <a:rPr lang="en-US" altLang="zh-CN" b="1" dirty="0"/>
              <a:t>1</a:t>
            </a:r>
            <a:r>
              <a:rPr lang="zh-CN" altLang="en-US" b="1" dirty="0"/>
              <a:t>号牙膏盖装满为</a:t>
            </a:r>
            <a:r>
              <a:rPr lang="en-US" altLang="zh-CN" b="1" dirty="0"/>
              <a:t>1</a:t>
            </a:r>
            <a:r>
              <a:rPr lang="zh-CN" altLang="en-US" b="1" dirty="0"/>
              <a:t>克）或一啤酒盖的</a:t>
            </a:r>
            <a:r>
              <a:rPr lang="en-US" altLang="zh-CN" b="1" dirty="0"/>
              <a:t>1/2</a:t>
            </a:r>
            <a:r>
              <a:rPr lang="zh-CN" altLang="en-US" b="1" dirty="0"/>
              <a:t>大约是</a:t>
            </a:r>
            <a:r>
              <a:rPr lang="en-US" altLang="zh-CN" b="1" dirty="0"/>
              <a:t>3g</a:t>
            </a:r>
            <a:r>
              <a:rPr lang="zh-CN" altLang="en-US" b="1" dirty="0"/>
              <a:t>（即普通啤酒盖去掉胶垫后，一平盖食盐约</a:t>
            </a:r>
            <a:r>
              <a:rPr lang="en-US" altLang="zh-CN" b="1" dirty="0"/>
              <a:t>6g</a:t>
            </a:r>
            <a:r>
              <a:rPr lang="zh-CN" altLang="en-US" b="1" dirty="0"/>
              <a:t>）。</a:t>
            </a:r>
            <a:endParaRPr lang="zh-CN" altLang="en-US" b="1" dirty="0"/>
          </a:p>
          <a:p>
            <a:pPr eaLnBrk="1" hangingPunct="1">
              <a:buClr>
                <a:srgbClr val="FF0000"/>
              </a:buClr>
            </a:pPr>
            <a:r>
              <a:rPr lang="en-US" altLang="zh-CN" b="1" dirty="0"/>
              <a:t>3g</a:t>
            </a:r>
            <a:r>
              <a:rPr lang="zh-CN" altLang="en-US" b="1" dirty="0"/>
              <a:t>酱油含钠量相当于</a:t>
            </a:r>
            <a:r>
              <a:rPr lang="en-US" altLang="zh-CN" b="1" dirty="0"/>
              <a:t>1g</a:t>
            </a:r>
            <a:r>
              <a:rPr lang="zh-CN" altLang="en-US" b="1" dirty="0"/>
              <a:t>盐的含钠量。</a:t>
            </a:r>
            <a:endParaRPr lang="zh-CN" altLang="zh-CN" b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229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低盐低脂饮食（二）</a:t>
            </a:r>
            <a:endParaRPr lang="zh-CN" altLang="zh-CN" b="1" dirty="0"/>
          </a:p>
        </p:txBody>
      </p:sp>
      <p:sp>
        <p:nvSpPr>
          <p:cNvPr id="12292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>
                <a:srgbClr val="FF0000"/>
              </a:buClr>
            </a:pPr>
            <a:r>
              <a:rPr lang="zh-CN" altLang="en-US" b="1" dirty="0"/>
              <a:t>低盐饮食的自制方法：</a:t>
            </a:r>
            <a:endParaRPr lang="zh-CN" altLang="en-US" b="1" dirty="0"/>
          </a:p>
          <a:p>
            <a:pPr eaLnBrk="1" hangingPunct="1">
              <a:buClr>
                <a:srgbClr val="FF0000"/>
              </a:buClr>
            </a:pPr>
            <a:r>
              <a:rPr lang="zh-CN" altLang="en-US" b="1" dirty="0"/>
              <a:t>1</a:t>
            </a:r>
            <a:r>
              <a:rPr lang="en-US" altLang="zh-CN" b="1" dirty="0"/>
              <a:t>.</a:t>
            </a:r>
            <a:r>
              <a:rPr lang="zh-CN" altLang="en-US" b="1" dirty="0"/>
              <a:t>尽量利用蔬菜本身的味道：如西红柿炒鸡蛋、清蒸茄子、番茄菜花等。</a:t>
            </a:r>
            <a:endParaRPr lang="zh-CN" altLang="en-US" b="1" dirty="0"/>
          </a:p>
          <a:p>
            <a:pPr eaLnBrk="1" hangingPunct="1">
              <a:buClr>
                <a:srgbClr val="FF0000"/>
              </a:buClr>
            </a:pPr>
            <a:r>
              <a:rPr lang="en-US" altLang="zh-CN" b="1" dirty="0"/>
              <a:t>2.</a:t>
            </a:r>
            <a:r>
              <a:rPr lang="zh-CN" altLang="en-US" b="1" dirty="0"/>
              <a:t>可用蘸芝麻酱、番茄酱等调料增加食欲：如醋拌凉菜、芝麻酱拌茄子等。</a:t>
            </a:r>
            <a:endParaRPr lang="zh-CN" altLang="en-US" b="1" dirty="0"/>
          </a:p>
          <a:p>
            <a:pPr eaLnBrk="1" hangingPunct="1">
              <a:buClr>
                <a:srgbClr val="FF0000"/>
              </a:buClr>
            </a:pPr>
            <a:r>
              <a:rPr lang="en-US" altLang="zh-CN" b="1" dirty="0"/>
              <a:t>3.</a:t>
            </a:r>
            <a:r>
              <a:rPr lang="zh-CN" altLang="en-US" b="1" dirty="0"/>
              <a:t>多吃菌类、如蘑菇、木耳、海带等为主料的汤菜，味鲜色浓，菌类有软化血管的作用。</a:t>
            </a:r>
            <a:endParaRPr lang="zh-CN" altLang="en-US" b="1" dirty="0"/>
          </a:p>
          <a:p>
            <a:pPr eaLnBrk="1" hangingPunct="1">
              <a:buClr>
                <a:srgbClr val="FF0000"/>
              </a:buClr>
            </a:pPr>
            <a:endParaRPr lang="zh-CN" altLang="zh-CN" b="1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  <p:pic>
        <p:nvPicPr>
          <p:cNvPr id="1331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63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2"/>
          <p:cNvSpPr>
            <a:spLocks noGrp="1" noRot="1"/>
          </p:cNvSpPr>
          <p:nvPr>
            <p:ph type="title"/>
          </p:nvPr>
        </p:nvSpPr>
        <p:spPr>
          <a:xfrm>
            <a:off x="323850" y="333375"/>
            <a:ext cx="854075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/>
              <a:t>低盐低脂饮食（三）</a:t>
            </a:r>
            <a:endParaRPr lang="zh-CN" altLang="zh-CN" b="1" dirty="0"/>
          </a:p>
        </p:txBody>
      </p:sp>
      <p:sp>
        <p:nvSpPr>
          <p:cNvPr id="13316" name="Rectangle 3"/>
          <p:cNvSpPr>
            <a:spLocks noGrp="1" noRot="1"/>
          </p:cNvSpPr>
          <p:nvPr>
            <p:ph idx="1"/>
          </p:nvPr>
        </p:nvSpPr>
        <p:spPr>
          <a:xfrm>
            <a:off x="304800" y="1412875"/>
            <a:ext cx="8540750" cy="4454525"/>
          </a:xfrm>
        </p:spPr>
        <p:txBody>
          <a:bodyPr vert="horz" wrap="square" lIns="91440" tIns="45720" rIns="91440" bIns="45720" anchor="t" anchorCtr="0"/>
          <a:p>
            <a:pPr eaLnBrk="1" hangingPunct="1">
              <a:buClr>
                <a:srgbClr val="FF0000"/>
              </a:buClr>
            </a:pPr>
            <a:r>
              <a:rPr lang="zh-CN" altLang="en-US" b="1" dirty="0"/>
              <a:t>低脂：每日脂肪量限于</a:t>
            </a:r>
            <a:r>
              <a:rPr lang="en-US" altLang="zh-CN" b="1" dirty="0"/>
              <a:t>40</a:t>
            </a:r>
            <a:r>
              <a:rPr lang="zh-CN" altLang="en-US" b="1" dirty="0"/>
              <a:t>克以下，饮食宜清淡</a:t>
            </a:r>
            <a:r>
              <a:rPr lang="en-US" altLang="zh-CN" b="1" dirty="0"/>
              <a:t>,</a:t>
            </a:r>
            <a:r>
              <a:rPr lang="zh-CN" altLang="en-US" b="1" dirty="0"/>
              <a:t>少食辛辣、煎炒、烈酒等不消化和刺激性食物</a:t>
            </a:r>
            <a:r>
              <a:rPr lang="en-US" altLang="zh-CN" b="1" dirty="0"/>
              <a:t>,</a:t>
            </a:r>
            <a:r>
              <a:rPr lang="zh-CN" altLang="en-US" b="1" dirty="0"/>
              <a:t>禁用油炸物、肥肉、猪油及含脂肪多的点心，食物烹调可采用蒸、煮、烩等。要远三白（糖</a:t>
            </a:r>
            <a:r>
              <a:rPr lang="en-US" altLang="zh-CN" b="1" dirty="0"/>
              <a:t>,</a:t>
            </a:r>
            <a:r>
              <a:rPr lang="zh-CN" altLang="en-US" b="1" dirty="0"/>
              <a:t>盐</a:t>
            </a:r>
            <a:r>
              <a:rPr lang="en-US" altLang="zh-CN" b="1" dirty="0"/>
              <a:t>,</a:t>
            </a:r>
            <a:r>
              <a:rPr lang="zh-CN" altLang="en-US" b="1" dirty="0"/>
              <a:t>猪油）</a:t>
            </a:r>
            <a:r>
              <a:rPr lang="en-US" altLang="zh-CN" b="1" dirty="0"/>
              <a:t>,</a:t>
            </a:r>
            <a:r>
              <a:rPr lang="zh-CN" altLang="en-US" b="1" dirty="0"/>
              <a:t>近三黑（黑芝麻</a:t>
            </a:r>
            <a:r>
              <a:rPr lang="en-US" altLang="zh-CN" b="1" dirty="0"/>
              <a:t>,</a:t>
            </a:r>
            <a:r>
              <a:rPr lang="zh-CN" altLang="en-US" b="1" dirty="0"/>
              <a:t>蘑菇</a:t>
            </a:r>
            <a:r>
              <a:rPr lang="en-US" altLang="zh-CN" b="1" dirty="0"/>
              <a:t>,</a:t>
            </a:r>
            <a:r>
              <a:rPr lang="zh-CN" altLang="en-US" b="1" dirty="0"/>
              <a:t>黑米）从营养价值看</a:t>
            </a:r>
            <a:r>
              <a:rPr lang="en-US" altLang="zh-CN" b="1" dirty="0"/>
              <a:t>,</a:t>
            </a:r>
            <a:r>
              <a:rPr lang="zh-CN" altLang="en-US" b="1" dirty="0"/>
              <a:t>四条腿（猪</a:t>
            </a:r>
            <a:r>
              <a:rPr lang="en-US" altLang="zh-CN" b="1" dirty="0"/>
              <a:t>,</a:t>
            </a:r>
            <a:r>
              <a:rPr lang="zh-CN" altLang="en-US" b="1" dirty="0"/>
              <a:t>牛</a:t>
            </a:r>
            <a:r>
              <a:rPr lang="en-US" altLang="zh-CN" b="1" dirty="0"/>
              <a:t>,</a:t>
            </a:r>
            <a:r>
              <a:rPr lang="zh-CN" altLang="en-US" b="1" dirty="0"/>
              <a:t>羊）不如两条腿（鸡</a:t>
            </a:r>
            <a:r>
              <a:rPr lang="en-US" altLang="zh-CN" b="1" dirty="0"/>
              <a:t>,</a:t>
            </a:r>
            <a:r>
              <a:rPr lang="zh-CN" altLang="en-US" b="1" dirty="0"/>
              <a:t>鸭）</a:t>
            </a:r>
            <a:r>
              <a:rPr lang="en-US" altLang="zh-CN" b="1" dirty="0"/>
              <a:t>,</a:t>
            </a:r>
            <a:r>
              <a:rPr lang="zh-CN" altLang="en-US" b="1" dirty="0"/>
              <a:t>两条腿不如一条腿（蘑菇）</a:t>
            </a:r>
            <a:r>
              <a:rPr lang="en-US" altLang="zh-CN" b="1" dirty="0"/>
              <a:t>,</a:t>
            </a:r>
            <a:r>
              <a:rPr lang="zh-CN" altLang="en-US" b="1" dirty="0"/>
              <a:t>一条腿不如没有腿（鱼）。</a:t>
            </a:r>
            <a:r>
              <a:rPr lang="zh-CN" altLang="en-US" dirty="0"/>
              <a:t> </a:t>
            </a:r>
            <a:endParaRPr lang="zh-CN" altLang="zh-CN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CDESIGNN</Template>
  <TotalTime>0</TotalTime>
  <Words>1637</Words>
  <Application>WPS 演示</Application>
  <PresentationFormat>在屏幕上显示</PresentationFormat>
  <Paragraphs>173</Paragraphs>
  <Slides>19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19</vt:i4>
      </vt:variant>
    </vt:vector>
  </HeadingPairs>
  <TitlesOfParts>
    <vt:vector size="36" baseType="lpstr">
      <vt:lpstr>Arial</vt:lpstr>
      <vt:lpstr>宋体</vt:lpstr>
      <vt:lpstr>Wingdings</vt:lpstr>
      <vt:lpstr>Wingdings 2</vt:lpstr>
      <vt:lpstr>Wingdings</vt:lpstr>
      <vt:lpstr>Calibri</vt:lpstr>
      <vt:lpstr>楷体_GB2312</vt:lpstr>
      <vt:lpstr>新宋体</vt:lpstr>
      <vt:lpstr>微软雅黑</vt:lpstr>
      <vt:lpstr>Arial Unicode MS</vt:lpstr>
      <vt:lpstr>吉祥如意</vt:lpstr>
      <vt:lpstr>Word.Document.8</vt:lpstr>
      <vt:lpstr>Word.Document.8</vt:lpstr>
      <vt:lpstr>Word.Document.8</vt:lpstr>
      <vt:lpstr>Word.Document.8</vt:lpstr>
      <vt:lpstr>Word.Document.8</vt:lpstr>
      <vt:lpstr>Word.Document.8</vt:lpstr>
      <vt:lpstr>PowerPoint 演示文稿</vt:lpstr>
      <vt:lpstr>内容</vt:lpstr>
      <vt:lpstr>一、心血管疾病的定义 </vt:lpstr>
      <vt:lpstr> 二、心血管疾病与饮食的关系</vt:lpstr>
      <vt:lpstr> </vt:lpstr>
      <vt:lpstr>三、饮食的分类</vt:lpstr>
      <vt:lpstr>低盐低脂饮食（一）</vt:lpstr>
      <vt:lpstr>低盐低脂饮食（二）</vt:lpstr>
      <vt:lpstr>低盐低脂饮食（三）</vt:lpstr>
      <vt:lpstr>糖尿病饮食（一）</vt:lpstr>
      <vt:lpstr>糖尿病饮食（二）</vt:lpstr>
      <vt:lpstr>低蛋白饮食（一）</vt:lpstr>
      <vt:lpstr>低蛋白饮食（二）</vt:lpstr>
      <vt:lpstr>低嘌呤饮食（一） </vt:lpstr>
      <vt:lpstr>低嘌呤饮食（二） </vt:lpstr>
      <vt:lpstr>低嘌呤饮食（三） </vt:lpstr>
      <vt:lpstr>低嘌呤饮食（四） </vt:lpstr>
      <vt:lpstr>四、服药注意事项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ALLLLLLLex</cp:lastModifiedBy>
  <cp:revision>152</cp:revision>
  <dcterms:created xsi:type="dcterms:W3CDTF">2012-09-06T13:54:00Z</dcterms:created>
  <dcterms:modified xsi:type="dcterms:W3CDTF">2025-12-24T08:24:20Z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A1DCBD6E2F6B4473ACE19BE000EC8EDF_13</vt:lpwstr>
  </property>
</Properties>
</file>