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embeddedFontLst>
    <p:embeddedFont>
      <p:font typeface="Noto Sans SC" panose="020B0200000000000000" charset="-122"/>
      <p:regular r:id="rId33"/>
    </p:embeddedFont>
    <p:embeddedFont>
      <p:font typeface="微软雅黑" panose="020B0503020204020204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0522" y="1105448"/>
            <a:ext cx="6265676" cy="1866601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950" b="1" dirty="0" err="1" smtClean="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高血压糖尿病的中医</a:t>
            </a:r>
            <a:r>
              <a:rPr lang="en-US" sz="4950" b="1" dirty="0" smtClean="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      </a:t>
            </a:r>
            <a:r>
              <a:rPr lang="en-US" sz="4950" b="1" dirty="0" err="1" smtClean="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综合防治</a:t>
            </a:r>
            <a:endParaRPr lang="en-US" sz="4950" b="1" dirty="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01506" y="3109993"/>
            <a:ext cx="4166196" cy="48936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25" dirty="0" smtClean="0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青山区钢花村街社区卫生服务中心</a:t>
            </a:r>
            <a:endParaRPr lang="en-US" sz="2025" dirty="0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痰湿内阻型：半夏白术天麻汤/血脂康胶囊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2870" b="12870"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19388" y="144454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辨证关键指标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头重如裹、胸闷脘痞、痰多黏腻、舌苔白厚腻、脉滑。多见于肥胖型患者，与过食肥甘及脾失健运密切相关。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4102224" y="3269720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半夏白术天麻汤组方原理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半夏燥湿化痰为君，白术健脾祛湿为臣，天麻息风止眩为使。痰热者加竹茹、胆南星；眩晕甚加泽泻、车前子利水降浊。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1436896" y="5094898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血脂康胶囊临床优势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含红曲等天然成分，兼具调节血脂和改善微循环作用。需注意服药期间定期检测肝肾功能，避免与辛伐他汀等他汀类药物叠加使用。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针灸与推拿疗法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3888" y="2021239"/>
            <a:ext cx="3324225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501" y="332997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94501" y="5117778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降压关键穴位：太冲、曲池、足三里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94501" y="158979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2068768" y="3634626"/>
            <a:ext cx="9355961" cy="110215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屈肘时肘横纹外侧端凹陷处，属手阳明大肠经。该穴位通过调节血管内皮功能、降低外周血管阻力实现降压，尤其适合伴有面赤发热的高血压患者。可采用毫针斜刺1-1.5寸，得气后行捻转泻法，或配合刮痧疗法增强清热效果。注意局部皮肤有破损者禁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8768" y="30977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曲池穴降压特点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83690" y="1852261"/>
            <a:ext cx="427271" cy="4272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070766" y="3606239"/>
            <a:ext cx="453118" cy="45311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78579" y="5401856"/>
            <a:ext cx="437493" cy="4374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</a:path>
              <a:path w="304800" h="304800"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</a:path>
              <a:path w="304800" h="304800"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</a:path>
              <a:path w="304800" h="304800"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</a:path>
              <a:path w="304800" h="304800"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</a:path>
              <a:path w="304800" h="304800"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068768" y="1867527"/>
            <a:ext cx="9355961" cy="110442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位于足背第一二跖骨结合部前方凹陷处，为肝经原穴，通过疏肝理气、平息肝阳发挥作用。临床研究表明，针刺太冲穴可显著降低交感神经兴奋性，改善血管紧张素Ⅱ水平，对肝阳上亢型高血压患者收缩压平均可降低15-20mmHg。操作时采用泻法针刺或指压至明显酸胀感，配合菊花决明子茶饮可增强疗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8768" y="13306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太冲穴降压机制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8768" y="5332100"/>
            <a:ext cx="9355961" cy="111288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位于犊鼻下3寸胫骨前嵴外一横指，作为足阳明胃经合穴，具有健脾化痰、通络降压作用。现代研究证实刺激该穴能改善胰岛素抵抗，调节脂代谢异常。推荐采用温针灸或指压法，每日晨起按压5分钟，对痰湿壅盛型高血压合并肥胖者效果显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68768" y="4813719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足三里综合调节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5363" y="40945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6255856" y="1734787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6255856" y="4096693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1530231" y="2058117"/>
            <a:ext cx="4328338" cy="151107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位于第8胸椎棘突下旁开1.5寸，为糖尿病特效穴。针刺该穴可直接调节胰腺β细胞功能，促进胰岛素分泌。临床操作时采用透刺法向脊柱方向斜刺0.8-1寸，配合电针连续波刺激20分钟，可使餐后2小时血糖下降2-3mmol/L。治疗期间需密切监测血糖变化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0231" y="1480894"/>
            <a:ext cx="3681297" cy="738707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胰俞穴精准控糖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0231" y="4479705"/>
            <a:ext cx="4328338" cy="163609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腕横纹上2寸两筋之间，为心包经络穴。既能改善糖尿病心脏自主神经病变，又能通过迷走神经兴奋调节胰岛功能。推荐指压法与呼吸配合，吸气时按压、呼气时放松，每次循环30下，每日2次。合并严重心律失常者慎用强刺激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0231" y="3883182"/>
            <a:ext cx="3621488" cy="736876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内关穴双向调节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07882" y="2054101"/>
            <a:ext cx="4328338" cy="1515086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第11胸椎棘突下旁开1.5寸，属足太阳膀胱经。通过增强脾脏运化功能改善糖代谢，特别适用于消渴病"三多一少"症状明显者。可采用揿针埋针法保留24小时，或艾条悬灸15分钟至皮肤潮红，每周3次为一个疗程。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107882" y="1476878"/>
            <a:ext cx="3830818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脾俞穴代谢调节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9863" y="178650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9863" y="4162522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50355" y="1794068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695363" y="1708171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5" name="TextBox 1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控糖靶向穴位：胰俞、脾俞、内关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07882" y="4416007"/>
            <a:ext cx="4328338" cy="1699789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内踝尖上3寸胫骨内侧缘后方，为肝脾肾三经交会穴。采用补法针刺可改善糖尿病周围神经病变，配合胰俞穴使用能显著降低糖化血红蛋白水平。注意孕妇禁用该穴，操作后可能出现短暂血糖波动需加强监测。</a:t>
            </a:r>
            <a:endParaRPr lang="en-US" sz="13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07882" y="3838785"/>
            <a:ext cx="3636440" cy="74945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三阴交协同作用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50355" y="4155975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将新鲜姜片穿刺后置于脐部，上置艾炷施灸5-7壮。通过激活腹腔神经网络改善胰岛微循环，尤其适合糖尿病腹泻患者。施灸时以局部温热感为度，避免烫伤，每周3次可显著改善胰岛素敏感性。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1836" r="11836"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36" r="11836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艾灸与耳穴贴压辅助疗法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隔姜灸神阙穴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王不留行籽贴压耳廓胰胆反射区（耳甲艇后下部），通过持续刺激调节自主神经-胰岛轴功能。每日自行按压3-5次，每次1分钟，两耳交替进行。研究显示此法可使空腹血糖降低10%-15%，贴压期间注意防止皮肤过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耳穴胰胆区贴压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采用小艾炷直接灸足三里穴3-5壮，形成轻度灼伤后贴敷创可贴。通过温热刺激持续激活穴位效应，对糖尿病胃轻瘫有显著改善作用。操作需专业人员指导，灸后保持创面干燥，每周1次，3个月为完整疗程。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麦粒灸足三里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饮食调节原则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3888" y="2021239"/>
            <a:ext cx="3324225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4162" r="34162"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低盐低糖低脂饮食框架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钠盐精准控制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每日食盐摄入严格限制在5克以内，建议使用控盐勺量化。避免腌制食品、酱料及加工食品（如火腿、罐头），烹饪时可使用葱姜蒜、柠檬汁、醋等天然调味品替代部分盐分，减少钠离子对血管壁的刺激。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碳水化合物优选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选择升糖指数（GI）低于55的全谷物（燕麦、荞麦、糙米），每餐主食生重控制在50-75克。搭配豆类（如鹰嘴豆、芸豆）可延缓糖分吸收，避免精制米面及含糖饮料，降低餐后血糖波动风险。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脂肪结构调整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优先选用单不饱和脂肪酸（橄榄油、茶籽油），每日油脂摄入25-30毫升。严格限制动物脂肪（猪油、肥肉）及反式脂肪酸（植脂末、油炸食品），坚果类每日摄入15克以内（约10颗杏仁），以改善胰岛素敏感性。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苦瓜的多重功效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富含芹菜素（Apigenin）和3-丁基苯酞，能扩张血管平滑肌。建议连叶食用（含钾量更高），可榨汁（200ml/日）或与百合搭配清炒，辅助降低血压及血液粘稠度。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芹菜的综合调控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黑木耳的靶向作用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含木耳多糖和腺苷，能抑制血小板聚集。建议泡发后凉拌或炖汤（每日干品10-15克），搭配洋葱可增强溶栓效果，但需注意出血倾向患者慎用。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含苦瓜皂苷（Charantin）和 polypeptide-P，具有类胰岛素作用，可促进葡萄糖代谢。建议凉拌或清炒保留活性成分，每日100-150克，脾胃虚寒者可搭配姜片烹调以中和寒性。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药食同源推荐：苦瓜、芹菜、黑木耳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621138" y="1434529"/>
            <a:ext cx="3097028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绝对禁忌品类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避免高盐零食（薯片、话梅）、高糖食品（蜜饯、蛋糕）及动物内脏（猪肝、脑花）。禁止食用含糖醋汁、蚝油等高钠调味品的菜品，以防加重水钠潴留和胰岛素抵抗。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禁忌食物与烹调方式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438423" y="3162514"/>
            <a:ext cx="3123643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危险烹调方式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杜绝油炸、油煎及明火烧烤，高温烹饪会产生晚期糖基化终末产物（AGEs）。红烧、糖醋等复合调味方式易导致隐形盐糖摄入超标，建议采用蒸、煮、烩等低温加工方法。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8342981" y="1434529"/>
            <a:ext cx="3077021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进食时序禁忌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避免晚餐过晚（应间隔睡前3小时）或暴饮暴食。禁食肥甘厚味夜宵，以免引发黎明现象（清晨高血糖）和夜间血压波动，建议采用"早餐30%、午餐40%、晚餐30%"的热量分配模式。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运动与情志调摄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3888" y="2021239"/>
            <a:ext cx="3324225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00359" y="1391165"/>
            <a:ext cx="3354206" cy="15487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8400">
                <a:solidFill>
                  <a:srgbClr val="40404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目录</a:t>
            </a:r>
            <a:endParaRPr lang="en-US" sz="8400">
              <a:solidFill>
                <a:srgbClr val="40404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06214" y="183832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34450" y="1962150"/>
            <a:ext cx="27622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辨证分型与中药调理</a:t>
            </a:r>
            <a:endParaRPr lang="en-US" sz="27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676775" y="1962150"/>
            <a:ext cx="27622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中医理论基础</a:t>
            </a:r>
            <a:endParaRPr lang="en-US" sz="27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48075" y="183832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96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76775" y="3562350"/>
            <a:ext cx="27622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针灸与推拿疗法</a:t>
            </a:r>
            <a:endParaRPr lang="en-US" sz="27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48075" y="3429000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96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676775" y="5162550"/>
            <a:ext cx="27622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运动与情志调摄</a:t>
            </a:r>
            <a:endParaRPr lang="en-US" sz="27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48075" y="503872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05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34450" y="3562350"/>
            <a:ext cx="27622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饮食调节原则</a:t>
            </a:r>
            <a:endParaRPr lang="en-US" sz="27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34450" y="5162550"/>
            <a:ext cx="2762250" cy="885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监测与综合管理</a:t>
            </a:r>
            <a:endParaRPr lang="en-US" sz="27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906214" y="3429000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906214" y="5038725"/>
            <a:ext cx="847725" cy="1028700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6000" b="1">
                <a:gradFill>
                  <a:gsLst>
                    <a:gs pos="0">
                      <a:schemeClr val="lt1">
                        <a:alpha val="100000"/>
                      </a:scheme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16200000"/>
                </a:gra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6000" b="1">
              <a:gradFill>
                <a:gsLst>
                  <a:gs pos="0">
                    <a:schemeClr val="lt1">
                      <a:alpha val="100000"/>
                    </a:schemeClr>
                  </a:gs>
                  <a:gs pos="100000">
                    <a:schemeClr val="accent1">
                      <a:alpha val="100000"/>
                    </a:schemeClr>
                  </a:gs>
                </a:gsLst>
                <a:lin ang="16200000"/>
              </a:gra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八段锦/太极拳改善气机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8374" y="1306384"/>
            <a:ext cx="2540518" cy="48494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40584" y="1688405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八段锦的"双手托天理三焦"式和太极拳的"云手"动作能促进气血循环，改善微循环障碍，特别适合伴有四肢麻木的糖尿病患者。建议每日晨练15-20分钟，动作需配合深长呼吸。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40584" y="1249667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调节气血运行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334188" y="3389806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这两种传统功法通过舒缓的伸展动作和意念引导，能平衡交感-副交感神经，对高血压呈现"高者降、低者升"的双向调节作用。练习时应注意保持脊柱中正，避免憋气用力。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34188" y="2951068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双向调节血压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327792" y="5099311"/>
            <a:ext cx="8109936" cy="115124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规律练习可增强肌肉对葡萄糖的摄取利用，提高胰岛素敏感性。临床研究显示持续3个月练习可使空腹血糖降低1.5-2mmol/L，配合药物效果更显著。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7792" y="4660573"/>
            <a:ext cx="7146070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改善胰岛素抵抗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规律作息与睡眠管理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/>
          <a:srcRect l="16675" r="16675"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子午觉养生法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建议糖尿病患者在23点前入睡，保证胆经、肝经当令时段的深度睡眠。午间可小憩20分钟，但避免超过30分钟以防影响夜间睡眠节律。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睡眠环境优化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卧室温度保持在18-22℃为宜，使用遮光窗帘隔绝光线。高血压患者宜采用右侧卧睡姿，枕头高度以8-12厘米为佳，避免压迫颈动脉窦。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睡前导引术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睡前1小时可练习"仙人揉腹"手法，顺时针按摩腹部36圈，配合足三里穴位按压，既能安神助眠又可改善胃肠功能。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昼夜节律调节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建议固定起床时间，晨起后立即接触自然光30分钟，有助于稳定皮质醇分泌曲线，对控制晨峰高血压尤为关键。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22" y="1548895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五行音乐疗法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0022" y="2035241"/>
            <a:ext cx="10882612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推荐角调(属木)音乐如《胡笳十八拍》疏肝解郁，配合羽调(属水)音乐《梅花三弄》滋肾平肝。每日聆听15分钟，同步进行"观想涌泉穴"冥想效果更佳。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022" y="3199129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书法调息法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0022" y="3685475"/>
            <a:ext cx="10855050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练习楷书时可配合"逆腹式呼吸"，运笔时吸气提腕，落笔时呼气沉肘。这种呼吸模式能使血压平均降低5-8mmHg，同时改善大脑α波节律。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10022" y="4849362"/>
            <a:ext cx="6096000" cy="40005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  <a:spcBef>
                <a:spcPts val="450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正念减压训练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022" y="5335709"/>
            <a:ext cx="10827488" cy="8523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采用"身体扫描"技术，从脚趾到头顶逐步觉察放松，特别适合糖尿病周围神经病变患者。研究发现每周3次、每次30分钟的正念练习可显著降低糖化血红蛋白水平。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书法/冥想缓解情志失调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监测与综合管理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3888" y="2021239"/>
            <a:ext cx="3324225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06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236" r="22236"/>
          <a:stretch>
            <a:fillRect/>
          </a:stretch>
        </p:blipFill>
        <p:spPr>
          <a:xfrm>
            <a:off x="4451873" y="1812219"/>
            <a:ext cx="3287800" cy="3946292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595787" y="1726745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晨起空腹监测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933" y="2298345"/>
            <a:ext cx="3344120" cy="150407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每日起床后1小时内测量血压和空腹血糖，此时数据最能反映基础代谢状态，血压测量前需静坐5分钟，避免情绪波动影响结果。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65494" y="1713967"/>
            <a:ext cx="358363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餐后2小时跟踪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211865" y="2285568"/>
            <a:ext cx="3290891" cy="15168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进食第一口开始计时，2小时后检测血糖值，配合血压测量可评估饮食对代谢的影响，建议每周至少完成3次完整监测周期。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5787" y="4317136"/>
            <a:ext cx="355041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动态血压血糖记录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12714" y="4807470"/>
            <a:ext cx="3316558" cy="138430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使用电子日志记录每日3-4次血压（晨起、午间、睡前）及对应时间点的血糖值，特别注意夜间血压波动情况，连续监测2-3天/周。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72345" y="4317136"/>
            <a:ext cx="367678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季节性调整监测频率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65290" y="4823328"/>
            <a:ext cx="3290891" cy="136844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冬季增加血压监测次数（每日2-3次），夏季加强血糖监测（特别是餐后值），因温度变化会影响血管舒缩功能和胰岛素敏感性。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血压血糖定期监测要点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时辰药理学应用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西药降压药在早晨7-8点服用，中药汤剂分两次于上午9点（健脾类）和下午5点（补肾类）服用，利用人体昼夜节律增强疗效。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6626" r="16626"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针灸配合西药治疗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中药代茶饮辅助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中西医结合干预策略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在服用ACEI类降压药同时，每周3次针灸太冲、足三里等穴位，可减少西药用量，改善胰岛素抵抗，但需间隔用药时间2小时以上。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在二甲双胍治疗期间，用桑叶15g+葛根10g+山楂6g代茶饮，既能增强降糖效果，又可缓解西药引起的胃肠道不适，每日饮用不超过800ml。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急症预警与就医指征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高血压危象识别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97192" y="1833343"/>
            <a:ext cx="9803500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当血压突然升至180/120mmHg以上，伴剧烈头痛、视物模糊、胸痛时，立即舌下含服硝苯地平并急诊就医，同时按压耳尖穴放血辅助降压。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8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297192" y="250386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低血糖昏迷处理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7192" y="3028921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血糖低于3.9mmol/L出现冷汗、意识模糊时，立即进食15g快糖（如葡萄糖片），15分钟后未缓解需静脉推注50%葡萄糖，配合百会穴针刺促醒。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7192" y="3735521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酮症酸中毒征兆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97192" y="4260576"/>
            <a:ext cx="995302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血糖持续&gt;13.9mmol/L伴深大呼吸、呼气烂苹果味，需立即检测尿酮体，同时补液并急诊处理，可配合中药生脉注射液静脉滴注。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980154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靶器官损伤警报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5505210"/>
            <a:ext cx="9893212" cy="708938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出现夜间阵发性呼吸困难、泡沫尿、下肢对称性刺痛等症状，提示可能出现心肾功能损害，需在24小时内完成尿微量白蛋白、心脏彩超等检查。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5995" y="3741761"/>
            <a:ext cx="4543425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25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感谢观看</a:t>
            </a:r>
            <a:endParaRPr lang="en-US" sz="2025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67038" y="2134008"/>
            <a:ext cx="6257925" cy="19431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96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中医理论基础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3888" y="2021239"/>
            <a:ext cx="3324225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高血压（眩晕）与糖尿病（消渴）的病机关联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共同病理基础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两者均与肝肾阴虚密切相关，肝阳上亢可致血压升高，肾阴亏虚则引发消渴多饮。长期阴虚火旺会同时损伤血管内皮和胰腺功能。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气血运行障碍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高血压多伴气机逆乱，糖尿病常见气阴两虚，二者均可导致血瘀证候，表现为舌质紫暗、肢体麻木等微循环障碍症状。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痰湿互结病机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痰湿既是高血压的致病因素（如头重如裹），也是糖尿病的重要病理产物（如肥胖型糖尿病），痰瘀互结会加速血管病变进程。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25" r="16625"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肝肾阴虚、痰湿内阻等核心证型解析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肝肾阴虚型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表现为眩晕耳鸣、腰膝酸软、五心烦热，因精血不足导致肝阳偏亢，阴不制阳而血压升高；同时肾失封藏则尿频多饮。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气阴两虚型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症见乏力口干、自汗盗汗，因脾失健运致津液输布失常，既可出现血糖代谢紊乱，又因气虚推动无力导致血压调节异常。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痰湿内阻型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特征为头重胸闷、舌苔厚腻，痰浊阻滞中焦影响脾运化功能，既干扰糖脂代谢，又阻碍气机升降而致血压波动。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血瘀络阻型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可见刺痛固定、唇甲青紫，因久病入络形成微血管病变，既是糖尿病并发症的基础，也是高血压靶器官损害的促进因素。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阴阳失衡与代谢紊乱的中医解释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7721" r="27721"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7308" b="7308"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水火不济理论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肾阴（水）不足则不能制约心火（阳），表现为血压升高伴口渴多尿，这与现代医学的RAAS系统过度激活有相通之处。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整体观指导下的调节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中医通过滋肾平肝、健脾化痰等治法，能同时调节下丘脑-垂体-靶腺轴和自主神经系统功能，实现血压血糖协同调控。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中焦枢纽失调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脾失健运导致"膏脂"代谢异常，既可引起血脂血糖升高，又因痰湿困脾影响气机升降而诱发血压波动。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6363" y="3338766"/>
            <a:ext cx="9439275" cy="16103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辨证分型与中药调理</a:t>
            </a:r>
            <a:endParaRPr lang="en-US" sz="45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33888" y="2021239"/>
            <a:ext cx="3324225" cy="1714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8400" b="1">
                <a:solidFill>
                  <a:schemeClr val="dk1">
                    <a:lumMod val="75000"/>
                    <a:lumOff val="25000"/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8400" b="1">
              <a:solidFill>
                <a:schemeClr val="dk1">
                  <a:lumMod val="75000"/>
                  <a:lumOff val="25000"/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9750" r="29750"/>
          <a:stretch>
            <a:fillRect/>
          </a:stretch>
        </p:blipFill>
        <p:spPr>
          <a:xfrm>
            <a:off x="622446" y="1487175"/>
            <a:ext cx="2817673" cy="46370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肝肾阴虚型：天麻钩藤饮/六味地黄丸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3939321" y="1483603"/>
            <a:ext cx="0" cy="462952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3782159" y="158674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834546" y="163913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186783" y="184427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表现为眩晕耳鸣、腰膝酸软、五心烦热、失眠多梦、舌红少苔等，多因长期情志失调或久病耗伤阴液所致。需通过舌脉合参明确阴虚火旺程度。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186783" y="1360960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核心症状与体征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6783" y="3483832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方中天麻、钩藤平肝息风为主药，配伍石决明、栀子清肝泻火，适用于肝阳上亢化风证。临床可随证加减，若兼血虚加当归、白芍；头痛剧烈加川芎、白芷。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86783" y="3000522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天麻钩藤饮应用要点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86783" y="5151401"/>
            <a:ext cx="7494623" cy="1102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以熟地黄、山茱萸、山药"三补"配合泽泻、丹皮、茯苓"三泻"，滋阴不助湿。现代研究证实其可改善微循环，但需连续服用2-3个月方显效，服药期间忌食辛辣燥热之物。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86783" y="4658564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六味地黄丸使用规范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3782159" y="3226311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3834546" y="3278698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82159" y="4893879"/>
            <a:ext cx="314325" cy="31432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3834546" y="4946267"/>
            <a:ext cx="209550" cy="2095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7927" y="1610788"/>
            <a:ext cx="3979156" cy="1995134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" name="AutoShape 3"/>
          <p:cNvSpPr/>
          <p:nvPr/>
        </p:nvSpPr>
        <p:spPr>
          <a:xfrm>
            <a:off x="5502989" y="1610345"/>
            <a:ext cx="3992463" cy="1995577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2059633" y="4350364"/>
            <a:ext cx="4085050" cy="1976988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 rot="16200000">
            <a:off x="8499066" y="5005340"/>
            <a:ext cx="619760" cy="316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1465">
                <a:solidFill>
                  <a:schemeClr val="l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2014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6792753" y="4380714"/>
            <a:ext cx="4032384" cy="1946638"/>
          </a:xfrm>
          <a:prstGeom prst="rect">
            <a:avLst/>
          </a:prstGeom>
          <a:noFill/>
          <a:ln w="28575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气阴两虚型：生脉散/津力达颗粒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814894" y="3868060"/>
            <a:ext cx="10708596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utoShape 9"/>
          <p:cNvSpPr/>
          <p:nvPr/>
        </p:nvSpPr>
        <p:spPr>
          <a:xfrm>
            <a:off x="10471782" y="3998099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0241385" y="3991410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04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60318" y="1290369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229922" y="1283681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9134256" y="1231853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903860" y="1225164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774198" y="4027357"/>
            <a:ext cx="706713" cy="7067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5553328" y="4020669"/>
            <a:ext cx="1167504" cy="7200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2400" b="1">
                <a:solidFill>
                  <a:srgbClr val="FFFDFD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2400" b="1">
              <a:solidFill>
                <a:srgbClr val="FFFDFD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3384" y="1730307"/>
            <a:ext cx="370824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典型临床表现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93384" y="2182541"/>
            <a:ext cx="3708241" cy="133272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常见神疲乏力、气短懒言、口干咽燥、自汗盗汗、舌淡红少津，脉细弱。多见于糖尿病中期或高血压病程较长者，气阴两伤为基本病机。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658407" y="1730307"/>
            <a:ext cx="368162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生脉散化裁运用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58407" y="2170965"/>
            <a:ext cx="3681627" cy="134430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人参（或西洋参）补气生津，麦冬养阴清热，五味子敛气生津。气虚甚加黄芪；阴虚甚加玉竹、石斛；兼血瘀加丹参、三七粉。煎服法建议文火久煎以保留有效成分。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44783" y="4476391"/>
            <a:ext cx="371475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津力达颗粒现代研究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141580" y="4916795"/>
            <a:ext cx="3921156" cy="125651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由人参、黄精、苍术等组成，经循证医学证实可改善胰岛素抵抗。服用时需监测血糖，与西药降糖药联用应间隔2小时，避免相互作用。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948171" y="4476391"/>
            <a:ext cx="3721549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生活调护要点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957696" y="4907270"/>
            <a:ext cx="3702499" cy="126603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建议采用"三低一高"饮食（低糖、低盐、低脂、高纤维），运动选择八段锦等柔缓项目，每日午后小憩30分钟以养阴气。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82828"/>
      </a:dk1>
      <a:lt1>
        <a:srgbClr val="F4F1D8"/>
      </a:lt1>
      <a:dk2>
        <a:srgbClr val="406A39"/>
      </a:dk2>
      <a:lt2>
        <a:srgbClr val="D9DAC3"/>
      </a:lt2>
      <a:accent1>
        <a:srgbClr val="6F9987"/>
      </a:accent1>
      <a:accent2>
        <a:srgbClr val="6F9987"/>
      </a:accent2>
      <a:accent3>
        <a:srgbClr val="5B8674"/>
      </a:accent3>
      <a:accent4>
        <a:srgbClr val="46705E"/>
      </a:accent4>
      <a:accent5>
        <a:srgbClr val="38594B"/>
      </a:accent5>
      <a:accent6>
        <a:srgbClr val="324C41"/>
      </a:accent6>
      <a:hlink>
        <a:srgbClr val="7DBF73"/>
      </a:hlink>
      <a:folHlink>
        <a:srgbClr val="7DBF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5134</Words>
  <Application>WPS 演示</Application>
  <PresentationFormat>自定义</PresentationFormat>
  <Paragraphs>366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Noto Sans SC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ALLLLLLLex</cp:lastModifiedBy>
  <cp:revision>3</cp:revision>
  <dcterms:created xsi:type="dcterms:W3CDTF">2006-08-16T00:00:00Z</dcterms:created>
  <dcterms:modified xsi:type="dcterms:W3CDTF">2026-01-04T03:00:17Z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{"Label":"1","ContentProducer":"001191110000802100433B10001","ProduceID":"0e3682259415f1ae3a35ef2bcc24156a_1761636897_a658d26e730c75fda182ccf3651aa77a","ReservedCode1":"d533818acd8a81038b84b71de4e320904e14b56861b40ccc02635fd99d5a7934","ContentPropagator":</vt:lpwstr>
  </property>
  <property fmtid="{D5CDD505-2E9C-101B-9397-08002B2CF9AE}" pid="3" name="ICV">
    <vt:lpwstr>A0B04E0E25E14D9F9E343A873889222C</vt:lpwstr>
  </property>
  <property fmtid="{D5CDD505-2E9C-101B-9397-08002B2CF9AE}" pid="4" name="KSOProductBuildVer">
    <vt:lpwstr>2052-11.8.2.11718</vt:lpwstr>
  </property>
</Properties>
</file>