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Noto Sans SC" panose="020B0200000000000000" charset="-122"/>
      <p:regular r:id="rId33"/>
    </p:embeddedFont>
    <p:embeddedFont>
      <p:font typeface="微软雅黑" panose="020B0503020204020204" charset="-122"/>
      <p:regular r:id="rId34"/>
    </p:embeddedFont>
    <p:embeddedFont>
      <p:font typeface="Calibri" panose="020F050202020403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1" d="100"/>
          <a:sy n="51"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87726" y="776635"/>
            <a:ext cx="6644642" cy="2530606"/>
          </a:xfrm>
          <a:prstGeom prst="rect">
            <a:avLst/>
          </a:prstGeom>
        </p:spPr>
        <p:txBody>
          <a:bodyPr vert="horz" wrap="square" lIns="91440" tIns="45720" rIns="91440" bIns="45720" rtlCol="0" anchor="b" anchorCtr="0">
            <a:normAutofit/>
          </a:bodyPr>
          <a:lstStyle/>
          <a:p>
            <a:pPr algn="l">
              <a:lnSpc>
                <a:spcPct val="100000"/>
              </a:lnSpc>
              <a:spcBef>
                <a:spcPts val="375"/>
              </a:spcBef>
            </a:pPr>
            <a:r>
              <a:rPr lang="en-US" sz="4800" b="1">
                <a:solidFill>
                  <a:srgbClr val="0071BE">
                    <a:alpha val="100000"/>
                  </a:srgbClr>
                </a:solidFill>
                <a:latin typeface="Noto Sans SC" panose="020B0200000000000000" charset="-122"/>
                <a:ea typeface="Noto Sans SC" panose="020B0200000000000000" charset="-122"/>
                <a:cs typeface="Noto Sans SC" panose="020B0200000000000000" charset="-122"/>
              </a:rPr>
              <a:t>秋冬季传染病防控指南</a:t>
            </a:r>
            <a:endParaRPr lang="en-US" sz="4800"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3361230" y="3538510"/>
            <a:ext cx="3663464" cy="533432"/>
          </a:xfrm>
          <a:prstGeom prst="rect">
            <a:avLst/>
          </a:prstGeom>
        </p:spPr>
        <p:txBody>
          <a:bodyPr vert="horz" wrap="square" lIns="91440" tIns="45720" rIns="91440" bIns="45720" rtlCol="0" anchor="ctr" anchorCtr="0">
            <a:normAutofit/>
          </a:bodyPr>
          <a:lstStyle/>
          <a:p>
            <a:pPr algn="l">
              <a:lnSpc>
                <a:spcPct val="100000"/>
              </a:lnSpc>
              <a:spcBef>
                <a:spcPts val="375"/>
              </a:spcBef>
            </a:pPr>
            <a:r>
              <a:rPr lang="zh-CN" altLang="en-US" sz="1800" dirty="0" smtClean="0">
                <a:solidFill>
                  <a:srgbClr val="0071BE">
                    <a:alpha val="100000"/>
                  </a:srgbClr>
                </a:solidFill>
                <a:latin typeface="Noto Sans SC" panose="020B0200000000000000" charset="-122"/>
                <a:ea typeface="Noto Sans SC" panose="020B0200000000000000" charset="-122"/>
                <a:cs typeface="Noto Sans SC" panose="020B0200000000000000" charset="-122"/>
              </a:rPr>
              <a:t>青山区钢花村街社区卫生服务中心</a:t>
            </a:r>
            <a:endParaRPr lang="en-US" sz="1800" dirty="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6687" y="1256209"/>
            <a:ext cx="3308352" cy="3640782"/>
          </a:xfrm>
          <a:prstGeom prst="rect">
            <a:avLst/>
          </a:prstGeom>
          <a:solidFill>
            <a:schemeClr val="lt2">
              <a:alpha val="100000"/>
            </a:schemeClr>
          </a:solidFill>
        </p:spPr>
      </p:sp>
      <p:sp>
        <p:nvSpPr>
          <p:cNvPr id="3" name="TextBox 3"/>
          <p:cNvSpPr txBox="1"/>
          <p:nvPr/>
        </p:nvSpPr>
        <p:spPr>
          <a:xfrm>
            <a:off x="621138" y="1434529"/>
            <a:ext cx="3097028"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流行病学特征</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620970" y="1909320"/>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诺如病毒变异快、环境抵抗力强，10月-次年2月高发，可通过污染食物、水源或气溶胶传播，18小时内即可引发症状，传染性可持续至症状消失后72小时。</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诺如病毒感染</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a:srcRect t="10334" b="10334"/>
          <a:stretch>
            <a:fillRect/>
          </a:stretch>
        </p:blipFill>
        <p:spPr>
          <a:xfrm>
            <a:off x="570387" y="4616836"/>
            <a:ext cx="3320950" cy="1756392"/>
          </a:xfrm>
          <a:prstGeom prst="rect">
            <a:avLst/>
          </a:prstGeom>
        </p:spPr>
      </p:pic>
      <p:sp>
        <p:nvSpPr>
          <p:cNvPr id="7" name="AutoShape 7"/>
          <p:cNvSpPr/>
          <p:nvPr/>
        </p:nvSpPr>
        <p:spPr>
          <a:xfrm>
            <a:off x="4413022" y="2732446"/>
            <a:ext cx="3308352" cy="3640782"/>
          </a:xfrm>
          <a:prstGeom prst="rect">
            <a:avLst/>
          </a:prstGeom>
          <a:solidFill>
            <a:schemeClr val="lt2">
              <a:alpha val="100000"/>
            </a:schemeClr>
          </a:solidFill>
        </p:spPr>
      </p:sp>
      <p:sp>
        <p:nvSpPr>
          <p:cNvPr id="8" name="TextBox 8"/>
          <p:cNvSpPr txBox="1"/>
          <p:nvPr/>
        </p:nvSpPr>
        <p:spPr>
          <a:xfrm>
            <a:off x="4438423" y="3162514"/>
            <a:ext cx="3123643"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典型症状</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457306" y="3649390"/>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成人以腹泻为主（每日4-8次水样便），儿童多表现为喷射状呕吐；可能伴有低热、腹痛，病程通常持续12-60小时，婴幼儿需警惕脱水。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0" name="Picture 10"/>
          <p:cNvPicPr>
            <a:picLocks noChangeAspect="1"/>
          </p:cNvPicPr>
          <p:nvPr/>
        </p:nvPicPr>
        <p:blipFill>
          <a:blip r:embed="rId3"/>
          <a:srcRect t="10334" b="10334"/>
          <a:stretch>
            <a:fillRect/>
          </a:stretch>
        </p:blipFill>
        <p:spPr>
          <a:xfrm>
            <a:off x="4406723" y="1256209"/>
            <a:ext cx="3320950" cy="1756392"/>
          </a:xfrm>
          <a:prstGeom prst="rect">
            <a:avLst/>
          </a:prstGeom>
        </p:spPr>
      </p:pic>
      <p:sp>
        <p:nvSpPr>
          <p:cNvPr id="11" name="AutoShape 11"/>
          <p:cNvSpPr/>
          <p:nvPr/>
        </p:nvSpPr>
        <p:spPr>
          <a:xfrm>
            <a:off x="8289006" y="1256209"/>
            <a:ext cx="3308352" cy="3640782"/>
          </a:xfrm>
          <a:prstGeom prst="rect">
            <a:avLst/>
          </a:prstGeom>
          <a:solidFill>
            <a:schemeClr val="lt2">
              <a:alpha val="100000"/>
            </a:schemeClr>
          </a:solidFill>
        </p:spPr>
      </p:sp>
      <p:sp>
        <p:nvSpPr>
          <p:cNvPr id="12" name="TextBox 12"/>
          <p:cNvSpPr txBox="1"/>
          <p:nvPr/>
        </p:nvSpPr>
        <p:spPr>
          <a:xfrm>
            <a:off x="8342981" y="1434529"/>
            <a:ext cx="3077021" cy="447675"/>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应急处置</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333289" y="1924249"/>
            <a:ext cx="3219785" cy="2592766"/>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呕吐物需用5000-10000mg/L含氯消毒剂覆盖30分钟后清理；感染者应单独使用卫生间，症状消失后72小时内不得制作食物或接触患者。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4" name="Picture 14"/>
          <p:cNvPicPr>
            <a:picLocks noChangeAspect="1"/>
          </p:cNvPicPr>
          <p:nvPr/>
        </p:nvPicPr>
        <p:blipFill>
          <a:blip r:embed="rId4"/>
          <a:srcRect/>
          <a:stretch>
            <a:fillRect/>
          </a:stretch>
        </p:blipFill>
        <p:spPr>
          <a:xfrm>
            <a:off x="8282707" y="4616836"/>
            <a:ext cx="3320950" cy="17563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059048" y="1975604"/>
            <a:ext cx="20021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Part</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219622" y="1975604"/>
            <a:ext cx="15068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03</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978788" y="3076694"/>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rPr>
              <a:t>环境卫生管理</a:t>
            </a:r>
            <a:endPar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839115" y="1512589"/>
            <a:ext cx="197186" cy="5357334"/>
            <a:chOff x="839115" y="1512589"/>
            <a:chExt cx="197186" cy="5357334"/>
          </a:xfrm>
        </p:grpSpPr>
        <p:sp>
          <p:nvSpPr>
            <p:cNvPr id="3" name="AutoShape 3"/>
            <p:cNvSpPr/>
            <p:nvPr/>
          </p:nvSpPr>
          <p:spPr>
            <a:xfrm>
              <a:off x="839115" y="1512589"/>
              <a:ext cx="197186" cy="197186"/>
            </a:xfrm>
            <a:prstGeom prst="ellipse">
              <a:avLst/>
            </a:prstGeom>
            <a:solidFill>
              <a:schemeClr val="accent1">
                <a:alpha val="100000"/>
              </a:schemeClr>
            </a:solidFill>
          </p:spPr>
        </p:sp>
        <p:sp>
          <p:nvSpPr>
            <p:cNvPr id="4" name="AutoShape 4"/>
            <p:cNvSpPr/>
            <p:nvPr/>
          </p:nvSpPr>
          <p:spPr>
            <a:xfrm>
              <a:off x="839115" y="3230148"/>
              <a:ext cx="197186" cy="197186"/>
            </a:xfrm>
            <a:prstGeom prst="ellipse">
              <a:avLst/>
            </a:prstGeom>
            <a:solidFill>
              <a:schemeClr val="accent1">
                <a:alpha val="100000"/>
              </a:schemeClr>
            </a:solidFill>
          </p:spPr>
        </p:sp>
        <p:sp>
          <p:nvSpPr>
            <p:cNvPr id="5" name="AutoShape 5"/>
            <p:cNvSpPr/>
            <p:nvPr/>
          </p:nvSpPr>
          <p:spPr>
            <a:xfrm>
              <a:off x="839115" y="4975845"/>
              <a:ext cx="197186" cy="197186"/>
            </a:xfrm>
            <a:prstGeom prst="ellipse">
              <a:avLst/>
            </a:prstGeom>
            <a:solidFill>
              <a:schemeClr val="accent1">
                <a:alpha val="100000"/>
              </a:schemeClr>
            </a:solidFill>
          </p:spPr>
        </p:sp>
        <p:cxnSp>
          <p:nvCxnSpPr>
            <p:cNvPr id="6" name="Connector 6"/>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sp>
        <p:nvSpPr>
          <p:cNvPr id="7" name="TextBox 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室内场所清洁消毒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8" name="Picture 8"/>
          <p:cNvPicPr>
            <a:picLocks noChangeAspect="1"/>
          </p:cNvPicPr>
          <p:nvPr/>
        </p:nvPicPr>
        <p:blipFill>
          <a:blip r:embed="rId2"/>
          <a:srcRect t="16697" b="16697"/>
          <a:stretch>
            <a:fillRect/>
          </a:stretch>
        </p:blipFill>
        <p:spPr>
          <a:xfrm>
            <a:off x="8049239" y="1459361"/>
            <a:ext cx="3367088" cy="1491363"/>
          </a:xfrm>
          <a:prstGeom prst="rect">
            <a:avLst/>
          </a:prstGeom>
        </p:spPr>
      </p:pic>
      <p:pic>
        <p:nvPicPr>
          <p:cNvPr id="9" name="Picture 9"/>
          <p:cNvPicPr>
            <a:picLocks noChangeAspect="1"/>
          </p:cNvPicPr>
          <p:nvPr/>
        </p:nvPicPr>
        <p:blipFill>
          <a:blip r:embed="rId3"/>
          <a:srcRect/>
          <a:stretch>
            <a:fillRect/>
          </a:stretch>
        </p:blipFill>
        <p:spPr>
          <a:xfrm>
            <a:off x="8049239" y="3157076"/>
            <a:ext cx="3367088" cy="1491363"/>
          </a:xfrm>
          <a:prstGeom prst="rect">
            <a:avLst/>
          </a:prstGeom>
        </p:spPr>
      </p:pic>
      <p:pic>
        <p:nvPicPr>
          <p:cNvPr id="10" name="Picture 10"/>
          <p:cNvPicPr>
            <a:picLocks noChangeAspect="1"/>
          </p:cNvPicPr>
          <p:nvPr/>
        </p:nvPicPr>
        <p:blipFill>
          <a:blip r:embed="rId4"/>
          <a:srcRect t="16697" b="16697"/>
          <a:stretch>
            <a:fillRect/>
          </a:stretch>
        </p:blipFill>
        <p:spPr>
          <a:xfrm>
            <a:off x="8049239" y="4869612"/>
            <a:ext cx="3367088" cy="1491363"/>
          </a:xfrm>
          <a:prstGeom prst="rect">
            <a:avLst/>
          </a:prstGeom>
        </p:spPr>
      </p:pic>
      <p:sp>
        <p:nvSpPr>
          <p:cNvPr id="11" name="TextBox 11"/>
          <p:cNvSpPr txBox="1"/>
          <p:nvPr/>
        </p:nvSpPr>
        <p:spPr>
          <a:xfrm>
            <a:off x="1297192" y="1308287"/>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阻断病原体传播链</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297192" y="4762018"/>
            <a:ext cx="4414526" cy="62484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提升环境安全等级</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297192" y="3025846"/>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保障特殊群体健康</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1297192" y="1815305"/>
            <a:ext cx="6136741" cy="1203960"/>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农贸市场、学校等人员密集场所是呼吸道传染病交叉感染的高风险区域，定期消毒可有效杀灭附着在物体表面的病原微生物，降低接触传播概率。</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1297192" y="3554425"/>
            <a:ext cx="612447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养老机构、托幼机构等场所的老年人和儿童免疫力相对较弱，严格的清洁消毒程序能显著减少诺如病毒、流感病毒等对其健康的威胁。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1297192" y="5293419"/>
            <a:ext cx="611220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通过规范化的消毒操作（如含氯消毒剂配比、紫外线照射时长控制），可确保公共场所达到《医疗机构消毒技术规范》标准要求。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630295" y="-1017757"/>
            <a:ext cx="9477377" cy="9477377"/>
          </a:xfrm>
          <a:prstGeom prst="ellipse">
            <a:avLst/>
          </a:prstGeom>
          <a:solidFill>
            <a:schemeClr val="accent2">
              <a:alpha val="19000"/>
            </a:schemeClr>
          </a:solidFill>
        </p:spPr>
      </p:sp>
      <p:sp>
        <p:nvSpPr>
          <p:cNvPr id="3" name="AutoShape 3"/>
          <p:cNvSpPr/>
          <p:nvPr/>
        </p:nvSpPr>
        <p:spPr>
          <a:xfrm>
            <a:off x="881683" y="3294211"/>
            <a:ext cx="853440" cy="853440"/>
          </a:xfrm>
          <a:prstGeom prst="ellipse">
            <a:avLst/>
          </a:prstGeom>
          <a:solidFill>
            <a:schemeClr val="accent1">
              <a:alpha val="100000"/>
            </a:schemeClr>
          </a:solidFill>
        </p:spPr>
      </p:sp>
      <p:sp>
        <p:nvSpPr>
          <p:cNvPr id="4" name="AutoShape 4"/>
          <p:cNvSpPr/>
          <p:nvPr/>
        </p:nvSpPr>
        <p:spPr>
          <a:xfrm>
            <a:off x="7682406" y="1587331"/>
            <a:ext cx="4267200" cy="4267200"/>
          </a:xfrm>
          <a:prstGeom prst="ellipse">
            <a:avLst/>
          </a:prstGeom>
          <a:solidFill>
            <a:schemeClr val="accent2">
              <a:alpha val="29000"/>
            </a:schemeClr>
          </a:solidFill>
        </p:spPr>
      </p:sp>
      <p:sp>
        <p:nvSpPr>
          <p:cNvPr id="5" name="AutoShape 5"/>
          <p:cNvSpPr/>
          <p:nvPr/>
        </p:nvSpPr>
        <p:spPr>
          <a:xfrm>
            <a:off x="7020359" y="3294211"/>
            <a:ext cx="800044" cy="862118"/>
          </a:xfrm>
          <a:prstGeom prst="rightArrow">
            <a:avLst/>
          </a:prstGeom>
          <a:gradFill>
            <a:gsLst>
              <a:gs pos="0">
                <a:schemeClr val="lt1">
                  <a:alpha val="100000"/>
                </a:schemeClr>
              </a:gs>
              <a:gs pos="100000">
                <a:schemeClr val="accent2">
                  <a:alpha val="100000"/>
                </a:schemeClr>
              </a:gs>
            </a:gsLst>
            <a:lin ang="0"/>
          </a:gradFill>
        </p:spPr>
      </p:sp>
      <p:sp>
        <p:nvSpPr>
          <p:cNvPr id="6" name="TextBox 6"/>
          <p:cNvSpPr txBox="1"/>
          <p:nvPr/>
        </p:nvSpPr>
        <p:spPr>
          <a:xfrm>
            <a:off x="1471170" y="1787279"/>
            <a:ext cx="4624830" cy="994791"/>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推行“日产日清”制度，避免垃圾堆积导致蚊蝇滋生；分类垃圾桶应配备密闭装置，转运站需定期喷洒除臭杀菌药剂。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1471170" y="5162560"/>
            <a:ext cx="4624830" cy="1000125"/>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在垃圾中转站加装渗滤液处理设备，推广地埋式污水处理技术，减少开放式处理环节的二次污染风险。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7993848" y="1898772"/>
            <a:ext cx="3644317" cy="3644317"/>
          </a:xfrm>
          <a:prstGeom prst="ellipse">
            <a:avLst/>
          </a:prstGeom>
          <a:solidFill>
            <a:schemeClr val="accent2">
              <a:alpha val="100000"/>
            </a:schemeClr>
          </a:solidFill>
        </p:spPr>
      </p:sp>
      <p:sp>
        <p:nvSpPr>
          <p:cNvPr id="9" name="TextBox 9"/>
          <p:cNvSpPr txBox="1"/>
          <p:nvPr/>
        </p:nvSpPr>
        <p:spPr>
          <a:xfrm>
            <a:off x="8223571" y="2641548"/>
            <a:ext cx="3184870" cy="2158766"/>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rPr>
              <a:t>完善城乡垃圾污水管理体系是切断传染病媒介孳生途径的关键环节，需建立从收集、运输到处置的全流程监管机制。</a:t>
            </a:r>
            <a:endPar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497036" y="1587331"/>
            <a:ext cx="853440" cy="853440"/>
          </a:xfrm>
          <a:prstGeom prst="ellipse">
            <a:avLst/>
          </a:prstGeom>
          <a:solidFill>
            <a:schemeClr val="accent1">
              <a:alpha val="100000"/>
            </a:schemeClr>
          </a:solidFill>
        </p:spPr>
      </p:sp>
      <p:sp>
        <p:nvSpPr>
          <p:cNvPr id="11" name="Freeform 11"/>
          <p:cNvSpPr/>
          <p:nvPr/>
        </p:nvSpPr>
        <p:spPr>
          <a:xfrm>
            <a:off x="693146" y="1783441"/>
            <a:ext cx="461221" cy="461221"/>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path>
              <a:path w="304800" h="304800">
                <a:moveTo>
                  <a:pt x="99060" y="137160"/>
                </a:moveTo>
                <a:cubicBezTo>
                  <a:pt x="111681" y="137160"/>
                  <a:pt x="121920" y="126921"/>
                  <a:pt x="121920" y="114300"/>
                </a:cubicBezTo>
                <a:cubicBezTo>
                  <a:pt x="121920" y="101679"/>
                  <a:pt x="111681" y="91440"/>
                  <a:pt x="99060" y="91440"/>
                </a:cubicBezTo>
                <a:lnTo>
                  <a:pt x="99060" y="91440"/>
                </a:lnTo>
                <a:cubicBezTo>
                  <a:pt x="86439" y="91440"/>
                  <a:pt x="76200" y="101679"/>
                  <a:pt x="76200" y="114300"/>
                </a:cubicBezTo>
                <a:cubicBezTo>
                  <a:pt x="76200" y="126921"/>
                  <a:pt x="86439" y="137160"/>
                  <a:pt x="99060" y="137160"/>
                </a:cubicBezTo>
                <a:lnTo>
                  <a:pt x="99060" y="137160"/>
                </a:lnTo>
                <a:close/>
              </a:path>
              <a:path w="304800" h="304800">
                <a:moveTo>
                  <a:pt x="205740" y="137160"/>
                </a:moveTo>
                <a:cubicBezTo>
                  <a:pt x="218361" y="137160"/>
                  <a:pt x="228600" y="126921"/>
                  <a:pt x="228600" y="114300"/>
                </a:cubicBezTo>
                <a:cubicBezTo>
                  <a:pt x="228600" y="101679"/>
                  <a:pt x="218361" y="91440"/>
                  <a:pt x="205740" y="91440"/>
                </a:cubicBezTo>
                <a:lnTo>
                  <a:pt x="205740" y="91440"/>
                </a:lnTo>
                <a:cubicBezTo>
                  <a:pt x="193119" y="91440"/>
                  <a:pt x="182880" y="101679"/>
                  <a:pt x="182880" y="114300"/>
                </a:cubicBezTo>
                <a:cubicBezTo>
                  <a:pt x="182880" y="126921"/>
                  <a:pt x="193119" y="137160"/>
                  <a:pt x="205740" y="137160"/>
                </a:cubicBezTo>
                <a:lnTo>
                  <a:pt x="205740" y="137160"/>
                </a:lnTo>
                <a:close/>
              </a:path>
              <a:path w="304800" h="304800">
                <a:moveTo>
                  <a:pt x="238658" y="182880"/>
                </a:moveTo>
                <a:lnTo>
                  <a:pt x="66142" y="182880"/>
                </a:lnTo>
                <a:cubicBezTo>
                  <a:pt x="79038" y="218770"/>
                  <a:pt x="112776" y="243973"/>
                  <a:pt x="152400" y="243973"/>
                </a:cubicBezTo>
                <a:cubicBezTo>
                  <a:pt x="192024" y="243973"/>
                  <a:pt x="225762" y="218770"/>
                  <a:pt x="238458" y="183518"/>
                </a:cubicBezTo>
                <a:lnTo>
                  <a:pt x="238658" y="182880"/>
                </a:lnTo>
              </a:path>
            </a:pathLst>
          </a:custGeom>
          <a:solidFill>
            <a:srgbClr val="FFFFFF">
              <a:alpha val="100000"/>
            </a:srgbClr>
          </a:solidFill>
        </p:spPr>
      </p:sp>
      <p:sp>
        <p:nvSpPr>
          <p:cNvPr id="12" name="Freeform 12"/>
          <p:cNvSpPr/>
          <p:nvPr/>
        </p:nvSpPr>
        <p:spPr>
          <a:xfrm>
            <a:off x="1122283" y="3534910"/>
            <a:ext cx="372041" cy="372041"/>
          </a:xfrm>
          <a:custGeom>
            <a:avLst/>
            <a:gdLst/>
            <a:ahLst/>
            <a:cxnLst/>
            <a:rect l="l" t="t" r="r" b="b"/>
            <a:pathLst>
              <a:path w="304800" h="304800">
                <a:moveTo>
                  <a:pt x="152400" y="0"/>
                </a:moveTo>
                <a:cubicBezTo>
                  <a:pt x="68237" y="0"/>
                  <a:pt x="0" y="68237"/>
                  <a:pt x="0" y="152400"/>
                </a:cubicBezTo>
                <a:cubicBezTo>
                  <a:pt x="0" y="236563"/>
                  <a:pt x="68237" y="304800"/>
                  <a:pt x="152400" y="304800"/>
                </a:cubicBezTo>
                <a:cubicBezTo>
                  <a:pt x="236563" y="304800"/>
                  <a:pt x="304800" y="236563"/>
                  <a:pt x="304800" y="152400"/>
                </a:cubicBezTo>
                <a:cubicBezTo>
                  <a:pt x="304800" y="68237"/>
                  <a:pt x="236563" y="0"/>
                  <a:pt x="152400" y="0"/>
                </a:cubicBezTo>
                <a:close/>
              </a:path>
              <a:path w="304800" h="304800">
                <a:moveTo>
                  <a:pt x="128778" y="222723"/>
                </a:moveTo>
                <a:lnTo>
                  <a:pt x="58655" y="152591"/>
                </a:lnTo>
                <a:lnTo>
                  <a:pt x="85592" y="125654"/>
                </a:lnTo>
                <a:lnTo>
                  <a:pt x="128768" y="168850"/>
                </a:lnTo>
                <a:lnTo>
                  <a:pt x="220370" y="77248"/>
                </a:lnTo>
                <a:lnTo>
                  <a:pt x="247307" y="104184"/>
                </a:lnTo>
                <a:lnTo>
                  <a:pt x="128778" y="222723"/>
                </a:lnTo>
              </a:path>
            </a:pathLst>
          </a:custGeom>
          <a:solidFill>
            <a:srgbClr val="FFFFFF">
              <a:alpha val="100000"/>
            </a:srgbClr>
          </a:solidFill>
        </p:spPr>
      </p:sp>
      <p:sp>
        <p:nvSpPr>
          <p:cNvPr id="13" name="AutoShape 13"/>
          <p:cNvSpPr/>
          <p:nvPr/>
        </p:nvSpPr>
        <p:spPr>
          <a:xfrm>
            <a:off x="497036" y="5001091"/>
            <a:ext cx="853440" cy="853440"/>
          </a:xfrm>
          <a:prstGeom prst="ellipse">
            <a:avLst/>
          </a:prstGeom>
          <a:solidFill>
            <a:schemeClr val="accent1">
              <a:alpha val="100000"/>
            </a:schemeClr>
          </a:solidFill>
        </p:spPr>
      </p:sp>
      <p:sp>
        <p:nvSpPr>
          <p:cNvPr id="14" name="Freeform 14"/>
          <p:cNvSpPr/>
          <p:nvPr/>
        </p:nvSpPr>
        <p:spPr>
          <a:xfrm>
            <a:off x="708042" y="5212097"/>
            <a:ext cx="431428" cy="431428"/>
          </a:xfrm>
          <a:custGeom>
            <a:avLst/>
            <a:gdLst/>
            <a:ahLst/>
            <a:cxnLst/>
            <a:rect l="l" t="t" r="r" b="b"/>
            <a:pathLst>
              <a:path w="304800" h="304800">
                <a:moveTo>
                  <a:pt x="202444" y="162220"/>
                </a:moveTo>
                <a:cubicBezTo>
                  <a:pt x="202444" y="162220"/>
                  <a:pt x="207007" y="100841"/>
                  <a:pt x="150752" y="93840"/>
                </a:cubicBezTo>
                <a:cubicBezTo>
                  <a:pt x="102537" y="88916"/>
                  <a:pt x="87868" y="133721"/>
                  <a:pt x="87868" y="133721"/>
                </a:cubicBezTo>
                <a:cubicBezTo>
                  <a:pt x="87868" y="133721"/>
                  <a:pt x="73352" y="119758"/>
                  <a:pt x="53654" y="131159"/>
                </a:cubicBezTo>
                <a:cubicBezTo>
                  <a:pt x="36024" y="142046"/>
                  <a:pt x="39148" y="161963"/>
                  <a:pt x="39148" y="161963"/>
                </a:cubicBezTo>
                <a:cubicBezTo>
                  <a:pt x="39148" y="161963"/>
                  <a:pt x="0" y="169574"/>
                  <a:pt x="0" y="209493"/>
                </a:cubicBezTo>
                <a:cubicBezTo>
                  <a:pt x="1076" y="250031"/>
                  <a:pt x="42262" y="249022"/>
                  <a:pt x="42262" y="249022"/>
                </a:cubicBezTo>
                <a:lnTo>
                  <a:pt x="196310" y="249431"/>
                </a:lnTo>
                <a:cubicBezTo>
                  <a:pt x="196310" y="249431"/>
                  <a:pt x="233182" y="249860"/>
                  <a:pt x="239897" y="211874"/>
                </a:cubicBezTo>
                <a:cubicBezTo>
                  <a:pt x="242497" y="170412"/>
                  <a:pt x="202444" y="162220"/>
                  <a:pt x="202444" y="162220"/>
                </a:cubicBezTo>
                <a:close/>
              </a:path>
              <a:path w="304800" h="304800">
                <a:moveTo>
                  <a:pt x="297694" y="124130"/>
                </a:moveTo>
                <a:cubicBezTo>
                  <a:pt x="297694" y="124130"/>
                  <a:pt x="302257" y="62751"/>
                  <a:pt x="246012" y="55740"/>
                </a:cubicBezTo>
                <a:cubicBezTo>
                  <a:pt x="197796" y="50816"/>
                  <a:pt x="182537" y="96212"/>
                  <a:pt x="182537" y="96212"/>
                </a:cubicBezTo>
                <a:cubicBezTo>
                  <a:pt x="182537" y="96212"/>
                  <a:pt x="210626" y="112509"/>
                  <a:pt x="211817" y="156562"/>
                </a:cubicBezTo>
                <a:cubicBezTo>
                  <a:pt x="229676" y="161925"/>
                  <a:pt x="248707" y="176660"/>
                  <a:pt x="249307" y="211188"/>
                </a:cubicBezTo>
                <a:lnTo>
                  <a:pt x="291560" y="211341"/>
                </a:lnTo>
                <a:cubicBezTo>
                  <a:pt x="291560" y="211341"/>
                  <a:pt x="328432" y="211769"/>
                  <a:pt x="335147" y="173784"/>
                </a:cubicBezTo>
                <a:cubicBezTo>
                  <a:pt x="337747" y="132302"/>
                  <a:pt x="297694" y="124130"/>
                  <a:pt x="297694" y="124130"/>
                </a:cubicBezTo>
              </a:path>
            </a:pathLst>
          </a:custGeom>
          <a:solidFill>
            <a:srgbClr val="FFFFFF">
              <a:alpha val="100000"/>
            </a:srgbClr>
          </a:solidFill>
        </p:spPr>
      </p:sp>
      <p:sp>
        <p:nvSpPr>
          <p:cNvPr id="15" name="TextBox 15"/>
          <p:cNvSpPr txBox="1"/>
          <p:nvPr/>
        </p:nvSpPr>
        <p:spPr>
          <a:xfrm>
            <a:off x="1471170" y="1404968"/>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生活垃圾规范化处理</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1850961" y="3391770"/>
            <a:ext cx="4622850" cy="997221"/>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重点检查餐饮、医疗机构等单位的隔油池、化粪池运维情况，确保COD、大肠菌群等指标符合《城镇污水处理厂污染物排放标准》。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1850961" y="3052871"/>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污水排放达标控制</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1471170" y="4752985"/>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设施智能化升级</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垃圾污水处理</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79551" y="3317086"/>
            <a:ext cx="3321514" cy="5619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鼠类综合防制</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79551" y="3946117"/>
            <a:ext cx="3321514" cy="2383453"/>
          </a:xfrm>
          <a:prstGeom prst="rect">
            <a:avLst/>
          </a:prstGeom>
        </p:spPr>
        <p:txBody>
          <a:bodyPr vert="horz" wrap="square" lIns="114300" tIns="57150" rIns="114300" bIns="57150" rtlCol="0" anchor="t" anchorCtr="0">
            <a:noAutofit/>
          </a:bodyPr>
          <a:lstStyle/>
          <a:p>
            <a:pPr marL="228600" lvl="1" indent="-228600" algn="ctr">
              <a:lnSpc>
                <a:spcPct val="140000"/>
              </a:lnSpc>
              <a:buFont typeface="Arial" panose="020B0604020202020204"/>
              <a:buChar cha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设施防护优先：在食品仓库、配电房等关键区域安装防鼠板（高度≥60cm）、金属挡鼠网（孔径≤6mm），管道穿墙处用水泥封堵缝隙至无空隙。</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ctr">
              <a:lnSpc>
                <a:spcPct val="140000"/>
              </a:lnSpc>
              <a:buFont typeface="Arial" panose="020B0604020202020204"/>
              <a:buChar cha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科学药物灭杀：选择抗凝血类鼠药（如溴敌隆）进行饱和投饵，每15㎡设置1个毒饵站，每周检查补充并记录鼠迹变化情况。</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4392384" y="3317086"/>
            <a:ext cx="3407232" cy="5619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越冬蚊虫消杀</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4435243" y="3946117"/>
            <a:ext cx="3321514" cy="2309529"/>
          </a:xfrm>
          <a:prstGeom prst="rect">
            <a:avLst/>
          </a:prstGeom>
        </p:spPr>
        <p:txBody>
          <a:bodyPr vert="horz" wrap="square" lIns="114300" tIns="57150" rIns="114300" bIns="57150" rtlCol="0" anchor="t" anchorCtr="0">
            <a:noAutofit/>
          </a:bodyPr>
          <a:lstStyle/>
          <a:p>
            <a:pPr marL="228600" lvl="1" indent="-228600" algn="ctr">
              <a:lnSpc>
                <a:spcPct val="140000"/>
              </a:lnSpc>
              <a:buFont typeface="Arial" panose="020B0604020202020204"/>
              <a:buChar cha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孳生地清除策略：针对地下车库集水井、绿化带废弃容器等蚊虫越冬场所，11月至次年3月每月开展1次倍硫磷或苏云金杆菌悬浮剂喷洒。</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ctr">
              <a:lnSpc>
                <a:spcPct val="140000"/>
              </a:lnSpc>
              <a:buFont typeface="Arial" panose="020B0604020202020204"/>
              <a:buChar cha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物理防治辅助：在楼道、地下室等区域布放灭蚊灯（波长365nm最佳），配合粘捕式蚊蝇诱杀器形成立体防控网络。</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190935" y="3317086"/>
            <a:ext cx="3321514" cy="5619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蟑螂集群治理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8190935" y="3946117"/>
            <a:ext cx="3321514" cy="2383453"/>
          </a:xfrm>
          <a:prstGeom prst="rect">
            <a:avLst/>
          </a:prstGeom>
        </p:spPr>
        <p:txBody>
          <a:bodyPr vert="horz" wrap="square" lIns="114300" tIns="57150" rIns="114300" bIns="57150" rtlCol="0" anchor="t" anchorCtr="0">
            <a:noAutofit/>
          </a:bodyPr>
          <a:lstStyle/>
          <a:p>
            <a:pPr marL="228600" lvl="1" indent="-228600" algn="ctr">
              <a:lnSpc>
                <a:spcPct val="140000"/>
              </a:lnSpc>
              <a:buFont typeface="Arial" panose="020B0604020202020204"/>
              <a:buChar cha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热烟雾技术应用：对暖气管道、厨房设备等蟑螂聚集区采用热烟雾机喷洒氯氰菊酯，施药后密闭2小时以达到穿透性杀灭效果。</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ctr">
              <a:lnSpc>
                <a:spcPct val="140000"/>
              </a:lnSpc>
              <a:buFont typeface="Arial" panose="020B0604020202020204"/>
              <a:buChar cha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凝胶饵剂长效控制：在配电箱、储物柜等隐蔽处点施含氟蚁腙成分的胶饵，每点0.3g，形成连锁杀灭机制。</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病媒生物防治</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5486400" y="1741084"/>
            <a:ext cx="1219200" cy="1219200"/>
          </a:xfrm>
          <a:prstGeom prst="ellipse">
            <a:avLst/>
          </a:prstGeom>
          <a:solidFill>
            <a:schemeClr val="lt2">
              <a:alpha val="100000"/>
            </a:schemeClr>
          </a:solidFill>
        </p:spPr>
      </p:sp>
      <p:sp>
        <p:nvSpPr>
          <p:cNvPr id="10" name="AutoShape 10"/>
          <p:cNvSpPr/>
          <p:nvPr/>
        </p:nvSpPr>
        <p:spPr>
          <a:xfrm>
            <a:off x="1730708" y="1741084"/>
            <a:ext cx="1219200" cy="1219200"/>
          </a:xfrm>
          <a:prstGeom prst="ellipse">
            <a:avLst/>
          </a:prstGeom>
          <a:solidFill>
            <a:schemeClr val="lt2">
              <a:alpha val="100000"/>
            </a:schemeClr>
          </a:solidFill>
        </p:spPr>
      </p:sp>
      <p:sp>
        <p:nvSpPr>
          <p:cNvPr id="11" name="AutoShape 11"/>
          <p:cNvSpPr/>
          <p:nvPr/>
        </p:nvSpPr>
        <p:spPr>
          <a:xfrm>
            <a:off x="9242092" y="1741084"/>
            <a:ext cx="1219200" cy="1219200"/>
          </a:xfrm>
          <a:prstGeom prst="ellipse">
            <a:avLst/>
          </a:prstGeom>
          <a:solidFill>
            <a:schemeClr val="lt2">
              <a:alpha val="100000"/>
            </a:schemeClr>
          </a:solidFill>
        </p:spPr>
      </p:sp>
      <p:sp>
        <p:nvSpPr>
          <p:cNvPr id="12" name="Freeform 12"/>
          <p:cNvSpPr/>
          <p:nvPr/>
        </p:nvSpPr>
        <p:spPr>
          <a:xfrm>
            <a:off x="5772446" y="2027130"/>
            <a:ext cx="647107" cy="647107"/>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path>
              <a:path w="304800" h="304800">
                <a:moveTo>
                  <a:pt x="200549" y="145161"/>
                </a:moveTo>
                <a:lnTo>
                  <a:pt x="278682" y="67066"/>
                </a:lnTo>
                <a:cubicBezTo>
                  <a:pt x="260080" y="39643"/>
                  <a:pt x="232543" y="19241"/>
                  <a:pt x="200549" y="8525"/>
                </a:cubicBezTo>
                <a:lnTo>
                  <a:pt x="200549" y="145161"/>
                </a:lnTo>
                <a:close/>
              </a:path>
              <a:path w="304800" h="304800">
                <a:moveTo>
                  <a:pt x="159525" y="200549"/>
                </a:moveTo>
                <a:lnTo>
                  <a:pt x="237677" y="278721"/>
                </a:lnTo>
                <a:cubicBezTo>
                  <a:pt x="265138" y="260156"/>
                  <a:pt x="285560" y="232581"/>
                  <a:pt x="296275" y="200549"/>
                </a:cubicBezTo>
                <a:lnTo>
                  <a:pt x="159525" y="200549"/>
                </a:lnTo>
                <a:close/>
              </a:path>
              <a:path w="304800" h="304800">
                <a:moveTo>
                  <a:pt x="180432" y="111862"/>
                </a:moveTo>
                <a:lnTo>
                  <a:pt x="180432" y="2829"/>
                </a:lnTo>
                <a:cubicBezTo>
                  <a:pt x="171317" y="1133"/>
                  <a:pt x="162001" y="0"/>
                  <a:pt x="152400" y="0"/>
                </a:cubicBezTo>
                <a:cubicBezTo>
                  <a:pt x="128064" y="0"/>
                  <a:pt x="105366" y="6229"/>
                  <a:pt x="84963" y="16393"/>
                </a:cubicBezTo>
                <a:lnTo>
                  <a:pt x="180432" y="111862"/>
                </a:lnTo>
                <a:close/>
              </a:path>
              <a:path w="304800" h="304800">
                <a:moveTo>
                  <a:pt x="124368" y="193853"/>
                </a:moveTo>
                <a:lnTo>
                  <a:pt x="124368" y="301981"/>
                </a:lnTo>
                <a:cubicBezTo>
                  <a:pt x="133483" y="303686"/>
                  <a:pt x="142799" y="304800"/>
                  <a:pt x="152400" y="304800"/>
                </a:cubicBezTo>
                <a:cubicBezTo>
                  <a:pt x="176508" y="304800"/>
                  <a:pt x="198987" y="298694"/>
                  <a:pt x="219266" y="288722"/>
                </a:cubicBezTo>
                <a:lnTo>
                  <a:pt x="124368" y="193853"/>
                </a:lnTo>
                <a:close/>
              </a:path>
              <a:path w="304800" h="304800">
                <a:moveTo>
                  <a:pt x="104232" y="159763"/>
                </a:moveTo>
                <a:lnTo>
                  <a:pt x="26194" y="237792"/>
                </a:lnTo>
                <a:cubicBezTo>
                  <a:pt x="44758" y="265176"/>
                  <a:pt x="72276" y="285569"/>
                  <a:pt x="104232" y="296285"/>
                </a:cubicBezTo>
                <a:lnTo>
                  <a:pt x="104232" y="159763"/>
                </a:lnTo>
                <a:close/>
              </a:path>
              <a:path w="304800" h="304800">
                <a:moveTo>
                  <a:pt x="2829" y="124368"/>
                </a:moveTo>
                <a:cubicBezTo>
                  <a:pt x="1133" y="133483"/>
                  <a:pt x="0" y="142799"/>
                  <a:pt x="0" y="152400"/>
                </a:cubicBezTo>
                <a:cubicBezTo>
                  <a:pt x="0" y="176584"/>
                  <a:pt x="6144" y="199130"/>
                  <a:pt x="16145" y="219408"/>
                </a:cubicBezTo>
                <a:lnTo>
                  <a:pt x="111195" y="124358"/>
                </a:lnTo>
                <a:lnTo>
                  <a:pt x="2829" y="124358"/>
                </a:lnTo>
                <a:close/>
              </a:path>
              <a:path w="304800" h="304800">
                <a:moveTo>
                  <a:pt x="66637" y="26489"/>
                </a:moveTo>
                <a:cubicBezTo>
                  <a:pt x="39443" y="45053"/>
                  <a:pt x="19183" y="72428"/>
                  <a:pt x="8525" y="104232"/>
                </a:cubicBezTo>
                <a:lnTo>
                  <a:pt x="144389" y="104232"/>
                </a:lnTo>
                <a:lnTo>
                  <a:pt x="66637" y="26489"/>
                </a:lnTo>
              </a:path>
            </a:pathLst>
          </a:custGeom>
          <a:solidFill>
            <a:schemeClr val="accent1">
              <a:alpha val="100000"/>
            </a:schemeClr>
          </a:solidFill>
        </p:spPr>
      </p:sp>
      <p:sp>
        <p:nvSpPr>
          <p:cNvPr id="13" name="Freeform 13"/>
          <p:cNvSpPr/>
          <p:nvPr/>
        </p:nvSpPr>
        <p:spPr>
          <a:xfrm>
            <a:off x="2055070" y="2041062"/>
            <a:ext cx="570476" cy="570476"/>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chemeClr val="accent1">
              <a:alpha val="100000"/>
            </a:schemeClr>
          </a:solidFill>
        </p:spPr>
      </p:sp>
      <p:sp>
        <p:nvSpPr>
          <p:cNvPr id="14" name="Freeform 14"/>
          <p:cNvSpPr/>
          <p:nvPr/>
        </p:nvSpPr>
        <p:spPr>
          <a:xfrm>
            <a:off x="9560304" y="2059295"/>
            <a:ext cx="582777" cy="582777"/>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path>
              <a:path w="304800" h="304800">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path>
            </a:pathLst>
          </a:custGeom>
          <a:solidFill>
            <a:schemeClr val="accent1">
              <a:alpha val="100000"/>
            </a:schemeClr>
          </a:solid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059048" y="1975604"/>
            <a:ext cx="20021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Part</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219622" y="1975604"/>
            <a:ext cx="15068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04</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978788" y="3076694"/>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rPr>
              <a:t>个人防护措施</a:t>
            </a:r>
            <a:endPar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8633" y="3934362"/>
            <a:ext cx="2891725" cy="2289021"/>
          </a:xfrm>
          <a:prstGeom prst="rect">
            <a:avLst/>
          </a:prstGeom>
          <a:solidFill>
            <a:schemeClr val="lt2">
              <a:alpha val="100000"/>
            </a:schemeClr>
          </a:solidFill>
        </p:spPr>
      </p:sp>
      <p:sp>
        <p:nvSpPr>
          <p:cNvPr id="3" name="AutoShape 3"/>
          <p:cNvSpPr/>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疫苗接种建议</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2"/>
          <a:srcRect/>
          <a:stretch>
            <a:fillRect/>
          </a:stretch>
        </p:blipFill>
        <p:spPr>
          <a:xfrm>
            <a:off x="6784660" y="1575177"/>
            <a:ext cx="2743200" cy="2743200"/>
          </a:xfrm>
          <a:prstGeom prst="rect">
            <a:avLst/>
          </a:prstGeom>
        </p:spPr>
      </p:pic>
      <p:pic>
        <p:nvPicPr>
          <p:cNvPr id="10" name="Picture 10"/>
          <p:cNvPicPr>
            <a:picLocks noChangeAspect="1"/>
          </p:cNvPicPr>
          <p:nvPr/>
        </p:nvPicPr>
        <p:blipFill>
          <a:blip r:embed="rId3" cstate="print"/>
          <a:srcRect t="10407" b="10407"/>
          <a:stretch>
            <a:fillRect/>
          </a:stretch>
        </p:blipFill>
        <p:spPr>
          <a:xfrm>
            <a:off x="6784660" y="4670802"/>
            <a:ext cx="2743200" cy="1447800"/>
          </a:xfrm>
          <a:prstGeom prst="rect">
            <a:avLst/>
          </a:prstGeom>
        </p:spPr>
      </p:pic>
      <p:pic>
        <p:nvPicPr>
          <p:cNvPr id="11" name="Picture 11"/>
          <p:cNvPicPr>
            <a:picLocks noChangeAspect="1"/>
          </p:cNvPicPr>
          <p:nvPr/>
        </p:nvPicPr>
        <p:blipFill>
          <a:blip r:embed="rId4"/>
          <a:srcRect/>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流感疫苗接种</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推荐6月龄以上人群每年接种流感疫苗，特别是老年人、婴幼儿、孕妇、慢性病患者和医务人员等高危人群应在流行季前完成接种，以有效降低感染风险。</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9" name="AutoShape 19"/>
          <p:cNvSpPr/>
          <p:nvPr/>
        </p:nvSpPr>
        <p:spPr>
          <a:xfrm>
            <a:off x="3628068" y="1489452"/>
            <a:ext cx="2891725" cy="2289021"/>
          </a:xfrm>
          <a:prstGeom prst="rect">
            <a:avLst/>
          </a:prstGeom>
          <a:solidFill>
            <a:schemeClr val="lt2">
              <a:alpha val="100000"/>
            </a:schemeClr>
          </a:solidFill>
        </p:spPr>
      </p:sp>
      <p:sp>
        <p:nvSpPr>
          <p:cNvPr id="20" name="TextBox 20"/>
          <p:cNvSpPr txBox="1"/>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新冠疫苗接种</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AutoShape 21"/>
          <p:cNvSpPr/>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免疫力较弱人群应根据疫苗接种指引接种新型冠状病毒疫苗，尤其是老年人和有基础疾病的人群，以增强免疫保护。</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3" name="AutoShape 23"/>
          <p:cNvSpPr/>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其他呼吸道疫苗</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5" name="AutoShape 25"/>
          <p:cNvSpPr/>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根据当地疾控部门建议，可考虑接种肺炎球菌疫苗、百日咳疫苗等，以预防其他常见呼吸道传染病。</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7" name="AutoShape 27"/>
          <p:cNvSpPr/>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nvSpPr>
        <p:spPr>
          <a:xfrm>
            <a:off x="3628068" y="3934362"/>
            <a:ext cx="2891725" cy="2289021"/>
          </a:xfrm>
          <a:prstGeom prst="rect">
            <a:avLst/>
          </a:prstGeom>
          <a:solidFill>
            <a:schemeClr val="lt2">
              <a:alpha val="100000"/>
            </a:schemeClr>
          </a:solidFill>
        </p:spPr>
      </p:sp>
      <p:sp>
        <p:nvSpPr>
          <p:cNvPr id="29" name="TextBox 29"/>
          <p:cNvSpPr txBox="1"/>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接种时间选择</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0" name="AutoShape 30"/>
          <p:cNvSpPr/>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建议在秋冬季来临前完成疫苗接种，确保疫苗在流行高峰期前产生足够的保护效果，通常接种后2-4周抗体水平达到峰值。</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2" name="AutoShape 32"/>
          <p:cNvSpPr/>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34" name="TextBox 34"/>
          <p:cNvSpPr txBox="1"/>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35" name="TextBox 35"/>
          <p:cNvSpPr txBox="1"/>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394200" y="1962150"/>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path>
            </a:pathLst>
          </a:custGeom>
          <a:solidFill>
            <a:schemeClr val="accent1">
              <a:alpha val="100000"/>
            </a:schemeClr>
          </a:solidFill>
        </p:spPr>
      </p:sp>
      <p:sp>
        <p:nvSpPr>
          <p:cNvPr id="3" name="Freeform 3"/>
          <p:cNvSpPr/>
          <p:nvPr/>
        </p:nvSpPr>
        <p:spPr>
          <a:xfrm rot="5400000">
            <a:off x="6143625" y="1966913"/>
            <a:ext cx="1685925" cy="1676400"/>
          </a:xfrm>
          <a:custGeom>
            <a:avLst/>
            <a:gdLst/>
            <a:ahLst/>
            <a:cxnLst/>
            <a:rect l="l" t="t" r="r" b="b"/>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4" name="Freeform 4"/>
          <p:cNvSpPr/>
          <p:nvPr/>
        </p:nvSpPr>
        <p:spPr>
          <a:xfrm rot="10800000">
            <a:off x="6138863" y="3733800"/>
            <a:ext cx="1685925" cy="1676400"/>
          </a:xfrm>
          <a:custGeom>
            <a:avLst/>
            <a:gdLst/>
            <a:ahLst/>
            <a:cxnLst/>
            <a:rect l="l" t="t" r="r" b="b"/>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5" name="Freeform 5"/>
          <p:cNvSpPr/>
          <p:nvPr/>
        </p:nvSpPr>
        <p:spPr>
          <a:xfrm rot="16200000">
            <a:off x="4389437" y="3729038"/>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path>
            </a:pathLst>
          </a:custGeom>
          <a:solidFill>
            <a:schemeClr val="accent1">
              <a:alpha val="100000"/>
            </a:schemeClr>
          </a:solidFill>
        </p:spPr>
      </p:sp>
      <p:pic>
        <p:nvPicPr>
          <p:cNvPr id="6" name="Picture 6"/>
          <p:cNvPicPr>
            <a:picLocks noChangeAspect="1"/>
          </p:cNvPicPr>
          <p:nvPr/>
        </p:nvPicPr>
        <p:blipFill>
          <a:blip r:embed="rId2"/>
          <a:srcRect/>
          <a:stretch>
            <a:fillRect/>
          </a:stretch>
        </p:blipFill>
        <p:spPr>
          <a:xfrm>
            <a:off x="5175250" y="2743200"/>
            <a:ext cx="1885950" cy="1885950"/>
          </a:xfrm>
          <a:prstGeom prst="ellipse">
            <a:avLst/>
          </a:prstGeom>
          <a:noFill/>
        </p:spPr>
      </p:pic>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卫生习惯养成</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863500" y="1773916"/>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科学佩戴口罩</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63500" y="2191669"/>
            <a:ext cx="3313333" cy="1449697"/>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在就医过程中需全程佩戴口罩；老年人和慢性病患者在人群密集场所或乘坐公共交通工具时建议佩戴口罩，以减少飞沫传播风险。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723094" y="230303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02</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770719" y="4166235"/>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04</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624560" y="409755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03</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4702127" y="2312558"/>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01</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863500" y="4180585"/>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呼吸道礼仪</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863500" y="4598338"/>
            <a:ext cx="3313333" cy="1502926"/>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咳嗽或打喷嚏时，用纸巾、毛巾或手肘完全遮住口鼻，使用后的纸巾应妥善丢弃，避免病毒通过飞沫传播。</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7983514" y="1781391"/>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规范洗手方法</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7983514" y="2199144"/>
            <a:ext cx="3313333" cy="1442222"/>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勤洗手并使用七步洗手法，尤其是在接触公共物品、咳嗽或打喷嚏后，以及进食前，需用肥皂和流动水彻底清洁双手。</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7983514" y="4188059"/>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环境清洁消毒</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7983514" y="4605812"/>
            <a:ext cx="3313333" cy="1556154"/>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定期对门把手、电梯按钮等高频接触表面进行日常清洁消毒，保持居家和工作环境的卫生，减少病毒存活和传播的机会。</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健康生活方式</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a:stretch>
            <a:fillRect/>
          </a:stretch>
        </p:blipFill>
        <p:spPr>
          <a:xfrm>
            <a:off x="8394610" y="1409407"/>
            <a:ext cx="3237522" cy="1070128"/>
          </a:xfrm>
          <a:prstGeom prst="rect">
            <a:avLst/>
          </a:prstGeom>
        </p:spPr>
      </p:pic>
      <p:pic>
        <p:nvPicPr>
          <p:cNvPr id="4" name="Picture 4"/>
          <p:cNvPicPr>
            <a:picLocks noChangeAspect="1"/>
          </p:cNvPicPr>
          <p:nvPr/>
        </p:nvPicPr>
        <p:blipFill>
          <a:blip r:embed="rId3"/>
          <a:srcRect/>
          <a:stretch>
            <a:fillRect/>
          </a:stretch>
        </p:blipFill>
        <p:spPr>
          <a:xfrm>
            <a:off x="8394610" y="2683966"/>
            <a:ext cx="3237522" cy="1070128"/>
          </a:xfrm>
          <a:prstGeom prst="rect">
            <a:avLst/>
          </a:prstGeom>
        </p:spPr>
      </p:pic>
      <p:pic>
        <p:nvPicPr>
          <p:cNvPr id="5" name="Picture 5"/>
          <p:cNvPicPr>
            <a:picLocks noChangeAspect="1"/>
          </p:cNvPicPr>
          <p:nvPr/>
        </p:nvPicPr>
        <p:blipFill>
          <a:blip r:embed="rId4"/>
          <a:srcRect/>
          <a:stretch>
            <a:fillRect/>
          </a:stretch>
        </p:blipFill>
        <p:spPr>
          <a:xfrm>
            <a:off x="8394610" y="3973886"/>
            <a:ext cx="3237522" cy="1070128"/>
          </a:xfrm>
          <a:prstGeom prst="rect">
            <a:avLst/>
          </a:prstGeom>
        </p:spPr>
      </p:pic>
      <p:pic>
        <p:nvPicPr>
          <p:cNvPr id="6" name="Picture 6"/>
          <p:cNvPicPr>
            <a:picLocks noChangeAspect="1"/>
          </p:cNvPicPr>
          <p:nvPr/>
        </p:nvPicPr>
        <p:blipFill>
          <a:blip r:embed="rId5"/>
          <a:srcRect/>
          <a:stretch>
            <a:fillRect/>
          </a:stretch>
        </p:blipFill>
        <p:spPr>
          <a:xfrm>
            <a:off x="8385363" y="5254576"/>
            <a:ext cx="3197601" cy="1070128"/>
          </a:xfrm>
          <a:prstGeom prst="rect">
            <a:avLst/>
          </a:prstGeom>
        </p:spPr>
      </p:pic>
      <p:sp>
        <p:nvSpPr>
          <p:cNvPr id="7" name="AutoShape 7"/>
          <p:cNvSpPr/>
          <p:nvPr/>
        </p:nvSpPr>
        <p:spPr>
          <a:xfrm>
            <a:off x="2598219" y="5261735"/>
            <a:ext cx="5362777" cy="1055810"/>
          </a:xfrm>
          <a:prstGeom prst="roundRect">
            <a:avLst>
              <a:gd name="adj" fmla="val 16667"/>
            </a:avLst>
          </a:prstGeom>
          <a:solidFill>
            <a:schemeClr val="lt2">
              <a:alpha val="100000"/>
            </a:schemeClr>
          </a:solidFill>
        </p:spPr>
      </p:sp>
      <p:sp>
        <p:nvSpPr>
          <p:cNvPr id="8" name="AutoShape 8"/>
          <p:cNvSpPr/>
          <p:nvPr/>
        </p:nvSpPr>
        <p:spPr>
          <a:xfrm>
            <a:off x="2066212" y="3973886"/>
            <a:ext cx="5362777" cy="1055810"/>
          </a:xfrm>
          <a:prstGeom prst="roundRect">
            <a:avLst>
              <a:gd name="adj" fmla="val 16667"/>
            </a:avLst>
          </a:prstGeom>
          <a:solidFill>
            <a:schemeClr val="lt2">
              <a:alpha val="100000"/>
            </a:schemeClr>
          </a:solidFill>
        </p:spPr>
      </p:sp>
      <p:sp>
        <p:nvSpPr>
          <p:cNvPr id="9" name="AutoShape 9"/>
          <p:cNvSpPr/>
          <p:nvPr/>
        </p:nvSpPr>
        <p:spPr>
          <a:xfrm>
            <a:off x="2066212" y="2683966"/>
            <a:ext cx="5362777" cy="1055810"/>
          </a:xfrm>
          <a:prstGeom prst="roundRect">
            <a:avLst>
              <a:gd name="adj" fmla="val 16667"/>
            </a:avLst>
          </a:prstGeom>
          <a:solidFill>
            <a:schemeClr val="lt2">
              <a:alpha val="100000"/>
            </a:schemeClr>
          </a:solidFill>
        </p:spPr>
      </p:sp>
      <p:sp>
        <p:nvSpPr>
          <p:cNvPr id="10" name="AutoShape 10"/>
          <p:cNvSpPr/>
          <p:nvPr/>
        </p:nvSpPr>
        <p:spPr>
          <a:xfrm>
            <a:off x="2636319" y="1409407"/>
            <a:ext cx="5362777" cy="1055810"/>
          </a:xfrm>
          <a:prstGeom prst="roundRect">
            <a:avLst>
              <a:gd name="adj" fmla="val 16667"/>
            </a:avLst>
          </a:prstGeom>
          <a:solidFill>
            <a:schemeClr val="lt2">
              <a:alpha val="100000"/>
            </a:schemeClr>
          </a:solidFill>
        </p:spPr>
      </p:sp>
      <p:cxnSp>
        <p:nvCxnSpPr>
          <p:cNvPr id="11" name="Connector 11"/>
          <p:cNvCxnSpPr/>
          <p:nvPr/>
        </p:nvCxnSpPr>
        <p:spPr>
          <a:xfrm>
            <a:off x="1775528" y="1930152"/>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12" name="Connector 12"/>
          <p:cNvCxnSpPr/>
          <p:nvPr/>
        </p:nvCxnSpPr>
        <p:spPr>
          <a:xfrm>
            <a:off x="1125578" y="3234530"/>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13" name="Connector 13"/>
          <p:cNvCxnSpPr/>
          <p:nvPr/>
        </p:nvCxnSpPr>
        <p:spPr>
          <a:xfrm>
            <a:off x="1140985" y="4501791"/>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1726221" y="5789640"/>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grpSp>
        <p:nvGrpSpPr>
          <p:cNvPr id="15" name="Group 15"/>
          <p:cNvGrpSpPr/>
          <p:nvPr/>
        </p:nvGrpSpPr>
        <p:grpSpPr>
          <a:xfrm>
            <a:off x="1162728" y="1615018"/>
            <a:ext cx="630365" cy="630269"/>
            <a:chOff x="1162728" y="1615018"/>
            <a:chExt cx="630365" cy="630269"/>
          </a:xfrm>
        </p:grpSpPr>
        <p:sp>
          <p:nvSpPr>
            <p:cNvPr id="16" name="AutoShape 16"/>
            <p:cNvSpPr/>
            <p:nvPr/>
          </p:nvSpPr>
          <p:spPr>
            <a:xfrm>
              <a:off x="1162728" y="1615018"/>
              <a:ext cx="630365" cy="630269"/>
            </a:xfrm>
            <a:prstGeom prst="ellipse">
              <a:avLst/>
            </a:prstGeom>
            <a:solidFill>
              <a:schemeClr val="accent1">
                <a:alpha val="100000"/>
              </a:schemeClr>
            </a:solidFill>
          </p:spPr>
        </p:sp>
        <p:sp>
          <p:nvSpPr>
            <p:cNvPr id="17" name="Freeform 17"/>
            <p:cNvSpPr/>
            <p:nvPr/>
          </p:nvSpPr>
          <p:spPr>
            <a:xfrm>
              <a:off x="1374755" y="1762560"/>
              <a:ext cx="234601" cy="304229"/>
            </a:xfrm>
            <a:custGeom>
              <a:avLst/>
              <a:gdLst/>
              <a:ahLst/>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path>
                <a:path w="438150" h="568325">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path>
                <a:path w="438150" h="568325">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path>
                <a:path w="438150" h="568325">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path>
              </a:pathLst>
            </a:custGeom>
            <a:solidFill>
              <a:srgbClr val="FFFFFF">
                <a:alpha val="100000"/>
              </a:srgbClr>
            </a:solidFill>
          </p:spPr>
        </p:sp>
      </p:grpSp>
      <p:sp>
        <p:nvSpPr>
          <p:cNvPr id="18" name="AutoShape 18"/>
          <p:cNvSpPr/>
          <p:nvPr/>
        </p:nvSpPr>
        <p:spPr>
          <a:xfrm>
            <a:off x="512779" y="2912591"/>
            <a:ext cx="630365" cy="630269"/>
          </a:xfrm>
          <a:prstGeom prst="ellipse">
            <a:avLst/>
          </a:prstGeom>
          <a:solidFill>
            <a:schemeClr val="accent1">
              <a:alpha val="100000"/>
            </a:schemeClr>
          </a:solidFill>
        </p:spPr>
      </p:sp>
      <p:grpSp>
        <p:nvGrpSpPr>
          <p:cNvPr id="19" name="Group 19"/>
          <p:cNvGrpSpPr/>
          <p:nvPr/>
        </p:nvGrpSpPr>
        <p:grpSpPr>
          <a:xfrm>
            <a:off x="671084" y="3070802"/>
            <a:ext cx="313754" cy="313848"/>
            <a:chOff x="671084" y="3070802"/>
            <a:chExt cx="313754" cy="313848"/>
          </a:xfrm>
        </p:grpSpPr>
        <p:sp>
          <p:nvSpPr>
            <p:cNvPr id="20" name="Freeform 20"/>
            <p:cNvSpPr/>
            <p:nvPr/>
          </p:nvSpPr>
          <p:spPr>
            <a:xfrm>
              <a:off x="671084" y="3099948"/>
              <a:ext cx="284702" cy="284702"/>
            </a:xfrm>
            <a:custGeom>
              <a:avLst/>
              <a:gdLst/>
              <a:ahLst/>
              <a:cxnLst/>
              <a:rect l="l" t="t"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path>
                <a:path w="184" h="184">
                  <a:moveTo>
                    <a:pt x="92" y="184"/>
                  </a:moveTo>
                  <a:cubicBezTo>
                    <a:pt x="92" y="184"/>
                    <a:pt x="92" y="184"/>
                    <a:pt x="92" y="184"/>
                  </a:cubicBezTo>
                </a:path>
              </a:pathLst>
            </a:custGeom>
            <a:solidFill>
              <a:srgbClr val="FFFFFF">
                <a:alpha val="100000"/>
              </a:srgbClr>
            </a:solidFill>
          </p:spPr>
        </p:sp>
        <p:sp>
          <p:nvSpPr>
            <p:cNvPr id="21" name="Freeform 21"/>
            <p:cNvSpPr/>
            <p:nvPr/>
          </p:nvSpPr>
          <p:spPr>
            <a:xfrm>
              <a:off x="743950" y="3172719"/>
              <a:ext cx="139065" cy="139065"/>
            </a:xfrm>
            <a:custGeom>
              <a:avLst/>
              <a:gdLst/>
              <a:ahLst/>
              <a:cxnLst/>
              <a:rect l="l" t="t"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path>
                <a:path w="90" h="90">
                  <a:moveTo>
                    <a:pt x="45" y="21"/>
                  </a:moveTo>
                  <a:cubicBezTo>
                    <a:pt x="45" y="21"/>
                    <a:pt x="45" y="21"/>
                    <a:pt x="45" y="21"/>
                  </a:cubicBezTo>
                </a:path>
              </a:pathLst>
            </a:custGeom>
            <a:solidFill>
              <a:srgbClr val="FFFFFF">
                <a:alpha val="100000"/>
              </a:srgbClr>
            </a:solidFill>
          </p:spPr>
        </p:sp>
        <p:sp>
          <p:nvSpPr>
            <p:cNvPr id="22" name="Freeform 22"/>
            <p:cNvSpPr/>
            <p:nvPr/>
          </p:nvSpPr>
          <p:spPr>
            <a:xfrm>
              <a:off x="827294" y="3070802"/>
              <a:ext cx="157544" cy="157544"/>
            </a:xfrm>
            <a:custGeom>
              <a:avLst/>
              <a:gdLst/>
              <a:ahLst/>
              <a:cxnLst/>
              <a:rect l="l" t="t"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path>
                <a:path w="102" h="102">
                  <a:moveTo>
                    <a:pt x="86" y="28"/>
                  </a:moveTo>
                  <a:cubicBezTo>
                    <a:pt x="86" y="28"/>
                    <a:pt x="86" y="28"/>
                    <a:pt x="86" y="28"/>
                  </a:cubicBezTo>
                </a:path>
              </a:pathLst>
            </a:custGeom>
            <a:solidFill>
              <a:srgbClr val="FFFFFF">
                <a:alpha val="100000"/>
              </a:srgbClr>
            </a:solidFill>
          </p:spPr>
        </p:sp>
      </p:grpSp>
      <p:sp>
        <p:nvSpPr>
          <p:cNvPr id="23" name="AutoShape 23"/>
          <p:cNvSpPr/>
          <p:nvPr/>
        </p:nvSpPr>
        <p:spPr>
          <a:xfrm>
            <a:off x="528186" y="4173936"/>
            <a:ext cx="630365" cy="630269"/>
          </a:xfrm>
          <a:prstGeom prst="ellipse">
            <a:avLst/>
          </a:prstGeom>
          <a:solidFill>
            <a:schemeClr val="accent1">
              <a:alpha val="100000"/>
            </a:schemeClr>
          </a:solidFill>
        </p:spPr>
      </p:sp>
      <p:sp>
        <p:nvSpPr>
          <p:cNvPr id="24" name="Freeform 24"/>
          <p:cNvSpPr/>
          <p:nvPr/>
        </p:nvSpPr>
        <p:spPr>
          <a:xfrm>
            <a:off x="695299" y="4341002"/>
            <a:ext cx="296138" cy="296138"/>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sp>
        <p:nvSpPr>
          <p:cNvPr id="25" name="AutoShape 25"/>
          <p:cNvSpPr/>
          <p:nvPr/>
        </p:nvSpPr>
        <p:spPr>
          <a:xfrm>
            <a:off x="1113421" y="5474505"/>
            <a:ext cx="630365" cy="630269"/>
          </a:xfrm>
          <a:prstGeom prst="ellipse">
            <a:avLst/>
          </a:prstGeom>
          <a:solidFill>
            <a:schemeClr val="accent1">
              <a:alpha val="100000"/>
            </a:schemeClr>
          </a:solidFill>
        </p:spPr>
      </p:sp>
      <p:sp>
        <p:nvSpPr>
          <p:cNvPr id="26" name="Freeform 26"/>
          <p:cNvSpPr/>
          <p:nvPr/>
        </p:nvSpPr>
        <p:spPr>
          <a:xfrm>
            <a:off x="1227399" y="5588436"/>
            <a:ext cx="402408" cy="402408"/>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FFFFF">
              <a:alpha val="100000"/>
            </a:srgbClr>
          </a:solidFill>
        </p:spPr>
      </p:sp>
      <p:sp>
        <p:nvSpPr>
          <p:cNvPr id="27" name="AutoShape 27"/>
          <p:cNvSpPr/>
          <p:nvPr/>
        </p:nvSpPr>
        <p:spPr>
          <a:xfrm>
            <a:off x="2598219" y="5261735"/>
            <a:ext cx="5362777" cy="1055810"/>
          </a:xfrm>
          <a:prstGeom prst="roundRect">
            <a:avLst>
              <a:gd name="adj" fmla="val 16667"/>
            </a:avLst>
          </a:prstGeom>
          <a:solidFill>
            <a:schemeClr val="lt2">
              <a:alpha val="100000"/>
            </a:schemeClr>
          </a:solidFill>
        </p:spPr>
      </p:sp>
      <p:sp>
        <p:nvSpPr>
          <p:cNvPr id="28" name="AutoShape 28"/>
          <p:cNvSpPr/>
          <p:nvPr/>
        </p:nvSpPr>
        <p:spPr>
          <a:xfrm>
            <a:off x="2066212" y="3973886"/>
            <a:ext cx="5362777" cy="1055810"/>
          </a:xfrm>
          <a:prstGeom prst="roundRect">
            <a:avLst>
              <a:gd name="adj" fmla="val 16667"/>
            </a:avLst>
          </a:prstGeom>
          <a:solidFill>
            <a:schemeClr val="lt2">
              <a:alpha val="100000"/>
            </a:schemeClr>
          </a:solidFill>
        </p:spPr>
      </p:sp>
      <p:sp>
        <p:nvSpPr>
          <p:cNvPr id="29" name="AutoShape 29"/>
          <p:cNvSpPr/>
          <p:nvPr/>
        </p:nvSpPr>
        <p:spPr>
          <a:xfrm>
            <a:off x="2066212" y="2683966"/>
            <a:ext cx="5362777" cy="1055810"/>
          </a:xfrm>
          <a:prstGeom prst="roundRect">
            <a:avLst>
              <a:gd name="adj" fmla="val 16667"/>
            </a:avLst>
          </a:prstGeom>
          <a:solidFill>
            <a:schemeClr val="lt2">
              <a:alpha val="100000"/>
            </a:schemeClr>
          </a:solidFill>
        </p:spPr>
      </p:sp>
      <p:sp>
        <p:nvSpPr>
          <p:cNvPr id="30" name="AutoShape 30"/>
          <p:cNvSpPr/>
          <p:nvPr/>
        </p:nvSpPr>
        <p:spPr>
          <a:xfrm>
            <a:off x="2636319" y="1409407"/>
            <a:ext cx="5362777" cy="1055810"/>
          </a:xfrm>
          <a:prstGeom prst="roundRect">
            <a:avLst>
              <a:gd name="adj" fmla="val 16667"/>
            </a:avLst>
          </a:prstGeom>
          <a:solidFill>
            <a:schemeClr val="lt2">
              <a:alpha val="100000"/>
            </a:schemeClr>
          </a:solidFill>
        </p:spPr>
      </p:sp>
      <p:cxnSp>
        <p:nvCxnSpPr>
          <p:cNvPr id="31" name="Connector 31"/>
          <p:cNvCxnSpPr/>
          <p:nvPr/>
        </p:nvCxnSpPr>
        <p:spPr>
          <a:xfrm>
            <a:off x="1775528" y="1930152"/>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32" name="Connector 32"/>
          <p:cNvCxnSpPr/>
          <p:nvPr/>
        </p:nvCxnSpPr>
        <p:spPr>
          <a:xfrm>
            <a:off x="1125578" y="3234530"/>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33" name="Connector 33"/>
          <p:cNvCxnSpPr/>
          <p:nvPr/>
        </p:nvCxnSpPr>
        <p:spPr>
          <a:xfrm>
            <a:off x="1140985" y="4501791"/>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34" name="Connector 34"/>
          <p:cNvCxnSpPr/>
          <p:nvPr/>
        </p:nvCxnSpPr>
        <p:spPr>
          <a:xfrm>
            <a:off x="1726221" y="5789640"/>
            <a:ext cx="846919"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sp>
        <p:nvSpPr>
          <p:cNvPr id="35" name="AutoShape 35"/>
          <p:cNvSpPr/>
          <p:nvPr/>
        </p:nvSpPr>
        <p:spPr>
          <a:xfrm>
            <a:off x="2951846" y="5639903"/>
            <a:ext cx="4655523" cy="710003"/>
          </a:xfrm>
          <a:prstGeom prst="rect">
            <a:avLst/>
          </a:prstGeom>
          <a:noFill/>
        </p:spPr>
        <p:txBody>
          <a:bodyPr vert="horz" wrap="square" lIns="68770" tIns="68770" rIns="34385" bIns="68770" rtlCol="0" anchor="t" anchorCtr="0">
            <a:noAutofit/>
          </a:bodyPr>
          <a:lstStyle/>
          <a:p>
            <a:pPr algn="l">
              <a:lnSpc>
                <a:spcPct val="120000"/>
              </a:lnSpc>
              <a:spcBef>
                <a:spcPts val="270"/>
              </a:spcBef>
              <a:defRP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通过冥想、阅读或与亲友交流等方式缓解压力，保持良好的心理状态，避免焦虑和抑郁对免疫力的负面影响。</a:t>
            </a:r>
            <a:endParaRPr lang="en-US" sz="1100"/>
          </a:p>
        </p:txBody>
      </p:sp>
      <p:sp>
        <p:nvSpPr>
          <p:cNvPr id="36" name="TextBox 36"/>
          <p:cNvSpPr txBox="1"/>
          <p:nvPr/>
        </p:nvSpPr>
        <p:spPr>
          <a:xfrm>
            <a:off x="2951846" y="5237219"/>
            <a:ext cx="4477143"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心理健康管理</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grpSp>
        <p:nvGrpSpPr>
          <p:cNvPr id="37" name="Group 37"/>
          <p:cNvGrpSpPr/>
          <p:nvPr/>
        </p:nvGrpSpPr>
        <p:grpSpPr>
          <a:xfrm>
            <a:off x="1162728" y="1615018"/>
            <a:ext cx="630365" cy="630269"/>
            <a:chOff x="1162728" y="1615018"/>
            <a:chExt cx="630365" cy="630269"/>
          </a:xfrm>
        </p:grpSpPr>
        <p:sp>
          <p:nvSpPr>
            <p:cNvPr id="38" name="AutoShape 38"/>
            <p:cNvSpPr/>
            <p:nvPr/>
          </p:nvSpPr>
          <p:spPr>
            <a:xfrm>
              <a:off x="1162728" y="1615018"/>
              <a:ext cx="630365" cy="630269"/>
            </a:xfrm>
            <a:prstGeom prst="ellipse">
              <a:avLst/>
            </a:prstGeom>
            <a:solidFill>
              <a:schemeClr val="accent1">
                <a:alpha val="100000"/>
              </a:schemeClr>
            </a:solidFill>
          </p:spPr>
        </p:sp>
        <p:sp>
          <p:nvSpPr>
            <p:cNvPr id="39" name="Freeform 39"/>
            <p:cNvSpPr/>
            <p:nvPr/>
          </p:nvSpPr>
          <p:spPr>
            <a:xfrm>
              <a:off x="1374755" y="1762560"/>
              <a:ext cx="234601" cy="304229"/>
            </a:xfrm>
            <a:custGeom>
              <a:avLst/>
              <a:gdLst/>
              <a:ahLst/>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path>
                <a:path w="438150" h="568325">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path>
                <a:path w="438150" h="568325">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path>
                <a:path w="438150" h="568325">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path>
              </a:pathLst>
            </a:custGeom>
            <a:solidFill>
              <a:srgbClr val="FFFFFF">
                <a:alpha val="100000"/>
              </a:srgbClr>
            </a:solidFill>
          </p:spPr>
        </p:sp>
      </p:grpSp>
      <p:sp>
        <p:nvSpPr>
          <p:cNvPr id="40" name="AutoShape 40"/>
          <p:cNvSpPr/>
          <p:nvPr/>
        </p:nvSpPr>
        <p:spPr>
          <a:xfrm>
            <a:off x="512779" y="2912591"/>
            <a:ext cx="630365" cy="630269"/>
          </a:xfrm>
          <a:prstGeom prst="ellipse">
            <a:avLst/>
          </a:prstGeom>
          <a:solidFill>
            <a:schemeClr val="accent1">
              <a:alpha val="100000"/>
            </a:schemeClr>
          </a:solidFill>
        </p:spPr>
      </p:sp>
      <p:grpSp>
        <p:nvGrpSpPr>
          <p:cNvPr id="41" name="Group 41"/>
          <p:cNvGrpSpPr/>
          <p:nvPr/>
        </p:nvGrpSpPr>
        <p:grpSpPr>
          <a:xfrm>
            <a:off x="671084" y="3070802"/>
            <a:ext cx="313754" cy="313848"/>
            <a:chOff x="671084" y="3070802"/>
            <a:chExt cx="313754" cy="313848"/>
          </a:xfrm>
        </p:grpSpPr>
        <p:sp>
          <p:nvSpPr>
            <p:cNvPr id="42" name="Freeform 42"/>
            <p:cNvSpPr/>
            <p:nvPr/>
          </p:nvSpPr>
          <p:spPr>
            <a:xfrm>
              <a:off x="671084" y="3099948"/>
              <a:ext cx="284702" cy="284702"/>
            </a:xfrm>
            <a:custGeom>
              <a:avLst/>
              <a:gdLst/>
              <a:ahLst/>
              <a:cxnLst/>
              <a:rect l="l" t="t"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path>
                <a:path w="184" h="184">
                  <a:moveTo>
                    <a:pt x="92" y="184"/>
                  </a:moveTo>
                  <a:cubicBezTo>
                    <a:pt x="92" y="184"/>
                    <a:pt x="92" y="184"/>
                    <a:pt x="92" y="184"/>
                  </a:cubicBezTo>
                </a:path>
              </a:pathLst>
            </a:custGeom>
            <a:solidFill>
              <a:srgbClr val="FFFFFF">
                <a:alpha val="100000"/>
              </a:srgbClr>
            </a:solidFill>
          </p:spPr>
        </p:sp>
        <p:sp>
          <p:nvSpPr>
            <p:cNvPr id="43" name="Freeform 43"/>
            <p:cNvSpPr/>
            <p:nvPr/>
          </p:nvSpPr>
          <p:spPr>
            <a:xfrm>
              <a:off x="743950" y="3172719"/>
              <a:ext cx="139065" cy="139065"/>
            </a:xfrm>
            <a:custGeom>
              <a:avLst/>
              <a:gdLst/>
              <a:ahLst/>
              <a:cxnLst/>
              <a:rect l="l" t="t"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path>
                <a:path w="90" h="90">
                  <a:moveTo>
                    <a:pt x="45" y="21"/>
                  </a:moveTo>
                  <a:cubicBezTo>
                    <a:pt x="45" y="21"/>
                    <a:pt x="45" y="21"/>
                    <a:pt x="45" y="21"/>
                  </a:cubicBezTo>
                </a:path>
              </a:pathLst>
            </a:custGeom>
            <a:solidFill>
              <a:srgbClr val="FFFFFF">
                <a:alpha val="100000"/>
              </a:srgbClr>
            </a:solidFill>
          </p:spPr>
        </p:sp>
        <p:sp>
          <p:nvSpPr>
            <p:cNvPr id="44" name="Freeform 44"/>
            <p:cNvSpPr/>
            <p:nvPr/>
          </p:nvSpPr>
          <p:spPr>
            <a:xfrm>
              <a:off x="827294" y="3070802"/>
              <a:ext cx="157544" cy="157544"/>
            </a:xfrm>
            <a:custGeom>
              <a:avLst/>
              <a:gdLst/>
              <a:ahLst/>
              <a:cxnLst/>
              <a:rect l="l" t="t"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path>
                <a:path w="102" h="102">
                  <a:moveTo>
                    <a:pt x="86" y="28"/>
                  </a:moveTo>
                  <a:cubicBezTo>
                    <a:pt x="86" y="28"/>
                    <a:pt x="86" y="28"/>
                    <a:pt x="86" y="28"/>
                  </a:cubicBezTo>
                </a:path>
              </a:pathLst>
            </a:custGeom>
            <a:solidFill>
              <a:srgbClr val="FFFFFF">
                <a:alpha val="100000"/>
              </a:srgbClr>
            </a:solidFill>
          </p:spPr>
        </p:sp>
      </p:grpSp>
      <p:sp>
        <p:nvSpPr>
          <p:cNvPr id="45" name="AutoShape 45"/>
          <p:cNvSpPr/>
          <p:nvPr/>
        </p:nvSpPr>
        <p:spPr>
          <a:xfrm>
            <a:off x="528186" y="4173936"/>
            <a:ext cx="630365" cy="630269"/>
          </a:xfrm>
          <a:prstGeom prst="ellipse">
            <a:avLst/>
          </a:prstGeom>
          <a:solidFill>
            <a:schemeClr val="accent1">
              <a:alpha val="100000"/>
            </a:schemeClr>
          </a:solidFill>
        </p:spPr>
      </p:sp>
      <p:sp>
        <p:nvSpPr>
          <p:cNvPr id="46" name="Freeform 46"/>
          <p:cNvSpPr/>
          <p:nvPr/>
        </p:nvSpPr>
        <p:spPr>
          <a:xfrm>
            <a:off x="695299" y="4341002"/>
            <a:ext cx="296138" cy="296138"/>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sp>
        <p:nvSpPr>
          <p:cNvPr id="47" name="AutoShape 47"/>
          <p:cNvSpPr/>
          <p:nvPr/>
        </p:nvSpPr>
        <p:spPr>
          <a:xfrm>
            <a:off x="1113421" y="5474505"/>
            <a:ext cx="630365" cy="630269"/>
          </a:xfrm>
          <a:prstGeom prst="ellipse">
            <a:avLst/>
          </a:prstGeom>
          <a:solidFill>
            <a:schemeClr val="accent1">
              <a:alpha val="100000"/>
            </a:schemeClr>
          </a:solidFill>
        </p:spPr>
      </p:sp>
      <p:sp>
        <p:nvSpPr>
          <p:cNvPr id="48" name="Freeform 48"/>
          <p:cNvSpPr/>
          <p:nvPr/>
        </p:nvSpPr>
        <p:spPr>
          <a:xfrm>
            <a:off x="1227399" y="5588436"/>
            <a:ext cx="402408" cy="402408"/>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FFFFF">
              <a:alpha val="100000"/>
            </a:srgbClr>
          </a:solidFill>
        </p:spPr>
      </p:sp>
      <p:sp>
        <p:nvSpPr>
          <p:cNvPr id="49" name="AutoShape 49"/>
          <p:cNvSpPr/>
          <p:nvPr/>
        </p:nvSpPr>
        <p:spPr>
          <a:xfrm>
            <a:off x="2368432" y="4364518"/>
            <a:ext cx="4655523" cy="710003"/>
          </a:xfrm>
          <a:prstGeom prst="rect">
            <a:avLst/>
          </a:prstGeom>
          <a:noFill/>
        </p:spPr>
        <p:txBody>
          <a:bodyPr vert="horz" wrap="square" lIns="68770" tIns="68770" rIns="34385" bIns="68770" rtlCol="0" anchor="t" anchorCtr="0">
            <a:noAutofit/>
          </a:bodyPr>
          <a:lstStyle/>
          <a:p>
            <a:pPr algn="l">
              <a:lnSpc>
                <a:spcPct val="120000"/>
              </a:lnSpc>
              <a:spcBef>
                <a:spcPts val="270"/>
              </a:spcBef>
              <a:defRP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保证每天7-8小时的优质睡眠，避免熬夜和过度疲劳，有助于身体恢复和免疫系统调节。</a:t>
            </a:r>
            <a:endParaRPr lang="en-US" sz="1100"/>
          </a:p>
        </p:txBody>
      </p:sp>
      <p:sp>
        <p:nvSpPr>
          <p:cNvPr id="50" name="TextBox 50"/>
          <p:cNvSpPr txBox="1"/>
          <p:nvPr/>
        </p:nvSpPr>
        <p:spPr>
          <a:xfrm>
            <a:off x="2368432" y="3961834"/>
            <a:ext cx="4477143"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充足睡眠休息</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1" name="AutoShape 51"/>
          <p:cNvSpPr/>
          <p:nvPr/>
        </p:nvSpPr>
        <p:spPr>
          <a:xfrm>
            <a:off x="2381739" y="3066162"/>
            <a:ext cx="4655523" cy="710003"/>
          </a:xfrm>
          <a:prstGeom prst="rect">
            <a:avLst/>
          </a:prstGeom>
          <a:noFill/>
        </p:spPr>
        <p:txBody>
          <a:bodyPr vert="horz" wrap="square" lIns="68770" tIns="68770" rIns="34385" bIns="68770" rtlCol="0" anchor="t" anchorCtr="0">
            <a:noAutofit/>
          </a:bodyPr>
          <a:lstStyle/>
          <a:p>
            <a:pPr algn="l">
              <a:lnSpc>
                <a:spcPct val="120000"/>
              </a:lnSpc>
              <a:spcBef>
                <a:spcPts val="270"/>
              </a:spcBef>
              <a:defRP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坚持每周进行适度有氧运动，如快走、游泳或瑜伽，有助于提高心肺功能和免疫力。</a:t>
            </a:r>
            <a:endParaRPr lang="en-US" sz="1100"/>
          </a:p>
        </p:txBody>
      </p:sp>
      <p:sp>
        <p:nvSpPr>
          <p:cNvPr id="52" name="TextBox 52"/>
          <p:cNvSpPr txBox="1"/>
          <p:nvPr/>
        </p:nvSpPr>
        <p:spPr>
          <a:xfrm>
            <a:off x="2381739" y="2663478"/>
            <a:ext cx="4477143"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适度体育锻炼</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3" name="AutoShape 53"/>
          <p:cNvSpPr/>
          <p:nvPr/>
        </p:nvSpPr>
        <p:spPr>
          <a:xfrm>
            <a:off x="2929432" y="1790776"/>
            <a:ext cx="4655523" cy="710003"/>
          </a:xfrm>
          <a:prstGeom prst="rect">
            <a:avLst/>
          </a:prstGeom>
          <a:noFill/>
        </p:spPr>
        <p:txBody>
          <a:bodyPr vert="horz" wrap="square" lIns="68770" tIns="68770" rIns="34385" bIns="68770" rtlCol="0" anchor="t" anchorCtr="0">
            <a:noAutofit/>
          </a:bodyPr>
          <a:lstStyle/>
          <a:p>
            <a:pPr algn="l">
              <a:lnSpc>
                <a:spcPct val="120000"/>
              </a:lnSpc>
              <a:spcBef>
                <a:spcPts val="270"/>
              </a:spcBef>
              <a:defRPr/>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保持饮食多样化，适量补充维生素和矿物质，如维生素C、D和锌，以增强免疫系统功能。</a:t>
            </a:r>
            <a:endParaRPr lang="en-US" sz="1100"/>
          </a:p>
        </p:txBody>
      </p:sp>
      <p:sp>
        <p:nvSpPr>
          <p:cNvPr id="54" name="TextBox 54"/>
          <p:cNvSpPr txBox="1"/>
          <p:nvPr/>
        </p:nvSpPr>
        <p:spPr>
          <a:xfrm>
            <a:off x="2929432" y="1388092"/>
            <a:ext cx="4477143"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均衡营养摄入</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059048" y="1975604"/>
            <a:ext cx="20021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Part</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219622" y="1975604"/>
            <a:ext cx="15068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05</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978788" y="3076694"/>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rPr>
              <a:t>重点场所防控</a:t>
            </a:r>
            <a:endPar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pic>
        <p:nvPicPr>
          <p:cNvPr id="3" name="Picture 3"/>
          <p:cNvPicPr>
            <a:picLocks noChangeAspect="1"/>
          </p:cNvPicPr>
          <p:nvPr/>
        </p:nvPicPr>
        <p:blipFill>
          <a:blip r:embed="rId2"/>
          <a:srcRect/>
          <a:stretch>
            <a:fillRect/>
          </a:stretch>
        </p:blipFill>
        <p:spPr>
          <a:xfrm>
            <a:off x="0" y="0"/>
            <a:ext cx="12192000" cy="6858000"/>
          </a:xfrm>
          <a:prstGeom prst="rect">
            <a:avLst/>
          </a:prstGeom>
        </p:spPr>
      </p:pic>
      <p:sp>
        <p:nvSpPr>
          <p:cNvPr id="4" name="TextBox 4"/>
          <p:cNvSpPr txBox="1"/>
          <p:nvPr/>
        </p:nvSpPr>
        <p:spPr>
          <a:xfrm>
            <a:off x="675346" y="713682"/>
            <a:ext cx="2883293" cy="1072515"/>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5475">
                <a:solidFill>
                  <a:srgbClr val="0071BE">
                    <a:alpha val="100000"/>
                  </a:srgbClr>
                </a:solidFill>
                <a:latin typeface="Noto Sans SC" panose="020B0200000000000000" charset="-122"/>
                <a:ea typeface="Noto Sans SC" panose="020B0200000000000000" charset="-122"/>
                <a:cs typeface="Noto Sans SC" panose="020B0200000000000000" charset="-122"/>
              </a:rPr>
              <a:t>目录</a:t>
            </a:r>
            <a:endParaRPr lang="en-US" sz="5475">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6825784" y="1963036"/>
            <a:ext cx="571500" cy="457200"/>
          </a:xfrm>
          <a:prstGeom prst="rect">
            <a:avLst/>
          </a:prstGeom>
        </p:spPr>
        <p:txBody>
          <a:bodyPr vert="horz" wrap="square" lIns="0" tIns="0" rIns="0" bIns="0" rtlCol="0" anchor="ctr" anchorCtr="0">
            <a:spAutoFit/>
          </a:bodyPr>
          <a:lstStyle/>
          <a:p>
            <a:pPr algn="ct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521109" y="1993520"/>
            <a:ext cx="4210050" cy="37147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秋冬季传染病概述</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825784" y="2657981"/>
            <a:ext cx="571500" cy="457200"/>
          </a:xfrm>
          <a:prstGeom prst="rect">
            <a:avLst/>
          </a:prstGeom>
        </p:spPr>
        <p:txBody>
          <a:bodyPr vert="horz" wrap="square" lIns="0" tIns="0" rIns="0" bIns="0" rtlCol="0" anchor="ctr" anchorCtr="0">
            <a:spAutoFit/>
          </a:bodyPr>
          <a:lstStyle/>
          <a:p>
            <a:pPr algn="ct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521354" y="2700843"/>
            <a:ext cx="4210050" cy="37147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重点传染病防控</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825784" y="3380529"/>
            <a:ext cx="571500" cy="457200"/>
          </a:xfrm>
          <a:prstGeom prst="rect">
            <a:avLst/>
          </a:prstGeom>
        </p:spPr>
        <p:txBody>
          <a:bodyPr vert="horz" wrap="square" lIns="0" tIns="0" rIns="0" bIns="0" rtlCol="0" anchor="ctr" anchorCtr="0">
            <a:spAutoFit/>
          </a:bodyPr>
          <a:lstStyle/>
          <a:p>
            <a:pPr algn="ct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521109" y="3423392"/>
            <a:ext cx="4210050" cy="37147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环境卫生管理</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825784" y="4075474"/>
            <a:ext cx="561975" cy="457200"/>
          </a:xfrm>
          <a:prstGeom prst="rect">
            <a:avLst/>
          </a:prstGeom>
        </p:spPr>
        <p:txBody>
          <a:bodyPr vert="horz" wrap="square" lIns="0" tIns="0" rIns="0" bIns="0" rtlCol="0" anchor="ctr" anchorCtr="0">
            <a:spAutoFit/>
          </a:bodyPr>
          <a:lstStyle/>
          <a:p>
            <a:pPr algn="ct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7521354" y="4118336"/>
            <a:ext cx="4210050" cy="37147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个人防护措施</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6825784" y="4796361"/>
            <a:ext cx="571500" cy="457200"/>
          </a:xfrm>
          <a:prstGeom prst="rect">
            <a:avLst/>
          </a:prstGeom>
        </p:spPr>
        <p:txBody>
          <a:bodyPr vert="horz" wrap="square" lIns="0" tIns="0" rIns="0" bIns="0" rtlCol="0" anchor="ctr" anchorCtr="0">
            <a:spAutoFit/>
          </a:bodyPr>
          <a:lstStyle/>
          <a:p>
            <a:pPr algn="ct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05</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7521109" y="4839224"/>
            <a:ext cx="4210050" cy="37147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重点场所防控</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6825784" y="5505179"/>
            <a:ext cx="571500" cy="457200"/>
          </a:xfrm>
          <a:prstGeom prst="rect">
            <a:avLst/>
          </a:prstGeom>
        </p:spPr>
        <p:txBody>
          <a:bodyPr vert="horz" wrap="square" lIns="0" tIns="0" rIns="0" bIns="0" rtlCol="0" anchor="ctr" anchorCtr="0">
            <a:spAutoFit/>
          </a:bodyPr>
          <a:lstStyle/>
          <a:p>
            <a:pPr algn="ct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06</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7524448" y="5548042"/>
            <a:ext cx="4210050" cy="37147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应急处置与就医</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42508" y="4938029"/>
            <a:ext cx="10906531" cy="1373297"/>
          </a:xfrm>
          <a:prstGeom prst="ellipse">
            <a:avLst/>
          </a:prstGeom>
          <a:noFill/>
          <a:ln w="19050">
            <a:gradFill>
              <a:gsLst>
                <a:gs pos="34000">
                  <a:schemeClr val="accent1">
                    <a:alpha val="0"/>
                  </a:schemeClr>
                </a:gs>
                <a:gs pos="100000">
                  <a:schemeClr val="accent1">
                    <a:alpha val="100000"/>
                  </a:schemeClr>
                </a:gs>
              </a:gsLst>
              <a:lin ang="5400000"/>
            </a:gradFill>
            <a:prstDash val="solid"/>
          </a:ln>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学校托幼机构</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1145518" y="1368625"/>
            <a:ext cx="9900511" cy="4391356"/>
          </a:xfrm>
          <a:prstGeom prst="roundRect">
            <a:avLst>
              <a:gd name="adj" fmla="val 6363"/>
            </a:avLst>
          </a:prstGeom>
          <a:gradFill>
            <a:gsLst>
              <a:gs pos="0">
                <a:schemeClr val="lt2">
                  <a:alpha val="0"/>
                </a:schemeClr>
              </a:gs>
              <a:gs pos="96000">
                <a:schemeClr val="lt2">
                  <a:alpha val="100000"/>
                </a:schemeClr>
              </a:gs>
            </a:gsLst>
            <a:lin ang="16200000"/>
          </a:gradFill>
          <a:ln w="19050">
            <a:gradFill>
              <a:gsLst>
                <a:gs pos="0">
                  <a:schemeClr val="accent1">
                    <a:alpha val="0"/>
                  </a:schemeClr>
                </a:gs>
                <a:gs pos="100000">
                  <a:schemeClr val="accent1">
                    <a:alpha val="100000"/>
                  </a:schemeClr>
                </a:gs>
              </a:gsLst>
              <a:lin ang="16200000"/>
            </a:gradFill>
            <a:prstDash val="solid"/>
          </a:ln>
        </p:spPr>
      </p:sp>
      <p:sp>
        <p:nvSpPr>
          <p:cNvPr id="5" name="AutoShape 5"/>
          <p:cNvSpPr/>
          <p:nvPr/>
        </p:nvSpPr>
        <p:spPr>
          <a:xfrm>
            <a:off x="642508" y="5173915"/>
            <a:ext cx="10906531" cy="1373297"/>
          </a:xfrm>
          <a:prstGeom prst="ellipse">
            <a:avLst/>
          </a:prstGeom>
          <a:noFill/>
          <a:ln w="19050">
            <a:gradFill>
              <a:gsLst>
                <a:gs pos="31000">
                  <a:schemeClr val="accent1">
                    <a:alpha val="0"/>
                  </a:schemeClr>
                </a:gs>
                <a:gs pos="100000">
                  <a:schemeClr val="accent1">
                    <a:alpha val="100000"/>
                  </a:schemeClr>
                </a:gs>
              </a:gsLst>
              <a:lin ang="5400000"/>
            </a:gradFill>
            <a:prstDash val="solid"/>
          </a:ln>
        </p:spPr>
      </p:sp>
      <p:sp>
        <p:nvSpPr>
          <p:cNvPr id="6" name="AutoShape 6"/>
          <p:cNvSpPr/>
          <p:nvPr/>
        </p:nvSpPr>
        <p:spPr>
          <a:xfrm>
            <a:off x="7861021" y="1599594"/>
            <a:ext cx="2967836" cy="492557"/>
          </a:xfrm>
          <a:prstGeom prst="rect">
            <a:avLst/>
          </a:prstGeom>
          <a:noFill/>
        </p:spPr>
        <p:txBody>
          <a:bodyPr vert="horz" wrap="square" lIns="76200" tIns="45720" rIns="91440" bIns="45720" rtlCol="0" anchor="t" anchorCtr="0">
            <a:noAutofit/>
          </a:bodyPr>
          <a:lstStyle/>
          <a:p>
            <a:pPr algn="ctr">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防控影响范围广</a:t>
            </a:r>
            <a:endParaRPr lang="en-US" sz="1100"/>
          </a:p>
        </p:txBody>
      </p:sp>
      <p:sp>
        <p:nvSpPr>
          <p:cNvPr id="7" name="TextBox 7"/>
          <p:cNvSpPr txBox="1"/>
          <p:nvPr/>
        </p:nvSpPr>
        <p:spPr>
          <a:xfrm>
            <a:off x="7861021" y="2092152"/>
            <a:ext cx="2967836"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校园疫情往往涉及多个家庭，有效的防控措施不仅能保护在校师生健康，还能阻断疫情向社区蔓延的链条。</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8150097" y="3815610"/>
            <a:ext cx="2523033" cy="1251285"/>
          </a:xfrm>
          <a:prstGeom prst="rect">
            <a:avLst/>
          </a:prstGeom>
          <a:gradFill>
            <a:gsLst>
              <a:gs pos="0">
                <a:srgbClr val="FFFFFF">
                  <a:alpha val="0"/>
                </a:srgbClr>
              </a:gs>
              <a:gs pos="100000">
                <a:schemeClr val="accent1">
                  <a:alpha val="58000"/>
                </a:schemeClr>
              </a:gs>
            </a:gsLst>
            <a:lin ang="16200000"/>
          </a:gradFill>
        </p:spPr>
      </p:sp>
      <p:pic>
        <p:nvPicPr>
          <p:cNvPr id="9" name="Picture 9"/>
          <p:cNvPicPr>
            <a:picLocks noChangeAspect="1"/>
          </p:cNvPicPr>
          <p:nvPr/>
        </p:nvPicPr>
        <p:blipFill>
          <a:blip r:embed="rId2"/>
          <a:srcRect/>
          <a:stretch>
            <a:fillRect/>
          </a:stretch>
        </p:blipFill>
        <p:spPr>
          <a:xfrm>
            <a:off x="8089903" y="3872142"/>
            <a:ext cx="2510071" cy="1267871"/>
          </a:xfrm>
          <a:prstGeom prst="rect">
            <a:avLst/>
          </a:prstGeom>
        </p:spPr>
      </p:pic>
      <p:sp>
        <p:nvSpPr>
          <p:cNvPr id="10" name="AutoShape 10"/>
          <p:cNvSpPr/>
          <p:nvPr/>
        </p:nvSpPr>
        <p:spPr>
          <a:xfrm>
            <a:off x="8868689" y="480748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1" name="AutoShape 11"/>
          <p:cNvSpPr/>
          <p:nvPr/>
        </p:nvSpPr>
        <p:spPr>
          <a:xfrm>
            <a:off x="4619178" y="1616124"/>
            <a:ext cx="2913571" cy="492557"/>
          </a:xfrm>
          <a:prstGeom prst="rect">
            <a:avLst/>
          </a:prstGeom>
          <a:noFill/>
        </p:spPr>
        <p:txBody>
          <a:bodyPr vert="horz" wrap="square" lIns="76200" tIns="45720" rIns="91440" bIns="45720" rtlCol="0" anchor="t" anchorCtr="0">
            <a:noAutofit/>
          </a:bodyPr>
          <a:lstStyle/>
          <a:p>
            <a:pPr algn="ctr">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儿童免疫力较低</a:t>
            </a:r>
            <a:endParaRPr lang="en-US" sz="1100"/>
          </a:p>
        </p:txBody>
      </p:sp>
      <p:sp>
        <p:nvSpPr>
          <p:cNvPr id="12" name="TextBox 12"/>
          <p:cNvSpPr txBox="1"/>
          <p:nvPr/>
        </p:nvSpPr>
        <p:spPr>
          <a:xfrm>
            <a:off x="4619178" y="2108682"/>
            <a:ext cx="2913571"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学龄前儿童免疫系统发育尚未完善，对呼吸道合胞病毒、轮状病毒等病原体的抵抗力较弱，感染后更易发展为重症病例。</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4908116" y="3803564"/>
            <a:ext cx="2523033" cy="1251285"/>
          </a:xfrm>
          <a:prstGeom prst="rect">
            <a:avLst/>
          </a:prstGeom>
          <a:gradFill>
            <a:gsLst>
              <a:gs pos="0">
                <a:srgbClr val="FFFFFF">
                  <a:alpha val="0"/>
                </a:srgbClr>
              </a:gs>
              <a:gs pos="100000">
                <a:schemeClr val="accent1">
                  <a:alpha val="58000"/>
                </a:schemeClr>
              </a:gs>
            </a:gsLst>
            <a:lin ang="16200000"/>
          </a:gradFill>
        </p:spPr>
      </p:sp>
      <p:pic>
        <p:nvPicPr>
          <p:cNvPr id="14" name="Picture 14"/>
          <p:cNvPicPr>
            <a:picLocks noChangeAspect="1"/>
          </p:cNvPicPr>
          <p:nvPr/>
        </p:nvPicPr>
        <p:blipFill>
          <a:blip r:embed="rId3"/>
          <a:srcRect/>
          <a:stretch>
            <a:fillRect/>
          </a:stretch>
        </p:blipFill>
        <p:spPr>
          <a:xfrm>
            <a:off x="4806514" y="3896014"/>
            <a:ext cx="2726235" cy="1484651"/>
          </a:xfrm>
          <a:prstGeom prst="rect">
            <a:avLst/>
          </a:prstGeom>
        </p:spPr>
      </p:pic>
      <p:sp>
        <p:nvSpPr>
          <p:cNvPr id="15" name="AutoShape 15"/>
          <p:cNvSpPr/>
          <p:nvPr/>
        </p:nvSpPr>
        <p:spPr>
          <a:xfrm>
            <a:off x="7694254" y="2320590"/>
            <a:ext cx="19050" cy="878271"/>
          </a:xfrm>
          <a:prstGeom prst="rect">
            <a:avLst/>
          </a:prstGeom>
          <a:solidFill>
            <a:schemeClr val="accent1">
              <a:alpha val="100000"/>
            </a:schemeClr>
          </a:solidFill>
        </p:spPr>
      </p:sp>
      <p:sp>
        <p:nvSpPr>
          <p:cNvPr id="16" name="AutoShape 16"/>
          <p:cNvSpPr/>
          <p:nvPr/>
        </p:nvSpPr>
        <p:spPr>
          <a:xfrm>
            <a:off x="5693382" y="508670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7" name="Freeform 17"/>
          <p:cNvSpPr/>
          <p:nvPr/>
        </p:nvSpPr>
        <p:spPr>
          <a:xfrm>
            <a:off x="5972877" y="5366195"/>
            <a:ext cx="393511" cy="393511"/>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path>
              <a:path w="304800" h="304800">
                <a:moveTo>
                  <a:pt x="60960" y="60960"/>
                </a:moveTo>
                <a:lnTo>
                  <a:pt x="60960" y="198120"/>
                </a:lnTo>
                <a:lnTo>
                  <a:pt x="243840" y="198120"/>
                </a:lnTo>
                <a:lnTo>
                  <a:pt x="243840" y="60960"/>
                </a:lnTo>
                <a:lnTo>
                  <a:pt x="60960" y="60960"/>
                </a:lnTo>
                <a:close/>
              </a:path>
              <a:path w="304800" h="304800">
                <a:moveTo>
                  <a:pt x="121920" y="228600"/>
                </a:moveTo>
                <a:lnTo>
                  <a:pt x="121920" y="243840"/>
                </a:lnTo>
                <a:lnTo>
                  <a:pt x="182880" y="243840"/>
                </a:lnTo>
                <a:lnTo>
                  <a:pt x="182880" y="228600"/>
                </a:lnTo>
                <a:lnTo>
                  <a:pt x="121920" y="228600"/>
                </a:lnTo>
              </a:path>
            </a:pathLst>
          </a:custGeom>
          <a:solidFill>
            <a:srgbClr val="FFFFFF">
              <a:alpha val="100000"/>
            </a:srgbClr>
          </a:solidFill>
        </p:spPr>
      </p:sp>
      <p:sp>
        <p:nvSpPr>
          <p:cNvPr id="18" name="Freeform 18"/>
          <p:cNvSpPr/>
          <p:nvPr/>
        </p:nvSpPr>
        <p:spPr>
          <a:xfrm>
            <a:off x="9165292" y="5094559"/>
            <a:ext cx="359293" cy="359293"/>
          </a:xfrm>
          <a:custGeom>
            <a:avLst/>
            <a:gdLst/>
            <a:ahLst/>
            <a:cxnLst/>
            <a:rect l="l" t="t" r="r" b="b"/>
            <a:pathLst>
              <a:path w="304800" h="304800">
                <a:moveTo>
                  <a:pt x="130883" y="184766"/>
                </a:moveTo>
                <a:lnTo>
                  <a:pt x="35557" y="89516"/>
                </a:lnTo>
                <a:cubicBezTo>
                  <a:pt x="-11849" y="144323"/>
                  <a:pt x="-11849" y="225219"/>
                  <a:pt x="35557" y="280016"/>
                </a:cubicBezTo>
                <a:lnTo>
                  <a:pt x="130883" y="184766"/>
                </a:lnTo>
                <a:close/>
              </a:path>
              <a:path w="304800" h="304800">
                <a:moveTo>
                  <a:pt x="190510" y="39605"/>
                </a:moveTo>
                <a:lnTo>
                  <a:pt x="190510" y="179108"/>
                </a:lnTo>
                <a:lnTo>
                  <a:pt x="91907" y="277749"/>
                </a:lnTo>
                <a:cubicBezTo>
                  <a:pt x="114081" y="294303"/>
                  <a:pt x="141018" y="304800"/>
                  <a:pt x="170783" y="304800"/>
                </a:cubicBezTo>
                <a:cubicBezTo>
                  <a:pt x="244821" y="304800"/>
                  <a:pt x="304800" y="244897"/>
                  <a:pt x="304800" y="170888"/>
                </a:cubicBezTo>
                <a:cubicBezTo>
                  <a:pt x="304810" y="103661"/>
                  <a:pt x="254965" y="49187"/>
                  <a:pt x="190510" y="39605"/>
                </a:cubicBezTo>
                <a:close/>
              </a:path>
              <a:path w="304800" h="304800">
                <a:moveTo>
                  <a:pt x="152400" y="152552"/>
                </a:moveTo>
                <a:lnTo>
                  <a:pt x="152400" y="0"/>
                </a:lnTo>
                <a:cubicBezTo>
                  <a:pt x="110881" y="2572"/>
                  <a:pt x="73371" y="18459"/>
                  <a:pt x="43082" y="43215"/>
                </a:cubicBezTo>
                <a:lnTo>
                  <a:pt x="152400" y="152552"/>
                </a:lnTo>
              </a:path>
            </a:pathLst>
          </a:custGeom>
          <a:solidFill>
            <a:srgbClr val="FFFFFF">
              <a:alpha val="100000"/>
            </a:srgbClr>
          </a:solidFill>
        </p:spPr>
      </p:sp>
      <p:sp>
        <p:nvSpPr>
          <p:cNvPr id="19" name="AutoShape 19"/>
          <p:cNvSpPr/>
          <p:nvPr/>
        </p:nvSpPr>
        <p:spPr>
          <a:xfrm>
            <a:off x="1378393" y="1632654"/>
            <a:ext cx="2955042" cy="492557"/>
          </a:xfrm>
          <a:prstGeom prst="rect">
            <a:avLst/>
          </a:prstGeom>
          <a:noFill/>
        </p:spPr>
        <p:txBody>
          <a:bodyPr vert="horz" wrap="square" lIns="76200" tIns="45720" rIns="91440" bIns="45720" rtlCol="0" anchor="t" anchorCtr="0">
            <a:noAutofit/>
          </a:bodyPr>
          <a:lstStyle/>
          <a:p>
            <a:pPr algn="ctr">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人群密集易传播</a:t>
            </a:r>
            <a:endParaRPr lang="en-US" sz="1100"/>
          </a:p>
        </p:txBody>
      </p:sp>
      <p:sp>
        <p:nvSpPr>
          <p:cNvPr id="20" name="TextBox 20"/>
          <p:cNvSpPr txBox="1"/>
          <p:nvPr/>
        </p:nvSpPr>
        <p:spPr>
          <a:xfrm>
            <a:off x="1471799" y="2125212"/>
            <a:ext cx="2768229"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学校及托幼机构是典型的密闭式集体活动场所，学生接触频繁且防护意识较弱，极易通过飞沫、接触等途径造成诺如病毒、流感等传染病的快速扩散。</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AutoShape 21"/>
          <p:cNvSpPr/>
          <p:nvPr/>
        </p:nvSpPr>
        <p:spPr>
          <a:xfrm>
            <a:off x="1537210" y="3848669"/>
            <a:ext cx="2523033" cy="1251285"/>
          </a:xfrm>
          <a:prstGeom prst="rect">
            <a:avLst/>
          </a:prstGeom>
          <a:gradFill>
            <a:gsLst>
              <a:gs pos="0">
                <a:srgbClr val="FFFFFF">
                  <a:alpha val="0"/>
                </a:srgbClr>
              </a:gs>
              <a:gs pos="100000">
                <a:schemeClr val="accent1">
                  <a:alpha val="58000"/>
                </a:schemeClr>
              </a:gs>
            </a:gsLst>
            <a:lin ang="16200000"/>
          </a:gradFill>
        </p:spPr>
      </p:sp>
      <p:pic>
        <p:nvPicPr>
          <p:cNvPr id="22" name="Picture 22"/>
          <p:cNvPicPr>
            <a:picLocks noChangeAspect="1"/>
          </p:cNvPicPr>
          <p:nvPr/>
        </p:nvPicPr>
        <p:blipFill>
          <a:blip r:embed="rId4"/>
          <a:srcRect/>
          <a:stretch>
            <a:fillRect/>
          </a:stretch>
        </p:blipFill>
        <p:spPr>
          <a:xfrm>
            <a:off x="1617020" y="3905202"/>
            <a:ext cx="2458663" cy="1267871"/>
          </a:xfrm>
          <a:prstGeom prst="rect">
            <a:avLst/>
          </a:prstGeom>
        </p:spPr>
      </p:pic>
      <p:sp>
        <p:nvSpPr>
          <p:cNvPr id="23" name="AutoShape 23"/>
          <p:cNvSpPr/>
          <p:nvPr/>
        </p:nvSpPr>
        <p:spPr>
          <a:xfrm>
            <a:off x="4466364" y="2337120"/>
            <a:ext cx="19050" cy="878271"/>
          </a:xfrm>
          <a:prstGeom prst="rect">
            <a:avLst/>
          </a:prstGeom>
          <a:solidFill>
            <a:schemeClr val="accent1">
              <a:alpha val="100000"/>
            </a:schemeClr>
          </a:solidFill>
        </p:spPr>
      </p:sp>
      <p:sp>
        <p:nvSpPr>
          <p:cNvPr id="24" name="AutoShape 24"/>
          <p:cNvSpPr/>
          <p:nvPr/>
        </p:nvSpPr>
        <p:spPr>
          <a:xfrm>
            <a:off x="2370102" y="484054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25" name="Freeform 25"/>
          <p:cNvSpPr/>
          <p:nvPr/>
        </p:nvSpPr>
        <p:spPr>
          <a:xfrm>
            <a:off x="2582871" y="5053309"/>
            <a:ext cx="526963" cy="526963"/>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FFFFF">
              <a:alpha val="100000"/>
            </a:srgbClr>
          </a:solid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2312276"/>
            <a:ext cx="6862887" cy="3143250"/>
            <a:chOff x="0" y="2312276"/>
            <a:chExt cx="6862887" cy="3143250"/>
          </a:xfrm>
        </p:grpSpPr>
        <p:sp>
          <p:nvSpPr>
            <p:cNvPr id="3" name="AutoShape 3"/>
            <p:cNvSpPr/>
            <p:nvPr/>
          </p:nvSpPr>
          <p:spPr>
            <a:xfrm>
              <a:off x="0" y="2312276"/>
              <a:ext cx="5391969" cy="3143250"/>
            </a:xfrm>
            <a:prstGeom prst="roundRect">
              <a:avLst>
                <a:gd name="adj" fmla="val 0"/>
              </a:avLst>
            </a:prstGeom>
            <a:solidFill>
              <a:schemeClr val="accent2">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4" name="AutoShape 4"/>
            <p:cNvSpPr/>
            <p:nvPr/>
          </p:nvSpPr>
          <p:spPr>
            <a:xfrm>
              <a:off x="3719637" y="2312276"/>
              <a:ext cx="3143250" cy="3143250"/>
            </a:xfrm>
            <a:prstGeom prst="ellipse">
              <a:avLst/>
            </a:prstGeom>
            <a:solidFill>
              <a:schemeClr val="accent2">
                <a:alpha val="100000"/>
              </a:schemeClr>
            </a:solidFill>
          </p:spPr>
        </p:sp>
      </p:grpSp>
      <p:sp>
        <p:nvSpPr>
          <p:cNvPr id="5" name="TextBox 5"/>
          <p:cNvSpPr txBox="1"/>
          <p:nvPr/>
        </p:nvSpPr>
        <p:spPr>
          <a:xfrm>
            <a:off x="7530691" y="1447065"/>
            <a:ext cx="3690456" cy="1411461"/>
          </a:xfrm>
          <a:prstGeom prst="rect">
            <a:avLst/>
          </a:prstGeom>
        </p:spPr>
        <p:txBody>
          <a:bodyPr vert="horz" wrap="square" lIns="114300" tIns="57150" rIns="114300" bIns="57150" rtlCol="0" anchor="ctr" anchorCtr="0">
            <a:normAutofit/>
          </a:bodyPr>
          <a:lstStyle/>
          <a:p>
            <a:pPr algn="just">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实行每日体温检测和症状筛查，对出现发热、咳嗽等症状的老年人立即实施单间隔离，并同步开展病原学检测。</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rot="10800000">
            <a:off x="7058808" y="3724782"/>
            <a:ext cx="628565" cy="400981"/>
          </a:xfrm>
          <a:prstGeom prst="leftArrow">
            <a:avLst/>
          </a:prstGeom>
          <a:solidFill>
            <a:schemeClr val="accent1">
              <a:alpha val="100000"/>
            </a:schemeClr>
          </a:solidFill>
        </p:spPr>
      </p:sp>
      <p:sp>
        <p:nvSpPr>
          <p:cNvPr id="7" name="AutoShape 7"/>
          <p:cNvSpPr/>
          <p:nvPr/>
        </p:nvSpPr>
        <p:spPr>
          <a:xfrm rot="9103272">
            <a:off x="6575971" y="2126142"/>
            <a:ext cx="628565" cy="400981"/>
          </a:xfrm>
          <a:prstGeom prst="leftArrow">
            <a:avLst/>
          </a:prstGeom>
          <a:solidFill>
            <a:schemeClr val="accent1">
              <a:alpha val="100000"/>
            </a:schemeClr>
          </a:solidFill>
        </p:spPr>
      </p:sp>
      <p:sp>
        <p:nvSpPr>
          <p:cNvPr id="8" name="AutoShape 8"/>
          <p:cNvSpPr/>
          <p:nvPr/>
        </p:nvSpPr>
        <p:spPr>
          <a:xfrm rot="-8905300" flipV="1">
            <a:off x="6576947" y="5374256"/>
            <a:ext cx="628565" cy="400981"/>
          </a:xfrm>
          <a:prstGeom prst="leftArrow">
            <a:avLst/>
          </a:prstGeom>
          <a:solidFill>
            <a:schemeClr val="accent1">
              <a:alpha val="100000"/>
            </a:schemeClr>
          </a:solidFill>
        </p:spPr>
      </p:sp>
      <p:sp>
        <p:nvSpPr>
          <p:cNvPr id="9" name="TextBox 9"/>
          <p:cNvSpPr txBox="1"/>
          <p:nvPr/>
        </p:nvSpPr>
        <p:spPr>
          <a:xfrm>
            <a:off x="7452351" y="5297792"/>
            <a:ext cx="3690456" cy="1411461"/>
          </a:xfrm>
          <a:prstGeom prst="rect">
            <a:avLst/>
          </a:prstGeom>
        </p:spPr>
        <p:txBody>
          <a:bodyPr vert="horz" wrap="square" lIns="114300" tIns="57150" rIns="114300" bIns="57150" rtlCol="0" anchor="ctr" anchorCtr="0">
            <a:normAutofit/>
          </a:bodyPr>
          <a:lstStyle/>
          <a:p>
            <a:pPr algn="just">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建立与定点医院的绿色转诊通道，储备足量的抗病毒药物和急救设备，定期开展穿脱防护服等实操培训。</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911312" y="3381201"/>
            <a:ext cx="3690456" cy="1411461"/>
          </a:xfrm>
          <a:prstGeom prst="rect">
            <a:avLst/>
          </a:prstGeom>
        </p:spPr>
        <p:txBody>
          <a:bodyPr vert="horz" wrap="square" lIns="114300" tIns="57150" rIns="114300" bIns="57150" rtlCol="0" anchor="ctr" anchorCtr="0">
            <a:normAutofit/>
          </a:bodyPr>
          <a:lstStyle/>
          <a:p>
            <a:pPr algn="just">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保持室内空气流通，每日至少通风3次，每次30分钟以上；对公共活动区域高频接触表面（如扶手、电梯按钮等）实施每4小时一次的消毒作业。</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530691" y="1143824"/>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强化健康监测机制</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7911312" y="3119263"/>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优化环境管理措施</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7452351" y="5007126"/>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完善应急处置预案</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353535" y="2528436"/>
            <a:ext cx="5742466" cy="2710929"/>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rPr>
              <a:t>针对老年人基础疾病多、免疫功能衰退的特点，需建立多层次的传染病防御体系，重点防范流感、肺炎等易引发并发症的呼吸道疾病。</a:t>
            </a:r>
            <a:endPar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养老机构</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公共交通场所</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70901" y="2169151"/>
            <a:ext cx="3349680" cy="3991589"/>
          </a:xfrm>
          <a:prstGeom prst="roundRect">
            <a:avLst>
              <a:gd name="adj" fmla="val 7233"/>
            </a:avLst>
          </a:prstGeom>
          <a:solidFill>
            <a:schemeClr val="lt2">
              <a:alpha val="62000"/>
            </a:schemeClr>
          </a:solidFill>
        </p:spPr>
      </p:sp>
      <p:sp>
        <p:nvSpPr>
          <p:cNvPr id="4" name="TextBox 4"/>
          <p:cNvSpPr txBox="1"/>
          <p:nvPr/>
        </p:nvSpPr>
        <p:spPr>
          <a:xfrm>
            <a:off x="941362" y="2377135"/>
            <a:ext cx="2608758" cy="3575622"/>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配置智能化体温筛查系统，对进出站旅客实施无感测温，发现异常者引导至临时隔离区复测并登记追踪。</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增加自动扶梯把手、自助售票机等高频接触部位的消毒频次至每2小时一次，卫生间配备感应式洗手液和擦手纸。</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570901" y="1430346"/>
            <a:ext cx="3349680"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车站/港口防控要点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cstate="print"/>
          <a:srcRect t="5235" b="5235"/>
          <a:stretch>
            <a:fillRect/>
          </a:stretch>
        </p:blipFill>
        <p:spPr>
          <a:xfrm>
            <a:off x="7939953" y="1346825"/>
            <a:ext cx="3775571" cy="2330559"/>
          </a:xfrm>
          <a:prstGeom prst="rect">
            <a:avLst/>
          </a:prstGeom>
        </p:spPr>
      </p:pic>
      <p:sp>
        <p:nvSpPr>
          <p:cNvPr id="7" name="AutoShape 7"/>
          <p:cNvSpPr/>
          <p:nvPr/>
        </p:nvSpPr>
        <p:spPr>
          <a:xfrm>
            <a:off x="4171878" y="2169151"/>
            <a:ext cx="3349680" cy="3991589"/>
          </a:xfrm>
          <a:prstGeom prst="roundRect">
            <a:avLst>
              <a:gd name="adj" fmla="val 7233"/>
            </a:avLst>
          </a:prstGeom>
          <a:solidFill>
            <a:schemeClr val="lt2">
              <a:alpha val="62000"/>
            </a:schemeClr>
          </a:solidFill>
        </p:spPr>
      </p:sp>
      <p:sp>
        <p:nvSpPr>
          <p:cNvPr id="8" name="TextBox 8"/>
          <p:cNvSpPr txBox="1"/>
          <p:nvPr/>
        </p:nvSpPr>
        <p:spPr>
          <a:xfrm>
            <a:off x="4535686" y="2378557"/>
            <a:ext cx="2622066" cy="3572778"/>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车厢/客舱采用新风循环系统，确保每小时换气6次以上，座椅套等织物类用品执行"一客一换"制度。</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在显眼位置张贴"呼吸道礼仪"提示标识，配备呕吐物应急处置包（含吸附干巾、消毒粉等），乘务人员掌握基础防疫知识。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171878" y="1436034"/>
            <a:ext cx="3349680"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交通工具内部管理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0" name="Picture 10"/>
          <p:cNvPicPr>
            <a:picLocks noChangeAspect="1"/>
          </p:cNvPicPr>
          <p:nvPr/>
        </p:nvPicPr>
        <p:blipFill>
          <a:blip r:embed="rId3"/>
          <a:srcRect/>
          <a:stretch>
            <a:fillRect/>
          </a:stretch>
        </p:blipFill>
        <p:spPr>
          <a:xfrm>
            <a:off x="7939953" y="3823412"/>
            <a:ext cx="3775571" cy="23305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059048" y="1975604"/>
            <a:ext cx="20021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Part</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219622" y="1975604"/>
            <a:ext cx="15068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06</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978788" y="3076694"/>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rPr>
              <a:t>应急处置与就医</a:t>
            </a:r>
            <a:endPar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症状识别</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666708" y="1200845"/>
            <a:ext cx="10965082" cy="1676699"/>
          </a:xfrm>
          <a:prstGeom prst="rect">
            <a:avLst/>
          </a:prstGeom>
          <a:solidFill>
            <a:schemeClr val="lt2">
              <a:alpha val="37000"/>
            </a:schemeClr>
          </a:solidFill>
        </p:spPr>
      </p:sp>
      <p:sp>
        <p:nvSpPr>
          <p:cNvPr id="4" name="AutoShape 4"/>
          <p:cNvSpPr/>
          <p:nvPr/>
        </p:nvSpPr>
        <p:spPr>
          <a:xfrm rot="-8100000">
            <a:off x="280801" y="1653287"/>
            <a:ext cx="771814" cy="771814"/>
          </a:xfrm>
          <a:prstGeom prst="rtTriangle">
            <a:avLst/>
          </a:prstGeom>
          <a:solidFill>
            <a:schemeClr val="accent1">
              <a:alpha val="100000"/>
            </a:schemeClr>
          </a:solidFill>
        </p:spPr>
      </p:sp>
      <p:pic>
        <p:nvPicPr>
          <p:cNvPr id="5" name="Picture 5"/>
          <p:cNvPicPr>
            <a:picLocks noChangeAspect="1"/>
          </p:cNvPicPr>
          <p:nvPr/>
        </p:nvPicPr>
        <p:blipFill>
          <a:blip r:embed="rId2"/>
          <a:srcRect/>
          <a:stretch>
            <a:fillRect/>
          </a:stretch>
        </p:blipFill>
        <p:spPr>
          <a:xfrm>
            <a:off x="8550029" y="1334644"/>
            <a:ext cx="2846272" cy="1409101"/>
          </a:xfrm>
          <a:prstGeom prst="rect">
            <a:avLst/>
          </a:prstGeom>
        </p:spPr>
      </p:pic>
      <p:sp>
        <p:nvSpPr>
          <p:cNvPr id="6" name="AutoShape 6"/>
          <p:cNvSpPr/>
          <p:nvPr/>
        </p:nvSpPr>
        <p:spPr>
          <a:xfrm>
            <a:off x="668808" y="3026023"/>
            <a:ext cx="10965082" cy="1676699"/>
          </a:xfrm>
          <a:prstGeom prst="rect">
            <a:avLst/>
          </a:prstGeom>
          <a:solidFill>
            <a:schemeClr val="lt2">
              <a:alpha val="100000"/>
            </a:schemeClr>
          </a:solidFill>
        </p:spPr>
      </p:sp>
      <p:sp>
        <p:nvSpPr>
          <p:cNvPr id="7" name="AutoShape 7"/>
          <p:cNvSpPr/>
          <p:nvPr/>
        </p:nvSpPr>
        <p:spPr>
          <a:xfrm rot="2700000">
            <a:off x="11245883" y="3478465"/>
            <a:ext cx="771814" cy="771814"/>
          </a:xfrm>
          <a:prstGeom prst="rtTriangle">
            <a:avLst/>
          </a:prstGeom>
          <a:solidFill>
            <a:schemeClr val="accent4">
              <a:alpha val="100000"/>
            </a:schemeClr>
          </a:solidFill>
        </p:spPr>
      </p:sp>
      <p:pic>
        <p:nvPicPr>
          <p:cNvPr id="8" name="Picture 8"/>
          <p:cNvPicPr>
            <a:picLocks noChangeAspect="1"/>
          </p:cNvPicPr>
          <p:nvPr/>
        </p:nvPicPr>
        <p:blipFill>
          <a:blip r:embed="rId3"/>
          <a:srcRect/>
          <a:stretch>
            <a:fillRect/>
          </a:stretch>
        </p:blipFill>
        <p:spPr>
          <a:xfrm>
            <a:off x="885002" y="3159822"/>
            <a:ext cx="2846272" cy="1409101"/>
          </a:xfrm>
          <a:prstGeom prst="rect">
            <a:avLst/>
          </a:prstGeom>
        </p:spPr>
      </p:pic>
      <p:sp>
        <p:nvSpPr>
          <p:cNvPr id="9" name="AutoShape 9"/>
          <p:cNvSpPr/>
          <p:nvPr/>
        </p:nvSpPr>
        <p:spPr>
          <a:xfrm>
            <a:off x="684216" y="4851200"/>
            <a:ext cx="10965082" cy="1676699"/>
          </a:xfrm>
          <a:prstGeom prst="rect">
            <a:avLst/>
          </a:prstGeom>
          <a:solidFill>
            <a:schemeClr val="lt2">
              <a:alpha val="35000"/>
            </a:schemeClr>
          </a:solidFill>
        </p:spPr>
      </p:sp>
      <p:sp>
        <p:nvSpPr>
          <p:cNvPr id="10" name="AutoShape 10"/>
          <p:cNvSpPr/>
          <p:nvPr/>
        </p:nvSpPr>
        <p:spPr>
          <a:xfrm rot="-8100000">
            <a:off x="298309" y="5303643"/>
            <a:ext cx="771814" cy="771814"/>
          </a:xfrm>
          <a:prstGeom prst="rtTriangle">
            <a:avLst/>
          </a:prstGeom>
          <a:solidFill>
            <a:schemeClr val="accent6">
              <a:alpha val="100000"/>
            </a:schemeClr>
          </a:solidFill>
        </p:spPr>
      </p:sp>
      <p:pic>
        <p:nvPicPr>
          <p:cNvPr id="11" name="Picture 11"/>
          <p:cNvPicPr>
            <a:picLocks noChangeAspect="1"/>
          </p:cNvPicPr>
          <p:nvPr/>
        </p:nvPicPr>
        <p:blipFill>
          <a:blip r:embed="rId4"/>
          <a:srcRect/>
          <a:stretch>
            <a:fillRect/>
          </a:stretch>
        </p:blipFill>
        <p:spPr>
          <a:xfrm>
            <a:off x="8567537" y="4985000"/>
            <a:ext cx="2846272" cy="1409101"/>
          </a:xfrm>
          <a:prstGeom prst="rect">
            <a:avLst/>
          </a:prstGeom>
        </p:spPr>
      </p:pic>
      <p:sp>
        <p:nvSpPr>
          <p:cNvPr id="12" name="AutoShape 12"/>
          <p:cNvSpPr/>
          <p:nvPr/>
        </p:nvSpPr>
        <p:spPr>
          <a:xfrm>
            <a:off x="1419388" y="1444542"/>
            <a:ext cx="4410330" cy="492557"/>
          </a:xfrm>
          <a:prstGeom prst="rect">
            <a:avLst/>
          </a:prstGeom>
          <a:noFill/>
        </p:spPr>
        <p:txBody>
          <a:bodyPr vert="horz" wrap="square" lIns="76200" tIns="45720" rIns="91440" bIns="45720" rtlCol="0" anchor="t" anchorCtr="0">
            <a:noAutofit/>
          </a:bodyPr>
          <a:lstStyle/>
          <a:p>
            <a:pPr algn="l">
              <a:defRP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呼吸道症状的典型表现</a:t>
            </a:r>
            <a:endParaRPr lang="en-US" sz="1100"/>
          </a:p>
        </p:txBody>
      </p:sp>
      <p:sp>
        <p:nvSpPr>
          <p:cNvPr id="13" name="TextBox 13"/>
          <p:cNvSpPr txBox="1"/>
          <p:nvPr/>
        </p:nvSpPr>
        <p:spPr>
          <a:xfrm>
            <a:off x="1419388" y="1937100"/>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秋冬季传染病常见症状包括持续发热（体温≥38℃）、干咳或咳痰、咽痛、鼻塞流涕等，部分病例可能伴随头痛、肌肉酸痛等全身症状，需与普通感冒进行区分。</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AutoShape 14"/>
          <p:cNvSpPr/>
          <p:nvPr/>
        </p:nvSpPr>
        <p:spPr>
          <a:xfrm>
            <a:off x="4102224" y="3269720"/>
            <a:ext cx="4410330" cy="492557"/>
          </a:xfrm>
          <a:prstGeom prst="rect">
            <a:avLst/>
          </a:prstGeom>
          <a:noFill/>
        </p:spPr>
        <p:txBody>
          <a:bodyPr vert="horz" wrap="square" lIns="76200" tIns="45720" rIns="91440" bIns="45720" rtlCol="0" anchor="t" anchorCtr="0">
            <a:noAutofit/>
          </a:bodyPr>
          <a:lstStyle/>
          <a:p>
            <a:pPr algn="l">
              <a:defRP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重症预警信号识别</a:t>
            </a:r>
            <a:endParaRPr lang="en-US" sz="1100"/>
          </a:p>
        </p:txBody>
      </p:sp>
      <p:sp>
        <p:nvSpPr>
          <p:cNvPr id="15" name="TextBox 15"/>
          <p:cNvSpPr txBox="1"/>
          <p:nvPr/>
        </p:nvSpPr>
        <p:spPr>
          <a:xfrm>
            <a:off x="4102224" y="3762278"/>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若出现呼吸急促（每分钟呼吸频率≥30次）、血氧饱和度低于93%、意识模糊或持续高热超过3天等症状，提示病情可能进展为重症，需立即就医。</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AutoShape 16"/>
          <p:cNvSpPr/>
          <p:nvPr/>
        </p:nvSpPr>
        <p:spPr>
          <a:xfrm>
            <a:off x="1436896" y="5094898"/>
            <a:ext cx="4410330" cy="492557"/>
          </a:xfrm>
          <a:prstGeom prst="rect">
            <a:avLst/>
          </a:prstGeom>
          <a:noFill/>
        </p:spPr>
        <p:txBody>
          <a:bodyPr vert="horz" wrap="square" lIns="76200" tIns="45720" rIns="91440" bIns="45720" rtlCol="0" anchor="t" anchorCtr="0">
            <a:noAutofit/>
          </a:bodyPr>
          <a:lstStyle/>
          <a:p>
            <a:pPr algn="l">
              <a:defRP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特殊人群症状差异</a:t>
            </a:r>
            <a:endParaRPr lang="en-US" sz="1100"/>
          </a:p>
        </p:txBody>
      </p:sp>
      <p:sp>
        <p:nvSpPr>
          <p:cNvPr id="17" name="TextBox 17"/>
          <p:cNvSpPr txBox="1"/>
          <p:nvPr/>
        </p:nvSpPr>
        <p:spPr>
          <a:xfrm>
            <a:off x="1436896" y="5587455"/>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儿童可能出现呕吐、腹泻等非典型症状；老年人及慢性病患者症状往往不典型，但病情进展更快，需提高警惕。</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27992" y="3238136"/>
            <a:ext cx="10936016" cy="9786045"/>
          </a:xfrm>
          <a:prstGeom prst="ellipse">
            <a:avLst/>
          </a:prstGeom>
          <a:solidFill>
            <a:schemeClr val="accent2">
              <a:alpha val="20000"/>
            </a:schemeClr>
          </a:solidFill>
        </p:spPr>
      </p:sp>
      <p:sp>
        <p:nvSpPr>
          <p:cNvPr id="3" name="AutoShape 3"/>
          <p:cNvSpPr/>
          <p:nvPr/>
        </p:nvSpPr>
        <p:spPr>
          <a:xfrm>
            <a:off x="1661793" y="4221839"/>
            <a:ext cx="8868414" cy="7818637"/>
          </a:xfrm>
          <a:prstGeom prst="ellipse">
            <a:avLst/>
          </a:prstGeom>
          <a:solidFill>
            <a:srgbClr val="00B6FF">
              <a:alpha val="0"/>
            </a:srgbClr>
          </a:solidFill>
          <a:ln w="254032">
            <a:solidFill>
              <a:schemeClr val="accent1">
                <a:alpha val="100000"/>
              </a:schemeClr>
            </a:solidFill>
            <a:prstDash val="solid"/>
          </a:ln>
        </p:spPr>
      </p:sp>
      <p:sp>
        <p:nvSpPr>
          <p:cNvPr id="4" name="TextBox 4"/>
          <p:cNvSpPr txBox="1"/>
          <p:nvPr/>
        </p:nvSpPr>
        <p:spPr>
          <a:xfrm>
            <a:off x="3633555" y="4958799"/>
            <a:ext cx="4924890" cy="1661400"/>
          </a:xfrm>
          <a:prstGeom prst="rect">
            <a:avLst/>
          </a:prstGeom>
        </p:spPr>
        <p:txBody>
          <a:bodyPr vert="horz" wrap="square" lIns="114300" tIns="57150" rIns="114300" bIns="57150" rtlCol="0" anchor="ctr" anchorCtr="0">
            <a:normAutofit/>
          </a:bodyPr>
          <a:lstStyle/>
          <a:p>
            <a:pPr algn="l">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科学就医是防控传染病传播和保障治疗效果的关键环节，应根据症状严重程度及高危因素综合判断就医时机和方式，避免交叉感染。</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AutoShape 5"/>
          <p:cNvSpPr/>
          <p:nvPr/>
        </p:nvSpPr>
        <p:spPr>
          <a:xfrm>
            <a:off x="347430" y="2007292"/>
            <a:ext cx="3286125" cy="3294802"/>
          </a:xfrm>
          <a:prstGeom prst="ellipse">
            <a:avLst/>
          </a:prstGeom>
          <a:solidFill>
            <a:schemeClr val="accent1">
              <a:alpha val="100000"/>
            </a:schemeClr>
          </a:solidFill>
        </p:spPr>
      </p:sp>
      <p:sp>
        <p:nvSpPr>
          <p:cNvPr id="6" name="TextBox 6"/>
          <p:cNvSpPr txBox="1"/>
          <p:nvPr/>
        </p:nvSpPr>
        <p:spPr>
          <a:xfrm>
            <a:off x="675618" y="2918716"/>
            <a:ext cx="2638425" cy="1963969"/>
          </a:xfrm>
          <a:prstGeom prst="rect">
            <a:avLst/>
          </a:prstGeom>
        </p:spPr>
        <p:txBody>
          <a:bodyPr vert="horz" wrap="square" lIns="114300" tIns="57150" rIns="114300" bIns="57150" rtlCol="0" anchor="t" anchorCtr="0">
            <a:normAutofit/>
          </a:bodyPr>
          <a:lstStyle/>
          <a:p>
            <a:pPr algn="l">
              <a:lnSpc>
                <a:spcPct val="120000"/>
              </a:lnSpc>
              <a:spcBef>
                <a:spcPct val="0"/>
              </a:spcBef>
            </a:pPr>
            <a:r>
              <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rPr>
              <a:t>轻症患者首选社区医院或线上问诊；出现重症预警信号或基础疾病加重时应立即前往二级以上医院发热门诊，避免乘坐公共交通工具。</a:t>
            </a:r>
            <a:endPar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961030" y="2298729"/>
            <a:ext cx="2143125" cy="492015"/>
          </a:xfrm>
          <a:prstGeom prst="rect">
            <a:avLst/>
          </a:prstGeom>
        </p:spPr>
        <p:txBody>
          <a:bodyPr vert="horz" wrap="square" lIns="114300" tIns="57150" rIns="114300" bIns="57150" rtlCol="0" anchor="ctr" anchorCtr="0">
            <a:normAutofit/>
          </a:bodyPr>
          <a:lstStyle/>
          <a:p>
            <a:pPr algn="ctr">
              <a:lnSpc>
                <a:spcPct val="77000"/>
              </a:lnSpc>
            </a:pPr>
            <a:r>
              <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rPr>
              <a:t>分级诊疗原则</a:t>
            </a:r>
            <a:endPar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grpSp>
        <p:nvGrpSpPr>
          <p:cNvPr id="8" name="Group 8"/>
          <p:cNvGrpSpPr/>
          <p:nvPr/>
        </p:nvGrpSpPr>
        <p:grpSpPr>
          <a:xfrm>
            <a:off x="2830476" y="4738750"/>
            <a:ext cx="783393" cy="783393"/>
            <a:chOff x="2830476" y="4738750"/>
            <a:chExt cx="783393" cy="783393"/>
          </a:xfrm>
        </p:grpSpPr>
        <p:sp>
          <p:nvSpPr>
            <p:cNvPr id="9" name="AutoShape 9"/>
            <p:cNvSpPr/>
            <p:nvPr/>
          </p:nvSpPr>
          <p:spPr>
            <a:xfrm>
              <a:off x="2830476" y="4738750"/>
              <a:ext cx="783393" cy="783393"/>
            </a:xfrm>
            <a:prstGeom prst="ellipse">
              <a:avLst/>
            </a:prstGeom>
            <a:solidFill>
              <a:schemeClr val="accent2">
                <a:alpha val="100000"/>
              </a:schemeClr>
            </a:solidFill>
          </p:spPr>
        </p:sp>
        <p:sp>
          <p:nvSpPr>
            <p:cNvPr id="10" name="Freeform 10"/>
            <p:cNvSpPr/>
            <p:nvPr/>
          </p:nvSpPr>
          <p:spPr>
            <a:xfrm>
              <a:off x="3050525" y="4958799"/>
              <a:ext cx="343295" cy="343295"/>
            </a:xfrm>
            <a:custGeom>
              <a:avLst/>
              <a:gdLst/>
              <a:ahLst/>
              <a:cxnLst/>
              <a:rect l="l" t="t" r="r" b="b"/>
              <a:pathLst>
                <a:path w="304800" h="304800">
                  <a:moveTo>
                    <a:pt x="247650" y="38100"/>
                  </a:moveTo>
                  <a:lnTo>
                    <a:pt x="247650" y="57598"/>
                  </a:lnTo>
                  <a:cubicBezTo>
                    <a:pt x="247650" y="78657"/>
                    <a:pt x="230610" y="95698"/>
                    <a:pt x="209550" y="95698"/>
                  </a:cubicBezTo>
                  <a:cubicBezTo>
                    <a:pt x="188490" y="95698"/>
                    <a:pt x="171450" y="78657"/>
                    <a:pt x="171450" y="57598"/>
                  </a:cubicBezTo>
                  <a:lnTo>
                    <a:pt x="171450" y="38100"/>
                  </a:lnTo>
                  <a:lnTo>
                    <a:pt x="133350" y="38100"/>
                  </a:lnTo>
                  <a:lnTo>
                    <a:pt x="133350" y="57598"/>
                  </a:lnTo>
                  <a:cubicBezTo>
                    <a:pt x="133350" y="78657"/>
                    <a:pt x="116310" y="95698"/>
                    <a:pt x="95250" y="95698"/>
                  </a:cubicBezTo>
                  <a:cubicBezTo>
                    <a:pt x="74190" y="95698"/>
                    <a:pt x="57150" y="78657"/>
                    <a:pt x="57150" y="57598"/>
                  </a:cubicBezTo>
                  <a:lnTo>
                    <a:pt x="57150" y="38100"/>
                  </a:lnTo>
                  <a:lnTo>
                    <a:pt x="0" y="38100"/>
                  </a:lnTo>
                  <a:lnTo>
                    <a:pt x="0" y="304800"/>
                  </a:lnTo>
                  <a:lnTo>
                    <a:pt x="304800" y="304800"/>
                  </a:lnTo>
                  <a:lnTo>
                    <a:pt x="304800" y="38100"/>
                  </a:lnTo>
                  <a:lnTo>
                    <a:pt x="247650" y="38100"/>
                  </a:lnTo>
                  <a:close/>
                </a:path>
                <a:path w="304800" h="304800">
                  <a:moveTo>
                    <a:pt x="95250" y="266700"/>
                  </a:moveTo>
                  <a:lnTo>
                    <a:pt x="57150" y="266700"/>
                  </a:lnTo>
                  <a:lnTo>
                    <a:pt x="57150" y="228600"/>
                  </a:lnTo>
                  <a:lnTo>
                    <a:pt x="95250" y="228600"/>
                  </a:lnTo>
                  <a:lnTo>
                    <a:pt x="95250" y="266700"/>
                  </a:lnTo>
                  <a:close/>
                </a:path>
                <a:path w="304800" h="304800">
                  <a:moveTo>
                    <a:pt x="95250" y="190500"/>
                  </a:moveTo>
                  <a:lnTo>
                    <a:pt x="57150" y="190500"/>
                  </a:lnTo>
                  <a:lnTo>
                    <a:pt x="57150" y="152400"/>
                  </a:lnTo>
                  <a:lnTo>
                    <a:pt x="95250" y="152400"/>
                  </a:lnTo>
                  <a:lnTo>
                    <a:pt x="95250" y="190500"/>
                  </a:lnTo>
                  <a:close/>
                </a:path>
                <a:path w="304800" h="304800">
                  <a:moveTo>
                    <a:pt x="171450" y="266700"/>
                  </a:moveTo>
                  <a:lnTo>
                    <a:pt x="133350" y="266700"/>
                  </a:lnTo>
                  <a:lnTo>
                    <a:pt x="133350" y="228600"/>
                  </a:lnTo>
                  <a:lnTo>
                    <a:pt x="171450" y="228600"/>
                  </a:lnTo>
                  <a:lnTo>
                    <a:pt x="171450" y="266700"/>
                  </a:lnTo>
                  <a:close/>
                </a:path>
                <a:path w="304800" h="304800">
                  <a:moveTo>
                    <a:pt x="171450" y="190500"/>
                  </a:moveTo>
                  <a:lnTo>
                    <a:pt x="133350" y="190500"/>
                  </a:lnTo>
                  <a:lnTo>
                    <a:pt x="133350" y="152400"/>
                  </a:lnTo>
                  <a:lnTo>
                    <a:pt x="171450" y="152400"/>
                  </a:lnTo>
                  <a:lnTo>
                    <a:pt x="171450" y="190500"/>
                  </a:lnTo>
                  <a:close/>
                </a:path>
                <a:path w="304800" h="304800">
                  <a:moveTo>
                    <a:pt x="209550" y="266700"/>
                  </a:moveTo>
                  <a:lnTo>
                    <a:pt x="209550" y="228600"/>
                  </a:lnTo>
                  <a:lnTo>
                    <a:pt x="247650" y="228600"/>
                  </a:lnTo>
                  <a:lnTo>
                    <a:pt x="209550" y="266700"/>
                  </a:lnTo>
                  <a:close/>
                </a:path>
                <a:path w="304800" h="304800">
                  <a:moveTo>
                    <a:pt x="247650" y="190500"/>
                  </a:moveTo>
                  <a:lnTo>
                    <a:pt x="209550" y="190500"/>
                  </a:lnTo>
                  <a:lnTo>
                    <a:pt x="209550" y="152400"/>
                  </a:lnTo>
                  <a:lnTo>
                    <a:pt x="247650" y="152400"/>
                  </a:lnTo>
                  <a:lnTo>
                    <a:pt x="247650" y="190500"/>
                  </a:lnTo>
                  <a:close/>
                </a:path>
                <a:path w="304800" h="304800">
                  <a:moveTo>
                    <a:pt x="76200" y="57150"/>
                  </a:moveTo>
                  <a:lnTo>
                    <a:pt x="76200" y="19050"/>
                  </a:lnTo>
                  <a:cubicBezTo>
                    <a:pt x="76200" y="8525"/>
                    <a:pt x="84725" y="0"/>
                    <a:pt x="95250" y="0"/>
                  </a:cubicBezTo>
                  <a:cubicBezTo>
                    <a:pt x="105775" y="0"/>
                    <a:pt x="114300" y="8525"/>
                    <a:pt x="114300" y="19050"/>
                  </a:cubicBezTo>
                  <a:lnTo>
                    <a:pt x="114300" y="57150"/>
                  </a:lnTo>
                  <a:cubicBezTo>
                    <a:pt x="114300" y="67675"/>
                    <a:pt x="105775" y="76200"/>
                    <a:pt x="95250" y="76200"/>
                  </a:cubicBezTo>
                  <a:cubicBezTo>
                    <a:pt x="84725" y="76200"/>
                    <a:pt x="76200" y="67675"/>
                    <a:pt x="76200" y="57150"/>
                  </a:cubicBezTo>
                  <a:close/>
                </a:path>
                <a:path w="304800" h="304800">
                  <a:moveTo>
                    <a:pt x="190500" y="57150"/>
                  </a:moveTo>
                  <a:lnTo>
                    <a:pt x="190500" y="19050"/>
                  </a:lnTo>
                  <a:cubicBezTo>
                    <a:pt x="190500" y="8525"/>
                    <a:pt x="199025" y="0"/>
                    <a:pt x="209550" y="0"/>
                  </a:cubicBezTo>
                  <a:cubicBezTo>
                    <a:pt x="220075" y="0"/>
                    <a:pt x="228600" y="8525"/>
                    <a:pt x="228600" y="19050"/>
                  </a:cubicBezTo>
                  <a:lnTo>
                    <a:pt x="228600" y="57150"/>
                  </a:lnTo>
                  <a:cubicBezTo>
                    <a:pt x="228600" y="67675"/>
                    <a:pt x="220075" y="76200"/>
                    <a:pt x="209550" y="76200"/>
                  </a:cubicBezTo>
                  <a:cubicBezTo>
                    <a:pt x="199025" y="76200"/>
                    <a:pt x="190500" y="67675"/>
                    <a:pt x="190500" y="57150"/>
                  </a:cubicBezTo>
                </a:path>
              </a:pathLst>
            </a:custGeom>
            <a:solidFill>
              <a:srgbClr val="FFFFFF">
                <a:alpha val="100000"/>
              </a:srgbClr>
            </a:solidFill>
          </p:spPr>
        </p:sp>
      </p:grpSp>
      <p:sp>
        <p:nvSpPr>
          <p:cNvPr id="11" name="AutoShape 11"/>
          <p:cNvSpPr/>
          <p:nvPr/>
        </p:nvSpPr>
        <p:spPr>
          <a:xfrm>
            <a:off x="4452938" y="1008278"/>
            <a:ext cx="3286125" cy="3294802"/>
          </a:xfrm>
          <a:prstGeom prst="ellipse">
            <a:avLst/>
          </a:prstGeom>
          <a:solidFill>
            <a:schemeClr val="accent1">
              <a:alpha val="100000"/>
            </a:schemeClr>
          </a:solidFill>
        </p:spPr>
      </p:sp>
      <p:sp>
        <p:nvSpPr>
          <p:cNvPr id="12" name="TextBox 12"/>
          <p:cNvSpPr txBox="1"/>
          <p:nvPr/>
        </p:nvSpPr>
        <p:spPr>
          <a:xfrm>
            <a:off x="4781126" y="1919702"/>
            <a:ext cx="2638425" cy="1963969"/>
          </a:xfrm>
          <a:prstGeom prst="rect">
            <a:avLst/>
          </a:prstGeom>
        </p:spPr>
        <p:txBody>
          <a:bodyPr vert="horz" wrap="square" lIns="114300" tIns="57150" rIns="114300" bIns="57150" rtlCol="0" anchor="t" anchorCtr="0">
            <a:normAutofit/>
          </a:bodyPr>
          <a:lstStyle/>
          <a:p>
            <a:pPr algn="l">
              <a:lnSpc>
                <a:spcPct val="120000"/>
              </a:lnSpc>
              <a:spcBef>
                <a:spcPct val="0"/>
              </a:spcBef>
            </a:pPr>
            <a:r>
              <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rPr>
              <a:t>提前整理症状出现时间、接触史、用药史等信息；携带身份证件、医保卡及既往病历；为儿童准备备用口罩、水杯等物品。</a:t>
            </a:r>
            <a:endPar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5066538" y="1299715"/>
            <a:ext cx="2143125" cy="492015"/>
          </a:xfrm>
          <a:prstGeom prst="rect">
            <a:avLst/>
          </a:prstGeom>
        </p:spPr>
        <p:txBody>
          <a:bodyPr vert="horz" wrap="square" lIns="114300" tIns="57150" rIns="114300" bIns="57150" rtlCol="0" anchor="ctr" anchorCtr="0">
            <a:normAutofit/>
          </a:bodyPr>
          <a:lstStyle/>
          <a:p>
            <a:pPr algn="ctr">
              <a:lnSpc>
                <a:spcPct val="77000"/>
              </a:lnSpc>
            </a:pPr>
            <a:r>
              <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rPr>
              <a:t>就诊前准备</a:t>
            </a:r>
            <a:endPar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grpSp>
        <p:nvGrpSpPr>
          <p:cNvPr id="14" name="Group 14"/>
          <p:cNvGrpSpPr/>
          <p:nvPr/>
        </p:nvGrpSpPr>
        <p:grpSpPr>
          <a:xfrm>
            <a:off x="5704304" y="4099293"/>
            <a:ext cx="783393" cy="783393"/>
            <a:chOff x="5704304" y="4099293"/>
            <a:chExt cx="783393" cy="783393"/>
          </a:xfrm>
        </p:grpSpPr>
        <p:sp>
          <p:nvSpPr>
            <p:cNvPr id="15" name="AutoShape 15"/>
            <p:cNvSpPr/>
            <p:nvPr/>
          </p:nvSpPr>
          <p:spPr>
            <a:xfrm>
              <a:off x="5704304" y="4099293"/>
              <a:ext cx="783393" cy="783393"/>
            </a:xfrm>
            <a:prstGeom prst="ellipse">
              <a:avLst/>
            </a:prstGeom>
            <a:solidFill>
              <a:schemeClr val="accent2">
                <a:alpha val="100000"/>
              </a:schemeClr>
            </a:solidFill>
          </p:spPr>
        </p:sp>
        <p:sp>
          <p:nvSpPr>
            <p:cNvPr id="16" name="Freeform 16"/>
            <p:cNvSpPr/>
            <p:nvPr/>
          </p:nvSpPr>
          <p:spPr>
            <a:xfrm>
              <a:off x="5909690" y="4277439"/>
              <a:ext cx="372620" cy="372620"/>
            </a:xfrm>
            <a:custGeom>
              <a:avLst/>
              <a:gdLst/>
              <a:ahLst/>
              <a:cxnLst/>
              <a:rect l="l" t="t" r="r" b="b"/>
              <a:pathLst>
                <a:path w="304800" h="304800">
                  <a:moveTo>
                    <a:pt x="152400" y="190500"/>
                  </a:moveTo>
                  <a:cubicBezTo>
                    <a:pt x="152400" y="169459"/>
                    <a:pt x="169459" y="152400"/>
                    <a:pt x="190500" y="152400"/>
                  </a:cubicBezTo>
                  <a:cubicBezTo>
                    <a:pt x="211541" y="152400"/>
                    <a:pt x="228600" y="169459"/>
                    <a:pt x="228600" y="190500"/>
                  </a:cubicBezTo>
                  <a:cubicBezTo>
                    <a:pt x="228600" y="211541"/>
                    <a:pt x="211541" y="228600"/>
                    <a:pt x="190500" y="228600"/>
                  </a:cubicBezTo>
                  <a:cubicBezTo>
                    <a:pt x="169459" y="228600"/>
                    <a:pt x="152400" y="211541"/>
                    <a:pt x="152400" y="190500"/>
                  </a:cubicBezTo>
                  <a:close/>
                </a:path>
                <a:path w="304800" h="304800">
                  <a:moveTo>
                    <a:pt x="266700" y="76200"/>
                  </a:moveTo>
                  <a:lnTo>
                    <a:pt x="235372" y="12925"/>
                  </a:lnTo>
                  <a:cubicBezTo>
                    <a:pt x="232801" y="5410"/>
                    <a:pt x="225695" y="0"/>
                    <a:pt x="217284" y="0"/>
                  </a:cubicBezTo>
                  <a:lnTo>
                    <a:pt x="164973" y="0"/>
                  </a:lnTo>
                  <a:cubicBezTo>
                    <a:pt x="156467" y="0"/>
                    <a:pt x="149295" y="5544"/>
                    <a:pt x="146837" y="13192"/>
                  </a:cubicBezTo>
                  <a:lnTo>
                    <a:pt x="114338" y="76200"/>
                  </a:lnTo>
                  <a:lnTo>
                    <a:pt x="38100" y="76200"/>
                  </a:lnTo>
                  <a:cubicBezTo>
                    <a:pt x="17059" y="76200"/>
                    <a:pt x="0" y="93259"/>
                    <a:pt x="0" y="114300"/>
                  </a:cubicBezTo>
                  <a:lnTo>
                    <a:pt x="0" y="304800"/>
                  </a:lnTo>
                  <a:lnTo>
                    <a:pt x="304800" y="304800"/>
                  </a:lnTo>
                  <a:lnTo>
                    <a:pt x="304800" y="114300"/>
                  </a:lnTo>
                  <a:cubicBezTo>
                    <a:pt x="304800" y="93259"/>
                    <a:pt x="287760" y="76200"/>
                    <a:pt x="266700" y="76200"/>
                  </a:cubicBezTo>
                  <a:close/>
                </a:path>
                <a:path w="304800" h="304800">
                  <a:moveTo>
                    <a:pt x="57150" y="152400"/>
                  </a:moveTo>
                  <a:cubicBezTo>
                    <a:pt x="46625" y="152400"/>
                    <a:pt x="38100" y="143875"/>
                    <a:pt x="38100" y="133350"/>
                  </a:cubicBezTo>
                  <a:cubicBezTo>
                    <a:pt x="38100" y="122825"/>
                    <a:pt x="46625" y="114300"/>
                    <a:pt x="57150" y="114300"/>
                  </a:cubicBezTo>
                  <a:cubicBezTo>
                    <a:pt x="67675" y="114300"/>
                    <a:pt x="76200" y="122825"/>
                    <a:pt x="76200" y="133350"/>
                  </a:cubicBezTo>
                  <a:cubicBezTo>
                    <a:pt x="76200" y="143875"/>
                    <a:pt x="67675" y="152400"/>
                    <a:pt x="57150" y="152400"/>
                  </a:cubicBezTo>
                  <a:close/>
                </a:path>
                <a:path w="304800" h="304800">
                  <a:moveTo>
                    <a:pt x="190500" y="266700"/>
                  </a:moveTo>
                  <a:cubicBezTo>
                    <a:pt x="148419" y="266700"/>
                    <a:pt x="114300" y="232581"/>
                    <a:pt x="114300" y="190500"/>
                  </a:cubicBezTo>
                  <a:cubicBezTo>
                    <a:pt x="114300" y="148419"/>
                    <a:pt x="148419" y="114300"/>
                    <a:pt x="190500" y="114300"/>
                  </a:cubicBezTo>
                  <a:cubicBezTo>
                    <a:pt x="232581" y="114300"/>
                    <a:pt x="266700" y="148419"/>
                    <a:pt x="266700" y="190500"/>
                  </a:cubicBezTo>
                  <a:cubicBezTo>
                    <a:pt x="266700" y="232581"/>
                    <a:pt x="232581" y="266700"/>
                    <a:pt x="190500" y="266700"/>
                  </a:cubicBezTo>
                </a:path>
              </a:pathLst>
            </a:custGeom>
            <a:solidFill>
              <a:srgbClr val="FFFFFF">
                <a:alpha val="100000"/>
              </a:srgbClr>
            </a:solidFill>
          </p:spPr>
        </p:sp>
      </p:grpSp>
      <p:sp>
        <p:nvSpPr>
          <p:cNvPr id="17" name="AutoShape 17"/>
          <p:cNvSpPr/>
          <p:nvPr/>
        </p:nvSpPr>
        <p:spPr>
          <a:xfrm>
            <a:off x="8558445" y="2007292"/>
            <a:ext cx="3286125" cy="3294802"/>
          </a:xfrm>
          <a:prstGeom prst="ellipse">
            <a:avLst/>
          </a:prstGeom>
          <a:solidFill>
            <a:schemeClr val="accent1">
              <a:alpha val="100000"/>
            </a:schemeClr>
          </a:solidFill>
        </p:spPr>
      </p:sp>
      <p:sp>
        <p:nvSpPr>
          <p:cNvPr id="18" name="TextBox 18"/>
          <p:cNvSpPr txBox="1"/>
          <p:nvPr/>
        </p:nvSpPr>
        <p:spPr>
          <a:xfrm>
            <a:off x="8886634" y="2918716"/>
            <a:ext cx="2638425" cy="1963969"/>
          </a:xfrm>
          <a:prstGeom prst="rect">
            <a:avLst/>
          </a:prstGeom>
        </p:spPr>
        <p:txBody>
          <a:bodyPr vert="horz" wrap="square" lIns="114300" tIns="57150" rIns="114300" bIns="57150" rtlCol="0" anchor="t" anchorCtr="0">
            <a:normAutofit/>
          </a:bodyPr>
          <a:lstStyle/>
          <a:p>
            <a:pPr algn="l">
              <a:lnSpc>
                <a:spcPct val="120000"/>
              </a:lnSpc>
              <a:spcBef>
                <a:spcPct val="0"/>
              </a:spcBef>
            </a:pPr>
            <a:r>
              <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rPr>
              <a:t>全程佩戴N95/KN95口罩；避免触摸医院公共物品；使用免洗手消毒液频繁清洁手部；与他人保持1米以上距离。</a:t>
            </a:r>
            <a:endPar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9172045" y="2298729"/>
            <a:ext cx="2143125" cy="492015"/>
          </a:xfrm>
          <a:prstGeom prst="rect">
            <a:avLst/>
          </a:prstGeom>
        </p:spPr>
        <p:txBody>
          <a:bodyPr vert="horz" wrap="square" lIns="114300" tIns="57150" rIns="114300" bIns="57150" rtlCol="0" anchor="ctr" anchorCtr="0">
            <a:normAutofit/>
          </a:bodyPr>
          <a:lstStyle/>
          <a:p>
            <a:pPr algn="ctr">
              <a:lnSpc>
                <a:spcPct val="77000"/>
              </a:lnSpc>
            </a:pPr>
            <a:r>
              <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rPr>
              <a:t>就医防护措施</a:t>
            </a:r>
            <a:endPar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grpSp>
        <p:nvGrpSpPr>
          <p:cNvPr id="20" name="Group 20"/>
          <p:cNvGrpSpPr/>
          <p:nvPr/>
        </p:nvGrpSpPr>
        <p:grpSpPr>
          <a:xfrm>
            <a:off x="8699755" y="4738750"/>
            <a:ext cx="783393" cy="783393"/>
            <a:chOff x="8699755" y="4738750"/>
            <a:chExt cx="783393" cy="783393"/>
          </a:xfrm>
        </p:grpSpPr>
        <p:sp>
          <p:nvSpPr>
            <p:cNvPr id="21" name="AutoShape 21"/>
            <p:cNvSpPr/>
            <p:nvPr/>
          </p:nvSpPr>
          <p:spPr>
            <a:xfrm>
              <a:off x="8699755" y="4738750"/>
              <a:ext cx="783393" cy="783393"/>
            </a:xfrm>
            <a:prstGeom prst="ellipse">
              <a:avLst/>
            </a:prstGeom>
            <a:solidFill>
              <a:schemeClr val="accent2">
                <a:alpha val="100000"/>
              </a:schemeClr>
            </a:solidFill>
          </p:spPr>
        </p:sp>
        <p:sp>
          <p:nvSpPr>
            <p:cNvPr id="22" name="Freeform 22"/>
            <p:cNvSpPr/>
            <p:nvPr/>
          </p:nvSpPr>
          <p:spPr>
            <a:xfrm>
              <a:off x="8933137" y="4946607"/>
              <a:ext cx="341012" cy="341012"/>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rgbClr val="FFFFFF">
                <a:alpha val="100000"/>
              </a:srgbClr>
            </a:solidFill>
          </p:spPr>
        </p:sp>
      </p:grpSp>
      <p:sp>
        <p:nvSpPr>
          <p:cNvPr id="23" name="TextBox 2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就医指南</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隔离措施</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781857" y="2637575"/>
            <a:ext cx="2981325" cy="3535751"/>
          </a:xfrm>
          <a:prstGeom prst="rect">
            <a:avLst/>
          </a:prstGeom>
        </p:spPr>
        <p:txBody>
          <a:bodyPr vert="horz" wrap="square" lIns="0" tIns="0" rIns="0" bIns="0" rtlCol="0" anchor="t" anchorCtr="0">
            <a:noAutofit/>
          </a:bodyPr>
          <a:lstStyle/>
          <a:p>
            <a:pPr marL="228600" lvl="1" indent="-228600">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单独居住于通风良好的房间，关闭中央空调；每日开窗通风3次，每次不少于30分钟；卫生间每日消毒1次，使用后需通风30分钟以上。</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餐具、毛巾等个人用品单独存放并使用沸水煮沸消毒；垃圾装入双层医疗废物袋并密封后由专业人员处理。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4522895" y="2637575"/>
            <a:ext cx="2981325" cy="3535751"/>
          </a:xfrm>
          <a:prstGeom prst="rect">
            <a:avLst/>
          </a:prstGeom>
        </p:spPr>
        <p:txBody>
          <a:bodyPr vert="horz" wrap="square" lIns="0" tIns="0" rIns="0" bIns="0" rtlCol="0" anchor="t" anchorCtr="0">
            <a:noAutofit/>
          </a:bodyPr>
          <a:lstStyle/>
          <a:p>
            <a:pPr marL="228600" lvl="1" indent="-228600">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共同居住者应全程佩戴口罩，避免共用物品；每日早晚各测1次体温，出现症状立即报告社区并单独隔离。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学校/单位出现病例时，密切接触者需进行5天健康监测，期间避免参加集体活动，第3天和第5天各进行1次抗原检测。</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AutoShape 5"/>
          <p:cNvSpPr/>
          <p:nvPr/>
        </p:nvSpPr>
        <p:spPr>
          <a:xfrm>
            <a:off x="7908421" y="1799735"/>
            <a:ext cx="19050" cy="4286250"/>
          </a:xfrm>
          <a:prstGeom prst="rect">
            <a:avLst/>
          </a:prstGeom>
          <a:solidFill>
            <a:schemeClr val="accent1">
              <a:alpha val="10000"/>
            </a:schemeClr>
          </a:solidFill>
        </p:spPr>
      </p:sp>
      <p:sp>
        <p:nvSpPr>
          <p:cNvPr id="6" name="TextBox 6"/>
          <p:cNvSpPr txBox="1"/>
          <p:nvPr/>
        </p:nvSpPr>
        <p:spPr>
          <a:xfrm>
            <a:off x="8361470" y="2637575"/>
            <a:ext cx="2981325" cy="3535751"/>
          </a:xfrm>
          <a:prstGeom prst="rect">
            <a:avLst/>
          </a:prstGeom>
        </p:spPr>
        <p:txBody>
          <a:bodyPr vert="horz" wrap="square" lIns="0" tIns="0" rIns="0" bIns="0" rtlCol="0" anchor="t" anchorCtr="0">
            <a:noAutofit/>
          </a:bodyPr>
          <a:lstStyle/>
          <a:p>
            <a:pPr marL="228600" lvl="1" indent="-228600">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体温恢复正常超过24小时且呼吸道症状明显好转；自发病日起至少隔离7天，免疫力低下者需延长至10天。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解除隔离前应进行核酸检测（CT值≥35）或连续2次抗原检测阴性（间隔24小时以上）。</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81857" y="1732291"/>
            <a:ext cx="3057525" cy="685800"/>
          </a:xfrm>
          <a:prstGeom prst="rect">
            <a:avLst/>
          </a:prstGeom>
        </p:spPr>
        <p:txBody>
          <a:bodyPr vert="horz" wrap="square" lIns="0" tIns="0" rIns="0" bIns="0" rtlCol="0" anchor="b" anchorCtr="0">
            <a:noAutofit/>
          </a:bodyPr>
          <a:lstStyle/>
          <a:p>
            <a:pPr>
              <a:lnSpc>
                <a:spcPct val="120000"/>
              </a:lnSpc>
              <a:spcBef>
                <a:spcPts val="450"/>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居家隔离规范</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536880" y="1732291"/>
            <a:ext cx="3057525" cy="685800"/>
          </a:xfrm>
          <a:prstGeom prst="rect">
            <a:avLst/>
          </a:prstGeom>
        </p:spPr>
        <p:txBody>
          <a:bodyPr vert="horz" wrap="square" lIns="0" tIns="0" rIns="0" bIns="0" rtlCol="0" anchor="b" anchorCtr="0">
            <a:noAutofit/>
          </a:bodyPr>
          <a:lstStyle/>
          <a:p>
            <a:pPr>
              <a:lnSpc>
                <a:spcPct val="120000"/>
              </a:lnSpc>
              <a:spcBef>
                <a:spcPts val="450"/>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接触者管理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352618" y="1732291"/>
            <a:ext cx="3057525" cy="685800"/>
          </a:xfrm>
          <a:prstGeom prst="rect">
            <a:avLst/>
          </a:prstGeom>
        </p:spPr>
        <p:txBody>
          <a:bodyPr vert="horz" wrap="square" lIns="0" tIns="0" rIns="0" bIns="0" rtlCol="0" anchor="b" anchorCtr="0">
            <a:noAutofit/>
          </a:bodyPr>
          <a:lstStyle/>
          <a:p>
            <a:pPr>
              <a:lnSpc>
                <a:spcPct val="120000"/>
              </a:lnSpc>
              <a:spcBef>
                <a:spcPts val="450"/>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解除隔离标准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4092003" y="1799735"/>
            <a:ext cx="19050" cy="4286250"/>
          </a:xfrm>
          <a:prstGeom prst="rect">
            <a:avLst/>
          </a:prstGeom>
          <a:solidFill>
            <a:schemeClr val="accent1">
              <a:alpha val="10000"/>
            </a:schemeClr>
          </a:solid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93912" y="4040432"/>
            <a:ext cx="6988435" cy="1649151"/>
          </a:xfrm>
          <a:prstGeom prst="rect">
            <a:avLst/>
          </a:prstGeom>
        </p:spPr>
        <p:txBody>
          <a:bodyPr vert="horz" wrap="square" lIns="91440" tIns="45720" rIns="91440" bIns="45720" rtlCol="0" anchor="ctr" anchorCtr="0">
            <a:normAutofit/>
          </a:bodyPr>
          <a:lstStyle/>
          <a:p>
            <a:pPr algn="r">
              <a:lnSpc>
                <a:spcPct val="96000"/>
              </a:lnSpc>
            </a:pPr>
            <a:r>
              <a:rPr lang="en-US" sz="6600" b="1">
                <a:solidFill>
                  <a:srgbClr val="0071BE">
                    <a:alpha val="100000"/>
                  </a:srgbClr>
                </a:solidFill>
                <a:latin typeface="Noto Sans SC" panose="020B0200000000000000" charset="-122"/>
                <a:ea typeface="Noto Sans SC" panose="020B0200000000000000" charset="-122"/>
                <a:cs typeface="Noto Sans SC" panose="020B0200000000000000" charset="-122"/>
              </a:rPr>
              <a:t>THANKS</a:t>
            </a:r>
            <a:endParaRPr lang="en-US" sz="6600"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2359191" y="5331496"/>
            <a:ext cx="9340545" cy="716174"/>
          </a:xfrm>
          <a:prstGeom prst="rect">
            <a:avLst/>
          </a:prstGeom>
        </p:spPr>
        <p:txBody>
          <a:bodyPr vert="horz" wrap="square" lIns="91440" tIns="45720" rIns="91440" bIns="45720" rtlCol="0" anchor="ctr" anchorCtr="0">
            <a:normAutofit/>
          </a:bodyPr>
          <a:lstStyle/>
          <a:p>
            <a:pPr algn="r">
              <a:lnSpc>
                <a:spcPct val="90000"/>
              </a:lnSpc>
            </a:pPr>
            <a:r>
              <a:rPr lang="en-US" sz="1400">
                <a:solidFill>
                  <a:srgbClr val="0071BE">
                    <a:alpha val="100000"/>
                  </a:srgbClr>
                </a:solidFill>
                <a:latin typeface="Noto Sans SC" panose="020B0200000000000000" charset="-122"/>
                <a:ea typeface="Noto Sans SC" panose="020B0200000000000000" charset="-122"/>
                <a:cs typeface="Noto Sans SC" panose="020B0200000000000000" charset="-122"/>
              </a:rPr>
              <a:t>感谢观看</a:t>
            </a:r>
            <a:endParaRPr lang="en-US" sz="14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059048" y="1975604"/>
            <a:ext cx="20021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Part</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219622" y="1975604"/>
            <a:ext cx="15068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01</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978788" y="3076694"/>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rPr>
              <a:t>秋冬季传染病概述</a:t>
            </a:r>
            <a:endPar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主要传染病类型</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a:stretch>
            <a:fillRect/>
          </a:stretch>
        </p:blipFill>
        <p:spPr>
          <a:xfrm>
            <a:off x="548374" y="1306384"/>
            <a:ext cx="2540518" cy="4849454"/>
          </a:xfrm>
          <a:prstGeom prst="rect">
            <a:avLst/>
          </a:prstGeom>
        </p:spPr>
      </p:pic>
      <p:sp>
        <p:nvSpPr>
          <p:cNvPr id="4" name="TextBox 4"/>
          <p:cNvSpPr txBox="1"/>
          <p:nvPr/>
        </p:nvSpPr>
        <p:spPr>
          <a:xfrm>
            <a:off x="3340584" y="1688405"/>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由流感病毒引起的急性呼吸道传染病，临床特征为突发高热（39℃以上）、头痛、全身肌肉酸痛，伴随咳嗽、咽痛等呼吸道症状，部分患者出现呕吐或腹泻。主要通过飞沫和气溶胶传播，具有强传染性和快速变异特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3340584" y="1249667"/>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流行性感冒</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3334188" y="3389806"/>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由肠道病毒（柯萨奇A16型、EV71型等）引发的儿童常见传染病，典型表现为手、足、口腔黏膜出现疱疹或溃疡，可能伴随发热。通过粪-口途径、飞沫及密切接触传播，托幼机构易暴发流行。</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3334188" y="2951068"/>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手足口病</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327792" y="5099311"/>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以呕吐、水样便为主要症状的消化道传染病，儿童以呕吐为主，成人以腹泻为主。病毒可通过污染食物、水源或接触患者呕吐物传播，具有极强环境抵抗力，易在集体单位引起聚集性疫情。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3327792" y="4660573"/>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诺如病毒性腹泻</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4909" y="1907184"/>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气候因素影响</a:t>
            </a:r>
            <a:endParaRPr lang="en-US" sz="1100"/>
          </a:p>
        </p:txBody>
      </p:sp>
      <p:sp>
        <p:nvSpPr>
          <p:cNvPr id="3" name="AutoShape 3"/>
          <p:cNvSpPr/>
          <p:nvPr/>
        </p:nvSpPr>
        <p:spPr>
          <a:xfrm>
            <a:off x="8034635" y="1906360"/>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室内活动增加</a:t>
            </a:r>
            <a:endParaRPr lang="en-US" sz="1100"/>
          </a:p>
        </p:txBody>
      </p:sp>
      <p:sp>
        <p:nvSpPr>
          <p:cNvPr id="4" name="TextBox 4"/>
          <p:cNvSpPr txBox="1"/>
          <p:nvPr/>
        </p:nvSpPr>
        <p:spPr>
          <a:xfrm>
            <a:off x="534909" y="2402205"/>
            <a:ext cx="3648075" cy="1437730"/>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秋冬季气温骤降且昼夜温差大，导致人体呼吸道黏膜防御功能下降，病毒在低温干燥环境中存活时间延长，增加了病原体传播机会。</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34635" y="2402205"/>
            <a:ext cx="3648075" cy="1389800"/>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寒冷天气使人群聚集在密闭空间，通风不足导致飞沫传播概率显著上升，中央供暖系统可能加速病原体在空气中的扩散。</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高发原因分析</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34909" y="4442458"/>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免疫力季节性波动</a:t>
            </a:r>
            <a:endParaRPr lang="en-US" sz="1100"/>
          </a:p>
        </p:txBody>
      </p:sp>
      <p:sp>
        <p:nvSpPr>
          <p:cNvPr id="8" name="TextBox 8"/>
          <p:cNvSpPr txBox="1"/>
          <p:nvPr/>
        </p:nvSpPr>
        <p:spPr>
          <a:xfrm>
            <a:off x="534909" y="4964243"/>
            <a:ext cx="3648075" cy="1422216"/>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日照时间缩短导致维生素D合成减少，影响免疫系统功能；人体在低温环境下免疫应答效率降低，对病原体清除能力下降。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8034635" y="4441633"/>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病原体变异特性</a:t>
            </a:r>
            <a:endParaRPr lang="en-US" sz="1100"/>
          </a:p>
        </p:txBody>
      </p:sp>
      <p:sp>
        <p:nvSpPr>
          <p:cNvPr id="10" name="TextBox 10"/>
          <p:cNvSpPr txBox="1"/>
          <p:nvPr/>
        </p:nvSpPr>
        <p:spPr>
          <a:xfrm>
            <a:off x="8034635" y="4964243"/>
            <a:ext cx="3648075" cy="1422216"/>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流感病毒等通过抗原漂移或转换产生新亚型，使得既往感染获得的免疫力失效，造成季节性流行高峰。</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1" name="Picture 11"/>
          <p:cNvPicPr>
            <a:picLocks noChangeAspect="1"/>
          </p:cNvPicPr>
          <p:nvPr/>
        </p:nvPicPr>
        <p:blipFill>
          <a:blip r:embed="rId2"/>
          <a:srcRect/>
          <a:stretch>
            <a:fillRect/>
          </a:stretch>
        </p:blipFill>
        <p:spPr>
          <a:xfrm>
            <a:off x="4471754" y="1456718"/>
            <a:ext cx="3177621" cy="2383216"/>
          </a:xfrm>
          <a:prstGeom prst="roundRect">
            <a:avLst/>
          </a:prstGeom>
        </p:spPr>
      </p:pic>
      <p:pic>
        <p:nvPicPr>
          <p:cNvPr id="12" name="Picture 12"/>
          <p:cNvPicPr>
            <a:picLocks noChangeAspect="1"/>
          </p:cNvPicPr>
          <p:nvPr/>
        </p:nvPicPr>
        <p:blipFill>
          <a:blip r:embed="rId3"/>
          <a:srcRect/>
          <a:stretch>
            <a:fillRect/>
          </a:stretch>
        </p:blipFill>
        <p:spPr>
          <a:xfrm>
            <a:off x="4471754" y="4003244"/>
            <a:ext cx="3177621" cy="2383216"/>
          </a:xfrm>
          <a:prstGeom prst="round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易感人群识别</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l="25890" r="25890"/>
          <a:stretch>
            <a:fillRect/>
          </a:stretch>
        </p:blipFill>
        <p:spPr>
          <a:xfrm>
            <a:off x="8488800" y="1777403"/>
            <a:ext cx="3049996" cy="4216695"/>
          </a:xfrm>
          <a:prstGeom prst="roundRect">
            <a:avLst/>
          </a:prstGeom>
        </p:spPr>
      </p:pic>
      <p:pic>
        <p:nvPicPr>
          <p:cNvPr id="4" name="Picture 4"/>
          <p:cNvPicPr>
            <a:picLocks noChangeAspect="1"/>
          </p:cNvPicPr>
          <p:nvPr/>
        </p:nvPicPr>
        <p:blipFill>
          <a:blip r:embed="rId3"/>
          <a:srcRect/>
          <a:stretch>
            <a:fillRect/>
          </a:stretch>
        </p:blipFill>
        <p:spPr>
          <a:xfrm>
            <a:off x="5335151" y="1777403"/>
            <a:ext cx="3005958" cy="4216695"/>
          </a:xfrm>
          <a:prstGeom prst="roundRect">
            <a:avLst/>
          </a:prstGeom>
        </p:spPr>
      </p:pic>
      <p:sp>
        <p:nvSpPr>
          <p:cNvPr id="5" name="AutoShape 5"/>
          <p:cNvSpPr/>
          <p:nvPr/>
        </p:nvSpPr>
        <p:spPr>
          <a:xfrm>
            <a:off x="5335151" y="1339414"/>
            <a:ext cx="6203645" cy="292757"/>
          </a:xfrm>
          <a:prstGeom prst="roundRect">
            <a:avLst>
              <a:gd name="adj" fmla="val 45454"/>
            </a:avLst>
          </a:prstGeom>
          <a:solidFill>
            <a:schemeClr val="accent1">
              <a:alpha val="100000"/>
            </a:schemeClr>
          </a:solidFill>
        </p:spPr>
      </p:sp>
      <p:sp>
        <p:nvSpPr>
          <p:cNvPr id="6" name="AutoShape 6"/>
          <p:cNvSpPr/>
          <p:nvPr/>
        </p:nvSpPr>
        <p:spPr>
          <a:xfrm>
            <a:off x="609373" y="1246529"/>
            <a:ext cx="3431205" cy="481351"/>
          </a:xfrm>
          <a:prstGeom prst="rect">
            <a:avLst/>
          </a:prstGeom>
          <a:noFill/>
        </p:spPr>
        <p:txBody>
          <a:bodyPr vert="horz" wrap="square" lIns="95250" tIns="45720" rIns="91440" bIns="45720" rtlCol="0" anchor="t" anchorCtr="0">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学龄前儿童</a:t>
            </a:r>
            <a:endParaRPr lang="en-US" sz="1100"/>
          </a:p>
        </p:txBody>
      </p:sp>
      <p:sp>
        <p:nvSpPr>
          <p:cNvPr id="7" name="TextBox 7"/>
          <p:cNvSpPr txBox="1"/>
          <p:nvPr/>
        </p:nvSpPr>
        <p:spPr>
          <a:xfrm>
            <a:off x="609373" y="1732534"/>
            <a:ext cx="4282862" cy="983867"/>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免疫系统发育不完善，幼儿园等集体环境中密切接触频繁，对手足口病、轮状病毒腹泻等病原体普遍缺乏特异性免疫力。</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609373" y="2883307"/>
            <a:ext cx="3431205" cy="481351"/>
          </a:xfrm>
          <a:prstGeom prst="rect">
            <a:avLst/>
          </a:prstGeom>
          <a:noFill/>
        </p:spPr>
        <p:txBody>
          <a:bodyPr vert="horz" wrap="square" lIns="95250" tIns="45720" rIns="91440" bIns="45720" rtlCol="0" anchor="t" anchorCtr="0">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慢性病患者</a:t>
            </a:r>
            <a:endParaRPr lang="en-US" sz="1100"/>
          </a:p>
        </p:txBody>
      </p:sp>
      <p:sp>
        <p:nvSpPr>
          <p:cNvPr id="9" name="TextBox 9"/>
          <p:cNvSpPr txBox="1"/>
          <p:nvPr/>
        </p:nvSpPr>
        <p:spPr>
          <a:xfrm>
            <a:off x="609373" y="3369312"/>
            <a:ext cx="4282862" cy="1010481"/>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患有心肺疾病、糖尿病等基础疾病人群，呼吸道屏障功能和全身抵抗力降低，感染后易发展为重症肺炎等并发症。</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609373" y="4528880"/>
            <a:ext cx="3431205" cy="481351"/>
          </a:xfrm>
          <a:prstGeom prst="rect">
            <a:avLst/>
          </a:prstGeom>
          <a:noFill/>
        </p:spPr>
        <p:txBody>
          <a:bodyPr vert="horz" wrap="square" lIns="95250" tIns="45720" rIns="91440" bIns="45720" rtlCol="0" anchor="t" anchorCtr="0">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老年人群体</a:t>
            </a:r>
            <a:endParaRPr lang="en-US" sz="1100"/>
          </a:p>
        </p:txBody>
      </p:sp>
      <p:sp>
        <p:nvSpPr>
          <p:cNvPr id="11" name="TextBox 11"/>
          <p:cNvSpPr txBox="1"/>
          <p:nvPr/>
        </p:nvSpPr>
        <p:spPr>
          <a:xfrm>
            <a:off x="609373" y="5010231"/>
            <a:ext cx="4282862" cy="1156860"/>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随着年龄增长出现免疫衰老现象，对流感等疾病的抗体反应减弱，同时多伴有共病状态，住院和死亡风险显著增高。</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059048" y="1975604"/>
            <a:ext cx="20021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Part</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219622" y="1975604"/>
            <a:ext cx="1506855" cy="112014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rPr>
              <a:t>02</a:t>
            </a:r>
            <a:endParaRPr lang="en-US" sz="6000">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978788" y="3076694"/>
            <a:ext cx="8164830" cy="1539240"/>
          </a:xfrm>
          <a:prstGeom prst="rect">
            <a:avLst/>
          </a:prstGeom>
        </p:spPr>
        <p:txBody>
          <a:bodyPr vert="horz" wrap="square" lIns="91440" tIns="45720" rIns="91440" bIns="45720" rtlCol="0" anchor="t" anchorCtr="0">
            <a:normAutofit/>
          </a:bodyPr>
          <a:lstStyle/>
          <a:p>
            <a:pPr algn="ctr">
              <a:lnSpc>
                <a:spcPct val="100000"/>
              </a:lnSpc>
              <a:spcBef>
                <a:spcPts val="375"/>
              </a:spcBef>
            </a:pPr>
            <a:r>
              <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rPr>
              <a:t>重点传染病防控</a:t>
            </a:r>
            <a:endParaRPr lang="en-US" sz="4125" b="1">
              <a:solidFill>
                <a:srgbClr val="0071B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流行性感冒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病毒特性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流感病毒分为甲、乙、丙三型，其中甲型易变异且传播力强，每年10月至次年3月为高发期，可通过飞沫、气溶胶及接触污染物传播，潜伏期1-4天。</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重症风险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预防措施</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儿童感染后易并发肺炎、中耳炎等，老年人和慢性病患者可能出现心肌炎或呼吸衰竭。典型症状包括突发高热（39-40℃）、全身肌肉酸痛、乏力及干咳。</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推荐6月龄以上人群接种三价/四价疫苗；室内保持每天3次、每次30分钟以上的通风；出现症状后需隔离至退热48小时，避免前往人群密集场所。</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srcRect/>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191" r="17191"/>
          <a:stretch>
            <a:fillRect/>
          </a:stretch>
        </p:blipFill>
        <p:spPr>
          <a:xfrm>
            <a:off x="4451873" y="1812219"/>
            <a:ext cx="3287800" cy="3946292"/>
          </a:xfrm>
          <a:prstGeom prst="rect">
            <a:avLst/>
          </a:prstGeom>
          <a:noFill/>
        </p:spPr>
      </p:pic>
      <p:sp>
        <p:nvSpPr>
          <p:cNvPr id="3" name="TextBox 3"/>
          <p:cNvSpPr txBox="1"/>
          <p:nvPr/>
        </p:nvSpPr>
        <p:spPr>
          <a:xfrm>
            <a:off x="595787" y="1726745"/>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传播特点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698933" y="2298345"/>
            <a:ext cx="3344120" cy="1504071"/>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水痘-带状疱疹病毒通过呼吸道飞沫和直接接触疱疹液传播，传染期从出疹前2天持续至结痂，学校、托幼机构易暴发聚集性疫情。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65494" y="1713967"/>
            <a:ext cx="358363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临床表现</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211865" y="2285568"/>
            <a:ext cx="3290891" cy="15168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初期表现为发热、头痛，24小时内出现红色斑丘疹，迅速发展为透明疱疹，3-4天后结痂，皮疹呈"向心性分布"（躯干多于四肢）。</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595787" y="4317136"/>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并发症警示</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12714" y="4807470"/>
            <a:ext cx="3316558" cy="1384306"/>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可能引发皮肤感染、肺炎或脑炎，免疫功能低下者更易出现重症。孕妇感染可导致胎儿先天性水痘综合征。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972345" y="4317136"/>
            <a:ext cx="367678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防控要点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165290" y="4823328"/>
            <a:ext cx="3290891" cy="13684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建议12月龄-12岁儿童接种2剂次疫苗；患者需隔离至全部皮疹结痂；衣物、玩具需用含氯消毒剂处理，学校教室应紫外线空气消毒。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水痘</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AAD7EF"/>
      </a:lt1>
      <a:dk2>
        <a:srgbClr val="005683"/>
      </a:dk2>
      <a:lt2>
        <a:srgbClr val="87C4E5"/>
      </a:lt2>
      <a:accent1>
        <a:srgbClr val="2080B5"/>
      </a:accent1>
      <a:accent2>
        <a:srgbClr val="2080B5"/>
      </a:accent2>
      <a:accent3>
        <a:srgbClr val="5FB0DC"/>
      </a:accent3>
      <a:accent4>
        <a:srgbClr val="419CCE"/>
      </a:accent4>
      <a:accent5>
        <a:srgbClr val="288DC4"/>
      </a:accent5>
      <a:accent6>
        <a:srgbClr val="075C8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4528</Words>
  <Application>WPS 演示</Application>
  <PresentationFormat>自定义</PresentationFormat>
  <Paragraphs>374</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vt:lpstr>
      <vt:lpstr>宋体</vt:lpstr>
      <vt:lpstr>Wingdings</vt:lpstr>
      <vt:lpstr>Noto Sans SC</vt:lpstr>
      <vt:lpstr>微软雅黑</vt:lpstr>
      <vt:lpstr>Arial Unicode MS</vt:lpstr>
      <vt:lpstr>Calibri</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ALLLLLLLex</cp:lastModifiedBy>
  <cp:revision>3</cp:revision>
  <dcterms:created xsi:type="dcterms:W3CDTF">2006-08-16T00:00:00Z</dcterms:created>
  <dcterms:modified xsi:type="dcterms:W3CDTF">2026-01-04T03:04:27Z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{"Label":"1","ContentProducer":"001191110000802100433B10001","ProduceID":"324732619376336fb6036867bc928255_1761634199_7975f50772286a29a7fc847799fe9979","ReservedCode1":"810c8f3d6b441afb42a087f32c3f03631ab74228e377417c23d0df313f21a381","ContentPropagator":</vt:lpwstr>
  </property>
  <property fmtid="{D5CDD505-2E9C-101B-9397-08002B2CF9AE}" pid="3" name="ICV">
    <vt:lpwstr>E419AC2019D6494C95FD744F8DC7A411</vt:lpwstr>
  </property>
  <property fmtid="{D5CDD505-2E9C-101B-9397-08002B2CF9AE}" pid="4" name="KSOProductBuildVer">
    <vt:lpwstr>2052-11.8.2.11718</vt:lpwstr>
  </property>
</Properties>
</file>