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12192000" cy="6858000"/>
  <p:notesSz cx="6858000" cy="9144000"/>
  <p:embeddedFontLst>
    <p:embeddedFont>
      <p:font typeface="Noto Sans SC" panose="020B0200000000000000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1.jpe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jpe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1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55529" y="1697505"/>
            <a:ext cx="8824585" cy="208597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5175" b="1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秋冬季节慢性病的防治</a:t>
            </a:r>
            <a:endParaRPr lang="en-US" sz="5175" b="1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55529" y="5363206"/>
            <a:ext cx="7315200" cy="4286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80000"/>
              </a:lnSpc>
              <a:spcBef>
                <a:spcPts val="450"/>
              </a:spcBef>
            </a:pPr>
            <a:r>
              <a:rPr lang="en-US" sz="2025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青山区钢花村街社区卫生服务中心</a:t>
            </a:r>
            <a:endParaRPr lang="en-US" sz="2025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冬保"三暖"原则（头/腰/足）</a:t>
            </a:r>
            <a:endParaRPr lang="en-US" sz="3000" b="1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100000"/>
          </a:blip>
          <a:srcRect l="16675" r="16675"/>
          <a:stretch>
            <a:fillRect/>
          </a:stretch>
        </p:blipFill>
        <p:spPr>
          <a:xfrm>
            <a:off x="1466885" y="2187982"/>
            <a:ext cx="2739046" cy="2739046"/>
          </a:xfrm>
          <a:prstGeom prst="ellipse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4509171" y="1790522"/>
            <a:ext cx="583851" cy="3533966"/>
          </a:xfrm>
          <a:custGeom>
            <a:avLst/>
            <a:gdLst/>
            <a:ahLst/>
            <a:cxnLst/>
            <a:rect l="l" t="t" r="r" b="b"/>
            <a:pathLst>
              <a:path w="583851" h="3533966">
                <a:moveTo>
                  <a:pt x="583851" y="0"/>
                </a:moveTo>
                <a:quadBezTo>
                  <a:pt x="291925" y="0"/>
                  <a:pt x="291925" y="353397"/>
                </a:quadBezTo>
                <a:lnTo>
                  <a:pt x="291925" y="1413586"/>
                </a:lnTo>
                <a:quadBezTo>
                  <a:pt x="291925" y="1766983"/>
                  <a:pt x="0" y="1766983"/>
                </a:quadBezTo>
                <a:quadBezTo>
                  <a:pt x="291925" y="1766983"/>
                  <a:pt x="291925" y="2120379"/>
                </a:quadBezTo>
                <a:lnTo>
                  <a:pt x="291925" y="3180569"/>
                </a:lnTo>
                <a:quadBezTo>
                  <a:pt x="291925" y="3533966"/>
                  <a:pt x="583851" y="3533966"/>
                </a:quadBezTo>
              </a:path>
            </a:pathLst>
          </a:cu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5" name="AutoShape 5"/>
          <p:cNvSpPr/>
          <p:nvPr/>
        </p:nvSpPr>
        <p:spPr>
          <a:xfrm>
            <a:off x="5347614" y="5067201"/>
            <a:ext cx="5299568" cy="468573"/>
          </a:xfrm>
          <a:prstGeom prst="roundRect">
            <a:avLst>
              <a:gd name="adj" fmla="val 50000"/>
            </a:avLst>
          </a:prstGeom>
          <a:solidFill>
            <a:schemeClr val="accent3">
              <a:alpha val="100000"/>
              <a:lumMod val="50000"/>
            </a:schemeClr>
          </a:solidFill>
        </p:spPr>
      </p:sp>
      <p:sp>
        <p:nvSpPr>
          <p:cNvPr id="6" name="AutoShape 6"/>
          <p:cNvSpPr/>
          <p:nvPr/>
        </p:nvSpPr>
        <p:spPr>
          <a:xfrm>
            <a:off x="6414867" y="5045544"/>
            <a:ext cx="3165062" cy="4547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1">
            <a:norm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FFF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足部循环维护</a:t>
            </a:r>
            <a:endParaRPr lang="en-US" sz="1100"/>
          </a:p>
        </p:txBody>
      </p:sp>
      <p:sp>
        <p:nvSpPr>
          <p:cNvPr id="7" name="TextBox 7"/>
          <p:cNvSpPr txBox="1"/>
          <p:nvPr/>
        </p:nvSpPr>
        <p:spPr>
          <a:xfrm>
            <a:off x="5452715" y="5573201"/>
            <a:ext cx="5194466" cy="964797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l">
              <a:lnSpc>
                <a:spcPct val="115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建议穿羊毛袜配合防水靴，睡前40℃温水泡脚15分钟（糖尿病患者需测试水温），配合踝泵运动促进静脉回流，预防下肢深静脉血栓形成。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5347614" y="3298365"/>
            <a:ext cx="5299568" cy="468573"/>
          </a:xfrm>
          <a:prstGeom prst="roundRect">
            <a:avLst>
              <a:gd name="adj" fmla="val 50000"/>
            </a:avLst>
          </a:prstGeom>
          <a:solidFill>
            <a:schemeClr val="accent2">
              <a:alpha val="100000"/>
              <a:lumMod val="75000"/>
            </a:schemeClr>
          </a:solidFill>
        </p:spPr>
      </p:sp>
      <p:sp>
        <p:nvSpPr>
          <p:cNvPr id="9" name="AutoShape 9"/>
          <p:cNvSpPr/>
          <p:nvPr/>
        </p:nvSpPr>
        <p:spPr>
          <a:xfrm>
            <a:off x="6414867" y="3276708"/>
            <a:ext cx="3165062" cy="4547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1">
            <a:norm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FFF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腰部热疗方案</a:t>
            </a:r>
            <a:endParaRPr lang="en-US" sz="1100"/>
          </a:p>
        </p:txBody>
      </p:sp>
      <p:sp>
        <p:nvSpPr>
          <p:cNvPr id="10" name="TextBox 10"/>
          <p:cNvSpPr txBox="1"/>
          <p:nvPr/>
        </p:nvSpPr>
        <p:spPr>
          <a:xfrm>
            <a:off x="5452715" y="3804364"/>
            <a:ext cx="5194466" cy="1061273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l">
              <a:lnSpc>
                <a:spcPct val="115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使用远红外护腰带每日热敷30分钟，改善腹腔脏器血流，预防肾动脉收缩导致的血压波动，同时缓解腰椎退变患者的疼痛症状。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5347614" y="1556561"/>
            <a:ext cx="5299568" cy="468573"/>
          </a:xfrm>
          <a:prstGeom prst="roundRect">
            <a:avLst>
              <a:gd name="adj" fmla="val 50000"/>
            </a:avLst>
          </a:prstGeom>
          <a:solidFill>
            <a:schemeClr val="accent1">
              <a:alpha val="100000"/>
            </a:schemeClr>
          </a:solidFill>
        </p:spPr>
      </p:sp>
      <p:sp>
        <p:nvSpPr>
          <p:cNvPr id="12" name="AutoShape 12"/>
          <p:cNvSpPr/>
          <p:nvPr/>
        </p:nvSpPr>
        <p:spPr>
          <a:xfrm>
            <a:off x="6414867" y="1534903"/>
            <a:ext cx="3165062" cy="4547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1">
            <a:norm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FFFFF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头部保暖科学</a:t>
            </a:r>
            <a:endParaRPr lang="en-US" sz="1100"/>
          </a:p>
        </p:txBody>
      </p:sp>
      <p:sp>
        <p:nvSpPr>
          <p:cNvPr id="13" name="TextBox 13"/>
          <p:cNvSpPr txBox="1"/>
          <p:nvPr/>
        </p:nvSpPr>
        <p:spPr>
          <a:xfrm>
            <a:off x="5452715" y="2062560"/>
            <a:ext cx="5194466" cy="1057947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l">
              <a:lnSpc>
                <a:spcPct val="115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头部散热占全身30%，佩戴羊绒或抓绒帽维持耳部及前额温度，可降低颈动脉痉挛风险，研究表明戴帽可使脑卒中发生率降低27%。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52663" y="1986324"/>
            <a:ext cx="7686675" cy="157162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en-US" sz="7650" b="1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03</a:t>
            </a:r>
            <a:endParaRPr lang="en-US" sz="7650" b="1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53596" y="3742786"/>
            <a:ext cx="10484808" cy="1798058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内分泌系统调养</a:t>
            </a:r>
            <a:endParaRPr lang="en-US" sz="4500" b="1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589139" y="4907596"/>
            <a:ext cx="8609341" cy="1478267"/>
          </a:xfrm>
          <a:prstGeom prst="roundRect">
            <a:avLst>
              <a:gd name="adj" fmla="val 16667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965148" y="3145225"/>
            <a:ext cx="8609341" cy="1478267"/>
          </a:xfrm>
          <a:prstGeom prst="roundRect">
            <a:avLst>
              <a:gd name="adj" fmla="val 16667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4" name="AutoShape 4"/>
          <p:cNvSpPr/>
          <p:nvPr/>
        </p:nvSpPr>
        <p:spPr>
          <a:xfrm>
            <a:off x="2493889" y="1358958"/>
            <a:ext cx="8609341" cy="1478267"/>
          </a:xfrm>
          <a:prstGeom prst="roundRect">
            <a:avLst>
              <a:gd name="adj" fmla="val 16667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5" name="TextBox 5"/>
          <p:cNvSpPr txBox="1"/>
          <p:nvPr/>
        </p:nvSpPr>
        <p:spPr>
          <a:xfrm>
            <a:off x="3283333" y="1796843"/>
            <a:ext cx="7497178" cy="972854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秋冬季节推荐食用羊肉、牛肉、鸡肉等温补性肉类，富含优质蛋白质和铁元素，能促进血液循环、增强机体御寒能力。搭配当归、黄芪等中药材炖汤，可起到温阳补气的作用。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1929" r="11929"/>
          <a:stretch>
            <a:fillRect/>
          </a:stretch>
        </p:blipFill>
        <p:spPr>
          <a:xfrm>
            <a:off x="1113196" y="1262384"/>
            <a:ext cx="1926336" cy="1682496"/>
          </a:xfrm>
          <a:prstGeom prst="hexagon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11845" r="11845"/>
          <a:stretch>
            <a:fillRect/>
          </a:stretch>
        </p:blipFill>
        <p:spPr>
          <a:xfrm>
            <a:off x="9176894" y="3043110"/>
            <a:ext cx="1926336" cy="1682496"/>
          </a:xfrm>
          <a:prstGeom prst="hexagon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11845" r="11845"/>
          <a:stretch>
            <a:fillRect/>
          </a:stretch>
        </p:blipFill>
        <p:spPr>
          <a:xfrm>
            <a:off x="1113196" y="4824531"/>
            <a:ext cx="1926336" cy="1682496"/>
          </a:xfrm>
          <a:prstGeom prst="hexagon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饮食平衡（温补食材推荐）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273808" y="1404023"/>
            <a:ext cx="6148089" cy="44997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温补类食材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30470" y="3566057"/>
            <a:ext cx="7497178" cy="972854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银耳、百合、山药等白色食物具有滋阴润肺功效，特别适合缓解秋燥引起的口干咽痒。可将银耳与枸杞、红枣同炖，制成滋补甜品，既能调节内分泌，又能改善皮肤干燥问题。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520945" y="3173238"/>
            <a:ext cx="6148089" cy="44997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滋阴润燥食材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325984" y="5352046"/>
            <a:ext cx="7497178" cy="972854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核桃、黑芝麻、南瓜子富含不饱和脂肪酸和维生素E，能促进激素合成，调节甲状腺功能。建议每日适量食用（约20-30克），可研磨后加入粥品或酸奶中食用。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316459" y="4959226"/>
            <a:ext cx="6148089" cy="449970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77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坚果种子类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作息保暖要点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97192" y="1308287"/>
            <a:ext cx="4348638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睡眠节律调整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97192" y="1833343"/>
            <a:ext cx="9803500" cy="708938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建议晚上10点前入睡，早晨6-7点起床，保证7-8小时优质睡眠。睡前可用40℃左右热水泡脚15分钟，加入艾叶或生姜更佳，能引火归元、改善睡眠质量。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839115" y="1512589"/>
            <a:ext cx="197186" cy="19718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6" name="AutoShape 6"/>
          <p:cNvSpPr/>
          <p:nvPr/>
        </p:nvSpPr>
        <p:spPr>
          <a:xfrm>
            <a:off x="839115" y="2734848"/>
            <a:ext cx="197186" cy="19718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7" name="AutoShape 7"/>
          <p:cNvSpPr/>
          <p:nvPr/>
        </p:nvSpPr>
        <p:spPr>
          <a:xfrm>
            <a:off x="839115" y="5185395"/>
            <a:ext cx="197186" cy="19718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cxnSp>
        <p:nvCxnSpPr>
          <p:cNvPr id="8" name="Connector 8"/>
          <p:cNvCxnSpPr/>
          <p:nvPr/>
        </p:nvCxnSpPr>
        <p:spPr>
          <a:xfrm>
            <a:off x="937708" y="1624780"/>
            <a:ext cx="0" cy="5245143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9" name="AutoShape 9"/>
          <p:cNvSpPr/>
          <p:nvPr/>
        </p:nvSpPr>
        <p:spPr>
          <a:xfrm>
            <a:off x="839115" y="3958481"/>
            <a:ext cx="197186" cy="197186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0" name="TextBox 10"/>
          <p:cNvSpPr txBox="1"/>
          <p:nvPr/>
        </p:nvSpPr>
        <p:spPr>
          <a:xfrm>
            <a:off x="1297192" y="2503866"/>
            <a:ext cx="4348638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重点部位保暖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97192" y="3028921"/>
            <a:ext cx="9953022" cy="708938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特别注意颈椎、腰腹和足三里的保暖，可佩戴羊绒围巾，穿着高腰保暖内衣。老年人建议使用电热护腰，维持核心体温稳定，避免寒邪直中脏腑。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97192" y="3735521"/>
            <a:ext cx="4348638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室内环境控制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97192" y="4260576"/>
            <a:ext cx="9953022" cy="708938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保持室温18-22℃，湿度40%-60%。使用加湿器时需每日换水，避免滋生军团菌。通风时段选择上午10点至下午3点，避免早晚寒气入侵。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97192" y="4980154"/>
            <a:ext cx="4348638" cy="60579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运动时间选择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97192" y="5505210"/>
            <a:ext cx="9893212" cy="708938"/>
          </a:xfrm>
          <a:prstGeom prst="rect">
            <a:avLst/>
          </a:prstGeom>
        </p:spPr>
        <p:txBody>
          <a:bodyPr vert="horz" wrap="square" lIns="123825" tIns="0" rIns="57150" bIns="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最佳锻炼时间为上午9-10点或下午3-4点，避免清晨霜露未散时外出。运动前充分热身，推荐八段锦、太极等柔缓运动，微微出汗即可，切忌大汗伤阳。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952171" y="5001441"/>
            <a:ext cx="620077" cy="620077"/>
          </a:xfrm>
          <a:prstGeom prst="ellipse">
            <a:avLst/>
          </a:prstGeom>
          <a:noFill/>
          <a:ln w="12668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3" name="AutoShape 3"/>
          <p:cNvSpPr/>
          <p:nvPr/>
        </p:nvSpPr>
        <p:spPr>
          <a:xfrm>
            <a:off x="4952171" y="3360978"/>
            <a:ext cx="620077" cy="620077"/>
          </a:xfrm>
          <a:prstGeom prst="ellipse">
            <a:avLst/>
          </a:prstGeom>
          <a:noFill/>
          <a:ln w="12668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4" name="AutoShape 4"/>
          <p:cNvSpPr/>
          <p:nvPr/>
        </p:nvSpPr>
        <p:spPr>
          <a:xfrm>
            <a:off x="4952171" y="1709404"/>
            <a:ext cx="620077" cy="620077"/>
          </a:xfrm>
          <a:prstGeom prst="ellipse">
            <a:avLst/>
          </a:prstGeom>
          <a:noFill/>
          <a:ln w="12668">
            <a:solidFill>
              <a:schemeClr val="accent1">
                <a:alpha val="100000"/>
              </a:schemeClr>
            </a:solidFill>
            <a:prstDash val="solid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641457" y="1623215"/>
            <a:ext cx="3722789" cy="438449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情绪管理方法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856445" y="1778460"/>
            <a:ext cx="811530" cy="481965"/>
          </a:xfrm>
          <a:prstGeom prst="rect">
            <a:avLst/>
          </a:prstGeom>
          <a:ln w="12668"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01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856445" y="3430034"/>
            <a:ext cx="811530" cy="481965"/>
          </a:xfrm>
          <a:prstGeom prst="rect">
            <a:avLst/>
          </a:prstGeom>
          <a:ln w="12668"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02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856445" y="5070497"/>
            <a:ext cx="811530" cy="481965"/>
          </a:xfrm>
          <a:prstGeom prst="rect">
            <a:avLst/>
          </a:prstGeom>
          <a:ln w="12668"/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03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763333" y="1472224"/>
            <a:ext cx="5737199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音乐疗法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763333" y="1898621"/>
            <a:ext cx="5737199" cy="1021439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每日聆听宫调式音乐（如《高山流水》）、羽调式音乐（如《梅花三弄》）各30分钟，中医五音疗法可调节下丘脑-垂体-靶腺轴功能，缓解焦虑抑郁情绪。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763333" y="3147431"/>
            <a:ext cx="5737199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呼吸冥想法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763333" y="3573828"/>
            <a:ext cx="5737199" cy="1106617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采用"4-7-8呼吸法"（吸气4秒、屏息7秒、呼气8秒），每天练习3组，每组10次。配合意念引导，想象气息沿任督二脉循环，能有效平衡自主神经系统。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763333" y="4756646"/>
            <a:ext cx="5737199" cy="490334"/>
          </a:xfrm>
          <a:prstGeom prst="rect">
            <a:avLst/>
          </a:prstGeom>
        </p:spPr>
        <p:txBody>
          <a:bodyPr vert="horz" wrap="square" lIns="66008" tIns="33052" rIns="66008" bIns="33052" rtlCol="0" anchor="b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社交互动策略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763333" y="5183044"/>
            <a:ext cx="5737199" cy="116781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每周参与2-3次社区活动，建议选择书画、园艺等静态社交。建立"情绪日记"习惯，记录每日情绪波动与诱因，必要时可寻求专业心理咨询师进行认知行为疗法干预。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52663" y="1986324"/>
            <a:ext cx="7686675" cy="157162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en-US" sz="7650" b="1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04</a:t>
            </a:r>
            <a:endParaRPr lang="en-US" sz="7650" b="1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53596" y="3742786"/>
            <a:ext cx="10484808" cy="1798058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中医养生策略</a:t>
            </a:r>
            <a:endParaRPr lang="en-US" sz="4500" b="1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节气调养（霜降重点）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alphaModFix amt="100000"/>
          </a:blip>
          <a:srcRect t="152" b="152"/>
          <a:stretch>
            <a:fillRect/>
          </a:stretch>
        </p:blipFill>
        <p:spPr>
          <a:xfrm>
            <a:off x="752047" y="1412707"/>
            <a:ext cx="3005958" cy="449635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100000"/>
          </a:blip>
          <a:srcRect t="31030" b="31030"/>
          <a:stretch>
            <a:fillRect/>
          </a:stretch>
        </p:blipFill>
        <p:spPr>
          <a:xfrm>
            <a:off x="7833544" y="3730249"/>
            <a:ext cx="3737850" cy="2127687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7849473" y="1413759"/>
            <a:ext cx="3725999" cy="2129142"/>
          </a:xfrm>
          <a:prstGeom prst="rect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6" name="AutoShape 6"/>
          <p:cNvSpPr/>
          <p:nvPr/>
        </p:nvSpPr>
        <p:spPr>
          <a:xfrm>
            <a:off x="3952581" y="3730249"/>
            <a:ext cx="3725999" cy="2129142"/>
          </a:xfrm>
          <a:prstGeom prst="rect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7" name="AutoShape 7"/>
          <p:cNvSpPr/>
          <p:nvPr/>
        </p:nvSpPr>
        <p:spPr>
          <a:xfrm>
            <a:off x="3952581" y="1412707"/>
            <a:ext cx="3725999" cy="2129142"/>
          </a:xfrm>
          <a:prstGeom prst="rect">
            <a:avLst/>
          </a:prstGeom>
          <a:solidFill>
            <a:schemeClr val="accent1">
              <a:alpha val="10000"/>
            </a:schemeClr>
          </a:solidFill>
        </p:spPr>
      </p:sp>
      <p:sp>
        <p:nvSpPr>
          <p:cNvPr id="8" name="AutoShape 8"/>
          <p:cNvSpPr/>
          <p:nvPr/>
        </p:nvSpPr>
        <p:spPr>
          <a:xfrm>
            <a:off x="3952581" y="1412707"/>
            <a:ext cx="3725999" cy="53229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9" name="AutoShape 9"/>
          <p:cNvSpPr/>
          <p:nvPr/>
        </p:nvSpPr>
        <p:spPr>
          <a:xfrm>
            <a:off x="4099978" y="1672358"/>
            <a:ext cx="3431205" cy="481351"/>
          </a:xfrm>
          <a:prstGeom prst="rect">
            <a:avLst/>
          </a:prstGeom>
          <a:noFill/>
        </p:spPr>
        <p:txBody>
          <a:bodyPr vert="horz" wrap="square" lIns="95250" tIns="45720" rIns="91440" bIns="45720" rtlCol="0" anchor="t" anchorCtr="1">
            <a:noAutofit/>
          </a:bodyPr>
          <a:lstStyle/>
          <a:p>
            <a:pPr algn="l">
              <a:defRPr/>
            </a:pPr>
            <a:r>
              <a:rPr lang="en-US" sz="2325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滋阴润燥食疗</a:t>
            </a:r>
            <a:endParaRPr lang="en-US" sz="1100"/>
          </a:p>
        </p:txBody>
      </p:sp>
      <p:sp>
        <p:nvSpPr>
          <p:cNvPr id="10" name="TextBox 10"/>
          <p:cNvSpPr txBox="1"/>
          <p:nvPr/>
        </p:nvSpPr>
        <p:spPr>
          <a:xfrm>
            <a:off x="4099978" y="2110737"/>
            <a:ext cx="3431205" cy="1270638"/>
          </a:xfrm>
          <a:prstGeom prst="rect">
            <a:avLst/>
          </a:prstGeom>
        </p:spPr>
        <p:txBody>
          <a:bodyPr vert="horz" wrap="square" lIns="95250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霜降时节燥邪当令，推荐食用银耳百合羹、川贝炖梨等润肺生津的食疗方，同时搭配黑芝麻、核桃等坚果类食物滋养肝肾，缓解皮肤干燥、咽干咳嗽等秋燥症状。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4099978" y="4036516"/>
            <a:ext cx="3431205" cy="481351"/>
          </a:xfrm>
          <a:prstGeom prst="rect">
            <a:avLst/>
          </a:prstGeom>
          <a:noFill/>
        </p:spPr>
        <p:txBody>
          <a:bodyPr vert="horz" wrap="square" lIns="95250" tIns="45720" rIns="91440" bIns="45720" rtlCol="0" anchor="t" anchorCtr="1">
            <a:noAutofit/>
          </a:bodyPr>
          <a:lstStyle/>
          <a:p>
            <a:pPr algn="l">
              <a:defRPr/>
            </a:pPr>
            <a:r>
              <a:rPr lang="en-US" sz="2325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起居保暖要点</a:t>
            </a:r>
            <a:endParaRPr lang="en-US" sz="1100"/>
          </a:p>
        </p:txBody>
      </p:sp>
      <p:sp>
        <p:nvSpPr>
          <p:cNvPr id="12" name="TextBox 12"/>
          <p:cNvSpPr txBox="1"/>
          <p:nvPr/>
        </p:nvSpPr>
        <p:spPr>
          <a:xfrm>
            <a:off x="4099978" y="4470242"/>
            <a:ext cx="3431205" cy="1276624"/>
          </a:xfrm>
          <a:prstGeom prst="rect">
            <a:avLst/>
          </a:prstGeom>
        </p:spPr>
        <p:txBody>
          <a:bodyPr vert="horz" wrap="square" lIns="95250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特别强调"头、背、足"三处保暖，外出佩戴围巾护住大椎穴，居家穿棉质背心保护命门穴区域，每晚用含艾叶或老姜的40℃热水泡脚20分钟以引火归元。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7996869" y="1672358"/>
            <a:ext cx="3431205" cy="481351"/>
          </a:xfrm>
          <a:prstGeom prst="rect">
            <a:avLst/>
          </a:prstGeom>
          <a:noFill/>
        </p:spPr>
        <p:txBody>
          <a:bodyPr vert="horz" wrap="square" lIns="95250" tIns="45720" rIns="91440" bIns="45720" rtlCol="0" anchor="t" anchorCtr="1">
            <a:noAutofit/>
          </a:bodyPr>
          <a:lstStyle/>
          <a:p>
            <a:pPr algn="l">
              <a:defRPr/>
            </a:pPr>
            <a:r>
              <a:rPr lang="en-US" sz="2325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温补避寒原则</a:t>
            </a:r>
            <a:endParaRPr lang="en-US" sz="1100"/>
          </a:p>
        </p:txBody>
      </p:sp>
      <p:sp>
        <p:nvSpPr>
          <p:cNvPr id="14" name="TextBox 14"/>
          <p:cNvSpPr txBox="1"/>
          <p:nvPr/>
        </p:nvSpPr>
        <p:spPr>
          <a:xfrm>
            <a:off x="7996869" y="2110737"/>
            <a:ext cx="3431205" cy="1270638"/>
          </a:xfrm>
          <a:prstGeom prst="rect">
            <a:avLst/>
          </a:prstGeom>
        </p:spPr>
        <p:txBody>
          <a:bodyPr vert="horz" wrap="square" lIns="95250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针对阳虚体质人群，建议早晨饮用生姜红枣茶驱散寒气，日常饮食可适量增加羊肉、牛肉等温性食材，搭配白萝卜或山药炖煮以平衡燥热，避免单纯温补导致上火。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穴位保健与艾灸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491146" y="1695258"/>
            <a:ext cx="2736832" cy="4438016"/>
          </a:xfrm>
          <a:prstGeom prst="roundRect">
            <a:avLst>
              <a:gd name="adj" fmla="val 5514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4" name="TextBox 4"/>
          <p:cNvSpPr txBox="1"/>
          <p:nvPr/>
        </p:nvSpPr>
        <p:spPr>
          <a:xfrm>
            <a:off x="716419" y="3095761"/>
            <a:ext cx="2286284" cy="2756702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重点按摩迎香穴（鼻翼旁）和天突穴（胸骨上窝）各3分钟，配合艾灸肺俞穴（第三胸椎棘突下旁开1.5寸），可显著改善鼻塞、咳嗽等呼吸道症状，增强黏膜防御能力。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3347583" y="1695258"/>
            <a:ext cx="2736832" cy="4445491"/>
          </a:xfrm>
          <a:prstGeom prst="roundRect">
            <a:avLst>
              <a:gd name="adj" fmla="val 5514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6" name="AutoShape 6"/>
          <p:cNvSpPr/>
          <p:nvPr/>
        </p:nvSpPr>
        <p:spPr>
          <a:xfrm>
            <a:off x="6195862" y="1695258"/>
            <a:ext cx="2736832" cy="4445491"/>
          </a:xfrm>
          <a:prstGeom prst="roundRect">
            <a:avLst>
              <a:gd name="adj" fmla="val 5514"/>
            </a:avLst>
          </a:prstGeom>
          <a:solidFill>
            <a:schemeClr val="lt2">
              <a:alpha val="80000"/>
            </a:schemeClr>
          </a:solidFill>
        </p:spPr>
      </p:sp>
      <p:sp>
        <p:nvSpPr>
          <p:cNvPr id="7" name="AutoShape 7"/>
          <p:cNvSpPr/>
          <p:nvPr/>
        </p:nvSpPr>
        <p:spPr>
          <a:xfrm>
            <a:off x="9072032" y="1695258"/>
            <a:ext cx="2736832" cy="4445491"/>
          </a:xfrm>
          <a:prstGeom prst="roundRect">
            <a:avLst>
              <a:gd name="adj" fmla="val 5514"/>
            </a:avLst>
          </a:prstGeom>
          <a:solidFill>
            <a:schemeClr val="lt2">
              <a:alpha val="80000"/>
            </a:schemeClr>
          </a:solidFill>
        </p:spPr>
      </p:sp>
      <p:grpSp>
        <p:nvGrpSpPr>
          <p:cNvPr id="8" name="Group 8"/>
          <p:cNvGrpSpPr/>
          <p:nvPr/>
        </p:nvGrpSpPr>
        <p:grpSpPr>
          <a:xfrm rot="0">
            <a:off x="365344" y="1391221"/>
            <a:ext cx="1167504" cy="720090"/>
            <a:chOff x="365344" y="1391221"/>
            <a:chExt cx="1167504" cy="720090"/>
          </a:xfrm>
        </p:grpSpPr>
        <p:sp>
          <p:nvSpPr>
            <p:cNvPr id="9" name="AutoShape 9"/>
            <p:cNvSpPr/>
            <p:nvPr/>
          </p:nvSpPr>
          <p:spPr>
            <a:xfrm>
              <a:off x="595739" y="1397910"/>
              <a:ext cx="706713" cy="706713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365344" y="1391221"/>
              <a:ext cx="1167504" cy="720090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pPr algn="ctr">
                <a:lnSpc>
                  <a:spcPct val="120000"/>
                </a:lnSpc>
                <a:spcBef>
                  <a:spcPts val="375"/>
                </a:spcBef>
              </a:pPr>
              <a:r>
                <a:rPr lang="en-US" sz="2400" b="1">
                  <a:solidFill>
                    <a:srgbClr val="FFFDFD">
                      <a:alpha val="100000"/>
                    </a:srgbClr>
                  </a:solidFill>
                  <a:latin typeface="Noto Sans SC" panose="020B0200000000000000" charset="-122"/>
                  <a:ea typeface="Noto Sans SC" panose="020B0200000000000000" charset="-122"/>
                  <a:cs typeface="Noto Sans SC" panose="020B0200000000000000" charset="-122"/>
                </a:rPr>
                <a:t>01</a:t>
              </a:r>
              <a:endParaRPr lang="en-US" sz="2400" b="1">
                <a:solidFill>
                  <a:srgbClr val="FFFDFD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 rot="0">
            <a:off x="9023545" y="1391221"/>
            <a:ext cx="1167504" cy="720090"/>
            <a:chOff x="9023545" y="1391221"/>
            <a:chExt cx="1167504" cy="720090"/>
          </a:xfrm>
        </p:grpSpPr>
        <p:sp>
          <p:nvSpPr>
            <p:cNvPr id="12" name="AutoShape 12"/>
            <p:cNvSpPr/>
            <p:nvPr/>
          </p:nvSpPr>
          <p:spPr>
            <a:xfrm>
              <a:off x="9253940" y="1397910"/>
              <a:ext cx="706713" cy="706713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9023545" y="1391221"/>
              <a:ext cx="1167504" cy="720090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pPr algn="ctr">
                <a:lnSpc>
                  <a:spcPct val="120000"/>
                </a:lnSpc>
                <a:spcBef>
                  <a:spcPts val="375"/>
                </a:spcBef>
              </a:pPr>
              <a:r>
                <a:rPr lang="en-US" sz="2400" b="1">
                  <a:solidFill>
                    <a:srgbClr val="FFFDFD">
                      <a:alpha val="100000"/>
                    </a:srgbClr>
                  </a:solidFill>
                  <a:latin typeface="Noto Sans SC" panose="020B0200000000000000" charset="-122"/>
                  <a:ea typeface="Noto Sans SC" panose="020B0200000000000000" charset="-122"/>
                  <a:cs typeface="Noto Sans SC" panose="020B0200000000000000" charset="-122"/>
                </a:rPr>
                <a:t>04</a:t>
              </a:r>
              <a:endParaRPr lang="en-US" sz="2400" b="1">
                <a:solidFill>
                  <a:srgbClr val="FFFDFD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0">
            <a:off x="6137478" y="1410271"/>
            <a:ext cx="1167504" cy="720090"/>
            <a:chOff x="6137478" y="1410271"/>
            <a:chExt cx="1167504" cy="720090"/>
          </a:xfrm>
        </p:grpSpPr>
        <p:sp>
          <p:nvSpPr>
            <p:cNvPr id="15" name="AutoShape 15"/>
            <p:cNvSpPr/>
            <p:nvPr/>
          </p:nvSpPr>
          <p:spPr>
            <a:xfrm>
              <a:off x="6367873" y="1416960"/>
              <a:ext cx="706713" cy="706713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6137478" y="1410271"/>
              <a:ext cx="1167504" cy="720090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pPr algn="ctr">
                <a:lnSpc>
                  <a:spcPct val="120000"/>
                </a:lnSpc>
                <a:spcBef>
                  <a:spcPts val="375"/>
                </a:spcBef>
              </a:pPr>
              <a:r>
                <a:rPr lang="en-US" sz="2400" b="1">
                  <a:solidFill>
                    <a:srgbClr val="FFFDFD">
                      <a:alpha val="100000"/>
                    </a:srgbClr>
                  </a:solidFill>
                  <a:latin typeface="Noto Sans SC" panose="020B0200000000000000" charset="-122"/>
                  <a:ea typeface="Noto Sans SC" panose="020B0200000000000000" charset="-122"/>
                  <a:cs typeface="Noto Sans SC" panose="020B0200000000000000" charset="-122"/>
                </a:rPr>
                <a:t>03</a:t>
              </a:r>
              <a:endParaRPr lang="en-US" sz="2400" b="1">
                <a:solidFill>
                  <a:srgbClr val="FFFDFD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 rot="0">
            <a:off x="3251411" y="1391221"/>
            <a:ext cx="1167504" cy="720090"/>
            <a:chOff x="3251411" y="1391221"/>
            <a:chExt cx="1167504" cy="720090"/>
          </a:xfrm>
        </p:grpSpPr>
        <p:sp>
          <p:nvSpPr>
            <p:cNvPr id="18" name="AutoShape 18"/>
            <p:cNvSpPr/>
            <p:nvPr/>
          </p:nvSpPr>
          <p:spPr>
            <a:xfrm>
              <a:off x="3481806" y="1397910"/>
              <a:ext cx="706713" cy="706713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3251411" y="1391221"/>
              <a:ext cx="1167504" cy="720090"/>
            </a:xfrm>
            <a:prstGeom prst="rect">
              <a:avLst/>
            </a:prstGeom>
          </p:spPr>
          <p:txBody>
            <a:bodyPr vert="horz" wrap="square" lIns="91440" tIns="45720" rIns="91440" bIns="45720" rtlCol="0" anchor="ctr" anchorCtr="0">
              <a:noAutofit/>
            </a:bodyPr>
            <a:lstStyle/>
            <a:p>
              <a:pPr algn="ctr">
                <a:lnSpc>
                  <a:spcPct val="120000"/>
                </a:lnSpc>
                <a:spcBef>
                  <a:spcPts val="375"/>
                </a:spcBef>
              </a:pPr>
              <a:r>
                <a:rPr lang="en-US" sz="2400" b="1">
                  <a:solidFill>
                    <a:srgbClr val="FFFDFD">
                      <a:alpha val="100000"/>
                    </a:srgbClr>
                  </a:solidFill>
                  <a:latin typeface="Noto Sans SC" panose="020B0200000000000000" charset="-122"/>
                  <a:ea typeface="Noto Sans SC" panose="020B0200000000000000" charset="-122"/>
                  <a:cs typeface="Noto Sans SC" panose="020B0200000000000000" charset="-122"/>
                </a:rPr>
                <a:t>02</a:t>
              </a:r>
              <a:endParaRPr lang="en-US" sz="2400" b="1">
                <a:solidFill>
                  <a:srgbClr val="FFFDFD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endParaRP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16419" y="2170344"/>
            <a:ext cx="2286284" cy="925417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呼吸系统保健穴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561965" y="3103235"/>
            <a:ext cx="2286284" cy="2756702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每日按揉内关穴（腕横纹上2寸）与足三里穴（膝盖下3寸）各100次，配合隔姜灸关元穴（脐下3寸），能调节血压、改善微循环，降低心脑血管意外风险。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561965" y="2170344"/>
            <a:ext cx="2286284" cy="932891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心血管防护组合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6458552" y="3103235"/>
            <a:ext cx="2286284" cy="2756702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经常点按中脘穴（脐上4寸）和公孙穴（足内侧缘第一跖骨基底前下方），结合神阙穴（肚脐）隔盐灸，可缓解秋冬常见的胃脘冷痛、消化不良等症状。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6458552" y="2170344"/>
            <a:ext cx="2286284" cy="932891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脾胃调理要穴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9296623" y="3103235"/>
            <a:ext cx="2286284" cy="2756702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推荐在督脉大椎穴至命门穴段实施"长蛇灸"，每周1次，配合艾灸涌泉穴（足底前1/3凹陷处），能显著提升机体抗寒能力，改善阳虚体质者的畏寒肢冷问题。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296623" y="2170344"/>
            <a:ext cx="2286284" cy="932891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扶阳固本灸法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2700000">
            <a:off x="1177078" y="4785265"/>
            <a:ext cx="998125" cy="998125"/>
          </a:xfrm>
          <a:prstGeom prst="rect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3" name="AutoShape 3"/>
          <p:cNvSpPr/>
          <p:nvPr/>
        </p:nvSpPr>
        <p:spPr>
          <a:xfrm rot="2700000">
            <a:off x="6463760" y="4785265"/>
            <a:ext cx="998125" cy="998125"/>
          </a:xfrm>
          <a:prstGeom prst="rect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4" name="AutoShape 4"/>
          <p:cNvSpPr/>
          <p:nvPr/>
        </p:nvSpPr>
        <p:spPr>
          <a:xfrm rot="2700000">
            <a:off x="1177078" y="2234565"/>
            <a:ext cx="998125" cy="996029"/>
          </a:xfrm>
          <a:prstGeom prst="rect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5" name="Freeform 5"/>
          <p:cNvSpPr/>
          <p:nvPr/>
        </p:nvSpPr>
        <p:spPr>
          <a:xfrm>
            <a:off x="1415156" y="2436781"/>
            <a:ext cx="521970" cy="520922"/>
          </a:xfrm>
          <a:custGeom>
            <a:avLst/>
            <a:gdLst/>
            <a:ahLst/>
            <a:cxnLst/>
            <a:rect l="l" t="t" r="r" b="b"/>
            <a:pathLst>
              <a:path w="376" h="376">
                <a:moveTo>
                  <a:pt x="347" y="284"/>
                </a:moveTo>
                <a:cubicBezTo>
                  <a:pt x="347" y="238"/>
                  <a:pt x="347" y="238"/>
                  <a:pt x="347" y="238"/>
                </a:cubicBezTo>
                <a:cubicBezTo>
                  <a:pt x="347" y="210"/>
                  <a:pt x="328" y="169"/>
                  <a:pt x="278" y="169"/>
                </a:cubicBezTo>
                <a:cubicBezTo>
                  <a:pt x="238" y="169"/>
                  <a:pt x="238" y="169"/>
                  <a:pt x="238" y="169"/>
                </a:cubicBezTo>
                <a:cubicBezTo>
                  <a:pt x="210" y="169"/>
                  <a:pt x="207" y="155"/>
                  <a:pt x="207" y="148"/>
                </a:cubicBezTo>
                <a:cubicBezTo>
                  <a:pt x="207" y="92"/>
                  <a:pt x="207" y="92"/>
                  <a:pt x="207" y="92"/>
                </a:cubicBezTo>
                <a:cubicBezTo>
                  <a:pt x="224" y="85"/>
                  <a:pt x="236" y="68"/>
                  <a:pt x="236" y="48"/>
                </a:cubicBezTo>
                <a:cubicBezTo>
                  <a:pt x="236" y="21"/>
                  <a:pt x="214" y="0"/>
                  <a:pt x="188" y="0"/>
                </a:cubicBezTo>
                <a:cubicBezTo>
                  <a:pt x="161" y="0"/>
                  <a:pt x="140" y="21"/>
                  <a:pt x="140" y="48"/>
                </a:cubicBezTo>
                <a:cubicBezTo>
                  <a:pt x="140" y="68"/>
                  <a:pt x="152" y="85"/>
                  <a:pt x="169" y="92"/>
                </a:cubicBezTo>
                <a:cubicBezTo>
                  <a:pt x="169" y="148"/>
                  <a:pt x="169" y="148"/>
                  <a:pt x="169" y="148"/>
                </a:cubicBezTo>
                <a:cubicBezTo>
                  <a:pt x="169" y="153"/>
                  <a:pt x="167" y="169"/>
                  <a:pt x="138" y="169"/>
                </a:cubicBezTo>
                <a:cubicBezTo>
                  <a:pt x="98" y="169"/>
                  <a:pt x="98" y="169"/>
                  <a:pt x="98" y="169"/>
                </a:cubicBezTo>
                <a:cubicBezTo>
                  <a:pt x="47" y="169"/>
                  <a:pt x="29" y="210"/>
                  <a:pt x="29" y="238"/>
                </a:cubicBezTo>
                <a:cubicBezTo>
                  <a:pt x="29" y="284"/>
                  <a:pt x="29" y="284"/>
                  <a:pt x="29" y="284"/>
                </a:cubicBezTo>
                <a:cubicBezTo>
                  <a:pt x="12" y="291"/>
                  <a:pt x="0" y="308"/>
                  <a:pt x="0" y="328"/>
                </a:cubicBezTo>
                <a:cubicBezTo>
                  <a:pt x="0" y="354"/>
                  <a:pt x="21" y="376"/>
                  <a:pt x="48" y="376"/>
                </a:cubicBezTo>
                <a:cubicBezTo>
                  <a:pt x="74" y="376"/>
                  <a:pt x="96" y="354"/>
                  <a:pt x="96" y="328"/>
                </a:cubicBezTo>
                <a:cubicBezTo>
                  <a:pt x="96" y="308"/>
                  <a:pt x="84" y="291"/>
                  <a:pt x="67" y="284"/>
                </a:cubicBezTo>
                <a:cubicBezTo>
                  <a:pt x="67" y="238"/>
                  <a:pt x="67" y="238"/>
                  <a:pt x="67" y="238"/>
                </a:cubicBezTo>
                <a:cubicBezTo>
                  <a:pt x="67" y="233"/>
                  <a:pt x="68" y="207"/>
                  <a:pt x="98" y="207"/>
                </a:cubicBezTo>
                <a:cubicBezTo>
                  <a:pt x="138" y="207"/>
                  <a:pt x="138" y="207"/>
                  <a:pt x="138" y="207"/>
                </a:cubicBezTo>
                <a:cubicBezTo>
                  <a:pt x="150" y="207"/>
                  <a:pt x="160" y="205"/>
                  <a:pt x="169" y="202"/>
                </a:cubicBezTo>
                <a:cubicBezTo>
                  <a:pt x="169" y="284"/>
                  <a:pt x="169" y="284"/>
                  <a:pt x="169" y="284"/>
                </a:cubicBezTo>
                <a:cubicBezTo>
                  <a:pt x="152" y="291"/>
                  <a:pt x="140" y="308"/>
                  <a:pt x="140" y="328"/>
                </a:cubicBezTo>
                <a:cubicBezTo>
                  <a:pt x="140" y="354"/>
                  <a:pt x="161" y="376"/>
                  <a:pt x="188" y="376"/>
                </a:cubicBezTo>
                <a:cubicBezTo>
                  <a:pt x="214" y="376"/>
                  <a:pt x="236" y="354"/>
                  <a:pt x="236" y="328"/>
                </a:cubicBezTo>
                <a:cubicBezTo>
                  <a:pt x="236" y="308"/>
                  <a:pt x="224" y="291"/>
                  <a:pt x="207" y="284"/>
                </a:cubicBezTo>
                <a:cubicBezTo>
                  <a:pt x="207" y="202"/>
                  <a:pt x="207" y="202"/>
                  <a:pt x="207" y="202"/>
                </a:cubicBezTo>
                <a:cubicBezTo>
                  <a:pt x="215" y="205"/>
                  <a:pt x="226" y="207"/>
                  <a:pt x="238" y="207"/>
                </a:cubicBezTo>
                <a:cubicBezTo>
                  <a:pt x="278" y="207"/>
                  <a:pt x="278" y="207"/>
                  <a:pt x="278" y="207"/>
                </a:cubicBezTo>
                <a:cubicBezTo>
                  <a:pt x="306" y="207"/>
                  <a:pt x="309" y="231"/>
                  <a:pt x="309" y="238"/>
                </a:cubicBezTo>
                <a:cubicBezTo>
                  <a:pt x="309" y="284"/>
                  <a:pt x="309" y="284"/>
                  <a:pt x="309" y="284"/>
                </a:cubicBezTo>
                <a:cubicBezTo>
                  <a:pt x="292" y="291"/>
                  <a:pt x="280" y="308"/>
                  <a:pt x="280" y="328"/>
                </a:cubicBezTo>
                <a:cubicBezTo>
                  <a:pt x="280" y="354"/>
                  <a:pt x="301" y="376"/>
                  <a:pt x="328" y="376"/>
                </a:cubicBezTo>
                <a:cubicBezTo>
                  <a:pt x="354" y="376"/>
                  <a:pt x="376" y="354"/>
                  <a:pt x="376" y="328"/>
                </a:cubicBezTo>
                <a:cubicBezTo>
                  <a:pt x="376" y="308"/>
                  <a:pt x="364" y="291"/>
                  <a:pt x="347" y="284"/>
                </a:cubicBezTo>
                <a:close/>
              </a:path>
              <a:path w="376" h="376">
                <a:moveTo>
                  <a:pt x="75" y="328"/>
                </a:moveTo>
                <a:cubicBezTo>
                  <a:pt x="75" y="343"/>
                  <a:pt x="63" y="356"/>
                  <a:pt x="48" y="356"/>
                </a:cubicBezTo>
                <a:cubicBezTo>
                  <a:pt x="32" y="356"/>
                  <a:pt x="20" y="343"/>
                  <a:pt x="20" y="328"/>
                </a:cubicBezTo>
                <a:cubicBezTo>
                  <a:pt x="20" y="313"/>
                  <a:pt x="32" y="300"/>
                  <a:pt x="48" y="300"/>
                </a:cubicBezTo>
                <a:cubicBezTo>
                  <a:pt x="63" y="300"/>
                  <a:pt x="75" y="313"/>
                  <a:pt x="75" y="328"/>
                </a:cubicBezTo>
                <a:close/>
              </a:path>
              <a:path w="376" h="376">
                <a:moveTo>
                  <a:pt x="160" y="48"/>
                </a:moveTo>
                <a:cubicBezTo>
                  <a:pt x="160" y="33"/>
                  <a:pt x="172" y="20"/>
                  <a:pt x="188" y="20"/>
                </a:cubicBezTo>
                <a:cubicBezTo>
                  <a:pt x="203" y="20"/>
                  <a:pt x="215" y="33"/>
                  <a:pt x="215" y="48"/>
                </a:cubicBezTo>
                <a:cubicBezTo>
                  <a:pt x="215" y="63"/>
                  <a:pt x="203" y="76"/>
                  <a:pt x="188" y="76"/>
                </a:cubicBezTo>
                <a:cubicBezTo>
                  <a:pt x="172" y="76"/>
                  <a:pt x="160" y="63"/>
                  <a:pt x="160" y="48"/>
                </a:cubicBezTo>
                <a:close/>
              </a:path>
              <a:path w="376" h="376">
                <a:moveTo>
                  <a:pt x="215" y="328"/>
                </a:moveTo>
                <a:cubicBezTo>
                  <a:pt x="215" y="343"/>
                  <a:pt x="203" y="356"/>
                  <a:pt x="188" y="356"/>
                </a:cubicBezTo>
                <a:cubicBezTo>
                  <a:pt x="172" y="356"/>
                  <a:pt x="160" y="343"/>
                  <a:pt x="160" y="328"/>
                </a:cubicBezTo>
                <a:cubicBezTo>
                  <a:pt x="160" y="313"/>
                  <a:pt x="172" y="300"/>
                  <a:pt x="188" y="300"/>
                </a:cubicBezTo>
                <a:cubicBezTo>
                  <a:pt x="203" y="300"/>
                  <a:pt x="215" y="313"/>
                  <a:pt x="215" y="328"/>
                </a:cubicBezTo>
                <a:close/>
              </a:path>
              <a:path w="376" h="376">
                <a:moveTo>
                  <a:pt x="328" y="356"/>
                </a:moveTo>
                <a:cubicBezTo>
                  <a:pt x="312" y="356"/>
                  <a:pt x="300" y="343"/>
                  <a:pt x="300" y="328"/>
                </a:cubicBezTo>
                <a:cubicBezTo>
                  <a:pt x="300" y="313"/>
                  <a:pt x="312" y="300"/>
                  <a:pt x="328" y="300"/>
                </a:cubicBezTo>
                <a:cubicBezTo>
                  <a:pt x="343" y="300"/>
                  <a:pt x="355" y="313"/>
                  <a:pt x="355" y="328"/>
                </a:cubicBezTo>
                <a:cubicBezTo>
                  <a:pt x="355" y="343"/>
                  <a:pt x="343" y="356"/>
                  <a:pt x="328" y="356"/>
                </a:cubicBez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6" name="AutoShape 6"/>
          <p:cNvSpPr/>
          <p:nvPr/>
        </p:nvSpPr>
        <p:spPr>
          <a:xfrm rot="2700000">
            <a:off x="6463760" y="2229898"/>
            <a:ext cx="998125" cy="998125"/>
          </a:xfrm>
          <a:prstGeom prst="rect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7" name="Freeform 7"/>
          <p:cNvSpPr/>
          <p:nvPr/>
        </p:nvSpPr>
        <p:spPr>
          <a:xfrm>
            <a:off x="6651498" y="2429828"/>
            <a:ext cx="622649" cy="637223"/>
          </a:xfrm>
          <a:custGeom>
            <a:avLst/>
            <a:gdLst/>
            <a:ahLst/>
            <a:cxnLst/>
            <a:rect l="l" t="t" r="r" b="b"/>
            <a:pathLst>
              <a:path w="417" h="426">
                <a:moveTo>
                  <a:pt x="121" y="94"/>
                </a:moveTo>
                <a:cubicBezTo>
                  <a:pt x="98" y="116"/>
                  <a:pt x="0" y="256"/>
                  <a:pt x="85" y="341"/>
                </a:cubicBezTo>
                <a:cubicBezTo>
                  <a:pt x="170" y="426"/>
                  <a:pt x="309" y="328"/>
                  <a:pt x="332" y="305"/>
                </a:cubicBezTo>
                <a:cubicBezTo>
                  <a:pt x="354" y="283"/>
                  <a:pt x="325" y="217"/>
                  <a:pt x="267" y="159"/>
                </a:cubicBezTo>
                <a:cubicBezTo>
                  <a:pt x="209" y="101"/>
                  <a:pt x="143" y="72"/>
                  <a:pt x="121" y="94"/>
                </a:cubicBezTo>
                <a:close/>
              </a:path>
              <a:path w="417" h="426">
                <a:moveTo>
                  <a:pt x="306" y="286"/>
                </a:moveTo>
                <a:cubicBezTo>
                  <a:pt x="299" y="292"/>
                  <a:pt x="248" y="277"/>
                  <a:pt x="199" y="227"/>
                </a:cubicBezTo>
                <a:cubicBezTo>
                  <a:pt x="149" y="178"/>
                  <a:pt x="134" y="127"/>
                  <a:pt x="140" y="120"/>
                </a:cubicBezTo>
                <a:cubicBezTo>
                  <a:pt x="147" y="113"/>
                  <a:pt x="198" y="129"/>
                  <a:pt x="247" y="179"/>
                </a:cubicBezTo>
                <a:cubicBezTo>
                  <a:pt x="297" y="228"/>
                  <a:pt x="313" y="279"/>
                  <a:pt x="306" y="286"/>
                </a:cubicBezTo>
                <a:close/>
              </a:path>
              <a:path w="417" h="426">
                <a:moveTo>
                  <a:pt x="309" y="128"/>
                </a:moveTo>
                <a:cubicBezTo>
                  <a:pt x="314" y="128"/>
                  <a:pt x="319" y="126"/>
                  <a:pt x="323" y="122"/>
                </a:cubicBezTo>
                <a:cubicBezTo>
                  <a:pt x="361" y="84"/>
                  <a:pt x="361" y="84"/>
                  <a:pt x="361" y="84"/>
                </a:cubicBezTo>
                <a:cubicBezTo>
                  <a:pt x="369" y="76"/>
                  <a:pt x="369" y="64"/>
                  <a:pt x="361" y="56"/>
                </a:cubicBezTo>
                <a:cubicBezTo>
                  <a:pt x="353" y="48"/>
                  <a:pt x="341" y="48"/>
                  <a:pt x="333" y="56"/>
                </a:cubicBezTo>
                <a:cubicBezTo>
                  <a:pt x="295" y="94"/>
                  <a:pt x="295" y="94"/>
                  <a:pt x="295" y="94"/>
                </a:cubicBezTo>
                <a:cubicBezTo>
                  <a:pt x="287" y="102"/>
                  <a:pt x="287" y="115"/>
                  <a:pt x="295" y="122"/>
                </a:cubicBezTo>
                <a:cubicBezTo>
                  <a:pt x="299" y="126"/>
                  <a:pt x="304" y="128"/>
                  <a:pt x="309" y="128"/>
                </a:cubicBezTo>
                <a:close/>
              </a:path>
              <a:path w="417" h="426">
                <a:moveTo>
                  <a:pt x="237" y="79"/>
                </a:moveTo>
                <a:cubicBezTo>
                  <a:pt x="240" y="81"/>
                  <a:pt x="243" y="81"/>
                  <a:pt x="247" y="81"/>
                </a:cubicBezTo>
                <a:cubicBezTo>
                  <a:pt x="254" y="81"/>
                  <a:pt x="260" y="78"/>
                  <a:pt x="264" y="71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23"/>
                  <a:pt x="288" y="11"/>
                  <a:pt x="278" y="5"/>
                </a:cubicBezTo>
                <a:cubicBezTo>
                  <a:pt x="268" y="0"/>
                  <a:pt x="256" y="3"/>
                  <a:pt x="251" y="13"/>
                </a:cubicBezTo>
                <a:cubicBezTo>
                  <a:pt x="229" y="52"/>
                  <a:pt x="229" y="52"/>
                  <a:pt x="229" y="52"/>
                </a:cubicBezTo>
                <a:cubicBezTo>
                  <a:pt x="224" y="61"/>
                  <a:pt x="227" y="73"/>
                  <a:pt x="237" y="79"/>
                </a:cubicBezTo>
                <a:close/>
              </a:path>
              <a:path w="417" h="426">
                <a:moveTo>
                  <a:pt x="412" y="139"/>
                </a:moveTo>
                <a:cubicBezTo>
                  <a:pt x="406" y="129"/>
                  <a:pt x="394" y="126"/>
                  <a:pt x="385" y="131"/>
                </a:cubicBezTo>
                <a:cubicBezTo>
                  <a:pt x="346" y="153"/>
                  <a:pt x="346" y="153"/>
                  <a:pt x="346" y="153"/>
                </a:cubicBezTo>
                <a:cubicBezTo>
                  <a:pt x="336" y="158"/>
                  <a:pt x="333" y="171"/>
                  <a:pt x="338" y="180"/>
                </a:cubicBezTo>
                <a:cubicBezTo>
                  <a:pt x="342" y="187"/>
                  <a:pt x="349" y="190"/>
                  <a:pt x="356" y="190"/>
                </a:cubicBezTo>
                <a:cubicBezTo>
                  <a:pt x="359" y="190"/>
                  <a:pt x="363" y="190"/>
                  <a:pt x="366" y="188"/>
                </a:cubicBezTo>
                <a:cubicBezTo>
                  <a:pt x="404" y="166"/>
                  <a:pt x="404" y="166"/>
                  <a:pt x="404" y="166"/>
                </a:cubicBezTo>
                <a:cubicBezTo>
                  <a:pt x="414" y="161"/>
                  <a:pt x="417" y="149"/>
                  <a:pt x="412" y="139"/>
                </a:cubicBez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8" name="TextBox 8"/>
          <p:cNvSpPr txBox="1"/>
          <p:nvPr/>
        </p:nvSpPr>
        <p:spPr>
          <a:xfrm>
            <a:off x="2528401" y="1607814"/>
            <a:ext cx="3394996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针对性招式训练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28401" y="4294142"/>
            <a:ext cx="3394996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时辰选择建议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924964" y="1607814"/>
            <a:ext cx="3394996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呼吸吐纳配合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924964" y="4294142"/>
            <a:ext cx="3394996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特殊人群改良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528401" y="2056511"/>
            <a:ext cx="3394996" cy="1654845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重点练习八段锦"两手托天理三焦"和"调理脾胃须单举"两式，通过舒展胸廓、升降气机来增强肺功能，每个动作重复8-12次为一组，每日练习3组为宜。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528401" y="4714264"/>
            <a:ext cx="3394996" cy="1654845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最佳练习时段为上午9-11时（脾经当令）或下午15-17时（膀胱经当令），此时自然界阳气较盛，配合导引动作可事半功倍，避免在阴气重的夜间过度运动。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924964" y="2056511"/>
            <a:ext cx="3394996" cy="1654845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在太极拳"云手"动作中配合"六字诀"的"呬"字呼气法（发"sī"音），能有效清理肺经浊气，改善慢性支气管炎患者的换气功能。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924964" y="4714264"/>
            <a:ext cx="3394996" cy="1654845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针对关节退变患者，推荐采用"高架式"太极拳（动作幅度减小30%），配合坐式八段锦中的"摇头摆尾去心火"改良版，在保护关节的同时实现气血调畅。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太极拳/八段锦练习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335670" y="5076587"/>
            <a:ext cx="680942" cy="415480"/>
          </a:xfrm>
          <a:custGeom>
            <a:avLst/>
            <a:gdLst/>
            <a:ahLst/>
            <a:cxnLst/>
            <a:rect l="l" t="t" r="r" b="b"/>
            <a:pathLst>
              <a:path w="400" h="244">
                <a:moveTo>
                  <a:pt x="152" y="7"/>
                </a:moveTo>
                <a:cubicBezTo>
                  <a:pt x="145" y="0"/>
                  <a:pt x="135" y="0"/>
                  <a:pt x="127" y="7"/>
                </a:cubicBezTo>
                <a:cubicBezTo>
                  <a:pt x="0" y="122"/>
                  <a:pt x="0" y="122"/>
                  <a:pt x="0" y="122"/>
                </a:cubicBezTo>
                <a:cubicBezTo>
                  <a:pt x="127" y="237"/>
                  <a:pt x="127" y="237"/>
                  <a:pt x="127" y="237"/>
                </a:cubicBezTo>
                <a:cubicBezTo>
                  <a:pt x="135" y="244"/>
                  <a:pt x="145" y="244"/>
                  <a:pt x="152" y="237"/>
                </a:cubicBezTo>
                <a:cubicBezTo>
                  <a:pt x="159" y="230"/>
                  <a:pt x="159" y="219"/>
                  <a:pt x="152" y="212"/>
                </a:cubicBezTo>
                <a:cubicBezTo>
                  <a:pt x="53" y="122"/>
                  <a:pt x="53" y="122"/>
                  <a:pt x="53" y="122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9" y="25"/>
                  <a:pt x="159" y="14"/>
                  <a:pt x="152" y="7"/>
                </a:cubicBezTo>
                <a:close/>
              </a:path>
              <a:path w="400" h="244">
                <a:moveTo>
                  <a:pt x="272" y="7"/>
                </a:moveTo>
                <a:cubicBezTo>
                  <a:pt x="265" y="0"/>
                  <a:pt x="255" y="0"/>
                  <a:pt x="248" y="7"/>
                </a:cubicBezTo>
                <a:cubicBezTo>
                  <a:pt x="240" y="14"/>
                  <a:pt x="241" y="25"/>
                  <a:pt x="248" y="32"/>
                </a:cubicBezTo>
                <a:cubicBezTo>
                  <a:pt x="347" y="122"/>
                  <a:pt x="347" y="122"/>
                  <a:pt x="347" y="122"/>
                </a:cubicBezTo>
                <a:cubicBezTo>
                  <a:pt x="248" y="212"/>
                  <a:pt x="248" y="212"/>
                  <a:pt x="248" y="212"/>
                </a:cubicBezTo>
                <a:cubicBezTo>
                  <a:pt x="241" y="219"/>
                  <a:pt x="240" y="230"/>
                  <a:pt x="248" y="237"/>
                </a:cubicBezTo>
                <a:cubicBezTo>
                  <a:pt x="255" y="244"/>
                  <a:pt x="265" y="244"/>
                  <a:pt x="272" y="237"/>
                </a:cubicBezTo>
                <a:cubicBezTo>
                  <a:pt x="400" y="122"/>
                  <a:pt x="400" y="122"/>
                  <a:pt x="400" y="122"/>
                </a:cubicBezTo>
                <a:lnTo>
                  <a:pt x="272" y="7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18" name="Freeform 18"/>
          <p:cNvSpPr/>
          <p:nvPr/>
        </p:nvSpPr>
        <p:spPr>
          <a:xfrm>
            <a:off x="6724412" y="5048536"/>
            <a:ext cx="476822" cy="475202"/>
          </a:xfrm>
          <a:custGeom>
            <a:avLst/>
            <a:gdLst/>
            <a:ahLst/>
            <a:cxnLst/>
            <a:rect l="l" t="t" r="r" b="b"/>
            <a:pathLst>
              <a:path w="316" h="316">
                <a:moveTo>
                  <a:pt x="287" y="29"/>
                </a:moveTo>
                <a:cubicBezTo>
                  <a:pt x="258" y="0"/>
                  <a:pt x="236" y="4"/>
                  <a:pt x="236" y="4"/>
                </a:cubicBezTo>
                <a:cubicBezTo>
                  <a:pt x="135" y="105"/>
                  <a:pt x="135" y="105"/>
                  <a:pt x="135" y="105"/>
                </a:cubicBezTo>
                <a:cubicBezTo>
                  <a:pt x="20" y="221"/>
                  <a:pt x="20" y="221"/>
                  <a:pt x="20" y="221"/>
                </a:cubicBezTo>
                <a:cubicBezTo>
                  <a:pt x="0" y="316"/>
                  <a:pt x="0" y="316"/>
                  <a:pt x="0" y="316"/>
                </a:cubicBezTo>
                <a:cubicBezTo>
                  <a:pt x="95" y="296"/>
                  <a:pt x="95" y="296"/>
                  <a:pt x="95" y="296"/>
                </a:cubicBezTo>
                <a:cubicBezTo>
                  <a:pt x="210" y="180"/>
                  <a:pt x="210" y="180"/>
                  <a:pt x="210" y="180"/>
                </a:cubicBezTo>
                <a:cubicBezTo>
                  <a:pt x="312" y="79"/>
                  <a:pt x="312" y="79"/>
                  <a:pt x="312" y="79"/>
                </a:cubicBezTo>
                <a:cubicBezTo>
                  <a:pt x="312" y="79"/>
                  <a:pt x="316" y="58"/>
                  <a:pt x="287" y="29"/>
                </a:cubicBezTo>
                <a:close/>
              </a:path>
              <a:path w="316" h="316">
                <a:moveTo>
                  <a:pt x="89" y="284"/>
                </a:moveTo>
                <a:cubicBezTo>
                  <a:pt x="57" y="291"/>
                  <a:pt x="57" y="291"/>
                  <a:pt x="57" y="291"/>
                </a:cubicBezTo>
                <a:cubicBezTo>
                  <a:pt x="54" y="285"/>
                  <a:pt x="50" y="280"/>
                  <a:pt x="43" y="273"/>
                </a:cubicBezTo>
                <a:cubicBezTo>
                  <a:pt x="36" y="266"/>
                  <a:pt x="30" y="262"/>
                  <a:pt x="24" y="259"/>
                </a:cubicBezTo>
                <a:cubicBezTo>
                  <a:pt x="31" y="226"/>
                  <a:pt x="31" y="226"/>
                  <a:pt x="31" y="226"/>
                </a:cubicBezTo>
                <a:cubicBezTo>
                  <a:pt x="41" y="217"/>
                  <a:pt x="41" y="217"/>
                  <a:pt x="41" y="217"/>
                </a:cubicBezTo>
                <a:cubicBezTo>
                  <a:pt x="41" y="217"/>
                  <a:pt x="58" y="217"/>
                  <a:pt x="78" y="237"/>
                </a:cubicBezTo>
                <a:cubicBezTo>
                  <a:pt x="98" y="257"/>
                  <a:pt x="99" y="275"/>
                  <a:pt x="99" y="275"/>
                </a:cubicBezTo>
                <a:lnTo>
                  <a:pt x="89" y="284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52663" y="1986324"/>
            <a:ext cx="7686675" cy="157162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en-US" sz="7650" b="1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05</a:t>
            </a:r>
            <a:endParaRPr lang="en-US" sz="7650" b="1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53596" y="3742786"/>
            <a:ext cx="10484808" cy="1798058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饮食禁忌与推荐</a:t>
            </a:r>
            <a:endParaRPr lang="en-US" sz="4500" b="1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93684" y="2559207"/>
            <a:ext cx="6316980" cy="2343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049538" y="2940368"/>
            <a:ext cx="1764635" cy="9772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normAutofit/>
          </a:bodyPr>
          <a:lstStyle/>
          <a:p>
            <a:pPr algn="r">
              <a:lnSpc>
                <a:spcPct val="100000"/>
              </a:lnSpc>
              <a:spcBef>
                <a:spcPts val="375"/>
              </a:spcBef>
            </a:pPr>
            <a:r>
              <a:rPr lang="en-US" sz="5100" b="1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目录</a:t>
            </a:r>
            <a:endParaRPr lang="en-US" sz="5100" b="1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583774" y="630198"/>
            <a:ext cx="5716905" cy="234315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</a:p>
        </p:txBody>
      </p:sp>
      <p:sp>
        <p:nvSpPr>
          <p:cNvPr id="6" name="TextBox 6"/>
          <p:cNvSpPr txBox="1"/>
          <p:nvPr/>
        </p:nvSpPr>
        <p:spPr>
          <a:xfrm>
            <a:off x="6215063" y="1598482"/>
            <a:ext cx="5791200" cy="85583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</a:p>
        </p:txBody>
      </p:sp>
      <p:sp>
        <p:nvSpPr>
          <p:cNvPr id="7" name="TextBox 7"/>
          <p:cNvSpPr txBox="1"/>
          <p:nvPr/>
        </p:nvSpPr>
        <p:spPr>
          <a:xfrm>
            <a:off x="6381752" y="1281113"/>
            <a:ext cx="545956" cy="2681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700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01</a:t>
            </a:r>
            <a:endParaRPr lang="en-US" sz="2700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378596" y="1958261"/>
            <a:ext cx="549111" cy="2681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700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02</a:t>
            </a:r>
            <a:endParaRPr lang="en-US" sz="2700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378596" y="2660416"/>
            <a:ext cx="549111" cy="2681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700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03</a:t>
            </a:r>
            <a:endParaRPr lang="en-US" sz="2700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381752" y="3368826"/>
            <a:ext cx="545956" cy="26815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700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04</a:t>
            </a:r>
            <a:endParaRPr lang="en-US" sz="2700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065691" y="1309688"/>
            <a:ext cx="4229970" cy="3524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100">
                <a:solidFill>
                  <a:srgbClr val="232323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呼吸道疾病防治</a:t>
            </a:r>
            <a:endParaRPr lang="en-US" sz="2100">
              <a:solidFill>
                <a:srgbClr val="232323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065691" y="1972572"/>
            <a:ext cx="4229970" cy="3524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100">
                <a:solidFill>
                  <a:srgbClr val="232323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心脑血管疾病防护</a:t>
            </a:r>
            <a:endParaRPr lang="en-US" sz="2100">
              <a:solidFill>
                <a:srgbClr val="232323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7065691" y="2683575"/>
            <a:ext cx="4229970" cy="3524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100">
                <a:solidFill>
                  <a:srgbClr val="232323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内分泌系统调养</a:t>
            </a:r>
            <a:endParaRPr lang="en-US" sz="2100">
              <a:solidFill>
                <a:srgbClr val="232323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065691" y="3397401"/>
            <a:ext cx="4229970" cy="3524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100">
                <a:solidFill>
                  <a:srgbClr val="232323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中医养生策略</a:t>
            </a:r>
            <a:endParaRPr lang="en-US" sz="2100">
              <a:solidFill>
                <a:srgbClr val="232323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391460" y="4057589"/>
            <a:ext cx="552450" cy="44767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700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05</a:t>
            </a:r>
            <a:endParaRPr lang="en-US" sz="2700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394615" y="4756474"/>
            <a:ext cx="542925" cy="44767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700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06</a:t>
            </a:r>
            <a:endParaRPr lang="en-US" sz="2700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078555" y="4080748"/>
            <a:ext cx="4229970" cy="3524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100">
                <a:solidFill>
                  <a:srgbClr val="232323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饮食禁忌与推荐</a:t>
            </a:r>
            <a:endParaRPr lang="en-US" sz="2100">
              <a:solidFill>
                <a:srgbClr val="232323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7078555" y="4785049"/>
            <a:ext cx="4229970" cy="35242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>
              <a:lnSpc>
                <a:spcPct val="100000"/>
              </a:lnSpc>
              <a:spcBef>
                <a:spcPts val="375"/>
              </a:spcBef>
            </a:pPr>
            <a:r>
              <a:rPr lang="en-US" sz="2100">
                <a:solidFill>
                  <a:srgbClr val="232323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特殊人群防护指南</a:t>
            </a:r>
            <a:endParaRPr lang="en-US" sz="2100">
              <a:solidFill>
                <a:srgbClr val="232323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0000"/>
          </a:blip>
          <a:srcRect t="16650" b="16650"/>
          <a:stretch>
            <a:fillRect/>
          </a:stretch>
        </p:blipFill>
        <p:spPr>
          <a:xfrm>
            <a:off x="425795" y="2384018"/>
            <a:ext cx="3415971" cy="34159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滋阴润燥食材清单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4113475" y="1643082"/>
            <a:ext cx="3657600" cy="2219857"/>
          </a:xfrm>
          <a:prstGeom prst="roundRect">
            <a:avLst>
              <a:gd name="adj" fmla="val 16667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5" name="TextBox 5"/>
          <p:cNvSpPr txBox="1"/>
          <p:nvPr/>
        </p:nvSpPr>
        <p:spPr>
          <a:xfrm>
            <a:off x="4312581" y="1836534"/>
            <a:ext cx="3251104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银耳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312581" y="2273337"/>
            <a:ext cx="3251104" cy="1308693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富含天然植物胶质和多种氨基酸，能有效缓解秋燥引起的皮肤干痒、咽喉不适，建议搭配枸杞、红枣炖煮成羹，增强滋阴效果。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8070842" y="1650556"/>
            <a:ext cx="3657600" cy="2219857"/>
          </a:xfrm>
          <a:prstGeom prst="roundRect">
            <a:avLst>
              <a:gd name="adj" fmla="val 16667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8" name="TextBox 8"/>
          <p:cNvSpPr txBox="1"/>
          <p:nvPr/>
        </p:nvSpPr>
        <p:spPr>
          <a:xfrm>
            <a:off x="8269948" y="1844009"/>
            <a:ext cx="3251104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百合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269948" y="2280812"/>
            <a:ext cx="3251104" cy="130121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性微寒味甘，具有清心润肺、止咳安神功效，特别适合干咳无痰、失眠多梦人群，可制作百合莲子粥或清炒西芹百合。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0" name="AutoShape 10"/>
          <p:cNvSpPr/>
          <p:nvPr/>
        </p:nvSpPr>
        <p:spPr>
          <a:xfrm>
            <a:off x="4120950" y="4294709"/>
            <a:ext cx="3657600" cy="2219857"/>
          </a:xfrm>
          <a:prstGeom prst="roundRect">
            <a:avLst>
              <a:gd name="adj" fmla="val 16667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11" name="TextBox 11"/>
          <p:cNvSpPr txBox="1"/>
          <p:nvPr/>
        </p:nvSpPr>
        <p:spPr>
          <a:xfrm>
            <a:off x="4320056" y="4488162"/>
            <a:ext cx="3251104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雪梨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320056" y="4924965"/>
            <a:ext cx="3251104" cy="1316168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含85%水分及丰富果糖，生津止渴效果显著，推荐与川贝、冰糖炖煮成川贝雪梨盅，对肺热咳嗽有良效。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8078316" y="4302184"/>
            <a:ext cx="3657600" cy="2219857"/>
          </a:xfrm>
          <a:prstGeom prst="roundRect">
            <a:avLst>
              <a:gd name="adj" fmla="val 16667"/>
            </a:avLst>
          </a:prstGeom>
          <a:solidFill>
            <a:schemeClr val="lt2">
              <a:alpha val="100000"/>
            </a:schemeClr>
          </a:solidFill>
        </p:spPr>
      </p:sp>
      <p:sp>
        <p:nvSpPr>
          <p:cNvPr id="14" name="TextBox 14"/>
          <p:cNvSpPr txBox="1"/>
          <p:nvPr/>
        </p:nvSpPr>
        <p:spPr>
          <a:xfrm>
            <a:off x="8277423" y="4495637"/>
            <a:ext cx="3251104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山药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277423" y="4932440"/>
            <a:ext cx="3251104" cy="1308693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黏液蛋白能保护胃黏膜，改善脾胃虚弱，建议蒸食或与排骨同炖，消化吸收率更高。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0000"/>
          </a:blip>
          <a:srcRect l="4368" r="4368"/>
          <a:stretch>
            <a:fillRect/>
          </a:stretch>
        </p:blipFill>
        <p:spPr>
          <a:xfrm>
            <a:off x="8173203" y="1439550"/>
            <a:ext cx="3269244" cy="238814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高糖高脂食品限制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alphaModFix amt="100000"/>
          </a:blip>
          <a:srcRect l="4368" r="4368"/>
          <a:stretch>
            <a:fillRect/>
          </a:stretch>
        </p:blipFill>
        <p:spPr>
          <a:xfrm>
            <a:off x="8173203" y="3980534"/>
            <a:ext cx="3269244" cy="238814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82606" y="1947878"/>
            <a:ext cx="6234696" cy="914400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如油条、炸鸡等含大量反式脂肪酸，会加重血液粘稠度，增加心脑血管疾病发作风险，每周摄入不超过1次。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82606" y="1370655"/>
            <a:ext cx="4219575" cy="738707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油炸食品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82606" y="3712973"/>
            <a:ext cx="6234696" cy="914400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蛋糕、曲奇等含精制糖和氢化植物油，易导致血糖波动和肥胖，糖尿病患者应完全避免，健康人群每月食用控制在2次内。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82606" y="3116450"/>
            <a:ext cx="4219575" cy="736876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加工甜点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82606" y="5377103"/>
            <a:ext cx="6234696" cy="914400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五花肉、动物内脏等高胆固醇食物会加重动脉硬化，建议用鱼肉、去皮禽肉替代，每周红肉摄入不超过500克。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82606" y="4799881"/>
            <a:ext cx="4219575" cy="749453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肥腻肉类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42238" y="1676264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01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42238" y="3414840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02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42238" y="5136121"/>
            <a:ext cx="849630" cy="4819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/>
          <a:p>
            <a:pPr algn="ctr">
              <a:lnSpc>
                <a:spcPct val="100000"/>
              </a:lnSpc>
              <a:spcBef>
                <a:spcPts val="375"/>
              </a:spcBef>
            </a:pPr>
            <a:r>
              <a:rPr lang="en-US" sz="2400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03</a:t>
            </a:r>
            <a:endParaRPr lang="en-US" sz="2400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4" name="AutoShape 14"/>
          <p:cNvSpPr/>
          <p:nvPr/>
        </p:nvSpPr>
        <p:spPr>
          <a:xfrm>
            <a:off x="647738" y="1597932"/>
            <a:ext cx="638629" cy="638629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15" name="AutoShape 15"/>
          <p:cNvSpPr/>
          <p:nvPr/>
        </p:nvSpPr>
        <p:spPr>
          <a:xfrm>
            <a:off x="647738" y="3327861"/>
            <a:ext cx="638629" cy="638629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16" name="AutoShape 16"/>
          <p:cNvSpPr/>
          <p:nvPr/>
        </p:nvSpPr>
        <p:spPr>
          <a:xfrm>
            <a:off x="647738" y="5057789"/>
            <a:ext cx="638629" cy="638629"/>
          </a:xfrm>
          <a:prstGeom prst="rect">
            <a:avLst/>
          </a:prstGeom>
          <a:noFill/>
          <a:ln w="19050">
            <a:solidFill>
              <a:schemeClr val="accent1">
                <a:alpha val="100000"/>
              </a:schemeClr>
            </a:solidFill>
            <a:prstDash val="solid"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适宜药膳配方</a:t>
            </a:r>
            <a:endParaRPr lang="en-US" sz="3000" b="1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007832" y="4570664"/>
            <a:ext cx="2301803" cy="4547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1">
            <a:noAutofit/>
          </a:bodyPr>
          <a:lstStyle/>
          <a:p>
            <a:pPr algn="ctr">
              <a:defRPr/>
            </a:pPr>
            <a:r>
              <a:rPr lang="en-US" sz="18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四神汤</a:t>
            </a:r>
            <a:endParaRPr lang="en-US" sz="1100"/>
          </a:p>
        </p:txBody>
      </p:sp>
      <p:sp>
        <p:nvSpPr>
          <p:cNvPr id="4" name="TextBox 4"/>
          <p:cNvSpPr txBox="1"/>
          <p:nvPr/>
        </p:nvSpPr>
        <p:spPr>
          <a:xfrm>
            <a:off x="3501267" y="4997668"/>
            <a:ext cx="2543175" cy="1413631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北沙参30g+玉竹20g+老鸭半只，滋阴润燥作用持久，对长期干咳人群尤为适宜，隔周服用1次。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3621953" y="4570664"/>
            <a:ext cx="2301803" cy="4547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1">
            <a:noAutofit/>
          </a:bodyPr>
          <a:lstStyle/>
          <a:p>
            <a:pPr algn="ctr">
              <a:defRPr/>
            </a:pPr>
            <a:r>
              <a:rPr lang="en-US" sz="18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沙参玉竹老鸭汤</a:t>
            </a:r>
            <a:endParaRPr lang="en-US" sz="1100"/>
          </a:p>
        </p:txBody>
      </p:sp>
      <p:sp>
        <p:nvSpPr>
          <p:cNvPr id="6" name="AutoShape 6"/>
          <p:cNvSpPr/>
          <p:nvPr/>
        </p:nvSpPr>
        <p:spPr>
          <a:xfrm>
            <a:off x="6328329" y="4570664"/>
            <a:ext cx="2315110" cy="4547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1">
            <a:no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18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当归生姜羊肉汤</a:t>
            </a:r>
            <a:endParaRPr lang="en-US" sz="1100"/>
          </a:p>
        </p:txBody>
      </p:sp>
      <p:sp>
        <p:nvSpPr>
          <p:cNvPr id="7" name="AutoShape 7"/>
          <p:cNvSpPr/>
          <p:nvPr/>
        </p:nvSpPr>
        <p:spPr>
          <a:xfrm>
            <a:off x="9057138" y="4570664"/>
            <a:ext cx="2359245" cy="4547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1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18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黄芪枸杞乌鸡汤</a:t>
            </a:r>
            <a:endParaRPr lang="en-US" sz="1100"/>
          </a:p>
        </p:txBody>
      </p:sp>
      <p:sp>
        <p:nvSpPr>
          <p:cNvPr id="8" name="TextBox 8"/>
          <p:cNvSpPr txBox="1"/>
          <p:nvPr/>
        </p:nvSpPr>
        <p:spPr>
          <a:xfrm>
            <a:off x="799842" y="4997668"/>
            <a:ext cx="2543084" cy="1413631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茯苓20g+芡实15g+莲子15g+山药20g配伍猪肚，健脾祛湿效果显著，适合脾虚腹泻者每周食用2-3次。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14296" y="4997668"/>
            <a:ext cx="2543175" cy="1413631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当归10g+生姜15g+羊肉500g，温补气血改善四肢冰凉，冬至前后每周1剂，高血压患者慎用。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948907" y="4997668"/>
            <a:ext cx="2543175" cy="1413631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ctr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炙黄芪30g+枸杞20g+乌鸡1只，提升免疫力效果明显，术后体虚者每周1剂连续4周。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2663854" y="1807887"/>
            <a:ext cx="952500" cy="952500"/>
          </a:xfrm>
          <a:prstGeom prst="diamond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2" name="AutoShape 12"/>
          <p:cNvSpPr/>
          <p:nvPr/>
        </p:nvSpPr>
        <p:spPr>
          <a:xfrm>
            <a:off x="5642966" y="3300334"/>
            <a:ext cx="952500" cy="952500"/>
          </a:xfrm>
          <a:prstGeom prst="diamond">
            <a:avLst/>
          </a:prstGeom>
          <a:solidFill>
            <a:schemeClr val="accent2">
              <a:alpha val="100000"/>
              <a:lumMod val="50000"/>
            </a:schemeClr>
          </a:solidFill>
        </p:spPr>
      </p:sp>
      <p:sp>
        <p:nvSpPr>
          <p:cNvPr id="13" name="AutoShape 13"/>
          <p:cNvSpPr/>
          <p:nvPr/>
        </p:nvSpPr>
        <p:spPr>
          <a:xfrm>
            <a:off x="8617715" y="1807887"/>
            <a:ext cx="952500" cy="952500"/>
          </a:xfrm>
          <a:prstGeom prst="diamond">
            <a:avLst/>
          </a:prstGeom>
          <a:solidFill>
            <a:schemeClr val="accent3">
              <a:alpha val="100000"/>
              <a:lumMod val="75000"/>
            </a:schemeClr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833134" y="1931712"/>
            <a:ext cx="2476500" cy="2476500"/>
          </a:xfrm>
          <a:prstGeom prst="diamond">
            <a:avLst/>
          </a:prstGeom>
          <a:solidFill>
            <a:schemeClr val="accent1">
              <a:alpha val="100000"/>
            </a:schemeClr>
          </a:solidFill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alphaModFix amt="100000"/>
          </a:blip>
          <a:srcRect t="16553" b="16553"/>
          <a:stretch>
            <a:fillRect/>
          </a:stretch>
        </p:blipFill>
        <p:spPr>
          <a:xfrm>
            <a:off x="3534604" y="1931712"/>
            <a:ext cx="2476500" cy="2476500"/>
          </a:xfrm>
          <a:prstGeom prst="diamond">
            <a:avLst/>
          </a:prstGeom>
          <a:solidFill>
            <a:schemeClr val="accent1">
              <a:alpha val="100000"/>
            </a:schemeClr>
          </a:solidFill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alphaModFix amt="100000"/>
          </a:blip>
          <a:srcRect l="16675" r="16675"/>
          <a:stretch>
            <a:fillRect/>
          </a:stretch>
        </p:blipFill>
        <p:spPr>
          <a:xfrm>
            <a:off x="6247634" y="1931712"/>
            <a:ext cx="2476500" cy="2476500"/>
          </a:xfrm>
          <a:prstGeom prst="diamond">
            <a:avLst/>
          </a:prstGeom>
          <a:solidFill>
            <a:schemeClr val="accent1">
              <a:alpha val="100000"/>
            </a:schemeClr>
          </a:solidFill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alphaModFix amt="100000"/>
          </a:blip>
          <a:srcRect t="16675" b="16675"/>
          <a:stretch>
            <a:fillRect/>
          </a:stretch>
        </p:blipFill>
        <p:spPr>
          <a:xfrm>
            <a:off x="8939883" y="1931712"/>
            <a:ext cx="2476500" cy="2476500"/>
          </a:xfrm>
          <a:prstGeom prst="diamond">
            <a:avLst/>
          </a:prstGeom>
          <a:solidFill>
            <a:schemeClr val="accent1">
              <a:alpha val="100000"/>
            </a:schemeClr>
          </a:solidFill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52663" y="1986324"/>
            <a:ext cx="7686675" cy="157162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en-US" sz="7650" b="1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06</a:t>
            </a:r>
            <a:endParaRPr lang="en-US" sz="7650" b="1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53596" y="3742786"/>
            <a:ext cx="10484808" cy="1798058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特殊人群防护指南</a:t>
            </a:r>
            <a:endParaRPr lang="en-US" sz="4500" b="1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42508" y="4938029"/>
            <a:ext cx="10906531" cy="1373297"/>
          </a:xfrm>
          <a:prstGeom prst="ellipse">
            <a:avLst/>
          </a:prstGeom>
          <a:noFill/>
          <a:ln w="19050">
            <a:gradFill>
              <a:gsLst>
                <a:gs pos="3400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/>
            </a:gradFill>
            <a:prstDash val="solid"/>
          </a:ln>
        </p:spPr>
      </p:sp>
      <p:sp>
        <p:nvSpPr>
          <p:cNvPr id="3" name="TextBox 3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老年人防病要点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145518" y="1368625"/>
            <a:ext cx="9900511" cy="4391356"/>
          </a:xfrm>
          <a:prstGeom prst="roundRect">
            <a:avLst>
              <a:gd name="adj" fmla="val 6363"/>
            </a:avLst>
          </a:prstGeom>
          <a:gradFill>
            <a:gsLst>
              <a:gs pos="0">
                <a:schemeClr val="lt2">
                  <a:alpha val="0"/>
                </a:schemeClr>
              </a:gs>
              <a:gs pos="96000">
                <a:schemeClr val="lt2">
                  <a:alpha val="100000"/>
                </a:schemeClr>
              </a:gs>
            </a:gsLst>
            <a:lin ang="16200000"/>
          </a:gradFill>
          <a:ln w="19050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16200000"/>
            </a:gradFill>
            <a:prstDash val="solid"/>
          </a:ln>
        </p:spPr>
      </p:sp>
      <p:sp>
        <p:nvSpPr>
          <p:cNvPr id="5" name="AutoShape 5"/>
          <p:cNvSpPr/>
          <p:nvPr/>
        </p:nvSpPr>
        <p:spPr>
          <a:xfrm>
            <a:off x="642508" y="5173915"/>
            <a:ext cx="10906531" cy="1373297"/>
          </a:xfrm>
          <a:prstGeom prst="ellipse">
            <a:avLst/>
          </a:prstGeom>
          <a:noFill/>
          <a:ln w="19050">
            <a:gradFill>
              <a:gsLst>
                <a:gs pos="31000">
                  <a:schemeClr val="accent1">
                    <a:alpha val="0"/>
                  </a:schemeClr>
                </a:gs>
                <a:gs pos="100000">
                  <a:schemeClr val="accent1">
                    <a:alpha val="100000"/>
                  </a:schemeClr>
                </a:gs>
              </a:gsLst>
              <a:lin ang="5400000"/>
            </a:gradFill>
            <a:prstDash val="solid"/>
          </a:ln>
        </p:spPr>
      </p:sp>
      <p:sp>
        <p:nvSpPr>
          <p:cNvPr id="6" name="AutoShape 6"/>
          <p:cNvSpPr/>
          <p:nvPr/>
        </p:nvSpPr>
        <p:spPr>
          <a:xfrm>
            <a:off x="7861021" y="1599594"/>
            <a:ext cx="2967836" cy="492557"/>
          </a:xfrm>
          <a:prstGeom prst="rect">
            <a:avLst/>
          </a:prstGeom>
          <a:noFill/>
        </p:spPr>
        <p:txBody>
          <a:bodyPr vert="horz" wrap="square" lIns="76200" tIns="45720" rIns="91440" bIns="45720" rtlCol="0" anchor="t" anchorCtr="1">
            <a:noAutofit/>
          </a:bodyPr>
          <a:lstStyle/>
          <a:p>
            <a:pPr algn="ctr">
              <a:defRPr/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疫苗接种计划</a:t>
            </a:r>
            <a:endParaRPr lang="en-US" sz="1100"/>
          </a:p>
        </p:txBody>
      </p:sp>
      <p:sp>
        <p:nvSpPr>
          <p:cNvPr id="7" name="TextBox 7"/>
          <p:cNvSpPr txBox="1"/>
          <p:nvPr/>
        </p:nvSpPr>
        <p:spPr>
          <a:xfrm>
            <a:off x="7861021" y="2092152"/>
            <a:ext cx="2967836" cy="1556388"/>
          </a:xfrm>
          <a:prstGeom prst="rect">
            <a:avLst/>
          </a:prstGeom>
        </p:spPr>
        <p:txBody>
          <a:bodyPr vert="horz" wrap="square" lIns="76200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在10-11月完成流感疫苗（四价优先）、23价肺炎球菌疫苗接种，糖尿病/慢阻肺患者可考虑接种带状疱疹疫苗，所有疫苗需间隔14天以上接种。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8150097" y="3815610"/>
            <a:ext cx="2523033" cy="125128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1">
                  <a:alpha val="58000"/>
                </a:schemeClr>
              </a:gs>
            </a:gsLst>
            <a:lin ang="16200000"/>
          </a:gra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8089903" y="3872142"/>
            <a:ext cx="2510071" cy="1267871"/>
          </a:xfrm>
          <a:prstGeom prst="rect">
            <a:avLst/>
          </a:prstGeom>
        </p:spPr>
      </p:pic>
      <p:sp>
        <p:nvSpPr>
          <p:cNvPr id="10" name="AutoShape 10"/>
          <p:cNvSpPr/>
          <p:nvPr/>
        </p:nvSpPr>
        <p:spPr>
          <a:xfrm>
            <a:off x="8868689" y="4807480"/>
            <a:ext cx="952500" cy="9525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  <a:lumMod val="20000"/>
                  <a:lumOff val="8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/>
          </a:gradFill>
        </p:spPr>
      </p:sp>
      <p:sp>
        <p:nvSpPr>
          <p:cNvPr id="11" name="AutoShape 11"/>
          <p:cNvSpPr/>
          <p:nvPr/>
        </p:nvSpPr>
        <p:spPr>
          <a:xfrm>
            <a:off x="4619178" y="1616124"/>
            <a:ext cx="2913571" cy="492557"/>
          </a:xfrm>
          <a:prstGeom prst="rect">
            <a:avLst/>
          </a:prstGeom>
          <a:noFill/>
        </p:spPr>
        <p:txBody>
          <a:bodyPr vert="horz" wrap="square" lIns="76200" tIns="45720" rIns="91440" bIns="45720" rtlCol="0" anchor="t" anchorCtr="1">
            <a:noAutofit/>
          </a:bodyPr>
          <a:lstStyle/>
          <a:p>
            <a:pPr algn="ctr">
              <a:defRPr/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环境优化管理</a:t>
            </a:r>
            <a:endParaRPr lang="en-US" sz="1100"/>
          </a:p>
        </p:txBody>
      </p:sp>
      <p:sp>
        <p:nvSpPr>
          <p:cNvPr id="12" name="TextBox 12"/>
          <p:cNvSpPr txBox="1"/>
          <p:nvPr/>
        </p:nvSpPr>
        <p:spPr>
          <a:xfrm>
            <a:off x="4619178" y="2108682"/>
            <a:ext cx="2913571" cy="1556388"/>
          </a:xfrm>
          <a:prstGeom prst="rect">
            <a:avLst/>
          </a:prstGeom>
        </p:spPr>
        <p:txBody>
          <a:bodyPr vert="horz" wrap="square" lIns="76200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每日开窗通风3次（避开早晚低温时段），使用空气加湿器维持45%-55%湿度，定期清洗空调滤网减少尘螨滋生，必要时使用空气净化器降低PM2.5浓度。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4908116" y="3803564"/>
            <a:ext cx="2523033" cy="125128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1">
                  <a:alpha val="58000"/>
                </a:schemeClr>
              </a:gs>
            </a:gsLst>
            <a:lin ang="16200000"/>
          </a:gra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4806514" y="3896014"/>
            <a:ext cx="2726235" cy="1484651"/>
          </a:xfrm>
          <a:prstGeom prst="rect">
            <a:avLst/>
          </a:prstGeom>
        </p:spPr>
      </p:pic>
      <p:sp>
        <p:nvSpPr>
          <p:cNvPr id="15" name="AutoShape 15"/>
          <p:cNvSpPr/>
          <p:nvPr/>
        </p:nvSpPr>
        <p:spPr>
          <a:xfrm>
            <a:off x="7694254" y="2320590"/>
            <a:ext cx="19050" cy="878271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6" name="AutoShape 16"/>
          <p:cNvSpPr/>
          <p:nvPr/>
        </p:nvSpPr>
        <p:spPr>
          <a:xfrm>
            <a:off x="5693382" y="5086700"/>
            <a:ext cx="952500" cy="9525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  <a:lumMod val="20000"/>
                  <a:lumOff val="8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/>
          </a:gradFill>
        </p:spPr>
      </p:sp>
      <p:sp>
        <p:nvSpPr>
          <p:cNvPr id="17" name="Freeform 17"/>
          <p:cNvSpPr/>
          <p:nvPr/>
        </p:nvSpPr>
        <p:spPr>
          <a:xfrm>
            <a:off x="5972877" y="5366195"/>
            <a:ext cx="393511" cy="393511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274320" y="243840"/>
                </a:moveTo>
                <a:lnTo>
                  <a:pt x="304800" y="243840"/>
                </a:lnTo>
                <a:lnTo>
                  <a:pt x="304800" y="259080"/>
                </a:lnTo>
                <a:cubicBezTo>
                  <a:pt x="304800" y="267500"/>
                  <a:pt x="297980" y="274320"/>
                  <a:pt x="289560" y="274320"/>
                </a:cubicBezTo>
                <a:lnTo>
                  <a:pt x="289560" y="274320"/>
                </a:lnTo>
                <a:lnTo>
                  <a:pt x="15240" y="274320"/>
                </a:lnTo>
                <a:cubicBezTo>
                  <a:pt x="6820" y="274320"/>
                  <a:pt x="0" y="267500"/>
                  <a:pt x="0" y="259080"/>
                </a:cubicBezTo>
                <a:lnTo>
                  <a:pt x="0" y="259080"/>
                </a:lnTo>
                <a:lnTo>
                  <a:pt x="0" y="243840"/>
                </a:lnTo>
                <a:lnTo>
                  <a:pt x="30480" y="243840"/>
                </a:lnTo>
                <a:lnTo>
                  <a:pt x="30480" y="60960"/>
                </a:lnTo>
                <a:cubicBezTo>
                  <a:pt x="30480" y="44196"/>
                  <a:pt x="44196" y="30480"/>
                  <a:pt x="60960" y="30480"/>
                </a:cubicBezTo>
                <a:lnTo>
                  <a:pt x="243840" y="30480"/>
                </a:lnTo>
                <a:cubicBezTo>
                  <a:pt x="260671" y="30480"/>
                  <a:pt x="274320" y="44129"/>
                  <a:pt x="274320" y="60960"/>
                </a:cubicBezTo>
                <a:lnTo>
                  <a:pt x="274320" y="60960"/>
                </a:lnTo>
                <a:lnTo>
                  <a:pt x="274320" y="243840"/>
                </a:lnTo>
                <a:close/>
              </a:path>
              <a:path w="304800" h="304800">
                <a:moveTo>
                  <a:pt x="60960" y="60960"/>
                </a:moveTo>
                <a:lnTo>
                  <a:pt x="60960" y="198120"/>
                </a:lnTo>
                <a:lnTo>
                  <a:pt x="243840" y="198120"/>
                </a:lnTo>
                <a:lnTo>
                  <a:pt x="243840" y="60960"/>
                </a:lnTo>
                <a:lnTo>
                  <a:pt x="60960" y="60960"/>
                </a:lnTo>
                <a:close/>
              </a:path>
              <a:path w="304800" h="304800">
                <a:moveTo>
                  <a:pt x="121920" y="228600"/>
                </a:moveTo>
                <a:lnTo>
                  <a:pt x="121920" y="243840"/>
                </a:lnTo>
                <a:lnTo>
                  <a:pt x="182880" y="243840"/>
                </a:lnTo>
                <a:lnTo>
                  <a:pt x="182880" y="228600"/>
                </a:lnTo>
                <a:lnTo>
                  <a:pt x="121920" y="228600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18" name="Freeform 18"/>
          <p:cNvSpPr/>
          <p:nvPr/>
        </p:nvSpPr>
        <p:spPr>
          <a:xfrm>
            <a:off x="9165292" y="5094559"/>
            <a:ext cx="359293" cy="35929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30883" y="184766"/>
                </a:moveTo>
                <a:lnTo>
                  <a:pt x="35557" y="89516"/>
                </a:lnTo>
                <a:cubicBezTo>
                  <a:pt x="-11849" y="144323"/>
                  <a:pt x="-11849" y="225219"/>
                  <a:pt x="35557" y="280016"/>
                </a:cubicBezTo>
                <a:lnTo>
                  <a:pt x="130883" y="184766"/>
                </a:lnTo>
                <a:close/>
              </a:path>
              <a:path w="304800" h="304800">
                <a:moveTo>
                  <a:pt x="190510" y="39605"/>
                </a:moveTo>
                <a:lnTo>
                  <a:pt x="190510" y="179108"/>
                </a:lnTo>
                <a:lnTo>
                  <a:pt x="91907" y="277749"/>
                </a:lnTo>
                <a:cubicBezTo>
                  <a:pt x="114081" y="294303"/>
                  <a:pt x="141018" y="304800"/>
                  <a:pt x="170783" y="304800"/>
                </a:cubicBezTo>
                <a:cubicBezTo>
                  <a:pt x="244821" y="304800"/>
                  <a:pt x="304800" y="244897"/>
                  <a:pt x="304800" y="170888"/>
                </a:cubicBezTo>
                <a:cubicBezTo>
                  <a:pt x="304810" y="103661"/>
                  <a:pt x="254965" y="49187"/>
                  <a:pt x="190510" y="39605"/>
                </a:cubicBezTo>
                <a:close/>
              </a:path>
              <a:path w="304800" h="304800">
                <a:moveTo>
                  <a:pt x="152400" y="152552"/>
                </a:moveTo>
                <a:lnTo>
                  <a:pt x="152400" y="0"/>
                </a:lnTo>
                <a:cubicBezTo>
                  <a:pt x="110881" y="2572"/>
                  <a:pt x="73371" y="18459"/>
                  <a:pt x="43082" y="43215"/>
                </a:cubicBezTo>
                <a:lnTo>
                  <a:pt x="152400" y="152552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  <p:sp>
        <p:nvSpPr>
          <p:cNvPr id="19" name="AutoShape 19"/>
          <p:cNvSpPr/>
          <p:nvPr/>
        </p:nvSpPr>
        <p:spPr>
          <a:xfrm>
            <a:off x="1378393" y="1632654"/>
            <a:ext cx="2955042" cy="492557"/>
          </a:xfrm>
          <a:prstGeom prst="rect">
            <a:avLst/>
          </a:prstGeom>
          <a:noFill/>
        </p:spPr>
        <p:txBody>
          <a:bodyPr vert="horz" wrap="square" lIns="76200" tIns="45720" rIns="91440" bIns="45720" rtlCol="0" anchor="t" anchorCtr="1">
            <a:noAutofit/>
          </a:bodyPr>
          <a:lstStyle/>
          <a:p>
            <a:pPr algn="ctr">
              <a:defRPr/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重点部位保暖</a:t>
            </a:r>
            <a:endParaRPr lang="en-US" sz="1100"/>
          </a:p>
        </p:txBody>
      </p:sp>
      <p:sp>
        <p:nvSpPr>
          <p:cNvPr id="20" name="TextBox 20"/>
          <p:cNvSpPr txBox="1"/>
          <p:nvPr/>
        </p:nvSpPr>
        <p:spPr>
          <a:xfrm>
            <a:off x="1471799" y="2125212"/>
            <a:ext cx="2768229" cy="1556388"/>
          </a:xfrm>
          <a:prstGeom prst="rect">
            <a:avLst/>
          </a:prstGeom>
        </p:spPr>
        <p:txBody>
          <a:bodyPr vert="horz" wrap="square" lIns="76200" tIns="57150" rIns="5715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需特别关注头颈部、胸背部及足部保暖，外出佩戴围巾/帽子，建议采用"洋葱式穿衣法"应对温差，室内温度建议维持在18-22℃避免血管剧烈收缩。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1537210" y="3848669"/>
            <a:ext cx="2523033" cy="1251285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accent1">
                  <a:alpha val="58000"/>
                </a:schemeClr>
              </a:gs>
            </a:gsLst>
            <a:lin ang="16200000"/>
          </a:gradFill>
        </p:spPr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1617020" y="3905202"/>
            <a:ext cx="2458663" cy="1267871"/>
          </a:xfrm>
          <a:prstGeom prst="rect">
            <a:avLst/>
          </a:prstGeom>
        </p:spPr>
      </p:pic>
      <p:sp>
        <p:nvSpPr>
          <p:cNvPr id="23" name="AutoShape 23"/>
          <p:cNvSpPr/>
          <p:nvPr/>
        </p:nvSpPr>
        <p:spPr>
          <a:xfrm>
            <a:off x="4466364" y="2337120"/>
            <a:ext cx="19050" cy="878271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24" name="AutoShape 24"/>
          <p:cNvSpPr/>
          <p:nvPr/>
        </p:nvSpPr>
        <p:spPr>
          <a:xfrm>
            <a:off x="2370102" y="4840540"/>
            <a:ext cx="952500" cy="952500"/>
          </a:xfrm>
          <a:prstGeom prst="ellipse">
            <a:avLst/>
          </a:prstGeom>
          <a:gradFill>
            <a:gsLst>
              <a:gs pos="0">
                <a:schemeClr val="accent1">
                  <a:alpha val="100000"/>
                  <a:lumMod val="20000"/>
                  <a:lumOff val="80000"/>
                </a:schemeClr>
              </a:gs>
              <a:gs pos="100000">
                <a:schemeClr val="accent1">
                  <a:alpha val="100000"/>
                </a:schemeClr>
              </a:gs>
            </a:gsLst>
            <a:lin ang="2700000"/>
          </a:gradFill>
        </p:spPr>
      </p:sp>
      <p:sp>
        <p:nvSpPr>
          <p:cNvPr id="25" name="Freeform 25"/>
          <p:cNvSpPr/>
          <p:nvPr/>
        </p:nvSpPr>
        <p:spPr>
          <a:xfrm>
            <a:off x="2582871" y="5053309"/>
            <a:ext cx="526963" cy="526963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47409" y="185366"/>
                </a:moveTo>
                <a:lnTo>
                  <a:pt x="66913" y="266338"/>
                </a:lnTo>
                <a:lnTo>
                  <a:pt x="66913" y="47987"/>
                </a:lnTo>
                <a:lnTo>
                  <a:pt x="228371" y="47987"/>
                </a:lnTo>
                <a:lnTo>
                  <a:pt x="228371" y="266338"/>
                </a:lnTo>
                <a:lnTo>
                  <a:pt x="147409" y="185366"/>
                </a:lnTo>
              </a:path>
            </a:pathLst>
          </a:custGeom>
          <a:solidFill>
            <a:srgbClr val="FFFFFF">
              <a:alpha val="100000"/>
            </a:srgbClr>
          </a:solidFill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89345" y="1687996"/>
            <a:ext cx="5229225" cy="381952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rmAutofit/>
          </a:bodyPr>
          <a:lstStyle/>
          <a:p>
            <a:pPr marL="228600" lvl="1" indent="-228600">
              <a:lnSpc>
                <a:spcPct val="150000"/>
              </a:lnSpc>
              <a:buFont typeface="Arial" panose="020B0604020202020204"/>
              <a:buChar char="•"/>
            </a:pPr>
            <a:r>
              <a:rPr lang="en-US" sz="1425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血压管理关键</a:t>
            </a:r>
            <a:r>
              <a:rPr lang="en-US" sz="1425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：长期高血压损伤血管，需定期监测并控制盐分摄入。</a:t>
            </a:r>
            <a:endParaRPr lang="en-US" sz="1425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  <a:p>
            <a:pPr marL="228600" lvl="1" indent="-228600">
              <a:lnSpc>
                <a:spcPct val="150000"/>
              </a:lnSpc>
              <a:buFont typeface="Arial" panose="020B0604020202020204"/>
              <a:buChar char="•"/>
            </a:pPr>
            <a:r>
              <a:rPr lang="en-US" sz="1425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血糖监测重点</a:t>
            </a:r>
            <a:r>
              <a:rPr lang="en-US" sz="1425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：空腹血糖异常是糖尿病早期信号，需关注糖化血红蛋白水平。</a:t>
            </a:r>
            <a:endParaRPr lang="en-US" sz="1425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  <a:p>
            <a:pPr marL="228600" lvl="1" indent="-228600">
              <a:lnSpc>
                <a:spcPct val="150000"/>
              </a:lnSpc>
              <a:buFont typeface="Arial" panose="020B0604020202020204"/>
              <a:buChar char="•"/>
            </a:pPr>
            <a:r>
              <a:rPr lang="en-US" sz="1425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血脂控制意义</a:t>
            </a:r>
            <a:r>
              <a:rPr lang="en-US" sz="1425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：总胆固醇超标易引发动脉硬化，空腹检测更准确。</a:t>
            </a:r>
            <a:endParaRPr lang="en-US" sz="1425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  <a:p>
            <a:pPr marL="228600" lvl="1" indent="-228600">
              <a:lnSpc>
                <a:spcPct val="150000"/>
              </a:lnSpc>
              <a:buFont typeface="Arial" panose="020B0604020202020204"/>
              <a:buChar char="•"/>
            </a:pPr>
            <a:r>
              <a:rPr lang="en-US" sz="1425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体重指数警示</a:t>
            </a:r>
            <a:r>
              <a:rPr lang="en-US" sz="1425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：BMI超24即需干预，腰围超标提示内脏脂肪风险。</a:t>
            </a:r>
            <a:endParaRPr lang="en-US" sz="1425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  <a:p>
            <a:pPr marL="228600" lvl="1" indent="-228600">
              <a:lnSpc>
                <a:spcPct val="150000"/>
              </a:lnSpc>
              <a:buFont typeface="Arial" panose="020B0604020202020204"/>
              <a:buChar char="•"/>
            </a:pPr>
            <a:r>
              <a:rPr lang="en-US" sz="1425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尿酸阈值差异</a:t>
            </a:r>
            <a:r>
              <a:rPr lang="en-US" sz="1425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：男女尿酸标准不同，高尿酸可能引发痛风及肾病。</a:t>
            </a:r>
            <a:endParaRPr lang="en-US" sz="1425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  <a:p>
            <a:pPr marL="228600" lvl="1" indent="-228600">
              <a:lnSpc>
                <a:spcPct val="150000"/>
              </a:lnSpc>
              <a:buFont typeface="Arial" panose="020B0604020202020204"/>
              <a:buChar char="•"/>
            </a:pPr>
            <a:r>
              <a:rPr lang="en-US" sz="1425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综合防控策略</a:t>
            </a:r>
            <a:r>
              <a:rPr lang="en-US" sz="1425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：八大指标联动监测可早期发现慢性病隐患。</a:t>
            </a:r>
            <a:endParaRPr lang="en-US" sz="1425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571500" y="1857375"/>
          <a:ext cx="5086350" cy="2305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5450"/>
                <a:gridCol w="1695450"/>
                <a:gridCol w="1695450"/>
              </a:tblGrid>
              <a:tr h="381000"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健康指标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正常范围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异常风险</a:t>
                      </a:r>
                      <a:endParaRPr lang="en-US" sz="1100"/>
                    </a:p>
                  </a:txBody>
                  <a:tcPr anchor="t"/>
                </a:tc>
              </a:tr>
              <a:tr h="381000"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血压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&lt;120/80 mmHg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高血压损伤血管内皮，增加心脑血管疾病风险</a:t>
                      </a:r>
                      <a:endParaRPr lang="en-US" sz="1100"/>
                    </a:p>
                  </a:txBody>
                  <a:tcPr anchor="t"/>
                </a:tc>
              </a:tr>
              <a:tr h="381000"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血糖（空腹）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3.9-6.1 mmol/L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血糖异常可能提示胰岛素抵抗或糖尿病</a:t>
                      </a:r>
                      <a:endParaRPr lang="en-US" sz="1100"/>
                    </a:p>
                  </a:txBody>
                  <a:tcPr anchor="t"/>
                </a:tc>
              </a:tr>
              <a:tr h="381000"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血脂（总胆固醇）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&lt;5.2 mmol/L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血脂升高与动脉粥样硬化密切相关</a:t>
                      </a:r>
                      <a:endParaRPr lang="en-US" sz="1100"/>
                    </a:p>
                  </a:txBody>
                  <a:tcPr anchor="t"/>
                </a:tc>
              </a:tr>
              <a:tr h="381000"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体重指数（BMI）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18.5-23.9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超重或肥胖可能诱发脂肪肝和代谢综合征</a:t>
                      </a:r>
                      <a:endParaRPr lang="en-US" sz="1100"/>
                    </a:p>
                  </a:txBody>
                  <a:tcPr anchor="t"/>
                </a:tc>
              </a:tr>
              <a:tr h="381000"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血尿酸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&lt;420 μmol/L（男）&lt;360 μmol/L（女）</a:t>
                      </a:r>
                      <a:endParaRPr lang="en-US" sz="1100"/>
                    </a:p>
                  </a:txBody>
                  <a:tcPr anchor="t"/>
                </a:tc>
                <a:tc>
                  <a:txBody>
                    <a:bodyPr rtlCol="0"/>
                    <a:lstStyle/>
                    <a:p>
                      <a:pPr algn="l">
                        <a:defRPr/>
                      </a:pPr>
                      <a:r>
                        <a:rPr lang="en-US" sz="900">
                          <a:solidFill>
                            <a:srgbClr val="000000">
                              <a:alpha val="100000"/>
                            </a:srgbClr>
                          </a:solidFill>
                        </a:rPr>
                        <a:t>高尿酸血症可能导致痛风或肾结石</a:t>
                      </a:r>
                      <a:endParaRPr lang="en-US" sz="1100"/>
                    </a:p>
                  </a:txBody>
                  <a:tcPr anchor="t"/>
                </a:tc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慢性病患者监测指标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00000"/>
          </a:blip>
          <a:srcRect l="29721" r="29721"/>
          <a:stretch>
            <a:fillRect/>
          </a:stretch>
        </p:blipFill>
        <p:spPr>
          <a:xfrm>
            <a:off x="622446" y="1487175"/>
            <a:ext cx="2817673" cy="463705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76023" y="265328"/>
            <a:ext cx="11239500" cy="942975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急救预案制定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cxnSp>
        <p:nvCxnSpPr>
          <p:cNvPr id="4" name="Connector 4"/>
          <p:cNvCxnSpPr/>
          <p:nvPr/>
        </p:nvCxnSpPr>
        <p:spPr>
          <a:xfrm>
            <a:off x="3939321" y="1483603"/>
            <a:ext cx="0" cy="4629523"/>
          </a:xfrm>
          <a:prstGeom prst="line">
            <a:avLst/>
          </a:prstGeom>
          <a:ln w="19050">
            <a:solidFill>
              <a:schemeClr val="accent1"/>
            </a:solidFill>
            <a:prstDash val="dash"/>
            <a:headEnd type="none"/>
            <a:tailEnd type="none"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AutoShape 5"/>
          <p:cNvSpPr/>
          <p:nvPr/>
        </p:nvSpPr>
        <p:spPr>
          <a:xfrm>
            <a:off x="3782159" y="1586749"/>
            <a:ext cx="314325" cy="314325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</p:sp>
      <p:sp>
        <p:nvSpPr>
          <p:cNvPr id="6" name="AutoShape 6"/>
          <p:cNvSpPr/>
          <p:nvPr/>
        </p:nvSpPr>
        <p:spPr>
          <a:xfrm>
            <a:off x="3834546" y="1639137"/>
            <a:ext cx="209550" cy="20955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4186783" y="1844271"/>
            <a:ext cx="7494623" cy="110216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随身携带硝酸甘油片（避光保存，3个月更换），发生胸痛时立即舌下含服并拨打120；脑卒中患者记录FAST评估时间（面瘫-肢瘫-言语障碍）。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186783" y="1360960"/>
            <a:ext cx="6886575" cy="765904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心脑血管急救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186783" y="3483832"/>
            <a:ext cx="7494623" cy="110216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慢阻肺急性加重时立即使用备用支气管扩张剂（沙丁胺醇气雾剂），保持端坐位呼吸；哮喘持续状态需每20分钟重复给药，出现紫绀时启动家庭氧疗。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186783" y="3000522"/>
            <a:ext cx="6886575" cy="765904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呼吸系统急救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186783" y="5151401"/>
            <a:ext cx="7494623" cy="110216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糖尿病患者随身携带15g快糖食品（如葡萄糖片），出现冷汗/手抖时立即进食，15分钟后复测血糖；严重者需准备胰高血糖素急救笔。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186783" y="4658564"/>
            <a:ext cx="6886575" cy="765904"/>
          </a:xfrm>
          <a:prstGeom prst="rect">
            <a:avLst/>
          </a:prstGeom>
        </p:spPr>
        <p:txBody>
          <a:bodyPr vert="horz" wrap="square" lIns="123825" tIns="123825" rIns="57150" bIns="123825" rtlCol="0" anchor="b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低血糖处置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3782159" y="3226311"/>
            <a:ext cx="314325" cy="314325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</p:sp>
      <p:sp>
        <p:nvSpPr>
          <p:cNvPr id="14" name="AutoShape 14"/>
          <p:cNvSpPr/>
          <p:nvPr/>
        </p:nvSpPr>
        <p:spPr>
          <a:xfrm>
            <a:off x="3834546" y="3278698"/>
            <a:ext cx="209550" cy="20955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5" name="AutoShape 15"/>
          <p:cNvSpPr/>
          <p:nvPr/>
        </p:nvSpPr>
        <p:spPr>
          <a:xfrm>
            <a:off x="3782159" y="4893879"/>
            <a:ext cx="314325" cy="314325"/>
          </a:xfrm>
          <a:prstGeom prst="ellipse">
            <a:avLst/>
          </a:prstGeom>
          <a:solidFill>
            <a:schemeClr val="accent1">
              <a:alpha val="20000"/>
            </a:schemeClr>
          </a:solidFill>
        </p:spPr>
      </p:sp>
      <p:sp>
        <p:nvSpPr>
          <p:cNvPr id="16" name="AutoShape 16"/>
          <p:cNvSpPr/>
          <p:nvPr/>
        </p:nvSpPr>
        <p:spPr>
          <a:xfrm>
            <a:off x="3834546" y="4946267"/>
            <a:ext cx="209550" cy="20955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62072" y="1609979"/>
            <a:ext cx="8705850" cy="1876425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9225" b="1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THANKS</a:t>
            </a:r>
            <a:endParaRPr lang="en-US" sz="9225" b="1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35218" y="3304931"/>
            <a:ext cx="4943475" cy="49530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>
                <a:solidFill>
                  <a:srgbClr val="232323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感谢观看</a:t>
            </a:r>
            <a:endParaRPr lang="en-US" sz="2000" b="1">
              <a:solidFill>
                <a:srgbClr val="232323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52663" y="1986324"/>
            <a:ext cx="7686675" cy="157162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en-US" sz="7650" b="1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01</a:t>
            </a:r>
            <a:endParaRPr lang="en-US" sz="7650" b="1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53596" y="3742786"/>
            <a:ext cx="10484808" cy="1798058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呼吸道疾病防治</a:t>
            </a:r>
            <a:endParaRPr lang="en-US" sz="4500" b="1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356100" y="2971800"/>
            <a:ext cx="3554730" cy="339090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sz="300">
                <a:solidFill>
                  <a:schemeClr val="lt1">
                    <a:alpha val="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感谢您下载包图网平台上提供的</a:t>
            </a:r>
            <a:r>
              <a:rPr lang="en-US" sz="300">
                <a:solidFill>
                  <a:schemeClr val="lt1">
                    <a:alpha val="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PPT</a:t>
            </a:r>
            <a:r>
              <a:rPr lang="en-US" sz="300">
                <a:solidFill>
                  <a:schemeClr val="lt1">
                    <a:alpha val="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en-US" sz="300">
              <a:solidFill>
                <a:schemeClr val="lt1">
                  <a:alpha val="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  <a:p>
            <a:pPr algn="l">
              <a:lnSpc>
                <a:spcPct val="80000"/>
              </a:lnSpc>
            </a:pPr>
            <a:r>
              <a:rPr lang="en-US" sz="600">
                <a:solidFill>
                  <a:schemeClr val="lt1">
                    <a:alpha val="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ibaotu.com</a:t>
            </a:r>
            <a:endParaRPr lang="en-US" sz="600">
              <a:solidFill>
                <a:schemeClr val="lt1">
                  <a:alpha val="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431214" y="3452908"/>
            <a:ext cx="359093" cy="900589"/>
          </a:xfrm>
          <a:custGeom>
            <a:avLst/>
            <a:gdLst/>
            <a:ahLst/>
            <a:cxnLst/>
            <a:rect l="l" t="t" r="r" b="b"/>
            <a:pathLst>
              <a:path w="224" h="563">
                <a:moveTo>
                  <a:pt x="0" y="346"/>
                </a:moveTo>
                <a:cubicBezTo>
                  <a:pt x="73" y="563"/>
                  <a:pt x="73" y="563"/>
                  <a:pt x="73" y="563"/>
                </a:cubicBezTo>
                <a:cubicBezTo>
                  <a:pt x="224" y="391"/>
                  <a:pt x="224" y="391"/>
                  <a:pt x="224" y="391"/>
                </a:cubicBezTo>
                <a:cubicBezTo>
                  <a:pt x="149" y="376"/>
                  <a:pt x="149" y="376"/>
                  <a:pt x="149" y="376"/>
                </a:cubicBezTo>
                <a:cubicBezTo>
                  <a:pt x="160" y="250"/>
                  <a:pt x="146" y="121"/>
                  <a:pt x="108" y="0"/>
                </a:cubicBezTo>
                <a:cubicBezTo>
                  <a:pt x="35" y="24"/>
                  <a:pt x="35" y="24"/>
                  <a:pt x="35" y="24"/>
                </a:cubicBezTo>
                <a:cubicBezTo>
                  <a:pt x="69" y="132"/>
                  <a:pt x="82" y="247"/>
                  <a:pt x="73" y="361"/>
                </a:cubicBezTo>
                <a:lnTo>
                  <a:pt x="0" y="346"/>
                </a:ln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4" name="Freeform 4"/>
          <p:cNvSpPr/>
          <p:nvPr/>
        </p:nvSpPr>
        <p:spPr>
          <a:xfrm>
            <a:off x="5712238" y="2275522"/>
            <a:ext cx="902113" cy="359093"/>
          </a:xfrm>
          <a:custGeom>
            <a:avLst/>
            <a:gdLst/>
            <a:ahLst/>
            <a:cxnLst/>
            <a:rect l="l" t="t" r="r" b="b"/>
            <a:pathLst>
              <a:path w="563" h="224">
                <a:moveTo>
                  <a:pt x="361" y="151"/>
                </a:moveTo>
                <a:cubicBezTo>
                  <a:pt x="346" y="224"/>
                  <a:pt x="346" y="224"/>
                  <a:pt x="346" y="224"/>
                </a:cubicBezTo>
                <a:cubicBezTo>
                  <a:pt x="563" y="151"/>
                  <a:pt x="563" y="151"/>
                  <a:pt x="563" y="151"/>
                </a:cubicBezTo>
                <a:cubicBezTo>
                  <a:pt x="391" y="0"/>
                  <a:pt x="391" y="0"/>
                  <a:pt x="391" y="0"/>
                </a:cubicBezTo>
                <a:cubicBezTo>
                  <a:pt x="376" y="75"/>
                  <a:pt x="376" y="75"/>
                  <a:pt x="376" y="75"/>
                </a:cubicBezTo>
                <a:cubicBezTo>
                  <a:pt x="250" y="64"/>
                  <a:pt x="121" y="78"/>
                  <a:pt x="0" y="116"/>
                </a:cubicBezTo>
                <a:cubicBezTo>
                  <a:pt x="23" y="189"/>
                  <a:pt x="23" y="189"/>
                  <a:pt x="23" y="189"/>
                </a:cubicBezTo>
                <a:cubicBezTo>
                  <a:pt x="131" y="155"/>
                  <a:pt x="247" y="142"/>
                  <a:pt x="361" y="151"/>
                </a:cubicBez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5" name="Freeform 5"/>
          <p:cNvSpPr/>
          <p:nvPr/>
        </p:nvSpPr>
        <p:spPr>
          <a:xfrm>
            <a:off x="4419600" y="3452908"/>
            <a:ext cx="359093" cy="900589"/>
          </a:xfrm>
          <a:custGeom>
            <a:avLst/>
            <a:gdLst/>
            <a:ahLst/>
            <a:cxnLst/>
            <a:rect l="l" t="t" r="r" b="b"/>
            <a:pathLst>
              <a:path w="224" h="563">
                <a:moveTo>
                  <a:pt x="116" y="563"/>
                </a:moveTo>
                <a:cubicBezTo>
                  <a:pt x="189" y="540"/>
                  <a:pt x="189" y="540"/>
                  <a:pt x="189" y="540"/>
                </a:cubicBezTo>
                <a:cubicBezTo>
                  <a:pt x="155" y="432"/>
                  <a:pt x="142" y="316"/>
                  <a:pt x="151" y="202"/>
                </a:cubicBezTo>
                <a:cubicBezTo>
                  <a:pt x="224" y="217"/>
                  <a:pt x="224" y="217"/>
                  <a:pt x="224" y="217"/>
                </a:cubicBezTo>
                <a:cubicBezTo>
                  <a:pt x="151" y="0"/>
                  <a:pt x="151" y="0"/>
                  <a:pt x="151" y="0"/>
                </a:cubicBezTo>
                <a:cubicBezTo>
                  <a:pt x="0" y="172"/>
                  <a:pt x="0" y="172"/>
                  <a:pt x="0" y="172"/>
                </a:cubicBezTo>
                <a:cubicBezTo>
                  <a:pt x="75" y="187"/>
                  <a:pt x="75" y="187"/>
                  <a:pt x="75" y="187"/>
                </a:cubicBezTo>
                <a:cubicBezTo>
                  <a:pt x="64" y="313"/>
                  <a:pt x="78" y="442"/>
                  <a:pt x="116" y="563"/>
                </a:cubicBezTo>
              </a:path>
            </a:pathLst>
          </a:custGeom>
          <a:solidFill>
            <a:schemeClr val="accent1">
              <a:alpha val="100000"/>
            </a:schemeClr>
          </a:solidFill>
        </p:spPr>
      </p:sp>
      <p:sp>
        <p:nvSpPr>
          <p:cNvPr id="6" name="Freeform 6"/>
          <p:cNvSpPr/>
          <p:nvPr/>
        </p:nvSpPr>
        <p:spPr>
          <a:xfrm>
            <a:off x="5712238" y="5287137"/>
            <a:ext cx="902113" cy="359093"/>
          </a:xfrm>
          <a:custGeom>
            <a:avLst/>
            <a:gdLst/>
            <a:ahLst/>
            <a:cxnLst/>
            <a:rect l="l" t="t" r="r" b="b"/>
            <a:pathLst>
              <a:path w="563" h="224">
                <a:moveTo>
                  <a:pt x="202" y="73"/>
                </a:moveTo>
                <a:cubicBezTo>
                  <a:pt x="217" y="0"/>
                  <a:pt x="217" y="0"/>
                  <a:pt x="217" y="0"/>
                </a:cubicBezTo>
                <a:cubicBezTo>
                  <a:pt x="0" y="73"/>
                  <a:pt x="0" y="73"/>
                  <a:pt x="0" y="73"/>
                </a:cubicBezTo>
                <a:cubicBezTo>
                  <a:pt x="172" y="224"/>
                  <a:pt x="172" y="224"/>
                  <a:pt x="172" y="224"/>
                </a:cubicBezTo>
                <a:cubicBezTo>
                  <a:pt x="187" y="149"/>
                  <a:pt x="187" y="149"/>
                  <a:pt x="187" y="149"/>
                </a:cubicBezTo>
                <a:cubicBezTo>
                  <a:pt x="216" y="151"/>
                  <a:pt x="244" y="153"/>
                  <a:pt x="273" y="153"/>
                </a:cubicBezTo>
                <a:cubicBezTo>
                  <a:pt x="371" y="153"/>
                  <a:pt x="470" y="138"/>
                  <a:pt x="563" y="108"/>
                </a:cubicBezTo>
                <a:cubicBezTo>
                  <a:pt x="540" y="35"/>
                  <a:pt x="540" y="35"/>
                  <a:pt x="540" y="35"/>
                </a:cubicBezTo>
                <a:cubicBezTo>
                  <a:pt x="431" y="69"/>
                  <a:pt x="316" y="82"/>
                  <a:pt x="202" y="73"/>
                </a:cubicBezTo>
              </a:path>
            </a:pathLst>
          </a:custGeom>
          <a:solidFill>
            <a:schemeClr val="accent1">
              <a:alpha val="100000"/>
            </a:schemeClr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9600" y="2178463"/>
            <a:ext cx="1552575" cy="1552575"/>
          </a:xfrm>
          <a:prstGeom prst="diamond">
            <a:avLst/>
          </a:prstGeom>
          <a:ln w="19050">
            <a:solidFill>
              <a:schemeClr val="accent1"/>
            </a:solidFill>
            <a:prstDash val="solid"/>
          </a:ln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358255" y="2195513"/>
            <a:ext cx="1552575" cy="1552575"/>
          </a:xfrm>
          <a:prstGeom prst="diamond">
            <a:avLst/>
          </a:prstGeom>
          <a:ln w="19050">
            <a:solidFill>
              <a:schemeClr val="accent1"/>
            </a:solidFill>
            <a:prstDash val="solid"/>
          </a:ln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358255" y="4088892"/>
            <a:ext cx="1552575" cy="1552575"/>
          </a:xfrm>
          <a:prstGeom prst="diamond">
            <a:avLst/>
          </a:prstGeom>
          <a:ln w="19050">
            <a:solidFill>
              <a:schemeClr val="accent1"/>
            </a:solidFill>
            <a:prstDash val="solid"/>
          </a:ln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419600" y="4088892"/>
            <a:ext cx="1552575" cy="1552575"/>
          </a:xfrm>
          <a:prstGeom prst="diamond">
            <a:avLst/>
          </a:prstGeom>
          <a:ln w="19050">
            <a:solidFill>
              <a:schemeClr val="accent1"/>
            </a:solidFill>
            <a:prstDash val="solid"/>
          </a:ln>
        </p:spPr>
      </p:pic>
      <p:sp>
        <p:nvSpPr>
          <p:cNvPr id="11" name="TextBox 11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t" anchorCtr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流感与支气管炎预防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41006" y="1512641"/>
            <a:ext cx="3354747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接种疫苗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75630" y="1987544"/>
            <a:ext cx="3420122" cy="1465476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每年接种流感疫苗是预防流感最有效的手段，尤其推荐老年人、儿童、慢性病患者等高危人群在秋冬季前完成接种，可降低感染风险及重症率。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75630" y="4007084"/>
            <a:ext cx="3420122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避免聚集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75630" y="4481987"/>
            <a:ext cx="3420122" cy="1465476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流感高发期尽量减少前往人群密集场所，保持1米以上社交距离；若家庭成员感染，应隔离居住并分餐，防止交叉传播。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8193436" y="1510590"/>
            <a:ext cx="3155140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个人防护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193436" y="1985493"/>
            <a:ext cx="3381361" cy="1465476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外出佩戴口罩、勤洗手（使用肥皂或含酒精洗手液）、避免用手触摸口鼻眼，减少病毒接触传播机会；咳嗽或打喷嚏时用肘部遮挡。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8193436" y="4005034"/>
            <a:ext cx="3295866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增强体质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8193436" y="4479937"/>
            <a:ext cx="3381361" cy="1465476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rmAutofit/>
          </a:bodyPr>
          <a:lstStyle/>
          <a:p>
            <a:pPr algn="ctr">
              <a:lnSpc>
                <a:spcPct val="140000"/>
              </a:lnSpc>
            </a:pPr>
            <a:r>
              <a:rPr lang="en-US" sz="15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保证每日摄入富含维生素C（柑橘类水果）、锌（坚果、瘦肉）和蛋白质的食物，适当补充益生菌以调节肠道免疫，提升呼吸道黏膜防御能力。</a:t>
            </a:r>
            <a:endParaRPr lang="en-US" sz="15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78633" y="3934362"/>
            <a:ext cx="2891725" cy="2289021"/>
          </a:xfrm>
          <a:prstGeom prst="rect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3" name="AutoShape 3"/>
          <p:cNvSpPr/>
          <p:nvPr/>
        </p:nvSpPr>
        <p:spPr>
          <a:xfrm>
            <a:off x="578633" y="1489452"/>
            <a:ext cx="2891725" cy="2289021"/>
          </a:xfrm>
          <a:prstGeom prst="rect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4" name="TextBox 4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中医特色疗法（三九贴/六字诀）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6698935" y="1489452"/>
            <a:ext cx="2914650" cy="291465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</p:sp>
      <p:sp>
        <p:nvSpPr>
          <p:cNvPr id="6" name="AutoShape 6"/>
          <p:cNvSpPr/>
          <p:nvPr/>
        </p:nvSpPr>
        <p:spPr>
          <a:xfrm>
            <a:off x="9780389" y="1489452"/>
            <a:ext cx="1714500" cy="2914650"/>
          </a:xfrm>
          <a:prstGeom prst="rect">
            <a:avLst/>
          </a:prstGeom>
          <a:solidFill>
            <a:schemeClr val="accent2">
              <a:alpha val="20000"/>
              <a:lumMod val="75000"/>
            </a:schemeClr>
          </a:solidFill>
        </p:spPr>
      </p:sp>
      <p:sp>
        <p:nvSpPr>
          <p:cNvPr id="7" name="AutoShape 7"/>
          <p:cNvSpPr/>
          <p:nvPr/>
        </p:nvSpPr>
        <p:spPr>
          <a:xfrm>
            <a:off x="6698935" y="4585077"/>
            <a:ext cx="2914650" cy="1619250"/>
          </a:xfrm>
          <a:prstGeom prst="rect">
            <a:avLst/>
          </a:prstGeom>
          <a:solidFill>
            <a:schemeClr val="accent4">
              <a:alpha val="20000"/>
            </a:schemeClr>
          </a:solidFill>
        </p:spPr>
      </p:sp>
      <p:sp>
        <p:nvSpPr>
          <p:cNvPr id="8" name="AutoShape 8"/>
          <p:cNvSpPr/>
          <p:nvPr/>
        </p:nvSpPr>
        <p:spPr>
          <a:xfrm>
            <a:off x="9780389" y="4585077"/>
            <a:ext cx="1714500" cy="161925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6784660" y="1575177"/>
            <a:ext cx="2743200" cy="27432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alphaModFix amt="100000"/>
          </a:blip>
          <a:srcRect t="10465" b="10465"/>
          <a:stretch>
            <a:fillRect/>
          </a:stretch>
        </p:blipFill>
        <p:spPr>
          <a:xfrm>
            <a:off x="6784660" y="4670802"/>
            <a:ext cx="2743200" cy="1447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9866114" y="1575177"/>
            <a:ext cx="1543050" cy="2743200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9866114" y="4670802"/>
            <a:ext cx="1543050" cy="1447800"/>
          </a:xfrm>
          <a:prstGeom prst="rect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3" name="Freeform 13"/>
          <p:cNvSpPr/>
          <p:nvPr/>
        </p:nvSpPr>
        <p:spPr>
          <a:xfrm>
            <a:off x="10232888" y="5037575"/>
            <a:ext cx="809504" cy="809504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800" y="79486"/>
                </a:moveTo>
                <a:cubicBezTo>
                  <a:pt x="152800" y="79486"/>
                  <a:pt x="133750" y="38891"/>
                  <a:pt x="90888" y="38891"/>
                </a:cubicBezTo>
                <a:cubicBezTo>
                  <a:pt x="44053" y="38891"/>
                  <a:pt x="19450" y="78581"/>
                  <a:pt x="19450" y="118262"/>
                </a:cubicBezTo>
                <a:cubicBezTo>
                  <a:pt x="19450" y="184147"/>
                  <a:pt x="152800" y="265900"/>
                  <a:pt x="152800" y="265900"/>
                </a:cubicBezTo>
                <a:cubicBezTo>
                  <a:pt x="152800" y="265900"/>
                  <a:pt x="285350" y="184937"/>
                  <a:pt x="285350" y="118262"/>
                </a:cubicBezTo>
                <a:cubicBezTo>
                  <a:pt x="285350" y="77781"/>
                  <a:pt x="259956" y="38891"/>
                  <a:pt x="214713" y="38891"/>
                </a:cubicBezTo>
                <a:cubicBezTo>
                  <a:pt x="169469" y="38891"/>
                  <a:pt x="152800" y="79486"/>
                  <a:pt x="152800" y="79486"/>
                </a:cubicBezTo>
              </a:path>
            </a:pathLst>
          </a:custGeom>
          <a:solidFill>
            <a:schemeClr val="accent1">
              <a:alpha val="100000"/>
              <a:lumMod val="50000"/>
            </a:schemeClr>
          </a:solidFill>
        </p:spPr>
      </p:sp>
      <p:sp>
        <p:nvSpPr>
          <p:cNvPr id="14" name="TextBox 14"/>
          <p:cNvSpPr txBox="1"/>
          <p:nvPr/>
        </p:nvSpPr>
        <p:spPr>
          <a:xfrm>
            <a:off x="1382164" y="1579985"/>
            <a:ext cx="2088193" cy="39730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6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三九贴原理</a:t>
            </a:r>
            <a:endParaRPr lang="en-US" sz="1600" b="1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5" name="AutoShape 15"/>
          <p:cNvSpPr/>
          <p:nvPr/>
        </p:nvSpPr>
        <p:spPr>
          <a:xfrm rot="5400000">
            <a:off x="667791" y="1400294"/>
            <a:ext cx="540270" cy="718585"/>
          </a:xfrm>
          <a:prstGeom prst="round1Rect">
            <a:avLst>
              <a:gd name="adj" fmla="val 47297"/>
            </a:avLst>
          </a:prstGeom>
          <a:solidFill>
            <a:schemeClr val="accent1">
              <a:alpha val="20000"/>
            </a:schemeClr>
          </a:solidFill>
        </p:spPr>
      </p:sp>
      <p:sp>
        <p:nvSpPr>
          <p:cNvPr id="16" name="TextBox 16"/>
          <p:cNvSpPr txBox="1"/>
          <p:nvPr/>
        </p:nvSpPr>
        <p:spPr>
          <a:xfrm>
            <a:off x="756538" y="2137578"/>
            <a:ext cx="2527745" cy="13954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just">
              <a:lnSpc>
                <a:spcPct val="115000"/>
              </a:lnSpc>
              <a:spcBef>
                <a:spcPts val="375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利用冬至后"三九天"阳气内敛的特点，将温经散寒的中药（如白芥子、细辛、甘遂）贴敷于肺俞、定喘等穴位，通过药物渗透刺激经络，驱散体内伏寒，改善慢性咳喘。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7" name="AutoShape 17"/>
          <p:cNvSpPr/>
          <p:nvPr/>
        </p:nvSpPr>
        <p:spPr>
          <a:xfrm rot="5400000">
            <a:off x="658476" y="1409609"/>
            <a:ext cx="492364" cy="652050"/>
          </a:xfrm>
          <a:prstGeom prst="round1Rect">
            <a:avLst>
              <a:gd name="adj" fmla="val 47297"/>
            </a:avLst>
          </a:prstGeom>
          <a:solidFill>
            <a:schemeClr val="accent2">
              <a:alpha val="100000"/>
            </a:schemeClr>
          </a:solidFill>
        </p:spPr>
      </p:sp>
      <p:sp>
        <p:nvSpPr>
          <p:cNvPr id="18" name="TextBox 18"/>
          <p:cNvSpPr txBox="1"/>
          <p:nvPr/>
        </p:nvSpPr>
        <p:spPr>
          <a:xfrm>
            <a:off x="597683" y="1575177"/>
            <a:ext cx="559462" cy="340994"/>
          </a:xfrm>
          <a:prstGeom prst="rect">
            <a:avLst/>
          </a:prstGeom>
        </p:spPr>
        <p:txBody>
          <a:bodyPr vert="horz" wrap="square" lIns="76200" tIns="0" rIns="57150" bIns="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100" b="1">
                <a:solidFill>
                  <a:srgbClr val="FFFFF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01</a:t>
            </a:r>
            <a:endParaRPr lang="en-US" sz="2100" b="1">
              <a:solidFill>
                <a:srgbClr val="FFFFF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9" name="AutoShape 19"/>
          <p:cNvSpPr/>
          <p:nvPr/>
        </p:nvSpPr>
        <p:spPr>
          <a:xfrm>
            <a:off x="3628068" y="1489452"/>
            <a:ext cx="2891725" cy="2289021"/>
          </a:xfrm>
          <a:prstGeom prst="rect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20" name="TextBox 20"/>
          <p:cNvSpPr txBox="1"/>
          <p:nvPr/>
        </p:nvSpPr>
        <p:spPr>
          <a:xfrm>
            <a:off x="4431599" y="1579985"/>
            <a:ext cx="2037145" cy="39730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6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六字诀功法</a:t>
            </a:r>
            <a:endParaRPr lang="en-US" sz="1600" b="1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1" name="AutoShape 21"/>
          <p:cNvSpPr/>
          <p:nvPr/>
        </p:nvSpPr>
        <p:spPr>
          <a:xfrm rot="5400000">
            <a:off x="3717225" y="1400294"/>
            <a:ext cx="540270" cy="718585"/>
          </a:xfrm>
          <a:prstGeom prst="round1Rect">
            <a:avLst>
              <a:gd name="adj" fmla="val 47297"/>
            </a:avLst>
          </a:prstGeom>
          <a:solidFill>
            <a:schemeClr val="accent2">
              <a:alpha val="20000"/>
              <a:lumMod val="75000"/>
            </a:schemeClr>
          </a:solidFill>
        </p:spPr>
      </p:sp>
      <p:sp>
        <p:nvSpPr>
          <p:cNvPr id="22" name="TextBox 22"/>
          <p:cNvSpPr txBox="1"/>
          <p:nvPr/>
        </p:nvSpPr>
        <p:spPr>
          <a:xfrm>
            <a:off x="3805973" y="2137578"/>
            <a:ext cx="2527745" cy="13954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just">
              <a:lnSpc>
                <a:spcPct val="115000"/>
              </a:lnSpc>
              <a:spcBef>
                <a:spcPts val="375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通过"嘘、呵、呼、呬、吹、嘻"六种发音配合特定呼吸吐纳，调节肝心肺脾肾三焦功能，其中"呬"字诀（对应肺经）可缓解气短、咳嗽，每日练习10-15分钟。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3" name="AutoShape 23"/>
          <p:cNvSpPr/>
          <p:nvPr/>
        </p:nvSpPr>
        <p:spPr>
          <a:xfrm rot="5400000">
            <a:off x="3707910" y="1409609"/>
            <a:ext cx="492364" cy="652050"/>
          </a:xfrm>
          <a:prstGeom prst="round1Rect">
            <a:avLst>
              <a:gd name="adj" fmla="val 47297"/>
            </a:avLst>
          </a:prstGeom>
          <a:solidFill>
            <a:schemeClr val="accent2">
              <a:alpha val="100000"/>
              <a:lumMod val="75000"/>
            </a:schemeClr>
          </a:solidFill>
        </p:spPr>
      </p:sp>
      <p:sp>
        <p:nvSpPr>
          <p:cNvPr id="24" name="TextBox 24"/>
          <p:cNvSpPr txBox="1"/>
          <p:nvPr/>
        </p:nvSpPr>
        <p:spPr>
          <a:xfrm>
            <a:off x="1382164" y="4024895"/>
            <a:ext cx="2037145" cy="39730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6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艾灸辅助</a:t>
            </a:r>
            <a:endParaRPr lang="en-US" sz="1600" b="1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5" name="AutoShape 25"/>
          <p:cNvSpPr/>
          <p:nvPr/>
        </p:nvSpPr>
        <p:spPr>
          <a:xfrm rot="5400000">
            <a:off x="667791" y="3845204"/>
            <a:ext cx="540270" cy="718585"/>
          </a:xfrm>
          <a:prstGeom prst="round1Rect">
            <a:avLst>
              <a:gd name="adj" fmla="val 47297"/>
            </a:avLst>
          </a:prstGeom>
          <a:solidFill>
            <a:schemeClr val="accent3">
              <a:alpha val="20000"/>
              <a:lumMod val="75000"/>
            </a:schemeClr>
          </a:solidFill>
        </p:spPr>
      </p:sp>
      <p:sp>
        <p:nvSpPr>
          <p:cNvPr id="26" name="TextBox 26"/>
          <p:cNvSpPr txBox="1"/>
          <p:nvPr/>
        </p:nvSpPr>
        <p:spPr>
          <a:xfrm>
            <a:off x="756538" y="4582488"/>
            <a:ext cx="2527745" cy="13954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just">
              <a:lnSpc>
                <a:spcPct val="115000"/>
              </a:lnSpc>
              <a:spcBef>
                <a:spcPts val="375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选用大椎、风门等穴位进行隔姜灸，借助艾草温通之力祛除肺寒，每周2-3次，每次15分钟，需由专业医师操作避免烫伤。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7" name="AutoShape 27"/>
          <p:cNvSpPr/>
          <p:nvPr/>
        </p:nvSpPr>
        <p:spPr>
          <a:xfrm rot="5400000">
            <a:off x="658476" y="3854519"/>
            <a:ext cx="492364" cy="652050"/>
          </a:xfrm>
          <a:prstGeom prst="round1Rect">
            <a:avLst>
              <a:gd name="adj" fmla="val 47297"/>
            </a:avLst>
          </a:prstGeom>
          <a:solidFill>
            <a:schemeClr val="accent3">
              <a:alpha val="100000"/>
              <a:lumMod val="75000"/>
            </a:schemeClr>
          </a:solidFill>
        </p:spPr>
      </p:sp>
      <p:sp>
        <p:nvSpPr>
          <p:cNvPr id="28" name="AutoShape 28"/>
          <p:cNvSpPr/>
          <p:nvPr/>
        </p:nvSpPr>
        <p:spPr>
          <a:xfrm>
            <a:off x="3628068" y="3934362"/>
            <a:ext cx="2891725" cy="2289021"/>
          </a:xfrm>
          <a:prstGeom prst="rect">
            <a:avLst/>
          </a:prstGeom>
          <a:solidFill>
            <a:schemeClr val="lt2">
              <a:alpha val="100000"/>
            </a:schemeClr>
          </a:solidFill>
        </p:spPr>
      </p:sp>
      <p:sp>
        <p:nvSpPr>
          <p:cNvPr id="29" name="TextBox 29"/>
          <p:cNvSpPr txBox="1"/>
          <p:nvPr/>
        </p:nvSpPr>
        <p:spPr>
          <a:xfrm>
            <a:off x="4431599" y="4024895"/>
            <a:ext cx="2037145" cy="39730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6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辨证施治</a:t>
            </a:r>
            <a:endParaRPr lang="en-US" sz="1600" b="1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0" name="AutoShape 30"/>
          <p:cNvSpPr/>
          <p:nvPr/>
        </p:nvSpPr>
        <p:spPr>
          <a:xfrm rot="5400000">
            <a:off x="3717225" y="3845204"/>
            <a:ext cx="540270" cy="718585"/>
          </a:xfrm>
          <a:prstGeom prst="round1Rect">
            <a:avLst>
              <a:gd name="adj" fmla="val 47297"/>
            </a:avLst>
          </a:prstGeom>
          <a:solidFill>
            <a:schemeClr val="accent4">
              <a:alpha val="20000"/>
              <a:lumMod val="75000"/>
            </a:schemeClr>
          </a:solidFill>
        </p:spPr>
      </p:sp>
      <p:sp>
        <p:nvSpPr>
          <p:cNvPr id="31" name="TextBox 31"/>
          <p:cNvSpPr txBox="1"/>
          <p:nvPr/>
        </p:nvSpPr>
        <p:spPr>
          <a:xfrm>
            <a:off x="3805973" y="4582488"/>
            <a:ext cx="2527745" cy="13954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just">
              <a:lnSpc>
                <a:spcPct val="115000"/>
              </a:lnSpc>
              <a:spcBef>
                <a:spcPts val="375"/>
              </a:spcBef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针对寒性哮喘可用小青龙汤加减，痰热型支气管炎则用清气化痰丸，需经中医师脉诊后个性化开方，避免自行用药。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2" name="AutoShape 32"/>
          <p:cNvSpPr/>
          <p:nvPr/>
        </p:nvSpPr>
        <p:spPr>
          <a:xfrm rot="5400000">
            <a:off x="3707910" y="3854519"/>
            <a:ext cx="492364" cy="652050"/>
          </a:xfrm>
          <a:prstGeom prst="round1Rect">
            <a:avLst>
              <a:gd name="adj" fmla="val 47297"/>
            </a:avLst>
          </a:prstGeom>
          <a:solidFill>
            <a:schemeClr val="accent4">
              <a:alpha val="100000"/>
              <a:lumMod val="75000"/>
            </a:schemeClr>
          </a:solidFill>
        </p:spPr>
      </p:sp>
      <p:sp>
        <p:nvSpPr>
          <p:cNvPr id="33" name="TextBox 33"/>
          <p:cNvSpPr txBox="1"/>
          <p:nvPr/>
        </p:nvSpPr>
        <p:spPr>
          <a:xfrm>
            <a:off x="3647118" y="1575177"/>
            <a:ext cx="559462" cy="340994"/>
          </a:xfrm>
          <a:prstGeom prst="rect">
            <a:avLst/>
          </a:prstGeom>
        </p:spPr>
        <p:txBody>
          <a:bodyPr vert="horz" wrap="square" lIns="76200" tIns="0" rIns="57150" bIns="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100" b="1">
                <a:solidFill>
                  <a:srgbClr val="FFFFF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02</a:t>
            </a:r>
            <a:endParaRPr lang="en-US" sz="2100" b="1">
              <a:solidFill>
                <a:srgbClr val="FFFFF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597683" y="4020087"/>
            <a:ext cx="559462" cy="340994"/>
          </a:xfrm>
          <a:prstGeom prst="rect">
            <a:avLst/>
          </a:prstGeom>
        </p:spPr>
        <p:txBody>
          <a:bodyPr vert="horz" wrap="square" lIns="76200" tIns="0" rIns="57150" bIns="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100" b="1">
                <a:solidFill>
                  <a:srgbClr val="FFFFF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03</a:t>
            </a:r>
            <a:endParaRPr lang="en-US" sz="2100" b="1">
              <a:solidFill>
                <a:srgbClr val="FFFFF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3647118" y="4020087"/>
            <a:ext cx="559462" cy="340994"/>
          </a:xfrm>
          <a:prstGeom prst="rect">
            <a:avLst/>
          </a:prstGeom>
        </p:spPr>
        <p:txBody>
          <a:bodyPr vert="horz" wrap="square" lIns="76200" tIns="0" rIns="57150" bIns="0" rtlCol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100" b="1">
                <a:solidFill>
                  <a:srgbClr val="FFFFF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04</a:t>
            </a:r>
            <a:endParaRPr lang="en-US" sz="2100" b="1">
              <a:solidFill>
                <a:srgbClr val="FFFFF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564771"/>
            <a:ext cx="12190690" cy="1317407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</p:sp>
      <p:sp>
        <p:nvSpPr>
          <p:cNvPr id="3" name="TextBox 3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室内通风与运动建议</a:t>
            </a:r>
            <a:endParaRPr lang="en-US" sz="3000" b="1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836554" y="6038850"/>
            <a:ext cx="8425779" cy="19050"/>
          </a:xfrm>
          <a:prstGeom prst="rect">
            <a:avLst/>
          </a:prstGeom>
          <a:noFill/>
        </p:spPr>
      </p:sp>
      <p:sp>
        <p:nvSpPr>
          <p:cNvPr id="5" name="AutoShape 5"/>
          <p:cNvSpPr/>
          <p:nvPr/>
        </p:nvSpPr>
        <p:spPr>
          <a:xfrm>
            <a:off x="320475" y="5991225"/>
            <a:ext cx="11550596" cy="146379"/>
          </a:xfrm>
          <a:prstGeom prst="roundRect">
            <a:avLst>
              <a:gd name="adj" fmla="val 29781"/>
            </a:avLst>
          </a:prstGeom>
          <a:solidFill>
            <a:schemeClr val="accent1">
              <a:alpha val="100000"/>
            </a:schemeClr>
          </a:solidFill>
        </p:spPr>
      </p:sp>
      <p:grpSp>
        <p:nvGrpSpPr>
          <p:cNvPr id="6" name="Group 6"/>
          <p:cNvGrpSpPr/>
          <p:nvPr/>
        </p:nvGrpSpPr>
        <p:grpSpPr>
          <a:xfrm rot="0">
            <a:off x="756982" y="2038350"/>
            <a:ext cx="2438400" cy="4019550"/>
            <a:chOff x="756982" y="2038350"/>
            <a:chExt cx="2438400" cy="4019550"/>
          </a:xfrm>
        </p:grpSpPr>
        <p:sp>
          <p:nvSpPr>
            <p:cNvPr id="7" name="AutoShape 7"/>
            <p:cNvSpPr/>
            <p:nvPr/>
          </p:nvSpPr>
          <p:spPr>
            <a:xfrm>
              <a:off x="756982" y="3267075"/>
              <a:ext cx="2438400" cy="2790825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 vert="horz" wrap="square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endParaRPr lang="en-US" sz="1100"/>
            </a:p>
          </p:txBody>
        </p:sp>
        <p:sp>
          <p:nvSpPr>
            <p:cNvPr id="8" name="AutoShape 8"/>
            <p:cNvSpPr/>
            <p:nvPr/>
          </p:nvSpPr>
          <p:spPr>
            <a:xfrm>
              <a:off x="756982" y="2038350"/>
              <a:ext cx="2438400" cy="24384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</p:grpSp>
      <p:grpSp>
        <p:nvGrpSpPr>
          <p:cNvPr id="9" name="Group 9"/>
          <p:cNvGrpSpPr/>
          <p:nvPr/>
        </p:nvGrpSpPr>
        <p:grpSpPr>
          <a:xfrm rot="0">
            <a:off x="776032" y="2057470"/>
            <a:ext cx="2400300" cy="3933686"/>
            <a:chOff x="776032" y="2057470"/>
            <a:chExt cx="2400300" cy="3933686"/>
          </a:xfrm>
        </p:grpSpPr>
        <p:sp>
          <p:nvSpPr>
            <p:cNvPr id="10" name="AutoShape 10"/>
            <p:cNvSpPr/>
            <p:nvPr/>
          </p:nvSpPr>
          <p:spPr>
            <a:xfrm>
              <a:off x="776032" y="3257620"/>
              <a:ext cx="2400300" cy="2733536"/>
            </a:xfrm>
            <a:prstGeom prst="rect">
              <a:avLst/>
            </a:prstGeom>
            <a:solidFill>
              <a:schemeClr val="lt1">
                <a:alpha val="100000"/>
              </a:schemeClr>
            </a:solidFill>
          </p:spPr>
          <p:txBody>
            <a:bodyPr vert="horz" wrap="square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endParaRPr lang="en-US" sz="1100"/>
            </a:p>
          </p:txBody>
        </p:sp>
        <p:sp>
          <p:nvSpPr>
            <p:cNvPr id="11" name="AutoShape 11"/>
            <p:cNvSpPr/>
            <p:nvPr/>
          </p:nvSpPr>
          <p:spPr>
            <a:xfrm>
              <a:off x="776032" y="2057470"/>
              <a:ext cx="2400300" cy="2400300"/>
            </a:xfrm>
            <a:prstGeom prst="ellipse">
              <a:avLst/>
            </a:prstGeom>
            <a:solidFill>
              <a:schemeClr val="lt1">
                <a:alpha val="100000"/>
              </a:schemeClr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alphaModFix amt="100000"/>
          </a:blip>
          <a:srcRect/>
          <a:stretch>
            <a:fillRect/>
          </a:stretch>
        </p:blipFill>
        <p:spPr>
          <a:xfrm>
            <a:off x="1166557" y="2296017"/>
            <a:ext cx="1619250" cy="1619250"/>
          </a:xfrm>
          <a:prstGeom prst="ellipse">
            <a:avLst/>
          </a:prstGeom>
          <a:ln w="57150">
            <a:solidFill>
              <a:schemeClr val="accent1"/>
            </a:solidFill>
            <a:prstDash val="solid"/>
          </a:ln>
        </p:spPr>
      </p:pic>
      <p:sp>
        <p:nvSpPr>
          <p:cNvPr id="13" name="AutoShape 13"/>
          <p:cNvSpPr/>
          <p:nvPr/>
        </p:nvSpPr>
        <p:spPr>
          <a:xfrm>
            <a:off x="785557" y="4021401"/>
            <a:ext cx="2381250" cy="4547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1">
            <a:normAutofit/>
          </a:bodyPr>
          <a:lstStyle/>
          <a:p>
            <a:pPr algn="ctr">
              <a:defRPr/>
            </a:pPr>
            <a:r>
              <a:rPr lang="en-US" sz="165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空气流通标准</a:t>
            </a:r>
            <a:endParaRPr lang="en-US" sz="1100"/>
          </a:p>
        </p:txBody>
      </p:sp>
      <p:sp>
        <p:nvSpPr>
          <p:cNvPr id="14" name="TextBox 14"/>
          <p:cNvSpPr txBox="1"/>
          <p:nvPr/>
        </p:nvSpPr>
        <p:spPr>
          <a:xfrm>
            <a:off x="766507" y="4515081"/>
            <a:ext cx="2352814" cy="1347864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每日开窗通风3次，每次不少于15分钟，雾霾天可使用新风系统或空气净化器，保持室内PM2.5低于35μg/m³，相对湿度40%-60%。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grpSp>
        <p:nvGrpSpPr>
          <p:cNvPr id="15" name="Group 15"/>
          <p:cNvGrpSpPr/>
          <p:nvPr/>
        </p:nvGrpSpPr>
        <p:grpSpPr>
          <a:xfrm rot="0">
            <a:off x="3511699" y="1519581"/>
            <a:ext cx="2438400" cy="4538319"/>
            <a:chOff x="3511699" y="1519581"/>
            <a:chExt cx="2438400" cy="4538319"/>
          </a:xfrm>
        </p:grpSpPr>
        <p:sp>
          <p:nvSpPr>
            <p:cNvPr id="16" name="AutoShape 16"/>
            <p:cNvSpPr/>
            <p:nvPr/>
          </p:nvSpPr>
          <p:spPr>
            <a:xfrm>
              <a:off x="3511699" y="2748306"/>
              <a:ext cx="2438400" cy="3309594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 vert="horz" wrap="square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endParaRPr lang="en-US" sz="1100"/>
            </a:p>
          </p:txBody>
        </p:sp>
        <p:sp>
          <p:nvSpPr>
            <p:cNvPr id="17" name="AutoShape 17"/>
            <p:cNvSpPr/>
            <p:nvPr/>
          </p:nvSpPr>
          <p:spPr>
            <a:xfrm>
              <a:off x="3511699" y="1519581"/>
              <a:ext cx="2438400" cy="24384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</p:grpSp>
      <p:grpSp>
        <p:nvGrpSpPr>
          <p:cNvPr id="18" name="Group 18"/>
          <p:cNvGrpSpPr/>
          <p:nvPr/>
        </p:nvGrpSpPr>
        <p:grpSpPr>
          <a:xfrm rot="0">
            <a:off x="3530749" y="1538700"/>
            <a:ext cx="2400300" cy="4519200"/>
            <a:chOff x="3530749" y="1538700"/>
            <a:chExt cx="2400300" cy="4519200"/>
          </a:xfrm>
        </p:grpSpPr>
        <p:sp>
          <p:nvSpPr>
            <p:cNvPr id="19" name="AutoShape 19"/>
            <p:cNvSpPr/>
            <p:nvPr/>
          </p:nvSpPr>
          <p:spPr>
            <a:xfrm>
              <a:off x="3530749" y="2738850"/>
              <a:ext cx="2400300" cy="3319050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 vert="horz" wrap="square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endParaRPr lang="en-US" sz="1100"/>
            </a:p>
          </p:txBody>
        </p:sp>
        <p:sp>
          <p:nvSpPr>
            <p:cNvPr id="20" name="AutoShape 20"/>
            <p:cNvSpPr/>
            <p:nvPr/>
          </p:nvSpPr>
          <p:spPr>
            <a:xfrm>
              <a:off x="3530749" y="1538700"/>
              <a:ext cx="2400300" cy="24003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>
            <a:off x="3921274" y="1872498"/>
            <a:ext cx="1619250" cy="1619250"/>
          </a:xfrm>
          <a:prstGeom prst="ellipse">
            <a:avLst/>
          </a:prstGeom>
          <a:ln w="57150">
            <a:solidFill>
              <a:srgbClr val="FFFFFF"/>
            </a:solidFill>
            <a:prstDash val="solid"/>
          </a:ln>
        </p:spPr>
      </p:pic>
      <p:sp>
        <p:nvSpPr>
          <p:cNvPr id="22" name="AutoShape 22"/>
          <p:cNvSpPr/>
          <p:nvPr/>
        </p:nvSpPr>
        <p:spPr>
          <a:xfrm>
            <a:off x="3530749" y="3664557"/>
            <a:ext cx="2381250" cy="4547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1">
            <a:normAutofit/>
          </a:bodyPr>
          <a:lstStyle/>
          <a:p>
            <a:pPr algn="ctr">
              <a:defRPr/>
            </a:pPr>
            <a:r>
              <a:rPr lang="en-US" sz="1650" b="1">
                <a:solidFill>
                  <a:srgbClr val="FFFFF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太极/八段锦</a:t>
            </a:r>
            <a:endParaRPr lang="en-US" sz="1100"/>
          </a:p>
        </p:txBody>
      </p:sp>
      <p:sp>
        <p:nvSpPr>
          <p:cNvPr id="23" name="TextBox 23"/>
          <p:cNvSpPr txBox="1"/>
          <p:nvPr/>
        </p:nvSpPr>
        <p:spPr>
          <a:xfrm>
            <a:off x="3516391" y="4158236"/>
            <a:ext cx="2352814" cy="1347864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推荐每周练习5次八段锦"双手托天理三焦""左右开弓似射雕"等动作，配合腹式呼吸，增强膈肌力量，改善肺通气功能。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grpSp>
        <p:nvGrpSpPr>
          <p:cNvPr id="24" name="Group 24"/>
          <p:cNvGrpSpPr/>
          <p:nvPr/>
        </p:nvGrpSpPr>
        <p:grpSpPr>
          <a:xfrm rot="0">
            <a:off x="6276080" y="1519581"/>
            <a:ext cx="2438400" cy="4538319"/>
            <a:chOff x="6276080" y="1519581"/>
            <a:chExt cx="2438400" cy="4538319"/>
          </a:xfrm>
        </p:grpSpPr>
        <p:sp>
          <p:nvSpPr>
            <p:cNvPr id="25" name="AutoShape 25"/>
            <p:cNvSpPr/>
            <p:nvPr/>
          </p:nvSpPr>
          <p:spPr>
            <a:xfrm>
              <a:off x="6276080" y="2748306"/>
              <a:ext cx="2438400" cy="3309594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 vert="horz" wrap="square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endParaRPr lang="en-US" sz="1100"/>
            </a:p>
          </p:txBody>
        </p:sp>
        <p:sp>
          <p:nvSpPr>
            <p:cNvPr id="26" name="AutoShape 26"/>
            <p:cNvSpPr/>
            <p:nvPr/>
          </p:nvSpPr>
          <p:spPr>
            <a:xfrm>
              <a:off x="6276080" y="1519581"/>
              <a:ext cx="2438400" cy="24384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</p:grpSp>
      <p:grpSp>
        <p:nvGrpSpPr>
          <p:cNvPr id="27" name="Group 27"/>
          <p:cNvGrpSpPr/>
          <p:nvPr/>
        </p:nvGrpSpPr>
        <p:grpSpPr>
          <a:xfrm rot="0">
            <a:off x="6295130" y="1538700"/>
            <a:ext cx="2400300" cy="4519200"/>
            <a:chOff x="6295130" y="1538700"/>
            <a:chExt cx="2400300" cy="4519200"/>
          </a:xfrm>
        </p:grpSpPr>
        <p:sp>
          <p:nvSpPr>
            <p:cNvPr id="28" name="AutoShape 28"/>
            <p:cNvSpPr/>
            <p:nvPr/>
          </p:nvSpPr>
          <p:spPr>
            <a:xfrm>
              <a:off x="6295130" y="2738850"/>
              <a:ext cx="2400300" cy="3319050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 vert="horz" wrap="square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endParaRPr lang="en-US" sz="1100"/>
            </a:p>
          </p:txBody>
        </p:sp>
        <p:sp>
          <p:nvSpPr>
            <p:cNvPr id="29" name="AutoShape 29"/>
            <p:cNvSpPr/>
            <p:nvPr/>
          </p:nvSpPr>
          <p:spPr>
            <a:xfrm>
              <a:off x="6295130" y="1538700"/>
              <a:ext cx="2400300" cy="24003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>
            <a:alphaModFix amt="100000"/>
          </a:blip>
          <a:srcRect/>
          <a:stretch>
            <a:fillRect/>
          </a:stretch>
        </p:blipFill>
        <p:spPr>
          <a:xfrm>
            <a:off x="6685655" y="1872498"/>
            <a:ext cx="1619250" cy="1619250"/>
          </a:xfrm>
          <a:prstGeom prst="ellipse">
            <a:avLst/>
          </a:prstGeom>
          <a:ln w="57150">
            <a:solidFill>
              <a:srgbClr val="FFFFFF"/>
            </a:solidFill>
            <a:prstDash val="solid"/>
          </a:ln>
        </p:spPr>
      </p:pic>
      <p:sp>
        <p:nvSpPr>
          <p:cNvPr id="31" name="AutoShape 31"/>
          <p:cNvSpPr/>
          <p:nvPr/>
        </p:nvSpPr>
        <p:spPr>
          <a:xfrm>
            <a:off x="6295130" y="3664557"/>
            <a:ext cx="2381250" cy="4547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1">
            <a:normAutofit/>
          </a:bodyPr>
          <a:lstStyle/>
          <a:p>
            <a:pPr algn="ctr">
              <a:defRPr/>
            </a:pPr>
            <a:r>
              <a:rPr lang="en-US" sz="1650" b="1">
                <a:solidFill>
                  <a:srgbClr val="FFFFF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有氧运动方案</a:t>
            </a:r>
            <a:endParaRPr lang="en-US" sz="1100"/>
          </a:p>
        </p:txBody>
      </p:sp>
      <p:sp>
        <p:nvSpPr>
          <p:cNvPr id="32" name="TextBox 32"/>
          <p:cNvSpPr txBox="1"/>
          <p:nvPr/>
        </p:nvSpPr>
        <p:spPr>
          <a:xfrm>
            <a:off x="6280772" y="4158236"/>
            <a:ext cx="2352814" cy="1347864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200">
                <a:solidFill>
                  <a:srgbClr val="FFFFF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慢性呼吸道患者可选择快走、游泳等中等强度运动，每周150分钟，运动时心率控制在（220-年龄）×60%-70%，避免寒冷刺激诱发痉挛。</a:t>
            </a:r>
            <a:endParaRPr lang="en-US" sz="1200">
              <a:solidFill>
                <a:srgbClr val="FFFFF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grpSp>
        <p:nvGrpSpPr>
          <p:cNvPr id="33" name="Group 33"/>
          <p:cNvGrpSpPr/>
          <p:nvPr/>
        </p:nvGrpSpPr>
        <p:grpSpPr>
          <a:xfrm rot="0">
            <a:off x="9022814" y="2038350"/>
            <a:ext cx="2438400" cy="4019550"/>
            <a:chOff x="9022814" y="2038350"/>
            <a:chExt cx="2438400" cy="4019550"/>
          </a:xfrm>
        </p:grpSpPr>
        <p:sp>
          <p:nvSpPr>
            <p:cNvPr id="34" name="AutoShape 34"/>
            <p:cNvSpPr/>
            <p:nvPr/>
          </p:nvSpPr>
          <p:spPr>
            <a:xfrm>
              <a:off x="9022814" y="3267075"/>
              <a:ext cx="2438400" cy="2790825"/>
            </a:xfrm>
            <a:prstGeom prst="rect">
              <a:avLst/>
            </a:prstGeom>
            <a:solidFill>
              <a:schemeClr val="accent1">
                <a:alpha val="100000"/>
              </a:schemeClr>
            </a:solidFill>
          </p:spPr>
          <p:txBody>
            <a:bodyPr vert="horz" wrap="square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endParaRPr lang="en-US" sz="1100"/>
            </a:p>
          </p:txBody>
        </p:sp>
        <p:sp>
          <p:nvSpPr>
            <p:cNvPr id="35" name="AutoShape 35"/>
            <p:cNvSpPr/>
            <p:nvPr/>
          </p:nvSpPr>
          <p:spPr>
            <a:xfrm>
              <a:off x="9022814" y="2038350"/>
              <a:ext cx="2438400" cy="2438400"/>
            </a:xfrm>
            <a:prstGeom prst="ellipse">
              <a:avLst/>
            </a:prstGeom>
            <a:solidFill>
              <a:schemeClr val="accent1">
                <a:alpha val="100000"/>
              </a:schemeClr>
            </a:solidFill>
          </p:spPr>
        </p:sp>
      </p:grpSp>
      <p:grpSp>
        <p:nvGrpSpPr>
          <p:cNvPr id="36" name="Group 36"/>
          <p:cNvGrpSpPr/>
          <p:nvPr/>
        </p:nvGrpSpPr>
        <p:grpSpPr>
          <a:xfrm rot="0">
            <a:off x="9041864" y="2057470"/>
            <a:ext cx="2400300" cy="3933686"/>
            <a:chOff x="9041864" y="2057470"/>
            <a:chExt cx="2400300" cy="3933686"/>
          </a:xfrm>
        </p:grpSpPr>
        <p:sp>
          <p:nvSpPr>
            <p:cNvPr id="37" name="AutoShape 37"/>
            <p:cNvSpPr/>
            <p:nvPr/>
          </p:nvSpPr>
          <p:spPr>
            <a:xfrm>
              <a:off x="9041864" y="3257620"/>
              <a:ext cx="2400300" cy="2733536"/>
            </a:xfrm>
            <a:prstGeom prst="rect">
              <a:avLst/>
            </a:prstGeom>
            <a:solidFill>
              <a:schemeClr val="lt1">
                <a:alpha val="100000"/>
              </a:schemeClr>
            </a:solidFill>
          </p:spPr>
          <p:txBody>
            <a:bodyPr vert="horz" wrap="square" rtlCol="0" anchor="ctr" anchorCtr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375"/>
                </a:spcBef>
                <a:defRPr/>
              </a:pPr>
              <a:endParaRPr lang="en-US" sz="1100"/>
            </a:p>
          </p:txBody>
        </p:sp>
        <p:sp>
          <p:nvSpPr>
            <p:cNvPr id="38" name="AutoShape 38"/>
            <p:cNvSpPr/>
            <p:nvPr/>
          </p:nvSpPr>
          <p:spPr>
            <a:xfrm>
              <a:off x="9041864" y="2057470"/>
              <a:ext cx="2400300" cy="2400300"/>
            </a:xfrm>
            <a:prstGeom prst="ellipse">
              <a:avLst/>
            </a:prstGeom>
            <a:solidFill>
              <a:schemeClr val="lt1">
                <a:alpha val="100000"/>
              </a:schemeClr>
            </a:solidFill>
          </p:spPr>
        </p:sp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5">
            <a:alphaModFix amt="100000"/>
          </a:blip>
          <a:srcRect l="16667" r="16667"/>
          <a:stretch>
            <a:fillRect/>
          </a:stretch>
        </p:blipFill>
        <p:spPr>
          <a:xfrm>
            <a:off x="9432389" y="2296017"/>
            <a:ext cx="1619250" cy="1619250"/>
          </a:xfrm>
          <a:prstGeom prst="ellipse">
            <a:avLst/>
          </a:prstGeom>
          <a:ln w="57150">
            <a:solidFill>
              <a:schemeClr val="accent1"/>
            </a:solidFill>
            <a:prstDash val="solid"/>
          </a:ln>
        </p:spPr>
      </p:pic>
      <p:sp>
        <p:nvSpPr>
          <p:cNvPr id="40" name="AutoShape 40"/>
          <p:cNvSpPr/>
          <p:nvPr/>
        </p:nvSpPr>
        <p:spPr>
          <a:xfrm>
            <a:off x="9051389" y="4021401"/>
            <a:ext cx="2381250" cy="45473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b" anchorCtr="1">
            <a:normAutofit/>
          </a:bodyPr>
          <a:lstStyle/>
          <a:p>
            <a:pPr algn="ctr">
              <a:defRPr/>
            </a:pPr>
            <a:r>
              <a:rPr lang="en-US" sz="1650" b="1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环境消毒</a:t>
            </a:r>
            <a:endParaRPr lang="en-US" sz="1100"/>
          </a:p>
        </p:txBody>
      </p:sp>
      <p:sp>
        <p:nvSpPr>
          <p:cNvPr id="41" name="TextBox 41"/>
          <p:cNvSpPr txBox="1"/>
          <p:nvPr/>
        </p:nvSpPr>
        <p:spPr>
          <a:xfrm>
            <a:off x="9032339" y="4515081"/>
            <a:ext cx="2352814" cy="1347864"/>
          </a:xfrm>
          <a:prstGeom prst="rect">
            <a:avLst/>
          </a:prstGeom>
        </p:spPr>
        <p:txBody>
          <a:bodyPr vert="horz" wrap="square" lIns="123825" tIns="57150" rIns="57150" bIns="57150" rtlCol="0" anchor="t" anchorCtr="0"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sz="120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使用苍术、艾叶烟熏消毒（每10㎡用量各5g），或75%酒精擦拭门把手等高频接触表面，杀灭病原微生物同时避免化学消毒剂刺激呼吸道。</a:t>
            </a:r>
            <a:endParaRPr lang="en-US" sz="120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52663" y="1986324"/>
            <a:ext cx="7686675" cy="157162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spAutoFit/>
          </a:bodyPr>
          <a:lstStyle/>
          <a:p>
            <a:pPr algn="ctr">
              <a:lnSpc>
                <a:spcPct val="120000"/>
              </a:lnSpc>
              <a:spcBef>
                <a:spcPts val="450"/>
              </a:spcBef>
            </a:pPr>
            <a:r>
              <a:rPr lang="en-US" sz="7650" b="1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02</a:t>
            </a:r>
            <a:endParaRPr lang="en-US" sz="7650" b="1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53596" y="3742786"/>
            <a:ext cx="10484808" cy="1798058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>
                <a:solidFill>
                  <a:srgbClr val="9865D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心脑血管疾病防护</a:t>
            </a:r>
            <a:endParaRPr lang="en-US" sz="4500" b="1">
              <a:solidFill>
                <a:srgbClr val="9865D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62463" y="2088071"/>
            <a:ext cx="3267075" cy="3267075"/>
          </a:xfrm>
          <a:prstGeom prst="ellipse">
            <a:avLst/>
          </a:prstGeom>
          <a:ln w="57150">
            <a:solidFill>
              <a:schemeClr val="accent1"/>
            </a:solidFill>
            <a:prstDash val="solid"/>
          </a:ln>
        </p:spPr>
      </p:pic>
      <p:sp>
        <p:nvSpPr>
          <p:cNvPr id="3" name="TextBox 3"/>
          <p:cNvSpPr txBox="1"/>
          <p:nvPr/>
        </p:nvSpPr>
        <p:spPr>
          <a:xfrm>
            <a:off x="742971" y="2306715"/>
            <a:ext cx="3314231" cy="64799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血管收缩效应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059848" y="1716027"/>
            <a:ext cx="3794740" cy="1968111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低温环境下血液黏稠度增加，血小板聚集性增强，纤维蛋白原水平升高，形成"高凝状态"，使动脉粥样硬化斑块破裂后血栓形成风险提升3-5倍。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059848" y="1097369"/>
            <a:ext cx="3314231" cy="622955"/>
          </a:xfrm>
          <a:prstGeom prst="rect">
            <a:avLst/>
          </a:prstGeom>
        </p:spPr>
        <p:txBody>
          <a:bodyPr vert="horz" wrap="square" lIns="114300" tIns="57150" rIns="114300" bIns="57150" rtlCol="0" anchor="ctr" anchorCtr="0">
            <a:noAutofit/>
          </a:bodyPr>
          <a:lstStyle/>
          <a:p>
            <a:pPr>
              <a:lnSpc>
                <a:spcPct val="96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血液流变学改变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059848" y="4019931"/>
            <a:ext cx="3314231" cy="547835"/>
          </a:xfrm>
          <a:prstGeom prst="rect">
            <a:avLst/>
          </a:prstGeom>
        </p:spPr>
        <p:txBody>
          <a:bodyPr vert="horz" wrap="square" lIns="114300" tIns="57150" rIns="114300" bIns="57150" rtlCol="0" anchor="b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24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冠状动脉痉挛</a:t>
            </a:r>
            <a:endParaRPr lang="en-US" sz="24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059848" y="4565142"/>
            <a:ext cx="3794740" cy="1995832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冷空气直接吸入可触发冠状动脉异常收缩，特别是已有冠脉狭窄的患者，可能引发变异型心绞痛甚至急性心肌梗死，临床数据显示冬季发病率较夏季高40%。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01071" y="2954711"/>
            <a:ext cx="3656131" cy="2115960"/>
          </a:xfrm>
          <a:prstGeom prst="rect">
            <a:avLst/>
          </a:prstGeom>
        </p:spPr>
        <p:txBody>
          <a:bodyPr vert="horz" wrap="square" lIns="114300" tIns="57150" rIns="114300" bIns="57150" rtlCol="0" anchor="t" anchorCtr="0">
            <a:noAutofit/>
          </a:bodyPr>
          <a:lstStyle/>
          <a:p>
            <a:pPr algn="r">
              <a:lnSpc>
                <a:spcPct val="140000"/>
              </a:lnSpc>
            </a:pPr>
            <a:r>
              <a:rPr lang="en-US" sz="13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寒冷刺激引发交感神经兴奋，促使外周血管强烈收缩，导致血管阻力增加，血压急剧升高（收缩压可上升20-30mmHg），加重心脏后负荷，易诱发心肌缺血事件。</a:t>
            </a:r>
            <a:endParaRPr lang="en-US" sz="13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寒冷对血管的影响机制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0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6023" y="265328"/>
            <a:ext cx="11239500" cy="914400"/>
          </a:xfrm>
          <a:prstGeom prst="rect">
            <a:avLst/>
          </a:prstGeom>
        </p:spPr>
        <p:txBody>
          <a:bodyPr vert="horz" wrap="square" lIns="123825" tIns="123825" rIns="57150" bIns="123825" rtlCol="0" anchor="ctr" anchorCtr="0">
            <a:noAutofit/>
          </a:bodyPr>
          <a:lstStyle/>
          <a:p>
            <a:pPr>
              <a:lnSpc>
                <a:spcPct val="140000"/>
              </a:lnSpc>
            </a:pPr>
            <a:r>
              <a:rPr lang="en-US" sz="3000" b="1">
                <a:solidFill>
                  <a:schemeClr val="dk2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重点人群（高血压/糖尿病患者）</a:t>
            </a:r>
            <a:endParaRPr lang="en-US" sz="3000" b="1">
              <a:solidFill>
                <a:schemeClr val="dk2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908578" y="1411882"/>
            <a:ext cx="5503305" cy="1931726"/>
          </a:xfrm>
          <a:prstGeom prst="parallelogram">
            <a:avLst>
              <a:gd name="adj" fmla="val 25000"/>
            </a:avLst>
          </a:prstGeom>
          <a:noFill/>
          <a:ln w="254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4" name="TextBox 4"/>
          <p:cNvSpPr txBox="1"/>
          <p:nvPr/>
        </p:nvSpPr>
        <p:spPr>
          <a:xfrm>
            <a:off x="1572710" y="1527027"/>
            <a:ext cx="3895787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高血压患者需动态监测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572710" y="1944900"/>
            <a:ext cx="4329681" cy="1297697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建议早晚各测血压1次，重点关注晨峰现象（清晨6-10点血压骤升），若收缩压波动＞20mmHg应及时调整用药方案，优先选择长效CCB或ARB类药物。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710944" y="1353584"/>
            <a:ext cx="762000" cy="76200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7" name="TextBox 7"/>
          <p:cNvSpPr txBox="1"/>
          <p:nvPr/>
        </p:nvSpPr>
        <p:spPr>
          <a:xfrm>
            <a:off x="788670" y="1512652"/>
            <a:ext cx="606548" cy="443865"/>
          </a:xfrm>
          <a:prstGeom prst="rect">
            <a:avLst/>
          </a:prstGeom>
          <a:noFill/>
        </p:spPr>
        <p:txBody>
          <a:bodyPr vert="horz" wrap="square" lIns="108013" tIns="45720" rIns="108013" bIns="45720" rtlCol="0" anchor="ctr" anchorCtr="0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2100" b="1">
                <a:solidFill>
                  <a:srgbClr val="FFFFF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01</a:t>
            </a:r>
            <a:endParaRPr lang="en-US" sz="2100" b="1">
              <a:solidFill>
                <a:srgbClr val="FFFFF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6521179" y="1675344"/>
            <a:ext cx="5503305" cy="1931726"/>
          </a:xfrm>
          <a:prstGeom prst="parallelogram">
            <a:avLst>
              <a:gd name="adj" fmla="val 25000"/>
            </a:avLst>
          </a:prstGeom>
          <a:noFill/>
          <a:ln w="254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9" name="TextBox 9"/>
          <p:cNvSpPr txBox="1"/>
          <p:nvPr/>
        </p:nvSpPr>
        <p:spPr>
          <a:xfrm>
            <a:off x="7185311" y="1790489"/>
            <a:ext cx="3925972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糖尿病患者警惕"三联征"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185311" y="2208362"/>
            <a:ext cx="4303585" cy="1297697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寒冷应激会升高皮质醇和胰高血糖素，导致血糖难以控制（冬季平均升高1-2mmol/L），需加强指尖血糖监测频率，防范高血糖-高血压-高血脂的恶性循环。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6323545" y="1617046"/>
            <a:ext cx="762000" cy="76200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2" name="TextBox 12"/>
          <p:cNvSpPr txBox="1"/>
          <p:nvPr/>
        </p:nvSpPr>
        <p:spPr>
          <a:xfrm>
            <a:off x="6401271" y="1776114"/>
            <a:ext cx="606548" cy="443865"/>
          </a:xfrm>
          <a:prstGeom prst="rect">
            <a:avLst/>
          </a:prstGeom>
          <a:noFill/>
        </p:spPr>
        <p:txBody>
          <a:bodyPr vert="horz" wrap="square" lIns="108013" tIns="45720" rIns="108013" bIns="45720" rtlCol="0" anchor="ctr" anchorCtr="0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2100" b="1">
                <a:solidFill>
                  <a:srgbClr val="FFFFF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02</a:t>
            </a:r>
            <a:endParaRPr lang="en-US" sz="2100" b="1">
              <a:solidFill>
                <a:srgbClr val="FFFFF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3" name="AutoShape 13"/>
          <p:cNvSpPr/>
          <p:nvPr/>
        </p:nvSpPr>
        <p:spPr>
          <a:xfrm>
            <a:off x="516014" y="3929384"/>
            <a:ext cx="5503305" cy="1931726"/>
          </a:xfrm>
          <a:prstGeom prst="parallelogram">
            <a:avLst>
              <a:gd name="adj" fmla="val 25000"/>
            </a:avLst>
          </a:prstGeom>
          <a:noFill/>
          <a:ln w="254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14" name="TextBox 14"/>
          <p:cNvSpPr txBox="1"/>
          <p:nvPr/>
        </p:nvSpPr>
        <p:spPr>
          <a:xfrm>
            <a:off x="1180145" y="4044529"/>
            <a:ext cx="4288351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心衰患者限钠管理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80145" y="4462402"/>
            <a:ext cx="4408250" cy="1297697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冬季出汗减少导致钠潴留，每日钠摄入应严格控制在2000mg以下，体重增长＞2kg/3天提示体液潴留，需立即就医调整利尿剂用量。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6" name="AutoShape 16"/>
          <p:cNvSpPr/>
          <p:nvPr/>
        </p:nvSpPr>
        <p:spPr>
          <a:xfrm>
            <a:off x="318380" y="3871086"/>
            <a:ext cx="762000" cy="76200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17" name="TextBox 17"/>
          <p:cNvSpPr txBox="1"/>
          <p:nvPr/>
        </p:nvSpPr>
        <p:spPr>
          <a:xfrm>
            <a:off x="396105" y="4030153"/>
            <a:ext cx="606548" cy="443865"/>
          </a:xfrm>
          <a:prstGeom prst="rect">
            <a:avLst/>
          </a:prstGeom>
          <a:noFill/>
        </p:spPr>
        <p:txBody>
          <a:bodyPr vert="horz" wrap="square" lIns="108013" tIns="45720" rIns="108013" bIns="45720" rtlCol="0" anchor="ctr" anchorCtr="0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2100" b="1">
                <a:solidFill>
                  <a:srgbClr val="FFFFF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03</a:t>
            </a:r>
            <a:endParaRPr lang="en-US" sz="2100" b="1">
              <a:solidFill>
                <a:srgbClr val="FFFFF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18" name="AutoShape 18"/>
          <p:cNvSpPr/>
          <p:nvPr/>
        </p:nvSpPr>
        <p:spPr>
          <a:xfrm>
            <a:off x="6128615" y="4192846"/>
            <a:ext cx="5503305" cy="1931726"/>
          </a:xfrm>
          <a:prstGeom prst="parallelogram">
            <a:avLst>
              <a:gd name="adj" fmla="val 25000"/>
            </a:avLst>
          </a:prstGeom>
          <a:noFill/>
          <a:ln w="25400">
            <a:solidFill>
              <a:schemeClr val="accent1">
                <a:alpha val="100000"/>
              </a:schemeClr>
            </a:solidFill>
            <a:prstDash val="solid"/>
          </a:ln>
        </p:spPr>
      </p:sp>
      <p:sp>
        <p:nvSpPr>
          <p:cNvPr id="19" name="TextBox 19"/>
          <p:cNvSpPr txBox="1"/>
          <p:nvPr/>
        </p:nvSpPr>
        <p:spPr>
          <a:xfrm>
            <a:off x="6792746" y="4307991"/>
            <a:ext cx="4052394" cy="490334"/>
          </a:xfrm>
          <a:prstGeom prst="rect">
            <a:avLst/>
          </a:prstGeom>
        </p:spPr>
        <p:txBody>
          <a:bodyPr vert="horz" wrap="square" lIns="66008" tIns="33052" rIns="66008" bIns="33052" rtlCol="0" anchor="ctr" anchorCtr="0"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2000" b="1">
                <a:solidFill>
                  <a:schemeClr val="accent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动脉硬化患者防跌倒</a:t>
            </a:r>
            <a:endParaRPr lang="en-US" sz="2000" b="1">
              <a:solidFill>
                <a:schemeClr val="accent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792746" y="4725864"/>
            <a:ext cx="4318537" cy="1297697"/>
          </a:xfrm>
          <a:prstGeom prst="rect">
            <a:avLst/>
          </a:prstGeom>
        </p:spPr>
        <p:txBody>
          <a:bodyPr vert="horz" wrap="square" lIns="66008" tIns="33052" rIns="66008" bIns="33052" rtlCol="0" anchor="t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en-US" sz="1250">
                <a:solidFill>
                  <a:schemeClr val="dk1">
                    <a:alpha val="100000"/>
                  </a:scheme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合并外周动脉病变者，冬季穿着厚重易失衡，建议选择防滑鞋具，浴室安装扶手，避免摔跤诱发急性心血管事件。</a:t>
            </a:r>
            <a:endParaRPr lang="en-US" sz="1250">
              <a:solidFill>
                <a:schemeClr val="dk1">
                  <a:alpha val="100000"/>
                </a:scheme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  <p:sp>
        <p:nvSpPr>
          <p:cNvPr id="21" name="AutoShape 21"/>
          <p:cNvSpPr/>
          <p:nvPr/>
        </p:nvSpPr>
        <p:spPr>
          <a:xfrm>
            <a:off x="5930980" y="4134548"/>
            <a:ext cx="762000" cy="762000"/>
          </a:xfrm>
          <a:prstGeom prst="ellipse">
            <a:avLst/>
          </a:prstGeom>
          <a:solidFill>
            <a:schemeClr val="accent1">
              <a:alpha val="100000"/>
            </a:schemeClr>
          </a:solidFill>
        </p:spPr>
      </p:sp>
      <p:sp>
        <p:nvSpPr>
          <p:cNvPr id="22" name="TextBox 22"/>
          <p:cNvSpPr txBox="1"/>
          <p:nvPr/>
        </p:nvSpPr>
        <p:spPr>
          <a:xfrm>
            <a:off x="6008706" y="4293615"/>
            <a:ext cx="606548" cy="443865"/>
          </a:xfrm>
          <a:prstGeom prst="rect">
            <a:avLst/>
          </a:prstGeom>
          <a:noFill/>
        </p:spPr>
        <p:txBody>
          <a:bodyPr vert="horz" wrap="square" lIns="108013" tIns="45720" rIns="108013" bIns="45720" rtlCol="0" anchor="ctr" anchorCtr="0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2100" b="1">
                <a:solidFill>
                  <a:srgbClr val="FFFFFF">
                    <a:alpha val="100000"/>
                  </a:srgbClr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</a:rPr>
              <a:t>04</a:t>
            </a:r>
            <a:endParaRPr lang="en-US" sz="2100" b="1">
              <a:solidFill>
                <a:srgbClr val="FFFFFF">
                  <a:alpha val="100000"/>
                </a:srgbClr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222222"/>
      </a:dk1>
      <a:lt1>
        <a:srgbClr val="FAF5FC"/>
      </a:lt1>
      <a:dk2>
        <a:srgbClr val="4E2487"/>
      </a:dk2>
      <a:lt2>
        <a:srgbClr val="FFFFFF"/>
      </a:lt2>
      <a:accent1>
        <a:srgbClr val="9865DF"/>
      </a:accent1>
      <a:accent2>
        <a:srgbClr val="C183F7"/>
      </a:accent2>
      <a:accent3>
        <a:srgbClr val="E1A7F5"/>
      </a:accent3>
      <a:accent4>
        <a:srgbClr val="CAA5FF"/>
      </a:accent4>
      <a:accent5>
        <a:srgbClr val="C6A3E5"/>
      </a:accent5>
      <a:accent6>
        <a:srgbClr val="D2C2D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4990</Words>
  <Application>WPS 演示</Application>
  <PresentationFormat>On-screen Show (4:3)</PresentationFormat>
  <Paragraphs>416</Paragraphs>
  <Slides>27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Arial</vt:lpstr>
      <vt:lpstr>宋体</vt:lpstr>
      <vt:lpstr>Wingdings</vt:lpstr>
      <vt:lpstr>Noto Sans SC</vt:lpstr>
      <vt:lpstr>微软雅黑</vt:lpstr>
      <vt:lpstr>Arial Unicode MS</vt:lpstr>
      <vt:lpstr>Calibri</vt:lpstr>
      <vt:lpstr>Arial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ALLLLLLLex</cp:lastModifiedBy>
  <cp:revision>2</cp:revision>
  <dcterms:created xsi:type="dcterms:W3CDTF">2006-08-16T00:00:00Z</dcterms:created>
  <dcterms:modified xsi:type="dcterms:W3CDTF">2026-01-04T03:08:40Z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001191110000802100433B10001","ProduceID":"5f515e449f58f965621768ab98e777d1_1761201087_7c771ee992930f8f7dc55d06623e0504","ReservedCode1":"0f9afbad3a33361223b2f7ac9fdaf213cf600d345b4b4f915920b88c4759f68d","ContentPropagator":"001191110000802100433B10001","PropagateID":"5f515e449f58f965621768ab98e777d1_1761201087_7c771ee992930f8f7dc55d06623e0504","ReservedCode2":"0f9afbad3a33361223b2f7ac9fdaf213cf600d345b4b4f915920b88c4759f68d"}</vt:lpwstr>
  </property>
  <property fmtid="{D5CDD505-2E9C-101B-9397-08002B2CF9AE}" pid="3" name="ICV">
    <vt:lpwstr>A906E7F3C1C04BC0B5ACA78B02477B30</vt:lpwstr>
  </property>
  <property fmtid="{D5CDD505-2E9C-101B-9397-08002B2CF9AE}" pid="4" name="KSOProductBuildVer">
    <vt:lpwstr>2052-11.8.2.11718</vt:lpwstr>
  </property>
</Properties>
</file>