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svg" ContentType="image/svg+xml"/>
  <Override PartName="/ppt/media/image28.svg" ContentType="image/svg+xml"/>
  <Override PartName="/ppt/media/image29.svg" ContentType="image/svg+xml"/>
  <Override PartName="/ppt/media/image31.svg" ContentType="image/svg+xml"/>
  <Override PartName="/ppt/media/image34.svg" ContentType="image/svg+xml"/>
  <Override PartName="/ppt/media/image35.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3"/>
    <p:sldId id="268" r:id="rId4"/>
    <p:sldId id="257" r:id="rId5"/>
    <p:sldId id="260" r:id="rId6"/>
    <p:sldId id="258" r:id="rId7"/>
    <p:sldId id="270" r:id="rId8"/>
    <p:sldId id="265" r:id="rId9"/>
    <p:sldId id="259" r:id="rId10"/>
    <p:sldId id="266" r:id="rId11"/>
    <p:sldId id="261" r:id="rId12"/>
    <p:sldId id="263" r:id="rId13"/>
    <p:sldId id="264" r:id="rId14"/>
    <p:sldId id="269" r:id="rId15"/>
  </p:sldIdLst>
  <p:sldSz cx="12192000" cy="6858000"/>
  <p:notesSz cx="6858000" cy="9144000"/>
  <p:embeddedFontLst>
    <p:embeddedFont>
      <p:font typeface="字由点字匹喏曹 85" panose="00020600040101010101" charset="-122"/>
      <p:bold r:id="rId20"/>
    </p:embeddedFont>
    <p:embeddedFont>
      <p:font typeface="方正小标宋简体" panose="03000509000000000000" charset="-122"/>
      <p:regular r:id="rId21"/>
    </p:embeddedFont>
    <p:embeddedFont>
      <p:font typeface="华文中宋" panose="02010600040101010101" charset="-122"/>
      <p:regular r:id="rId22"/>
    </p:embeddedFont>
    <p:embeddedFont>
      <p:font typeface="汉仪超粗宋简" panose="02010600000101010101" charset="-122"/>
      <p:regular r:id="rId23"/>
    </p:embeddedFont>
    <p:embeddedFont>
      <p:font typeface="微软雅黑" panose="020B0503020204020204" charset="-122"/>
      <p:regular r:id="rId24"/>
    </p:embeddedFont>
    <p:embeddedFont>
      <p:font typeface="Calibri" panose="020F0502020204030204" charset="0"/>
      <p:regular r:id="rId25"/>
      <p:bold r:id="rId26"/>
      <p:italic r:id="rId27"/>
      <p:bold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0F8"/>
    <a:srgbClr val="52287D"/>
    <a:srgbClr val="FFFFFF"/>
    <a:srgbClr val="EDDCDE"/>
    <a:srgbClr val="4B2470"/>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99.xml"/><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标题 1"/>
          <p:cNvSpPr txBox="1"/>
          <p:nvPr userDrawn="1"/>
        </p:nvSpPr>
        <p:spPr>
          <a:xfrm flipH="1">
            <a:off x="-1" y="789245"/>
            <a:ext cx="4104000" cy="94928"/>
          </a:xfrm>
          <a:prstGeom prst="parallelogram">
            <a:avLst/>
          </a:prstGeom>
          <a:gradFill>
            <a:gsLst>
              <a:gs pos="0">
                <a:schemeClr val="accent1">
                  <a:lumMod val="60000"/>
                  <a:lumOff val="40000"/>
                </a:schemeClr>
              </a:gs>
              <a:gs pos="100000">
                <a:schemeClr val="accent1">
                  <a:lumMod val="60000"/>
                  <a:lumOff val="40000"/>
                  <a:alpha val="0"/>
                </a:schemeClr>
              </a:gs>
            </a:gsLst>
            <a:lin ang="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5" name="标题 1"/>
          <p:cNvSpPr txBox="1"/>
          <p:nvPr userDrawn="1"/>
        </p:nvSpPr>
        <p:spPr>
          <a:xfrm flipH="1">
            <a:off x="-1" y="210512"/>
            <a:ext cx="1260000" cy="64837"/>
          </a:xfrm>
          <a:prstGeom prst="parallelogram">
            <a:avLst/>
          </a:prstGeom>
          <a:gradFill>
            <a:gsLst>
              <a:gs pos="0">
                <a:schemeClr val="accent1">
                  <a:lumMod val="60000"/>
                  <a:lumOff val="40000"/>
                </a:schemeClr>
              </a:gs>
              <a:gs pos="100000">
                <a:schemeClr val="bg1">
                  <a:alpha val="0"/>
                </a:schemeClr>
              </a:gs>
            </a:gsLst>
            <a:lin ang="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6" name="标题 1"/>
          <p:cNvSpPr txBox="1"/>
          <p:nvPr userDrawn="1"/>
        </p:nvSpPr>
        <p:spPr>
          <a:xfrm>
            <a:off x="-1" y="6068755"/>
            <a:ext cx="12192001" cy="789245"/>
          </a:xfrm>
          <a:custGeom>
            <a:avLst/>
            <a:gdLst>
              <a:gd name="connsiteX0" fmla="*/ 0 w 3171825"/>
              <a:gd name="connsiteY0" fmla="*/ 0 h 6858000"/>
              <a:gd name="connsiteX1" fmla="*/ 3171825 w 3171825"/>
              <a:gd name="connsiteY1" fmla="*/ 0 h 6858000"/>
              <a:gd name="connsiteX2" fmla="*/ 3171825 w 3171825"/>
              <a:gd name="connsiteY2" fmla="*/ 6858000 h 6858000"/>
              <a:gd name="connsiteX3" fmla="*/ 0 w 3171825"/>
              <a:gd name="connsiteY3" fmla="*/ 6858000 h 6858000"/>
              <a:gd name="connsiteX4" fmla="*/ 0 w 3171825"/>
              <a:gd name="connsiteY4" fmla="*/ 0 h 6858000"/>
              <a:gd name="connsiteX5" fmla="*/ 660401 w 3832226"/>
              <a:gd name="connsiteY5" fmla="*/ 1 h 6858001"/>
            </a:gdLst>
            <a:ahLst/>
            <a:cxnLst/>
            <a:rect l="l" t="t" r="r" b="b"/>
            <a:pathLst>
              <a:path w="3171825" h="6858000">
                <a:moveTo>
                  <a:pt x="0" y="0"/>
                </a:moveTo>
                <a:lnTo>
                  <a:pt x="3171825" y="0"/>
                </a:lnTo>
                <a:lnTo>
                  <a:pt x="3171825" y="6858000"/>
                </a:lnTo>
                <a:lnTo>
                  <a:pt x="0" y="6858000"/>
                </a:lnTo>
                <a:lnTo>
                  <a:pt x="0" y="0"/>
                </a:lnTo>
                <a:close/>
              </a:path>
            </a:pathLst>
          </a:custGeom>
          <a:gradFill>
            <a:gsLst>
              <a:gs pos="58000">
                <a:srgbClr val="82C7D8">
                  <a:alpha val="50000"/>
                </a:srgbClr>
              </a:gs>
              <a:gs pos="0">
                <a:schemeClr val="accent1">
                  <a:lumMod val="60000"/>
                  <a:lumOff val="40000"/>
                  <a:alpha val="0"/>
                </a:schemeClr>
              </a:gs>
              <a:gs pos="100000">
                <a:schemeClr val="accent1">
                  <a:lumMod val="60000"/>
                  <a:lumOff val="40000"/>
                  <a:alpha val="80000"/>
                </a:schemeClr>
              </a:gs>
            </a:gsLst>
            <a:lin ang="540000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8" name="椭圆 7"/>
          <p:cNvSpPr/>
          <p:nvPr userDrawn="1"/>
        </p:nvSpPr>
        <p:spPr>
          <a:xfrm flipH="1">
            <a:off x="80101" y="222366"/>
            <a:ext cx="612000" cy="612000"/>
          </a:xfrm>
          <a:prstGeom prst="ellipse">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marR="0" lvl="0" indent="0" algn="ctr" fontAlgn="auto">
              <a:lnSpc>
                <a:spcPct val="110000"/>
              </a:lnSpc>
              <a:spcBef>
                <a:spcPts val="0"/>
              </a:spcBef>
              <a:spcAft>
                <a:spcPts val="0"/>
              </a:spcAft>
              <a:buClrTx/>
              <a:buSzTx/>
              <a:buFontTx/>
              <a:buNone/>
            </a:pPr>
            <a:endParaRPr kumimoji="1" lang="zh-CN" altLang="en-US" b="0" i="0" u="none" strike="noStrike" cap="none" spc="0" normalizeH="0" baseline="0">
              <a:ln>
                <a:noFill/>
              </a:ln>
              <a:solidFill>
                <a:srgbClr val="000000"/>
              </a:solidFill>
              <a:effectLst/>
              <a:uLnTx/>
              <a:uFillTx/>
              <a:latin typeface="等线" panose="02010600030101010101" charset="-122"/>
              <a:ea typeface="等线" panose="02010600030101010101" charset="-122"/>
            </a:endParaRPr>
          </a:p>
        </p:txBody>
      </p:sp>
      <p:pic>
        <p:nvPicPr>
          <p:cNvPr id="7" name="图形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101" y="319390"/>
            <a:ext cx="396000" cy="396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2.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6.xml"/><Relationship Id="rId5" Type="http://schemas.openxmlformats.org/officeDocument/2006/relationships/image" Target="../media/image7.svg"/><Relationship Id="rId4" Type="http://schemas.openxmlformats.org/officeDocument/2006/relationships/image" Target="../media/image6.png"/><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8.xml"/><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47.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49.jpeg"/><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5" Type="http://schemas.openxmlformats.org/officeDocument/2006/relationships/slideLayout" Target="../slideLayouts/slideLayout12.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7.xml"/><Relationship Id="rId3" Type="http://schemas.openxmlformats.org/officeDocument/2006/relationships/image" Target="../media/image4.jpeg"/><Relationship Id="rId2" Type="http://schemas.openxmlformats.org/officeDocument/2006/relationships/image" Target="../media/image7.sv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svg"/><Relationship Id="rId21" Type="http://schemas.openxmlformats.org/officeDocument/2006/relationships/slideLayout" Target="../slideLayouts/slideLayout1.xml"/><Relationship Id="rId20" Type="http://schemas.openxmlformats.org/officeDocument/2006/relationships/tags" Target="../tags/tag78.xml"/><Relationship Id="rId2" Type="http://schemas.openxmlformats.org/officeDocument/2006/relationships/image" Target="../media/image9.png"/><Relationship Id="rId19" Type="http://schemas.openxmlformats.org/officeDocument/2006/relationships/image" Target="../media/image7.svg"/><Relationship Id="rId18" Type="http://schemas.openxmlformats.org/officeDocument/2006/relationships/image" Target="../media/image6.png"/><Relationship Id="rId17" Type="http://schemas.openxmlformats.org/officeDocument/2006/relationships/image" Target="../media/image24.jpeg"/><Relationship Id="rId16" Type="http://schemas.openxmlformats.org/officeDocument/2006/relationships/image" Target="../media/image23.jpeg"/><Relationship Id="rId15" Type="http://schemas.openxmlformats.org/officeDocument/2006/relationships/image" Target="../media/image22.jpeg"/><Relationship Id="rId14" Type="http://schemas.openxmlformats.org/officeDocument/2006/relationships/image" Target="../media/image21.jpeg"/><Relationship Id="rId13" Type="http://schemas.openxmlformats.org/officeDocument/2006/relationships/image" Target="../media/image20.jpeg"/><Relationship Id="rId12" Type="http://schemas.openxmlformats.org/officeDocument/2006/relationships/image" Target="../media/image19.svg"/><Relationship Id="rId11" Type="http://schemas.openxmlformats.org/officeDocument/2006/relationships/image" Target="../media/image18.png"/><Relationship Id="rId10" Type="http://schemas.openxmlformats.org/officeDocument/2006/relationships/image" Target="../media/image17.sv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26.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4" Type="http://schemas.openxmlformats.org/officeDocument/2006/relationships/slideLayout" Target="../slideLayouts/slideLayout1.xml"/><Relationship Id="rId13" Type="http://schemas.openxmlformats.org/officeDocument/2006/relationships/tags" Target="../tags/tag79.xml"/><Relationship Id="rId12" Type="http://schemas.openxmlformats.org/officeDocument/2006/relationships/image" Target="../media/image7.svg"/><Relationship Id="rId11" Type="http://schemas.openxmlformats.org/officeDocument/2006/relationships/image" Target="../media/image6.png"/><Relationship Id="rId10" Type="http://schemas.openxmlformats.org/officeDocument/2006/relationships/image" Target="../media/image29.sv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tags" Target="../tags/tag80.xml"/><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s>
</file>

<file path=ppt/slides/_rels/slide7.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29.svg"/><Relationship Id="rId4" Type="http://schemas.openxmlformats.org/officeDocument/2006/relationships/image" Target="../media/image35.svg"/><Relationship Id="rId3" Type="http://schemas.openxmlformats.org/officeDocument/2006/relationships/image" Target="../media/image27.png"/><Relationship Id="rId2" Type="http://schemas.openxmlformats.org/officeDocument/2006/relationships/image" Target="../media/image26.jpeg"/><Relationship Id="rId14" Type="http://schemas.openxmlformats.org/officeDocument/2006/relationships/slideLayout" Target="../slideLayouts/slideLayout1.xml"/><Relationship Id="rId13" Type="http://schemas.openxmlformats.org/officeDocument/2006/relationships/tags" Target="../tags/tag81.xml"/><Relationship Id="rId12" Type="http://schemas.openxmlformats.org/officeDocument/2006/relationships/image" Target="../media/image7.svg"/><Relationship Id="rId11" Type="http://schemas.openxmlformats.org/officeDocument/2006/relationships/image" Target="../media/image6.png"/><Relationship Id="rId10" Type="http://schemas.openxmlformats.org/officeDocument/2006/relationships/image" Target="../media/image40.jpeg"/><Relationship Id="rId1" Type="http://schemas.openxmlformats.org/officeDocument/2006/relationships/image" Target="../media/image25.jpeg"/></Relationships>
</file>

<file path=ppt/slides/_rels/slide8.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7.svg"/><Relationship Id="rId7" Type="http://schemas.openxmlformats.org/officeDocument/2006/relationships/image" Target="../media/image6.pn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41.jpeg"/><Relationship Id="rId3" Type="http://schemas.openxmlformats.org/officeDocument/2006/relationships/image" Target="../media/image38.jpeg"/><Relationship Id="rId2" Type="http://schemas.openxmlformats.org/officeDocument/2006/relationships/image" Target="../media/image37.jpeg"/><Relationship Id="rId10" Type="http://schemas.openxmlformats.org/officeDocument/2006/relationships/slideLayout" Target="../slideLayouts/slideLayout1.xml"/><Relationship Id="rId1" Type="http://schemas.openxmlformats.org/officeDocument/2006/relationships/image" Target="../media/image36.jpeg"/></Relationships>
</file>

<file path=ppt/slides/_rels/slide9.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8" Type="http://schemas.openxmlformats.org/officeDocument/2006/relationships/slideLayout" Target="../slideLayouts/slideLayout1.xml"/><Relationship Id="rId17" Type="http://schemas.openxmlformats.org/officeDocument/2006/relationships/tags" Target="../tags/tag95.xml"/><Relationship Id="rId16" Type="http://schemas.openxmlformats.org/officeDocument/2006/relationships/image" Target="../media/image7.svg"/><Relationship Id="rId15" Type="http://schemas.openxmlformats.org/officeDocument/2006/relationships/image" Target="../media/image6.png"/><Relationship Id="rId14" Type="http://schemas.openxmlformats.org/officeDocument/2006/relationships/image" Target="../media/image43.png"/><Relationship Id="rId13" Type="http://schemas.openxmlformats.org/officeDocument/2006/relationships/image" Target="../media/image42.jpeg"/><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23995" y="3121025"/>
            <a:ext cx="7436485" cy="922020"/>
          </a:xfrm>
          <a:prstGeom prst="rect">
            <a:avLst/>
          </a:prstGeom>
          <a:noFill/>
        </p:spPr>
        <p:txBody>
          <a:bodyPr wrap="square" rtlCol="0" anchor="t">
            <a:spAutoFit/>
          </a:bodyPr>
          <a:p>
            <a:pPr algn="r" eaLnBrk="1" hangingPunct="1"/>
            <a:r>
              <a:rPr lang="zh-CN" altLang="en-US" sz="5400" b="1" dirty="0">
                <a:solidFill>
                  <a:schemeClr val="tx1"/>
                </a:solidFill>
                <a:latin typeface="+mj-ea"/>
                <a:ea typeface="+mj-ea"/>
                <a:sym typeface="+mn-ea"/>
              </a:rPr>
              <a:t>《慢阻肺》的健康宣教</a:t>
            </a:r>
            <a:endParaRPr lang="zh-CN" altLang="en-US" sz="5400" b="1" dirty="0">
              <a:solidFill>
                <a:schemeClr val="tx1"/>
              </a:solidFill>
              <a:latin typeface="+mj-ea"/>
              <a:ea typeface="+mj-ea"/>
              <a:sym typeface="+mn-ea"/>
            </a:endParaRPr>
          </a:p>
        </p:txBody>
      </p:sp>
      <p:sp>
        <p:nvSpPr>
          <p:cNvPr id="20" name="矩形 19"/>
          <p:cNvSpPr/>
          <p:nvPr/>
        </p:nvSpPr>
        <p:spPr>
          <a:xfrm>
            <a:off x="0" y="6435090"/>
            <a:ext cx="12192000" cy="42291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4702810" y="1687830"/>
            <a:ext cx="6757670" cy="1106805"/>
          </a:xfrm>
          <a:prstGeom prst="rect">
            <a:avLst/>
          </a:prstGeom>
          <a:noFill/>
        </p:spPr>
        <p:txBody>
          <a:bodyPr wrap="square" rtlCol="0">
            <a:spAutoFit/>
          </a:bodyPr>
          <a:p>
            <a:pPr algn="r"/>
            <a:r>
              <a:rPr lang="zh-CN" altLang="en-US" sz="6600" b="1">
                <a:ln>
                  <a:solidFill>
                    <a:schemeClr val="accent1">
                      <a:lumMod val="75000"/>
                    </a:schemeClr>
                  </a:solidFill>
                </a:ln>
                <a:solidFill>
                  <a:schemeClr val="accent3">
                    <a:lumMod val="40000"/>
                    <a:lumOff val="60000"/>
                  </a:schemeClr>
                </a:solidFill>
                <a:latin typeface="字由点字匹喏曹 85" panose="00020600040101010101" charset="-122"/>
                <a:ea typeface="字由点字匹喏曹 85" panose="00020600040101010101" charset="-122"/>
              </a:rPr>
              <a:t>沉默的呼吸杀手</a:t>
            </a:r>
            <a:endParaRPr lang="zh-CN" altLang="en-US" sz="6600" b="1">
              <a:ln>
                <a:solidFill>
                  <a:schemeClr val="accent1">
                    <a:lumMod val="75000"/>
                  </a:schemeClr>
                </a:solidFill>
              </a:ln>
              <a:solidFill>
                <a:schemeClr val="accent3">
                  <a:lumMod val="40000"/>
                  <a:lumOff val="60000"/>
                </a:schemeClr>
              </a:solidFill>
              <a:latin typeface="字由点字匹喏曹 85" panose="00020600040101010101" charset="-122"/>
              <a:ea typeface="字由点字匹喏曹 85" panose="00020600040101010101" charset="-122"/>
            </a:endParaRPr>
          </a:p>
        </p:txBody>
      </p:sp>
      <p:grpSp>
        <p:nvGrpSpPr>
          <p:cNvPr id="10" name="组合 9"/>
          <p:cNvGrpSpPr/>
          <p:nvPr/>
        </p:nvGrpSpPr>
        <p:grpSpPr>
          <a:xfrm>
            <a:off x="10795" y="756285"/>
            <a:ext cx="4592320" cy="5511800"/>
            <a:chOff x="0" y="882"/>
            <a:chExt cx="8144" cy="8686"/>
          </a:xfrm>
        </p:grpSpPr>
        <p:pic>
          <p:nvPicPr>
            <p:cNvPr id="6" name="图片 5"/>
            <p:cNvPicPr/>
            <p:nvPr/>
          </p:nvPicPr>
          <p:blipFill>
            <a:blip r:embed="rId1"/>
            <a:stretch>
              <a:fillRect/>
            </a:stretch>
          </p:blipFill>
          <p:spPr>
            <a:xfrm>
              <a:off x="0" y="882"/>
              <a:ext cx="8144" cy="8687"/>
            </a:xfrm>
            <a:prstGeom prst="rect">
              <a:avLst/>
            </a:prstGeom>
          </p:spPr>
        </p:pic>
        <p:grpSp>
          <p:nvGrpSpPr>
            <p:cNvPr id="9" name="组合 8"/>
            <p:cNvGrpSpPr/>
            <p:nvPr/>
          </p:nvGrpSpPr>
          <p:grpSpPr>
            <a:xfrm>
              <a:off x="2116" y="1140"/>
              <a:ext cx="5724" cy="1413"/>
              <a:chOff x="2116" y="1140"/>
              <a:chExt cx="5724" cy="1413"/>
            </a:xfrm>
          </p:grpSpPr>
          <p:sp>
            <p:nvSpPr>
              <p:cNvPr id="7" name="矩形 6"/>
              <p:cNvSpPr/>
              <p:nvPr/>
            </p:nvSpPr>
            <p:spPr>
              <a:xfrm>
                <a:off x="2116" y="1140"/>
                <a:ext cx="5724" cy="129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134" y="2365"/>
                <a:ext cx="275" cy="18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cxnSp>
        <p:nvCxnSpPr>
          <p:cNvPr id="11" name="直接连接符 10"/>
          <p:cNvCxnSpPr/>
          <p:nvPr/>
        </p:nvCxnSpPr>
        <p:spPr>
          <a:xfrm>
            <a:off x="10795" y="462915"/>
            <a:ext cx="9883775" cy="9525"/>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12" name="椭圆 11"/>
          <p:cNvSpPr/>
          <p:nvPr/>
        </p:nvSpPr>
        <p:spPr>
          <a:xfrm>
            <a:off x="10452735" y="-795020"/>
            <a:ext cx="2397125" cy="2087245"/>
          </a:xfrm>
          <a:prstGeom prst="ellipse">
            <a:avLst/>
          </a:prstGeom>
          <a:solidFill>
            <a:schemeClr val="accent1">
              <a:lumMod val="7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3" name="直接连接符 12"/>
          <p:cNvCxnSpPr/>
          <p:nvPr/>
        </p:nvCxnSpPr>
        <p:spPr>
          <a:xfrm>
            <a:off x="4782185" y="4375150"/>
            <a:ext cx="6536055"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14" name="矩形 13"/>
          <p:cNvSpPr/>
          <p:nvPr/>
        </p:nvSpPr>
        <p:spPr>
          <a:xfrm>
            <a:off x="9895205" y="4331335"/>
            <a:ext cx="1433830" cy="7620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圆角矩形 26"/>
          <p:cNvSpPr/>
          <p:nvPr/>
        </p:nvSpPr>
        <p:spPr>
          <a:xfrm>
            <a:off x="1008380" y="7687945"/>
            <a:ext cx="5770880" cy="1772920"/>
          </a:xfrm>
          <a:prstGeom prst="roundRect">
            <a:avLst>
              <a:gd name="adj" fmla="val 3116"/>
            </a:avLst>
          </a:prstGeom>
          <a:solidFill>
            <a:srgbClr val="52287D"/>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圆角矩形 27"/>
          <p:cNvSpPr/>
          <p:nvPr/>
        </p:nvSpPr>
        <p:spPr>
          <a:xfrm>
            <a:off x="1008380" y="7636510"/>
            <a:ext cx="5770880" cy="1772920"/>
          </a:xfrm>
          <a:prstGeom prst="roundRect">
            <a:avLst>
              <a:gd name="adj" fmla="val 3116"/>
            </a:avLst>
          </a:prstGeom>
          <a:solidFill>
            <a:srgbClr val="F5F0F8"/>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圆角矩形 28"/>
          <p:cNvSpPr/>
          <p:nvPr/>
        </p:nvSpPr>
        <p:spPr>
          <a:xfrm>
            <a:off x="3050540" y="7089140"/>
            <a:ext cx="1686560" cy="412115"/>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FFFF"/>
                </a:solidFill>
                <a:sym typeface="+mn-ea"/>
              </a:rPr>
              <a:t>慢性支气管炎</a:t>
            </a:r>
            <a:endParaRPr lang="zh-CN" altLang="en-US" b="1">
              <a:solidFill>
                <a:srgbClr val="FFFFFF"/>
              </a:solidFill>
              <a:sym typeface="+mn-ea"/>
            </a:endParaRPr>
          </a:p>
        </p:txBody>
      </p:sp>
      <p:sp>
        <p:nvSpPr>
          <p:cNvPr id="30" name="文本框 29"/>
          <p:cNvSpPr txBox="1"/>
          <p:nvPr/>
        </p:nvSpPr>
        <p:spPr>
          <a:xfrm>
            <a:off x="1121410" y="7752080"/>
            <a:ext cx="5544820" cy="1529715"/>
          </a:xfrm>
          <a:prstGeom prst="rect">
            <a:avLst/>
          </a:prstGeom>
          <a:noFill/>
        </p:spPr>
        <p:txBody>
          <a:bodyPr wrap="square" rtlCol="0" anchor="t">
            <a:spAutoFit/>
          </a:bodyPr>
          <a:p>
            <a:pPr marL="285750" indent="-285750">
              <a:lnSpc>
                <a:spcPct val="130000"/>
              </a:lnSpc>
              <a:buFont typeface="Arial" panose="020B0604020202020204" pitchFamily="34" charset="0"/>
              <a:buChar char="•"/>
            </a:pPr>
            <a:r>
              <a:rPr lang="zh-CN" altLang="en-US">
                <a:sym typeface="+mn-ea"/>
              </a:rPr>
              <a:t>是指支气管粘膜及其周围组织的慢性非特异性炎症</a:t>
            </a:r>
            <a:endParaRPr lang="zh-CN" altLang="en-US"/>
          </a:p>
          <a:p>
            <a:pPr marL="285750" indent="-285750">
              <a:lnSpc>
                <a:spcPct val="130000"/>
              </a:lnSpc>
              <a:buFont typeface="Arial" panose="020B0604020202020204" pitchFamily="34" charset="0"/>
              <a:buChar char="•"/>
            </a:pPr>
            <a:r>
              <a:rPr lang="zh-CN" altLang="en-US">
                <a:sym typeface="+mn-ea"/>
              </a:rPr>
              <a:t>临床上以</a:t>
            </a:r>
            <a:r>
              <a:rPr lang="zh-CN" altLang="en-US" b="1">
                <a:solidFill>
                  <a:schemeClr val="accent1">
                    <a:lumMod val="50000"/>
                  </a:schemeClr>
                </a:solidFill>
                <a:sym typeface="+mn-ea"/>
              </a:rPr>
              <a:t>咳嗽咳痰或伴喘息，以及反复发作的慢性过程</a:t>
            </a:r>
            <a:r>
              <a:rPr lang="zh-CN" altLang="en-US">
                <a:sym typeface="+mn-ea"/>
              </a:rPr>
              <a:t>为特征</a:t>
            </a:r>
            <a:endParaRPr lang="zh-CN" altLang="en-US"/>
          </a:p>
          <a:p>
            <a:pPr marL="285750" indent="-285750">
              <a:lnSpc>
                <a:spcPct val="130000"/>
              </a:lnSpc>
              <a:buFont typeface="Arial" panose="020B0604020202020204" pitchFamily="34" charset="0"/>
              <a:buChar char="•"/>
            </a:pPr>
            <a:r>
              <a:rPr lang="zh-CN" altLang="en-US">
                <a:sym typeface="+mn-ea"/>
              </a:rPr>
              <a:t>常见病，随年龄而增高，中老年常见</a:t>
            </a:r>
            <a:endParaRPr lang="zh-CN" altLang="en-US">
              <a:sym typeface="+mn-ea"/>
            </a:endParaRPr>
          </a:p>
        </p:txBody>
      </p:sp>
      <p:sp>
        <p:nvSpPr>
          <p:cNvPr id="31" name="圆角矩形 30"/>
          <p:cNvSpPr/>
          <p:nvPr/>
        </p:nvSpPr>
        <p:spPr>
          <a:xfrm>
            <a:off x="7009130" y="7693025"/>
            <a:ext cx="4491990" cy="1772920"/>
          </a:xfrm>
          <a:prstGeom prst="roundRect">
            <a:avLst>
              <a:gd name="adj" fmla="val 3116"/>
            </a:avLst>
          </a:prstGeom>
          <a:solidFill>
            <a:srgbClr val="52287D"/>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圆角矩形 31"/>
          <p:cNvSpPr/>
          <p:nvPr/>
        </p:nvSpPr>
        <p:spPr>
          <a:xfrm>
            <a:off x="7009130" y="7641590"/>
            <a:ext cx="4491990" cy="1772920"/>
          </a:xfrm>
          <a:prstGeom prst="roundRect">
            <a:avLst>
              <a:gd name="adj" fmla="val 3116"/>
            </a:avLst>
          </a:prstGeom>
          <a:solidFill>
            <a:srgbClr val="F5F0F8"/>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圆角矩形 32"/>
          <p:cNvSpPr/>
          <p:nvPr/>
        </p:nvSpPr>
        <p:spPr>
          <a:xfrm>
            <a:off x="8411845" y="7017385"/>
            <a:ext cx="1686560" cy="412115"/>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FFFF"/>
                </a:solidFill>
                <a:sym typeface="+mn-ea"/>
              </a:rPr>
              <a:t>肺气肿</a:t>
            </a:r>
            <a:endParaRPr lang="en-US" altLang="zh-CN" b="1">
              <a:solidFill>
                <a:srgbClr val="FFFFFF"/>
              </a:solidFill>
              <a:sym typeface="+mn-ea"/>
            </a:endParaRPr>
          </a:p>
        </p:txBody>
      </p:sp>
      <p:sp>
        <p:nvSpPr>
          <p:cNvPr id="34" name="文本框 33"/>
          <p:cNvSpPr txBox="1"/>
          <p:nvPr/>
        </p:nvSpPr>
        <p:spPr>
          <a:xfrm>
            <a:off x="7097395" y="7757160"/>
            <a:ext cx="4315460" cy="1529715"/>
          </a:xfrm>
          <a:prstGeom prst="rect">
            <a:avLst/>
          </a:prstGeom>
          <a:noFill/>
        </p:spPr>
        <p:txBody>
          <a:bodyPr wrap="square" rtlCol="0" anchor="t">
            <a:spAutoFit/>
          </a:bodyPr>
          <a:p>
            <a:pPr marL="285750" indent="-285750">
              <a:lnSpc>
                <a:spcPct val="130000"/>
              </a:lnSpc>
              <a:buFont typeface="Arial" panose="020B0604020202020204" pitchFamily="34" charset="0"/>
              <a:buChar char="•"/>
            </a:pPr>
            <a:r>
              <a:rPr lang="zh-CN" altLang="en-US">
                <a:sym typeface="+mn-ea"/>
              </a:rPr>
              <a:t>是指终末细支气管远端的气腔异常而持久的扩张，并伴有气囊壁的破坏，而无明显肺纤维化</a:t>
            </a:r>
            <a:endParaRPr lang="zh-CN" altLang="en-US">
              <a:sym typeface="+mn-ea"/>
            </a:endParaRPr>
          </a:p>
          <a:p>
            <a:pPr marL="285750" indent="-285750">
              <a:lnSpc>
                <a:spcPct val="130000"/>
              </a:lnSpc>
              <a:buFont typeface="Arial" panose="020B0604020202020204" pitchFamily="34" charset="0"/>
              <a:buChar char="•"/>
            </a:pPr>
            <a:endParaRPr lang="zh-CN" altLang="en-US">
              <a:sym typeface="+mn-ea"/>
            </a:endParaRPr>
          </a:p>
        </p:txBody>
      </p:sp>
      <p:pic>
        <p:nvPicPr>
          <p:cNvPr id="35" name="https://photo-static-api.fotomore.com/creative/vcg/400/new/VCG41N2167862078.jpg?uid=386&amp;timestamp=1743561979&amp;sign=b3e65ca3cb07f6d3a9e89550e0f77f12" descr="慢性阻塞性肺病信息图表现为肺气肿和支气管炎两种形式"/>
          <p:cNvPicPr>
            <a:picLocks noChangeAspect="1"/>
          </p:cNvPicPr>
          <p:nvPr/>
        </p:nvPicPr>
        <p:blipFill>
          <a:blip r:embed="rId2"/>
          <a:srcRect l="7816" t="14019" r="7495"/>
          <a:stretch>
            <a:fillRect/>
          </a:stretch>
        </p:blipFill>
        <p:spPr>
          <a:xfrm>
            <a:off x="12427585" y="1151890"/>
            <a:ext cx="4018280" cy="2714625"/>
          </a:xfrm>
          <a:prstGeom prst="rect">
            <a:avLst/>
          </a:prstGeom>
        </p:spPr>
      </p:pic>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4252595" y="4373245"/>
            <a:ext cx="7122160" cy="2098675"/>
          </a:xfrm>
          <a:prstGeom prst="roundRect">
            <a:avLst>
              <a:gd name="adj" fmla="val 4866"/>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3855085" cy="521970"/>
          </a:xfrm>
          <a:prstGeom prst="rect">
            <a:avLst/>
          </a:prstGeom>
          <a:noFill/>
        </p:spPr>
        <p:txBody>
          <a:bodyPr wrap="square" rtlCol="0" anchor="t">
            <a:spAutoFit/>
          </a:bodyPr>
          <a:p>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慢阻肺</a:t>
            </a:r>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怎样预防</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165225" y="1783715"/>
            <a:ext cx="7673975" cy="891540"/>
          </a:xfrm>
          <a:prstGeom prst="rect">
            <a:avLst/>
          </a:prstGeom>
        </p:spPr>
        <p:txBody>
          <a:bodyPr wrap="square">
            <a:spAutoFit/>
          </a:bodyPr>
          <a:p>
            <a:pPr marL="342900" indent="-342900">
              <a:lnSpc>
                <a:spcPct val="100000"/>
              </a:lnSpc>
              <a:buFont typeface="Arial" panose="020B0604020202020204" pitchFamily="34" charset="0"/>
              <a:buChar char="•"/>
            </a:pPr>
            <a:r>
              <a:rPr lang="zh-CN" altLang="en-US" sz="2000" b="1">
                <a:solidFill>
                  <a:schemeClr val="tx1"/>
                </a:solidFill>
              </a:rPr>
              <a:t>目前最常见和最主要的病因是</a:t>
            </a:r>
            <a:r>
              <a:rPr lang="zh-CN" altLang="en-US" sz="2000" b="1">
                <a:solidFill>
                  <a:schemeClr val="accent6">
                    <a:lumMod val="50000"/>
                  </a:schemeClr>
                </a:solidFill>
              </a:rPr>
              <a:t>长期吸烟</a:t>
            </a:r>
            <a:r>
              <a:rPr lang="zh-CN" altLang="en-US" sz="2000" b="1">
                <a:solidFill>
                  <a:srgbClr val="3E3E3E"/>
                </a:solidFill>
              </a:rPr>
              <a:t>。</a:t>
            </a:r>
            <a:endParaRPr lang="zh-CN" altLang="en-US" sz="1600" b="1">
              <a:solidFill>
                <a:srgbClr val="3E3E3E"/>
              </a:solidFill>
            </a:endParaRPr>
          </a:p>
          <a:p>
            <a:pPr marL="285750" indent="-285750">
              <a:lnSpc>
                <a:spcPct val="100000"/>
              </a:lnSpc>
              <a:buFont typeface="Arial" panose="020B0604020202020204" pitchFamily="34" charset="0"/>
              <a:buChar char="•"/>
            </a:pPr>
            <a:r>
              <a:rPr lang="zh-CN" altLang="en-US" sz="2000" b="1">
                <a:solidFill>
                  <a:schemeClr val="tx1"/>
                </a:solidFill>
              </a:rPr>
              <a:t>最有效的预防</a:t>
            </a:r>
            <a:r>
              <a:rPr lang="en-US" altLang="zh-CN" sz="2000" b="1">
                <a:solidFill>
                  <a:schemeClr val="tx1"/>
                </a:solidFill>
              </a:rPr>
              <a:t>COPD</a:t>
            </a:r>
            <a:r>
              <a:rPr lang="zh-CN" altLang="en-US" sz="2000" b="1">
                <a:solidFill>
                  <a:schemeClr val="tx1"/>
                </a:solidFill>
              </a:rPr>
              <a:t>的方法之一还是</a:t>
            </a:r>
            <a:r>
              <a:rPr lang="zh-CN" altLang="en-US" sz="2400" b="1">
                <a:solidFill>
                  <a:srgbClr val="52287D"/>
                </a:solidFill>
              </a:rPr>
              <a:t>戒烟！</a:t>
            </a:r>
            <a:r>
              <a:rPr lang="zh-CN" altLang="en-US" sz="2800" b="1">
                <a:solidFill>
                  <a:srgbClr val="52287D"/>
                </a:solidFill>
              </a:rPr>
              <a:t>戒烟！</a:t>
            </a:r>
            <a:r>
              <a:rPr lang="zh-CN" altLang="en-US" sz="3200" b="1">
                <a:solidFill>
                  <a:srgbClr val="52287D"/>
                </a:solidFill>
              </a:rPr>
              <a:t>戒烟！</a:t>
            </a:r>
            <a:endParaRPr lang="zh-CN" altLang="en-US" sz="3200" b="1">
              <a:solidFill>
                <a:srgbClr val="52287D"/>
              </a:solidFill>
            </a:endParaRPr>
          </a:p>
        </p:txBody>
      </p:sp>
      <p:sp>
        <p:nvSpPr>
          <p:cNvPr id="8" name="椭圆 7"/>
          <p:cNvSpPr/>
          <p:nvPr/>
        </p:nvSpPr>
        <p:spPr>
          <a:xfrm>
            <a:off x="1085215" y="1101090"/>
            <a:ext cx="438150" cy="438150"/>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1</a:t>
            </a:r>
            <a:endParaRPr lang="en-US" altLang="zh-CN" sz="2400" b="1"/>
          </a:p>
        </p:txBody>
      </p:sp>
      <p:pic>
        <p:nvPicPr>
          <p:cNvPr id="12" name="图片 11"/>
          <p:cNvPicPr/>
          <p:nvPr/>
        </p:nvPicPr>
        <p:blipFill>
          <a:blip r:embed="rId1"/>
          <a:stretch>
            <a:fillRect/>
          </a:stretch>
        </p:blipFill>
        <p:spPr>
          <a:xfrm>
            <a:off x="8970010" y="894080"/>
            <a:ext cx="2224405" cy="2339975"/>
          </a:xfrm>
          <a:prstGeom prst="rect">
            <a:avLst/>
          </a:prstGeom>
        </p:spPr>
      </p:pic>
      <p:sp>
        <p:nvSpPr>
          <p:cNvPr id="14" name="文本框 13"/>
          <p:cNvSpPr txBox="1"/>
          <p:nvPr/>
        </p:nvSpPr>
        <p:spPr>
          <a:xfrm>
            <a:off x="1866900" y="2865755"/>
            <a:ext cx="8264525" cy="368300"/>
          </a:xfrm>
          <a:prstGeom prst="rect">
            <a:avLst/>
          </a:prstGeom>
        </p:spPr>
        <p:txBody>
          <a:bodyPr wrap="square">
            <a:spAutoFit/>
          </a:bodyPr>
          <a:p>
            <a:pPr algn="ctr"/>
            <a:r>
              <a:rPr lang="zh-CN" altLang="en-US" b="1" u="sng">
                <a:solidFill>
                  <a:schemeClr val="accent6">
                    <a:lumMod val="50000"/>
                  </a:schemeClr>
                </a:solidFill>
              </a:rPr>
              <a:t>戒烟，可以显著减少患病的风险，所以，为了自己和他人的健康请务必戒烟！</a:t>
            </a:r>
            <a:endParaRPr lang="zh-CN" altLang="en-US" b="1" u="sng">
              <a:solidFill>
                <a:schemeClr val="accent6">
                  <a:lumMod val="50000"/>
                </a:schemeClr>
              </a:solidFill>
            </a:endParaRPr>
          </a:p>
        </p:txBody>
      </p:sp>
      <p:sp>
        <p:nvSpPr>
          <p:cNvPr id="15" name="圆角矩形 14"/>
          <p:cNvSpPr/>
          <p:nvPr/>
        </p:nvSpPr>
        <p:spPr>
          <a:xfrm>
            <a:off x="1750695" y="1112203"/>
            <a:ext cx="1685925"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accent1">
                    <a:lumMod val="50000"/>
                  </a:schemeClr>
                </a:solidFill>
                <a:latin typeface="方正小标宋简体" panose="03000509000000000000" charset="-122"/>
                <a:ea typeface="方正小标宋简体" panose="03000509000000000000" charset="-122"/>
                <a:sym typeface="+mn-ea"/>
              </a:rPr>
              <a:t>戒</a:t>
            </a:r>
            <a:r>
              <a:rPr lang="en-US" altLang="zh-CN" sz="2400" b="1">
                <a:solidFill>
                  <a:schemeClr val="accent1">
                    <a:lumMod val="50000"/>
                  </a:schemeClr>
                </a:solidFill>
                <a:latin typeface="方正小标宋简体" panose="03000509000000000000" charset="-122"/>
                <a:ea typeface="方正小标宋简体" panose="03000509000000000000" charset="-122"/>
                <a:sym typeface="+mn-ea"/>
              </a:rPr>
              <a:t> </a:t>
            </a:r>
            <a:r>
              <a:rPr lang="zh-CN" altLang="en-US" sz="2400" b="1">
                <a:solidFill>
                  <a:schemeClr val="accent1">
                    <a:lumMod val="50000"/>
                  </a:schemeClr>
                </a:solidFill>
                <a:latin typeface="方正小标宋简体" panose="03000509000000000000" charset="-122"/>
                <a:ea typeface="方正小标宋简体" panose="03000509000000000000" charset="-122"/>
                <a:sym typeface="+mn-ea"/>
              </a:rPr>
              <a:t>烟</a:t>
            </a:r>
            <a:endParaRPr lang="zh-CN" altLang="en-US" sz="2400" b="1">
              <a:solidFill>
                <a:schemeClr val="accent1">
                  <a:lumMod val="50000"/>
                </a:schemeClr>
              </a:solidFill>
              <a:latin typeface="方正小标宋简体" panose="03000509000000000000" charset="-122"/>
              <a:ea typeface="方正小标宋简体" panose="03000509000000000000" charset="-122"/>
              <a:sym typeface="+mn-ea"/>
            </a:endParaRPr>
          </a:p>
        </p:txBody>
      </p:sp>
      <p:sp>
        <p:nvSpPr>
          <p:cNvPr id="17" name="椭圆 16"/>
          <p:cNvSpPr/>
          <p:nvPr/>
        </p:nvSpPr>
        <p:spPr>
          <a:xfrm>
            <a:off x="1085215" y="3676015"/>
            <a:ext cx="438150" cy="438150"/>
          </a:xfrm>
          <a:prstGeom prst="ellipse">
            <a:avLst/>
          </a:prstGeom>
          <a:solidFill>
            <a:schemeClr val="accent6">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2</a:t>
            </a:r>
            <a:endParaRPr lang="en-US" altLang="zh-CN" sz="2400" b="1"/>
          </a:p>
        </p:txBody>
      </p:sp>
      <p:sp>
        <p:nvSpPr>
          <p:cNvPr id="19" name="圆角矩形 18"/>
          <p:cNvSpPr/>
          <p:nvPr/>
        </p:nvSpPr>
        <p:spPr>
          <a:xfrm>
            <a:off x="1750695" y="3687445"/>
            <a:ext cx="7006590"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accent1">
                    <a:lumMod val="50000"/>
                  </a:schemeClr>
                </a:solidFill>
                <a:latin typeface="方正小标宋简体" panose="03000509000000000000" charset="-122"/>
                <a:ea typeface="方正小标宋简体" panose="03000509000000000000" charset="-122"/>
                <a:sym typeface="+mn-ea"/>
              </a:rPr>
              <a:t>尽量避免长期暴露于有害气体和颗粒物的环境中</a:t>
            </a:r>
            <a:endParaRPr lang="zh-CN" altLang="en-US" sz="2400" b="1">
              <a:solidFill>
                <a:schemeClr val="accent1">
                  <a:lumMod val="50000"/>
                </a:schemeClr>
              </a:solidFill>
              <a:latin typeface="方正小标宋简体" panose="03000509000000000000" charset="-122"/>
              <a:ea typeface="方正小标宋简体" panose="03000509000000000000" charset="-122"/>
              <a:sym typeface="+mn-ea"/>
            </a:endParaRPr>
          </a:p>
        </p:txBody>
      </p:sp>
      <p:sp>
        <p:nvSpPr>
          <p:cNvPr id="21" name="文本框 20"/>
          <p:cNvSpPr txBox="1"/>
          <p:nvPr/>
        </p:nvSpPr>
        <p:spPr>
          <a:xfrm>
            <a:off x="4295775" y="4373245"/>
            <a:ext cx="6942455" cy="2104390"/>
          </a:xfrm>
          <a:prstGeom prst="rect">
            <a:avLst/>
          </a:prstGeom>
        </p:spPr>
        <p:txBody>
          <a:bodyPr wrap="square">
            <a:spAutoFit/>
          </a:bodyPr>
          <a:p>
            <a:pPr marL="285750" indent="-285750" fontAlgn="auto">
              <a:lnSpc>
                <a:spcPct val="140000"/>
              </a:lnSpc>
              <a:spcAft>
                <a:spcPts val="600"/>
              </a:spcAft>
              <a:buFont typeface="Arial" panose="020B0604020202020204" pitchFamily="34" charset="0"/>
              <a:buChar char="•"/>
            </a:pPr>
            <a:r>
              <a:rPr lang="zh-CN" altLang="en-US" b="1" u="sng">
                <a:solidFill>
                  <a:schemeClr val="accent6">
                    <a:lumMod val="50000"/>
                  </a:schemeClr>
                </a:solidFill>
              </a:rPr>
              <a:t>减少职业性粉尘和化学物质吸入</a:t>
            </a:r>
            <a:r>
              <a:rPr lang="zh-CN" altLang="en-US"/>
              <a:t>，对于从事接触职业粉尘的人群（煤矿、金属矿、棉纺织业、化工行业及某些机械加工等工作人员应做好劳动保护）</a:t>
            </a:r>
            <a:endParaRPr lang="en-US" altLang="zh-CN"/>
          </a:p>
          <a:p>
            <a:pPr marL="285750" indent="-285750" fontAlgn="auto">
              <a:lnSpc>
                <a:spcPct val="140000"/>
              </a:lnSpc>
              <a:spcAft>
                <a:spcPts val="600"/>
              </a:spcAft>
              <a:buFont typeface="Arial" panose="020B0604020202020204" pitchFamily="34" charset="0"/>
              <a:buChar char="•"/>
            </a:pPr>
            <a:r>
              <a:rPr lang="zh-CN" altLang="en-US" b="1" u="sng">
                <a:solidFill>
                  <a:schemeClr val="accent6">
                    <a:lumMod val="50000"/>
                  </a:schemeClr>
                </a:solidFill>
              </a:rPr>
              <a:t>避免在通风不良的空间燃烧生物燃料</a:t>
            </a:r>
            <a:r>
              <a:rPr lang="zh-CN" altLang="en-US"/>
              <a:t>，如烧柴做饭、在室内生炉火取暖、被动吸烟等。</a:t>
            </a:r>
            <a:endParaRPr lang="zh-CN" altLang="en-US"/>
          </a:p>
        </p:txBody>
      </p:sp>
      <p:pic>
        <p:nvPicPr>
          <p:cNvPr id="22" name="图片 21"/>
          <p:cNvPicPr/>
          <p:nvPr/>
        </p:nvPicPr>
        <p:blipFill>
          <a:blip r:embed="rId2"/>
          <a:stretch>
            <a:fillRect/>
          </a:stretch>
        </p:blipFill>
        <p:spPr>
          <a:xfrm>
            <a:off x="1165225" y="4178935"/>
            <a:ext cx="3087370" cy="2449195"/>
          </a:xfrm>
          <a:prstGeom prst="rect">
            <a:avLst/>
          </a:prstGeom>
        </p:spPr>
      </p:pic>
      <p:sp>
        <p:nvSpPr>
          <p:cNvPr id="24" name="椭圆 23"/>
          <p:cNvSpPr/>
          <p:nvPr/>
        </p:nvSpPr>
        <p:spPr>
          <a:xfrm>
            <a:off x="1085215" y="-3700145"/>
            <a:ext cx="438150" cy="438150"/>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3</a:t>
            </a:r>
            <a:endParaRPr lang="en-US" altLang="zh-CN" sz="2400" b="1"/>
          </a:p>
        </p:txBody>
      </p:sp>
      <p:sp>
        <p:nvSpPr>
          <p:cNvPr id="25" name="圆角矩形 24"/>
          <p:cNvSpPr/>
          <p:nvPr/>
        </p:nvSpPr>
        <p:spPr>
          <a:xfrm>
            <a:off x="1750695" y="-3688715"/>
            <a:ext cx="3100705"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tx1"/>
                </a:solidFill>
                <a:latin typeface="方正小标宋简体" panose="03000509000000000000" charset="-122"/>
                <a:ea typeface="方正小标宋简体" panose="03000509000000000000" charset="-122"/>
                <a:sym typeface="+mn-ea"/>
              </a:rPr>
              <a:t>减少室内空气污染</a:t>
            </a:r>
            <a:endParaRPr lang="zh-CN" altLang="en-US" sz="2400" b="1">
              <a:solidFill>
                <a:schemeClr val="tx1"/>
              </a:solidFill>
              <a:latin typeface="方正小标宋简体" panose="03000509000000000000" charset="-122"/>
              <a:ea typeface="方正小标宋简体" panose="03000509000000000000" charset="-122"/>
              <a:sym typeface="+mn-ea"/>
            </a:endParaRPr>
          </a:p>
        </p:txBody>
      </p:sp>
      <p:sp>
        <p:nvSpPr>
          <p:cNvPr id="26" name="文本框 25"/>
          <p:cNvSpPr txBox="1"/>
          <p:nvPr/>
        </p:nvSpPr>
        <p:spPr>
          <a:xfrm>
            <a:off x="1750695" y="-3098165"/>
            <a:ext cx="6350000" cy="460375"/>
          </a:xfrm>
          <a:prstGeom prst="rect">
            <a:avLst/>
          </a:prstGeom>
        </p:spPr>
        <p:txBody>
          <a:bodyPr wrap="square">
            <a:spAutoFit/>
          </a:bodyPr>
          <a:p>
            <a:pPr marL="342900" indent="-342900">
              <a:lnSpc>
                <a:spcPct val="120000"/>
              </a:lnSpc>
              <a:buFont typeface="Arial" panose="020B0604020202020204" pitchFamily="34" charset="0"/>
              <a:buChar char="•"/>
            </a:pPr>
            <a:r>
              <a:rPr lang="zh-CN" altLang="en-US" sz="2000" b="1"/>
              <a:t>生活起居室要注意</a:t>
            </a:r>
            <a:r>
              <a:rPr lang="zh-CN" altLang="en-US" sz="2000" b="1" u="sng">
                <a:solidFill>
                  <a:schemeClr val="accent6">
                    <a:lumMod val="50000"/>
                  </a:schemeClr>
                </a:solidFill>
              </a:rPr>
              <a:t>勤通风换气</a:t>
            </a:r>
            <a:r>
              <a:rPr lang="zh-CN" altLang="en-US" sz="2000" b="1"/>
              <a:t>，保持室内空气清新。</a:t>
            </a:r>
            <a:endParaRPr lang="zh-CN" altLang="en-US" sz="2000" b="1"/>
          </a:p>
        </p:txBody>
      </p:sp>
      <p:sp>
        <p:nvSpPr>
          <p:cNvPr id="27" name="椭圆 26"/>
          <p:cNvSpPr/>
          <p:nvPr/>
        </p:nvSpPr>
        <p:spPr>
          <a:xfrm>
            <a:off x="1085215" y="-2244090"/>
            <a:ext cx="438150" cy="438150"/>
          </a:xfrm>
          <a:prstGeom prst="ellipse">
            <a:avLst/>
          </a:prstGeom>
          <a:solidFill>
            <a:schemeClr val="accent6">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4</a:t>
            </a:r>
            <a:endParaRPr lang="en-US" altLang="zh-CN" sz="2400" b="1"/>
          </a:p>
        </p:txBody>
      </p:sp>
      <p:sp>
        <p:nvSpPr>
          <p:cNvPr id="29" name="圆角矩形 28"/>
          <p:cNvSpPr/>
          <p:nvPr/>
        </p:nvSpPr>
        <p:spPr>
          <a:xfrm>
            <a:off x="1750695" y="-2232660"/>
            <a:ext cx="2955290"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tx1"/>
                </a:solidFill>
                <a:latin typeface="方正小标宋简体" panose="03000509000000000000" charset="-122"/>
                <a:ea typeface="方正小标宋简体" panose="03000509000000000000" charset="-122"/>
                <a:sym typeface="+mn-ea"/>
              </a:rPr>
              <a:t>防治呼吸道感染</a:t>
            </a:r>
            <a:endParaRPr lang="zh-CN" altLang="en-US" sz="2400" b="1">
              <a:solidFill>
                <a:schemeClr val="tx1"/>
              </a:solidFill>
              <a:latin typeface="方正小标宋简体" panose="03000509000000000000" charset="-122"/>
              <a:ea typeface="方正小标宋简体" panose="03000509000000000000" charset="-122"/>
              <a:sym typeface="+mn-ea"/>
            </a:endParaRPr>
          </a:p>
        </p:txBody>
      </p:sp>
      <p:sp>
        <p:nvSpPr>
          <p:cNvPr id="31" name="文本框 30"/>
          <p:cNvSpPr txBox="1"/>
          <p:nvPr/>
        </p:nvSpPr>
        <p:spPr>
          <a:xfrm>
            <a:off x="1750695" y="-1674495"/>
            <a:ext cx="3473450" cy="460375"/>
          </a:xfrm>
          <a:prstGeom prst="rect">
            <a:avLst/>
          </a:prstGeom>
        </p:spPr>
        <p:txBody>
          <a:bodyPr wrap="square">
            <a:spAutoFit/>
          </a:bodyPr>
          <a:p>
            <a:pPr>
              <a:lnSpc>
                <a:spcPct val="120000"/>
              </a:lnSpc>
            </a:pPr>
            <a:r>
              <a:rPr lang="zh-CN" altLang="en-US" sz="2000" b="1"/>
              <a:t>积极预防和治疗呼吸道感染：</a:t>
            </a:r>
            <a:endParaRPr lang="zh-CN" altLang="en-US" sz="2000" b="1"/>
          </a:p>
        </p:txBody>
      </p:sp>
      <p:sp>
        <p:nvSpPr>
          <p:cNvPr id="32" name="立方体 31"/>
          <p:cNvSpPr/>
          <p:nvPr/>
        </p:nvSpPr>
        <p:spPr>
          <a:xfrm>
            <a:off x="1728470" y="-1106170"/>
            <a:ext cx="3025140" cy="471170"/>
          </a:xfrm>
          <a:prstGeom prst="cube">
            <a:avLst>
              <a:gd name="adj" fmla="val 8777"/>
            </a:avLst>
          </a:prstGeom>
          <a:solidFill>
            <a:srgbClr val="52287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秋冬季节</a:t>
            </a:r>
            <a:r>
              <a:rPr lang="zh-CN" altLang="en-US" b="1">
                <a:solidFill>
                  <a:schemeClr val="accent3">
                    <a:lumMod val="20000"/>
                    <a:lumOff val="80000"/>
                  </a:schemeClr>
                </a:solidFill>
                <a:sym typeface="+mn-ea"/>
              </a:rPr>
              <a:t>注射流感疫苗</a:t>
            </a:r>
            <a:endParaRPr lang="zh-CN" altLang="en-US" b="1">
              <a:solidFill>
                <a:schemeClr val="accent3">
                  <a:lumMod val="20000"/>
                  <a:lumOff val="80000"/>
                </a:schemeClr>
              </a:solidFill>
              <a:sym typeface="+mn-ea"/>
            </a:endParaRPr>
          </a:p>
        </p:txBody>
      </p:sp>
      <p:sp>
        <p:nvSpPr>
          <p:cNvPr id="33" name="立方体 32"/>
          <p:cNvSpPr/>
          <p:nvPr/>
        </p:nvSpPr>
        <p:spPr>
          <a:xfrm>
            <a:off x="4952365" y="-1106170"/>
            <a:ext cx="3025140" cy="471170"/>
          </a:xfrm>
          <a:prstGeom prst="cube">
            <a:avLst>
              <a:gd name="adj" fmla="val 8777"/>
            </a:avLst>
          </a:prstGeom>
          <a:solidFill>
            <a:srgbClr val="52287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accent3">
                    <a:lumMod val="20000"/>
                    <a:lumOff val="80000"/>
                  </a:schemeClr>
                </a:solidFill>
              </a:rPr>
              <a:t>避免</a:t>
            </a:r>
            <a:r>
              <a:rPr lang="zh-CN" altLang="en-US" b="1"/>
              <a:t>到人群密集的地方</a:t>
            </a:r>
            <a:endParaRPr lang="zh-CN" altLang="en-US" b="1"/>
          </a:p>
        </p:txBody>
      </p:sp>
      <p:sp>
        <p:nvSpPr>
          <p:cNvPr id="34" name="立方体 33"/>
          <p:cNvSpPr/>
          <p:nvPr/>
        </p:nvSpPr>
        <p:spPr>
          <a:xfrm>
            <a:off x="8176260" y="-1106170"/>
            <a:ext cx="3025140" cy="471170"/>
          </a:xfrm>
          <a:prstGeom prst="cube">
            <a:avLst>
              <a:gd name="adj" fmla="val 8777"/>
            </a:avLst>
          </a:prstGeom>
          <a:solidFill>
            <a:srgbClr val="52287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发生呼吸道感染应</a:t>
            </a:r>
            <a:r>
              <a:rPr lang="zh-CN" altLang="en-US" b="1">
                <a:solidFill>
                  <a:schemeClr val="accent3">
                    <a:lumMod val="20000"/>
                    <a:lumOff val="80000"/>
                  </a:schemeClr>
                </a:solidFill>
              </a:rPr>
              <a:t>积极治疗</a:t>
            </a:r>
            <a:endParaRPr lang="zh-CN" altLang="en-US" b="1">
              <a:solidFill>
                <a:schemeClr val="accent3">
                  <a:lumMod val="20000"/>
                  <a:lumOff val="80000"/>
                </a:schemeClr>
              </a:solidFill>
            </a:endParaRPr>
          </a:p>
        </p:txBody>
      </p:sp>
      <p:pic>
        <p:nvPicPr>
          <p:cNvPr id="35" name="图片 34"/>
          <p:cNvPicPr/>
          <p:nvPr/>
        </p:nvPicPr>
        <p:blipFill>
          <a:blip r:embed="rId3">
            <a:clrChange>
              <a:clrFrom>
                <a:srgbClr val="F5F5F5">
                  <a:alpha val="100000"/>
                </a:srgbClr>
              </a:clrFrom>
              <a:clrTo>
                <a:srgbClr val="F5F5F5">
                  <a:alpha val="100000"/>
                  <a:alpha val="0"/>
                </a:srgbClr>
              </a:clrTo>
            </a:clrChange>
          </a:blip>
          <a:srcRect b="26420"/>
          <a:stretch>
            <a:fillRect/>
          </a:stretch>
        </p:blipFill>
        <p:spPr>
          <a:xfrm>
            <a:off x="8324215" y="-3700145"/>
            <a:ext cx="2793365" cy="2035810"/>
          </a:xfrm>
          <a:prstGeom prst="rect">
            <a:avLst/>
          </a:prstGeom>
        </p:spPr>
      </p:pic>
      <p:grpSp>
        <p:nvGrpSpPr>
          <p:cNvPr id="9" name="组合 8"/>
          <p:cNvGrpSpPr/>
          <p:nvPr/>
        </p:nvGrpSpPr>
        <p:grpSpPr>
          <a:xfrm>
            <a:off x="306070" y="153035"/>
            <a:ext cx="614680" cy="614680"/>
            <a:chOff x="482" y="241"/>
            <a:chExt cx="968" cy="968"/>
          </a:xfrm>
        </p:grpSpPr>
        <p:sp>
          <p:nvSpPr>
            <p:cNvPr id="10" name="椭圆 9"/>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放大镜"/>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0" y="359"/>
              <a:ext cx="702" cy="702"/>
            </a:xfrm>
            <a:prstGeom prst="rect">
              <a:avLst/>
            </a:prstGeom>
          </p:spPr>
        </p:pic>
      </p:grpSp>
    </p:spTree>
    <p:custDataLst>
      <p:tags r:id="rId6"/>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圆角矩形 29"/>
          <p:cNvSpPr/>
          <p:nvPr/>
        </p:nvSpPr>
        <p:spPr>
          <a:xfrm>
            <a:off x="1537970" y="5219065"/>
            <a:ext cx="4848860" cy="1319530"/>
          </a:xfrm>
          <a:prstGeom prst="roundRect">
            <a:avLst>
              <a:gd name="adj" fmla="val 4866"/>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3855085" cy="521970"/>
          </a:xfrm>
          <a:prstGeom prst="rect">
            <a:avLst/>
          </a:prstGeom>
          <a:noFill/>
        </p:spPr>
        <p:txBody>
          <a:bodyPr wrap="square" rtlCol="0" anchor="t">
            <a:spAutoFit/>
          </a:bodyPr>
          <a:p>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慢阻肺</a:t>
            </a:r>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怎样预防</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1085215" y="1273810"/>
            <a:ext cx="438150" cy="438150"/>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3</a:t>
            </a:r>
            <a:endParaRPr lang="en-US" altLang="zh-CN" sz="2400" b="1"/>
          </a:p>
        </p:txBody>
      </p:sp>
      <p:sp>
        <p:nvSpPr>
          <p:cNvPr id="15" name="圆角矩形 14"/>
          <p:cNvSpPr/>
          <p:nvPr/>
        </p:nvSpPr>
        <p:spPr>
          <a:xfrm>
            <a:off x="1750695" y="1285240"/>
            <a:ext cx="3100705"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tx1"/>
                </a:solidFill>
                <a:latin typeface="方正小标宋简体" panose="03000509000000000000" charset="-122"/>
                <a:ea typeface="方正小标宋简体" panose="03000509000000000000" charset="-122"/>
                <a:sym typeface="+mn-ea"/>
              </a:rPr>
              <a:t>减少室内空气污染</a:t>
            </a:r>
            <a:endParaRPr lang="zh-CN" altLang="en-US" sz="2400" b="1">
              <a:solidFill>
                <a:schemeClr val="tx1"/>
              </a:solidFill>
              <a:latin typeface="方正小标宋简体" panose="03000509000000000000" charset="-122"/>
              <a:ea typeface="方正小标宋简体" panose="03000509000000000000" charset="-122"/>
              <a:sym typeface="+mn-ea"/>
            </a:endParaRPr>
          </a:p>
        </p:txBody>
      </p:sp>
      <p:sp>
        <p:nvSpPr>
          <p:cNvPr id="9" name="文本框 8"/>
          <p:cNvSpPr txBox="1"/>
          <p:nvPr/>
        </p:nvSpPr>
        <p:spPr>
          <a:xfrm>
            <a:off x="1750695" y="1875790"/>
            <a:ext cx="6350000" cy="460375"/>
          </a:xfrm>
          <a:prstGeom prst="rect">
            <a:avLst/>
          </a:prstGeom>
        </p:spPr>
        <p:txBody>
          <a:bodyPr wrap="square">
            <a:spAutoFit/>
          </a:bodyPr>
          <a:p>
            <a:pPr marL="342900" indent="-342900">
              <a:lnSpc>
                <a:spcPct val="120000"/>
              </a:lnSpc>
              <a:buFont typeface="Arial" panose="020B0604020202020204" pitchFamily="34" charset="0"/>
              <a:buChar char="•"/>
            </a:pPr>
            <a:r>
              <a:rPr lang="zh-CN" altLang="en-US" sz="2000" b="1"/>
              <a:t>生活起居室要注意</a:t>
            </a:r>
            <a:r>
              <a:rPr lang="zh-CN" altLang="en-US" sz="2000" b="1" u="sng">
                <a:solidFill>
                  <a:schemeClr val="accent6">
                    <a:lumMod val="50000"/>
                  </a:schemeClr>
                </a:solidFill>
              </a:rPr>
              <a:t>勤通风换气</a:t>
            </a:r>
            <a:r>
              <a:rPr lang="zh-CN" altLang="en-US" sz="2000" b="1"/>
              <a:t>，保持室内空气清新。</a:t>
            </a:r>
            <a:endParaRPr lang="zh-CN" altLang="en-US" sz="2000" b="1"/>
          </a:p>
        </p:txBody>
      </p:sp>
      <p:sp>
        <p:nvSpPr>
          <p:cNvPr id="10" name="椭圆 9"/>
          <p:cNvSpPr/>
          <p:nvPr/>
        </p:nvSpPr>
        <p:spPr>
          <a:xfrm>
            <a:off x="1085215" y="2729865"/>
            <a:ext cx="438150" cy="438150"/>
          </a:xfrm>
          <a:prstGeom prst="ellipse">
            <a:avLst/>
          </a:prstGeom>
          <a:solidFill>
            <a:schemeClr val="accent6">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4</a:t>
            </a:r>
            <a:endParaRPr lang="en-US" altLang="zh-CN" sz="2400" b="1"/>
          </a:p>
        </p:txBody>
      </p:sp>
      <p:sp>
        <p:nvSpPr>
          <p:cNvPr id="11" name="圆角矩形 10"/>
          <p:cNvSpPr/>
          <p:nvPr/>
        </p:nvSpPr>
        <p:spPr>
          <a:xfrm>
            <a:off x="1750695" y="2741295"/>
            <a:ext cx="2955290"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tx1"/>
                </a:solidFill>
                <a:latin typeface="方正小标宋简体" panose="03000509000000000000" charset="-122"/>
                <a:ea typeface="方正小标宋简体" panose="03000509000000000000" charset="-122"/>
                <a:sym typeface="+mn-ea"/>
              </a:rPr>
              <a:t>防治呼吸道感染</a:t>
            </a:r>
            <a:endParaRPr lang="zh-CN" altLang="en-US" sz="2400" b="1">
              <a:solidFill>
                <a:schemeClr val="tx1"/>
              </a:solidFill>
              <a:latin typeface="方正小标宋简体" panose="03000509000000000000" charset="-122"/>
              <a:ea typeface="方正小标宋简体" panose="03000509000000000000" charset="-122"/>
              <a:sym typeface="+mn-ea"/>
            </a:endParaRPr>
          </a:p>
        </p:txBody>
      </p:sp>
      <p:sp>
        <p:nvSpPr>
          <p:cNvPr id="13" name="文本框 12"/>
          <p:cNvSpPr txBox="1"/>
          <p:nvPr/>
        </p:nvSpPr>
        <p:spPr>
          <a:xfrm>
            <a:off x="1750695" y="3299460"/>
            <a:ext cx="3473450" cy="460375"/>
          </a:xfrm>
          <a:prstGeom prst="rect">
            <a:avLst/>
          </a:prstGeom>
        </p:spPr>
        <p:txBody>
          <a:bodyPr wrap="square">
            <a:spAutoFit/>
          </a:bodyPr>
          <a:p>
            <a:pPr>
              <a:lnSpc>
                <a:spcPct val="120000"/>
              </a:lnSpc>
            </a:pPr>
            <a:r>
              <a:rPr lang="zh-CN" altLang="en-US" sz="2000" b="1"/>
              <a:t>积极预防和治疗呼吸道感染：</a:t>
            </a:r>
            <a:endParaRPr lang="zh-CN" altLang="en-US" sz="2000" b="1"/>
          </a:p>
        </p:txBody>
      </p:sp>
      <p:sp>
        <p:nvSpPr>
          <p:cNvPr id="18" name="椭圆 17"/>
          <p:cNvSpPr/>
          <p:nvPr/>
        </p:nvSpPr>
        <p:spPr>
          <a:xfrm>
            <a:off x="1085215" y="4598035"/>
            <a:ext cx="438150" cy="438150"/>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5</a:t>
            </a:r>
            <a:endParaRPr lang="en-US" altLang="zh-CN" sz="2400" b="1"/>
          </a:p>
        </p:txBody>
      </p:sp>
      <p:sp>
        <p:nvSpPr>
          <p:cNvPr id="24" name="圆角矩形 23"/>
          <p:cNvSpPr/>
          <p:nvPr/>
        </p:nvSpPr>
        <p:spPr>
          <a:xfrm>
            <a:off x="1750695" y="4609465"/>
            <a:ext cx="3473450"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tx1"/>
                </a:solidFill>
                <a:latin typeface="方正小标宋简体" panose="03000509000000000000" charset="-122"/>
                <a:ea typeface="方正小标宋简体" panose="03000509000000000000" charset="-122"/>
                <a:sym typeface="+mn-ea"/>
              </a:rPr>
              <a:t>养成健康的生活方式</a:t>
            </a:r>
            <a:endParaRPr lang="zh-CN" altLang="en-US" sz="2400" b="1">
              <a:solidFill>
                <a:schemeClr val="tx1"/>
              </a:solidFill>
              <a:latin typeface="方正小标宋简体" panose="03000509000000000000" charset="-122"/>
              <a:ea typeface="方正小标宋简体" panose="03000509000000000000" charset="-122"/>
              <a:sym typeface="+mn-ea"/>
            </a:endParaRPr>
          </a:p>
        </p:txBody>
      </p:sp>
      <p:sp>
        <p:nvSpPr>
          <p:cNvPr id="25" name="文本框 24"/>
          <p:cNvSpPr txBox="1"/>
          <p:nvPr/>
        </p:nvSpPr>
        <p:spPr>
          <a:xfrm>
            <a:off x="1761490" y="5253990"/>
            <a:ext cx="4345940" cy="1252855"/>
          </a:xfrm>
          <a:prstGeom prst="rect">
            <a:avLst/>
          </a:prstGeom>
        </p:spPr>
        <p:txBody>
          <a:bodyPr wrap="square">
            <a:spAutoFit/>
          </a:bodyPr>
          <a:p>
            <a:pPr>
              <a:lnSpc>
                <a:spcPct val="140000"/>
              </a:lnSpc>
            </a:pPr>
            <a:r>
              <a:rPr lang="zh-CN" altLang="en-US"/>
              <a:t>如规律作息、适度锻炼、健康饮食、保持良好心态、呼吸功能锻炼、耐寒能力锻炼等，也是非常重要的预防措施。</a:t>
            </a:r>
            <a:endParaRPr lang="zh-CN" altLang="en-US"/>
          </a:p>
        </p:txBody>
      </p:sp>
      <p:sp>
        <p:nvSpPr>
          <p:cNvPr id="26" name="立方体 25"/>
          <p:cNvSpPr/>
          <p:nvPr/>
        </p:nvSpPr>
        <p:spPr>
          <a:xfrm>
            <a:off x="1728470" y="3867785"/>
            <a:ext cx="3025140" cy="471170"/>
          </a:xfrm>
          <a:prstGeom prst="cube">
            <a:avLst>
              <a:gd name="adj" fmla="val 8777"/>
            </a:avLst>
          </a:prstGeom>
          <a:solidFill>
            <a:schemeClr val="accent1">
              <a:lumMod val="75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秋冬季节</a:t>
            </a:r>
            <a:r>
              <a:rPr lang="zh-CN" altLang="en-US" b="1">
                <a:solidFill>
                  <a:schemeClr val="accent3">
                    <a:lumMod val="20000"/>
                    <a:lumOff val="80000"/>
                  </a:schemeClr>
                </a:solidFill>
                <a:sym typeface="+mn-ea"/>
              </a:rPr>
              <a:t>注射流感疫苗</a:t>
            </a:r>
            <a:endParaRPr lang="zh-CN" altLang="en-US" b="1">
              <a:solidFill>
                <a:schemeClr val="accent3">
                  <a:lumMod val="20000"/>
                  <a:lumOff val="80000"/>
                </a:schemeClr>
              </a:solidFill>
              <a:sym typeface="+mn-ea"/>
            </a:endParaRPr>
          </a:p>
        </p:txBody>
      </p:sp>
      <p:sp>
        <p:nvSpPr>
          <p:cNvPr id="27" name="立方体 26"/>
          <p:cNvSpPr/>
          <p:nvPr/>
        </p:nvSpPr>
        <p:spPr>
          <a:xfrm>
            <a:off x="4952365" y="3867785"/>
            <a:ext cx="3025140" cy="471170"/>
          </a:xfrm>
          <a:prstGeom prst="cube">
            <a:avLst>
              <a:gd name="adj" fmla="val 8777"/>
            </a:avLst>
          </a:prstGeom>
          <a:solidFill>
            <a:schemeClr val="accent1">
              <a:lumMod val="75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accent3">
                    <a:lumMod val="20000"/>
                    <a:lumOff val="80000"/>
                  </a:schemeClr>
                </a:solidFill>
              </a:rPr>
              <a:t>避免</a:t>
            </a:r>
            <a:r>
              <a:rPr lang="zh-CN" altLang="en-US" b="1"/>
              <a:t>到人群密集的地方</a:t>
            </a:r>
            <a:endParaRPr lang="zh-CN" altLang="en-US" b="1"/>
          </a:p>
        </p:txBody>
      </p:sp>
      <p:sp>
        <p:nvSpPr>
          <p:cNvPr id="28" name="立方体 27"/>
          <p:cNvSpPr/>
          <p:nvPr/>
        </p:nvSpPr>
        <p:spPr>
          <a:xfrm>
            <a:off x="8176260" y="3867785"/>
            <a:ext cx="3025140" cy="471170"/>
          </a:xfrm>
          <a:prstGeom prst="cube">
            <a:avLst>
              <a:gd name="adj" fmla="val 8777"/>
            </a:avLst>
          </a:prstGeom>
          <a:solidFill>
            <a:schemeClr val="accent1">
              <a:lumMod val="75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发生呼吸道感染应</a:t>
            </a:r>
            <a:r>
              <a:rPr lang="zh-CN" altLang="en-US" b="1">
                <a:solidFill>
                  <a:schemeClr val="accent3">
                    <a:lumMod val="20000"/>
                    <a:lumOff val="80000"/>
                  </a:schemeClr>
                </a:solidFill>
              </a:rPr>
              <a:t>积极治疗</a:t>
            </a:r>
            <a:endParaRPr lang="zh-CN" altLang="en-US" b="1">
              <a:solidFill>
                <a:schemeClr val="accent3">
                  <a:lumMod val="20000"/>
                  <a:lumOff val="80000"/>
                </a:schemeClr>
              </a:solidFill>
            </a:endParaRPr>
          </a:p>
        </p:txBody>
      </p:sp>
      <p:pic>
        <p:nvPicPr>
          <p:cNvPr id="29" name="图片 28"/>
          <p:cNvPicPr/>
          <p:nvPr/>
        </p:nvPicPr>
        <p:blipFill>
          <a:blip r:embed="rId1">
            <a:clrChange>
              <a:clrFrom>
                <a:srgbClr val="F5F5F5">
                  <a:alpha val="100000"/>
                </a:srgbClr>
              </a:clrFrom>
              <a:clrTo>
                <a:srgbClr val="F5F5F5">
                  <a:alpha val="100000"/>
                  <a:alpha val="0"/>
                </a:srgbClr>
              </a:clrTo>
            </a:clrChange>
          </a:blip>
          <a:srcRect b="26420"/>
          <a:stretch>
            <a:fillRect/>
          </a:stretch>
        </p:blipFill>
        <p:spPr>
          <a:xfrm>
            <a:off x="8324215" y="1273810"/>
            <a:ext cx="2793365" cy="2035810"/>
          </a:xfrm>
          <a:prstGeom prst="rect">
            <a:avLst/>
          </a:prstGeom>
        </p:spPr>
      </p:pic>
      <p:sp>
        <p:nvSpPr>
          <p:cNvPr id="31" name="立方体 30"/>
          <p:cNvSpPr/>
          <p:nvPr/>
        </p:nvSpPr>
        <p:spPr>
          <a:xfrm>
            <a:off x="6663055" y="5973445"/>
            <a:ext cx="1938020" cy="492760"/>
          </a:xfrm>
          <a:prstGeom prst="cube">
            <a:avLst>
              <a:gd name="adj" fmla="val 11082"/>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适度锻炼</a:t>
            </a:r>
            <a:endParaRPr lang="zh-CN" altLang="en-US" b="1"/>
          </a:p>
        </p:txBody>
      </p:sp>
      <p:sp>
        <p:nvSpPr>
          <p:cNvPr id="32" name="立方体 31"/>
          <p:cNvSpPr/>
          <p:nvPr/>
        </p:nvSpPr>
        <p:spPr>
          <a:xfrm>
            <a:off x="8975090" y="5973445"/>
            <a:ext cx="1938020" cy="492760"/>
          </a:xfrm>
          <a:prstGeom prst="cube">
            <a:avLst>
              <a:gd name="adj" fmla="val 11082"/>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健康饮食</a:t>
            </a:r>
            <a:endParaRPr lang="zh-CN" altLang="en-US" b="1"/>
          </a:p>
        </p:txBody>
      </p:sp>
      <p:pic>
        <p:nvPicPr>
          <p:cNvPr id="33" name="图片 32"/>
          <p:cNvPicPr/>
          <p:nvPr/>
        </p:nvPicPr>
        <p:blipFill>
          <a:blip r:embed="rId2">
            <a:clrChange>
              <a:clrFrom>
                <a:srgbClr val="F5F5F5">
                  <a:alpha val="100000"/>
                </a:srgbClr>
              </a:clrFrom>
              <a:clrTo>
                <a:srgbClr val="F5F5F5">
                  <a:alpha val="100000"/>
                  <a:alpha val="0"/>
                </a:srgbClr>
              </a:clrTo>
            </a:clrChange>
          </a:blip>
          <a:srcRect t="15579" b="14632"/>
          <a:stretch>
            <a:fillRect/>
          </a:stretch>
        </p:blipFill>
        <p:spPr>
          <a:xfrm>
            <a:off x="6663055" y="4472305"/>
            <a:ext cx="1741805" cy="1501140"/>
          </a:xfrm>
          <a:prstGeom prst="rect">
            <a:avLst/>
          </a:prstGeom>
        </p:spPr>
      </p:pic>
      <p:pic>
        <p:nvPicPr>
          <p:cNvPr id="34" name="图片 33"/>
          <p:cNvPicPr/>
          <p:nvPr/>
        </p:nvPicPr>
        <p:blipFill>
          <a:blip r:embed="rId3">
            <a:clrChange>
              <a:clrFrom>
                <a:srgbClr val="F4F4F4">
                  <a:alpha val="100000"/>
                </a:srgbClr>
              </a:clrFrom>
              <a:clrTo>
                <a:srgbClr val="F4F4F4">
                  <a:alpha val="100000"/>
                  <a:alpha val="0"/>
                </a:srgbClr>
              </a:clrTo>
            </a:clrChange>
          </a:blip>
          <a:srcRect t="13226" b="15412"/>
          <a:stretch>
            <a:fillRect/>
          </a:stretch>
        </p:blipFill>
        <p:spPr>
          <a:xfrm>
            <a:off x="8982075" y="4461510"/>
            <a:ext cx="1832610" cy="1501140"/>
          </a:xfrm>
          <a:prstGeom prst="rect">
            <a:avLst/>
          </a:prstGeom>
        </p:spPr>
      </p:pic>
      <p:sp>
        <p:nvSpPr>
          <p:cNvPr id="16" name="圆角矩形 15"/>
          <p:cNvSpPr/>
          <p:nvPr/>
        </p:nvSpPr>
        <p:spPr>
          <a:xfrm>
            <a:off x="-10351135" y="1588135"/>
            <a:ext cx="10083800" cy="1106805"/>
          </a:xfrm>
          <a:prstGeom prst="roundRect">
            <a:avLst>
              <a:gd name="adj" fmla="val 3116"/>
            </a:avLst>
          </a:prstGeom>
          <a:solidFill>
            <a:srgbClr val="52287D"/>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圆角矩形 16"/>
          <p:cNvSpPr/>
          <p:nvPr/>
        </p:nvSpPr>
        <p:spPr>
          <a:xfrm>
            <a:off x="-10351135" y="1558290"/>
            <a:ext cx="10083800" cy="1106805"/>
          </a:xfrm>
          <a:prstGeom prst="roundRect">
            <a:avLst>
              <a:gd name="adj" fmla="val 3116"/>
            </a:avLst>
          </a:prstGeom>
          <a:solidFill>
            <a:srgbClr val="F5F0F8"/>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0318115" y="1555750"/>
            <a:ext cx="10050780" cy="1026795"/>
          </a:xfrm>
          <a:prstGeom prst="rect">
            <a:avLst/>
          </a:prstGeom>
        </p:spPr>
        <p:txBody>
          <a:bodyPr wrap="square">
            <a:spAutoFit/>
          </a:bodyPr>
          <a:p>
            <a:pPr indent="0" fontAlgn="auto">
              <a:lnSpc>
                <a:spcPct val="160000"/>
              </a:lnSpc>
              <a:spcAft>
                <a:spcPts val="700"/>
              </a:spcAft>
            </a:pPr>
            <a:r>
              <a:rPr lang="zh-CN" altLang="en-US" sz="2000" b="1" u="sng">
                <a:solidFill>
                  <a:schemeClr val="accent6">
                    <a:lumMod val="50000"/>
                  </a:schemeClr>
                </a:solidFill>
              </a:rPr>
              <a:t>慢阻肺患者治疗中一个重要的目标是保持良好的肺功能</a:t>
            </a:r>
            <a:r>
              <a:rPr lang="zh-CN" altLang="en-US" sz="2000"/>
              <a:t>，</a:t>
            </a:r>
            <a:r>
              <a:rPr lang="zh-CN" altLang="en-US"/>
              <a:t>只有保持良好的肺功能才能使患者有较好的活动能力和良好的生活质量。因此呼吸功能锻炼非常重要。</a:t>
            </a:r>
            <a:endParaRPr lang="zh-CN" altLang="en-US"/>
          </a:p>
        </p:txBody>
      </p:sp>
      <p:sp>
        <p:nvSpPr>
          <p:cNvPr id="23" name="圆角矩形 22"/>
          <p:cNvSpPr/>
          <p:nvPr/>
        </p:nvSpPr>
        <p:spPr>
          <a:xfrm>
            <a:off x="6711950" y="7054215"/>
            <a:ext cx="1464310" cy="405130"/>
          </a:xfrm>
          <a:prstGeom prst="roundRect">
            <a:avLst/>
          </a:prstGeom>
          <a:gradFill>
            <a:gsLst>
              <a:gs pos="0">
                <a:schemeClr val="accent1">
                  <a:lumMod val="50000"/>
                </a:schemeClr>
              </a:gs>
              <a:gs pos="100000">
                <a:srgbClr val="4B2470"/>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呼吸瑜伽</a:t>
            </a:r>
            <a:endParaRPr lang="zh-CN" altLang="en-US" b="1"/>
          </a:p>
        </p:txBody>
      </p:sp>
      <p:sp>
        <p:nvSpPr>
          <p:cNvPr id="35" name="圆角矩形 34"/>
          <p:cNvSpPr/>
          <p:nvPr/>
        </p:nvSpPr>
        <p:spPr>
          <a:xfrm>
            <a:off x="8303895" y="7056120"/>
            <a:ext cx="1464310" cy="405130"/>
          </a:xfrm>
          <a:prstGeom prst="roundRect">
            <a:avLst/>
          </a:prstGeom>
          <a:gradFill>
            <a:gsLst>
              <a:gs pos="0">
                <a:schemeClr val="accent1">
                  <a:lumMod val="50000"/>
                </a:schemeClr>
              </a:gs>
              <a:gs pos="100000">
                <a:srgbClr val="4B2470"/>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呼吸操</a:t>
            </a:r>
            <a:endParaRPr lang="zh-CN" altLang="en-US" b="1"/>
          </a:p>
        </p:txBody>
      </p:sp>
      <p:sp>
        <p:nvSpPr>
          <p:cNvPr id="36" name="圆角矩形 35"/>
          <p:cNvSpPr/>
          <p:nvPr/>
        </p:nvSpPr>
        <p:spPr>
          <a:xfrm>
            <a:off x="6682740" y="7740015"/>
            <a:ext cx="4676775" cy="405130"/>
          </a:xfrm>
          <a:prstGeom prst="roundRect">
            <a:avLst/>
          </a:prstGeom>
          <a:gradFill>
            <a:gsLst>
              <a:gs pos="0">
                <a:schemeClr val="accent1">
                  <a:lumMod val="50000"/>
                </a:schemeClr>
              </a:gs>
              <a:gs pos="100000">
                <a:srgbClr val="4B2470"/>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深慢腹式阻力呼吸功能锻炼</a:t>
            </a:r>
            <a:endParaRPr lang="zh-CN" altLang="en-US" b="1"/>
          </a:p>
        </p:txBody>
      </p:sp>
      <p:sp>
        <p:nvSpPr>
          <p:cNvPr id="37" name="圆角矩形 36"/>
          <p:cNvSpPr/>
          <p:nvPr/>
        </p:nvSpPr>
        <p:spPr>
          <a:xfrm>
            <a:off x="9895840" y="7056120"/>
            <a:ext cx="1464310" cy="405130"/>
          </a:xfrm>
          <a:prstGeom prst="roundRect">
            <a:avLst/>
          </a:prstGeom>
          <a:gradFill>
            <a:gsLst>
              <a:gs pos="0">
                <a:schemeClr val="accent1">
                  <a:lumMod val="50000"/>
                </a:schemeClr>
              </a:gs>
              <a:gs pos="100000">
                <a:srgbClr val="4B2470"/>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唱</a:t>
            </a:r>
            <a:r>
              <a:rPr lang="en-US" altLang="zh-CN" b="1"/>
              <a:t> </a:t>
            </a:r>
            <a:r>
              <a:rPr lang="zh-CN" altLang="en-US" b="1"/>
              <a:t>歌</a:t>
            </a:r>
            <a:endParaRPr lang="zh-CN" altLang="en-US" b="1"/>
          </a:p>
        </p:txBody>
      </p:sp>
      <p:sp>
        <p:nvSpPr>
          <p:cNvPr id="39" name="圆角矩形 38"/>
          <p:cNvSpPr/>
          <p:nvPr/>
        </p:nvSpPr>
        <p:spPr>
          <a:xfrm>
            <a:off x="9014460" y="8423910"/>
            <a:ext cx="2345055" cy="405130"/>
          </a:xfrm>
          <a:prstGeom prst="roundRect">
            <a:avLst/>
          </a:prstGeom>
          <a:gradFill>
            <a:gsLst>
              <a:gs pos="0">
                <a:schemeClr val="accent1">
                  <a:lumMod val="50000"/>
                </a:schemeClr>
              </a:gs>
              <a:gs pos="100000">
                <a:srgbClr val="4B2470"/>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吹口哨</a:t>
            </a:r>
            <a:endParaRPr lang="zh-CN" altLang="en-US" b="1"/>
          </a:p>
        </p:txBody>
      </p:sp>
      <p:sp>
        <p:nvSpPr>
          <p:cNvPr id="40" name="圆角矩形 39"/>
          <p:cNvSpPr/>
          <p:nvPr/>
        </p:nvSpPr>
        <p:spPr>
          <a:xfrm>
            <a:off x="6682105" y="8423910"/>
            <a:ext cx="2150745" cy="405130"/>
          </a:xfrm>
          <a:prstGeom prst="roundRect">
            <a:avLst/>
          </a:prstGeom>
          <a:gradFill>
            <a:gsLst>
              <a:gs pos="0">
                <a:schemeClr val="accent1">
                  <a:lumMod val="50000"/>
                </a:schemeClr>
              </a:gs>
              <a:gs pos="100000">
                <a:srgbClr val="4B2470"/>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吹笛子</a:t>
            </a:r>
            <a:endParaRPr lang="zh-CN" altLang="en-US" b="1"/>
          </a:p>
        </p:txBody>
      </p:sp>
      <p:pic>
        <p:nvPicPr>
          <p:cNvPr id="19" name="图片 18"/>
          <p:cNvPicPr/>
          <p:nvPr/>
        </p:nvPicPr>
        <p:blipFill>
          <a:blip r:embed="rId4"/>
          <a:srcRect t="13333"/>
          <a:stretch>
            <a:fillRect/>
          </a:stretch>
        </p:blipFill>
        <p:spPr>
          <a:xfrm>
            <a:off x="-782320" y="7418705"/>
            <a:ext cx="5028565" cy="3584575"/>
          </a:xfrm>
          <a:prstGeom prst="rect">
            <a:avLst/>
          </a:prstGeom>
          <a:ln>
            <a:solidFill>
              <a:schemeClr val="bg1">
                <a:lumMod val="50000"/>
              </a:schemeClr>
            </a:solidFill>
          </a:ln>
        </p:spPr>
      </p:pic>
      <p:grpSp>
        <p:nvGrpSpPr>
          <p:cNvPr id="12" name="组合 11"/>
          <p:cNvGrpSpPr/>
          <p:nvPr/>
        </p:nvGrpSpPr>
        <p:grpSpPr>
          <a:xfrm>
            <a:off x="306070" y="153035"/>
            <a:ext cx="614680" cy="614680"/>
            <a:chOff x="482" y="241"/>
            <a:chExt cx="968" cy="968"/>
          </a:xfrm>
        </p:grpSpPr>
        <p:sp>
          <p:nvSpPr>
            <p:cNvPr id="14" name="椭圆 13"/>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1" name="图片 20" descr="放大镜"/>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 y="359"/>
              <a:ext cx="702" cy="702"/>
            </a:xfrm>
            <a:prstGeom prst="rect">
              <a:avLst/>
            </a:prstGeom>
          </p:spPr>
        </p:pic>
      </p:grpSp>
    </p:spTree>
    <p:custDataLst>
      <p:tags r:id="rId7"/>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6325870" y="2922270"/>
            <a:ext cx="4792980" cy="1433195"/>
          </a:xfrm>
          <a:prstGeom prst="roundRect">
            <a:avLst>
              <a:gd name="adj" fmla="val 6645"/>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nvSpPr>
        <p:spPr>
          <a:xfrm>
            <a:off x="1034415" y="1620520"/>
            <a:ext cx="10083800" cy="1106805"/>
          </a:xfrm>
          <a:prstGeom prst="roundRect">
            <a:avLst>
              <a:gd name="adj" fmla="val 3116"/>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圆角矩形 16"/>
          <p:cNvSpPr/>
          <p:nvPr/>
        </p:nvSpPr>
        <p:spPr>
          <a:xfrm>
            <a:off x="1034415" y="1590675"/>
            <a:ext cx="10083800" cy="1106805"/>
          </a:xfrm>
          <a:prstGeom prst="roundRect">
            <a:avLst>
              <a:gd name="adj" fmla="val 3116"/>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2432050" cy="521970"/>
          </a:xfrm>
          <a:prstGeom prst="rect">
            <a:avLst/>
          </a:prstGeom>
          <a:noFill/>
        </p:spPr>
        <p:txBody>
          <a:bodyPr wrap="square" rtlCol="0" anchor="t">
            <a:spAutoFit/>
          </a:bodyPr>
          <a:p>
            <a:r>
              <a:rPr lang="zh-CN" altLang="en-US" sz="2800" b="1" dirty="0">
                <a:latin typeface="方正小标宋简体" panose="03000509000000000000" charset="-122"/>
                <a:ea typeface="方正小标宋简体" panose="03000509000000000000" charset="-122"/>
                <a:sym typeface="+mn-ea"/>
              </a:rPr>
              <a:t>肺功能锻炼</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067435" y="1588135"/>
            <a:ext cx="10050780" cy="1026795"/>
          </a:xfrm>
          <a:prstGeom prst="rect">
            <a:avLst/>
          </a:prstGeom>
        </p:spPr>
        <p:txBody>
          <a:bodyPr wrap="square">
            <a:spAutoFit/>
          </a:bodyPr>
          <a:p>
            <a:pPr indent="0" fontAlgn="auto">
              <a:lnSpc>
                <a:spcPct val="160000"/>
              </a:lnSpc>
              <a:spcAft>
                <a:spcPts val="700"/>
              </a:spcAft>
            </a:pPr>
            <a:r>
              <a:rPr lang="zh-CN" altLang="en-US" sz="2000" b="1" u="sng">
                <a:solidFill>
                  <a:schemeClr val="accent6">
                    <a:lumMod val="50000"/>
                  </a:schemeClr>
                </a:solidFill>
              </a:rPr>
              <a:t>慢阻肺患者治疗中一个重要的目标是保持良好的肺功能</a:t>
            </a:r>
            <a:r>
              <a:rPr lang="zh-CN" altLang="en-US" sz="2000"/>
              <a:t>，</a:t>
            </a:r>
            <a:r>
              <a:rPr lang="zh-CN" altLang="en-US"/>
              <a:t>只有保持良好的肺功能才能使患者有较好的活动能力和良好的生活质量。因此呼吸功能锻炼非常重要。</a:t>
            </a:r>
            <a:endParaRPr lang="zh-CN" altLang="en-US"/>
          </a:p>
        </p:txBody>
      </p:sp>
      <p:sp>
        <p:nvSpPr>
          <p:cNvPr id="12" name="文本框 11"/>
          <p:cNvSpPr txBox="1"/>
          <p:nvPr/>
        </p:nvSpPr>
        <p:spPr>
          <a:xfrm>
            <a:off x="6421755" y="2997835"/>
            <a:ext cx="4575175" cy="1252855"/>
          </a:xfrm>
          <a:prstGeom prst="rect">
            <a:avLst/>
          </a:prstGeom>
          <a:noFill/>
        </p:spPr>
        <p:txBody>
          <a:bodyPr wrap="square" rtlCol="0" anchor="t">
            <a:spAutoFit/>
          </a:bodyPr>
          <a:p>
            <a:pPr indent="0" fontAlgn="auto">
              <a:lnSpc>
                <a:spcPct val="140000"/>
              </a:lnSpc>
            </a:pPr>
            <a:r>
              <a:rPr lang="zh-CN" altLang="en-US">
                <a:sym typeface="+mn-ea"/>
              </a:rPr>
              <a:t>患者可通过做呼吸瑜伽、呼吸操、深慢腹式阻力呼吸功能锻炼、唱歌、吹口哨、吹笛子等进行肺功能锻炼。</a:t>
            </a:r>
            <a:endParaRPr lang="zh-CN" altLang="en-US">
              <a:sym typeface="+mn-ea"/>
            </a:endParaRPr>
          </a:p>
        </p:txBody>
      </p:sp>
      <p:sp>
        <p:nvSpPr>
          <p:cNvPr id="14" name="文本框 13"/>
          <p:cNvSpPr txBox="1"/>
          <p:nvPr/>
        </p:nvSpPr>
        <p:spPr>
          <a:xfrm>
            <a:off x="1034415" y="1011555"/>
            <a:ext cx="2615565" cy="460375"/>
          </a:xfrm>
          <a:prstGeom prst="rect">
            <a:avLst/>
          </a:prstGeom>
          <a:noFill/>
        </p:spPr>
        <p:txBody>
          <a:bodyPr wrap="square" rtlCol="0" anchor="t">
            <a:spAutoFit/>
          </a:bodyPr>
          <a:p>
            <a:pPr marL="457200" indent="-457200">
              <a:buFont typeface="Arial" panose="020B0604020202020204" pitchFamily="34" charset="0"/>
              <a:buChar char="•"/>
            </a:pPr>
            <a:r>
              <a:rPr lang="zh-CN" altLang="en-US" sz="2400" b="1" dirty="0">
                <a:latin typeface="方正小标宋简体" panose="03000509000000000000" charset="-122"/>
                <a:ea typeface="方正小标宋简体" panose="03000509000000000000" charset="-122"/>
                <a:sym typeface="+mn-ea"/>
              </a:rPr>
              <a:t>肺功能锻炼</a:t>
            </a:r>
            <a:endParaRPr lang="zh-CN" altLang="en-US" sz="2400" b="1" dirty="0">
              <a:latin typeface="方正小标宋简体" panose="03000509000000000000" charset="-122"/>
              <a:ea typeface="方正小标宋简体" panose="03000509000000000000" charset="-122"/>
              <a:sym typeface="+mn-ea"/>
            </a:endParaRPr>
          </a:p>
        </p:txBody>
      </p:sp>
      <p:pic>
        <p:nvPicPr>
          <p:cNvPr id="19" name="图片 18"/>
          <p:cNvPicPr/>
          <p:nvPr/>
        </p:nvPicPr>
        <p:blipFill>
          <a:blip r:embed="rId1"/>
          <a:srcRect t="13333"/>
          <a:stretch>
            <a:fillRect/>
          </a:stretch>
        </p:blipFill>
        <p:spPr>
          <a:xfrm>
            <a:off x="1056640" y="2885440"/>
            <a:ext cx="5028565" cy="3584575"/>
          </a:xfrm>
          <a:prstGeom prst="rect">
            <a:avLst/>
          </a:prstGeom>
          <a:ln>
            <a:solidFill>
              <a:schemeClr val="bg1">
                <a:lumMod val="50000"/>
              </a:schemeClr>
            </a:solidFill>
          </a:ln>
        </p:spPr>
      </p:pic>
      <p:sp>
        <p:nvSpPr>
          <p:cNvPr id="23" name="圆角矩形 22"/>
          <p:cNvSpPr/>
          <p:nvPr/>
        </p:nvSpPr>
        <p:spPr>
          <a:xfrm>
            <a:off x="6449060" y="4549140"/>
            <a:ext cx="1464310" cy="405130"/>
          </a:xfrm>
          <a:prstGeom prst="roundRect">
            <a:avLst/>
          </a:prstGeom>
          <a:gradFill>
            <a:gsLst>
              <a:gs pos="0">
                <a:schemeClr val="accent1">
                  <a:lumMod val="50000"/>
                </a:schemeClr>
              </a:gs>
              <a:gs pos="100000">
                <a:schemeClr val="accent1">
                  <a:lumMod val="7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呼吸瑜伽</a:t>
            </a:r>
            <a:endParaRPr lang="zh-CN" altLang="en-US" b="1"/>
          </a:p>
        </p:txBody>
      </p:sp>
      <p:sp>
        <p:nvSpPr>
          <p:cNvPr id="35" name="圆角矩形 34"/>
          <p:cNvSpPr/>
          <p:nvPr/>
        </p:nvSpPr>
        <p:spPr>
          <a:xfrm>
            <a:off x="8041005" y="4551045"/>
            <a:ext cx="1464310" cy="405130"/>
          </a:xfrm>
          <a:prstGeom prst="roundRect">
            <a:avLst/>
          </a:prstGeom>
          <a:gradFill>
            <a:gsLst>
              <a:gs pos="0">
                <a:schemeClr val="accent1">
                  <a:lumMod val="50000"/>
                </a:schemeClr>
              </a:gs>
              <a:gs pos="100000">
                <a:schemeClr val="accent1">
                  <a:lumMod val="7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呼吸操</a:t>
            </a:r>
            <a:endParaRPr lang="zh-CN" altLang="en-US" b="1"/>
          </a:p>
        </p:txBody>
      </p:sp>
      <p:sp>
        <p:nvSpPr>
          <p:cNvPr id="36" name="圆角矩形 35"/>
          <p:cNvSpPr/>
          <p:nvPr/>
        </p:nvSpPr>
        <p:spPr>
          <a:xfrm>
            <a:off x="6419850" y="5234940"/>
            <a:ext cx="4676775" cy="405130"/>
          </a:xfrm>
          <a:prstGeom prst="roundRect">
            <a:avLst/>
          </a:prstGeom>
          <a:gradFill>
            <a:gsLst>
              <a:gs pos="0">
                <a:schemeClr val="accent1">
                  <a:lumMod val="50000"/>
                </a:schemeClr>
              </a:gs>
              <a:gs pos="100000">
                <a:schemeClr val="accent1">
                  <a:lumMod val="7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深慢腹式阻力呼吸功能锻炼</a:t>
            </a:r>
            <a:endParaRPr lang="zh-CN" altLang="en-US" b="1"/>
          </a:p>
        </p:txBody>
      </p:sp>
      <p:sp>
        <p:nvSpPr>
          <p:cNvPr id="37" name="圆角矩形 36"/>
          <p:cNvSpPr/>
          <p:nvPr/>
        </p:nvSpPr>
        <p:spPr>
          <a:xfrm>
            <a:off x="9632950" y="4551045"/>
            <a:ext cx="1464310" cy="405130"/>
          </a:xfrm>
          <a:prstGeom prst="roundRect">
            <a:avLst/>
          </a:prstGeom>
          <a:gradFill>
            <a:gsLst>
              <a:gs pos="0">
                <a:schemeClr val="accent1">
                  <a:lumMod val="50000"/>
                </a:schemeClr>
              </a:gs>
              <a:gs pos="100000">
                <a:schemeClr val="accent1">
                  <a:lumMod val="7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唱</a:t>
            </a:r>
            <a:r>
              <a:rPr lang="en-US" altLang="zh-CN" b="1"/>
              <a:t> </a:t>
            </a:r>
            <a:r>
              <a:rPr lang="zh-CN" altLang="en-US" b="1"/>
              <a:t>歌</a:t>
            </a:r>
            <a:endParaRPr lang="zh-CN" altLang="en-US" b="1"/>
          </a:p>
        </p:txBody>
      </p:sp>
      <p:sp>
        <p:nvSpPr>
          <p:cNvPr id="39" name="圆角矩形 38"/>
          <p:cNvSpPr/>
          <p:nvPr/>
        </p:nvSpPr>
        <p:spPr>
          <a:xfrm>
            <a:off x="8751570" y="5918835"/>
            <a:ext cx="2345055" cy="405130"/>
          </a:xfrm>
          <a:prstGeom prst="roundRect">
            <a:avLst/>
          </a:prstGeom>
          <a:gradFill>
            <a:gsLst>
              <a:gs pos="0">
                <a:schemeClr val="accent1">
                  <a:lumMod val="50000"/>
                </a:schemeClr>
              </a:gs>
              <a:gs pos="100000">
                <a:schemeClr val="accent1">
                  <a:lumMod val="7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吹口哨</a:t>
            </a:r>
            <a:endParaRPr lang="zh-CN" altLang="en-US" b="1"/>
          </a:p>
        </p:txBody>
      </p:sp>
      <p:sp>
        <p:nvSpPr>
          <p:cNvPr id="40" name="圆角矩形 39"/>
          <p:cNvSpPr/>
          <p:nvPr/>
        </p:nvSpPr>
        <p:spPr>
          <a:xfrm>
            <a:off x="6419215" y="5918835"/>
            <a:ext cx="2150745" cy="405130"/>
          </a:xfrm>
          <a:prstGeom prst="roundRect">
            <a:avLst/>
          </a:prstGeom>
          <a:gradFill>
            <a:gsLst>
              <a:gs pos="0">
                <a:schemeClr val="accent1">
                  <a:lumMod val="50000"/>
                </a:schemeClr>
              </a:gs>
              <a:gs pos="100000">
                <a:schemeClr val="accent1">
                  <a:lumMod val="7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吹笛子</a:t>
            </a:r>
            <a:endParaRPr lang="zh-CN" altLang="en-US" b="1"/>
          </a:p>
        </p:txBody>
      </p:sp>
      <p:grpSp>
        <p:nvGrpSpPr>
          <p:cNvPr id="8" name="组合 7"/>
          <p:cNvGrpSpPr/>
          <p:nvPr/>
        </p:nvGrpSpPr>
        <p:grpSpPr>
          <a:xfrm>
            <a:off x="306070" y="153035"/>
            <a:ext cx="614680" cy="614680"/>
            <a:chOff x="482" y="241"/>
            <a:chExt cx="968" cy="968"/>
          </a:xfrm>
        </p:grpSpPr>
        <p:sp>
          <p:nvSpPr>
            <p:cNvPr id="9" name="椭圆 8"/>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放大镜"/>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0" y="359"/>
              <a:ext cx="702" cy="702"/>
            </a:xfrm>
            <a:prstGeom prst="rect">
              <a:avLst/>
            </a:prstGeom>
          </p:spPr>
        </p:pic>
      </p:grp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35"/>
            <a:ext cx="12192000" cy="5223685"/>
          </a:xfrm>
          <a:prstGeom prst="rect">
            <a:avLst/>
          </a:prstGeom>
        </p:spPr>
      </p:pic>
      <p:sp>
        <p:nvSpPr>
          <p:cNvPr id="3" name="标题 1"/>
          <p:cNvSpPr txBox="1"/>
          <p:nvPr/>
        </p:nvSpPr>
        <p:spPr>
          <a:xfrm>
            <a:off x="0" y="0"/>
            <a:ext cx="12192000" cy="6858000"/>
          </a:xfrm>
          <a:prstGeom prst="rect">
            <a:avLst/>
          </a:prstGeom>
          <a:solidFill>
            <a:schemeClr val="bg1">
              <a:alpha val="83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4" name="标题 1"/>
          <p:cNvSpPr txBox="1"/>
          <p:nvPr/>
        </p:nvSpPr>
        <p:spPr>
          <a:xfrm>
            <a:off x="0" y="4228549"/>
            <a:ext cx="12192000" cy="2629451"/>
          </a:xfrm>
          <a:custGeom>
            <a:avLst/>
            <a:gdLst>
              <a:gd name="connsiteX0" fmla="*/ 0 w 12192000"/>
              <a:gd name="connsiteY0" fmla="*/ 0 h 2629451"/>
              <a:gd name="connsiteX1" fmla="*/ 7978 w 12192000"/>
              <a:gd name="connsiteY1" fmla="*/ 3789 h 2629451"/>
              <a:gd name="connsiteX2" fmla="*/ 6096001 w 12192000"/>
              <a:gd name="connsiteY2" fmla="*/ 1023389 h 2629451"/>
              <a:gd name="connsiteX3" fmla="*/ 12184024 w 12192000"/>
              <a:gd name="connsiteY3" fmla="*/ 3789 h 2629451"/>
              <a:gd name="connsiteX4" fmla="*/ 12192000 w 12192000"/>
              <a:gd name="connsiteY4" fmla="*/ 1 h 2629451"/>
              <a:gd name="connsiteX5" fmla="*/ 12192000 w 12192000"/>
              <a:gd name="connsiteY5" fmla="*/ 2629451 h 2629451"/>
              <a:gd name="connsiteX6" fmla="*/ 0 w 12192000"/>
              <a:gd name="connsiteY6" fmla="*/ 2629451 h 2629451"/>
            </a:gdLst>
            <a:ahLst/>
            <a:cxnLst/>
            <a:rect l="l" t="t" r="r" b="b"/>
            <a:pathLst>
              <a:path w="12192000" h="2629451">
                <a:moveTo>
                  <a:pt x="0" y="0"/>
                </a:moveTo>
                <a:lnTo>
                  <a:pt x="7978" y="3789"/>
                </a:lnTo>
                <a:cubicBezTo>
                  <a:pt x="1455053" y="626484"/>
                  <a:pt x="3645007" y="1023389"/>
                  <a:pt x="6096001" y="1023389"/>
                </a:cubicBezTo>
                <a:cubicBezTo>
                  <a:pt x="8546995" y="1023389"/>
                  <a:pt x="10736950" y="626484"/>
                  <a:pt x="12184024" y="3789"/>
                </a:cubicBezTo>
                <a:lnTo>
                  <a:pt x="12192000" y="1"/>
                </a:lnTo>
                <a:lnTo>
                  <a:pt x="12192000" y="2629451"/>
                </a:lnTo>
                <a:lnTo>
                  <a:pt x="0" y="2629451"/>
                </a:lnTo>
                <a:close/>
              </a:path>
            </a:pathLst>
          </a:cu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5" name="标题 1"/>
          <p:cNvSpPr txBox="1"/>
          <p:nvPr/>
        </p:nvSpPr>
        <p:spPr>
          <a:xfrm>
            <a:off x="9929445" y="0"/>
            <a:ext cx="2262555" cy="2262555"/>
          </a:xfrm>
          <a:custGeom>
            <a:avLst/>
            <a:gdLst>
              <a:gd name="connsiteX0" fmla="*/ 37546 w 2262555"/>
              <a:gd name="connsiteY0" fmla="*/ 0 h 2262555"/>
              <a:gd name="connsiteX1" fmla="*/ 1022106 w 2262555"/>
              <a:gd name="connsiteY1" fmla="*/ 0 h 2262555"/>
              <a:gd name="connsiteX2" fmla="*/ 1017869 w 2262555"/>
              <a:gd name="connsiteY2" fmla="*/ 7805 h 2262555"/>
              <a:gd name="connsiteX3" fmla="*/ 943708 w 2262555"/>
              <a:gd name="connsiteY3" fmla="*/ 375139 h 2262555"/>
              <a:gd name="connsiteX4" fmla="*/ 1887416 w 2262555"/>
              <a:gd name="connsiteY4" fmla="*/ 1318847 h 2262555"/>
              <a:gd name="connsiteX5" fmla="*/ 2254750 w 2262555"/>
              <a:gd name="connsiteY5" fmla="*/ 1244686 h 2262555"/>
              <a:gd name="connsiteX6" fmla="*/ 2262555 w 2262555"/>
              <a:gd name="connsiteY6" fmla="*/ 1240926 h 2262555"/>
              <a:gd name="connsiteX7" fmla="*/ 2262555 w 2262555"/>
              <a:gd name="connsiteY7" fmla="*/ 2225009 h 2262555"/>
              <a:gd name="connsiteX8" fmla="*/ 2080393 w 2262555"/>
              <a:gd name="connsiteY8" fmla="*/ 2252811 h 2262555"/>
              <a:gd name="connsiteX9" fmla="*/ 1887416 w 2262555"/>
              <a:gd name="connsiteY9" fmla="*/ 2262555 h 2262555"/>
              <a:gd name="connsiteX10" fmla="*/ 0 w 2262555"/>
              <a:gd name="connsiteY10" fmla="*/ 375139 h 2262555"/>
              <a:gd name="connsiteX11" fmla="*/ 9745 w 2262555"/>
              <a:gd name="connsiteY11" fmla="*/ 182162 h 2262555"/>
            </a:gdLst>
            <a:ahLst/>
            <a:cxnLst/>
            <a:rect l="l" t="t" r="r" b="b"/>
            <a:pathLst>
              <a:path w="2262555" h="2262555">
                <a:moveTo>
                  <a:pt x="37546" y="0"/>
                </a:moveTo>
                <a:lnTo>
                  <a:pt x="1022106" y="0"/>
                </a:lnTo>
                <a:lnTo>
                  <a:pt x="1017869" y="7805"/>
                </a:lnTo>
                <a:cubicBezTo>
                  <a:pt x="970115" y="120709"/>
                  <a:pt x="943708" y="244840"/>
                  <a:pt x="943708" y="375139"/>
                </a:cubicBezTo>
                <a:cubicBezTo>
                  <a:pt x="943708" y="896335"/>
                  <a:pt x="1366220" y="1318847"/>
                  <a:pt x="1887416" y="1318847"/>
                </a:cubicBezTo>
                <a:cubicBezTo>
                  <a:pt x="2017715" y="1318847"/>
                  <a:pt x="2141846" y="1292440"/>
                  <a:pt x="2254750" y="1244686"/>
                </a:cubicBezTo>
                <a:lnTo>
                  <a:pt x="2262555" y="1240926"/>
                </a:lnTo>
                <a:lnTo>
                  <a:pt x="2262555" y="2225009"/>
                </a:lnTo>
                <a:lnTo>
                  <a:pt x="2080393" y="2252811"/>
                </a:lnTo>
                <a:cubicBezTo>
                  <a:pt x="2016944" y="2259254"/>
                  <a:pt x="1952565" y="2262555"/>
                  <a:pt x="1887416" y="2262555"/>
                </a:cubicBezTo>
                <a:cubicBezTo>
                  <a:pt x="845025" y="2262555"/>
                  <a:pt x="0" y="1417530"/>
                  <a:pt x="0" y="375139"/>
                </a:cubicBezTo>
                <a:cubicBezTo>
                  <a:pt x="0" y="309990"/>
                  <a:pt x="3301" y="245611"/>
                  <a:pt x="9745" y="182162"/>
                </a:cubicBezTo>
                <a:close/>
              </a:path>
            </a:pathLst>
          </a:custGeom>
          <a:solidFill>
            <a:schemeClr val="accent1">
              <a:lumMod val="60000"/>
              <a:lumOff val="40000"/>
              <a:alpha val="57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6" name="标题 1"/>
          <p:cNvSpPr txBox="1"/>
          <p:nvPr/>
        </p:nvSpPr>
        <p:spPr>
          <a:xfrm>
            <a:off x="660400" y="630116"/>
            <a:ext cx="10858500" cy="5605584"/>
          </a:xfrm>
          <a:prstGeom prst="roundRect">
            <a:avLst>
              <a:gd name="adj" fmla="val 5860"/>
            </a:avLst>
          </a:prstGeom>
          <a:solidFill>
            <a:schemeClr val="bg1"/>
          </a:solidFill>
          <a:ln w="12700" cap="sq">
            <a:solidFill>
              <a:schemeClr val="accent1"/>
            </a:solidFill>
            <a:miter/>
          </a:ln>
          <a:effectLst>
            <a:outerShdw blurRad="2286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nvGrpSpPr>
          <p:cNvPr id="44" name="组合 43"/>
          <p:cNvGrpSpPr/>
          <p:nvPr/>
        </p:nvGrpSpPr>
        <p:grpSpPr>
          <a:xfrm>
            <a:off x="1139880" y="1365978"/>
            <a:ext cx="4203683" cy="4203683"/>
            <a:chOff x="1116037" y="1524000"/>
            <a:chExt cx="3681046" cy="3681046"/>
          </a:xfrm>
        </p:grpSpPr>
        <p:sp>
          <p:nvSpPr>
            <p:cNvPr id="7" name="标题 1"/>
            <p:cNvSpPr txBox="1"/>
            <p:nvPr/>
          </p:nvSpPr>
          <p:spPr>
            <a:xfrm>
              <a:off x="1116037" y="1524000"/>
              <a:ext cx="3681046" cy="3681046"/>
            </a:xfrm>
            <a:prstGeom prst="ellipse">
              <a:avLst/>
            </a:prstGeom>
            <a:solidFill>
              <a:schemeClr val="accent1"/>
            </a:solidFill>
            <a:ln w="12700" cap="sq">
              <a:noFill/>
              <a:miter/>
            </a:ln>
            <a:effectLst>
              <a:outerShdw blurRad="1524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pic>
          <p:nvPicPr>
            <p:cNvPr id="8" name="图片"/>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09114" y="1817077"/>
              <a:ext cx="3094892" cy="3094892"/>
            </a:xfrm>
            <a:custGeom>
              <a:avLst/>
              <a:gdLst/>
              <a:ahLst/>
              <a:cxnLst/>
              <a:rect l="l" t="t" r="r" b="b"/>
              <a:pathLst>
                <a:path w="3098800" h="3098800">
                  <a:moveTo>
                    <a:pt x="1547446" y="0"/>
                  </a:moveTo>
                  <a:cubicBezTo>
                    <a:pt x="2402077" y="0"/>
                    <a:pt x="3094892" y="692815"/>
                    <a:pt x="3094892" y="1547446"/>
                  </a:cubicBezTo>
                  <a:cubicBezTo>
                    <a:pt x="3094892" y="2402077"/>
                    <a:pt x="2402077" y="3094892"/>
                    <a:pt x="1547446" y="3094892"/>
                  </a:cubicBezTo>
                  <a:cubicBezTo>
                    <a:pt x="692815" y="3094892"/>
                    <a:pt x="0" y="2402077"/>
                    <a:pt x="0" y="1547446"/>
                  </a:cubicBezTo>
                  <a:cubicBezTo>
                    <a:pt x="0" y="692815"/>
                    <a:pt x="692815" y="0"/>
                    <a:pt x="1547446" y="0"/>
                  </a:cubicBezTo>
                  <a:close/>
                </a:path>
              </a:pathLst>
            </a:custGeom>
            <a:noFill/>
            <a:ln>
              <a:noFill/>
            </a:ln>
          </p:spPr>
        </p:pic>
      </p:grpSp>
      <p:sp>
        <p:nvSpPr>
          <p:cNvPr id="10" name="标题 1"/>
          <p:cNvSpPr txBox="1"/>
          <p:nvPr/>
        </p:nvSpPr>
        <p:spPr>
          <a:xfrm>
            <a:off x="8650395" y="5748020"/>
            <a:ext cx="1431221" cy="250610"/>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3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12" name="标题 1"/>
          <p:cNvSpPr txBox="1"/>
          <p:nvPr/>
        </p:nvSpPr>
        <p:spPr>
          <a:xfrm>
            <a:off x="5909684" y="4799289"/>
            <a:ext cx="2311400" cy="533400"/>
          </a:xfrm>
          <a:prstGeom prst="roundRect">
            <a:avLst>
              <a:gd name="adj" fmla="val 50000"/>
            </a:avLst>
          </a:prstGeom>
          <a:solidFill>
            <a:schemeClr val="bg1"/>
          </a:solidFill>
          <a:ln w="12700" cap="sq">
            <a:noFill/>
            <a:miter/>
          </a:ln>
          <a:effectLst>
            <a:outerShdw blurRad="1778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13" name="标题 1"/>
          <p:cNvSpPr txBox="1"/>
          <p:nvPr/>
        </p:nvSpPr>
        <p:spPr>
          <a:xfrm>
            <a:off x="6443085" y="4940684"/>
            <a:ext cx="1731950" cy="250610"/>
          </a:xfrm>
          <a:prstGeom prst="rect">
            <a:avLst/>
          </a:prstGeom>
          <a:noFill/>
          <a:ln>
            <a:noFill/>
          </a:ln>
        </p:spPr>
        <p:txBody>
          <a:bodyPr vert="horz" wrap="square" lIns="0" tIns="0" rIns="0" bIns="0"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1" lang="zh-CN" altLang="en-US" sz="1600" b="0" i="0" u="none" strike="noStrike" kern="1200" cap="none" spc="0" normalizeH="0" baseline="0" noProof="0" dirty="0">
                <a:ln w="12700">
                  <a:noFill/>
                </a:ln>
                <a:solidFill>
                  <a:srgbClr val="389CB4">
                    <a:alpha val="100000"/>
                  </a:srgbClr>
                </a:solidFill>
                <a:effectLst/>
                <a:uLnTx/>
                <a:uFillTx/>
                <a:latin typeface="OPPOSans M"/>
                <a:ea typeface="OPPOSans M"/>
                <a:cs typeface="OPPOSans R"/>
              </a:rPr>
              <a:t>主讲人：</a:t>
            </a:r>
            <a:r>
              <a:rPr kumimoji="1" lang="zh-CN" altLang="en-US" sz="1600" b="0" i="0" u="none" strike="noStrike" kern="1200" cap="none" spc="0" normalizeH="0" baseline="0" noProof="0" dirty="0">
                <a:ln w="12700">
                  <a:noFill/>
                </a:ln>
                <a:solidFill>
                  <a:srgbClr val="389CB4">
                    <a:alpha val="100000"/>
                  </a:srgbClr>
                </a:solidFill>
                <a:effectLst/>
                <a:uLnTx/>
                <a:uFillTx/>
                <a:latin typeface="OPPOSans M"/>
                <a:ea typeface="宋体" panose="02010600030101010101" pitchFamily="2" charset="-122"/>
                <a:cs typeface="OPPOSans R"/>
              </a:rPr>
              <a:t>何</a:t>
            </a:r>
            <a:r>
              <a:rPr kumimoji="1" lang="en-US" altLang="zh-CN" sz="1600" b="0" i="0" u="none" strike="noStrike" kern="1200" cap="none" spc="0" normalizeH="0" baseline="0" noProof="0" dirty="0">
                <a:ln w="12700">
                  <a:noFill/>
                </a:ln>
                <a:solidFill>
                  <a:srgbClr val="389CB4">
                    <a:alpha val="100000"/>
                  </a:srgbClr>
                </a:solidFill>
                <a:effectLst/>
                <a:uLnTx/>
                <a:uFillTx/>
                <a:latin typeface="OPPOSans M"/>
                <a:ea typeface="宋体" panose="02010600030101010101" pitchFamily="2" charset="-122"/>
                <a:cs typeface="OPPOSans R"/>
              </a:rPr>
              <a:t> </a:t>
            </a:r>
            <a:r>
              <a:rPr kumimoji="1" lang="zh-CN" altLang="en-US" sz="1600" b="0" i="0" u="none" strike="noStrike" kern="1200" cap="none" spc="0" normalizeH="0" baseline="0" noProof="0" dirty="0">
                <a:ln w="12700">
                  <a:noFill/>
                </a:ln>
                <a:solidFill>
                  <a:srgbClr val="389CB4">
                    <a:alpha val="100000"/>
                  </a:srgbClr>
                </a:solidFill>
                <a:effectLst/>
                <a:uLnTx/>
                <a:uFillTx/>
                <a:latin typeface="OPPOSans M"/>
                <a:ea typeface="宋体" panose="02010600030101010101" pitchFamily="2" charset="-122"/>
                <a:cs typeface="OPPOSans R"/>
              </a:rPr>
              <a:t>倩</a:t>
            </a:r>
            <a:endParaRPr kumimoji="1" lang="zh-CN" altLang="en-US" sz="1600" b="0" i="0" u="none" strike="noStrike" kern="1200" cap="none" spc="0" normalizeH="0" baseline="0" noProof="0" dirty="0">
              <a:ln w="12700">
                <a:noFill/>
              </a:ln>
              <a:solidFill>
                <a:srgbClr val="389CB4">
                  <a:alpha val="100000"/>
                </a:srgbClr>
              </a:solidFill>
              <a:effectLst/>
              <a:uLnTx/>
              <a:uFillTx/>
              <a:latin typeface="OPPOSans M"/>
              <a:ea typeface="宋体" panose="02010600030101010101" pitchFamily="2" charset="-122"/>
              <a:cs typeface="OPPOSans R"/>
            </a:endParaRPr>
          </a:p>
        </p:txBody>
      </p:sp>
      <p:sp>
        <p:nvSpPr>
          <p:cNvPr id="14" name="标题 1"/>
          <p:cNvSpPr txBox="1"/>
          <p:nvPr/>
        </p:nvSpPr>
        <p:spPr>
          <a:xfrm>
            <a:off x="5909685" y="4799289"/>
            <a:ext cx="533400" cy="533400"/>
          </a:xfrm>
          <a:prstGeom prst="roundRect">
            <a:avLst>
              <a:gd name="adj" fmla="val 50000"/>
            </a:avLst>
          </a:prstGeom>
          <a:solidFill>
            <a:schemeClr val="accent1"/>
          </a:solidFill>
          <a:ln w="12700" cap="sq">
            <a:noFill/>
            <a:miter/>
          </a:ln>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15" name="标题 1"/>
          <p:cNvSpPr txBox="1"/>
          <p:nvPr/>
        </p:nvSpPr>
        <p:spPr>
          <a:xfrm>
            <a:off x="6054273" y="4933711"/>
            <a:ext cx="244225" cy="264556"/>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a:effectLst/>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16" name="标题 1"/>
          <p:cNvSpPr txBox="1"/>
          <p:nvPr/>
        </p:nvSpPr>
        <p:spPr>
          <a:xfrm>
            <a:off x="8711761" y="4799289"/>
            <a:ext cx="2364201" cy="533400"/>
          </a:xfrm>
          <a:prstGeom prst="roundRect">
            <a:avLst>
              <a:gd name="adj" fmla="val 50000"/>
            </a:avLst>
          </a:prstGeom>
          <a:solidFill>
            <a:schemeClr val="bg1"/>
          </a:solidFill>
          <a:ln w="12700" cap="sq">
            <a:noFill/>
            <a:miter/>
          </a:ln>
          <a:effectLst>
            <a:outerShdw blurRad="1778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18" name="标题 1"/>
          <p:cNvSpPr txBox="1"/>
          <p:nvPr/>
        </p:nvSpPr>
        <p:spPr>
          <a:xfrm>
            <a:off x="8711763" y="4799289"/>
            <a:ext cx="533400" cy="533400"/>
          </a:xfrm>
          <a:prstGeom prst="roundRect">
            <a:avLst>
              <a:gd name="adj" fmla="val 50000"/>
            </a:avLst>
          </a:prstGeom>
          <a:solidFill>
            <a:schemeClr val="accent1"/>
          </a:solidFill>
          <a:ln w="12700" cap="sq">
            <a:noFill/>
            <a:miter/>
          </a:ln>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19" name="标题 1"/>
          <p:cNvSpPr txBox="1"/>
          <p:nvPr/>
        </p:nvSpPr>
        <p:spPr>
          <a:xfrm>
            <a:off x="8848135" y="4945426"/>
            <a:ext cx="260657" cy="241126"/>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a:effectLst/>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nvGrpSpPr>
          <p:cNvPr id="42" name="组合 41"/>
          <p:cNvGrpSpPr/>
          <p:nvPr/>
        </p:nvGrpSpPr>
        <p:grpSpPr>
          <a:xfrm>
            <a:off x="1032828" y="940753"/>
            <a:ext cx="696277" cy="626745"/>
            <a:chOff x="1032828" y="940753"/>
            <a:chExt cx="696277" cy="626745"/>
          </a:xfrm>
        </p:grpSpPr>
        <p:sp>
          <p:nvSpPr>
            <p:cNvPr id="20" name="标题 1"/>
            <p:cNvSpPr txBox="1"/>
            <p:nvPr/>
          </p:nvSpPr>
          <p:spPr>
            <a:xfrm>
              <a:off x="1032828" y="940753"/>
              <a:ext cx="696277" cy="626745"/>
            </a:xfrm>
            <a:prstGeom prst="roundRect">
              <a:avLst/>
            </a:prstGeom>
            <a:solidFill>
              <a:schemeClr val="accent1">
                <a:lumMod val="20000"/>
                <a:lumOff val="80000"/>
              </a:schemeClr>
            </a:solidFill>
            <a:ln w="12700" cap="sq">
              <a:noFill/>
              <a:miter/>
            </a:ln>
            <a:effectLst>
              <a:outerShdw blurRad="1397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1" name="标题 1"/>
            <p:cNvSpPr txBox="1"/>
            <p:nvPr/>
          </p:nvSpPr>
          <p:spPr>
            <a:xfrm>
              <a:off x="1106053" y="1067617"/>
              <a:ext cx="510657" cy="93617"/>
            </a:xfrm>
            <a:prstGeom prst="roundRect">
              <a:avLst>
                <a:gd name="adj" fmla="val 50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2" name="标题 1"/>
            <p:cNvSpPr txBox="1"/>
            <p:nvPr/>
          </p:nvSpPr>
          <p:spPr>
            <a:xfrm>
              <a:off x="1106053" y="1207317"/>
              <a:ext cx="510657" cy="93617"/>
            </a:xfrm>
            <a:prstGeom prst="roundRect">
              <a:avLst>
                <a:gd name="adj" fmla="val 50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3" name="标题 1"/>
            <p:cNvSpPr txBox="1"/>
            <p:nvPr/>
          </p:nvSpPr>
          <p:spPr>
            <a:xfrm>
              <a:off x="1106054" y="1347017"/>
              <a:ext cx="276342" cy="93617"/>
            </a:xfrm>
            <a:prstGeom prst="roundRect">
              <a:avLst>
                <a:gd name="adj" fmla="val 50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sp>
        <p:nvSpPr>
          <p:cNvPr id="24" name="标题 1"/>
          <p:cNvSpPr txBox="1"/>
          <p:nvPr/>
        </p:nvSpPr>
        <p:spPr>
          <a:xfrm rot="16200000">
            <a:off x="10709688" y="5650172"/>
            <a:ext cx="324973" cy="526308"/>
          </a:xfrm>
          <a:custGeom>
            <a:avLst/>
            <a:gdLst>
              <a:gd name="connsiteX0" fmla="*/ 82022 w 324973"/>
              <a:gd name="connsiteY0" fmla="*/ 485297 h 526308"/>
              <a:gd name="connsiteX1" fmla="*/ 41011 w 324973"/>
              <a:gd name="connsiteY1" fmla="*/ 526308 h 526308"/>
              <a:gd name="connsiteX2" fmla="*/ 0 w 324973"/>
              <a:gd name="connsiteY2" fmla="*/ 485297 h 526308"/>
              <a:gd name="connsiteX3" fmla="*/ 41011 w 324973"/>
              <a:gd name="connsiteY3" fmla="*/ 444286 h 526308"/>
              <a:gd name="connsiteX4" fmla="*/ 82022 w 324973"/>
              <a:gd name="connsiteY4" fmla="*/ 485297 h 526308"/>
              <a:gd name="connsiteX5" fmla="*/ 82022 w 324973"/>
              <a:gd name="connsiteY5" fmla="*/ 374226 h 526308"/>
              <a:gd name="connsiteX6" fmla="*/ 41011 w 324973"/>
              <a:gd name="connsiteY6" fmla="*/ 415237 h 526308"/>
              <a:gd name="connsiteX7" fmla="*/ 0 w 324973"/>
              <a:gd name="connsiteY7" fmla="*/ 374226 h 526308"/>
              <a:gd name="connsiteX8" fmla="*/ 41011 w 324973"/>
              <a:gd name="connsiteY8" fmla="*/ 333215 h 526308"/>
              <a:gd name="connsiteX9" fmla="*/ 82022 w 324973"/>
              <a:gd name="connsiteY9" fmla="*/ 374226 h 526308"/>
              <a:gd name="connsiteX10" fmla="*/ 82022 w 324973"/>
              <a:gd name="connsiteY10" fmla="*/ 263154 h 526308"/>
              <a:gd name="connsiteX11" fmla="*/ 41011 w 324973"/>
              <a:gd name="connsiteY11" fmla="*/ 304165 h 526308"/>
              <a:gd name="connsiteX12" fmla="*/ 0 w 324973"/>
              <a:gd name="connsiteY12" fmla="*/ 263154 h 526308"/>
              <a:gd name="connsiteX13" fmla="*/ 41011 w 324973"/>
              <a:gd name="connsiteY13" fmla="*/ 222143 h 526308"/>
              <a:gd name="connsiteX14" fmla="*/ 82022 w 324973"/>
              <a:gd name="connsiteY14" fmla="*/ 263154 h 526308"/>
              <a:gd name="connsiteX15" fmla="*/ 82022 w 324973"/>
              <a:gd name="connsiteY15" fmla="*/ 152082 h 526308"/>
              <a:gd name="connsiteX16" fmla="*/ 41011 w 324973"/>
              <a:gd name="connsiteY16" fmla="*/ 193093 h 526308"/>
              <a:gd name="connsiteX17" fmla="*/ 0 w 324973"/>
              <a:gd name="connsiteY17" fmla="*/ 152082 h 526308"/>
              <a:gd name="connsiteX18" fmla="*/ 41011 w 324973"/>
              <a:gd name="connsiteY18" fmla="*/ 111071 h 526308"/>
              <a:gd name="connsiteX19" fmla="*/ 82022 w 324973"/>
              <a:gd name="connsiteY19" fmla="*/ 152082 h 526308"/>
              <a:gd name="connsiteX20" fmla="*/ 82022 w 324973"/>
              <a:gd name="connsiteY20" fmla="*/ 41011 h 526308"/>
              <a:gd name="connsiteX21" fmla="*/ 41011 w 324973"/>
              <a:gd name="connsiteY21" fmla="*/ 82022 h 526308"/>
              <a:gd name="connsiteX22" fmla="*/ 0 w 324973"/>
              <a:gd name="connsiteY22" fmla="*/ 41011 h 526308"/>
              <a:gd name="connsiteX23" fmla="*/ 41011 w 324973"/>
              <a:gd name="connsiteY23" fmla="*/ 0 h 526308"/>
              <a:gd name="connsiteX24" fmla="*/ 82022 w 324973"/>
              <a:gd name="connsiteY24" fmla="*/ 41011 h 526308"/>
              <a:gd name="connsiteX25" fmla="*/ 203497 w 324973"/>
              <a:gd name="connsiteY25" fmla="*/ 485297 h 526308"/>
              <a:gd name="connsiteX26" fmla="*/ 162486 w 324973"/>
              <a:gd name="connsiteY26" fmla="*/ 526308 h 526308"/>
              <a:gd name="connsiteX27" fmla="*/ 121475 w 324973"/>
              <a:gd name="connsiteY27" fmla="*/ 485297 h 526308"/>
              <a:gd name="connsiteX28" fmla="*/ 162486 w 324973"/>
              <a:gd name="connsiteY28" fmla="*/ 444286 h 526308"/>
              <a:gd name="connsiteX29" fmla="*/ 203497 w 324973"/>
              <a:gd name="connsiteY29" fmla="*/ 485297 h 526308"/>
              <a:gd name="connsiteX30" fmla="*/ 203497 w 324973"/>
              <a:gd name="connsiteY30" fmla="*/ 374226 h 526308"/>
              <a:gd name="connsiteX31" fmla="*/ 162486 w 324973"/>
              <a:gd name="connsiteY31" fmla="*/ 415237 h 526308"/>
              <a:gd name="connsiteX32" fmla="*/ 121475 w 324973"/>
              <a:gd name="connsiteY32" fmla="*/ 374226 h 526308"/>
              <a:gd name="connsiteX33" fmla="*/ 162486 w 324973"/>
              <a:gd name="connsiteY33" fmla="*/ 333215 h 526308"/>
              <a:gd name="connsiteX34" fmla="*/ 203497 w 324973"/>
              <a:gd name="connsiteY34" fmla="*/ 374226 h 526308"/>
              <a:gd name="connsiteX35" fmla="*/ 203497 w 324973"/>
              <a:gd name="connsiteY35" fmla="*/ 263154 h 526308"/>
              <a:gd name="connsiteX36" fmla="*/ 162486 w 324973"/>
              <a:gd name="connsiteY36" fmla="*/ 304165 h 526308"/>
              <a:gd name="connsiteX37" fmla="*/ 121475 w 324973"/>
              <a:gd name="connsiteY37" fmla="*/ 263154 h 526308"/>
              <a:gd name="connsiteX38" fmla="*/ 162486 w 324973"/>
              <a:gd name="connsiteY38" fmla="*/ 222143 h 526308"/>
              <a:gd name="connsiteX39" fmla="*/ 203497 w 324973"/>
              <a:gd name="connsiteY39" fmla="*/ 263154 h 526308"/>
              <a:gd name="connsiteX40" fmla="*/ 203497 w 324973"/>
              <a:gd name="connsiteY40" fmla="*/ 152082 h 526308"/>
              <a:gd name="connsiteX41" fmla="*/ 162486 w 324973"/>
              <a:gd name="connsiteY41" fmla="*/ 193093 h 526308"/>
              <a:gd name="connsiteX42" fmla="*/ 121475 w 324973"/>
              <a:gd name="connsiteY42" fmla="*/ 152082 h 526308"/>
              <a:gd name="connsiteX43" fmla="*/ 162486 w 324973"/>
              <a:gd name="connsiteY43" fmla="*/ 111071 h 526308"/>
              <a:gd name="connsiteX44" fmla="*/ 203497 w 324973"/>
              <a:gd name="connsiteY44" fmla="*/ 152082 h 526308"/>
              <a:gd name="connsiteX45" fmla="*/ 203497 w 324973"/>
              <a:gd name="connsiteY45" fmla="*/ 41011 h 526308"/>
              <a:gd name="connsiteX46" fmla="*/ 162486 w 324973"/>
              <a:gd name="connsiteY46" fmla="*/ 82022 h 526308"/>
              <a:gd name="connsiteX47" fmla="*/ 121475 w 324973"/>
              <a:gd name="connsiteY47" fmla="*/ 41011 h 526308"/>
              <a:gd name="connsiteX48" fmla="*/ 162486 w 324973"/>
              <a:gd name="connsiteY48" fmla="*/ 0 h 526308"/>
              <a:gd name="connsiteX49" fmla="*/ 203497 w 324973"/>
              <a:gd name="connsiteY49" fmla="*/ 41011 h 526308"/>
              <a:gd name="connsiteX50" fmla="*/ 324973 w 324973"/>
              <a:gd name="connsiteY50" fmla="*/ 485297 h 526308"/>
              <a:gd name="connsiteX51" fmla="*/ 283962 w 324973"/>
              <a:gd name="connsiteY51" fmla="*/ 526308 h 526308"/>
              <a:gd name="connsiteX52" fmla="*/ 242951 w 324973"/>
              <a:gd name="connsiteY52" fmla="*/ 485297 h 526308"/>
              <a:gd name="connsiteX53" fmla="*/ 283962 w 324973"/>
              <a:gd name="connsiteY53" fmla="*/ 444286 h 526308"/>
              <a:gd name="connsiteX54" fmla="*/ 324973 w 324973"/>
              <a:gd name="connsiteY54" fmla="*/ 485297 h 526308"/>
              <a:gd name="connsiteX55" fmla="*/ 324973 w 324973"/>
              <a:gd name="connsiteY55" fmla="*/ 374226 h 526308"/>
              <a:gd name="connsiteX56" fmla="*/ 283962 w 324973"/>
              <a:gd name="connsiteY56" fmla="*/ 415237 h 526308"/>
              <a:gd name="connsiteX57" fmla="*/ 242951 w 324973"/>
              <a:gd name="connsiteY57" fmla="*/ 374226 h 526308"/>
              <a:gd name="connsiteX58" fmla="*/ 283962 w 324973"/>
              <a:gd name="connsiteY58" fmla="*/ 333215 h 526308"/>
              <a:gd name="connsiteX59" fmla="*/ 324973 w 324973"/>
              <a:gd name="connsiteY59" fmla="*/ 374226 h 526308"/>
              <a:gd name="connsiteX60" fmla="*/ 324973 w 324973"/>
              <a:gd name="connsiteY60" fmla="*/ 263154 h 526308"/>
              <a:gd name="connsiteX61" fmla="*/ 283962 w 324973"/>
              <a:gd name="connsiteY61" fmla="*/ 304165 h 526308"/>
              <a:gd name="connsiteX62" fmla="*/ 242951 w 324973"/>
              <a:gd name="connsiteY62" fmla="*/ 263154 h 526308"/>
              <a:gd name="connsiteX63" fmla="*/ 283962 w 324973"/>
              <a:gd name="connsiteY63" fmla="*/ 222143 h 526308"/>
              <a:gd name="connsiteX64" fmla="*/ 324973 w 324973"/>
              <a:gd name="connsiteY64" fmla="*/ 263154 h 526308"/>
              <a:gd name="connsiteX65" fmla="*/ 324973 w 324973"/>
              <a:gd name="connsiteY65" fmla="*/ 152082 h 526308"/>
              <a:gd name="connsiteX66" fmla="*/ 283962 w 324973"/>
              <a:gd name="connsiteY66" fmla="*/ 193093 h 526308"/>
              <a:gd name="connsiteX67" fmla="*/ 242951 w 324973"/>
              <a:gd name="connsiteY67" fmla="*/ 152082 h 526308"/>
              <a:gd name="connsiteX68" fmla="*/ 283962 w 324973"/>
              <a:gd name="connsiteY68" fmla="*/ 111071 h 526308"/>
              <a:gd name="connsiteX69" fmla="*/ 324973 w 324973"/>
              <a:gd name="connsiteY69" fmla="*/ 152082 h 526308"/>
              <a:gd name="connsiteX70" fmla="*/ 324973 w 324973"/>
              <a:gd name="connsiteY70" fmla="*/ 41011 h 526308"/>
              <a:gd name="connsiteX71" fmla="*/ 283962 w 324973"/>
              <a:gd name="connsiteY71" fmla="*/ 82022 h 526308"/>
              <a:gd name="connsiteX72" fmla="*/ 242951 w 324973"/>
              <a:gd name="connsiteY72" fmla="*/ 41011 h 526308"/>
              <a:gd name="connsiteX73" fmla="*/ 283962 w 324973"/>
              <a:gd name="connsiteY73" fmla="*/ 0 h 526308"/>
              <a:gd name="connsiteX74" fmla="*/ 324973 w 324973"/>
              <a:gd name="connsiteY74" fmla="*/ 41011 h 526308"/>
            </a:gdLst>
            <a:ahLst/>
            <a:cxnLst/>
            <a:rect l="l" t="t" r="r" b="b"/>
            <a:pathLst>
              <a:path w="324973" h="526308">
                <a:moveTo>
                  <a:pt x="82022" y="485297"/>
                </a:moveTo>
                <a:cubicBezTo>
                  <a:pt x="82022" y="507947"/>
                  <a:pt x="63661" y="526308"/>
                  <a:pt x="41011" y="526308"/>
                </a:cubicBezTo>
                <a:cubicBezTo>
                  <a:pt x="18361" y="526308"/>
                  <a:pt x="0" y="507947"/>
                  <a:pt x="0" y="485297"/>
                </a:cubicBezTo>
                <a:cubicBezTo>
                  <a:pt x="0" y="462647"/>
                  <a:pt x="18361" y="444286"/>
                  <a:pt x="41011" y="444286"/>
                </a:cubicBezTo>
                <a:cubicBezTo>
                  <a:pt x="63661" y="444286"/>
                  <a:pt x="82022" y="462647"/>
                  <a:pt x="82022" y="485297"/>
                </a:cubicBezTo>
                <a:close/>
                <a:moveTo>
                  <a:pt x="82022" y="374226"/>
                </a:moveTo>
                <a:cubicBezTo>
                  <a:pt x="82022" y="396876"/>
                  <a:pt x="63661" y="415237"/>
                  <a:pt x="41011" y="415237"/>
                </a:cubicBezTo>
                <a:cubicBezTo>
                  <a:pt x="18361" y="415237"/>
                  <a:pt x="0" y="396876"/>
                  <a:pt x="0" y="374226"/>
                </a:cubicBezTo>
                <a:cubicBezTo>
                  <a:pt x="0" y="351576"/>
                  <a:pt x="18361" y="333215"/>
                  <a:pt x="41011" y="333215"/>
                </a:cubicBezTo>
                <a:cubicBezTo>
                  <a:pt x="63661" y="333215"/>
                  <a:pt x="82022" y="351576"/>
                  <a:pt x="82022" y="374226"/>
                </a:cubicBezTo>
                <a:close/>
                <a:moveTo>
                  <a:pt x="82022" y="263154"/>
                </a:moveTo>
                <a:cubicBezTo>
                  <a:pt x="82022" y="285804"/>
                  <a:pt x="63661" y="304165"/>
                  <a:pt x="41011" y="304165"/>
                </a:cubicBezTo>
                <a:cubicBezTo>
                  <a:pt x="18361" y="304165"/>
                  <a:pt x="0" y="285804"/>
                  <a:pt x="0" y="263154"/>
                </a:cubicBezTo>
                <a:cubicBezTo>
                  <a:pt x="0" y="240504"/>
                  <a:pt x="18361" y="222143"/>
                  <a:pt x="41011" y="222143"/>
                </a:cubicBezTo>
                <a:cubicBezTo>
                  <a:pt x="63661" y="222143"/>
                  <a:pt x="82022" y="240504"/>
                  <a:pt x="82022" y="263154"/>
                </a:cubicBezTo>
                <a:close/>
                <a:moveTo>
                  <a:pt x="82022" y="152082"/>
                </a:moveTo>
                <a:cubicBezTo>
                  <a:pt x="82022" y="174732"/>
                  <a:pt x="63661" y="193093"/>
                  <a:pt x="41011" y="193093"/>
                </a:cubicBezTo>
                <a:cubicBezTo>
                  <a:pt x="18361" y="193093"/>
                  <a:pt x="0" y="174732"/>
                  <a:pt x="0" y="152082"/>
                </a:cubicBezTo>
                <a:cubicBezTo>
                  <a:pt x="0" y="129432"/>
                  <a:pt x="18361" y="111071"/>
                  <a:pt x="41011" y="111071"/>
                </a:cubicBezTo>
                <a:cubicBezTo>
                  <a:pt x="63661" y="111071"/>
                  <a:pt x="82022" y="129432"/>
                  <a:pt x="82022" y="152082"/>
                </a:cubicBezTo>
                <a:close/>
                <a:moveTo>
                  <a:pt x="82022" y="41011"/>
                </a:moveTo>
                <a:cubicBezTo>
                  <a:pt x="82022" y="63661"/>
                  <a:pt x="63661" y="82022"/>
                  <a:pt x="41011" y="82022"/>
                </a:cubicBezTo>
                <a:cubicBezTo>
                  <a:pt x="18361" y="82022"/>
                  <a:pt x="0" y="63661"/>
                  <a:pt x="0" y="41011"/>
                </a:cubicBezTo>
                <a:cubicBezTo>
                  <a:pt x="0" y="18361"/>
                  <a:pt x="18361" y="0"/>
                  <a:pt x="41011" y="0"/>
                </a:cubicBezTo>
                <a:cubicBezTo>
                  <a:pt x="63661" y="0"/>
                  <a:pt x="82022" y="18361"/>
                  <a:pt x="82022" y="41011"/>
                </a:cubicBezTo>
                <a:close/>
                <a:moveTo>
                  <a:pt x="203497" y="485297"/>
                </a:moveTo>
                <a:cubicBezTo>
                  <a:pt x="203497" y="507947"/>
                  <a:pt x="185136" y="526308"/>
                  <a:pt x="162486" y="526308"/>
                </a:cubicBezTo>
                <a:cubicBezTo>
                  <a:pt x="139836" y="526308"/>
                  <a:pt x="121475" y="507947"/>
                  <a:pt x="121475" y="485297"/>
                </a:cubicBezTo>
                <a:cubicBezTo>
                  <a:pt x="121475" y="462647"/>
                  <a:pt x="139836" y="444286"/>
                  <a:pt x="162486" y="444286"/>
                </a:cubicBezTo>
                <a:cubicBezTo>
                  <a:pt x="185136" y="444286"/>
                  <a:pt x="203497" y="462647"/>
                  <a:pt x="203497" y="485297"/>
                </a:cubicBezTo>
                <a:close/>
                <a:moveTo>
                  <a:pt x="203497" y="374226"/>
                </a:moveTo>
                <a:cubicBezTo>
                  <a:pt x="203497" y="396876"/>
                  <a:pt x="185136" y="415237"/>
                  <a:pt x="162486" y="415237"/>
                </a:cubicBezTo>
                <a:cubicBezTo>
                  <a:pt x="139836" y="415237"/>
                  <a:pt x="121475" y="396876"/>
                  <a:pt x="121475" y="374226"/>
                </a:cubicBezTo>
                <a:cubicBezTo>
                  <a:pt x="121475" y="351576"/>
                  <a:pt x="139836" y="333215"/>
                  <a:pt x="162486" y="333215"/>
                </a:cubicBezTo>
                <a:cubicBezTo>
                  <a:pt x="185136" y="333215"/>
                  <a:pt x="203497" y="351576"/>
                  <a:pt x="203497" y="374226"/>
                </a:cubicBezTo>
                <a:close/>
                <a:moveTo>
                  <a:pt x="203497" y="263154"/>
                </a:moveTo>
                <a:cubicBezTo>
                  <a:pt x="203497" y="285804"/>
                  <a:pt x="185136" y="304165"/>
                  <a:pt x="162486" y="304165"/>
                </a:cubicBezTo>
                <a:cubicBezTo>
                  <a:pt x="139836" y="304165"/>
                  <a:pt x="121475" y="285804"/>
                  <a:pt x="121475" y="263154"/>
                </a:cubicBezTo>
                <a:cubicBezTo>
                  <a:pt x="121475" y="240504"/>
                  <a:pt x="139836" y="222143"/>
                  <a:pt x="162486" y="222143"/>
                </a:cubicBezTo>
                <a:cubicBezTo>
                  <a:pt x="185136" y="222143"/>
                  <a:pt x="203497" y="240504"/>
                  <a:pt x="203497" y="263154"/>
                </a:cubicBezTo>
                <a:close/>
                <a:moveTo>
                  <a:pt x="203497" y="152082"/>
                </a:moveTo>
                <a:cubicBezTo>
                  <a:pt x="203497" y="174732"/>
                  <a:pt x="185136" y="193093"/>
                  <a:pt x="162486" y="193093"/>
                </a:cubicBezTo>
                <a:cubicBezTo>
                  <a:pt x="139836" y="193093"/>
                  <a:pt x="121475" y="174732"/>
                  <a:pt x="121475" y="152082"/>
                </a:cubicBezTo>
                <a:cubicBezTo>
                  <a:pt x="121475" y="129432"/>
                  <a:pt x="139836" y="111071"/>
                  <a:pt x="162486" y="111071"/>
                </a:cubicBezTo>
                <a:cubicBezTo>
                  <a:pt x="185136" y="111071"/>
                  <a:pt x="203497" y="129432"/>
                  <a:pt x="203497" y="152082"/>
                </a:cubicBezTo>
                <a:close/>
                <a:moveTo>
                  <a:pt x="203497" y="41011"/>
                </a:moveTo>
                <a:cubicBezTo>
                  <a:pt x="203497" y="63661"/>
                  <a:pt x="185136" y="82022"/>
                  <a:pt x="162486" y="82022"/>
                </a:cubicBezTo>
                <a:cubicBezTo>
                  <a:pt x="139836" y="82022"/>
                  <a:pt x="121475" y="63661"/>
                  <a:pt x="121475" y="41011"/>
                </a:cubicBezTo>
                <a:cubicBezTo>
                  <a:pt x="121475" y="18361"/>
                  <a:pt x="139836" y="0"/>
                  <a:pt x="162486" y="0"/>
                </a:cubicBezTo>
                <a:cubicBezTo>
                  <a:pt x="185136" y="0"/>
                  <a:pt x="203497" y="18361"/>
                  <a:pt x="203497" y="41011"/>
                </a:cubicBezTo>
                <a:close/>
                <a:moveTo>
                  <a:pt x="324973" y="485297"/>
                </a:moveTo>
                <a:cubicBezTo>
                  <a:pt x="324973" y="507947"/>
                  <a:pt x="306612" y="526308"/>
                  <a:pt x="283962" y="526308"/>
                </a:cubicBezTo>
                <a:cubicBezTo>
                  <a:pt x="261312" y="526308"/>
                  <a:pt x="242951" y="507947"/>
                  <a:pt x="242951" y="485297"/>
                </a:cubicBezTo>
                <a:cubicBezTo>
                  <a:pt x="242951" y="462647"/>
                  <a:pt x="261312" y="444286"/>
                  <a:pt x="283962" y="444286"/>
                </a:cubicBezTo>
                <a:cubicBezTo>
                  <a:pt x="306612" y="444286"/>
                  <a:pt x="324973" y="462647"/>
                  <a:pt x="324973" y="485297"/>
                </a:cubicBezTo>
                <a:close/>
                <a:moveTo>
                  <a:pt x="324973" y="374226"/>
                </a:moveTo>
                <a:cubicBezTo>
                  <a:pt x="324973" y="396876"/>
                  <a:pt x="306612" y="415237"/>
                  <a:pt x="283962" y="415237"/>
                </a:cubicBezTo>
                <a:cubicBezTo>
                  <a:pt x="261312" y="415237"/>
                  <a:pt x="242951" y="396876"/>
                  <a:pt x="242951" y="374226"/>
                </a:cubicBezTo>
                <a:cubicBezTo>
                  <a:pt x="242951" y="351576"/>
                  <a:pt x="261312" y="333215"/>
                  <a:pt x="283962" y="333215"/>
                </a:cubicBezTo>
                <a:cubicBezTo>
                  <a:pt x="306612" y="333215"/>
                  <a:pt x="324973" y="351576"/>
                  <a:pt x="324973" y="374226"/>
                </a:cubicBezTo>
                <a:close/>
                <a:moveTo>
                  <a:pt x="324973" y="263154"/>
                </a:moveTo>
                <a:cubicBezTo>
                  <a:pt x="324973" y="285804"/>
                  <a:pt x="306612" y="304165"/>
                  <a:pt x="283962" y="304165"/>
                </a:cubicBezTo>
                <a:cubicBezTo>
                  <a:pt x="261312" y="304165"/>
                  <a:pt x="242951" y="285804"/>
                  <a:pt x="242951" y="263154"/>
                </a:cubicBezTo>
                <a:cubicBezTo>
                  <a:pt x="242951" y="240504"/>
                  <a:pt x="261312" y="222143"/>
                  <a:pt x="283962" y="222143"/>
                </a:cubicBezTo>
                <a:cubicBezTo>
                  <a:pt x="306612" y="222143"/>
                  <a:pt x="324973" y="240504"/>
                  <a:pt x="324973" y="263154"/>
                </a:cubicBezTo>
                <a:close/>
                <a:moveTo>
                  <a:pt x="324973" y="152082"/>
                </a:moveTo>
                <a:cubicBezTo>
                  <a:pt x="324973" y="174732"/>
                  <a:pt x="306612" y="193093"/>
                  <a:pt x="283962" y="193093"/>
                </a:cubicBezTo>
                <a:cubicBezTo>
                  <a:pt x="261312" y="193093"/>
                  <a:pt x="242951" y="174732"/>
                  <a:pt x="242951" y="152082"/>
                </a:cubicBezTo>
                <a:cubicBezTo>
                  <a:pt x="242951" y="129432"/>
                  <a:pt x="261312" y="111071"/>
                  <a:pt x="283962" y="111071"/>
                </a:cubicBezTo>
                <a:cubicBezTo>
                  <a:pt x="306612" y="111071"/>
                  <a:pt x="324973" y="129432"/>
                  <a:pt x="324973" y="152082"/>
                </a:cubicBezTo>
                <a:close/>
                <a:moveTo>
                  <a:pt x="324973" y="41011"/>
                </a:moveTo>
                <a:cubicBezTo>
                  <a:pt x="324973" y="63661"/>
                  <a:pt x="306612" y="82022"/>
                  <a:pt x="283962" y="82022"/>
                </a:cubicBezTo>
                <a:cubicBezTo>
                  <a:pt x="261312" y="82022"/>
                  <a:pt x="242951" y="63661"/>
                  <a:pt x="242951" y="41011"/>
                </a:cubicBezTo>
                <a:cubicBezTo>
                  <a:pt x="242951" y="18361"/>
                  <a:pt x="261312" y="0"/>
                  <a:pt x="283962" y="0"/>
                </a:cubicBezTo>
                <a:cubicBezTo>
                  <a:pt x="306612" y="0"/>
                  <a:pt x="324973" y="18361"/>
                  <a:pt x="324973" y="41011"/>
                </a:cubicBezTo>
                <a:close/>
              </a:path>
            </a:pathLst>
          </a:custGeom>
          <a:gradFill>
            <a:gsLst>
              <a:gs pos="4000">
                <a:schemeClr val="accent1"/>
              </a:gs>
              <a:gs pos="100000">
                <a:schemeClr val="accent1">
                  <a:alpha val="0"/>
                </a:schemeClr>
              </a:gs>
            </a:gsLst>
            <a:lin ang="540000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nvGrpSpPr>
          <p:cNvPr id="40" name="组合 39"/>
          <p:cNvGrpSpPr/>
          <p:nvPr/>
        </p:nvGrpSpPr>
        <p:grpSpPr>
          <a:xfrm>
            <a:off x="1285447" y="5087731"/>
            <a:ext cx="769865" cy="769865"/>
            <a:chOff x="1359877" y="5021334"/>
            <a:chExt cx="769865" cy="769865"/>
          </a:xfrm>
        </p:grpSpPr>
        <p:sp>
          <p:nvSpPr>
            <p:cNvPr id="25" name="标题 1"/>
            <p:cNvSpPr txBox="1"/>
            <p:nvPr/>
          </p:nvSpPr>
          <p:spPr>
            <a:xfrm>
              <a:off x="1359877" y="5021334"/>
              <a:ext cx="769865" cy="769865"/>
            </a:xfrm>
            <a:prstGeom prst="ellipse">
              <a:avLst/>
            </a:prstGeom>
            <a:solidFill>
              <a:schemeClr val="accent1">
                <a:alpha val="22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6" name="标题 1"/>
            <p:cNvSpPr txBox="1"/>
            <p:nvPr/>
          </p:nvSpPr>
          <p:spPr>
            <a:xfrm>
              <a:off x="1510347" y="5171804"/>
              <a:ext cx="468924" cy="468924"/>
            </a:xfrm>
            <a:prstGeom prst="mathPlus">
              <a:avLst/>
            </a:prstGeom>
            <a:solidFill>
              <a:schemeClr val="accent1">
                <a:alpha val="64000"/>
              </a:schemeClr>
            </a:solidFill>
            <a:ln w="12700" cap="sq">
              <a:no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grpSp>
        <p:nvGrpSpPr>
          <p:cNvPr id="41" name="组合 40"/>
          <p:cNvGrpSpPr/>
          <p:nvPr/>
        </p:nvGrpSpPr>
        <p:grpSpPr>
          <a:xfrm>
            <a:off x="4811127" y="5181843"/>
            <a:ext cx="304800" cy="304800"/>
            <a:chOff x="4337539" y="4876801"/>
            <a:chExt cx="304800" cy="304800"/>
          </a:xfrm>
        </p:grpSpPr>
        <p:sp>
          <p:nvSpPr>
            <p:cNvPr id="27" name="标题 1"/>
            <p:cNvSpPr txBox="1"/>
            <p:nvPr/>
          </p:nvSpPr>
          <p:spPr>
            <a:xfrm>
              <a:off x="4337539" y="4876801"/>
              <a:ext cx="304800" cy="304800"/>
            </a:xfrm>
            <a:prstGeom prst="ellipse">
              <a:avLst/>
            </a:prstGeom>
            <a:solidFill>
              <a:schemeClr val="accent1">
                <a:alpha val="20000"/>
              </a:schemeClr>
            </a:solidFill>
            <a:ln w="12700" cap="sq">
              <a:noFill/>
              <a:miter/>
            </a:ln>
            <a:effectLst>
              <a:outerShdw blurRad="1651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8" name="标题 1"/>
            <p:cNvSpPr txBox="1"/>
            <p:nvPr/>
          </p:nvSpPr>
          <p:spPr>
            <a:xfrm>
              <a:off x="4378866" y="4918128"/>
              <a:ext cx="222146" cy="222146"/>
            </a:xfrm>
            <a:prstGeom prst="mathPlus">
              <a:avLst>
                <a:gd name="adj1" fmla="val 14944"/>
              </a:avLst>
            </a:prstGeom>
            <a:solidFill>
              <a:schemeClr val="accent1">
                <a:alpha val="64000"/>
              </a:schemeClr>
            </a:solidFill>
            <a:ln w="12700" cap="sq">
              <a:no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sp>
        <p:nvSpPr>
          <p:cNvPr id="29" name="标题 1"/>
          <p:cNvSpPr txBox="1"/>
          <p:nvPr/>
        </p:nvSpPr>
        <p:spPr>
          <a:xfrm>
            <a:off x="5856242" y="1845269"/>
            <a:ext cx="1464591" cy="568510"/>
          </a:xfrm>
          <a:prstGeom prst="roundRect">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30" name="标题 1"/>
          <p:cNvSpPr txBox="1"/>
          <p:nvPr/>
        </p:nvSpPr>
        <p:spPr>
          <a:xfrm>
            <a:off x="5850608" y="1864341"/>
            <a:ext cx="1464591" cy="520671"/>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10000"/>
              </a:lnSpc>
              <a:spcBef>
                <a:spcPts val="0"/>
              </a:spcBef>
              <a:spcAft>
                <a:spcPts val="0"/>
              </a:spcAft>
              <a:buClrTx/>
              <a:buSzTx/>
              <a:buFontTx/>
              <a:buNone/>
              <a:defRPr/>
            </a:pPr>
            <a:r>
              <a:rPr kumimoji="1" lang="en-US" altLang="zh-CN" sz="3200" b="0" i="0" u="none" strike="noStrike" kern="1200" cap="none" spc="0" normalizeH="0" baseline="0" noProof="0" dirty="0">
                <a:ln w="12700">
                  <a:noFill/>
                </a:ln>
                <a:solidFill>
                  <a:srgbClr val="FFFFFF">
                    <a:alpha val="100000"/>
                  </a:srgbClr>
                </a:solidFill>
                <a:effectLst/>
                <a:uLnTx/>
                <a:uFillTx/>
                <a:latin typeface="OPPOSans H"/>
                <a:ea typeface="OPPOSans H"/>
                <a:cs typeface="OPPOSans H"/>
              </a:rPr>
              <a:t>COPD</a:t>
            </a:r>
            <a:endParaRPr kumimoji="1"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grpSp>
        <p:nvGrpSpPr>
          <p:cNvPr id="43" name="组合 42"/>
          <p:cNvGrpSpPr/>
          <p:nvPr/>
        </p:nvGrpSpPr>
        <p:grpSpPr>
          <a:xfrm>
            <a:off x="4392052" y="975081"/>
            <a:ext cx="706054" cy="706054"/>
            <a:chOff x="3819647" y="1104087"/>
            <a:chExt cx="706054" cy="706054"/>
          </a:xfrm>
        </p:grpSpPr>
        <p:sp>
          <p:nvSpPr>
            <p:cNvPr id="31" name="标题 1"/>
            <p:cNvSpPr txBox="1"/>
            <p:nvPr/>
          </p:nvSpPr>
          <p:spPr>
            <a:xfrm>
              <a:off x="3819647" y="1104087"/>
              <a:ext cx="706054" cy="706054"/>
            </a:xfrm>
            <a:prstGeom prst="ellipse">
              <a:avLst/>
            </a:prstGeom>
            <a:solidFill>
              <a:schemeClr val="accent1">
                <a:alpha val="11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32" name="标题 1"/>
            <p:cNvSpPr txBox="1"/>
            <p:nvPr/>
          </p:nvSpPr>
          <p:spPr>
            <a:xfrm>
              <a:off x="3957645" y="1242085"/>
              <a:ext cx="430057" cy="430057"/>
            </a:xfrm>
            <a:prstGeom prst="mathPlus">
              <a:avLst/>
            </a:prstGeom>
            <a:solidFill>
              <a:schemeClr val="accent1">
                <a:alpha val="28000"/>
              </a:schemeClr>
            </a:solidFill>
            <a:ln w="12700" cap="sq">
              <a:no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grpSp>
      <p:sp>
        <p:nvSpPr>
          <p:cNvPr id="33" name="标题 1"/>
          <p:cNvSpPr txBox="1"/>
          <p:nvPr/>
        </p:nvSpPr>
        <p:spPr>
          <a:xfrm>
            <a:off x="6374193" y="4451923"/>
            <a:ext cx="4762119" cy="45719"/>
          </a:xfrm>
          <a:prstGeom prst="roundRect">
            <a:avLst>
              <a:gd name="adj" fmla="val 50000"/>
            </a:avLst>
          </a:prstGeom>
          <a:solidFill>
            <a:schemeClr val="tx1">
              <a:lumMod val="85000"/>
              <a:lumOff val="15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34" name="标题 1"/>
          <p:cNvSpPr txBox="1"/>
          <p:nvPr/>
        </p:nvSpPr>
        <p:spPr>
          <a:xfrm flipV="1">
            <a:off x="5882261" y="4415092"/>
            <a:ext cx="1347586" cy="11938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36" name="标题 1"/>
          <p:cNvSpPr txBox="1"/>
          <p:nvPr/>
        </p:nvSpPr>
        <p:spPr>
          <a:xfrm>
            <a:off x="990600" y="3947160"/>
            <a:ext cx="551180" cy="551180"/>
          </a:xfrm>
          <a:prstGeom prst="ellipse">
            <a:avLst/>
          </a:prstGeom>
          <a:solidFill>
            <a:schemeClr val="accent1">
              <a:alpha val="15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38" name="文本框 37"/>
          <p:cNvSpPr txBox="1"/>
          <p:nvPr/>
        </p:nvSpPr>
        <p:spPr>
          <a:xfrm>
            <a:off x="8489950" y="1067435"/>
            <a:ext cx="295465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OPPOSans M"/>
                <a:ea typeface="OPPOSans M"/>
                <a:cs typeface="+mn-cs"/>
              </a:rPr>
              <a:t>工人村街社区卫生服务中心</a:t>
            </a:r>
            <a:endParaRPr kumimoji="0" lang="zh-CN" altLang="en-US" sz="1800" b="0" i="0" u="none" strike="noStrike" kern="1200" cap="none" spc="0" normalizeH="0" baseline="0" noProof="0" dirty="0">
              <a:ln>
                <a:noFill/>
              </a:ln>
              <a:solidFill>
                <a:srgbClr val="000000"/>
              </a:solidFill>
              <a:effectLst/>
              <a:uLnTx/>
              <a:uFillTx/>
              <a:latin typeface="OPPOSans M"/>
              <a:ea typeface="OPPOSans M"/>
              <a:cs typeface="+mn-cs"/>
            </a:endParaRPr>
          </a:p>
        </p:txBody>
      </p:sp>
      <p:sp>
        <p:nvSpPr>
          <p:cNvPr id="39" name="文本框 38"/>
          <p:cNvSpPr txBox="1"/>
          <p:nvPr/>
        </p:nvSpPr>
        <p:spPr>
          <a:xfrm>
            <a:off x="5823043" y="2826327"/>
            <a:ext cx="56208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600" b="0" i="0" u="none" strike="noStrike" kern="1200" cap="none" spc="0" normalizeH="0" baseline="0" noProof="0" dirty="0">
                <a:ln>
                  <a:noFill/>
                </a:ln>
                <a:solidFill>
                  <a:srgbClr val="000000"/>
                </a:solidFill>
                <a:effectLst/>
                <a:uLnTx/>
                <a:uFillTx/>
                <a:latin typeface="OPPOSans H"/>
                <a:ea typeface="OPPOSans H"/>
                <a:cs typeface="+mn-cs"/>
              </a:rPr>
              <a:t>谢谢观看</a:t>
            </a:r>
            <a:endParaRPr kumimoji="0" lang="zh-CN" altLang="en-US" sz="5600" b="0" i="0" u="none" strike="noStrike" kern="1200" cap="none" spc="0" normalizeH="0" baseline="0" noProof="0" dirty="0">
              <a:ln>
                <a:noFill/>
              </a:ln>
              <a:solidFill>
                <a:srgbClr val="000000"/>
              </a:solidFill>
              <a:effectLst/>
              <a:uLnTx/>
              <a:uFillTx/>
              <a:latin typeface="OPPOSans H"/>
              <a:ea typeface="OPPOSans H"/>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标题 1"/>
          <p:cNvSpPr txBox="1"/>
          <p:nvPr/>
        </p:nvSpPr>
        <p:spPr>
          <a:xfrm>
            <a:off x="6985" y="0"/>
            <a:ext cx="12192000" cy="6858000"/>
          </a:xfrm>
          <a:prstGeom prst="rect">
            <a:avLst/>
          </a:prstGeom>
          <a:gradFill>
            <a:gsLst>
              <a:gs pos="0">
                <a:schemeClr val="accent1">
                  <a:lumMod val="5000"/>
                  <a:lumOff val="95000"/>
                  <a:alpha val="80000"/>
                </a:schemeClr>
              </a:gs>
              <a:gs pos="30000">
                <a:schemeClr val="bg1">
                  <a:alpha val="85000"/>
                </a:schemeClr>
              </a:gs>
              <a:gs pos="66000">
                <a:schemeClr val="bg1">
                  <a:alpha val="90000"/>
                </a:schemeClr>
              </a:gs>
              <a:gs pos="100000">
                <a:schemeClr val="bg1"/>
              </a:gs>
            </a:gsLst>
            <a:lin ang="5400000" scaled="1"/>
          </a:gradFill>
          <a:ln w="12700" cap="sq">
            <a:noFill/>
            <a:miter/>
          </a:ln>
        </p:spPr>
        <p:txBody>
          <a:bodyPr vert="horz" wrap="square" lIns="91440" tIns="45720" rIns="91440" bIns="45720" rtlCol="0" anchor="ctr"/>
          <a:lstStyle>
            <a:defPPr>
              <a:defRPr lang="zh-CN"/>
            </a:defPPr>
            <a:lvl1pPr marR="0" lvl="0" indent="0" algn="ctr" fontAlgn="auto">
              <a:lnSpc>
                <a:spcPct val="110000"/>
              </a:lnSpc>
              <a:spcBef>
                <a:spcPts val="0"/>
              </a:spcBef>
              <a:spcAft>
                <a:spcPts val="0"/>
              </a:spcAft>
              <a:buClrTx/>
              <a:buSzTx/>
              <a:buFontTx/>
              <a:buNone/>
              <a:defRPr kumimoji="1" b="0" i="0" u="none" strike="noStrike" cap="none" spc="0" normalizeH="0" baseline="0">
                <a:ln>
                  <a:noFill/>
                </a:ln>
                <a:solidFill>
                  <a:srgbClr val="000000"/>
                </a:solidFill>
                <a:effectLst/>
                <a:uLnTx/>
                <a:uFillTx/>
                <a:latin typeface="等线" panose="02010600030101010101" charset="-122"/>
                <a:ea typeface="等线" panose="02010600030101010101" charset="-122"/>
              </a:defRPr>
            </a:lvl1pPr>
          </a:lstStyle>
          <a:p>
            <a:endParaRPr lang="zh-CN" altLang="en-US"/>
          </a:p>
        </p:txBody>
      </p:sp>
      <p:sp>
        <p:nvSpPr>
          <p:cNvPr id="120" name="标题 1"/>
          <p:cNvSpPr txBox="1"/>
          <p:nvPr/>
        </p:nvSpPr>
        <p:spPr>
          <a:xfrm>
            <a:off x="9929445" y="0"/>
            <a:ext cx="2262555" cy="2262555"/>
          </a:xfrm>
          <a:custGeom>
            <a:avLst/>
            <a:gdLst>
              <a:gd name="connsiteX0" fmla="*/ 37546 w 2262555"/>
              <a:gd name="connsiteY0" fmla="*/ 0 h 2262555"/>
              <a:gd name="connsiteX1" fmla="*/ 1022106 w 2262555"/>
              <a:gd name="connsiteY1" fmla="*/ 0 h 2262555"/>
              <a:gd name="connsiteX2" fmla="*/ 1017869 w 2262555"/>
              <a:gd name="connsiteY2" fmla="*/ 7805 h 2262555"/>
              <a:gd name="connsiteX3" fmla="*/ 943708 w 2262555"/>
              <a:gd name="connsiteY3" fmla="*/ 375139 h 2262555"/>
              <a:gd name="connsiteX4" fmla="*/ 1887416 w 2262555"/>
              <a:gd name="connsiteY4" fmla="*/ 1318847 h 2262555"/>
              <a:gd name="connsiteX5" fmla="*/ 2254750 w 2262555"/>
              <a:gd name="connsiteY5" fmla="*/ 1244686 h 2262555"/>
              <a:gd name="connsiteX6" fmla="*/ 2262555 w 2262555"/>
              <a:gd name="connsiteY6" fmla="*/ 1240926 h 2262555"/>
              <a:gd name="connsiteX7" fmla="*/ 2262555 w 2262555"/>
              <a:gd name="connsiteY7" fmla="*/ 2225009 h 2262555"/>
              <a:gd name="connsiteX8" fmla="*/ 2080393 w 2262555"/>
              <a:gd name="connsiteY8" fmla="*/ 2252811 h 2262555"/>
              <a:gd name="connsiteX9" fmla="*/ 1887416 w 2262555"/>
              <a:gd name="connsiteY9" fmla="*/ 2262555 h 2262555"/>
              <a:gd name="connsiteX10" fmla="*/ 0 w 2262555"/>
              <a:gd name="connsiteY10" fmla="*/ 375139 h 2262555"/>
              <a:gd name="connsiteX11" fmla="*/ 9745 w 2262555"/>
              <a:gd name="connsiteY11" fmla="*/ 182162 h 2262555"/>
            </a:gdLst>
            <a:ahLst/>
            <a:cxnLst/>
            <a:rect l="l" t="t" r="r" b="b"/>
            <a:pathLst>
              <a:path w="2262555" h="2262555">
                <a:moveTo>
                  <a:pt x="37546" y="0"/>
                </a:moveTo>
                <a:lnTo>
                  <a:pt x="1022106" y="0"/>
                </a:lnTo>
                <a:lnTo>
                  <a:pt x="1017869" y="7805"/>
                </a:lnTo>
                <a:cubicBezTo>
                  <a:pt x="970115" y="120709"/>
                  <a:pt x="943708" y="244840"/>
                  <a:pt x="943708" y="375139"/>
                </a:cubicBezTo>
                <a:cubicBezTo>
                  <a:pt x="943708" y="896335"/>
                  <a:pt x="1366220" y="1318847"/>
                  <a:pt x="1887416" y="1318847"/>
                </a:cubicBezTo>
                <a:cubicBezTo>
                  <a:pt x="2017715" y="1318847"/>
                  <a:pt x="2141846" y="1292440"/>
                  <a:pt x="2254750" y="1244686"/>
                </a:cubicBezTo>
                <a:lnTo>
                  <a:pt x="2262555" y="1240926"/>
                </a:lnTo>
                <a:lnTo>
                  <a:pt x="2262555" y="2225009"/>
                </a:lnTo>
                <a:lnTo>
                  <a:pt x="2080393" y="2252811"/>
                </a:lnTo>
                <a:cubicBezTo>
                  <a:pt x="2016944" y="2259254"/>
                  <a:pt x="1952565" y="2262555"/>
                  <a:pt x="1887416" y="2262555"/>
                </a:cubicBezTo>
                <a:cubicBezTo>
                  <a:pt x="845025" y="2262555"/>
                  <a:pt x="0" y="1417530"/>
                  <a:pt x="0" y="375139"/>
                </a:cubicBezTo>
                <a:cubicBezTo>
                  <a:pt x="0" y="309990"/>
                  <a:pt x="3301" y="245611"/>
                  <a:pt x="9745" y="182162"/>
                </a:cubicBezTo>
                <a:close/>
              </a:path>
            </a:pathLst>
          </a:custGeom>
          <a:solidFill>
            <a:schemeClr val="accent1">
              <a:lumMod val="60000"/>
              <a:lumOff val="40000"/>
              <a:alpha val="57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90" name="椭圆 89"/>
          <p:cNvSpPr/>
          <p:nvPr>
            <p:custDataLst>
              <p:tags r:id="rId2"/>
            </p:custDataLst>
          </p:nvPr>
        </p:nvSpPr>
        <p:spPr>
          <a:xfrm rot="17100000">
            <a:off x="8471993" y="5997273"/>
            <a:ext cx="470273" cy="470273"/>
          </a:xfrm>
          <a:prstGeom prst="ellipse">
            <a:avLst/>
          </a:prstGeom>
          <a:gradFill>
            <a:gsLst>
              <a:gs pos="29000">
                <a:schemeClr val="accent1">
                  <a:alpha val="50000"/>
                </a:schemeClr>
              </a:gs>
              <a:gs pos="100000">
                <a:schemeClr val="accent1">
                  <a:lumMod val="20000"/>
                  <a:lumOff val="80000"/>
                  <a:alpha val="5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solidFill>
                <a:srgbClr val="000000"/>
              </a:solidFill>
              <a:latin typeface="等线" panose="02010600030101010101" charset="-122"/>
              <a:ea typeface="等线" panose="02010600030101010101" charset="-122"/>
            </a:endParaRPr>
          </a:p>
        </p:txBody>
      </p:sp>
      <p:sp>
        <p:nvSpPr>
          <p:cNvPr id="117" name="椭圆 116"/>
          <p:cNvSpPr/>
          <p:nvPr/>
        </p:nvSpPr>
        <p:spPr>
          <a:xfrm>
            <a:off x="1355896" y="1673142"/>
            <a:ext cx="3314462" cy="3314462"/>
          </a:xfrm>
          <a:prstGeom prst="ellipse">
            <a:avLst/>
          </a:prstGeom>
          <a:gradFill>
            <a:gsLst>
              <a:gs pos="29000">
                <a:schemeClr val="accent1"/>
              </a:gs>
              <a:gs pos="100000">
                <a:schemeClr val="accent1">
                  <a:alpha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solidFill>
                <a:srgbClr val="000000"/>
              </a:solidFill>
              <a:latin typeface="等线" panose="02010600030101010101" charset="-122"/>
              <a:ea typeface="等线" panose="02010600030101010101" charset="-122"/>
            </a:endParaRPr>
          </a:p>
        </p:txBody>
      </p:sp>
      <p:sp>
        <p:nvSpPr>
          <p:cNvPr id="93" name="椭圆 92"/>
          <p:cNvSpPr/>
          <p:nvPr/>
        </p:nvSpPr>
        <p:spPr>
          <a:xfrm>
            <a:off x="899689" y="1157738"/>
            <a:ext cx="903521" cy="920658"/>
          </a:xfrm>
          <a:prstGeom prst="ellipse">
            <a:avLst/>
          </a:prstGeom>
          <a:solidFill>
            <a:schemeClr val="accent1">
              <a:alpha val="22000"/>
            </a:schemeClr>
          </a:solidFill>
          <a:ln w="12700" cap="sq">
            <a:noFill/>
            <a:miter/>
          </a:ln>
        </p:spPr>
        <p:txBody>
          <a:bodyPr vert="horz" wrap="square" lIns="91440" tIns="45720" rIns="91440" bIns="45720" rtlCol="0" anchor="ctr"/>
          <a:lstStyle/>
          <a:p>
            <a:pPr algn="ctr">
              <a:lnSpc>
                <a:spcPct val="110000"/>
              </a:lnSpc>
            </a:pPr>
            <a:endParaRPr kumimoji="1" lang="zh-CN" altLang="en-US">
              <a:solidFill>
                <a:srgbClr val="000000"/>
              </a:solidFill>
              <a:latin typeface="等线" panose="02010600030101010101" charset="-122"/>
              <a:ea typeface="等线" panose="02010600030101010101" charset="-122"/>
            </a:endParaRPr>
          </a:p>
        </p:txBody>
      </p:sp>
      <p:sp>
        <p:nvSpPr>
          <p:cNvPr id="94" name="椭圆 93"/>
          <p:cNvSpPr/>
          <p:nvPr/>
        </p:nvSpPr>
        <p:spPr>
          <a:xfrm>
            <a:off x="4138936" y="4437298"/>
            <a:ext cx="1659289" cy="1690761"/>
          </a:xfrm>
          <a:prstGeom prst="ellipse">
            <a:avLst/>
          </a:prstGeom>
          <a:gradFill>
            <a:gsLst>
              <a:gs pos="0">
                <a:schemeClr val="accent1">
                  <a:lumMod val="5000"/>
                  <a:lumOff val="95000"/>
                  <a:alpha val="80000"/>
                </a:schemeClr>
              </a:gs>
              <a:gs pos="66000">
                <a:schemeClr val="accent1">
                  <a:lumMod val="60000"/>
                  <a:lumOff val="40000"/>
                  <a:alpha val="50000"/>
                </a:schemeClr>
              </a:gs>
              <a:gs pos="100000">
                <a:schemeClr val="accent1">
                  <a:lumMod val="60000"/>
                  <a:lumOff val="40000"/>
                  <a:alpha val="70000"/>
                </a:schemeClr>
              </a:gs>
            </a:gsLst>
            <a:lin ang="5400000" scaled="1"/>
          </a:gradFill>
          <a:ln w="12700" cap="sq">
            <a:noFill/>
            <a:miter/>
          </a:ln>
        </p:spPr>
        <p:txBody>
          <a:bodyPr vert="horz" wrap="square" lIns="91440" tIns="45720" rIns="91440" bIns="45720" rtlCol="0" anchor="ctr"/>
          <a:lstStyle/>
          <a:p>
            <a:pPr algn="ctr">
              <a:lnSpc>
                <a:spcPct val="110000"/>
              </a:lnSpc>
            </a:pPr>
            <a:r>
              <a:rPr kumimoji="1" lang="en-US" altLang="zh-CN" sz="2400" dirty="0">
                <a:solidFill>
                  <a:schemeClr val="bg1"/>
                </a:solidFill>
                <a:latin typeface="+mn-ea"/>
              </a:rPr>
              <a:t>COPD</a:t>
            </a:r>
            <a:endParaRPr kumimoji="1" lang="zh-CN" altLang="en-US" sz="2400" dirty="0">
              <a:solidFill>
                <a:schemeClr val="bg1"/>
              </a:solidFill>
              <a:latin typeface="+mn-ea"/>
            </a:endParaRPr>
          </a:p>
        </p:txBody>
      </p:sp>
      <p:sp>
        <p:nvSpPr>
          <p:cNvPr id="97" name="圆角矩形 17"/>
          <p:cNvSpPr/>
          <p:nvPr>
            <p:custDataLst>
              <p:tags r:id="rId3"/>
            </p:custDataLst>
          </p:nvPr>
        </p:nvSpPr>
        <p:spPr>
          <a:xfrm rot="5400000">
            <a:off x="8438362" y="-812995"/>
            <a:ext cx="1100552" cy="4987141"/>
          </a:xfrm>
          <a:prstGeom prst="roundRect">
            <a:avLst>
              <a:gd name="adj" fmla="val 49310"/>
            </a:avLst>
          </a:prstGeom>
          <a:solidFill>
            <a:srgbClr val="FFFFFF"/>
          </a:solidFill>
          <a:ln w="12700" cap="rnd">
            <a:noFill/>
            <a:prstDash val="solid"/>
            <a:round/>
          </a:ln>
          <a:effectLst>
            <a:outerShdw blurRad="254000" dist="127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p>
        </p:txBody>
      </p:sp>
      <p:sp>
        <p:nvSpPr>
          <p:cNvPr id="99" name="文本框 98"/>
          <p:cNvSpPr txBox="1"/>
          <p:nvPr>
            <p:custDataLst>
              <p:tags r:id="rId4"/>
            </p:custDataLst>
          </p:nvPr>
        </p:nvSpPr>
        <p:spPr>
          <a:xfrm>
            <a:off x="6802928" y="1298169"/>
            <a:ext cx="892251" cy="749051"/>
          </a:xfrm>
          <a:prstGeom prst="rect">
            <a:avLst/>
          </a:prstGeom>
          <a:noFill/>
        </p:spPr>
        <p:txBody>
          <a:bodyPr wrap="square" rtlCol="0">
            <a:spAutoFit/>
          </a:bodyPr>
          <a:lstStyle/>
          <a:p>
            <a:pPr algn="ctr">
              <a:lnSpc>
                <a:spcPct val="110000"/>
              </a:lnSpc>
            </a:pPr>
            <a:r>
              <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rPr>
              <a:t>01</a:t>
            </a:r>
            <a:endPar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endParaRPr>
          </a:p>
        </p:txBody>
      </p:sp>
      <p:sp>
        <p:nvSpPr>
          <p:cNvPr id="100" name="圆角矩形 21"/>
          <p:cNvSpPr/>
          <p:nvPr>
            <p:custDataLst>
              <p:tags r:id="rId5"/>
            </p:custDataLst>
          </p:nvPr>
        </p:nvSpPr>
        <p:spPr>
          <a:xfrm rot="5400000">
            <a:off x="8438362" y="486074"/>
            <a:ext cx="1100552" cy="4987141"/>
          </a:xfrm>
          <a:prstGeom prst="roundRect">
            <a:avLst>
              <a:gd name="adj" fmla="val 49310"/>
            </a:avLst>
          </a:prstGeom>
          <a:solidFill>
            <a:srgbClr val="FFFFFF"/>
          </a:solidFill>
          <a:ln w="12700" cap="rnd">
            <a:noFill/>
            <a:prstDash val="solid"/>
            <a:round/>
          </a:ln>
          <a:effectLst>
            <a:outerShdw blurRad="254000" dist="127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p>
        </p:txBody>
      </p:sp>
      <p:sp>
        <p:nvSpPr>
          <p:cNvPr id="102" name="文本框 101"/>
          <p:cNvSpPr txBox="1"/>
          <p:nvPr>
            <p:custDataLst>
              <p:tags r:id="rId6"/>
            </p:custDataLst>
          </p:nvPr>
        </p:nvSpPr>
        <p:spPr>
          <a:xfrm>
            <a:off x="6802928" y="2597238"/>
            <a:ext cx="892251" cy="749051"/>
          </a:xfrm>
          <a:prstGeom prst="rect">
            <a:avLst/>
          </a:prstGeom>
          <a:noFill/>
        </p:spPr>
        <p:txBody>
          <a:bodyPr wrap="square" rtlCol="0">
            <a:spAutoFit/>
          </a:bodyPr>
          <a:lstStyle/>
          <a:p>
            <a:pPr algn="ctr">
              <a:lnSpc>
                <a:spcPct val="110000"/>
              </a:lnSpc>
            </a:pPr>
            <a:r>
              <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rPr>
              <a:t>02</a:t>
            </a:r>
            <a:endPar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endParaRPr>
          </a:p>
        </p:txBody>
      </p:sp>
      <p:sp>
        <p:nvSpPr>
          <p:cNvPr id="103" name="圆角矩形 25"/>
          <p:cNvSpPr/>
          <p:nvPr>
            <p:custDataLst>
              <p:tags r:id="rId7"/>
            </p:custDataLst>
          </p:nvPr>
        </p:nvSpPr>
        <p:spPr>
          <a:xfrm rot="5400000">
            <a:off x="8438362" y="1785142"/>
            <a:ext cx="1100552" cy="4987141"/>
          </a:xfrm>
          <a:prstGeom prst="roundRect">
            <a:avLst>
              <a:gd name="adj" fmla="val 49310"/>
            </a:avLst>
          </a:prstGeom>
          <a:solidFill>
            <a:srgbClr val="FFFFFF"/>
          </a:solidFill>
          <a:ln w="12700" cap="rnd">
            <a:noFill/>
            <a:prstDash val="solid"/>
            <a:round/>
          </a:ln>
          <a:effectLst>
            <a:outerShdw blurRad="254000" dist="127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p>
        </p:txBody>
      </p:sp>
      <p:sp>
        <p:nvSpPr>
          <p:cNvPr id="105" name="文本框 104"/>
          <p:cNvSpPr txBox="1"/>
          <p:nvPr>
            <p:custDataLst>
              <p:tags r:id="rId8"/>
            </p:custDataLst>
          </p:nvPr>
        </p:nvSpPr>
        <p:spPr>
          <a:xfrm>
            <a:off x="6802928" y="3896307"/>
            <a:ext cx="892251" cy="749051"/>
          </a:xfrm>
          <a:prstGeom prst="rect">
            <a:avLst/>
          </a:prstGeom>
          <a:noFill/>
        </p:spPr>
        <p:txBody>
          <a:bodyPr wrap="square" rtlCol="0">
            <a:spAutoFit/>
          </a:bodyPr>
          <a:lstStyle/>
          <a:p>
            <a:pPr algn="ctr">
              <a:lnSpc>
                <a:spcPct val="110000"/>
              </a:lnSpc>
            </a:pPr>
            <a:r>
              <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rPr>
              <a:t>03</a:t>
            </a:r>
            <a:endPar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endParaRPr>
          </a:p>
        </p:txBody>
      </p:sp>
      <p:sp>
        <p:nvSpPr>
          <p:cNvPr id="106" name="圆角矩形 29"/>
          <p:cNvSpPr/>
          <p:nvPr>
            <p:custDataLst>
              <p:tags r:id="rId9"/>
            </p:custDataLst>
          </p:nvPr>
        </p:nvSpPr>
        <p:spPr>
          <a:xfrm rot="5400000">
            <a:off x="8438362" y="3084211"/>
            <a:ext cx="1100552" cy="4987141"/>
          </a:xfrm>
          <a:prstGeom prst="roundRect">
            <a:avLst>
              <a:gd name="adj" fmla="val 49310"/>
            </a:avLst>
          </a:prstGeom>
          <a:solidFill>
            <a:srgbClr val="FFFFFF"/>
          </a:solidFill>
          <a:ln w="12700" cap="rnd">
            <a:noFill/>
            <a:prstDash val="solid"/>
            <a:round/>
          </a:ln>
          <a:effectLst>
            <a:outerShdw blurRad="254000" dist="127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p>
        </p:txBody>
      </p:sp>
      <p:sp>
        <p:nvSpPr>
          <p:cNvPr id="108" name="文本框 107"/>
          <p:cNvSpPr txBox="1"/>
          <p:nvPr>
            <p:custDataLst>
              <p:tags r:id="rId10"/>
            </p:custDataLst>
          </p:nvPr>
        </p:nvSpPr>
        <p:spPr>
          <a:xfrm>
            <a:off x="6802928" y="5195376"/>
            <a:ext cx="892251" cy="749051"/>
          </a:xfrm>
          <a:prstGeom prst="rect">
            <a:avLst/>
          </a:prstGeom>
          <a:noFill/>
        </p:spPr>
        <p:txBody>
          <a:bodyPr wrap="square" rtlCol="0">
            <a:spAutoFit/>
          </a:bodyPr>
          <a:lstStyle/>
          <a:p>
            <a:pPr algn="ctr">
              <a:lnSpc>
                <a:spcPct val="110000"/>
              </a:lnSpc>
            </a:pPr>
            <a:r>
              <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rPr>
              <a:t>04</a:t>
            </a:r>
            <a:endParaRPr kumimoji="1" lang="en-US" altLang="zh-CN" sz="4000" dirty="0">
              <a:ln w="12700">
                <a:noFill/>
              </a:ln>
              <a:gradFill>
                <a:gsLst>
                  <a:gs pos="0">
                    <a:schemeClr val="accent1"/>
                  </a:gs>
                  <a:gs pos="66000">
                    <a:schemeClr val="accent1">
                      <a:lumMod val="60000"/>
                      <a:lumOff val="40000"/>
                    </a:schemeClr>
                  </a:gs>
                  <a:gs pos="100000">
                    <a:schemeClr val="accent1">
                      <a:lumMod val="20000"/>
                      <a:lumOff val="80000"/>
                    </a:schemeClr>
                  </a:gs>
                </a:gsLst>
                <a:lin ang="5400000" scaled="1"/>
              </a:gradFill>
              <a:latin typeface="+mn-ea"/>
              <a:cs typeface="OPPOSans H"/>
            </a:endParaRPr>
          </a:p>
        </p:txBody>
      </p:sp>
      <p:sp>
        <p:nvSpPr>
          <p:cNvPr id="96" name="椭圆 95"/>
          <p:cNvSpPr/>
          <p:nvPr/>
        </p:nvSpPr>
        <p:spPr>
          <a:xfrm>
            <a:off x="4738267" y="1833893"/>
            <a:ext cx="479904" cy="489006"/>
          </a:xfrm>
          <a:prstGeom prst="ellipse">
            <a:avLst/>
          </a:prstGeom>
          <a:solidFill>
            <a:schemeClr val="accent1">
              <a:alpha val="22000"/>
            </a:schemeClr>
          </a:solidFill>
          <a:ln w="12700" cap="sq">
            <a:noFill/>
            <a:miter/>
          </a:ln>
        </p:spPr>
        <p:txBody>
          <a:bodyPr vert="horz" wrap="square" lIns="91440" tIns="45720" rIns="91440" bIns="45720" rtlCol="0" anchor="ctr"/>
          <a:lstStyle/>
          <a:p>
            <a:pPr algn="ctr">
              <a:lnSpc>
                <a:spcPct val="110000"/>
              </a:lnSpc>
            </a:pPr>
            <a:endParaRPr kumimoji="1" lang="zh-CN" altLang="en-US">
              <a:solidFill>
                <a:srgbClr val="000000"/>
              </a:solidFill>
              <a:latin typeface="等线" panose="02010600030101010101" charset="-122"/>
              <a:ea typeface="等线" panose="02010600030101010101" charset="-122"/>
            </a:endParaRPr>
          </a:p>
        </p:txBody>
      </p:sp>
      <p:sp>
        <p:nvSpPr>
          <p:cNvPr id="121" name="文本框 120"/>
          <p:cNvSpPr txBox="1"/>
          <p:nvPr/>
        </p:nvSpPr>
        <p:spPr>
          <a:xfrm>
            <a:off x="1957324" y="2463931"/>
            <a:ext cx="2111605" cy="1015663"/>
          </a:xfrm>
          <a:prstGeom prst="rect">
            <a:avLst/>
          </a:prstGeom>
          <a:noFill/>
        </p:spPr>
        <p:txBody>
          <a:bodyPr wrap="squar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mj-ea"/>
                <a:ea typeface="+mj-ea"/>
              </a:rPr>
              <a:t>目录</a:t>
            </a:r>
            <a:endParaRPr lang="zh-CN" altLang="en-US" sz="6000" dirty="0">
              <a:solidFill>
                <a:schemeClr val="bg1"/>
              </a:solidFill>
              <a:effectLst>
                <a:outerShdw blurRad="38100" dist="38100" dir="2700000" algn="tl">
                  <a:srgbClr val="000000">
                    <a:alpha val="43137"/>
                  </a:srgbClr>
                </a:outerShdw>
              </a:effectLst>
              <a:latin typeface="+mj-ea"/>
              <a:ea typeface="+mj-ea"/>
            </a:endParaRPr>
          </a:p>
        </p:txBody>
      </p:sp>
      <p:sp>
        <p:nvSpPr>
          <p:cNvPr id="122" name="标题 1"/>
          <p:cNvSpPr txBox="1"/>
          <p:nvPr/>
        </p:nvSpPr>
        <p:spPr>
          <a:xfrm>
            <a:off x="1803210" y="3365435"/>
            <a:ext cx="2473137" cy="542774"/>
          </a:xfrm>
          <a:prstGeom prst="rect">
            <a:avLst/>
          </a:prstGeom>
          <a:noFill/>
          <a:ln>
            <a:noFill/>
          </a:ln>
        </p:spPr>
        <p:txBody>
          <a:bodyPr vert="horz" wrap="square" lIns="91440" tIns="45720" rIns="91440" bIns="45720" rtlCol="0" anchor="t"/>
          <a:lstStyle/>
          <a:p>
            <a:pPr marL="0" marR="0" lvl="0" indent="0" algn="l" defTabSz="914400" rtl="0" eaLnBrk="1" fontAlgn="auto" latinLnBrk="0" hangingPunct="1">
              <a:lnSpc>
                <a:spcPct val="110000"/>
              </a:lnSpc>
              <a:spcBef>
                <a:spcPts val="0"/>
              </a:spcBef>
              <a:spcAft>
                <a:spcPts val="0"/>
              </a:spcAft>
              <a:buClrTx/>
              <a:buSzTx/>
              <a:buFontTx/>
              <a:buNone/>
              <a:defRPr/>
            </a:pPr>
            <a:r>
              <a:rPr kumimoji="1" lang="en-US" altLang="zh-CN" sz="2800" b="0" i="0" u="none" strike="noStrike" kern="1200" cap="none" spc="0" normalizeH="0" baseline="0" noProof="0" dirty="0">
                <a:ln w="12700">
                  <a:noFill/>
                </a:ln>
                <a:solidFill>
                  <a:schemeClr val="bg1"/>
                </a:solidFill>
                <a:effectLst>
                  <a:outerShdw blurRad="38100" dist="38100" dir="2700000" algn="tl">
                    <a:srgbClr val="000000">
                      <a:alpha val="43137"/>
                    </a:srgbClr>
                  </a:outerShdw>
                </a:effectLst>
                <a:uLnTx/>
                <a:uFillTx/>
                <a:latin typeface="OPPOSans H"/>
                <a:ea typeface="OPPOSans H"/>
                <a:cs typeface="OPPOSans H"/>
              </a:rPr>
              <a:t>CONTENTS</a:t>
            </a:r>
            <a:endParaRPr kumimoji="1" lang="zh-CN" altLang="en-US" sz="2800" b="0" i="0" u="none" strike="noStrike" kern="1200" cap="none" spc="0" normalizeH="0" baseline="0" noProof="0" dirty="0">
              <a:solidFill>
                <a:schemeClr val="bg1"/>
              </a:solidFill>
              <a:effectLst>
                <a:outerShdw blurRad="38100" dist="38100" dir="2700000" algn="tl">
                  <a:srgbClr val="000000">
                    <a:alpha val="43137"/>
                  </a:srgbClr>
                </a:outerShdw>
              </a:effectLst>
              <a:uLnTx/>
              <a:uFillTx/>
              <a:latin typeface="等线" panose="02010600030101010101" charset="-122"/>
              <a:ea typeface="等线" panose="02010600030101010101" charset="-122"/>
            </a:endParaRPr>
          </a:p>
        </p:txBody>
      </p:sp>
      <p:sp>
        <p:nvSpPr>
          <p:cNvPr id="123" name="文本框 122"/>
          <p:cNvSpPr txBox="1"/>
          <p:nvPr>
            <p:custDataLst>
              <p:tags r:id="rId11"/>
            </p:custDataLst>
          </p:nvPr>
        </p:nvSpPr>
        <p:spPr>
          <a:xfrm>
            <a:off x="7692498" y="1418965"/>
            <a:ext cx="3450266" cy="523220"/>
          </a:xfrm>
          <a:prstGeom prst="rect">
            <a:avLst/>
          </a:prstGeom>
          <a:noFill/>
        </p:spPr>
        <p:txBody>
          <a:bodyPr wrap="square" rtlCol="0">
            <a:spAutoFit/>
          </a:bodyPr>
          <a:lstStyle/>
          <a:p>
            <a:r>
              <a:rPr lang="zh-CN" altLang="en-US" sz="2800" dirty="0">
                <a:latin typeface="+mj-ea"/>
                <a:ea typeface="+mj-ea"/>
              </a:rPr>
              <a:t>慢阻肺概述</a:t>
            </a:r>
            <a:endParaRPr lang="zh-CN" altLang="en-US" sz="2800" dirty="0">
              <a:latin typeface="+mj-ea"/>
              <a:ea typeface="+mj-ea"/>
            </a:endParaRPr>
          </a:p>
        </p:txBody>
      </p:sp>
      <p:sp>
        <p:nvSpPr>
          <p:cNvPr id="124" name="文本框 123"/>
          <p:cNvSpPr txBox="1"/>
          <p:nvPr>
            <p:custDataLst>
              <p:tags r:id="rId12"/>
            </p:custDataLst>
          </p:nvPr>
        </p:nvSpPr>
        <p:spPr>
          <a:xfrm>
            <a:off x="7692498" y="2719158"/>
            <a:ext cx="3450266" cy="521970"/>
          </a:xfrm>
          <a:prstGeom prst="rect">
            <a:avLst/>
          </a:prstGeom>
          <a:noFill/>
        </p:spPr>
        <p:txBody>
          <a:bodyPr wrap="square" rtlCol="0">
            <a:spAutoFit/>
          </a:bodyPr>
          <a:lstStyle/>
          <a:p>
            <a:r>
              <a:rPr lang="zh-CN" altLang="en-US" sz="2800" dirty="0">
                <a:latin typeface="+mj-ea"/>
                <a:ea typeface="+mj-ea"/>
              </a:rPr>
              <a:t>慢阻肺症状</a:t>
            </a:r>
            <a:endParaRPr lang="zh-CN" altLang="en-US" sz="2800" dirty="0">
              <a:latin typeface="+mj-ea"/>
              <a:ea typeface="+mj-ea"/>
            </a:endParaRPr>
          </a:p>
        </p:txBody>
      </p:sp>
      <p:sp>
        <p:nvSpPr>
          <p:cNvPr id="125" name="文本框 124"/>
          <p:cNvSpPr txBox="1"/>
          <p:nvPr>
            <p:custDataLst>
              <p:tags r:id="rId13"/>
            </p:custDataLst>
          </p:nvPr>
        </p:nvSpPr>
        <p:spPr>
          <a:xfrm>
            <a:off x="7692498" y="4019351"/>
            <a:ext cx="3450266" cy="523220"/>
          </a:xfrm>
          <a:prstGeom prst="rect">
            <a:avLst/>
          </a:prstGeom>
          <a:noFill/>
        </p:spPr>
        <p:txBody>
          <a:bodyPr wrap="square" rtlCol="0">
            <a:spAutoFit/>
          </a:bodyPr>
          <a:lstStyle/>
          <a:p>
            <a:r>
              <a:rPr lang="zh-CN" altLang="en-US" sz="2800" dirty="0">
                <a:latin typeface="+mj-ea"/>
                <a:ea typeface="+mj-ea"/>
              </a:rPr>
              <a:t>慢阻肺的治疗方式</a:t>
            </a:r>
            <a:endParaRPr lang="zh-CN" altLang="en-US" sz="2800" dirty="0">
              <a:latin typeface="+mj-ea"/>
              <a:ea typeface="+mj-ea"/>
            </a:endParaRPr>
          </a:p>
        </p:txBody>
      </p:sp>
      <p:sp>
        <p:nvSpPr>
          <p:cNvPr id="126" name="文本框 125"/>
          <p:cNvSpPr txBox="1"/>
          <p:nvPr>
            <p:custDataLst>
              <p:tags r:id="rId14"/>
            </p:custDataLst>
          </p:nvPr>
        </p:nvSpPr>
        <p:spPr>
          <a:xfrm>
            <a:off x="7692498" y="5319543"/>
            <a:ext cx="3450266" cy="521970"/>
          </a:xfrm>
          <a:prstGeom prst="rect">
            <a:avLst/>
          </a:prstGeom>
          <a:noFill/>
        </p:spPr>
        <p:txBody>
          <a:bodyPr wrap="square" rtlCol="0">
            <a:spAutoFit/>
          </a:bodyPr>
          <a:lstStyle/>
          <a:p>
            <a:r>
              <a:rPr lang="zh-CN" altLang="en-US" sz="2800" dirty="0">
                <a:latin typeface="+mj-ea"/>
                <a:ea typeface="+mj-ea"/>
              </a:rPr>
              <a:t>慢阻肺的预防</a:t>
            </a:r>
            <a:endParaRPr lang="zh-CN" altLang="en-US" sz="2800" dirty="0">
              <a:latin typeface="+mj-ea"/>
              <a:ea typeface="+mj-ea"/>
            </a:endParaRPr>
          </a:p>
        </p:txBody>
      </p:sp>
      <p:sp>
        <p:nvSpPr>
          <p:cNvPr id="127" name="任意多边形: 形状 126"/>
          <p:cNvSpPr/>
          <p:nvPr/>
        </p:nvSpPr>
        <p:spPr>
          <a:xfrm flipH="1">
            <a:off x="0" y="5396076"/>
            <a:ext cx="1263073" cy="1463964"/>
          </a:xfrm>
          <a:custGeom>
            <a:avLst/>
            <a:gdLst>
              <a:gd name="connsiteX0" fmla="*/ 1057564 w 1263073"/>
              <a:gd name="connsiteY0" fmla="*/ 0 h 1463964"/>
              <a:gd name="connsiteX1" fmla="*/ 1165694 w 1263073"/>
              <a:gd name="connsiteY1" fmla="*/ 5460 h 1463964"/>
              <a:gd name="connsiteX2" fmla="*/ 1263073 w 1263073"/>
              <a:gd name="connsiteY2" fmla="*/ 20322 h 1463964"/>
              <a:gd name="connsiteX3" fmla="*/ 1263073 w 1263073"/>
              <a:gd name="connsiteY3" fmla="*/ 1463964 h 1463964"/>
              <a:gd name="connsiteX4" fmla="*/ 81478 w 1263073"/>
              <a:gd name="connsiteY4" fmla="*/ 1463964 h 1463964"/>
              <a:gd name="connsiteX5" fmla="*/ 21486 w 1263073"/>
              <a:gd name="connsiteY5" fmla="*/ 1270700 h 1463964"/>
              <a:gd name="connsiteX6" fmla="*/ 0 w 1263073"/>
              <a:gd name="connsiteY6" fmla="*/ 1057564 h 1463964"/>
              <a:gd name="connsiteX7" fmla="*/ 1057564 w 1263073"/>
              <a:gd name="connsiteY7" fmla="*/ 0 h 146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73" h="1463964">
                <a:moveTo>
                  <a:pt x="1057564" y="0"/>
                </a:moveTo>
                <a:cubicBezTo>
                  <a:pt x="1094069" y="0"/>
                  <a:pt x="1130141" y="1850"/>
                  <a:pt x="1165694" y="5460"/>
                </a:cubicBezTo>
                <a:lnTo>
                  <a:pt x="1263073" y="20322"/>
                </a:lnTo>
                <a:lnTo>
                  <a:pt x="1263073" y="1463964"/>
                </a:lnTo>
                <a:lnTo>
                  <a:pt x="81478" y="1463964"/>
                </a:lnTo>
                <a:lnTo>
                  <a:pt x="21486" y="1270700"/>
                </a:lnTo>
                <a:cubicBezTo>
                  <a:pt x="7398" y="1201855"/>
                  <a:pt x="0" y="1130574"/>
                  <a:pt x="0" y="1057564"/>
                </a:cubicBezTo>
                <a:cubicBezTo>
                  <a:pt x="0" y="473488"/>
                  <a:pt x="473488" y="0"/>
                  <a:pt x="1057564" y="0"/>
                </a:cubicBezTo>
                <a:close/>
              </a:path>
            </a:pathLst>
          </a:custGeom>
          <a:gradFill>
            <a:gsLst>
              <a:gs pos="29000">
                <a:schemeClr val="accent1">
                  <a:alpha val="50000"/>
                </a:schemeClr>
              </a:gs>
              <a:gs pos="100000">
                <a:schemeClr val="accent1">
                  <a:lumMod val="60000"/>
                  <a:lumOff val="40000"/>
                  <a:alpha val="2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solidFill>
                <a:srgbClr val="000000"/>
              </a:solidFill>
              <a:latin typeface="等线" panose="02010600030101010101" charset="-122"/>
              <a:ea typeface="等线" panose="0201060003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895350" y="4816475"/>
            <a:ext cx="5770880" cy="1772920"/>
          </a:xfrm>
          <a:prstGeom prst="roundRect">
            <a:avLst>
              <a:gd name="adj" fmla="val 3116"/>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nvSpPr>
        <p:spPr>
          <a:xfrm>
            <a:off x="895350" y="4765040"/>
            <a:ext cx="5770880" cy="1772920"/>
          </a:xfrm>
          <a:prstGeom prst="roundRect">
            <a:avLst>
              <a:gd name="adj" fmla="val 3116"/>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922655" y="1682750"/>
            <a:ext cx="6786245" cy="2400935"/>
          </a:xfrm>
          <a:prstGeom prst="roundRect">
            <a:avLst>
              <a:gd name="adj" fmla="val 4866"/>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2607310" cy="521970"/>
          </a:xfrm>
          <a:prstGeom prst="rect">
            <a:avLst/>
          </a:prstGeom>
          <a:noFill/>
        </p:spPr>
        <p:txBody>
          <a:bodyPr wrap="square" rtlCol="0" anchor="t">
            <a:spAutoFit/>
          </a:bodyPr>
          <a:p>
            <a:r>
              <a:rPr lang="zh-CN" altLang="en-US" sz="2800" b="1" dirty="0">
                <a:latin typeface="方正小标宋简体" panose="03000509000000000000" charset="-122"/>
                <a:ea typeface="方正小标宋简体" panose="03000509000000000000" charset="-122"/>
                <a:sym typeface="+mn-ea"/>
              </a:rPr>
              <a:t>慢阻肺是什么？</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grpSp>
        <p:nvGrpSpPr>
          <p:cNvPr id="7" name="组合 6"/>
          <p:cNvGrpSpPr/>
          <p:nvPr/>
        </p:nvGrpSpPr>
        <p:grpSpPr>
          <a:xfrm>
            <a:off x="306070" y="153035"/>
            <a:ext cx="614680" cy="614680"/>
            <a:chOff x="482" y="241"/>
            <a:chExt cx="968" cy="968"/>
          </a:xfrm>
        </p:grpSpPr>
        <p:sp>
          <p:nvSpPr>
            <p:cNvPr id="5" name="椭圆 4"/>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放大镜"/>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0" y="359"/>
              <a:ext cx="702" cy="702"/>
            </a:xfrm>
            <a:prstGeom prst="rect">
              <a:avLst/>
            </a:prstGeom>
          </p:spPr>
        </p:pic>
      </p:grpSp>
      <p:sp>
        <p:nvSpPr>
          <p:cNvPr id="8" name="文本框 7"/>
          <p:cNvSpPr txBox="1"/>
          <p:nvPr/>
        </p:nvSpPr>
        <p:spPr>
          <a:xfrm>
            <a:off x="980440" y="1635760"/>
            <a:ext cx="6515735" cy="2399665"/>
          </a:xfrm>
          <a:prstGeom prst="rect">
            <a:avLst/>
          </a:prstGeom>
        </p:spPr>
        <p:txBody>
          <a:bodyPr wrap="square">
            <a:spAutoFit/>
          </a:bodyPr>
          <a:p>
            <a:pPr indent="0" fontAlgn="auto">
              <a:lnSpc>
                <a:spcPct val="150000"/>
              </a:lnSpc>
              <a:spcAft>
                <a:spcPts val="0"/>
              </a:spcAft>
            </a:pPr>
            <a:r>
              <a:rPr lang="zh-CN" altLang="en-US" sz="2800" b="1">
                <a:solidFill>
                  <a:schemeClr val="accent6">
                    <a:lumMod val="50000"/>
                  </a:schemeClr>
                </a:solidFill>
              </a:rPr>
              <a:t>“慢阻肺”</a:t>
            </a:r>
            <a:r>
              <a:rPr lang="zh-CN" altLang="en-US"/>
              <a:t>全称慢性阻塞性肺疾病（</a:t>
            </a:r>
            <a:r>
              <a:rPr lang="en-US" altLang="zh-CN"/>
              <a:t>Chronic Obstructive Pulmonary Disease</a:t>
            </a:r>
            <a:r>
              <a:rPr lang="zh-CN" altLang="en-US"/>
              <a:t>，</a:t>
            </a:r>
            <a:r>
              <a:rPr lang="en-US" altLang="zh-CN"/>
              <a:t>COPD</a:t>
            </a:r>
            <a:r>
              <a:rPr lang="zh-CN" altLang="en-US"/>
              <a:t>）是一种常见的呼吸系统疾病。它是</a:t>
            </a:r>
            <a:r>
              <a:rPr lang="zh-CN" altLang="en-US" b="1">
                <a:solidFill>
                  <a:schemeClr val="accent1">
                    <a:lumMod val="75000"/>
                  </a:schemeClr>
                </a:solidFill>
              </a:rPr>
              <a:t>一种具有气流受限特征的可以预防和治疗的慢性支气管炎和（或）肺气肿</a:t>
            </a:r>
            <a:r>
              <a:rPr lang="zh-CN" altLang="en-US"/>
              <a:t>，是一种可进一步发展为肺心病和呼吸衰竭的常见慢性疾病。</a:t>
            </a:r>
            <a:endParaRPr lang="zh-CN" altLang="en-US"/>
          </a:p>
        </p:txBody>
      </p:sp>
      <p:sp>
        <p:nvSpPr>
          <p:cNvPr id="9" name="文本框 8"/>
          <p:cNvSpPr txBox="1"/>
          <p:nvPr/>
        </p:nvSpPr>
        <p:spPr>
          <a:xfrm>
            <a:off x="980440" y="1014730"/>
            <a:ext cx="159067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chemeClr val="accent1">
                    <a:lumMod val="75000"/>
                  </a:schemeClr>
                </a:solidFill>
              </a:rPr>
              <a:t>定义</a:t>
            </a:r>
            <a:endParaRPr lang="zh-CN" altLang="en-US" sz="2800" b="1">
              <a:solidFill>
                <a:schemeClr val="accent1">
                  <a:lumMod val="75000"/>
                </a:schemeClr>
              </a:solidFill>
            </a:endParaRPr>
          </a:p>
        </p:txBody>
      </p:sp>
      <p:sp>
        <p:nvSpPr>
          <p:cNvPr id="11" name="圆角矩形 10"/>
          <p:cNvSpPr/>
          <p:nvPr/>
        </p:nvSpPr>
        <p:spPr>
          <a:xfrm>
            <a:off x="2937510" y="4217670"/>
            <a:ext cx="1686560" cy="412115"/>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FFFF"/>
                </a:solidFill>
                <a:sym typeface="+mn-ea"/>
              </a:rPr>
              <a:t>慢性支气管炎</a:t>
            </a:r>
            <a:endParaRPr lang="zh-CN" altLang="en-US" b="1">
              <a:solidFill>
                <a:srgbClr val="FFFFFF"/>
              </a:solidFill>
              <a:sym typeface="+mn-ea"/>
            </a:endParaRPr>
          </a:p>
        </p:txBody>
      </p:sp>
      <p:sp>
        <p:nvSpPr>
          <p:cNvPr id="12" name="文本框 11"/>
          <p:cNvSpPr txBox="1"/>
          <p:nvPr/>
        </p:nvSpPr>
        <p:spPr>
          <a:xfrm>
            <a:off x="1008380" y="4880610"/>
            <a:ext cx="5544820" cy="1529715"/>
          </a:xfrm>
          <a:prstGeom prst="rect">
            <a:avLst/>
          </a:prstGeom>
          <a:noFill/>
        </p:spPr>
        <p:txBody>
          <a:bodyPr wrap="square" rtlCol="0" anchor="t">
            <a:spAutoFit/>
          </a:bodyPr>
          <a:p>
            <a:pPr marL="285750" indent="-285750">
              <a:lnSpc>
                <a:spcPct val="130000"/>
              </a:lnSpc>
              <a:buFont typeface="Arial" panose="020B0604020202020204" pitchFamily="34" charset="0"/>
              <a:buChar char="•"/>
            </a:pPr>
            <a:r>
              <a:rPr lang="zh-CN" altLang="en-US">
                <a:sym typeface="+mn-ea"/>
              </a:rPr>
              <a:t>是指支气管粘膜及其周围组织的慢性非特异性炎症</a:t>
            </a:r>
            <a:endParaRPr lang="zh-CN" altLang="en-US"/>
          </a:p>
          <a:p>
            <a:pPr marL="285750" indent="-285750">
              <a:lnSpc>
                <a:spcPct val="130000"/>
              </a:lnSpc>
              <a:buFont typeface="Arial" panose="020B0604020202020204" pitchFamily="34" charset="0"/>
              <a:buChar char="•"/>
            </a:pPr>
            <a:r>
              <a:rPr lang="zh-CN" altLang="en-US">
                <a:sym typeface="+mn-ea"/>
              </a:rPr>
              <a:t>临床上以</a:t>
            </a:r>
            <a:r>
              <a:rPr lang="zh-CN" altLang="en-US" b="1">
                <a:solidFill>
                  <a:schemeClr val="accent1">
                    <a:lumMod val="50000"/>
                  </a:schemeClr>
                </a:solidFill>
                <a:sym typeface="+mn-ea"/>
              </a:rPr>
              <a:t>咳嗽咳痰或伴喘息，以及反复发作的慢性过程</a:t>
            </a:r>
            <a:r>
              <a:rPr lang="zh-CN" altLang="en-US">
                <a:sym typeface="+mn-ea"/>
              </a:rPr>
              <a:t>为特征</a:t>
            </a:r>
            <a:endParaRPr lang="zh-CN" altLang="en-US"/>
          </a:p>
          <a:p>
            <a:pPr marL="285750" indent="-285750">
              <a:lnSpc>
                <a:spcPct val="130000"/>
              </a:lnSpc>
              <a:buFont typeface="Arial" panose="020B0604020202020204" pitchFamily="34" charset="0"/>
              <a:buChar char="•"/>
            </a:pPr>
            <a:r>
              <a:rPr lang="zh-CN" altLang="en-US">
                <a:sym typeface="+mn-ea"/>
              </a:rPr>
              <a:t>常见病，随年龄而增高，中老年常见</a:t>
            </a:r>
            <a:endParaRPr lang="zh-CN" altLang="en-US">
              <a:sym typeface="+mn-ea"/>
            </a:endParaRPr>
          </a:p>
        </p:txBody>
      </p:sp>
      <p:sp>
        <p:nvSpPr>
          <p:cNvPr id="15" name="圆角矩形 14"/>
          <p:cNvSpPr/>
          <p:nvPr/>
        </p:nvSpPr>
        <p:spPr>
          <a:xfrm>
            <a:off x="6896100" y="4821555"/>
            <a:ext cx="4491990" cy="1772920"/>
          </a:xfrm>
          <a:prstGeom prst="roundRect">
            <a:avLst>
              <a:gd name="adj" fmla="val 3116"/>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6" name="圆角矩形 15"/>
          <p:cNvSpPr/>
          <p:nvPr/>
        </p:nvSpPr>
        <p:spPr>
          <a:xfrm>
            <a:off x="6896100" y="4770120"/>
            <a:ext cx="4491990" cy="1772920"/>
          </a:xfrm>
          <a:prstGeom prst="roundRect">
            <a:avLst>
              <a:gd name="adj" fmla="val 3116"/>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7" name="圆角矩形 16"/>
          <p:cNvSpPr/>
          <p:nvPr/>
        </p:nvSpPr>
        <p:spPr>
          <a:xfrm>
            <a:off x="8298815" y="4145915"/>
            <a:ext cx="1686560" cy="412115"/>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FFFF"/>
                </a:solidFill>
                <a:sym typeface="+mn-ea"/>
              </a:rPr>
              <a:t>肺气肿</a:t>
            </a:r>
            <a:endParaRPr lang="en-US" altLang="zh-CN" b="1">
              <a:solidFill>
                <a:srgbClr val="FFFFFF"/>
              </a:solidFill>
              <a:sym typeface="+mn-ea"/>
            </a:endParaRPr>
          </a:p>
        </p:txBody>
      </p:sp>
      <p:sp>
        <p:nvSpPr>
          <p:cNvPr id="18" name="文本框 17"/>
          <p:cNvSpPr txBox="1"/>
          <p:nvPr/>
        </p:nvSpPr>
        <p:spPr>
          <a:xfrm>
            <a:off x="6984365" y="4885690"/>
            <a:ext cx="4315460" cy="1529715"/>
          </a:xfrm>
          <a:prstGeom prst="rect">
            <a:avLst/>
          </a:prstGeom>
          <a:noFill/>
        </p:spPr>
        <p:txBody>
          <a:bodyPr wrap="square" rtlCol="0" anchor="t">
            <a:spAutoFit/>
          </a:bodyPr>
          <a:p>
            <a:pPr marL="285750" indent="-285750">
              <a:lnSpc>
                <a:spcPct val="130000"/>
              </a:lnSpc>
              <a:buFont typeface="Arial" panose="020B0604020202020204" pitchFamily="34" charset="0"/>
              <a:buChar char="•"/>
            </a:pPr>
            <a:r>
              <a:rPr lang="zh-CN" altLang="en-US">
                <a:sym typeface="+mn-ea"/>
              </a:rPr>
              <a:t>是指终末细支气管远端的气腔异常而持久的扩张，并伴有气囊壁的破坏，而无明显肺纤维化</a:t>
            </a:r>
            <a:endParaRPr lang="zh-CN" altLang="en-US">
              <a:sym typeface="+mn-ea"/>
            </a:endParaRPr>
          </a:p>
          <a:p>
            <a:pPr marL="285750" indent="-285750">
              <a:lnSpc>
                <a:spcPct val="130000"/>
              </a:lnSpc>
              <a:buFont typeface="Arial" panose="020B0604020202020204" pitchFamily="34" charset="0"/>
              <a:buChar char="•"/>
            </a:pPr>
            <a:endParaRPr lang="zh-CN" altLang="en-US">
              <a:sym typeface="+mn-ea"/>
            </a:endParaRPr>
          </a:p>
        </p:txBody>
      </p:sp>
      <p:pic>
        <p:nvPicPr>
          <p:cNvPr id="19" name="https://photo-static-api.fotomore.com/creative/vcg/400/new/VCG41N2167862078.jpg?uid=386&amp;timestamp=1743561979&amp;sign=b3e65ca3cb07f6d3a9e89550e0f77f12" descr="慢性阻塞性肺病信息图表现为肺气肿和支气管炎两种形式"/>
          <p:cNvPicPr>
            <a:picLocks noChangeAspect="1"/>
          </p:cNvPicPr>
          <p:nvPr/>
        </p:nvPicPr>
        <p:blipFill>
          <a:blip r:embed="rId3"/>
          <a:srcRect l="7816" t="14019" r="7495"/>
          <a:stretch>
            <a:fillRect/>
          </a:stretch>
        </p:blipFill>
        <p:spPr>
          <a:xfrm>
            <a:off x="7708900" y="1348740"/>
            <a:ext cx="4018280" cy="2714625"/>
          </a:xfrm>
          <a:prstGeom prst="rect">
            <a:avLst/>
          </a:prstGeom>
        </p:spPr>
      </p:pic>
      <p:sp>
        <p:nvSpPr>
          <p:cNvPr id="20" name="矩形 19"/>
          <p:cNvSpPr/>
          <p:nvPr/>
        </p:nvSpPr>
        <p:spPr>
          <a:xfrm>
            <a:off x="0" y="6734810"/>
            <a:ext cx="12192000" cy="12319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圆柱形 64"/>
          <p:cNvSpPr/>
          <p:nvPr/>
        </p:nvSpPr>
        <p:spPr>
          <a:xfrm>
            <a:off x="711835" y="6259830"/>
            <a:ext cx="2573655" cy="341630"/>
          </a:xfrm>
          <a:prstGeom prst="can">
            <a:avLst>
              <a:gd name="adj" fmla="val 40070"/>
            </a:avLst>
          </a:prstGeom>
          <a:solidFill>
            <a:schemeClr val="bg1">
              <a:lumMod val="75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4" name="圆柱形 63"/>
          <p:cNvSpPr/>
          <p:nvPr/>
        </p:nvSpPr>
        <p:spPr>
          <a:xfrm>
            <a:off x="1007745" y="5980430"/>
            <a:ext cx="1905000" cy="361315"/>
          </a:xfrm>
          <a:prstGeom prst="can">
            <a:avLst>
              <a:gd name="adj" fmla="val 40070"/>
            </a:avLst>
          </a:prstGeom>
          <a:solidFill>
            <a:schemeClr val="bg1">
              <a:lumMod val="75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1" name="圆角矩形 60"/>
          <p:cNvSpPr/>
          <p:nvPr/>
        </p:nvSpPr>
        <p:spPr>
          <a:xfrm>
            <a:off x="9090025" y="4855210"/>
            <a:ext cx="2058035" cy="1371600"/>
          </a:xfrm>
          <a:prstGeom prst="roundRect">
            <a:avLst>
              <a:gd name="adj" fmla="val 7083"/>
            </a:avLst>
          </a:prstGeom>
          <a:solidFill>
            <a:srgbClr val="EDDCDE"/>
          </a:solidFill>
          <a:ln>
            <a:solidFill>
              <a:schemeClr val="accent6">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4556125" cy="521970"/>
          </a:xfrm>
          <a:prstGeom prst="rect">
            <a:avLst/>
          </a:prstGeom>
          <a:noFill/>
        </p:spPr>
        <p:txBody>
          <a:bodyPr wrap="square" rtlCol="0" anchor="t">
            <a:spAutoFit/>
          </a:bodyPr>
          <a:p>
            <a:r>
              <a:rPr lang="zh-CN" altLang="en-US" sz="2800" b="1" dirty="0">
                <a:latin typeface="方正小标宋简体" panose="03000509000000000000" charset="-122"/>
                <a:ea typeface="方正小标宋简体" panose="03000509000000000000" charset="-122"/>
                <a:sym typeface="+mn-ea"/>
              </a:rPr>
              <a:t>慢性阻塞性肺疾病的特征</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圆角矩形 20"/>
          <p:cNvSpPr/>
          <p:nvPr/>
        </p:nvSpPr>
        <p:spPr>
          <a:xfrm>
            <a:off x="4054475" y="1020445"/>
            <a:ext cx="4105275" cy="470535"/>
          </a:xfrm>
          <a:prstGeom prst="roundRect">
            <a:avLst>
              <a:gd name="adj" fmla="val 20512"/>
            </a:avLst>
          </a:prstGeom>
          <a:solidFill>
            <a:schemeClr val="accent1">
              <a:lumMod val="75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dirty="0">
                <a:latin typeface="方正小标宋简体" panose="03000509000000000000" charset="-122"/>
                <a:ea typeface="方正小标宋简体" panose="03000509000000000000" charset="-122"/>
                <a:sym typeface="+mn-ea"/>
              </a:rPr>
              <a:t>慢性阻塞性肺疾病的特征</a:t>
            </a:r>
            <a:endParaRPr lang="zh-CN" altLang="en-US" sz="2400" b="1" dirty="0">
              <a:latin typeface="方正小标宋简体" panose="03000509000000000000" charset="-122"/>
              <a:ea typeface="方正小标宋简体" panose="03000509000000000000" charset="-122"/>
              <a:sym typeface="+mn-ea"/>
            </a:endParaRPr>
          </a:p>
        </p:txBody>
      </p:sp>
      <p:sp>
        <p:nvSpPr>
          <p:cNvPr id="25" name="圆角矩形 24"/>
          <p:cNvSpPr/>
          <p:nvPr/>
        </p:nvSpPr>
        <p:spPr>
          <a:xfrm>
            <a:off x="3733800" y="2023745"/>
            <a:ext cx="2156460" cy="1440815"/>
          </a:xfrm>
          <a:prstGeom prst="roundRect">
            <a:avLst>
              <a:gd name="adj" fmla="val 5585"/>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3" name="圆角矩形 22"/>
          <p:cNvSpPr/>
          <p:nvPr/>
        </p:nvSpPr>
        <p:spPr>
          <a:xfrm>
            <a:off x="4062095" y="1800860"/>
            <a:ext cx="1499870" cy="379730"/>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ym typeface="+mn-ea"/>
              </a:rPr>
              <a:t>阻塞性</a:t>
            </a:r>
            <a:endParaRPr lang="zh-CN" altLang="en-US" sz="2000" b="1">
              <a:sym typeface="+mn-ea"/>
            </a:endParaRPr>
          </a:p>
        </p:txBody>
      </p:sp>
      <p:sp>
        <p:nvSpPr>
          <p:cNvPr id="24" name="文本框 23"/>
          <p:cNvSpPr txBox="1"/>
          <p:nvPr/>
        </p:nvSpPr>
        <p:spPr>
          <a:xfrm>
            <a:off x="3801110" y="2274570"/>
            <a:ext cx="2022475" cy="1050925"/>
          </a:xfrm>
          <a:prstGeom prst="rect">
            <a:avLst/>
          </a:prstGeom>
          <a:noFill/>
        </p:spPr>
        <p:txBody>
          <a:bodyPr wrap="square" rtlCol="0" anchor="t">
            <a:spAutoFit/>
          </a:bodyPr>
          <a:p>
            <a:pPr>
              <a:lnSpc>
                <a:spcPct val="130000"/>
              </a:lnSpc>
            </a:pPr>
            <a:r>
              <a:rPr lang="zh-CN" altLang="en-US" sz="1600">
                <a:sym typeface="+mn-ea"/>
              </a:rPr>
              <a:t>意味着气道变窄，使空气进出肺部受限，包括呼气和吸气</a:t>
            </a:r>
            <a:endParaRPr lang="zh-CN" altLang="en-US" sz="1600">
              <a:sym typeface="+mn-ea"/>
            </a:endParaRPr>
          </a:p>
        </p:txBody>
      </p:sp>
      <p:sp>
        <p:nvSpPr>
          <p:cNvPr id="28" name="圆角矩形 27"/>
          <p:cNvSpPr/>
          <p:nvPr/>
        </p:nvSpPr>
        <p:spPr>
          <a:xfrm>
            <a:off x="1128395" y="2023745"/>
            <a:ext cx="2156460" cy="1440815"/>
          </a:xfrm>
          <a:prstGeom prst="roundRect">
            <a:avLst>
              <a:gd name="adj" fmla="val 5585"/>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圆角矩形 28"/>
          <p:cNvSpPr/>
          <p:nvPr/>
        </p:nvSpPr>
        <p:spPr>
          <a:xfrm>
            <a:off x="1456690" y="1800860"/>
            <a:ext cx="1499870" cy="379730"/>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ym typeface="+mn-ea"/>
              </a:rPr>
              <a:t>慢性</a:t>
            </a:r>
            <a:endParaRPr lang="zh-CN" altLang="en-US" sz="2000" b="1">
              <a:sym typeface="+mn-ea"/>
            </a:endParaRPr>
          </a:p>
        </p:txBody>
      </p:sp>
      <p:sp>
        <p:nvSpPr>
          <p:cNvPr id="30" name="文本框 29"/>
          <p:cNvSpPr txBox="1"/>
          <p:nvPr/>
        </p:nvSpPr>
        <p:spPr>
          <a:xfrm>
            <a:off x="1195705" y="2274570"/>
            <a:ext cx="2022475" cy="386080"/>
          </a:xfrm>
          <a:prstGeom prst="rect">
            <a:avLst/>
          </a:prstGeom>
          <a:noFill/>
        </p:spPr>
        <p:txBody>
          <a:bodyPr wrap="square" rtlCol="0" anchor="t">
            <a:spAutoFit/>
          </a:bodyPr>
          <a:p>
            <a:pPr algn="ctr">
              <a:lnSpc>
                <a:spcPct val="120000"/>
              </a:lnSpc>
            </a:pPr>
            <a:r>
              <a:rPr lang="zh-CN" altLang="en-US" sz="1600">
                <a:sym typeface="+mn-ea"/>
              </a:rPr>
              <a:t>指长期的</a:t>
            </a:r>
            <a:endParaRPr lang="zh-CN" altLang="en-US" sz="1600">
              <a:sym typeface="+mn-ea"/>
            </a:endParaRPr>
          </a:p>
        </p:txBody>
      </p:sp>
      <p:sp>
        <p:nvSpPr>
          <p:cNvPr id="32" name="圆角矩形 31"/>
          <p:cNvSpPr/>
          <p:nvPr/>
        </p:nvSpPr>
        <p:spPr>
          <a:xfrm>
            <a:off x="8944610" y="2023745"/>
            <a:ext cx="2156460" cy="1440815"/>
          </a:xfrm>
          <a:prstGeom prst="roundRect">
            <a:avLst>
              <a:gd name="adj" fmla="val 5585"/>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33" name="圆角矩形 32"/>
          <p:cNvSpPr/>
          <p:nvPr/>
        </p:nvSpPr>
        <p:spPr>
          <a:xfrm>
            <a:off x="9272905" y="1800860"/>
            <a:ext cx="1499870" cy="379730"/>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ym typeface="+mn-ea"/>
              </a:rPr>
              <a:t>疾病</a:t>
            </a:r>
            <a:endParaRPr lang="zh-CN" altLang="en-US" sz="2000" b="1">
              <a:sym typeface="+mn-ea"/>
            </a:endParaRPr>
          </a:p>
        </p:txBody>
      </p:sp>
      <p:sp>
        <p:nvSpPr>
          <p:cNvPr id="34" name="文本框 33"/>
          <p:cNvSpPr txBox="1"/>
          <p:nvPr/>
        </p:nvSpPr>
        <p:spPr>
          <a:xfrm>
            <a:off x="9011920" y="2274570"/>
            <a:ext cx="2022475" cy="681355"/>
          </a:xfrm>
          <a:prstGeom prst="rect">
            <a:avLst/>
          </a:prstGeom>
          <a:noFill/>
        </p:spPr>
        <p:txBody>
          <a:bodyPr wrap="square" rtlCol="0" anchor="t">
            <a:spAutoFit/>
          </a:bodyPr>
          <a:p>
            <a:pPr algn="ctr">
              <a:lnSpc>
                <a:spcPct val="120000"/>
              </a:lnSpc>
            </a:pPr>
            <a:r>
              <a:rPr lang="zh-CN" altLang="en-US" sz="1600">
                <a:sym typeface="+mn-ea"/>
              </a:rPr>
              <a:t>是一种疾病，而非老化、衰退</a:t>
            </a:r>
            <a:endParaRPr lang="zh-CN" altLang="en-US" sz="1600">
              <a:sym typeface="+mn-ea"/>
            </a:endParaRPr>
          </a:p>
        </p:txBody>
      </p:sp>
      <p:sp>
        <p:nvSpPr>
          <p:cNvPr id="36" name="圆角矩形 35"/>
          <p:cNvSpPr/>
          <p:nvPr/>
        </p:nvSpPr>
        <p:spPr>
          <a:xfrm>
            <a:off x="6339205" y="2023745"/>
            <a:ext cx="2156460" cy="1440815"/>
          </a:xfrm>
          <a:prstGeom prst="roundRect">
            <a:avLst>
              <a:gd name="adj" fmla="val 5585"/>
            </a:avLst>
          </a:prstGeom>
          <a:solidFill>
            <a:schemeClr val="bg1">
              <a:lumMod val="9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37" name="圆角矩形 36"/>
          <p:cNvSpPr/>
          <p:nvPr/>
        </p:nvSpPr>
        <p:spPr>
          <a:xfrm>
            <a:off x="6667500" y="1800860"/>
            <a:ext cx="1499870" cy="379730"/>
          </a:xfrm>
          <a:prstGeom prst="roundRect">
            <a:avLst/>
          </a:prstGeom>
          <a:solidFill>
            <a:schemeClr val="accent1">
              <a:lumMod val="5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ym typeface="+mn-ea"/>
              </a:rPr>
              <a:t>肺</a:t>
            </a:r>
            <a:endParaRPr lang="zh-CN" altLang="en-US" sz="2000" b="1">
              <a:sym typeface="+mn-ea"/>
            </a:endParaRPr>
          </a:p>
        </p:txBody>
      </p:sp>
      <p:sp>
        <p:nvSpPr>
          <p:cNvPr id="38" name="文本框 37"/>
          <p:cNvSpPr txBox="1"/>
          <p:nvPr/>
        </p:nvSpPr>
        <p:spPr>
          <a:xfrm>
            <a:off x="6406515" y="2274570"/>
            <a:ext cx="2022475" cy="681355"/>
          </a:xfrm>
          <a:prstGeom prst="rect">
            <a:avLst/>
          </a:prstGeom>
          <a:noFill/>
        </p:spPr>
        <p:txBody>
          <a:bodyPr wrap="square" rtlCol="0" anchor="t">
            <a:spAutoFit/>
          </a:bodyPr>
          <a:p>
            <a:pPr algn="ctr">
              <a:lnSpc>
                <a:spcPct val="120000"/>
              </a:lnSpc>
            </a:pPr>
            <a:r>
              <a:rPr lang="zh-CN" altLang="en-US" sz="1600">
                <a:sym typeface="+mn-ea"/>
              </a:rPr>
              <a:t>是指病变发生在肺和气道</a:t>
            </a:r>
            <a:endParaRPr lang="zh-CN" altLang="en-US" sz="1600">
              <a:sym typeface="+mn-ea"/>
            </a:endParaRPr>
          </a:p>
        </p:txBody>
      </p:sp>
      <p:cxnSp>
        <p:nvCxnSpPr>
          <p:cNvPr id="39" name="肘形连接符 38"/>
          <p:cNvCxnSpPr>
            <a:stCxn id="21" idx="1"/>
            <a:endCxn id="29" idx="0"/>
          </p:cNvCxnSpPr>
          <p:nvPr/>
        </p:nvCxnSpPr>
        <p:spPr>
          <a:xfrm rot="10800000" flipV="1">
            <a:off x="2206625" y="1256030"/>
            <a:ext cx="1847850" cy="544830"/>
          </a:xfrm>
          <a:prstGeom prst="bentConnector2">
            <a:avLst/>
          </a:prstGeom>
          <a:ln>
            <a:solidFill>
              <a:schemeClr val="tx1">
                <a:lumMod val="95000"/>
                <a:lumOff val="5000"/>
              </a:schemeClr>
            </a:solidFill>
            <a:tailEnd type="triangle"/>
          </a:ln>
        </p:spPr>
        <p:style>
          <a:lnRef idx="2">
            <a:schemeClr val="accent1"/>
          </a:lnRef>
          <a:fillRef idx="0">
            <a:srgbClr val="FFFFFF"/>
          </a:fillRef>
          <a:effectRef idx="0">
            <a:srgbClr val="FFFFFF"/>
          </a:effectRef>
          <a:fontRef idx="minor">
            <a:schemeClr val="tx1"/>
          </a:fontRef>
        </p:style>
      </p:cxnSp>
      <p:cxnSp>
        <p:nvCxnSpPr>
          <p:cNvPr id="41" name="直接箭头连接符 40"/>
          <p:cNvCxnSpPr/>
          <p:nvPr/>
        </p:nvCxnSpPr>
        <p:spPr>
          <a:xfrm flipV="1">
            <a:off x="4812030" y="1474470"/>
            <a:ext cx="0" cy="335915"/>
          </a:xfrm>
          <a:prstGeom prst="straightConnector1">
            <a:avLst/>
          </a:prstGeom>
          <a:ln>
            <a:solidFill>
              <a:schemeClr val="tx1">
                <a:lumMod val="95000"/>
                <a:lumOff val="5000"/>
              </a:schemeClr>
            </a:solidFill>
            <a:headEnd type="triangle"/>
            <a:tailEnd type="none"/>
          </a:ln>
        </p:spPr>
        <p:style>
          <a:lnRef idx="2">
            <a:schemeClr val="accent1"/>
          </a:lnRef>
          <a:fillRef idx="0">
            <a:srgbClr val="FFFFFF"/>
          </a:fillRef>
          <a:effectRef idx="0">
            <a:srgbClr val="FFFFFF"/>
          </a:effectRef>
          <a:fontRef idx="minor">
            <a:schemeClr val="tx1"/>
          </a:fontRef>
        </p:style>
      </p:cxnSp>
      <p:cxnSp>
        <p:nvCxnSpPr>
          <p:cNvPr id="42" name="直接箭头连接符 41"/>
          <p:cNvCxnSpPr>
            <a:stCxn id="37" idx="0"/>
          </p:cNvCxnSpPr>
          <p:nvPr/>
        </p:nvCxnSpPr>
        <p:spPr>
          <a:xfrm flipV="1">
            <a:off x="7417435" y="1474470"/>
            <a:ext cx="635" cy="326390"/>
          </a:xfrm>
          <a:prstGeom prst="straightConnector1">
            <a:avLst/>
          </a:prstGeom>
          <a:ln>
            <a:solidFill>
              <a:schemeClr val="tx1">
                <a:lumMod val="95000"/>
                <a:lumOff val="5000"/>
              </a:schemeClr>
            </a:solidFill>
            <a:headEnd type="triangle"/>
            <a:tailEnd type="none"/>
          </a:ln>
        </p:spPr>
        <p:style>
          <a:lnRef idx="2">
            <a:schemeClr val="accent1"/>
          </a:lnRef>
          <a:fillRef idx="0">
            <a:srgbClr val="FFFFFF"/>
          </a:fillRef>
          <a:effectRef idx="0">
            <a:srgbClr val="FFFFFF"/>
          </a:effectRef>
          <a:fontRef idx="minor">
            <a:schemeClr val="tx1"/>
          </a:fontRef>
        </p:style>
      </p:cxnSp>
      <p:cxnSp>
        <p:nvCxnSpPr>
          <p:cNvPr id="43" name="肘形连接符 42"/>
          <p:cNvCxnSpPr>
            <a:stCxn id="21" idx="3"/>
            <a:endCxn id="33" idx="0"/>
          </p:cNvCxnSpPr>
          <p:nvPr/>
        </p:nvCxnSpPr>
        <p:spPr>
          <a:xfrm>
            <a:off x="8159750" y="1256030"/>
            <a:ext cx="1863090" cy="544830"/>
          </a:xfrm>
          <a:prstGeom prst="bentConnector2">
            <a:avLst/>
          </a:prstGeom>
          <a:ln>
            <a:solidFill>
              <a:schemeClr val="tx1">
                <a:lumMod val="95000"/>
                <a:lumOff val="5000"/>
              </a:schemeClr>
            </a:solidFill>
            <a:tailEnd type="triangle"/>
          </a:ln>
        </p:spPr>
        <p:style>
          <a:lnRef idx="2">
            <a:schemeClr val="accent1"/>
          </a:lnRef>
          <a:fillRef idx="0">
            <a:srgbClr val="FFFFFF"/>
          </a:fillRef>
          <a:effectRef idx="0">
            <a:srgbClr val="FFFFFF"/>
          </a:effectRef>
          <a:fontRef idx="minor">
            <a:schemeClr val="tx1"/>
          </a:fontRef>
        </p:style>
      </p:cxnSp>
      <p:sp>
        <p:nvSpPr>
          <p:cNvPr id="45" name="文本框 44"/>
          <p:cNvSpPr txBox="1"/>
          <p:nvPr/>
        </p:nvSpPr>
        <p:spPr>
          <a:xfrm>
            <a:off x="3046095" y="3653155"/>
            <a:ext cx="3063240" cy="521970"/>
          </a:xfrm>
          <a:prstGeom prst="rect">
            <a:avLst/>
          </a:prstGeom>
          <a:noFill/>
        </p:spPr>
        <p:txBody>
          <a:bodyPr wrap="square" rtlCol="0" anchor="t">
            <a:spAutoFit/>
          </a:bodyPr>
          <a:p>
            <a:r>
              <a:rPr lang="zh-CN" altLang="en-US" sz="2800" b="1">
                <a:latin typeface="方正小标宋简体" panose="03000509000000000000" charset="-122"/>
                <a:ea typeface="方正小标宋简体" panose="03000509000000000000" charset="-122"/>
                <a:sym typeface="+mn-ea"/>
              </a:rPr>
              <a:t>慢阻肺常见吗？</a:t>
            </a:r>
            <a:endParaRPr lang="zh-CN" altLang="en-US" sz="2800" b="1">
              <a:latin typeface="方正小标宋简体" panose="03000509000000000000" charset="-122"/>
              <a:ea typeface="方正小标宋简体" panose="03000509000000000000" charset="-122"/>
              <a:sym typeface="+mn-ea"/>
            </a:endParaRPr>
          </a:p>
        </p:txBody>
      </p:sp>
      <p:pic>
        <p:nvPicPr>
          <p:cNvPr id="46" name="https://photo-static-api.fotomore.com/creative/vcg/400/new/VCG211388255038.jpg?uid=386&amp;timestamp=1743736403&amp;sign=5ca9eb31c8cc085172fc19a3348cb85e" descr="问题等距图标标记帮助或问气泡"/>
          <p:cNvPicPr>
            <a:picLocks noChangeAspect="1"/>
          </p:cNvPicPr>
          <p:nvPr/>
        </p:nvPicPr>
        <p:blipFill>
          <a:blip r:embed="rId1">
            <a:clrChange>
              <a:clrFrom>
                <a:srgbClr val="FFFFFF">
                  <a:alpha val="100000"/>
                </a:srgbClr>
              </a:clrFrom>
              <a:clrTo>
                <a:srgbClr val="FFFFFF">
                  <a:alpha val="100000"/>
                  <a:alpha val="0"/>
                </a:srgbClr>
              </a:clrTo>
            </a:clrChange>
          </a:blip>
          <a:srcRect l="26105" t="9495" r="25621" b="8505"/>
          <a:stretch>
            <a:fillRect/>
          </a:stretch>
        </p:blipFill>
        <p:spPr>
          <a:xfrm>
            <a:off x="1118235" y="3830320"/>
            <a:ext cx="1684020" cy="2296160"/>
          </a:xfrm>
          <a:prstGeom prst="rect">
            <a:avLst/>
          </a:prstGeom>
        </p:spPr>
      </p:pic>
      <p:sp>
        <p:nvSpPr>
          <p:cNvPr id="47" name="文本框 46"/>
          <p:cNvSpPr txBox="1"/>
          <p:nvPr/>
        </p:nvSpPr>
        <p:spPr>
          <a:xfrm>
            <a:off x="3046095" y="4229735"/>
            <a:ext cx="6719570" cy="706755"/>
          </a:xfrm>
          <a:prstGeom prst="rect">
            <a:avLst/>
          </a:prstGeom>
          <a:noFill/>
        </p:spPr>
        <p:txBody>
          <a:bodyPr wrap="square" rtlCol="0" anchor="t">
            <a:spAutoFit/>
          </a:bodyPr>
          <a:p>
            <a:r>
              <a:rPr lang="zh-CN" altLang="en-US" b="1">
                <a:sym typeface="+mn-ea"/>
              </a:rPr>
              <a:t>我国</a:t>
            </a:r>
            <a:r>
              <a:rPr lang="en-US" altLang="zh-CN" b="1">
                <a:sym typeface="+mn-ea"/>
              </a:rPr>
              <a:t>40</a:t>
            </a:r>
            <a:r>
              <a:rPr lang="zh-CN" altLang="en-US" b="1">
                <a:sym typeface="+mn-ea"/>
              </a:rPr>
              <a:t>岁及以上的人群中患病率约</a:t>
            </a:r>
            <a:r>
              <a:rPr lang="en-US" altLang="zh-CN" sz="2000" b="1">
                <a:solidFill>
                  <a:schemeClr val="accent6">
                    <a:lumMod val="50000"/>
                  </a:schemeClr>
                </a:solidFill>
                <a:sym typeface="+mn-ea"/>
              </a:rPr>
              <a:t>8.2%</a:t>
            </a:r>
            <a:r>
              <a:rPr lang="zh-CN" altLang="en-US" sz="2000" b="1">
                <a:solidFill>
                  <a:schemeClr val="accent6">
                    <a:lumMod val="50000"/>
                  </a:schemeClr>
                </a:solidFill>
                <a:sym typeface="+mn-ea"/>
              </a:rPr>
              <a:t>，每年因病死亡人数约</a:t>
            </a:r>
            <a:r>
              <a:rPr lang="en-US" altLang="zh-CN" sz="2000" b="1">
                <a:solidFill>
                  <a:schemeClr val="accent6">
                    <a:lumMod val="50000"/>
                  </a:schemeClr>
                </a:solidFill>
                <a:sym typeface="+mn-ea"/>
              </a:rPr>
              <a:t>100</a:t>
            </a:r>
            <a:r>
              <a:rPr lang="zh-CN" altLang="en-US" sz="2000" b="1">
                <a:solidFill>
                  <a:schemeClr val="accent6">
                    <a:lumMod val="50000"/>
                  </a:schemeClr>
                </a:solidFill>
                <a:sym typeface="+mn-ea"/>
              </a:rPr>
              <a:t>万。</a:t>
            </a:r>
            <a:endParaRPr lang="zh-CN" altLang="en-US" sz="2000" b="1" baseline="30000">
              <a:solidFill>
                <a:schemeClr val="accent6">
                  <a:lumMod val="50000"/>
                </a:schemeClr>
              </a:solidFill>
              <a:sym typeface="+mn-ea"/>
            </a:endParaRPr>
          </a:p>
        </p:txBody>
      </p:sp>
      <p:sp>
        <p:nvSpPr>
          <p:cNvPr id="48" name="圆角矩形 47"/>
          <p:cNvSpPr/>
          <p:nvPr/>
        </p:nvSpPr>
        <p:spPr>
          <a:xfrm>
            <a:off x="3444875" y="5956300"/>
            <a:ext cx="1849755" cy="410845"/>
          </a:xfrm>
          <a:prstGeom prst="roundRect">
            <a:avLst/>
          </a:prstGeom>
          <a:solidFill>
            <a:schemeClr val="accent1">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男性患病率</a:t>
            </a:r>
            <a:endParaRPr lang="zh-CN" altLang="en-US" b="1"/>
          </a:p>
        </p:txBody>
      </p:sp>
      <p:pic>
        <p:nvPicPr>
          <p:cNvPr id="49" name="图片 48" descr="男性"/>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8265" y="4948555"/>
            <a:ext cx="914400" cy="914400"/>
          </a:xfrm>
          <a:prstGeom prst="rect">
            <a:avLst/>
          </a:prstGeom>
        </p:spPr>
      </p:pic>
      <p:pic>
        <p:nvPicPr>
          <p:cNvPr id="50" name="图片 49" descr="男性"/>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1695" y="4948555"/>
            <a:ext cx="914400" cy="914400"/>
          </a:xfrm>
          <a:prstGeom prst="rect">
            <a:avLst/>
          </a:prstGeom>
        </p:spPr>
      </p:pic>
      <p:pic>
        <p:nvPicPr>
          <p:cNvPr id="51" name="图片 50" descr="男性"/>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423410" y="4948555"/>
            <a:ext cx="914400" cy="914400"/>
          </a:xfrm>
          <a:prstGeom prst="rect">
            <a:avLst/>
          </a:prstGeom>
        </p:spPr>
      </p:pic>
      <p:sp>
        <p:nvSpPr>
          <p:cNvPr id="52" name="圆角矩形 51"/>
          <p:cNvSpPr/>
          <p:nvPr/>
        </p:nvSpPr>
        <p:spPr>
          <a:xfrm>
            <a:off x="6795770" y="5956300"/>
            <a:ext cx="1849755" cy="410845"/>
          </a:xfrm>
          <a:prstGeom prst="roundRect">
            <a:avLst/>
          </a:prstGeom>
          <a:solidFill>
            <a:schemeClr val="accent1">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女性患病率</a:t>
            </a:r>
            <a:endParaRPr lang="zh-CN" altLang="en-US" b="1"/>
          </a:p>
        </p:txBody>
      </p:sp>
      <p:pic>
        <p:nvPicPr>
          <p:cNvPr id="56" name="图片 55" descr="女性"/>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1925" y="4954270"/>
            <a:ext cx="914400" cy="914400"/>
          </a:xfrm>
          <a:prstGeom prst="rect">
            <a:avLst/>
          </a:prstGeom>
        </p:spPr>
      </p:pic>
      <p:pic>
        <p:nvPicPr>
          <p:cNvPr id="57" name="图片 56" descr="女性"/>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9160" y="4954270"/>
            <a:ext cx="914400" cy="914400"/>
          </a:xfrm>
          <a:prstGeom prst="rect">
            <a:avLst/>
          </a:prstGeom>
        </p:spPr>
      </p:pic>
      <p:pic>
        <p:nvPicPr>
          <p:cNvPr id="58" name="图片 57" descr="女性"/>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16395" y="4954270"/>
            <a:ext cx="914400" cy="914400"/>
          </a:xfrm>
          <a:prstGeom prst="rect">
            <a:avLst/>
          </a:prstGeom>
        </p:spPr>
      </p:pic>
      <p:sp>
        <p:nvSpPr>
          <p:cNvPr id="59" name="文本框 58"/>
          <p:cNvSpPr txBox="1"/>
          <p:nvPr/>
        </p:nvSpPr>
        <p:spPr>
          <a:xfrm>
            <a:off x="9018270" y="5159375"/>
            <a:ext cx="2201545" cy="850900"/>
          </a:xfrm>
          <a:prstGeom prst="rect">
            <a:avLst/>
          </a:prstGeom>
          <a:noFill/>
        </p:spPr>
        <p:txBody>
          <a:bodyPr wrap="square" rtlCol="0" anchor="t">
            <a:spAutoFit/>
          </a:bodyPr>
          <a:p>
            <a:pPr algn="ctr">
              <a:lnSpc>
                <a:spcPct val="130000"/>
              </a:lnSpc>
            </a:pPr>
            <a:r>
              <a:rPr lang="zh-CN" altLang="en-US" b="1">
                <a:sym typeface="+mn-ea"/>
              </a:rPr>
              <a:t>至少有</a:t>
            </a:r>
            <a:r>
              <a:rPr lang="zh-CN" altLang="en-US" sz="2000" b="1">
                <a:solidFill>
                  <a:schemeClr val="accent6">
                    <a:lumMod val="50000"/>
                  </a:schemeClr>
                </a:solidFill>
                <a:sym typeface="+mn-ea"/>
              </a:rPr>
              <a:t>一半</a:t>
            </a:r>
            <a:r>
              <a:rPr lang="zh-CN" altLang="en-US" b="1">
                <a:sym typeface="+mn-ea"/>
              </a:rPr>
              <a:t>的患者被误诊或漏诊</a:t>
            </a:r>
            <a:endParaRPr lang="zh-CN" altLang="en-US" b="1">
              <a:sym typeface="+mn-ea"/>
            </a:endParaRPr>
          </a:p>
        </p:txBody>
      </p:sp>
      <p:sp>
        <p:nvSpPr>
          <p:cNvPr id="63" name="燕尾形 62"/>
          <p:cNvSpPr/>
          <p:nvPr/>
        </p:nvSpPr>
        <p:spPr>
          <a:xfrm>
            <a:off x="5884545" y="5311775"/>
            <a:ext cx="427355" cy="514350"/>
          </a:xfrm>
          <a:prstGeom prst="chevron">
            <a:avLst>
              <a:gd name="adj" fmla="val 62852"/>
            </a:avLst>
          </a:prstGeom>
          <a:solidFill>
            <a:schemeClr val="accent1">
              <a:lumMod val="75000"/>
            </a:schemeClr>
          </a:solidFill>
          <a:ln>
            <a:solidFill>
              <a:schemeClr val="bg1"/>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69" name="组合 68"/>
          <p:cNvGrpSpPr/>
          <p:nvPr/>
        </p:nvGrpSpPr>
        <p:grpSpPr>
          <a:xfrm>
            <a:off x="10371455" y="4328160"/>
            <a:ext cx="776697" cy="892810"/>
            <a:chOff x="16487" y="6987"/>
            <a:chExt cx="1069" cy="1286"/>
          </a:xfrm>
        </p:grpSpPr>
        <p:sp>
          <p:nvSpPr>
            <p:cNvPr id="67" name="爆炸形 2 66"/>
            <p:cNvSpPr/>
            <p:nvPr/>
          </p:nvSpPr>
          <p:spPr>
            <a:xfrm rot="660000">
              <a:off x="16487" y="6987"/>
              <a:ext cx="1069" cy="1286"/>
            </a:xfrm>
            <a:prstGeom prst="irregularSeal2">
              <a:avLst/>
            </a:prstGeom>
            <a:solidFill>
              <a:schemeClr val="accent1">
                <a:lumMod val="75000"/>
              </a:schemeClr>
            </a:solidFill>
            <a:ln>
              <a:solidFill>
                <a:srgbClr val="FAFAFA"/>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文本框 67"/>
            <p:cNvSpPr txBox="1"/>
            <p:nvPr/>
          </p:nvSpPr>
          <p:spPr>
            <a:xfrm>
              <a:off x="16738" y="7374"/>
              <a:ext cx="690" cy="574"/>
            </a:xfrm>
            <a:prstGeom prst="rect">
              <a:avLst/>
            </a:prstGeom>
            <a:noFill/>
          </p:spPr>
          <p:txBody>
            <a:bodyPr wrap="square" rtlCol="0">
              <a:spAutoFit/>
            </a:bodyPr>
            <a:p>
              <a:pPr algn="ctr"/>
              <a:r>
                <a:rPr lang="zh-CN" altLang="en-US" sz="2000" b="1">
                  <a:solidFill>
                    <a:srgbClr val="FFFFFF"/>
                  </a:solidFill>
                </a:rPr>
                <a:t>！</a:t>
              </a:r>
              <a:endParaRPr lang="zh-CN" altLang="en-US" sz="2000" b="1">
                <a:solidFill>
                  <a:srgbClr val="FFFFFF"/>
                </a:solidFill>
              </a:endParaRPr>
            </a:p>
          </p:txBody>
        </p:sp>
      </p:grpSp>
      <p:sp>
        <p:nvSpPr>
          <p:cNvPr id="70" name="文本框 69"/>
          <p:cNvSpPr txBox="1"/>
          <p:nvPr/>
        </p:nvSpPr>
        <p:spPr>
          <a:xfrm>
            <a:off x="1085850" y="-3676650"/>
            <a:ext cx="7397750" cy="460375"/>
          </a:xfrm>
          <a:prstGeom prst="rect">
            <a:avLst/>
          </a:prstGeom>
        </p:spPr>
        <p:txBody>
          <a:bodyPr wrap="square">
            <a:spAutoFit/>
          </a:bodyPr>
          <a:p>
            <a:pPr marL="285750" indent="-285750">
              <a:buFont typeface="Wingdings" panose="05000000000000000000" charset="0"/>
              <a:buChar char="Ø"/>
            </a:pPr>
            <a:r>
              <a:rPr lang="zh-CN" altLang="en-US" sz="2400" b="1">
                <a:latin typeface="方正小标宋简体" panose="03000509000000000000" charset="-122"/>
                <a:ea typeface="方正小标宋简体" panose="03000509000000000000" charset="-122"/>
              </a:rPr>
              <a:t>慢性咳嗽、咳痰、气短或呼吸困难、喘息和胸闷</a:t>
            </a:r>
            <a:endParaRPr lang="zh-CN" altLang="en-US" sz="2400" b="1">
              <a:latin typeface="方正小标宋简体" panose="03000509000000000000" charset="-122"/>
              <a:ea typeface="方正小标宋简体" panose="03000509000000000000" charset="-122"/>
            </a:endParaRPr>
          </a:p>
        </p:txBody>
      </p:sp>
      <p:sp>
        <p:nvSpPr>
          <p:cNvPr id="71" name="圆角矩形 70"/>
          <p:cNvSpPr/>
          <p:nvPr/>
        </p:nvSpPr>
        <p:spPr>
          <a:xfrm>
            <a:off x="1229360" y="-792480"/>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慢性咳嗽</a:t>
            </a:r>
            <a:endParaRPr lang="zh-CN" altLang="en-US"/>
          </a:p>
        </p:txBody>
      </p:sp>
      <p:sp>
        <p:nvSpPr>
          <p:cNvPr id="72" name="圆角矩形 71"/>
          <p:cNvSpPr/>
          <p:nvPr/>
        </p:nvSpPr>
        <p:spPr>
          <a:xfrm>
            <a:off x="3898265" y="-792480"/>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咳痰</a:t>
            </a:r>
            <a:endParaRPr lang="zh-CN" altLang="en-US" b="1"/>
          </a:p>
        </p:txBody>
      </p:sp>
      <p:sp>
        <p:nvSpPr>
          <p:cNvPr id="73" name="圆角矩形 72"/>
          <p:cNvSpPr/>
          <p:nvPr/>
        </p:nvSpPr>
        <p:spPr>
          <a:xfrm>
            <a:off x="6567170" y="-792480"/>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呼吸困难</a:t>
            </a:r>
            <a:endParaRPr lang="zh-CN" altLang="en-US" b="1"/>
          </a:p>
        </p:txBody>
      </p:sp>
      <p:sp>
        <p:nvSpPr>
          <p:cNvPr id="74" name="圆角矩形 73"/>
          <p:cNvSpPr/>
          <p:nvPr/>
        </p:nvSpPr>
        <p:spPr>
          <a:xfrm>
            <a:off x="9236075" y="-792480"/>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胸闷</a:t>
            </a:r>
            <a:endParaRPr lang="zh-CN" altLang="en-US" b="1"/>
          </a:p>
        </p:txBody>
      </p:sp>
      <p:pic>
        <p:nvPicPr>
          <p:cNvPr id="75" name="图片 74"/>
          <p:cNvPicPr/>
          <p:nvPr/>
        </p:nvPicPr>
        <p:blipFill>
          <a:blip r:embed="rId13"/>
          <a:stretch>
            <a:fillRect/>
          </a:stretch>
        </p:blipFill>
        <p:spPr>
          <a:xfrm>
            <a:off x="1251585" y="-2898140"/>
            <a:ext cx="1893570" cy="1903730"/>
          </a:xfrm>
          <a:prstGeom prst="rect">
            <a:avLst/>
          </a:prstGeom>
        </p:spPr>
      </p:pic>
      <p:pic>
        <p:nvPicPr>
          <p:cNvPr id="76" name="图片 75"/>
          <p:cNvPicPr/>
          <p:nvPr/>
        </p:nvPicPr>
        <p:blipFill>
          <a:blip r:embed="rId14"/>
          <a:srcRect r="6796"/>
          <a:stretch>
            <a:fillRect/>
          </a:stretch>
        </p:blipFill>
        <p:spPr>
          <a:xfrm>
            <a:off x="3898265" y="-2898775"/>
            <a:ext cx="1915795" cy="2103120"/>
          </a:xfrm>
          <a:prstGeom prst="rect">
            <a:avLst/>
          </a:prstGeom>
        </p:spPr>
      </p:pic>
      <p:pic>
        <p:nvPicPr>
          <p:cNvPr id="77" name="图片 76"/>
          <p:cNvPicPr/>
          <p:nvPr/>
        </p:nvPicPr>
        <p:blipFill>
          <a:blip r:embed="rId15">
            <a:clrChange>
              <a:clrFrom>
                <a:srgbClr val="F4F4F4">
                  <a:alpha val="100000"/>
                </a:srgbClr>
              </a:clrFrom>
              <a:clrTo>
                <a:srgbClr val="F4F4F4">
                  <a:alpha val="100000"/>
                  <a:alpha val="0"/>
                </a:srgbClr>
              </a:clrTo>
            </a:clrChange>
          </a:blip>
          <a:stretch>
            <a:fillRect/>
          </a:stretch>
        </p:blipFill>
        <p:spPr>
          <a:xfrm>
            <a:off x="6634480" y="-2897505"/>
            <a:ext cx="1726565" cy="1990725"/>
          </a:xfrm>
          <a:prstGeom prst="rect">
            <a:avLst/>
          </a:prstGeom>
        </p:spPr>
      </p:pic>
      <p:pic>
        <p:nvPicPr>
          <p:cNvPr id="78" name="图片 77"/>
          <p:cNvPicPr/>
          <p:nvPr/>
        </p:nvPicPr>
        <p:blipFill>
          <a:blip r:embed="rId16">
            <a:clrChange>
              <a:clrFrom>
                <a:srgbClr val="FDFDFD">
                  <a:alpha val="100000"/>
                </a:srgbClr>
              </a:clrFrom>
              <a:clrTo>
                <a:srgbClr val="FDFDFD">
                  <a:alpha val="100000"/>
                  <a:alpha val="0"/>
                </a:srgbClr>
              </a:clrTo>
            </a:clrChange>
          </a:blip>
          <a:stretch>
            <a:fillRect/>
          </a:stretch>
        </p:blipFill>
        <p:spPr>
          <a:xfrm>
            <a:off x="8980170" y="-2697480"/>
            <a:ext cx="2171700" cy="1790700"/>
          </a:xfrm>
          <a:prstGeom prst="rect">
            <a:avLst/>
          </a:prstGeom>
        </p:spPr>
      </p:pic>
      <p:sp>
        <p:nvSpPr>
          <p:cNvPr id="79" name="梯形 78"/>
          <p:cNvSpPr/>
          <p:nvPr/>
        </p:nvSpPr>
        <p:spPr>
          <a:xfrm>
            <a:off x="12738735" y="3829685"/>
            <a:ext cx="11320780" cy="445770"/>
          </a:xfrm>
          <a:prstGeom prst="trapezoid">
            <a:avLst>
              <a:gd name="adj" fmla="val 137986"/>
            </a:avLst>
          </a:prstGeom>
          <a:gradFill>
            <a:gsLst>
              <a:gs pos="0">
                <a:srgbClr val="52287D">
                  <a:alpha val="59000"/>
                </a:srgbClr>
              </a:gs>
              <a:gs pos="100000">
                <a:schemeClr val="bg1"/>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0" name="矩形 79"/>
          <p:cNvSpPr/>
          <p:nvPr/>
        </p:nvSpPr>
        <p:spPr>
          <a:xfrm>
            <a:off x="12738735" y="4315460"/>
            <a:ext cx="11320780" cy="1529715"/>
          </a:xfrm>
          <a:prstGeom prst="rect">
            <a:avLst/>
          </a:prstGeom>
          <a:gradFill>
            <a:gsLst>
              <a:gs pos="0">
                <a:srgbClr val="52287D">
                  <a:alpha val="15000"/>
                </a:srgbClr>
              </a:gs>
              <a:gs pos="100000">
                <a:schemeClr val="bg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1" name="文本框 80"/>
          <p:cNvSpPr txBox="1"/>
          <p:nvPr/>
        </p:nvSpPr>
        <p:spPr>
          <a:xfrm>
            <a:off x="13291185" y="4483100"/>
            <a:ext cx="8045450" cy="1296670"/>
          </a:xfrm>
          <a:prstGeom prst="rect">
            <a:avLst/>
          </a:prstGeom>
        </p:spPr>
        <p:txBody>
          <a:bodyPr wrap="square">
            <a:spAutoFit/>
          </a:bodyPr>
          <a:p>
            <a:pPr>
              <a:lnSpc>
                <a:spcPct val="140000"/>
              </a:lnSpc>
            </a:pPr>
            <a:r>
              <a:rPr lang="zh-CN" altLang="en-US"/>
              <a:t>在大多数患者中，慢性阻塞性肺疾病往往合并其他有明显临床症状的慢性病，这会增加慢性阻塞性肺疾病发病率和病死率。其致残率和病死率很高，</a:t>
            </a:r>
            <a:r>
              <a:rPr lang="zh-CN" altLang="en-US" b="1" u="sng"/>
              <a:t>全球</a:t>
            </a:r>
            <a:r>
              <a:rPr lang="en-US" altLang="zh-CN" b="1" u="sng"/>
              <a:t>40</a:t>
            </a:r>
            <a:r>
              <a:rPr lang="zh-CN" altLang="en-US" b="1" u="sng"/>
              <a:t>岁以上发病率已高达</a:t>
            </a:r>
            <a:r>
              <a:rPr lang="en-US" altLang="zh-CN" sz="2000" b="1" u="sng">
                <a:solidFill>
                  <a:schemeClr val="accent6">
                    <a:lumMod val="50000"/>
                  </a:schemeClr>
                </a:solidFill>
              </a:rPr>
              <a:t>9%</a:t>
            </a:r>
            <a:r>
              <a:rPr lang="zh-CN" altLang="en-US" sz="2000" b="1" u="sng">
                <a:solidFill>
                  <a:schemeClr val="accent6">
                    <a:lumMod val="50000"/>
                  </a:schemeClr>
                </a:solidFill>
              </a:rPr>
              <a:t>～</a:t>
            </a:r>
            <a:r>
              <a:rPr lang="en-US" altLang="zh-CN" sz="2000" b="1" u="sng">
                <a:solidFill>
                  <a:schemeClr val="accent6">
                    <a:lumMod val="50000"/>
                  </a:schemeClr>
                </a:solidFill>
              </a:rPr>
              <a:t>10%</a:t>
            </a:r>
            <a:r>
              <a:rPr lang="zh-CN" altLang="en-US" sz="2000" b="1" u="sng">
                <a:solidFill>
                  <a:schemeClr val="accent6">
                    <a:lumMod val="50000"/>
                  </a:schemeClr>
                </a:solidFill>
              </a:rPr>
              <a:t>。</a:t>
            </a:r>
            <a:endParaRPr lang="zh-CN" altLang="en-US" sz="2000" b="1" u="sng">
              <a:solidFill>
                <a:schemeClr val="accent6">
                  <a:lumMod val="50000"/>
                </a:schemeClr>
              </a:solidFill>
            </a:endParaRPr>
          </a:p>
        </p:txBody>
      </p:sp>
      <p:grpSp>
        <p:nvGrpSpPr>
          <p:cNvPr id="82" name="组合 81"/>
          <p:cNvGrpSpPr/>
          <p:nvPr/>
        </p:nvGrpSpPr>
        <p:grpSpPr>
          <a:xfrm>
            <a:off x="21538565" y="4213860"/>
            <a:ext cx="2850515" cy="2850515"/>
            <a:chOff x="14970" y="7498"/>
            <a:chExt cx="4198" cy="4198"/>
          </a:xfrm>
        </p:grpSpPr>
        <p:sp>
          <p:nvSpPr>
            <p:cNvPr id="83" name="椭圆 82"/>
            <p:cNvSpPr/>
            <p:nvPr/>
          </p:nvSpPr>
          <p:spPr>
            <a:xfrm>
              <a:off x="15199" y="7679"/>
              <a:ext cx="2344" cy="2344"/>
            </a:xfrm>
            <a:prstGeom prst="ellipse">
              <a:avLst/>
            </a:prstGeom>
            <a:solidFill>
              <a:srgbClr val="FFFFFF"/>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4" name="https://photo-static-api.fotomore.com/creative/vcg/400/new/VCG41N1167971956.jpg?uid=386&amp;timestamp=1743734853&amp;sign=42e84959da7e1f2bc7d9ba020c9c0240" descr="放大玻璃向量"/>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14970" y="7498"/>
              <a:ext cx="4199" cy="4199"/>
            </a:xfrm>
            <a:prstGeom prst="rect">
              <a:avLst/>
            </a:prstGeom>
          </p:spPr>
        </p:pic>
      </p:grpSp>
      <p:sp>
        <p:nvSpPr>
          <p:cNvPr id="85" name="文本框 84"/>
          <p:cNvSpPr txBox="1"/>
          <p:nvPr/>
        </p:nvSpPr>
        <p:spPr>
          <a:xfrm>
            <a:off x="21642070" y="4772660"/>
            <a:ext cx="1663065" cy="460375"/>
          </a:xfrm>
          <a:prstGeom prst="rect">
            <a:avLst/>
          </a:prstGeom>
          <a:noFill/>
        </p:spPr>
        <p:txBody>
          <a:bodyPr wrap="square" rtlCol="0" anchor="t">
            <a:spAutoFit/>
          </a:bodyPr>
          <a:p>
            <a:pPr algn="ctr"/>
            <a:r>
              <a:rPr lang="en-US" altLang="zh-CN" sz="2400" b="1">
                <a:solidFill>
                  <a:schemeClr val="accent6">
                    <a:lumMod val="50000"/>
                  </a:schemeClr>
                </a:solidFill>
                <a:sym typeface="+mn-ea"/>
              </a:rPr>
              <a:t>9%</a:t>
            </a:r>
            <a:r>
              <a:rPr lang="zh-CN" altLang="en-US" sz="2400" b="1">
                <a:solidFill>
                  <a:schemeClr val="accent6">
                    <a:lumMod val="50000"/>
                  </a:schemeClr>
                </a:solidFill>
                <a:sym typeface="+mn-ea"/>
              </a:rPr>
              <a:t>～</a:t>
            </a:r>
            <a:r>
              <a:rPr lang="en-US" altLang="zh-CN" sz="2400" b="1">
                <a:solidFill>
                  <a:schemeClr val="accent6">
                    <a:lumMod val="50000"/>
                  </a:schemeClr>
                </a:solidFill>
                <a:sym typeface="+mn-ea"/>
              </a:rPr>
              <a:t>10%</a:t>
            </a:r>
            <a:endParaRPr lang="en-US" altLang="zh-CN" sz="2400" b="1">
              <a:solidFill>
                <a:schemeClr val="accent6">
                  <a:lumMod val="50000"/>
                </a:schemeClr>
              </a:solidFill>
              <a:sym typeface="+mn-ea"/>
            </a:endParaRPr>
          </a:p>
        </p:txBody>
      </p:sp>
      <p:sp>
        <p:nvSpPr>
          <p:cNvPr id="86" name="文本框 85"/>
          <p:cNvSpPr txBox="1"/>
          <p:nvPr/>
        </p:nvSpPr>
        <p:spPr>
          <a:xfrm>
            <a:off x="21986875" y="5258435"/>
            <a:ext cx="1005205" cy="398780"/>
          </a:xfrm>
          <a:prstGeom prst="rect">
            <a:avLst/>
          </a:prstGeom>
          <a:noFill/>
        </p:spPr>
        <p:txBody>
          <a:bodyPr wrap="square" rtlCol="0" anchor="t">
            <a:spAutoFit/>
          </a:bodyPr>
          <a:p>
            <a:r>
              <a:rPr lang="zh-CN" altLang="en-US" sz="2000" b="1">
                <a:sym typeface="+mn-ea"/>
              </a:rPr>
              <a:t>发病率</a:t>
            </a:r>
            <a:endParaRPr lang="zh-CN" altLang="en-US" sz="2000" b="1">
              <a:sym typeface="+mn-ea"/>
            </a:endParaRPr>
          </a:p>
        </p:txBody>
      </p:sp>
      <p:grpSp>
        <p:nvGrpSpPr>
          <p:cNvPr id="4" name="组合 3"/>
          <p:cNvGrpSpPr/>
          <p:nvPr/>
        </p:nvGrpSpPr>
        <p:grpSpPr>
          <a:xfrm>
            <a:off x="306070" y="153035"/>
            <a:ext cx="614680" cy="614680"/>
            <a:chOff x="482" y="241"/>
            <a:chExt cx="968" cy="968"/>
          </a:xfrm>
        </p:grpSpPr>
        <p:sp>
          <p:nvSpPr>
            <p:cNvPr id="8" name="椭圆 7"/>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descr="放大镜"/>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0" y="359"/>
              <a:ext cx="702" cy="702"/>
            </a:xfrm>
            <a:prstGeom prst="rect">
              <a:avLst/>
            </a:prstGeom>
          </p:spPr>
        </p:pic>
      </p:grpSp>
    </p:spTree>
    <p:custDataLst>
      <p:tags r:id="rId20"/>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梯形 25"/>
          <p:cNvSpPr/>
          <p:nvPr/>
        </p:nvSpPr>
        <p:spPr>
          <a:xfrm>
            <a:off x="443865" y="4315460"/>
            <a:ext cx="11320780" cy="445770"/>
          </a:xfrm>
          <a:prstGeom prst="trapezoid">
            <a:avLst>
              <a:gd name="adj" fmla="val 137986"/>
            </a:avLst>
          </a:prstGeom>
          <a:gradFill>
            <a:gsLst>
              <a:gs pos="0">
                <a:schemeClr val="accent1">
                  <a:lumMod val="75000"/>
                  <a:alpha val="59000"/>
                </a:schemeClr>
              </a:gs>
              <a:gs pos="100000">
                <a:schemeClr val="bg1"/>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3855085" cy="521970"/>
          </a:xfrm>
          <a:prstGeom prst="rect">
            <a:avLst/>
          </a:prstGeom>
          <a:noFill/>
        </p:spPr>
        <p:txBody>
          <a:bodyPr wrap="square" rtlCol="0" anchor="t">
            <a:spAutoFit/>
          </a:bodyPr>
          <a:p>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慢阻肺</a:t>
            </a:r>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有何症状</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996315" y="1172845"/>
            <a:ext cx="7397750" cy="460375"/>
          </a:xfrm>
          <a:prstGeom prst="rect">
            <a:avLst/>
          </a:prstGeom>
        </p:spPr>
        <p:txBody>
          <a:bodyPr wrap="square">
            <a:spAutoFit/>
          </a:bodyPr>
          <a:p>
            <a:pPr marL="285750" indent="-285750">
              <a:buFont typeface="Wingdings" panose="05000000000000000000" charset="0"/>
              <a:buChar char="Ø"/>
            </a:pPr>
            <a:r>
              <a:rPr lang="zh-CN" altLang="en-US" sz="2400" b="1">
                <a:latin typeface="方正小标宋简体" panose="03000509000000000000" charset="-122"/>
                <a:ea typeface="方正小标宋简体" panose="03000509000000000000" charset="-122"/>
              </a:rPr>
              <a:t>慢性咳嗽、咳痰、气短或呼吸困难、喘息和胸闷</a:t>
            </a:r>
            <a:endParaRPr lang="zh-CN" altLang="en-US" sz="2400" b="1">
              <a:latin typeface="方正小标宋简体" panose="03000509000000000000" charset="-122"/>
              <a:ea typeface="方正小标宋简体" panose="03000509000000000000" charset="-122"/>
            </a:endParaRPr>
          </a:p>
        </p:txBody>
      </p:sp>
      <p:sp>
        <p:nvSpPr>
          <p:cNvPr id="21" name="圆角矩形 20"/>
          <p:cNvSpPr/>
          <p:nvPr/>
        </p:nvSpPr>
        <p:spPr>
          <a:xfrm>
            <a:off x="1139825" y="4057015"/>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慢性咳嗽</a:t>
            </a:r>
            <a:endParaRPr lang="zh-CN" altLang="en-US"/>
          </a:p>
        </p:txBody>
      </p:sp>
      <p:sp>
        <p:nvSpPr>
          <p:cNvPr id="22" name="圆角矩形 21"/>
          <p:cNvSpPr/>
          <p:nvPr/>
        </p:nvSpPr>
        <p:spPr>
          <a:xfrm>
            <a:off x="3808730" y="4057015"/>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咳痰</a:t>
            </a:r>
            <a:endParaRPr lang="zh-CN" altLang="en-US" b="1"/>
          </a:p>
        </p:txBody>
      </p:sp>
      <p:sp>
        <p:nvSpPr>
          <p:cNvPr id="23" name="圆角矩形 22"/>
          <p:cNvSpPr/>
          <p:nvPr/>
        </p:nvSpPr>
        <p:spPr>
          <a:xfrm>
            <a:off x="6477635" y="4057015"/>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呼吸困难</a:t>
            </a:r>
            <a:endParaRPr lang="zh-CN" altLang="en-US" b="1"/>
          </a:p>
        </p:txBody>
      </p:sp>
      <p:sp>
        <p:nvSpPr>
          <p:cNvPr id="24" name="圆角矩形 23"/>
          <p:cNvSpPr/>
          <p:nvPr/>
        </p:nvSpPr>
        <p:spPr>
          <a:xfrm>
            <a:off x="9146540" y="4057015"/>
            <a:ext cx="1915795" cy="405130"/>
          </a:xfrm>
          <a:prstGeom prst="roundRect">
            <a:avLst/>
          </a:prstGeom>
          <a:solidFill>
            <a:schemeClr val="accent1">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胸闷</a:t>
            </a:r>
            <a:endParaRPr lang="zh-CN" altLang="en-US" b="1"/>
          </a:p>
        </p:txBody>
      </p:sp>
      <p:sp>
        <p:nvSpPr>
          <p:cNvPr id="25" name="矩形 24"/>
          <p:cNvSpPr/>
          <p:nvPr/>
        </p:nvSpPr>
        <p:spPr>
          <a:xfrm>
            <a:off x="443865" y="4801235"/>
            <a:ext cx="11320780" cy="1529715"/>
          </a:xfrm>
          <a:prstGeom prst="rect">
            <a:avLst/>
          </a:prstGeom>
          <a:gradFill>
            <a:gsLst>
              <a:gs pos="0">
                <a:schemeClr val="accent1">
                  <a:lumMod val="75000"/>
                  <a:alpha val="23000"/>
                </a:schemeClr>
              </a:gs>
              <a:gs pos="100000">
                <a:schemeClr val="bg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7" name="图片 26"/>
          <p:cNvPicPr/>
          <p:nvPr/>
        </p:nvPicPr>
        <p:blipFill>
          <a:blip r:embed="rId1"/>
          <a:stretch>
            <a:fillRect/>
          </a:stretch>
        </p:blipFill>
        <p:spPr>
          <a:xfrm>
            <a:off x="1162050" y="1951355"/>
            <a:ext cx="1893570" cy="1903730"/>
          </a:xfrm>
          <a:prstGeom prst="rect">
            <a:avLst/>
          </a:prstGeom>
        </p:spPr>
      </p:pic>
      <p:pic>
        <p:nvPicPr>
          <p:cNvPr id="29" name="图片 28"/>
          <p:cNvPicPr/>
          <p:nvPr/>
        </p:nvPicPr>
        <p:blipFill>
          <a:blip r:embed="rId2"/>
          <a:srcRect r="6796"/>
          <a:stretch>
            <a:fillRect/>
          </a:stretch>
        </p:blipFill>
        <p:spPr>
          <a:xfrm>
            <a:off x="3808730" y="1950720"/>
            <a:ext cx="1915795" cy="2103120"/>
          </a:xfrm>
          <a:prstGeom prst="rect">
            <a:avLst/>
          </a:prstGeom>
        </p:spPr>
      </p:pic>
      <p:pic>
        <p:nvPicPr>
          <p:cNvPr id="31" name="图片 30"/>
          <p:cNvPicPr/>
          <p:nvPr/>
        </p:nvPicPr>
        <p:blipFill>
          <a:blip r:embed="rId3">
            <a:clrChange>
              <a:clrFrom>
                <a:srgbClr val="F4F4F4">
                  <a:alpha val="100000"/>
                </a:srgbClr>
              </a:clrFrom>
              <a:clrTo>
                <a:srgbClr val="F4F4F4">
                  <a:alpha val="100000"/>
                  <a:alpha val="0"/>
                </a:srgbClr>
              </a:clrTo>
            </a:clrChange>
          </a:blip>
          <a:stretch>
            <a:fillRect/>
          </a:stretch>
        </p:blipFill>
        <p:spPr>
          <a:xfrm>
            <a:off x="6544945" y="1951990"/>
            <a:ext cx="1726565" cy="1990725"/>
          </a:xfrm>
          <a:prstGeom prst="rect">
            <a:avLst/>
          </a:prstGeom>
        </p:spPr>
      </p:pic>
      <p:pic>
        <p:nvPicPr>
          <p:cNvPr id="32" name="图片 31"/>
          <p:cNvPicPr/>
          <p:nvPr/>
        </p:nvPicPr>
        <p:blipFill>
          <a:blip r:embed="rId4">
            <a:clrChange>
              <a:clrFrom>
                <a:srgbClr val="FDFDFD">
                  <a:alpha val="100000"/>
                </a:srgbClr>
              </a:clrFrom>
              <a:clrTo>
                <a:srgbClr val="FDFDFD">
                  <a:alpha val="100000"/>
                  <a:alpha val="0"/>
                </a:srgbClr>
              </a:clrTo>
            </a:clrChange>
          </a:blip>
          <a:stretch>
            <a:fillRect/>
          </a:stretch>
        </p:blipFill>
        <p:spPr>
          <a:xfrm>
            <a:off x="8890635" y="2152015"/>
            <a:ext cx="2171700" cy="1790700"/>
          </a:xfrm>
          <a:prstGeom prst="rect">
            <a:avLst/>
          </a:prstGeom>
        </p:spPr>
      </p:pic>
      <p:sp>
        <p:nvSpPr>
          <p:cNvPr id="33" name="文本框 32"/>
          <p:cNvSpPr txBox="1"/>
          <p:nvPr/>
        </p:nvSpPr>
        <p:spPr>
          <a:xfrm>
            <a:off x="996315" y="4968875"/>
            <a:ext cx="8045450" cy="1296670"/>
          </a:xfrm>
          <a:prstGeom prst="rect">
            <a:avLst/>
          </a:prstGeom>
        </p:spPr>
        <p:txBody>
          <a:bodyPr wrap="square">
            <a:spAutoFit/>
          </a:bodyPr>
          <a:p>
            <a:pPr>
              <a:lnSpc>
                <a:spcPct val="140000"/>
              </a:lnSpc>
            </a:pPr>
            <a:r>
              <a:rPr lang="zh-CN" altLang="en-US"/>
              <a:t>在大多数患者中，慢性阻塞性肺疾病往往合并其他有明显临床症状的慢性病，这会增加慢性阻塞性肺疾病发病率和病死率。其致残率和病死率很高，</a:t>
            </a:r>
            <a:r>
              <a:rPr lang="zh-CN" altLang="en-US" b="1" u="sng"/>
              <a:t>全球</a:t>
            </a:r>
            <a:r>
              <a:rPr lang="en-US" altLang="zh-CN" b="1" u="sng"/>
              <a:t>40</a:t>
            </a:r>
            <a:r>
              <a:rPr lang="zh-CN" altLang="en-US" b="1" u="sng"/>
              <a:t>岁以上发病率已高达</a:t>
            </a:r>
            <a:r>
              <a:rPr lang="en-US" altLang="zh-CN" sz="2000" b="1" u="sng">
                <a:solidFill>
                  <a:schemeClr val="accent6">
                    <a:lumMod val="50000"/>
                  </a:schemeClr>
                </a:solidFill>
              </a:rPr>
              <a:t>9%</a:t>
            </a:r>
            <a:r>
              <a:rPr lang="zh-CN" altLang="en-US" sz="2000" b="1" u="sng">
                <a:solidFill>
                  <a:schemeClr val="accent6">
                    <a:lumMod val="50000"/>
                  </a:schemeClr>
                </a:solidFill>
              </a:rPr>
              <a:t>～</a:t>
            </a:r>
            <a:r>
              <a:rPr lang="en-US" altLang="zh-CN" sz="2000" b="1" u="sng">
                <a:solidFill>
                  <a:schemeClr val="accent6">
                    <a:lumMod val="50000"/>
                  </a:schemeClr>
                </a:solidFill>
              </a:rPr>
              <a:t>10%</a:t>
            </a:r>
            <a:r>
              <a:rPr lang="zh-CN" altLang="en-US" sz="2000" b="1" u="sng">
                <a:solidFill>
                  <a:schemeClr val="accent6">
                    <a:lumMod val="50000"/>
                  </a:schemeClr>
                </a:solidFill>
              </a:rPr>
              <a:t>。</a:t>
            </a:r>
            <a:endParaRPr lang="zh-CN" altLang="en-US" sz="2000" b="1" u="sng">
              <a:solidFill>
                <a:schemeClr val="accent6">
                  <a:lumMod val="50000"/>
                </a:schemeClr>
              </a:solidFill>
            </a:endParaRPr>
          </a:p>
        </p:txBody>
      </p:sp>
      <p:grpSp>
        <p:nvGrpSpPr>
          <p:cNvPr id="38" name="组合 37"/>
          <p:cNvGrpSpPr/>
          <p:nvPr/>
        </p:nvGrpSpPr>
        <p:grpSpPr>
          <a:xfrm>
            <a:off x="9243695" y="4699635"/>
            <a:ext cx="2850515" cy="2850515"/>
            <a:chOff x="14970" y="7498"/>
            <a:chExt cx="4198" cy="4198"/>
          </a:xfrm>
        </p:grpSpPr>
        <p:sp>
          <p:nvSpPr>
            <p:cNvPr id="37" name="椭圆 36"/>
            <p:cNvSpPr/>
            <p:nvPr/>
          </p:nvSpPr>
          <p:spPr>
            <a:xfrm>
              <a:off x="15199" y="7679"/>
              <a:ext cx="2344" cy="2344"/>
            </a:xfrm>
            <a:prstGeom prst="ellipse">
              <a:avLst/>
            </a:prstGeom>
            <a:solidFill>
              <a:srgbClr val="FFFFFF"/>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5" name="https://photo-static-api.fotomore.com/creative/vcg/400/new/VCG41N1167971956.jpg?uid=386&amp;timestamp=1743734853&amp;sign=42e84959da7e1f2bc7d9ba020c9c0240" descr="放大玻璃向量"/>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4970" y="7498"/>
              <a:ext cx="4199" cy="4199"/>
            </a:xfrm>
            <a:prstGeom prst="rect">
              <a:avLst/>
            </a:prstGeom>
          </p:spPr>
        </p:pic>
      </p:grpSp>
      <p:sp>
        <p:nvSpPr>
          <p:cNvPr id="36" name="文本框 35"/>
          <p:cNvSpPr txBox="1"/>
          <p:nvPr/>
        </p:nvSpPr>
        <p:spPr>
          <a:xfrm>
            <a:off x="9347200" y="5258435"/>
            <a:ext cx="1663065" cy="460375"/>
          </a:xfrm>
          <a:prstGeom prst="rect">
            <a:avLst/>
          </a:prstGeom>
          <a:noFill/>
        </p:spPr>
        <p:txBody>
          <a:bodyPr wrap="square" rtlCol="0" anchor="t">
            <a:spAutoFit/>
          </a:bodyPr>
          <a:p>
            <a:pPr algn="ctr"/>
            <a:r>
              <a:rPr lang="en-US" altLang="zh-CN" sz="2400" b="1">
                <a:solidFill>
                  <a:schemeClr val="accent6">
                    <a:lumMod val="50000"/>
                  </a:schemeClr>
                </a:solidFill>
                <a:sym typeface="+mn-ea"/>
              </a:rPr>
              <a:t>9%</a:t>
            </a:r>
            <a:r>
              <a:rPr lang="zh-CN" altLang="en-US" sz="2400" b="1">
                <a:solidFill>
                  <a:schemeClr val="accent6">
                    <a:lumMod val="50000"/>
                  </a:schemeClr>
                </a:solidFill>
                <a:sym typeface="+mn-ea"/>
              </a:rPr>
              <a:t>～</a:t>
            </a:r>
            <a:r>
              <a:rPr lang="en-US" altLang="zh-CN" sz="2400" b="1">
                <a:solidFill>
                  <a:schemeClr val="accent6">
                    <a:lumMod val="50000"/>
                  </a:schemeClr>
                </a:solidFill>
                <a:sym typeface="+mn-ea"/>
              </a:rPr>
              <a:t>10%</a:t>
            </a:r>
            <a:endParaRPr lang="en-US" altLang="zh-CN" sz="2400" b="1">
              <a:solidFill>
                <a:schemeClr val="accent6">
                  <a:lumMod val="50000"/>
                </a:schemeClr>
              </a:solidFill>
              <a:sym typeface="+mn-ea"/>
            </a:endParaRPr>
          </a:p>
        </p:txBody>
      </p:sp>
      <p:sp>
        <p:nvSpPr>
          <p:cNvPr id="39" name="文本框 38"/>
          <p:cNvSpPr txBox="1"/>
          <p:nvPr/>
        </p:nvSpPr>
        <p:spPr>
          <a:xfrm>
            <a:off x="9692005" y="5744210"/>
            <a:ext cx="1005205" cy="398780"/>
          </a:xfrm>
          <a:prstGeom prst="rect">
            <a:avLst/>
          </a:prstGeom>
          <a:noFill/>
        </p:spPr>
        <p:txBody>
          <a:bodyPr wrap="square" rtlCol="0" anchor="t">
            <a:spAutoFit/>
          </a:bodyPr>
          <a:p>
            <a:r>
              <a:rPr lang="zh-CN" altLang="en-US" sz="2000" b="1">
                <a:sym typeface="+mn-ea"/>
              </a:rPr>
              <a:t>发病率</a:t>
            </a:r>
            <a:endParaRPr lang="zh-CN" altLang="en-US" sz="2000" b="1">
              <a:sym typeface="+mn-ea"/>
            </a:endParaRPr>
          </a:p>
        </p:txBody>
      </p:sp>
      <p:sp>
        <p:nvSpPr>
          <p:cNvPr id="40" name="矩形 39"/>
          <p:cNvSpPr/>
          <p:nvPr/>
        </p:nvSpPr>
        <p:spPr>
          <a:xfrm>
            <a:off x="962025" y="-5006340"/>
            <a:ext cx="2037080" cy="558165"/>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慢性咳嗽、咳痰</a:t>
            </a:r>
            <a:endParaRPr lang="zh-CN" altLang="en-US" b="1">
              <a:sym typeface="+mn-ea"/>
            </a:endParaRPr>
          </a:p>
        </p:txBody>
      </p:sp>
      <p:sp>
        <p:nvSpPr>
          <p:cNvPr id="41" name="矩形 40"/>
          <p:cNvSpPr/>
          <p:nvPr/>
        </p:nvSpPr>
        <p:spPr>
          <a:xfrm>
            <a:off x="2616835" y="-4191635"/>
            <a:ext cx="2037080" cy="558165"/>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肺功能下降</a:t>
            </a:r>
            <a:endParaRPr lang="zh-CN" altLang="en-US" b="1">
              <a:sym typeface="+mn-ea"/>
            </a:endParaRPr>
          </a:p>
        </p:txBody>
      </p:sp>
      <p:sp>
        <p:nvSpPr>
          <p:cNvPr id="42" name="矩形 41"/>
          <p:cNvSpPr/>
          <p:nvPr/>
        </p:nvSpPr>
        <p:spPr>
          <a:xfrm>
            <a:off x="4271645" y="-3376930"/>
            <a:ext cx="2386330" cy="558165"/>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日常</a:t>
            </a:r>
            <a:r>
              <a:rPr lang="zh-CN" altLang="en-US" b="1">
                <a:sym typeface="+mn-ea"/>
              </a:rPr>
              <a:t>/</a:t>
            </a:r>
            <a:r>
              <a:rPr lang="zh-CN" altLang="en-US" b="1">
                <a:sym typeface="+mn-ea"/>
              </a:rPr>
              <a:t>休息时也感气短</a:t>
            </a:r>
            <a:endParaRPr lang="zh-CN" altLang="en-US" b="1">
              <a:sym typeface="+mn-ea"/>
            </a:endParaRPr>
          </a:p>
        </p:txBody>
      </p:sp>
      <p:sp>
        <p:nvSpPr>
          <p:cNvPr id="43" name="矩形 42"/>
          <p:cNvSpPr/>
          <p:nvPr/>
        </p:nvSpPr>
        <p:spPr>
          <a:xfrm>
            <a:off x="6275705" y="-2562225"/>
            <a:ext cx="2037080" cy="558165"/>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慢性呼吸衰竭</a:t>
            </a:r>
            <a:endParaRPr lang="zh-CN" altLang="en-US" b="1">
              <a:sym typeface="+mn-ea"/>
            </a:endParaRPr>
          </a:p>
        </p:txBody>
      </p:sp>
      <p:sp>
        <p:nvSpPr>
          <p:cNvPr id="44" name="矩形 43"/>
          <p:cNvSpPr/>
          <p:nvPr/>
        </p:nvSpPr>
        <p:spPr>
          <a:xfrm>
            <a:off x="7930515" y="-1747520"/>
            <a:ext cx="2037080" cy="558165"/>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动脉高压</a:t>
            </a:r>
            <a:endParaRPr lang="zh-CN" altLang="en-US" b="1">
              <a:sym typeface="+mn-ea"/>
            </a:endParaRPr>
          </a:p>
        </p:txBody>
      </p:sp>
      <p:sp>
        <p:nvSpPr>
          <p:cNvPr id="45" name="文本框 44"/>
          <p:cNvSpPr txBox="1"/>
          <p:nvPr/>
        </p:nvSpPr>
        <p:spPr>
          <a:xfrm>
            <a:off x="910590" y="-5861050"/>
            <a:ext cx="8010525" cy="460375"/>
          </a:xfrm>
          <a:prstGeom prst="rect">
            <a:avLst/>
          </a:prstGeom>
          <a:noFill/>
        </p:spPr>
        <p:txBody>
          <a:bodyPr wrap="square" rtlCol="0" anchor="t">
            <a:spAutoFit/>
          </a:bodyPr>
          <a:p>
            <a:pPr marL="342900" indent="-342900">
              <a:buFont typeface="Arial" panose="020B0604020202020204" pitchFamily="34" charset="0"/>
              <a:buChar char="•"/>
            </a:pPr>
            <a:r>
              <a:rPr lang="zh-CN" altLang="en-US" sz="2400" b="1">
                <a:latin typeface="华文中宋" panose="02010600040101010101" charset="-122"/>
                <a:ea typeface="华文中宋" panose="02010600040101010101" charset="-122"/>
                <a:sym typeface="+mn-ea"/>
              </a:rPr>
              <a:t>随着肺功能损害的逐渐加重，对患者的危害也越来越大</a:t>
            </a:r>
            <a:endParaRPr lang="zh-CN" altLang="en-US" sz="2400" b="1">
              <a:latin typeface="华文中宋" panose="02010600040101010101" charset="-122"/>
              <a:ea typeface="华文中宋" panose="02010600040101010101" charset="-122"/>
              <a:sym typeface="+mn-ea"/>
            </a:endParaRPr>
          </a:p>
        </p:txBody>
      </p:sp>
      <p:sp>
        <p:nvSpPr>
          <p:cNvPr id="46" name="矩形 45"/>
          <p:cNvSpPr/>
          <p:nvPr/>
        </p:nvSpPr>
        <p:spPr>
          <a:xfrm>
            <a:off x="9585325" y="-932815"/>
            <a:ext cx="2037080" cy="558165"/>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慢性肺原性心脏病</a:t>
            </a:r>
            <a:endParaRPr lang="zh-CN" altLang="en-US" b="1">
              <a:sym typeface="+mn-ea"/>
            </a:endParaRPr>
          </a:p>
        </p:txBody>
      </p:sp>
      <p:pic>
        <p:nvPicPr>
          <p:cNvPr id="47" name="图片 46"/>
          <p:cNvPicPr/>
          <p:nvPr/>
        </p:nvPicPr>
        <p:blipFill>
          <a:blip r:embed="rId6"/>
          <a:stretch>
            <a:fillRect/>
          </a:stretch>
        </p:blipFill>
        <p:spPr>
          <a:xfrm>
            <a:off x="962025" y="-2837180"/>
            <a:ext cx="1959610" cy="2216150"/>
          </a:xfrm>
          <a:prstGeom prst="rect">
            <a:avLst/>
          </a:prstGeom>
        </p:spPr>
      </p:pic>
      <p:sp>
        <p:nvSpPr>
          <p:cNvPr id="48" name="下箭头 47"/>
          <p:cNvSpPr/>
          <p:nvPr/>
        </p:nvSpPr>
        <p:spPr>
          <a:xfrm>
            <a:off x="1751330" y="-4233545"/>
            <a:ext cx="153035" cy="1147445"/>
          </a:xfrm>
          <a:prstGeom prst="downArrow">
            <a:avLst/>
          </a:prstGeom>
          <a:solidFill>
            <a:schemeClr val="accent3">
              <a:lumMod val="40000"/>
              <a:lumOff val="60000"/>
            </a:schemeClr>
          </a:solidFill>
          <a:ln>
            <a:solidFill>
              <a:schemeClr val="accent3">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9" name="图片 48"/>
          <p:cNvPicPr/>
          <p:nvPr/>
        </p:nvPicPr>
        <p:blipFill>
          <a:blip r:embed="rId7"/>
          <a:stretch>
            <a:fillRect/>
          </a:stretch>
        </p:blipFill>
        <p:spPr>
          <a:xfrm>
            <a:off x="3971290" y="-2239645"/>
            <a:ext cx="2004060" cy="1726565"/>
          </a:xfrm>
          <a:prstGeom prst="rect">
            <a:avLst/>
          </a:prstGeom>
        </p:spPr>
      </p:pic>
      <p:sp>
        <p:nvSpPr>
          <p:cNvPr id="50" name="下箭头 49"/>
          <p:cNvSpPr/>
          <p:nvPr/>
        </p:nvSpPr>
        <p:spPr>
          <a:xfrm>
            <a:off x="5179060" y="-2768600"/>
            <a:ext cx="266700" cy="451485"/>
          </a:xfrm>
          <a:prstGeom prst="downArrow">
            <a:avLst/>
          </a:prstGeom>
          <a:solidFill>
            <a:schemeClr val="accent3">
              <a:lumMod val="40000"/>
              <a:lumOff val="60000"/>
            </a:schemeClr>
          </a:solidFill>
          <a:ln>
            <a:solidFill>
              <a:schemeClr val="accent3">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 name="图片 50" descr="箭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flipH="1">
            <a:off x="3524250" y="-4828540"/>
            <a:ext cx="509905" cy="567690"/>
          </a:xfrm>
          <a:prstGeom prst="rect">
            <a:avLst/>
          </a:prstGeom>
        </p:spPr>
      </p:pic>
      <p:pic>
        <p:nvPicPr>
          <p:cNvPr id="52" name="图片 51" descr="箭头"/>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5033645" y="-3985895"/>
            <a:ext cx="509905" cy="567690"/>
          </a:xfrm>
          <a:prstGeom prst="rect">
            <a:avLst/>
          </a:prstGeom>
        </p:spPr>
      </p:pic>
      <p:pic>
        <p:nvPicPr>
          <p:cNvPr id="53" name="图片 52" descr="箭头"/>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7026275" y="-3208655"/>
            <a:ext cx="509905" cy="567690"/>
          </a:xfrm>
          <a:prstGeom prst="rect">
            <a:avLst/>
          </a:prstGeom>
        </p:spPr>
      </p:pic>
      <p:pic>
        <p:nvPicPr>
          <p:cNvPr id="54" name="图片 53" descr="箭头"/>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8764905" y="-2430780"/>
            <a:ext cx="509905" cy="567690"/>
          </a:xfrm>
          <a:prstGeom prst="rect">
            <a:avLst/>
          </a:prstGeom>
        </p:spPr>
      </p:pic>
      <p:pic>
        <p:nvPicPr>
          <p:cNvPr id="55" name="图片 54" descr="箭头"/>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5400000" flipH="1">
            <a:off x="10374630" y="-1565910"/>
            <a:ext cx="509905" cy="567690"/>
          </a:xfrm>
          <a:prstGeom prst="rect">
            <a:avLst/>
          </a:prstGeom>
        </p:spPr>
      </p:pic>
      <p:sp>
        <p:nvSpPr>
          <p:cNvPr id="56" name="任意多边形 55"/>
          <p:cNvSpPr/>
          <p:nvPr/>
        </p:nvSpPr>
        <p:spPr>
          <a:xfrm rot="7740000">
            <a:off x="7599045" y="-6471920"/>
            <a:ext cx="1627505" cy="5428615"/>
          </a:xfrm>
          <a:custGeom>
            <a:avLst/>
            <a:gdLst>
              <a:gd name="adj" fmla="val 24085"/>
              <a:gd name="a" fmla="pin 0 adj 87500"/>
              <a:gd name="g0" fmla="*/ ss a 100000"/>
              <a:gd name="g0w" fmla="*/ g0 w ss"/>
              <a:gd name="g1" fmla="+- ss 0 g0"/>
              <a:gd name="g2" fmla="*/ g0 g0 g1"/>
              <a:gd name="g3" fmla="*/ ss ss g1"/>
              <a:gd name="g4" fmla="*/ g3 2 1"/>
              <a:gd name="g5" fmla="+- g4 0 g2"/>
              <a:gd name="g6" fmla="+- g5 0 g0"/>
              <a:gd name="g6w" fmla="*/ g6 w ss"/>
              <a:gd name="g7" fmla="*/ g5 1 2"/>
              <a:gd name="g8" fmla="+- g7 0 g0"/>
              <a:gd name="dy1" fmla="*/ g8 hd2 ss"/>
              <a:gd name="g10h" fmla="+- vc 0 dy1"/>
              <a:gd name="g11h" fmla="+- vc dy1 0"/>
              <a:gd name="g12" fmla="*/ g0 9598 32768"/>
              <a:gd name="g12w" fmla="*/ g12 w ss"/>
              <a:gd name="g13" fmla="+- ss 0 g12"/>
              <a:gd name="q1" fmla="*/ ss ss 1"/>
              <a:gd name="q2" fmla="*/ g13 g13 1"/>
              <a:gd name="q3" fmla="+- q1 0 q2"/>
              <a:gd name="q4" fmla="sqrt q3"/>
              <a:gd name="dy4" fmla="*/ q4 hd2 ss"/>
              <a:gd name="g15h" fmla="+- vc 0 dy4"/>
              <a:gd name="g16h" fmla="+- vc dy4 0"/>
              <a:gd name="g17w" fmla="+- g6w 0 g0w"/>
              <a:gd name="g18w" fmla="*/ g17w 1 2"/>
              <a:gd name="dx2p" fmla="+- g0w g18w w"/>
              <a:gd name="dx2" fmla="*/ dx2p -1 1"/>
              <a:gd name="dy2" fmla="*/ hd2 -1 1"/>
              <a:gd name="stAng1" fmla="at2 dx2 dy2"/>
              <a:gd name="enAngp1" fmla="at2 dx2 hd2"/>
              <a:gd name="enAng1" fmla="+- enAngp1 0 21600000"/>
              <a:gd name="swAng1" fmla="+- enAng1 0 stAng1"/>
            </a:gdLst>
            <a:ahLst/>
            <a:cxnLst>
              <a:cxn ang="3">
                <a:pos x="r" y="t"/>
              </a:cxn>
              <a:cxn ang="cd2">
                <a:pos x="l" y="vc"/>
              </a:cxn>
              <a:cxn ang="cd4">
                <a:pos x="r" y="b"/>
              </a:cxn>
              <a:cxn ang="0">
                <a:pos x="g0w" y="vc"/>
              </a:cxn>
            </a:cxnLst>
            <a:rect l="l" t="t" r="r" b="b"/>
            <a:pathLst>
              <a:path w="1035" h="1731">
                <a:moveTo>
                  <a:pt x="310" y="0"/>
                </a:moveTo>
                <a:lnTo>
                  <a:pt x="434" y="165"/>
                </a:lnTo>
                <a:lnTo>
                  <a:pt x="621" y="414"/>
                </a:lnTo>
                <a:lnTo>
                  <a:pt x="440" y="414"/>
                </a:lnTo>
                <a:lnTo>
                  <a:pt x="440" y="422"/>
                </a:lnTo>
                <a:cubicBezTo>
                  <a:pt x="482" y="1052"/>
                  <a:pt x="721" y="1565"/>
                  <a:pt x="1035" y="1731"/>
                </a:cubicBezTo>
                <a:cubicBezTo>
                  <a:pt x="631" y="1731"/>
                  <a:pt x="298" y="1157"/>
                  <a:pt x="248" y="415"/>
                </a:cubicBezTo>
                <a:lnTo>
                  <a:pt x="248" y="414"/>
                </a:lnTo>
                <a:lnTo>
                  <a:pt x="0" y="414"/>
                </a:lnTo>
                <a:lnTo>
                  <a:pt x="245" y="87"/>
                </a:lnTo>
                <a:lnTo>
                  <a:pt x="310" y="0"/>
                </a:lnTo>
                <a:close/>
              </a:path>
            </a:pathLst>
          </a:custGeom>
          <a:gradFill>
            <a:gsLst>
              <a:gs pos="0">
                <a:schemeClr val="accent6">
                  <a:lumMod val="50000"/>
                </a:schemeClr>
              </a:gs>
              <a:gs pos="100000">
                <a:schemeClr val="bg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57" name="文本框 56"/>
          <p:cNvSpPr txBox="1"/>
          <p:nvPr/>
        </p:nvSpPr>
        <p:spPr>
          <a:xfrm rot="1740000">
            <a:off x="7539990" y="-4544695"/>
            <a:ext cx="1942465" cy="460375"/>
          </a:xfrm>
          <a:prstGeom prst="rect">
            <a:avLst/>
          </a:prstGeom>
          <a:noFill/>
        </p:spPr>
        <p:txBody>
          <a:bodyPr wrap="square" rtlCol="0" anchor="t">
            <a:spAutoFit/>
          </a:bodyPr>
          <a:p>
            <a:r>
              <a:rPr lang="zh-CN" altLang="en-US" sz="2400" b="1">
                <a:latin typeface="方正小标宋简体" panose="03000509000000000000" charset="-122"/>
                <a:ea typeface="方正小标宋简体" panose="03000509000000000000" charset="-122"/>
                <a:sym typeface="+mn-ea"/>
              </a:rPr>
              <a:t>肺功能下降</a:t>
            </a:r>
            <a:endParaRPr lang="zh-CN" altLang="en-US" sz="2400" b="1">
              <a:latin typeface="方正小标宋简体" panose="03000509000000000000" charset="-122"/>
              <a:ea typeface="方正小标宋简体" panose="03000509000000000000" charset="-122"/>
              <a:sym typeface="+mn-ea"/>
            </a:endParaRPr>
          </a:p>
        </p:txBody>
      </p:sp>
      <p:grpSp>
        <p:nvGrpSpPr>
          <p:cNvPr id="8" name="组合 7"/>
          <p:cNvGrpSpPr/>
          <p:nvPr/>
        </p:nvGrpSpPr>
        <p:grpSpPr>
          <a:xfrm>
            <a:off x="306070" y="153035"/>
            <a:ext cx="614680" cy="614680"/>
            <a:chOff x="482" y="241"/>
            <a:chExt cx="968" cy="968"/>
          </a:xfrm>
        </p:grpSpPr>
        <p:sp>
          <p:nvSpPr>
            <p:cNvPr id="9" name="椭圆 8"/>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放大镜"/>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 y="359"/>
              <a:ext cx="702" cy="702"/>
            </a:xfrm>
            <a:prstGeom prst="rect">
              <a:avLst/>
            </a:prstGeom>
          </p:spPr>
        </p:pic>
      </p:grpSp>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565" y="275349"/>
            <a:ext cx="4239491" cy="523220"/>
          </a:xfrm>
          <a:prstGeom prst="rect">
            <a:avLst/>
          </a:prstGeom>
          <a:noFill/>
        </p:spPr>
        <p:txBody>
          <a:bodyPr wrap="square" rtlCol="0">
            <a:spAutoFit/>
          </a:bodyPr>
          <a:lstStyle/>
          <a:p>
            <a:r>
              <a:rPr lang="zh-CN" altLang="en-US" sz="2800" dirty="0">
                <a:solidFill>
                  <a:schemeClr val="tx1">
                    <a:lumMod val="65000"/>
                    <a:lumOff val="35000"/>
                  </a:schemeClr>
                </a:solidFill>
                <a:latin typeface="+mj-ea"/>
                <a:ea typeface="+mj-ea"/>
              </a:rPr>
              <a:t>慢阻肺的症状</a:t>
            </a:r>
            <a:endParaRPr lang="zh-CN" altLang="en-US" sz="2800" dirty="0">
              <a:solidFill>
                <a:schemeClr val="tx1">
                  <a:lumMod val="65000"/>
                  <a:lumOff val="35000"/>
                </a:schemeClr>
              </a:solidFill>
              <a:latin typeface="+mj-ea"/>
              <a:ea typeface="+mj-ea"/>
            </a:endParaRPr>
          </a:p>
        </p:txBody>
      </p:sp>
      <p:sp>
        <p:nvSpPr>
          <p:cNvPr id="3" name="文本框 2"/>
          <p:cNvSpPr txBox="1"/>
          <p:nvPr/>
        </p:nvSpPr>
        <p:spPr>
          <a:xfrm>
            <a:off x="1071724" y="1180777"/>
            <a:ext cx="1974920" cy="461665"/>
          </a:xfrm>
          <a:prstGeom prst="rect">
            <a:avLst/>
          </a:prstGeom>
          <a:noFill/>
        </p:spPr>
        <p:txBody>
          <a:bodyPr wrap="square">
            <a:spAutoFit/>
          </a:bodyPr>
          <a:lstStyle/>
          <a:p>
            <a:r>
              <a:rPr lang="zh-CN" altLang="en-US" sz="2400" dirty="0">
                <a:solidFill>
                  <a:schemeClr val="accent1">
                    <a:lumMod val="75000"/>
                  </a:schemeClr>
                </a:solidFill>
              </a:rPr>
              <a:t>体征变化</a:t>
            </a:r>
            <a:endParaRPr lang="zh-CN" altLang="en-US" sz="2400" dirty="0">
              <a:solidFill>
                <a:schemeClr val="accent1">
                  <a:lumMod val="75000"/>
                </a:schemeClr>
              </a:solidFill>
            </a:endParaRPr>
          </a:p>
        </p:txBody>
      </p:sp>
      <p:pic>
        <p:nvPicPr>
          <p:cNvPr id="4" name="图形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8356" y="1196294"/>
            <a:ext cx="403368" cy="403368"/>
          </a:xfrm>
          <a:prstGeom prst="rect">
            <a:avLst/>
          </a:prstGeom>
        </p:spPr>
      </p:pic>
      <p:sp>
        <p:nvSpPr>
          <p:cNvPr id="9" name="文本框 8"/>
          <p:cNvSpPr txBox="1"/>
          <p:nvPr/>
        </p:nvSpPr>
        <p:spPr>
          <a:xfrm>
            <a:off x="6604306" y="5309320"/>
            <a:ext cx="1396441" cy="400110"/>
          </a:xfrm>
          <a:prstGeom prst="rect">
            <a:avLst/>
          </a:prstGeom>
          <a:noFill/>
        </p:spPr>
        <p:txBody>
          <a:bodyPr wrap="square">
            <a:spAutoFit/>
          </a:bodyPr>
          <a:lstStyle/>
          <a:p>
            <a:pPr algn="ctr"/>
            <a:r>
              <a:rPr lang="zh-CN" altLang="en-US" sz="2000" dirty="0">
                <a:solidFill>
                  <a:schemeClr val="accent1">
                    <a:lumMod val="75000"/>
                  </a:schemeClr>
                </a:solidFill>
              </a:rPr>
              <a:t>正常胸</a:t>
            </a:r>
            <a:endParaRPr lang="zh-CN" altLang="en-US" sz="2000" dirty="0">
              <a:solidFill>
                <a:schemeClr val="accent1">
                  <a:lumMod val="75000"/>
                </a:schemeClr>
              </a:solidFill>
            </a:endParaRPr>
          </a:p>
        </p:txBody>
      </p:sp>
      <p:sp>
        <p:nvSpPr>
          <p:cNvPr id="10" name="文本框 9"/>
          <p:cNvSpPr txBox="1"/>
          <p:nvPr/>
        </p:nvSpPr>
        <p:spPr>
          <a:xfrm>
            <a:off x="9535882" y="5309320"/>
            <a:ext cx="1396441" cy="400110"/>
          </a:xfrm>
          <a:prstGeom prst="rect">
            <a:avLst/>
          </a:prstGeom>
          <a:noFill/>
        </p:spPr>
        <p:txBody>
          <a:bodyPr wrap="square">
            <a:spAutoFit/>
          </a:bodyPr>
          <a:lstStyle/>
          <a:p>
            <a:pPr algn="ctr"/>
            <a:r>
              <a:rPr lang="zh-CN" altLang="en-US" sz="2000" dirty="0">
                <a:solidFill>
                  <a:schemeClr val="accent1">
                    <a:lumMod val="75000"/>
                  </a:schemeClr>
                </a:solidFill>
              </a:rPr>
              <a:t>桶状胸</a:t>
            </a:r>
            <a:endParaRPr lang="zh-CN" altLang="en-US" sz="2000" dirty="0">
              <a:solidFill>
                <a:schemeClr val="accent1">
                  <a:lumMod val="75000"/>
                </a:schemeClr>
              </a:solidFill>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b="5264"/>
          <a:stretch>
            <a:fillRect/>
          </a:stretch>
        </p:blipFill>
        <p:spPr>
          <a:xfrm>
            <a:off x="5916158" y="1708727"/>
            <a:ext cx="5379914" cy="3394433"/>
          </a:xfrm>
          <a:prstGeom prst="rect">
            <a:avLst/>
          </a:prstGeom>
        </p:spPr>
      </p:pic>
      <p:sp>
        <p:nvSpPr>
          <p:cNvPr id="15" name="任意多边形: 形状 14"/>
          <p:cNvSpPr/>
          <p:nvPr/>
        </p:nvSpPr>
        <p:spPr>
          <a:xfrm>
            <a:off x="684229" y="1865745"/>
            <a:ext cx="4617444" cy="3795961"/>
          </a:xfrm>
          <a:custGeom>
            <a:avLst/>
            <a:gdLst>
              <a:gd name="connsiteX0" fmla="*/ 0 w 3940302"/>
              <a:gd name="connsiteY0" fmla="*/ 0 h 6086138"/>
              <a:gd name="connsiteX1" fmla="*/ 3940302 w 3940302"/>
              <a:gd name="connsiteY1" fmla="*/ 0 h 6086138"/>
              <a:gd name="connsiteX2" fmla="*/ 3940302 w 3940302"/>
              <a:gd name="connsiteY2" fmla="*/ 5676701 h 6086138"/>
              <a:gd name="connsiteX3" fmla="*/ 3530865 w 3940302"/>
              <a:gd name="connsiteY3" fmla="*/ 6086138 h 6086138"/>
              <a:gd name="connsiteX4" fmla="*/ 409437 w 3940302"/>
              <a:gd name="connsiteY4" fmla="*/ 6086138 h 6086138"/>
              <a:gd name="connsiteX5" fmla="*/ 0 w 3940302"/>
              <a:gd name="connsiteY5" fmla="*/ 5676701 h 608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0302" h="6086138">
                <a:moveTo>
                  <a:pt x="0" y="0"/>
                </a:moveTo>
                <a:lnTo>
                  <a:pt x="3940302" y="0"/>
                </a:lnTo>
                <a:lnTo>
                  <a:pt x="3940302" y="5676701"/>
                </a:lnTo>
                <a:cubicBezTo>
                  <a:pt x="3940302" y="5902827"/>
                  <a:pt x="3756991" y="6086138"/>
                  <a:pt x="3530865" y="6086138"/>
                </a:cubicBezTo>
                <a:lnTo>
                  <a:pt x="409437" y="6086138"/>
                </a:lnTo>
                <a:cubicBezTo>
                  <a:pt x="183311" y="6086138"/>
                  <a:pt x="0" y="5902827"/>
                  <a:pt x="0" y="5676701"/>
                </a:cubicBezTo>
                <a:close/>
              </a:path>
            </a:pathLst>
          </a:custGeom>
          <a:solidFill>
            <a:srgbClr val="D5ECF2">
              <a:alpha val="20000"/>
            </a:srgbClr>
          </a:solidFill>
          <a:ln w="12700" cap="flat" cmpd="sng" algn="ctr">
            <a:noFill/>
            <a:prstDash val="solid"/>
            <a:miter lim="800000"/>
          </a:ln>
          <a:effectLst>
            <a:outerShdw blurRad="228600" dist="203200" dir="8100000" sx="99000" sy="99000" algn="tr" rotWithShape="0">
              <a:schemeClr val="tx2">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 name="文本框 5"/>
          <p:cNvSpPr txBox="1"/>
          <p:nvPr/>
        </p:nvSpPr>
        <p:spPr>
          <a:xfrm>
            <a:off x="806903" y="2321203"/>
            <a:ext cx="4236153" cy="2223237"/>
          </a:xfrm>
          <a:prstGeom prst="rect">
            <a:avLst/>
          </a:prstGeom>
          <a:noFill/>
        </p:spPr>
        <p:txBody>
          <a:bodyPr wrap="square">
            <a:spAutoFit/>
          </a:bodyPr>
          <a:lstStyle/>
          <a:p>
            <a:pPr marL="285750" indent="-285750">
              <a:lnSpc>
                <a:spcPct val="130000"/>
              </a:lnSpc>
              <a:spcAft>
                <a:spcPts val="600"/>
              </a:spcAft>
              <a:buFont typeface="Arial" panose="020B0604020202020204" pitchFamily="34" charset="0"/>
              <a:buChar char="•"/>
            </a:pPr>
            <a:r>
              <a:rPr lang="zh-CN" altLang="en-US" sz="1600" dirty="0"/>
              <a:t>慢阻肺患者早期通常没有明显体征。</a:t>
            </a:r>
            <a:endParaRPr lang="en-US" altLang="zh-CN" sz="1600" dirty="0"/>
          </a:p>
          <a:p>
            <a:pPr marL="285750" indent="-285750">
              <a:lnSpc>
                <a:spcPct val="130000"/>
              </a:lnSpc>
              <a:spcAft>
                <a:spcPts val="600"/>
              </a:spcAft>
              <a:buFont typeface="Arial" panose="020B0604020202020204" pitchFamily="34" charset="0"/>
              <a:buChar char="•"/>
            </a:pPr>
            <a:r>
              <a:rPr lang="zh-CN" altLang="en-US" sz="1600" dirty="0"/>
              <a:t>病情逐渐进展后，可见</a:t>
            </a:r>
            <a:r>
              <a:rPr lang="zh-CN" altLang="en-US" sz="1600" b="1" dirty="0">
                <a:solidFill>
                  <a:schemeClr val="accent1">
                    <a:lumMod val="75000"/>
                  </a:schemeClr>
                </a:solidFill>
              </a:rPr>
              <a:t>胸部膨隆，胸部前后径同样宽，如桶状胸</a:t>
            </a:r>
            <a:r>
              <a:rPr lang="zh-CN" altLang="en-US" sz="1600" dirty="0"/>
              <a:t>。</a:t>
            </a:r>
            <a:endParaRPr lang="en-US" altLang="zh-CN" sz="1600" dirty="0"/>
          </a:p>
          <a:p>
            <a:pPr marL="285750" indent="-285750">
              <a:lnSpc>
                <a:spcPct val="130000"/>
              </a:lnSpc>
              <a:spcAft>
                <a:spcPts val="600"/>
              </a:spcAft>
              <a:buFont typeface="Arial" panose="020B0604020202020204" pitchFamily="34" charset="0"/>
              <a:buChar char="•"/>
            </a:pPr>
            <a:r>
              <a:rPr lang="zh-CN" altLang="en-US" sz="1600" dirty="0"/>
              <a:t>胸部触诊语颤减弱、叩诊肺部过清音、听诊双肺部呼吸音减弱等。</a:t>
            </a:r>
            <a:endParaRPr lang="en-US" altLang="zh-CN" sz="1600" dirty="0"/>
          </a:p>
          <a:p>
            <a:pPr marL="285750" indent="-285750">
              <a:lnSpc>
                <a:spcPct val="130000"/>
              </a:lnSpc>
              <a:spcAft>
                <a:spcPts val="600"/>
              </a:spcAft>
              <a:buFont typeface="Arial" panose="020B0604020202020204" pitchFamily="34" charset="0"/>
              <a:buChar char="•"/>
            </a:pPr>
            <a:r>
              <a:rPr lang="zh-CN" altLang="en-US" sz="1600" dirty="0"/>
              <a:t>患者</a:t>
            </a:r>
            <a:r>
              <a:rPr lang="zh-CN" altLang="en-US" sz="1600" b="1" dirty="0">
                <a:solidFill>
                  <a:schemeClr val="accent1">
                    <a:lumMod val="75000"/>
                  </a:schemeClr>
                </a:solidFill>
              </a:rPr>
              <a:t>呼吸变浅、频率快，呼气时间延长</a:t>
            </a:r>
            <a:r>
              <a:rPr lang="zh-CN" altLang="en-US" sz="1600" dirty="0"/>
              <a:t>。</a:t>
            </a:r>
            <a:endParaRPr lang="en-US" altLang="zh-CN" sz="1600" dirty="0"/>
          </a:p>
        </p:txBody>
      </p:sp>
      <p:pic>
        <p:nvPicPr>
          <p:cNvPr id="17" name="图形 16"/>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4095645" y="4752091"/>
            <a:ext cx="701964" cy="701964"/>
          </a:xfrm>
          <a:prstGeom prst="rect">
            <a:avLst/>
          </a:prstGeom>
        </p:spPr>
      </p:pic>
      <p:sp>
        <p:nvSpPr>
          <p:cNvPr id="18" name="箭头: 右 17"/>
          <p:cNvSpPr/>
          <p:nvPr/>
        </p:nvSpPr>
        <p:spPr>
          <a:xfrm>
            <a:off x="8442036" y="3315855"/>
            <a:ext cx="489528" cy="683490"/>
          </a:xfrm>
          <a:prstGeom prst="rightArrow">
            <a:avLst/>
          </a:prstGeom>
          <a:solidFill>
            <a:srgbClr val="D5E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6315" y="199390"/>
            <a:ext cx="3361690" cy="521970"/>
          </a:xfrm>
          <a:prstGeom prst="rect">
            <a:avLst/>
          </a:prstGeom>
          <a:noFill/>
        </p:spPr>
        <p:txBody>
          <a:bodyPr wrap="square" rtlCol="0" anchor="t">
            <a:spAutoFit/>
          </a:bodyPr>
          <a:p>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慢阻肺</a:t>
            </a:r>
            <a:r>
              <a:rPr lang="en-US" altLang="zh-CN" sz="2800" b="1" dirty="0">
                <a:latin typeface="方正小标宋简体" panose="03000509000000000000" charset="-122"/>
                <a:ea typeface="方正小标宋简体" panose="03000509000000000000" charset="-122"/>
                <a:sym typeface="+mn-ea"/>
              </a:rPr>
              <a:t>”</a:t>
            </a:r>
            <a:r>
              <a:rPr lang="zh-CN" altLang="en-US" sz="2800" b="1" dirty="0">
                <a:latin typeface="方正小标宋简体" panose="03000509000000000000" charset="-122"/>
                <a:ea typeface="方正小标宋简体" panose="03000509000000000000" charset="-122"/>
                <a:sym typeface="+mn-ea"/>
              </a:rPr>
              <a:t>的</a:t>
            </a:r>
            <a:r>
              <a:rPr lang="zh-CN" altLang="en-US" sz="2800" b="1" dirty="0">
                <a:latin typeface="方正小标宋简体" panose="03000509000000000000" charset="-122"/>
                <a:ea typeface="方正小标宋简体" panose="03000509000000000000" charset="-122"/>
                <a:sym typeface="+mn-ea"/>
              </a:rPr>
              <a:t>发展</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869950" y="1934210"/>
            <a:ext cx="2037080" cy="558165"/>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慢性咳嗽、咳痰</a:t>
            </a:r>
            <a:endParaRPr lang="zh-CN" altLang="en-US" b="1">
              <a:sym typeface="+mn-ea"/>
            </a:endParaRPr>
          </a:p>
        </p:txBody>
      </p:sp>
      <p:sp>
        <p:nvSpPr>
          <p:cNvPr id="11" name="矩形 10"/>
          <p:cNvSpPr/>
          <p:nvPr/>
        </p:nvSpPr>
        <p:spPr>
          <a:xfrm>
            <a:off x="2524760" y="2748915"/>
            <a:ext cx="2037080" cy="558165"/>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肺功能下降</a:t>
            </a:r>
            <a:endParaRPr lang="zh-CN" altLang="en-US" b="1">
              <a:sym typeface="+mn-ea"/>
            </a:endParaRPr>
          </a:p>
        </p:txBody>
      </p:sp>
      <p:sp>
        <p:nvSpPr>
          <p:cNvPr id="13" name="矩形 12"/>
          <p:cNvSpPr/>
          <p:nvPr/>
        </p:nvSpPr>
        <p:spPr>
          <a:xfrm>
            <a:off x="4179570" y="3563620"/>
            <a:ext cx="2386330" cy="558165"/>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日常</a:t>
            </a:r>
            <a:r>
              <a:rPr lang="zh-CN" altLang="en-US" b="1">
                <a:sym typeface="+mn-ea"/>
              </a:rPr>
              <a:t>/</a:t>
            </a:r>
            <a:r>
              <a:rPr lang="zh-CN" altLang="en-US" b="1">
                <a:sym typeface="+mn-ea"/>
              </a:rPr>
              <a:t>休息时也感气短</a:t>
            </a:r>
            <a:endParaRPr lang="zh-CN" altLang="en-US" b="1">
              <a:sym typeface="+mn-ea"/>
            </a:endParaRPr>
          </a:p>
        </p:txBody>
      </p:sp>
      <p:sp>
        <p:nvSpPr>
          <p:cNvPr id="15" name="矩形 14"/>
          <p:cNvSpPr/>
          <p:nvPr/>
        </p:nvSpPr>
        <p:spPr>
          <a:xfrm>
            <a:off x="6183630" y="4378325"/>
            <a:ext cx="2037080" cy="558165"/>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慢性呼吸衰竭</a:t>
            </a:r>
            <a:endParaRPr lang="zh-CN" altLang="en-US" b="1">
              <a:sym typeface="+mn-ea"/>
            </a:endParaRPr>
          </a:p>
        </p:txBody>
      </p:sp>
      <p:sp>
        <p:nvSpPr>
          <p:cNvPr id="18" name="矩形 17"/>
          <p:cNvSpPr/>
          <p:nvPr/>
        </p:nvSpPr>
        <p:spPr>
          <a:xfrm>
            <a:off x="7838440" y="5193030"/>
            <a:ext cx="2037080" cy="558165"/>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动脉高压</a:t>
            </a:r>
            <a:endParaRPr lang="zh-CN" altLang="en-US" b="1">
              <a:sym typeface="+mn-ea"/>
            </a:endParaRPr>
          </a:p>
        </p:txBody>
      </p:sp>
      <p:sp>
        <p:nvSpPr>
          <p:cNvPr id="24" name="文本框 23"/>
          <p:cNvSpPr txBox="1"/>
          <p:nvPr/>
        </p:nvSpPr>
        <p:spPr>
          <a:xfrm>
            <a:off x="818515" y="1079500"/>
            <a:ext cx="8010525" cy="460375"/>
          </a:xfrm>
          <a:prstGeom prst="rect">
            <a:avLst/>
          </a:prstGeom>
          <a:noFill/>
        </p:spPr>
        <p:txBody>
          <a:bodyPr wrap="square" rtlCol="0" anchor="t">
            <a:spAutoFit/>
          </a:bodyPr>
          <a:p>
            <a:pPr marL="342900" indent="-342900">
              <a:buFont typeface="Arial" panose="020B0604020202020204" pitchFamily="34" charset="0"/>
              <a:buChar char="•"/>
            </a:pPr>
            <a:r>
              <a:rPr lang="zh-CN" altLang="en-US" sz="2400" b="1">
                <a:latin typeface="华文中宋" panose="02010600040101010101" charset="-122"/>
                <a:ea typeface="华文中宋" panose="02010600040101010101" charset="-122"/>
                <a:sym typeface="+mn-ea"/>
              </a:rPr>
              <a:t>随着肺功能损害的逐渐加重，对患者的危害也越来越大</a:t>
            </a:r>
            <a:endParaRPr lang="zh-CN" altLang="en-US" sz="2400" b="1">
              <a:latin typeface="华文中宋" panose="02010600040101010101" charset="-122"/>
              <a:ea typeface="华文中宋" panose="02010600040101010101" charset="-122"/>
              <a:sym typeface="+mn-ea"/>
            </a:endParaRPr>
          </a:p>
        </p:txBody>
      </p:sp>
      <p:sp>
        <p:nvSpPr>
          <p:cNvPr id="25" name="矩形 24"/>
          <p:cNvSpPr/>
          <p:nvPr/>
        </p:nvSpPr>
        <p:spPr>
          <a:xfrm>
            <a:off x="9493250" y="6007735"/>
            <a:ext cx="2037080" cy="558165"/>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慢性肺原性心脏病</a:t>
            </a:r>
            <a:endParaRPr lang="zh-CN" altLang="en-US" b="1">
              <a:sym typeface="+mn-ea"/>
            </a:endParaRPr>
          </a:p>
        </p:txBody>
      </p:sp>
      <p:pic>
        <p:nvPicPr>
          <p:cNvPr id="27" name="图片 26"/>
          <p:cNvPicPr/>
          <p:nvPr/>
        </p:nvPicPr>
        <p:blipFill>
          <a:blip r:embed="rId1"/>
          <a:stretch>
            <a:fillRect/>
          </a:stretch>
        </p:blipFill>
        <p:spPr>
          <a:xfrm>
            <a:off x="869950" y="4103370"/>
            <a:ext cx="1959610" cy="2216150"/>
          </a:xfrm>
          <a:prstGeom prst="rect">
            <a:avLst/>
          </a:prstGeom>
        </p:spPr>
      </p:pic>
      <p:sp>
        <p:nvSpPr>
          <p:cNvPr id="28" name="下箭头 27"/>
          <p:cNvSpPr/>
          <p:nvPr/>
        </p:nvSpPr>
        <p:spPr>
          <a:xfrm>
            <a:off x="1659255" y="2707005"/>
            <a:ext cx="153035" cy="1147445"/>
          </a:xfrm>
          <a:prstGeom prst="downArrow">
            <a:avLst/>
          </a:prstGeom>
          <a:solidFill>
            <a:schemeClr val="accent3">
              <a:lumMod val="40000"/>
              <a:lumOff val="60000"/>
            </a:schemeClr>
          </a:solidFill>
          <a:ln>
            <a:solidFill>
              <a:schemeClr val="accent3">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9" name="图片 28"/>
          <p:cNvPicPr/>
          <p:nvPr/>
        </p:nvPicPr>
        <p:blipFill>
          <a:blip r:embed="rId2"/>
          <a:stretch>
            <a:fillRect/>
          </a:stretch>
        </p:blipFill>
        <p:spPr>
          <a:xfrm>
            <a:off x="3879215" y="4700905"/>
            <a:ext cx="2004060" cy="1726565"/>
          </a:xfrm>
          <a:prstGeom prst="rect">
            <a:avLst/>
          </a:prstGeom>
        </p:spPr>
      </p:pic>
      <p:sp>
        <p:nvSpPr>
          <p:cNvPr id="30" name="下箭头 29"/>
          <p:cNvSpPr/>
          <p:nvPr/>
        </p:nvSpPr>
        <p:spPr>
          <a:xfrm>
            <a:off x="5086985" y="4171950"/>
            <a:ext cx="266700" cy="451485"/>
          </a:xfrm>
          <a:prstGeom prst="downArrow">
            <a:avLst/>
          </a:prstGeom>
          <a:solidFill>
            <a:schemeClr val="accent3">
              <a:lumMod val="40000"/>
              <a:lumOff val="60000"/>
            </a:schemeClr>
          </a:solidFill>
          <a:ln>
            <a:solidFill>
              <a:schemeClr val="accent3">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1" name="图片 30"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3432175" y="2112010"/>
            <a:ext cx="509905" cy="567690"/>
          </a:xfrm>
          <a:prstGeom prst="rect">
            <a:avLst/>
          </a:prstGeom>
        </p:spPr>
      </p:pic>
      <p:pic>
        <p:nvPicPr>
          <p:cNvPr id="32" name="图片 31" descr="箭头"/>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5400000" flipH="1">
            <a:off x="4941570" y="2954655"/>
            <a:ext cx="509905" cy="567690"/>
          </a:xfrm>
          <a:prstGeom prst="rect">
            <a:avLst/>
          </a:prstGeom>
        </p:spPr>
      </p:pic>
      <p:pic>
        <p:nvPicPr>
          <p:cNvPr id="33" name="图片 32" descr="箭头"/>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5400000" flipH="1">
            <a:off x="6934200" y="3731895"/>
            <a:ext cx="509905" cy="567690"/>
          </a:xfrm>
          <a:prstGeom prst="rect">
            <a:avLst/>
          </a:prstGeom>
        </p:spPr>
      </p:pic>
      <p:pic>
        <p:nvPicPr>
          <p:cNvPr id="34" name="图片 33" descr="箭头"/>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5400000" flipH="1">
            <a:off x="8672830" y="4509770"/>
            <a:ext cx="509905" cy="567690"/>
          </a:xfrm>
          <a:prstGeom prst="rect">
            <a:avLst/>
          </a:prstGeom>
        </p:spPr>
      </p:pic>
      <p:pic>
        <p:nvPicPr>
          <p:cNvPr id="38" name="图片 37" descr="箭头"/>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5400000" flipH="1">
            <a:off x="10282555" y="5374640"/>
            <a:ext cx="509905" cy="567690"/>
          </a:xfrm>
          <a:prstGeom prst="rect">
            <a:avLst/>
          </a:prstGeom>
        </p:spPr>
      </p:pic>
      <p:sp>
        <p:nvSpPr>
          <p:cNvPr id="43" name="任意多边形 42"/>
          <p:cNvSpPr/>
          <p:nvPr/>
        </p:nvSpPr>
        <p:spPr>
          <a:xfrm rot="7740000">
            <a:off x="7506970" y="468630"/>
            <a:ext cx="1627505" cy="5428615"/>
          </a:xfrm>
          <a:custGeom>
            <a:avLst/>
            <a:gdLst>
              <a:gd name="adj" fmla="val 24085"/>
              <a:gd name="a" fmla="pin 0 adj 87500"/>
              <a:gd name="g0" fmla="*/ ss a 100000"/>
              <a:gd name="g0w" fmla="*/ g0 w ss"/>
              <a:gd name="g1" fmla="+- ss 0 g0"/>
              <a:gd name="g2" fmla="*/ g0 g0 g1"/>
              <a:gd name="g3" fmla="*/ ss ss g1"/>
              <a:gd name="g4" fmla="*/ g3 2 1"/>
              <a:gd name="g5" fmla="+- g4 0 g2"/>
              <a:gd name="g6" fmla="+- g5 0 g0"/>
              <a:gd name="g6w" fmla="*/ g6 w ss"/>
              <a:gd name="g7" fmla="*/ g5 1 2"/>
              <a:gd name="g8" fmla="+- g7 0 g0"/>
              <a:gd name="dy1" fmla="*/ g8 hd2 ss"/>
              <a:gd name="g10h" fmla="+- vc 0 dy1"/>
              <a:gd name="g11h" fmla="+- vc dy1 0"/>
              <a:gd name="g12" fmla="*/ g0 9598 32768"/>
              <a:gd name="g12w" fmla="*/ g12 w ss"/>
              <a:gd name="g13" fmla="+- ss 0 g12"/>
              <a:gd name="q1" fmla="*/ ss ss 1"/>
              <a:gd name="q2" fmla="*/ g13 g13 1"/>
              <a:gd name="q3" fmla="+- q1 0 q2"/>
              <a:gd name="q4" fmla="sqrt q3"/>
              <a:gd name="dy4" fmla="*/ q4 hd2 ss"/>
              <a:gd name="g15h" fmla="+- vc 0 dy4"/>
              <a:gd name="g16h" fmla="+- vc dy4 0"/>
              <a:gd name="g17w" fmla="+- g6w 0 g0w"/>
              <a:gd name="g18w" fmla="*/ g17w 1 2"/>
              <a:gd name="dx2p" fmla="+- g0w g18w w"/>
              <a:gd name="dx2" fmla="*/ dx2p -1 1"/>
              <a:gd name="dy2" fmla="*/ hd2 -1 1"/>
              <a:gd name="stAng1" fmla="at2 dx2 dy2"/>
              <a:gd name="enAngp1" fmla="at2 dx2 hd2"/>
              <a:gd name="enAng1" fmla="+- enAngp1 0 21600000"/>
              <a:gd name="swAng1" fmla="+- enAng1 0 stAng1"/>
            </a:gdLst>
            <a:ahLst/>
            <a:cxnLst>
              <a:cxn ang="3">
                <a:pos x="r" y="t"/>
              </a:cxn>
              <a:cxn ang="cd2">
                <a:pos x="l" y="vc"/>
              </a:cxn>
              <a:cxn ang="cd4">
                <a:pos x="r" y="b"/>
              </a:cxn>
              <a:cxn ang="0">
                <a:pos x="g0w" y="vc"/>
              </a:cxn>
            </a:cxnLst>
            <a:rect l="l" t="t" r="r" b="b"/>
            <a:pathLst>
              <a:path w="1035" h="1731">
                <a:moveTo>
                  <a:pt x="310" y="0"/>
                </a:moveTo>
                <a:lnTo>
                  <a:pt x="434" y="165"/>
                </a:lnTo>
                <a:lnTo>
                  <a:pt x="621" y="414"/>
                </a:lnTo>
                <a:lnTo>
                  <a:pt x="440" y="414"/>
                </a:lnTo>
                <a:lnTo>
                  <a:pt x="440" y="422"/>
                </a:lnTo>
                <a:cubicBezTo>
                  <a:pt x="482" y="1052"/>
                  <a:pt x="721" y="1565"/>
                  <a:pt x="1035" y="1731"/>
                </a:cubicBezTo>
                <a:cubicBezTo>
                  <a:pt x="631" y="1731"/>
                  <a:pt x="298" y="1157"/>
                  <a:pt x="248" y="415"/>
                </a:cubicBezTo>
                <a:lnTo>
                  <a:pt x="248" y="414"/>
                </a:lnTo>
                <a:lnTo>
                  <a:pt x="0" y="414"/>
                </a:lnTo>
                <a:lnTo>
                  <a:pt x="245" y="87"/>
                </a:lnTo>
                <a:lnTo>
                  <a:pt x="310" y="0"/>
                </a:lnTo>
                <a:close/>
              </a:path>
            </a:pathLst>
          </a:custGeom>
          <a:gradFill>
            <a:gsLst>
              <a:gs pos="0">
                <a:schemeClr val="accent6">
                  <a:lumMod val="50000"/>
                </a:schemeClr>
              </a:gs>
              <a:gs pos="100000">
                <a:schemeClr val="bg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26" name="文本框 25"/>
          <p:cNvSpPr txBox="1"/>
          <p:nvPr/>
        </p:nvSpPr>
        <p:spPr>
          <a:xfrm rot="1740000">
            <a:off x="7447915" y="2395855"/>
            <a:ext cx="1942465" cy="460375"/>
          </a:xfrm>
          <a:prstGeom prst="rect">
            <a:avLst/>
          </a:prstGeom>
          <a:noFill/>
        </p:spPr>
        <p:txBody>
          <a:bodyPr wrap="square" rtlCol="0" anchor="t">
            <a:spAutoFit/>
          </a:bodyPr>
          <a:p>
            <a:r>
              <a:rPr lang="zh-CN" altLang="en-US" sz="2400" b="1">
                <a:latin typeface="方正小标宋简体" panose="03000509000000000000" charset="-122"/>
                <a:ea typeface="方正小标宋简体" panose="03000509000000000000" charset="-122"/>
                <a:sym typeface="+mn-ea"/>
              </a:rPr>
              <a:t>肺功能下降</a:t>
            </a:r>
            <a:endParaRPr lang="zh-CN" altLang="en-US" sz="2400" b="1">
              <a:latin typeface="方正小标宋简体" panose="03000509000000000000" charset="-122"/>
              <a:ea typeface="方正小标宋简体" panose="03000509000000000000" charset="-122"/>
              <a:sym typeface="+mn-ea"/>
            </a:endParaRPr>
          </a:p>
        </p:txBody>
      </p:sp>
      <p:sp>
        <p:nvSpPr>
          <p:cNvPr id="50" name="文本框 49"/>
          <p:cNvSpPr txBox="1"/>
          <p:nvPr/>
        </p:nvSpPr>
        <p:spPr>
          <a:xfrm>
            <a:off x="12566650" y="3587750"/>
            <a:ext cx="2023745" cy="460375"/>
          </a:xfrm>
          <a:prstGeom prst="rect">
            <a:avLst/>
          </a:prstGeom>
          <a:noFill/>
        </p:spPr>
        <p:txBody>
          <a:bodyPr wrap="square" rtlCol="0" anchor="t">
            <a:spAutoFit/>
          </a:bodyPr>
          <a:p>
            <a:pPr marL="342900" indent="-342900">
              <a:buFont typeface="Wingdings" panose="05000000000000000000" charset="0"/>
              <a:buChar char="l"/>
            </a:pPr>
            <a:r>
              <a:rPr lang="zh-CN" altLang="en-US" sz="2400" b="1">
                <a:latin typeface="方正小标宋简体" panose="03000509000000000000" charset="-122"/>
                <a:ea typeface="方正小标宋简体" panose="03000509000000000000" charset="-122"/>
                <a:sym typeface="+mn-ea"/>
              </a:rPr>
              <a:t>环境因素：</a:t>
            </a:r>
            <a:endParaRPr lang="zh-CN" altLang="en-US" sz="2400" b="1">
              <a:latin typeface="方正小标宋简体" panose="03000509000000000000" charset="-122"/>
              <a:ea typeface="方正小标宋简体" panose="03000509000000000000" charset="-122"/>
              <a:sym typeface="+mn-ea"/>
            </a:endParaRPr>
          </a:p>
        </p:txBody>
      </p:sp>
      <p:pic>
        <p:nvPicPr>
          <p:cNvPr id="51" name="图片 50"/>
          <p:cNvPicPr/>
          <p:nvPr/>
        </p:nvPicPr>
        <p:blipFill>
          <a:blip r:embed="rId6">
            <a:clrChange>
              <a:clrFrom>
                <a:srgbClr val="F5F5F5">
                  <a:alpha val="100000"/>
                </a:srgbClr>
              </a:clrFrom>
              <a:clrTo>
                <a:srgbClr val="F5F5F5">
                  <a:alpha val="100000"/>
                  <a:alpha val="0"/>
                </a:srgbClr>
              </a:clrTo>
            </a:clrChange>
          </a:blip>
          <a:stretch>
            <a:fillRect/>
          </a:stretch>
        </p:blipFill>
        <p:spPr>
          <a:xfrm>
            <a:off x="16955135" y="4046220"/>
            <a:ext cx="1683385" cy="1652905"/>
          </a:xfrm>
          <a:prstGeom prst="rect">
            <a:avLst/>
          </a:prstGeom>
        </p:spPr>
      </p:pic>
      <p:sp>
        <p:nvSpPr>
          <p:cNvPr id="52" name="圆角矩形 51"/>
          <p:cNvSpPr/>
          <p:nvPr/>
        </p:nvSpPr>
        <p:spPr>
          <a:xfrm>
            <a:off x="12566650" y="5811520"/>
            <a:ext cx="1817370" cy="617220"/>
          </a:xfrm>
          <a:prstGeom prst="roundRect">
            <a:avLst>
              <a:gd name="adj" fmla="val 3963"/>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t>因职业而接触粉尘和化合物</a:t>
            </a:r>
            <a:endParaRPr lang="zh-CN" altLang="en-US" sz="1600" b="1"/>
          </a:p>
        </p:txBody>
      </p:sp>
      <p:sp>
        <p:nvSpPr>
          <p:cNvPr id="53" name="圆角矩形 52"/>
          <p:cNvSpPr/>
          <p:nvPr/>
        </p:nvSpPr>
        <p:spPr>
          <a:xfrm>
            <a:off x="14693900" y="581152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t>空气污染</a:t>
            </a:r>
            <a:endParaRPr lang="zh-CN" altLang="en-US" sz="1600" b="1"/>
          </a:p>
        </p:txBody>
      </p:sp>
      <p:sp>
        <p:nvSpPr>
          <p:cNvPr id="54" name="圆角矩形 53"/>
          <p:cNvSpPr/>
          <p:nvPr/>
        </p:nvSpPr>
        <p:spPr>
          <a:xfrm>
            <a:off x="16821150" y="581152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t>被动吸烟</a:t>
            </a:r>
            <a:endParaRPr lang="zh-CN" altLang="en-US" sz="1600" b="1"/>
          </a:p>
        </p:txBody>
      </p:sp>
      <p:sp>
        <p:nvSpPr>
          <p:cNvPr id="55" name="圆角矩形 54"/>
          <p:cNvSpPr/>
          <p:nvPr/>
        </p:nvSpPr>
        <p:spPr>
          <a:xfrm>
            <a:off x="18948400" y="581152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sym typeface="+mn-ea"/>
              </a:rPr>
              <a:t>童年时的呼吸系统感染</a:t>
            </a:r>
            <a:endParaRPr lang="zh-CN" altLang="en-US" sz="1600" b="1">
              <a:sym typeface="+mn-ea"/>
            </a:endParaRPr>
          </a:p>
        </p:txBody>
      </p:sp>
      <p:sp>
        <p:nvSpPr>
          <p:cNvPr id="56" name="圆角矩形 55"/>
          <p:cNvSpPr/>
          <p:nvPr/>
        </p:nvSpPr>
        <p:spPr>
          <a:xfrm>
            <a:off x="21075650" y="581152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sym typeface="+mn-ea"/>
              </a:rPr>
              <a:t>气道的过敏或变态反应</a:t>
            </a:r>
            <a:endParaRPr lang="zh-CN" altLang="en-US" sz="1600" b="1">
              <a:sym typeface="+mn-ea"/>
            </a:endParaRPr>
          </a:p>
        </p:txBody>
      </p:sp>
      <p:pic>
        <p:nvPicPr>
          <p:cNvPr id="57" name="图片 56"/>
          <p:cNvPicPr/>
          <p:nvPr/>
        </p:nvPicPr>
        <p:blipFill>
          <a:blip r:embed="rId7"/>
          <a:srcRect t="9111" b="5370"/>
          <a:stretch>
            <a:fillRect/>
          </a:stretch>
        </p:blipFill>
        <p:spPr>
          <a:xfrm>
            <a:off x="12566650" y="4232910"/>
            <a:ext cx="1818005" cy="1466215"/>
          </a:xfrm>
          <a:prstGeom prst="rect">
            <a:avLst/>
          </a:prstGeom>
        </p:spPr>
      </p:pic>
      <p:pic>
        <p:nvPicPr>
          <p:cNvPr id="58" name="图片 57"/>
          <p:cNvPicPr/>
          <p:nvPr/>
        </p:nvPicPr>
        <p:blipFill>
          <a:blip r:embed="rId8">
            <a:clrChange>
              <a:clrFrom>
                <a:srgbClr val="F5F5F5">
                  <a:alpha val="100000"/>
                </a:srgbClr>
              </a:clrFrom>
              <a:clrTo>
                <a:srgbClr val="F5F5F5">
                  <a:alpha val="100000"/>
                  <a:alpha val="0"/>
                </a:srgbClr>
              </a:clrTo>
            </a:clrChange>
          </a:blip>
          <a:stretch>
            <a:fillRect/>
          </a:stretch>
        </p:blipFill>
        <p:spPr>
          <a:xfrm>
            <a:off x="14823123" y="3973830"/>
            <a:ext cx="1590675" cy="1714500"/>
          </a:xfrm>
          <a:prstGeom prst="rect">
            <a:avLst/>
          </a:prstGeom>
        </p:spPr>
      </p:pic>
      <p:pic>
        <p:nvPicPr>
          <p:cNvPr id="59" name="图片 58"/>
          <p:cNvPicPr/>
          <p:nvPr/>
        </p:nvPicPr>
        <p:blipFill>
          <a:blip r:embed="rId9"/>
          <a:stretch>
            <a:fillRect/>
          </a:stretch>
        </p:blipFill>
        <p:spPr>
          <a:xfrm>
            <a:off x="18948400" y="3811905"/>
            <a:ext cx="1818005" cy="1699895"/>
          </a:xfrm>
          <a:prstGeom prst="rect">
            <a:avLst/>
          </a:prstGeom>
        </p:spPr>
      </p:pic>
      <p:pic>
        <p:nvPicPr>
          <p:cNvPr id="60" name="图片 59"/>
          <p:cNvPicPr/>
          <p:nvPr/>
        </p:nvPicPr>
        <p:blipFill>
          <a:blip r:embed="rId10"/>
          <a:stretch>
            <a:fillRect/>
          </a:stretch>
        </p:blipFill>
        <p:spPr>
          <a:xfrm>
            <a:off x="21209000" y="4084320"/>
            <a:ext cx="1552575" cy="1600835"/>
          </a:xfrm>
          <a:prstGeom prst="rect">
            <a:avLst/>
          </a:prstGeom>
        </p:spPr>
      </p:pic>
      <p:cxnSp>
        <p:nvCxnSpPr>
          <p:cNvPr id="61" name="直接连接符 60"/>
          <p:cNvCxnSpPr/>
          <p:nvPr/>
        </p:nvCxnSpPr>
        <p:spPr>
          <a:xfrm>
            <a:off x="14659610" y="3805555"/>
            <a:ext cx="7915910" cy="0"/>
          </a:xfrm>
          <a:prstGeom prst="line">
            <a:avLst/>
          </a:prstGeom>
          <a:ln>
            <a:solidFill>
              <a:srgbClr val="52287D"/>
            </a:solidFill>
            <a:prstDash val="dash"/>
          </a:ln>
        </p:spPr>
        <p:style>
          <a:lnRef idx="2">
            <a:schemeClr val="accent1"/>
          </a:lnRef>
          <a:fillRef idx="0">
            <a:srgbClr val="FFFFFF"/>
          </a:fillRef>
          <a:effectRef idx="0">
            <a:srgbClr val="FFFFFF"/>
          </a:effectRef>
          <a:fontRef idx="minor">
            <a:schemeClr val="tx1"/>
          </a:fontRef>
        </p:style>
      </p:cxnSp>
      <p:sp>
        <p:nvSpPr>
          <p:cNvPr id="62" name="圆角矩形 61"/>
          <p:cNvSpPr/>
          <p:nvPr/>
        </p:nvSpPr>
        <p:spPr>
          <a:xfrm>
            <a:off x="-7340600" y="1320800"/>
            <a:ext cx="7122160" cy="1986280"/>
          </a:xfrm>
          <a:prstGeom prst="roundRect">
            <a:avLst>
              <a:gd name="adj" fmla="val 4866"/>
            </a:avLst>
          </a:prstGeom>
          <a:solidFill>
            <a:srgbClr val="F5F0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文本框 62"/>
          <p:cNvSpPr txBox="1"/>
          <p:nvPr/>
        </p:nvSpPr>
        <p:spPr>
          <a:xfrm>
            <a:off x="-7340600" y="605155"/>
            <a:ext cx="4388485" cy="706755"/>
          </a:xfrm>
          <a:prstGeom prst="rect">
            <a:avLst/>
          </a:prstGeom>
          <a:noFill/>
        </p:spPr>
        <p:txBody>
          <a:bodyPr wrap="square" rtlCol="0" anchor="t">
            <a:spAutoFit/>
          </a:bodyPr>
          <a:p>
            <a:r>
              <a:rPr lang="zh-CN" altLang="en-US" sz="4000">
                <a:solidFill>
                  <a:schemeClr val="accent6">
                    <a:lumMod val="50000"/>
                  </a:schemeClr>
                </a:solidFill>
                <a:latin typeface="汉仪超粗宋简" panose="02010600000101010101" charset="-122"/>
                <a:ea typeface="汉仪超粗宋简" panose="02010600000101010101" charset="-122"/>
                <a:sym typeface="+mn-ea"/>
              </a:rPr>
              <a:t>吸烟</a:t>
            </a:r>
            <a:r>
              <a:rPr lang="en-US" altLang="zh-CN">
                <a:sym typeface="+mn-ea"/>
              </a:rPr>
              <a:t>——</a:t>
            </a:r>
            <a:r>
              <a:rPr lang="zh-CN" altLang="en-US" sz="2400" b="1">
                <a:latin typeface="方正小标宋简体" panose="03000509000000000000" charset="-122"/>
                <a:ea typeface="方正小标宋简体" panose="03000509000000000000" charset="-122"/>
                <a:sym typeface="+mn-ea"/>
              </a:rPr>
              <a:t>最重要的危险因素</a:t>
            </a:r>
            <a:endParaRPr lang="zh-CN" altLang="en-US" sz="2400" b="1">
              <a:latin typeface="方正小标宋简体" panose="03000509000000000000" charset="-122"/>
              <a:ea typeface="方正小标宋简体" panose="03000509000000000000" charset="-122"/>
              <a:sym typeface="+mn-ea"/>
            </a:endParaRPr>
          </a:p>
        </p:txBody>
      </p:sp>
      <p:sp>
        <p:nvSpPr>
          <p:cNvPr id="64" name="文本框 63"/>
          <p:cNvSpPr txBox="1"/>
          <p:nvPr/>
        </p:nvSpPr>
        <p:spPr>
          <a:xfrm>
            <a:off x="-7077075" y="1333500"/>
            <a:ext cx="6530975" cy="1930400"/>
          </a:xfrm>
          <a:prstGeom prst="rect">
            <a:avLst/>
          </a:prstGeom>
          <a:noFill/>
        </p:spPr>
        <p:txBody>
          <a:bodyPr wrap="square" rtlCol="0" anchor="t">
            <a:spAutoFit/>
          </a:bodyPr>
          <a:p>
            <a:pPr marL="285750" indent="-285750">
              <a:lnSpc>
                <a:spcPct val="130000"/>
              </a:lnSpc>
              <a:buFont typeface="Arial" panose="020B0604020202020204" pitchFamily="34" charset="0"/>
              <a:buChar char="•"/>
            </a:pPr>
            <a:r>
              <a:rPr lang="zh-CN" altLang="en-US"/>
              <a:t>全球每</a:t>
            </a:r>
            <a:r>
              <a:rPr lang="en-US" altLang="zh-CN"/>
              <a:t>8</a:t>
            </a:r>
            <a:r>
              <a:rPr lang="zh-CN" altLang="en-US"/>
              <a:t>秒中即有一人死于烟草</a:t>
            </a:r>
            <a:endParaRPr lang="zh-CN" altLang="en-US"/>
          </a:p>
          <a:p>
            <a:pPr marL="285750" indent="-285750">
              <a:lnSpc>
                <a:spcPct val="130000"/>
              </a:lnSpc>
              <a:buFont typeface="Arial" panose="020B0604020202020204" pitchFamily="34" charset="0"/>
              <a:buChar char="•"/>
            </a:pPr>
            <a:r>
              <a:rPr lang="en-US" altLang="zh-CN"/>
              <a:t>WHO</a:t>
            </a:r>
            <a:r>
              <a:rPr lang="zh-CN" altLang="en-US"/>
              <a:t>估计全世界有</a:t>
            </a:r>
            <a:r>
              <a:rPr lang="en-US" altLang="zh-CN"/>
              <a:t>11</a:t>
            </a:r>
            <a:r>
              <a:rPr lang="zh-CN" altLang="en-US"/>
              <a:t>亿人吸烟，至</a:t>
            </a:r>
            <a:r>
              <a:rPr lang="en-US" altLang="zh-CN"/>
              <a:t>2025</a:t>
            </a:r>
            <a:r>
              <a:rPr lang="zh-CN" altLang="en-US"/>
              <a:t>年将增加到</a:t>
            </a:r>
            <a:r>
              <a:rPr lang="en-US" altLang="zh-CN"/>
              <a:t>16</a:t>
            </a:r>
            <a:r>
              <a:rPr lang="zh-CN" altLang="en-US"/>
              <a:t>亿人。</a:t>
            </a:r>
            <a:endParaRPr lang="zh-CN" altLang="en-US"/>
          </a:p>
          <a:p>
            <a:pPr marL="285750" indent="-285750">
              <a:lnSpc>
                <a:spcPct val="130000"/>
              </a:lnSpc>
              <a:buFont typeface="Arial" panose="020B0604020202020204" pitchFamily="34" charset="0"/>
              <a:buChar char="•"/>
            </a:pPr>
            <a:r>
              <a:rPr lang="zh-CN" altLang="en-US"/>
              <a:t>在中、低收入国家，吸烟率快速上升。</a:t>
            </a:r>
            <a:endParaRPr lang="zh-CN" altLang="en-US"/>
          </a:p>
          <a:p>
            <a:pPr marL="285750" indent="-285750">
              <a:lnSpc>
                <a:spcPct val="130000"/>
              </a:lnSpc>
              <a:buFont typeface="Arial" panose="020B0604020202020204" pitchFamily="34" charset="0"/>
              <a:buChar char="•"/>
            </a:pPr>
            <a:r>
              <a:rPr lang="zh-CN" altLang="en-US"/>
              <a:t>中国的吸烟人数约有</a:t>
            </a:r>
            <a:r>
              <a:rPr lang="en-US" altLang="zh-CN"/>
              <a:t>3</a:t>
            </a:r>
            <a:r>
              <a:rPr lang="zh-CN" altLang="en-US"/>
              <a:t>亿。</a:t>
            </a:r>
            <a:endParaRPr lang="zh-CN" altLang="en-US"/>
          </a:p>
          <a:p>
            <a:pPr marL="285750" indent="-285750">
              <a:lnSpc>
                <a:spcPct val="130000"/>
              </a:lnSpc>
              <a:buFont typeface="Arial" panose="020B0604020202020204" pitchFamily="34" charset="0"/>
              <a:buChar char="•"/>
            </a:pPr>
            <a:r>
              <a:rPr lang="en-US" altLang="zh-CN"/>
              <a:t>COPD</a:t>
            </a:r>
            <a:r>
              <a:rPr lang="zh-CN" altLang="en-US"/>
              <a:t>的患者中</a:t>
            </a:r>
            <a:r>
              <a:rPr lang="en-US" altLang="zh-CN" sz="2000" b="1">
                <a:solidFill>
                  <a:schemeClr val="accent6">
                    <a:lumMod val="50000"/>
                  </a:schemeClr>
                </a:solidFill>
              </a:rPr>
              <a:t>80%</a:t>
            </a:r>
            <a:r>
              <a:rPr lang="zh-CN" altLang="en-US"/>
              <a:t>吸烟或曾经吸烟。</a:t>
            </a:r>
            <a:endParaRPr lang="zh-CN" altLang="en-US"/>
          </a:p>
        </p:txBody>
      </p:sp>
      <p:grpSp>
        <p:nvGrpSpPr>
          <p:cNvPr id="4" name="组合 3"/>
          <p:cNvGrpSpPr/>
          <p:nvPr/>
        </p:nvGrpSpPr>
        <p:grpSpPr>
          <a:xfrm>
            <a:off x="306070" y="153035"/>
            <a:ext cx="614680" cy="614680"/>
            <a:chOff x="482" y="241"/>
            <a:chExt cx="968" cy="968"/>
          </a:xfrm>
        </p:grpSpPr>
        <p:sp>
          <p:nvSpPr>
            <p:cNvPr id="8" name="椭圆 7"/>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descr="放大镜"/>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 y="359"/>
              <a:ext cx="702" cy="702"/>
            </a:xfrm>
            <a:prstGeom prst="rect">
              <a:avLst/>
            </a:prstGeom>
          </p:spPr>
        </p:pic>
      </p:grpSp>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1111885" y="1710055"/>
            <a:ext cx="7122160" cy="1986280"/>
          </a:xfrm>
          <a:prstGeom prst="roundRect">
            <a:avLst>
              <a:gd name="adj" fmla="val 4866"/>
            </a:avLst>
          </a:prstGeom>
          <a:solidFill>
            <a:schemeClr val="accent1">
              <a:lumMod val="20000"/>
              <a:lumOff val="80000"/>
              <a:alpha val="4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996315" y="199390"/>
            <a:ext cx="3855085" cy="521970"/>
          </a:xfrm>
          <a:prstGeom prst="rect">
            <a:avLst/>
          </a:prstGeom>
          <a:noFill/>
        </p:spPr>
        <p:txBody>
          <a:bodyPr wrap="square" rtlCol="0" anchor="t">
            <a:spAutoFit/>
          </a:bodyPr>
          <a:p>
            <a:r>
              <a:rPr lang="en-US" altLang="zh-CN" sz="2800" b="1" dirty="0">
                <a:latin typeface="方正小标宋简体" panose="03000509000000000000" charset="-122"/>
                <a:ea typeface="方正小标宋简体" panose="03000509000000000000" charset="-122"/>
                <a:sym typeface="+mn-ea"/>
              </a:rPr>
              <a:t>COPD</a:t>
            </a:r>
            <a:r>
              <a:rPr lang="zh-CN" altLang="en-US" sz="2800" b="1" dirty="0">
                <a:latin typeface="方正小标宋简体" panose="03000509000000000000" charset="-122"/>
                <a:ea typeface="方正小标宋简体" panose="03000509000000000000" charset="-122"/>
                <a:sym typeface="+mn-ea"/>
              </a:rPr>
              <a:t>主要诱因</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1111885" y="994410"/>
            <a:ext cx="4388485" cy="706755"/>
          </a:xfrm>
          <a:prstGeom prst="rect">
            <a:avLst/>
          </a:prstGeom>
          <a:noFill/>
        </p:spPr>
        <p:txBody>
          <a:bodyPr wrap="square" rtlCol="0" anchor="t">
            <a:spAutoFit/>
          </a:bodyPr>
          <a:p>
            <a:r>
              <a:rPr lang="zh-CN" altLang="en-US" sz="4000">
                <a:solidFill>
                  <a:schemeClr val="accent6">
                    <a:lumMod val="50000"/>
                  </a:schemeClr>
                </a:solidFill>
                <a:latin typeface="汉仪超粗宋简" panose="02010600000101010101" charset="-122"/>
                <a:ea typeface="汉仪超粗宋简" panose="02010600000101010101" charset="-122"/>
                <a:sym typeface="+mn-ea"/>
              </a:rPr>
              <a:t>吸烟</a:t>
            </a:r>
            <a:r>
              <a:rPr lang="en-US" altLang="zh-CN">
                <a:sym typeface="+mn-ea"/>
              </a:rPr>
              <a:t>——</a:t>
            </a:r>
            <a:r>
              <a:rPr lang="zh-CN" altLang="en-US" sz="2400" b="1">
                <a:latin typeface="方正小标宋简体" panose="03000509000000000000" charset="-122"/>
                <a:ea typeface="方正小标宋简体" panose="03000509000000000000" charset="-122"/>
                <a:sym typeface="+mn-ea"/>
              </a:rPr>
              <a:t>最重要的危险因素</a:t>
            </a:r>
            <a:endParaRPr lang="zh-CN" altLang="en-US" sz="2400" b="1">
              <a:latin typeface="方正小标宋简体" panose="03000509000000000000" charset="-122"/>
              <a:ea typeface="方正小标宋简体" panose="03000509000000000000" charset="-122"/>
              <a:sym typeface="+mn-ea"/>
            </a:endParaRPr>
          </a:p>
        </p:txBody>
      </p:sp>
      <p:sp>
        <p:nvSpPr>
          <p:cNvPr id="11" name="文本框 10"/>
          <p:cNvSpPr txBox="1"/>
          <p:nvPr/>
        </p:nvSpPr>
        <p:spPr>
          <a:xfrm>
            <a:off x="1111885" y="3774440"/>
            <a:ext cx="2023745" cy="460375"/>
          </a:xfrm>
          <a:prstGeom prst="rect">
            <a:avLst/>
          </a:prstGeom>
          <a:noFill/>
        </p:spPr>
        <p:txBody>
          <a:bodyPr wrap="square" rtlCol="0" anchor="t">
            <a:spAutoFit/>
          </a:bodyPr>
          <a:p>
            <a:pPr marL="342900" indent="-342900">
              <a:buFont typeface="Wingdings" panose="05000000000000000000" charset="0"/>
              <a:buChar char="l"/>
            </a:pPr>
            <a:r>
              <a:rPr lang="zh-CN" altLang="en-US" sz="2400" b="1">
                <a:latin typeface="方正小标宋简体" panose="03000509000000000000" charset="-122"/>
                <a:ea typeface="方正小标宋简体" panose="03000509000000000000" charset="-122"/>
                <a:sym typeface="+mn-ea"/>
              </a:rPr>
              <a:t>环境因素：</a:t>
            </a:r>
            <a:endParaRPr lang="zh-CN" altLang="en-US" sz="2400" b="1">
              <a:latin typeface="方正小标宋简体" panose="03000509000000000000" charset="-122"/>
              <a:ea typeface="方正小标宋简体" panose="03000509000000000000" charset="-122"/>
              <a:sym typeface="+mn-ea"/>
            </a:endParaRPr>
          </a:p>
        </p:txBody>
      </p:sp>
      <p:sp>
        <p:nvSpPr>
          <p:cNvPr id="13" name="文本框 12"/>
          <p:cNvSpPr txBox="1"/>
          <p:nvPr/>
        </p:nvSpPr>
        <p:spPr>
          <a:xfrm>
            <a:off x="1375410" y="1722755"/>
            <a:ext cx="6530975" cy="1930400"/>
          </a:xfrm>
          <a:prstGeom prst="rect">
            <a:avLst/>
          </a:prstGeom>
          <a:noFill/>
        </p:spPr>
        <p:txBody>
          <a:bodyPr wrap="square" rtlCol="0" anchor="t">
            <a:spAutoFit/>
          </a:bodyPr>
          <a:p>
            <a:pPr marL="285750" indent="-285750">
              <a:lnSpc>
                <a:spcPct val="130000"/>
              </a:lnSpc>
              <a:buFont typeface="Arial" panose="020B0604020202020204" pitchFamily="34" charset="0"/>
              <a:buChar char="•"/>
            </a:pPr>
            <a:r>
              <a:rPr lang="zh-CN" altLang="en-US"/>
              <a:t>全球每</a:t>
            </a:r>
            <a:r>
              <a:rPr lang="en-US" altLang="zh-CN"/>
              <a:t>8</a:t>
            </a:r>
            <a:r>
              <a:rPr lang="zh-CN" altLang="en-US"/>
              <a:t>秒中即有一人死于烟草</a:t>
            </a:r>
            <a:endParaRPr lang="zh-CN" altLang="en-US"/>
          </a:p>
          <a:p>
            <a:pPr marL="285750" indent="-285750">
              <a:lnSpc>
                <a:spcPct val="130000"/>
              </a:lnSpc>
              <a:buFont typeface="Arial" panose="020B0604020202020204" pitchFamily="34" charset="0"/>
              <a:buChar char="•"/>
            </a:pPr>
            <a:r>
              <a:rPr lang="en-US" altLang="zh-CN"/>
              <a:t>WHO</a:t>
            </a:r>
            <a:r>
              <a:rPr lang="zh-CN" altLang="en-US"/>
              <a:t>估计全世界有</a:t>
            </a:r>
            <a:r>
              <a:rPr lang="en-US" altLang="zh-CN"/>
              <a:t>11</a:t>
            </a:r>
            <a:r>
              <a:rPr lang="zh-CN" altLang="en-US"/>
              <a:t>亿人吸烟，至</a:t>
            </a:r>
            <a:r>
              <a:rPr lang="en-US" altLang="zh-CN"/>
              <a:t>2025</a:t>
            </a:r>
            <a:r>
              <a:rPr lang="zh-CN" altLang="en-US"/>
              <a:t>年将增加到</a:t>
            </a:r>
            <a:r>
              <a:rPr lang="en-US" altLang="zh-CN"/>
              <a:t>16</a:t>
            </a:r>
            <a:r>
              <a:rPr lang="zh-CN" altLang="en-US"/>
              <a:t>亿人。</a:t>
            </a:r>
            <a:endParaRPr lang="zh-CN" altLang="en-US"/>
          </a:p>
          <a:p>
            <a:pPr marL="285750" indent="-285750">
              <a:lnSpc>
                <a:spcPct val="130000"/>
              </a:lnSpc>
              <a:buFont typeface="Arial" panose="020B0604020202020204" pitchFamily="34" charset="0"/>
              <a:buChar char="•"/>
            </a:pPr>
            <a:r>
              <a:rPr lang="zh-CN" altLang="en-US"/>
              <a:t>在中、低收入国家，吸烟率快速上升。</a:t>
            </a:r>
            <a:endParaRPr lang="zh-CN" altLang="en-US"/>
          </a:p>
          <a:p>
            <a:pPr marL="285750" indent="-285750">
              <a:lnSpc>
                <a:spcPct val="130000"/>
              </a:lnSpc>
              <a:buFont typeface="Arial" panose="020B0604020202020204" pitchFamily="34" charset="0"/>
              <a:buChar char="•"/>
            </a:pPr>
            <a:r>
              <a:rPr lang="zh-CN" altLang="en-US"/>
              <a:t>中国的吸烟人数约有</a:t>
            </a:r>
            <a:r>
              <a:rPr lang="en-US" altLang="zh-CN"/>
              <a:t>3</a:t>
            </a:r>
            <a:r>
              <a:rPr lang="zh-CN" altLang="en-US"/>
              <a:t>亿。</a:t>
            </a:r>
            <a:endParaRPr lang="zh-CN" altLang="en-US"/>
          </a:p>
          <a:p>
            <a:pPr marL="285750" indent="-285750">
              <a:lnSpc>
                <a:spcPct val="130000"/>
              </a:lnSpc>
              <a:buFont typeface="Arial" panose="020B0604020202020204" pitchFamily="34" charset="0"/>
              <a:buChar char="•"/>
            </a:pPr>
            <a:r>
              <a:rPr lang="en-US" altLang="zh-CN"/>
              <a:t>COPD</a:t>
            </a:r>
            <a:r>
              <a:rPr lang="zh-CN" altLang="en-US"/>
              <a:t>的患者中</a:t>
            </a:r>
            <a:r>
              <a:rPr lang="en-US" altLang="zh-CN" sz="2000" b="1">
                <a:solidFill>
                  <a:schemeClr val="accent6">
                    <a:lumMod val="50000"/>
                  </a:schemeClr>
                </a:solidFill>
              </a:rPr>
              <a:t>80%</a:t>
            </a:r>
            <a:r>
              <a:rPr lang="zh-CN" altLang="en-US"/>
              <a:t>吸烟或曾经吸烟。</a:t>
            </a:r>
            <a:endParaRPr lang="zh-CN" altLang="en-US"/>
          </a:p>
        </p:txBody>
      </p:sp>
      <p:pic>
        <p:nvPicPr>
          <p:cNvPr id="16" name="图片 15"/>
          <p:cNvPicPr/>
          <p:nvPr/>
        </p:nvPicPr>
        <p:blipFill>
          <a:blip r:embed="rId1">
            <a:clrChange>
              <a:clrFrom>
                <a:srgbClr val="F5F5F5">
                  <a:alpha val="100000"/>
                </a:srgbClr>
              </a:clrFrom>
              <a:clrTo>
                <a:srgbClr val="F5F5F5">
                  <a:alpha val="100000"/>
                  <a:alpha val="0"/>
                </a:srgbClr>
              </a:clrTo>
            </a:clrChange>
          </a:blip>
          <a:stretch>
            <a:fillRect/>
          </a:stretch>
        </p:blipFill>
        <p:spPr>
          <a:xfrm>
            <a:off x="5500370" y="4232910"/>
            <a:ext cx="1683385" cy="1652905"/>
          </a:xfrm>
          <a:prstGeom prst="rect">
            <a:avLst/>
          </a:prstGeom>
        </p:spPr>
      </p:pic>
      <p:sp>
        <p:nvSpPr>
          <p:cNvPr id="28" name="圆角矩形 27"/>
          <p:cNvSpPr/>
          <p:nvPr/>
        </p:nvSpPr>
        <p:spPr>
          <a:xfrm>
            <a:off x="1111885" y="5998210"/>
            <a:ext cx="1817370" cy="617220"/>
          </a:xfrm>
          <a:prstGeom prst="roundRect">
            <a:avLst>
              <a:gd name="adj" fmla="val 3963"/>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t>因职业而接触粉尘和化合物</a:t>
            </a:r>
            <a:endParaRPr lang="zh-CN" altLang="en-US" sz="1600" b="1"/>
          </a:p>
        </p:txBody>
      </p:sp>
      <p:sp>
        <p:nvSpPr>
          <p:cNvPr id="30" name="圆角矩形 29"/>
          <p:cNvSpPr/>
          <p:nvPr/>
        </p:nvSpPr>
        <p:spPr>
          <a:xfrm>
            <a:off x="3239135" y="599821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t>空气污染</a:t>
            </a:r>
            <a:endParaRPr lang="zh-CN" altLang="en-US" sz="1600" b="1"/>
          </a:p>
        </p:txBody>
      </p:sp>
      <p:sp>
        <p:nvSpPr>
          <p:cNvPr id="41" name="圆角矩形 40"/>
          <p:cNvSpPr/>
          <p:nvPr/>
        </p:nvSpPr>
        <p:spPr>
          <a:xfrm>
            <a:off x="5366385" y="599821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t>被动吸烟</a:t>
            </a:r>
            <a:endParaRPr lang="zh-CN" altLang="en-US" sz="1600" b="1"/>
          </a:p>
        </p:txBody>
      </p:sp>
      <p:sp>
        <p:nvSpPr>
          <p:cNvPr id="42" name="圆角矩形 41"/>
          <p:cNvSpPr/>
          <p:nvPr/>
        </p:nvSpPr>
        <p:spPr>
          <a:xfrm>
            <a:off x="7493635" y="599821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sym typeface="+mn-ea"/>
              </a:rPr>
              <a:t>童年时的呼吸系统感染</a:t>
            </a:r>
            <a:endParaRPr lang="zh-CN" altLang="en-US" sz="1600" b="1">
              <a:sym typeface="+mn-ea"/>
            </a:endParaRPr>
          </a:p>
        </p:txBody>
      </p:sp>
      <p:sp>
        <p:nvSpPr>
          <p:cNvPr id="43" name="圆角矩形 42"/>
          <p:cNvSpPr/>
          <p:nvPr/>
        </p:nvSpPr>
        <p:spPr>
          <a:xfrm>
            <a:off x="9620885" y="5998210"/>
            <a:ext cx="1817370" cy="617220"/>
          </a:xfrm>
          <a:prstGeom prst="roundRect">
            <a:avLst>
              <a:gd name="adj" fmla="val 0"/>
            </a:avLst>
          </a:prstGeom>
          <a:solidFill>
            <a:schemeClr val="tx1">
              <a:lumMod val="65000"/>
              <a:lumOff val="3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10000"/>
              </a:lnSpc>
            </a:pPr>
            <a:r>
              <a:rPr lang="zh-CN" altLang="en-US" sz="1600" b="1">
                <a:sym typeface="+mn-ea"/>
              </a:rPr>
              <a:t>气道的过敏或变态反应</a:t>
            </a:r>
            <a:endParaRPr lang="zh-CN" altLang="en-US" sz="1600" b="1">
              <a:sym typeface="+mn-ea"/>
            </a:endParaRPr>
          </a:p>
        </p:txBody>
      </p:sp>
      <p:pic>
        <p:nvPicPr>
          <p:cNvPr id="44" name="图片 43"/>
          <p:cNvPicPr/>
          <p:nvPr/>
        </p:nvPicPr>
        <p:blipFill>
          <a:blip r:embed="rId2"/>
          <a:srcRect t="9111" b="5370"/>
          <a:stretch>
            <a:fillRect/>
          </a:stretch>
        </p:blipFill>
        <p:spPr>
          <a:xfrm>
            <a:off x="1111885" y="4419600"/>
            <a:ext cx="1818005" cy="1466215"/>
          </a:xfrm>
          <a:prstGeom prst="rect">
            <a:avLst/>
          </a:prstGeom>
        </p:spPr>
      </p:pic>
      <p:pic>
        <p:nvPicPr>
          <p:cNvPr id="46" name="图片 45"/>
          <p:cNvPicPr/>
          <p:nvPr/>
        </p:nvPicPr>
        <p:blipFill>
          <a:blip r:embed="rId3">
            <a:clrChange>
              <a:clrFrom>
                <a:srgbClr val="F5F5F5">
                  <a:alpha val="100000"/>
                </a:srgbClr>
              </a:clrFrom>
              <a:clrTo>
                <a:srgbClr val="F5F5F5">
                  <a:alpha val="100000"/>
                  <a:alpha val="0"/>
                </a:srgbClr>
              </a:clrTo>
            </a:clrChange>
          </a:blip>
          <a:stretch>
            <a:fillRect/>
          </a:stretch>
        </p:blipFill>
        <p:spPr>
          <a:xfrm>
            <a:off x="3368358" y="4160520"/>
            <a:ext cx="1590675" cy="1714500"/>
          </a:xfrm>
          <a:prstGeom prst="rect">
            <a:avLst/>
          </a:prstGeom>
        </p:spPr>
      </p:pic>
      <p:pic>
        <p:nvPicPr>
          <p:cNvPr id="47" name="图片 46"/>
          <p:cNvPicPr/>
          <p:nvPr/>
        </p:nvPicPr>
        <p:blipFill>
          <a:blip r:embed="rId4"/>
          <a:srcRect b="11290"/>
          <a:stretch>
            <a:fillRect/>
          </a:stretch>
        </p:blipFill>
        <p:spPr>
          <a:xfrm>
            <a:off x="8234680" y="1409700"/>
            <a:ext cx="3072130" cy="2286635"/>
          </a:xfrm>
          <a:prstGeom prst="rect">
            <a:avLst/>
          </a:prstGeom>
        </p:spPr>
      </p:pic>
      <p:pic>
        <p:nvPicPr>
          <p:cNvPr id="48" name="图片 47"/>
          <p:cNvPicPr/>
          <p:nvPr/>
        </p:nvPicPr>
        <p:blipFill>
          <a:blip r:embed="rId5"/>
          <a:stretch>
            <a:fillRect/>
          </a:stretch>
        </p:blipFill>
        <p:spPr>
          <a:xfrm>
            <a:off x="7493635" y="3998595"/>
            <a:ext cx="1818005" cy="1699895"/>
          </a:xfrm>
          <a:prstGeom prst="rect">
            <a:avLst/>
          </a:prstGeom>
        </p:spPr>
      </p:pic>
      <p:pic>
        <p:nvPicPr>
          <p:cNvPr id="49" name="图片 48"/>
          <p:cNvPicPr/>
          <p:nvPr/>
        </p:nvPicPr>
        <p:blipFill>
          <a:blip r:embed="rId6"/>
          <a:stretch>
            <a:fillRect/>
          </a:stretch>
        </p:blipFill>
        <p:spPr>
          <a:xfrm>
            <a:off x="9754235" y="4271010"/>
            <a:ext cx="1552575" cy="1600835"/>
          </a:xfrm>
          <a:prstGeom prst="rect">
            <a:avLst/>
          </a:prstGeom>
        </p:spPr>
      </p:pic>
      <p:cxnSp>
        <p:nvCxnSpPr>
          <p:cNvPr id="50" name="直接连接符 49"/>
          <p:cNvCxnSpPr/>
          <p:nvPr/>
        </p:nvCxnSpPr>
        <p:spPr>
          <a:xfrm>
            <a:off x="3204845" y="3992245"/>
            <a:ext cx="7915910" cy="0"/>
          </a:xfrm>
          <a:prstGeom prst="line">
            <a:avLst/>
          </a:prstGeom>
          <a:ln>
            <a:solidFill>
              <a:srgbClr val="52287D"/>
            </a:solidFill>
            <a:prstDash val="dash"/>
          </a:ln>
        </p:spPr>
        <p:style>
          <a:lnRef idx="2">
            <a:schemeClr val="accent1"/>
          </a:lnRef>
          <a:fillRef idx="0">
            <a:srgbClr val="FFFFFF"/>
          </a:fillRef>
          <a:effectRef idx="0">
            <a:srgbClr val="FFFFFF"/>
          </a:effectRef>
          <a:fontRef idx="minor">
            <a:schemeClr val="tx1"/>
          </a:fontRef>
        </p:style>
      </p:cxnSp>
      <p:sp>
        <p:nvSpPr>
          <p:cNvPr id="51" name="圆角右箭头 50"/>
          <p:cNvSpPr/>
          <p:nvPr/>
        </p:nvSpPr>
        <p:spPr>
          <a:xfrm>
            <a:off x="279400" y="9137650"/>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52" name="圆角右箭头 51"/>
          <p:cNvSpPr/>
          <p:nvPr/>
        </p:nvSpPr>
        <p:spPr>
          <a:xfrm flipV="1">
            <a:off x="279400" y="9805670"/>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53" name="圆角右箭头 52"/>
          <p:cNvSpPr/>
          <p:nvPr/>
        </p:nvSpPr>
        <p:spPr>
          <a:xfrm flipV="1">
            <a:off x="279400" y="11069955"/>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54" name="圆角右箭头 53"/>
          <p:cNvSpPr/>
          <p:nvPr/>
        </p:nvSpPr>
        <p:spPr>
          <a:xfrm>
            <a:off x="279400" y="7904480"/>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55" name="圆角矩形 54"/>
          <p:cNvSpPr/>
          <p:nvPr/>
        </p:nvSpPr>
        <p:spPr>
          <a:xfrm>
            <a:off x="2345690" y="7687310"/>
            <a:ext cx="8515985" cy="772160"/>
          </a:xfrm>
          <a:prstGeom prst="roundRect">
            <a:avLst>
              <a:gd name="adj" fmla="val 6151"/>
            </a:avLst>
          </a:prstGeom>
          <a:solidFill>
            <a:srgbClr val="F5F0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文本框 55"/>
          <p:cNvSpPr txBox="1"/>
          <p:nvPr/>
        </p:nvSpPr>
        <p:spPr>
          <a:xfrm>
            <a:off x="2383790" y="7683500"/>
            <a:ext cx="8321675" cy="779780"/>
          </a:xfrm>
          <a:prstGeom prst="rect">
            <a:avLst/>
          </a:prstGeom>
        </p:spPr>
        <p:txBody>
          <a:bodyPr wrap="square">
            <a:spAutoFit/>
          </a:bodyPr>
          <a:p>
            <a:pPr>
              <a:lnSpc>
                <a:spcPct val="140000"/>
              </a:lnSpc>
            </a:pPr>
            <a:r>
              <a:rPr lang="zh-CN" altLang="en-US" sz="1600"/>
              <a:t>药物治疗是慢阻肺管理的“基石”。通过吸入性支气管扩张剂（如</a:t>
            </a:r>
            <a:r>
              <a:rPr lang="en-US" altLang="zh-CN" sz="1600"/>
              <a:t>β2</a:t>
            </a:r>
            <a:r>
              <a:rPr lang="zh-CN" altLang="en-US" sz="1600"/>
              <a:t>受体激动剂、抗胆碱能药物）和糖皮质激素，能快速缓解气道痉挛，减少急性加重风险。</a:t>
            </a:r>
            <a:r>
              <a:rPr lang="en-US" altLang="zh-CN" sz="1600"/>
              <a:t>  </a:t>
            </a:r>
            <a:endParaRPr lang="en-US" altLang="zh-CN" sz="1600"/>
          </a:p>
        </p:txBody>
      </p:sp>
      <p:sp>
        <p:nvSpPr>
          <p:cNvPr id="57" name="圆角矩形 56"/>
          <p:cNvSpPr/>
          <p:nvPr/>
        </p:nvSpPr>
        <p:spPr>
          <a:xfrm>
            <a:off x="1141095" y="7761605"/>
            <a:ext cx="1084580" cy="622935"/>
          </a:xfrm>
          <a:prstGeom prst="roundRect">
            <a:avLst/>
          </a:prstGeom>
          <a:solidFill>
            <a:schemeClr val="accent1">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药物</a:t>
            </a:r>
            <a:endParaRPr lang="zh-CN" altLang="en-US" b="1">
              <a:sym typeface="+mn-ea"/>
            </a:endParaRPr>
          </a:p>
          <a:p>
            <a:pPr algn="ctr"/>
            <a:r>
              <a:rPr lang="zh-CN" altLang="en-US" b="1">
                <a:sym typeface="+mn-ea"/>
              </a:rPr>
              <a:t>治疗</a:t>
            </a:r>
            <a:endParaRPr lang="zh-CN" altLang="en-US" b="1"/>
          </a:p>
        </p:txBody>
      </p:sp>
      <p:sp>
        <p:nvSpPr>
          <p:cNvPr id="58" name="圆角矩形 57"/>
          <p:cNvSpPr/>
          <p:nvPr/>
        </p:nvSpPr>
        <p:spPr>
          <a:xfrm>
            <a:off x="2345055" y="8934450"/>
            <a:ext cx="8516620" cy="772160"/>
          </a:xfrm>
          <a:prstGeom prst="roundRect">
            <a:avLst>
              <a:gd name="adj" fmla="val 6151"/>
            </a:avLst>
          </a:prstGeom>
          <a:solidFill>
            <a:srgbClr val="F5F0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9" name="文本框 58"/>
          <p:cNvSpPr txBox="1"/>
          <p:nvPr/>
        </p:nvSpPr>
        <p:spPr>
          <a:xfrm>
            <a:off x="2382520" y="8930640"/>
            <a:ext cx="8478520" cy="775970"/>
          </a:xfrm>
          <a:prstGeom prst="rect">
            <a:avLst/>
          </a:prstGeom>
        </p:spPr>
        <p:txBody>
          <a:bodyPr wrap="square">
            <a:noAutofit/>
          </a:bodyPr>
          <a:p>
            <a:pPr>
              <a:lnSpc>
                <a:spcPct val="140000"/>
              </a:lnSpc>
            </a:pPr>
            <a:r>
              <a:rPr lang="zh-CN" altLang="en-US" sz="1600"/>
              <a:t>肺康复如同为肺部定制</a:t>
            </a:r>
            <a:r>
              <a:rPr lang="en-US" altLang="zh-CN" sz="1600"/>
              <a:t>“</a:t>
            </a:r>
            <a:r>
              <a:rPr lang="zh-CN" altLang="en-US" sz="1600"/>
              <a:t>健身计划</a:t>
            </a:r>
            <a:r>
              <a:rPr lang="en-US" altLang="zh-CN" sz="1600"/>
              <a:t>”</a:t>
            </a:r>
            <a:r>
              <a:rPr lang="zh-CN" altLang="en-US" sz="1600"/>
              <a:t>，通过呼吸肌训练、有氧运动和营养指导，帮助患者提升运动耐力。研究证实，坚持</a:t>
            </a:r>
            <a:r>
              <a:rPr lang="en-US" altLang="zh-CN" sz="1600"/>
              <a:t>6</a:t>
            </a:r>
            <a:r>
              <a:rPr lang="zh-CN" altLang="en-US" sz="1600"/>
              <a:t>周肺康复，患者</a:t>
            </a:r>
            <a:r>
              <a:rPr lang="en-US" altLang="zh-CN" sz="1600"/>
              <a:t>6</a:t>
            </a:r>
            <a:r>
              <a:rPr lang="zh-CN" altLang="en-US" sz="1600"/>
              <a:t>分钟步行距离平均增加</a:t>
            </a:r>
            <a:r>
              <a:rPr lang="en-US" altLang="zh-CN" sz="1600"/>
              <a:t>50</a:t>
            </a:r>
            <a:r>
              <a:rPr lang="zh-CN" altLang="en-US" sz="1600"/>
              <a:t>米，生活质量显著改善。</a:t>
            </a:r>
            <a:endParaRPr lang="zh-CN" altLang="en-US" sz="1600"/>
          </a:p>
        </p:txBody>
      </p:sp>
      <p:sp>
        <p:nvSpPr>
          <p:cNvPr id="60" name="圆角矩形 59"/>
          <p:cNvSpPr/>
          <p:nvPr/>
        </p:nvSpPr>
        <p:spPr>
          <a:xfrm>
            <a:off x="1139825" y="9008745"/>
            <a:ext cx="1085215" cy="622935"/>
          </a:xfrm>
          <a:prstGeom prst="round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肺康复训练</a:t>
            </a:r>
            <a:endParaRPr lang="zh-CN" altLang="en-US" b="1"/>
          </a:p>
        </p:txBody>
      </p:sp>
      <p:sp>
        <p:nvSpPr>
          <p:cNvPr id="61" name="圆角矩形 60"/>
          <p:cNvSpPr/>
          <p:nvPr/>
        </p:nvSpPr>
        <p:spPr>
          <a:xfrm>
            <a:off x="2345690" y="10177780"/>
            <a:ext cx="8515985" cy="772160"/>
          </a:xfrm>
          <a:prstGeom prst="roundRect">
            <a:avLst>
              <a:gd name="adj" fmla="val 6151"/>
            </a:avLst>
          </a:prstGeom>
          <a:solidFill>
            <a:srgbClr val="F5F0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文本框 61"/>
          <p:cNvSpPr txBox="1"/>
          <p:nvPr/>
        </p:nvSpPr>
        <p:spPr>
          <a:xfrm>
            <a:off x="2383790" y="10173970"/>
            <a:ext cx="8321675" cy="779780"/>
          </a:xfrm>
          <a:prstGeom prst="rect">
            <a:avLst/>
          </a:prstGeom>
        </p:spPr>
        <p:txBody>
          <a:bodyPr wrap="square">
            <a:spAutoFit/>
          </a:bodyPr>
          <a:p>
            <a:pPr>
              <a:lnSpc>
                <a:spcPct val="140000"/>
              </a:lnSpc>
            </a:pPr>
            <a:r>
              <a:rPr lang="zh-CN" altLang="en-US" sz="1600"/>
              <a:t>对于重度慢阻肺患者，长期家庭氧疗（每天</a:t>
            </a:r>
            <a:r>
              <a:rPr lang="en-US" altLang="zh-CN" sz="1600"/>
              <a:t>&gt;15</a:t>
            </a:r>
            <a:r>
              <a:rPr lang="zh-CN" altLang="en-US" sz="1600"/>
              <a:t>小时）可改善缺氧，延缓肺动脉高压和心力衰竭。数据显示，规范氧疗使患者</a:t>
            </a:r>
            <a:r>
              <a:rPr lang="en-US" altLang="zh-CN" sz="1600"/>
              <a:t>5</a:t>
            </a:r>
            <a:r>
              <a:rPr lang="zh-CN" altLang="en-US" sz="1600"/>
              <a:t>年生存率提高</a:t>
            </a:r>
            <a:r>
              <a:rPr lang="en-US" altLang="zh-CN" sz="1600"/>
              <a:t>30%</a:t>
            </a:r>
            <a:r>
              <a:rPr lang="zh-CN" altLang="en-US" sz="1600"/>
              <a:t>。</a:t>
            </a:r>
            <a:r>
              <a:rPr lang="en-US" altLang="zh-CN" sz="1600"/>
              <a:t> </a:t>
            </a:r>
            <a:endParaRPr lang="en-US" altLang="zh-CN" sz="1600"/>
          </a:p>
        </p:txBody>
      </p:sp>
      <p:sp>
        <p:nvSpPr>
          <p:cNvPr id="63" name="圆角矩形 62"/>
          <p:cNvSpPr/>
          <p:nvPr/>
        </p:nvSpPr>
        <p:spPr>
          <a:xfrm>
            <a:off x="1141095" y="10252075"/>
            <a:ext cx="1084580" cy="622935"/>
          </a:xfrm>
          <a:prstGeom prst="roundRect">
            <a:avLst/>
          </a:prstGeom>
          <a:solidFill>
            <a:schemeClr val="accent1">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家庭</a:t>
            </a:r>
            <a:endParaRPr lang="zh-CN" altLang="en-US" b="1"/>
          </a:p>
          <a:p>
            <a:pPr algn="ctr"/>
            <a:r>
              <a:rPr lang="zh-CN" altLang="en-US" b="1"/>
              <a:t>氧疗</a:t>
            </a:r>
            <a:endParaRPr lang="zh-CN" altLang="en-US" b="1"/>
          </a:p>
        </p:txBody>
      </p:sp>
      <p:sp>
        <p:nvSpPr>
          <p:cNvPr id="64" name="圆角矩形 63"/>
          <p:cNvSpPr/>
          <p:nvPr/>
        </p:nvSpPr>
        <p:spPr>
          <a:xfrm>
            <a:off x="2345690" y="11424920"/>
            <a:ext cx="8515985" cy="772160"/>
          </a:xfrm>
          <a:prstGeom prst="roundRect">
            <a:avLst>
              <a:gd name="adj" fmla="val 6151"/>
            </a:avLst>
          </a:prstGeom>
          <a:solidFill>
            <a:srgbClr val="F5F0F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5" name="文本框 64"/>
          <p:cNvSpPr txBox="1"/>
          <p:nvPr/>
        </p:nvSpPr>
        <p:spPr>
          <a:xfrm>
            <a:off x="2383790" y="11421110"/>
            <a:ext cx="8321675" cy="779780"/>
          </a:xfrm>
          <a:prstGeom prst="rect">
            <a:avLst/>
          </a:prstGeom>
        </p:spPr>
        <p:txBody>
          <a:bodyPr wrap="square">
            <a:spAutoFit/>
          </a:bodyPr>
          <a:p>
            <a:pPr>
              <a:lnSpc>
                <a:spcPct val="140000"/>
              </a:lnSpc>
            </a:pPr>
            <a:r>
              <a:rPr lang="zh-CN" altLang="en-US" sz="1600"/>
              <a:t>针对极重度肺气肿患者，可采用肺减容术或支气管镜介入治疗（如活瓣置入），切除无功能的肺组织，改善通气效率。部分年轻患者还可评估肺移植可能性。</a:t>
            </a:r>
            <a:endParaRPr lang="zh-CN" altLang="en-US" sz="1600"/>
          </a:p>
        </p:txBody>
      </p:sp>
      <p:sp>
        <p:nvSpPr>
          <p:cNvPr id="66" name="圆角矩形 65"/>
          <p:cNvSpPr/>
          <p:nvPr/>
        </p:nvSpPr>
        <p:spPr>
          <a:xfrm>
            <a:off x="1141095" y="11499215"/>
            <a:ext cx="1084580" cy="622935"/>
          </a:xfrm>
          <a:prstGeom prst="roundRect">
            <a:avLst/>
          </a:prstGeom>
          <a:solidFill>
            <a:srgbClr val="5228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外科</a:t>
            </a:r>
            <a:endParaRPr lang="zh-CN" altLang="en-US" b="1"/>
          </a:p>
          <a:p>
            <a:pPr algn="ctr"/>
            <a:r>
              <a:rPr lang="zh-CN" altLang="en-US" b="1"/>
              <a:t>手术</a:t>
            </a:r>
            <a:endParaRPr lang="zh-CN" altLang="en-US" b="1"/>
          </a:p>
        </p:txBody>
      </p:sp>
      <p:sp>
        <p:nvSpPr>
          <p:cNvPr id="67" name="圆角矩形 66"/>
          <p:cNvSpPr/>
          <p:nvPr/>
        </p:nvSpPr>
        <p:spPr>
          <a:xfrm>
            <a:off x="90805" y="8460105"/>
            <a:ext cx="474980" cy="3001645"/>
          </a:xfrm>
          <a:prstGeom prst="roundRect">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dirty="0">
                <a:latin typeface="方正小标宋简体" panose="03000509000000000000" charset="-122"/>
                <a:ea typeface="方正小标宋简体" panose="03000509000000000000" charset="-122"/>
                <a:sym typeface="+mn-ea"/>
              </a:rPr>
              <a:t>治疗手段</a:t>
            </a:r>
            <a:endParaRPr lang="en-US" altLang="zh-CN" sz="2400" b="1" dirty="0">
              <a:latin typeface="方正小标宋简体" panose="03000509000000000000" charset="-122"/>
              <a:ea typeface="方正小标宋简体" panose="03000509000000000000" charset="-122"/>
              <a:sym typeface="+mn-ea"/>
            </a:endParaRPr>
          </a:p>
        </p:txBody>
      </p:sp>
      <p:grpSp>
        <p:nvGrpSpPr>
          <p:cNvPr id="4" name="组合 3"/>
          <p:cNvGrpSpPr/>
          <p:nvPr/>
        </p:nvGrpSpPr>
        <p:grpSpPr>
          <a:xfrm>
            <a:off x="306070" y="153035"/>
            <a:ext cx="614680" cy="614680"/>
            <a:chOff x="482" y="241"/>
            <a:chExt cx="968" cy="968"/>
          </a:xfrm>
        </p:grpSpPr>
        <p:sp>
          <p:nvSpPr>
            <p:cNvPr id="8" name="椭圆 7"/>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descr="放大镜"/>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 y="359"/>
              <a:ext cx="702" cy="702"/>
            </a:xfrm>
            <a:prstGeom prst="rect">
              <a:avLst/>
            </a:prstGeom>
          </p:spPr>
        </p:pic>
      </p:grpSp>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右箭头 36"/>
          <p:cNvSpPr/>
          <p:nvPr/>
        </p:nvSpPr>
        <p:spPr>
          <a:xfrm>
            <a:off x="1015365" y="3188970"/>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6" name="圆角右箭头 35"/>
          <p:cNvSpPr/>
          <p:nvPr/>
        </p:nvSpPr>
        <p:spPr>
          <a:xfrm flipV="1">
            <a:off x="1015365" y="3856990"/>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5" name="圆角右箭头 34"/>
          <p:cNvSpPr/>
          <p:nvPr/>
        </p:nvSpPr>
        <p:spPr>
          <a:xfrm flipV="1">
            <a:off x="1015365" y="5121275"/>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4" name="圆角右箭头 33"/>
          <p:cNvSpPr/>
          <p:nvPr/>
        </p:nvSpPr>
        <p:spPr>
          <a:xfrm>
            <a:off x="1015365" y="1955800"/>
            <a:ext cx="1445260" cy="919480"/>
          </a:xfrm>
          <a:prstGeom prst="bentArrow">
            <a:avLst>
              <a:gd name="adj1" fmla="val 11790"/>
              <a:gd name="adj2" fmla="val 15137"/>
              <a:gd name="adj3" fmla="val 25000"/>
              <a:gd name="adj4" fmla="val 27140"/>
            </a:avLst>
          </a:prstGeom>
          <a:solidFill>
            <a:schemeClr val="bg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2" name="文本框 1"/>
          <p:cNvSpPr txBox="1"/>
          <p:nvPr/>
        </p:nvSpPr>
        <p:spPr>
          <a:xfrm>
            <a:off x="996315" y="199390"/>
            <a:ext cx="4938395" cy="521970"/>
          </a:xfrm>
          <a:prstGeom prst="rect">
            <a:avLst/>
          </a:prstGeom>
          <a:noFill/>
        </p:spPr>
        <p:txBody>
          <a:bodyPr wrap="square" rtlCol="0" anchor="t">
            <a:spAutoFit/>
          </a:bodyPr>
          <a:p>
            <a:r>
              <a:rPr lang="zh-CN" altLang="en-US" sz="2800" b="1" dirty="0">
                <a:latin typeface="方正小标宋简体" panose="03000509000000000000" charset="-122"/>
                <a:ea typeface="方正小标宋简体" panose="03000509000000000000" charset="-122"/>
                <a:sym typeface="+mn-ea"/>
              </a:rPr>
              <a:t>慢阻肺的多元化治疗手段</a:t>
            </a:r>
            <a:endParaRPr lang="zh-CN" altLang="en-US" sz="2800" b="1" dirty="0">
              <a:latin typeface="方正小标宋简体" panose="03000509000000000000" charset="-122"/>
              <a:ea typeface="方正小标宋简体" panose="03000509000000000000" charset="-122"/>
              <a:sym typeface="+mn-ea"/>
            </a:endParaRPr>
          </a:p>
        </p:txBody>
      </p:sp>
      <p:cxnSp>
        <p:nvCxnSpPr>
          <p:cNvPr id="3" name="直接连接符 2"/>
          <p:cNvCxnSpPr/>
          <p:nvPr/>
        </p:nvCxnSpPr>
        <p:spPr>
          <a:xfrm>
            <a:off x="1034415" y="771525"/>
            <a:ext cx="1113790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20" name="矩形 19"/>
          <p:cNvSpPr/>
          <p:nvPr/>
        </p:nvSpPr>
        <p:spPr>
          <a:xfrm>
            <a:off x="0" y="6734810"/>
            <a:ext cx="12192000" cy="123190"/>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875030" y="1021715"/>
            <a:ext cx="4533265" cy="460375"/>
          </a:xfrm>
          <a:prstGeom prst="rect">
            <a:avLst/>
          </a:prstGeom>
          <a:noFill/>
        </p:spPr>
        <p:txBody>
          <a:bodyPr wrap="square" rtlCol="0" anchor="t">
            <a:spAutoFit/>
          </a:bodyPr>
          <a:p>
            <a:pPr marL="342900" lvl="0" indent="-342900" algn="l">
              <a:buClrTx/>
              <a:buSzTx/>
              <a:buFont typeface="Arial" panose="020B0604020202020204" pitchFamily="34" charset="0"/>
              <a:buChar char="•"/>
            </a:pPr>
            <a:r>
              <a:rPr lang="en-US" altLang="zh-CN" sz="2400" b="1" dirty="0">
                <a:latin typeface="方正小标宋简体" panose="03000509000000000000" charset="-122"/>
                <a:ea typeface="方正小标宋简体" panose="03000509000000000000" charset="-122"/>
                <a:sym typeface="+mn-ea"/>
              </a:rPr>
              <a:t>慢阻肺的多元化治疗手段</a:t>
            </a:r>
            <a:endParaRPr lang="en-US" altLang="zh-CN" sz="2400" b="1" dirty="0">
              <a:latin typeface="方正小标宋简体" panose="03000509000000000000" charset="-122"/>
              <a:ea typeface="方正小标宋简体" panose="03000509000000000000" charset="-122"/>
              <a:sym typeface="+mn-ea"/>
            </a:endParaRPr>
          </a:p>
        </p:txBody>
      </p:sp>
      <p:sp>
        <p:nvSpPr>
          <p:cNvPr id="14" name="圆角矩形 13"/>
          <p:cNvSpPr/>
          <p:nvPr>
            <p:custDataLst>
              <p:tags r:id="rId1"/>
            </p:custDataLst>
          </p:nvPr>
        </p:nvSpPr>
        <p:spPr>
          <a:xfrm>
            <a:off x="3081655" y="1738630"/>
            <a:ext cx="8515985" cy="772160"/>
          </a:xfrm>
          <a:prstGeom prst="roundRect">
            <a:avLst>
              <a:gd name="adj" fmla="val 6151"/>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3119755" y="1734820"/>
            <a:ext cx="8321675" cy="779780"/>
          </a:xfrm>
          <a:prstGeom prst="rect">
            <a:avLst/>
          </a:prstGeom>
        </p:spPr>
        <p:txBody>
          <a:bodyPr wrap="square">
            <a:spAutoFit/>
          </a:bodyPr>
          <a:p>
            <a:pPr>
              <a:lnSpc>
                <a:spcPct val="140000"/>
              </a:lnSpc>
            </a:pPr>
            <a:r>
              <a:rPr lang="zh-CN" altLang="en-US" sz="1600"/>
              <a:t>药物治疗是慢阻肺管理的“基石”。通过吸入性支气管扩张剂（如</a:t>
            </a:r>
            <a:r>
              <a:rPr lang="en-US" altLang="zh-CN" sz="1600"/>
              <a:t>β2</a:t>
            </a:r>
            <a:r>
              <a:rPr lang="zh-CN" altLang="en-US" sz="1600"/>
              <a:t>受体激动剂、抗胆碱能药物）和糖皮质激素，能快速缓解气道痉挛，减少急性加重风险。</a:t>
            </a:r>
            <a:r>
              <a:rPr lang="en-US" altLang="zh-CN" sz="1600"/>
              <a:t>  </a:t>
            </a:r>
            <a:endParaRPr lang="en-US" altLang="zh-CN" sz="1600"/>
          </a:p>
        </p:txBody>
      </p:sp>
      <p:sp>
        <p:nvSpPr>
          <p:cNvPr id="12" name="圆角矩形 11"/>
          <p:cNvSpPr/>
          <p:nvPr>
            <p:custDataLst>
              <p:tags r:id="rId3"/>
            </p:custDataLst>
          </p:nvPr>
        </p:nvSpPr>
        <p:spPr>
          <a:xfrm>
            <a:off x="1877060" y="1812925"/>
            <a:ext cx="1084580" cy="622935"/>
          </a:xfrm>
          <a:prstGeom prst="roundRect">
            <a:avLst/>
          </a:prstGeom>
          <a:solidFill>
            <a:schemeClr val="accent1">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ym typeface="+mn-ea"/>
              </a:rPr>
              <a:t>药物</a:t>
            </a:r>
            <a:endParaRPr lang="zh-CN" altLang="en-US" b="1">
              <a:sym typeface="+mn-ea"/>
            </a:endParaRPr>
          </a:p>
          <a:p>
            <a:pPr algn="ctr"/>
            <a:r>
              <a:rPr lang="zh-CN" altLang="en-US" b="1">
                <a:sym typeface="+mn-ea"/>
              </a:rPr>
              <a:t>治疗</a:t>
            </a:r>
            <a:endParaRPr lang="zh-CN" altLang="en-US" b="1"/>
          </a:p>
        </p:txBody>
      </p:sp>
      <p:sp>
        <p:nvSpPr>
          <p:cNvPr id="19" name="圆角矩形 18"/>
          <p:cNvSpPr/>
          <p:nvPr>
            <p:custDataLst>
              <p:tags r:id="rId4"/>
            </p:custDataLst>
          </p:nvPr>
        </p:nvSpPr>
        <p:spPr>
          <a:xfrm>
            <a:off x="3081020" y="2985770"/>
            <a:ext cx="8516620" cy="772160"/>
          </a:xfrm>
          <a:prstGeom prst="roundRect">
            <a:avLst>
              <a:gd name="adj" fmla="val 6151"/>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5"/>
            </p:custDataLst>
          </p:nvPr>
        </p:nvSpPr>
        <p:spPr>
          <a:xfrm>
            <a:off x="3118485" y="2981960"/>
            <a:ext cx="8478520" cy="775970"/>
          </a:xfrm>
          <a:prstGeom prst="rect">
            <a:avLst/>
          </a:prstGeom>
        </p:spPr>
        <p:txBody>
          <a:bodyPr wrap="square">
            <a:noAutofit/>
          </a:bodyPr>
          <a:p>
            <a:pPr>
              <a:lnSpc>
                <a:spcPct val="140000"/>
              </a:lnSpc>
            </a:pPr>
            <a:r>
              <a:rPr lang="zh-CN" altLang="en-US" sz="1600"/>
              <a:t>肺康复如同为肺部定制</a:t>
            </a:r>
            <a:r>
              <a:rPr lang="en-US" altLang="zh-CN" sz="1600"/>
              <a:t>“</a:t>
            </a:r>
            <a:r>
              <a:rPr lang="zh-CN" altLang="en-US" sz="1600"/>
              <a:t>健身计划</a:t>
            </a:r>
            <a:r>
              <a:rPr lang="en-US" altLang="zh-CN" sz="1600"/>
              <a:t>”</a:t>
            </a:r>
            <a:r>
              <a:rPr lang="zh-CN" altLang="en-US" sz="1600"/>
              <a:t>，通过呼吸肌训练、有氧运动和营养指导，帮助患者提升运动耐力。研究证实，坚持</a:t>
            </a:r>
            <a:r>
              <a:rPr lang="en-US" altLang="zh-CN" sz="1600"/>
              <a:t>6</a:t>
            </a:r>
            <a:r>
              <a:rPr lang="zh-CN" altLang="en-US" sz="1600"/>
              <a:t>周肺康复，患者</a:t>
            </a:r>
            <a:r>
              <a:rPr lang="en-US" altLang="zh-CN" sz="1600"/>
              <a:t>6</a:t>
            </a:r>
            <a:r>
              <a:rPr lang="zh-CN" altLang="en-US" sz="1600"/>
              <a:t>分钟步行距离平均增加</a:t>
            </a:r>
            <a:r>
              <a:rPr lang="en-US" altLang="zh-CN" sz="1600"/>
              <a:t>50</a:t>
            </a:r>
            <a:r>
              <a:rPr lang="zh-CN" altLang="en-US" sz="1600"/>
              <a:t>米，生活质量显著改善。</a:t>
            </a:r>
            <a:endParaRPr lang="zh-CN" altLang="en-US" sz="1600"/>
          </a:p>
        </p:txBody>
      </p:sp>
      <p:sp>
        <p:nvSpPr>
          <p:cNvPr id="22" name="圆角矩形 21"/>
          <p:cNvSpPr/>
          <p:nvPr>
            <p:custDataLst>
              <p:tags r:id="rId6"/>
            </p:custDataLst>
          </p:nvPr>
        </p:nvSpPr>
        <p:spPr>
          <a:xfrm>
            <a:off x="1875790" y="3060065"/>
            <a:ext cx="1085215" cy="622935"/>
          </a:xfrm>
          <a:prstGeom prst="round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肺康复训练</a:t>
            </a:r>
            <a:endParaRPr lang="zh-CN" altLang="en-US" b="1"/>
          </a:p>
        </p:txBody>
      </p:sp>
      <p:sp>
        <p:nvSpPr>
          <p:cNvPr id="24" name="圆角矩形 23"/>
          <p:cNvSpPr/>
          <p:nvPr>
            <p:custDataLst>
              <p:tags r:id="rId7"/>
            </p:custDataLst>
          </p:nvPr>
        </p:nvSpPr>
        <p:spPr>
          <a:xfrm>
            <a:off x="3081655" y="4229100"/>
            <a:ext cx="8515985" cy="772160"/>
          </a:xfrm>
          <a:prstGeom prst="roundRect">
            <a:avLst>
              <a:gd name="adj" fmla="val 6151"/>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custDataLst>
              <p:tags r:id="rId8"/>
            </p:custDataLst>
          </p:nvPr>
        </p:nvSpPr>
        <p:spPr>
          <a:xfrm>
            <a:off x="3119755" y="4225290"/>
            <a:ext cx="8321675" cy="779780"/>
          </a:xfrm>
          <a:prstGeom prst="rect">
            <a:avLst/>
          </a:prstGeom>
        </p:spPr>
        <p:txBody>
          <a:bodyPr wrap="square">
            <a:spAutoFit/>
          </a:bodyPr>
          <a:p>
            <a:pPr>
              <a:lnSpc>
                <a:spcPct val="140000"/>
              </a:lnSpc>
            </a:pPr>
            <a:r>
              <a:rPr lang="zh-CN" altLang="en-US" sz="1600"/>
              <a:t>对于重度慢阻肺患者，长期家庭氧疗（每天</a:t>
            </a:r>
            <a:r>
              <a:rPr lang="en-US" altLang="zh-CN" sz="1600"/>
              <a:t>&gt;15</a:t>
            </a:r>
            <a:r>
              <a:rPr lang="zh-CN" altLang="en-US" sz="1600"/>
              <a:t>小时）可改善缺氧，延缓肺动脉高压和心力衰竭。数据显示，规范氧疗使患者</a:t>
            </a:r>
            <a:r>
              <a:rPr lang="en-US" altLang="zh-CN" sz="1600"/>
              <a:t>5</a:t>
            </a:r>
            <a:r>
              <a:rPr lang="zh-CN" altLang="en-US" sz="1600"/>
              <a:t>年生存率提高</a:t>
            </a:r>
            <a:r>
              <a:rPr lang="en-US" altLang="zh-CN" sz="1600"/>
              <a:t>30%</a:t>
            </a:r>
            <a:r>
              <a:rPr lang="zh-CN" altLang="en-US" sz="1600"/>
              <a:t>。</a:t>
            </a:r>
            <a:r>
              <a:rPr lang="en-US" altLang="zh-CN" sz="1600"/>
              <a:t> </a:t>
            </a:r>
            <a:endParaRPr lang="en-US" altLang="zh-CN" sz="1600"/>
          </a:p>
        </p:txBody>
      </p:sp>
      <p:sp>
        <p:nvSpPr>
          <p:cNvPr id="26" name="圆角矩形 25"/>
          <p:cNvSpPr/>
          <p:nvPr>
            <p:custDataLst>
              <p:tags r:id="rId9"/>
            </p:custDataLst>
          </p:nvPr>
        </p:nvSpPr>
        <p:spPr>
          <a:xfrm>
            <a:off x="1877060" y="4303395"/>
            <a:ext cx="1084580" cy="622935"/>
          </a:xfrm>
          <a:prstGeom prst="roundRect">
            <a:avLst/>
          </a:prstGeom>
          <a:solidFill>
            <a:schemeClr val="accent1">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家庭</a:t>
            </a:r>
            <a:endParaRPr lang="zh-CN" altLang="en-US" b="1"/>
          </a:p>
          <a:p>
            <a:pPr algn="ctr"/>
            <a:r>
              <a:rPr lang="zh-CN" altLang="en-US" b="1"/>
              <a:t>氧疗</a:t>
            </a:r>
            <a:endParaRPr lang="zh-CN" altLang="en-US" b="1"/>
          </a:p>
        </p:txBody>
      </p:sp>
      <p:sp>
        <p:nvSpPr>
          <p:cNvPr id="29" name="圆角矩形 28"/>
          <p:cNvSpPr/>
          <p:nvPr>
            <p:custDataLst>
              <p:tags r:id="rId10"/>
            </p:custDataLst>
          </p:nvPr>
        </p:nvSpPr>
        <p:spPr>
          <a:xfrm>
            <a:off x="3081655" y="5476240"/>
            <a:ext cx="8515985" cy="772160"/>
          </a:xfrm>
          <a:prstGeom prst="roundRect">
            <a:avLst>
              <a:gd name="adj" fmla="val 6151"/>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custDataLst>
              <p:tags r:id="rId11"/>
            </p:custDataLst>
          </p:nvPr>
        </p:nvSpPr>
        <p:spPr>
          <a:xfrm>
            <a:off x="3119755" y="5472430"/>
            <a:ext cx="8321675" cy="779780"/>
          </a:xfrm>
          <a:prstGeom prst="rect">
            <a:avLst/>
          </a:prstGeom>
        </p:spPr>
        <p:txBody>
          <a:bodyPr wrap="square">
            <a:spAutoFit/>
          </a:bodyPr>
          <a:p>
            <a:pPr>
              <a:lnSpc>
                <a:spcPct val="140000"/>
              </a:lnSpc>
            </a:pPr>
            <a:r>
              <a:rPr lang="zh-CN" altLang="en-US" sz="1600"/>
              <a:t>针对极重度肺气肿患者，可采用肺减容术或支气管镜介入治疗（如活瓣置入），切除无功能的肺组织，改善通气效率。部分年轻患者还可评估肺移植可能性。</a:t>
            </a:r>
            <a:endParaRPr lang="zh-CN" altLang="en-US" sz="1600"/>
          </a:p>
        </p:txBody>
      </p:sp>
      <p:sp>
        <p:nvSpPr>
          <p:cNvPr id="32" name="圆角矩形 31"/>
          <p:cNvSpPr/>
          <p:nvPr>
            <p:custDataLst>
              <p:tags r:id="rId12"/>
            </p:custDataLst>
          </p:nvPr>
        </p:nvSpPr>
        <p:spPr>
          <a:xfrm>
            <a:off x="1877060" y="5550535"/>
            <a:ext cx="1084580" cy="622935"/>
          </a:xfrm>
          <a:prstGeom prst="round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外科</a:t>
            </a:r>
            <a:endParaRPr lang="zh-CN" altLang="en-US" b="1"/>
          </a:p>
          <a:p>
            <a:pPr algn="ctr"/>
            <a:r>
              <a:rPr lang="zh-CN" altLang="en-US" b="1"/>
              <a:t>手术</a:t>
            </a:r>
            <a:endParaRPr lang="zh-CN" altLang="en-US" b="1"/>
          </a:p>
        </p:txBody>
      </p:sp>
      <p:sp>
        <p:nvSpPr>
          <p:cNvPr id="33" name="圆角矩形 32"/>
          <p:cNvSpPr/>
          <p:nvPr/>
        </p:nvSpPr>
        <p:spPr>
          <a:xfrm>
            <a:off x="826770" y="2511425"/>
            <a:ext cx="474980" cy="3001645"/>
          </a:xfrm>
          <a:prstGeom prst="roundRect">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dirty="0">
                <a:latin typeface="方正小标宋简体" panose="03000509000000000000" charset="-122"/>
                <a:ea typeface="方正小标宋简体" panose="03000509000000000000" charset="-122"/>
                <a:sym typeface="+mn-ea"/>
              </a:rPr>
              <a:t>治疗手段</a:t>
            </a:r>
            <a:endParaRPr lang="en-US" altLang="zh-CN" sz="2400" b="1" dirty="0">
              <a:latin typeface="方正小标宋简体" panose="03000509000000000000" charset="-122"/>
              <a:ea typeface="方正小标宋简体" panose="03000509000000000000" charset="-122"/>
              <a:sym typeface="+mn-ea"/>
            </a:endParaRPr>
          </a:p>
        </p:txBody>
      </p:sp>
      <p:sp>
        <p:nvSpPr>
          <p:cNvPr id="38" name="圆角矩形 37"/>
          <p:cNvSpPr/>
          <p:nvPr/>
        </p:nvSpPr>
        <p:spPr>
          <a:xfrm>
            <a:off x="4377690" y="7837170"/>
            <a:ext cx="7122160" cy="2098675"/>
          </a:xfrm>
          <a:prstGeom prst="roundRect">
            <a:avLst>
              <a:gd name="adj" fmla="val 4866"/>
            </a:avLst>
          </a:prstGeom>
          <a:solidFill>
            <a:srgbClr val="F5F0F8">
              <a:alpha val="7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1210310" y="7139940"/>
            <a:ext cx="438150" cy="438150"/>
          </a:xfrm>
          <a:prstGeom prst="ellipse">
            <a:avLst/>
          </a:prstGeom>
          <a:solidFill>
            <a:schemeClr val="accent6">
              <a:lumMod val="50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2</a:t>
            </a:r>
            <a:endParaRPr lang="en-US" altLang="zh-CN" sz="2400" b="1"/>
          </a:p>
        </p:txBody>
      </p:sp>
      <p:sp>
        <p:nvSpPr>
          <p:cNvPr id="40" name="圆角矩形 39"/>
          <p:cNvSpPr/>
          <p:nvPr/>
        </p:nvSpPr>
        <p:spPr>
          <a:xfrm>
            <a:off x="1875790" y="7151370"/>
            <a:ext cx="7006590"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accent1">
                    <a:lumMod val="50000"/>
                  </a:schemeClr>
                </a:solidFill>
                <a:latin typeface="方正小标宋简体" panose="03000509000000000000" charset="-122"/>
                <a:ea typeface="方正小标宋简体" panose="03000509000000000000" charset="-122"/>
                <a:sym typeface="+mn-ea"/>
              </a:rPr>
              <a:t>尽量避免长期暴露于有害气体和颗粒物的环境中</a:t>
            </a:r>
            <a:endParaRPr lang="zh-CN" altLang="en-US" sz="2400" b="1">
              <a:solidFill>
                <a:schemeClr val="accent1">
                  <a:lumMod val="50000"/>
                </a:schemeClr>
              </a:solidFill>
              <a:latin typeface="方正小标宋简体" panose="03000509000000000000" charset="-122"/>
              <a:ea typeface="方正小标宋简体" panose="03000509000000000000" charset="-122"/>
              <a:sym typeface="+mn-ea"/>
            </a:endParaRPr>
          </a:p>
        </p:txBody>
      </p:sp>
      <p:sp>
        <p:nvSpPr>
          <p:cNvPr id="45" name="文本框 44"/>
          <p:cNvSpPr txBox="1"/>
          <p:nvPr/>
        </p:nvSpPr>
        <p:spPr>
          <a:xfrm>
            <a:off x="4420870" y="7837170"/>
            <a:ext cx="6942455" cy="2104390"/>
          </a:xfrm>
          <a:prstGeom prst="rect">
            <a:avLst/>
          </a:prstGeom>
        </p:spPr>
        <p:txBody>
          <a:bodyPr wrap="square">
            <a:spAutoFit/>
          </a:bodyPr>
          <a:p>
            <a:pPr marL="285750" indent="-285750" fontAlgn="auto">
              <a:lnSpc>
                <a:spcPct val="140000"/>
              </a:lnSpc>
              <a:spcAft>
                <a:spcPts val="600"/>
              </a:spcAft>
              <a:buFont typeface="Arial" panose="020B0604020202020204" pitchFamily="34" charset="0"/>
              <a:buChar char="•"/>
            </a:pPr>
            <a:r>
              <a:rPr lang="zh-CN" altLang="en-US" b="1" u="sng">
                <a:solidFill>
                  <a:schemeClr val="accent6">
                    <a:lumMod val="50000"/>
                  </a:schemeClr>
                </a:solidFill>
              </a:rPr>
              <a:t>减少职业性粉尘和化学物质吸入</a:t>
            </a:r>
            <a:r>
              <a:rPr lang="zh-CN" altLang="en-US"/>
              <a:t>，对于从事接触职业粉尘的人群（煤矿、金属矿、棉纺织业、化工行业及某些机械加工等工作人员应做好劳动保护）</a:t>
            </a:r>
            <a:endParaRPr lang="en-US" altLang="zh-CN"/>
          </a:p>
          <a:p>
            <a:pPr marL="285750" indent="-285750" fontAlgn="auto">
              <a:lnSpc>
                <a:spcPct val="140000"/>
              </a:lnSpc>
              <a:spcAft>
                <a:spcPts val="600"/>
              </a:spcAft>
              <a:buFont typeface="Arial" panose="020B0604020202020204" pitchFamily="34" charset="0"/>
              <a:buChar char="•"/>
            </a:pPr>
            <a:r>
              <a:rPr lang="zh-CN" altLang="en-US" b="1" u="sng">
                <a:solidFill>
                  <a:schemeClr val="accent6">
                    <a:lumMod val="50000"/>
                  </a:schemeClr>
                </a:solidFill>
              </a:rPr>
              <a:t>避免在通风不良的空间燃烧生物燃料</a:t>
            </a:r>
            <a:r>
              <a:rPr lang="zh-CN" altLang="en-US"/>
              <a:t>，如烧柴做饭、在室内生炉火取暖、被动吸烟等。</a:t>
            </a:r>
            <a:endParaRPr lang="zh-CN" altLang="en-US"/>
          </a:p>
        </p:txBody>
      </p:sp>
      <p:pic>
        <p:nvPicPr>
          <p:cNvPr id="51" name="图片 50"/>
          <p:cNvPicPr/>
          <p:nvPr/>
        </p:nvPicPr>
        <p:blipFill>
          <a:blip r:embed="rId13"/>
          <a:stretch>
            <a:fillRect/>
          </a:stretch>
        </p:blipFill>
        <p:spPr>
          <a:xfrm>
            <a:off x="1290320" y="7642860"/>
            <a:ext cx="3087370" cy="2449195"/>
          </a:xfrm>
          <a:prstGeom prst="rect">
            <a:avLst/>
          </a:prstGeom>
        </p:spPr>
      </p:pic>
      <p:sp>
        <p:nvSpPr>
          <p:cNvPr id="52" name="文本框 51"/>
          <p:cNvSpPr txBox="1"/>
          <p:nvPr/>
        </p:nvSpPr>
        <p:spPr>
          <a:xfrm>
            <a:off x="12693650" y="1783715"/>
            <a:ext cx="7673975" cy="891540"/>
          </a:xfrm>
          <a:prstGeom prst="rect">
            <a:avLst/>
          </a:prstGeom>
        </p:spPr>
        <p:txBody>
          <a:bodyPr wrap="square">
            <a:spAutoFit/>
          </a:bodyPr>
          <a:p>
            <a:pPr marL="342900" indent="-342900">
              <a:lnSpc>
                <a:spcPct val="100000"/>
              </a:lnSpc>
              <a:buFont typeface="Arial" panose="020B0604020202020204" pitchFamily="34" charset="0"/>
              <a:buChar char="•"/>
            </a:pPr>
            <a:r>
              <a:rPr lang="zh-CN" altLang="en-US" sz="2000" b="1">
                <a:solidFill>
                  <a:schemeClr val="tx1"/>
                </a:solidFill>
              </a:rPr>
              <a:t>目前最常见和最主要的病因是</a:t>
            </a:r>
            <a:r>
              <a:rPr lang="zh-CN" altLang="en-US" sz="2000" b="1">
                <a:solidFill>
                  <a:schemeClr val="accent6">
                    <a:lumMod val="50000"/>
                  </a:schemeClr>
                </a:solidFill>
              </a:rPr>
              <a:t>长期吸烟</a:t>
            </a:r>
            <a:r>
              <a:rPr lang="zh-CN" altLang="en-US" sz="2000" b="1">
                <a:solidFill>
                  <a:srgbClr val="3E3E3E"/>
                </a:solidFill>
              </a:rPr>
              <a:t>。</a:t>
            </a:r>
            <a:endParaRPr lang="zh-CN" altLang="en-US" sz="1600" b="1">
              <a:solidFill>
                <a:srgbClr val="3E3E3E"/>
              </a:solidFill>
            </a:endParaRPr>
          </a:p>
          <a:p>
            <a:pPr marL="285750" indent="-285750">
              <a:lnSpc>
                <a:spcPct val="100000"/>
              </a:lnSpc>
              <a:buFont typeface="Arial" panose="020B0604020202020204" pitchFamily="34" charset="0"/>
              <a:buChar char="•"/>
            </a:pPr>
            <a:r>
              <a:rPr lang="zh-CN" altLang="en-US" sz="2000" b="1">
                <a:solidFill>
                  <a:schemeClr val="tx1"/>
                </a:solidFill>
              </a:rPr>
              <a:t>最有效的预防</a:t>
            </a:r>
            <a:r>
              <a:rPr lang="en-US" altLang="zh-CN" sz="2000" b="1">
                <a:solidFill>
                  <a:schemeClr val="tx1"/>
                </a:solidFill>
              </a:rPr>
              <a:t>COPD</a:t>
            </a:r>
            <a:r>
              <a:rPr lang="zh-CN" altLang="en-US" sz="2000" b="1">
                <a:solidFill>
                  <a:schemeClr val="tx1"/>
                </a:solidFill>
              </a:rPr>
              <a:t>的方法之一还是</a:t>
            </a:r>
            <a:r>
              <a:rPr lang="zh-CN" altLang="en-US" sz="2400" b="1">
                <a:solidFill>
                  <a:srgbClr val="52287D"/>
                </a:solidFill>
              </a:rPr>
              <a:t>戒烟！</a:t>
            </a:r>
            <a:r>
              <a:rPr lang="zh-CN" altLang="en-US" sz="2800" b="1">
                <a:solidFill>
                  <a:srgbClr val="52287D"/>
                </a:solidFill>
              </a:rPr>
              <a:t>戒烟！</a:t>
            </a:r>
            <a:r>
              <a:rPr lang="zh-CN" altLang="en-US" sz="3200" b="1">
                <a:solidFill>
                  <a:srgbClr val="52287D"/>
                </a:solidFill>
              </a:rPr>
              <a:t>戒烟！</a:t>
            </a:r>
            <a:endParaRPr lang="zh-CN" altLang="en-US" sz="3200" b="1">
              <a:solidFill>
                <a:srgbClr val="52287D"/>
              </a:solidFill>
            </a:endParaRPr>
          </a:p>
        </p:txBody>
      </p:sp>
      <p:sp>
        <p:nvSpPr>
          <p:cNvPr id="53" name="椭圆 52"/>
          <p:cNvSpPr/>
          <p:nvPr/>
        </p:nvSpPr>
        <p:spPr>
          <a:xfrm>
            <a:off x="12613640" y="1101090"/>
            <a:ext cx="438150" cy="438150"/>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t>1</a:t>
            </a:r>
            <a:endParaRPr lang="en-US" altLang="zh-CN" sz="2400" b="1"/>
          </a:p>
        </p:txBody>
      </p:sp>
      <p:pic>
        <p:nvPicPr>
          <p:cNvPr id="54" name="图片 53"/>
          <p:cNvPicPr/>
          <p:nvPr/>
        </p:nvPicPr>
        <p:blipFill>
          <a:blip r:embed="rId14"/>
          <a:stretch>
            <a:fillRect/>
          </a:stretch>
        </p:blipFill>
        <p:spPr>
          <a:xfrm>
            <a:off x="20498435" y="894080"/>
            <a:ext cx="2224405" cy="2339975"/>
          </a:xfrm>
          <a:prstGeom prst="rect">
            <a:avLst/>
          </a:prstGeom>
        </p:spPr>
      </p:pic>
      <p:sp>
        <p:nvSpPr>
          <p:cNvPr id="55" name="文本框 54"/>
          <p:cNvSpPr txBox="1"/>
          <p:nvPr/>
        </p:nvSpPr>
        <p:spPr>
          <a:xfrm>
            <a:off x="13395325" y="2865755"/>
            <a:ext cx="8264525" cy="368300"/>
          </a:xfrm>
          <a:prstGeom prst="rect">
            <a:avLst/>
          </a:prstGeom>
        </p:spPr>
        <p:txBody>
          <a:bodyPr wrap="square">
            <a:spAutoFit/>
          </a:bodyPr>
          <a:p>
            <a:pPr algn="ctr"/>
            <a:r>
              <a:rPr lang="zh-CN" altLang="en-US" b="1" u="sng">
                <a:solidFill>
                  <a:schemeClr val="accent6">
                    <a:lumMod val="50000"/>
                  </a:schemeClr>
                </a:solidFill>
              </a:rPr>
              <a:t>戒烟，可以显著减少患病的风险，所以，为了自己和他人的健康请务必戒烟！</a:t>
            </a:r>
            <a:endParaRPr lang="zh-CN" altLang="en-US" b="1" u="sng">
              <a:solidFill>
                <a:schemeClr val="accent6">
                  <a:lumMod val="50000"/>
                </a:schemeClr>
              </a:solidFill>
            </a:endParaRPr>
          </a:p>
        </p:txBody>
      </p:sp>
      <p:sp>
        <p:nvSpPr>
          <p:cNvPr id="56" name="圆角矩形 55"/>
          <p:cNvSpPr/>
          <p:nvPr/>
        </p:nvSpPr>
        <p:spPr>
          <a:xfrm>
            <a:off x="13279120" y="1112203"/>
            <a:ext cx="1685925" cy="415925"/>
          </a:xfrm>
          <a:prstGeom prst="roundRect">
            <a:avLst/>
          </a:prstGeom>
          <a:solidFill>
            <a:schemeClr val="accent1">
              <a:alpha val="1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accent1">
                    <a:lumMod val="50000"/>
                  </a:schemeClr>
                </a:solidFill>
                <a:latin typeface="方正小标宋简体" panose="03000509000000000000" charset="-122"/>
                <a:ea typeface="方正小标宋简体" panose="03000509000000000000" charset="-122"/>
                <a:sym typeface="+mn-ea"/>
              </a:rPr>
              <a:t>戒</a:t>
            </a:r>
            <a:r>
              <a:rPr lang="en-US" altLang="zh-CN" sz="2400" b="1">
                <a:solidFill>
                  <a:schemeClr val="accent1">
                    <a:lumMod val="50000"/>
                  </a:schemeClr>
                </a:solidFill>
                <a:latin typeface="方正小标宋简体" panose="03000509000000000000" charset="-122"/>
                <a:ea typeface="方正小标宋简体" panose="03000509000000000000" charset="-122"/>
                <a:sym typeface="+mn-ea"/>
              </a:rPr>
              <a:t> </a:t>
            </a:r>
            <a:r>
              <a:rPr lang="zh-CN" altLang="en-US" sz="2400" b="1">
                <a:solidFill>
                  <a:schemeClr val="accent1">
                    <a:lumMod val="50000"/>
                  </a:schemeClr>
                </a:solidFill>
                <a:latin typeface="方正小标宋简体" panose="03000509000000000000" charset="-122"/>
                <a:ea typeface="方正小标宋简体" panose="03000509000000000000" charset="-122"/>
                <a:sym typeface="+mn-ea"/>
              </a:rPr>
              <a:t>烟</a:t>
            </a:r>
            <a:endParaRPr lang="zh-CN" altLang="en-US" sz="2400" b="1">
              <a:solidFill>
                <a:schemeClr val="accent1">
                  <a:lumMod val="50000"/>
                </a:schemeClr>
              </a:solidFill>
              <a:latin typeface="方正小标宋简体" panose="03000509000000000000" charset="-122"/>
              <a:ea typeface="方正小标宋简体" panose="03000509000000000000" charset="-122"/>
              <a:sym typeface="+mn-ea"/>
            </a:endParaRPr>
          </a:p>
        </p:txBody>
      </p:sp>
      <p:grpSp>
        <p:nvGrpSpPr>
          <p:cNvPr id="9" name="组合 8"/>
          <p:cNvGrpSpPr/>
          <p:nvPr/>
        </p:nvGrpSpPr>
        <p:grpSpPr>
          <a:xfrm>
            <a:off x="306070" y="153035"/>
            <a:ext cx="614680" cy="614680"/>
            <a:chOff x="482" y="241"/>
            <a:chExt cx="968" cy="968"/>
          </a:xfrm>
        </p:grpSpPr>
        <p:sp>
          <p:nvSpPr>
            <p:cNvPr id="10" name="椭圆 9"/>
            <p:cNvSpPr/>
            <p:nvPr/>
          </p:nvSpPr>
          <p:spPr>
            <a:xfrm>
              <a:off x="482" y="241"/>
              <a:ext cx="968" cy="968"/>
            </a:xfrm>
            <a:prstGeom prst="ellipse">
              <a:avLst/>
            </a:prstGeom>
            <a:solidFill>
              <a:schemeClr val="accent1">
                <a:lumMod val="75000"/>
              </a:schemeClr>
            </a:solidFill>
            <a:ln>
              <a:solidFill>
                <a:schemeClr val="bg1"/>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放大镜"/>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 y="359"/>
              <a:ext cx="702" cy="702"/>
            </a:xfrm>
            <a:prstGeom prst="rect">
              <a:avLst/>
            </a:prstGeom>
          </p:spPr>
        </p:pic>
      </p:grpSp>
    </p:spTree>
    <p:custDataLst>
      <p:tags r:id="rId17"/>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65017],&quot;65&quot;:[20205081]}"/>
</p:tagLst>
</file>

<file path=ppt/tags/tag64.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65.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66.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67.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68.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69.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1.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2.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3.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4.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5.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6.xml><?xml version="1.0" encoding="utf-8"?>
<p:tagLst xmlns:p="http://schemas.openxmlformats.org/presentationml/2006/main">
  <p:tag name="KSO_WM_DIAGRAM_VIRTUALLY_FRAME" val="{&quot;height&quot;:424.41671042928886,&quot;left&quot;:511.4226377952755,&quot;top&quot;:88.99996062992128,&quot;width&quot;:392.6882677165355}"/>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3655386,21602519],&quot;65&quot;:[20205081]}"/>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TYPE" val="icon"/>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21576128,21602106],&quot;65&quot;:[20205081]}"/>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83.xml><?xml version="1.0" encoding="utf-8"?>
<p:tagLst xmlns:p="http://schemas.openxmlformats.org/presentationml/2006/main">
  <p:tag name="KSO_WM_DIAGRAM_VIRTUALLY_FRAME" val="{&quot;height&quot;:355.7,&quot;left&quot;:147.7,&quot;top&quot;:136.6,&quot;width&quot;:765.5}"/>
</p:tagLst>
</file>

<file path=ppt/tags/tag84.xml><?xml version="1.0" encoding="utf-8"?>
<p:tagLst xmlns:p="http://schemas.openxmlformats.org/presentationml/2006/main">
  <p:tag name="KSO_WM_DIAGRAM_VIRTUALLY_FRAME" val="{&quot;height&quot;:355.7,&quot;left&quot;:147.7,&quot;top&quot;:136.6,&quot;width&quot;:765.5}"/>
</p:tagLst>
</file>

<file path=ppt/tags/tag85.xml><?xml version="1.0" encoding="utf-8"?>
<p:tagLst xmlns:p="http://schemas.openxmlformats.org/presentationml/2006/main">
  <p:tag name="KSO_WM_DIAGRAM_VIRTUALLY_FRAME" val="{&quot;height&quot;:355.7,&quot;left&quot;:147.7,&quot;top&quot;:136.6,&quot;width&quot;:765.5}"/>
</p:tagLst>
</file>

<file path=ppt/tags/tag86.xml><?xml version="1.0" encoding="utf-8"?>
<p:tagLst xmlns:p="http://schemas.openxmlformats.org/presentationml/2006/main">
  <p:tag name="KSO_WM_DIAGRAM_VIRTUALLY_FRAME" val="{&quot;height&quot;:355.7,&quot;left&quot;:147.7,&quot;top&quot;:136.6,&quot;width&quot;:765.5}"/>
</p:tagLst>
</file>

<file path=ppt/tags/tag87.xml><?xml version="1.0" encoding="utf-8"?>
<p:tagLst xmlns:p="http://schemas.openxmlformats.org/presentationml/2006/main">
  <p:tag name="KSO_WM_DIAGRAM_VIRTUALLY_FRAME" val="{&quot;height&quot;:355.7,&quot;left&quot;:147.7,&quot;top&quot;:136.6,&quot;width&quot;:765.5}"/>
</p:tagLst>
</file>

<file path=ppt/tags/tag88.xml><?xml version="1.0" encoding="utf-8"?>
<p:tagLst xmlns:p="http://schemas.openxmlformats.org/presentationml/2006/main">
  <p:tag name="KSO_WM_DIAGRAM_VIRTUALLY_FRAME" val="{&quot;height&quot;:355.7,&quot;left&quot;:147.7,&quot;top&quot;:136.6,&quot;width&quot;:765.5}"/>
</p:tagLst>
</file>

<file path=ppt/tags/tag89.xml><?xml version="1.0" encoding="utf-8"?>
<p:tagLst xmlns:p="http://schemas.openxmlformats.org/presentationml/2006/main">
  <p:tag name="KSO_WM_DIAGRAM_VIRTUALLY_FRAME" val="{&quot;height&quot;:355.7,&quot;left&quot;:147.7,&quot;top&quot;:136.6,&quot;width&quot;:765.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355.7,&quot;left&quot;:147.7,&quot;top&quot;:136.6,&quot;width&quot;:765.5}"/>
</p:tagLst>
</file>

<file path=ppt/tags/tag91.xml><?xml version="1.0" encoding="utf-8"?>
<p:tagLst xmlns:p="http://schemas.openxmlformats.org/presentationml/2006/main">
  <p:tag name="KSO_WM_DIAGRAM_VIRTUALLY_FRAME" val="{&quot;height&quot;:355.7,&quot;left&quot;:147.7,&quot;top&quot;:136.6,&quot;width&quot;:765.5}"/>
</p:tagLst>
</file>

<file path=ppt/tags/tag92.xml><?xml version="1.0" encoding="utf-8"?>
<p:tagLst xmlns:p="http://schemas.openxmlformats.org/presentationml/2006/main">
  <p:tag name="KSO_WM_DIAGRAM_VIRTUALLY_FRAME" val="{&quot;height&quot;:355.7,&quot;left&quot;:147.7,&quot;top&quot;:136.6,&quot;width&quot;:765.5}"/>
</p:tagLst>
</file>

<file path=ppt/tags/tag93.xml><?xml version="1.0" encoding="utf-8"?>
<p:tagLst xmlns:p="http://schemas.openxmlformats.org/presentationml/2006/main">
  <p:tag name="KSO_WM_DIAGRAM_VIRTUALLY_FRAME" val="{&quot;height&quot;:355.7,&quot;left&quot;:147.7,&quot;top&quot;:136.6,&quot;width&quot;:765.5}"/>
</p:tagLst>
</file>

<file path=ppt/tags/tag94.xml><?xml version="1.0" encoding="utf-8"?>
<p:tagLst xmlns:p="http://schemas.openxmlformats.org/presentationml/2006/main">
  <p:tag name="KSO_WM_DIAGRAM_VIRTUALLY_FRAME" val="{&quot;height&quot;:355.7,&quot;left&quot;:147.7,&quot;top&quot;:136.6,&quot;width&quot;:765.5}"/>
</p:tagLst>
</file>

<file path=ppt/tags/tag9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0&quot;:[21581484],&quot;65&quot;:[20205081]}"/>
</p:tagLst>
</file>

<file path=ppt/tags/tag99.xml><?xml version="1.0" encoding="utf-8"?>
<p:tagLst xmlns:p="http://schemas.openxmlformats.org/presentationml/2006/main">
  <p:tag name="resource_record_key" val="{&quot;10&quot;:[21581484,3655386,21602519,21565017,21576128,21602106],&quot;65&quot;:[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3010</Words>
  <Application>WPS 演示</Application>
  <PresentationFormat>宽屏</PresentationFormat>
  <Paragraphs>379</Paragraphs>
  <Slides>13</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13</vt:i4>
      </vt:variant>
    </vt:vector>
  </HeadingPairs>
  <TitlesOfParts>
    <vt:vector size="30" baseType="lpstr">
      <vt:lpstr>Arial</vt:lpstr>
      <vt:lpstr>宋体</vt:lpstr>
      <vt:lpstr>Wingdings</vt:lpstr>
      <vt:lpstr>Wingdings</vt:lpstr>
      <vt:lpstr>等线</vt:lpstr>
      <vt:lpstr>字由点字匹喏曹 85</vt:lpstr>
      <vt:lpstr>方正小标宋简体</vt:lpstr>
      <vt:lpstr>OPPOSans H</vt:lpstr>
      <vt:lpstr>Segoe Print</vt:lpstr>
      <vt:lpstr>华文中宋</vt:lpstr>
      <vt:lpstr>汉仪超粗宋简</vt:lpstr>
      <vt:lpstr>OPPOSans M</vt:lpstr>
      <vt:lpstr>OPPOSans R</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ALLLLLLLex</cp:lastModifiedBy>
  <cp:revision>164</cp:revision>
  <dcterms:created xsi:type="dcterms:W3CDTF">2019-06-19T02:08:00Z</dcterms:created>
  <dcterms:modified xsi:type="dcterms:W3CDTF">2026-01-04T06:42:25Z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2052-11.8.2.11718</vt:lpwstr>
  </property>
  <property fmtid="{D5CDD505-2E9C-101B-9397-08002B2CF9AE}" pid="3" name="ICV">
    <vt:lpwstr>4397C017BADC43CE9903CF0546CD80D5_11</vt:lpwstr>
  </property>
</Properties>
</file>