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</p:sld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image" Target="../media/image7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封面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hasCustomPrompt="1"/>
          </p:nvPr>
        </p:nvSpPr>
        <p:spPr>
          <a:xfrm>
            <a:off x="391079" y="1386364"/>
            <a:ext cx="8453281" cy="868680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3500" b="1" dirty="0">
                <a:solidFill>
                  <a:srgbClr val="000000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3500" b="1" dirty="0">
                <a:solidFill>
                  <a:srgbClr val="000000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请输入主标题</a:t>
            </a:r>
            <a:endParaRPr lang="en-US" sz="3500" dirty="0"/>
          </a:p>
        </p:txBody>
      </p:sp>
      <p:sp>
        <p:nvSpPr>
          <p:cNvPr id="3" name="Text 0"/>
          <p:cNvSpPr/>
          <p:nvPr>
            <p:ph idx="103" hasCustomPrompt="1"/>
          </p:nvPr>
        </p:nvSpPr>
        <p:spPr>
          <a:xfrm>
            <a:off x="391079" y="1118188"/>
            <a:ext cx="8453281" cy="484632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1500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请输入副标题</a:t>
            </a:r>
            <a:endParaRPr lang="en-US" sz="15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封面[完整]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3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hasCustomPrompt="1"/>
          </p:nvPr>
        </p:nvSpPr>
        <p:spPr>
          <a:xfrm>
            <a:off x="391079" y="1386364"/>
            <a:ext cx="8453281" cy="868680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3500" b="1" dirty="0">
                <a:solidFill>
                  <a:srgbClr val="000000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3500" b="1" dirty="0">
                <a:solidFill>
                  <a:srgbClr val="000000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请输入主标题</a:t>
            </a:r>
            <a:endParaRPr lang="en-US" sz="3500" dirty="0"/>
          </a:p>
        </p:txBody>
      </p:sp>
      <p:sp>
        <p:nvSpPr>
          <p:cNvPr id="5" name="Text 0"/>
          <p:cNvSpPr/>
          <p:nvPr>
            <p:ph idx="103" hasCustomPrompt="1"/>
          </p:nvPr>
        </p:nvSpPr>
        <p:spPr>
          <a:xfrm>
            <a:off x="391079" y="1118188"/>
            <a:ext cx="8453281" cy="484632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1500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请输入副标题</a:t>
            </a:r>
            <a:endParaRPr lang="en-US" sz="15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目录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章节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2" hasCustomPrompt="1"/>
          </p:nvPr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01</a:t>
            </a:r>
            <a:endParaRPr lang="en-US" sz="2700" dirty="0"/>
          </a:p>
        </p:txBody>
      </p:sp>
      <p:sp>
        <p:nvSpPr>
          <p:cNvPr id="3" name="Text 0"/>
          <p:cNvSpPr/>
          <p:nvPr>
            <p:ph idx="103" hasCustomPrompt="1"/>
          </p:nvPr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请输入标题</a:t>
            </a:r>
            <a:endParaRPr lang="en-US" sz="29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章节页[完整]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3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hasCustomPrompt="1"/>
          </p:nvPr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01</a:t>
            </a:r>
            <a:endParaRPr lang="en-US" sz="2700" dirty="0"/>
          </a:p>
        </p:txBody>
      </p:sp>
      <p:sp>
        <p:nvSpPr>
          <p:cNvPr id="5" name="Text 0"/>
          <p:cNvSpPr/>
          <p:nvPr>
            <p:ph idx="103" hasCustomPrompt="1"/>
          </p:nvPr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请输入标题</a:t>
            </a:r>
            <a:endParaRPr lang="en-US" sz="29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请输入标题</a:t>
            </a:r>
            <a:endParaRPr lang="en-US" sz="220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结束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4" hasCustomPrompt="1"/>
          </p:nvPr>
        </p:nvSpPr>
        <p:spPr>
          <a:xfrm>
            <a:off x="2800693" y="4369727"/>
            <a:ext cx="1747798" cy="457200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1200" dirty="0">
                <a:solidFill>
                  <a:srgbClr val="FFFFFF"/>
                </a:solidFill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200" dirty="0">
                <a:solidFill>
                  <a:srgbClr val="FFFFFF"/>
                </a:solidFill>
              </a:rPr>
              <a:t>演讲者</a:t>
            </a:r>
            <a:endParaRPr lang="en-US" sz="1200" dirty="0"/>
          </a:p>
        </p:txBody>
      </p:sp>
      <p:sp>
        <p:nvSpPr>
          <p:cNvPr id="3" name="Text 0"/>
          <p:cNvSpPr/>
          <p:nvPr>
            <p:ph idx="105" hasCustomPrompt="1"/>
          </p:nvPr>
        </p:nvSpPr>
        <p:spPr>
          <a:xfrm>
            <a:off x="4686950" y="4369727"/>
            <a:ext cx="1747798" cy="457200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1200" dirty="0">
                <a:solidFill>
                  <a:srgbClr val="FFFFFF"/>
                </a:solidFill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200" dirty="0">
                <a:solidFill>
                  <a:srgbClr val="FFFFFF"/>
                </a:solidFill>
              </a:rPr>
              <a:t>20XX-XX-XX</a:t>
            </a:r>
            <a:endParaRPr lang="en-US" sz="120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结束页[完整]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3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91079" y="1386364"/>
            <a:ext cx="8453281" cy="86868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3500" b="1" dirty="0">
                <a:solidFill>
                  <a:srgbClr val="000000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祝愿各位大伙伴小伙伴快乐成长</a:t>
            </a:r>
            <a:endParaRPr lang="en-US" sz="1500" dirty="0"/>
          </a:p>
        </p:txBody>
      </p:sp>
      <p:sp>
        <p:nvSpPr>
          <p:cNvPr id="5" name="Text 1"/>
          <p:cNvSpPr/>
          <p:nvPr/>
        </p:nvSpPr>
        <p:spPr>
          <a:xfrm>
            <a:off x="391079" y="1118188"/>
            <a:ext cx="8453281" cy="48463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0B171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Wishing everyone a happy growth</a:t>
            </a:r>
            <a:endParaRPr lang="en-US" sz="1500" dirty="0"/>
          </a:p>
        </p:txBody>
      </p:sp>
      <p:sp>
        <p:nvSpPr>
          <p:cNvPr id="6" name="Text 0"/>
          <p:cNvSpPr/>
          <p:nvPr>
            <p:ph idx="104" hasCustomPrompt="1"/>
          </p:nvPr>
        </p:nvSpPr>
        <p:spPr>
          <a:xfrm>
            <a:off x="2800693" y="4369727"/>
            <a:ext cx="1747798" cy="457200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1200" dirty="0">
                <a:solidFill>
                  <a:srgbClr val="FFFFFF"/>
                </a:solidFill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200" dirty="0">
                <a:solidFill>
                  <a:srgbClr val="FFFFFF"/>
                </a:solidFill>
              </a:rPr>
              <a:t>演讲者</a:t>
            </a:r>
            <a:endParaRPr lang="en-US" sz="1200" dirty="0"/>
          </a:p>
        </p:txBody>
      </p:sp>
      <p:sp>
        <p:nvSpPr>
          <p:cNvPr id="7" name="Text 0"/>
          <p:cNvSpPr/>
          <p:nvPr>
            <p:ph idx="105" hasCustomPrompt="1"/>
          </p:nvPr>
        </p:nvSpPr>
        <p:spPr>
          <a:xfrm>
            <a:off x="4686950" y="4369727"/>
            <a:ext cx="1747798" cy="457200"/>
          </a:xfrm>
          <a:prstGeom prst="rect">
            <a:avLst/>
          </a:prstGeom>
          <a:noFill/>
        </p:spPr>
        <p:txBody>
          <a:bodyPr wrap="square" rtlCol="0"/>
          <a:lstStyle>
            <a:lvl1pPr marL="0" indent="0" algn="ctr">
              <a:lnSpc>
                <a:spcPct val="120000"/>
              </a:lnSpc>
              <a:spcBef>
                <a:spcPts val="375"/>
              </a:spcBef>
              <a:buNone/>
              <a:defRPr lang="en-US" sz="1200" dirty="0">
                <a:solidFill>
                  <a:srgbClr val="FFFFFF"/>
                </a:solidFill>
              </a:defRPr>
            </a:lvl1pPr>
          </a:lstStyle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200" dirty="0">
                <a:solidFill>
                  <a:srgbClr val="FFFFFF"/>
                </a:solidFill>
              </a:rPr>
              <a:t>20XX-XX-XX</a:t>
            </a:r>
            <a:endParaRPr lang="en-US" sz="1200" dirty="0"/>
          </a:p>
        </p:txBody>
      </p:sp>
      <p:pic>
        <p:nvPicPr>
          <p:cNvPr id="8" name="Image 2" descr="https://ike-mindshow-user.oss-cn-shanghai.aliyuncs.com/107/release/user_file/2025_08_12/43bce7cb5f00a108f10735604e4ac01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2077" y="457961"/>
            <a:ext cx="2899845" cy="28998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391079" y="1386364"/>
            <a:ext cx="8453281" cy="86868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3500" b="1" dirty="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  <a:cs typeface="阿里巴巴普惠体 Medium" pitchFamily="34" charset="-120"/>
              </a:rPr>
              <a:t>有趣的中医知识走进幼儿园</a:t>
            </a:r>
            <a:endParaRPr lang="en-US" sz="3500" b="1" dirty="0">
              <a:gradFill>
                <a:gsLst>
                  <a:gs pos="50000">
                    <a:schemeClr val="accent1"/>
                  </a:gs>
                  <a:gs pos="0">
                    <a:schemeClr val="accent1">
                      <a:lumMod val="25000"/>
                      <a:lumOff val="75000"/>
                    </a:schemeClr>
                  </a:gs>
                  <a:gs pos="100000">
                    <a:schemeClr val="accent1">
                      <a:lumMod val="85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  <a:cs typeface="阿里巴巴普惠体 Medium" pitchFamily="34" charset="-120"/>
            </a:endParaRPr>
          </a:p>
        </p:txBody>
      </p:sp>
      <p:sp>
        <p:nvSpPr>
          <p:cNvPr id="6" name="Text 2"/>
          <p:cNvSpPr/>
          <p:nvPr/>
        </p:nvSpPr>
        <p:spPr>
          <a:xfrm>
            <a:off x="391079" y="1118188"/>
            <a:ext cx="8453281" cy="48463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Interesting knowledge of traditional Chinese medicine into the kindergarten</a:t>
            </a:r>
            <a:endParaRPr lang="en-US" sz="1500" dirty="0"/>
          </a:p>
        </p:txBody>
      </p:sp>
      <p:sp>
        <p:nvSpPr>
          <p:cNvPr id="7" name="文本框 6"/>
          <p:cNvSpPr txBox="1"/>
          <p:nvPr/>
        </p:nvSpPr>
        <p:spPr>
          <a:xfrm>
            <a:off x="2886075" y="2303145"/>
            <a:ext cx="4448175" cy="8464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zh-CN" altLang="en-US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01079" y="1241463"/>
            <a:ext cx="3943048" cy="548317"/>
          </a:xfrm>
          <a:custGeom>
            <a:avLst/>
            <a:gdLst/>
            <a:ahLst/>
            <a:cxnLst/>
            <a:rect l="l" t="t" r="r" b="b"/>
            <a:pathLst>
              <a:path w="3943048" h="548317">
                <a:moveTo>
                  <a:pt x="68540" y="0"/>
                </a:moveTo>
                <a:lnTo>
                  <a:pt x="3874508" y="0"/>
                </a:lnTo>
                <a:cubicBezTo>
                  <a:pt x="3912361" y="0"/>
                  <a:pt x="3943048" y="30686"/>
                  <a:pt x="3943048" y="68540"/>
                </a:cubicBezTo>
                <a:lnTo>
                  <a:pt x="3943048" y="479778"/>
                </a:lnTo>
                <a:cubicBezTo>
                  <a:pt x="3943048" y="517631"/>
                  <a:pt x="3912361" y="548317"/>
                  <a:pt x="387450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00000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3526488" y="1241463"/>
            <a:ext cx="572508" cy="548317"/>
          </a:xfrm>
          <a:custGeom>
            <a:avLst/>
            <a:gdLst/>
            <a:ahLst/>
            <a:cxnLst/>
            <a:rect l="l" t="t" r="r" b="b"/>
            <a:pathLst>
              <a:path w="572508" h="548317">
                <a:moveTo>
                  <a:pt x="68540" y="0"/>
                </a:moveTo>
                <a:lnTo>
                  <a:pt x="503968" y="0"/>
                </a:lnTo>
                <a:cubicBezTo>
                  <a:pt x="541822" y="0"/>
                  <a:pt x="572508" y="30686"/>
                  <a:pt x="572508" y="68540"/>
                </a:cubicBezTo>
                <a:lnTo>
                  <a:pt x="572508" y="479778"/>
                </a:lnTo>
                <a:cubicBezTo>
                  <a:pt x="572508" y="517631"/>
                  <a:pt x="541822" y="548317"/>
                  <a:pt x="50396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4" name="Text 2"/>
          <p:cNvSpPr/>
          <p:nvPr/>
        </p:nvSpPr>
        <p:spPr>
          <a:xfrm>
            <a:off x="3526488" y="1241463"/>
            <a:ext cx="572508" cy="548317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spcBef>
                <a:spcPts val="375"/>
              </a:spcBef>
              <a:buNone/>
            </a:pPr>
            <a:r>
              <a:rPr lang="en-US" sz="15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01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3451175" y="331369"/>
            <a:ext cx="1647694" cy="73152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800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目录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4201079" y="1914072"/>
            <a:ext cx="3943048" cy="548317"/>
          </a:xfrm>
          <a:custGeom>
            <a:avLst/>
            <a:gdLst/>
            <a:ahLst/>
            <a:cxnLst/>
            <a:rect l="l" t="t" r="r" b="b"/>
            <a:pathLst>
              <a:path w="3943048" h="548317">
                <a:moveTo>
                  <a:pt x="68540" y="0"/>
                </a:moveTo>
                <a:lnTo>
                  <a:pt x="3874508" y="0"/>
                </a:lnTo>
                <a:cubicBezTo>
                  <a:pt x="3912361" y="0"/>
                  <a:pt x="3943048" y="30686"/>
                  <a:pt x="3943048" y="68540"/>
                </a:cubicBezTo>
                <a:lnTo>
                  <a:pt x="3943048" y="479778"/>
                </a:lnTo>
                <a:cubicBezTo>
                  <a:pt x="3943048" y="517631"/>
                  <a:pt x="3912361" y="548317"/>
                  <a:pt x="387450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000000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3526488" y="1914072"/>
            <a:ext cx="572508" cy="548317"/>
          </a:xfrm>
          <a:custGeom>
            <a:avLst/>
            <a:gdLst/>
            <a:ahLst/>
            <a:cxnLst/>
            <a:rect l="l" t="t" r="r" b="b"/>
            <a:pathLst>
              <a:path w="572508" h="548317">
                <a:moveTo>
                  <a:pt x="68540" y="0"/>
                </a:moveTo>
                <a:lnTo>
                  <a:pt x="503968" y="0"/>
                </a:lnTo>
                <a:cubicBezTo>
                  <a:pt x="541822" y="0"/>
                  <a:pt x="572508" y="30686"/>
                  <a:pt x="572508" y="68540"/>
                </a:cubicBezTo>
                <a:lnTo>
                  <a:pt x="572508" y="479778"/>
                </a:lnTo>
                <a:cubicBezTo>
                  <a:pt x="572508" y="517631"/>
                  <a:pt x="541822" y="548317"/>
                  <a:pt x="50396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8" name="Text 6"/>
          <p:cNvSpPr/>
          <p:nvPr/>
        </p:nvSpPr>
        <p:spPr>
          <a:xfrm>
            <a:off x="3526488" y="1914072"/>
            <a:ext cx="572508" cy="548317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spcBef>
                <a:spcPts val="375"/>
              </a:spcBef>
              <a:buNone/>
            </a:pPr>
            <a:r>
              <a:rPr lang="en-US" sz="15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02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4201079" y="2586681"/>
            <a:ext cx="3943048" cy="548317"/>
          </a:xfrm>
          <a:custGeom>
            <a:avLst/>
            <a:gdLst/>
            <a:ahLst/>
            <a:cxnLst/>
            <a:rect l="l" t="t" r="r" b="b"/>
            <a:pathLst>
              <a:path w="3943048" h="548317">
                <a:moveTo>
                  <a:pt x="68540" y="0"/>
                </a:moveTo>
                <a:lnTo>
                  <a:pt x="3874508" y="0"/>
                </a:lnTo>
                <a:cubicBezTo>
                  <a:pt x="3912361" y="0"/>
                  <a:pt x="3943048" y="30686"/>
                  <a:pt x="3943048" y="68540"/>
                </a:cubicBezTo>
                <a:lnTo>
                  <a:pt x="3943048" y="479778"/>
                </a:lnTo>
                <a:cubicBezTo>
                  <a:pt x="3943048" y="517631"/>
                  <a:pt x="3912361" y="548317"/>
                  <a:pt x="387450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000000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3526488" y="2586681"/>
            <a:ext cx="572508" cy="548317"/>
          </a:xfrm>
          <a:custGeom>
            <a:avLst/>
            <a:gdLst/>
            <a:ahLst/>
            <a:cxnLst/>
            <a:rect l="l" t="t" r="r" b="b"/>
            <a:pathLst>
              <a:path w="572508" h="548317">
                <a:moveTo>
                  <a:pt x="68540" y="0"/>
                </a:moveTo>
                <a:lnTo>
                  <a:pt x="503968" y="0"/>
                </a:lnTo>
                <a:cubicBezTo>
                  <a:pt x="541822" y="0"/>
                  <a:pt x="572508" y="30686"/>
                  <a:pt x="572508" y="68540"/>
                </a:cubicBezTo>
                <a:lnTo>
                  <a:pt x="572508" y="479778"/>
                </a:lnTo>
                <a:cubicBezTo>
                  <a:pt x="572508" y="517631"/>
                  <a:pt x="541822" y="548317"/>
                  <a:pt x="50396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11" name="Text 9"/>
          <p:cNvSpPr/>
          <p:nvPr/>
        </p:nvSpPr>
        <p:spPr>
          <a:xfrm>
            <a:off x="3526488" y="2586681"/>
            <a:ext cx="572508" cy="548317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spcBef>
                <a:spcPts val="375"/>
              </a:spcBef>
              <a:buNone/>
            </a:pPr>
            <a:r>
              <a:rPr lang="en-US" sz="15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03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4201079" y="3259291"/>
            <a:ext cx="3943048" cy="548317"/>
          </a:xfrm>
          <a:custGeom>
            <a:avLst/>
            <a:gdLst/>
            <a:ahLst/>
            <a:cxnLst/>
            <a:rect l="l" t="t" r="r" b="b"/>
            <a:pathLst>
              <a:path w="3943048" h="548317">
                <a:moveTo>
                  <a:pt x="68540" y="0"/>
                </a:moveTo>
                <a:lnTo>
                  <a:pt x="3874508" y="0"/>
                </a:lnTo>
                <a:cubicBezTo>
                  <a:pt x="3912361" y="0"/>
                  <a:pt x="3943048" y="30686"/>
                  <a:pt x="3943048" y="68540"/>
                </a:cubicBezTo>
                <a:lnTo>
                  <a:pt x="3943048" y="479778"/>
                </a:lnTo>
                <a:cubicBezTo>
                  <a:pt x="3943048" y="517631"/>
                  <a:pt x="3912361" y="548317"/>
                  <a:pt x="387450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000000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3526488" y="3259291"/>
            <a:ext cx="572508" cy="548317"/>
          </a:xfrm>
          <a:custGeom>
            <a:avLst/>
            <a:gdLst/>
            <a:ahLst/>
            <a:cxnLst/>
            <a:rect l="l" t="t" r="r" b="b"/>
            <a:pathLst>
              <a:path w="572508" h="548317">
                <a:moveTo>
                  <a:pt x="68540" y="0"/>
                </a:moveTo>
                <a:lnTo>
                  <a:pt x="503968" y="0"/>
                </a:lnTo>
                <a:cubicBezTo>
                  <a:pt x="541822" y="0"/>
                  <a:pt x="572508" y="30686"/>
                  <a:pt x="572508" y="68540"/>
                </a:cubicBezTo>
                <a:lnTo>
                  <a:pt x="572508" y="479778"/>
                </a:lnTo>
                <a:cubicBezTo>
                  <a:pt x="572508" y="517631"/>
                  <a:pt x="541822" y="548317"/>
                  <a:pt x="50396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14" name="Text 12"/>
          <p:cNvSpPr/>
          <p:nvPr/>
        </p:nvSpPr>
        <p:spPr>
          <a:xfrm>
            <a:off x="3526488" y="3259291"/>
            <a:ext cx="572508" cy="548317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spcBef>
                <a:spcPts val="375"/>
              </a:spcBef>
              <a:buNone/>
            </a:pPr>
            <a:r>
              <a:rPr lang="en-US" sz="15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04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4201079" y="3931900"/>
            <a:ext cx="3943048" cy="548317"/>
          </a:xfrm>
          <a:custGeom>
            <a:avLst/>
            <a:gdLst/>
            <a:ahLst/>
            <a:cxnLst/>
            <a:rect l="l" t="t" r="r" b="b"/>
            <a:pathLst>
              <a:path w="3943048" h="548317">
                <a:moveTo>
                  <a:pt x="68540" y="0"/>
                </a:moveTo>
                <a:lnTo>
                  <a:pt x="3874508" y="0"/>
                </a:lnTo>
                <a:cubicBezTo>
                  <a:pt x="3912361" y="0"/>
                  <a:pt x="3943048" y="30686"/>
                  <a:pt x="3943048" y="68540"/>
                </a:cubicBezTo>
                <a:lnTo>
                  <a:pt x="3943048" y="479778"/>
                </a:lnTo>
                <a:cubicBezTo>
                  <a:pt x="3943048" y="517631"/>
                  <a:pt x="3912361" y="548317"/>
                  <a:pt x="387450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00000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526488" y="3931900"/>
            <a:ext cx="572508" cy="548317"/>
          </a:xfrm>
          <a:custGeom>
            <a:avLst/>
            <a:gdLst/>
            <a:ahLst/>
            <a:cxnLst/>
            <a:rect l="l" t="t" r="r" b="b"/>
            <a:pathLst>
              <a:path w="572508" h="548317">
                <a:moveTo>
                  <a:pt x="68540" y="0"/>
                </a:moveTo>
                <a:lnTo>
                  <a:pt x="503968" y="0"/>
                </a:lnTo>
                <a:cubicBezTo>
                  <a:pt x="541822" y="0"/>
                  <a:pt x="572508" y="30686"/>
                  <a:pt x="572508" y="68540"/>
                </a:cubicBezTo>
                <a:lnTo>
                  <a:pt x="572508" y="479778"/>
                </a:lnTo>
                <a:cubicBezTo>
                  <a:pt x="572508" y="517631"/>
                  <a:pt x="541822" y="548317"/>
                  <a:pt x="503968" y="548317"/>
                </a:cubicBezTo>
                <a:lnTo>
                  <a:pt x="68540" y="548317"/>
                </a:lnTo>
                <a:cubicBezTo>
                  <a:pt x="30686" y="548317"/>
                  <a:pt x="0" y="517631"/>
                  <a:pt x="0" y="479778"/>
                </a:cubicBezTo>
                <a:lnTo>
                  <a:pt x="0" y="68540"/>
                </a:lnTo>
                <a:cubicBezTo>
                  <a:pt x="0" y="30686"/>
                  <a:pt x="30686" y="0"/>
                  <a:pt x="68540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17" name="Text 15"/>
          <p:cNvSpPr/>
          <p:nvPr/>
        </p:nvSpPr>
        <p:spPr>
          <a:xfrm>
            <a:off x="3526488" y="3931900"/>
            <a:ext cx="572508" cy="548317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spcBef>
                <a:spcPts val="375"/>
              </a:spcBef>
              <a:buNone/>
            </a:pPr>
            <a:r>
              <a:rPr lang="en-US" sz="15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05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4229302" y="1987063"/>
            <a:ext cx="4006265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中医里的自然规律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4201079" y="1314454"/>
            <a:ext cx="4006265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幼儿园中医启蒙讲解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4229302" y="2659672"/>
            <a:ext cx="4006265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奇妙的身体穴位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4201079" y="3332281"/>
            <a:ext cx="4006265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中医里的草药世界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4201079" y="4004891"/>
            <a:ext cx="4006265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中医生活好习惯</a:t>
            </a:r>
            <a:endParaRPr 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6421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4144635" y="523812"/>
            <a:ext cx="854730" cy="818615"/>
          </a:xfrm>
          <a:custGeom>
            <a:avLst/>
            <a:gdLst/>
            <a:ahLst/>
            <a:cxnLst/>
            <a:rect l="l" t="t" r="r" b="b"/>
            <a:pathLst>
              <a:path w="854730" h="818615">
                <a:moveTo>
                  <a:pt x="102327" y="0"/>
                </a:moveTo>
                <a:lnTo>
                  <a:pt x="752403" y="0"/>
                </a:lnTo>
                <a:cubicBezTo>
                  <a:pt x="808917" y="0"/>
                  <a:pt x="854730" y="45813"/>
                  <a:pt x="854730" y="102327"/>
                </a:cubicBezTo>
                <a:lnTo>
                  <a:pt x="854730" y="716288"/>
                </a:lnTo>
                <a:cubicBezTo>
                  <a:pt x="854730" y="772802"/>
                  <a:pt x="808917" y="818615"/>
                  <a:pt x="752403" y="818615"/>
                </a:cubicBezTo>
                <a:lnTo>
                  <a:pt x="102327" y="818615"/>
                </a:lnTo>
                <a:cubicBezTo>
                  <a:pt x="45813" y="818615"/>
                  <a:pt x="0" y="772802"/>
                  <a:pt x="0" y="716288"/>
                </a:cubicBezTo>
                <a:lnTo>
                  <a:pt x="0" y="102327"/>
                </a:lnTo>
                <a:cubicBezTo>
                  <a:pt x="0" y="45851"/>
                  <a:pt x="45851" y="0"/>
                  <a:pt x="102327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6" name="Text 2"/>
          <p:cNvSpPr/>
          <p:nvPr/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01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幼儿园中医启蒙讲解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认识中医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中医是中国古老的医学智慧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已有几千年的历史，是中华民族智慧的结晶。它通过观察自然与人体的关系，总结出许多治病和保健的方法，比如针灸、推拿、草药等。这些方法不仅帮助了无数人恢复健康，也体现了古人对生命的尊重和对自然的敬畏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用自然方法帮助身体恢复健康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讲究“治未病”，强调通过自然的方式增强体质，预防疾病。例如，合理饮食、适度运动、规律作息等都是中医提倡的健康生活方式。同时，中医使用草药、按摩、艾灸等天然疗法，帮助身体恢复平衡，减少药物对身体的副作用，让治疗更温和有效。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中医与小朋友的生活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中医帮助我们少生病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认为，身体健康首先要从日常生活中做起。比如饭前洗手、早睡早起、多喝热水、不吃太凉的食物等，都是中医提倡的好习惯。通过这些简单的方法，可以增强小朋友的免疫力，让身体更健康，减少生病的机会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让身体和大自然保持和谐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强调人与自然要保持和谐关系。比如，春天要多活动，帮助身体排出寒气；夏天要注意防暑，多吃清凉食物；秋天适合养肺，注意保湿；冬天则要保暖，保护阳气。这种顺应自然的养生方式，能帮助小朋友健康成长。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用故事了解中医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神农尝百草的故事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传说古代有一位叫神农的圣人，他亲自尝遍各种植物，记录它们的药性，帮助人们治病。这个故事告诉我们，中医是通过长期观察和实践积累起来的智慧。它不仅体现了古人勇敢探索的精神，也让小朋友明白大自然中藏着许多治病的宝藏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中医代代相传的智慧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知识通过一代又一代的医生不断学习、实践和传承下来。从《黄帝内经》到《本草纲目》，每一部经典都凝聚着无数人的心血。中医不仅是一种医学，更是一种文化，它教会我们尊重生命、爱护身体，也让我们感受到中华文化的深厚底蕴。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6421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4144635" y="523812"/>
            <a:ext cx="854730" cy="818615"/>
          </a:xfrm>
          <a:custGeom>
            <a:avLst/>
            <a:gdLst/>
            <a:ahLst/>
            <a:cxnLst/>
            <a:rect l="l" t="t" r="r" b="b"/>
            <a:pathLst>
              <a:path w="854730" h="818615">
                <a:moveTo>
                  <a:pt x="102327" y="0"/>
                </a:moveTo>
                <a:lnTo>
                  <a:pt x="752403" y="0"/>
                </a:lnTo>
                <a:cubicBezTo>
                  <a:pt x="808917" y="0"/>
                  <a:pt x="854730" y="45813"/>
                  <a:pt x="854730" y="102327"/>
                </a:cubicBezTo>
                <a:lnTo>
                  <a:pt x="854730" y="716288"/>
                </a:lnTo>
                <a:cubicBezTo>
                  <a:pt x="854730" y="772802"/>
                  <a:pt x="808917" y="818615"/>
                  <a:pt x="752403" y="818615"/>
                </a:cubicBezTo>
                <a:lnTo>
                  <a:pt x="102327" y="818615"/>
                </a:lnTo>
                <a:cubicBezTo>
                  <a:pt x="45813" y="818615"/>
                  <a:pt x="0" y="772802"/>
                  <a:pt x="0" y="716288"/>
                </a:cubicBezTo>
                <a:lnTo>
                  <a:pt x="0" y="102327"/>
                </a:lnTo>
                <a:cubicBezTo>
                  <a:pt x="0" y="45851"/>
                  <a:pt x="45851" y="0"/>
                  <a:pt x="102327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6" name="Text 2"/>
          <p:cNvSpPr/>
          <p:nvPr/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02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中医里的自然规律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五行与身体器官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金木水火土对应肺肝肾心脾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认为五行“金木水火土”分别对应人体的肺、肝、肾、心、脾。每种元素与相应的器官相连，影响着身体的健康和平衡。例如，木对应肝，火对应心，土对应脾，金对应肺，水对应肾。通过五行之间的相生相克关系，可以了解身体器官的互动规律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举例说明五行如何影响健康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如果木行失调，肝功能可能受影响，容易出现情绪波动或疲劳。火行过旺可能导致心火上炎，表现为口干舌燥或易怒。土行失衡会影响脾的运化功能，导致食欲不振或消化不良。通过调节五行平衡，可以改善身体不适，保持健康状态。</a:t>
            </a:r>
            <a:endParaRPr lang="en-US" sz="15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四季变化与身体养护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春天多运动，夏天多喝水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春天是万物复苏的季节，适合多进行户外活动，增强体质。夏天天气炎热，身体容易出汗，需要多喝水补充水分，防止中暑。同时，适量运动可以帮助身体排汗，促进血液循环，增强免疫力，从而更好地适应季节变化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秋天润肺，冬天保暖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秋天空气干燥，容易伤肺，应注意润肺，如多喝水、吃梨和百合等食物。冬天寒冷，人体阳气内藏，要注意保暖，尤其是头部、手足等部位，以防感冒和冻伤。通过顺应季节特点调整生活习惯，有助于增强身体的抗病能力。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自然食物对身体的好处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绿色食物养肝，红色食物养心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绿色食物如菠菜、芹菜等有助于滋养肝脏，促进排毒。红色食物如红枣、红豆等则有益心脏健康，能补血安神。不同颜色的食物对应不同的器官，通过合理搭配饮食，可以帮助身体保持平衡，增强免疫力。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吃当季水果保护身体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当季水果如春天的草莓、夏天的西瓜、秋天的苹果、冬天的橙子，不仅口感好，还富含营养，有助于增强体质。它们能提供丰富的维生素和矿物质，帮助身体适应季节变化，预防疾病。多吃当季水果是保护身体健康的重要方式。</a:t>
            </a:r>
            <a:endParaRPr lang="en-US" sz="1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108273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Shape 1"/>
          <p:cNvSpPr/>
          <p:nvPr/>
        </p:nvSpPr>
        <p:spPr>
          <a:xfrm>
            <a:off x="2746370" y="1717987"/>
            <a:ext cx="2162319" cy="2162319"/>
          </a:xfrm>
          <a:custGeom>
            <a:avLst/>
            <a:gdLst/>
            <a:ahLst/>
            <a:cxnLst/>
            <a:rect l="l" t="t" r="r" b="b"/>
            <a:pathLst>
              <a:path w="2162319" h="2162319">
                <a:moveTo>
                  <a:pt x="1081160" y="0"/>
                </a:moveTo>
                <a:cubicBezTo>
                  <a:pt x="1677868" y="0"/>
                  <a:pt x="2162319" y="484451"/>
                  <a:pt x="2162319" y="1081160"/>
                </a:cubicBezTo>
                <a:cubicBezTo>
                  <a:pt x="2162319" y="1677868"/>
                  <a:pt x="1677868" y="2162319"/>
                  <a:pt x="1081160" y="2162319"/>
                </a:cubicBezTo>
                <a:cubicBezTo>
                  <a:pt x="484451" y="2162319"/>
                  <a:pt x="0" y="1677868"/>
                  <a:pt x="0" y="1081160"/>
                </a:cubicBezTo>
                <a:cubicBezTo>
                  <a:pt x="0" y="484451"/>
                  <a:pt x="484451" y="0"/>
                  <a:pt x="1081160" y="0"/>
                </a:cubicBezTo>
                <a:close/>
              </a:path>
            </a:pathLst>
          </a:custGeom>
          <a:solidFill>
            <a:srgbClr val="FEE9DA"/>
          </a:solidFill>
        </p:spPr>
      </p:sp>
      <p:sp>
        <p:nvSpPr>
          <p:cNvPr id="4" name="Text 2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小朋友如何顺应自然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235311" y="1717987"/>
            <a:ext cx="2162319" cy="2162319"/>
          </a:xfrm>
          <a:custGeom>
            <a:avLst/>
            <a:gdLst/>
            <a:ahLst/>
            <a:cxnLst/>
            <a:rect l="l" t="t" r="r" b="b"/>
            <a:pathLst>
              <a:path w="2162319" h="2162319">
                <a:moveTo>
                  <a:pt x="1081160" y="0"/>
                </a:moveTo>
                <a:cubicBezTo>
                  <a:pt x="1677868" y="0"/>
                  <a:pt x="2162319" y="484451"/>
                  <a:pt x="2162319" y="1081160"/>
                </a:cubicBezTo>
                <a:cubicBezTo>
                  <a:pt x="2162319" y="1677868"/>
                  <a:pt x="1677868" y="2162319"/>
                  <a:pt x="1081160" y="2162319"/>
                </a:cubicBezTo>
                <a:cubicBezTo>
                  <a:pt x="484451" y="2162319"/>
                  <a:pt x="0" y="1677868"/>
                  <a:pt x="0" y="1081160"/>
                </a:cubicBezTo>
                <a:cubicBezTo>
                  <a:pt x="0" y="484451"/>
                  <a:pt x="484451" y="0"/>
                  <a:pt x="1081160" y="0"/>
                </a:cubicBezTo>
                <a:close/>
              </a:path>
            </a:pathLst>
          </a:custGeom>
          <a:solidFill>
            <a:srgbClr val="EAF1DE"/>
          </a:solidFill>
        </p:spPr>
      </p:sp>
      <p:sp>
        <p:nvSpPr>
          <p:cNvPr id="6" name="Text 4"/>
          <p:cNvSpPr/>
          <p:nvPr/>
        </p:nvSpPr>
        <p:spPr>
          <a:xfrm>
            <a:off x="444426" y="1745419"/>
            <a:ext cx="2393384" cy="128016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小朋友应养成早睡早起的好习惯，随着太阳升起而起床，太阳落山后逐渐入睡。这样有助于调节生物钟，使身体保持良好的作息规律。充足的睡眠和规律的生活节奏，有助于儿童健康成长和免疫力的提高。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2723338" y="2570547"/>
            <a:ext cx="1817876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跟着太阳起床睡觉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453252" y="2570547"/>
            <a:ext cx="1817876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根据天气增减衣服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71445" y="1745419"/>
            <a:ext cx="2393384" cy="128016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小朋友要根据天气变化及时增减衣物，避免着凉或中暑。例如，晴天可适当减少衣服，阴雨天则需添衣保暖。学会观察天气和感受身体温度，有助于培养孩子的自我保护意识，预防感冒和其他疾病的发生。</a:t>
            </a:r>
            <a:endParaRPr lang="en-US" sz="1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6421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4144635" y="523812"/>
            <a:ext cx="854730" cy="818615"/>
          </a:xfrm>
          <a:custGeom>
            <a:avLst/>
            <a:gdLst/>
            <a:ahLst/>
            <a:cxnLst/>
            <a:rect l="l" t="t" r="r" b="b"/>
            <a:pathLst>
              <a:path w="854730" h="818615">
                <a:moveTo>
                  <a:pt x="102327" y="0"/>
                </a:moveTo>
                <a:lnTo>
                  <a:pt x="752403" y="0"/>
                </a:lnTo>
                <a:cubicBezTo>
                  <a:pt x="808917" y="0"/>
                  <a:pt x="854730" y="45813"/>
                  <a:pt x="854730" y="102327"/>
                </a:cubicBezTo>
                <a:lnTo>
                  <a:pt x="854730" y="716288"/>
                </a:lnTo>
                <a:cubicBezTo>
                  <a:pt x="854730" y="772802"/>
                  <a:pt x="808917" y="818615"/>
                  <a:pt x="752403" y="818615"/>
                </a:cubicBezTo>
                <a:lnTo>
                  <a:pt x="102327" y="818615"/>
                </a:lnTo>
                <a:cubicBezTo>
                  <a:pt x="45813" y="818615"/>
                  <a:pt x="0" y="772802"/>
                  <a:pt x="0" y="716288"/>
                </a:cubicBezTo>
                <a:lnTo>
                  <a:pt x="0" y="102327"/>
                </a:lnTo>
                <a:cubicBezTo>
                  <a:pt x="0" y="45851"/>
                  <a:pt x="45851" y="0"/>
                  <a:pt x="102327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6" name="Text 2"/>
          <p:cNvSpPr/>
          <p:nvPr/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03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奇妙的身体穴位</a:t>
            </a:r>
            <a:endParaRPr lang="en-US" sz="15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认识几个重要穴位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足三里：帮助消化走路有力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足三里位于膝盖下方约四指宽的位置，是强壮身体的重要穴位。经常按摩可以促进肠胃蠕动，帮助消化，还能增强腿部力量，让孩子走路更稳健，是小朋友健康成长的好帮手。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合谷穴：缓解牙痛小帮手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合谷穴在手背虎口处，轻轻按压可以缓解牙痛、头痛等不适。它是中医常用的止痛穴位之一，特别适合在小朋友牙龈不适或换牙期时进行轻柔按摩，有助于舒缓情绪，减轻疼痛感。</a:t>
            </a:r>
            <a:endParaRPr lang="en-US" sz="15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穴位按摩小体验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用手指轻轻按揉穴位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我们可以用拇指轻轻按住穴位，做顺时针或逆时针方向的按摩，每次持续一分钟。通过这种方式，不仅可以让小朋友放松身体，还能让他们了解中医保健的基本方法，培养健康意识。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感受身体的变化和反应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按摩穴位后，很多小朋友会感觉身体轻松、精神变好，或者牙痛、肚子不舒服等症状有所缓解。通过亲身体验，孩子们可以直观感受到中医的神奇效果，激发他们探索身体奥秘的兴趣。</a:t>
            </a:r>
            <a:endParaRPr lang="en-US" sz="15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穴位游戏互动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找一找你的足三里在哪里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我们可以玩“找穴位”的游戏，老师先示范足三里的位置，然后让小朋友互相帮忙寻找。这个过程既有趣又实用，帮助孩子们在动手操作中加深对穴位的认识，增强学习记忆。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大家一起来做穴位小侦探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开展“穴位小侦探”活动，让每个孩子拿着小镜子和图示，在自己或同伴身上寻找指定穴位。通过游戏的方式激发孩子的好奇心和参与感，使中医知识变得生动有趣、容易接受。</a:t>
            </a:r>
            <a:endParaRPr lang="en-US" sz="15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6421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4144635" y="523812"/>
            <a:ext cx="854730" cy="818615"/>
          </a:xfrm>
          <a:custGeom>
            <a:avLst/>
            <a:gdLst/>
            <a:ahLst/>
            <a:cxnLst/>
            <a:rect l="l" t="t" r="r" b="b"/>
            <a:pathLst>
              <a:path w="854730" h="818615">
                <a:moveTo>
                  <a:pt x="102327" y="0"/>
                </a:moveTo>
                <a:lnTo>
                  <a:pt x="752403" y="0"/>
                </a:lnTo>
                <a:cubicBezTo>
                  <a:pt x="808917" y="0"/>
                  <a:pt x="854730" y="45813"/>
                  <a:pt x="854730" y="102327"/>
                </a:cubicBezTo>
                <a:lnTo>
                  <a:pt x="854730" y="716288"/>
                </a:lnTo>
                <a:cubicBezTo>
                  <a:pt x="854730" y="772802"/>
                  <a:pt x="808917" y="818615"/>
                  <a:pt x="752403" y="818615"/>
                </a:cubicBezTo>
                <a:lnTo>
                  <a:pt x="102327" y="818615"/>
                </a:lnTo>
                <a:cubicBezTo>
                  <a:pt x="45813" y="818615"/>
                  <a:pt x="0" y="772802"/>
                  <a:pt x="0" y="716288"/>
                </a:cubicBezTo>
                <a:lnTo>
                  <a:pt x="0" y="102327"/>
                </a:lnTo>
                <a:cubicBezTo>
                  <a:pt x="0" y="45851"/>
                  <a:pt x="45851" y="0"/>
                  <a:pt x="102327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6" name="Text 2"/>
          <p:cNvSpPr/>
          <p:nvPr/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04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中医里的草药世界</a:t>
            </a:r>
            <a:endParaRPr lang="en-US" sz="15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常见中药材介绍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dca8eedce95b598a42bf8b520522e014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37674" y="2626656"/>
            <a:ext cx="2268653" cy="2268653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847940" y="1098836"/>
            <a:ext cx="7448120" cy="1527820"/>
          </a:xfrm>
          <a:custGeom>
            <a:avLst/>
            <a:gdLst/>
            <a:ahLst/>
            <a:cxnLst/>
            <a:rect l="l" t="t" r="r" b="b"/>
            <a:pathLst>
              <a:path w="7448120" h="1527820">
                <a:moveTo>
                  <a:pt x="190977" y="0"/>
                </a:moveTo>
                <a:lnTo>
                  <a:pt x="7257143" y="0"/>
                </a:lnTo>
                <a:cubicBezTo>
                  <a:pt x="7362617" y="0"/>
                  <a:pt x="7448120" y="85504"/>
                  <a:pt x="7448120" y="190977"/>
                </a:cubicBezTo>
                <a:lnTo>
                  <a:pt x="7448120" y="1336842"/>
                </a:lnTo>
                <a:cubicBezTo>
                  <a:pt x="7448120" y="1442316"/>
                  <a:pt x="7362617" y="1527820"/>
                  <a:pt x="7257143" y="1527820"/>
                </a:cubicBezTo>
                <a:lnTo>
                  <a:pt x="190977" y="1527820"/>
                </a:lnTo>
                <a:cubicBezTo>
                  <a:pt x="85504" y="1527820"/>
                  <a:pt x="0" y="1442316"/>
                  <a:pt x="0" y="1336842"/>
                </a:cubicBezTo>
                <a:lnTo>
                  <a:pt x="0" y="190977"/>
                </a:lnTo>
                <a:cubicBezTo>
                  <a:pt x="0" y="85574"/>
                  <a:pt x="85574" y="0"/>
                  <a:pt x="190977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6" name="Text 3"/>
          <p:cNvSpPr/>
          <p:nvPr/>
        </p:nvSpPr>
        <p:spPr>
          <a:xfrm>
            <a:off x="847940" y="2875126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枸杞：保护眼睛，增强体质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847940" y="3288364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枸杞富含胡萝卜素和多种维生素，对保护视力有很好的帮助。小朋友经常看电子屏幕，容易眼睛疲劳，适量食用枸杞可以缓解这种情况。此外，枸杞还能增强体质，提高免疫力，让小朋友少生病，健康成长。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552860" y="2875126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山楂：促进消化，肚子舒服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5552860" y="3288364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山楂是一种助消化的中药材，味道酸酸甜甜，很受小朋友喜爱。它可以促进胃液分泌，帮助食物更好地消化，缓解积食带来的不适。饭后吃一些山楂，可以让肚子更舒服，还能预防消化不良，让小朋友胃口更好。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908938" y="1117124"/>
            <a:ext cx="7417564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红枣：补血养颜，脸色红润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908938" y="1483955"/>
            <a:ext cx="7417564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红枣是一种常见的中药材，味道香甜，含有丰富的营养物质。它可以帮助补充血液，让小朋友们的脸色更红润，增强身体的抵抗力。同时，红枣还能帮助改善睡眠，让孩子更容易入睡，睡得更香更踏实。</a:t>
            </a:r>
            <a:endParaRPr lang="en-US" sz="15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草药变身美味茶饮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把草药泡成健康茶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将红枣、枸杞、菊花等草药泡水喝，可以制作成天然健康的茶饮。这些茶饮不仅味道好，还能补充营养、清热解毒、增强体质。小朋友们可以通过喝草药茶，了解中医的保健作用，同时养成爱喝水的好习惯。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介绍适合小朋友的养生茶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适合小朋友的养生茶有红枣枸杞茶、菊花山楂茶等。这些茶饮温和不刺激，能够帮助孩子调理身体、增强免疫力。通过品尝这些茶饮，孩子们可以感受到草药的神奇功效，同时学会如何通过自然的方式保持健康。</a:t>
            </a:r>
            <a:endParaRPr lang="en-US" sz="15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草药香囊小手工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用草药制作可爱香囊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将干制的草药如艾草、薰衣草、薄荷叶等放入小布袋中，就能做成一个可爱的草药香囊。小朋友可以亲手参与制作，既锻炼动手能力，又了解草药的用途。香囊可以挂在书包或床头，散发出天然的香味，还能帮助安神助眠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闻一闻草药的香味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草药香囊散发出的香味清新自然，有的还能帮助提神醒脑或缓解紧张情绪。通过闻一闻不同的草药香味，小朋友可以认识草药的特性，培养对中医的兴趣。这个过程也能帮助他们提升嗅觉感知，增强对自然的探索欲望。</a:t>
            </a:r>
            <a:endParaRPr lang="en-US" sz="15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草药故事时间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神农尝百草的冒险故事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传说中，神农为了帮助人们治病，亲自尝遍各种草药，记录它们的功效。他不怕辛苦和危险，走遍山川河流，最终发现了许多能治病救人的草药。这个故事告诉小朋友，中医的发展离不开勇敢和智慧，也鼓励他们勇于探索未知的事物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中医怎样发现各种草药的秘密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通过长期观察和实践，逐步发现了各种草药的用途。比如，观察动物生病时会吃某些植物，或者发现某种植物能缓解特定症状。经过一代代人的总结和传承，这些经验形成了中医草药学。通过这些故事，孩子们可以了解中医的智慧来源，激发他们的好奇心和求知欲。</a:t>
            </a:r>
            <a:endParaRPr lang="en-US" sz="1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6421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4144635" y="523812"/>
            <a:ext cx="854730" cy="818615"/>
          </a:xfrm>
          <a:custGeom>
            <a:avLst/>
            <a:gdLst/>
            <a:ahLst/>
            <a:cxnLst/>
            <a:rect l="l" t="t" r="r" b="b"/>
            <a:pathLst>
              <a:path w="854730" h="818615">
                <a:moveTo>
                  <a:pt x="102327" y="0"/>
                </a:moveTo>
                <a:lnTo>
                  <a:pt x="752403" y="0"/>
                </a:lnTo>
                <a:cubicBezTo>
                  <a:pt x="808917" y="0"/>
                  <a:pt x="854730" y="45813"/>
                  <a:pt x="854730" y="102327"/>
                </a:cubicBezTo>
                <a:lnTo>
                  <a:pt x="854730" y="716288"/>
                </a:lnTo>
                <a:cubicBezTo>
                  <a:pt x="854730" y="772802"/>
                  <a:pt x="808917" y="818615"/>
                  <a:pt x="752403" y="818615"/>
                </a:cubicBezTo>
                <a:lnTo>
                  <a:pt x="102327" y="818615"/>
                </a:lnTo>
                <a:cubicBezTo>
                  <a:pt x="45813" y="818615"/>
                  <a:pt x="0" y="772802"/>
                  <a:pt x="0" y="716288"/>
                </a:cubicBezTo>
                <a:lnTo>
                  <a:pt x="0" y="102327"/>
                </a:lnTo>
                <a:cubicBezTo>
                  <a:pt x="0" y="45851"/>
                  <a:pt x="45851" y="0"/>
                  <a:pt x="102327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6" name="Text 2"/>
          <p:cNvSpPr/>
          <p:nvPr/>
        </p:nvSpPr>
        <p:spPr>
          <a:xfrm>
            <a:off x="4144635" y="587933"/>
            <a:ext cx="946170" cy="704088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700" dirty="0">
                <a:solidFill>
                  <a:srgbClr val="FFFFF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05</a:t>
            </a:r>
            <a:endParaRPr lang="en-US" sz="1500" dirty="0"/>
          </a:p>
        </p:txBody>
      </p:sp>
      <p:sp>
        <p:nvSpPr>
          <p:cNvPr id="7" name="Text 3"/>
          <p:cNvSpPr/>
          <p:nvPr/>
        </p:nvSpPr>
        <p:spPr>
          <a:xfrm>
            <a:off x="305606" y="1514324"/>
            <a:ext cx="8624227" cy="75895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9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中医生活好习惯</a:t>
            </a:r>
            <a:endParaRPr lang="en-US" sz="15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早睡早起身体棒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61627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4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不熬夜，像小公鸡一样按时起床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每天早上太阳升起时，我们要像小公鸡一样准时起床，呼吸新鲜空气，伸伸懒腰，让身体充满活力，开始新的一天，健康成长从早起开始。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7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晚上早睡帮助身体修复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晚上八点半就要洗漱上床，九点前进入梦乡。中医认为，早睡有助于身体自我修复，让大脑休息好，第二天精神饱满，长得更高更健康。</a:t>
            </a:r>
            <a:endParaRPr lang="en-US" sz="15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运动让身体更强壮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每天活动身体，增强抵抗力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每天跳跳绳、跑跑步、做游戏，让身体动起来，不仅能锻炼肌肉，还能增强免疫力，中医认为“动则生阳”，阳气足了，身体就更健康。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学习简单的中医养生操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可以跟着老师做简单的中医养生操，比如“八段锦”简化版，拉伸筋骨、调节呼吸，帮助身体气血畅通，增强体质，还能放松心情。</a:t>
            </a:r>
            <a:endParaRPr lang="en-US" sz="15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心情愉快最重要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3ce2fc775406216e7ebf060857f6292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0155" y="1169206"/>
            <a:ext cx="3643690" cy="36436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不生气，不哭闹，保持快乐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中医讲究“情志调和”，小朋友要开心、不生气、不哭闹，遇到事情可以说出来，保持心情愉快，这样身体才会健康，吃饭香、睡觉好。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像小鸟一样自由快乐成长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每天像小鸟一样自由自在地玩耍，开心地和小伙伴一起游戏，心中充满阳光，身体自然长得好，中医认为好心情是健康成长的秘诀。</a:t>
            </a:r>
            <a:endParaRPr lang="en-US" sz="15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016" y="88194"/>
            <a:ext cx="8885968" cy="4967111"/>
          </a:xfrm>
          <a:custGeom>
            <a:avLst/>
            <a:gdLst/>
            <a:ahLst/>
            <a:cxnLst/>
            <a:rect l="l" t="t" r="r" b="b"/>
            <a:pathLst>
              <a:path w="8885968" h="4967111">
                <a:moveTo>
                  <a:pt x="161270" y="0"/>
                </a:moveTo>
                <a:lnTo>
                  <a:pt x="8724698" y="0"/>
                </a:lnTo>
                <a:cubicBezTo>
                  <a:pt x="8813765" y="0"/>
                  <a:pt x="8885968" y="72203"/>
                  <a:pt x="8885968" y="161270"/>
                </a:cubicBezTo>
                <a:lnTo>
                  <a:pt x="8885968" y="4805841"/>
                </a:lnTo>
                <a:cubicBezTo>
                  <a:pt x="8885968" y="4894908"/>
                  <a:pt x="8813765" y="4967111"/>
                  <a:pt x="8724698" y="4967111"/>
                </a:cubicBezTo>
                <a:lnTo>
                  <a:pt x="161270" y="4967111"/>
                </a:lnTo>
                <a:cubicBezTo>
                  <a:pt x="72203" y="4967111"/>
                  <a:pt x="0" y="4894908"/>
                  <a:pt x="0" y="4805841"/>
                </a:cubicBezTo>
                <a:lnTo>
                  <a:pt x="0" y="161270"/>
                </a:lnTo>
                <a:cubicBezTo>
                  <a:pt x="0" y="72263"/>
                  <a:pt x="72263" y="0"/>
                  <a:pt x="161270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3" name="Text 1"/>
          <p:cNvSpPr/>
          <p:nvPr>
            <p:ph type="title" idx="100" hasCustomPrompt="1"/>
          </p:nvPr>
        </p:nvSpPr>
        <p:spPr>
          <a:xfrm>
            <a:off x="640241" y="330071"/>
            <a:ext cx="7954957" cy="62179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2200" b="1" dirty="0">
                <a:solidFill>
                  <a:srgbClr val="E2534D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饮食规律助健康</a:t>
            </a:r>
            <a:endParaRPr lang="en-US" sz="1500" dirty="0"/>
          </a:p>
        </p:txBody>
      </p:sp>
      <p:pic>
        <p:nvPicPr>
          <p:cNvPr id="4" name="Image 0" descr="https://ike-mindshow-user.oss-cn-shanghai.aliyuncs.com/107/release/user_file/2024_05_08/c0b9f2ecb227614f325cad8eb7dead78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039" y="1016000"/>
            <a:ext cx="4127500" cy="4127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70895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不挑食，吃得好，长得快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570895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一日三餐要规律，饭菜搭配要均衡，不挑食、不偏食，才能吸收各种营养，身体长得快、头脑聪明，中医讲究“饮食有节”。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760559" y="1752483"/>
            <a:ext cx="2834640" cy="512064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适当吃些养生食物如红枣粥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760559" y="2430897"/>
            <a:ext cx="2834640" cy="100584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可以多吃一些中医推荐的养生食物，比如红枣粥、山药汤等，帮助补气养血、健脾开胃，增强体质，从小养成健康的饮食习惯。</a:t>
            </a:r>
            <a:endParaRPr lang="en-US" sz="15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4000" y="0"/>
                </a:lnTo>
                <a:lnTo>
                  <a:pt x="9144000" y="5143500"/>
                </a:lnTo>
                <a:lnTo>
                  <a:pt x="0" y="5143500"/>
                </a:lnTo>
                <a:close/>
              </a:path>
            </a:pathLst>
          </a:custGeom>
          <a:gradFill flip="none" rotWithShape="1">
            <a:gsLst>
              <a:gs pos="0">
                <a:srgbClr val="FDDE66"/>
              </a:gs>
              <a:gs pos="100000">
                <a:srgbClr val="FFFFFF">
                  <a:alpha val="27059"/>
                </a:srgbClr>
              </a:gs>
            </a:gsLst>
            <a:lin ang="5400000" scaled="1"/>
          </a:gradFill>
        </p:spPr>
      </p:sp>
      <p:pic>
        <p:nvPicPr>
          <p:cNvPr id="3" name="Image 0" descr="https://ike-mindshow-user.oss-cn-shanghai.aliyuncs.com/107/release/user_file/2024_05_08/568dd51cb1c1b4b18b6ae09f67bb0cf7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353" y="2545329"/>
            <a:ext cx="2598171" cy="2598171"/>
          </a:xfrm>
          <a:prstGeom prst="rect">
            <a:avLst/>
          </a:prstGeom>
        </p:spPr>
      </p:pic>
      <p:pic>
        <p:nvPicPr>
          <p:cNvPr id="4" name="Image 1" descr="https://ike-mindshow-user.oss-cn-shanghai.aliyuncs.com/107/release/user_file/2024_05_08/3fc76874a2372ce2f19ee63e9369f4a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567" y="2384564"/>
            <a:ext cx="2732516" cy="2732516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91079" y="1386364"/>
            <a:ext cx="8453281" cy="86868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3500" b="1" dirty="0">
                <a:solidFill>
                  <a:srgbClr val="000000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祝愿各位大伙伴小伙伴快乐成长</a:t>
            </a:r>
            <a:endParaRPr lang="en-US" sz="1500" dirty="0"/>
          </a:p>
        </p:txBody>
      </p:sp>
      <p:sp>
        <p:nvSpPr>
          <p:cNvPr id="6" name="Text 1"/>
          <p:cNvSpPr/>
          <p:nvPr/>
        </p:nvSpPr>
        <p:spPr>
          <a:xfrm>
            <a:off x="391079" y="1118188"/>
            <a:ext cx="8453281" cy="484632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500" dirty="0">
                <a:solidFill>
                  <a:srgbClr val="0B171F"/>
                </a:solidFill>
                <a:latin typeface="阿里巴巴普惠体 Medium" pitchFamily="34" charset="0"/>
                <a:ea typeface="阿里巴巴普惠体 Medium" pitchFamily="34" charset="-122"/>
                <a:cs typeface="阿里巴巴普惠体 Medium" pitchFamily="34" charset="-120"/>
              </a:rPr>
              <a:t>Wishing everyone a happy growth</a:t>
            </a:r>
            <a:endParaRPr lang="en-US" sz="1500" dirty="0"/>
          </a:p>
        </p:txBody>
      </p:sp>
      <p:sp>
        <p:nvSpPr>
          <p:cNvPr id="7" name="Shape 3"/>
          <p:cNvSpPr/>
          <p:nvPr/>
        </p:nvSpPr>
        <p:spPr>
          <a:xfrm>
            <a:off x="2658110" y="4369435"/>
            <a:ext cx="1913890" cy="351155"/>
          </a:xfrm>
          <a:custGeom>
            <a:avLst/>
            <a:gdLst/>
            <a:ahLst/>
            <a:cxnLst/>
            <a:rect l="l" t="t" r="r" b="b"/>
            <a:pathLst>
              <a:path w="1656358" h="346730">
                <a:moveTo>
                  <a:pt x="174166" y="0"/>
                </a:moveTo>
                <a:lnTo>
                  <a:pt x="1482191" y="0"/>
                </a:lnTo>
                <a:cubicBezTo>
                  <a:pt x="1578316" y="0"/>
                  <a:pt x="1656358" y="77682"/>
                  <a:pt x="1656358" y="173365"/>
                </a:cubicBezTo>
                <a:lnTo>
                  <a:pt x="1656358" y="173365"/>
                </a:lnTo>
                <a:cubicBezTo>
                  <a:pt x="1656358" y="269048"/>
                  <a:pt x="1578316" y="346730"/>
                  <a:pt x="1482191" y="346730"/>
                </a:cubicBezTo>
                <a:lnTo>
                  <a:pt x="174166" y="346730"/>
                </a:lnTo>
                <a:cubicBezTo>
                  <a:pt x="77977" y="346730"/>
                  <a:pt x="0" y="269112"/>
                  <a:pt x="0" y="173365"/>
                </a:cubicBezTo>
                <a:lnTo>
                  <a:pt x="0" y="173365"/>
                </a:lnTo>
                <a:cubicBezTo>
                  <a:pt x="0" y="77618"/>
                  <a:pt x="77977" y="0"/>
                  <a:pt x="174166" y="0"/>
                </a:cubicBezTo>
                <a:close/>
              </a:path>
            </a:pathLst>
          </a:custGeom>
          <a:solidFill>
            <a:srgbClr val="E2534D"/>
          </a:solidFill>
        </p:spPr>
        <p:txBody>
          <a:bodyPr/>
          <a:p>
            <a:endParaRPr lang="zh-CN" altLang="en-US"/>
          </a:p>
        </p:txBody>
      </p:sp>
      <p:sp>
        <p:nvSpPr>
          <p:cNvPr id="8" name="Shape 4"/>
          <p:cNvSpPr/>
          <p:nvPr/>
        </p:nvSpPr>
        <p:spPr>
          <a:xfrm>
            <a:off x="4686950" y="4370098"/>
            <a:ext cx="1656358" cy="346730"/>
          </a:xfrm>
          <a:custGeom>
            <a:avLst/>
            <a:gdLst/>
            <a:ahLst/>
            <a:cxnLst/>
            <a:rect l="l" t="t" r="r" b="b"/>
            <a:pathLst>
              <a:path w="1656358" h="346730">
                <a:moveTo>
                  <a:pt x="174166" y="0"/>
                </a:moveTo>
                <a:lnTo>
                  <a:pt x="1482191" y="0"/>
                </a:lnTo>
                <a:cubicBezTo>
                  <a:pt x="1578316" y="0"/>
                  <a:pt x="1656358" y="77682"/>
                  <a:pt x="1656358" y="173365"/>
                </a:cubicBezTo>
                <a:lnTo>
                  <a:pt x="1656358" y="173365"/>
                </a:lnTo>
                <a:cubicBezTo>
                  <a:pt x="1656358" y="269048"/>
                  <a:pt x="1578316" y="346730"/>
                  <a:pt x="1482191" y="346730"/>
                </a:cubicBezTo>
                <a:lnTo>
                  <a:pt x="174166" y="346730"/>
                </a:lnTo>
                <a:cubicBezTo>
                  <a:pt x="77977" y="346730"/>
                  <a:pt x="0" y="269112"/>
                  <a:pt x="0" y="173365"/>
                </a:cubicBezTo>
                <a:lnTo>
                  <a:pt x="0" y="173365"/>
                </a:lnTo>
                <a:cubicBezTo>
                  <a:pt x="0" y="77618"/>
                  <a:pt x="77977" y="0"/>
                  <a:pt x="174166" y="0"/>
                </a:cubicBezTo>
                <a:close/>
              </a:path>
            </a:pathLst>
          </a:custGeom>
          <a:solidFill>
            <a:srgbClr val="E2534D"/>
          </a:solidFill>
        </p:spPr>
      </p:sp>
      <p:sp>
        <p:nvSpPr>
          <p:cNvPr id="9" name="Text 5"/>
          <p:cNvSpPr/>
          <p:nvPr/>
        </p:nvSpPr>
        <p:spPr>
          <a:xfrm>
            <a:off x="2710180" y="4318000"/>
            <a:ext cx="1809750" cy="3429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工人村中心中医康复科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4686950" y="4369727"/>
            <a:ext cx="1747798" cy="457200"/>
          </a:xfrm>
          <a:prstGeom prst="rect">
            <a:avLst/>
          </a:prstGeom>
          <a:noFill/>
        </p:spPr>
        <p:txBody>
          <a:bodyPr wrap="square" lIns="95250" tIns="95250" rIns="95250" bIns="95250" rtlCol="0" anchor="t"/>
          <a:lstStyle/>
          <a:p>
            <a:pPr marL="0" indent="0" algn="ctr">
              <a:lnSpc>
                <a:spcPct val="120000"/>
              </a:lnSpc>
              <a:spcBef>
                <a:spcPts val="375"/>
              </a:spcBef>
              <a:buNone/>
            </a:pPr>
            <a:r>
              <a:rPr 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0"/>
              </a:rPr>
              <a:t>2025-09-16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3986</Words>
  <Application>WPS 演示</Application>
  <PresentationFormat>On-screen Show (16:9)</PresentationFormat>
  <Paragraphs>238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Arial</vt:lpstr>
      <vt:lpstr>宋体</vt:lpstr>
      <vt:lpstr>Wingdings</vt:lpstr>
      <vt:lpstr>阿里巴巴普惠体 Medium</vt:lpstr>
      <vt:lpstr>Segoe Print</vt:lpstr>
      <vt:lpstr>阿里巴巴普惠体 Medium</vt:lpstr>
      <vt:lpstr>阿里巴巴普惠体 Medium</vt:lpstr>
      <vt:lpstr>MingLiU-ExtB</vt:lpstr>
      <vt:lpstr>微软雅黑</vt:lpstr>
      <vt:lpstr>微软雅黑</vt:lpstr>
      <vt:lpstr>Calibri</vt:lpstr>
      <vt:lpstr>Arial Unicode MS</vt:lpstr>
      <vt:lpstr>等线</vt:lpstr>
      <vt:lpstr>Office Theme</vt:lpstr>
      <vt:lpstr>PowerPoint 演示文稿</vt:lpstr>
      <vt:lpstr>PowerPoint 演示文稿</vt:lpstr>
      <vt:lpstr>PowerPoint 演示文稿</vt:lpstr>
      <vt:lpstr>认识中医</vt:lpstr>
      <vt:lpstr>中医与小朋友的生活</vt:lpstr>
      <vt:lpstr>用故事了解中医</vt:lpstr>
      <vt:lpstr>PowerPoint 演示文稿</vt:lpstr>
      <vt:lpstr>五行与身体器官</vt:lpstr>
      <vt:lpstr>四季变化与身体养护</vt:lpstr>
      <vt:lpstr>自然食物对身体的好处</vt:lpstr>
      <vt:lpstr>小朋友如何顺应自然</vt:lpstr>
      <vt:lpstr>PowerPoint 演示文稿</vt:lpstr>
      <vt:lpstr>认识几个重要穴位</vt:lpstr>
      <vt:lpstr>穴位按摩小体验</vt:lpstr>
      <vt:lpstr>穴位游戏互动</vt:lpstr>
      <vt:lpstr>PowerPoint 演示文稿</vt:lpstr>
      <vt:lpstr>常见中药材介绍</vt:lpstr>
      <vt:lpstr>草药变身美味茶饮</vt:lpstr>
      <vt:lpstr>草药香囊小手工</vt:lpstr>
      <vt:lpstr>草药故事时间</vt:lpstr>
      <vt:lpstr>PowerPoint 演示文稿</vt:lpstr>
      <vt:lpstr>早睡早起身体棒</vt:lpstr>
      <vt:lpstr>运动让身体更强壮</vt:lpstr>
      <vt:lpstr>心情愉快最重要</vt:lpstr>
      <vt:lpstr>饮食规律助健康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熊冢奇凛.</cp:lastModifiedBy>
  <cp:revision>5</cp:revision>
  <dcterms:created xsi:type="dcterms:W3CDTF">2025-09-16T06:47:00Z</dcterms:created>
  <dcterms:modified xsi:type="dcterms:W3CDTF">2025-12-10T07:20:31Z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{"Label":"1","ContentProducer":"001191110000802100433B10000","ProduceID":"1758005217_3457302540","ReservedCode1":"","ContentPropagator":"001191110000802100433B10000","PropagateID":"1758005217_3457302540","ReservedCode2":""}</vt:lpwstr>
  </property>
  <property fmtid="{D5CDD505-2E9C-101B-9397-08002B2CF9AE}" pid="3" name="ICV">
    <vt:lpwstr>0763AAACEF0347F38368E907AD1F6628_12</vt:lpwstr>
  </property>
  <property fmtid="{D5CDD505-2E9C-101B-9397-08002B2CF9AE}" pid="4" name="KSOProductBuildVer">
    <vt:lpwstr>2052-12.1.0.23542</vt:lpwstr>
  </property>
</Properties>
</file>