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7.svg" ContentType="image/svg+xml"/>
  <Override PartName="/ppt/media/image29.svg" ContentType="image/svg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5" r:id="rId13"/>
    <p:sldId id="267" r:id="rId14"/>
    <p:sldId id="268" r:id="rId15"/>
    <p:sldId id="269" r:id="rId16"/>
    <p:sldId id="272" r:id="rId17"/>
    <p:sldId id="273" r:id="rId18"/>
    <p:sldId id="275" r:id="rId19"/>
    <p:sldId id="276" r:id="rId20"/>
    <p:sldId id="279" r:id="rId21"/>
    <p:sldId id="282" r:id="rId22"/>
    <p:sldId id="287" r:id="rId23"/>
    <p:sldId id="283" r:id="rId24"/>
  </p:sldIdLst>
  <p:sldSz cx="12192000" cy="6858000"/>
  <p:notesSz cx="6858000" cy="9144000"/>
  <p:embeddedFontLst>
    <p:embeddedFont>
      <p:font typeface="OPPOSans R" panose="00020600040101010101" charset="-122"/>
      <p:regular r:id="rId30"/>
    </p:embeddedFont>
    <p:embeddedFont>
      <p:font typeface="OPPOSans B" panose="00020600040101010101" charset="-122"/>
      <p:regular r:id="rId31"/>
    </p:embeddedFont>
    <p:embeddedFont>
      <p:font typeface="OPPOSans M" panose="00020600040101010101" charset="-122"/>
      <p:regular r:id="rId32"/>
    </p:embeddedFont>
    <p:embeddedFont>
      <p:font typeface="Source Han Sans" panose="020B0400000000000000" charset="-122"/>
      <p:regular r:id="rId33"/>
    </p:embeddedFont>
    <p:embeddedFont>
      <p:font typeface="OPPOSans L" panose="00020600040101010101" charset="-122"/>
      <p:regular r:id="rId34"/>
    </p:embeddedFont>
    <p:embeddedFont>
      <p:font typeface="Source Han Sans CN Bold" panose="020B0800000000000000" charset="-122"/>
      <p:bold r:id="rId35"/>
    </p:embeddedFont>
    <p:embeddedFont>
      <p:font typeface="思源黑体 CN Regular" panose="020B0300000000000000" charset="-122"/>
      <p:regular r:id="rId36"/>
    </p:embeddedFont>
    <p:embeddedFont>
      <p:font typeface="OPPOSans H" panose="00020600040101010101" charset="-122"/>
      <p:regular r:id="rId37"/>
    </p:embeddedFont>
    <p:embeddedFont>
      <p:font typeface="等线" panose="02010600030101010101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0" y="608400"/>
            <a:ext cx="10972800" cy="763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image" Target="../media/image13.png"/><Relationship Id="rId3" Type="http://schemas.openxmlformats.org/officeDocument/2006/relationships/tags" Target="../tags/tag13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tags" Target="../tags/tag12.xml"/><Relationship Id="rId19" Type="http://schemas.openxmlformats.org/officeDocument/2006/relationships/tags" Target="../tags/tag27.xml"/><Relationship Id="rId18" Type="http://schemas.openxmlformats.org/officeDocument/2006/relationships/image" Target="../media/image14.png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tags" Target="../tags/tag34.xml"/><Relationship Id="rId4" Type="http://schemas.openxmlformats.org/officeDocument/2006/relationships/image" Target="../media/image17.jpe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tags" Target="../tags/tag37.xml"/><Relationship Id="rId3" Type="http://schemas.openxmlformats.org/officeDocument/2006/relationships/image" Target="../media/image23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4" Type="http://schemas.openxmlformats.org/officeDocument/2006/relationships/slideLayout" Target="../slideLayouts/slideLayout2.xml"/><Relationship Id="rId43" Type="http://schemas.openxmlformats.org/officeDocument/2006/relationships/tags" Target="../tags/tag73.xml"/><Relationship Id="rId42" Type="http://schemas.openxmlformats.org/officeDocument/2006/relationships/tags" Target="../tags/tag72.xml"/><Relationship Id="rId41" Type="http://schemas.openxmlformats.org/officeDocument/2006/relationships/tags" Target="../tags/tag71.xml"/><Relationship Id="rId40" Type="http://schemas.openxmlformats.org/officeDocument/2006/relationships/tags" Target="../tags/tag70.xml"/><Relationship Id="rId4" Type="http://schemas.openxmlformats.org/officeDocument/2006/relationships/tags" Target="../tags/tag40.xml"/><Relationship Id="rId39" Type="http://schemas.openxmlformats.org/officeDocument/2006/relationships/tags" Target="../tags/tag69.xml"/><Relationship Id="rId38" Type="http://schemas.openxmlformats.org/officeDocument/2006/relationships/tags" Target="../tags/tag68.xml"/><Relationship Id="rId37" Type="http://schemas.openxmlformats.org/officeDocument/2006/relationships/tags" Target="../tags/tag67.xml"/><Relationship Id="rId36" Type="http://schemas.openxmlformats.org/officeDocument/2006/relationships/image" Target="../media/image31.svg"/><Relationship Id="rId35" Type="http://schemas.openxmlformats.org/officeDocument/2006/relationships/image" Target="../media/image30.png"/><Relationship Id="rId34" Type="http://schemas.openxmlformats.org/officeDocument/2006/relationships/tags" Target="../tags/tag66.xml"/><Relationship Id="rId33" Type="http://schemas.openxmlformats.org/officeDocument/2006/relationships/tags" Target="../tags/tag65.xml"/><Relationship Id="rId32" Type="http://schemas.openxmlformats.org/officeDocument/2006/relationships/tags" Target="../tags/tag64.xml"/><Relationship Id="rId31" Type="http://schemas.openxmlformats.org/officeDocument/2006/relationships/tags" Target="../tags/tag63.xml"/><Relationship Id="rId30" Type="http://schemas.openxmlformats.org/officeDocument/2006/relationships/tags" Target="../tags/tag62.xml"/><Relationship Id="rId3" Type="http://schemas.openxmlformats.org/officeDocument/2006/relationships/image" Target="../media/image25.png"/><Relationship Id="rId29" Type="http://schemas.openxmlformats.org/officeDocument/2006/relationships/tags" Target="../tags/tag61.xml"/><Relationship Id="rId28" Type="http://schemas.openxmlformats.org/officeDocument/2006/relationships/image" Target="../media/image29.svg"/><Relationship Id="rId27" Type="http://schemas.openxmlformats.org/officeDocument/2006/relationships/image" Target="../media/image28.png"/><Relationship Id="rId26" Type="http://schemas.openxmlformats.org/officeDocument/2006/relationships/tags" Target="../tags/tag60.xml"/><Relationship Id="rId25" Type="http://schemas.openxmlformats.org/officeDocument/2006/relationships/tags" Target="../tags/tag59.xml"/><Relationship Id="rId24" Type="http://schemas.openxmlformats.org/officeDocument/2006/relationships/tags" Target="../tags/tag58.xml"/><Relationship Id="rId23" Type="http://schemas.openxmlformats.org/officeDocument/2006/relationships/tags" Target="../tags/tag57.xml"/><Relationship Id="rId22" Type="http://schemas.openxmlformats.org/officeDocument/2006/relationships/tags" Target="../tags/tag56.xml"/><Relationship Id="rId21" Type="http://schemas.openxmlformats.org/officeDocument/2006/relationships/tags" Target="../tags/tag55.xml"/><Relationship Id="rId20" Type="http://schemas.openxmlformats.org/officeDocument/2006/relationships/image" Target="../media/image27.svg"/><Relationship Id="rId2" Type="http://schemas.openxmlformats.org/officeDocument/2006/relationships/tags" Target="../tags/tag39.xml"/><Relationship Id="rId19" Type="http://schemas.openxmlformats.org/officeDocument/2006/relationships/image" Target="../media/image26.png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19251664">
            <a:off x="8796942" y="1591804"/>
            <a:ext cx="4171394" cy="12573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449642" y="1692612"/>
            <a:ext cx="6742358" cy="516538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5702300" y="2726719"/>
            <a:ext cx="6928132" cy="55370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rot="10800000">
            <a:off x="0" y="-1"/>
            <a:ext cx="2058198" cy="1245140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77760" y="5778117"/>
            <a:ext cx="1440000" cy="3600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092038" y="5786677"/>
            <a:ext cx="1440000" cy="3600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032171" y="5707002"/>
            <a:ext cx="951056" cy="519351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刘俊</a:t>
            </a:r>
            <a:endParaRPr kumimoji="1"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446448" y="5786677"/>
            <a:ext cx="1142468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2025.5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3649" y="5065542"/>
            <a:ext cx="3678399" cy="393700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/>
              <a:t>花山街社区卫生服务中心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35549" y="1514377"/>
            <a:ext cx="6744209" cy="3548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当代脆皮青年如何摆脱亚健康体重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72452" y="121792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81658" y="121796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85337" y="99232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541130" y="4719650"/>
            <a:ext cx="237391" cy="919125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304411" y="4719650"/>
            <a:ext cx="238948" cy="919125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7164902" y="-996596"/>
            <a:ext cx="5725053" cy="52500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5306640" y="4582992"/>
            <a:ext cx="471881" cy="273340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11966" y="5773451"/>
            <a:ext cx="9715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汇报人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148748" y="5782011"/>
            <a:ext cx="132658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汇报时间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50000"/>
          </a:blip>
          <a:srcRect t="-1" r="15023" b="21547"/>
          <a:stretch>
            <a:fillRect/>
          </a:stretch>
        </p:blipFill>
        <p:spPr>
          <a:xfrm>
            <a:off x="0" y="0"/>
            <a:ext cx="12210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440680" y="2773680"/>
            <a:ext cx="6751320" cy="4084320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0" y="-2"/>
            <a:ext cx="5836019" cy="3530594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20263" y="636001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29469" y="636005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33148" y="613441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913441" y="5189623"/>
            <a:ext cx="391902" cy="1517360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22647" y="5189623"/>
            <a:ext cx="394473" cy="1517360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526326" y="4964017"/>
            <a:ext cx="779017" cy="451251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05054" y="2539402"/>
            <a:ext cx="288032" cy="288032"/>
          </a:xfrm>
          <a:prstGeom prst="plus">
            <a:avLst>
              <a:gd name="adj" fmla="val 36111"/>
            </a:avLst>
          </a:prstGeom>
          <a:gradFill>
            <a:gsLst>
              <a:gs pos="0">
                <a:srgbClr val="FFFFFF">
                  <a:alpha val="9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205667" y="1358139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652527" y="408783"/>
            <a:ext cx="391902" cy="1517360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261733" y="408783"/>
            <a:ext cx="394473" cy="1517360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265412" y="183177"/>
            <a:ext cx="779017" cy="451251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917469" y="-157779"/>
            <a:ext cx="3722859" cy="3699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90000"/>
              </a:lnSpc>
            </a:pPr>
            <a:r>
              <a:rPr kumimoji="1" lang="en-US" altLang="zh-CN" sz="11500">
                <a:ln w="12700">
                  <a:solidFill>
                    <a:srgbClr val="F72C57">
                      <a:alpha val="100000"/>
                    </a:srgbClr>
                  </a:solidFill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58456" y="3575788"/>
            <a:ext cx="5776999" cy="260105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F72C57">
                        <a:alpha val="100000"/>
                      </a:srgbClr>
                    </a:gs>
                    <a:gs pos="100000">
                      <a:srgbClr val="D20833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科学策略——</a:t>
            </a:r>
            <a:endParaRPr kumimoji="1" lang="en-US" altLang="zh-CN" sz="4400">
              <a:ln w="12700">
                <a:noFill/>
              </a:ln>
              <a:gradFill>
                <a:gsLst>
                  <a:gs pos="0">
                    <a:srgbClr val="F72C57">
                      <a:alpha val="100000"/>
                    </a:srgbClr>
                  </a:gs>
                  <a:gs pos="100000">
                    <a:srgbClr val="D20833">
                      <a:alpha val="100000"/>
                    </a:srgbClr>
                  </a:gs>
                </a:gsLst>
                <a:lin ang="5400000" scaled="0"/>
              </a:gra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F72C57">
                        <a:alpha val="100000"/>
                      </a:srgbClr>
                    </a:gs>
                    <a:gs pos="100000">
                      <a:srgbClr val="D20833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精准打击亚健康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794163" y="157211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03369" y="157215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07048" y="134651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046825" y="183177"/>
            <a:ext cx="7478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2800" b="1"/>
              <a:t>2.1饮食：吃对顺序，快乐减负</a:t>
            </a:r>
            <a:endParaRPr lang="zh-CN" altLang="en-US" sz="2800" b="1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5875020" y="1776730"/>
            <a:ext cx="5476875" cy="4302760"/>
          </a:xfrm>
          <a:prstGeom prst="rect">
            <a:avLst/>
          </a:prstGeom>
          <a:gradFill>
            <a:gsLst>
              <a:gs pos="52000">
                <a:schemeClr val="accent1">
                  <a:alpha val="0"/>
                </a:schemeClr>
              </a:gs>
              <a:gs pos="0">
                <a:schemeClr val="accent1">
                  <a:alpha val="25000"/>
                </a:schemeClr>
              </a:gs>
              <a:gs pos="100000">
                <a:schemeClr val="accent1">
                  <a:alpha val="25000"/>
                </a:schemeClr>
              </a:gs>
            </a:gsLst>
            <a:lin ang="2700000" scaled="0"/>
          </a:gradFill>
          <a:ln w="6350">
            <a:gradFill>
              <a:gsLst>
                <a:gs pos="24000">
                  <a:schemeClr val="accent1">
                    <a:alpha val="0"/>
                  </a:schemeClr>
                </a:gs>
                <a:gs pos="94000">
                  <a:schemeClr val="accent1"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10" name="图片 9" descr="E:/设计图片素材/7900721_.jpg7900721_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4817" r="14817"/>
          <a:stretch>
            <a:fillRect/>
          </a:stretch>
        </p:blipFill>
        <p:spPr>
          <a:xfrm>
            <a:off x="694690" y="1853565"/>
            <a:ext cx="4989830" cy="4112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22" h="6387">
                <a:moveTo>
                  <a:pt x="373" y="0"/>
                </a:moveTo>
                <a:lnTo>
                  <a:pt x="8222" y="0"/>
                </a:lnTo>
                <a:lnTo>
                  <a:pt x="8222" y="6014"/>
                </a:lnTo>
                <a:lnTo>
                  <a:pt x="7849" y="6387"/>
                </a:lnTo>
                <a:lnTo>
                  <a:pt x="0" y="6387"/>
                </a:lnTo>
                <a:lnTo>
                  <a:pt x="0" y="373"/>
                </a:lnTo>
                <a:lnTo>
                  <a:pt x="373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/>
            </a:solidFill>
          </a:ln>
        </p:spPr>
      </p:pic>
      <p:cxnSp>
        <p:nvCxnSpPr>
          <p:cNvPr id="402" name="直接连接符 401"/>
          <p:cNvCxnSpPr/>
          <p:nvPr>
            <p:custDataLst>
              <p:tags r:id="rId5"/>
            </p:custDataLst>
          </p:nvPr>
        </p:nvCxnSpPr>
        <p:spPr>
          <a:xfrm>
            <a:off x="876935" y="1751330"/>
            <a:ext cx="2118360" cy="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/>
            </a:solidFill>
            <a:round/>
          </a:ln>
          <a:effectLst>
            <a:outerShdw blurRad="177800" algn="ctr" rotWithShape="0">
              <a:srgbClr val="65B4D5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3" name="直接连接符 402"/>
          <p:cNvCxnSpPr/>
          <p:nvPr>
            <p:custDataLst>
              <p:tags r:id="rId6"/>
            </p:custDataLst>
          </p:nvPr>
        </p:nvCxnSpPr>
        <p:spPr>
          <a:xfrm flipH="1">
            <a:off x="650875" y="1749425"/>
            <a:ext cx="227965" cy="227965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/>
            </a:solidFill>
            <a:round/>
          </a:ln>
          <a:effectLst>
            <a:outerShdw blurRad="177800" algn="ctr" rotWithShape="0">
              <a:srgbClr val="65B4D5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8" name="直接连接符 377"/>
          <p:cNvCxnSpPr/>
          <p:nvPr>
            <p:custDataLst>
              <p:tags r:id="rId7"/>
            </p:custDataLst>
          </p:nvPr>
        </p:nvCxnSpPr>
        <p:spPr>
          <a:xfrm>
            <a:off x="4404995" y="6055995"/>
            <a:ext cx="1080135" cy="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rnd">
            <a:solidFill>
              <a:schemeClr val="accent1"/>
            </a:solidFill>
            <a:round/>
          </a:ln>
          <a:effectLst>
            <a:outerShdw blurRad="177800" algn="ctr" rotWithShape="0">
              <a:srgbClr val="65B4D5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9" name="直接连接符 378"/>
          <p:cNvCxnSpPr/>
          <p:nvPr>
            <p:custDataLst>
              <p:tags r:id="rId8"/>
            </p:custDataLst>
          </p:nvPr>
        </p:nvCxnSpPr>
        <p:spPr>
          <a:xfrm flipV="1">
            <a:off x="5485765" y="5796915"/>
            <a:ext cx="257810" cy="258445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rnd">
            <a:solidFill>
              <a:schemeClr val="accent1"/>
            </a:solidFill>
            <a:round/>
          </a:ln>
          <a:effectLst>
            <a:outerShdw blurRad="177800" algn="ctr" rotWithShape="0">
              <a:srgbClr val="65B4D5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3" name="半闭框 52"/>
          <p:cNvSpPr/>
          <p:nvPr>
            <p:custDataLst>
              <p:tags r:id="rId9"/>
            </p:custDataLst>
          </p:nvPr>
        </p:nvSpPr>
        <p:spPr>
          <a:xfrm rot="5400000" flipH="1">
            <a:off x="11108055" y="5699760"/>
            <a:ext cx="342900" cy="433070"/>
          </a:xfrm>
          <a:prstGeom prst="halfFrame">
            <a:avLst>
              <a:gd name="adj1" fmla="val 8991"/>
              <a:gd name="adj2" fmla="val 8991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iSans Normal" panose="00000500000000000000" charset="-122"/>
              <a:ea typeface="MiSans Normal" panose="00000500000000000000" charset="-122"/>
              <a:cs typeface="黑体" panose="02010609060101010101" charset="-122"/>
              <a:sym typeface="MiSans Normal" panose="00000500000000000000" charset="-122"/>
            </a:endParaRPr>
          </a:p>
        </p:txBody>
      </p:sp>
      <p:sp>
        <p:nvSpPr>
          <p:cNvPr id="54" name="梯形 53"/>
          <p:cNvSpPr/>
          <p:nvPr>
            <p:custDataLst>
              <p:tags r:id="rId10"/>
            </p:custDataLst>
          </p:nvPr>
        </p:nvSpPr>
        <p:spPr>
          <a:xfrm flipV="1">
            <a:off x="11202035" y="6087745"/>
            <a:ext cx="239395" cy="22860"/>
          </a:xfrm>
          <a:prstGeom prst="trapezoid">
            <a:avLst>
              <a:gd name="adj" fmla="val 49390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cs typeface="黑体" panose="02010609060101010101" charset="-122"/>
              <a:sym typeface="MiSans Normal" panose="00000500000000000000" charset="-122"/>
            </a:endParaRPr>
          </a:p>
        </p:txBody>
      </p:sp>
      <p:cxnSp>
        <p:nvCxnSpPr>
          <p:cNvPr id="69" name="直接连接符 68"/>
          <p:cNvCxnSpPr/>
          <p:nvPr>
            <p:custDataLst>
              <p:tags r:id="rId11"/>
            </p:custDataLst>
          </p:nvPr>
        </p:nvCxnSpPr>
        <p:spPr>
          <a:xfrm>
            <a:off x="6005830" y="5806440"/>
            <a:ext cx="0" cy="28956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>
            <p:custDataLst>
              <p:tags r:id="rId12"/>
            </p:custDataLst>
          </p:nvPr>
        </p:nvCxnSpPr>
        <p:spPr>
          <a:xfrm rot="16200000">
            <a:off x="6148070" y="5948680"/>
            <a:ext cx="0" cy="28956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>
            <p:custDataLst>
              <p:tags r:id="rId13"/>
            </p:custDataLst>
          </p:nvPr>
        </p:nvCxnSpPr>
        <p:spPr>
          <a:xfrm flipH="1" flipV="1">
            <a:off x="11509375" y="1757680"/>
            <a:ext cx="0" cy="28956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14"/>
            </p:custDataLst>
          </p:nvPr>
        </p:nvCxnSpPr>
        <p:spPr>
          <a:xfrm rot="16200000" flipH="1" flipV="1">
            <a:off x="11367135" y="1615440"/>
            <a:ext cx="0" cy="28956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1" name="任意多边形 390"/>
          <p:cNvSpPr/>
          <p:nvPr>
            <p:custDataLst>
              <p:tags r:id="rId15"/>
            </p:custDataLst>
          </p:nvPr>
        </p:nvSpPr>
        <p:spPr>
          <a:xfrm>
            <a:off x="713740" y="6055995"/>
            <a:ext cx="1547495" cy="762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2437" h="120">
                <a:moveTo>
                  <a:pt x="0" y="120"/>
                </a:moveTo>
                <a:lnTo>
                  <a:pt x="30" y="0"/>
                </a:lnTo>
                <a:lnTo>
                  <a:pt x="172" y="0"/>
                </a:lnTo>
                <a:lnTo>
                  <a:pt x="142" y="120"/>
                </a:lnTo>
                <a:lnTo>
                  <a:pt x="0" y="120"/>
                </a:lnTo>
                <a:close/>
                <a:moveTo>
                  <a:pt x="226" y="120"/>
                </a:moveTo>
                <a:lnTo>
                  <a:pt x="256" y="0"/>
                </a:lnTo>
                <a:lnTo>
                  <a:pt x="398" y="0"/>
                </a:lnTo>
                <a:lnTo>
                  <a:pt x="368" y="120"/>
                </a:lnTo>
                <a:lnTo>
                  <a:pt x="226" y="120"/>
                </a:lnTo>
                <a:close/>
                <a:moveTo>
                  <a:pt x="453" y="120"/>
                </a:moveTo>
                <a:lnTo>
                  <a:pt x="483" y="0"/>
                </a:lnTo>
                <a:lnTo>
                  <a:pt x="625" y="0"/>
                </a:lnTo>
                <a:lnTo>
                  <a:pt x="595" y="120"/>
                </a:lnTo>
                <a:lnTo>
                  <a:pt x="453" y="120"/>
                </a:lnTo>
                <a:close/>
                <a:moveTo>
                  <a:pt x="679" y="120"/>
                </a:moveTo>
                <a:lnTo>
                  <a:pt x="709" y="0"/>
                </a:lnTo>
                <a:lnTo>
                  <a:pt x="851" y="0"/>
                </a:lnTo>
                <a:lnTo>
                  <a:pt x="821" y="120"/>
                </a:lnTo>
                <a:lnTo>
                  <a:pt x="679" y="120"/>
                </a:lnTo>
                <a:close/>
                <a:moveTo>
                  <a:pt x="906" y="120"/>
                </a:moveTo>
                <a:lnTo>
                  <a:pt x="936" y="0"/>
                </a:lnTo>
                <a:lnTo>
                  <a:pt x="1078" y="0"/>
                </a:lnTo>
                <a:lnTo>
                  <a:pt x="1048" y="120"/>
                </a:lnTo>
                <a:lnTo>
                  <a:pt x="906" y="120"/>
                </a:lnTo>
                <a:close/>
                <a:moveTo>
                  <a:pt x="1132" y="120"/>
                </a:moveTo>
                <a:lnTo>
                  <a:pt x="1162" y="0"/>
                </a:lnTo>
                <a:lnTo>
                  <a:pt x="1304" y="0"/>
                </a:lnTo>
                <a:lnTo>
                  <a:pt x="1274" y="120"/>
                </a:lnTo>
                <a:lnTo>
                  <a:pt x="1132" y="120"/>
                </a:lnTo>
                <a:close/>
                <a:moveTo>
                  <a:pt x="1359" y="120"/>
                </a:moveTo>
                <a:lnTo>
                  <a:pt x="1389" y="0"/>
                </a:lnTo>
                <a:lnTo>
                  <a:pt x="1531" y="0"/>
                </a:lnTo>
                <a:lnTo>
                  <a:pt x="1501" y="120"/>
                </a:lnTo>
                <a:lnTo>
                  <a:pt x="1359" y="120"/>
                </a:lnTo>
                <a:close/>
                <a:moveTo>
                  <a:pt x="1585" y="120"/>
                </a:moveTo>
                <a:lnTo>
                  <a:pt x="1615" y="0"/>
                </a:lnTo>
                <a:lnTo>
                  <a:pt x="1757" y="0"/>
                </a:lnTo>
                <a:lnTo>
                  <a:pt x="1727" y="120"/>
                </a:lnTo>
                <a:lnTo>
                  <a:pt x="1585" y="120"/>
                </a:lnTo>
                <a:close/>
                <a:moveTo>
                  <a:pt x="1812" y="120"/>
                </a:moveTo>
                <a:lnTo>
                  <a:pt x="1842" y="0"/>
                </a:lnTo>
                <a:lnTo>
                  <a:pt x="1984" y="0"/>
                </a:lnTo>
                <a:lnTo>
                  <a:pt x="1954" y="120"/>
                </a:lnTo>
                <a:lnTo>
                  <a:pt x="1812" y="120"/>
                </a:lnTo>
                <a:close/>
                <a:moveTo>
                  <a:pt x="2038" y="120"/>
                </a:moveTo>
                <a:lnTo>
                  <a:pt x="2068" y="0"/>
                </a:lnTo>
                <a:lnTo>
                  <a:pt x="2210" y="0"/>
                </a:lnTo>
                <a:lnTo>
                  <a:pt x="2180" y="120"/>
                </a:lnTo>
                <a:lnTo>
                  <a:pt x="2038" y="120"/>
                </a:lnTo>
                <a:close/>
                <a:moveTo>
                  <a:pt x="2265" y="120"/>
                </a:moveTo>
                <a:lnTo>
                  <a:pt x="2295" y="0"/>
                </a:lnTo>
                <a:lnTo>
                  <a:pt x="2437" y="0"/>
                </a:lnTo>
                <a:lnTo>
                  <a:pt x="2407" y="120"/>
                </a:lnTo>
                <a:lnTo>
                  <a:pt x="2265" y="12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127000" algn="ctr" rotWithShape="0">
              <a:srgbClr val="65B4D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4" name="任意多边形 83"/>
          <p:cNvSpPr/>
          <p:nvPr>
            <p:custDataLst>
              <p:tags r:id="rId16"/>
            </p:custDataLst>
          </p:nvPr>
        </p:nvSpPr>
        <p:spPr>
          <a:xfrm flipV="1">
            <a:off x="5987098" y="1752600"/>
            <a:ext cx="732155" cy="347663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153" h="548">
                <a:moveTo>
                  <a:pt x="0" y="0"/>
                </a:moveTo>
                <a:lnTo>
                  <a:pt x="46" y="21"/>
                </a:lnTo>
                <a:lnTo>
                  <a:pt x="46" y="363"/>
                </a:lnTo>
                <a:lnTo>
                  <a:pt x="163" y="468"/>
                </a:lnTo>
                <a:lnTo>
                  <a:pt x="1049" y="468"/>
                </a:lnTo>
                <a:lnTo>
                  <a:pt x="1153" y="514"/>
                </a:lnTo>
                <a:lnTo>
                  <a:pt x="673" y="514"/>
                </a:lnTo>
                <a:lnTo>
                  <a:pt x="657" y="548"/>
                </a:lnTo>
                <a:lnTo>
                  <a:pt x="332" y="548"/>
                </a:lnTo>
                <a:lnTo>
                  <a:pt x="316" y="514"/>
                </a:lnTo>
                <a:lnTo>
                  <a:pt x="0" y="5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cs typeface="黑体" panose="02010609060101010101" charset="-122"/>
              <a:sym typeface="MiSans Normal" panose="00000500000000000000" charset="-122"/>
            </a:endParaRPr>
          </a:p>
        </p:txBody>
      </p:sp>
      <p:pic>
        <p:nvPicPr>
          <p:cNvPr id="93" name="图片 9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alphaModFix amt="2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22235" y="1669415"/>
            <a:ext cx="2199640" cy="231775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30870" y="1749425"/>
            <a:ext cx="1182370" cy="71755"/>
          </a:xfrm>
          <a:prstGeom prst="rect">
            <a:avLst/>
          </a:prstGeom>
        </p:spPr>
      </p:pic>
      <p:sp>
        <p:nvSpPr>
          <p:cNvPr id="95" name="菱形 94"/>
          <p:cNvSpPr/>
          <p:nvPr>
            <p:custDataLst>
              <p:tags r:id="rId20"/>
            </p:custDataLst>
          </p:nvPr>
        </p:nvSpPr>
        <p:spPr>
          <a:xfrm flipV="1">
            <a:off x="7670800" y="1776095"/>
            <a:ext cx="2302510" cy="17780"/>
          </a:xfrm>
          <a:prstGeom prst="diamond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  <a:gs pos="50000">
                <a:srgbClr val="FFFFF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" name="矩形 2"/>
          <p:cNvSpPr/>
          <p:nvPr>
            <p:custDataLst>
              <p:tags r:id="rId21"/>
            </p:custDataLst>
          </p:nvPr>
        </p:nvSpPr>
        <p:spPr>
          <a:xfrm>
            <a:off x="6041390" y="1793240"/>
            <a:ext cx="5421630" cy="42849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457200" lvl="1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marL="457200" lvl="1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marL="457200" lvl="1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-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控制总热量：根据年龄、性别、活动量计算每日所需热量，避免暴饮暴食。</a:t>
            </a:r>
            <a:endParaRPr lang="en-US" altLang="zh-CN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marL="457200" lvl="1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- 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优化饮食结构：多吃蔬菜、全谷物、优质蛋白（如鱼、蛋、豆类），减少高糖、高脂、高盐食物</a:t>
            </a:r>
            <a:endParaRPr lang="en-US" altLang="zh-CN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marL="457200" lvl="1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- 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养成好习惯：细嚼慢咽、定时进餐，避免吃零食和夜宵。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824039" y="1603801"/>
            <a:ext cx="3794760" cy="3794760"/>
          </a:xfrm>
          <a:prstGeom prst="ellipse">
            <a:avLst/>
          </a:prstGeom>
          <a:gradFill>
            <a:gsLst>
              <a:gs pos="0">
                <a:schemeClr val="accent2"/>
              </a:gs>
              <a:gs pos="82000">
                <a:schemeClr val="accent2">
                  <a:lumMod val="20000"/>
                  <a:lumOff val="80000"/>
                </a:schemeClr>
              </a:gs>
            </a:gsLst>
            <a:lin ang="36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997145" y="1677493"/>
            <a:ext cx="3794760" cy="379476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 descr="C:/Users/liu'liu'liu/Desktop/ppt照片/微信图片_20250510202058.jpg微信图片_20250510202058"/>
          <p:cNvPicPr>
            <a:picLocks noChangeAspect="1"/>
          </p:cNvPicPr>
          <p:nvPr/>
        </p:nvPicPr>
        <p:blipFill>
          <a:blip r:embed="rId1">
            <a:alphaModFix amt="100000"/>
          </a:blip>
          <a:srcRect l="20850" t="33751" r="21754" b="23584"/>
          <a:stretch>
            <a:fillRect/>
          </a:stretch>
        </p:blipFill>
        <p:spPr>
          <a:xfrm>
            <a:off x="7212949" y="1854779"/>
            <a:ext cx="3471826" cy="3471826"/>
          </a:xfrm>
          <a:custGeom>
            <a:avLst/>
            <a:gdLst/>
            <a:ahLst/>
            <a:cxnLst/>
            <a:rect l="l" t="t" r="r" b="b"/>
            <a:pathLst>
              <a:path w="3471826" h="3471826">
                <a:moveTo>
                  <a:pt x="1735913" y="0"/>
                </a:moveTo>
                <a:cubicBezTo>
                  <a:pt x="2694631" y="0"/>
                  <a:pt x="3471826" y="777195"/>
                  <a:pt x="3471826" y="1735913"/>
                </a:cubicBezTo>
                <a:cubicBezTo>
                  <a:pt x="3471826" y="2694631"/>
                  <a:pt x="2694631" y="3471826"/>
                  <a:pt x="1735913" y="3471826"/>
                </a:cubicBezTo>
                <a:cubicBezTo>
                  <a:pt x="777195" y="3471826"/>
                  <a:pt x="0" y="2694631"/>
                  <a:pt x="0" y="1735913"/>
                </a:cubicBezTo>
                <a:cubicBezTo>
                  <a:pt x="0" y="777195"/>
                  <a:pt x="777195" y="0"/>
                  <a:pt x="173591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>
            <a:off x="660400" y="2349162"/>
            <a:ext cx="5313680" cy="49103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2.1.2”欺骗大脑“技巧的巧妙运用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60400" y="2993390"/>
            <a:ext cx="5313680" cy="21069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把超大餐具换小号餐具，实验证明这样能减少15%进食量。吃饭时，先喝汤、吃菜，再吃主食，稳定血糖。
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采用零食替代方案，如黑巧代替蛋糕，无糖酸奶代替冰淇淋，既能满足口腹之欲，又能减少热量摄入。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60400" y="2132511"/>
            <a:ext cx="665480" cy="914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2.1饮食：吃对顺序，快乐减负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520461" y="1294514"/>
            <a:ext cx="409358" cy="409358"/>
          </a:xfrm>
          <a:prstGeom prst="ellipse">
            <a:avLst/>
          </a:prstGeom>
          <a:solidFill>
            <a:schemeClr val="accent1">
              <a:alpha val="31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585792" y="1359844"/>
            <a:ext cx="278697" cy="2786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22218" y="1769202"/>
            <a:ext cx="5205845" cy="335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0">
                      <a:srgbClr val="F72C57">
                        <a:alpha val="100000"/>
                      </a:srgbClr>
                    </a:gs>
                    <a:gs pos="93000">
                      <a:srgbClr val="D20833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2.1.3健康饮食的长期效益</a:t>
            </a:r>
            <a:endParaRPr kumimoji="1" lang="en-US" altLang="zh-CN" sz="2400">
              <a:ln w="12700">
                <a:noFill/>
              </a:ln>
              <a:gradFill>
                <a:gsLst>
                  <a:gs pos="0">
                    <a:srgbClr val="F72C57">
                      <a:alpha val="100000"/>
                    </a:srgbClr>
                  </a:gs>
                  <a:gs pos="93000">
                    <a:srgbClr val="D20833">
                      <a:alpha val="100000"/>
                    </a:srgbClr>
                  </a:gs>
                </a:gsLst>
                <a:lin ang="2700000" scaled="0"/>
              </a:gra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122218" y="2275774"/>
            <a:ext cx="5205845" cy="34288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坚持健康饮食能改善身体机能，增强免疫力。如多吃蔬菜水果，能补充维生素和矿物质。
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健康饮食还能提高生活质量，减少慢性疾病的发生。如控制血糖、血脂等指标，预防糖尿病、心血管疾病。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</a:endParaRPr>
          </a:p>
        </p:txBody>
      </p:sp>
      <p:cxnSp>
        <p:nvCxnSpPr>
          <p:cNvPr id="7" name="标题 1"/>
          <p:cNvCxnSpPr/>
          <p:nvPr/>
        </p:nvCxnSpPr>
        <p:spPr>
          <a:xfrm>
            <a:off x="3434628" y="2196758"/>
            <a:ext cx="581025" cy="0"/>
          </a:xfrm>
          <a:prstGeom prst="line">
            <a:avLst/>
          </a:prstGeom>
          <a:noFill/>
          <a:ln w="6350" cap="sq">
            <a:solidFill>
              <a:schemeClr val="accent1"/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6863408" y="1431903"/>
            <a:ext cx="4538883" cy="4272706"/>
          </a:xfrm>
          <a:prstGeom prst="roundRect">
            <a:avLst>
              <a:gd name="adj" fmla="val 6527"/>
            </a:avLst>
          </a:prstGeom>
          <a:solidFill>
            <a:schemeClr val="accent1"/>
          </a:solidFill>
          <a:ln w="15875" cap="flat">
            <a:noFill/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 descr="C:/Users/liu'liu'liu/Desktop/ppt照片/微信图片_20250510203239.jpg微信图片_20250510203239"/>
          <p:cNvPicPr>
            <a:picLocks noChangeAspect="1"/>
          </p:cNvPicPr>
          <p:nvPr/>
        </p:nvPicPr>
        <p:blipFill>
          <a:blip r:embed="rId1">
            <a:alphaModFix amt="100000"/>
          </a:blip>
          <a:srcRect t="1214" b="16115"/>
          <a:stretch>
            <a:fillRect/>
          </a:stretch>
        </p:blipFill>
        <p:spPr>
          <a:xfrm>
            <a:off x="6909156" y="1492726"/>
            <a:ext cx="4447387" cy="4151061"/>
          </a:xfrm>
          <a:custGeom>
            <a:avLst/>
            <a:gdLst>
              <a:gd name="connsiteX0" fmla="*/ 263440 w 4965785"/>
              <a:gd name="connsiteY0" fmla="*/ 0 h 4036164"/>
              <a:gd name="connsiteX1" fmla="*/ 4702345 w 4965785"/>
              <a:gd name="connsiteY1" fmla="*/ 0 h 4036164"/>
              <a:gd name="connsiteX2" fmla="*/ 4965785 w 4965785"/>
              <a:gd name="connsiteY2" fmla="*/ 263440 h 4036164"/>
              <a:gd name="connsiteX3" fmla="*/ 4965785 w 4965785"/>
              <a:gd name="connsiteY3" fmla="*/ 3772724 h 4036164"/>
              <a:gd name="connsiteX4" fmla="*/ 4702345 w 4965785"/>
              <a:gd name="connsiteY4" fmla="*/ 4036164 h 4036164"/>
              <a:gd name="connsiteX5" fmla="*/ 263440 w 4965785"/>
              <a:gd name="connsiteY5" fmla="*/ 4036164 h 4036164"/>
              <a:gd name="connsiteX6" fmla="*/ 0 w 4965785"/>
              <a:gd name="connsiteY6" fmla="*/ 3772724 h 4036164"/>
              <a:gd name="connsiteX7" fmla="*/ 0 w 4965785"/>
              <a:gd name="connsiteY7" fmla="*/ 263440 h 4036164"/>
              <a:gd name="connsiteX8" fmla="*/ 263440 w 4965785"/>
              <a:gd name="connsiteY8" fmla="*/ 0 h 4036164"/>
            </a:gdLst>
            <a:ahLst/>
            <a:cxnLst/>
            <a:rect l="l" t="t" r="r" b="b"/>
            <a:pathLst>
              <a:path w="4965785" h="4036164">
                <a:moveTo>
                  <a:pt x="263440" y="0"/>
                </a:moveTo>
                <a:lnTo>
                  <a:pt x="4702345" y="0"/>
                </a:lnTo>
                <a:cubicBezTo>
                  <a:pt x="4847839" y="0"/>
                  <a:pt x="4965785" y="117946"/>
                  <a:pt x="4965785" y="263440"/>
                </a:cubicBezTo>
                <a:lnTo>
                  <a:pt x="4965785" y="3772724"/>
                </a:lnTo>
                <a:cubicBezTo>
                  <a:pt x="4965785" y="3918218"/>
                  <a:pt x="4847839" y="4036164"/>
                  <a:pt x="4702345" y="4036164"/>
                </a:cubicBezTo>
                <a:lnTo>
                  <a:pt x="263440" y="4036164"/>
                </a:lnTo>
                <a:cubicBezTo>
                  <a:pt x="117946" y="4036164"/>
                  <a:pt x="0" y="3918218"/>
                  <a:pt x="0" y="3772724"/>
                </a:cubicBezTo>
                <a:lnTo>
                  <a:pt x="0" y="263440"/>
                </a:lnTo>
                <a:cubicBezTo>
                  <a:pt x="0" y="117946"/>
                  <a:pt x="117946" y="0"/>
                  <a:pt x="26344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2.1饮食：吃对顺序，快乐减负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939800" y="5065704"/>
            <a:ext cx="14617700" cy="1792295"/>
          </a:xfrm>
          <a:prstGeom prst="trapezoid">
            <a:avLst>
              <a:gd name="adj" fmla="val 13262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>
            <a:off x="4858093" y="-928495"/>
            <a:ext cx="4577872" cy="8985049"/>
          </a:xfrm>
          <a:prstGeom prst="trapezoid">
            <a:avLst>
              <a:gd name="adj" fmla="val 13262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grpSp>
        <p:nvGrpSpPr>
          <p:cNvPr id="38" name="组合 37"/>
          <p:cNvGrpSpPr/>
          <p:nvPr>
            <p:custDataLst>
              <p:tags r:id="rId1"/>
            </p:custDataLst>
          </p:nvPr>
        </p:nvGrpSpPr>
        <p:grpSpPr>
          <a:xfrm rot="0">
            <a:off x="472440" y="1130300"/>
            <a:ext cx="3704590" cy="4673600"/>
            <a:chOff x="4499" y="2009"/>
            <a:chExt cx="10675" cy="15064"/>
          </a:xfrm>
        </p:grpSpPr>
        <p:sp>
          <p:nvSpPr>
            <p:cNvPr id="39" name="矩形 38"/>
            <p:cNvSpPr/>
            <p:nvPr>
              <p:custDataLst>
                <p:tags r:id="rId2"/>
              </p:custDataLst>
            </p:nvPr>
          </p:nvSpPr>
          <p:spPr bwMode="gray">
            <a:xfrm>
              <a:off x="6062" y="3827"/>
              <a:ext cx="9112" cy="1324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AEAEA">
                  <a:alpha val="65000"/>
                </a:srgbClr>
              </a:solidFill>
              <a:miter lim="800000"/>
            </a:ln>
            <a:effectLst>
              <a:outerShdw blurRad="254000" dist="88900" dir="2700000" algn="t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="horz" wrap="square" lIns="108000" tIns="108000" rIns="144000" bIns="72000" numCol="1" spcCol="0" rtlCol="0" fromWordArt="0" anchor="t" anchorCtr="0" forceAA="0" compatLnSpc="0">
              <a:noAutofit/>
            </a:bodyPr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 algn="l" eaLnBrk="1" hangingPunct="1">
                <a:spcBef>
                  <a:spcPct val="40000"/>
                </a:spcBef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</a:pPr>
              <a:endParaRPr lang="en-US" altLang="en-US">
                <a:sym typeface="+mn-ea"/>
              </a:endParaRPr>
            </a:p>
          </p:txBody>
        </p:sp>
        <p:pic>
          <p:nvPicPr>
            <p:cNvPr id="40" name="图片 39" descr="E:/设计图片素材/marek-piwnicki-gGURH5X5O58-unsplash.jpgmarek-piwnicki-gGURH5X5O58-unsplash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email"/>
            <a:srcRect l="1817" t="2068" r="3157" b="6690"/>
            <a:stretch>
              <a:fillRect/>
            </a:stretch>
          </p:blipFill>
          <p:spPr>
            <a:xfrm>
              <a:off x="4499" y="4592"/>
              <a:ext cx="9859" cy="122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97" h="4392">
                  <a:moveTo>
                    <a:pt x="0" y="0"/>
                  </a:moveTo>
                  <a:lnTo>
                    <a:pt x="3697" y="0"/>
                  </a:lnTo>
                  <a:lnTo>
                    <a:pt x="3697" y="4392"/>
                  </a:lnTo>
                  <a:lnTo>
                    <a:pt x="0" y="439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1" name="图片 40" descr="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9360000">
              <a:off x="8673" y="2009"/>
              <a:ext cx="1235" cy="3621"/>
            </a:xfrm>
            <a:prstGeom prst="rect">
              <a:avLst/>
            </a:prstGeom>
          </p:spPr>
        </p:pic>
      </p:grpSp>
      <p:sp>
        <p:nvSpPr>
          <p:cNvPr id="7" name="标题 1"/>
          <p:cNvSpPr txBox="1"/>
          <p:nvPr/>
        </p:nvSpPr>
        <p:spPr>
          <a:xfrm>
            <a:off x="4672330" y="2232025"/>
            <a:ext cx="6224270" cy="25260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-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有氧运动：选择低负重的运动，如快走、慢跑、水中运动、划船、骑车、太极拳、八段锦等中等强度运动，每周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5-7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天，每天连续或累计运动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30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分钟，逐渐增加至每天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60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分钟，有氧运动间隔不宜超过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2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天，每周累计运动时间不少于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250-300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分钟。</a:t>
            </a:r>
            <a:endParaRPr kumimoji="1" lang="zh-CN" altLang="en-US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-</a:t>
            </a:r>
            <a:r>
              <a:rPr kumimoji="1" lang="en-US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 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力量训练：每周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2-3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次（如举哑铃、深蹲），增加肌肉量，提高基础代谢率。</a:t>
            </a:r>
            <a:endParaRPr kumimoji="1" lang="zh-CN" altLang="en-US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-</a:t>
            </a:r>
            <a:r>
              <a:rPr kumimoji="1" lang="en-US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 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日常多动：减少久坐，多爬楼梯、步行，积少成多消耗热量。</a:t>
            </a:r>
            <a:endParaRPr kumimoji="1" lang="zh-CN" altLang="en-US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4672076" y="1701125"/>
            <a:ext cx="6224524" cy="4528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2.2.1坚持的高效性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2.2运动：碎片化消耗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89008" y="2761964"/>
            <a:ext cx="6674932" cy="4600699"/>
            <a:chOff x="-1789008" y="2761964"/>
            <a:chExt cx="6674932" cy="4600699"/>
          </a:xfrm>
        </p:grpSpPr>
        <p:sp>
          <p:nvSpPr>
            <p:cNvPr id="4" name="标题 1"/>
            <p:cNvSpPr txBox="1"/>
            <p:nvPr/>
          </p:nvSpPr>
          <p:spPr>
            <a:xfrm rot="18889890">
              <a:off x="-2374516" y="4669353"/>
              <a:ext cx="5673922" cy="70877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 rot="18889890">
              <a:off x="-1288503" y="4707924"/>
              <a:ext cx="5673922" cy="70877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 rot="18889890">
              <a:off x="-202490" y="4746496"/>
              <a:ext cx="5673922" cy="70877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069483" y="1130300"/>
            <a:ext cx="5191187" cy="517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alphaModFix amt="100000"/>
          </a:blip>
          <a:srcRect l="16592" r="16592"/>
          <a:stretch>
            <a:fillRect/>
          </a:stretch>
        </p:blipFill>
        <p:spPr>
          <a:xfrm>
            <a:off x="1282874" y="1331866"/>
            <a:ext cx="3875340" cy="3246590"/>
          </a:xfrm>
          <a:custGeom>
            <a:avLst/>
            <a:gdLst/>
            <a:ahLst/>
            <a:cxnLst/>
            <a:rect l="l" t="t" r="r" b="b"/>
            <a:pathLst>
              <a:path w="3875340" h="3246590">
                <a:moveTo>
                  <a:pt x="0" y="0"/>
                </a:moveTo>
                <a:lnTo>
                  <a:pt x="3390035" y="1246910"/>
                </a:lnTo>
                <a:lnTo>
                  <a:pt x="3875340" y="3246590"/>
                </a:lnTo>
                <a:lnTo>
                  <a:pt x="232757" y="293387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6788223" y="1981994"/>
            <a:ext cx="4730677" cy="9006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2.3.1“熬夜止损”的实用技巧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788150" y="2981960"/>
            <a:ext cx="4730750" cy="30537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设一个“最晚上床闹钟”，睡前30分钟不刷手机，建议换成读晦涩的书或播放长时间大自然的纪录片，亲测催眠。
调整作息能改善睡眠质量，减少疲劳。如规律作息能调节生物钟，提高睡眠质量。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良好的睡眠能改善情绪，减少焦虑和抑郁。如充足的睡眠能调节神经递质，改善情绪。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5892371" y="2515960"/>
            <a:ext cx="705209" cy="49118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100985" y="2631010"/>
            <a:ext cx="287981" cy="261087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2.3睡眠与情绪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60400" y="1844040"/>
            <a:ext cx="7059914" cy="3418840"/>
            <a:chOff x="660400" y="1844040"/>
            <a:chExt cx="7059914" cy="3418840"/>
          </a:xfrm>
        </p:grpSpPr>
        <p:sp>
          <p:nvSpPr>
            <p:cNvPr id="4" name="标题 1"/>
            <p:cNvSpPr txBox="1"/>
            <p:nvPr/>
          </p:nvSpPr>
          <p:spPr>
            <a:xfrm>
              <a:off x="660400" y="1844040"/>
              <a:ext cx="7059914" cy="4572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660400" y="5217160"/>
              <a:ext cx="7059914" cy="4572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4049387" y="5516880"/>
            <a:ext cx="281940" cy="281940"/>
          </a:xfrm>
          <a:custGeom>
            <a:avLst/>
            <a:gdLst>
              <a:gd name="connsiteX0" fmla="*/ 73240 w 363220"/>
              <a:gd name="connsiteY0" fmla="*/ 0 h 363220"/>
              <a:gd name="connsiteX1" fmla="*/ 289980 w 363220"/>
              <a:gd name="connsiteY1" fmla="*/ 0 h 363220"/>
              <a:gd name="connsiteX2" fmla="*/ 363220 w 363220"/>
              <a:gd name="connsiteY2" fmla="*/ 73240 h 363220"/>
              <a:gd name="connsiteX3" fmla="*/ 363220 w 363220"/>
              <a:gd name="connsiteY3" fmla="*/ 289980 h 363220"/>
              <a:gd name="connsiteX4" fmla="*/ 289980 w 363220"/>
              <a:gd name="connsiteY4" fmla="*/ 363220 h 363220"/>
              <a:gd name="connsiteX5" fmla="*/ 73240 w 363220"/>
              <a:gd name="connsiteY5" fmla="*/ 363220 h 363220"/>
              <a:gd name="connsiteX6" fmla="*/ 0 w 363220"/>
              <a:gd name="connsiteY6" fmla="*/ 289980 h 363220"/>
              <a:gd name="connsiteX7" fmla="*/ 0 w 363220"/>
              <a:gd name="connsiteY7" fmla="*/ 73240 h 363220"/>
              <a:gd name="connsiteX8" fmla="*/ 73240 w 363220"/>
              <a:gd name="connsiteY8" fmla="*/ 0 h 363220"/>
              <a:gd name="connsiteX9" fmla="*/ 126952 w 363220"/>
              <a:gd name="connsiteY9" fmla="*/ 81280 h 363220"/>
              <a:gd name="connsiteX10" fmla="*/ 81280 w 363220"/>
              <a:gd name="connsiteY10" fmla="*/ 126952 h 363220"/>
              <a:gd name="connsiteX11" fmla="*/ 81280 w 363220"/>
              <a:gd name="connsiteY11" fmla="*/ 236268 h 363220"/>
              <a:gd name="connsiteX12" fmla="*/ 126952 w 363220"/>
              <a:gd name="connsiteY12" fmla="*/ 281940 h 363220"/>
              <a:gd name="connsiteX13" fmla="*/ 236268 w 363220"/>
              <a:gd name="connsiteY13" fmla="*/ 281940 h 363220"/>
              <a:gd name="connsiteX14" fmla="*/ 281940 w 363220"/>
              <a:gd name="connsiteY14" fmla="*/ 236268 h 363220"/>
              <a:gd name="connsiteX15" fmla="*/ 281940 w 363220"/>
              <a:gd name="connsiteY15" fmla="*/ 126952 h 363220"/>
              <a:gd name="connsiteX16" fmla="*/ 236268 w 363220"/>
              <a:gd name="connsiteY16" fmla="*/ 81280 h 363220"/>
              <a:gd name="connsiteX17" fmla="*/ 126952 w 363220"/>
              <a:gd name="connsiteY17" fmla="*/ 81280 h 363220"/>
            </a:gdLst>
            <a:ahLst/>
            <a:cxnLst/>
            <a:rect l="l" t="t" r="r" b="b"/>
            <a:pathLst>
              <a:path w="363220" h="363220">
                <a:moveTo>
                  <a:pt x="73240" y="0"/>
                </a:moveTo>
                <a:lnTo>
                  <a:pt x="289980" y="0"/>
                </a:lnTo>
                <a:cubicBezTo>
                  <a:pt x="289980" y="40449"/>
                  <a:pt x="322771" y="73240"/>
                  <a:pt x="363220" y="73240"/>
                </a:cubicBezTo>
                <a:lnTo>
                  <a:pt x="363220" y="289980"/>
                </a:lnTo>
                <a:cubicBezTo>
                  <a:pt x="322771" y="289980"/>
                  <a:pt x="289980" y="322771"/>
                  <a:pt x="289980" y="363220"/>
                </a:cubicBezTo>
                <a:lnTo>
                  <a:pt x="73240" y="363220"/>
                </a:lnTo>
                <a:cubicBezTo>
                  <a:pt x="73240" y="322771"/>
                  <a:pt x="40449" y="289980"/>
                  <a:pt x="0" y="289980"/>
                </a:cubicBezTo>
                <a:lnTo>
                  <a:pt x="0" y="73240"/>
                </a:lnTo>
                <a:cubicBezTo>
                  <a:pt x="40449" y="73240"/>
                  <a:pt x="73240" y="40449"/>
                  <a:pt x="73240" y="0"/>
                </a:cubicBezTo>
                <a:close/>
                <a:moveTo>
                  <a:pt x="126952" y="81280"/>
                </a:moveTo>
                <a:cubicBezTo>
                  <a:pt x="126952" y="106504"/>
                  <a:pt x="106504" y="126952"/>
                  <a:pt x="81280" y="126952"/>
                </a:cubicBezTo>
                <a:lnTo>
                  <a:pt x="81280" y="236268"/>
                </a:lnTo>
                <a:cubicBezTo>
                  <a:pt x="106504" y="236268"/>
                  <a:pt x="126952" y="256716"/>
                  <a:pt x="126952" y="281940"/>
                </a:cubicBezTo>
                <a:lnTo>
                  <a:pt x="236268" y="281940"/>
                </a:lnTo>
                <a:cubicBezTo>
                  <a:pt x="236268" y="256716"/>
                  <a:pt x="256716" y="236268"/>
                  <a:pt x="281940" y="236268"/>
                </a:cubicBezTo>
                <a:lnTo>
                  <a:pt x="281940" y="126952"/>
                </a:lnTo>
                <a:cubicBezTo>
                  <a:pt x="256716" y="126952"/>
                  <a:pt x="236268" y="106504"/>
                  <a:pt x="236268" y="81280"/>
                </a:cubicBezTo>
                <a:lnTo>
                  <a:pt x="126952" y="8128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00000"/>
          </a:blip>
          <a:srcRect l="25922" r="28000"/>
          <a:stretch>
            <a:fillRect/>
          </a:stretch>
        </p:blipFill>
        <p:spPr>
          <a:xfrm flipH="1">
            <a:off x="8377514" y="0"/>
            <a:ext cx="3141386" cy="6858000"/>
          </a:xfrm>
          <a:custGeom>
            <a:avLst/>
            <a:gdLst/>
            <a:ahLst/>
            <a:cxnLst/>
            <a:rect l="l" t="t" r="r" b="b"/>
            <a:pathLst>
              <a:path w="3141386" h="6858000">
                <a:moveTo>
                  <a:pt x="0" y="0"/>
                </a:moveTo>
                <a:lnTo>
                  <a:pt x="3141386" y="0"/>
                </a:lnTo>
                <a:lnTo>
                  <a:pt x="314138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75956" y="2882097"/>
            <a:ext cx="6828802" cy="21760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用“5分钟冥想”代替情绪性进食，能缓解压力。如深呼吸练习能放松身心，减轻焦虑。
压力管理不仅能改善情绪，还能提高生活质量。如学会减压，能减少慢性疾病的发生。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  <a:p>
            <a:pPr algn="ctr">
              <a:lnSpc>
                <a:spcPct val="150000"/>
              </a:lnSpc>
            </a:pP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775956" y="1990846"/>
            <a:ext cx="6828802" cy="891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2.3.2压力管理的重要性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8148577" y="127322"/>
            <a:ext cx="3171464" cy="6493397"/>
          </a:xfrm>
          <a:prstGeom prst="rect">
            <a:avLst/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9559" y="168292"/>
            <a:ext cx="98114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46402" y="312292"/>
            <a:ext cx="870047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2.3睡眠与情绪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66457" y="460765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50000"/>
          </a:blip>
          <a:srcRect t="-1" r="15023" b="21547"/>
          <a:stretch>
            <a:fillRect/>
          </a:stretch>
        </p:blipFill>
        <p:spPr>
          <a:xfrm>
            <a:off x="0" y="0"/>
            <a:ext cx="12210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440680" y="2773680"/>
            <a:ext cx="6751320" cy="4084320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0" y="-2"/>
            <a:ext cx="5836019" cy="3530594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20263" y="636001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29469" y="636005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33148" y="613441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913441" y="5189623"/>
            <a:ext cx="391902" cy="1517360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22647" y="5189623"/>
            <a:ext cx="394473" cy="1517360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526326" y="4964017"/>
            <a:ext cx="779017" cy="451251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05054" y="2539402"/>
            <a:ext cx="288032" cy="288032"/>
          </a:xfrm>
          <a:prstGeom prst="plus">
            <a:avLst>
              <a:gd name="adj" fmla="val 36111"/>
            </a:avLst>
          </a:prstGeom>
          <a:gradFill>
            <a:gsLst>
              <a:gs pos="0">
                <a:srgbClr val="FFFFFF">
                  <a:alpha val="9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205667" y="1358139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652527" y="408783"/>
            <a:ext cx="391902" cy="1517360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261733" y="408783"/>
            <a:ext cx="394473" cy="1517360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265412" y="183177"/>
            <a:ext cx="779017" cy="451251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917469" y="-157779"/>
            <a:ext cx="3722859" cy="3699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90000"/>
              </a:lnSpc>
            </a:pPr>
            <a:r>
              <a:rPr kumimoji="1" lang="en-US" altLang="zh-CN" sz="11500">
                <a:ln w="12700">
                  <a:solidFill>
                    <a:srgbClr val="F72C57">
                      <a:alpha val="100000"/>
                    </a:srgbClr>
                  </a:solidFill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58456" y="3575788"/>
            <a:ext cx="5776999" cy="260105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F72C57">
                        <a:alpha val="100000"/>
                      </a:srgbClr>
                    </a:gs>
                    <a:gs pos="100000">
                      <a:srgbClr val="D20833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长期主义——</a:t>
            </a:r>
            <a:endParaRPr kumimoji="1" lang="en-US" altLang="zh-CN" sz="4400">
              <a:ln w="12700">
                <a:noFill/>
              </a:ln>
              <a:gradFill>
                <a:gsLst>
                  <a:gs pos="0">
                    <a:srgbClr val="F72C57">
                      <a:alpha val="100000"/>
                    </a:srgbClr>
                  </a:gs>
                  <a:gs pos="100000">
                    <a:srgbClr val="D20833">
                      <a:alpha val="100000"/>
                    </a:srgbClr>
                  </a:gs>
                </a:gsLst>
                <a:lin ang="5400000" scaled="0"/>
              </a:gra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F72C57">
                        <a:alpha val="100000"/>
                      </a:srgbClr>
                    </a:gs>
                    <a:gs pos="100000">
                      <a:srgbClr val="D20833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养成“反脆皮体质”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794163" y="157211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03369" y="157215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07048" y="134651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046825" y="183177"/>
            <a:ext cx="7478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15158" y="1953396"/>
            <a:ext cx="7364663" cy="3677920"/>
          </a:xfrm>
          <a:prstGeom prst="roundRect">
            <a:avLst>
              <a:gd name="adj" fmla="val 5377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sq">
            <a:noFill/>
            <a:miter/>
          </a:ln>
          <a:effectLst>
            <a:outerShdw blurRad="279400" dist="38100" dir="16200000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25623" y="1179353"/>
            <a:ext cx="3383118" cy="4945003"/>
          </a:xfrm>
          <a:prstGeom prst="roundRect">
            <a:avLst>
              <a:gd name="adj" fmla="val 512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15155" y="3039315"/>
            <a:ext cx="6364669" cy="22899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允许偶尔放纵，但遵循“80%健康+20%快乐”原则。如吃了火锅，明天多走2000步就行，既能享受美食，又能保持健康。
这种原则能提高生活质量，减少心理压力。如偶尔吃一次甜品，不会影响整体健康。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2598971" y="5457961"/>
            <a:ext cx="3797037" cy="1733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18870" y="2232660"/>
            <a:ext cx="6454140" cy="6000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56970" y="2232660"/>
            <a:ext cx="6616700" cy="5822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3.1.1“80%健康+20%快乐”原则的平衡艺术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15158" y="4609998"/>
            <a:ext cx="823803" cy="1021318"/>
          </a:xfrm>
          <a:custGeom>
            <a:avLst/>
            <a:gdLst>
              <a:gd name="connsiteX0" fmla="*/ 104534 w 823803"/>
              <a:gd name="connsiteY0" fmla="*/ 0 h 1021318"/>
              <a:gd name="connsiteX1" fmla="*/ 823803 w 823803"/>
              <a:gd name="connsiteY1" fmla="*/ 719269 h 1021318"/>
              <a:gd name="connsiteX2" fmla="*/ 767279 w 823803"/>
              <a:gd name="connsiteY2" fmla="*/ 999241 h 1021318"/>
              <a:gd name="connsiteX3" fmla="*/ 755296 w 823803"/>
              <a:gd name="connsiteY3" fmla="*/ 1021318 h 1021318"/>
              <a:gd name="connsiteX4" fmla="*/ 298543 w 823803"/>
              <a:gd name="connsiteY4" fmla="*/ 1021318 h 1021318"/>
              <a:gd name="connsiteX5" fmla="*/ 305608 w 823803"/>
              <a:gd name="connsiteY5" fmla="*/ 1017483 h 1021318"/>
              <a:gd name="connsiteX6" fmla="*/ 464167 w 823803"/>
              <a:gd name="connsiteY6" fmla="*/ 719269 h 1021318"/>
              <a:gd name="connsiteX7" fmla="*/ 104533 w 823803"/>
              <a:gd name="connsiteY7" fmla="*/ 359635 h 1021318"/>
              <a:gd name="connsiteX8" fmla="*/ 32055 w 823803"/>
              <a:gd name="connsiteY8" fmla="*/ 366942 h 1021318"/>
              <a:gd name="connsiteX9" fmla="*/ 0 w 823803"/>
              <a:gd name="connsiteY9" fmla="*/ 376892 h 1021318"/>
              <a:gd name="connsiteX10" fmla="*/ 0 w 823803"/>
              <a:gd name="connsiteY10" fmla="*/ 8444 h 1021318"/>
              <a:gd name="connsiteX11" fmla="*/ 30993 w 823803"/>
              <a:gd name="connsiteY11" fmla="*/ 3714 h 1021318"/>
              <a:gd name="connsiteX12" fmla="*/ 104534 w 823803"/>
              <a:gd name="connsiteY12" fmla="*/ 0 h 1021318"/>
            </a:gdLst>
            <a:ahLst/>
            <a:cxnLst/>
            <a:rect l="l" t="t" r="r" b="b"/>
            <a:pathLst>
              <a:path w="823803" h="1021318">
                <a:moveTo>
                  <a:pt x="104534" y="0"/>
                </a:moveTo>
                <a:cubicBezTo>
                  <a:pt x="501775" y="0"/>
                  <a:pt x="823803" y="322028"/>
                  <a:pt x="823803" y="719269"/>
                </a:cubicBezTo>
                <a:cubicBezTo>
                  <a:pt x="823803" y="818579"/>
                  <a:pt x="803676" y="913189"/>
                  <a:pt x="767279" y="999241"/>
                </a:cubicBezTo>
                <a:lnTo>
                  <a:pt x="755296" y="1021318"/>
                </a:lnTo>
                <a:lnTo>
                  <a:pt x="298543" y="1021318"/>
                </a:lnTo>
                <a:lnTo>
                  <a:pt x="305608" y="1017483"/>
                </a:lnTo>
                <a:cubicBezTo>
                  <a:pt x="401271" y="952854"/>
                  <a:pt x="464167" y="843407"/>
                  <a:pt x="464167" y="719269"/>
                </a:cubicBezTo>
                <a:cubicBezTo>
                  <a:pt x="464167" y="520649"/>
                  <a:pt x="303153" y="359635"/>
                  <a:pt x="104533" y="359635"/>
                </a:cubicBezTo>
                <a:cubicBezTo>
                  <a:pt x="79706" y="359635"/>
                  <a:pt x="55466" y="362151"/>
                  <a:pt x="32055" y="366942"/>
                </a:cubicBezTo>
                <a:lnTo>
                  <a:pt x="0" y="376892"/>
                </a:lnTo>
                <a:lnTo>
                  <a:pt x="0" y="8444"/>
                </a:lnTo>
                <a:lnTo>
                  <a:pt x="30993" y="3714"/>
                </a:lnTo>
                <a:cubicBezTo>
                  <a:pt x="55173" y="1258"/>
                  <a:pt x="79707" y="0"/>
                  <a:pt x="10453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0" name="图片 9" descr="C:/Users/liu'liu'liu/Desktop/ppt照片/微信图片_20250510205341.jpg微信图片_20250510205341"/>
          <p:cNvPicPr>
            <a:picLocks noChangeAspect="1"/>
          </p:cNvPicPr>
          <p:nvPr/>
        </p:nvPicPr>
        <p:blipFill>
          <a:blip r:embed="rId1">
            <a:alphaModFix amt="100000"/>
          </a:blip>
          <a:srcRect l="6580" t="4297" r="6580" b="7880"/>
          <a:stretch>
            <a:fillRect/>
          </a:stretch>
        </p:blipFill>
        <p:spPr>
          <a:xfrm>
            <a:off x="8180070" y="1186180"/>
            <a:ext cx="3053080" cy="4918710"/>
          </a:xfrm>
          <a:custGeom>
            <a:avLst/>
            <a:gdLst>
              <a:gd name="connsiteX0" fmla="*/ 162252 w 3370418"/>
              <a:gd name="connsiteY0" fmla="*/ 0 h 5172204"/>
              <a:gd name="connsiteX1" fmla="*/ 3208166 w 3370418"/>
              <a:gd name="connsiteY1" fmla="*/ 0 h 5172204"/>
              <a:gd name="connsiteX2" fmla="*/ 3370418 w 3370418"/>
              <a:gd name="connsiteY2" fmla="*/ 162252 h 5172204"/>
              <a:gd name="connsiteX3" fmla="*/ 3370418 w 3370418"/>
              <a:gd name="connsiteY3" fmla="*/ 5009952 h 5172204"/>
              <a:gd name="connsiteX4" fmla="*/ 3208166 w 3370418"/>
              <a:gd name="connsiteY4" fmla="*/ 5172204 h 5172204"/>
              <a:gd name="connsiteX5" fmla="*/ 162252 w 3370418"/>
              <a:gd name="connsiteY5" fmla="*/ 5172204 h 5172204"/>
              <a:gd name="connsiteX6" fmla="*/ 0 w 3370418"/>
              <a:gd name="connsiteY6" fmla="*/ 5009952 h 5172204"/>
              <a:gd name="connsiteX7" fmla="*/ 0 w 3370418"/>
              <a:gd name="connsiteY7" fmla="*/ 162252 h 5172204"/>
              <a:gd name="connsiteX8" fmla="*/ 162252 w 3370418"/>
              <a:gd name="connsiteY8" fmla="*/ 0 h 5172204"/>
            </a:gdLst>
            <a:ahLst/>
            <a:cxnLst/>
            <a:rect l="l" t="t" r="r" b="b"/>
            <a:pathLst>
              <a:path w="3370418" h="5172204">
                <a:moveTo>
                  <a:pt x="162252" y="0"/>
                </a:moveTo>
                <a:lnTo>
                  <a:pt x="3208166" y="0"/>
                </a:lnTo>
                <a:cubicBezTo>
                  <a:pt x="3297775" y="0"/>
                  <a:pt x="3370418" y="72643"/>
                  <a:pt x="3370418" y="162252"/>
                </a:cubicBezTo>
                <a:lnTo>
                  <a:pt x="3370418" y="5009952"/>
                </a:lnTo>
                <a:cubicBezTo>
                  <a:pt x="3370418" y="5099561"/>
                  <a:pt x="3297775" y="5172204"/>
                  <a:pt x="3208166" y="5172204"/>
                </a:cubicBezTo>
                <a:lnTo>
                  <a:pt x="162252" y="5172204"/>
                </a:lnTo>
                <a:cubicBezTo>
                  <a:pt x="72643" y="5172204"/>
                  <a:pt x="0" y="5099561"/>
                  <a:pt x="0" y="5009952"/>
                </a:cubicBezTo>
                <a:lnTo>
                  <a:pt x="0" y="162252"/>
                </a:lnTo>
                <a:cubicBezTo>
                  <a:pt x="0" y="72643"/>
                  <a:pt x="72643" y="0"/>
                  <a:pt x="16225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3.1拒绝完美主义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544262">
            <a:off x="7352152" y="1342408"/>
            <a:ext cx="3791171" cy="353806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grpSp>
        <p:nvGrpSpPr>
          <p:cNvPr id="36" name="组合 35"/>
          <p:cNvGrpSpPr/>
          <p:nvPr>
            <p:custDataLst>
              <p:tags r:id="rId1"/>
            </p:custDataLst>
          </p:nvPr>
        </p:nvGrpSpPr>
        <p:grpSpPr>
          <a:xfrm rot="0">
            <a:off x="7678734" y="1414450"/>
            <a:ext cx="2215684" cy="4353931"/>
            <a:chOff x="5819" y="2146"/>
            <a:chExt cx="7602" cy="14942"/>
          </a:xfrm>
        </p:grpSpPr>
        <p:pic>
          <p:nvPicPr>
            <p:cNvPr id="37" name="图片 36" descr="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819" y="2146"/>
              <a:ext cx="7603" cy="14943"/>
            </a:xfrm>
            <a:prstGeom prst="rect">
              <a:avLst/>
            </a:prstGeom>
            <a:effectLst>
              <a:outerShdw blurRad="546100" dist="1270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8" name="图片 37" descr="F:/素材图片2/xiezuo20241118-153032.pngxiezuo20241118-15303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email"/>
            <a:srcRect l="2238" t="2220" r="3022" b="1403"/>
            <a:stretch>
              <a:fillRect/>
            </a:stretch>
          </p:blipFill>
          <p:spPr>
            <a:xfrm>
              <a:off x="6231" y="2473"/>
              <a:ext cx="6788" cy="1428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88" h="14288">
                  <a:moveTo>
                    <a:pt x="2412" y="13865"/>
                  </a:moveTo>
                  <a:cubicBezTo>
                    <a:pt x="2388" y="13865"/>
                    <a:pt x="2369" y="13884"/>
                    <a:pt x="2369" y="13908"/>
                  </a:cubicBezTo>
                  <a:cubicBezTo>
                    <a:pt x="2369" y="13931"/>
                    <a:pt x="2388" y="13950"/>
                    <a:pt x="2412" y="13950"/>
                  </a:cubicBezTo>
                  <a:lnTo>
                    <a:pt x="4396" y="13950"/>
                  </a:lnTo>
                  <a:cubicBezTo>
                    <a:pt x="4420" y="13950"/>
                    <a:pt x="4439" y="13931"/>
                    <a:pt x="4439" y="13908"/>
                  </a:cubicBezTo>
                  <a:cubicBezTo>
                    <a:pt x="4439" y="13884"/>
                    <a:pt x="4420" y="13865"/>
                    <a:pt x="4396" y="13865"/>
                  </a:cubicBezTo>
                  <a:lnTo>
                    <a:pt x="2412" y="13865"/>
                  </a:lnTo>
                  <a:close/>
                  <a:moveTo>
                    <a:pt x="746" y="0"/>
                  </a:moveTo>
                  <a:lnTo>
                    <a:pt x="6042" y="0"/>
                  </a:lnTo>
                  <a:cubicBezTo>
                    <a:pt x="6454" y="0"/>
                    <a:pt x="6788" y="334"/>
                    <a:pt x="6788" y="746"/>
                  </a:cubicBezTo>
                  <a:lnTo>
                    <a:pt x="6788" y="13542"/>
                  </a:lnTo>
                  <a:cubicBezTo>
                    <a:pt x="6788" y="13954"/>
                    <a:pt x="6454" y="14288"/>
                    <a:pt x="6042" y="14288"/>
                  </a:cubicBezTo>
                  <a:lnTo>
                    <a:pt x="746" y="14288"/>
                  </a:lnTo>
                  <a:cubicBezTo>
                    <a:pt x="334" y="14288"/>
                    <a:pt x="0" y="13954"/>
                    <a:pt x="0" y="13542"/>
                  </a:cubicBezTo>
                  <a:lnTo>
                    <a:pt x="0" y="746"/>
                  </a:lnTo>
                  <a:cubicBezTo>
                    <a:pt x="0" y="334"/>
                    <a:pt x="334" y="0"/>
                    <a:pt x="746" y="0"/>
                  </a:cubicBezTo>
                  <a:close/>
                </a:path>
              </a:pathLst>
            </a:custGeom>
          </p:spPr>
        </p:pic>
      </p:grpSp>
      <p:sp>
        <p:nvSpPr>
          <p:cNvPr id="5" name="标题 1"/>
          <p:cNvSpPr txBox="1"/>
          <p:nvPr/>
        </p:nvSpPr>
        <p:spPr>
          <a:xfrm flipH="1">
            <a:off x="6979920" y="5108868"/>
            <a:ext cx="5239936" cy="1747367"/>
          </a:xfrm>
          <a:custGeom>
            <a:avLst/>
            <a:gdLst>
              <a:gd name="connsiteX0" fmla="*/ -944 w 7972010"/>
              <a:gd name="connsiteY0" fmla="*/ 178627 h 2658434"/>
              <a:gd name="connsiteX1" fmla="*/ 2048272 w 7972010"/>
              <a:gd name="connsiteY1" fmla="*/ 970679 h 2658434"/>
              <a:gd name="connsiteX2" fmla="*/ 5612511 w 7972010"/>
              <a:gd name="connsiteY2" fmla="*/ 1986707 h 2658434"/>
              <a:gd name="connsiteX3" fmla="*/ 7971066 w 7972010"/>
              <a:gd name="connsiteY3" fmla="*/ 2658192 h 2658434"/>
              <a:gd name="connsiteX4" fmla="*/ -944 w 7972010"/>
              <a:gd name="connsiteY4" fmla="*/ 2658192 h 2658434"/>
            </a:gdLst>
            <a:ahLst/>
            <a:cxnLst/>
            <a:rect l="l" t="t" r="r" b="b"/>
            <a:pathLst>
              <a:path w="7972010" h="2658434">
                <a:moveTo>
                  <a:pt x="-944" y="178627"/>
                </a:moveTo>
                <a:cubicBezTo>
                  <a:pt x="-944" y="178627"/>
                  <a:pt x="722464" y="-561942"/>
                  <a:pt x="2048272" y="970679"/>
                </a:cubicBezTo>
                <a:cubicBezTo>
                  <a:pt x="2840324" y="1900461"/>
                  <a:pt x="3459886" y="3038817"/>
                  <a:pt x="5612511" y="1986707"/>
                </a:cubicBezTo>
                <a:cubicBezTo>
                  <a:pt x="5990935" y="1797054"/>
                  <a:pt x="7420149" y="1177494"/>
                  <a:pt x="7971066" y="2658192"/>
                </a:cubicBezTo>
                <a:lnTo>
                  <a:pt x="-944" y="265819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9000000" scaled="0"/>
          </a:gradFill>
          <a:ln w="3547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846910" y="2195339"/>
            <a:ext cx="444195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3.2.1组队打卡的社交监督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1779270" y="2546985"/>
            <a:ext cx="4441825" cy="3891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和朋友组队打卡，用社交监督对抗懒惰。如互相截图运动步数，卷死他们，增加运动积极性。</a:t>
            </a: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139825" y="1917065"/>
            <a:ext cx="470535" cy="55499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3.2找到你的“健康搭子”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575562" y="3445604"/>
            <a:ext cx="4355867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科学策略——精准打击亚健康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3071396" y="3439083"/>
            <a:ext cx="396000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E6833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2.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3101696" y="2276299"/>
            <a:ext cx="396000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E6833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1.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3575477" y="2267580"/>
            <a:ext cx="4355867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为什么脆皮青年总被体重困扰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3522772" y="4623399"/>
            <a:ext cx="4355867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长期主义——养成“反脆皮体质”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3101696" y="4601624"/>
            <a:ext cx="396000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E6833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3.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0" y="0"/>
            <a:ext cx="12192000" cy="2100049"/>
          </a:xfrm>
          <a:custGeom>
            <a:avLst/>
            <a:gdLst>
              <a:gd name="connsiteX0" fmla="*/ 0 w 12192000"/>
              <a:gd name="connsiteY0" fmla="*/ 0 h 2100049"/>
              <a:gd name="connsiteX1" fmla="*/ 12192000 w 12192000"/>
              <a:gd name="connsiteY1" fmla="*/ 0 h 2100049"/>
              <a:gd name="connsiteX2" fmla="*/ 12192000 w 12192000"/>
              <a:gd name="connsiteY2" fmla="*/ 2100049 h 2100049"/>
              <a:gd name="connsiteX3" fmla="*/ 8986989 w 12192000"/>
              <a:gd name="connsiteY3" fmla="*/ 1957371 h 2100049"/>
              <a:gd name="connsiteX4" fmla="*/ 9277797 w 12192000"/>
              <a:gd name="connsiteY4" fmla="*/ 1294008 h 2100049"/>
              <a:gd name="connsiteX5" fmla="*/ 694688 w 12192000"/>
              <a:gd name="connsiteY5" fmla="*/ 1294008 h 2100049"/>
            </a:gdLst>
            <a:ahLst/>
            <a:cxnLst/>
            <a:rect l="l" t="t" r="r" b="b"/>
            <a:pathLst>
              <a:path w="12192000" h="2100049">
                <a:moveTo>
                  <a:pt x="0" y="0"/>
                </a:moveTo>
                <a:lnTo>
                  <a:pt x="12192000" y="0"/>
                </a:lnTo>
                <a:lnTo>
                  <a:pt x="12192000" y="2100049"/>
                </a:lnTo>
                <a:lnTo>
                  <a:pt x="8986989" y="1957371"/>
                </a:lnTo>
                <a:lnTo>
                  <a:pt x="9277797" y="1294008"/>
                </a:lnTo>
                <a:lnTo>
                  <a:pt x="694688" y="1294008"/>
                </a:lnTo>
                <a:close/>
              </a:path>
            </a:pathLst>
          </a:custGeom>
          <a:solidFill>
            <a:schemeClr val="accent1"/>
          </a:solidFill>
          <a:ln w="2524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95264" y="1556620"/>
            <a:ext cx="845246" cy="3639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目录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657617" y="4388796"/>
            <a:ext cx="2133918" cy="1066958"/>
          </a:xfrm>
          <a:custGeom>
            <a:avLst/>
            <a:gdLst>
              <a:gd name="T0" fmla="*/ 258 w 516"/>
              <a:gd name="T1" fmla="*/ 148 h 258"/>
              <a:gd name="T2" fmla="*/ 110 w 516"/>
              <a:gd name="T3" fmla="*/ 0 h 258"/>
              <a:gd name="T4" fmla="*/ 0 w 516"/>
              <a:gd name="T5" fmla="*/ 0 h 258"/>
              <a:gd name="T6" fmla="*/ 258 w 516"/>
              <a:gd name="T7" fmla="*/ 258 h 258"/>
              <a:gd name="T8" fmla="*/ 516 w 516"/>
              <a:gd name="T9" fmla="*/ 0 h 258"/>
              <a:gd name="T10" fmla="*/ 406 w 516"/>
              <a:gd name="T11" fmla="*/ 0 h 258"/>
              <a:gd name="T12" fmla="*/ 258 w 516"/>
              <a:gd name="T13" fmla="*/ 148 h 258"/>
            </a:gdLst>
            <a:ahLst/>
            <a:cxnLst/>
            <a:rect l="0" t="0" r="r" b="b"/>
            <a:pathLst>
              <a:path w="516" h="258">
                <a:moveTo>
                  <a:pt x="258" y="148"/>
                </a:moveTo>
                <a:cubicBezTo>
                  <a:pt x="176" y="148"/>
                  <a:pt x="110" y="82"/>
                  <a:pt x="11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2"/>
                  <a:pt x="116" y="258"/>
                  <a:pt x="258" y="258"/>
                </a:cubicBezTo>
                <a:cubicBezTo>
                  <a:pt x="400" y="258"/>
                  <a:pt x="516" y="142"/>
                  <a:pt x="516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6" y="82"/>
                  <a:pt x="340" y="148"/>
                  <a:pt x="258" y="14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11179" y="3320091"/>
            <a:ext cx="1580357" cy="1068705"/>
          </a:xfrm>
          <a:custGeom>
            <a:avLst/>
            <a:gdLst>
              <a:gd name="T0" fmla="*/ 124 w 382"/>
              <a:gd name="T1" fmla="*/ 0 h 258"/>
              <a:gd name="T2" fmla="*/ 0 w 382"/>
              <a:gd name="T3" fmla="*/ 32 h 258"/>
              <a:gd name="T4" fmla="*/ 55 w 382"/>
              <a:gd name="T5" fmla="*/ 127 h 258"/>
              <a:gd name="T6" fmla="*/ 124 w 382"/>
              <a:gd name="T7" fmla="*/ 110 h 258"/>
              <a:gd name="T8" fmla="*/ 272 w 382"/>
              <a:gd name="T9" fmla="*/ 258 h 258"/>
              <a:gd name="T10" fmla="*/ 382 w 382"/>
              <a:gd name="T11" fmla="*/ 258 h 258"/>
              <a:gd name="T12" fmla="*/ 124 w 382"/>
              <a:gd name="T13" fmla="*/ 0 h 258"/>
            </a:gdLst>
            <a:ahLst/>
            <a:cxnLst/>
            <a:rect l="0" t="0" r="r" b="b"/>
            <a:pathLst>
              <a:path w="382" h="258">
                <a:moveTo>
                  <a:pt x="124" y="0"/>
                </a:moveTo>
                <a:cubicBezTo>
                  <a:pt x="79" y="0"/>
                  <a:pt x="37" y="12"/>
                  <a:pt x="0" y="32"/>
                </a:cubicBezTo>
                <a:cubicBezTo>
                  <a:pt x="55" y="127"/>
                  <a:pt x="55" y="127"/>
                  <a:pt x="55" y="127"/>
                </a:cubicBezTo>
                <a:cubicBezTo>
                  <a:pt x="75" y="116"/>
                  <a:pt x="99" y="110"/>
                  <a:pt x="124" y="110"/>
                </a:cubicBezTo>
                <a:cubicBezTo>
                  <a:pt x="206" y="110"/>
                  <a:pt x="272" y="176"/>
                  <a:pt x="272" y="258"/>
                </a:cubicBezTo>
                <a:cubicBezTo>
                  <a:pt x="382" y="258"/>
                  <a:pt x="382" y="258"/>
                  <a:pt x="382" y="258"/>
                </a:cubicBezTo>
                <a:cubicBezTo>
                  <a:pt x="382" y="116"/>
                  <a:pt x="266" y="0"/>
                  <a:pt x="12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31878" y="3886403"/>
            <a:ext cx="997596" cy="997595"/>
          </a:xfrm>
          <a:prstGeom prst="ellips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20767" y="1868427"/>
            <a:ext cx="1066960" cy="1978501"/>
          </a:xfrm>
          <a:custGeom>
            <a:avLst/>
            <a:gdLst>
              <a:gd name="T0" fmla="*/ 1 w 258"/>
              <a:gd name="T1" fmla="*/ 239 h 478"/>
              <a:gd name="T2" fmla="*/ 0 w 258"/>
              <a:gd name="T3" fmla="*/ 257 h 478"/>
              <a:gd name="T4" fmla="*/ 125 w 258"/>
              <a:gd name="T5" fmla="*/ 478 h 478"/>
              <a:gd name="T6" fmla="*/ 180 w 258"/>
              <a:gd name="T7" fmla="*/ 383 h 478"/>
              <a:gd name="T8" fmla="*/ 110 w 258"/>
              <a:gd name="T9" fmla="*/ 257 h 478"/>
              <a:gd name="T10" fmla="*/ 111 w 258"/>
              <a:gd name="T11" fmla="*/ 239 h 478"/>
              <a:gd name="T12" fmla="*/ 258 w 258"/>
              <a:gd name="T13" fmla="*/ 110 h 478"/>
              <a:gd name="T14" fmla="*/ 258 w 258"/>
              <a:gd name="T15" fmla="*/ 0 h 478"/>
              <a:gd name="T16" fmla="*/ 1 w 258"/>
              <a:gd name="T17" fmla="*/ 239 h 478"/>
            </a:gdLst>
            <a:ahLst/>
            <a:cxnLst/>
            <a:rect l="0" t="0" r="r" b="b"/>
            <a:pathLst>
              <a:path w="258" h="478">
                <a:moveTo>
                  <a:pt x="1" y="239"/>
                </a:moveTo>
                <a:cubicBezTo>
                  <a:pt x="1" y="245"/>
                  <a:pt x="0" y="251"/>
                  <a:pt x="0" y="257"/>
                </a:cubicBezTo>
                <a:cubicBezTo>
                  <a:pt x="0" y="351"/>
                  <a:pt x="50" y="433"/>
                  <a:pt x="125" y="478"/>
                </a:cubicBezTo>
                <a:cubicBezTo>
                  <a:pt x="180" y="383"/>
                  <a:pt x="180" y="383"/>
                  <a:pt x="180" y="383"/>
                </a:cubicBezTo>
                <a:cubicBezTo>
                  <a:pt x="138" y="357"/>
                  <a:pt x="110" y="310"/>
                  <a:pt x="110" y="257"/>
                </a:cubicBezTo>
                <a:cubicBezTo>
                  <a:pt x="110" y="251"/>
                  <a:pt x="111" y="245"/>
                  <a:pt x="111" y="239"/>
                </a:cubicBezTo>
                <a:cubicBezTo>
                  <a:pt x="120" y="166"/>
                  <a:pt x="183" y="110"/>
                  <a:pt x="258" y="110"/>
                </a:cubicBezTo>
                <a:cubicBezTo>
                  <a:pt x="258" y="0"/>
                  <a:pt x="258" y="0"/>
                  <a:pt x="258" y="0"/>
                </a:cubicBezTo>
                <a:cubicBezTo>
                  <a:pt x="122" y="0"/>
                  <a:pt x="11" y="105"/>
                  <a:pt x="1" y="23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388926" y="2439402"/>
            <a:ext cx="997596" cy="99759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977782" y="3312596"/>
            <a:ext cx="1583850" cy="1068705"/>
          </a:xfrm>
          <a:custGeom>
            <a:avLst/>
            <a:gdLst>
              <a:gd name="T0" fmla="*/ 258 w 383"/>
              <a:gd name="T1" fmla="*/ 110 h 258"/>
              <a:gd name="T2" fmla="*/ 328 w 383"/>
              <a:gd name="T3" fmla="*/ 128 h 258"/>
              <a:gd name="T4" fmla="*/ 383 w 383"/>
              <a:gd name="T5" fmla="*/ 33 h 258"/>
              <a:gd name="T6" fmla="*/ 258 w 383"/>
              <a:gd name="T7" fmla="*/ 0 h 258"/>
              <a:gd name="T8" fmla="*/ 0 w 383"/>
              <a:gd name="T9" fmla="*/ 258 h 258"/>
              <a:gd name="T10" fmla="*/ 110 w 383"/>
              <a:gd name="T11" fmla="*/ 258 h 258"/>
              <a:gd name="T12" fmla="*/ 258 w 383"/>
              <a:gd name="T13" fmla="*/ 110 h 258"/>
            </a:gdLst>
            <a:ahLst/>
            <a:cxnLst/>
            <a:rect l="0" t="0" r="r" b="b"/>
            <a:pathLst>
              <a:path w="383" h="258">
                <a:moveTo>
                  <a:pt x="258" y="110"/>
                </a:moveTo>
                <a:cubicBezTo>
                  <a:pt x="283" y="110"/>
                  <a:pt x="307" y="117"/>
                  <a:pt x="328" y="128"/>
                </a:cubicBezTo>
                <a:cubicBezTo>
                  <a:pt x="383" y="33"/>
                  <a:pt x="383" y="33"/>
                  <a:pt x="383" y="33"/>
                </a:cubicBezTo>
                <a:cubicBezTo>
                  <a:pt x="346" y="12"/>
                  <a:pt x="303" y="0"/>
                  <a:pt x="258" y="0"/>
                </a:cubicBezTo>
                <a:cubicBezTo>
                  <a:pt x="116" y="0"/>
                  <a:pt x="0" y="116"/>
                  <a:pt x="0" y="258"/>
                </a:cubicBezTo>
                <a:cubicBezTo>
                  <a:pt x="110" y="258"/>
                  <a:pt x="110" y="258"/>
                  <a:pt x="110" y="258"/>
                </a:cubicBezTo>
                <a:cubicBezTo>
                  <a:pt x="110" y="176"/>
                  <a:pt x="176" y="110"/>
                  <a:pt x="258" y="110"/>
                </a:cubicBezTo>
                <a:close/>
              </a:path>
            </a:pathLst>
          </a:custGeom>
          <a:solidFill>
            <a:schemeClr val="accent3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545942" y="3878908"/>
            <a:ext cx="997596" cy="997595"/>
          </a:xfrm>
          <a:prstGeom prst="ellipse">
            <a:avLst/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267736" y="1405811"/>
            <a:ext cx="2981163" cy="5944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记录小成就的激励作用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79636" y="3310811"/>
            <a:ext cx="2981163" cy="5944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长期坚持的自我提升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966236" y="4022011"/>
            <a:ext cx="2981163" cy="5944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健康生活的美好愿景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977782" y="4381301"/>
            <a:ext cx="2133918" cy="1066958"/>
          </a:xfrm>
          <a:custGeom>
            <a:avLst/>
            <a:gdLst>
              <a:gd name="T0" fmla="*/ 258 w 516"/>
              <a:gd name="T1" fmla="*/ 148 h 258"/>
              <a:gd name="T2" fmla="*/ 110 w 516"/>
              <a:gd name="T3" fmla="*/ 0 h 258"/>
              <a:gd name="T4" fmla="*/ 0 w 516"/>
              <a:gd name="T5" fmla="*/ 0 h 258"/>
              <a:gd name="T6" fmla="*/ 258 w 516"/>
              <a:gd name="T7" fmla="*/ 258 h 258"/>
              <a:gd name="T8" fmla="*/ 516 w 516"/>
              <a:gd name="T9" fmla="*/ 0 h 258"/>
              <a:gd name="T10" fmla="*/ 406 w 516"/>
              <a:gd name="T11" fmla="*/ 0 h 258"/>
              <a:gd name="T12" fmla="*/ 258 w 516"/>
              <a:gd name="T13" fmla="*/ 148 h 258"/>
            </a:gdLst>
            <a:ahLst/>
            <a:cxnLst/>
            <a:rect l="0" t="0" r="r" b="b"/>
            <a:pathLst>
              <a:path w="516" h="258">
                <a:moveTo>
                  <a:pt x="258" y="148"/>
                </a:moveTo>
                <a:cubicBezTo>
                  <a:pt x="176" y="148"/>
                  <a:pt x="110" y="82"/>
                  <a:pt x="11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2"/>
                  <a:pt x="116" y="258"/>
                  <a:pt x="258" y="258"/>
                </a:cubicBezTo>
                <a:cubicBezTo>
                  <a:pt x="400" y="258"/>
                  <a:pt x="516" y="142"/>
                  <a:pt x="516" y="0"/>
                </a:cubicBezTo>
                <a:cubicBezTo>
                  <a:pt x="406" y="0"/>
                  <a:pt x="406" y="0"/>
                  <a:pt x="406" y="0"/>
                </a:cubicBezTo>
                <a:cubicBezTo>
                  <a:pt x="406" y="82"/>
                  <a:pt x="340" y="148"/>
                  <a:pt x="258" y="14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887725" y="1868427"/>
            <a:ext cx="1066960" cy="1978501"/>
          </a:xfrm>
          <a:custGeom>
            <a:avLst/>
            <a:gdLst>
              <a:gd name="T0" fmla="*/ 257 w 258"/>
              <a:gd name="T1" fmla="*/ 239 h 478"/>
              <a:gd name="T2" fmla="*/ 0 w 258"/>
              <a:gd name="T3" fmla="*/ 0 h 478"/>
              <a:gd name="T4" fmla="*/ 0 w 258"/>
              <a:gd name="T5" fmla="*/ 110 h 478"/>
              <a:gd name="T6" fmla="*/ 147 w 258"/>
              <a:gd name="T7" fmla="*/ 239 h 478"/>
              <a:gd name="T8" fmla="*/ 148 w 258"/>
              <a:gd name="T9" fmla="*/ 257 h 478"/>
              <a:gd name="T10" fmla="*/ 78 w 258"/>
              <a:gd name="T11" fmla="*/ 383 h 478"/>
              <a:gd name="T12" fmla="*/ 133 w 258"/>
              <a:gd name="T13" fmla="*/ 478 h 478"/>
              <a:gd name="T14" fmla="*/ 258 w 258"/>
              <a:gd name="T15" fmla="*/ 257 h 478"/>
              <a:gd name="T16" fmla="*/ 257 w 258"/>
              <a:gd name="T17" fmla="*/ 239 h 478"/>
            </a:gdLst>
            <a:ahLst/>
            <a:cxnLst/>
            <a:rect l="0" t="0" r="r" b="b"/>
            <a:pathLst>
              <a:path w="258" h="478">
                <a:moveTo>
                  <a:pt x="257" y="239"/>
                </a:moveTo>
                <a:cubicBezTo>
                  <a:pt x="248" y="105"/>
                  <a:pt x="136" y="0"/>
                  <a:pt x="0" y="0"/>
                </a:cubicBezTo>
                <a:cubicBezTo>
                  <a:pt x="0" y="110"/>
                  <a:pt x="0" y="110"/>
                  <a:pt x="0" y="110"/>
                </a:cubicBezTo>
                <a:cubicBezTo>
                  <a:pt x="75" y="110"/>
                  <a:pt x="138" y="166"/>
                  <a:pt x="147" y="239"/>
                </a:cubicBezTo>
                <a:cubicBezTo>
                  <a:pt x="147" y="245"/>
                  <a:pt x="148" y="251"/>
                  <a:pt x="148" y="257"/>
                </a:cubicBezTo>
                <a:cubicBezTo>
                  <a:pt x="148" y="310"/>
                  <a:pt x="120" y="357"/>
                  <a:pt x="78" y="383"/>
                </a:cubicBezTo>
                <a:cubicBezTo>
                  <a:pt x="133" y="478"/>
                  <a:pt x="133" y="478"/>
                  <a:pt x="133" y="478"/>
                </a:cubicBezTo>
                <a:cubicBezTo>
                  <a:pt x="208" y="433"/>
                  <a:pt x="258" y="351"/>
                  <a:pt x="258" y="257"/>
                </a:cubicBezTo>
                <a:cubicBezTo>
                  <a:pt x="258" y="251"/>
                  <a:pt x="257" y="245"/>
                  <a:pt x="257" y="23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807236" y="1964611"/>
            <a:ext cx="580863" cy="3150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965736" y="3996611"/>
            <a:ext cx="580863" cy="3150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216936" y="3996611"/>
            <a:ext cx="580863" cy="3150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3.3正向反馈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1" lang="en-US" altLang="zh-CN" sz="2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3.4 </a:t>
            </a:r>
            <a:r>
              <a:rPr kumimoji="1" lang="zh-CN" altLang="en-US" sz="2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正确认识体重</a:t>
            </a:r>
            <a:endParaRPr kumimoji="1" lang="zh-CN" altLang="en-US" sz="24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pic>
        <p:nvPicPr>
          <p:cNvPr id="71" name="图片 70" descr="C:/Users/liu'liu'liu/Desktop/ppt照片/微信图片_20250510201818.png微信图片_202505102018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598" r="8598"/>
          <a:stretch>
            <a:fillRect/>
          </a:stretch>
        </p:blipFill>
        <p:spPr>
          <a:xfrm>
            <a:off x="6978650" y="1763395"/>
            <a:ext cx="4278630" cy="43573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38" h="6862">
                <a:moveTo>
                  <a:pt x="0" y="0"/>
                </a:moveTo>
                <a:lnTo>
                  <a:pt x="5982" y="0"/>
                </a:lnTo>
                <a:lnTo>
                  <a:pt x="6738" y="756"/>
                </a:lnTo>
                <a:lnTo>
                  <a:pt x="6738" y="6862"/>
                </a:lnTo>
                <a:lnTo>
                  <a:pt x="756" y="6862"/>
                </a:lnTo>
                <a:lnTo>
                  <a:pt x="0" y="6106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50000"/>
              </a:schemeClr>
            </a:solidFill>
          </a:ln>
        </p:spPr>
      </p:pic>
      <p:sp>
        <p:nvSpPr>
          <p:cNvPr id="80" name="任意多边形 79"/>
          <p:cNvSpPr/>
          <p:nvPr>
            <p:custDataLst>
              <p:tags r:id="rId4"/>
            </p:custDataLst>
          </p:nvPr>
        </p:nvSpPr>
        <p:spPr>
          <a:xfrm rot="16200000">
            <a:off x="10935018" y="5635943"/>
            <a:ext cx="908050" cy="61595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127000" algn="ctr" rotWithShape="0">
              <a:srgbClr val="65B4D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5"/>
            </p:custDataLst>
          </p:nvPr>
        </p:nvCxnSpPr>
        <p:spPr>
          <a:xfrm>
            <a:off x="6866255" y="5692775"/>
            <a:ext cx="473075" cy="473075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/>
            </a:solidFill>
            <a:round/>
          </a:ln>
          <a:effectLst>
            <a:outerShdw blurRad="177800" algn="ctr" rotWithShape="0">
              <a:srgbClr val="65B4D5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直接连接符 54"/>
          <p:cNvCxnSpPr/>
          <p:nvPr>
            <p:custDataLst>
              <p:tags r:id="rId6"/>
            </p:custDataLst>
          </p:nvPr>
        </p:nvCxnSpPr>
        <p:spPr>
          <a:xfrm rot="16200000">
            <a:off x="10829925" y="2752725"/>
            <a:ext cx="1080135" cy="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sq">
            <a:solidFill>
              <a:schemeClr val="accent1"/>
            </a:solidFill>
            <a:bevel/>
          </a:ln>
          <a:effectLst>
            <a:outerShdw blurRad="177800" algn="ctr" rotWithShape="0">
              <a:srgbClr val="65B4D5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 flipH="1" flipV="1">
            <a:off x="10905490" y="1743710"/>
            <a:ext cx="464185" cy="46482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 cap="sq">
            <a:solidFill>
              <a:schemeClr val="accent1"/>
            </a:solidFill>
            <a:bevel/>
          </a:ln>
          <a:effectLst>
            <a:outerShdw blurRad="177800" algn="ctr" rotWithShape="0">
              <a:srgbClr val="65B4D5">
                <a:alpha val="8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任意多边形: 形状 184"/>
          <p:cNvSpPr/>
          <p:nvPr>
            <p:custDataLst>
              <p:tags r:id="rId8"/>
            </p:custDataLst>
          </p:nvPr>
        </p:nvSpPr>
        <p:spPr>
          <a:xfrm flipH="1">
            <a:off x="6978650" y="1722120"/>
            <a:ext cx="972000" cy="36000"/>
          </a:xfrm>
          <a:custGeom>
            <a:avLst/>
            <a:gdLst>
              <a:gd name="connsiteX0" fmla="*/ 0 w 757056"/>
              <a:gd name="connsiteY0" fmla="*/ 0 h 126654"/>
              <a:gd name="connsiteX1" fmla="*/ 696817 w 757056"/>
              <a:gd name="connsiteY1" fmla="*/ 0 h 126654"/>
              <a:gd name="connsiteX2" fmla="*/ 757056 w 757056"/>
              <a:gd name="connsiteY2" fmla="*/ 126654 h 126654"/>
              <a:gd name="connsiteX3" fmla="*/ 0 w 757056"/>
              <a:gd name="connsiteY3" fmla="*/ 126654 h 12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56" h="126654">
                <a:moveTo>
                  <a:pt x="0" y="0"/>
                </a:moveTo>
                <a:lnTo>
                  <a:pt x="696817" y="0"/>
                </a:lnTo>
                <a:lnTo>
                  <a:pt x="757056" y="126654"/>
                </a:lnTo>
                <a:lnTo>
                  <a:pt x="0" y="1266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60" name="任意多边形: 形状 184"/>
          <p:cNvSpPr/>
          <p:nvPr>
            <p:custDataLst>
              <p:tags r:id="rId9"/>
            </p:custDataLst>
          </p:nvPr>
        </p:nvSpPr>
        <p:spPr>
          <a:xfrm flipH="1" flipV="1">
            <a:off x="10293350" y="6121400"/>
            <a:ext cx="972000" cy="36000"/>
          </a:xfrm>
          <a:custGeom>
            <a:avLst/>
            <a:gdLst>
              <a:gd name="connsiteX0" fmla="*/ 0 w 757056"/>
              <a:gd name="connsiteY0" fmla="*/ 0 h 126654"/>
              <a:gd name="connsiteX1" fmla="*/ 696817 w 757056"/>
              <a:gd name="connsiteY1" fmla="*/ 0 h 126654"/>
              <a:gd name="connsiteX2" fmla="*/ 757056 w 757056"/>
              <a:gd name="connsiteY2" fmla="*/ 126654 h 126654"/>
              <a:gd name="connsiteX3" fmla="*/ 0 w 757056"/>
              <a:gd name="connsiteY3" fmla="*/ 126654 h 12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56" h="126654">
                <a:moveTo>
                  <a:pt x="0" y="0"/>
                </a:moveTo>
                <a:lnTo>
                  <a:pt x="696817" y="0"/>
                </a:lnTo>
                <a:lnTo>
                  <a:pt x="757056" y="126654"/>
                </a:lnTo>
                <a:lnTo>
                  <a:pt x="0" y="1266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1884172" y="4892294"/>
            <a:ext cx="4060388" cy="12525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正常腰围范围：男性</a:t>
            </a:r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&lt;85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厘米，女性&lt;</a:t>
            </a:r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80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厘米</a:t>
            </a:r>
            <a:endParaRPr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1884172" y="1508028"/>
            <a:ext cx="4060388" cy="12533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体重不是唯一标准，身体质量指数（</a:t>
            </a:r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BMI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）和体脂率更能反映健康状况。</a:t>
            </a:r>
            <a:endParaRPr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12"/>
            </p:custDataLst>
          </p:nvPr>
        </p:nvSpPr>
        <p:spPr>
          <a:xfrm>
            <a:off x="1884172" y="3200514"/>
            <a:ext cx="4060388" cy="12525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BMI计算：体重（kg）÷身高（m）²，正常范围18.5-23.9。</a:t>
            </a:r>
            <a:endParaRPr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体脂率参考：成年男性15%-18%，女性20%-25%为健康范围。</a:t>
            </a:r>
            <a:endParaRPr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六边形 13"/>
          <p:cNvSpPr/>
          <p:nvPr>
            <p:custDataLst>
              <p:tags r:id="rId13"/>
            </p:custDataLst>
          </p:nvPr>
        </p:nvSpPr>
        <p:spPr>
          <a:xfrm>
            <a:off x="873125" y="1846580"/>
            <a:ext cx="741045" cy="639445"/>
          </a:xfrm>
          <a:prstGeom prst="hexagon">
            <a:avLst>
              <a:gd name="adj" fmla="val 31644"/>
              <a:gd name="vf" fmla="val 11547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6200000" scaled="0"/>
          </a:gra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5" name="等腰三角形 14"/>
          <p:cNvSpPr/>
          <p:nvPr>
            <p:custDataLst>
              <p:tags r:id="rId14"/>
            </p:custDataLst>
          </p:nvPr>
        </p:nvSpPr>
        <p:spPr>
          <a:xfrm rot="10800000" flipV="1">
            <a:off x="1209675" y="2428240"/>
            <a:ext cx="66675" cy="5778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6" name="流程图: 手动操作 15"/>
          <p:cNvSpPr/>
          <p:nvPr>
            <p:custDataLst>
              <p:tags r:id="rId15"/>
            </p:custDataLst>
          </p:nvPr>
        </p:nvSpPr>
        <p:spPr>
          <a:xfrm>
            <a:off x="1116330" y="1846580"/>
            <a:ext cx="254000" cy="53340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8" name="任意多边形: 形状 109"/>
          <p:cNvSpPr/>
          <p:nvPr>
            <p:custDataLst>
              <p:tags r:id="rId16"/>
            </p:custDataLst>
          </p:nvPr>
        </p:nvSpPr>
        <p:spPr>
          <a:xfrm rot="10800000" flipV="1">
            <a:off x="963930" y="1781810"/>
            <a:ext cx="217170" cy="130810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任意多边形: 形状 109"/>
          <p:cNvSpPr/>
          <p:nvPr>
            <p:custDataLst>
              <p:tags r:id="rId17"/>
            </p:custDataLst>
          </p:nvPr>
        </p:nvSpPr>
        <p:spPr>
          <a:xfrm rot="10800000" flipH="1">
            <a:off x="1306830" y="2420620"/>
            <a:ext cx="217170" cy="130810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0" name="图形 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9820" y="2041525"/>
            <a:ext cx="290691" cy="249555"/>
          </a:xfrm>
          <a:prstGeom prst="rect">
            <a:avLst/>
          </a:prstGeom>
        </p:spPr>
      </p:pic>
      <p:sp>
        <p:nvSpPr>
          <p:cNvPr id="22" name="六边形 21"/>
          <p:cNvSpPr/>
          <p:nvPr>
            <p:custDataLst>
              <p:tags r:id="rId21"/>
            </p:custDataLst>
          </p:nvPr>
        </p:nvSpPr>
        <p:spPr>
          <a:xfrm>
            <a:off x="873125" y="3539490"/>
            <a:ext cx="741045" cy="639445"/>
          </a:xfrm>
          <a:prstGeom prst="hexagon">
            <a:avLst>
              <a:gd name="adj" fmla="val 31644"/>
              <a:gd name="vf" fmla="val 11547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6200000" scaled="0"/>
          </a:gra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4" name="等腰三角形 23"/>
          <p:cNvSpPr/>
          <p:nvPr>
            <p:custDataLst>
              <p:tags r:id="rId22"/>
            </p:custDataLst>
          </p:nvPr>
        </p:nvSpPr>
        <p:spPr>
          <a:xfrm rot="10800000" flipV="1">
            <a:off x="1209675" y="4121150"/>
            <a:ext cx="66675" cy="5778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5" name="流程图: 手动操作 24"/>
          <p:cNvSpPr/>
          <p:nvPr>
            <p:custDataLst>
              <p:tags r:id="rId23"/>
            </p:custDataLst>
          </p:nvPr>
        </p:nvSpPr>
        <p:spPr>
          <a:xfrm>
            <a:off x="1116330" y="3539490"/>
            <a:ext cx="254000" cy="53340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0" name="任意多边形: 形状 109"/>
          <p:cNvSpPr/>
          <p:nvPr>
            <p:custDataLst>
              <p:tags r:id="rId24"/>
            </p:custDataLst>
          </p:nvPr>
        </p:nvSpPr>
        <p:spPr>
          <a:xfrm rot="10800000" flipV="1">
            <a:off x="963930" y="3474720"/>
            <a:ext cx="217170" cy="130810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任意多边形: 形状 109"/>
          <p:cNvSpPr/>
          <p:nvPr>
            <p:custDataLst>
              <p:tags r:id="rId25"/>
            </p:custDataLst>
          </p:nvPr>
        </p:nvSpPr>
        <p:spPr>
          <a:xfrm rot="10800000" flipH="1">
            <a:off x="1306830" y="4113530"/>
            <a:ext cx="217170" cy="130810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32" name="图形 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99820" y="3714750"/>
            <a:ext cx="288290" cy="288290"/>
          </a:xfrm>
          <a:prstGeom prst="rect">
            <a:avLst/>
          </a:prstGeom>
        </p:spPr>
      </p:pic>
      <p:sp>
        <p:nvSpPr>
          <p:cNvPr id="36" name="六边形 35"/>
          <p:cNvSpPr/>
          <p:nvPr>
            <p:custDataLst>
              <p:tags r:id="rId29"/>
            </p:custDataLst>
          </p:nvPr>
        </p:nvSpPr>
        <p:spPr>
          <a:xfrm>
            <a:off x="873125" y="5232400"/>
            <a:ext cx="741045" cy="639445"/>
          </a:xfrm>
          <a:prstGeom prst="hexagon">
            <a:avLst>
              <a:gd name="adj" fmla="val 31644"/>
              <a:gd name="vf" fmla="val 11547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6200000" scaled="0"/>
          </a:gra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7" name="等腰三角形 36"/>
          <p:cNvSpPr/>
          <p:nvPr>
            <p:custDataLst>
              <p:tags r:id="rId30"/>
            </p:custDataLst>
          </p:nvPr>
        </p:nvSpPr>
        <p:spPr>
          <a:xfrm rot="10800000" flipV="1">
            <a:off x="1209675" y="5814060"/>
            <a:ext cx="66675" cy="5778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" name="流程图: 手动操作 37"/>
          <p:cNvSpPr/>
          <p:nvPr>
            <p:custDataLst>
              <p:tags r:id="rId31"/>
            </p:custDataLst>
          </p:nvPr>
        </p:nvSpPr>
        <p:spPr>
          <a:xfrm>
            <a:off x="1116330" y="5232400"/>
            <a:ext cx="254000" cy="53340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" name="任意多边形: 形状 109"/>
          <p:cNvSpPr/>
          <p:nvPr>
            <p:custDataLst>
              <p:tags r:id="rId32"/>
            </p:custDataLst>
          </p:nvPr>
        </p:nvSpPr>
        <p:spPr>
          <a:xfrm rot="10800000" flipV="1">
            <a:off x="963930" y="5167630"/>
            <a:ext cx="217170" cy="130810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任意多边形: 形状 109"/>
          <p:cNvSpPr/>
          <p:nvPr>
            <p:custDataLst>
              <p:tags r:id="rId33"/>
            </p:custDataLst>
          </p:nvPr>
        </p:nvSpPr>
        <p:spPr>
          <a:xfrm rot="10800000" flipH="1">
            <a:off x="1306830" y="5806440"/>
            <a:ext cx="217170" cy="130810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44" name="图形 3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99820" y="5418455"/>
            <a:ext cx="292139" cy="267335"/>
          </a:xfrm>
          <a:prstGeom prst="rect">
            <a:avLst/>
          </a:prstGeom>
        </p:spPr>
      </p:pic>
      <p:cxnSp>
        <p:nvCxnSpPr>
          <p:cNvPr id="47" name="直接连接符 46"/>
          <p:cNvCxnSpPr/>
          <p:nvPr>
            <p:custDataLst>
              <p:tags r:id="rId37"/>
            </p:custDataLst>
          </p:nvPr>
        </p:nvCxnSpPr>
        <p:spPr>
          <a:xfrm flipV="1">
            <a:off x="1692275" y="2821940"/>
            <a:ext cx="4180840" cy="1397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直接连接符 48"/>
          <p:cNvCxnSpPr/>
          <p:nvPr>
            <p:custDataLst>
              <p:tags r:id="rId38"/>
            </p:custDataLst>
          </p:nvPr>
        </p:nvCxnSpPr>
        <p:spPr>
          <a:xfrm flipH="1" flipV="1">
            <a:off x="1449705" y="2549525"/>
            <a:ext cx="245110" cy="286385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直接连接符 52"/>
          <p:cNvCxnSpPr/>
          <p:nvPr>
            <p:custDataLst>
              <p:tags r:id="rId39"/>
            </p:custDataLst>
          </p:nvPr>
        </p:nvCxnSpPr>
        <p:spPr>
          <a:xfrm flipV="1">
            <a:off x="1694815" y="4516120"/>
            <a:ext cx="4180840" cy="1397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直接连接符 53"/>
          <p:cNvCxnSpPr/>
          <p:nvPr>
            <p:custDataLst>
              <p:tags r:id="rId40"/>
            </p:custDataLst>
          </p:nvPr>
        </p:nvCxnSpPr>
        <p:spPr>
          <a:xfrm flipH="1" flipV="1">
            <a:off x="1452245" y="4243705"/>
            <a:ext cx="245110" cy="286385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直接连接符 55"/>
          <p:cNvCxnSpPr/>
          <p:nvPr>
            <p:custDataLst>
              <p:tags r:id="rId41"/>
            </p:custDataLst>
          </p:nvPr>
        </p:nvCxnSpPr>
        <p:spPr>
          <a:xfrm flipV="1">
            <a:off x="1692275" y="6210300"/>
            <a:ext cx="4180840" cy="13970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直接连接符 56"/>
          <p:cNvCxnSpPr/>
          <p:nvPr>
            <p:custDataLst>
              <p:tags r:id="rId42"/>
            </p:custDataLst>
          </p:nvPr>
        </p:nvCxnSpPr>
        <p:spPr>
          <a:xfrm flipH="1" flipV="1">
            <a:off x="1449705" y="5937885"/>
            <a:ext cx="245110" cy="286385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4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-168275" y="-171394"/>
            <a:ext cx="12192000" cy="6847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19251664">
            <a:off x="8796942" y="1591804"/>
            <a:ext cx="4171394" cy="12573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449642" y="1692612"/>
            <a:ext cx="6742358" cy="5165387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5506085" y="1315749"/>
            <a:ext cx="6928132" cy="55370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rot="10800000">
            <a:off x="0" y="-1"/>
            <a:ext cx="2058198" cy="1245140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35549" y="1514377"/>
            <a:ext cx="6744209" cy="3548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谢谢大家</a:t>
            </a:r>
            <a:r>
              <a:rPr kumimoji="1" lang="zh-CN" altLang="en-US" sz="48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！</a:t>
            </a:r>
            <a:endParaRPr kumimoji="1" lang="zh-CN" altLang="en-US" sz="48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7272452" y="121792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81658" y="121796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85337" y="99232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541130" y="4719650"/>
            <a:ext cx="237391" cy="919125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304411" y="4719650"/>
            <a:ext cx="238948" cy="919125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306640" y="4582992"/>
            <a:ext cx="471881" cy="273340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50000"/>
          </a:blip>
          <a:srcRect t="-1" r="15023" b="21547"/>
          <a:stretch>
            <a:fillRect/>
          </a:stretch>
        </p:blipFill>
        <p:spPr>
          <a:xfrm>
            <a:off x="0" y="0"/>
            <a:ext cx="12210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440680" y="2773680"/>
            <a:ext cx="6751320" cy="4084320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0" y="-2"/>
            <a:ext cx="5836019" cy="3530594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20263" y="636001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29469" y="636005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33148" y="613441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913441" y="5189623"/>
            <a:ext cx="391902" cy="1517360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22647" y="5189623"/>
            <a:ext cx="394473" cy="1517360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526326" y="4964017"/>
            <a:ext cx="779017" cy="451251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05054" y="2539402"/>
            <a:ext cx="288032" cy="288032"/>
          </a:xfrm>
          <a:prstGeom prst="plus">
            <a:avLst>
              <a:gd name="adj" fmla="val 36111"/>
            </a:avLst>
          </a:prstGeom>
          <a:gradFill>
            <a:gsLst>
              <a:gs pos="0">
                <a:srgbClr val="FFFFFF">
                  <a:alpha val="9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205667" y="1358139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652527" y="408783"/>
            <a:ext cx="391902" cy="1517360"/>
          </a:xfrm>
          <a:custGeom>
            <a:avLst/>
            <a:gdLst>
              <a:gd name="connsiteX0" fmla="*/ 468796 w 468795"/>
              <a:gd name="connsiteY0" fmla="*/ 0 h 1815074"/>
              <a:gd name="connsiteX1" fmla="*/ 464441 w 468795"/>
              <a:gd name="connsiteY1" fmla="*/ 1545156 h 1815074"/>
              <a:gd name="connsiteX2" fmla="*/ 0 w 468795"/>
              <a:gd name="connsiteY2" fmla="*/ 1815075 h 1815074"/>
              <a:gd name="connsiteX3" fmla="*/ 4402 w 468795"/>
              <a:gd name="connsiteY3" fmla="*/ 269919 h 1815074"/>
            </a:gdLst>
            <a:ahLst/>
            <a:cxnLst/>
            <a:rect l="l" t="t" r="r" b="b"/>
            <a:pathLst>
              <a:path w="468795" h="1815074">
                <a:moveTo>
                  <a:pt x="468796" y="0"/>
                </a:moveTo>
                <a:lnTo>
                  <a:pt x="464441" y="1545156"/>
                </a:lnTo>
                <a:lnTo>
                  <a:pt x="0" y="1815075"/>
                </a:lnTo>
                <a:lnTo>
                  <a:pt x="4402" y="26991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261733" y="408783"/>
            <a:ext cx="394473" cy="1517360"/>
          </a:xfrm>
          <a:custGeom>
            <a:avLst/>
            <a:gdLst>
              <a:gd name="connsiteX0" fmla="*/ 471872 w 471871"/>
              <a:gd name="connsiteY0" fmla="*/ 269919 h 1815074"/>
              <a:gd name="connsiteX1" fmla="*/ 467470 w 471871"/>
              <a:gd name="connsiteY1" fmla="*/ 1815075 h 1815074"/>
              <a:gd name="connsiteX2" fmla="*/ 0 w 471871"/>
              <a:gd name="connsiteY2" fmla="*/ 1545156 h 1815074"/>
              <a:gd name="connsiteX3" fmla="*/ 4402 w 471871"/>
              <a:gd name="connsiteY3" fmla="*/ 0 h 1815074"/>
            </a:gdLst>
            <a:ahLst/>
            <a:cxnLst/>
            <a:rect l="l" t="t" r="r" b="b"/>
            <a:pathLst>
              <a:path w="471871" h="1815074">
                <a:moveTo>
                  <a:pt x="471872" y="269919"/>
                </a:moveTo>
                <a:lnTo>
                  <a:pt x="467470" y="1815075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265412" y="183177"/>
            <a:ext cx="779017" cy="451251"/>
          </a:xfrm>
          <a:custGeom>
            <a:avLst/>
            <a:gdLst>
              <a:gd name="connsiteX0" fmla="*/ 931865 w 931864"/>
              <a:gd name="connsiteY0" fmla="*/ 269871 h 539789"/>
              <a:gd name="connsiteX1" fmla="*/ 467470 w 931864"/>
              <a:gd name="connsiteY1" fmla="*/ 539790 h 539789"/>
              <a:gd name="connsiteX2" fmla="*/ 0 w 931864"/>
              <a:gd name="connsiteY2" fmla="*/ 269871 h 539789"/>
              <a:gd name="connsiteX3" fmla="*/ 464394 w 931864"/>
              <a:gd name="connsiteY3" fmla="*/ 0 h 539789"/>
            </a:gdLst>
            <a:ahLst/>
            <a:cxnLst/>
            <a:rect l="l" t="t" r="r" b="b"/>
            <a:pathLst>
              <a:path w="931864" h="539789">
                <a:moveTo>
                  <a:pt x="931865" y="269871"/>
                </a:moveTo>
                <a:lnTo>
                  <a:pt x="467470" y="539790"/>
                </a:lnTo>
                <a:lnTo>
                  <a:pt x="0" y="269871"/>
                </a:lnTo>
                <a:lnTo>
                  <a:pt x="46439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917469" y="-157779"/>
            <a:ext cx="3722859" cy="3699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90000"/>
              </a:lnSpc>
            </a:pPr>
            <a:r>
              <a:rPr kumimoji="1" lang="en-US" altLang="zh-CN" sz="11500">
                <a:ln w="12700">
                  <a:solidFill>
                    <a:srgbClr val="F72C57">
                      <a:alpha val="100000"/>
                    </a:srgbClr>
                  </a:solidFill>
                </a:ln>
                <a:noFill/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58456" y="3575788"/>
            <a:ext cx="5776999" cy="260105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F72C57">
                        <a:alpha val="100000"/>
                      </a:srgbClr>
                    </a:gs>
                    <a:gs pos="100000">
                      <a:srgbClr val="D20833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为什么脆皮青年</a:t>
            </a:r>
            <a:endParaRPr kumimoji="1" lang="en-US" altLang="zh-CN" sz="4400">
              <a:ln w="12700">
                <a:noFill/>
              </a:ln>
              <a:gradFill>
                <a:gsLst>
                  <a:gs pos="0">
                    <a:srgbClr val="F72C57">
                      <a:alpha val="100000"/>
                    </a:srgbClr>
                  </a:gs>
                  <a:gs pos="100000">
                    <a:srgbClr val="D20833">
                      <a:alpha val="100000"/>
                    </a:srgbClr>
                  </a:gs>
                </a:gsLst>
                <a:lin ang="5400000" scaled="0"/>
              </a:gra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F72C57">
                        <a:alpha val="100000"/>
                      </a:srgbClr>
                    </a:gs>
                    <a:gs pos="100000">
                      <a:srgbClr val="D20833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总被体重困扰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794163" y="1572118"/>
            <a:ext cx="391942" cy="1517360"/>
          </a:xfrm>
          <a:custGeom>
            <a:avLst/>
            <a:gdLst>
              <a:gd name="connsiteX0" fmla="*/ 468843 w 468843"/>
              <a:gd name="connsiteY0" fmla="*/ 0 h 1815074"/>
              <a:gd name="connsiteX1" fmla="*/ 464441 w 468843"/>
              <a:gd name="connsiteY1" fmla="*/ 1545204 h 1815074"/>
              <a:gd name="connsiteX2" fmla="*/ 0 w 468843"/>
              <a:gd name="connsiteY2" fmla="*/ 1815075 h 1815074"/>
              <a:gd name="connsiteX3" fmla="*/ 4402 w 468843"/>
              <a:gd name="connsiteY3" fmla="*/ 269918 h 1815074"/>
            </a:gdLst>
            <a:ahLst/>
            <a:cxnLst/>
            <a:rect l="l" t="t" r="r" b="b"/>
            <a:pathLst>
              <a:path w="468843" h="1815074">
                <a:moveTo>
                  <a:pt x="468843" y="0"/>
                </a:moveTo>
                <a:lnTo>
                  <a:pt x="464441" y="1545204"/>
                </a:lnTo>
                <a:lnTo>
                  <a:pt x="0" y="1815075"/>
                </a:lnTo>
                <a:lnTo>
                  <a:pt x="4402" y="26991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03369" y="1572157"/>
            <a:ext cx="394473" cy="1517321"/>
          </a:xfrm>
          <a:custGeom>
            <a:avLst/>
            <a:gdLst>
              <a:gd name="connsiteX0" fmla="*/ 471872 w 471871"/>
              <a:gd name="connsiteY0" fmla="*/ 269871 h 1815027"/>
              <a:gd name="connsiteX1" fmla="*/ 467470 w 471871"/>
              <a:gd name="connsiteY1" fmla="*/ 1815027 h 1815027"/>
              <a:gd name="connsiteX2" fmla="*/ 0 w 471871"/>
              <a:gd name="connsiteY2" fmla="*/ 1545156 h 1815027"/>
              <a:gd name="connsiteX3" fmla="*/ 4402 w 471871"/>
              <a:gd name="connsiteY3" fmla="*/ 0 h 1815027"/>
            </a:gdLst>
            <a:ahLst/>
            <a:cxnLst/>
            <a:rect l="l" t="t" r="r" b="b"/>
            <a:pathLst>
              <a:path w="471871" h="1815027">
                <a:moveTo>
                  <a:pt x="471872" y="269871"/>
                </a:moveTo>
                <a:lnTo>
                  <a:pt x="467470" y="1815027"/>
                </a:lnTo>
                <a:lnTo>
                  <a:pt x="0" y="1545156"/>
                </a:lnTo>
                <a:lnTo>
                  <a:pt x="440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16200000" scaled="0"/>
          </a:gra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07048" y="1346512"/>
            <a:ext cx="779056" cy="451251"/>
          </a:xfrm>
          <a:custGeom>
            <a:avLst/>
            <a:gdLst>
              <a:gd name="connsiteX0" fmla="*/ 931912 w 931911"/>
              <a:gd name="connsiteY0" fmla="*/ 269871 h 539789"/>
              <a:gd name="connsiteX1" fmla="*/ 467470 w 931911"/>
              <a:gd name="connsiteY1" fmla="*/ 539789 h 539789"/>
              <a:gd name="connsiteX2" fmla="*/ 0 w 931911"/>
              <a:gd name="connsiteY2" fmla="*/ 269918 h 539789"/>
              <a:gd name="connsiteX3" fmla="*/ 464441 w 931911"/>
              <a:gd name="connsiteY3" fmla="*/ 0 h 539789"/>
            </a:gdLst>
            <a:ahLst/>
            <a:cxnLst/>
            <a:rect l="l" t="t" r="r" b="b"/>
            <a:pathLst>
              <a:path w="931911" h="539789">
                <a:moveTo>
                  <a:pt x="931912" y="269871"/>
                </a:moveTo>
                <a:lnTo>
                  <a:pt x="467470" y="539789"/>
                </a:lnTo>
                <a:lnTo>
                  <a:pt x="0" y="269918"/>
                </a:lnTo>
                <a:lnTo>
                  <a:pt x="46444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47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046825" y="183177"/>
            <a:ext cx="7478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6773510" y="138146"/>
            <a:ext cx="4079219" cy="675776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99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35751" y="1836461"/>
            <a:ext cx="4883150" cy="793470"/>
          </a:xfrm>
          <a:prstGeom prst="roundRect">
            <a:avLst>
              <a:gd name="adj" fmla="val 50000"/>
            </a:avLst>
          </a:prstGeom>
          <a:solidFill>
            <a:srgbClr val="FFFFFF">
              <a:alpha val="100000"/>
            </a:srgb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919616" y="1936831"/>
            <a:ext cx="4315420" cy="592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1.1.1“隐性肥胖”悄然来袭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671945" y="3199765"/>
            <a:ext cx="4883150" cy="139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隐性肥胖指体脂率高而肌肉量少，外表看着不胖，实则脂肪堆积。如久坐不动的上班族，肚子松软，四肢无力。
</a:t>
            </a:r>
            <a:endParaRPr kumimoji="1" lang="en-US" altLang="zh-CN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 rot="5400000" flipH="1">
            <a:off x="6092190" y="-534035"/>
            <a:ext cx="228600" cy="1241171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100000"/>
                </a:schemeClr>
              </a:gs>
              <a:gs pos="99000">
                <a:schemeClr val="accent1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 flipH="1">
            <a:off x="1265202" y="1724323"/>
            <a:ext cx="2501867" cy="503227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94000">
                <a:schemeClr val="accent1">
                  <a:lumMod val="61000"/>
                  <a:lumOff val="39000"/>
                </a:schemeClr>
              </a:gs>
            </a:gsLst>
            <a:lin ang="16200000" scaled="0"/>
          </a:gradFill>
          <a:ln w="139700" cap="flat">
            <a:solidFill>
              <a:schemeClr val="accent1">
                <a:alpha val="64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9" name="图片 8" descr="C:/Users/liu'liu'liu/Desktop/ppt照片/微信图片_20250510195538.png微信图片_20250510195538"/>
          <p:cNvPicPr>
            <a:picLocks noChangeAspect="1"/>
          </p:cNvPicPr>
          <p:nvPr/>
        </p:nvPicPr>
        <p:blipFill>
          <a:blip r:embed="rId1">
            <a:alphaModFix amt="100000"/>
          </a:blip>
          <a:srcRect t="2472" r="1748" b="1007"/>
          <a:stretch>
            <a:fillRect/>
          </a:stretch>
        </p:blipFill>
        <p:spPr>
          <a:xfrm>
            <a:off x="0" y="2989524"/>
            <a:ext cx="5032271" cy="2501868"/>
          </a:xfrm>
          <a:custGeom>
            <a:avLst/>
            <a:gdLst>
              <a:gd name="connsiteX0" fmla="*/ 4580643 w 6096002"/>
              <a:gd name="connsiteY0" fmla="*/ 0 h 3030718"/>
              <a:gd name="connsiteX1" fmla="*/ 6096002 w 6096002"/>
              <a:gd name="connsiteY1" fmla="*/ 1515359 h 3030718"/>
              <a:gd name="connsiteX2" fmla="*/ 4580643 w 6096002"/>
              <a:gd name="connsiteY2" fmla="*/ 3030718 h 3030718"/>
              <a:gd name="connsiteX3" fmla="*/ 0 w 6096002"/>
              <a:gd name="connsiteY3" fmla="*/ 3030718 h 3030718"/>
              <a:gd name="connsiteX4" fmla="*/ 0 w 6096002"/>
              <a:gd name="connsiteY4" fmla="*/ 1 h 3030718"/>
              <a:gd name="connsiteX5" fmla="*/ 4580643 w 6096002"/>
              <a:gd name="connsiteY5" fmla="*/ 0 h 3030718"/>
            </a:gdLst>
            <a:ahLst/>
            <a:cxnLst/>
            <a:rect l="l" t="t" r="r" b="b"/>
            <a:pathLst>
              <a:path w="6096002" h="3030718">
                <a:moveTo>
                  <a:pt x="4580643" y="0"/>
                </a:moveTo>
                <a:cubicBezTo>
                  <a:pt x="5417553" y="0"/>
                  <a:pt x="6096002" y="678449"/>
                  <a:pt x="6096002" y="1515359"/>
                </a:cubicBezTo>
                <a:cubicBezTo>
                  <a:pt x="6096002" y="2352269"/>
                  <a:pt x="5417553" y="3030718"/>
                  <a:pt x="4580643" y="3030718"/>
                </a:cubicBezTo>
                <a:lnTo>
                  <a:pt x="0" y="3030718"/>
                </a:lnTo>
                <a:lnTo>
                  <a:pt x="0" y="1"/>
                </a:lnTo>
                <a:cubicBezTo>
                  <a:pt x="1526881" y="1"/>
                  <a:pt x="3053762" y="0"/>
                  <a:pt x="458064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5400000" flipH="1">
            <a:off x="1225847" y="1480290"/>
            <a:ext cx="232054" cy="273332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100000"/>
                </a:schemeClr>
              </a:gs>
              <a:gs pos="99000">
                <a:schemeClr val="accent1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1">
            <a:off x="1892935" y="138430"/>
            <a:ext cx="231775" cy="401701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100000"/>
                </a:schemeClr>
              </a:gs>
              <a:gs pos="99000">
                <a:schemeClr val="accent1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44727" y="3199600"/>
            <a:ext cx="477244" cy="477244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flat">
            <a:noFill/>
            <a:miter/>
          </a:ln>
          <a:effectLst>
            <a:outerShdw blurRad="127000" dist="38100" dir="2700000" algn="tl" rotWithShape="0">
              <a:srgbClr val="FFFFFF">
                <a:alpha val="3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V="1">
            <a:off x="5121972" y="2285668"/>
            <a:ext cx="218502" cy="218502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flat">
            <a:noFill/>
            <a:miter/>
          </a:ln>
          <a:effectLst>
            <a:outerShdw blurRad="127000" dist="38100" dir="2700000" algn="tl" rotWithShape="0">
              <a:srgbClr val="FFFFFF">
                <a:alpha val="3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1.1亚健康体重的真相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52475" y="1748790"/>
            <a:ext cx="5902325" cy="4277995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tx1">
                <a:lumMod val="95000"/>
                <a:lumOff val="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95325" y="1816386"/>
            <a:ext cx="787078" cy="787078"/>
          </a:xfrm>
          <a:prstGeom prst="diagStripe">
            <a:avLst/>
          </a:prstGeom>
          <a:gradFill>
            <a:gsLst>
              <a:gs pos="20000">
                <a:schemeClr val="accent1"/>
              </a:gs>
              <a:gs pos="8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27216" y="2132803"/>
            <a:ext cx="53218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1.1.2代谢紊乱的“蝴蝶效应”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078956" y="3029817"/>
            <a:ext cx="5321843" cy="1873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代谢紊乱表现为易胖易累，基础代谢率降低，身体消耗能量减少。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代谢紊乱还会影响睡眠质量，形成恶性循环，进一步加重亚健康状态，需调整作息和饮食来改善。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 flipH="1">
            <a:off x="7557154" y="2365906"/>
            <a:ext cx="3170108" cy="317010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 7" descr="C:/Users/liu'liu'liu/Desktop/ppt照片/微信图片_20250510200125.jpg微信图片_20250510200125"/>
          <p:cNvPicPr>
            <a:picLocks noChangeAspect="1"/>
          </p:cNvPicPr>
          <p:nvPr/>
        </p:nvPicPr>
        <p:blipFill>
          <a:blip r:embed="rId1">
            <a:alphaModFix amt="100000"/>
          </a:blip>
          <a:srcRect l="10" t="25972" r="-10" b="-987"/>
          <a:stretch>
            <a:fillRect/>
          </a:stretch>
        </p:blipFill>
        <p:spPr>
          <a:xfrm>
            <a:off x="7557154" y="2365906"/>
            <a:ext cx="3170108" cy="3170108"/>
          </a:xfrm>
          <a:custGeom>
            <a:avLst/>
            <a:gdLst/>
            <a:ahLst/>
            <a:cxnLst/>
            <a:rect l="l" t="t" r="r" b="b"/>
            <a:pathLst>
              <a:path w="3175000" h="3175000">
                <a:moveTo>
                  <a:pt x="1585054" y="0"/>
                </a:moveTo>
                <a:cubicBezTo>
                  <a:pt x="2460455" y="0"/>
                  <a:pt x="3170108" y="709653"/>
                  <a:pt x="3170108" y="1585054"/>
                </a:cubicBezTo>
                <a:cubicBezTo>
                  <a:pt x="3170108" y="2460455"/>
                  <a:pt x="2460455" y="3170108"/>
                  <a:pt x="1585054" y="3170108"/>
                </a:cubicBezTo>
                <a:cubicBezTo>
                  <a:pt x="709653" y="3170108"/>
                  <a:pt x="0" y="2460455"/>
                  <a:pt x="0" y="1585054"/>
                </a:cubicBezTo>
                <a:cubicBezTo>
                  <a:pt x="0" y="709653"/>
                  <a:pt x="709653" y="0"/>
                  <a:pt x="158505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 rot="20331975" flipH="1">
            <a:off x="6104441" y="2848093"/>
            <a:ext cx="6143936" cy="2254228"/>
          </a:xfrm>
          <a:prstGeom prst="ellipse">
            <a:avLst/>
          </a:prstGeom>
          <a:gradFill>
            <a:gsLst>
              <a:gs pos="18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0331975" flipH="1">
            <a:off x="6560406" y="2955595"/>
            <a:ext cx="5303802" cy="1830200"/>
          </a:xfrm>
          <a:prstGeom prst="ellipse">
            <a:avLst/>
          </a:prstGeom>
          <a:noFill/>
          <a:ln w="12700" cap="sq">
            <a:gradFill>
              <a:gsLst>
                <a:gs pos="28000">
                  <a:schemeClr val="accent2">
                    <a:alpha val="0"/>
                  </a:schemeClr>
                </a:gs>
                <a:gs pos="91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8900000" flipH="1">
            <a:off x="10471904" y="2093334"/>
            <a:ext cx="728022" cy="728022"/>
          </a:xfrm>
          <a:custGeom>
            <a:avLst/>
            <a:gdLst>
              <a:gd name="connsiteX0" fmla="*/ 96415 w 658367"/>
              <a:gd name="connsiteY0" fmla="*/ 96415 h 658367"/>
              <a:gd name="connsiteX1" fmla="*/ 561952 w 658367"/>
              <a:gd name="connsiteY1" fmla="*/ 96415 h 658367"/>
              <a:gd name="connsiteX2" fmla="*/ 634263 w 658367"/>
              <a:gd name="connsiteY2" fmla="*/ 453056 h 658367"/>
              <a:gd name="connsiteX3" fmla="*/ 613890 w 658367"/>
              <a:gd name="connsiteY3" fmla="*/ 491772 h 658367"/>
              <a:gd name="connsiteX4" fmla="*/ 613890 w 658367"/>
              <a:gd name="connsiteY4" fmla="*/ 585441 h 658367"/>
              <a:gd name="connsiteX5" fmla="*/ 585441 w 658367"/>
              <a:gd name="connsiteY5" fmla="*/ 613890 h 658367"/>
              <a:gd name="connsiteX6" fmla="*/ 491772 w 658367"/>
              <a:gd name="connsiteY6" fmla="*/ 613890 h 658367"/>
              <a:gd name="connsiteX7" fmla="*/ 453056 w 658367"/>
              <a:gd name="connsiteY7" fmla="*/ 634263 h 658367"/>
              <a:gd name="connsiteX8" fmla="*/ 96415 w 658367"/>
              <a:gd name="connsiteY8" fmla="*/ 561952 h 658367"/>
              <a:gd name="connsiteX9" fmla="*/ 96415 w 658367"/>
              <a:gd name="connsiteY9" fmla="*/ 96415 h 658367"/>
            </a:gdLst>
            <a:ahLst/>
            <a:cxnLst/>
            <a:rect l="l" t="t" r="r" b="b"/>
            <a:pathLst>
              <a:path w="658367" h="658367">
                <a:moveTo>
                  <a:pt x="96415" y="96415"/>
                </a:moveTo>
                <a:cubicBezTo>
                  <a:pt x="224970" y="-32139"/>
                  <a:pt x="433398" y="-32139"/>
                  <a:pt x="561952" y="96415"/>
                </a:cubicBezTo>
                <a:cubicBezTo>
                  <a:pt x="658367" y="192831"/>
                  <a:pt x="682471" y="334176"/>
                  <a:pt x="634263" y="453056"/>
                </a:cubicBezTo>
                <a:lnTo>
                  <a:pt x="613890" y="491772"/>
                </a:lnTo>
                <a:lnTo>
                  <a:pt x="613890" y="585441"/>
                </a:lnTo>
                <a:cubicBezTo>
                  <a:pt x="613890" y="601153"/>
                  <a:pt x="601153" y="613890"/>
                  <a:pt x="585441" y="613890"/>
                </a:cubicBezTo>
                <a:lnTo>
                  <a:pt x="491772" y="613890"/>
                </a:lnTo>
                <a:lnTo>
                  <a:pt x="453056" y="634263"/>
                </a:lnTo>
                <a:cubicBezTo>
                  <a:pt x="334176" y="682471"/>
                  <a:pt x="192831" y="658367"/>
                  <a:pt x="96415" y="561952"/>
                </a:cubicBezTo>
                <a:cubicBezTo>
                  <a:pt x="-32139" y="433398"/>
                  <a:pt x="-32139" y="224970"/>
                  <a:pt x="96415" y="96415"/>
                </a:cubicBezTo>
                <a:close/>
              </a:path>
            </a:pathLst>
          </a:custGeom>
          <a:gradFill>
            <a:gsLst>
              <a:gs pos="20000">
                <a:schemeClr val="accent1"/>
              </a:gs>
              <a:gs pos="8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8900000" flipH="1">
            <a:off x="6511052" y="3388301"/>
            <a:ext cx="739264" cy="739264"/>
          </a:xfrm>
          <a:custGeom>
            <a:avLst/>
            <a:gdLst>
              <a:gd name="connsiteX0" fmla="*/ 96415 w 658367"/>
              <a:gd name="connsiteY0" fmla="*/ 96415 h 658367"/>
              <a:gd name="connsiteX1" fmla="*/ 561952 w 658367"/>
              <a:gd name="connsiteY1" fmla="*/ 96415 h 658367"/>
              <a:gd name="connsiteX2" fmla="*/ 634263 w 658367"/>
              <a:gd name="connsiteY2" fmla="*/ 453056 h 658367"/>
              <a:gd name="connsiteX3" fmla="*/ 613890 w 658367"/>
              <a:gd name="connsiteY3" fmla="*/ 491772 h 658367"/>
              <a:gd name="connsiteX4" fmla="*/ 613890 w 658367"/>
              <a:gd name="connsiteY4" fmla="*/ 585441 h 658367"/>
              <a:gd name="connsiteX5" fmla="*/ 585441 w 658367"/>
              <a:gd name="connsiteY5" fmla="*/ 613890 h 658367"/>
              <a:gd name="connsiteX6" fmla="*/ 491772 w 658367"/>
              <a:gd name="connsiteY6" fmla="*/ 613890 h 658367"/>
              <a:gd name="connsiteX7" fmla="*/ 453056 w 658367"/>
              <a:gd name="connsiteY7" fmla="*/ 634263 h 658367"/>
              <a:gd name="connsiteX8" fmla="*/ 96415 w 658367"/>
              <a:gd name="connsiteY8" fmla="*/ 561952 h 658367"/>
              <a:gd name="connsiteX9" fmla="*/ 96415 w 658367"/>
              <a:gd name="connsiteY9" fmla="*/ 96415 h 658367"/>
            </a:gdLst>
            <a:ahLst/>
            <a:cxnLst/>
            <a:rect l="l" t="t" r="r" b="b"/>
            <a:pathLst>
              <a:path w="658367" h="658367">
                <a:moveTo>
                  <a:pt x="96415" y="96415"/>
                </a:moveTo>
                <a:cubicBezTo>
                  <a:pt x="224970" y="-32139"/>
                  <a:pt x="433398" y="-32139"/>
                  <a:pt x="561952" y="96415"/>
                </a:cubicBezTo>
                <a:cubicBezTo>
                  <a:pt x="658367" y="192831"/>
                  <a:pt x="682471" y="334176"/>
                  <a:pt x="634263" y="453056"/>
                </a:cubicBezTo>
                <a:lnTo>
                  <a:pt x="613890" y="491772"/>
                </a:lnTo>
                <a:lnTo>
                  <a:pt x="613890" y="585441"/>
                </a:lnTo>
                <a:cubicBezTo>
                  <a:pt x="613890" y="601153"/>
                  <a:pt x="601153" y="613890"/>
                  <a:pt x="585441" y="613890"/>
                </a:cubicBezTo>
                <a:lnTo>
                  <a:pt x="491772" y="613890"/>
                </a:lnTo>
                <a:lnTo>
                  <a:pt x="453056" y="634263"/>
                </a:lnTo>
                <a:cubicBezTo>
                  <a:pt x="334176" y="682471"/>
                  <a:pt x="192831" y="658367"/>
                  <a:pt x="96415" y="561952"/>
                </a:cubicBezTo>
                <a:cubicBezTo>
                  <a:pt x="-32139" y="433398"/>
                  <a:pt x="-32139" y="224970"/>
                  <a:pt x="96415" y="96415"/>
                </a:cubicBezTo>
                <a:close/>
              </a:path>
            </a:pathLst>
          </a:custGeom>
          <a:gradFill>
            <a:gsLst>
              <a:gs pos="20000">
                <a:schemeClr val="accent1"/>
              </a:gs>
              <a:gs pos="8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721032" y="3608104"/>
            <a:ext cx="320840" cy="32083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675805" y="2327277"/>
            <a:ext cx="306812" cy="26860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1683" y="92733"/>
            <a:ext cx="10560703" cy="72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1.1亚健康体重的真相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27957" y="349831"/>
            <a:ext cx="250890" cy="250888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38100" dist="38100" dir="5400000" algn="t" rotWithShape="0">
              <a:schemeClr val="accent2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32085" y="349831"/>
            <a:ext cx="250890" cy="25088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52400" dist="381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 flipV="1">
            <a:off x="222159" y="416698"/>
            <a:ext cx="80956" cy="59976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22" name="标题 1"/>
          <p:cNvCxnSpPr/>
          <p:nvPr/>
        </p:nvCxnSpPr>
        <p:spPr>
          <a:xfrm flipH="1" flipV="1">
            <a:off x="222159" y="476674"/>
            <a:ext cx="80956" cy="59976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olid"/>
            <a:miter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3989672" y="768646"/>
            <a:ext cx="4302260" cy="5400220"/>
          </a:xfrm>
          <a:prstGeom prst="trapezoid">
            <a:avLst>
              <a:gd name="adj" fmla="val 21206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59910" y="2247463"/>
            <a:ext cx="467670" cy="4676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55506" y="2343059"/>
            <a:ext cx="276478" cy="276478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50256" y="2717791"/>
            <a:ext cx="6178304" cy="1976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脆皮青年常肚子松软、体力差，爬几层楼梯就气喘吁吁。下午茶必点奶茶，半夜馋泡面，食欲不稳定。
这些表现是不健康生活方式的信号，需引起重视，及时调整生活习惯，否则健康状况会持续下滑。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809183" y="4764360"/>
            <a:ext cx="3709717" cy="2162058"/>
          </a:xfrm>
          <a:prstGeom prst="can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458404" y="4840560"/>
            <a:ext cx="2411274" cy="50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23" t="10222" r="19829" b="19444"/>
          <a:stretch>
            <a:fillRect/>
          </a:stretch>
        </p:blipFill>
        <p:spPr>
          <a:xfrm>
            <a:off x="7871460" y="1383030"/>
            <a:ext cx="3648075" cy="36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6541316" y="5952069"/>
            <a:ext cx="1175483" cy="905931"/>
          </a:xfrm>
          <a:prstGeom prst="can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283328">
            <a:off x="1641362" y="3060640"/>
            <a:ext cx="4546826" cy="4910450"/>
          </a:xfrm>
          <a:custGeom>
            <a:avLst/>
            <a:gdLst>
              <a:gd name="connsiteX0" fmla="*/ 3638873 w 3832650"/>
              <a:gd name="connsiteY0" fmla="*/ 0 h 4139158"/>
              <a:gd name="connsiteX1" fmla="*/ 3832650 w 3832650"/>
              <a:gd name="connsiteY1" fmla="*/ 737980 h 4139158"/>
              <a:gd name="connsiteX2" fmla="*/ 3586146 w 3832650"/>
              <a:gd name="connsiteY2" fmla="*/ 737980 h 4139158"/>
              <a:gd name="connsiteX3" fmla="*/ 3570071 w 3832650"/>
              <a:gd name="connsiteY3" fmla="*/ 818401 h 4139158"/>
              <a:gd name="connsiteX4" fmla="*/ 2131094 w 3832650"/>
              <a:gd name="connsiteY4" fmla="*/ 2694977 h 4139158"/>
              <a:gd name="connsiteX5" fmla="*/ 57927 w 3832650"/>
              <a:gd name="connsiteY5" fmla="*/ 4139095 h 4139158"/>
              <a:gd name="connsiteX6" fmla="*/ 0 w 3832650"/>
              <a:gd name="connsiteY6" fmla="*/ 4118239 h 4139158"/>
              <a:gd name="connsiteX7" fmla="*/ 33331 w 3832650"/>
              <a:gd name="connsiteY7" fmla="*/ 4127763 h 4139158"/>
              <a:gd name="connsiteX8" fmla="*/ 2004743 w 3832650"/>
              <a:gd name="connsiteY8" fmla="*/ 2547563 h 4139158"/>
              <a:gd name="connsiteX9" fmla="*/ 3254417 w 3832650"/>
              <a:gd name="connsiteY9" fmla="*/ 750240 h 4139158"/>
              <a:gd name="connsiteX10" fmla="*/ 3258694 w 3832650"/>
              <a:gd name="connsiteY10" fmla="*/ 737980 h 4139158"/>
              <a:gd name="connsiteX11" fmla="*/ 2976592 w 3832650"/>
              <a:gd name="connsiteY11" fmla="*/ 737980 h 4139158"/>
            </a:gdLst>
            <a:ahLst/>
            <a:cxnLst/>
            <a:rect l="l" t="t" r="r" b="b"/>
            <a:pathLst>
              <a:path w="3832650" h="4139158">
                <a:moveTo>
                  <a:pt x="3638873" y="0"/>
                </a:moveTo>
                <a:lnTo>
                  <a:pt x="3832650" y="737980"/>
                </a:lnTo>
                <a:lnTo>
                  <a:pt x="3586146" y="737980"/>
                </a:lnTo>
                <a:lnTo>
                  <a:pt x="3570071" y="818401"/>
                </a:lnTo>
                <a:cubicBezTo>
                  <a:pt x="3429895" y="1225897"/>
                  <a:pt x="2880980" y="1955893"/>
                  <a:pt x="2131094" y="2694977"/>
                </a:cubicBezTo>
                <a:cubicBezTo>
                  <a:pt x="1256227" y="3557244"/>
                  <a:pt x="397700" y="4146173"/>
                  <a:pt x="57927" y="4139095"/>
                </a:cubicBezTo>
                <a:lnTo>
                  <a:pt x="0" y="4118239"/>
                </a:lnTo>
                <a:lnTo>
                  <a:pt x="33331" y="4127763"/>
                </a:lnTo>
                <a:cubicBezTo>
                  <a:pt x="372811" y="4111987"/>
                  <a:pt x="1189812" y="3466683"/>
                  <a:pt x="2004743" y="2547563"/>
                </a:cubicBezTo>
                <a:cubicBezTo>
                  <a:pt x="2615940" y="1858222"/>
                  <a:pt x="3074085" y="1186167"/>
                  <a:pt x="3254417" y="750240"/>
                </a:cubicBezTo>
                <a:lnTo>
                  <a:pt x="3258694" y="737980"/>
                </a:lnTo>
                <a:lnTo>
                  <a:pt x="2976592" y="7379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283328">
            <a:off x="1768930" y="4246893"/>
            <a:ext cx="1707528" cy="1844084"/>
          </a:xfrm>
          <a:custGeom>
            <a:avLst/>
            <a:gdLst>
              <a:gd name="connsiteX0" fmla="*/ 3638873 w 3832650"/>
              <a:gd name="connsiteY0" fmla="*/ 0 h 4139158"/>
              <a:gd name="connsiteX1" fmla="*/ 3832650 w 3832650"/>
              <a:gd name="connsiteY1" fmla="*/ 737980 h 4139158"/>
              <a:gd name="connsiteX2" fmla="*/ 3586146 w 3832650"/>
              <a:gd name="connsiteY2" fmla="*/ 737980 h 4139158"/>
              <a:gd name="connsiteX3" fmla="*/ 3570071 w 3832650"/>
              <a:gd name="connsiteY3" fmla="*/ 818401 h 4139158"/>
              <a:gd name="connsiteX4" fmla="*/ 2131094 w 3832650"/>
              <a:gd name="connsiteY4" fmla="*/ 2694977 h 4139158"/>
              <a:gd name="connsiteX5" fmla="*/ 57927 w 3832650"/>
              <a:gd name="connsiteY5" fmla="*/ 4139095 h 4139158"/>
              <a:gd name="connsiteX6" fmla="*/ 0 w 3832650"/>
              <a:gd name="connsiteY6" fmla="*/ 4118239 h 4139158"/>
              <a:gd name="connsiteX7" fmla="*/ 33331 w 3832650"/>
              <a:gd name="connsiteY7" fmla="*/ 4127763 h 4139158"/>
              <a:gd name="connsiteX8" fmla="*/ 2004743 w 3832650"/>
              <a:gd name="connsiteY8" fmla="*/ 2547563 h 4139158"/>
              <a:gd name="connsiteX9" fmla="*/ 3254417 w 3832650"/>
              <a:gd name="connsiteY9" fmla="*/ 750240 h 4139158"/>
              <a:gd name="connsiteX10" fmla="*/ 3258694 w 3832650"/>
              <a:gd name="connsiteY10" fmla="*/ 737980 h 4139158"/>
              <a:gd name="connsiteX11" fmla="*/ 2976592 w 3832650"/>
              <a:gd name="connsiteY11" fmla="*/ 737980 h 4139158"/>
            </a:gdLst>
            <a:ahLst/>
            <a:cxnLst/>
            <a:rect l="l" t="t" r="r" b="b"/>
            <a:pathLst>
              <a:path w="3832650" h="4139158">
                <a:moveTo>
                  <a:pt x="3638873" y="0"/>
                </a:moveTo>
                <a:lnTo>
                  <a:pt x="3832650" y="737980"/>
                </a:lnTo>
                <a:lnTo>
                  <a:pt x="3586146" y="737980"/>
                </a:lnTo>
                <a:lnTo>
                  <a:pt x="3570071" y="818401"/>
                </a:lnTo>
                <a:cubicBezTo>
                  <a:pt x="3429895" y="1225897"/>
                  <a:pt x="2880980" y="1955893"/>
                  <a:pt x="2131094" y="2694977"/>
                </a:cubicBezTo>
                <a:cubicBezTo>
                  <a:pt x="1256227" y="3557244"/>
                  <a:pt x="397700" y="4146173"/>
                  <a:pt x="57927" y="4139095"/>
                </a:cubicBezTo>
                <a:lnTo>
                  <a:pt x="0" y="4118239"/>
                </a:lnTo>
                <a:lnTo>
                  <a:pt x="33331" y="4127763"/>
                </a:lnTo>
                <a:cubicBezTo>
                  <a:pt x="372811" y="4111987"/>
                  <a:pt x="1189812" y="3466683"/>
                  <a:pt x="2004743" y="2547563"/>
                </a:cubicBezTo>
                <a:cubicBezTo>
                  <a:pt x="2615940" y="1858222"/>
                  <a:pt x="3074085" y="1186167"/>
                  <a:pt x="3254417" y="750240"/>
                </a:cubicBezTo>
                <a:lnTo>
                  <a:pt x="3258694" y="737980"/>
                </a:lnTo>
                <a:lnTo>
                  <a:pt x="2976592" y="7379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 descr="C:/Users/liu'liu'liu/Desktop/ppt照片/微信图片_20250510200659.jpg微信图片_20250510200659"/>
          <p:cNvPicPr>
            <a:picLocks noChangeAspect="1"/>
          </p:cNvPicPr>
          <p:nvPr/>
        </p:nvPicPr>
        <p:blipFill>
          <a:blip r:embed="rId3">
            <a:alphaModFix amt="100000"/>
          </a:blip>
          <a:srcRect l="564" r="564"/>
          <a:stretch>
            <a:fillRect/>
          </a:stretch>
        </p:blipFill>
        <p:spPr>
          <a:xfrm>
            <a:off x="8840470" y="1474470"/>
            <a:ext cx="2599690" cy="3448685"/>
          </a:xfrm>
          <a:custGeom>
            <a:avLst/>
            <a:gdLst>
              <a:gd name="connsiteX0" fmla="*/ 26758 w 2177250"/>
              <a:gd name="connsiteY0" fmla="*/ 0 h 2936335"/>
              <a:gd name="connsiteX1" fmla="*/ 2150492 w 2177250"/>
              <a:gd name="connsiteY1" fmla="*/ 0 h 2936335"/>
              <a:gd name="connsiteX2" fmla="*/ 2177250 w 2177250"/>
              <a:gd name="connsiteY2" fmla="*/ 26758 h 2936335"/>
              <a:gd name="connsiteX3" fmla="*/ 2177250 w 2177250"/>
              <a:gd name="connsiteY3" fmla="*/ 2909577 h 2936335"/>
              <a:gd name="connsiteX4" fmla="*/ 2150492 w 2177250"/>
              <a:gd name="connsiteY4" fmla="*/ 2936335 h 2936335"/>
              <a:gd name="connsiteX5" fmla="*/ 26758 w 2177250"/>
              <a:gd name="connsiteY5" fmla="*/ 2936335 h 2936335"/>
              <a:gd name="connsiteX6" fmla="*/ 0 w 2177250"/>
              <a:gd name="connsiteY6" fmla="*/ 2909577 h 2936335"/>
              <a:gd name="connsiteX7" fmla="*/ 0 w 2177250"/>
              <a:gd name="connsiteY7" fmla="*/ 26758 h 2936335"/>
              <a:gd name="connsiteX8" fmla="*/ 26758 w 2177250"/>
              <a:gd name="connsiteY8" fmla="*/ 0 h 2936335"/>
            </a:gdLst>
            <a:ahLst/>
            <a:cxnLst/>
            <a:rect l="l" t="t" r="r" b="b"/>
            <a:pathLst>
              <a:path w="2177250" h="2936335">
                <a:moveTo>
                  <a:pt x="26758" y="0"/>
                </a:moveTo>
                <a:lnTo>
                  <a:pt x="2150492" y="0"/>
                </a:lnTo>
                <a:cubicBezTo>
                  <a:pt x="2165270" y="0"/>
                  <a:pt x="2177250" y="11980"/>
                  <a:pt x="2177250" y="26758"/>
                </a:cubicBezTo>
                <a:lnTo>
                  <a:pt x="2177250" y="2909577"/>
                </a:lnTo>
                <a:cubicBezTo>
                  <a:pt x="2177250" y="2924355"/>
                  <a:pt x="2165270" y="2936335"/>
                  <a:pt x="2150492" y="2936335"/>
                </a:cubicBezTo>
                <a:lnTo>
                  <a:pt x="26758" y="2936335"/>
                </a:lnTo>
                <a:cubicBezTo>
                  <a:pt x="11980" y="2936335"/>
                  <a:pt x="0" y="2924355"/>
                  <a:pt x="0" y="2909577"/>
                </a:cubicBezTo>
                <a:lnTo>
                  <a:pt x="0" y="26758"/>
                </a:lnTo>
                <a:cubicBezTo>
                  <a:pt x="0" y="11980"/>
                  <a:pt x="11980" y="0"/>
                  <a:pt x="267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1350256" y="2228044"/>
            <a:ext cx="6178304" cy="3820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1.1.3典型表现的“自我画像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1683" y="92733"/>
            <a:ext cx="10560703" cy="720000"/>
          </a:xfrm>
          <a:prstGeom prst="rect">
            <a:avLst/>
          </a:prstGeom>
          <a:gradFill>
            <a:gsLst>
              <a:gs pos="10000">
                <a:schemeClr val="bg1"/>
              </a:gs>
              <a:gs pos="7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1.1亚健康体重的真相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8983" y="94615"/>
            <a:ext cx="429591" cy="718820"/>
          </a:xfrm>
          <a:custGeom>
            <a:avLst/>
            <a:gdLst>
              <a:gd name="connsiteX0" fmla="*/ 3175 w 513080"/>
              <a:gd name="connsiteY0" fmla="*/ 348615 h 858520"/>
              <a:gd name="connsiteX1" fmla="*/ 175895 w 513080"/>
              <a:gd name="connsiteY1" fmla="*/ 348615 h 858520"/>
              <a:gd name="connsiteX2" fmla="*/ 175895 w 513080"/>
              <a:gd name="connsiteY2" fmla="*/ 516255 h 858520"/>
              <a:gd name="connsiteX3" fmla="*/ 340360 w 513080"/>
              <a:gd name="connsiteY3" fmla="*/ 516255 h 858520"/>
              <a:gd name="connsiteX4" fmla="*/ 340360 w 513080"/>
              <a:gd name="connsiteY4" fmla="*/ 348615 h 858520"/>
              <a:gd name="connsiteX5" fmla="*/ 513080 w 513080"/>
              <a:gd name="connsiteY5" fmla="*/ 348615 h 858520"/>
              <a:gd name="connsiteX6" fmla="*/ 513080 w 513080"/>
              <a:gd name="connsiteY6" fmla="*/ 521335 h 858520"/>
              <a:gd name="connsiteX7" fmla="*/ 343535 w 513080"/>
              <a:gd name="connsiteY7" fmla="*/ 521335 h 858520"/>
              <a:gd name="connsiteX8" fmla="*/ 343535 w 513080"/>
              <a:gd name="connsiteY8" fmla="*/ 685800 h 858520"/>
              <a:gd name="connsiteX9" fmla="*/ 513080 w 513080"/>
              <a:gd name="connsiteY9" fmla="*/ 685800 h 858520"/>
              <a:gd name="connsiteX10" fmla="*/ 513080 w 513080"/>
              <a:gd name="connsiteY10" fmla="*/ 858520 h 858520"/>
              <a:gd name="connsiteX11" fmla="*/ 340360 w 513080"/>
              <a:gd name="connsiteY11" fmla="*/ 858520 h 858520"/>
              <a:gd name="connsiteX12" fmla="*/ 340360 w 513080"/>
              <a:gd name="connsiteY12" fmla="*/ 688975 h 858520"/>
              <a:gd name="connsiteX13" fmla="*/ 175895 w 513080"/>
              <a:gd name="connsiteY13" fmla="*/ 688975 h 858520"/>
              <a:gd name="connsiteX14" fmla="*/ 175895 w 513080"/>
              <a:gd name="connsiteY14" fmla="*/ 858520 h 858520"/>
              <a:gd name="connsiteX15" fmla="*/ 3175 w 513080"/>
              <a:gd name="connsiteY15" fmla="*/ 858520 h 858520"/>
              <a:gd name="connsiteX16" fmla="*/ 3175 w 513080"/>
              <a:gd name="connsiteY16" fmla="*/ 685800 h 858520"/>
              <a:gd name="connsiteX17" fmla="*/ 170815 w 513080"/>
              <a:gd name="connsiteY17" fmla="*/ 685800 h 858520"/>
              <a:gd name="connsiteX18" fmla="*/ 170815 w 513080"/>
              <a:gd name="connsiteY18" fmla="*/ 521335 h 858520"/>
              <a:gd name="connsiteX19" fmla="*/ 3175 w 513080"/>
              <a:gd name="connsiteY19" fmla="*/ 521335 h 858520"/>
              <a:gd name="connsiteX20" fmla="*/ 170815 w 513080"/>
              <a:gd name="connsiteY20" fmla="*/ 175260 h 858520"/>
              <a:gd name="connsiteX21" fmla="*/ 343535 w 513080"/>
              <a:gd name="connsiteY21" fmla="*/ 175260 h 858520"/>
              <a:gd name="connsiteX22" fmla="*/ 343535 w 513080"/>
              <a:gd name="connsiteY22" fmla="*/ 347980 h 858520"/>
              <a:gd name="connsiteX23" fmla="*/ 170815 w 513080"/>
              <a:gd name="connsiteY23" fmla="*/ 347980 h 858520"/>
              <a:gd name="connsiteX24" fmla="*/ 0 w 513080"/>
              <a:gd name="connsiteY24" fmla="*/ 0 h 858520"/>
              <a:gd name="connsiteX25" fmla="*/ 172720 w 513080"/>
              <a:gd name="connsiteY25" fmla="*/ 0 h 858520"/>
              <a:gd name="connsiteX26" fmla="*/ 172720 w 513080"/>
              <a:gd name="connsiteY26" fmla="*/ 172720 h 858520"/>
              <a:gd name="connsiteX27" fmla="*/ 0 w 513080"/>
              <a:gd name="connsiteY27" fmla="*/ 172720 h 858520"/>
            </a:gdLst>
            <a:ahLst/>
            <a:cxnLst/>
            <a:rect l="l" t="t" r="r" b="b"/>
            <a:pathLst>
              <a:path w="513080" h="858520">
                <a:moveTo>
                  <a:pt x="3175" y="348615"/>
                </a:moveTo>
                <a:lnTo>
                  <a:pt x="175895" y="348615"/>
                </a:lnTo>
                <a:lnTo>
                  <a:pt x="175895" y="516255"/>
                </a:lnTo>
                <a:lnTo>
                  <a:pt x="340360" y="516255"/>
                </a:lnTo>
                <a:lnTo>
                  <a:pt x="340360" y="348615"/>
                </a:lnTo>
                <a:lnTo>
                  <a:pt x="513080" y="348615"/>
                </a:lnTo>
                <a:lnTo>
                  <a:pt x="513080" y="521335"/>
                </a:lnTo>
                <a:lnTo>
                  <a:pt x="343535" y="521335"/>
                </a:lnTo>
                <a:lnTo>
                  <a:pt x="343535" y="685800"/>
                </a:lnTo>
                <a:lnTo>
                  <a:pt x="513080" y="685800"/>
                </a:lnTo>
                <a:lnTo>
                  <a:pt x="513080" y="858520"/>
                </a:lnTo>
                <a:lnTo>
                  <a:pt x="340360" y="858520"/>
                </a:lnTo>
                <a:lnTo>
                  <a:pt x="340360" y="688975"/>
                </a:lnTo>
                <a:lnTo>
                  <a:pt x="175895" y="688975"/>
                </a:lnTo>
                <a:lnTo>
                  <a:pt x="175895" y="858520"/>
                </a:lnTo>
                <a:lnTo>
                  <a:pt x="3175" y="858520"/>
                </a:lnTo>
                <a:lnTo>
                  <a:pt x="3175" y="685800"/>
                </a:lnTo>
                <a:lnTo>
                  <a:pt x="170815" y="685800"/>
                </a:lnTo>
                <a:lnTo>
                  <a:pt x="170815" y="521335"/>
                </a:lnTo>
                <a:lnTo>
                  <a:pt x="3175" y="521335"/>
                </a:lnTo>
                <a:close/>
                <a:moveTo>
                  <a:pt x="170815" y="175260"/>
                </a:moveTo>
                <a:lnTo>
                  <a:pt x="343535" y="175260"/>
                </a:lnTo>
                <a:lnTo>
                  <a:pt x="343535" y="347980"/>
                </a:lnTo>
                <a:lnTo>
                  <a:pt x="170815" y="347980"/>
                </a:lnTo>
                <a:close/>
                <a:moveTo>
                  <a:pt x="0" y="0"/>
                </a:moveTo>
                <a:lnTo>
                  <a:pt x="172720" y="0"/>
                </a:lnTo>
                <a:lnTo>
                  <a:pt x="172720" y="172720"/>
                </a:lnTo>
                <a:lnTo>
                  <a:pt x="0" y="172720"/>
                </a:lnTo>
                <a:close/>
              </a:path>
            </a:pathLst>
          </a:cu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79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700000">
            <a:off x="485444" y="311267"/>
            <a:ext cx="103906" cy="10390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69099"/>
            <a:ext cx="12192000" cy="8890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>
            <a:off x="5061966" y="2177634"/>
            <a:ext cx="417512" cy="0"/>
          </a:xfrm>
          <a:prstGeom prst="line">
            <a:avLst/>
          </a:prstGeom>
          <a:noFill/>
          <a:ln w="6350" cap="sq">
            <a:solidFill>
              <a:schemeClr val="accent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5043884" y="1830902"/>
            <a:ext cx="5586126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1.2.1“脑力过劳，体力躺平”</a:t>
            </a:r>
            <a:endParaRPr kumimoji="1" lang="en-US" altLang="zh-CN" sz="2400">
              <a:ln w="12700">
                <a:noFill/>
              </a:ln>
              <a:solidFill>
                <a:srgbClr val="F72C57">
                  <a:alpha val="100000"/>
                </a:srgbClr>
              </a:solidFill>
              <a:latin typeface="OPPOSans B" panose="00020600040101010101" charset="-122"/>
              <a:ea typeface="OPPOSans B" panose="00020600040101010101" charset="-122"/>
              <a:cs typeface="OPPOSans B" panose="0002060004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5088255" y="2781300"/>
            <a:ext cx="5588635" cy="1927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久坐学习或工作，日均步数少于3000步，身体缺乏运动，肌肉萎缩，脂肪堆积。</a:t>
            </a: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OPPOSans M" panose="00020600040101010101" charset="-122"/>
              <a:ea typeface="OPPOSans M" panose="00020600040101010101" charset="-122"/>
              <a:cs typeface="OPPOSans M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  <a:sym typeface="+mn-ea"/>
              </a:rPr>
              <a:t>体力活动不足还会影响心肺功能，增加患心血管疾病的风险，需增加日常活动量，如步行、站立办公等。</a:t>
            </a: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OPPOSans M" panose="00020600040101010101" charset="-122"/>
              <a:ea typeface="OPPOSans M" panose="00020600040101010101" charset="-122"/>
              <a:cs typeface="OPPOSans M" panose="00020600040101010101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54438" y="1455075"/>
            <a:ext cx="3792892" cy="411589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>
            <a:off x="5058878" y="5759089"/>
            <a:ext cx="5482232" cy="0"/>
          </a:xfrm>
          <a:prstGeom prst="line">
            <a:avLst/>
          </a:prstGeom>
          <a:noFill/>
          <a:ln w="34925" cap="sq">
            <a:solidFill>
              <a:schemeClr val="accent1"/>
            </a:solidFill>
            <a:miter/>
          </a:ln>
        </p:spPr>
      </p:cxnSp>
      <p:pic>
        <p:nvPicPr>
          <p:cNvPr id="9" name="图片 8" descr="C:/Users/liu'liu'liu/Desktop/ppt照片/微信图片_20250510212405.jpg微信图片_20250510212405"/>
          <p:cNvPicPr>
            <a:picLocks noChangeAspect="1"/>
          </p:cNvPicPr>
          <p:nvPr/>
        </p:nvPicPr>
        <p:blipFill>
          <a:blip r:embed="rId1">
            <a:alphaModFix amt="100000"/>
          </a:blip>
          <a:srcRect t="36476" b="6598"/>
          <a:stretch>
            <a:fillRect/>
          </a:stretch>
        </p:blipFill>
        <p:spPr>
          <a:xfrm>
            <a:off x="875463" y="1674150"/>
            <a:ext cx="3792892" cy="4115896"/>
          </a:xfrm>
          <a:custGeom>
            <a:avLst/>
            <a:gdLst/>
            <a:ahLst/>
            <a:cxnLst/>
            <a:rect l="l" t="t" r="r" b="b"/>
            <a:pathLst>
              <a:path w="3797300" h="4114800">
                <a:moveTo>
                  <a:pt x="0" y="0"/>
                </a:moveTo>
                <a:lnTo>
                  <a:pt x="3792892" y="0"/>
                </a:lnTo>
                <a:lnTo>
                  <a:pt x="3792892" y="4115896"/>
                </a:lnTo>
                <a:lnTo>
                  <a:pt x="0" y="411589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1.2三大元凶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 descr="C:/Users/liu'liu'liu/Desktop/ppt照片/微信图片_20250510212554.jpg微信图片_20250510212554"/>
          <p:cNvPicPr>
            <a:picLocks noChangeAspect="1"/>
          </p:cNvPicPr>
          <p:nvPr/>
        </p:nvPicPr>
        <p:blipFill>
          <a:blip r:embed="rId1">
            <a:alphaModFix amt="100000"/>
          </a:blip>
          <a:srcRect l="-659" t="16338" r="659" b="3969"/>
          <a:stretch>
            <a:fillRect/>
          </a:stretch>
        </p:blipFill>
        <p:spPr>
          <a:xfrm>
            <a:off x="660400" y="1292200"/>
            <a:ext cx="5400000" cy="4680000"/>
          </a:xfrm>
          <a:custGeom>
            <a:avLst/>
            <a:gdLst/>
            <a:ahLst/>
            <a:cxnLst/>
            <a:rect l="l" t="t" r="r" b="b"/>
            <a:pathLst>
              <a:path w="5400000" h="4680000">
                <a:moveTo>
                  <a:pt x="0" y="0"/>
                </a:moveTo>
                <a:lnTo>
                  <a:pt x="5400000" y="0"/>
                </a:lnTo>
                <a:lnTo>
                  <a:pt x="5400000" y="4680000"/>
                </a:lnTo>
                <a:lnTo>
                  <a:pt x="0" y="468000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6477000" y="1368134"/>
            <a:ext cx="4932000" cy="0"/>
            <a:chOff x="6477000" y="1368134"/>
            <a:chExt cx="4932000" cy="0"/>
          </a:xfrm>
        </p:grpSpPr>
        <p:cxnSp>
          <p:nvCxnSpPr>
            <p:cNvPr id="5" name="标题 1"/>
            <p:cNvCxnSpPr/>
            <p:nvPr/>
          </p:nvCxnSpPr>
          <p:spPr>
            <a:xfrm>
              <a:off x="6876379" y="1368134"/>
              <a:ext cx="4532621" cy="0"/>
            </a:xfrm>
            <a:prstGeom prst="line">
              <a:avLst/>
            </a:prstGeom>
            <a:noFill/>
            <a:ln w="9525" cap="sq">
              <a:solidFill>
                <a:schemeClr val="tx1">
                  <a:lumMod val="75000"/>
                  <a:lumOff val="25000"/>
                </a:schemeClr>
              </a:solidFill>
              <a:miter/>
            </a:ln>
          </p:spPr>
        </p:cxnSp>
        <p:cxnSp>
          <p:nvCxnSpPr>
            <p:cNvPr id="6" name="标题 1"/>
            <p:cNvCxnSpPr/>
            <p:nvPr/>
          </p:nvCxnSpPr>
          <p:spPr>
            <a:xfrm>
              <a:off x="6477000" y="1368134"/>
              <a:ext cx="327017" cy="0"/>
            </a:xfrm>
            <a:prstGeom prst="line">
              <a:avLst/>
            </a:prstGeom>
            <a:noFill/>
            <a:ln w="9525" cap="sq">
              <a:solidFill>
                <a:schemeClr val="tx1">
                  <a:lumMod val="75000"/>
                  <a:lumOff val="25000"/>
                </a:schemeClr>
              </a:solidFill>
              <a:miter/>
            </a:ln>
          </p:spPr>
        </p:cxnSp>
      </p:grpSp>
      <p:cxnSp>
        <p:nvCxnSpPr>
          <p:cNvPr id="7" name="标题 1"/>
          <p:cNvCxnSpPr/>
          <p:nvPr/>
        </p:nvCxnSpPr>
        <p:spPr>
          <a:xfrm flipH="1">
            <a:off x="6477000" y="5883567"/>
            <a:ext cx="4532621" cy="0"/>
          </a:xfrm>
          <a:prstGeom prst="line">
            <a:avLst/>
          </a:prstGeom>
          <a:noFill/>
          <a:ln w="9525" cap="sq">
            <a:solidFill>
              <a:schemeClr val="tx1">
                <a:lumMod val="75000"/>
                <a:lumOff val="25000"/>
              </a:schemeClr>
            </a:solidFill>
            <a:miter/>
          </a:ln>
        </p:spPr>
      </p:cxnSp>
      <p:cxnSp>
        <p:nvCxnSpPr>
          <p:cNvPr id="8" name="标题 1"/>
          <p:cNvCxnSpPr/>
          <p:nvPr/>
        </p:nvCxnSpPr>
        <p:spPr>
          <a:xfrm flipH="1">
            <a:off x="11081983" y="5883567"/>
            <a:ext cx="327017" cy="0"/>
          </a:xfrm>
          <a:prstGeom prst="line">
            <a:avLst/>
          </a:prstGeom>
          <a:noFill/>
          <a:ln w="9525" cap="sq">
            <a:solidFill>
              <a:schemeClr val="tx1">
                <a:lumMod val="75000"/>
                <a:lumOff val="25000"/>
              </a:schemeClr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6472550" y="1612318"/>
            <a:ext cx="4923800" cy="5850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1.2.2“压力型饮食”的恶性循环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477000" y="2912110"/>
            <a:ext cx="4911090" cy="1426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300000000000000" charset="-122"/>
                <a:ea typeface="思源黑体 CN Regular" panose="020B0300000000000000" charset="-122"/>
                <a:cs typeface="思源黑体 CN Regular" panose="020B0300000000000000" charset="-122"/>
              </a:rPr>
              <a:t>焦虑时，人们会通过吃高糖油盐食物来缓解压力，但这种做法会导致体重增加，形成恶性循环。如考试前狂吃零食。
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思源黑体 CN Regular" panose="020B0300000000000000" charset="-122"/>
              <a:ea typeface="思源黑体 CN Regular" panose="020B0300000000000000" charset="-122"/>
              <a:cs typeface="思源黑体 CN Regular" panose="020B03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78800" y="246413"/>
            <a:ext cx="9379603" cy="72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1368" y="380389"/>
            <a:ext cx="8060758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1.2三大元凶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243" y="225304"/>
            <a:ext cx="257347" cy="51764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243" y="88785"/>
            <a:ext cx="257347" cy="98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2243" y="0"/>
            <a:ext cx="257347" cy="5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312914" y="1715494"/>
            <a:ext cx="8220273" cy="395992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4556534" y="2748198"/>
            <a:ext cx="590258" cy="50884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4695256" y="2832226"/>
            <a:ext cx="312814" cy="26966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>
            <a:off x="2016980" y="3658072"/>
            <a:ext cx="2496107" cy="2151819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 flipV="1">
            <a:off x="3370847" y="3686288"/>
            <a:ext cx="2496107" cy="21518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0800000" flipV="1">
            <a:off x="660400" y="3686288"/>
            <a:ext cx="2496107" cy="21518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0800000" flipV="1">
            <a:off x="2016980" y="1391367"/>
            <a:ext cx="2496107" cy="21518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V="1">
            <a:off x="1647544" y="1600738"/>
            <a:ext cx="738870" cy="636962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0800000" flipV="1">
            <a:off x="571643" y="2880839"/>
            <a:ext cx="1159770" cy="999806"/>
          </a:xfrm>
          <a:prstGeom prst="triangl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88442" y="2464344"/>
            <a:ext cx="553182" cy="52138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025916" y="4227471"/>
            <a:ext cx="506440" cy="506510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593632" y="4792363"/>
            <a:ext cx="561052" cy="50865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395222" y="4814102"/>
            <a:ext cx="447356" cy="465176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319855" y="3116809"/>
            <a:ext cx="5997110" cy="17553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熬夜会导致激素紊乱，如生长激素分泌减少，影响身体修复和代谢。睡眠不足还会增加食欲，导致肥胖。如晚上熬夜玩游戏，白天困倦。
长期睡眠不足还会引发免疫力下降、记忆力减退等问题，需调整作息，保证充足睡眠。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319855" y="2311944"/>
            <a:ext cx="5997110" cy="69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72C5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1.2.3”睡眠负债“的连锁反应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324000" y="319667"/>
            <a:ext cx="648000" cy="648000"/>
          </a:xfrm>
          <a:prstGeom prst="ellipse">
            <a:avLst/>
          </a:prstGeom>
          <a:noFill/>
          <a:ln w="1143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1.2三大元凶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281.16937007874014,&quot;left&quot;:241.84220472440947,&quot;top&quot;:153.743937007874,&quot;width&quot;:802.2297637795275}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868_1*a*1"/>
  <p:tag name="KSO_WM_TEMPLATE_CATEGORY" val="custom"/>
  <p:tag name="KSO_WM_TEMPLATE_INDEX" val="20234868"/>
  <p:tag name="KSO_WM_UNIT_LAYERLEVEL" val="1"/>
  <p:tag name="KSO_WM_TAG_VERSION" val="3.0"/>
  <p:tag name="KSO_WM_BEAUTIFY_FLAG" val="#wm#"/>
  <p:tag name="KSO_WM_UNIT_TEXT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868_1*i*1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PICTURE_SUBTYPE" val="b"/>
  <p:tag name="KSO_WM_UNIT_VALUE" val="1142*138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868_1*d*1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868_1*i*2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868_1*i*3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868_1*i*4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868_1*i*5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868_1*i*6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868_1*i*7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868_1*i*8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868_1*i*9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868_1*i*10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34868_1*i*11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34868_1*i*12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34868_1*i*13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234868_1*i*14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234868_1*i*15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234868_1*i*16"/>
  <p:tag name="KSO_WM_TEMPLATE_CATEGORY" val="custom"/>
  <p:tag name="KSO_WM_TEMPLATE_INDEX" val="20234868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SUBTYPE" val="a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&#13;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根据需要可酌情增减文字，以便观者准确地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868_1*f*1"/>
  <p:tag name="KSO_WM_TEMPLATE_CATEGORY" val="custom"/>
  <p:tag name="KSO_WM_TEMPLATE_INDEX" val="20234868"/>
  <p:tag name="KSO_WM_UNIT_LAYERLEVEL" val="1"/>
  <p:tag name="KSO_WM_TAG_VERSION" val="3.0"/>
  <p:tag name="KSO_WM_BEAUTIFY_FLAG" val="#wm#"/>
  <p:tag name="KSO_WM_UNIT_TEXT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SLIDE_ID" val="custom2023486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5*462"/>
  <p:tag name="KSO_WM_SLIDE_POSITION" val="51*28"/>
  <p:tag name="KSO_WM_TAG_VERSION" val="3.0"/>
  <p:tag name="KSO_WM_BEAUTIFY_FLAG" val="#wm#"/>
  <p:tag name="KSO_WM_TEMPLATE_CATEGORY" val="custom"/>
  <p:tag name="KSO_WM_TEMPLATE_INDEX" val="20234868"/>
  <p:tag name="KSO_WM_SLIDE_LAYOUT" val="a_d_f"/>
  <p:tag name="KSO_WM_SLIDE_LAYOUT_CNT" val="1_1_1"/>
</p:tagLst>
</file>

<file path=ppt/tags/tag31.xml><?xml version="1.0" encoding="utf-8"?>
<p:tagLst xmlns:p="http://schemas.openxmlformats.org/presentationml/2006/main">
  <p:tag name="KSO_WM_UNIT_PIC_EFFECT" val="1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72_1*i*1"/>
  <p:tag name="KSO_WM_TEMPLATE_CATEGORY" val="custom"/>
  <p:tag name="KSO_WM_TEMPLATE_INDEX" val="20238472"/>
  <p:tag name="KSO_WM_UNIT_LAYERLEVEL" val="1"/>
  <p:tag name="KSO_WM_TAG_VERSION" val="3.0"/>
  <p:tag name="KSO_WM_UNIT_PIC_EFFECT" val="1"/>
</p:tagLst>
</file>

<file path=ppt/tags/tag33.xml><?xml version="1.0" encoding="utf-8"?>
<p:tagLst xmlns:p="http://schemas.openxmlformats.org/presentationml/2006/main">
  <p:tag name="KSO_WM_BEAUTIFY_FLAG" val="#wm#"/>
  <p:tag name="KSO_WM_UNIT_VALUE" val="2064*1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72_1*d*1"/>
  <p:tag name="KSO_WM_TEMPLATE_CATEGORY" val="custom"/>
  <p:tag name="KSO_WM_TEMPLATE_INDEX" val="20238472"/>
  <p:tag name="KSO_WM_UNIT_LAYERLEVEL" val="1"/>
  <p:tag name="KSO_WM_TAG_VERSION" val="3.0"/>
  <p:tag name="KSO_WM_UNIT_PIC_EFFECT" val="1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472_1*i*2"/>
  <p:tag name="KSO_WM_TEMPLATE_CATEGORY" val="custom"/>
  <p:tag name="KSO_WM_TEMPLATE_INDEX" val="20238472"/>
  <p:tag name="KSO_WM_UNIT_LAYERLEVEL" val="1"/>
  <p:tag name="KSO_WM_TAG_VERSION" val="3.0"/>
  <p:tag name="KSO_WM_UNIT_PIC_EFFECT" val="1"/>
</p:tagLst>
</file>

<file path=ppt/tags/tag35.xml><?xml version="1.0" encoding="utf-8"?>
<p:tagLst xmlns:p="http://schemas.openxmlformats.org/presentationml/2006/main">
  <p:tag name="KSO_WM_UNIT_PIC_EFFECT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79686_1*i*1"/>
  <p:tag name="KSO_WM_TEMPLATE_CATEGORY" val="custom"/>
  <p:tag name="KSO_WM_TEMPLATE_INDEX" val="40479686"/>
  <p:tag name="KSO_WM_UNIT_LAYERLEVEL" val="1"/>
  <p:tag name="KSO_WM_TAG_VERSION" val="3.0"/>
  <p:tag name="KSO_WM_BEAUTIFY_FLAG" val="#wm#"/>
  <p:tag name="KSO_WM_UNIT_PIC_EFFECT" val="1"/>
</p:tagLst>
</file>

<file path=ppt/tags/tag37.xml><?xml version="1.0" encoding="utf-8"?>
<p:tagLst xmlns:p="http://schemas.openxmlformats.org/presentationml/2006/main">
  <p:tag name="KSO_WM_UNIT_VALUE" val="2518*11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86_1*d*1"/>
  <p:tag name="KSO_WM_TEMPLATE_CATEGORY" val="custom"/>
  <p:tag name="KSO_WM_TEMPLATE_INDEX" val="40479686"/>
  <p:tag name="KSO_WM_UNIT_LAYERLEVEL" val="1"/>
  <p:tag name="KSO_WM_TAG_VERSION" val="3.0"/>
  <p:tag name="KSO_WM_BEAUTIFY_FLAG" val="#wm#"/>
  <p:tag name="KSO_WM_UNIT_PIC_EFFECT" val="1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829_1*a*1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d*1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VALUE" val="1209*1188"/>
  <p:tag name="KSO_WM_UNIT_TYPE" val="d"/>
  <p:tag name="KSO_WM_UNIT_INDEX" val="1"/>
  <p:tag name="KSO_WM_UNIT_PICTURE_SUBTYPE" val="b"/>
  <p:tag name="KSO_WM_UNIT_LINE_FORE_SCHEMECOLOR_INDEX" val="5"/>
  <p:tag name="KSO_WM_UNIT_LINE_FILL_TYPE" val="2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i*1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TYPE" val="i"/>
  <p:tag name="KSO_WM_UNIT_INDEX" val="1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i*2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TYPE" val="i"/>
  <p:tag name="KSO_WM_UNIT_INDEX" val="2"/>
  <p:tag name="KSO_WM_UNIT_LINE_FORE_SCHEMECOLOR_INDEX" val="5"/>
  <p:tag name="KSO_WM_UNIT_LINE_FILL_TYPE" val="2"/>
  <p:tag name="KSO_WM_UNIT_USESOURCEFORMAT_APPLY" val="0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i*3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TYPE" val="i"/>
  <p:tag name="KSO_WM_UNIT_INDEX" val="3"/>
  <p:tag name="KSO_WM_UNIT_LINE_FORE_SCHEMECOLOR_INDEX" val="5"/>
  <p:tag name="KSO_WM_UNIT_LINE_FILL_TYPE" val="2"/>
  <p:tag name="KSO_WM_UNIT_USESOURCEFORMAT_APPLY" val="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i*4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TYPE" val="i"/>
  <p:tag name="KSO_WM_UNIT_INDEX" val="4"/>
  <p:tag name="KSO_WM_UNIT_LINE_FORE_SCHEMECOLOR_INDEX" val="5"/>
  <p:tag name="KSO_WM_UNIT_LINE_FILL_TYPE" val="2"/>
  <p:tag name="KSO_WM_UNIT_USESOURCEFORMAT_APPLY" val="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i*5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TYPE" val="i"/>
  <p:tag name="KSO_WM_UNIT_INDEX" val="5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i*6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TYPE" val="i"/>
  <p:tag name="KSO_WM_UNIT_INDEX" val="6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828_2*l_h_f*1_3_1"/>
  <p:tag name="KSO_WM_TEMPLATE_CATEGORY" val="diagram"/>
  <p:tag name="KSO_WM_TEMPLATE_INDEX" val="20234828"/>
  <p:tag name="KSO_WM_UNIT_LAYERLEVEL" val="1_1_1"/>
  <p:tag name="KSO_WM_TAG_VERSION" val="3.0"/>
  <p:tag name="KSO_WM_UNIT_TEXT_FILL_FORE_SCHEMECOLOR_INDEX_BRIGHTNESS" val="0.35"/>
  <p:tag name="KSO_WM_UNIT_VALUE" val="36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您的项正文，文字是思想的提炼，请尽量言简意赅的阐述观点。单击输入项正文，文字是思想的提炼，请尽量言简意赅的阐述观点。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828_2*l_h_f*1_1_1"/>
  <p:tag name="KSO_WM_TEMPLATE_CATEGORY" val="diagram"/>
  <p:tag name="KSO_WM_TEMPLATE_INDEX" val="20234828"/>
  <p:tag name="KSO_WM_UNIT_LAYERLEVEL" val="1_1_1"/>
  <p:tag name="KSO_WM_TAG_VERSION" val="3.0"/>
  <p:tag name="KSO_WM_UNIT_TEXT_FILL_FORE_SCHEMECOLOR_INDEX_BRIGHTNESS" val="0.35"/>
  <p:tag name="KSO_WM_UNIT_VALUE" val="36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您的项正文，文字是思想的提炼，请尽量言简意赅的阐述观点。单击输入项正文，文字是思想的提炼，请尽量言简意赅的阐述观点。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4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828_2*l_h_f*1_2_1"/>
  <p:tag name="KSO_WM_TEMPLATE_CATEGORY" val="diagram"/>
  <p:tag name="KSO_WM_TEMPLATE_INDEX" val="20234828"/>
  <p:tag name="KSO_WM_UNIT_LAYERLEVEL" val="1_1_1"/>
  <p:tag name="KSO_WM_TAG_VERSION" val="3.0"/>
  <p:tag name="KSO_WM_UNIT_TEXT_FILL_FORE_SCHEMECOLOR_INDEX_BRIGHTNESS" val="0.35"/>
  <p:tag name="KSO_WM_UNIT_VALUE" val="36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您的项正文，文字是思想的提炼，言简意赅的阐述观点。单击输入项正文，文字是思想的提炼，请尽量言简意赅的阐述观点。"/>
  <p:tag name="KSO_WM_UNIT_LINE_FORE_SCHEMECOLOR_INDEX" val="-2"/>
  <p:tag name="KSO_WM_UNIT_TEXT_FILL_FORE_SCHEMECOLOR_INDEX" val="1"/>
  <p:tag name="KSO_WM_UNIT_TEXT_FILL_TYPE" val="1"/>
  <p:tag name="KSO_WM_UNIT_USESOURCEFORMAT_APPLY" val="0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7"/>
  <p:tag name="KSO_WM_UNIT_ID" val="diagram20234828_2*l_h_i*1_1_7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75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.xml><?xml version="1.0" encoding="utf-8"?>
<p:tagLst xmlns:p="http://schemas.openxmlformats.org/presentationml/2006/main">
  <p:tag name="KSO_WM_DIAGRAM_VIRTUALLY_FRAME" val="{&quot;height&quot;:281.16937007874014,&quot;left&quot;:241.84220472440947,&quot;top&quot;:153.743937007874,&quot;width&quot;:802.2297637795275}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4828_2*l_h_i*1_1_1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0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2"/>
  <p:tag name="KSO_WM_UNIT_ID" val="diagram20234828_2*l_h_i*1_1_2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4"/>
  <p:tag name="KSO_WM_UNIT_ID" val="diagram20234828_2*l_h_i*1_1_4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0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3"/>
  <p:tag name="KSO_WM_UNIT_ID" val="diagram20234828_2*l_h_i*1_1_3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0"/>
</p:tagLst>
</file>

<file path=ppt/tags/tag54.xml><?xml version="1.0" encoding="utf-8"?>
<p:tagLst xmlns:p="http://schemas.openxmlformats.org/presentationml/2006/main">
  <p:tag name="KSO_WM_UNIT_HIGHLIGHT" val="0"/>
  <p:tag name="KSO_WM_UNIT_DIAGRAM_ISNUMVISUAL" val="0"/>
  <p:tag name="KSO_WM_UNIT_TYPE" val="l_h_x"/>
  <p:tag name="KSO_WM_TEMPLATE_INDEX" val="20234828"/>
  <p:tag name="KSO_WM_TAG_VERSION" val="3.0"/>
  <p:tag name="KSO_WM_DIAGRAM_VERSION" val="3"/>
  <p:tag name="KSO_WM_DIAGRAM_COLOR_TEXT_CAN_REMOVE" val="n"/>
  <p:tag name="KSO_WM_DIAGRAM_MIN_ITEMCNT" val="2"/>
  <p:tag name="KSO_WM_UNIT_VALUE" val="69*80"/>
  <p:tag name="KSO_WM_UNIT_COMPATIBLE" val="0"/>
  <p:tag name="KSO_WM_UNIT_DIAGRAM_ISREFERUNIT" val="0"/>
  <p:tag name="KSO_WM_UNIT_INDEX" val="1_1_1"/>
  <p:tag name="KSO_WM_UNIT_ID" val="diagram20234828_2*l_h_x*1_1_1"/>
  <p:tag name="KSO_WM_TEMPLATE_CATEGORY" val="diagram"/>
  <p:tag name="KSO_WM_UNIT_LAYERLEVEL" val="1_1_1"/>
  <p:tag name="KSO_WM_DIAGRAM_GROUP_CODE" val="l1-1"/>
  <p:tag name="KSO_WM_DIAGRAM_COLOR_TRICK" val="1"/>
  <p:tag name="KSO_WM_DIAGRAM_MAX_ITEMCNT" val="4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7"/>
  <p:tag name="KSO_WM_UNIT_ID" val="diagram20234828_2*l_h_i*1_2_7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75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4828_2*l_h_i*1_2_1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2"/>
  <p:tag name="KSO_WM_UNIT_ID" val="diagram20234828_2*l_h_i*1_2_2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0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4"/>
  <p:tag name="KSO_WM_UNIT_ID" val="diagram20234828_2*l_h_i*1_2_4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3"/>
  <p:tag name="KSO_WM_UNIT_ID" val="diagram20234828_2*l_h_i*1_2_3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DIAGRAM_VIRTUALLY_FRAME" val="{&quot;height&quot;:281.16937007874014,&quot;left&quot;:241.84220472440947,&quot;top&quot;:153.743937007874,&quot;width&quot;:802.2297637795275}"/>
</p:tagLst>
</file>

<file path=ppt/tags/tag60.xml><?xml version="1.0" encoding="utf-8"?>
<p:tagLst xmlns:p="http://schemas.openxmlformats.org/presentationml/2006/main">
  <p:tag name="KSO_WM_UNIT_HIGHLIGHT" val="0"/>
  <p:tag name="KSO_WM_UNIT_DIAGRAM_ISNUMVISUAL" val="0"/>
  <p:tag name="KSO_WM_UNIT_TYPE" val="l_h_x"/>
  <p:tag name="KSO_WM_TEMPLATE_INDEX" val="20234828"/>
  <p:tag name="KSO_WM_TAG_VERSION" val="3.0"/>
  <p:tag name="KSO_WM_DIAGRAM_VERSION" val="3"/>
  <p:tag name="KSO_WM_DIAGRAM_COLOR_TEXT_CAN_REMOVE" val="n"/>
  <p:tag name="KSO_WM_DIAGRAM_MIN_ITEMCNT" val="2"/>
  <p:tag name="KSO_WM_UNIT_VALUE" val="80*80"/>
  <p:tag name="KSO_WM_UNIT_COMPATIBLE" val="0"/>
  <p:tag name="KSO_WM_UNIT_DIAGRAM_ISREFERUNIT" val="0"/>
  <p:tag name="KSO_WM_UNIT_INDEX" val="1_2_1"/>
  <p:tag name="KSO_WM_UNIT_ID" val="diagram20234828_2*l_h_x*1_2_1"/>
  <p:tag name="KSO_WM_TEMPLATE_CATEGORY" val="diagram"/>
  <p:tag name="KSO_WM_UNIT_LAYERLEVEL" val="1_1_1"/>
  <p:tag name="KSO_WM_DIAGRAM_GROUP_CODE" val="l1-1"/>
  <p:tag name="KSO_WM_DIAGRAM_COLOR_TRICK" val="1"/>
  <p:tag name="KSO_WM_DIAGRAM_MAX_ITEMCNT" val="4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7"/>
  <p:tag name="KSO_WM_UNIT_ID" val="diagram20234828_2*l_h_i*1_3_7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75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4828_2*l_h_i*1_3_1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0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2"/>
  <p:tag name="KSO_WM_UNIT_ID" val="diagram20234828_2*l_h_i*1_3_2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0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4"/>
  <p:tag name="KSO_WM_UNIT_ID" val="diagram20234828_2*l_h_i*1_3_4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0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3"/>
  <p:tag name="KSO_WM_UNIT_ID" val="diagram20234828_2*l_h_i*1_3_3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0"/>
</p:tagLst>
</file>

<file path=ppt/tags/tag66.xml><?xml version="1.0" encoding="utf-8"?>
<p:tagLst xmlns:p="http://schemas.openxmlformats.org/presentationml/2006/main">
  <p:tag name="KSO_WM_UNIT_HIGHLIGHT" val="0"/>
  <p:tag name="KSO_WM_UNIT_DIAGRAM_ISNUMVISUAL" val="0"/>
  <p:tag name="KSO_WM_UNIT_TYPE" val="l_h_x"/>
  <p:tag name="KSO_WM_TEMPLATE_INDEX" val="20234828"/>
  <p:tag name="KSO_WM_TAG_VERSION" val="3.0"/>
  <p:tag name="KSO_WM_DIAGRAM_VERSION" val="3"/>
  <p:tag name="KSO_WM_DIAGRAM_COLOR_TEXT_CAN_REMOVE" val="n"/>
  <p:tag name="KSO_WM_DIAGRAM_MIN_ITEMCNT" val="2"/>
  <p:tag name="KSO_WM_UNIT_VALUE" val="74*80"/>
  <p:tag name="KSO_WM_UNIT_COMPATIBLE" val="0"/>
  <p:tag name="KSO_WM_UNIT_DIAGRAM_ISREFERUNIT" val="0"/>
  <p:tag name="KSO_WM_UNIT_INDEX" val="1_3_1"/>
  <p:tag name="KSO_WM_UNIT_ID" val="diagram20234828_2*l_h_x*1_3_1"/>
  <p:tag name="KSO_WM_TEMPLATE_CATEGORY" val="diagram"/>
  <p:tag name="KSO_WM_UNIT_LAYERLEVEL" val="1_1_1"/>
  <p:tag name="KSO_WM_DIAGRAM_GROUP_CODE" val="l1-1"/>
  <p:tag name="KSO_WM_DIAGRAM_COLOR_TRICK" val="1"/>
  <p:tag name="KSO_WM_DIAGRAM_MAX_ITEMCNT" val="4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5"/>
  <p:tag name="KSO_WM_UNIT_ID" val="diagram20234828_2*l_h_i*1_1_5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6"/>
  <p:tag name="KSO_WM_UNIT_ID" val="diagram20234828_2*l_h_i*1_1_6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5"/>
  <p:tag name="KSO_WM_UNIT_ID" val="diagram20234828_2*l_h_i*1_2_5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7.xml><?xml version="1.0" encoding="utf-8"?>
<p:tagLst xmlns:p="http://schemas.openxmlformats.org/presentationml/2006/main">
  <p:tag name="KSO_WM_DIAGRAM_VIRTUALLY_FRAME" val="{&quot;height&quot;:281.16937007874014,&quot;left&quot;:241.84220472440947,&quot;top&quot;:153.743937007874,&quot;width&quot;:802.2297637795275}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6"/>
  <p:tag name="KSO_WM_UNIT_ID" val="diagram20234828_2*l_h_i*1_2_6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5"/>
  <p:tag name="KSO_WM_UNIT_ID" val="diagram20234828_2*l_h_i*1_3_5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6"/>
  <p:tag name="KSO_WM_UNIT_ID" val="diagram20234828_2*l_h_i*1_3_6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1.3576377952756,&quot;left&quot;:59.83779832734835,&quot;top&quot;:118.74236220472442,&quot;width&quot;:417.1499938964844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0"/>
</p:tagLst>
</file>

<file path=ppt/tags/tag73.xml><?xml version="1.0" encoding="utf-8"?>
<p:tagLst xmlns:p="http://schemas.openxmlformats.org/presentationml/2006/main">
  <p:tag name="KSO_WM_SLIDE_ID" val="custom20234829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4829"/>
  <p:tag name="KSO_WM_SLIDE_TYPE" val="text"/>
  <p:tag name="KSO_WM_SLIDE_SUBTYPE" val="picTxt"/>
  <p:tag name="KSO_WM_SLIDE_SIZE" val="399.326*371.358"/>
  <p:tag name="KSO_WM_SLIDE_POSITION" val="68.75*118.742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8.xml><?xml version="1.0" encoding="utf-8"?>
<p:tagLst xmlns:p="http://schemas.openxmlformats.org/presentationml/2006/main">
  <p:tag name="KSO_WM_DIAGRAM_VIRTUALLY_FRAME" val="{&quot;height&quot;:281.16937007874014,&quot;left&quot;:241.84220472440947,&quot;top&quot;:153.743937007874,&quot;width&quot;:802.2297637795275}"/>
</p:tagLst>
</file>

<file path=ppt/tags/tag9.xml><?xml version="1.0" encoding="utf-8"?>
<p:tagLst xmlns:p="http://schemas.openxmlformats.org/presentationml/2006/main">
  <p:tag name="KSO_WM_DIAGRAM_VIRTUALLY_FRAME" val="{&quot;height&quot;:281.16937007874014,&quot;left&quot;:241.84220472440947,&quot;top&quot;:153.743937007874,&quot;width&quot;:802.229763779527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72C57"/>
      </a:accent1>
      <a:accent2>
        <a:srgbClr val="FE6833"/>
      </a:accent2>
      <a:accent3>
        <a:srgbClr val="FDD4DD"/>
      </a:accent3>
      <a:accent4>
        <a:srgbClr val="FE6833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1923</Words>
  <Application>WPS 演示</Application>
  <PresentationFormat/>
  <Paragraphs>161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OPPOSans R</vt:lpstr>
      <vt:lpstr>OPPOSans B</vt:lpstr>
      <vt:lpstr>OPPOSans M</vt:lpstr>
      <vt:lpstr>Source Han Sans</vt:lpstr>
      <vt:lpstr>OPPOSans L</vt:lpstr>
      <vt:lpstr>Source Han Sans CN Bold</vt:lpstr>
      <vt:lpstr>思源黑体 CN Regular</vt:lpstr>
      <vt:lpstr>OPPOSans H</vt:lpstr>
      <vt:lpstr>等线</vt:lpstr>
      <vt:lpstr>微软雅黑</vt:lpstr>
      <vt:lpstr>Arial Unicode MS</vt:lpstr>
      <vt:lpstr>Calibri</vt:lpstr>
      <vt:lpstr>MiSans Normal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2.1饮食：吃对顺序，快乐减负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3.4 正确认识体重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.</cp:lastModifiedBy>
  <cp:revision>6</cp:revision>
  <dcterms:created xsi:type="dcterms:W3CDTF">2025-05-10T12:22:00Z</dcterms:created>
  <dcterms:modified xsi:type="dcterms:W3CDTF">2025-12-11T01:26:03Z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F9725B53686045FDAF2CFE299685EAD5_12</vt:lpwstr>
  </property>
  <property fmtid="{D5CDD505-2E9C-101B-9397-08002B2CF9AE}" pid="3" name="KSOProductBuildVer">
    <vt:lpwstr>2052-12.1.0.24034</vt:lpwstr>
  </property>
</Properties>
</file>