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44"/>
  </p:handoutMasterIdLst>
  <p:sldIdLst>
    <p:sldId id="323" r:id="rId3"/>
    <p:sldId id="257" r:id="rId4"/>
    <p:sldId id="315" r:id="rId5"/>
    <p:sldId id="313" r:id="rId6"/>
    <p:sldId id="258" r:id="rId7"/>
    <p:sldId id="259" r:id="rId8"/>
    <p:sldId id="262" r:id="rId9"/>
    <p:sldId id="263" r:id="rId10"/>
    <p:sldId id="265" r:id="rId11"/>
    <p:sldId id="316" r:id="rId13"/>
    <p:sldId id="268" r:id="rId14"/>
    <p:sldId id="269" r:id="rId15"/>
    <p:sldId id="270" r:id="rId16"/>
    <p:sldId id="271" r:id="rId17"/>
    <p:sldId id="317" r:id="rId18"/>
    <p:sldId id="274" r:id="rId19"/>
    <p:sldId id="275" r:id="rId20"/>
    <p:sldId id="277" r:id="rId21"/>
    <p:sldId id="318" r:id="rId22"/>
    <p:sldId id="279" r:id="rId23"/>
    <p:sldId id="280" r:id="rId24"/>
    <p:sldId id="281" r:id="rId25"/>
    <p:sldId id="282" r:id="rId26"/>
    <p:sldId id="283" r:id="rId27"/>
    <p:sldId id="319" r:id="rId28"/>
    <p:sldId id="284" r:id="rId29"/>
    <p:sldId id="309" r:id="rId30"/>
    <p:sldId id="320" r:id="rId31"/>
    <p:sldId id="286" r:id="rId32"/>
    <p:sldId id="287" r:id="rId33"/>
    <p:sldId id="288" r:id="rId34"/>
    <p:sldId id="289" r:id="rId35"/>
    <p:sldId id="290" r:id="rId36"/>
    <p:sldId id="291" r:id="rId37"/>
    <p:sldId id="294" r:id="rId38"/>
    <p:sldId id="321" r:id="rId39"/>
    <p:sldId id="297" r:id="rId40"/>
    <p:sldId id="298" r:id="rId41"/>
    <p:sldId id="322" r:id="rId42"/>
    <p:sldId id="314"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246"/>
    <a:srgbClr val="349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5" d="100"/>
          <a:sy n="75" d="100"/>
        </p:scale>
        <p:origin x="1206"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F88E-5E3C-448D-B5D7-D8A9CF6692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4F570-3913-4F77-9CF8-02681E61FE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宋体" panose="02010600030101010101" pitchFamily="2" charset="-122"/>
              </a:defRPr>
            </a:lvl1pPr>
            <a:lvl2pPr marL="742950" indent="-285750" eaLnBrk="0" hangingPunct="0">
              <a:defRPr sz="4400">
                <a:solidFill>
                  <a:schemeClr val="tx2"/>
                </a:solidFill>
                <a:latin typeface="Arial" panose="020B0604020202020204" pitchFamily="34" charset="0"/>
                <a:ea typeface="宋体" panose="02010600030101010101" pitchFamily="2" charset="-122"/>
              </a:defRPr>
            </a:lvl2pPr>
            <a:lvl3pPr marL="1143000" indent="-228600" eaLnBrk="0" hangingPunct="0">
              <a:defRPr sz="4400">
                <a:solidFill>
                  <a:schemeClr val="tx2"/>
                </a:solidFill>
                <a:latin typeface="Arial" panose="020B0604020202020204" pitchFamily="34" charset="0"/>
                <a:ea typeface="宋体" panose="02010600030101010101" pitchFamily="2" charset="-122"/>
              </a:defRPr>
            </a:lvl3pPr>
            <a:lvl4pPr marL="1600200" indent="-228600" eaLnBrk="0" hangingPunct="0">
              <a:defRPr sz="4400">
                <a:solidFill>
                  <a:schemeClr val="tx2"/>
                </a:solidFill>
                <a:latin typeface="Arial" panose="020B0604020202020204" pitchFamily="34" charset="0"/>
                <a:ea typeface="宋体" panose="02010600030101010101" pitchFamily="2" charset="-122"/>
              </a:defRPr>
            </a:lvl4pPr>
            <a:lvl5pPr marL="2057400" indent="-228600" eaLnBrk="0" hangingPunct="0">
              <a:defRPr sz="4400">
                <a:solidFill>
                  <a:schemeClr val="tx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fld id="{EB3397CF-DDF2-4A6D-A386-3F5F67B5322E}" type="slidenum">
              <a:rPr lang="en-US" altLang="zh-CN" sz="1200">
                <a:solidFill>
                  <a:schemeClr val="tx1"/>
                </a:solidFill>
              </a:rPr>
            </a:fld>
            <a:endParaRPr lang="en-US" altLang="zh-CN" sz="1200">
              <a:solidFill>
                <a:schemeClr val="tx1"/>
              </a:solidFill>
            </a:endParaRPr>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t>陈晓旭演林黛玉，欧阳奋强扮演的贾宝玉 。</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descr="绿色的彩虹&#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2" y="0"/>
            <a:ext cx="12179296" cy="6858000"/>
          </a:xfrm>
          <a:prstGeom prst="rect">
            <a:avLst/>
          </a:prstGeom>
        </p:spPr>
      </p:pic>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descr="图片包含 形状&#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b="87843"/>
          <a:stretch>
            <a:fillRect/>
          </a:stretch>
        </p:blipFill>
        <p:spPr>
          <a:xfrm flipH="1" flipV="1">
            <a:off x="6352" y="5585012"/>
            <a:ext cx="12191999" cy="1272988"/>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301496"/>
            <a:ext cx="730624" cy="730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4.wdp"/><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8.wdp"/><Relationship Id="rId1"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2.wdp"/><Relationship Id="rId1" Type="http://schemas.openxmlformats.org/officeDocument/2006/relationships/image" Target="../media/image41.png"/></Relationships>
</file>

<file path=ppt/slides/_rels/slide3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46.wdp"/><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6.png"/><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15.png"/><Relationship Id="rId2" Type="http://schemas.openxmlformats.org/officeDocument/2006/relationships/image" Target="../media/image14.png"/><Relationship Id="rId11" Type="http://schemas.openxmlformats.org/officeDocument/2006/relationships/slideLayout" Target="../slideLayouts/slideLayout1.xml"/><Relationship Id="rId10" Type="http://schemas.openxmlformats.org/officeDocument/2006/relationships/image" Target="../media/image12.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microsoft.com/office/2007/relationships/hdphoto" Target="../media/image22.wdp"/><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C:/Users/杨涛/Desktop/中心图片.jpg中心图片"/>
          <p:cNvPicPr/>
          <p:nvPr>
            <p:custDataLst>
              <p:tags r:id="rId1"/>
            </p:custDataLst>
          </p:nvPr>
        </p:nvPicPr>
        <p:blipFill rotWithShape="1">
          <a:blip r:embed="rId2"/>
          <a:srcRect t="29642" b="29642"/>
          <a:stretch>
            <a:fillRect/>
          </a:stretch>
        </p:blipFill>
        <p:spPr>
          <a:xfrm>
            <a:off x="871855" y="3002915"/>
            <a:ext cx="10620000" cy="3492000"/>
          </a:xfrm>
          <a:prstGeom prst="rect">
            <a:avLst/>
          </a:prstGeom>
          <a:effectLst>
            <a:softEdge rad="673100"/>
          </a:effectLst>
        </p:spPr>
      </p:pic>
      <p:sp>
        <p:nvSpPr>
          <p:cNvPr id="10" name="文本框 9"/>
          <p:cNvSpPr txBox="1"/>
          <p:nvPr/>
        </p:nvSpPr>
        <p:spPr>
          <a:xfrm>
            <a:off x="3521075" y="2411095"/>
            <a:ext cx="5321300" cy="460375"/>
          </a:xfrm>
          <a:prstGeom prst="rect">
            <a:avLst/>
          </a:prstGeom>
          <a:noFill/>
        </p:spPr>
        <p:txBody>
          <a:bodyPr wrap="square" rtlCol="0">
            <a:spAutoFit/>
          </a:bodyPr>
          <a:lstStyle/>
          <a:p>
            <a:pPr algn="ctr"/>
            <a:r>
              <a:rPr lang="zh-CN" altLang="en-US" sz="2400">
                <a:sym typeface="+mn-ea"/>
              </a:rPr>
              <a:t>关东街汤逊湖社区卫生服务中心</a:t>
            </a:r>
            <a:endParaRPr lang="zh-CN" altLang="en-US" sz="2400" dirty="0">
              <a:latin typeface="汉仪文黑-85W" panose="00020600040101010101" pitchFamily="18" charset="-122"/>
              <a:ea typeface="汉仪文黑-85W" panose="00020600040101010101" pitchFamily="18" charset="-122"/>
            </a:endParaRPr>
          </a:p>
        </p:txBody>
      </p:sp>
      <p:sp>
        <p:nvSpPr>
          <p:cNvPr id="7" name="文本框 6"/>
          <p:cNvSpPr txBox="1"/>
          <p:nvPr/>
        </p:nvSpPr>
        <p:spPr>
          <a:xfrm>
            <a:off x="351790" y="-12700"/>
            <a:ext cx="11487785" cy="1999615"/>
          </a:xfrm>
          <a:prstGeom prst="rect">
            <a:avLst/>
          </a:prstGeom>
          <a:noFill/>
        </p:spPr>
        <p:txBody>
          <a:bodyPr wrap="square" rtlCol="0">
            <a:spAutoFit/>
          </a:bodyPr>
          <a:lstStyle/>
          <a:p>
            <a:pPr algn="ctr"/>
            <a:endParaRPr lang="zh-CN" altLang="en-US" sz="4400" dirty="0">
              <a:gradFill>
                <a:gsLst>
                  <a:gs pos="0">
                    <a:srgbClr val="002060"/>
                  </a:gs>
                  <a:gs pos="94000">
                    <a:schemeClr val="accent5">
                      <a:lumMod val="75000"/>
                    </a:schemeClr>
                  </a:gs>
                </a:gsLst>
                <a:lin ang="16200000" scaled="1"/>
              </a:gradFill>
              <a:latin typeface="汉仪文黑-85W" panose="00020600040101010101" pitchFamily="18" charset="-122"/>
              <a:ea typeface="汉仪文黑-85W" panose="00020600040101010101" pitchFamily="18" charset="-122"/>
            </a:endParaRPr>
          </a:p>
          <a:p>
            <a:pPr algn="ctr"/>
            <a:r>
              <a:rPr lang="zh-CN" altLang="en-US" sz="80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肺结核防治知识讲座</a:t>
            </a:r>
            <a:endParaRPr lang="zh-CN" sz="4400" dirty="0">
              <a:gradFill>
                <a:gsLst>
                  <a:gs pos="0">
                    <a:srgbClr val="002060"/>
                  </a:gs>
                  <a:gs pos="94000">
                    <a:schemeClr val="accent5">
                      <a:lumMod val="75000"/>
                    </a:schemeClr>
                  </a:gs>
                </a:gsLst>
                <a:lin ang="16200000" scaled="1"/>
              </a:gradFill>
              <a:latin typeface="汉仪文黑-85W" panose="00020600040101010101" pitchFamily="18" charset="-122"/>
              <a:ea typeface="汉仪文黑-85W"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1466203" y="1906927"/>
            <a:ext cx="9259594" cy="1323439"/>
          </a:xfrm>
          <a:prstGeom prst="rect">
            <a:avLst/>
          </a:prstGeom>
          <a:noFill/>
        </p:spPr>
        <p:txBody>
          <a:bodyPr wrap="square">
            <a:spAutoFit/>
          </a:bodyPr>
          <a:lstStyle/>
          <a:p>
            <a:pPr algn="dist"/>
            <a:r>
              <a:rPr lang="zh-CN" altLang="en-US" sz="80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什么是肺结核</a:t>
            </a:r>
            <a:endParaRPr lang="zh-CN" altLang="en-US" sz="80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5039310" y="1960200"/>
            <a:ext cx="6055659" cy="2937599"/>
          </a:xfrm>
          <a:prstGeom prst="rect">
            <a:avLst/>
          </a:prstGeom>
          <a:noFill/>
        </p:spPr>
        <p:txBody>
          <a:bodyPr wrap="square">
            <a:spAutoFit/>
          </a:bodyPr>
          <a:lstStyle/>
          <a:p>
            <a:pPr>
              <a:lnSpc>
                <a:spcPct val="130000"/>
              </a:lnSpc>
              <a:spcBef>
                <a:spcPct val="0"/>
              </a:spcBef>
            </a:pPr>
            <a:r>
              <a:rPr lang="en-US" altLang="zh-CN" dirty="0">
                <a:solidFill>
                  <a:schemeClr val="accent4">
                    <a:lumMod val="10000"/>
                  </a:schemeClr>
                </a:solidFill>
                <a:cs typeface="+mn-ea"/>
                <a:sym typeface="+mn-lt"/>
              </a:rPr>
              <a:t>        </a:t>
            </a:r>
            <a:r>
              <a:rPr lang="zh-CN" altLang="en-US" dirty="0">
                <a:solidFill>
                  <a:schemeClr val="accent4">
                    <a:lumMod val="10000"/>
                  </a:schemeClr>
                </a:solidFill>
                <a:cs typeface="+mn-ea"/>
                <a:sym typeface="+mn-lt"/>
              </a:rPr>
              <a:t>结核病是人类历史上最古老的疾病之一，人类与结核病的斗争史至少有两千多年。</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      </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       希腊于公元前就阐述了将结核病人搬迁到寺院或山区，加强营养、喝鲜牛奶等。</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       </a:t>
            </a:r>
            <a:endParaRPr lang="zh-CN" altLang="en-US" dirty="0">
              <a:solidFill>
                <a:schemeClr val="accent4">
                  <a:lumMod val="10000"/>
                </a:schemeClr>
              </a:solidFill>
              <a:cs typeface="+mn-ea"/>
              <a:sym typeface="+mn-lt"/>
            </a:endParaRPr>
          </a:p>
          <a:p>
            <a:pPr>
              <a:lnSpc>
                <a:spcPct val="130000"/>
              </a:lnSpc>
              <a:spcBef>
                <a:spcPct val="0"/>
              </a:spcBef>
            </a:pPr>
            <a:r>
              <a:rPr lang="en-US" altLang="zh-CN" dirty="0">
                <a:solidFill>
                  <a:schemeClr val="accent4">
                    <a:lumMod val="10000"/>
                  </a:schemeClr>
                </a:solidFill>
                <a:cs typeface="+mn-ea"/>
                <a:sym typeface="+mn-lt"/>
              </a:rPr>
              <a:t>       19</a:t>
            </a:r>
            <a:r>
              <a:rPr lang="zh-CN" altLang="en-US" dirty="0">
                <a:solidFill>
                  <a:schemeClr val="accent4">
                    <a:lumMod val="10000"/>
                  </a:schemeClr>
                </a:solidFill>
                <a:cs typeface="+mn-ea"/>
                <a:sym typeface="+mn-lt"/>
              </a:rPr>
              <a:t>世纪，欧洲工业革命时期，发生结核病暴发流行，夺去了无数人的生命，当时把结核病称之为白色瘟疫。</a:t>
            </a:r>
            <a:endParaRPr lang="zh-CN" altLang="en-US" dirty="0">
              <a:solidFill>
                <a:schemeClr val="accent4">
                  <a:lumMod val="10000"/>
                </a:schemeClr>
              </a:solidFill>
              <a:cs typeface="+mn-ea"/>
              <a:sym typeface="+mn-lt"/>
            </a:endParaRPr>
          </a:p>
        </p:txBody>
      </p:sp>
      <p:sp>
        <p:nvSpPr>
          <p:cNvPr id="3" name="文本框 2"/>
          <p:cNvSpPr txBox="1"/>
          <p:nvPr/>
        </p:nvSpPr>
        <p:spPr>
          <a:xfrm>
            <a:off x="1321234" y="327456"/>
            <a:ext cx="2587378"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什么是肺结核</a:t>
            </a:r>
            <a:endParaRPr lang="zh-CN" altLang="en-US" dirty="0">
              <a:sym typeface="+mn-lt"/>
            </a:endParaRPr>
          </a:p>
        </p:txBody>
      </p:sp>
      <p:pic>
        <p:nvPicPr>
          <p:cNvPr id="4" name="图片 3" descr="卡通人物&#10;&#10;描述已自动生成"/>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backgroundRemoval t="5412" b="99529" l="10000" r="90000">
                        <a14:foregroundMark x1="63000" y1="12471" x2="83200" y2="52000"/>
                        <a14:foregroundMark x1="61400" y1="5882" x2="63800" y2="15765"/>
                        <a14:foregroundMark x1="52800" y1="9176" x2="56800" y2="17882"/>
                        <a14:foregroundMark x1="54400" y1="54353" x2="57800" y2="55294"/>
                        <a14:foregroundMark x1="60600" y1="47765" x2="62000" y2="59294"/>
                        <a14:foregroundMark x1="62000" y1="59294" x2="61200" y2="61412"/>
                        <a14:foregroundMark x1="29400" y1="87765" x2="47000" y2="95294"/>
                        <a14:foregroundMark x1="47000" y1="95294" x2="58600" y2="96471"/>
                        <a14:foregroundMark x1="61600" y1="99059" x2="51400" y2="95059"/>
                        <a14:foregroundMark x1="67200" y1="33882" x2="80000" y2="41412"/>
                        <a14:foregroundMark x1="29800" y1="86353" x2="32000" y2="98588"/>
                        <a14:foregroundMark x1="32000" y1="98588" x2="33200" y2="99529"/>
                        <a14:foregroundMark x1="80400" y1="11529" x2="65800" y2="35765"/>
                        <a14:foregroundMark x1="65800" y1="35765" x2="58000" y2="38824"/>
                        <a14:foregroundMark x1="82600" y1="13412" x2="83800" y2="49412"/>
                        <a14:foregroundMark x1="83800" y1="49412" x2="79200" y2="61882"/>
                        <a14:foregroundMark x1="88600" y1="25176" x2="88000" y2="33412"/>
                        <a14:foregroundMark x1="89600" y1="13176" x2="58600" y2="12000"/>
                        <a14:foregroundMark x1="58600" y1="12000" x2="58600" y2="12000"/>
                        <a14:foregroundMark x1="72800" y1="12941" x2="72200" y2="16471"/>
                      </a14:backgroundRemoval>
                    </a14:imgEffect>
                  </a14:imgLayer>
                </a14:imgProps>
              </a:ext>
              <a:ext uri="{28A0092B-C50C-407E-A947-70E740481C1C}">
                <a14:useLocalDpi xmlns:a14="http://schemas.microsoft.com/office/drawing/2010/main" val="0"/>
              </a:ext>
            </a:extLst>
          </a:blip>
          <a:stretch>
            <a:fillRect/>
          </a:stretch>
        </p:blipFill>
        <p:spPr>
          <a:xfrm>
            <a:off x="-35859" y="2259105"/>
            <a:ext cx="4800856" cy="40807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barn(inVertical)">
                                      <p:cBhvr>
                                        <p:cTn id="11"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Rot="1" noChangeArrowheads="1"/>
          </p:cNvSpPr>
          <p:nvPr>
            <p:ph type="title" idx="4294967295"/>
          </p:nvPr>
        </p:nvSpPr>
        <p:spPr>
          <a:xfrm>
            <a:off x="1321234" y="2785666"/>
            <a:ext cx="5303684" cy="1501821"/>
          </a:xfrm>
          <a:noFill/>
        </p:spPr>
        <p:txBody>
          <a:bodyPr wrap="square">
            <a:spAutoFit/>
          </a:bodyPr>
          <a:lstStyle/>
          <a:p>
            <a:pPr>
              <a:lnSpc>
                <a:spcPct val="130000"/>
              </a:lnSpc>
              <a:buFont typeface="Wingdings 2" panose="05020102010507070707" pitchFamily="18" charset="2"/>
            </a:pPr>
            <a:r>
              <a:rPr lang="zh-CN" altLang="en-US" sz="1800" dirty="0">
                <a:solidFill>
                  <a:schemeClr val="accent4">
                    <a:lumMod val="10000"/>
                  </a:schemeClr>
                </a:solidFill>
                <a:latin typeface="+mn-lt"/>
                <a:ea typeface="+mn-ea"/>
                <a:cs typeface="+mn-ea"/>
                <a:sym typeface="+mn-lt"/>
              </a:rPr>
              <a:t>      我国过去有一句俗话叫“十痨九死”，“痨”指的就是结核病，当时由于没有特效的药物，结核病的死亡率相当高。解放前，外国人讥笑中国人是“东亚病夫”，也主要是指结核病。</a:t>
            </a:r>
            <a:endParaRPr lang="zh-CN" altLang="en-US" sz="1800" dirty="0">
              <a:solidFill>
                <a:schemeClr val="accent4">
                  <a:lumMod val="10000"/>
                </a:schemeClr>
              </a:solidFill>
              <a:latin typeface="+mn-lt"/>
              <a:ea typeface="+mn-ea"/>
              <a:cs typeface="+mn-ea"/>
              <a:sym typeface="+mn-lt"/>
            </a:endParaRPr>
          </a:p>
        </p:txBody>
      </p:sp>
      <p:sp>
        <p:nvSpPr>
          <p:cNvPr id="3" name="文本框 2"/>
          <p:cNvSpPr txBox="1"/>
          <p:nvPr/>
        </p:nvSpPr>
        <p:spPr>
          <a:xfrm>
            <a:off x="1321234" y="327456"/>
            <a:ext cx="2587378"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什么是肺结核</a:t>
            </a:r>
            <a:endParaRPr lang="zh-CN" altLang="en-US" dirty="0">
              <a:sym typeface="+mn-lt"/>
            </a:endParaRPr>
          </a:p>
        </p:txBody>
      </p:sp>
      <p:pic>
        <p:nvPicPr>
          <p:cNvPr id="6" name="图片 5" descr="图片包含 白板&#10;&#10;描述已自动生成"/>
          <p:cNvPicPr>
            <a:picLocks noChangeAspect="1"/>
          </p:cNvPicPr>
          <p:nvPr/>
        </p:nvPicPr>
        <p:blipFill rotWithShape="1">
          <a:blip r:embed="rId1">
            <a:clrChange>
              <a:clrFrom>
                <a:srgbClr val="EEE7DD"/>
              </a:clrFrom>
              <a:clrTo>
                <a:srgbClr val="EEE7DD">
                  <a:alpha val="0"/>
                </a:srgbClr>
              </a:clrTo>
            </a:clrChange>
            <a:extLst>
              <a:ext uri="{28A0092B-C50C-407E-A947-70E740481C1C}">
                <a14:useLocalDpi xmlns:a14="http://schemas.microsoft.com/office/drawing/2010/main" val="0"/>
              </a:ext>
            </a:extLst>
          </a:blip>
          <a:srcRect l="18916" t="6195" r="34768" b="7124"/>
          <a:stretch>
            <a:fillRect/>
          </a:stretch>
        </p:blipFill>
        <p:spPr>
          <a:xfrm>
            <a:off x="7252448" y="1613647"/>
            <a:ext cx="3964034" cy="3953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idx="4294967295"/>
          </p:nvPr>
        </p:nvSpPr>
        <p:spPr>
          <a:xfrm>
            <a:off x="1125070" y="1725706"/>
            <a:ext cx="5777754" cy="3581400"/>
          </a:xfrm>
        </p:spPr>
        <p:txBody>
          <a:bodyPr>
            <a:normAutofit/>
          </a:bodyPr>
          <a:lstStyle/>
          <a:p>
            <a:pPr algn="l" eaLnBrk="1" hangingPunct="1">
              <a:lnSpc>
                <a:spcPct val="130000"/>
              </a:lnSpc>
              <a:defRPr/>
            </a:pPr>
            <a:r>
              <a:rPr lang="zh-CN" altLang="en-US" sz="1800" dirty="0">
                <a:solidFill>
                  <a:schemeClr val="accent4">
                    <a:lumMod val="10000"/>
                  </a:schemeClr>
                </a:solidFill>
                <a:latin typeface="+mn-lt"/>
                <a:ea typeface="+mn-ea"/>
                <a:cs typeface="+mn-ea"/>
                <a:sym typeface="+mn-lt"/>
              </a:rPr>
              <a:t>结核病是由一种</a:t>
            </a:r>
            <a:r>
              <a:rPr lang="zh-CN" altLang="en-US" sz="1800" dirty="0">
                <a:solidFill>
                  <a:srgbClr val="FF0000"/>
                </a:solidFill>
                <a:latin typeface="+mn-lt"/>
                <a:ea typeface="+mn-ea"/>
                <a:cs typeface="+mn-ea"/>
                <a:sym typeface="+mn-lt"/>
              </a:rPr>
              <a:t>结核杆菌</a:t>
            </a:r>
            <a:r>
              <a:rPr lang="zh-CN" altLang="en-US" sz="1800" dirty="0">
                <a:solidFill>
                  <a:schemeClr val="accent4">
                    <a:lumMod val="10000"/>
                  </a:schemeClr>
                </a:solidFill>
                <a:latin typeface="+mn-lt"/>
                <a:ea typeface="+mn-ea"/>
                <a:cs typeface="+mn-ea"/>
                <a:sym typeface="+mn-lt"/>
              </a:rPr>
              <a:t>引起的慢性传染病。</a:t>
            </a:r>
            <a:br>
              <a:rPr lang="en-US" altLang="zh-CN" sz="1800" dirty="0">
                <a:solidFill>
                  <a:schemeClr val="accent4">
                    <a:lumMod val="10000"/>
                  </a:schemeClr>
                </a:solidFill>
                <a:latin typeface="+mn-lt"/>
                <a:ea typeface="+mn-ea"/>
                <a:cs typeface="+mn-ea"/>
                <a:sym typeface="+mn-lt"/>
              </a:rPr>
            </a:br>
            <a:br>
              <a:rPr lang="en-US" altLang="zh-CN" sz="1800" dirty="0">
                <a:solidFill>
                  <a:schemeClr val="accent4">
                    <a:lumMod val="10000"/>
                  </a:schemeClr>
                </a:solidFill>
                <a:latin typeface="+mn-lt"/>
                <a:ea typeface="+mn-ea"/>
                <a:cs typeface="+mn-ea"/>
                <a:sym typeface="+mn-lt"/>
              </a:rPr>
            </a:br>
            <a:r>
              <a:rPr lang="zh-CN" altLang="en-US" sz="1800" dirty="0">
                <a:solidFill>
                  <a:schemeClr val="accent4">
                    <a:lumMod val="10000"/>
                  </a:schemeClr>
                </a:solidFill>
                <a:latin typeface="+mn-lt"/>
                <a:ea typeface="+mn-ea"/>
                <a:cs typeface="+mn-ea"/>
                <a:sym typeface="+mn-lt"/>
              </a:rPr>
              <a:t>结核病可以发生在人体的各个部位，</a:t>
            </a:r>
            <a:r>
              <a:rPr lang="en-US" altLang="zh-CN" sz="1800" dirty="0">
                <a:solidFill>
                  <a:schemeClr val="accent4">
                    <a:lumMod val="10000"/>
                  </a:schemeClr>
                </a:solidFill>
                <a:latin typeface="+mn-lt"/>
                <a:ea typeface="+mn-ea"/>
                <a:cs typeface="+mn-ea"/>
                <a:sym typeface="+mn-lt"/>
              </a:rPr>
              <a:t>90%</a:t>
            </a:r>
            <a:r>
              <a:rPr lang="zh-CN" altLang="en-US" sz="1800" dirty="0">
                <a:solidFill>
                  <a:schemeClr val="accent4">
                    <a:lumMod val="10000"/>
                  </a:schemeClr>
                </a:solidFill>
                <a:latin typeface="+mn-lt"/>
                <a:ea typeface="+mn-ea"/>
                <a:cs typeface="+mn-ea"/>
                <a:sym typeface="+mn-lt"/>
              </a:rPr>
              <a:t>左右</a:t>
            </a:r>
            <a:r>
              <a:rPr lang="zh-CN" altLang="en-US" sz="1800" dirty="0">
                <a:solidFill>
                  <a:srgbClr val="FF0000"/>
                </a:solidFill>
                <a:latin typeface="+mn-lt"/>
                <a:ea typeface="+mn-ea"/>
                <a:cs typeface="+mn-ea"/>
                <a:sym typeface="+mn-lt"/>
              </a:rPr>
              <a:t>侵犯肺脏</a:t>
            </a:r>
            <a:r>
              <a:rPr lang="zh-CN" altLang="en-US" sz="1800" dirty="0">
                <a:solidFill>
                  <a:schemeClr val="accent4">
                    <a:lumMod val="10000"/>
                  </a:schemeClr>
                </a:solidFill>
                <a:latin typeface="+mn-lt"/>
                <a:ea typeface="+mn-ea"/>
                <a:cs typeface="+mn-ea"/>
                <a:sym typeface="+mn-lt"/>
              </a:rPr>
              <a:t>，称为肺结核病</a:t>
            </a:r>
            <a:br>
              <a:rPr lang="zh-CN" altLang="en-US" sz="1800" dirty="0">
                <a:solidFill>
                  <a:schemeClr val="accent4">
                    <a:lumMod val="10000"/>
                  </a:schemeClr>
                </a:solidFill>
                <a:latin typeface="+mn-lt"/>
                <a:ea typeface="+mn-ea"/>
                <a:cs typeface="+mn-ea"/>
                <a:sym typeface="+mn-lt"/>
              </a:rPr>
            </a:br>
            <a:br>
              <a:rPr lang="en-US" altLang="zh-CN" sz="1800" dirty="0">
                <a:solidFill>
                  <a:schemeClr val="accent4">
                    <a:lumMod val="10000"/>
                  </a:schemeClr>
                </a:solidFill>
                <a:latin typeface="+mn-lt"/>
                <a:ea typeface="+mn-ea"/>
                <a:cs typeface="+mn-ea"/>
                <a:sym typeface="+mn-lt"/>
              </a:rPr>
            </a:br>
            <a:r>
              <a:rPr lang="zh-CN" altLang="en-US" sz="1800" dirty="0">
                <a:solidFill>
                  <a:schemeClr val="accent4">
                    <a:lumMod val="10000"/>
                  </a:schemeClr>
                </a:solidFill>
                <a:latin typeface="+mn-lt"/>
                <a:ea typeface="+mn-ea"/>
                <a:cs typeface="+mn-ea"/>
                <a:sym typeface="+mn-lt"/>
              </a:rPr>
              <a:t>并不是所有的结核病都具有传染性，</a:t>
            </a:r>
            <a:r>
              <a:rPr lang="zh-CN" altLang="en-US" sz="1800" dirty="0">
                <a:solidFill>
                  <a:srgbClr val="FF0000"/>
                </a:solidFill>
                <a:latin typeface="+mn-lt"/>
                <a:ea typeface="+mn-ea"/>
                <a:cs typeface="+mn-ea"/>
                <a:sym typeface="+mn-lt"/>
              </a:rPr>
              <a:t>痰中能够查出结核菌的肺结核病人有很强传染性</a:t>
            </a:r>
            <a:r>
              <a:rPr lang="zh-CN" altLang="en-US" sz="1800" dirty="0">
                <a:solidFill>
                  <a:schemeClr val="accent4">
                    <a:lumMod val="10000"/>
                  </a:schemeClr>
                </a:solidFill>
                <a:latin typeface="+mn-lt"/>
                <a:ea typeface="+mn-ea"/>
                <a:cs typeface="+mn-ea"/>
                <a:sym typeface="+mn-lt"/>
              </a:rPr>
              <a:t>。</a:t>
            </a:r>
            <a:endParaRPr lang="zh-CN" altLang="en-US" sz="1800" dirty="0">
              <a:solidFill>
                <a:schemeClr val="accent4">
                  <a:lumMod val="10000"/>
                </a:schemeClr>
              </a:solidFill>
              <a:latin typeface="+mn-lt"/>
              <a:ea typeface="+mn-ea"/>
              <a:cs typeface="+mn-ea"/>
              <a:sym typeface="+mn-lt"/>
            </a:endParaRPr>
          </a:p>
        </p:txBody>
      </p:sp>
      <p:sp>
        <p:nvSpPr>
          <p:cNvPr id="3" name="文本框 2"/>
          <p:cNvSpPr txBox="1"/>
          <p:nvPr/>
        </p:nvSpPr>
        <p:spPr>
          <a:xfrm>
            <a:off x="1321234" y="327456"/>
            <a:ext cx="2587378"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什么是肺结核</a:t>
            </a:r>
            <a:endParaRPr lang="zh-CN" altLang="en-US" dirty="0">
              <a:sym typeface="+mn-lt"/>
            </a:endParaRPr>
          </a:p>
        </p:txBody>
      </p:sp>
      <p:pic>
        <p:nvPicPr>
          <p:cNvPr id="4" name="图片 3" descr="图片包含 海胆, 游戏机, 桌子, 覆盖&#10;&#10;描述已自动生成"/>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08819" y="1849531"/>
            <a:ext cx="3333750" cy="3333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ext Box 7"/>
          <p:cNvSpPr txBox="1">
            <a:spLocks noChangeArrowheads="1"/>
          </p:cNvSpPr>
          <p:nvPr/>
        </p:nvSpPr>
        <p:spPr bwMode="auto">
          <a:xfrm>
            <a:off x="4282847" y="2460650"/>
            <a:ext cx="1651788" cy="416909"/>
          </a:xfrm>
          <a:prstGeom prst="rect">
            <a:avLst/>
          </a:prstGeom>
          <a:noFill/>
        </p:spPr>
        <p:txBody>
          <a:bodyPr wrap="square">
            <a:spAutoFit/>
          </a:bodyPr>
          <a:lstStyle>
            <a:defPPr>
              <a:defRPr lang="zh-CN"/>
            </a:defPPr>
            <a:lvl1pPr>
              <a:lnSpc>
                <a:spcPct val="130000"/>
              </a:lnSpc>
              <a:spcBef>
                <a:spcPct val="0"/>
              </a:spcBef>
              <a:buFont typeface="Wingdings 2" panose="05020102010507070707" pitchFamily="18" charset="2"/>
              <a:buNone/>
              <a:defRPr>
                <a:solidFill>
                  <a:schemeClr val="accent4">
                    <a:lumMod val="10000"/>
                  </a:schemeClr>
                </a:solidFill>
                <a:cs typeface="+mn-ea"/>
              </a:defRPr>
            </a:lvl1pPr>
          </a:lstStyle>
          <a:p>
            <a:pPr marL="285750" indent="-285750">
              <a:buFont typeface="Wingdings" panose="05000000000000000000" pitchFamily="2" charset="2"/>
              <a:buChar char="ü"/>
            </a:pPr>
            <a:r>
              <a:rPr lang="zh-CN" altLang="en-US" dirty="0">
                <a:sym typeface="+mn-lt"/>
              </a:rPr>
              <a:t>咳嗽、咳痰</a:t>
            </a:r>
            <a:endParaRPr lang="zh-CN" altLang="en-US" dirty="0">
              <a:sym typeface="+mn-lt"/>
            </a:endParaRPr>
          </a:p>
        </p:txBody>
      </p:sp>
      <p:sp>
        <p:nvSpPr>
          <p:cNvPr id="6" name="Rectangle 2"/>
          <p:cNvSpPr txBox="1">
            <a:spLocks noRot="1" noChangeArrowheads="1"/>
          </p:cNvSpPr>
          <p:nvPr/>
        </p:nvSpPr>
        <p:spPr bwMode="auto">
          <a:xfrm>
            <a:off x="1305672" y="363071"/>
            <a:ext cx="8540750"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肺结核有哪些症状？</a:t>
            </a:r>
            <a:endParaRPr lang="zh-CN" altLang="en-US" dirty="0">
              <a:sym typeface="+mn-lt"/>
            </a:endParaRPr>
          </a:p>
        </p:txBody>
      </p:sp>
      <p:sp>
        <p:nvSpPr>
          <p:cNvPr id="8" name="Rectangle 3"/>
          <p:cNvSpPr txBox="1">
            <a:spLocks noRot="1" noChangeArrowheads="1"/>
          </p:cNvSpPr>
          <p:nvPr/>
        </p:nvSpPr>
        <p:spPr>
          <a:xfrm>
            <a:off x="4282847" y="3429000"/>
            <a:ext cx="3886200" cy="416909"/>
          </a:xfrm>
          <a:prstGeom prst="rect">
            <a:avLst/>
          </a:prstGeom>
          <a:noFill/>
        </p:spPr>
        <p:txBody>
          <a:bodyPr wrap="square">
            <a:spAutoFit/>
          </a:bodyPr>
          <a:lstStyle>
            <a:defPPr>
              <a:defRPr lang="zh-CN"/>
            </a:defPPr>
            <a:lvl1pPr>
              <a:lnSpc>
                <a:spcPct val="130000"/>
              </a:lnSpc>
              <a:spcBef>
                <a:spcPct val="0"/>
              </a:spcBef>
              <a:buFont typeface="Wingdings 2" panose="05020102010507070707" pitchFamily="18" charset="2"/>
              <a:buNone/>
              <a:defRPr>
                <a:solidFill>
                  <a:schemeClr val="accent4">
                    <a:lumMod val="10000"/>
                  </a:schemeClr>
                </a:solidFill>
                <a:cs typeface="+mn-ea"/>
              </a:defRPr>
            </a:lvl1pPr>
          </a:lstStyle>
          <a:p>
            <a:pPr marL="285750" indent="-285750">
              <a:buFont typeface="Wingdings" panose="05000000000000000000" pitchFamily="2" charset="2"/>
              <a:buChar char="ü"/>
            </a:pPr>
            <a:r>
              <a:rPr lang="zh-CN" altLang="en-US" dirty="0">
                <a:sym typeface="+mn-lt"/>
              </a:rPr>
              <a:t>咯血和血痰</a:t>
            </a:r>
            <a:endParaRPr lang="zh-CN" altLang="en-US" dirty="0">
              <a:sym typeface="+mn-lt"/>
            </a:endParaRPr>
          </a:p>
        </p:txBody>
      </p:sp>
      <p:sp>
        <p:nvSpPr>
          <p:cNvPr id="7" name="Rectangle 3"/>
          <p:cNvSpPr txBox="1">
            <a:spLocks noRot="1" noChangeArrowheads="1"/>
          </p:cNvSpPr>
          <p:nvPr/>
        </p:nvSpPr>
        <p:spPr>
          <a:xfrm>
            <a:off x="1825625" y="5250597"/>
            <a:ext cx="8540750" cy="416909"/>
          </a:xfrm>
          <a:prstGeom prst="rect">
            <a:avLst/>
          </a:prstGeom>
          <a:noFill/>
        </p:spPr>
        <p:txBody>
          <a:bodyPr wrap="square">
            <a:spAutoFit/>
          </a:bodyPr>
          <a:lstStyle>
            <a:defPPr>
              <a:defRPr lang="zh-CN"/>
            </a:defPPr>
            <a:lvl1pPr>
              <a:lnSpc>
                <a:spcPct val="130000"/>
              </a:lnSpc>
              <a:spcBef>
                <a:spcPct val="0"/>
              </a:spcBef>
              <a:buFont typeface="Wingdings 2" panose="05020102010507070707" pitchFamily="18" charset="2"/>
              <a:buNone/>
              <a:defRPr>
                <a:solidFill>
                  <a:schemeClr val="accent4">
                    <a:lumMod val="10000"/>
                  </a:schemeClr>
                </a:solidFill>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ym typeface="+mn-lt"/>
              </a:rPr>
              <a:t>    </a:t>
            </a:r>
            <a:r>
              <a:rPr lang="zh-CN" altLang="en-US" dirty="0">
                <a:sym typeface="+mn-lt"/>
              </a:rPr>
              <a:t>胸闷、胸痛、</a:t>
            </a:r>
            <a:r>
              <a:rPr lang="zh-CN" altLang="en-US" dirty="0">
                <a:sym typeface="+mn-lt"/>
              </a:rPr>
              <a:t>午后</a:t>
            </a:r>
            <a:r>
              <a:rPr lang="zh-CN" altLang="en-US" dirty="0">
                <a:sym typeface="+mn-lt"/>
              </a:rPr>
              <a:t>低热、</a:t>
            </a:r>
            <a:r>
              <a:rPr lang="zh-CN" altLang="en-US" dirty="0">
                <a:sym typeface="+mn-lt"/>
              </a:rPr>
              <a:t>夜间</a:t>
            </a:r>
            <a:r>
              <a:rPr lang="zh-CN" altLang="en-US" dirty="0">
                <a:sym typeface="+mn-lt"/>
              </a:rPr>
              <a:t>盗汗、乏力、食欲减退、体重减轻等。</a:t>
            </a:r>
            <a:endParaRPr lang="zh-CN" altLang="en-US" dirty="0">
              <a:sym typeface="+mn-lt"/>
            </a:endParaRPr>
          </a:p>
        </p:txBody>
      </p:sp>
      <p:pic>
        <p:nvPicPr>
          <p:cNvPr id="3" name="图片 2" descr="图标&#10;&#10;中度可信度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765876" y="2069093"/>
            <a:ext cx="4050005" cy="45603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671"/>
                                        </p:tgtEl>
                                        <p:attrNameLst>
                                          <p:attrName>style.visibility</p:attrName>
                                        </p:attrNameLst>
                                      </p:cBhvr>
                                      <p:to>
                                        <p:strVal val="visible"/>
                                      </p:to>
                                    </p:set>
                                    <p:anim calcmode="lin" valueType="num">
                                      <p:cBhvr additive="base">
                                        <p:cTn id="7" dur="500" fill="hold"/>
                                        <p:tgtEl>
                                          <p:spTgt spid="113671"/>
                                        </p:tgtEl>
                                        <p:attrNameLst>
                                          <p:attrName>ppt_x</p:attrName>
                                        </p:attrNameLst>
                                      </p:cBhvr>
                                      <p:tavLst>
                                        <p:tav tm="0">
                                          <p:val>
                                            <p:strVal val="0-#ppt_w/2"/>
                                          </p:val>
                                        </p:tav>
                                        <p:tav tm="100000">
                                          <p:val>
                                            <p:strVal val="#ppt_x"/>
                                          </p:val>
                                        </p:tav>
                                      </p:tavLst>
                                    </p:anim>
                                    <p:anim calcmode="lin" valueType="num">
                                      <p:cBhvr additive="base">
                                        <p:cTn id="8" dur="500" fill="hold"/>
                                        <p:tgtEl>
                                          <p:spTgt spid="1136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635635" y="1906905"/>
            <a:ext cx="11153140" cy="1198880"/>
          </a:xfrm>
          <a:prstGeom prst="rect">
            <a:avLst/>
          </a:prstGeom>
          <a:noFill/>
        </p:spPr>
        <p:txBody>
          <a:bodyPr wrap="square">
            <a:spAutoFit/>
          </a:bodyPr>
          <a:lstStyle/>
          <a:p>
            <a:pPr algn="dist"/>
            <a:r>
              <a:rPr lang="zh-CN" altLang="en-US"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怀疑得了肺结核该怎么办</a:t>
            </a:r>
            <a:r>
              <a:rPr lang="en-US" altLang="zh-CN"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a:t>
            </a:r>
            <a:endParaRPr lang="en-US" altLang="zh-CN"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Rot="1" noChangeArrowheads="1"/>
          </p:cNvSpPr>
          <p:nvPr>
            <p:ph type="body" idx="4294967295"/>
          </p:nvPr>
        </p:nvSpPr>
        <p:spPr>
          <a:xfrm>
            <a:off x="1305672" y="2731900"/>
            <a:ext cx="5328210" cy="1857303"/>
          </a:xfrm>
          <a:noFill/>
        </p:spPr>
        <p:txBody>
          <a:bodyPr wrap="square">
            <a:spAutoFit/>
          </a:bodyPr>
          <a:lstStyle/>
          <a:p>
            <a:pPr marL="0">
              <a:lnSpc>
                <a:spcPct val="130000"/>
              </a:lnSpc>
              <a:spcBef>
                <a:spcPct val="0"/>
              </a:spcBef>
              <a:buNone/>
            </a:pPr>
            <a:r>
              <a:rPr lang="zh-CN" altLang="en-US" sz="1800" dirty="0">
                <a:solidFill>
                  <a:schemeClr val="accent4">
                    <a:lumMod val="10000"/>
                  </a:schemeClr>
                </a:solidFill>
                <a:cs typeface="+mn-ea"/>
                <a:sym typeface="+mn-lt"/>
              </a:rPr>
              <a:t>          如果你具有前述症状而怀疑自己患肺结核时，特别是咳嗽咳痰，痰中带血已经超过两周以上，你就应立即去你所在地的结核病防治机构就诊，及早诊断，规则治疗，早日痊愈。另外，与排菌肺结核患者密切接触的人员也应该及时进行健康查体。 </a:t>
            </a:r>
            <a:endParaRPr lang="zh-CN" altLang="en-US" sz="1800" dirty="0">
              <a:solidFill>
                <a:schemeClr val="accent4">
                  <a:lumMod val="10000"/>
                </a:schemeClr>
              </a:solidFill>
              <a:cs typeface="+mn-ea"/>
              <a:sym typeface="+mn-lt"/>
            </a:endParaRPr>
          </a:p>
        </p:txBody>
      </p:sp>
      <p:sp>
        <p:nvSpPr>
          <p:cNvPr id="3" name="Rectangle 2"/>
          <p:cNvSpPr txBox="1">
            <a:spLocks noRot="1" noChangeArrowheads="1"/>
          </p:cNvSpPr>
          <p:nvPr/>
        </p:nvSpPr>
        <p:spPr bwMode="auto">
          <a:xfrm>
            <a:off x="1305672" y="363071"/>
            <a:ext cx="8540750"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怀疑得了肺结核该怎么办</a:t>
            </a:r>
            <a:r>
              <a:rPr lang="en-US" altLang="zh-CN" dirty="0">
                <a:sym typeface="+mn-lt"/>
              </a:rPr>
              <a:t>?</a:t>
            </a:r>
            <a:endParaRPr lang="en-US" altLang="zh-CN" dirty="0">
              <a:sym typeface="+mn-lt"/>
            </a:endParaRPr>
          </a:p>
        </p:txBody>
      </p:sp>
      <p:pic>
        <p:nvPicPr>
          <p:cNvPr id="4" name="图片 3"/>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181305" y="1819834"/>
            <a:ext cx="4012421" cy="382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body" idx="4294967295"/>
          </p:nvPr>
        </p:nvSpPr>
        <p:spPr>
          <a:xfrm>
            <a:off x="1425388" y="2429435"/>
            <a:ext cx="9529482" cy="416909"/>
          </a:xfrm>
          <a:noFill/>
        </p:spPr>
        <p:txBody>
          <a:bodyPr wrap="square">
            <a:spAutoFit/>
          </a:bodyPr>
          <a:lstStyle/>
          <a:p>
            <a:pPr marL="0">
              <a:lnSpc>
                <a:spcPct val="130000"/>
              </a:lnSpc>
              <a:spcBef>
                <a:spcPct val="0"/>
              </a:spcBef>
              <a:buNone/>
            </a:pPr>
            <a:r>
              <a:rPr lang="zh-CN" altLang="en-US" sz="1800" dirty="0">
                <a:solidFill>
                  <a:schemeClr val="accent4">
                    <a:lumMod val="10000"/>
                  </a:schemeClr>
                </a:solidFill>
                <a:cs typeface="+mn-ea"/>
                <a:sym typeface="+mn-lt"/>
              </a:rPr>
              <a:t>       每个县、市都设有结核病定点诊疗机构，他们是专门检查和治疗结核病的专业机构。</a:t>
            </a:r>
            <a:endParaRPr lang="en-US" altLang="zh-CN" sz="1800" dirty="0">
              <a:solidFill>
                <a:schemeClr val="accent4">
                  <a:lumMod val="10000"/>
                </a:schemeClr>
              </a:solidFill>
              <a:cs typeface="+mn-ea"/>
              <a:sym typeface="+mn-lt"/>
            </a:endParaRPr>
          </a:p>
        </p:txBody>
      </p:sp>
      <p:sp>
        <p:nvSpPr>
          <p:cNvPr id="3" name="Rectangle 2"/>
          <p:cNvSpPr txBox="1">
            <a:spLocks noRot="1" noChangeArrowheads="1"/>
          </p:cNvSpPr>
          <p:nvPr/>
        </p:nvSpPr>
        <p:spPr bwMode="auto">
          <a:xfrm>
            <a:off x="1305672" y="363071"/>
            <a:ext cx="8540750"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怀疑得了肺结核该怎么办</a:t>
            </a:r>
            <a:r>
              <a:rPr lang="en-US" altLang="zh-CN" dirty="0">
                <a:sym typeface="+mn-lt"/>
              </a:rPr>
              <a:t>?</a:t>
            </a:r>
            <a:endParaRPr lang="en-US" altLang="zh-CN" dirty="0">
              <a:sym typeface="+mn-lt"/>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5263" t="36724" r="62496" b="34433"/>
          <a:stretch>
            <a:fillRect/>
          </a:stretch>
        </p:blipFill>
        <p:spPr>
          <a:xfrm>
            <a:off x="3319735" y="3670517"/>
            <a:ext cx="5552529" cy="30580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1506">
                                            <p:txEl>
                                              <p:pRg st="0" end="0"/>
                                            </p:txEl>
                                          </p:spTgt>
                                        </p:tgtEl>
                                        <p:attrNameLst>
                                          <p:attrName>style.visibility</p:attrName>
                                        </p:attrNameLst>
                                      </p:cBhvr>
                                      <p:to>
                                        <p:strVal val="visible"/>
                                      </p:to>
                                    </p:set>
                                    <p:animEffect transition="in" filter="barn(inVertical)">
                                      <p:cBhvr>
                                        <p:cTn id="13" dur="500"/>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4450" y="336998"/>
            <a:ext cx="2339102" cy="597215"/>
          </a:xfrm>
          <a:prstGeom prst="rect">
            <a:avLst/>
          </a:prstGeom>
          <a:noFill/>
        </p:spPr>
        <p:txBody>
          <a:bodyPr wrap="square">
            <a:spAutoFit/>
          </a:bodyPr>
          <a:lstStyle/>
          <a:p>
            <a:pPr eaLnBrk="0" hangingPunct="0">
              <a:lnSpc>
                <a:spcPct val="130000"/>
              </a:lnSpc>
            </a:pPr>
            <a:r>
              <a:rPr lang="zh-CN" altLang="en-US" sz="2800" b="1" dirty="0">
                <a:cs typeface="+mn-ea"/>
                <a:sym typeface="+mn-lt"/>
              </a:rPr>
              <a:t>肺结核的检查</a:t>
            </a:r>
            <a:endParaRPr lang="zh-CN" altLang="en-US" sz="2800" b="1" dirty="0">
              <a:cs typeface="+mn-ea"/>
              <a:sym typeface="+mn-lt"/>
            </a:endParaRPr>
          </a:p>
        </p:txBody>
      </p:sp>
      <p:sp>
        <p:nvSpPr>
          <p:cNvPr id="3" name="矩形 2"/>
          <p:cNvSpPr/>
          <p:nvPr/>
        </p:nvSpPr>
        <p:spPr>
          <a:xfrm>
            <a:off x="3426038" y="2256912"/>
            <a:ext cx="5339923" cy="416909"/>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痰涂片检查、胸片（</a:t>
            </a:r>
            <a:r>
              <a:rPr lang="en-US" altLang="zh-CN" dirty="0">
                <a:solidFill>
                  <a:schemeClr val="accent4">
                    <a:lumMod val="10000"/>
                  </a:schemeClr>
                </a:solidFill>
                <a:cs typeface="+mn-ea"/>
                <a:sym typeface="+mn-lt"/>
              </a:rPr>
              <a:t>CT</a:t>
            </a:r>
            <a:r>
              <a:rPr lang="zh-CN" altLang="en-US" dirty="0">
                <a:solidFill>
                  <a:schemeClr val="accent4">
                    <a:lumMod val="10000"/>
                  </a:schemeClr>
                </a:solidFill>
                <a:cs typeface="+mn-ea"/>
                <a:sym typeface="+mn-lt"/>
              </a:rPr>
              <a:t>）检查，以及其他辅助检查</a:t>
            </a:r>
            <a:endParaRPr lang="zh-CN" altLang="en-US" dirty="0">
              <a:solidFill>
                <a:schemeClr val="accent4">
                  <a:lumMod val="10000"/>
                </a:schemeClr>
              </a:solidFill>
              <a:cs typeface="+mn-ea"/>
              <a:sym typeface="+mn-lt"/>
            </a:endParaRPr>
          </a:p>
        </p:txBody>
      </p:sp>
      <p:pic>
        <p:nvPicPr>
          <p:cNvPr id="4" name="图片 3" descr="图片包含 照片, 不同, 一群, 女人&#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1821" r="63680" b="63436"/>
          <a:stretch>
            <a:fillRect/>
          </a:stretch>
        </p:blipFill>
        <p:spPr>
          <a:xfrm>
            <a:off x="2342866" y="3709956"/>
            <a:ext cx="7506269" cy="3148044"/>
          </a:xfrm>
          <a:custGeom>
            <a:avLst/>
            <a:gdLst>
              <a:gd name="connsiteX0" fmla="*/ 0 w 6051473"/>
              <a:gd name="connsiteY0" fmla="*/ 0 h 2537919"/>
              <a:gd name="connsiteX1" fmla="*/ 6051473 w 6051473"/>
              <a:gd name="connsiteY1" fmla="*/ 0 h 2537919"/>
              <a:gd name="connsiteX2" fmla="*/ 6051473 w 6051473"/>
              <a:gd name="connsiteY2" fmla="*/ 2537919 h 2537919"/>
              <a:gd name="connsiteX3" fmla="*/ 2379695 w 6051473"/>
              <a:gd name="connsiteY3" fmla="*/ 2537919 h 2537919"/>
              <a:gd name="connsiteX4" fmla="*/ 2379695 w 6051473"/>
              <a:gd name="connsiteY4" fmla="*/ 2141993 h 2537919"/>
              <a:gd name="connsiteX5" fmla="*/ 484907 w 6051473"/>
              <a:gd name="connsiteY5" fmla="*/ 2141993 h 2537919"/>
              <a:gd name="connsiteX6" fmla="*/ 484907 w 6051473"/>
              <a:gd name="connsiteY6" fmla="*/ 2537919 h 2537919"/>
              <a:gd name="connsiteX7" fmla="*/ 0 w 6051473"/>
              <a:gd name="connsiteY7" fmla="*/ 2537919 h 2537919"/>
              <a:gd name="connsiteX8" fmla="*/ 0 w 6051473"/>
              <a:gd name="connsiteY8" fmla="*/ 0 h 253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473" h="2537919">
                <a:moveTo>
                  <a:pt x="0" y="0"/>
                </a:moveTo>
                <a:lnTo>
                  <a:pt x="6051473" y="0"/>
                </a:lnTo>
                <a:lnTo>
                  <a:pt x="6051473" y="2537919"/>
                </a:lnTo>
                <a:lnTo>
                  <a:pt x="2379695" y="2537919"/>
                </a:lnTo>
                <a:lnTo>
                  <a:pt x="2379695" y="2141993"/>
                </a:lnTo>
                <a:lnTo>
                  <a:pt x="484907" y="2141993"/>
                </a:lnTo>
                <a:lnTo>
                  <a:pt x="484907" y="2537919"/>
                </a:lnTo>
                <a:lnTo>
                  <a:pt x="0" y="2537919"/>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988596" y="1906927"/>
            <a:ext cx="10214809" cy="1200329"/>
          </a:xfrm>
          <a:prstGeom prst="rect">
            <a:avLst/>
          </a:prstGeom>
          <a:noFill/>
        </p:spPr>
        <p:txBody>
          <a:bodyPr wrap="square">
            <a:spAutoFit/>
          </a:bodyPr>
          <a:lstStyle/>
          <a:p>
            <a:pPr algn="dist"/>
            <a:r>
              <a:rPr lang="zh-CN" altLang="en-US"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肺结核如何治疗</a:t>
            </a:r>
            <a:endParaRPr lang="zh-CN" altLang="en-US"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0" name="图片 9" descr="卡通人物&#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9057" b="7805"/>
          <a:stretch>
            <a:fillRect/>
          </a:stretch>
        </p:blipFill>
        <p:spPr>
          <a:xfrm>
            <a:off x="6974541" y="1474163"/>
            <a:ext cx="5310702" cy="5383837"/>
          </a:xfrm>
          <a:prstGeom prst="rect">
            <a:avLst/>
          </a:prstGeom>
        </p:spPr>
      </p:pic>
      <p:pic>
        <p:nvPicPr>
          <p:cNvPr id="4" name="图片 3" descr="图片包含 形状&#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b="87843"/>
          <a:stretch>
            <a:fillRect/>
          </a:stretch>
        </p:blipFill>
        <p:spPr>
          <a:xfrm>
            <a:off x="6352" y="0"/>
            <a:ext cx="12191999" cy="1272988"/>
          </a:xfrm>
          <a:prstGeom prst="rect">
            <a:avLst/>
          </a:prstGeom>
        </p:spPr>
      </p:pic>
      <p:pic>
        <p:nvPicPr>
          <p:cNvPr id="5" name="图片 4" descr="图片包含 形状&#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b="87843"/>
          <a:stretch>
            <a:fillRect/>
          </a:stretch>
        </p:blipFill>
        <p:spPr>
          <a:xfrm flipH="1" flipV="1">
            <a:off x="-2" y="5589494"/>
            <a:ext cx="12191999" cy="1272988"/>
          </a:xfrm>
          <a:prstGeom prst="rect">
            <a:avLst/>
          </a:prstGeom>
        </p:spPr>
      </p:pic>
      <p:sp>
        <p:nvSpPr>
          <p:cNvPr id="9" name="文本框 8"/>
          <p:cNvSpPr txBox="1"/>
          <p:nvPr/>
        </p:nvSpPr>
        <p:spPr>
          <a:xfrm>
            <a:off x="1936376" y="2142938"/>
            <a:ext cx="6096000" cy="3510448"/>
          </a:xfrm>
          <a:prstGeom prst="rect">
            <a:avLst/>
          </a:prstGeom>
          <a:noFill/>
        </p:spPr>
        <p:txBody>
          <a:bodyPr wrap="square">
            <a:spAutoFit/>
          </a:bodyPr>
          <a:lstStyle/>
          <a:p>
            <a:pPr marL="285750" indent="-285750">
              <a:lnSpc>
                <a:spcPct val="180000"/>
              </a:lnSpc>
              <a:spcBef>
                <a:spcPts val="0"/>
              </a:spcBef>
              <a:buFont typeface="Wingdings" panose="05000000000000000000" pitchFamily="2" charset="2"/>
              <a:buChar char="ü"/>
            </a:pPr>
            <a:r>
              <a:rPr lang="zh-CN" altLang="en-US" sz="1800" dirty="0">
                <a:cs typeface="+mn-ea"/>
                <a:sym typeface="+mn-lt"/>
              </a:rPr>
              <a:t>是不是已经被消灭了</a:t>
            </a:r>
            <a:endParaRPr lang="en-US" altLang="zh-CN" sz="1800" dirty="0">
              <a:cs typeface="+mn-ea"/>
              <a:sym typeface="+mn-lt"/>
            </a:endParaRPr>
          </a:p>
          <a:p>
            <a:pPr marL="285750" indent="-285750">
              <a:lnSpc>
                <a:spcPct val="180000"/>
              </a:lnSpc>
              <a:spcBef>
                <a:spcPts val="0"/>
              </a:spcBef>
              <a:buFont typeface="Wingdings" panose="05000000000000000000" pitchFamily="2" charset="2"/>
              <a:buChar char="ü"/>
            </a:pPr>
            <a:r>
              <a:rPr lang="zh-CN" altLang="en-US" sz="1800" dirty="0">
                <a:cs typeface="+mn-ea"/>
                <a:sym typeface="+mn-lt"/>
              </a:rPr>
              <a:t>接种了卡介苗，不会得病的</a:t>
            </a:r>
            <a:endParaRPr lang="en-US" altLang="zh-CN" sz="1800" dirty="0">
              <a:cs typeface="+mn-ea"/>
              <a:sym typeface="+mn-lt"/>
            </a:endParaRPr>
          </a:p>
          <a:p>
            <a:pPr marL="285750" indent="-285750">
              <a:lnSpc>
                <a:spcPct val="180000"/>
              </a:lnSpc>
              <a:spcBef>
                <a:spcPts val="0"/>
              </a:spcBef>
              <a:buFont typeface="Wingdings" panose="05000000000000000000" pitchFamily="2" charset="2"/>
              <a:buChar char="ü"/>
            </a:pPr>
            <a:r>
              <a:rPr lang="zh-CN" altLang="en-US" sz="1800" dirty="0">
                <a:cs typeface="+mn-ea"/>
                <a:sym typeface="+mn-lt"/>
              </a:rPr>
              <a:t>很少有人得肺结核吧</a:t>
            </a:r>
            <a:endParaRPr lang="en-US" altLang="zh-CN" sz="1800" dirty="0">
              <a:cs typeface="+mn-ea"/>
              <a:sym typeface="+mn-lt"/>
            </a:endParaRPr>
          </a:p>
          <a:p>
            <a:pPr marL="285750" indent="-285750">
              <a:lnSpc>
                <a:spcPct val="180000"/>
              </a:lnSpc>
              <a:spcBef>
                <a:spcPts val="0"/>
              </a:spcBef>
              <a:buFont typeface="Wingdings" panose="05000000000000000000" pitchFamily="2" charset="2"/>
              <a:buChar char="ü"/>
            </a:pPr>
            <a:r>
              <a:rPr lang="zh-CN" altLang="en-US" sz="1800" dirty="0">
                <a:cs typeface="+mn-ea"/>
                <a:sym typeface="+mn-lt"/>
              </a:rPr>
              <a:t>和我没有关系</a:t>
            </a:r>
            <a:r>
              <a:rPr lang="en-US" altLang="zh-CN" sz="1800" dirty="0">
                <a:cs typeface="+mn-ea"/>
                <a:sym typeface="+mn-lt"/>
              </a:rPr>
              <a:t>,</a:t>
            </a:r>
            <a:r>
              <a:rPr lang="zh-CN" altLang="en-US" sz="1800" dirty="0">
                <a:cs typeface="+mn-ea"/>
                <a:sym typeface="+mn-lt"/>
              </a:rPr>
              <a:t>生了病自有父母操心</a:t>
            </a:r>
            <a:endParaRPr lang="en-US" altLang="zh-CN" sz="1800" dirty="0">
              <a:cs typeface="+mn-ea"/>
              <a:sym typeface="+mn-lt"/>
            </a:endParaRPr>
          </a:p>
          <a:p>
            <a:pPr marL="285750" indent="-285750">
              <a:lnSpc>
                <a:spcPct val="180000"/>
              </a:lnSpc>
              <a:spcBef>
                <a:spcPts val="0"/>
              </a:spcBef>
              <a:buFont typeface="Wingdings" panose="05000000000000000000" pitchFamily="2" charset="2"/>
              <a:buChar char="ü"/>
            </a:pPr>
            <a:r>
              <a:rPr lang="zh-CN" altLang="en-US" sz="1800" dirty="0">
                <a:cs typeface="+mn-ea"/>
                <a:sym typeface="+mn-lt"/>
              </a:rPr>
              <a:t>肺结核治不好的</a:t>
            </a:r>
            <a:endParaRPr lang="en-US" altLang="zh-CN" sz="1800" dirty="0">
              <a:cs typeface="+mn-ea"/>
              <a:sym typeface="+mn-lt"/>
            </a:endParaRPr>
          </a:p>
          <a:p>
            <a:pPr marL="285750" indent="-285750">
              <a:lnSpc>
                <a:spcPct val="180000"/>
              </a:lnSpc>
              <a:spcBef>
                <a:spcPts val="0"/>
              </a:spcBef>
              <a:buFont typeface="Wingdings" panose="05000000000000000000" pitchFamily="2" charset="2"/>
              <a:buChar char="ü"/>
            </a:pPr>
            <a:r>
              <a:rPr lang="zh-CN" altLang="en-US" sz="1800" dirty="0">
                <a:cs typeface="+mn-ea"/>
                <a:sym typeface="+mn-lt"/>
              </a:rPr>
              <a:t>好可怕</a:t>
            </a:r>
            <a:endParaRPr lang="en-US" altLang="zh-CN" sz="1800" dirty="0">
              <a:cs typeface="+mn-ea"/>
              <a:sym typeface="+mn-lt"/>
            </a:endParaRPr>
          </a:p>
          <a:p>
            <a:pPr marL="285750" indent="-285750">
              <a:lnSpc>
                <a:spcPct val="180000"/>
              </a:lnSpc>
              <a:spcBef>
                <a:spcPts val="0"/>
              </a:spcBef>
              <a:buFont typeface="Wingdings" panose="05000000000000000000" pitchFamily="2" charset="2"/>
              <a:buChar char="ü"/>
            </a:pPr>
            <a:r>
              <a:rPr lang="en-US" altLang="zh-CN" sz="1800" dirty="0">
                <a:cs typeface="+mn-ea"/>
                <a:sym typeface="+mn-lt"/>
              </a:rPr>
              <a:t>……</a:t>
            </a:r>
            <a:endParaRPr lang="zh-CN" altLang="en-US" sz="1800" dirty="0">
              <a:cs typeface="+mn-ea"/>
              <a:sym typeface="+mn-lt"/>
            </a:endParaRPr>
          </a:p>
        </p:txBody>
      </p:sp>
      <p:sp>
        <p:nvSpPr>
          <p:cNvPr id="11" name="文本框 10"/>
          <p:cNvSpPr txBox="1"/>
          <p:nvPr/>
        </p:nvSpPr>
        <p:spPr>
          <a:xfrm>
            <a:off x="1155887" y="976622"/>
            <a:ext cx="6102350" cy="669286"/>
          </a:xfrm>
          <a:prstGeom prst="rect">
            <a:avLst/>
          </a:prstGeom>
          <a:noFill/>
        </p:spPr>
        <p:txBody>
          <a:bodyPr wrap="square">
            <a:spAutoFit/>
          </a:bodyPr>
          <a:lstStyle/>
          <a:p>
            <a:pPr>
              <a:lnSpc>
                <a:spcPct val="130000"/>
              </a:lnSpc>
              <a:defRPr/>
            </a:pPr>
            <a:r>
              <a:rPr lang="zh-CN" altLang="en-US" sz="3200" b="1" kern="1200" dirty="0">
                <a:solidFill>
                  <a:srgbClr val="C74246"/>
                </a:solidFill>
                <a:latin typeface="+mn-lt"/>
                <a:ea typeface="+mn-ea"/>
                <a:cs typeface="+mn-ea"/>
                <a:sym typeface="+mn-lt"/>
              </a:rPr>
              <a:t>肺结核？</a:t>
            </a:r>
            <a:endParaRPr lang="zh-CN" altLang="en-US" sz="3200" b="1" kern="1200" dirty="0">
              <a:solidFill>
                <a:srgbClr val="C74246"/>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500"/>
                                        <p:tgtEl>
                                          <p:spTgt spid="9">
                                            <p:txEl>
                                              <p:pRg st="3" end="3"/>
                                            </p:txEl>
                                          </p:spTgt>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500"/>
                                        <p:tgtEl>
                                          <p:spTgt spid="9">
                                            <p:txEl>
                                              <p:pRg st="4" end="4"/>
                                            </p:txEl>
                                          </p:spTgt>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wipe(left)">
                                      <p:cBhvr>
                                        <p:cTn id="39" dur="500"/>
                                        <p:tgtEl>
                                          <p:spTgt spid="9">
                                            <p:txEl>
                                              <p:pRg st="5" end="5"/>
                                            </p:txEl>
                                          </p:spTgt>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wipe(left)">
                                      <p:cBhvr>
                                        <p:cTn id="43" dur="500"/>
                                        <p:tgtEl>
                                          <p:spTgt spid="9">
                                            <p:txEl>
                                              <p:pRg st="6" end="6"/>
                                            </p:txEl>
                                          </p:spTgt>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4294967295"/>
          </p:nvPr>
        </p:nvSpPr>
        <p:spPr>
          <a:xfrm>
            <a:off x="1294450" y="2431394"/>
            <a:ext cx="5540188" cy="2217737"/>
          </a:xfrm>
          <a:noFill/>
        </p:spPr>
        <p:txBody>
          <a:bodyPr wrap="square">
            <a:spAutoFit/>
          </a:bodyPr>
          <a:lstStyle/>
          <a:p>
            <a:pPr marL="0">
              <a:lnSpc>
                <a:spcPct val="130000"/>
              </a:lnSpc>
              <a:spcBef>
                <a:spcPct val="0"/>
              </a:spcBef>
              <a:buNone/>
            </a:pPr>
            <a:r>
              <a:rPr lang="zh-CN" altLang="en-US" sz="1800" dirty="0">
                <a:solidFill>
                  <a:schemeClr val="accent4">
                    <a:lumMod val="10000"/>
                  </a:schemeClr>
                </a:solidFill>
                <a:cs typeface="+mn-ea"/>
                <a:sym typeface="+mn-lt"/>
              </a:rPr>
              <a:t>结核病人的治疗</a:t>
            </a:r>
            <a:r>
              <a:rPr lang="en-US" altLang="zh-CN" sz="1800" dirty="0">
                <a:solidFill>
                  <a:schemeClr val="accent4">
                    <a:lumMod val="10000"/>
                  </a:schemeClr>
                </a:solidFill>
                <a:cs typeface="+mn-ea"/>
                <a:sym typeface="+mn-lt"/>
              </a:rPr>
              <a:t>:</a:t>
            </a:r>
            <a:r>
              <a:rPr lang="zh-CN" altLang="en-US" sz="1800" dirty="0">
                <a:solidFill>
                  <a:schemeClr val="accent4">
                    <a:lumMod val="10000"/>
                  </a:schemeClr>
                </a:solidFill>
                <a:cs typeface="+mn-ea"/>
                <a:sym typeface="+mn-lt"/>
              </a:rPr>
              <a:t>服药治疗为主</a:t>
            </a:r>
            <a:endParaRPr lang="en-US" altLang="zh-CN"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肺结核病人应该到专门的定点医院接受正规的治疗；</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服药需</a:t>
            </a:r>
            <a:r>
              <a:rPr lang="zh-CN" altLang="en-US" sz="1800" dirty="0">
                <a:solidFill>
                  <a:srgbClr val="FF0000"/>
                </a:solidFill>
                <a:cs typeface="+mn-ea"/>
                <a:sym typeface="+mn-lt"/>
              </a:rPr>
              <a:t>早期、联合、适量、规律、全程</a:t>
            </a:r>
            <a:r>
              <a:rPr lang="zh-CN" altLang="en-US" sz="1800" dirty="0">
                <a:solidFill>
                  <a:schemeClr val="accent4">
                    <a:lumMod val="10000"/>
                  </a:schemeClr>
                </a:solidFill>
                <a:cs typeface="+mn-ea"/>
                <a:sym typeface="+mn-lt"/>
              </a:rPr>
              <a:t>；</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只要病人能够按照医生的要求全程不间断的完成</a:t>
            </a:r>
            <a:r>
              <a:rPr lang="en-US" altLang="zh-CN" sz="1800" dirty="0">
                <a:solidFill>
                  <a:schemeClr val="accent4">
                    <a:lumMod val="10000"/>
                  </a:schemeClr>
                </a:solidFill>
                <a:cs typeface="+mn-ea"/>
                <a:sym typeface="+mn-lt"/>
              </a:rPr>
              <a:t>6-8</a:t>
            </a:r>
            <a:r>
              <a:rPr lang="zh-CN" altLang="en-US" sz="1800" dirty="0">
                <a:solidFill>
                  <a:schemeClr val="accent4">
                    <a:lumMod val="10000"/>
                  </a:schemeClr>
                </a:solidFill>
                <a:cs typeface="+mn-ea"/>
                <a:sym typeface="+mn-lt"/>
              </a:rPr>
              <a:t>个月的疗程，绝大部分病人是能够治愈的。</a:t>
            </a:r>
            <a:endParaRPr lang="en-US" altLang="zh-CN"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首次患病的患者治愈率更高，需要高度重视首次治疗。</a:t>
            </a:r>
            <a:endParaRPr lang="zh-CN" altLang="en-US" sz="1800" dirty="0">
              <a:solidFill>
                <a:schemeClr val="accent4">
                  <a:lumMod val="10000"/>
                </a:schemeClr>
              </a:solidFill>
              <a:cs typeface="+mn-ea"/>
              <a:sym typeface="+mn-lt"/>
            </a:endParaRPr>
          </a:p>
        </p:txBody>
      </p:sp>
      <p:sp>
        <p:nvSpPr>
          <p:cNvPr id="3" name="矩形 2"/>
          <p:cNvSpPr/>
          <p:nvPr/>
        </p:nvSpPr>
        <p:spPr>
          <a:xfrm>
            <a:off x="1294450" y="336998"/>
            <a:ext cx="2712774" cy="597215"/>
          </a:xfrm>
          <a:prstGeom prst="rect">
            <a:avLst/>
          </a:prstGeom>
          <a:noFill/>
        </p:spPr>
        <p:txBody>
          <a:bodyPr wrap="square">
            <a:spAutoFit/>
          </a:bodyPr>
          <a:lstStyle/>
          <a:p>
            <a:pPr eaLnBrk="0" hangingPunct="0">
              <a:lnSpc>
                <a:spcPct val="130000"/>
              </a:lnSpc>
            </a:pPr>
            <a:r>
              <a:rPr lang="zh-CN" altLang="en-US" sz="2800" b="1" dirty="0">
                <a:cs typeface="+mn-ea"/>
                <a:sym typeface="+mn-lt"/>
              </a:rPr>
              <a:t>肺结核如何治疗</a:t>
            </a:r>
            <a:endParaRPr lang="zh-CN" altLang="en-US" sz="2800" b="1" dirty="0">
              <a:cs typeface="+mn-ea"/>
              <a:sym typeface="+mn-lt"/>
            </a:endParaRPr>
          </a:p>
        </p:txBody>
      </p:sp>
      <p:pic>
        <p:nvPicPr>
          <p:cNvPr id="4" name="图片 3"/>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433838" y="2209845"/>
            <a:ext cx="4119570" cy="26608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arn(inVertical)">
                                      <p:cBhvr>
                                        <p:cTn id="7" dur="500"/>
                                        <p:tgtEl>
                                          <p:spTgt spid="2355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animEffect transition="in" filter="barn(inVertical)">
                                      <p:cBhvr>
                                        <p:cTn id="11" dur="500"/>
                                        <p:tgtEl>
                                          <p:spTgt spid="23554">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animEffect transition="in" filter="barn(inVertical)">
                                      <p:cBhvr>
                                        <p:cTn id="15" dur="500"/>
                                        <p:tgtEl>
                                          <p:spTgt spid="23554">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animEffect transition="in" filter="barn(inVertical)">
                                      <p:cBhvr>
                                        <p:cTn id="19" dur="500"/>
                                        <p:tgtEl>
                                          <p:spTgt spid="23554">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3554">
                                            <p:txEl>
                                              <p:pRg st="4" end="4"/>
                                            </p:txEl>
                                          </p:spTgt>
                                        </p:tgtEl>
                                        <p:attrNameLst>
                                          <p:attrName>style.visibility</p:attrName>
                                        </p:attrNameLst>
                                      </p:cBhvr>
                                      <p:to>
                                        <p:strVal val="visible"/>
                                      </p:to>
                                    </p:set>
                                    <p:animEffect transition="in" filter="barn(inVertical)">
                                      <p:cBhvr>
                                        <p:cTn id="23" dur="500"/>
                                        <p:tgtEl>
                                          <p:spTgt spid="23554">
                                            <p:txEl>
                                              <p:pRg st="4" end="4"/>
                                            </p:txEl>
                                          </p:spTgt>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4450" y="1814918"/>
            <a:ext cx="10282518" cy="777008"/>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病人开始规范治疗</a:t>
            </a:r>
            <a:r>
              <a:rPr lang="en-US" altLang="zh-CN" dirty="0">
                <a:solidFill>
                  <a:schemeClr val="accent4">
                    <a:lumMod val="10000"/>
                  </a:schemeClr>
                </a:solidFill>
                <a:cs typeface="+mn-ea"/>
                <a:sym typeface="+mn-lt"/>
              </a:rPr>
              <a:t>2-3</a:t>
            </a:r>
            <a:r>
              <a:rPr lang="zh-CN" altLang="en-US" dirty="0">
                <a:solidFill>
                  <a:schemeClr val="accent4">
                    <a:lumMod val="10000"/>
                  </a:schemeClr>
                </a:solidFill>
                <a:cs typeface="+mn-ea"/>
                <a:sym typeface="+mn-lt"/>
              </a:rPr>
              <a:t>个星期后，一般就没有了传染性，全社会应对肺结核病人给予关心和帮助，而不应歧视他们。</a:t>
            </a:r>
            <a:endParaRPr lang="zh-CN" altLang="en-US" dirty="0">
              <a:solidFill>
                <a:schemeClr val="accent4">
                  <a:lumMod val="10000"/>
                </a:schemeClr>
              </a:solidFill>
              <a:cs typeface="+mn-ea"/>
              <a:sym typeface="+mn-lt"/>
            </a:endParaRPr>
          </a:p>
        </p:txBody>
      </p:sp>
      <p:sp>
        <p:nvSpPr>
          <p:cNvPr id="4" name="矩形 3"/>
          <p:cNvSpPr/>
          <p:nvPr/>
        </p:nvSpPr>
        <p:spPr>
          <a:xfrm>
            <a:off x="1294450" y="336998"/>
            <a:ext cx="2712774" cy="597215"/>
          </a:xfrm>
          <a:prstGeom prst="rect">
            <a:avLst/>
          </a:prstGeom>
          <a:noFill/>
        </p:spPr>
        <p:txBody>
          <a:bodyPr wrap="square">
            <a:spAutoFit/>
          </a:bodyPr>
          <a:lstStyle/>
          <a:p>
            <a:pPr eaLnBrk="0" hangingPunct="0">
              <a:lnSpc>
                <a:spcPct val="130000"/>
              </a:lnSpc>
            </a:pPr>
            <a:r>
              <a:rPr lang="zh-CN" altLang="en-US" sz="2800" b="1" dirty="0">
                <a:cs typeface="+mn-ea"/>
                <a:sym typeface="+mn-lt"/>
              </a:rPr>
              <a:t>肺结核如何治疗</a:t>
            </a:r>
            <a:endParaRPr lang="zh-CN" altLang="en-US" sz="2800" b="1" dirty="0">
              <a:cs typeface="+mn-ea"/>
              <a:sym typeface="+mn-lt"/>
            </a:endParaRPr>
          </a:p>
        </p:txBody>
      </p:sp>
      <p:pic>
        <p:nvPicPr>
          <p:cNvPr id="8" name="图片 7" descr="卡通人物&#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49283" y="2980314"/>
            <a:ext cx="5293435" cy="36714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06191" y="3030087"/>
            <a:ext cx="6096000"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肺结核病人必须坚持按时按量服药</a:t>
            </a:r>
            <a:r>
              <a:rPr lang="en-US" altLang="zh-CN" dirty="0">
                <a:solidFill>
                  <a:schemeClr val="accent4">
                    <a:lumMod val="10000"/>
                  </a:schemeClr>
                </a:solidFill>
                <a:cs typeface="+mn-ea"/>
                <a:sym typeface="+mn-lt"/>
              </a:rPr>
              <a:t>6</a:t>
            </a:r>
            <a:r>
              <a:rPr lang="zh-CN" altLang="en-US" dirty="0">
                <a:solidFill>
                  <a:schemeClr val="accent4">
                    <a:lumMod val="10000"/>
                  </a:schemeClr>
                </a:solidFill>
                <a:cs typeface="+mn-ea"/>
                <a:sym typeface="+mn-lt"/>
              </a:rPr>
              <a:t>个月以上，如果私自停药间断服药，体内的结核菌会对药物产生耐药性，使病情反复，难以治愈。</a:t>
            </a:r>
            <a:endParaRPr lang="zh-CN" altLang="en-US" dirty="0">
              <a:solidFill>
                <a:schemeClr val="accent4">
                  <a:lumMod val="10000"/>
                </a:schemeClr>
              </a:solidFill>
              <a:cs typeface="+mn-ea"/>
              <a:sym typeface="+mn-lt"/>
            </a:endParaRPr>
          </a:p>
        </p:txBody>
      </p:sp>
      <p:sp>
        <p:nvSpPr>
          <p:cNvPr id="4" name="矩形 3"/>
          <p:cNvSpPr/>
          <p:nvPr/>
        </p:nvSpPr>
        <p:spPr>
          <a:xfrm>
            <a:off x="1294450" y="336998"/>
            <a:ext cx="2712774" cy="597215"/>
          </a:xfrm>
          <a:prstGeom prst="rect">
            <a:avLst/>
          </a:prstGeom>
          <a:noFill/>
        </p:spPr>
        <p:txBody>
          <a:bodyPr wrap="square">
            <a:spAutoFit/>
          </a:bodyPr>
          <a:lstStyle/>
          <a:p>
            <a:pPr eaLnBrk="0" hangingPunct="0">
              <a:lnSpc>
                <a:spcPct val="130000"/>
              </a:lnSpc>
            </a:pPr>
            <a:r>
              <a:rPr lang="zh-CN" altLang="en-US" sz="2800" b="1" dirty="0">
                <a:cs typeface="+mn-ea"/>
                <a:sym typeface="+mn-lt"/>
              </a:rPr>
              <a:t>肺结核如何治疗</a:t>
            </a:r>
            <a:endParaRPr lang="zh-CN" altLang="en-US" sz="2800" b="1" dirty="0">
              <a:cs typeface="+mn-ea"/>
              <a:sym typeface="+mn-lt"/>
            </a:endParaRPr>
          </a:p>
        </p:txBody>
      </p:sp>
      <p:pic>
        <p:nvPicPr>
          <p:cNvPr id="7" name="图片 6" descr="图示, 漏斗图&#10;&#10;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7390450" y="2484719"/>
            <a:ext cx="4801550" cy="27549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30705" y="3083809"/>
            <a:ext cx="7341117"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肺结核患者出院后续治疗期间，由患者所在社区指定医生进行治疗指导。大学生在校期间服药可由校医进行督促、指导。督促患者按时服药和定期复查，并免费提供相关健康咨询和营养指导等</a:t>
            </a:r>
            <a:endParaRPr lang="zh-CN" altLang="en-US" dirty="0">
              <a:solidFill>
                <a:schemeClr val="accent4">
                  <a:lumMod val="10000"/>
                </a:schemeClr>
              </a:solidFill>
              <a:cs typeface="+mn-ea"/>
              <a:sym typeface="+mn-lt"/>
            </a:endParaRPr>
          </a:p>
        </p:txBody>
      </p:sp>
      <p:sp>
        <p:nvSpPr>
          <p:cNvPr id="4" name="矩形 3"/>
          <p:cNvSpPr/>
          <p:nvPr/>
        </p:nvSpPr>
        <p:spPr>
          <a:xfrm>
            <a:off x="1294450" y="336998"/>
            <a:ext cx="2712774" cy="597215"/>
          </a:xfrm>
          <a:prstGeom prst="rect">
            <a:avLst/>
          </a:prstGeom>
          <a:noFill/>
        </p:spPr>
        <p:txBody>
          <a:bodyPr wrap="square">
            <a:spAutoFit/>
          </a:bodyPr>
          <a:lstStyle/>
          <a:p>
            <a:pPr eaLnBrk="0" hangingPunct="0">
              <a:lnSpc>
                <a:spcPct val="130000"/>
              </a:lnSpc>
            </a:pPr>
            <a:r>
              <a:rPr lang="zh-CN" altLang="en-US" sz="2800" b="1" dirty="0">
                <a:cs typeface="+mn-ea"/>
                <a:sym typeface="+mn-lt"/>
              </a:rPr>
              <a:t>肺结核如何治疗</a:t>
            </a:r>
            <a:endParaRPr lang="zh-CN" altLang="en-US" sz="2800" b="1" dirty="0">
              <a:cs typeface="+mn-ea"/>
              <a:sym typeface="+mn-lt"/>
            </a:endParaRPr>
          </a:p>
        </p:txBody>
      </p:sp>
      <p:pic>
        <p:nvPicPr>
          <p:cNvPr id="5" name="图片 4" descr="图形用户界面&#10;&#10;中度可信度描述已自动生成"/>
          <p:cNvPicPr>
            <a:picLocks noChangeAspect="1"/>
          </p:cNvPicPr>
          <p:nvPr/>
        </p:nvPicPr>
        <p:blipFill rotWithShape="1">
          <a:blip r:embed="rId1">
            <a:extLst>
              <a:ext uri="{28A0092B-C50C-407E-A947-70E740481C1C}">
                <a14:useLocalDpi xmlns:a14="http://schemas.microsoft.com/office/drawing/2010/main" val="0"/>
              </a:ext>
            </a:extLst>
          </a:blip>
          <a:srcRect l="76615" t="6185" r="15192" b="63574"/>
          <a:stretch>
            <a:fillRect/>
          </a:stretch>
        </p:blipFill>
        <p:spPr>
          <a:xfrm flipH="1">
            <a:off x="1076742" y="2241176"/>
            <a:ext cx="1944912" cy="441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4547" y="1931795"/>
            <a:ext cx="10549218" cy="1497205"/>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        目前，我国已经实行对肺结核病人进行免费检查和免费抗结核药物治疗。病人可到所在地的结核病防治机构接受免费检查和治疗。</a:t>
            </a:r>
            <a:endParaRPr lang="en-US" altLang="zh-CN" dirty="0">
              <a:solidFill>
                <a:schemeClr val="accent4">
                  <a:lumMod val="10000"/>
                </a:schemeClr>
              </a:solidFill>
              <a:cs typeface="+mn-ea"/>
              <a:sym typeface="+mn-lt"/>
            </a:endParaRPr>
          </a:p>
          <a:p>
            <a:pPr>
              <a:lnSpc>
                <a:spcPct val="130000"/>
              </a:lnSpc>
              <a:spcBef>
                <a:spcPct val="0"/>
              </a:spcBef>
            </a:pPr>
            <a:r>
              <a:rPr lang="en-US" altLang="zh-CN" dirty="0">
                <a:solidFill>
                  <a:schemeClr val="accent4">
                    <a:lumMod val="10000"/>
                  </a:schemeClr>
                </a:solidFill>
                <a:cs typeface="+mn-ea"/>
                <a:sym typeface="+mn-lt"/>
              </a:rPr>
              <a:t>         </a:t>
            </a:r>
            <a:r>
              <a:rPr lang="zh-CN" altLang="en-US" dirty="0">
                <a:solidFill>
                  <a:schemeClr val="accent4">
                    <a:lumMod val="10000"/>
                  </a:schemeClr>
                </a:solidFill>
                <a:cs typeface="+mn-ea"/>
                <a:sym typeface="+mn-lt"/>
              </a:rPr>
              <a:t>免费检查的范围包括：胸部透视、拍摄</a:t>
            </a:r>
            <a:r>
              <a:rPr lang="en-US" altLang="zh-CN" dirty="0">
                <a:solidFill>
                  <a:schemeClr val="accent4">
                    <a:lumMod val="10000"/>
                  </a:schemeClr>
                </a:solidFill>
                <a:cs typeface="+mn-ea"/>
                <a:sym typeface="+mn-lt"/>
              </a:rPr>
              <a:t>X</a:t>
            </a:r>
            <a:r>
              <a:rPr lang="zh-CN" altLang="en-US" dirty="0">
                <a:solidFill>
                  <a:schemeClr val="accent4">
                    <a:lumMod val="10000"/>
                  </a:schemeClr>
                </a:solidFill>
                <a:cs typeface="+mn-ea"/>
                <a:sym typeface="+mn-lt"/>
              </a:rPr>
              <a:t>光胸片和痰涂片检查。免费抗结核治疗的范围包括：规定治疗方案中的抗结核药物，而其他检查和治疗费用仍需自付。</a:t>
            </a:r>
            <a:endParaRPr lang="zh-CN" altLang="en-US" dirty="0">
              <a:solidFill>
                <a:schemeClr val="accent4">
                  <a:lumMod val="10000"/>
                </a:schemeClr>
              </a:solidFill>
              <a:cs typeface="+mn-ea"/>
              <a:sym typeface="+mn-lt"/>
            </a:endParaRPr>
          </a:p>
        </p:txBody>
      </p:sp>
      <p:sp>
        <p:nvSpPr>
          <p:cNvPr id="6" name="文本框 5"/>
          <p:cNvSpPr txBox="1"/>
          <p:nvPr/>
        </p:nvSpPr>
        <p:spPr>
          <a:xfrm>
            <a:off x="1194547" y="335117"/>
            <a:ext cx="6100482" cy="597215"/>
          </a:xfrm>
          <a:prstGeom prst="rect">
            <a:avLst/>
          </a:prstGeom>
          <a:noFill/>
        </p:spPr>
        <p:txBody>
          <a:bodyPr wrap="square">
            <a:spAutoFit/>
          </a:bodyPr>
          <a:lstStyle/>
          <a:p>
            <a:pPr eaLnBrk="0" hangingPunct="0">
              <a:lnSpc>
                <a:spcPct val="130000"/>
              </a:lnSpc>
            </a:pPr>
            <a:r>
              <a:rPr lang="zh-CN" altLang="en-US" sz="2800" b="1" dirty="0">
                <a:latin typeface="+mn-lt"/>
                <a:ea typeface="+mn-ea"/>
                <a:cs typeface="+mn-ea"/>
                <a:sym typeface="+mn-lt"/>
              </a:rPr>
              <a:t>国家免费政策</a:t>
            </a:r>
            <a:endParaRPr lang="zh-CN" altLang="en-US" sz="2800" b="1" dirty="0">
              <a:latin typeface="+mn-lt"/>
              <a:ea typeface="+mn-ea"/>
              <a:cs typeface="+mn-ea"/>
              <a:sym typeface="+mn-lt"/>
            </a:endParaRPr>
          </a:p>
        </p:txBody>
      </p:sp>
      <p:pic>
        <p:nvPicPr>
          <p:cNvPr id="7" name="图片 6" descr="图片包含 照片, 不同, 一群, 女人&#10;&#10;描述已自动生成"/>
          <p:cNvPicPr>
            <a:picLocks noChangeAspect="1"/>
          </p:cNvPicPr>
          <p:nvPr/>
        </p:nvPicPr>
        <p:blipFill rotWithShape="1">
          <a:blip r:embed="rId1">
            <a:extLst>
              <a:ext uri="{28A0092B-C50C-407E-A947-70E740481C1C}">
                <a14:useLocalDpi xmlns:a14="http://schemas.microsoft.com/office/drawing/2010/main" val="0"/>
              </a:ext>
            </a:extLst>
          </a:blip>
          <a:srcRect l="66360" t="9055" r="3677" b="60687"/>
          <a:stretch>
            <a:fillRect/>
          </a:stretch>
        </p:blipFill>
        <p:spPr>
          <a:xfrm>
            <a:off x="3679934" y="3853993"/>
            <a:ext cx="4832131" cy="30040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504825" y="1906905"/>
            <a:ext cx="11082020" cy="1198880"/>
          </a:xfrm>
          <a:prstGeom prst="rect">
            <a:avLst/>
          </a:prstGeom>
          <a:noFill/>
        </p:spPr>
        <p:txBody>
          <a:bodyPr wrap="square">
            <a:spAutoFit/>
          </a:bodyPr>
          <a:lstStyle/>
          <a:p>
            <a:pPr algn="dist"/>
            <a:r>
              <a:rPr lang="zh-CN" altLang="en-US"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确诊了结核病可以上学吗</a:t>
            </a:r>
            <a:r>
              <a:rPr lang="en-US" altLang="zh-CN"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a:t>
            </a:r>
            <a:endParaRPr lang="en-US" altLang="zh-CN"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nvPr>
        </p:nvSpPr>
        <p:spPr>
          <a:xfrm>
            <a:off x="421341" y="2061883"/>
            <a:ext cx="11349318" cy="416909"/>
          </a:xfrm>
          <a:noFill/>
        </p:spPr>
        <p:txBody>
          <a:bodyPr wrap="square">
            <a:spAutoFit/>
          </a:bodyPr>
          <a:lstStyle/>
          <a:p>
            <a:pPr marL="0">
              <a:lnSpc>
                <a:spcPct val="130000"/>
              </a:lnSpc>
              <a:spcBef>
                <a:spcPct val="0"/>
              </a:spcBef>
              <a:buNone/>
            </a:pPr>
            <a:r>
              <a:rPr lang="zh-CN" altLang="en-US" sz="1800" dirty="0">
                <a:solidFill>
                  <a:schemeClr val="accent4">
                    <a:lumMod val="10000"/>
                  </a:schemeClr>
                </a:solidFill>
                <a:cs typeface="+mn-ea"/>
                <a:sym typeface="+mn-lt"/>
              </a:rPr>
              <a:t>        肺外结核如单纯的结核性胸膜炎、淋巴结核等不具有传染性，学生在身体条件允许的情况下可以继续上学。</a:t>
            </a:r>
            <a:endParaRPr lang="en-US" altLang="zh-CN" sz="1800" dirty="0">
              <a:solidFill>
                <a:schemeClr val="accent4">
                  <a:lumMod val="10000"/>
                </a:schemeClr>
              </a:solidFill>
              <a:cs typeface="+mn-ea"/>
              <a:sym typeface="+mn-lt"/>
            </a:endParaRPr>
          </a:p>
        </p:txBody>
      </p:sp>
      <p:sp>
        <p:nvSpPr>
          <p:cNvPr id="3" name="文本框 2"/>
          <p:cNvSpPr txBox="1"/>
          <p:nvPr/>
        </p:nvSpPr>
        <p:spPr>
          <a:xfrm>
            <a:off x="1194547" y="335117"/>
            <a:ext cx="6100482" cy="597215"/>
          </a:xfrm>
          <a:prstGeom prst="rect">
            <a:avLst/>
          </a:prstGeom>
          <a:noFill/>
        </p:spPr>
        <p:txBody>
          <a:bodyPr wrap="square">
            <a:spAutoFit/>
          </a:bodyPr>
          <a:lstStyle/>
          <a:p>
            <a:pPr eaLnBrk="0" hangingPunct="0">
              <a:lnSpc>
                <a:spcPct val="130000"/>
              </a:lnSpc>
            </a:pPr>
            <a:r>
              <a:rPr lang="zh-CN" altLang="en-US" sz="2800" b="1" dirty="0">
                <a:latin typeface="+mn-lt"/>
                <a:ea typeface="+mn-ea"/>
                <a:cs typeface="+mn-ea"/>
                <a:sym typeface="+mn-lt"/>
              </a:rPr>
              <a:t>确诊了结核病可以上学吗</a:t>
            </a:r>
            <a:r>
              <a:rPr lang="en-US" altLang="zh-CN" sz="2800" b="1" dirty="0">
                <a:latin typeface="+mn-lt"/>
                <a:ea typeface="+mn-ea"/>
                <a:cs typeface="+mn-ea"/>
                <a:sym typeface="+mn-lt"/>
              </a:rPr>
              <a:t>?</a:t>
            </a:r>
            <a:endParaRPr lang="en-US" altLang="zh-CN" sz="2800" b="1" dirty="0">
              <a:latin typeface="+mn-lt"/>
              <a:ea typeface="+mn-ea"/>
              <a:cs typeface="+mn-ea"/>
              <a:sym typeface="+mn-lt"/>
            </a:endParaRPr>
          </a:p>
        </p:txBody>
      </p:sp>
      <p:pic>
        <p:nvPicPr>
          <p:cNvPr id="4" name="图片 3" descr="卡通人物&#10;&#10;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029201" y="3007610"/>
            <a:ext cx="3654238" cy="36542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9028" y="2064621"/>
            <a:ext cx="7594223" cy="2937599"/>
          </a:xfrm>
          <a:prstGeom prst="rect">
            <a:avLst/>
          </a:prstGeom>
        </p:spPr>
        <p:txBody>
          <a:bodyPr wrap="square">
            <a:spAutoFit/>
          </a:bodyPr>
          <a:lstStyle/>
          <a:p>
            <a:pPr>
              <a:lnSpc>
                <a:spcPct val="130000"/>
              </a:lnSpc>
            </a:pPr>
            <a:r>
              <a:rPr lang="zh-CN" altLang="en-US" dirty="0">
                <a:cs typeface="+mn-ea"/>
                <a:sym typeface="+mn-lt"/>
              </a:rPr>
              <a:t> 患有肺结核的学生，必须经过规范治疗后，对符合下列条件之一者可开具复学建议证明：</a:t>
            </a:r>
            <a:endParaRPr lang="zh-CN" altLang="en-US" dirty="0">
              <a:cs typeface="+mn-ea"/>
              <a:sym typeface="+mn-lt"/>
            </a:endParaRPr>
          </a:p>
          <a:p>
            <a:pPr>
              <a:lnSpc>
                <a:spcPct val="130000"/>
              </a:lnSpc>
            </a:pPr>
            <a:r>
              <a:rPr lang="zh-CN" altLang="en-US" dirty="0">
                <a:cs typeface="+mn-ea"/>
                <a:sym typeface="+mn-lt"/>
              </a:rPr>
              <a:t>  （１）菌阳肺结核患者至少经过３个月的规则治疗，症状减轻或消失，胸部Ｘ线病灶明显吸收，连续３次痰涂片检查均阴性，</a:t>
            </a:r>
            <a:r>
              <a:rPr lang="zh-CN" altLang="en-US" dirty="0">
                <a:solidFill>
                  <a:srgbClr val="FF0000"/>
                </a:solidFill>
                <a:cs typeface="+mn-ea"/>
                <a:sym typeface="+mn-lt"/>
              </a:rPr>
              <a:t>每次痰涂片检查的间隔时间至少满１个月</a:t>
            </a:r>
            <a:r>
              <a:rPr lang="zh-CN" altLang="en-US" dirty="0">
                <a:cs typeface="+mn-ea"/>
                <a:sym typeface="+mn-lt"/>
              </a:rPr>
              <a:t>。</a:t>
            </a:r>
            <a:endParaRPr lang="zh-CN" altLang="en-US" dirty="0">
              <a:cs typeface="+mn-ea"/>
              <a:sym typeface="+mn-lt"/>
            </a:endParaRPr>
          </a:p>
          <a:p>
            <a:pPr>
              <a:lnSpc>
                <a:spcPct val="130000"/>
              </a:lnSpc>
            </a:pPr>
            <a:r>
              <a:rPr lang="zh-CN" altLang="en-US" dirty="0">
                <a:cs typeface="+mn-ea"/>
                <a:sym typeface="+mn-lt"/>
              </a:rPr>
              <a:t>  （２）菌阴肺结核患者经过２个月的规则治疗，症状减轻或消失，胸部Ｘ线病灶明显吸收，空洞缩小或闭合，连续２次痰涂片检查仍呈阴性，</a:t>
            </a:r>
            <a:r>
              <a:rPr lang="zh-CN" altLang="en-US" dirty="0">
                <a:solidFill>
                  <a:srgbClr val="FF0000"/>
                </a:solidFill>
                <a:cs typeface="+mn-ea"/>
                <a:sym typeface="+mn-lt"/>
              </a:rPr>
              <a:t>每次痰涂片检查的间隔时间至少满１个月。</a:t>
            </a:r>
            <a:endParaRPr lang="zh-CN" altLang="en-US" dirty="0">
              <a:solidFill>
                <a:srgbClr val="FF0000"/>
              </a:solidFill>
              <a:cs typeface="+mn-ea"/>
              <a:sym typeface="+mn-lt"/>
            </a:endParaRPr>
          </a:p>
        </p:txBody>
      </p:sp>
      <p:sp>
        <p:nvSpPr>
          <p:cNvPr id="3" name="文本框 2"/>
          <p:cNvSpPr txBox="1"/>
          <p:nvPr/>
        </p:nvSpPr>
        <p:spPr>
          <a:xfrm>
            <a:off x="1194547" y="335117"/>
            <a:ext cx="6100482" cy="597215"/>
          </a:xfrm>
          <a:prstGeom prst="rect">
            <a:avLst/>
          </a:prstGeom>
          <a:noFill/>
        </p:spPr>
        <p:txBody>
          <a:bodyPr wrap="square">
            <a:spAutoFit/>
          </a:bodyPr>
          <a:lstStyle/>
          <a:p>
            <a:pPr eaLnBrk="0" hangingPunct="0">
              <a:lnSpc>
                <a:spcPct val="130000"/>
              </a:lnSpc>
            </a:pPr>
            <a:r>
              <a:rPr lang="zh-CN" altLang="en-US" sz="2800" b="1" dirty="0">
                <a:latin typeface="+mn-lt"/>
                <a:ea typeface="+mn-ea"/>
                <a:cs typeface="+mn-ea"/>
                <a:sym typeface="+mn-lt"/>
              </a:rPr>
              <a:t>确诊了结核病可以上学吗</a:t>
            </a:r>
            <a:r>
              <a:rPr lang="en-US" altLang="zh-CN" sz="2800" b="1" dirty="0">
                <a:latin typeface="+mn-lt"/>
                <a:ea typeface="+mn-ea"/>
                <a:cs typeface="+mn-ea"/>
                <a:sym typeface="+mn-lt"/>
              </a:rPr>
              <a:t>?</a:t>
            </a:r>
            <a:endParaRPr lang="en-US" altLang="zh-CN" sz="2800" b="1" dirty="0">
              <a:latin typeface="+mn-lt"/>
              <a:ea typeface="+mn-ea"/>
              <a:cs typeface="+mn-ea"/>
              <a:sym typeface="+mn-lt"/>
            </a:endParaRPr>
          </a:p>
        </p:txBody>
      </p:sp>
      <p:pic>
        <p:nvPicPr>
          <p:cNvPr id="5" name="图片 4" descr="卡通画&#10;&#10;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8793252" y="1757080"/>
            <a:ext cx="2759274" cy="49395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988596" y="1906927"/>
            <a:ext cx="10214809" cy="1200329"/>
          </a:xfrm>
          <a:prstGeom prst="rect">
            <a:avLst/>
          </a:prstGeom>
          <a:noFill/>
        </p:spPr>
        <p:txBody>
          <a:bodyPr wrap="square">
            <a:spAutoFit/>
          </a:bodyPr>
          <a:lstStyle/>
          <a:p>
            <a:pPr algn="dist"/>
            <a:r>
              <a:rPr lang="zh-CN" altLang="en-US"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肺结核如何预防</a:t>
            </a:r>
            <a:r>
              <a:rPr lang="en-US" altLang="zh-CN"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a:t>
            </a:r>
            <a:endParaRPr lang="en-US" altLang="zh-CN" sz="72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idx="4294967295"/>
          </p:nvPr>
        </p:nvSpPr>
        <p:spPr>
          <a:xfrm>
            <a:off x="1237130" y="356815"/>
            <a:ext cx="2254250" cy="596900"/>
          </a:xfrm>
          <a:noFill/>
        </p:spPr>
        <p:txBody>
          <a:bodyPr wrap="square">
            <a:spAutoFit/>
          </a:bodyPr>
          <a:lstStyle/>
          <a:p>
            <a:pPr eaLnBrk="0" hangingPunct="0">
              <a:lnSpc>
                <a:spcPct val="130000"/>
              </a:lnSpc>
            </a:pPr>
            <a:r>
              <a:rPr lang="zh-CN" altLang="en-US" sz="2800" b="1" dirty="0">
                <a:latin typeface="+mn-lt"/>
                <a:ea typeface="+mn-ea"/>
                <a:cs typeface="+mn-ea"/>
                <a:sym typeface="+mn-lt"/>
              </a:rPr>
              <a:t>传染源</a:t>
            </a:r>
            <a:endParaRPr lang="zh-CN" altLang="en-US" sz="2800" b="1" dirty="0">
              <a:latin typeface="+mn-lt"/>
              <a:ea typeface="+mn-ea"/>
              <a:cs typeface="+mn-ea"/>
              <a:sym typeface="+mn-lt"/>
            </a:endParaRPr>
          </a:p>
        </p:txBody>
      </p:sp>
      <p:sp>
        <p:nvSpPr>
          <p:cNvPr id="33795" name="Rectangle 3"/>
          <p:cNvSpPr>
            <a:spLocks noGrp="1" noRot="1" noChangeArrowheads="1"/>
          </p:cNvSpPr>
          <p:nvPr>
            <p:ph type="body" idx="4294967295"/>
          </p:nvPr>
        </p:nvSpPr>
        <p:spPr>
          <a:xfrm>
            <a:off x="1376936" y="2291977"/>
            <a:ext cx="5889811" cy="777008"/>
          </a:xfrm>
          <a:noFill/>
        </p:spPr>
        <p:txBody>
          <a:bodyPr wrap="square">
            <a:spAutoFit/>
          </a:bodyPr>
          <a:lstStyle/>
          <a:p>
            <a:pPr marL="0">
              <a:lnSpc>
                <a:spcPct val="130000"/>
              </a:lnSpc>
              <a:spcBef>
                <a:spcPct val="0"/>
              </a:spcBef>
              <a:buNone/>
            </a:pPr>
            <a:r>
              <a:rPr lang="zh-CN" altLang="en-US" sz="1800" dirty="0">
                <a:solidFill>
                  <a:schemeClr val="accent4">
                    <a:lumMod val="10000"/>
                  </a:schemeClr>
                </a:solidFill>
                <a:cs typeface="+mn-ea"/>
                <a:sym typeface="+mn-lt"/>
              </a:rPr>
              <a:t>痰液中有结核菌的肺结核病人，肺外结核病（如骨结核、脑膜结核、淋巴结核等）通常不具有传染性。</a:t>
            </a:r>
            <a:endParaRPr lang="zh-CN" altLang="en-US" sz="1800" dirty="0">
              <a:solidFill>
                <a:schemeClr val="accent4">
                  <a:lumMod val="10000"/>
                </a:schemeClr>
              </a:solidFill>
              <a:cs typeface="+mn-ea"/>
              <a:sym typeface="+mn-lt"/>
            </a:endParaRPr>
          </a:p>
        </p:txBody>
      </p:sp>
      <p:sp>
        <p:nvSpPr>
          <p:cNvPr id="4" name="Text Box 5"/>
          <p:cNvSpPr txBox="1">
            <a:spLocks noChangeArrowheads="1"/>
          </p:cNvSpPr>
          <p:nvPr/>
        </p:nvSpPr>
        <p:spPr bwMode="auto">
          <a:xfrm>
            <a:off x="1376936" y="3851014"/>
            <a:ext cx="6970222" cy="416909"/>
          </a:xfrm>
          <a:prstGeom prst="rect">
            <a:avLst/>
          </a:prstGeom>
          <a:noFill/>
        </p:spPr>
        <p:txBody>
          <a:bodyPr wrap="square">
            <a:spAutoFit/>
          </a:bodyPr>
          <a:lstStyle>
            <a:defPPr>
              <a:defRPr lang="zh-CN"/>
            </a:defPPr>
            <a:lvl1pPr>
              <a:lnSpc>
                <a:spcPct val="130000"/>
              </a:lnSpc>
              <a:spcBef>
                <a:spcPct val="0"/>
              </a:spcBef>
              <a:buFont typeface="Wingdings 2" panose="05020102010507070707" pitchFamily="18" charset="2"/>
              <a:buNone/>
              <a:defRPr>
                <a:solidFill>
                  <a:schemeClr val="accent4">
                    <a:lumMod val="10000"/>
                  </a:schemeClr>
                </a:solidFill>
                <a:cs typeface="+mn-ea"/>
              </a:defRPr>
            </a:lvl1pPr>
          </a:lstStyle>
          <a:p>
            <a:r>
              <a:rPr lang="zh-CN" altLang="en-US" dirty="0">
                <a:sym typeface="+mn-lt"/>
              </a:rPr>
              <a:t>一个传染性肺结核病人一年中能使</a:t>
            </a:r>
            <a:r>
              <a:rPr lang="en-US" altLang="zh-CN" dirty="0">
                <a:sym typeface="+mn-lt"/>
              </a:rPr>
              <a:t>10</a:t>
            </a:r>
            <a:r>
              <a:rPr lang="zh-CN" altLang="en-US" dirty="0">
                <a:sym typeface="+mn-lt"/>
              </a:rPr>
              <a:t>－</a:t>
            </a:r>
            <a:r>
              <a:rPr lang="en-US" altLang="zh-CN" dirty="0">
                <a:sym typeface="+mn-lt"/>
              </a:rPr>
              <a:t>15</a:t>
            </a:r>
            <a:r>
              <a:rPr lang="zh-CN" altLang="en-US" dirty="0">
                <a:sym typeface="+mn-lt"/>
              </a:rPr>
              <a:t>人感染结核菌。</a:t>
            </a:r>
            <a:endParaRPr lang="en-US" altLang="zh-CN" dirty="0">
              <a:sym typeface="+mn-lt"/>
            </a:endParaRPr>
          </a:p>
        </p:txBody>
      </p:sp>
      <p:pic>
        <p:nvPicPr>
          <p:cNvPr id="3" name="图片 2" descr="卡通人物&#10;&#10;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329954" y="1646518"/>
            <a:ext cx="4270375" cy="3416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2" name="图片 11"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41176" t="40593" r="27841" b="41699"/>
          <a:stretch>
            <a:fillRect/>
          </a:stretch>
        </p:blipFill>
        <p:spPr>
          <a:xfrm>
            <a:off x="2458805" y="1339701"/>
            <a:ext cx="1757083" cy="1506461"/>
          </a:xfrm>
          <a:prstGeom prst="rect">
            <a:avLst/>
          </a:prstGeom>
        </p:spPr>
      </p:pic>
      <p:sp>
        <p:nvSpPr>
          <p:cNvPr id="32" name="文本框 31"/>
          <p:cNvSpPr txBox="1"/>
          <p:nvPr/>
        </p:nvSpPr>
        <p:spPr>
          <a:xfrm>
            <a:off x="1370068" y="1230075"/>
            <a:ext cx="2388621" cy="1323439"/>
          </a:xfrm>
          <a:prstGeom prst="rect">
            <a:avLst/>
          </a:prstGeom>
          <a:noFill/>
        </p:spPr>
        <p:txBody>
          <a:bodyPr wrap="square">
            <a:spAutoFit/>
          </a:bodyPr>
          <a:lstStyle/>
          <a:p>
            <a:pPr algn="dist"/>
            <a:r>
              <a:rPr lang="zh-CN" altLang="en-US" sz="8000" dirty="0">
                <a:ln w="25400">
                  <a:solidFill>
                    <a:schemeClr val="bg1"/>
                  </a:solidFill>
                </a:ln>
                <a:solidFill>
                  <a:srgbClr val="3494E8"/>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mn-ea"/>
                <a:sym typeface="+mn-lt"/>
              </a:rPr>
              <a:t>目录</a:t>
            </a:r>
            <a:endParaRPr lang="zh-CN" altLang="en-US" sz="8000" dirty="0">
              <a:ln w="25400">
                <a:solidFill>
                  <a:schemeClr val="bg1"/>
                </a:solidFill>
              </a:ln>
              <a:solidFill>
                <a:srgbClr val="3494E8"/>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sp>
        <p:nvSpPr>
          <p:cNvPr id="17" name="文本框 16"/>
          <p:cNvSpPr txBox="1"/>
          <p:nvPr/>
        </p:nvSpPr>
        <p:spPr>
          <a:xfrm>
            <a:off x="5355098" y="1599875"/>
            <a:ext cx="5800166" cy="4539833"/>
          </a:xfrm>
          <a:prstGeom prst="rect">
            <a:avLst/>
          </a:prstGeom>
          <a:noFill/>
        </p:spPr>
        <p:txBody>
          <a:bodyPr wrap="square">
            <a:spAutoFit/>
          </a:bodyPr>
          <a:lstStyle/>
          <a:p>
            <a:pPr marL="342900" indent="-342900">
              <a:lnSpc>
                <a:spcPct val="150000"/>
              </a:lnSpc>
              <a:spcBef>
                <a:spcPts val="0"/>
              </a:spcBef>
              <a:buFont typeface="Wingdings" panose="05000000000000000000" pitchFamily="2" charset="2"/>
              <a:buChar char="ü"/>
            </a:pPr>
            <a:r>
              <a:rPr lang="zh-CN" altLang="en-US" sz="2800" b="1" dirty="0">
                <a:cs typeface="+mn-ea"/>
                <a:sym typeface="+mn-lt"/>
              </a:rPr>
              <a:t>结核病流行的风险 </a:t>
            </a:r>
            <a:endParaRPr lang="en-US" altLang="zh-CN" sz="2800" b="1" dirty="0">
              <a:cs typeface="+mn-ea"/>
              <a:sym typeface="+mn-lt"/>
            </a:endParaRPr>
          </a:p>
          <a:p>
            <a:pPr marL="342900" indent="-342900">
              <a:lnSpc>
                <a:spcPct val="150000"/>
              </a:lnSpc>
              <a:spcBef>
                <a:spcPts val="0"/>
              </a:spcBef>
              <a:buFont typeface="Wingdings" panose="05000000000000000000" pitchFamily="2" charset="2"/>
              <a:buChar char="ü"/>
            </a:pPr>
            <a:r>
              <a:rPr lang="zh-CN" altLang="en-US" sz="2800" b="1" dirty="0">
                <a:cs typeface="+mn-ea"/>
                <a:sym typeface="+mn-lt"/>
              </a:rPr>
              <a:t>什么是肺结核？</a:t>
            </a:r>
            <a:endParaRPr lang="zh-CN" altLang="en-US" sz="2800" b="1" dirty="0">
              <a:cs typeface="+mn-ea"/>
              <a:sym typeface="+mn-lt"/>
            </a:endParaRPr>
          </a:p>
          <a:p>
            <a:pPr marL="342900" indent="-342900">
              <a:lnSpc>
                <a:spcPct val="150000"/>
              </a:lnSpc>
              <a:spcBef>
                <a:spcPts val="0"/>
              </a:spcBef>
              <a:buFont typeface="Wingdings" panose="05000000000000000000" pitchFamily="2" charset="2"/>
              <a:buChar char="ü"/>
            </a:pPr>
            <a:r>
              <a:rPr lang="zh-CN" altLang="en-US" sz="2800" b="1" dirty="0">
                <a:cs typeface="+mn-ea"/>
                <a:sym typeface="+mn-lt"/>
              </a:rPr>
              <a:t>怀疑得了肺结核该怎么办？</a:t>
            </a:r>
            <a:endParaRPr lang="zh-CN" altLang="en-US" sz="2800" b="1" dirty="0">
              <a:cs typeface="+mn-ea"/>
              <a:sym typeface="+mn-lt"/>
            </a:endParaRPr>
          </a:p>
          <a:p>
            <a:pPr marL="342900" indent="-342900">
              <a:lnSpc>
                <a:spcPct val="150000"/>
              </a:lnSpc>
              <a:spcBef>
                <a:spcPts val="0"/>
              </a:spcBef>
              <a:buFont typeface="Wingdings" panose="05000000000000000000" pitchFamily="2" charset="2"/>
              <a:buChar char="ü"/>
            </a:pPr>
            <a:r>
              <a:rPr lang="zh-CN" altLang="en-US" sz="2800" b="1" dirty="0">
                <a:cs typeface="+mn-ea"/>
                <a:sym typeface="+mn-lt"/>
              </a:rPr>
              <a:t>肺结核该如何治疗？</a:t>
            </a:r>
            <a:endParaRPr lang="zh-CN" altLang="en-US" sz="2800" b="1" dirty="0">
              <a:cs typeface="+mn-ea"/>
              <a:sym typeface="+mn-lt"/>
            </a:endParaRPr>
          </a:p>
          <a:p>
            <a:pPr marL="342900" indent="-342900">
              <a:lnSpc>
                <a:spcPct val="150000"/>
              </a:lnSpc>
              <a:spcBef>
                <a:spcPts val="0"/>
              </a:spcBef>
              <a:buFont typeface="Wingdings" panose="05000000000000000000" pitchFamily="2" charset="2"/>
              <a:buChar char="ü"/>
            </a:pPr>
            <a:r>
              <a:rPr lang="zh-CN" altLang="en-US" sz="2800" b="1" dirty="0">
                <a:cs typeface="+mn-ea"/>
                <a:sym typeface="+mn-lt"/>
              </a:rPr>
              <a:t>确诊了结核病可以上学吗？</a:t>
            </a:r>
            <a:endParaRPr lang="zh-CN" altLang="en-US" sz="2800" b="1" dirty="0">
              <a:cs typeface="+mn-ea"/>
              <a:sym typeface="+mn-lt"/>
            </a:endParaRPr>
          </a:p>
          <a:p>
            <a:pPr marL="342900" indent="-342900">
              <a:lnSpc>
                <a:spcPct val="150000"/>
              </a:lnSpc>
              <a:spcBef>
                <a:spcPts val="0"/>
              </a:spcBef>
              <a:buFont typeface="Wingdings" panose="05000000000000000000" pitchFamily="2" charset="2"/>
              <a:buChar char="ü"/>
            </a:pPr>
            <a:r>
              <a:rPr lang="zh-CN" altLang="en-US" sz="2800" b="1" dirty="0">
                <a:cs typeface="+mn-ea"/>
                <a:sym typeface="+mn-lt"/>
              </a:rPr>
              <a:t>肺结核如何预防？</a:t>
            </a:r>
            <a:endParaRPr lang="zh-CN" altLang="en-US" sz="2800" b="1" dirty="0">
              <a:cs typeface="+mn-ea"/>
              <a:sym typeface="+mn-lt"/>
            </a:endParaRPr>
          </a:p>
          <a:p>
            <a:pPr marL="342900" indent="-342900">
              <a:lnSpc>
                <a:spcPct val="150000"/>
              </a:lnSpc>
              <a:spcBef>
                <a:spcPts val="0"/>
              </a:spcBef>
              <a:buFont typeface="Wingdings" panose="05000000000000000000" pitchFamily="2" charset="2"/>
              <a:buChar char="ü"/>
            </a:pPr>
            <a:r>
              <a:rPr lang="zh-CN" altLang="en-US" sz="2800" b="1" dirty="0">
                <a:cs typeface="+mn-ea"/>
                <a:sym typeface="+mn-lt"/>
              </a:rPr>
              <a:t>感染了结核杆菌会有什么影响？</a:t>
            </a:r>
            <a:endParaRPr lang="zh-CN" altLang="en-US" sz="2800" b="1" dirty="0">
              <a:cs typeface="+mn-ea"/>
              <a:sym typeface="+mn-lt"/>
            </a:endParaRPr>
          </a:p>
        </p:txBody>
      </p:sp>
      <p:pic>
        <p:nvPicPr>
          <p:cNvPr id="4" name="图片 3" descr="图形用户界面, 应用程序&#10;&#10;中度可信度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58" y="2482569"/>
            <a:ext cx="5145741" cy="38593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wipe(left)">
                                      <p:cBhvr>
                                        <p:cTn id="29" dur="500"/>
                                        <p:tgtEl>
                                          <p:spTgt spid="17">
                                            <p:txEl>
                                              <p:pRg st="1" end="1"/>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wipe(left)">
                                      <p:cBhvr>
                                        <p:cTn id="33" dur="500"/>
                                        <p:tgtEl>
                                          <p:spTgt spid="17">
                                            <p:txEl>
                                              <p:pRg st="2" end="2"/>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wipe(left)">
                                      <p:cBhvr>
                                        <p:cTn id="37" dur="500"/>
                                        <p:tgtEl>
                                          <p:spTgt spid="17">
                                            <p:txEl>
                                              <p:pRg st="3" end="3"/>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7">
                                            <p:txEl>
                                              <p:pRg st="4" end="4"/>
                                            </p:txEl>
                                          </p:spTgt>
                                        </p:tgtEl>
                                        <p:attrNameLst>
                                          <p:attrName>style.visibility</p:attrName>
                                        </p:attrNameLst>
                                      </p:cBhvr>
                                      <p:to>
                                        <p:strVal val="visible"/>
                                      </p:to>
                                    </p:set>
                                    <p:animEffect transition="in" filter="wipe(left)">
                                      <p:cBhvr>
                                        <p:cTn id="41" dur="500"/>
                                        <p:tgtEl>
                                          <p:spTgt spid="17">
                                            <p:txEl>
                                              <p:pRg st="4" end="4"/>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wipe(left)">
                                      <p:cBhvr>
                                        <p:cTn id="45" dur="500"/>
                                        <p:tgtEl>
                                          <p:spTgt spid="17">
                                            <p:txEl>
                                              <p:pRg st="5" end="5"/>
                                            </p:txEl>
                                          </p:spTgt>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Effect transition="in" filter="wipe(left)">
                                      <p:cBhvr>
                                        <p:cTn id="49"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Rot="1" noChangeArrowheads="1"/>
          </p:cNvSpPr>
          <p:nvPr>
            <p:ph type="body" idx="4294967295"/>
          </p:nvPr>
        </p:nvSpPr>
        <p:spPr>
          <a:xfrm>
            <a:off x="1813485" y="1850358"/>
            <a:ext cx="3816350" cy="4048125"/>
          </a:xfrm>
          <a:noFill/>
        </p:spPr>
        <p:txBody>
          <a:bodyPr wrap="square">
            <a:spAutoFit/>
          </a:bodyPr>
          <a:lstStyle/>
          <a:p>
            <a:pPr marL="0" indent="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1</a:t>
            </a:r>
            <a:r>
              <a:rPr lang="zh-CN" altLang="en-US" sz="1800" dirty="0">
                <a:solidFill>
                  <a:schemeClr val="accent4">
                    <a:lumMod val="10000"/>
                  </a:schemeClr>
                </a:solidFill>
                <a:cs typeface="+mn-ea"/>
                <a:sym typeface="+mn-lt"/>
              </a:rPr>
              <a:t>）传染性病人病情的严重</a:t>
            </a:r>
            <a:endParaRPr lang="en-US" altLang="zh-CN" sz="1800" dirty="0">
              <a:solidFill>
                <a:schemeClr val="accent4">
                  <a:lumMod val="10000"/>
                </a:schemeClr>
              </a:solidFill>
              <a:cs typeface="+mn-ea"/>
              <a:sym typeface="+mn-lt"/>
            </a:endParaRPr>
          </a:p>
          <a:p>
            <a:pPr marL="0" indent="0">
              <a:lnSpc>
                <a:spcPct val="130000"/>
              </a:lnSpc>
              <a:spcBef>
                <a:spcPct val="0"/>
              </a:spcBef>
              <a:buNone/>
            </a:pP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2</a:t>
            </a:r>
            <a:r>
              <a:rPr lang="zh-CN" altLang="en-US" sz="1800" dirty="0">
                <a:solidFill>
                  <a:schemeClr val="accent4">
                    <a:lumMod val="10000"/>
                  </a:schemeClr>
                </a:solidFill>
                <a:cs typeface="+mn-ea"/>
                <a:sym typeface="+mn-lt"/>
              </a:rPr>
              <a:t>）排菌量的多少</a:t>
            </a:r>
            <a:endParaRPr lang="en-US" altLang="zh-CN" sz="1800" dirty="0">
              <a:solidFill>
                <a:schemeClr val="accent4">
                  <a:lumMod val="10000"/>
                </a:schemeClr>
              </a:solidFill>
              <a:cs typeface="+mn-ea"/>
              <a:sym typeface="+mn-lt"/>
            </a:endParaRPr>
          </a:p>
          <a:p>
            <a:pPr marL="0">
              <a:lnSpc>
                <a:spcPct val="130000"/>
              </a:lnSpc>
              <a:spcBef>
                <a:spcPct val="0"/>
              </a:spcBef>
              <a:buNone/>
            </a:pP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3</a:t>
            </a:r>
            <a:r>
              <a:rPr lang="zh-CN" altLang="en-US" sz="1800" dirty="0">
                <a:solidFill>
                  <a:schemeClr val="accent4">
                    <a:lumMod val="10000"/>
                  </a:schemeClr>
                </a:solidFill>
                <a:cs typeface="+mn-ea"/>
                <a:sym typeface="+mn-lt"/>
              </a:rPr>
              <a:t>）咳嗽的频度</a:t>
            </a:r>
            <a:endParaRPr lang="en-US" altLang="zh-CN" sz="1800" dirty="0">
              <a:solidFill>
                <a:schemeClr val="accent4">
                  <a:lumMod val="10000"/>
                </a:schemeClr>
              </a:solidFill>
              <a:cs typeface="+mn-ea"/>
              <a:sym typeface="+mn-lt"/>
            </a:endParaRPr>
          </a:p>
          <a:p>
            <a:pPr marL="0">
              <a:lnSpc>
                <a:spcPct val="130000"/>
              </a:lnSpc>
              <a:spcBef>
                <a:spcPct val="0"/>
              </a:spcBef>
              <a:buNone/>
            </a:pP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4</a:t>
            </a:r>
            <a:r>
              <a:rPr lang="zh-CN" altLang="en-US" sz="1800" dirty="0">
                <a:solidFill>
                  <a:schemeClr val="accent4">
                    <a:lumMod val="10000"/>
                  </a:schemeClr>
                </a:solidFill>
                <a:cs typeface="+mn-ea"/>
                <a:sym typeface="+mn-lt"/>
              </a:rPr>
              <a:t>）房间的通风情况</a:t>
            </a:r>
            <a:endParaRPr lang="en-US" altLang="zh-CN" sz="1800" dirty="0">
              <a:solidFill>
                <a:schemeClr val="accent4">
                  <a:lumMod val="10000"/>
                </a:schemeClr>
              </a:solidFill>
              <a:cs typeface="+mn-ea"/>
              <a:sym typeface="+mn-lt"/>
            </a:endParaRPr>
          </a:p>
          <a:p>
            <a:pPr marL="0">
              <a:lnSpc>
                <a:spcPct val="130000"/>
              </a:lnSpc>
              <a:spcBef>
                <a:spcPct val="0"/>
              </a:spcBef>
              <a:buNone/>
            </a:pP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5</a:t>
            </a:r>
            <a:r>
              <a:rPr lang="zh-CN" altLang="en-US" sz="1800" dirty="0">
                <a:solidFill>
                  <a:schemeClr val="accent4">
                    <a:lumMod val="10000"/>
                  </a:schemeClr>
                </a:solidFill>
                <a:cs typeface="+mn-ea"/>
                <a:sym typeface="+mn-lt"/>
              </a:rPr>
              <a:t>）与患者接触的密切程度</a:t>
            </a:r>
            <a:endParaRPr lang="en-US" altLang="zh-CN" sz="1800" dirty="0">
              <a:solidFill>
                <a:schemeClr val="accent4">
                  <a:lumMod val="10000"/>
                </a:schemeClr>
              </a:solidFill>
              <a:cs typeface="+mn-ea"/>
              <a:sym typeface="+mn-lt"/>
            </a:endParaRPr>
          </a:p>
          <a:p>
            <a:pPr marL="0">
              <a:lnSpc>
                <a:spcPct val="130000"/>
              </a:lnSpc>
              <a:spcBef>
                <a:spcPct val="0"/>
              </a:spcBef>
              <a:buNone/>
            </a:pP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6</a:t>
            </a:r>
            <a:r>
              <a:rPr lang="zh-CN" altLang="en-US" sz="1800" dirty="0">
                <a:solidFill>
                  <a:schemeClr val="accent4">
                    <a:lumMod val="10000"/>
                  </a:schemeClr>
                </a:solidFill>
                <a:cs typeface="+mn-ea"/>
                <a:sym typeface="+mn-lt"/>
              </a:rPr>
              <a:t>）接触者的抵抗力</a:t>
            </a:r>
            <a:endParaRPr lang="zh-CN" altLang="en-US" sz="1800" dirty="0">
              <a:solidFill>
                <a:schemeClr val="accent4">
                  <a:lumMod val="10000"/>
                </a:schemeClr>
              </a:solidFill>
              <a:cs typeface="+mn-ea"/>
              <a:sym typeface="+mn-lt"/>
            </a:endParaRPr>
          </a:p>
        </p:txBody>
      </p:sp>
      <p:sp>
        <p:nvSpPr>
          <p:cNvPr id="3" name="文本框 2"/>
          <p:cNvSpPr txBox="1"/>
          <p:nvPr/>
        </p:nvSpPr>
        <p:spPr>
          <a:xfrm>
            <a:off x="1194547" y="335117"/>
            <a:ext cx="6100482" cy="597215"/>
          </a:xfrm>
          <a:prstGeom prst="rect">
            <a:avLst/>
          </a:prstGeom>
          <a:noFill/>
        </p:spPr>
        <p:txBody>
          <a:bodyPr wrap="square">
            <a:spAutoFit/>
          </a:bodyPr>
          <a:lstStyle/>
          <a:p>
            <a:pPr eaLnBrk="0" hangingPunct="0">
              <a:lnSpc>
                <a:spcPct val="130000"/>
              </a:lnSpc>
            </a:pPr>
            <a:r>
              <a:rPr lang="zh-CN" altLang="en-US" sz="2800" b="1" dirty="0">
                <a:latin typeface="+mn-lt"/>
                <a:ea typeface="+mn-ea"/>
                <a:cs typeface="+mn-ea"/>
                <a:sym typeface="+mn-lt"/>
              </a:rPr>
              <a:t>传染性的大小取决于</a:t>
            </a:r>
            <a:endParaRPr lang="en-US" altLang="zh-CN" sz="2800" b="1" dirty="0">
              <a:latin typeface="+mn-lt"/>
              <a:ea typeface="+mn-ea"/>
              <a:cs typeface="+mn-ea"/>
              <a:sym typeface="+mn-lt"/>
            </a:endParaRPr>
          </a:p>
        </p:txBody>
      </p:sp>
      <p:pic>
        <p:nvPicPr>
          <p:cNvPr id="4" name="图片 3"/>
          <p:cNvPicPr>
            <a:picLocks noChangeAspect="1"/>
          </p:cNvPicPr>
          <p:nvPr/>
        </p:nvPicPr>
        <p:blipFill>
          <a:blip r:embed="rId1">
            <a:clrChange>
              <a:clrFrom>
                <a:srgbClr val="F6F6F6"/>
              </a:clrFrom>
              <a:clrTo>
                <a:srgbClr val="F6F6F6">
                  <a:alpha val="0"/>
                </a:srgbClr>
              </a:clrTo>
            </a:clrChange>
            <a:extLst>
              <a:ext uri="{BEBA8EAE-BF5A-486C-A8C5-ECC9F3942E4B}">
                <a14:imgProps xmlns:a14="http://schemas.microsoft.com/office/drawing/2010/main">
                  <a14:imgLayer r:embed="rId2">
                    <a14:imgEffect>
                      <a14:backgroundRemoval t="3607" b="97213" l="10000" r="90000">
                        <a14:foregroundMark x1="30328" y1="11311" x2="43607" y2="14590"/>
                        <a14:foregroundMark x1="43607" y1="14590" x2="42459" y2="25902"/>
                        <a14:foregroundMark x1="42459" y1="25902" x2="42459" y2="25902"/>
                        <a14:foregroundMark x1="54098" y1="18361" x2="55082" y2="26721"/>
                        <a14:foregroundMark x1="40328" y1="22623" x2="40328" y2="22623"/>
                        <a14:foregroundMark x1="44590" y1="3607" x2="42951" y2="5410"/>
                        <a14:foregroundMark x1="46557" y1="39672" x2="52131" y2="61148"/>
                        <a14:foregroundMark x1="52131" y1="61148" x2="59180" y2="71967"/>
                        <a14:foregroundMark x1="45410" y1="43770" x2="47049" y2="50820"/>
                        <a14:foregroundMark x1="27049" y1="38197" x2="27049" y2="38197"/>
                        <a14:foregroundMark x1="26557" y1="32951" x2="26557" y2="32951"/>
                        <a14:foregroundMark x1="58689" y1="81148" x2="60984" y2="95738"/>
                        <a14:foregroundMark x1="60984" y1="95738" x2="62951" y2="97213"/>
                        <a14:foregroundMark x1="48852" y1="80000" x2="41475" y2="91475"/>
                        <a14:foregroundMark x1="41475" y1="91475" x2="36885" y2="94098"/>
                      </a14:backgroundRemoval>
                    </a14:imgEffect>
                  </a14:imgLayer>
                </a14:imgProps>
              </a:ext>
              <a:ext uri="{28A0092B-C50C-407E-A947-70E740481C1C}">
                <a14:useLocalDpi xmlns:a14="http://schemas.microsoft.com/office/drawing/2010/main" val="0"/>
              </a:ext>
            </a:extLst>
          </a:blip>
          <a:stretch>
            <a:fillRect/>
          </a:stretch>
        </p:blipFill>
        <p:spPr>
          <a:xfrm>
            <a:off x="6234952" y="2151528"/>
            <a:ext cx="4451537" cy="44515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animEffect transition="in" filter="wipe(left)">
                                      <p:cBhvr>
                                        <p:cTn id="11" dur="500"/>
                                        <p:tgtEl>
                                          <p:spTgt spid="34818">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animEffect transition="in" filter="wipe(left)">
                                      <p:cBhvr>
                                        <p:cTn id="15" dur="500"/>
                                        <p:tgtEl>
                                          <p:spTgt spid="34818">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animEffect transition="in" filter="wipe(left)">
                                      <p:cBhvr>
                                        <p:cTn id="19" dur="500"/>
                                        <p:tgtEl>
                                          <p:spTgt spid="34818">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818">
                                            <p:txEl>
                                              <p:pRg st="8" end="8"/>
                                            </p:txEl>
                                          </p:spTgt>
                                        </p:tgtEl>
                                        <p:attrNameLst>
                                          <p:attrName>style.visibility</p:attrName>
                                        </p:attrNameLst>
                                      </p:cBhvr>
                                      <p:to>
                                        <p:strVal val="visible"/>
                                      </p:to>
                                    </p:set>
                                    <p:animEffect transition="in" filter="wipe(left)">
                                      <p:cBhvr>
                                        <p:cTn id="23" dur="500"/>
                                        <p:tgtEl>
                                          <p:spTgt spid="34818">
                                            <p:txEl>
                                              <p:pRg st="8" end="8"/>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4818">
                                            <p:txEl>
                                              <p:pRg st="10" end="10"/>
                                            </p:txEl>
                                          </p:spTgt>
                                        </p:tgtEl>
                                        <p:attrNameLst>
                                          <p:attrName>style.visibility</p:attrName>
                                        </p:attrNameLst>
                                      </p:cBhvr>
                                      <p:to>
                                        <p:strVal val="visible"/>
                                      </p:to>
                                    </p:set>
                                    <p:animEffect transition="in" filter="wipe(left)">
                                      <p:cBhvr>
                                        <p:cTn id="27" dur="500"/>
                                        <p:tgtEl>
                                          <p:spTgt spid="34818">
                                            <p:txEl>
                                              <p:pRg st="10" end="10"/>
                                            </p:txEl>
                                          </p:spTgt>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idx="4294967295"/>
          </p:nvPr>
        </p:nvSpPr>
        <p:spPr>
          <a:xfrm>
            <a:off x="1210235" y="10016"/>
            <a:ext cx="10515600" cy="1325563"/>
          </a:xfrm>
          <a:noFill/>
        </p:spPr>
        <p:txBody>
          <a:bodyPr wrap="square">
            <a:spAutoFit/>
          </a:bodyPr>
          <a:lstStyle/>
          <a:p>
            <a:pPr eaLnBrk="0" hangingPunct="0">
              <a:lnSpc>
                <a:spcPct val="130000"/>
              </a:lnSpc>
            </a:pPr>
            <a:r>
              <a:rPr lang="zh-CN" altLang="en-US" sz="2800" b="1" dirty="0">
                <a:latin typeface="+mn-lt"/>
                <a:ea typeface="+mn-ea"/>
                <a:cs typeface="+mn-ea"/>
                <a:sym typeface="+mn-lt"/>
              </a:rPr>
              <a:t>传播途径</a:t>
            </a:r>
            <a:endParaRPr lang="zh-CN" altLang="en-US" sz="2800" b="1" dirty="0">
              <a:latin typeface="+mn-lt"/>
              <a:ea typeface="+mn-ea"/>
              <a:cs typeface="+mn-ea"/>
              <a:sym typeface="+mn-lt"/>
            </a:endParaRPr>
          </a:p>
        </p:txBody>
      </p:sp>
      <p:sp>
        <p:nvSpPr>
          <p:cNvPr id="35843" name="Text Box 4"/>
          <p:cNvSpPr txBox="1">
            <a:spLocks noChangeArrowheads="1"/>
          </p:cNvSpPr>
          <p:nvPr/>
        </p:nvSpPr>
        <p:spPr bwMode="auto">
          <a:xfrm>
            <a:off x="2057400" y="1905000"/>
            <a:ext cx="2362200" cy="6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ea typeface="宋体" panose="02010600030101010101" pitchFamily="2" charset="-122"/>
              </a:defRPr>
            </a:lvl1pPr>
            <a:lvl2pPr marL="742950" indent="-285750" eaLnBrk="0" hangingPunct="0">
              <a:defRPr sz="4400">
                <a:solidFill>
                  <a:schemeClr val="tx2"/>
                </a:solidFill>
                <a:latin typeface="Arial" panose="020B0604020202020204" pitchFamily="34" charset="0"/>
                <a:ea typeface="宋体" panose="02010600030101010101" pitchFamily="2" charset="-122"/>
              </a:defRPr>
            </a:lvl2pPr>
            <a:lvl3pPr marL="1143000" indent="-228600" eaLnBrk="0" hangingPunct="0">
              <a:defRPr sz="4400">
                <a:solidFill>
                  <a:schemeClr val="tx2"/>
                </a:solidFill>
                <a:latin typeface="Arial" panose="020B0604020202020204" pitchFamily="34" charset="0"/>
                <a:ea typeface="宋体" panose="02010600030101010101" pitchFamily="2" charset="-122"/>
              </a:defRPr>
            </a:lvl3pPr>
            <a:lvl4pPr marL="1600200" indent="-228600" eaLnBrk="0" hangingPunct="0">
              <a:defRPr sz="4400">
                <a:solidFill>
                  <a:schemeClr val="tx2"/>
                </a:solidFill>
                <a:latin typeface="Arial" panose="020B0604020202020204" pitchFamily="34" charset="0"/>
                <a:ea typeface="宋体" panose="02010600030101010101" pitchFamily="2" charset="-122"/>
              </a:defRPr>
            </a:lvl4pPr>
            <a:lvl5pPr marL="2057400" indent="-228600" eaLnBrk="0" hangingPunct="0">
              <a:defRPr sz="4400">
                <a:solidFill>
                  <a:schemeClr val="tx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gn="l" eaLnBrk="1" hangingPunct="1">
              <a:lnSpc>
                <a:spcPct val="130000"/>
              </a:lnSpc>
              <a:spcBef>
                <a:spcPct val="0"/>
              </a:spcBef>
            </a:pPr>
            <a:endParaRPr lang="zh-CN" altLang="en-US" sz="3200">
              <a:solidFill>
                <a:schemeClr val="hlink"/>
              </a:solidFill>
              <a:latin typeface="+mn-lt"/>
              <a:ea typeface="+mn-ea"/>
              <a:cs typeface="+mn-ea"/>
              <a:sym typeface="+mn-lt"/>
            </a:endParaRPr>
          </a:p>
        </p:txBody>
      </p:sp>
      <p:sp>
        <p:nvSpPr>
          <p:cNvPr id="36869" name="Rectangle 5"/>
          <p:cNvSpPr>
            <a:spLocks noChangeArrowheads="1"/>
          </p:cNvSpPr>
          <p:nvPr/>
        </p:nvSpPr>
        <p:spPr bwMode="auto">
          <a:xfrm>
            <a:off x="1210235" y="2237944"/>
            <a:ext cx="6279777" cy="1857303"/>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呼吸道传播</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    是肺结核的主要传播途径，飞沫传染为最常见方式。</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  飞沫核（ </a:t>
            </a:r>
            <a:r>
              <a:rPr lang="en-US" altLang="zh-CN" dirty="0">
                <a:solidFill>
                  <a:schemeClr val="accent4">
                    <a:lumMod val="10000"/>
                  </a:schemeClr>
                </a:solidFill>
                <a:cs typeface="+mn-ea"/>
                <a:sym typeface="+mn-lt"/>
              </a:rPr>
              <a:t>0.01--10</a:t>
            </a:r>
            <a:r>
              <a:rPr lang="zh-CN" altLang="en-US" dirty="0">
                <a:solidFill>
                  <a:schemeClr val="accent4">
                    <a:lumMod val="10000"/>
                  </a:schemeClr>
                </a:solidFill>
                <a:cs typeface="+mn-ea"/>
                <a:sym typeface="+mn-lt"/>
              </a:rPr>
              <a:t>微米），可被吸入呼吸道，健康人可因吸入患者咳嗽、</a:t>
            </a:r>
            <a:r>
              <a:rPr lang="zh-TW" altLang="en-US" dirty="0">
                <a:solidFill>
                  <a:schemeClr val="accent4">
                    <a:lumMod val="10000"/>
                  </a:schemeClr>
                </a:solidFill>
                <a:cs typeface="+mn-ea"/>
                <a:sym typeface="+mn-lt"/>
              </a:rPr>
              <a:t>吐痰</a:t>
            </a:r>
            <a:r>
              <a:rPr lang="zh-TW" altLang="zh-CN" dirty="0">
                <a:solidFill>
                  <a:schemeClr val="accent4">
                    <a:lumMod val="10000"/>
                  </a:schemeClr>
                </a:solidFill>
                <a:cs typeface="+mn-ea"/>
                <a:sym typeface="+mn-lt"/>
              </a:rPr>
              <a:t>、</a:t>
            </a:r>
            <a:r>
              <a:rPr lang="zh-TW" altLang="en-US" dirty="0">
                <a:solidFill>
                  <a:schemeClr val="accent4">
                    <a:lumMod val="10000"/>
                  </a:schemeClr>
                </a:solidFill>
                <a:cs typeface="+mn-ea"/>
                <a:sym typeface="+mn-lt"/>
              </a:rPr>
              <a:t>大</a:t>
            </a:r>
            <a:r>
              <a:rPr lang="zh-CN" altLang="en-US" dirty="0">
                <a:solidFill>
                  <a:schemeClr val="accent4">
                    <a:lumMod val="10000"/>
                  </a:schemeClr>
                </a:solidFill>
                <a:cs typeface="+mn-ea"/>
                <a:sym typeface="+mn-lt"/>
              </a:rPr>
              <a:t>声讲话</a:t>
            </a:r>
            <a:r>
              <a:rPr lang="zh-TW" altLang="zh-CN" dirty="0">
                <a:solidFill>
                  <a:schemeClr val="accent4">
                    <a:lumMod val="10000"/>
                  </a:schemeClr>
                </a:solidFill>
                <a:cs typeface="+mn-ea"/>
                <a:sym typeface="+mn-lt"/>
              </a:rPr>
              <a:t>、</a:t>
            </a:r>
            <a:r>
              <a:rPr lang="zh-TW" altLang="en-US" dirty="0">
                <a:solidFill>
                  <a:schemeClr val="accent4">
                    <a:lumMod val="10000"/>
                  </a:schemeClr>
                </a:solidFill>
                <a:cs typeface="+mn-ea"/>
                <a:sym typeface="+mn-lt"/>
              </a:rPr>
              <a:t>唱歌或大笑</a:t>
            </a:r>
            <a:r>
              <a:rPr lang="zh-TW" altLang="zh-CN" dirty="0">
                <a:solidFill>
                  <a:schemeClr val="accent4">
                    <a:lumMod val="10000"/>
                  </a:schemeClr>
                </a:solidFill>
                <a:cs typeface="+mn-ea"/>
                <a:sym typeface="+mn-lt"/>
              </a:rPr>
              <a:t>、</a:t>
            </a:r>
            <a:r>
              <a:rPr lang="zh-CN" altLang="en-US" dirty="0">
                <a:solidFill>
                  <a:schemeClr val="accent4">
                    <a:lumMod val="10000"/>
                  </a:schemeClr>
                </a:solidFill>
                <a:cs typeface="+mn-ea"/>
                <a:sym typeface="+mn-lt"/>
              </a:rPr>
              <a:t>打喷嚏时喷出飞沫而感染。</a:t>
            </a:r>
            <a:endParaRPr lang="zh-CN" altLang="en-US" dirty="0">
              <a:solidFill>
                <a:schemeClr val="accent4">
                  <a:lumMod val="10000"/>
                </a:schemeClr>
              </a:solidFill>
              <a:cs typeface="+mn-ea"/>
              <a:sym typeface="+mn-lt"/>
            </a:endParaRPr>
          </a:p>
        </p:txBody>
      </p:sp>
      <p:pic>
        <p:nvPicPr>
          <p:cNvPr id="3" name="图片 2" descr="卡通人物&#10;&#10;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490012" y="316846"/>
            <a:ext cx="3810000" cy="5076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arn(inVertical)">
                                      <p:cBhvr>
                                        <p:cTn id="7" dur="500"/>
                                        <p:tgtEl>
                                          <p:spTgt spid="368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idx="4294967295"/>
          </p:nvPr>
        </p:nvSpPr>
        <p:spPr>
          <a:xfrm>
            <a:off x="1174376" y="0"/>
            <a:ext cx="10515600" cy="1325563"/>
          </a:xfrm>
          <a:noFill/>
        </p:spPr>
        <p:txBody>
          <a:bodyPr wrap="square">
            <a:spAutoFit/>
          </a:bodyPr>
          <a:lstStyle/>
          <a:p>
            <a:pPr eaLnBrk="0" hangingPunct="0">
              <a:lnSpc>
                <a:spcPct val="130000"/>
              </a:lnSpc>
            </a:pPr>
            <a:r>
              <a:rPr lang="zh-CN" altLang="en-US" sz="2800" b="1" dirty="0">
                <a:latin typeface="+mn-lt"/>
                <a:ea typeface="+mn-ea"/>
                <a:cs typeface="+mn-ea"/>
                <a:sym typeface="+mn-lt"/>
              </a:rPr>
              <a:t>易感人群</a:t>
            </a:r>
            <a:endParaRPr lang="zh-CN" altLang="en-US" sz="2800" b="1" dirty="0">
              <a:latin typeface="+mn-lt"/>
              <a:ea typeface="+mn-ea"/>
              <a:cs typeface="+mn-ea"/>
              <a:sym typeface="+mn-lt"/>
            </a:endParaRPr>
          </a:p>
        </p:txBody>
      </p:sp>
      <p:sp>
        <p:nvSpPr>
          <p:cNvPr id="38915" name="Rectangle 3"/>
          <p:cNvSpPr txBox="1">
            <a:spLocks noChangeArrowheads="1"/>
          </p:cNvSpPr>
          <p:nvPr/>
        </p:nvSpPr>
        <p:spPr bwMode="auto">
          <a:xfrm>
            <a:off x="1174115" y="1970405"/>
            <a:ext cx="6318885" cy="2968625"/>
          </a:xfrm>
          <a:prstGeom prst="rect">
            <a:avLst/>
          </a:prstGeom>
          <a:noFill/>
        </p:spPr>
        <p:txBody>
          <a:bodyPr wrap="square">
            <a:spAutoFit/>
          </a:bodyPr>
          <a:lstStyle>
            <a:defPPr>
              <a:defRPr lang="zh-CN"/>
            </a:defPPr>
            <a:lvl1pPr>
              <a:lnSpc>
                <a:spcPct val="130000"/>
              </a:lnSpc>
              <a:spcBef>
                <a:spcPct val="0"/>
              </a:spcBef>
              <a:buFont typeface="Wingdings 2" panose="05020102010507070707" pitchFamily="18" charset="2"/>
              <a:buNone/>
              <a:defRPr>
                <a:solidFill>
                  <a:schemeClr val="accent4">
                    <a:lumMod val="10000"/>
                  </a:schemeClr>
                </a:solidFill>
                <a:cs typeface="+mn-ea"/>
              </a:defRPr>
            </a:lvl1pPr>
          </a:lstStyle>
          <a:p>
            <a:pPr marL="285750" indent="-285750">
              <a:buFont typeface="Arial" panose="020B0604020202020204" pitchFamily="34" charset="0"/>
              <a:buChar char="•"/>
            </a:pPr>
            <a:r>
              <a:rPr lang="zh-CN" altLang="en-US" dirty="0">
                <a:sym typeface="+mn-lt"/>
              </a:rPr>
              <a:t>吸入结核杆菌后虽然发生结核感染，但绝大多数不会发病。</a:t>
            </a:r>
            <a:endParaRPr lang="en-US" altLang="zh-CN" dirty="0">
              <a:sym typeface="+mn-lt"/>
            </a:endParaRPr>
          </a:p>
          <a:p>
            <a:pPr marL="285750" indent="-285750">
              <a:buFont typeface="Arial" panose="020B0604020202020204" pitchFamily="34" charset="0"/>
              <a:buChar char="•"/>
            </a:pPr>
            <a:r>
              <a:rPr lang="zh-CN" altLang="en-US" dirty="0">
                <a:sym typeface="+mn-lt"/>
              </a:rPr>
              <a:t>肺结核病人的家庭成员（尤其是儿童）</a:t>
            </a:r>
            <a:endParaRPr lang="zh-CN" altLang="en-US" dirty="0">
              <a:sym typeface="+mn-lt"/>
            </a:endParaRPr>
          </a:p>
          <a:p>
            <a:pPr marL="285750" indent="-285750">
              <a:buFont typeface="Arial" panose="020B0604020202020204" pitchFamily="34" charset="0"/>
              <a:buChar char="•"/>
            </a:pPr>
            <a:r>
              <a:rPr lang="zh-CN" altLang="en-US" dirty="0">
                <a:sym typeface="+mn-lt"/>
              </a:rPr>
              <a:t>医务人员</a:t>
            </a:r>
            <a:endParaRPr lang="zh-CN" altLang="en-US" dirty="0">
              <a:sym typeface="+mn-lt"/>
            </a:endParaRPr>
          </a:p>
          <a:p>
            <a:pPr marL="285750" indent="-285750">
              <a:buFont typeface="Arial" panose="020B0604020202020204" pitchFamily="34" charset="0"/>
              <a:buChar char="•"/>
            </a:pPr>
            <a:r>
              <a:rPr lang="zh-CN" altLang="en-US" dirty="0">
                <a:sym typeface="+mn-lt"/>
              </a:rPr>
              <a:t>在通风不良的集体环境中生活和工作的人，如学生、民工等</a:t>
            </a:r>
            <a:endParaRPr lang="zh-CN" altLang="en-US" dirty="0">
              <a:sym typeface="+mn-lt"/>
            </a:endParaRPr>
          </a:p>
          <a:p>
            <a:pPr marL="285750" indent="-285750">
              <a:buFont typeface="Arial" panose="020B0604020202020204" pitchFamily="34" charset="0"/>
              <a:buChar char="•"/>
            </a:pPr>
            <a:r>
              <a:rPr lang="zh-CN" altLang="en-US" dirty="0">
                <a:sym typeface="+mn-lt"/>
              </a:rPr>
              <a:t>涂阳病人密切接触者、糖尿病人、使用免疫抑制剂者、矽肺病人、</a:t>
            </a:r>
            <a:r>
              <a:rPr lang="en-US" altLang="zh-CN" dirty="0">
                <a:sym typeface="+mn-lt"/>
              </a:rPr>
              <a:t>HIV/AIDS</a:t>
            </a:r>
            <a:r>
              <a:rPr lang="zh-CN" altLang="en-US" dirty="0">
                <a:sym typeface="+mn-lt"/>
              </a:rPr>
              <a:t>等</a:t>
            </a:r>
            <a:endParaRPr lang="zh-CN" altLang="en-US" dirty="0">
              <a:sym typeface="+mn-lt"/>
            </a:endParaRPr>
          </a:p>
          <a:p>
            <a:pPr marL="285750" indent="-285750">
              <a:buFont typeface="Arial" panose="020B0604020202020204" pitchFamily="34" charset="0"/>
              <a:buChar char="•"/>
            </a:pPr>
            <a:r>
              <a:rPr lang="zh-CN" altLang="en-US" dirty="0">
                <a:sym typeface="+mn-lt"/>
              </a:rPr>
              <a:t>儿童、青春期少年、老人和营养不良、过度劳累者</a:t>
            </a:r>
            <a:endParaRPr lang="zh-CN" altLang="en-US" dirty="0">
              <a:sym typeface="+mn-lt"/>
            </a:endParaRPr>
          </a:p>
        </p:txBody>
      </p:sp>
      <p:pic>
        <p:nvPicPr>
          <p:cNvPr id="4" name="图片 3" descr="图片包含 照片, 不同, 一群, 女人&#10;&#10;描述已自动生成"/>
          <p:cNvPicPr>
            <a:picLocks noChangeAspect="1"/>
          </p:cNvPicPr>
          <p:nvPr/>
        </p:nvPicPr>
        <p:blipFill rotWithShape="1">
          <a:blip r:embed="rId1">
            <a:extLst>
              <a:ext uri="{28A0092B-C50C-407E-A947-70E740481C1C}">
                <a14:useLocalDpi xmlns:a14="http://schemas.microsoft.com/office/drawing/2010/main" val="0"/>
              </a:ext>
            </a:extLst>
          </a:blip>
          <a:srcRect l="37418" t="5086" r="34402" b="61787"/>
          <a:stretch>
            <a:fillRect/>
          </a:stretch>
        </p:blipFill>
        <p:spPr>
          <a:xfrm>
            <a:off x="7225553" y="1982966"/>
            <a:ext cx="4688684" cy="33933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barn(inVertical)">
                                      <p:cBhvr>
                                        <p:cTn id="13"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a:xfrm>
            <a:off x="1183342" y="0"/>
            <a:ext cx="10515600" cy="1325563"/>
          </a:xfrm>
          <a:noFill/>
        </p:spPr>
        <p:txBody>
          <a:bodyPr wrap="square">
            <a:spAutoFit/>
          </a:bodyPr>
          <a:lstStyle/>
          <a:p>
            <a:pPr eaLnBrk="0" hangingPunct="0">
              <a:lnSpc>
                <a:spcPct val="130000"/>
              </a:lnSpc>
            </a:pPr>
            <a:r>
              <a:rPr lang="zh-CN" altLang="en-US" sz="2800" b="1" dirty="0">
                <a:latin typeface="+mn-lt"/>
                <a:ea typeface="+mn-ea"/>
                <a:cs typeface="+mn-ea"/>
                <a:sym typeface="+mn-lt"/>
              </a:rPr>
              <a:t>我们如何预防？</a:t>
            </a:r>
            <a:endParaRPr lang="zh-CN" altLang="en-US" sz="2800" b="1" dirty="0">
              <a:latin typeface="+mn-lt"/>
              <a:ea typeface="+mn-ea"/>
              <a:cs typeface="+mn-ea"/>
              <a:sym typeface="+mn-lt"/>
            </a:endParaRPr>
          </a:p>
        </p:txBody>
      </p:sp>
      <p:sp>
        <p:nvSpPr>
          <p:cNvPr id="39939" name="Rectangle 3"/>
          <p:cNvSpPr>
            <a:spLocks noGrp="1" noRot="1" noChangeArrowheads="1"/>
          </p:cNvSpPr>
          <p:nvPr>
            <p:ph type="body" idx="4294967295"/>
          </p:nvPr>
        </p:nvSpPr>
        <p:spPr>
          <a:xfrm>
            <a:off x="717176" y="2254624"/>
            <a:ext cx="10757647" cy="776288"/>
          </a:xfrm>
          <a:noFill/>
        </p:spPr>
        <p:txBody>
          <a:bodyPr wrap="square">
            <a:spAutoFit/>
          </a:bodyPr>
          <a:lstStyle/>
          <a:p>
            <a:pPr marL="0">
              <a:lnSpc>
                <a:spcPct val="130000"/>
              </a:lnSpc>
              <a:spcBef>
                <a:spcPct val="0"/>
              </a:spcBef>
              <a:buNone/>
            </a:pPr>
            <a:r>
              <a:rPr lang="en-US" altLang="zh-CN" sz="1800" dirty="0">
                <a:solidFill>
                  <a:schemeClr val="accent4">
                    <a:lumMod val="10000"/>
                  </a:schemeClr>
                </a:solidFill>
                <a:cs typeface="+mn-ea"/>
                <a:sym typeface="+mn-lt"/>
              </a:rPr>
              <a:t>          </a:t>
            </a:r>
            <a:r>
              <a:rPr lang="zh-CN" altLang="en-US" sz="1800" dirty="0">
                <a:solidFill>
                  <a:schemeClr val="accent4">
                    <a:lumMod val="10000"/>
                  </a:schemeClr>
                </a:solidFill>
                <a:cs typeface="+mn-ea"/>
                <a:sym typeface="+mn-lt"/>
              </a:rPr>
              <a:t>我们要从思想上提高防治肺结核的意识，要从行动上做好预防肺结核的工作，要从措施上阻断肺结核的蔓延。因此，要做好以下几个方面的工作：</a:t>
            </a:r>
            <a:endParaRPr lang="zh-CN" altLang="en-US" sz="1800" dirty="0">
              <a:solidFill>
                <a:schemeClr val="accent4">
                  <a:lumMod val="10000"/>
                </a:schemeClr>
              </a:solidFill>
              <a:cs typeface="+mn-ea"/>
              <a:sym typeface="+mn-lt"/>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57136" t="32027" b="35945"/>
          <a:stretch>
            <a:fillRect/>
          </a:stretch>
        </p:blipFill>
        <p:spPr>
          <a:xfrm>
            <a:off x="3472240" y="3669376"/>
            <a:ext cx="6789449" cy="3123099"/>
          </a:xfrm>
          <a:custGeom>
            <a:avLst/>
            <a:gdLst>
              <a:gd name="connsiteX0" fmla="*/ 180502 w 4774955"/>
              <a:gd name="connsiteY0" fmla="*/ 0 h 2196446"/>
              <a:gd name="connsiteX1" fmla="*/ 604709 w 4774955"/>
              <a:gd name="connsiteY1" fmla="*/ 0 h 2196446"/>
              <a:gd name="connsiteX2" fmla="*/ 604709 w 4774955"/>
              <a:gd name="connsiteY2" fmla="*/ 358632 h 2196446"/>
              <a:gd name="connsiteX3" fmla="*/ 2961409 w 4774955"/>
              <a:gd name="connsiteY3" fmla="*/ 358632 h 2196446"/>
              <a:gd name="connsiteX4" fmla="*/ 2961409 w 4774955"/>
              <a:gd name="connsiteY4" fmla="*/ 0 h 2196446"/>
              <a:gd name="connsiteX5" fmla="*/ 3566118 w 4774955"/>
              <a:gd name="connsiteY5" fmla="*/ 0 h 2196446"/>
              <a:gd name="connsiteX6" fmla="*/ 3566118 w 4774955"/>
              <a:gd name="connsiteY6" fmla="*/ 349205 h 2196446"/>
              <a:gd name="connsiteX7" fmla="*/ 4563966 w 4774955"/>
              <a:gd name="connsiteY7" fmla="*/ 349205 h 2196446"/>
              <a:gd name="connsiteX8" fmla="*/ 4563966 w 4774955"/>
              <a:gd name="connsiteY8" fmla="*/ 0 h 2196446"/>
              <a:gd name="connsiteX9" fmla="*/ 4774955 w 4774955"/>
              <a:gd name="connsiteY9" fmla="*/ 0 h 2196446"/>
              <a:gd name="connsiteX10" fmla="*/ 4774955 w 4774955"/>
              <a:gd name="connsiteY10" fmla="*/ 2196446 h 2196446"/>
              <a:gd name="connsiteX11" fmla="*/ 0 w 4774955"/>
              <a:gd name="connsiteY11" fmla="*/ 2196446 h 2196446"/>
              <a:gd name="connsiteX12" fmla="*/ 0 w 4774955"/>
              <a:gd name="connsiteY12" fmla="*/ 351619 h 2196446"/>
              <a:gd name="connsiteX13" fmla="*/ 180502 w 4774955"/>
              <a:gd name="connsiteY13" fmla="*/ 351619 h 2196446"/>
              <a:gd name="connsiteX14" fmla="*/ 180502 w 4774955"/>
              <a:gd name="connsiteY14" fmla="*/ 0 h 219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74955" h="2196446">
                <a:moveTo>
                  <a:pt x="180502" y="0"/>
                </a:moveTo>
                <a:lnTo>
                  <a:pt x="604709" y="0"/>
                </a:lnTo>
                <a:lnTo>
                  <a:pt x="604709" y="358632"/>
                </a:lnTo>
                <a:lnTo>
                  <a:pt x="2961409" y="358632"/>
                </a:lnTo>
                <a:lnTo>
                  <a:pt x="2961409" y="0"/>
                </a:lnTo>
                <a:lnTo>
                  <a:pt x="3566118" y="0"/>
                </a:lnTo>
                <a:lnTo>
                  <a:pt x="3566118" y="349205"/>
                </a:lnTo>
                <a:lnTo>
                  <a:pt x="4563966" y="349205"/>
                </a:lnTo>
                <a:lnTo>
                  <a:pt x="4563966" y="0"/>
                </a:lnTo>
                <a:lnTo>
                  <a:pt x="4774955" y="0"/>
                </a:lnTo>
                <a:lnTo>
                  <a:pt x="4774955" y="2196446"/>
                </a:lnTo>
                <a:lnTo>
                  <a:pt x="0" y="2196446"/>
                </a:lnTo>
                <a:lnTo>
                  <a:pt x="0" y="351619"/>
                </a:lnTo>
                <a:lnTo>
                  <a:pt x="180502" y="351619"/>
                </a:lnTo>
                <a:lnTo>
                  <a:pt x="180502"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animEffect transition="in" filter="barn(inVertical)">
                                      <p:cBhvr>
                                        <p:cTn id="11"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3342" y="1457608"/>
            <a:ext cx="10390419"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第一，要保持室内空气流通。</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教室、寝室等场所要经常通风换气，保持环境清洁卫生； 师生要培养良好的卫生习惯，不要随地吐痰，咳嗽、打喷嚏或大声说笑时应用手纸巾捂住口鼻，避免结核病菌通过飞沫传给其他人。</a:t>
            </a:r>
            <a:endParaRPr lang="zh-CN" altLang="en-US" dirty="0">
              <a:solidFill>
                <a:schemeClr val="accent4">
                  <a:lumMod val="10000"/>
                </a:schemeClr>
              </a:solidFill>
              <a:cs typeface="+mn-ea"/>
              <a:sym typeface="+mn-lt"/>
            </a:endParaRPr>
          </a:p>
        </p:txBody>
      </p:sp>
      <p:sp>
        <p:nvSpPr>
          <p:cNvPr id="5" name="矩形 4"/>
          <p:cNvSpPr/>
          <p:nvPr/>
        </p:nvSpPr>
        <p:spPr>
          <a:xfrm>
            <a:off x="1183342" y="2934562"/>
            <a:ext cx="6096000"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第二，要加强体育锻炼</a:t>
            </a:r>
            <a:endParaRPr lang="en-US" altLang="zh-CN"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生活要有规律，注意饮食营养和睡眠充足，保持健康心理，增强机体抵抗力，尽最大努力减少发病机会。</a:t>
            </a:r>
            <a:endParaRPr lang="zh-CN" altLang="en-US" dirty="0">
              <a:solidFill>
                <a:schemeClr val="accent4">
                  <a:lumMod val="10000"/>
                </a:schemeClr>
              </a:solidFill>
              <a:cs typeface="+mn-ea"/>
              <a:sym typeface="+mn-lt"/>
            </a:endParaRPr>
          </a:p>
        </p:txBody>
      </p:sp>
      <p:sp>
        <p:nvSpPr>
          <p:cNvPr id="6" name="矩形 5"/>
          <p:cNvSpPr/>
          <p:nvPr/>
        </p:nvSpPr>
        <p:spPr>
          <a:xfrm>
            <a:off x="1183342" y="4411515"/>
            <a:ext cx="6257364"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第三，有肺结核可疑症状者，尽早就诊，避免造成学生间传染。如果发现有连续咳嗽、咳痰两个星期以上或者痰中带血的学生，就要怀疑得了肺结核</a:t>
            </a:r>
            <a:r>
              <a:rPr lang="en-US" altLang="zh-CN" dirty="0">
                <a:solidFill>
                  <a:schemeClr val="accent4">
                    <a:lumMod val="10000"/>
                  </a:schemeClr>
                </a:solidFill>
                <a:cs typeface="+mn-ea"/>
                <a:sym typeface="+mn-lt"/>
              </a:rPr>
              <a:t>,</a:t>
            </a:r>
            <a:r>
              <a:rPr lang="zh-CN" altLang="en-US" dirty="0">
                <a:solidFill>
                  <a:schemeClr val="accent4">
                    <a:lumMod val="10000"/>
                  </a:schemeClr>
                </a:solidFill>
                <a:cs typeface="+mn-ea"/>
                <a:sym typeface="+mn-lt"/>
              </a:rPr>
              <a:t>及时到结核病定点医院检查。</a:t>
            </a:r>
            <a:endParaRPr lang="zh-CN" altLang="en-US" dirty="0">
              <a:solidFill>
                <a:schemeClr val="accent4">
                  <a:lumMod val="10000"/>
                </a:schemeClr>
              </a:solidFill>
              <a:cs typeface="+mn-ea"/>
              <a:sym typeface="+mn-lt"/>
            </a:endParaRPr>
          </a:p>
        </p:txBody>
      </p:sp>
      <p:sp>
        <p:nvSpPr>
          <p:cNvPr id="7" name="Rectangle 2"/>
          <p:cNvSpPr txBox="1">
            <a:spLocks noRot="1" noChangeArrowheads="1"/>
          </p:cNvSpPr>
          <p:nvPr/>
        </p:nvSpPr>
        <p:spPr>
          <a:xfrm>
            <a:off x="1183342" y="0"/>
            <a:ext cx="10515600" cy="1325563"/>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lnSpc>
                <a:spcPct val="130000"/>
              </a:lnSpc>
            </a:pPr>
            <a:r>
              <a:rPr lang="zh-CN" altLang="en-US" sz="2800" b="1">
                <a:latin typeface="+mn-lt"/>
                <a:ea typeface="+mn-ea"/>
                <a:cs typeface="+mn-ea"/>
                <a:sym typeface="+mn-lt"/>
              </a:rPr>
              <a:t>我们如何预防？</a:t>
            </a:r>
            <a:endParaRPr lang="zh-CN" altLang="en-US" sz="2800" b="1" dirty="0">
              <a:latin typeface="+mn-lt"/>
              <a:ea typeface="+mn-ea"/>
              <a:cs typeface="+mn-ea"/>
              <a:sym typeface="+mn-lt"/>
            </a:endParaRPr>
          </a:p>
        </p:txBody>
      </p:sp>
      <p:pic>
        <p:nvPicPr>
          <p:cNvPr id="3" name="图片 2" descr="卡通人物&#10;&#10;低可信度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7579424" y="2748602"/>
            <a:ext cx="3994337" cy="3994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0588" y="1449449"/>
            <a:ext cx="6096000"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第四，一旦发现学生或教职工得了传染性肺结核，一定要休学或者休假在家隔离治疗，避免传染其他人员。待传染性消失后，凭结核病防治机构的证明才能复学、上岗。</a:t>
            </a:r>
            <a:endParaRPr lang="zh-CN" altLang="en-US" dirty="0">
              <a:solidFill>
                <a:schemeClr val="accent4">
                  <a:lumMod val="10000"/>
                </a:schemeClr>
              </a:solidFill>
              <a:cs typeface="+mn-ea"/>
              <a:sym typeface="+mn-lt"/>
            </a:endParaRPr>
          </a:p>
        </p:txBody>
      </p:sp>
      <p:sp>
        <p:nvSpPr>
          <p:cNvPr id="4" name="矩形 3"/>
          <p:cNvSpPr/>
          <p:nvPr/>
        </p:nvSpPr>
        <p:spPr>
          <a:xfrm>
            <a:off x="1120588" y="2948258"/>
            <a:ext cx="6723529" cy="1497205"/>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第五，如果得知哪位学生、老师的家庭成员或周围有人有了结核病症状，请你提醒他及时到当地结核病防治专业机构诊治，如果确诊是结核病，应鼓励他坚持按时服药，并采取防护措施避免传染。结核病只要接受正规治疗，</a:t>
            </a:r>
            <a:r>
              <a:rPr lang="en-US" altLang="zh-CN" dirty="0">
                <a:solidFill>
                  <a:schemeClr val="accent4">
                    <a:lumMod val="10000"/>
                  </a:schemeClr>
                </a:solidFill>
                <a:cs typeface="+mn-ea"/>
                <a:sym typeface="+mn-lt"/>
              </a:rPr>
              <a:t>90</a:t>
            </a:r>
            <a:r>
              <a:rPr lang="zh-CN" altLang="en-US" dirty="0">
                <a:solidFill>
                  <a:schemeClr val="accent4">
                    <a:lumMod val="10000"/>
                  </a:schemeClr>
                </a:solidFill>
                <a:cs typeface="+mn-ea"/>
                <a:sym typeface="+mn-lt"/>
              </a:rPr>
              <a:t>％以上的病人都是可以治愈。</a:t>
            </a:r>
            <a:endParaRPr lang="zh-CN" altLang="en-US" dirty="0">
              <a:solidFill>
                <a:schemeClr val="accent4">
                  <a:lumMod val="10000"/>
                </a:schemeClr>
              </a:solidFill>
              <a:cs typeface="+mn-ea"/>
              <a:sym typeface="+mn-lt"/>
            </a:endParaRPr>
          </a:p>
        </p:txBody>
      </p:sp>
      <p:sp>
        <p:nvSpPr>
          <p:cNvPr id="5" name="矩形 4"/>
          <p:cNvSpPr/>
          <p:nvPr/>
        </p:nvSpPr>
        <p:spPr>
          <a:xfrm>
            <a:off x="1120588" y="4807166"/>
            <a:ext cx="10712823"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第六，对出生一个月的小朋友要接种卡介苗。</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卡介苗不能完全预防结核病的发生</a:t>
            </a:r>
            <a:r>
              <a:rPr lang="en-US" altLang="zh-CN" dirty="0">
                <a:solidFill>
                  <a:schemeClr val="accent4">
                    <a:lumMod val="10000"/>
                  </a:schemeClr>
                </a:solidFill>
                <a:cs typeface="+mn-ea"/>
                <a:sym typeface="+mn-lt"/>
              </a:rPr>
              <a:t>,</a:t>
            </a:r>
            <a:r>
              <a:rPr lang="zh-CN" altLang="en-US" dirty="0">
                <a:solidFill>
                  <a:schemeClr val="accent4">
                    <a:lumMod val="10000"/>
                  </a:schemeClr>
                </a:solidFill>
                <a:cs typeface="+mn-ea"/>
                <a:sym typeface="+mn-lt"/>
              </a:rPr>
              <a:t>它的目的是保证儿童、青少年不发生重症结核和粟粒型结核</a:t>
            </a:r>
            <a:r>
              <a:rPr lang="en-US" altLang="zh-CN" dirty="0">
                <a:solidFill>
                  <a:schemeClr val="accent4">
                    <a:lumMod val="10000"/>
                  </a:schemeClr>
                </a:solidFill>
                <a:cs typeface="+mn-ea"/>
                <a:sym typeface="+mn-lt"/>
              </a:rPr>
              <a:t>,</a:t>
            </a:r>
            <a:r>
              <a:rPr lang="zh-CN" altLang="en-US" dirty="0">
                <a:solidFill>
                  <a:schemeClr val="accent4">
                    <a:lumMod val="10000"/>
                  </a:schemeClr>
                </a:solidFill>
                <a:cs typeface="+mn-ea"/>
                <a:sym typeface="+mn-lt"/>
              </a:rPr>
              <a:t>这是需要清楚的</a:t>
            </a:r>
            <a:r>
              <a:rPr lang="en-US" altLang="zh-CN" dirty="0">
                <a:solidFill>
                  <a:schemeClr val="accent4">
                    <a:lumMod val="10000"/>
                  </a:schemeClr>
                </a:solidFill>
                <a:cs typeface="+mn-ea"/>
                <a:sym typeface="+mn-lt"/>
              </a:rPr>
              <a:t>,</a:t>
            </a:r>
            <a:r>
              <a:rPr lang="zh-CN" altLang="en-US" dirty="0">
                <a:solidFill>
                  <a:schemeClr val="accent4">
                    <a:lumMod val="10000"/>
                  </a:schemeClr>
                </a:solidFill>
                <a:cs typeface="+mn-ea"/>
                <a:sym typeface="+mn-lt"/>
              </a:rPr>
              <a:t>对成人是没有免疫效力的。</a:t>
            </a:r>
            <a:endParaRPr lang="zh-CN" altLang="en-US" dirty="0">
              <a:solidFill>
                <a:schemeClr val="accent4">
                  <a:lumMod val="10000"/>
                </a:schemeClr>
              </a:solidFill>
              <a:cs typeface="+mn-ea"/>
              <a:sym typeface="+mn-lt"/>
            </a:endParaRPr>
          </a:p>
        </p:txBody>
      </p:sp>
      <p:sp>
        <p:nvSpPr>
          <p:cNvPr id="6" name="Rectangle 2"/>
          <p:cNvSpPr txBox="1">
            <a:spLocks noRot="1" noChangeArrowheads="1"/>
          </p:cNvSpPr>
          <p:nvPr/>
        </p:nvSpPr>
        <p:spPr>
          <a:xfrm>
            <a:off x="1183342" y="0"/>
            <a:ext cx="10515600" cy="1325563"/>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lnSpc>
                <a:spcPct val="130000"/>
              </a:lnSpc>
            </a:pPr>
            <a:r>
              <a:rPr lang="zh-CN" altLang="en-US" sz="2800" b="1">
                <a:latin typeface="+mn-lt"/>
                <a:ea typeface="+mn-ea"/>
                <a:cs typeface="+mn-ea"/>
                <a:sym typeface="+mn-lt"/>
              </a:rPr>
              <a:t>我们如何预防？</a:t>
            </a:r>
            <a:endParaRPr lang="zh-CN" altLang="en-US" sz="2800" b="1" dirty="0">
              <a:latin typeface="+mn-lt"/>
              <a:ea typeface="+mn-ea"/>
              <a:cs typeface="+mn-ea"/>
              <a:sym typeface="+mn-lt"/>
            </a:endParaRPr>
          </a:p>
        </p:txBody>
      </p:sp>
      <p:pic>
        <p:nvPicPr>
          <p:cNvPr id="7" name="图片 6" descr="图示&#10;&#10;描述已自动生成"/>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55902" y1="34420" x2="60656" y2="48473"/>
                        <a14:foregroundMark x1="64590" y1="54990" x2="77705" y2="71894"/>
                        <a14:foregroundMark x1="77705" y1="71894" x2="85738" y2="74542"/>
                        <a14:foregroundMark x1="69672" y1="50305" x2="72459" y2="67617"/>
                        <a14:foregroundMark x1="72459" y1="67617" x2="59508" y2="78819"/>
                        <a14:foregroundMark x1="53607" y1="73727" x2="53934" y2="84114"/>
                        <a14:foregroundMark x1="53934" y1="84114" x2="52459" y2="88595"/>
                        <a14:foregroundMark x1="76230" y1="72912" x2="72623" y2="74542"/>
                        <a14:foregroundMark x1="62131" y1="65784" x2="62131" y2="65784"/>
                        <a14:foregroundMark x1="74098" y1="77189" x2="85574" y2="85336"/>
                        <a14:foregroundMark x1="21639" y1="39919" x2="30984" y2="51324"/>
                      </a14:backgroundRemoval>
                    </a14:imgEffect>
                  </a14:imgLayer>
                </a14:imgProps>
              </a:ext>
              <a:ext uri="{28A0092B-C50C-407E-A947-70E740481C1C}">
                <a14:useLocalDpi xmlns:a14="http://schemas.microsoft.com/office/drawing/2010/main" val="0"/>
              </a:ext>
            </a:extLst>
          </a:blip>
          <a:stretch>
            <a:fillRect/>
          </a:stretch>
        </p:blipFill>
        <p:spPr>
          <a:xfrm>
            <a:off x="7525508" y="1449449"/>
            <a:ext cx="4397552" cy="35396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274320" y="1906905"/>
            <a:ext cx="11652250" cy="1106805"/>
          </a:xfrm>
          <a:prstGeom prst="rect">
            <a:avLst/>
          </a:prstGeom>
          <a:noFill/>
        </p:spPr>
        <p:txBody>
          <a:bodyPr wrap="square">
            <a:spAutoFit/>
          </a:bodyPr>
          <a:lstStyle/>
          <a:p>
            <a:pPr algn="dist"/>
            <a:r>
              <a:rPr lang="zh-CN" altLang="en-US" sz="66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感染了结核杆菌会有什么影响</a:t>
            </a:r>
            <a:r>
              <a:rPr lang="en-US" altLang="zh-CN" sz="66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a:t>
            </a:r>
            <a:endParaRPr lang="en-US" altLang="zh-CN" sz="66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16423" y="2860447"/>
            <a:ext cx="6723529" cy="1137106"/>
          </a:xfrm>
          <a:prstGeom prst="rect">
            <a:avLst/>
          </a:prstGeom>
          <a:noFill/>
        </p:spPr>
        <p:txBody>
          <a:bodyPr wrap="square">
            <a:spAutoFit/>
          </a:bodyPr>
          <a:lstStyle/>
          <a:p>
            <a:pPr>
              <a:lnSpc>
                <a:spcPct val="130000"/>
              </a:lnSpc>
              <a:spcBef>
                <a:spcPct val="0"/>
              </a:spcBef>
            </a:pPr>
            <a:r>
              <a:rPr lang="zh-CN" altLang="en-US" dirty="0">
                <a:solidFill>
                  <a:schemeClr val="accent4">
                    <a:lumMod val="10000"/>
                  </a:schemeClr>
                </a:solidFill>
                <a:cs typeface="+mn-ea"/>
                <a:sym typeface="+mn-lt"/>
              </a:rPr>
              <a:t>“结核菌感染”与“结核病”是两个概念。“感染”是“发病”的前提，但不是所有感染都一定会发病。</a:t>
            </a:r>
            <a:endParaRPr lang="zh-CN" altLang="en-US" dirty="0">
              <a:solidFill>
                <a:schemeClr val="accent4">
                  <a:lumMod val="10000"/>
                </a:schemeClr>
              </a:solidFill>
              <a:cs typeface="+mn-ea"/>
              <a:sym typeface="+mn-lt"/>
            </a:endParaRPr>
          </a:p>
          <a:p>
            <a:pPr>
              <a:lnSpc>
                <a:spcPct val="130000"/>
              </a:lnSpc>
              <a:spcBef>
                <a:spcPct val="0"/>
              </a:spcBef>
            </a:pPr>
            <a:r>
              <a:rPr lang="zh-CN" altLang="en-US" dirty="0">
                <a:solidFill>
                  <a:schemeClr val="accent4">
                    <a:lumMod val="10000"/>
                  </a:schemeClr>
                </a:solidFill>
                <a:cs typeface="+mn-ea"/>
                <a:sym typeface="+mn-lt"/>
              </a:rPr>
              <a:t>通过结核菌素试验，即</a:t>
            </a:r>
            <a:r>
              <a:rPr lang="en-US" altLang="zh-CN" dirty="0">
                <a:solidFill>
                  <a:schemeClr val="accent4">
                    <a:lumMod val="10000"/>
                  </a:schemeClr>
                </a:solidFill>
                <a:cs typeface="+mn-ea"/>
                <a:sym typeface="+mn-lt"/>
              </a:rPr>
              <a:t>PPD</a:t>
            </a:r>
            <a:r>
              <a:rPr lang="zh-CN" altLang="en-US" dirty="0">
                <a:solidFill>
                  <a:schemeClr val="accent4">
                    <a:lumMod val="10000"/>
                  </a:schemeClr>
                </a:solidFill>
                <a:cs typeface="+mn-ea"/>
                <a:sym typeface="+mn-lt"/>
              </a:rPr>
              <a:t>试验可以判断是否被结核杆菌感染。</a:t>
            </a:r>
            <a:endParaRPr lang="zh-CN" altLang="en-US" dirty="0">
              <a:solidFill>
                <a:schemeClr val="accent4">
                  <a:lumMod val="10000"/>
                </a:schemeClr>
              </a:solidFill>
              <a:cs typeface="+mn-ea"/>
              <a:sym typeface="+mn-lt"/>
            </a:endParaRPr>
          </a:p>
        </p:txBody>
      </p:sp>
      <p:sp>
        <p:nvSpPr>
          <p:cNvPr id="4" name="Rectangle 2"/>
          <p:cNvSpPr txBox="1">
            <a:spLocks noChangeArrowheads="1"/>
          </p:cNvSpPr>
          <p:nvPr/>
        </p:nvSpPr>
        <p:spPr>
          <a:xfrm>
            <a:off x="1272988" y="320658"/>
            <a:ext cx="8229600" cy="59721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lnSpc>
                <a:spcPct val="130000"/>
              </a:lnSpc>
            </a:pPr>
            <a:r>
              <a:rPr lang="zh-CN" altLang="en-US" sz="2800" b="1" dirty="0">
                <a:latin typeface="+mn-lt"/>
                <a:ea typeface="+mn-ea"/>
                <a:cs typeface="+mn-ea"/>
                <a:sym typeface="+mn-lt"/>
              </a:rPr>
              <a:t>感染了结核杆菌会有什么影响</a:t>
            </a:r>
            <a:r>
              <a:rPr lang="en-US" altLang="zh-CN" sz="2800" b="1" dirty="0">
                <a:latin typeface="+mn-lt"/>
                <a:ea typeface="+mn-ea"/>
                <a:cs typeface="+mn-ea"/>
                <a:sym typeface="+mn-lt"/>
              </a:rPr>
              <a:t>?</a:t>
            </a:r>
            <a:endParaRPr lang="en-US" altLang="zh-CN" sz="2800" b="1" dirty="0">
              <a:latin typeface="+mn-lt"/>
              <a:ea typeface="+mn-ea"/>
              <a:cs typeface="+mn-ea"/>
              <a:sym typeface="+mn-lt"/>
            </a:endParaRPr>
          </a:p>
        </p:txBody>
      </p:sp>
      <p:pic>
        <p:nvPicPr>
          <p:cNvPr id="5" name="图片 4" descr="卡通人物&#10;&#10;描述已自动生成"/>
          <p:cNvPicPr>
            <a:picLocks noChangeAspect="1"/>
          </p:cNvPicPr>
          <p:nvPr/>
        </p:nvPicPr>
        <p:blipFill rotWithShape="1">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l="23115" r="18750"/>
          <a:stretch>
            <a:fillRect/>
          </a:stretch>
        </p:blipFill>
        <p:spPr>
          <a:xfrm>
            <a:off x="8408894" y="1568824"/>
            <a:ext cx="3074894" cy="52891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标题 3"/>
          <p:cNvSpPr>
            <a:spLocks noGrp="1"/>
          </p:cNvSpPr>
          <p:nvPr>
            <p:ph type="title" idx="4294967295"/>
          </p:nvPr>
        </p:nvSpPr>
        <p:spPr>
          <a:xfrm>
            <a:off x="1308847" y="-30163"/>
            <a:ext cx="10515600" cy="1325563"/>
          </a:xfrm>
          <a:noFill/>
        </p:spPr>
        <p:txBody>
          <a:bodyPr wrap="square">
            <a:spAutoFit/>
          </a:bodyPr>
          <a:lstStyle/>
          <a:p>
            <a:pPr eaLnBrk="0" hangingPunct="0">
              <a:lnSpc>
                <a:spcPct val="130000"/>
              </a:lnSpc>
            </a:pPr>
            <a:r>
              <a:rPr lang="zh-CN" altLang="en-US" sz="2800" b="1" dirty="0">
                <a:latin typeface="+mn-lt"/>
                <a:ea typeface="+mn-ea"/>
                <a:cs typeface="+mn-ea"/>
                <a:sym typeface="+mn-lt"/>
              </a:rPr>
              <a:t>结核杆菌感染</a:t>
            </a:r>
            <a:endParaRPr lang="zh-CN" altLang="en-US" sz="2800" b="1" dirty="0">
              <a:latin typeface="+mn-lt"/>
              <a:ea typeface="+mn-ea"/>
              <a:cs typeface="+mn-ea"/>
              <a:sym typeface="+mn-lt"/>
            </a:endParaRPr>
          </a:p>
        </p:txBody>
      </p:sp>
      <p:sp>
        <p:nvSpPr>
          <p:cNvPr id="5" name="内容占位符 4"/>
          <p:cNvSpPr>
            <a:spLocks noGrp="1"/>
          </p:cNvSpPr>
          <p:nvPr>
            <p:ph idx="4294967295"/>
          </p:nvPr>
        </p:nvSpPr>
        <p:spPr>
          <a:xfrm>
            <a:off x="672353" y="1905000"/>
            <a:ext cx="11152094" cy="776288"/>
          </a:xfrm>
          <a:noFill/>
        </p:spPr>
        <p:txBody>
          <a:bodyPr wrap="square">
            <a:spAutoFit/>
          </a:bodyPr>
          <a:lstStyle/>
          <a:p>
            <a:pPr marL="0">
              <a:lnSpc>
                <a:spcPct val="130000"/>
              </a:lnSpc>
              <a:spcBef>
                <a:spcPct val="0"/>
              </a:spcBef>
              <a:buNone/>
            </a:pPr>
            <a:r>
              <a:rPr lang="en-US" altLang="zh-CN" sz="1800" dirty="0">
                <a:solidFill>
                  <a:schemeClr val="accent4">
                    <a:lumMod val="10000"/>
                  </a:schemeClr>
                </a:solidFill>
                <a:cs typeface="+mn-ea"/>
                <a:sym typeface="+mn-lt"/>
              </a:rPr>
              <a:t>           PPD</a:t>
            </a:r>
            <a:r>
              <a:rPr lang="zh-CN" altLang="en-US" sz="1800" dirty="0">
                <a:solidFill>
                  <a:schemeClr val="accent4">
                    <a:lumMod val="10000"/>
                  </a:schemeClr>
                </a:solidFill>
                <a:cs typeface="+mn-ea"/>
                <a:sym typeface="+mn-lt"/>
              </a:rPr>
              <a:t>试验阳性只能代表曾今接种过卡介苗或者被结核杆菌感染；只有强阳性才能代表有结核病的可能，需要进一步确诊。</a:t>
            </a:r>
            <a:endParaRPr lang="zh-CN" altLang="en-US" sz="1800" dirty="0">
              <a:solidFill>
                <a:schemeClr val="accent4">
                  <a:lumMod val="10000"/>
                </a:schemeClr>
              </a:solidFill>
              <a:cs typeface="+mn-ea"/>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28758" y="3070412"/>
            <a:ext cx="4734485" cy="37875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272988" y="320022"/>
            <a:ext cx="8229600" cy="598487"/>
          </a:xfrm>
          <a:noFill/>
        </p:spPr>
        <p:txBody>
          <a:bodyPr wrap="square">
            <a:spAutoFit/>
          </a:bodyPr>
          <a:lstStyle/>
          <a:p>
            <a:pPr eaLnBrk="0" hangingPunct="0">
              <a:lnSpc>
                <a:spcPct val="130000"/>
              </a:lnSpc>
            </a:pPr>
            <a:r>
              <a:rPr lang="en-US" altLang="zh-CN" sz="2800" b="1" dirty="0">
                <a:latin typeface="+mn-lt"/>
                <a:ea typeface="+mn-ea"/>
                <a:cs typeface="+mn-ea"/>
                <a:sym typeface="+mn-lt"/>
              </a:rPr>
              <a:t> </a:t>
            </a:r>
            <a:r>
              <a:rPr lang="zh-CN" altLang="en-US" sz="2800" b="1" dirty="0">
                <a:latin typeface="+mn-lt"/>
                <a:ea typeface="+mn-ea"/>
                <a:cs typeface="+mn-ea"/>
                <a:sym typeface="+mn-lt"/>
              </a:rPr>
              <a:t>小  结</a:t>
            </a:r>
            <a:endParaRPr lang="zh-CN" altLang="en-US" sz="2800" b="1" dirty="0">
              <a:latin typeface="+mn-lt"/>
              <a:ea typeface="+mn-ea"/>
              <a:cs typeface="+mn-ea"/>
              <a:sym typeface="+mn-lt"/>
            </a:endParaRPr>
          </a:p>
        </p:txBody>
      </p:sp>
      <p:sp>
        <p:nvSpPr>
          <p:cNvPr id="47107" name="Rectangle 3"/>
          <p:cNvSpPr>
            <a:spLocks noGrp="1" noChangeArrowheads="1"/>
          </p:cNvSpPr>
          <p:nvPr>
            <p:ph type="body" idx="4294967295"/>
          </p:nvPr>
        </p:nvSpPr>
        <p:spPr>
          <a:xfrm>
            <a:off x="4073374" y="2320131"/>
            <a:ext cx="7997825" cy="2217737"/>
          </a:xfrm>
          <a:noFill/>
        </p:spPr>
        <p:txBody>
          <a:bodyPr wrap="square">
            <a:spAutoFit/>
          </a:bodyPr>
          <a:lstStyle/>
          <a:p>
            <a:pPr marL="57150" indent="-285750">
              <a:lnSpc>
                <a:spcPct val="130000"/>
              </a:lnSpc>
              <a:spcBef>
                <a:spcPct val="0"/>
              </a:spcBef>
              <a:buFont typeface="Wingdings" panose="05000000000000000000" pitchFamily="2" charset="2"/>
              <a:buChar char="p"/>
            </a:pPr>
            <a:r>
              <a:rPr lang="zh-CN" altLang="en-US" sz="1800" dirty="0">
                <a:solidFill>
                  <a:schemeClr val="accent4">
                    <a:lumMod val="10000"/>
                  </a:schemeClr>
                </a:solidFill>
                <a:cs typeface="+mn-ea"/>
                <a:sym typeface="+mn-lt"/>
              </a:rPr>
              <a:t>肺结核是一种严重危害人们健康的慢性呼吸道传染病；</a:t>
            </a:r>
            <a:endParaRPr lang="zh-CN" altLang="en-US" sz="1800" dirty="0">
              <a:solidFill>
                <a:schemeClr val="accent4">
                  <a:lumMod val="10000"/>
                </a:schemeClr>
              </a:solidFill>
              <a:cs typeface="+mn-ea"/>
              <a:sym typeface="+mn-lt"/>
            </a:endParaRPr>
          </a:p>
          <a:p>
            <a:pPr marL="57150" indent="-285750">
              <a:lnSpc>
                <a:spcPct val="130000"/>
              </a:lnSpc>
              <a:spcBef>
                <a:spcPct val="0"/>
              </a:spcBef>
              <a:buFont typeface="Wingdings" panose="05000000000000000000" pitchFamily="2" charset="2"/>
              <a:buChar char="p"/>
            </a:pPr>
            <a:r>
              <a:rPr lang="zh-CN" altLang="en-US" sz="1800" dirty="0">
                <a:solidFill>
                  <a:schemeClr val="accent4">
                    <a:lumMod val="10000"/>
                  </a:schemeClr>
                </a:solidFill>
                <a:cs typeface="+mn-ea"/>
                <a:sym typeface="+mn-lt"/>
              </a:rPr>
              <a:t>咳嗽、咳痰</a:t>
            </a:r>
            <a:r>
              <a:rPr lang="en-US" altLang="zh-CN" sz="1800" dirty="0">
                <a:solidFill>
                  <a:schemeClr val="accent4">
                    <a:lumMod val="10000"/>
                  </a:schemeClr>
                </a:solidFill>
                <a:cs typeface="+mn-ea"/>
                <a:sym typeface="+mn-lt"/>
              </a:rPr>
              <a:t>2</a:t>
            </a:r>
            <a:r>
              <a:rPr lang="zh-CN" altLang="en-US" sz="1800" dirty="0">
                <a:solidFill>
                  <a:schemeClr val="accent4">
                    <a:lumMod val="10000"/>
                  </a:schemeClr>
                </a:solidFill>
                <a:cs typeface="+mn-ea"/>
                <a:sym typeface="+mn-lt"/>
              </a:rPr>
              <a:t>周以上，或痰中带血，应怀疑得了肺结核；</a:t>
            </a:r>
            <a:endParaRPr lang="zh-CN" altLang="en-US" sz="1800" dirty="0">
              <a:solidFill>
                <a:schemeClr val="accent4">
                  <a:lumMod val="10000"/>
                </a:schemeClr>
              </a:solidFill>
              <a:cs typeface="+mn-ea"/>
              <a:sym typeface="+mn-lt"/>
            </a:endParaRPr>
          </a:p>
          <a:p>
            <a:pPr marL="57150" indent="-285750">
              <a:lnSpc>
                <a:spcPct val="130000"/>
              </a:lnSpc>
              <a:spcBef>
                <a:spcPct val="0"/>
              </a:spcBef>
              <a:buFont typeface="Wingdings" panose="05000000000000000000" pitchFamily="2" charset="2"/>
              <a:buChar char="p"/>
            </a:pPr>
            <a:r>
              <a:rPr lang="zh-CN" altLang="en-US" sz="1800" dirty="0">
                <a:solidFill>
                  <a:schemeClr val="accent4">
                    <a:lumMod val="10000"/>
                  </a:schemeClr>
                </a:solidFill>
                <a:cs typeface="+mn-ea"/>
                <a:sym typeface="+mn-lt"/>
              </a:rPr>
              <a:t>怀疑得了肺结核，应到结核病定点医院接受检查和治疗；</a:t>
            </a:r>
            <a:endParaRPr lang="zh-CN" altLang="en-US" sz="1800" dirty="0">
              <a:solidFill>
                <a:schemeClr val="accent4">
                  <a:lumMod val="10000"/>
                </a:schemeClr>
              </a:solidFill>
              <a:cs typeface="+mn-ea"/>
              <a:sym typeface="+mn-lt"/>
            </a:endParaRPr>
          </a:p>
          <a:p>
            <a:pPr marL="57150" indent="-285750">
              <a:lnSpc>
                <a:spcPct val="130000"/>
              </a:lnSpc>
              <a:spcBef>
                <a:spcPct val="0"/>
              </a:spcBef>
              <a:buFont typeface="Wingdings" panose="05000000000000000000" pitchFamily="2" charset="2"/>
              <a:buChar char="p"/>
            </a:pPr>
            <a:r>
              <a:rPr lang="zh-CN" altLang="en-US" sz="1800" dirty="0">
                <a:solidFill>
                  <a:schemeClr val="accent4">
                    <a:lumMod val="10000"/>
                  </a:schemeClr>
                </a:solidFill>
                <a:cs typeface="+mn-ea"/>
                <a:sym typeface="+mn-lt"/>
              </a:rPr>
              <a:t>只要坚持规范的治疗，绝大多数肺结核患者是可以治愈的；</a:t>
            </a:r>
            <a:endParaRPr lang="en-US" altLang="zh-CN" sz="1800" dirty="0">
              <a:solidFill>
                <a:schemeClr val="accent4">
                  <a:lumMod val="10000"/>
                </a:schemeClr>
              </a:solidFill>
              <a:cs typeface="+mn-ea"/>
              <a:sym typeface="+mn-lt"/>
            </a:endParaRPr>
          </a:p>
          <a:p>
            <a:pPr marL="57150" indent="-285750">
              <a:lnSpc>
                <a:spcPct val="130000"/>
              </a:lnSpc>
              <a:spcBef>
                <a:spcPct val="0"/>
              </a:spcBef>
              <a:buFont typeface="Wingdings" panose="05000000000000000000" pitchFamily="2" charset="2"/>
              <a:buChar char="p"/>
            </a:pPr>
            <a:r>
              <a:rPr lang="zh-CN" altLang="en-US" sz="1800" dirty="0">
                <a:solidFill>
                  <a:schemeClr val="accent4">
                    <a:lumMod val="10000"/>
                  </a:schemeClr>
                </a:solidFill>
                <a:cs typeface="+mn-ea"/>
                <a:sym typeface="+mn-lt"/>
              </a:rPr>
              <a:t>注意卫生、加强锻炼可以有效预防肺结核病；</a:t>
            </a:r>
            <a:endParaRPr lang="en-US" altLang="zh-CN" sz="1800" dirty="0">
              <a:solidFill>
                <a:schemeClr val="accent4">
                  <a:lumMod val="10000"/>
                </a:schemeClr>
              </a:solidFill>
              <a:cs typeface="+mn-ea"/>
              <a:sym typeface="+mn-lt"/>
            </a:endParaRPr>
          </a:p>
          <a:p>
            <a:pPr marL="57150" indent="-285750">
              <a:lnSpc>
                <a:spcPct val="130000"/>
              </a:lnSpc>
              <a:spcBef>
                <a:spcPct val="0"/>
              </a:spcBef>
              <a:buFont typeface="Wingdings" panose="05000000000000000000" pitchFamily="2" charset="2"/>
              <a:buChar char="p"/>
            </a:pPr>
            <a:r>
              <a:rPr lang="zh-CN" altLang="en-US" sz="1800" dirty="0">
                <a:solidFill>
                  <a:schemeClr val="accent4">
                    <a:lumMod val="10000"/>
                  </a:schemeClr>
                </a:solidFill>
                <a:cs typeface="+mn-ea"/>
                <a:sym typeface="+mn-lt"/>
              </a:rPr>
              <a:t>我国对肺结核病实施了一定的免费检查和免费抗结核药物治疗的政策。</a:t>
            </a:r>
            <a:endParaRPr lang="zh-TW" altLang="en-US" sz="1800" dirty="0">
              <a:solidFill>
                <a:schemeClr val="accent4">
                  <a:lumMod val="10000"/>
                </a:schemeClr>
              </a:solidFill>
              <a:cs typeface="+mn-ea"/>
              <a:sym typeface="+mn-lt"/>
            </a:endParaRPr>
          </a:p>
        </p:txBody>
      </p:sp>
      <p:pic>
        <p:nvPicPr>
          <p:cNvPr id="3" name="图片 2" descr="图片包含 图示&#10;&#10;描述已自动生成"/>
          <p:cNvPicPr>
            <a:picLocks noChangeAspect="1"/>
          </p:cNvPicPr>
          <p:nvPr/>
        </p:nvPicPr>
        <p:blipFill>
          <a:blip r:embed="rId1">
            <a:extLst>
              <a:ext uri="{BEBA8EAE-BF5A-486C-A8C5-ECC9F3942E4B}">
                <a14:imgProps xmlns:a14="http://schemas.microsoft.com/office/drawing/2010/main">
                  <a14:imgLayer r:embed="rId2">
                    <a14:imgEffect>
                      <a14:backgroundRemoval t="9646" b="99267" l="3607" r="93115">
                        <a14:foregroundMark x1="5246" y1="17216" x2="8197" y2="70208"/>
                        <a14:foregroundMark x1="8197" y1="70208" x2="15082" y2="85836"/>
                        <a14:foregroundMark x1="15082" y1="85836" x2="31639" y2="93651"/>
                        <a14:foregroundMark x1="31639" y1="93651" x2="49672" y2="94628"/>
                        <a14:foregroundMark x1="49672" y1="94628" x2="72295" y2="94139"/>
                        <a14:foregroundMark x1="72295" y1="94139" x2="79836" y2="85592"/>
                        <a14:foregroundMark x1="79836" y1="85592" x2="79672" y2="63370"/>
                        <a14:foregroundMark x1="79672" y1="63370" x2="75738" y2="55311"/>
                        <a14:foregroundMark x1="18033" y1="53602" x2="39180" y2="89621"/>
                        <a14:foregroundMark x1="39180" y1="89621" x2="46557" y2="96215"/>
                        <a14:foregroundMark x1="26066" y1="22711" x2="24426" y2="33089"/>
                        <a14:foregroundMark x1="24426" y1="33089" x2="32951" y2="45421"/>
                        <a14:foregroundMark x1="32951" y1="45421" x2="35082" y2="56410"/>
                        <a14:foregroundMark x1="35082" y1="56410" x2="44754" y2="69109"/>
                        <a14:foregroundMark x1="44754" y1="69109" x2="40328" y2="75702"/>
                        <a14:foregroundMark x1="3770" y1="14042" x2="13443" y2="24786"/>
                        <a14:foregroundMark x1="13443" y1="24786" x2="14426" y2="26740"/>
                        <a14:foregroundMark x1="29672" y1="24664" x2="15082" y2="27961"/>
                        <a14:foregroundMark x1="15082" y1="27961" x2="12787" y2="31624"/>
                        <a14:foregroundMark x1="18689" y1="24176" x2="29180" y2="22833"/>
                        <a14:foregroundMark x1="2459" y1="22589" x2="6393" y2="92308"/>
                        <a14:foregroundMark x1="6393" y1="92308" x2="27541" y2="97924"/>
                        <a14:foregroundMark x1="27541" y1="97924" x2="77869" y2="99389"/>
                        <a14:foregroundMark x1="77869" y1="99389" x2="92951" y2="99267"/>
                        <a14:foregroundMark x1="92951" y1="99267" x2="93115" y2="99145"/>
                        <a14:foregroundMark x1="40000" y1="53602" x2="51311" y2="67888"/>
                        <a14:foregroundMark x1="57049" y1="71429" x2="57377" y2="71306"/>
                        <a14:foregroundMark x1="57377" y1="70452" x2="64262" y2="71184"/>
                        <a14:foregroundMark x1="88361" y1="74603" x2="85902" y2="93529"/>
                      </a14:backgroundRemoval>
                    </a14:imgEffect>
                  </a14:imgLayer>
                </a14:imgProps>
              </a:ext>
              <a:ext uri="{28A0092B-C50C-407E-A947-70E740481C1C}">
                <a14:useLocalDpi xmlns:a14="http://schemas.microsoft.com/office/drawing/2010/main" val="0"/>
              </a:ext>
            </a:extLst>
          </a:blip>
          <a:stretch>
            <a:fillRect/>
          </a:stretch>
        </p:blipFill>
        <p:spPr>
          <a:xfrm>
            <a:off x="0" y="1326777"/>
            <a:ext cx="4119715" cy="5531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Effect transition="in" filter="wipe(left)">
                                      <p:cBhvr>
                                        <p:cTn id="13" dur="500"/>
                                        <p:tgtEl>
                                          <p:spTgt spid="47107">
                                            <p:txEl>
                                              <p:pRg st="0" end="0"/>
                                            </p:txEl>
                                          </p:spTgt>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wipe(left)">
                                      <p:cBhvr>
                                        <p:cTn id="17" dur="500"/>
                                        <p:tgtEl>
                                          <p:spTgt spid="47107">
                                            <p:txEl>
                                              <p:pRg st="1" end="1"/>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Effect transition="in" filter="wipe(left)">
                                      <p:cBhvr>
                                        <p:cTn id="21" dur="500"/>
                                        <p:tgtEl>
                                          <p:spTgt spid="47107">
                                            <p:txEl>
                                              <p:pRg st="2" end="2"/>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Effect transition="in" filter="wipe(left)">
                                      <p:cBhvr>
                                        <p:cTn id="25" dur="500"/>
                                        <p:tgtEl>
                                          <p:spTgt spid="47107">
                                            <p:txEl>
                                              <p:pRg st="3" end="3"/>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7107">
                                            <p:txEl>
                                              <p:pRg st="4" end="4"/>
                                            </p:txEl>
                                          </p:spTgt>
                                        </p:tgtEl>
                                        <p:attrNameLst>
                                          <p:attrName>style.visibility</p:attrName>
                                        </p:attrNameLst>
                                      </p:cBhvr>
                                      <p:to>
                                        <p:strVal val="visible"/>
                                      </p:to>
                                    </p:set>
                                    <p:animEffect transition="in" filter="wipe(left)">
                                      <p:cBhvr>
                                        <p:cTn id="29" dur="500"/>
                                        <p:tgtEl>
                                          <p:spTgt spid="47107">
                                            <p:txEl>
                                              <p:pRg st="4" end="4"/>
                                            </p:txEl>
                                          </p:spTgt>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7107">
                                            <p:txEl>
                                              <p:pRg st="5" end="5"/>
                                            </p:txEl>
                                          </p:spTgt>
                                        </p:tgtEl>
                                        <p:attrNameLst>
                                          <p:attrName>style.visibility</p:attrName>
                                        </p:attrNameLst>
                                      </p:cBhvr>
                                      <p:to>
                                        <p:strVal val="visible"/>
                                      </p:to>
                                    </p:set>
                                    <p:animEffect transition="in" filter="wipe(left)">
                                      <p:cBhvr>
                                        <p:cTn id="33"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sp>
        <p:nvSpPr>
          <p:cNvPr id="32" name="文本框 31"/>
          <p:cNvSpPr txBox="1"/>
          <p:nvPr/>
        </p:nvSpPr>
        <p:spPr>
          <a:xfrm>
            <a:off x="1466203" y="1906927"/>
            <a:ext cx="9259594" cy="1323439"/>
          </a:xfrm>
          <a:prstGeom prst="rect">
            <a:avLst/>
          </a:prstGeom>
          <a:noFill/>
        </p:spPr>
        <p:txBody>
          <a:bodyPr wrap="square">
            <a:spAutoFit/>
            <a:scene3d>
              <a:camera prst="orthographicFront"/>
              <a:lightRig rig="threePt" dir="t"/>
            </a:scene3d>
          </a:bodyPr>
          <a:lstStyle/>
          <a:p>
            <a:pPr algn="dist"/>
            <a:r>
              <a:rPr lang="zh-CN" altLang="en-US" sz="80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结核病流行的风险 </a:t>
            </a:r>
            <a:endParaRPr lang="zh-CN" altLang="en-US" sz="80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9"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9483" y="2790610"/>
            <a:ext cx="6513035" cy="4067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8" name="图片 17" descr="图片包含 形状&#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54902" b="10718"/>
          <a:stretch>
            <a:fillRect/>
          </a:stretch>
        </p:blipFill>
        <p:spPr>
          <a:xfrm>
            <a:off x="-2" y="3532092"/>
            <a:ext cx="12192000" cy="2976284"/>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59738"/>
          <a:stretch>
            <a:fillRect/>
          </a:stretch>
        </p:blipFill>
        <p:spPr>
          <a:xfrm>
            <a:off x="0" y="5042971"/>
            <a:ext cx="12192000" cy="1815028"/>
          </a:xfrm>
          <a:prstGeom prst="rect">
            <a:avLst/>
          </a:prstGeom>
        </p:spPr>
      </p:pic>
      <p:pic>
        <p:nvPicPr>
          <p:cNvPr id="12" name="图片 11" descr="图片包含 形状&#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b="87843"/>
          <a:stretch>
            <a:fillRect/>
          </a:stretch>
        </p:blipFill>
        <p:spPr>
          <a:xfrm>
            <a:off x="-1" y="0"/>
            <a:ext cx="12191999" cy="1272988"/>
          </a:xfrm>
          <a:prstGeom prst="rect">
            <a:avLst/>
          </a:prstGeom>
        </p:spPr>
      </p:pic>
      <p:pic>
        <p:nvPicPr>
          <p:cNvPr id="14" name="图片 13" descr="图片包含 形状&#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9020" t="19739" r="24900" b="71372"/>
          <a:stretch>
            <a:fillRect/>
          </a:stretch>
        </p:blipFill>
        <p:spPr>
          <a:xfrm>
            <a:off x="6938681" y="1416424"/>
            <a:ext cx="815789" cy="676508"/>
          </a:xfrm>
          <a:prstGeom prst="rect">
            <a:avLst/>
          </a:prstGeom>
        </p:spPr>
      </p:pic>
      <p:pic>
        <p:nvPicPr>
          <p:cNvPr id="16" name="图片 15" descr="图片包含 形状&#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81964" t="90850"/>
          <a:stretch>
            <a:fillRect/>
          </a:stretch>
        </p:blipFill>
        <p:spPr>
          <a:xfrm>
            <a:off x="10793506" y="5793653"/>
            <a:ext cx="1398494" cy="1064348"/>
          </a:xfrm>
          <a:prstGeom prst="rect">
            <a:avLst/>
          </a:prstGeom>
        </p:spPr>
      </p:pic>
      <p:pic>
        <p:nvPicPr>
          <p:cNvPr id="22" name="图片 21" descr="图片包含 游戏机&#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t="88235" r="48034"/>
          <a:stretch>
            <a:fillRect/>
          </a:stretch>
        </p:blipFill>
        <p:spPr>
          <a:xfrm>
            <a:off x="-4" y="5676688"/>
            <a:ext cx="3478310" cy="1181312"/>
          </a:xfrm>
          <a:prstGeom prst="rect">
            <a:avLst/>
          </a:prstGeom>
        </p:spPr>
      </p:pic>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l="41176" t="40593" r="27841" b="41699"/>
          <a:stretch>
            <a:fillRect/>
          </a:stretch>
        </p:blipFill>
        <p:spPr>
          <a:xfrm>
            <a:off x="6391834" y="2317506"/>
            <a:ext cx="1757083" cy="1506461"/>
          </a:xfrm>
          <a:prstGeom prst="rect">
            <a:avLst/>
          </a:prstGeom>
        </p:spPr>
      </p:pic>
      <p:pic>
        <p:nvPicPr>
          <p:cNvPr id="28" name="图片 27"/>
          <p:cNvPicPr>
            <a:picLocks noChangeAspect="1"/>
          </p:cNvPicPr>
          <p:nvPr/>
        </p:nvPicPr>
        <p:blipFill rotWithShape="1">
          <a:blip r:embed="rId9" cstate="print">
            <a:extLst>
              <a:ext uri="{28A0092B-C50C-407E-A947-70E740481C1C}">
                <a14:useLocalDpi xmlns:a14="http://schemas.microsoft.com/office/drawing/2010/main" val="0"/>
              </a:ext>
            </a:extLst>
          </a:blip>
          <a:srcRect t="63459" b="2090"/>
          <a:stretch>
            <a:fillRect/>
          </a:stretch>
        </p:blipFill>
        <p:spPr>
          <a:xfrm>
            <a:off x="2826203" y="3556326"/>
            <a:ext cx="6539594" cy="3379783"/>
          </a:xfrm>
          <a:prstGeom prst="rect">
            <a:avLst/>
          </a:prstGeom>
        </p:spPr>
      </p:pic>
      <p:sp>
        <p:nvSpPr>
          <p:cNvPr id="32" name="文本框 31"/>
          <p:cNvSpPr txBox="1"/>
          <p:nvPr/>
        </p:nvSpPr>
        <p:spPr>
          <a:xfrm>
            <a:off x="3677920" y="1906905"/>
            <a:ext cx="5300345" cy="1322070"/>
          </a:xfrm>
          <a:prstGeom prst="rect">
            <a:avLst/>
          </a:prstGeom>
          <a:noFill/>
        </p:spPr>
        <p:txBody>
          <a:bodyPr wrap="square">
            <a:spAutoFit/>
          </a:bodyPr>
          <a:lstStyle/>
          <a:p>
            <a:pPr algn="dist"/>
            <a:r>
              <a:rPr lang="zh-CN" altLang="en-US" sz="80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rPr>
              <a:t>谢谢大家</a:t>
            </a:r>
            <a:endParaRPr lang="zh-CN" altLang="en-US" sz="8000"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cs typeface="+mn-ea"/>
              <a:sym typeface="+mn-lt"/>
            </a:endParaRPr>
          </a:p>
        </p:txBody>
      </p:sp>
      <p:grpSp>
        <p:nvGrpSpPr>
          <p:cNvPr id="34" name="组合 33"/>
          <p:cNvGrpSpPr/>
          <p:nvPr/>
        </p:nvGrpSpPr>
        <p:grpSpPr>
          <a:xfrm>
            <a:off x="10130117" y="143436"/>
            <a:ext cx="1147483" cy="1272988"/>
            <a:chOff x="10130117" y="143436"/>
            <a:chExt cx="1147483" cy="1272988"/>
          </a:xfrm>
        </p:grpSpPr>
        <p:pic>
          <p:nvPicPr>
            <p:cNvPr id="24" name="图片 23"/>
            <p:cNvPicPr>
              <a:picLocks noChangeAspect="1"/>
            </p:cNvPicPr>
            <p:nvPr/>
          </p:nvPicPr>
          <p:blipFill rotWithShape="1">
            <a:blip r:embed="rId10" cstate="print">
              <a:extLst>
                <a:ext uri="{28A0092B-C50C-407E-A947-70E740481C1C}">
                  <a14:useLocalDpi xmlns:a14="http://schemas.microsoft.com/office/drawing/2010/main" val="0"/>
                </a:ext>
              </a:extLst>
            </a:blip>
            <a:srcRect l="61177" t="3399" r="13722" b="78039"/>
            <a:stretch>
              <a:fillRect/>
            </a:stretch>
          </p:blipFill>
          <p:spPr>
            <a:xfrm>
              <a:off x="10130117" y="143436"/>
              <a:ext cx="1147483" cy="1272988"/>
            </a:xfrm>
            <a:prstGeom prst="rect">
              <a:avLst/>
            </a:prstGeom>
          </p:spPr>
        </p:pic>
        <p:sp>
          <p:nvSpPr>
            <p:cNvPr id="33" name="文本框 32"/>
            <p:cNvSpPr txBox="1"/>
            <p:nvPr/>
          </p:nvSpPr>
          <p:spPr>
            <a:xfrm>
              <a:off x="10252453" y="467537"/>
              <a:ext cx="902811" cy="624786"/>
            </a:xfrm>
            <a:prstGeom prst="rect">
              <a:avLst/>
            </a:prstGeom>
            <a:noFill/>
          </p:spPr>
          <p:txBody>
            <a:bodyPr wrap="none" rtlCol="0">
              <a:spAutoFit/>
            </a:bodyPr>
            <a:lstStyle/>
            <a:p>
              <a:pPr>
                <a:lnSpc>
                  <a:spcPct val="130000"/>
                </a:lnSpc>
              </a:pPr>
              <a:r>
                <a:rPr lang="zh-CN" altLang="en-US" sz="1400" b="1" dirty="0">
                  <a:solidFill>
                    <a:schemeClr val="bg1"/>
                  </a:solidFill>
                  <a:cs typeface="+mn-ea"/>
                  <a:sym typeface="+mn-lt"/>
                </a:rPr>
                <a:t>防治结核</a:t>
              </a:r>
              <a:endParaRPr lang="en-US" altLang="zh-CN" sz="1400" b="1" dirty="0">
                <a:solidFill>
                  <a:schemeClr val="bg1"/>
                </a:solidFill>
                <a:cs typeface="+mn-ea"/>
                <a:sym typeface="+mn-lt"/>
              </a:endParaRPr>
            </a:p>
            <a:p>
              <a:pPr>
                <a:lnSpc>
                  <a:spcPct val="130000"/>
                </a:lnSpc>
              </a:pPr>
              <a:r>
                <a:rPr lang="zh-CN" altLang="en-US" sz="1400" b="1" dirty="0">
                  <a:solidFill>
                    <a:schemeClr val="bg1"/>
                  </a:solidFill>
                  <a:cs typeface="+mn-ea"/>
                  <a:sym typeface="+mn-lt"/>
                </a:rPr>
                <a:t>人人有责</a:t>
              </a:r>
              <a:endParaRPr lang="zh-CN" altLang="en-US" sz="14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500"/>
                                        <p:tgtEl>
                                          <p:spTgt spid="2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99882" y="368200"/>
            <a:ext cx="2725270" cy="597215"/>
          </a:xfrm>
          <a:prstGeom prst="rect">
            <a:avLst/>
          </a:prstGeom>
          <a:noFill/>
        </p:spPr>
        <p:txBody>
          <a:bodyPr wrap="square">
            <a:spAutoFit/>
          </a:bodyPr>
          <a:lstStyle/>
          <a:p>
            <a:pPr eaLnBrk="0" hangingPunct="0">
              <a:lnSpc>
                <a:spcPct val="130000"/>
              </a:lnSpc>
              <a:defRPr/>
            </a:pPr>
            <a:r>
              <a:rPr lang="zh-CN" altLang="en-US" sz="2800" b="1" dirty="0">
                <a:cs typeface="+mn-ea"/>
                <a:sym typeface="+mn-lt"/>
              </a:rPr>
              <a:t>我国疫情现状 </a:t>
            </a:r>
            <a:endParaRPr lang="zh-CN" altLang="en-US" sz="2800" b="1" dirty="0">
              <a:cs typeface="+mn-ea"/>
              <a:sym typeface="+mn-lt"/>
            </a:endParaRPr>
          </a:p>
        </p:txBody>
      </p:sp>
      <p:sp>
        <p:nvSpPr>
          <p:cNvPr id="7" name="文本框 6"/>
          <p:cNvSpPr txBox="1"/>
          <p:nvPr/>
        </p:nvSpPr>
        <p:spPr>
          <a:xfrm>
            <a:off x="1299881" y="2680398"/>
            <a:ext cx="6463553" cy="1497205"/>
          </a:xfrm>
          <a:prstGeom prst="rect">
            <a:avLst/>
          </a:prstGeom>
          <a:noFill/>
        </p:spPr>
        <p:txBody>
          <a:bodyPr wrap="square">
            <a:spAutoFit/>
          </a:bodyPr>
          <a:lstStyle/>
          <a:p>
            <a:pPr>
              <a:lnSpc>
                <a:spcPct val="130000"/>
              </a:lnSpc>
              <a:spcBef>
                <a:spcPct val="0"/>
              </a:spcBef>
              <a:buFont typeface="Wingdings 2" panose="05020102010507070707" pitchFamily="18" charset="2"/>
              <a:buNone/>
              <a:defRPr/>
            </a:pPr>
            <a:r>
              <a:rPr lang="en-US" altLang="zh-CN" sz="1800" dirty="0">
                <a:solidFill>
                  <a:schemeClr val="accent4">
                    <a:lumMod val="10000"/>
                  </a:schemeClr>
                </a:solidFill>
                <a:cs typeface="+mn-ea"/>
                <a:sym typeface="+mn-lt"/>
              </a:rPr>
              <a:t> </a:t>
            </a:r>
            <a:r>
              <a:rPr lang="en-US" altLang="zh-CN" dirty="0">
                <a:solidFill>
                  <a:schemeClr val="accent4">
                    <a:lumMod val="10000"/>
                  </a:schemeClr>
                </a:solidFill>
                <a:cs typeface="+mn-ea"/>
                <a:sym typeface="+mn-lt"/>
              </a:rPr>
              <a:t>     </a:t>
            </a:r>
            <a:r>
              <a:rPr lang="zh-CN" altLang="en-US" sz="1800" dirty="0">
                <a:solidFill>
                  <a:schemeClr val="accent4">
                    <a:lumMod val="10000"/>
                  </a:schemeClr>
                </a:solidFill>
                <a:cs typeface="+mn-ea"/>
                <a:sym typeface="+mn-lt"/>
              </a:rPr>
              <a:t>我国是全球 </a:t>
            </a:r>
            <a:r>
              <a:rPr lang="en-US" altLang="zh-CN" sz="1800" dirty="0">
                <a:solidFill>
                  <a:schemeClr val="accent4">
                    <a:lumMod val="10000"/>
                  </a:schemeClr>
                </a:solidFill>
                <a:cs typeface="+mn-ea"/>
                <a:sym typeface="+mn-lt"/>
              </a:rPr>
              <a:t>22</a:t>
            </a:r>
            <a:r>
              <a:rPr lang="zh-CN" altLang="en-US" sz="1800" dirty="0">
                <a:solidFill>
                  <a:schemeClr val="accent4">
                    <a:lumMod val="10000"/>
                  </a:schemeClr>
                </a:solidFill>
                <a:cs typeface="+mn-ea"/>
                <a:sym typeface="+mn-lt"/>
              </a:rPr>
              <a:t>个结核病高负担国家之一，活动性肺结核病人数仅次于印度，居世界第二位。</a:t>
            </a:r>
            <a:endParaRPr lang="zh-CN" altLang="en-US" sz="1800" dirty="0">
              <a:solidFill>
                <a:schemeClr val="accent4">
                  <a:lumMod val="10000"/>
                </a:schemeClr>
              </a:solidFill>
              <a:cs typeface="+mn-ea"/>
              <a:sym typeface="+mn-lt"/>
            </a:endParaRPr>
          </a:p>
          <a:p>
            <a:pPr>
              <a:lnSpc>
                <a:spcPct val="130000"/>
              </a:lnSpc>
              <a:spcBef>
                <a:spcPct val="0"/>
              </a:spcBef>
              <a:buFont typeface="Wingdings 2" panose="05020102010507070707" pitchFamily="18" charset="2"/>
              <a:buNone/>
              <a:defRPr/>
            </a:pPr>
            <a:r>
              <a:rPr lang="zh-CN" altLang="en-US" sz="1800" dirty="0">
                <a:solidFill>
                  <a:schemeClr val="accent4">
                    <a:lumMod val="10000"/>
                  </a:schemeClr>
                </a:solidFill>
                <a:cs typeface="+mn-ea"/>
                <a:sym typeface="+mn-lt"/>
              </a:rPr>
              <a:t>      结核病是目前严重影响我国人民健康的公共卫生问题，而且影响到社会和经济的发展，是我国重点控制的疾病之一。 </a:t>
            </a:r>
            <a:endParaRPr lang="zh-CN" altLang="en-US" dirty="0"/>
          </a:p>
        </p:txBody>
      </p:sp>
      <p:pic>
        <p:nvPicPr>
          <p:cNvPr id="9" name="图片 8" descr="卡通人物&#10;&#10;描述已自动生成"/>
          <p:cNvPicPr>
            <a:picLocks noChangeAspect="1"/>
          </p:cNvPicPr>
          <p:nvPr/>
        </p:nvPicPr>
        <p:blipFill rotWithShape="1">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b="12711"/>
          <a:stretch>
            <a:fillRect/>
          </a:stretch>
        </p:blipFill>
        <p:spPr>
          <a:xfrm>
            <a:off x="7055224" y="1261364"/>
            <a:ext cx="4968247" cy="54173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p:nvPr/>
        </p:nvSpPr>
        <p:spPr bwMode="auto">
          <a:xfrm>
            <a:off x="1332567" y="385482"/>
            <a:ext cx="8689975" cy="597215"/>
          </a:xfrm>
          <a:prstGeom prst="rect">
            <a:avLst/>
          </a:prstGeom>
          <a:noFill/>
        </p:spPr>
        <p:txBody>
          <a:bodyPr wrap="square">
            <a:spAutoFit/>
          </a:bodyPr>
          <a:lstStyle/>
          <a:p>
            <a:pPr eaLnBrk="0" hangingPunct="0">
              <a:lnSpc>
                <a:spcPct val="130000"/>
              </a:lnSpc>
            </a:pPr>
            <a:r>
              <a:rPr lang="zh-CN" altLang="en-US" sz="2800" b="1" dirty="0">
                <a:cs typeface="+mn-ea"/>
                <a:sym typeface="+mn-lt"/>
              </a:rPr>
              <a:t>我国疫情现状 </a:t>
            </a:r>
            <a:endParaRPr lang="zh-CN" altLang="en-US" sz="2800" b="1" dirty="0">
              <a:cs typeface="+mn-ea"/>
              <a:sym typeface="+mn-lt"/>
            </a:endParaRPr>
          </a:p>
        </p:txBody>
      </p:sp>
      <p:sp>
        <p:nvSpPr>
          <p:cNvPr id="5" name="文本框 4"/>
          <p:cNvSpPr txBox="1"/>
          <p:nvPr/>
        </p:nvSpPr>
        <p:spPr>
          <a:xfrm>
            <a:off x="4742329" y="2320299"/>
            <a:ext cx="6096000" cy="2217402"/>
          </a:xfrm>
          <a:prstGeom prst="rect">
            <a:avLst/>
          </a:prstGeom>
          <a:noFill/>
        </p:spPr>
        <p:txBody>
          <a:bodyPr wrap="square">
            <a:spAutoFit/>
          </a:bodyPr>
          <a:lstStyle/>
          <a:p>
            <a:pPr eaLnBrk="1" hangingPunct="1">
              <a:lnSpc>
                <a:spcPct val="130000"/>
              </a:lnSpc>
              <a:spcBef>
                <a:spcPts val="0"/>
              </a:spcBef>
              <a:buFont typeface="Wingdings 2" panose="05020102010507070707" pitchFamily="18" charset="2"/>
              <a:buNone/>
              <a:defRPr/>
            </a:pPr>
            <a:r>
              <a:rPr lang="zh-CN" altLang="en-US" sz="1800" dirty="0">
                <a:solidFill>
                  <a:schemeClr val="accent4">
                    <a:lumMod val="10000"/>
                  </a:schemeClr>
                </a:solidFill>
                <a:cs typeface="+mn-ea"/>
                <a:sym typeface="+mn-lt"/>
              </a:rPr>
              <a:t>每一天，有约</a:t>
            </a:r>
            <a:r>
              <a:rPr lang="en-US" altLang="zh-CN" sz="1800" dirty="0">
                <a:solidFill>
                  <a:srgbClr val="FF0000"/>
                </a:solidFill>
                <a:cs typeface="+mn-ea"/>
                <a:sym typeface="+mn-lt"/>
              </a:rPr>
              <a:t>3600</a:t>
            </a:r>
            <a:r>
              <a:rPr lang="zh-CN" altLang="en-US" sz="1800" dirty="0">
                <a:solidFill>
                  <a:schemeClr val="accent4">
                    <a:lumMod val="10000"/>
                  </a:schemeClr>
                </a:solidFill>
                <a:cs typeface="+mn-ea"/>
                <a:sym typeface="+mn-lt"/>
              </a:rPr>
              <a:t>名中国人成为肺结核患者。</a:t>
            </a:r>
            <a:endParaRPr lang="zh-CN" altLang="en-US" sz="1800" dirty="0">
              <a:solidFill>
                <a:schemeClr val="accent4">
                  <a:lumMod val="10000"/>
                </a:schemeClr>
              </a:solidFill>
              <a:cs typeface="+mn-ea"/>
              <a:sym typeface="+mn-lt"/>
            </a:endParaRPr>
          </a:p>
          <a:p>
            <a:pPr eaLnBrk="1" hangingPunct="1">
              <a:lnSpc>
                <a:spcPct val="130000"/>
              </a:lnSpc>
              <a:spcBef>
                <a:spcPts val="0"/>
              </a:spcBef>
              <a:buFont typeface="Wingdings 2" panose="05020102010507070707" pitchFamily="18" charset="2"/>
              <a:buNone/>
              <a:defRPr/>
            </a:pPr>
            <a:r>
              <a:rPr lang="zh-CN" altLang="en-US" sz="1800" dirty="0">
                <a:solidFill>
                  <a:schemeClr val="accent4">
                    <a:lumMod val="10000"/>
                  </a:schemeClr>
                </a:solidFill>
                <a:cs typeface="+mn-ea"/>
                <a:sym typeface="+mn-lt"/>
              </a:rPr>
              <a:t>每一天，有约</a:t>
            </a:r>
            <a:r>
              <a:rPr lang="en-US" altLang="zh-CN" sz="1800" dirty="0">
                <a:solidFill>
                  <a:srgbClr val="FF0000"/>
                </a:solidFill>
                <a:cs typeface="+mn-ea"/>
                <a:sym typeface="+mn-lt"/>
              </a:rPr>
              <a:t>356</a:t>
            </a:r>
            <a:r>
              <a:rPr lang="zh-CN" altLang="en-US" sz="1800" dirty="0">
                <a:solidFill>
                  <a:schemeClr val="accent4">
                    <a:lumMod val="10000"/>
                  </a:schemeClr>
                </a:solidFill>
                <a:cs typeface="+mn-ea"/>
                <a:sym typeface="+mn-lt"/>
              </a:rPr>
              <a:t>名中国人死于结核病。</a:t>
            </a:r>
            <a:endParaRPr lang="zh-CN" altLang="en-US" sz="1800" dirty="0">
              <a:solidFill>
                <a:schemeClr val="accent4">
                  <a:lumMod val="10000"/>
                </a:schemeClr>
              </a:solidFill>
              <a:cs typeface="+mn-ea"/>
              <a:sym typeface="+mn-lt"/>
            </a:endParaRPr>
          </a:p>
          <a:p>
            <a:pPr eaLnBrk="1" hangingPunct="1">
              <a:lnSpc>
                <a:spcPct val="130000"/>
              </a:lnSpc>
              <a:spcBef>
                <a:spcPts val="0"/>
              </a:spcBef>
              <a:buFont typeface="Wingdings 2" panose="05020102010507070707" pitchFamily="18" charset="2"/>
              <a:buNone/>
              <a:defRPr/>
            </a:pPr>
            <a:r>
              <a:rPr lang="zh-CN" altLang="en-US" sz="1800" dirty="0">
                <a:solidFill>
                  <a:schemeClr val="accent4">
                    <a:lumMod val="10000"/>
                  </a:schemeClr>
                </a:solidFill>
                <a:cs typeface="+mn-ea"/>
                <a:sym typeface="+mn-lt"/>
              </a:rPr>
              <a:t>每一天，有约</a:t>
            </a:r>
            <a:r>
              <a:rPr lang="en-US" altLang="zh-CN" sz="1800" dirty="0">
                <a:solidFill>
                  <a:srgbClr val="FF0000"/>
                </a:solidFill>
                <a:cs typeface="+mn-ea"/>
                <a:sym typeface="+mn-lt"/>
              </a:rPr>
              <a:t>328</a:t>
            </a:r>
            <a:r>
              <a:rPr lang="zh-CN" altLang="en-US" sz="1800" dirty="0">
                <a:solidFill>
                  <a:schemeClr val="accent4">
                    <a:lumMod val="10000"/>
                  </a:schemeClr>
                </a:solidFill>
                <a:cs typeface="+mn-ea"/>
                <a:sym typeface="+mn-lt"/>
              </a:rPr>
              <a:t>名中国人成为难治的结核病患者，他们的病可通过空气直接传播。</a:t>
            </a:r>
            <a:endParaRPr lang="zh-CN" altLang="en-US" sz="1800" dirty="0">
              <a:solidFill>
                <a:schemeClr val="accent4">
                  <a:lumMod val="10000"/>
                </a:schemeClr>
              </a:solidFill>
              <a:cs typeface="+mn-ea"/>
              <a:sym typeface="+mn-lt"/>
            </a:endParaRPr>
          </a:p>
          <a:p>
            <a:pPr eaLnBrk="1" hangingPunct="1">
              <a:lnSpc>
                <a:spcPct val="130000"/>
              </a:lnSpc>
              <a:spcBef>
                <a:spcPts val="0"/>
              </a:spcBef>
              <a:buFont typeface="Wingdings 2" panose="05020102010507070707" pitchFamily="18" charset="2"/>
              <a:buNone/>
              <a:defRPr/>
            </a:pPr>
            <a:r>
              <a:rPr lang="zh-CN" altLang="en-US" sz="1800" dirty="0">
                <a:solidFill>
                  <a:schemeClr val="accent4">
                    <a:lumMod val="10000"/>
                  </a:schemeClr>
                </a:solidFill>
                <a:cs typeface="+mn-ea"/>
                <a:sym typeface="+mn-lt"/>
              </a:rPr>
              <a:t>每一天，有约</a:t>
            </a:r>
            <a:r>
              <a:rPr lang="en-US" altLang="zh-CN" sz="1800" dirty="0">
                <a:solidFill>
                  <a:srgbClr val="FF0000"/>
                </a:solidFill>
                <a:cs typeface="+mn-ea"/>
                <a:sym typeface="+mn-lt"/>
              </a:rPr>
              <a:t>27</a:t>
            </a:r>
            <a:r>
              <a:rPr lang="zh-CN" altLang="en-US" sz="1800" dirty="0">
                <a:solidFill>
                  <a:schemeClr val="accent4">
                    <a:lumMod val="10000"/>
                  </a:schemeClr>
                </a:solidFill>
                <a:cs typeface="+mn-ea"/>
                <a:sym typeface="+mn-lt"/>
              </a:rPr>
              <a:t>名中国人成为没法治的结核病患者，他们除了等待，只有绝望</a:t>
            </a:r>
            <a:endParaRPr lang="zh-CN" altLang="en-US" dirty="0"/>
          </a:p>
        </p:txBody>
      </p:sp>
      <p:pic>
        <p:nvPicPr>
          <p:cNvPr id="4" name="图片 3" descr="卡通人物&#10;&#10;中度可信度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77981" y="1748117"/>
            <a:ext cx="3671607" cy="36716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1219200" y="388641"/>
            <a:ext cx="10515600" cy="597215"/>
          </a:xfrm>
          <a:noFill/>
        </p:spPr>
        <p:txBody>
          <a:bodyPr wrap="square">
            <a:spAutoFit/>
          </a:bodyPr>
          <a:lstStyle/>
          <a:p>
            <a:pPr eaLnBrk="0" hangingPunct="0">
              <a:lnSpc>
                <a:spcPct val="130000"/>
              </a:lnSpc>
            </a:pPr>
            <a:r>
              <a:rPr lang="zh-CN" altLang="en-US" sz="2800" b="1" dirty="0">
                <a:latin typeface="+mn-lt"/>
                <a:ea typeface="+mn-ea"/>
                <a:cs typeface="+mn-ea"/>
                <a:sym typeface="+mn-lt"/>
              </a:rPr>
              <a:t>学校结核病流行的风险 </a:t>
            </a:r>
            <a:endParaRPr lang="zh-CN" altLang="en-US" sz="2800" b="1" dirty="0">
              <a:latin typeface="+mn-lt"/>
              <a:ea typeface="+mn-ea"/>
              <a:cs typeface="+mn-ea"/>
              <a:sym typeface="+mn-lt"/>
            </a:endParaRPr>
          </a:p>
        </p:txBody>
      </p:sp>
      <p:sp>
        <p:nvSpPr>
          <p:cNvPr id="3075" name="Rectangle 3"/>
          <p:cNvSpPr>
            <a:spLocks noGrp="1" noRot="1" noChangeArrowheads="1"/>
          </p:cNvSpPr>
          <p:nvPr>
            <p:ph idx="4294967295"/>
          </p:nvPr>
        </p:nvSpPr>
        <p:spPr>
          <a:xfrm>
            <a:off x="748553" y="1556034"/>
            <a:ext cx="8422341" cy="4377993"/>
          </a:xfrm>
          <a:noFill/>
        </p:spPr>
        <p:txBody>
          <a:bodyPr wrap="square">
            <a:spAutoFit/>
          </a:bodyPr>
          <a:lstStyle/>
          <a:p>
            <a:pPr marL="0">
              <a:lnSpc>
                <a:spcPct val="130000"/>
              </a:lnSpc>
              <a:spcBef>
                <a:spcPct val="0"/>
              </a:spcBef>
              <a:buNone/>
            </a:pPr>
            <a:r>
              <a:rPr lang="en-US" altLang="zh-CN" sz="1800" dirty="0">
                <a:solidFill>
                  <a:schemeClr val="accent4">
                    <a:lumMod val="10000"/>
                  </a:schemeClr>
                </a:solidFill>
                <a:cs typeface="+mn-ea"/>
                <a:sym typeface="+mn-lt"/>
              </a:rPr>
              <a:t>1</a:t>
            </a:r>
            <a:r>
              <a:rPr lang="zh-CN" altLang="en-US" sz="1800" dirty="0">
                <a:solidFill>
                  <a:schemeClr val="accent4">
                    <a:lumMod val="10000"/>
                  </a:schemeClr>
                </a:solidFill>
                <a:cs typeface="+mn-ea"/>
                <a:sym typeface="+mn-lt"/>
              </a:rPr>
              <a:t>、学生是结核病的高发病人群</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A</a:t>
            </a:r>
            <a:r>
              <a:rPr lang="zh-CN" altLang="en-US" sz="1800" dirty="0">
                <a:solidFill>
                  <a:schemeClr val="accent4">
                    <a:lumMod val="10000"/>
                  </a:schemeClr>
                </a:solidFill>
                <a:cs typeface="+mn-ea"/>
                <a:sym typeface="+mn-lt"/>
              </a:rPr>
              <a:t>：有资料显示，人群中</a:t>
            </a:r>
            <a:r>
              <a:rPr lang="en-US" altLang="zh-CN" sz="1800" dirty="0">
                <a:solidFill>
                  <a:schemeClr val="accent4">
                    <a:lumMod val="10000"/>
                  </a:schemeClr>
                </a:solidFill>
                <a:cs typeface="+mn-ea"/>
                <a:sym typeface="+mn-lt"/>
              </a:rPr>
              <a:t>20</a:t>
            </a:r>
            <a:r>
              <a:rPr lang="zh-CN" altLang="en-US" sz="1800" dirty="0">
                <a:solidFill>
                  <a:schemeClr val="accent4">
                    <a:lumMod val="10000"/>
                  </a:schemeClr>
                </a:solidFill>
                <a:cs typeface="+mn-ea"/>
                <a:sym typeface="+mn-lt"/>
              </a:rPr>
              <a:t>岁以前已受结核菌感染者有</a:t>
            </a:r>
            <a:r>
              <a:rPr lang="en-US" altLang="zh-CN" sz="1800" dirty="0">
                <a:solidFill>
                  <a:schemeClr val="accent4">
                    <a:lumMod val="10000"/>
                  </a:schemeClr>
                </a:solidFill>
                <a:cs typeface="+mn-ea"/>
                <a:sym typeface="+mn-lt"/>
              </a:rPr>
              <a:t>80%</a:t>
            </a:r>
            <a:r>
              <a:rPr lang="zh-CN" altLang="en-US" sz="1800" dirty="0">
                <a:solidFill>
                  <a:schemeClr val="accent4">
                    <a:lumMod val="10000"/>
                  </a:schemeClr>
                </a:solidFill>
                <a:cs typeface="+mn-ea"/>
                <a:sym typeface="+mn-lt"/>
              </a:rPr>
              <a:t>～</a:t>
            </a:r>
            <a:r>
              <a:rPr lang="en-US" altLang="zh-CN" sz="1800" dirty="0">
                <a:solidFill>
                  <a:schemeClr val="accent4">
                    <a:lumMod val="10000"/>
                  </a:schemeClr>
                </a:solidFill>
                <a:cs typeface="+mn-ea"/>
                <a:sym typeface="+mn-lt"/>
              </a:rPr>
              <a:t>90%</a:t>
            </a:r>
            <a:r>
              <a:rPr lang="zh-CN" altLang="en-US" sz="1800" dirty="0">
                <a:solidFill>
                  <a:schemeClr val="accent4">
                    <a:lumMod val="10000"/>
                  </a:schemeClr>
                </a:solidFill>
                <a:cs typeface="+mn-ea"/>
                <a:sym typeface="+mn-lt"/>
              </a:rPr>
              <a:t>，感染已基本达到饱和，而目前大学生的年龄普遍为</a:t>
            </a:r>
            <a:r>
              <a:rPr lang="en-US" altLang="zh-CN" sz="1800" dirty="0">
                <a:solidFill>
                  <a:schemeClr val="accent4">
                    <a:lumMod val="10000"/>
                  </a:schemeClr>
                </a:solidFill>
                <a:cs typeface="+mn-ea"/>
                <a:sym typeface="+mn-lt"/>
              </a:rPr>
              <a:t>18~23</a:t>
            </a:r>
            <a:r>
              <a:rPr lang="zh-CN" altLang="en-US" sz="1800" dirty="0">
                <a:solidFill>
                  <a:schemeClr val="accent4">
                    <a:lumMod val="10000"/>
                  </a:schemeClr>
                </a:solidFill>
                <a:cs typeface="+mn-ea"/>
                <a:sym typeface="+mn-lt"/>
              </a:rPr>
              <a:t>岁，同样，他们当中的</a:t>
            </a:r>
            <a:r>
              <a:rPr lang="en-US" altLang="zh-CN" sz="1800" dirty="0">
                <a:solidFill>
                  <a:schemeClr val="accent4">
                    <a:lumMod val="10000"/>
                  </a:schemeClr>
                </a:solidFill>
                <a:cs typeface="+mn-ea"/>
                <a:sym typeface="+mn-lt"/>
              </a:rPr>
              <a:t>90%</a:t>
            </a:r>
            <a:r>
              <a:rPr lang="zh-CN" altLang="en-US" sz="1800" dirty="0">
                <a:solidFill>
                  <a:schemeClr val="accent4">
                    <a:lumMod val="10000"/>
                  </a:schemeClr>
                </a:solidFill>
                <a:cs typeface="+mn-ea"/>
                <a:sym typeface="+mn-lt"/>
              </a:rPr>
              <a:t>已受到了感染。机体感染后，只要免疫力降低，一生中任何时候都能发病。部分学生因学习、生活环境改变，如果不适应新环境，导致免疫力下降而发病。</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B</a:t>
            </a:r>
            <a:r>
              <a:rPr lang="zh-CN" altLang="en-US" sz="1800" dirty="0">
                <a:solidFill>
                  <a:schemeClr val="accent4">
                    <a:lumMod val="10000"/>
                  </a:schemeClr>
                </a:solidFill>
                <a:cs typeface="+mn-ea"/>
                <a:sym typeface="+mn-lt"/>
              </a:rPr>
              <a:t>：高中阶段的中学生，由于发育过快，学校生活环境相对较差，在升学压力大、加班加点学习的情况下，由于受寒、饥饿、疲劳等引起免疫力下降而发病，由于结核病属慢性发作的疾病，潜伏期较长，病人可能在高中时已开始觉得不舒服，但到大学后才因症状明显被发现。</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C</a:t>
            </a:r>
            <a:r>
              <a:rPr lang="zh-CN" altLang="en-US" sz="1800" dirty="0">
                <a:solidFill>
                  <a:schemeClr val="accent4">
                    <a:lumMod val="10000"/>
                  </a:schemeClr>
                </a:solidFill>
                <a:cs typeface="+mn-ea"/>
                <a:sym typeface="+mn-lt"/>
              </a:rPr>
              <a:t>：部分从未感染的山区、高原等偏远地区学生，来到大城市后，由于感染的机会增加，极大可能在大学的第</a:t>
            </a:r>
            <a:r>
              <a:rPr lang="en-US" altLang="zh-CN" sz="1800" dirty="0">
                <a:solidFill>
                  <a:schemeClr val="accent4">
                    <a:lumMod val="10000"/>
                  </a:schemeClr>
                </a:solidFill>
                <a:cs typeface="+mn-ea"/>
                <a:sym typeface="+mn-lt"/>
              </a:rPr>
              <a:t>1~2</a:t>
            </a:r>
            <a:r>
              <a:rPr lang="zh-CN" altLang="en-US" sz="1800" dirty="0">
                <a:solidFill>
                  <a:schemeClr val="accent4">
                    <a:lumMod val="10000"/>
                  </a:schemeClr>
                </a:solidFill>
                <a:cs typeface="+mn-ea"/>
                <a:sym typeface="+mn-lt"/>
              </a:rPr>
              <a:t>年就受到新的感染，感染后大致有</a:t>
            </a:r>
            <a:r>
              <a:rPr lang="en-US" altLang="zh-CN" sz="1800" dirty="0">
                <a:solidFill>
                  <a:schemeClr val="accent4">
                    <a:lumMod val="10000"/>
                  </a:schemeClr>
                </a:solidFill>
                <a:cs typeface="+mn-ea"/>
                <a:sym typeface="+mn-lt"/>
              </a:rPr>
              <a:t>5%</a:t>
            </a:r>
            <a:r>
              <a:rPr lang="zh-CN" altLang="en-US" sz="1800" dirty="0">
                <a:solidFill>
                  <a:schemeClr val="accent4">
                    <a:lumMod val="10000"/>
                  </a:schemeClr>
                </a:solidFill>
                <a:cs typeface="+mn-ea"/>
                <a:sym typeface="+mn-lt"/>
              </a:rPr>
              <a:t>发展成为现症病人，</a:t>
            </a:r>
            <a:r>
              <a:rPr lang="en-US" altLang="zh-CN" sz="1800" dirty="0">
                <a:solidFill>
                  <a:schemeClr val="accent4">
                    <a:lumMod val="10000"/>
                  </a:schemeClr>
                </a:solidFill>
                <a:cs typeface="+mn-ea"/>
                <a:sym typeface="+mn-lt"/>
              </a:rPr>
              <a:t>95%</a:t>
            </a:r>
            <a:r>
              <a:rPr lang="zh-CN" altLang="en-US" sz="1800" dirty="0">
                <a:solidFill>
                  <a:schemeClr val="accent4">
                    <a:lumMod val="10000"/>
                  </a:schemeClr>
                </a:solidFill>
                <a:cs typeface="+mn-ea"/>
                <a:sym typeface="+mn-lt"/>
              </a:rPr>
              <a:t>成潜伏性感染。</a:t>
            </a:r>
            <a:endParaRPr lang="zh-CN" altLang="en-US" sz="1800" dirty="0">
              <a:solidFill>
                <a:schemeClr val="accent4">
                  <a:lumMod val="10000"/>
                </a:schemeClr>
              </a:solidFill>
              <a:cs typeface="+mn-ea"/>
              <a:sym typeface="+mn-lt"/>
            </a:endParaRPr>
          </a:p>
        </p:txBody>
      </p:sp>
      <p:pic>
        <p:nvPicPr>
          <p:cNvPr id="7" name="图片 6" descr="卡通人物&#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26919" r="12227"/>
          <a:stretch>
            <a:fillRect/>
          </a:stretch>
        </p:blipFill>
        <p:spPr>
          <a:xfrm>
            <a:off x="9170894" y="2056792"/>
            <a:ext cx="2877671" cy="47288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Vertical)">
                                      <p:cBhvr>
                                        <p:cTn id="7" dur="500"/>
                                        <p:tgtEl>
                                          <p:spTgt spid="307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barn(inVertical)">
                                      <p:cBhvr>
                                        <p:cTn id="11" dur="500"/>
                                        <p:tgtEl>
                                          <p:spTgt spid="3075">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barn(inVertical)">
                                      <p:cBhvr>
                                        <p:cTn id="15" dur="500"/>
                                        <p:tgtEl>
                                          <p:spTgt spid="3075">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barn(inVertical)">
                                      <p:cBhvr>
                                        <p:cTn id="19" dur="500"/>
                                        <p:tgtEl>
                                          <p:spTgt spid="3075">
                                            <p:txEl>
                                              <p:pRg st="3" end="3"/>
                                            </p:txEl>
                                          </p:spTgt>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1326776" y="379675"/>
            <a:ext cx="10515600" cy="597215"/>
          </a:xfrm>
          <a:noFill/>
        </p:spPr>
        <p:txBody>
          <a:bodyPr wrap="square">
            <a:spAutoFit/>
          </a:bodyPr>
          <a:lstStyle/>
          <a:p>
            <a:pPr eaLnBrk="0" hangingPunct="0">
              <a:lnSpc>
                <a:spcPct val="130000"/>
              </a:lnSpc>
            </a:pPr>
            <a:r>
              <a:rPr lang="zh-CN" altLang="en-US" sz="2800" b="1" dirty="0">
                <a:latin typeface="+mn-lt"/>
                <a:ea typeface="+mn-ea"/>
                <a:cs typeface="+mn-ea"/>
                <a:sym typeface="+mn-lt"/>
              </a:rPr>
              <a:t>学校结核病流行的风险 </a:t>
            </a:r>
            <a:endParaRPr lang="zh-CN" altLang="en-US" sz="2800" b="1" dirty="0">
              <a:latin typeface="+mn-lt"/>
              <a:ea typeface="+mn-ea"/>
              <a:cs typeface="+mn-ea"/>
              <a:sym typeface="+mn-lt"/>
            </a:endParaRPr>
          </a:p>
        </p:txBody>
      </p:sp>
      <p:sp>
        <p:nvSpPr>
          <p:cNvPr id="6147" name="Rectangle 3"/>
          <p:cNvSpPr>
            <a:spLocks noGrp="1" noRot="1" noChangeArrowheads="1"/>
          </p:cNvSpPr>
          <p:nvPr>
            <p:ph idx="4294967295"/>
          </p:nvPr>
        </p:nvSpPr>
        <p:spPr>
          <a:xfrm>
            <a:off x="634253" y="1314637"/>
            <a:ext cx="10923494" cy="1857303"/>
          </a:xfrm>
          <a:noFill/>
        </p:spPr>
        <p:txBody>
          <a:bodyPr wrap="square">
            <a:spAutoFit/>
          </a:bodyPr>
          <a:lstStyle/>
          <a:p>
            <a:pPr marL="0">
              <a:lnSpc>
                <a:spcPct val="130000"/>
              </a:lnSpc>
              <a:spcBef>
                <a:spcPct val="0"/>
              </a:spcBef>
              <a:buNone/>
            </a:pPr>
            <a:r>
              <a:rPr lang="en-US" altLang="zh-CN" sz="1800" dirty="0">
                <a:solidFill>
                  <a:schemeClr val="accent4">
                    <a:lumMod val="10000"/>
                  </a:schemeClr>
                </a:solidFill>
                <a:cs typeface="+mn-ea"/>
                <a:sym typeface="+mn-lt"/>
              </a:rPr>
              <a:t>2</a:t>
            </a:r>
            <a:r>
              <a:rPr lang="zh-CN" altLang="en-US" sz="1800" dirty="0">
                <a:solidFill>
                  <a:schemeClr val="accent4">
                    <a:lumMod val="10000"/>
                  </a:schemeClr>
                </a:solidFill>
                <a:cs typeface="+mn-ea"/>
                <a:sym typeface="+mn-lt"/>
              </a:rPr>
              <a:t>、学校是结核病流行的高风险场所</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A</a:t>
            </a:r>
            <a:r>
              <a:rPr lang="zh-CN" altLang="en-US" sz="1800" dirty="0">
                <a:solidFill>
                  <a:schemeClr val="accent4">
                    <a:lumMod val="10000"/>
                  </a:schemeClr>
                </a:solidFill>
                <a:cs typeface="+mn-ea"/>
                <a:sym typeface="+mn-lt"/>
              </a:rPr>
              <a:t>：人群高度密集，生活、工作密切接触，一旦存在传染源，周围人群广泛波及。</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B</a:t>
            </a:r>
            <a:r>
              <a:rPr lang="zh-CN" altLang="en-US" sz="1800" dirty="0">
                <a:solidFill>
                  <a:schemeClr val="accent4">
                    <a:lumMod val="10000"/>
                  </a:schemeClr>
                </a:solidFill>
                <a:cs typeface="+mn-ea"/>
                <a:sym typeface="+mn-lt"/>
              </a:rPr>
              <a:t>：学生大部分时间集中在封闭的科室听课，如果老师是传染源，周围人群广泛波及。</a:t>
            </a:r>
            <a:endParaRPr lang="zh-CN" altLang="en-US" sz="1800" dirty="0">
              <a:solidFill>
                <a:schemeClr val="accent4">
                  <a:lumMod val="10000"/>
                </a:schemeClr>
              </a:solidFill>
              <a:cs typeface="+mn-ea"/>
              <a:sym typeface="+mn-lt"/>
            </a:endParaRPr>
          </a:p>
          <a:p>
            <a:pPr marL="0">
              <a:lnSpc>
                <a:spcPct val="130000"/>
              </a:lnSpc>
              <a:spcBef>
                <a:spcPct val="0"/>
              </a:spcBef>
              <a:buNone/>
            </a:pPr>
            <a:r>
              <a:rPr lang="zh-CN" altLang="en-US" sz="1800" dirty="0">
                <a:solidFill>
                  <a:schemeClr val="accent4">
                    <a:lumMod val="10000"/>
                  </a:schemeClr>
                </a:solidFill>
                <a:cs typeface="+mn-ea"/>
                <a:sym typeface="+mn-lt"/>
              </a:rPr>
              <a:t>   </a:t>
            </a:r>
            <a:r>
              <a:rPr lang="en-US" altLang="zh-CN" sz="1800" dirty="0">
                <a:solidFill>
                  <a:schemeClr val="accent4">
                    <a:lumMod val="10000"/>
                  </a:schemeClr>
                </a:solidFill>
                <a:cs typeface="+mn-ea"/>
                <a:sym typeface="+mn-lt"/>
              </a:rPr>
              <a:t>C</a:t>
            </a:r>
            <a:r>
              <a:rPr lang="zh-CN" altLang="en-US" sz="1800" dirty="0">
                <a:solidFill>
                  <a:schemeClr val="accent4">
                    <a:lumMod val="10000"/>
                  </a:schemeClr>
                </a:solidFill>
                <a:cs typeface="+mn-ea"/>
                <a:sym typeface="+mn-lt"/>
              </a:rPr>
              <a:t>：学生多，难以进行早期监测、发现，学生本人有症状后也不积极就诊，同时学生活动范围广，周围人群广泛波及。</a:t>
            </a:r>
            <a:endParaRPr lang="zh-CN" altLang="en-US" sz="1800" dirty="0">
              <a:solidFill>
                <a:schemeClr val="accent4">
                  <a:lumMod val="10000"/>
                </a:schemeClr>
              </a:solidFill>
              <a:cs typeface="+mn-ea"/>
              <a:sym typeface="+mn-lt"/>
            </a:endParaRPr>
          </a:p>
        </p:txBody>
      </p:sp>
      <p:pic>
        <p:nvPicPr>
          <p:cNvPr id="5" name="图片 4" descr="卡通人物&#10;&#10;描述已自动生成"/>
          <p:cNvPicPr>
            <a:picLocks noChangeAspect="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020546" y="2752725"/>
            <a:ext cx="5810250" cy="4105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barn(inVertical)">
                                      <p:cBhvr>
                                        <p:cTn id="11" dur="500"/>
                                        <p:tgtEl>
                                          <p:spTgt spid="6147">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arn(inVertical)">
                                      <p:cBhvr>
                                        <p:cTn id="15" dur="500"/>
                                        <p:tgtEl>
                                          <p:spTgt spid="6147">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barn(inVertical)">
                                      <p:cBhvr>
                                        <p:cTn id="19" dur="500"/>
                                        <p:tgtEl>
                                          <p:spTgt spid="6147">
                                            <p:txEl>
                                              <p:pRg st="3" end="3"/>
                                            </p:txEl>
                                          </p:spTgt>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4846" y="2860447"/>
            <a:ext cx="7738171" cy="1137106"/>
          </a:xfrm>
          <a:prstGeom prst="rect">
            <a:avLst/>
          </a:prstGeom>
          <a:noFill/>
        </p:spPr>
        <p:txBody>
          <a:bodyPr wrap="square">
            <a:spAutoFit/>
          </a:bodyPr>
          <a:lstStyle>
            <a:defPPr>
              <a:defRPr lang="zh-CN"/>
            </a:defPPr>
            <a:lvl1pPr>
              <a:lnSpc>
                <a:spcPct val="130000"/>
              </a:lnSpc>
              <a:spcBef>
                <a:spcPct val="0"/>
              </a:spcBef>
              <a:buFont typeface="Wingdings 2" panose="05020102010507070707" pitchFamily="18" charset="2"/>
              <a:buNone/>
              <a:defRPr>
                <a:solidFill>
                  <a:schemeClr val="accent4">
                    <a:lumMod val="10000"/>
                  </a:schemeClr>
                </a:solidFill>
                <a:cs typeface="+mn-ea"/>
              </a:defRPr>
            </a:lvl1pPr>
          </a:lstStyle>
          <a:p>
            <a:r>
              <a:rPr lang="zh-CN" altLang="en-US" dirty="0">
                <a:sym typeface="+mn-lt"/>
              </a:rPr>
              <a:t>两弯似蹙非蹙罥烟眉，一双似泣非泣含露目。 态生两靥之愁，娇袭一身之病。泪光点点，娇喘微微。 闲静时如姣花照水，行动处似弱柳扶风。 心较比干多一窍，病如西子胜三分。</a:t>
            </a:r>
            <a:endParaRPr lang="zh-CN" altLang="en-US" dirty="0">
              <a:sym typeface="+mn-lt"/>
            </a:endParaRPr>
          </a:p>
        </p:txBody>
      </p:sp>
      <p:sp>
        <p:nvSpPr>
          <p:cNvPr id="2" name="文本框 1"/>
          <p:cNvSpPr txBox="1"/>
          <p:nvPr/>
        </p:nvSpPr>
        <p:spPr>
          <a:xfrm>
            <a:off x="1321234" y="327456"/>
            <a:ext cx="1261884" cy="597215"/>
          </a:xfrm>
          <a:prstGeom prst="rect">
            <a:avLst/>
          </a:prstGeom>
          <a:noFill/>
        </p:spPr>
        <p:txBody>
          <a:bodyPr wrap="square">
            <a:spAutoFit/>
          </a:bodyPr>
          <a:lstStyle>
            <a:defPPr>
              <a:defRPr lang="zh-CN"/>
            </a:defPPr>
            <a:lvl1pPr eaLnBrk="0" hangingPunct="0">
              <a:lnSpc>
                <a:spcPct val="130000"/>
              </a:lnSpc>
              <a:defRPr sz="2800" b="1">
                <a:cs typeface="+mn-ea"/>
              </a:defRPr>
            </a:lvl1pPr>
          </a:lstStyle>
          <a:p>
            <a:r>
              <a:rPr lang="zh-CN" altLang="en-US" dirty="0">
                <a:sym typeface="+mn-lt"/>
              </a:rPr>
              <a:t>林黛玉</a:t>
            </a:r>
            <a:endParaRPr lang="zh-CN" altLang="en-US" dirty="0">
              <a:sym typeface="+mn-lt"/>
            </a:endParaRPr>
          </a:p>
        </p:txBody>
      </p:sp>
      <p:pic>
        <p:nvPicPr>
          <p:cNvPr id="7" name="图片 6" descr="卡通人物&#10;&#10;描述已自动生成"/>
          <p:cNvPicPr>
            <a:picLocks noChangeAspect="1"/>
          </p:cNvPicPr>
          <p:nvPr/>
        </p:nvPicPr>
        <p:blipFill>
          <a:blip r:embed="rId1">
            <a:clrChange>
              <a:clrFrom>
                <a:srgbClr val="F6F6F6"/>
              </a:clrFrom>
              <a:clrTo>
                <a:srgbClr val="F6F6F6">
                  <a:alpha val="0"/>
                </a:srgbClr>
              </a:clrTo>
            </a:clrChange>
            <a:extLst>
              <a:ext uri="{BEBA8EAE-BF5A-486C-A8C5-ECC9F3942E4B}">
                <a14:imgProps xmlns:a14="http://schemas.microsoft.com/office/drawing/2010/main">
                  <a14:imgLayer r:embed="rId2">
                    <a14:imgEffect>
                      <a14:backgroundRemoval t="10000" b="92165" l="10000" r="90000">
                        <a14:foregroundMark x1="60328" y1="80000" x2="65574" y2="91237"/>
                        <a14:foregroundMark x1="65574" y1="91237" x2="65246" y2="92165"/>
                        <a14:foregroundMark x1="57213" y1="11649" x2="57213" y2="11649"/>
                        <a14:foregroundMark x1="64590" y1="15052" x2="64590" y2="15052"/>
                        <a14:foregroundMark x1="73279" y1="29897" x2="73279" y2="29897"/>
                        <a14:foregroundMark x1="71967" y1="29278" x2="71967" y2="29278"/>
                        <a14:foregroundMark x1="71475" y1="29588" x2="71475" y2="29588"/>
                        <a14:foregroundMark x1="11967" y1="33299" x2="11967" y2="33299"/>
                      </a14:backgroundRemoval>
                    </a14:imgEffect>
                  </a14:imgLayer>
                </a14:imgProps>
              </a:ext>
              <a:ext uri="{28A0092B-C50C-407E-A947-70E740481C1C}">
                <a14:useLocalDpi xmlns:a14="http://schemas.microsoft.com/office/drawing/2010/main" val="0"/>
              </a:ext>
            </a:extLst>
          </a:blip>
          <a:stretch>
            <a:fillRect/>
          </a:stretch>
        </p:blipFill>
        <p:spPr>
          <a:xfrm>
            <a:off x="201297" y="1019786"/>
            <a:ext cx="3671455" cy="58382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picid" val="{60b0df5d-fa85-4334-800e-ceee5d16793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0hkv2vo">
      <a:majorFont>
        <a:latin typeface="Arial"/>
        <a:ea typeface="思源黑体 CN"/>
        <a:cs typeface=""/>
      </a:majorFont>
      <a:minorFont>
        <a:latin typeface="Arial"/>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3899</Words>
  <Application>WPS 演示</Application>
  <PresentationFormat>宽屏</PresentationFormat>
  <Paragraphs>244</Paragraphs>
  <Slides>40</Slides>
  <Notes>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40</vt:i4>
      </vt:variant>
    </vt:vector>
  </HeadingPairs>
  <TitlesOfParts>
    <vt:vector size="53" baseType="lpstr">
      <vt:lpstr>Arial</vt:lpstr>
      <vt:lpstr>宋体</vt:lpstr>
      <vt:lpstr>Wingdings</vt:lpstr>
      <vt:lpstr>微软雅黑</vt:lpstr>
      <vt:lpstr>Wingdings 2</vt:lpstr>
      <vt:lpstr>Wingdings</vt:lpstr>
      <vt:lpstr>思源黑体 CN</vt:lpstr>
      <vt:lpstr>黑体</vt:lpstr>
      <vt:lpstr>Arial Unicode MS</vt:lpstr>
      <vt:lpstr>等线</vt:lpstr>
      <vt:lpstr>思源黑体</vt:lpstr>
      <vt:lpstr>汉仪文黑-85W</vt:lpstr>
      <vt:lpstr>Office 主题</vt:lpstr>
      <vt:lpstr>PowerPoint 演示文稿</vt:lpstr>
      <vt:lpstr>PowerPoint 演示文稿</vt:lpstr>
      <vt:lpstr>PowerPoint 演示文稿</vt:lpstr>
      <vt:lpstr>PowerPoint 演示文稿</vt:lpstr>
      <vt:lpstr>PowerPoint 演示文稿</vt:lpstr>
      <vt:lpstr>PowerPoint 演示文稿</vt:lpstr>
      <vt:lpstr>学校结核病流行的风险 </vt:lpstr>
      <vt:lpstr>学校结核病流行的风险 </vt:lpstr>
      <vt:lpstr>PowerPoint 演示文稿</vt:lpstr>
      <vt:lpstr>PowerPoint 演示文稿</vt:lpstr>
      <vt:lpstr>PowerPoint 演示文稿</vt:lpstr>
      <vt:lpstr>      我国过去有一句俗话叫“十痨九死”，“痨”指的就是结核病，当时由于没有特效的药物，结核病的死亡率相当高。解放前，外国人讥笑中国人是“东亚病夫”，也主要是指结核病。</vt:lpstr>
      <vt:lpstr>结核病是由一种结核杆菌引起的慢性传染病。  结核病可以发生在人体的各个部位，90%左右侵犯肺脏，称为肺结核病  并不是所有的结核病都具有传染性，痰中能够查出结核菌的肺结核病人有很强传染性。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传染源</vt:lpstr>
      <vt:lpstr>PowerPoint 演示文稿</vt:lpstr>
      <vt:lpstr>传播途径</vt:lpstr>
      <vt:lpstr>易感人群</vt:lpstr>
      <vt:lpstr>我们如何预防？</vt:lpstr>
      <vt:lpstr>PowerPoint 演示文稿</vt:lpstr>
      <vt:lpstr>PowerPoint 演示文稿</vt:lpstr>
      <vt:lpstr>PowerPoint 演示文稿</vt:lpstr>
      <vt:lpstr>PowerPoint 演示文稿</vt:lpstr>
      <vt:lpstr>结核杆菌感染</vt:lpstr>
      <vt:lpstr> 小  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肺结核防治知识讲座</dc:title>
  <dc:creator>Administrator</dc:creator>
  <cp:lastModifiedBy>杨翔</cp:lastModifiedBy>
  <cp:revision>89</cp:revision>
  <dcterms:created xsi:type="dcterms:W3CDTF">2021-03-18T02:05:00Z</dcterms:created>
  <dcterms:modified xsi:type="dcterms:W3CDTF">2025-12-09T03:42:36Z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E11BE442AF7B4E9880C36E176D646861_12</vt:lpwstr>
  </property>
  <property fmtid="{D5CDD505-2E9C-101B-9397-08002B2CF9AE}" pid="3" name="KSOProductBuildVer">
    <vt:lpwstr>2052-12.1.0.23542</vt:lpwstr>
  </property>
</Properties>
</file>