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23.xml" ContentType="application/vnd.openxmlformats-officedocument.presentationml.slide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15.xml" ContentType="application/vnd.openxmlformats-officedocument.presentationml.slide+xml"/>
  <Override PartName="/ppt/slides/slide27.xml" ContentType="application/vnd.openxmlformats-officedocument.presentationml.slide+xml"/>
  <Override PartName="/ppt/slides/slide7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19.xml" ContentType="application/vnd.openxmlformats-officedocument.presentationml.slide+xml"/>
  <Override PartName="/ppt/slides/slide22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24.xml" ContentType="application/vnd.openxmlformats-officedocument.presentationml.slide+xml"/>
  <Override PartName="/ppt/slides/slide5.xml" ContentType="application/vnd.openxmlformats-officedocument.presentationml.slide+xml"/>
  <Override PartName="/ppt/slides/slide25.xml" ContentType="application/vnd.openxmlformats-officedocument.presentationml.slide+xml"/>
  <Override PartName="/ppt/slides/slide6.xml" ContentType="application/vnd.openxmlformats-officedocument.presentationml.slide+xml"/>
  <Override PartName="/ppt/slides/slide26.xml" ContentType="application/vnd.openxmlformats-officedocument.presentationml.slide+xml"/>
  <Override PartName="/ppt/tableStyles.xml" ContentType="application/vnd.openxmlformats-officedocument.presentationml.tableStyles+xml"/>
  <Override PartName="/ppt/slides/slide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0" Type="http://schemas.openxmlformats.org/officeDocument/2006/relationships/officeDocument" Target="ppt/presentation.xml" /><Relationship Id="rId2" Type="http://schemas.openxmlformats.org/officeDocument/2006/relationships/extended-properties" Target="docProps/app.xml" 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firstSlideNum="1">
  <p:sldMasterIdLst>
    <p:sldMasterId id="2147483648" r:id="rId0"/>
  </p:sldMasterIdLst>
  <p:sldIdLst>
    <p:sldId id="256" r:id="rId1"/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12192000" cy="6858000" type="screen16x9"/>
  <p:notesSz cx="6858000" cy="9144000"/>
  <p:defaultTextStyle>
    <a:defPPr>
      <a:defRPr lang="zh-CN"/>
    </a:defPPr>
    <a:lvl1pPr marL="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tableStyles.xml><?xml version="1.0" encoding="utf-8"?>
<a:tblStyleLst xmlns:a="http://schemas.openxmlformats.org/drawingml/2006/main" def="{5C22544A-7EE6-4342-B048-85BDC9FD1C3A}">
  <a:tblStyle styleId="{58542034-FE4F-4ADA-92B8-4CA66D0F0DF3}" styleName="腾讯文档-基本">
    <a:wholeTbl>
      <a:tcTxStyle>
        <a:fontRef idx="minor"/>
        <a:srgbClr val="000000"/>
      </a:tcTxStyle>
      <a:tcStyle>
        <a:tcBdr>
          <a:left>
            <a:ln w="12700" cmpd="sng">
              <a:solidFill>
                <a:srgbClr val="999999"/>
              </a:solidFill>
            </a:ln>
          </a:left>
          <a:right>
            <a:ln w="12700" cmpd="sng">
              <a:solidFill>
                <a:srgbClr val="999999"/>
              </a:solidFill>
            </a:ln>
          </a:right>
          <a:top>
            <a:ln w="12700" cmpd="sng">
              <a:solidFill>
                <a:srgbClr val="999999"/>
              </a:solidFill>
            </a:ln>
          </a:top>
          <a:bottom>
            <a:ln w="12700" cmpd="sng">
              <a:solidFill>
                <a:srgbClr val="999999"/>
              </a:solidFill>
            </a:ln>
          </a:bottom>
          <a:insideH>
            <a:ln w="12700" cmpd="sng">
              <a:solidFill>
                <a:srgbClr val="999999"/>
              </a:solidFill>
            </a:ln>
          </a:insideH>
          <a:insideV>
            <a:ln w="12700" cmpd="sng">
              <a:solidFill>
                <a:srgbClr val="999999"/>
              </a:solidFill>
            </a:ln>
          </a:insideV>
        </a:tcBdr>
        <a:fill>
          <a:solidFill>
            <a:srgbClr val="FFFFFF"/>
          </a:solidFill>
        </a:fill>
      </a:tcStyle>
    </a:wholeTbl>
  </a:tblStyle>
</a:tblStyleLst>
</file>

<file path=ppt/_rels/presentation.xml.rels><?xml version="1.0" encoding="UTF-8" standalone="yes"?><Relationships xmlns="http://schemas.openxmlformats.org/package/2006/relationships"><Relationship Id="rId23" Type="http://schemas.openxmlformats.org/officeDocument/2006/relationships/slide" Target="slides/slide23.xml" /><Relationship Id="rId13" Type="http://schemas.openxmlformats.org/officeDocument/2006/relationships/slide" Target="slides/slide13.xml" /><Relationship Id="rId11" Type="http://schemas.openxmlformats.org/officeDocument/2006/relationships/slide" Target="slides/slide11.xml" /><Relationship Id="rId20" Type="http://schemas.openxmlformats.org/officeDocument/2006/relationships/slide" Target="slides/slide20.xml" /><Relationship Id="rId0" Type="http://schemas.openxmlformats.org/officeDocument/2006/relationships/slideMaster" Target="slideMasters/slideMaster1.xml" /><Relationship Id="rId1" Type="http://schemas.openxmlformats.org/officeDocument/2006/relationships/slide" Target="slides/slide1.xml" /><Relationship Id="rId14" Type="http://schemas.openxmlformats.org/officeDocument/2006/relationships/slide" Target="slides/slide14.xml" /><Relationship Id="rId12" Type="http://schemas.openxmlformats.org/officeDocument/2006/relationships/slide" Target="slides/slide12.xml" /><Relationship Id="rId10" Type="http://schemas.openxmlformats.org/officeDocument/2006/relationships/slide" Target="slides/slide10.xml" /><Relationship Id="rId8" Type="http://schemas.openxmlformats.org/officeDocument/2006/relationships/slide" Target="slides/slide8.xml" /><Relationship Id="rId15" Type="http://schemas.openxmlformats.org/officeDocument/2006/relationships/slide" Target="slides/slide15.xml" /><Relationship Id="rId7" Type="http://schemas.openxmlformats.org/officeDocument/2006/relationships/slide" Target="slides/slide7.xml" /><Relationship Id="rId16" Type="http://schemas.openxmlformats.org/officeDocument/2006/relationships/slide" Target="slides/slide16.xml" /><Relationship Id="rId17" Type="http://schemas.openxmlformats.org/officeDocument/2006/relationships/slide" Target="slides/slide17.xml" /><Relationship Id="rId18" Type="http://schemas.openxmlformats.org/officeDocument/2006/relationships/slide" Target="slides/slide18.xml" /><Relationship Id="rId3" Type="http://schemas.openxmlformats.org/officeDocument/2006/relationships/slide" Target="slides/slide3.xml" /><Relationship Id="rId19" Type="http://schemas.openxmlformats.org/officeDocument/2006/relationships/slide" Target="slides/slide19.xml" /><Relationship Id="rId2" Type="http://schemas.openxmlformats.org/officeDocument/2006/relationships/slide" Target="slides/slide2.xml" /><Relationship Id="rId22" Type="http://schemas.openxmlformats.org/officeDocument/2006/relationships/slide" Target="slides/slide22.xml" /><Relationship Id="rId21" Type="http://schemas.openxmlformats.org/officeDocument/2006/relationships/slide" Target="slides/slide21.xml" /><Relationship Id="rId24" Type="http://schemas.openxmlformats.org/officeDocument/2006/relationships/slide" Target="slides/slide24.xml" /><Relationship Id="rId25" Type="http://schemas.openxmlformats.org/officeDocument/2006/relationships/slide" Target="slides/slide25.xml" /><Relationship Id="rId4" Type="http://schemas.openxmlformats.org/officeDocument/2006/relationships/slide" Target="slides/slide4.xml" /><Relationship Id="rId26" Type="http://schemas.openxmlformats.org/officeDocument/2006/relationships/slide" Target="slides/slide26.xml" /><Relationship Id="rId27" Type="http://schemas.openxmlformats.org/officeDocument/2006/relationships/slide" Target="slides/slide27.xml" /><Relationship Id="rId28" Type="http://schemas.openxmlformats.org/officeDocument/2006/relationships/tableStyles" Target="tableStyles.xml" /><Relationship Id="rId5" Type="http://schemas.openxmlformats.org/officeDocument/2006/relationships/slide" Target="slides/slide5.xml" /><Relationship Id="rId6" Type="http://schemas.openxmlformats.org/officeDocument/2006/relationships/slide" Target="slides/slide6.xml" /><Relationship Id="rId9" Type="http://schemas.openxmlformats.org/officeDocument/2006/relationships/slide" Target="slides/slide9.xml" /></Relationships>
</file>

<file path=ppt/slideLayouts/_rels/slideLayout1.xml.rels><?xml version="1.0" encoding="UTF-8" standalone="yes"?><Relationships xmlns="http://schemas.openxmlformats.org/package/2006/relationships"><Relationship Id="rId0" Type="http://schemas.openxmlformats.org/officeDocument/2006/relationships/slideMaster" Target="../slideMasters/slideMaster1.xml" /></Relationships>
</file>

<file path=ppt/slideLayouts/_rels/slideLayout10.xml.rels><?xml version="1.0" encoding="UTF-8" standalone="yes"?><Relationships xmlns="http://schemas.openxmlformats.org/package/2006/relationships"><Relationship Id="rId0" Type="http://schemas.openxmlformats.org/officeDocument/2006/relationships/slideMaster" Target="../slideMasters/slideMaster1.xml" /></Relationships>
</file>

<file path=ppt/slideLayouts/_rels/slideLayout11.xml.rels><?xml version="1.0" encoding="UTF-8" standalone="yes"?><Relationships xmlns="http://schemas.openxmlformats.org/package/2006/relationships"><Relationship Id="rId0" Type="http://schemas.openxmlformats.org/officeDocument/2006/relationships/slideMaster" Target="../slideMasters/slideMaster1.xml" /></Relationships>
</file>

<file path=ppt/slideLayouts/_rels/slideLayout2.xml.rels><?xml version="1.0" encoding="UTF-8" standalone="yes"?><Relationships xmlns="http://schemas.openxmlformats.org/package/2006/relationships"><Relationship Id="rId0" Type="http://schemas.openxmlformats.org/officeDocument/2006/relationships/slideMaster" Target="../slideMasters/slideMaster1.xml" /></Relationships>
</file>

<file path=ppt/slideLayouts/_rels/slideLayout3.xml.rels><?xml version="1.0" encoding="UTF-8" standalone="yes"?><Relationships xmlns="http://schemas.openxmlformats.org/package/2006/relationships"><Relationship Id="rId0" Type="http://schemas.openxmlformats.org/officeDocument/2006/relationships/slideMaster" Target="../slideMasters/slideMaster1.xml" /></Relationships>
</file>

<file path=ppt/slideLayouts/_rels/slideLayout4.xml.rels><?xml version="1.0" encoding="UTF-8" standalone="yes"?><Relationships xmlns="http://schemas.openxmlformats.org/package/2006/relationships"><Relationship Id="rId0" Type="http://schemas.openxmlformats.org/officeDocument/2006/relationships/slideMaster" Target="../slideMasters/slideMaster1.xml" /></Relationships>
</file>

<file path=ppt/slideLayouts/_rels/slideLayout5.xml.rels><?xml version="1.0" encoding="UTF-8" standalone="yes"?><Relationships xmlns="http://schemas.openxmlformats.org/package/2006/relationships"><Relationship Id="rId0" Type="http://schemas.openxmlformats.org/officeDocument/2006/relationships/slideMaster" Target="../slideMasters/slideMaster1.xml" /></Relationships>
</file>

<file path=ppt/slideLayouts/_rels/slideLayout6.xml.rels><?xml version="1.0" encoding="UTF-8" standalone="yes"?><Relationships xmlns="http://schemas.openxmlformats.org/package/2006/relationships"><Relationship Id="rId0" Type="http://schemas.openxmlformats.org/officeDocument/2006/relationships/slideMaster" Target="../slideMasters/slideMaster1.xml" /></Relationships>
</file>

<file path=ppt/slideLayouts/_rels/slideLayout7.xml.rels><?xml version="1.0" encoding="UTF-8" standalone="yes"?><Relationships xmlns="http://schemas.openxmlformats.org/package/2006/relationships"><Relationship Id="rId0" Type="http://schemas.openxmlformats.org/officeDocument/2006/relationships/slideMaster" Target="../slideMasters/slideMaster1.xml" /></Relationships>
</file>

<file path=ppt/slideLayouts/_rels/slideLayout8.xml.rels><?xml version="1.0" encoding="UTF-8" standalone="yes"?><Relationships xmlns="http://schemas.openxmlformats.org/package/2006/relationships"><Relationship Id="rId0" Type="http://schemas.openxmlformats.org/officeDocument/2006/relationships/slideMaster" Target="../slideMasters/slideMaster1.xml" /></Relationships>
</file>

<file path=ppt/slideLayouts/_rels/slideLayout9.xml.rels><?xml version="1.0" encoding="UTF-8" standalone="yes"?><Relationships xmlns="http://schemas.openxmlformats.org/package/2006/relationships"><Relationship Id="rId0" Type="http://schemas.openxmlformats.org/officeDocument/2006/relationships/slideMaster" Target="../slideMasters/slideMaster1.xml" /></Relationships>
</file>

<file path=ppt/slideLayouts/slideLayout1.xml><?xml version="1.0" encoding="utf-8"?>
<p:sldLayout xmlns:p="http://schemas.openxmlformats.org/presentationml/2006/main" xmlns:a="http://schemas.openxmlformats.org/drawing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rPr kumimoji="true" lang="zh-CN" altLang="en-US"/>
              <a:t>单击此处编辑母版标题样式</a:t>
            </a:r>
            <a:endParaRPr/>
          </a:p>
        </p:txBody>
      </p:sp>
      <p:sp>
        <p:nvSpPr>
          <p:cNvPr id="3" name="副标题 2"/>
          <p:cNvSpPr>
            <a:spLocks noGrp="true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/>
            <a:r>
              <a:rPr kumimoji="true" lang="zh-CN" altLang="en-US"/>
              <a:t>单击此处编辑母版副标题样式</a:t>
            </a:r>
            <a:endParaRPr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/>
            <a:fld id="{BDC48963-C8E2-1E4C-A771-F62A9F2C7DEC}" type="datetimeFigureOut">
              <a:rPr kumimoji="true" lang="zh-CN" altLang="en-US" smtClean="false"/>
              <a:t>2025/10/20</a:t>
            </a:fld>
            <a:endParaRPr kumimoji="true" lang="zh-CN" altLang="en-US"/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/>
            <a:endParaRPr kumimoji="true" lang="zh-CN" altLang="en-US"/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14F1114B-15D0-654E-97CA-9E77F051A874}" type="slidenum">
              <a:rPr kumimoji="true" lang="zh-CN" altLang="en-US" smtClean="false"/>
              <a:t>‹#›</a:t>
            </a:fld>
            <a:endParaRPr kumimoji="true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p="http://schemas.openxmlformats.org/presentationml/2006/main" xmlns:a="http://schemas.openxmlformats.org/drawingml/2006/main" type="vertTx">
  <p:cSld name="标题和竖排文字"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标题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/>
            <a:r>
              <a:rPr kumimoji="true" lang="zh-CN" altLang="en-US"/>
              <a:t>单击此处编辑母版标题样式</a:t>
            </a:r>
            <a:endParaRPr/>
          </a:p>
        </p:txBody>
      </p:sp>
      <p:sp>
        <p:nvSpPr>
          <p:cNvPr id="66" name="竖排文字占位符 2"/>
          <p:cNvSpPr>
            <a:spLocks noGrp="true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true" lang="zh-CN" altLang="en-US"/>
              <a:t>单击此处编辑母版文本样式</a:t>
            </a:r>
            <a:endParaRPr/>
          </a:p>
          <a:p>
            <a:pPr lvl="1"/>
            <a:r>
              <a:rPr kumimoji="true" lang="zh-CN" altLang="en-US"/>
              <a:t>二级</a:t>
            </a:r>
            <a:endParaRPr/>
          </a:p>
          <a:p>
            <a:pPr lvl="2"/>
            <a:r>
              <a:rPr kumimoji="true" lang="zh-CN" altLang="en-US"/>
              <a:t>三级</a:t>
            </a:r>
            <a:endParaRPr/>
          </a:p>
          <a:p>
            <a:pPr lvl="3"/>
            <a:r>
              <a:rPr kumimoji="true" lang="zh-CN" altLang="en-US"/>
              <a:t>四级</a:t>
            </a:r>
            <a:endParaRPr/>
          </a:p>
          <a:p>
            <a:pPr lvl="4"/>
            <a:r>
              <a:rPr kumimoji="true" lang="zh-CN" altLang="en-US"/>
              <a:t>五级</a:t>
            </a:r>
            <a:endParaRPr/>
          </a:p>
        </p:txBody>
      </p:sp>
      <p:sp>
        <p:nvSpPr>
          <p:cNvPr id="67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/>
            <a:fld id="{BDC48963-C8E2-1E4C-A771-F62A9F2C7DEC}" type="datetimeFigureOut">
              <a:rPr kumimoji="true" lang="zh-CN" altLang="en-US" smtClean="false"/>
              <a:t>2025/10/20</a:t>
            </a:fld>
            <a:endParaRPr kumimoji="true" lang="zh-CN" altLang="en-US"/>
          </a:p>
        </p:txBody>
      </p:sp>
      <p:sp>
        <p:nvSpPr>
          <p:cNvPr id="68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/>
            <a:endParaRPr kumimoji="true" lang="zh-CN" altLang="en-US"/>
          </a:p>
        </p:txBody>
      </p:sp>
      <p:sp>
        <p:nvSpPr>
          <p:cNvPr id="69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14F1114B-15D0-654E-97CA-9E77F051A874}" type="slidenum">
              <a:rPr kumimoji="true" lang="zh-CN" altLang="en-US" smtClean="false"/>
              <a:t>‹#›</a:t>
            </a:fld>
            <a:endParaRPr kumimoji="true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p="http://schemas.openxmlformats.org/presentationml/2006/main" xmlns:a="http://schemas.openxmlformats.org/drawingml/2006/main" type="vertTitleAndTx">
  <p:cSld name="竖排标题与文本">
    <p:spTree>
      <p:nvGrpSpPr>
        <p:cNvPr id="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竖排标题 1"/>
          <p:cNvSpPr>
            <a:spLocks noGrp="true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/>
            <a:r>
              <a:rPr kumimoji="true" lang="zh-CN" altLang="en-US"/>
              <a:t>单击此处编辑母版标题样式</a:t>
            </a:r>
            <a:endParaRPr/>
          </a:p>
        </p:txBody>
      </p:sp>
      <p:sp>
        <p:nvSpPr>
          <p:cNvPr id="15" name="竖排文字占位符 2"/>
          <p:cNvSpPr>
            <a:spLocks noGrp="true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true" lang="zh-CN" altLang="en-US"/>
              <a:t>单击此处编辑母版文本样式</a:t>
            </a:r>
            <a:endParaRPr/>
          </a:p>
          <a:p>
            <a:pPr lvl="1"/>
            <a:r>
              <a:rPr kumimoji="true" lang="zh-CN" altLang="en-US"/>
              <a:t>二级</a:t>
            </a:r>
            <a:endParaRPr/>
          </a:p>
          <a:p>
            <a:pPr lvl="2"/>
            <a:r>
              <a:rPr kumimoji="true" lang="zh-CN" altLang="en-US"/>
              <a:t>三级</a:t>
            </a:r>
            <a:endParaRPr/>
          </a:p>
          <a:p>
            <a:pPr lvl="3"/>
            <a:r>
              <a:rPr kumimoji="true" lang="zh-CN" altLang="en-US"/>
              <a:t>四级</a:t>
            </a:r>
            <a:endParaRPr/>
          </a:p>
          <a:p>
            <a:pPr lvl="4"/>
            <a:r>
              <a:rPr kumimoji="true" lang="zh-CN" altLang="en-US"/>
              <a:t>五级</a:t>
            </a:r>
            <a:endParaRPr/>
          </a:p>
        </p:txBody>
      </p:sp>
      <p:sp>
        <p:nvSpPr>
          <p:cNvPr id="16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/>
            <a:fld id="{BDC48963-C8E2-1E4C-A771-F62A9F2C7DEC}" type="datetimeFigureOut">
              <a:rPr kumimoji="true" lang="zh-CN" altLang="en-US" smtClean="false"/>
              <a:t>2025/10/20</a:t>
            </a:fld>
            <a:endParaRPr kumimoji="true" lang="zh-CN" altLang="en-US"/>
          </a:p>
        </p:txBody>
      </p:sp>
      <p:sp>
        <p:nvSpPr>
          <p:cNvPr id="17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/>
            <a:endParaRPr kumimoji="true" lang="zh-CN" altLang="en-US"/>
          </a:p>
        </p:txBody>
      </p:sp>
      <p:sp>
        <p:nvSpPr>
          <p:cNvPr id="18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14F1114B-15D0-654E-97CA-9E77F051A874}" type="slidenum">
              <a:rPr kumimoji="true" lang="zh-CN" altLang="en-US" smtClean="false"/>
              <a:t>‹#›</a:t>
            </a:fld>
            <a:endParaRPr kumimoji="true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p="http://schemas.openxmlformats.org/presentationml/2006/main" xmlns:a="http://schemas.openxmlformats.org/drawingml/2006/main" type="obj">
  <p:cSld name="标题和内容">
    <p:spTree>
      <p:nvGrpSpPr>
        <p:cNvPr id="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/>
            <a:r>
              <a:rPr kumimoji="true" lang="zh-CN" altLang="en-US"/>
              <a:t>单击此处编辑母版标题样式</a:t>
            </a:r>
            <a:endParaRPr/>
          </a:p>
        </p:txBody>
      </p:sp>
      <p:sp>
        <p:nvSpPr>
          <p:cNvPr id="9" name="内容占位符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true" lang="zh-CN" altLang="en-US"/>
              <a:t>单击此处编辑母版文本样式</a:t>
            </a:r>
            <a:endParaRPr/>
          </a:p>
          <a:p>
            <a:pPr lvl="1"/>
            <a:r>
              <a:rPr kumimoji="true" lang="zh-CN" altLang="en-US"/>
              <a:t>二级</a:t>
            </a:r>
            <a:endParaRPr/>
          </a:p>
          <a:p>
            <a:pPr lvl="2"/>
            <a:r>
              <a:rPr kumimoji="true" lang="zh-CN" altLang="en-US"/>
              <a:t>三级</a:t>
            </a:r>
            <a:endParaRPr/>
          </a:p>
          <a:p>
            <a:pPr lvl="3"/>
            <a:r>
              <a:rPr kumimoji="true" lang="zh-CN" altLang="en-US"/>
              <a:t>四级</a:t>
            </a:r>
            <a:endParaRPr/>
          </a:p>
          <a:p>
            <a:pPr lvl="4"/>
            <a:r>
              <a:rPr kumimoji="true" lang="zh-CN" altLang="en-US"/>
              <a:t>五级</a:t>
            </a:r>
            <a:endParaRPr/>
          </a:p>
        </p:txBody>
      </p:sp>
      <p:sp>
        <p:nvSpPr>
          <p:cNvPr id="10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/>
            <a:fld id="{BDC48963-C8E2-1E4C-A771-F62A9F2C7DEC}" type="datetimeFigureOut">
              <a:rPr kumimoji="true" lang="zh-CN" altLang="en-US" smtClean="false"/>
              <a:t>2025/10/20</a:t>
            </a:fld>
            <a:endParaRPr kumimoji="true" lang="zh-CN" altLang="en-US"/>
          </a:p>
        </p:txBody>
      </p:sp>
      <p:sp>
        <p:nvSpPr>
          <p:cNvPr id="11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/>
            <a:endParaRPr kumimoji="true" lang="zh-CN" altLang="en-US"/>
          </a:p>
        </p:txBody>
      </p:sp>
      <p:sp>
        <p:nvSpPr>
          <p:cNvPr id="12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14F1114B-15D0-654E-97CA-9E77F051A874}" type="slidenum">
              <a:rPr kumimoji="true" lang="zh-CN" altLang="en-US" smtClean="false"/>
              <a:t>‹#›</a:t>
            </a:fld>
            <a:endParaRPr kumimoji="true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p="http://schemas.openxmlformats.org/presentationml/2006/main" xmlns:a="http://schemas.openxmlformats.org/drawingml/2006/main" type="secHead">
  <p:cSld name="节标题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 1"/>
          <p:cNvSpPr>
            <a:spLocks noGrp="true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/>
            <a:r>
              <a:rPr kumimoji="true" lang="zh-CN" altLang="en-US"/>
              <a:t>单击此处编辑母版标题样式</a:t>
            </a:r>
            <a:endParaRPr/>
          </a:p>
        </p:txBody>
      </p:sp>
      <p:sp>
        <p:nvSpPr>
          <p:cNvPr id="21" name="文本占位符 2"/>
          <p:cNvSpPr>
            <a:spLocks noGrp="true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true" lang="zh-CN" altLang="en-US"/>
              <a:t>单击此处编辑母版文本样式</a:t>
            </a:r>
            <a:endParaRPr/>
          </a:p>
        </p:txBody>
      </p:sp>
      <p:sp>
        <p:nvSpPr>
          <p:cNvPr id="22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/>
            <a:fld id="{BDC48963-C8E2-1E4C-A771-F62A9F2C7DEC}" type="datetimeFigureOut">
              <a:rPr kumimoji="true" lang="zh-CN" altLang="en-US" smtClean="false"/>
              <a:t>2025/10/20</a:t>
            </a:fld>
            <a:endParaRPr kumimoji="true" lang="zh-CN" altLang="en-US"/>
          </a:p>
        </p:txBody>
      </p:sp>
      <p:sp>
        <p:nvSpPr>
          <p:cNvPr id="23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/>
            <a:endParaRPr kumimoji="true" lang="zh-CN" altLang="en-US"/>
          </a:p>
        </p:txBody>
      </p:sp>
      <p:sp>
        <p:nvSpPr>
          <p:cNvPr id="24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14F1114B-15D0-654E-97CA-9E77F051A874}" type="slidenum">
              <a:rPr kumimoji="true" lang="zh-CN" altLang="en-US" smtClean="false"/>
              <a:t>‹#›</a:t>
            </a:fld>
            <a:endParaRPr kumimoji="true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p="http://schemas.openxmlformats.org/presentationml/2006/main" xmlns:a="http://schemas.openxmlformats.org/drawingml/2006/main" type="twoObj">
  <p:cSld name="两栏内容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标题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/>
            <a:r>
              <a:rPr kumimoji="true" lang="zh-CN" altLang="en-US"/>
              <a:t>单击此处编辑母版标题样式</a:t>
            </a:r>
            <a:endParaRPr/>
          </a:p>
        </p:txBody>
      </p:sp>
      <p:sp>
        <p:nvSpPr>
          <p:cNvPr id="27" name="内容占位符 2"/>
          <p:cNvSpPr>
            <a:spLocks noGrp="true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true" lang="zh-CN" altLang="en-US"/>
              <a:t>单击此处编辑母版文本样式</a:t>
            </a:r>
            <a:endParaRPr/>
          </a:p>
          <a:p>
            <a:pPr lvl="1"/>
            <a:r>
              <a:rPr kumimoji="true" lang="zh-CN" altLang="en-US"/>
              <a:t>二级</a:t>
            </a:r>
            <a:endParaRPr/>
          </a:p>
          <a:p>
            <a:pPr lvl="2"/>
            <a:r>
              <a:rPr kumimoji="true" lang="zh-CN" altLang="en-US"/>
              <a:t>三级</a:t>
            </a:r>
            <a:endParaRPr/>
          </a:p>
          <a:p>
            <a:pPr lvl="3"/>
            <a:r>
              <a:rPr kumimoji="true" lang="zh-CN" altLang="en-US"/>
              <a:t>四级</a:t>
            </a:r>
            <a:endParaRPr/>
          </a:p>
          <a:p>
            <a:pPr lvl="4"/>
            <a:r>
              <a:rPr kumimoji="true" lang="zh-CN" altLang="en-US"/>
              <a:t>五级</a:t>
            </a:r>
            <a:endParaRPr/>
          </a:p>
        </p:txBody>
      </p:sp>
      <p:sp>
        <p:nvSpPr>
          <p:cNvPr id="28" name="内容占位符 3"/>
          <p:cNvSpPr>
            <a:spLocks noGrp="true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true" lang="zh-CN" altLang="en-US"/>
              <a:t>单击此处编辑母版文本样式</a:t>
            </a:r>
            <a:endParaRPr/>
          </a:p>
          <a:p>
            <a:pPr lvl="1"/>
            <a:r>
              <a:rPr kumimoji="true" lang="zh-CN" altLang="en-US"/>
              <a:t>二级</a:t>
            </a:r>
            <a:endParaRPr/>
          </a:p>
          <a:p>
            <a:pPr lvl="2"/>
            <a:r>
              <a:rPr kumimoji="true" lang="zh-CN" altLang="en-US"/>
              <a:t>三级</a:t>
            </a:r>
            <a:endParaRPr/>
          </a:p>
          <a:p>
            <a:pPr lvl="3"/>
            <a:r>
              <a:rPr kumimoji="true" lang="zh-CN" altLang="en-US"/>
              <a:t>四级</a:t>
            </a:r>
            <a:endParaRPr/>
          </a:p>
          <a:p>
            <a:pPr lvl="4"/>
            <a:r>
              <a:rPr kumimoji="true" lang="zh-CN" altLang="en-US"/>
              <a:t>五级</a:t>
            </a:r>
            <a:endParaRPr/>
          </a:p>
        </p:txBody>
      </p:sp>
      <p:sp>
        <p:nvSpPr>
          <p:cNvPr id="29" name="日期占位符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/>
            <a:fld id="{BDC48963-C8E2-1E4C-A771-F62A9F2C7DEC}" type="datetimeFigureOut">
              <a:rPr kumimoji="true" lang="zh-CN" altLang="en-US" smtClean="false"/>
              <a:t>2025/10/20</a:t>
            </a:fld>
            <a:endParaRPr kumimoji="true" lang="zh-CN" altLang="en-US"/>
          </a:p>
        </p:txBody>
      </p:sp>
      <p:sp>
        <p:nvSpPr>
          <p:cNvPr id="30" name="页脚占位符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/>
            <a:endParaRPr kumimoji="true" lang="zh-CN" altLang="en-US"/>
          </a:p>
        </p:txBody>
      </p:sp>
      <p:sp>
        <p:nvSpPr>
          <p:cNvPr id="31" name="灯片编号占位符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14F1114B-15D0-654E-97CA-9E77F051A874}" type="slidenum">
              <a:rPr kumimoji="true" lang="zh-CN" altLang="en-US" smtClean="false"/>
              <a:t>‹#›</a:t>
            </a:fld>
            <a:endParaRPr kumimoji="true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p="http://schemas.openxmlformats.org/presentationml/2006/main" xmlns:a="http://schemas.openxmlformats.org/drawingml/2006/main" type="twoTxTwoObj">
  <p:cSld name="比较"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标题 1"/>
          <p:cNvSpPr>
            <a:spLocks noGrp="true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/>
            <a:r>
              <a:rPr kumimoji="true" lang="zh-CN" altLang="en-US"/>
              <a:t>单击此处编辑母版标题样式</a:t>
            </a:r>
            <a:endParaRPr/>
          </a:p>
        </p:txBody>
      </p:sp>
      <p:sp>
        <p:nvSpPr>
          <p:cNvPr id="34" name="文本占位符 2"/>
          <p:cNvSpPr>
            <a:spLocks noGrp="true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true"/>
            </a:lvl1pPr>
            <a:lvl2pPr marL="457200" indent="0">
              <a:buNone/>
              <a:defRPr sz="2000" b="true"/>
            </a:lvl2pPr>
            <a:lvl3pPr marL="914400" indent="0">
              <a:buNone/>
              <a:defRPr sz="1800" b="true"/>
            </a:lvl3pPr>
            <a:lvl4pPr marL="1371600" indent="0">
              <a:buNone/>
              <a:defRPr sz="1600" b="true"/>
            </a:lvl4pPr>
            <a:lvl5pPr marL="1828800" indent="0">
              <a:buNone/>
              <a:defRPr sz="1600" b="true"/>
            </a:lvl5pPr>
            <a:lvl6pPr marL="2286000" indent="0">
              <a:buNone/>
              <a:defRPr sz="1600" b="true"/>
            </a:lvl6pPr>
            <a:lvl7pPr marL="2743200" indent="0">
              <a:buNone/>
              <a:defRPr sz="1600" b="true"/>
            </a:lvl7pPr>
            <a:lvl8pPr marL="3200400" indent="0">
              <a:buNone/>
              <a:defRPr sz="1600" b="true"/>
            </a:lvl8pPr>
            <a:lvl9pPr marL="3657600" indent="0">
              <a:buNone/>
              <a:defRPr sz="1600" b="true"/>
            </a:lvl9pPr>
          </a:lstStyle>
          <a:p>
            <a:pPr lvl="0"/>
            <a:r>
              <a:rPr kumimoji="true" lang="zh-CN" altLang="en-US"/>
              <a:t>单击此处编辑母版文本样式</a:t>
            </a:r>
            <a:endParaRPr/>
          </a:p>
        </p:txBody>
      </p:sp>
      <p:sp>
        <p:nvSpPr>
          <p:cNvPr id="35" name="内容占位符 3"/>
          <p:cNvSpPr>
            <a:spLocks noGrp="true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true" lang="zh-CN" altLang="en-US"/>
              <a:t>单击此处编辑母版文本样式</a:t>
            </a:r>
            <a:endParaRPr/>
          </a:p>
          <a:p>
            <a:pPr lvl="1"/>
            <a:r>
              <a:rPr kumimoji="true" lang="zh-CN" altLang="en-US"/>
              <a:t>二级</a:t>
            </a:r>
            <a:endParaRPr/>
          </a:p>
          <a:p>
            <a:pPr lvl="2"/>
            <a:r>
              <a:rPr kumimoji="true" lang="zh-CN" altLang="en-US"/>
              <a:t>三级</a:t>
            </a:r>
            <a:endParaRPr/>
          </a:p>
          <a:p>
            <a:pPr lvl="3"/>
            <a:r>
              <a:rPr kumimoji="true" lang="zh-CN" altLang="en-US"/>
              <a:t>四级</a:t>
            </a:r>
            <a:endParaRPr/>
          </a:p>
          <a:p>
            <a:pPr lvl="4"/>
            <a:r>
              <a:rPr kumimoji="true" lang="zh-CN" altLang="en-US"/>
              <a:t>五级</a:t>
            </a:r>
            <a:endParaRPr/>
          </a:p>
        </p:txBody>
      </p:sp>
      <p:sp>
        <p:nvSpPr>
          <p:cNvPr id="36" name="文本占位符 4"/>
          <p:cNvSpPr>
            <a:spLocks noGrp="true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true"/>
            </a:lvl1pPr>
            <a:lvl2pPr marL="457200" indent="0">
              <a:buNone/>
              <a:defRPr sz="2000" b="true"/>
            </a:lvl2pPr>
            <a:lvl3pPr marL="914400" indent="0">
              <a:buNone/>
              <a:defRPr sz="1800" b="true"/>
            </a:lvl3pPr>
            <a:lvl4pPr marL="1371600" indent="0">
              <a:buNone/>
              <a:defRPr sz="1600" b="true"/>
            </a:lvl4pPr>
            <a:lvl5pPr marL="1828800" indent="0">
              <a:buNone/>
              <a:defRPr sz="1600" b="true"/>
            </a:lvl5pPr>
            <a:lvl6pPr marL="2286000" indent="0">
              <a:buNone/>
              <a:defRPr sz="1600" b="true"/>
            </a:lvl6pPr>
            <a:lvl7pPr marL="2743200" indent="0">
              <a:buNone/>
              <a:defRPr sz="1600" b="true"/>
            </a:lvl7pPr>
            <a:lvl8pPr marL="3200400" indent="0">
              <a:buNone/>
              <a:defRPr sz="1600" b="true"/>
            </a:lvl8pPr>
            <a:lvl9pPr marL="3657600" indent="0">
              <a:buNone/>
              <a:defRPr sz="1600" b="true"/>
            </a:lvl9pPr>
          </a:lstStyle>
          <a:p>
            <a:pPr lvl="0"/>
            <a:r>
              <a:rPr kumimoji="true" lang="zh-CN" altLang="en-US"/>
              <a:t>单击此处编辑母版文本样式</a:t>
            </a:r>
            <a:endParaRPr/>
          </a:p>
        </p:txBody>
      </p:sp>
      <p:sp>
        <p:nvSpPr>
          <p:cNvPr id="37" name="内容占位符 5"/>
          <p:cNvSpPr>
            <a:spLocks noGrp="true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true" lang="zh-CN" altLang="en-US"/>
              <a:t>单击此处编辑母版文本样式</a:t>
            </a:r>
            <a:endParaRPr/>
          </a:p>
          <a:p>
            <a:pPr lvl="1"/>
            <a:r>
              <a:rPr kumimoji="true" lang="zh-CN" altLang="en-US"/>
              <a:t>二级</a:t>
            </a:r>
            <a:endParaRPr/>
          </a:p>
          <a:p>
            <a:pPr lvl="2"/>
            <a:r>
              <a:rPr kumimoji="true" lang="zh-CN" altLang="en-US"/>
              <a:t>三级</a:t>
            </a:r>
            <a:endParaRPr/>
          </a:p>
          <a:p>
            <a:pPr lvl="3"/>
            <a:r>
              <a:rPr kumimoji="true" lang="zh-CN" altLang="en-US"/>
              <a:t>四级</a:t>
            </a:r>
            <a:endParaRPr/>
          </a:p>
          <a:p>
            <a:pPr lvl="4"/>
            <a:r>
              <a:rPr kumimoji="true" lang="zh-CN" altLang="en-US"/>
              <a:t>五级</a:t>
            </a:r>
            <a:endParaRPr/>
          </a:p>
        </p:txBody>
      </p:sp>
      <p:sp>
        <p:nvSpPr>
          <p:cNvPr id="38" name="日期占位符 6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/>
            <a:fld id="{BDC48963-C8E2-1E4C-A771-F62A9F2C7DEC}" type="datetimeFigureOut">
              <a:rPr kumimoji="true" lang="zh-CN" altLang="en-US" smtClean="false"/>
              <a:t>2025/10/20</a:t>
            </a:fld>
            <a:endParaRPr kumimoji="true" lang="zh-CN" altLang="en-US"/>
          </a:p>
        </p:txBody>
      </p:sp>
      <p:sp>
        <p:nvSpPr>
          <p:cNvPr id="39" name="页脚占位符 7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/>
            <a:endParaRPr kumimoji="true" lang="zh-CN" altLang="en-US"/>
          </a:p>
        </p:txBody>
      </p:sp>
      <p:sp>
        <p:nvSpPr>
          <p:cNvPr id="40" name="灯片编号占位符 8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14F1114B-15D0-654E-97CA-9E77F051A874}" type="slidenum">
              <a:rPr kumimoji="true" lang="zh-CN" altLang="en-US" smtClean="false"/>
              <a:t>‹#›</a:t>
            </a:fld>
            <a:endParaRPr kumimoji="true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p="http://schemas.openxmlformats.org/presentationml/2006/main" xmlns:a="http://schemas.openxmlformats.org/drawingml/2006/main" type="titleOnly">
  <p:cSld name="仅标题"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/>
            <a:r>
              <a:rPr kumimoji="true" lang="zh-CN" altLang="en-US"/>
              <a:t>单击此处编辑母版标题样式</a:t>
            </a:r>
            <a:endParaRPr/>
          </a:p>
        </p:txBody>
      </p:sp>
      <p:sp>
        <p:nvSpPr>
          <p:cNvPr id="43" name="日期占位符 2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/>
            <a:fld id="{BDC48963-C8E2-1E4C-A771-F62A9F2C7DEC}" type="datetimeFigureOut">
              <a:rPr kumimoji="true" lang="zh-CN" altLang="en-US" smtClean="false"/>
              <a:t>2025/10/20</a:t>
            </a:fld>
            <a:endParaRPr kumimoji="true" lang="zh-CN" altLang="en-US"/>
          </a:p>
        </p:txBody>
      </p:sp>
      <p:sp>
        <p:nvSpPr>
          <p:cNvPr id="44" name="页脚占位符 3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/>
            <a:endParaRPr kumimoji="true" lang="zh-CN" altLang="en-US"/>
          </a:p>
        </p:txBody>
      </p:sp>
      <p:sp>
        <p:nvSpPr>
          <p:cNvPr id="45" name="灯片编号占位符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14F1114B-15D0-654E-97CA-9E77F051A874}" type="slidenum">
              <a:rPr kumimoji="true" lang="zh-CN" altLang="en-US" smtClean="false"/>
              <a:t>‹#›</a:t>
            </a:fld>
            <a:endParaRPr kumimoji="true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p="http://schemas.openxmlformats.org/presentationml/2006/main" xmlns:a="http://schemas.openxmlformats.org/drawingml/2006/main" type="blank">
  <p:cSld name="空白"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日期占位符 1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/>
            <a:fld id="{BDC48963-C8E2-1E4C-A771-F62A9F2C7DEC}" type="datetimeFigureOut">
              <a:rPr kumimoji="true" lang="zh-CN" altLang="en-US" smtClean="false"/>
              <a:t>2025/10/20</a:t>
            </a:fld>
            <a:endParaRPr kumimoji="true" lang="zh-CN" altLang="en-US"/>
          </a:p>
        </p:txBody>
      </p:sp>
      <p:sp>
        <p:nvSpPr>
          <p:cNvPr id="48" name="页脚占位符 2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/>
            <a:endParaRPr kumimoji="true" lang="zh-CN" altLang="en-US"/>
          </a:p>
        </p:txBody>
      </p:sp>
      <p:sp>
        <p:nvSpPr>
          <p:cNvPr id="49" name="灯片编号占位符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14F1114B-15D0-654E-97CA-9E77F051A874}" type="slidenum">
              <a:rPr kumimoji="true" lang="zh-CN" altLang="en-US" smtClean="false"/>
              <a:t>‹#›</a:t>
            </a:fld>
            <a:endParaRPr kumimoji="true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p="http://schemas.openxmlformats.org/presentationml/2006/main" xmlns:a="http://schemas.openxmlformats.org/drawingml/2006/main" type="objTx">
  <p:cSld name="内容与标题"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标题 1"/>
          <p:cNvSpPr>
            <a:spLocks noGrp="true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/>
            <a:r>
              <a:rPr kumimoji="true" lang="zh-CN" altLang="en-US"/>
              <a:t>单击此处编辑母版标题样式</a:t>
            </a:r>
            <a:endParaRPr/>
          </a:p>
        </p:txBody>
      </p:sp>
      <p:sp>
        <p:nvSpPr>
          <p:cNvPr id="52" name="内容占位符 2"/>
          <p:cNvSpPr>
            <a:spLocks noGrp="true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true" lang="zh-CN" altLang="en-US"/>
              <a:t>单击此处编辑母版文本样式</a:t>
            </a:r>
            <a:endParaRPr/>
          </a:p>
          <a:p>
            <a:pPr lvl="1"/>
            <a:r>
              <a:rPr kumimoji="true" lang="zh-CN" altLang="en-US"/>
              <a:t>二级</a:t>
            </a:r>
            <a:endParaRPr/>
          </a:p>
          <a:p>
            <a:pPr lvl="2"/>
            <a:r>
              <a:rPr kumimoji="true" lang="zh-CN" altLang="en-US"/>
              <a:t>三级</a:t>
            </a:r>
            <a:endParaRPr/>
          </a:p>
          <a:p>
            <a:pPr lvl="3"/>
            <a:r>
              <a:rPr kumimoji="true" lang="zh-CN" altLang="en-US"/>
              <a:t>四级</a:t>
            </a:r>
            <a:endParaRPr/>
          </a:p>
          <a:p>
            <a:pPr lvl="4"/>
            <a:r>
              <a:rPr kumimoji="true" lang="zh-CN" altLang="en-US"/>
              <a:t>五级</a:t>
            </a:r>
            <a:endParaRPr/>
          </a:p>
        </p:txBody>
      </p:sp>
      <p:sp>
        <p:nvSpPr>
          <p:cNvPr id="53" name="文本占位符 3"/>
          <p:cNvSpPr>
            <a:spLocks noGrp="true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true" lang="zh-CN" altLang="en-US"/>
              <a:t>单击此处编辑母版文本样式</a:t>
            </a:r>
            <a:endParaRPr/>
          </a:p>
        </p:txBody>
      </p:sp>
      <p:sp>
        <p:nvSpPr>
          <p:cNvPr id="54" name="日期占位符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/>
            <a:fld id="{BDC48963-C8E2-1E4C-A771-F62A9F2C7DEC}" type="datetimeFigureOut">
              <a:rPr kumimoji="true" lang="zh-CN" altLang="en-US" smtClean="false"/>
              <a:t>2025/10/20</a:t>
            </a:fld>
            <a:endParaRPr kumimoji="true" lang="zh-CN" altLang="en-US"/>
          </a:p>
        </p:txBody>
      </p:sp>
      <p:sp>
        <p:nvSpPr>
          <p:cNvPr id="55" name="页脚占位符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/>
            <a:endParaRPr kumimoji="true" lang="zh-CN" altLang="en-US"/>
          </a:p>
        </p:txBody>
      </p:sp>
      <p:sp>
        <p:nvSpPr>
          <p:cNvPr id="56" name="灯片编号占位符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14F1114B-15D0-654E-97CA-9E77F051A874}" type="slidenum">
              <a:rPr kumimoji="true" lang="zh-CN" altLang="en-US" smtClean="false"/>
              <a:t>‹#›</a:t>
            </a:fld>
            <a:endParaRPr kumimoji="true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p="http://schemas.openxmlformats.org/presentationml/2006/main" xmlns:a="http://schemas.openxmlformats.org/drawingml/2006/main" type="picTx">
  <p:cSld name="图片与标题"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标题 1"/>
          <p:cNvSpPr>
            <a:spLocks noGrp="true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/>
            <a:r>
              <a:rPr kumimoji="true" lang="zh-CN" altLang="en-US"/>
              <a:t>单击此处编辑母版标题样式</a:t>
            </a:r>
            <a:endParaRPr/>
          </a:p>
        </p:txBody>
      </p:sp>
      <p:sp>
        <p:nvSpPr>
          <p:cNvPr id="59" name="图片占位符 2"/>
          <p:cNvSpPr>
            <a:spLocks noGrp="true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/>
            <a:endParaRPr kumimoji="true" lang="zh-CN" altLang="en-US"/>
          </a:p>
        </p:txBody>
      </p:sp>
      <p:sp>
        <p:nvSpPr>
          <p:cNvPr id="60" name="文本占位符 3"/>
          <p:cNvSpPr>
            <a:spLocks noGrp="true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true" lang="zh-CN" altLang="en-US"/>
              <a:t>单击此处编辑母版文本样式</a:t>
            </a:r>
            <a:endParaRPr/>
          </a:p>
        </p:txBody>
      </p:sp>
      <p:sp>
        <p:nvSpPr>
          <p:cNvPr id="61" name="日期占位符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/>
            <a:fld id="{BDC48963-C8E2-1E4C-A771-F62A9F2C7DEC}" type="datetimeFigureOut">
              <a:rPr kumimoji="true" lang="zh-CN" altLang="en-US" smtClean="false"/>
              <a:t>2025/10/20</a:t>
            </a:fld>
            <a:endParaRPr kumimoji="true" lang="zh-CN" altLang="en-US"/>
          </a:p>
        </p:txBody>
      </p:sp>
      <p:sp>
        <p:nvSpPr>
          <p:cNvPr id="62" name="页脚占位符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/>
            <a:endParaRPr kumimoji="true" lang="zh-CN" altLang="en-US"/>
          </a:p>
        </p:txBody>
      </p:sp>
      <p:sp>
        <p:nvSpPr>
          <p:cNvPr id="63" name="灯片编号占位符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14F1114B-15D0-654E-97CA-9E77F051A874}" type="slidenum">
              <a:rPr kumimoji="true" lang="zh-CN" altLang="en-US" smtClean="false"/>
              <a:t>‹#›</a:t>
            </a:fld>
            <a:endParaRPr kumimoji="true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4" Type="http://schemas.openxmlformats.org/officeDocument/2006/relationships/slideLayout" Target="../slideLayouts/slideLayout5.xml" /><Relationship Id="rId11" Type="http://schemas.openxmlformats.org/officeDocument/2006/relationships/theme" Target="../theme/theme1.xml" /><Relationship Id="rId0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6.xml" /><Relationship Id="rId1" Type="http://schemas.openxmlformats.org/officeDocument/2006/relationships/slideLayout" Target="../slideLayouts/slideLayout2.xml" /><Relationship Id="rId2" Type="http://schemas.openxmlformats.org/officeDocument/2006/relationships/slideLayout" Target="../slideLayouts/slideLayout3.xml" /><Relationship Id="rId3" Type="http://schemas.openxmlformats.org/officeDocument/2006/relationships/slideLayout" Target="../slideLayouts/slideLayout4.xml" /><Relationship Id="rId6" Type="http://schemas.openxmlformats.org/officeDocument/2006/relationships/slideLayout" Target="../slideLayouts/slideLayout7.xml" /><Relationship Id="rId7" Type="http://schemas.openxmlformats.org/officeDocument/2006/relationships/slideLayout" Target="../slideLayouts/slideLayout8.xml" /><Relationship Id="rId9" Type="http://schemas.openxmlformats.org/officeDocument/2006/relationships/slideLayout" Target="../slideLayouts/slideLayout10.xml" /><Relationship Id="rId8" Type="http://schemas.openxmlformats.org/officeDocument/2006/relationships/slideLayout" Target="../slideLayouts/slideLayout9.xml" /></Relationships>
</file>

<file path=ppt/slideMasters/slideMaster1.xml><?xml version="1.0" encoding="utf-8"?>
<p:sldMaster xmlns:p="http://schemas.openxmlformats.org/presentationml/2006/main" xmlns:r="http://schemas.openxmlformats.org/officeDocument/2006/relationships" xmlns:a="http://schemas.openxmlformats.org/drawing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true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false" anchor="ctr">
            <a:normAutofit/>
          </a:bodyPr>
          <a:lstStyle/>
          <a:p>
            <a:pPr/>
            <a:r>
              <a:rPr kumimoji="true" lang="zh-CN" altLang="en-US"/>
              <a:t>单击此处编辑母版标题样式</a:t>
            </a:r>
            <a:endParaRPr/>
          </a:p>
        </p:txBody>
      </p:sp>
      <p:sp>
        <p:nvSpPr>
          <p:cNvPr id="3" name="文本占位符 2"/>
          <p:cNvSpPr>
            <a:spLocks noGrp="true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false">
            <a:normAutofit/>
          </a:bodyPr>
          <a:lstStyle/>
          <a:p>
            <a:pPr lvl="0"/>
            <a:r>
              <a:rPr kumimoji="true" lang="zh-CN" altLang="en-US"/>
              <a:t>单击此处编辑母版文本样式</a:t>
            </a:r>
            <a:endParaRPr/>
          </a:p>
          <a:p>
            <a:pPr lvl="1"/>
            <a:r>
              <a:rPr kumimoji="true" lang="zh-CN" altLang="en-US"/>
              <a:t>二级</a:t>
            </a:r>
            <a:endParaRPr/>
          </a:p>
          <a:p>
            <a:pPr lvl="2"/>
            <a:r>
              <a:rPr kumimoji="true" lang="zh-CN" altLang="en-US"/>
              <a:t>三级</a:t>
            </a:r>
            <a:endParaRPr/>
          </a:p>
          <a:p>
            <a:pPr lvl="3"/>
            <a:r>
              <a:rPr kumimoji="true" lang="zh-CN" altLang="en-US"/>
              <a:t>四级</a:t>
            </a:r>
            <a:endParaRPr/>
          </a:p>
          <a:p>
            <a:pPr lvl="4"/>
            <a:r>
              <a:rPr kumimoji="true" lang="zh-CN" altLang="en-US"/>
              <a:t>五级</a:t>
            </a:r>
            <a:endParaRPr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false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BDC48963-C8E2-1E4C-A771-F62A9F2C7DEC}" type="datetimeFigureOut">
              <a:rPr kumimoji="true" lang="zh-CN" altLang="en-US" smtClean="false"/>
              <a:t>2025/10/20</a:t>
            </a:fld>
            <a:endParaRPr kumimoji="true" lang="zh-CN" altLang="en-US"/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false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endParaRPr kumimoji="true" lang="zh-CN" altLang="en-US"/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false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14F1114B-15D0-654E-97CA-9E77F051A874}" type="slidenum">
              <a:rPr kumimoji="true" lang="zh-CN" altLang="en-US" smtClean="false"/>
              <a:t>‹#›</a:t>
            </a:fld>
            <a:endParaRPr kumimoji="true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0"/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400" rtl="false" eaLnBrk="true" latinLnBrk="false" hangingPunct="true">
        <a:lnSpc>
          <a:spcPct val="90000"/>
        </a:lnSpc>
        <a:spcBef>
          <a:spcPct val="1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false" eaLnBrk="true" latinLnBrk="false" hangingPunct="true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false" eaLnBrk="true" latinLnBrk="false" hangingPunct="true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false" eaLnBrk="true" latinLnBrk="false" hangingPunct="true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false" eaLnBrk="true" latinLnBrk="false" hangingPunct="true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false" eaLnBrk="true" latinLnBrk="false" hangingPunct="true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false" eaLnBrk="true" latinLnBrk="false" hangingPunct="true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false" eaLnBrk="true" latinLnBrk="false" hangingPunct="true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false" eaLnBrk="true" latinLnBrk="false" hangingPunct="true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false" eaLnBrk="true" latinLnBrk="false" hangingPunct="true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0" Type="http://schemas.openxmlformats.org/officeDocument/2006/relationships/slideLayout" Target="../slideLayouts/slideLayout7.xml" /><Relationship Id="rId1" Type="http://schemas.openxmlformats.org/officeDocument/2006/relationships/image" Target="media/image1.png" /><Relationship Id="rId2" Type="http://schemas.openxmlformats.org/officeDocument/2006/relationships/image" Target="media/image2.png" /></Relationships>
</file>

<file path=ppt/slides/_rels/slide10.xml.rels><?xml version="1.0" encoding="UTF-8" standalone="yes"?><Relationships xmlns="http://schemas.openxmlformats.org/package/2006/relationships"><Relationship Id="rId0" Type="http://schemas.openxmlformats.org/officeDocument/2006/relationships/slideLayout" Target="../slideLayouts/slideLayout7.xml" /><Relationship Id="rId1" Type="http://schemas.openxmlformats.org/officeDocument/2006/relationships/image" Target="media/image3.png" /><Relationship Id="rId2" Type="http://schemas.openxmlformats.org/officeDocument/2006/relationships/image" Target="media/image4.jpeg" /></Relationships>
</file>

<file path=ppt/slides/_rels/slide11.xml.rels><?xml version="1.0" encoding="UTF-8" standalone="yes"?><Relationships xmlns="http://schemas.openxmlformats.org/package/2006/relationships"><Relationship Id="rId0" Type="http://schemas.openxmlformats.org/officeDocument/2006/relationships/slideLayout" Target="../slideLayouts/slideLayout7.xml" /><Relationship Id="rId1" Type="http://schemas.openxmlformats.org/officeDocument/2006/relationships/image" Target="media/image5.png" /><Relationship Id="rId2" Type="http://schemas.openxmlformats.org/officeDocument/2006/relationships/image" Target="media/image6.png" /></Relationships>
</file>

<file path=ppt/slides/_rels/slide12.xml.rels><?xml version="1.0" encoding="UTF-8" standalone="yes"?><Relationships xmlns="http://schemas.openxmlformats.org/package/2006/relationships"><Relationship Id="rId0" Type="http://schemas.openxmlformats.org/officeDocument/2006/relationships/slideLayout" Target="../slideLayouts/slideLayout7.xml" /><Relationship Id="rId1" Type="http://schemas.openxmlformats.org/officeDocument/2006/relationships/image" Target="media/image3.png" /></Relationships>
</file>

<file path=ppt/slides/_rels/slide13.xml.rels><?xml version="1.0" encoding="UTF-8" standalone="yes"?><Relationships xmlns="http://schemas.openxmlformats.org/package/2006/relationships"><Relationship Id="rId0" Type="http://schemas.openxmlformats.org/officeDocument/2006/relationships/slideLayout" Target="../slideLayouts/slideLayout7.xml" /><Relationship Id="rId3" Type="http://schemas.openxmlformats.org/officeDocument/2006/relationships/image" Target="media/image8.jpeg" /><Relationship Id="rId2" Type="http://schemas.openxmlformats.org/officeDocument/2006/relationships/image" Target="media/image7.jpeg" /><Relationship Id="rId1" Type="http://schemas.openxmlformats.org/officeDocument/2006/relationships/image" Target="media/image3.png" /><Relationship Id="rId4" Type="http://schemas.openxmlformats.org/officeDocument/2006/relationships/image" Target="media/image9.jpeg" /></Relationships>
</file>

<file path=ppt/slides/_rels/slide14.xml.rels><?xml version="1.0" encoding="UTF-8" standalone="yes"?><Relationships xmlns="http://schemas.openxmlformats.org/package/2006/relationships"><Relationship Id="rId0" Type="http://schemas.openxmlformats.org/officeDocument/2006/relationships/slideLayout" Target="../slideLayouts/slideLayout7.xml" /><Relationship Id="rId3" Type="http://schemas.openxmlformats.org/officeDocument/2006/relationships/image" Target="media/image11.jpeg" /><Relationship Id="rId1" Type="http://schemas.openxmlformats.org/officeDocument/2006/relationships/image" Target="media/image3.png" /><Relationship Id="rId2" Type="http://schemas.openxmlformats.org/officeDocument/2006/relationships/image" Target="media/image10.jpeg" /><Relationship Id="rId4" Type="http://schemas.openxmlformats.org/officeDocument/2006/relationships/image" Target="media/image12.jpeg" /></Relationships>
</file>

<file path=ppt/slides/_rels/slide15.xml.rels><?xml version="1.0" encoding="UTF-8" standalone="yes"?><Relationships xmlns="http://schemas.openxmlformats.org/package/2006/relationships"><Relationship Id="rId0" Type="http://schemas.openxmlformats.org/officeDocument/2006/relationships/slideLayout" Target="../slideLayouts/slideLayout7.xml" /><Relationship Id="rId1" Type="http://schemas.openxmlformats.org/officeDocument/2006/relationships/image" Target="media/image5.png" /><Relationship Id="rId2" Type="http://schemas.openxmlformats.org/officeDocument/2006/relationships/image" Target="media/image6.png" /></Relationships>
</file>

<file path=ppt/slides/_rels/slide16.xml.rels><?xml version="1.0" encoding="UTF-8" standalone="yes"?><Relationships xmlns="http://schemas.openxmlformats.org/package/2006/relationships"><Relationship Id="rId0" Type="http://schemas.openxmlformats.org/officeDocument/2006/relationships/slideLayout" Target="../slideLayouts/slideLayout7.xml" /><Relationship Id="rId1" Type="http://schemas.openxmlformats.org/officeDocument/2006/relationships/image" Target="media/image3.png" /><Relationship Id="rId2" Type="http://schemas.openxmlformats.org/officeDocument/2006/relationships/image" Target="media/image13.jpeg" /></Relationships>
</file>

<file path=ppt/slides/_rels/slide17.xml.rels><?xml version="1.0" encoding="UTF-8" standalone="yes"?><Relationships xmlns="http://schemas.openxmlformats.org/package/2006/relationships"><Relationship Id="rId0" Type="http://schemas.openxmlformats.org/officeDocument/2006/relationships/slideLayout" Target="../slideLayouts/slideLayout7.xml" /><Relationship Id="rId1" Type="http://schemas.openxmlformats.org/officeDocument/2006/relationships/image" Target="media/image3.png" /></Relationships>
</file>

<file path=ppt/slides/_rels/slide18.xml.rels><?xml version="1.0" encoding="UTF-8" standalone="yes"?><Relationships xmlns="http://schemas.openxmlformats.org/package/2006/relationships"><Relationship Id="rId0" Type="http://schemas.openxmlformats.org/officeDocument/2006/relationships/slideLayout" Target="../slideLayouts/slideLayout7.xml" /><Relationship Id="rId2" Type="http://schemas.openxmlformats.org/officeDocument/2006/relationships/image" Target="media/image14.jpeg" /><Relationship Id="rId1" Type="http://schemas.openxmlformats.org/officeDocument/2006/relationships/image" Target="media/image3.png" /><Relationship Id="rId3" Type="http://schemas.openxmlformats.org/officeDocument/2006/relationships/image" Target="media/image15.jpeg" /></Relationships>
</file>

<file path=ppt/slides/_rels/slide19.xml.rels><?xml version="1.0" encoding="UTF-8" standalone="yes"?><Relationships xmlns="http://schemas.openxmlformats.org/package/2006/relationships"><Relationship Id="rId2" Type="http://schemas.openxmlformats.org/officeDocument/2006/relationships/image" Target="media/image6.png" /><Relationship Id="rId0" Type="http://schemas.openxmlformats.org/officeDocument/2006/relationships/slideLayout" Target="../slideLayouts/slideLayout7.xml" /><Relationship Id="rId1" Type="http://schemas.openxmlformats.org/officeDocument/2006/relationships/image" Target="media/image5.png" /></Relationships>
</file>

<file path=ppt/slides/_rels/slide2.xml.rels><?xml version="1.0" encoding="UTF-8" standalone="yes"?><Relationships xmlns="http://schemas.openxmlformats.org/package/2006/relationships"><Relationship Id="rId0" Type="http://schemas.openxmlformats.org/officeDocument/2006/relationships/slideLayout" Target="../slideLayouts/slideLayout7.xml" /><Relationship Id="rId1" Type="http://schemas.openxmlformats.org/officeDocument/2006/relationships/image" Target="media/image3.png" /><Relationship Id="rId2" Type="http://schemas.openxmlformats.org/officeDocument/2006/relationships/image" Target="media/image16.png" /></Relationships>
</file>

<file path=ppt/slides/_rels/slide20.xml.rels><?xml version="1.0" encoding="UTF-8" standalone="yes"?><Relationships xmlns="http://schemas.openxmlformats.org/package/2006/relationships"><Relationship Id="rId0" Type="http://schemas.openxmlformats.org/officeDocument/2006/relationships/slideLayout" Target="../slideLayouts/slideLayout7.xml" /><Relationship Id="rId2" Type="http://schemas.openxmlformats.org/officeDocument/2006/relationships/image" Target="media/image17.jpeg" /><Relationship Id="rId1" Type="http://schemas.openxmlformats.org/officeDocument/2006/relationships/image" Target="media/image3.png" /><Relationship Id="rId3" Type="http://schemas.openxmlformats.org/officeDocument/2006/relationships/image" Target="media/image18.jpeg" /></Relationships>
</file>

<file path=ppt/slides/_rels/slide21.xml.rels><?xml version="1.0" encoding="UTF-8" standalone="yes"?><Relationships xmlns="http://schemas.openxmlformats.org/package/2006/relationships"><Relationship Id="rId0" Type="http://schemas.openxmlformats.org/officeDocument/2006/relationships/slideLayout" Target="../slideLayouts/slideLayout7.xml" /><Relationship Id="rId1" Type="http://schemas.openxmlformats.org/officeDocument/2006/relationships/image" Target="media/image3.png" /><Relationship Id="rId2" Type="http://schemas.openxmlformats.org/officeDocument/2006/relationships/image" Target="media/image19.jpeg" /></Relationships>
</file>

<file path=ppt/slides/_rels/slide22.xml.rels><?xml version="1.0" encoding="UTF-8" standalone="yes"?><Relationships xmlns="http://schemas.openxmlformats.org/package/2006/relationships"><Relationship Id="rId0" Type="http://schemas.openxmlformats.org/officeDocument/2006/relationships/slideLayout" Target="../slideLayouts/slideLayout7.xml" /><Relationship Id="rId1" Type="http://schemas.openxmlformats.org/officeDocument/2006/relationships/image" Target="media/image3.png" /><Relationship Id="rId2" Type="http://schemas.openxmlformats.org/officeDocument/2006/relationships/image" Target="media/image20.jpeg" /></Relationships>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image" Target="media/image5.png" /><Relationship Id="rId0" Type="http://schemas.openxmlformats.org/officeDocument/2006/relationships/slideLayout" Target="../slideLayouts/slideLayout7.xml" /><Relationship Id="rId2" Type="http://schemas.openxmlformats.org/officeDocument/2006/relationships/image" Target="media/image6.png" /></Relationships>
</file>

<file path=ppt/slides/_rels/slide24.xml.rels><?xml version="1.0" encoding="UTF-8" standalone="yes"?><Relationships xmlns="http://schemas.openxmlformats.org/package/2006/relationships"><Relationship Id="rId0" Type="http://schemas.openxmlformats.org/officeDocument/2006/relationships/slideLayout" Target="../slideLayouts/slideLayout7.xml" /><Relationship Id="rId4" Type="http://schemas.openxmlformats.org/officeDocument/2006/relationships/image" Target="media/image23.jpeg" /><Relationship Id="rId3" Type="http://schemas.openxmlformats.org/officeDocument/2006/relationships/image" Target="media/image22.jpeg" /><Relationship Id="rId1" Type="http://schemas.openxmlformats.org/officeDocument/2006/relationships/image" Target="media/image3.png" /><Relationship Id="rId2" Type="http://schemas.openxmlformats.org/officeDocument/2006/relationships/image" Target="media/image21.jpeg" /></Relationships>
</file>

<file path=ppt/slides/_rels/slide25.xml.rels><?xml version="1.0" encoding="UTF-8" standalone="yes"?><Relationships xmlns="http://schemas.openxmlformats.org/package/2006/relationships"><Relationship Id="rId0" Type="http://schemas.openxmlformats.org/officeDocument/2006/relationships/slideLayout" Target="../slideLayouts/slideLayout7.xml" /><Relationship Id="rId1" Type="http://schemas.openxmlformats.org/officeDocument/2006/relationships/image" Target="media/image3.png" /><Relationship Id="rId2" Type="http://schemas.openxmlformats.org/officeDocument/2006/relationships/image" Target="media/image24.jpeg" /></Relationships>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image" Target="media/image3.png" /><Relationship Id="rId0" Type="http://schemas.openxmlformats.org/officeDocument/2006/relationships/slideLayout" Target="../slideLayouts/slideLayout7.xml" /><Relationship Id="rId2" Type="http://schemas.openxmlformats.org/officeDocument/2006/relationships/image" Target="media/image25.jpeg" /></Relationships>
</file>

<file path=ppt/slides/_rels/slide27.xml.rels><?xml version="1.0" encoding="UTF-8" standalone="yes"?><Relationships xmlns="http://schemas.openxmlformats.org/package/2006/relationships"><Relationship Id="rId0" Type="http://schemas.openxmlformats.org/officeDocument/2006/relationships/slideLayout" Target="../slideLayouts/slideLayout7.xml" /><Relationship Id="rId1" Type="http://schemas.openxmlformats.org/officeDocument/2006/relationships/image" Target="media/image26.png" /><Relationship Id="rId2" Type="http://schemas.openxmlformats.org/officeDocument/2006/relationships/image" Target="media/image2.png" /></Relationships>
</file>

<file path=ppt/slides/_rels/slide3.xml.rels><?xml version="1.0" encoding="UTF-8" standalone="yes"?><Relationships xmlns="http://schemas.openxmlformats.org/package/2006/relationships"><Relationship Id="rId0" Type="http://schemas.openxmlformats.org/officeDocument/2006/relationships/slideLayout" Target="../slideLayouts/slideLayout7.xml" /><Relationship Id="rId1" Type="http://schemas.openxmlformats.org/officeDocument/2006/relationships/image" Target="media/image5.png" /><Relationship Id="rId2" Type="http://schemas.openxmlformats.org/officeDocument/2006/relationships/image" Target="media/image6.png" /></Relationships>
</file>

<file path=ppt/slides/_rels/slide4.xml.rels><?xml version="1.0" encoding="UTF-8" standalone="yes"?><Relationships xmlns="http://schemas.openxmlformats.org/package/2006/relationships"><Relationship Id="rId0" Type="http://schemas.openxmlformats.org/officeDocument/2006/relationships/slideLayout" Target="../slideLayouts/slideLayout7.xml" /><Relationship Id="rId1" Type="http://schemas.openxmlformats.org/officeDocument/2006/relationships/image" Target="media/image3.png" /><Relationship Id="rId2" Type="http://schemas.openxmlformats.org/officeDocument/2006/relationships/image" Target="media/image27.jpeg" /></Relationships>
</file>

<file path=ppt/slides/_rels/slide5.xml.rels><?xml version="1.0" encoding="UTF-8" standalone="yes"?><Relationships xmlns="http://schemas.openxmlformats.org/package/2006/relationships"><Relationship Id="rId0" Type="http://schemas.openxmlformats.org/officeDocument/2006/relationships/slideLayout" Target="../slideLayouts/slideLayout7.xml" /><Relationship Id="rId1" Type="http://schemas.openxmlformats.org/officeDocument/2006/relationships/image" Target="media/image3.png" /><Relationship Id="rId2" Type="http://schemas.openxmlformats.org/officeDocument/2006/relationships/image" Target="media/image28.jpeg" /></Relationships>
</file>

<file path=ppt/slides/_rels/slide6.xml.rels><?xml version="1.0" encoding="UTF-8" standalone="yes"?><Relationships xmlns="http://schemas.openxmlformats.org/package/2006/relationships"><Relationship Id="rId2" Type="http://schemas.openxmlformats.org/officeDocument/2006/relationships/image" Target="media/image29.jpeg" /><Relationship Id="rId0" Type="http://schemas.openxmlformats.org/officeDocument/2006/relationships/slideLayout" Target="../slideLayouts/slideLayout7.xml" /><Relationship Id="rId1" Type="http://schemas.openxmlformats.org/officeDocument/2006/relationships/image" Target="media/image3.png" /><Relationship Id="rId3" Type="http://schemas.openxmlformats.org/officeDocument/2006/relationships/image" Target="media/image30.jpeg" /><Relationship Id="rId4" Type="http://schemas.openxmlformats.org/officeDocument/2006/relationships/image" Target="media/image31.jpeg" /></Relationships>
</file>

<file path=ppt/slides/_rels/slide7.xml.rels><?xml version="1.0" encoding="UTF-8" standalone="yes"?><Relationships xmlns="http://schemas.openxmlformats.org/package/2006/relationships"><Relationship Id="rId0" Type="http://schemas.openxmlformats.org/officeDocument/2006/relationships/slideLayout" Target="../slideLayouts/slideLayout7.xml" /><Relationship Id="rId1" Type="http://schemas.openxmlformats.org/officeDocument/2006/relationships/image" Target="media/image5.png" /><Relationship Id="rId2" Type="http://schemas.openxmlformats.org/officeDocument/2006/relationships/image" Target="media/image6.png" /></Relationships>
</file>

<file path=ppt/slides/_rels/slide8.xml.rels><?xml version="1.0" encoding="UTF-8" standalone="yes"?><Relationships xmlns="http://schemas.openxmlformats.org/package/2006/relationships"><Relationship Id="rId0" Type="http://schemas.openxmlformats.org/officeDocument/2006/relationships/slideLayout" Target="../slideLayouts/slideLayout7.xml" /><Relationship Id="rId1" Type="http://schemas.openxmlformats.org/officeDocument/2006/relationships/image" Target="media/image3.png" /><Relationship Id="rId2" Type="http://schemas.openxmlformats.org/officeDocument/2006/relationships/image" Target="media/image32.jpeg" /></Relationships>
</file>

<file path=ppt/slides/_rels/slide9.xml.rels><?xml version="1.0" encoding="UTF-8" standalone="yes"?><Relationships xmlns="http://schemas.openxmlformats.org/package/2006/relationships"><Relationship Id="rId0" Type="http://schemas.openxmlformats.org/officeDocument/2006/relationships/slideLayout" Target="../slideLayouts/slideLayout7.xml" /><Relationship Id="rId1" Type="http://schemas.openxmlformats.org/officeDocument/2006/relationships/image" Target="media/image3.png" /><Relationship Id="rId2" Type="http://schemas.openxmlformats.org/officeDocument/2006/relationships/image" Target="media/image33.jpeg" /><Relationship Id="rId3" Type="http://schemas.openxmlformats.org/officeDocument/2006/relationships/image" Target="media/image34.jpeg" /><Relationship Id="rId4" Type="http://schemas.openxmlformats.org/officeDocument/2006/relationships/image" Target="media/image35.jpeg" /></Relationships>
</file>

<file path=ppt/slides/slide1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blipFill dpi="0" rotWithShape="true">
          <a:blip r:embed="rId1">
            <a:alphaModFix amt="100000"/>
          </a:blip>
          <a:srcRect/>
          <a:stretch>
            <a:fillRect l="0" t="0" r="0" b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true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 flipH="false" flipV="false">
            <a:off x="2877935" y="3902818"/>
            <a:ext cx="6537970" cy="858818"/>
          </a:xfrm>
          <a:prstGeom prst="rect">
            <a:avLst/>
          </a:prstGeom>
        </p:spPr>
      </p:pic>
      <p:sp>
        <p:nvSpPr>
          <p:cNvPr id="3" name="TextBox 4"/>
          <p:cNvSpPr txBox="true"/>
          <p:nvPr/>
        </p:nvSpPr>
        <p:spPr>
          <a:xfrm rot="0">
            <a:off x="1816850" y="1451610"/>
            <a:ext cx="8558300" cy="1977390"/>
          </a:xfrm>
          <a:prstGeom prst="rect">
            <a:avLst/>
          </a:prstGeom>
          <a:ln/>
        </p:spPr>
        <p:txBody>
          <a:bodyPr vert="horz" wrap="square" lIns="91440" tIns="45720" rIns="91440" bIns="45720" rtlCol="false" anchor="b" anchorCtr="false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4950" b="true">
                <a:solidFill>
                  <a:srgbClr val="002357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冬季老年人疼痛中医康复理疗</a:t>
            </a:r>
            <a:endParaRPr/>
          </a:p>
        </p:txBody>
      </p:sp>
      <p:sp>
        <p:nvSpPr>
          <p:cNvPr id="4" name="AutoShape 5"/>
          <p:cNvSpPr/>
          <p:nvPr/>
        </p:nvSpPr>
        <p:spPr>
          <a:xfrm rot="0" flipH="false" flipV="false">
            <a:off x="3211326" y="4115198"/>
            <a:ext cx="5497702" cy="434059"/>
          </a:xfrm>
          <a:prstGeom prst="rect">
            <a:avLst/>
          </a:prstGeom>
          <a:noFill/>
          <a:ln/>
        </p:spPr>
        <p:txBody>
          <a:bodyPr vert="horz" wrap="square" lIns="66008" tIns="33052" rIns="66008" bIns="33052" rtlCol="false" anchor="ctr" anchorCtr="true">
            <a:noAutofit/>
          </a:bodyPr>
          <a:lstStyle/>
          <a:p>
            <a:pPr algn="ctr">
              <a:lnSpc>
                <a:spcPct val="120000"/>
              </a:lnSpc>
              <a:defRPr sz="1800">
                <a:solidFill>
                  <a:schemeClr val="tx1">
                    <a:alpha val="100000"/>
                  </a:schemeClr>
                </a:solidFill>
                <a:latin typeface="等线"/>
                <a:ea typeface="等线"/>
                <a:cs typeface="+mn-cs"/>
              </a:defRPr>
            </a:pPr>
            <a:r>
              <a:rPr lang="en-US" sz="18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       </a:t>
            </a:r>
            <a:r>
              <a:rPr lang="zh-CN" sz="18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武汉东湖新技术开发区左岭街社区卫生服务中心</a:t>
            </a:r>
            <a:endParaRPr/>
          </a:p>
        </p:txBody>
      </p:sp>
      <p:sp>
        <p:nvSpPr>
          <p:cNvPr id="5" name="AutoShape 6"/>
          <p:cNvSpPr/>
          <p:nvPr/>
        </p:nvSpPr>
        <p:spPr>
          <a:xfrm rot="0">
            <a:off x="6831390" y="3939606"/>
            <a:ext cx="2077143" cy="419156"/>
          </a:xfrm>
          <a:prstGeom prst="rect">
            <a:avLst/>
          </a:prstGeom>
          <a:noFill/>
          <a:ln/>
        </p:spPr>
        <p:txBody>
          <a:bodyPr vert="horz" wrap="square" lIns="66008" tIns="33052" rIns="66008" bIns="33052" rtlCol="false" anchor="ctr" anchorCtr="true">
            <a:normAutofit fontScale="100000"/>
          </a:bodyPr>
          <a:lstStyle/>
          <a:p>
            <a:pPr algn="ctr">
              <a:lnSpc>
                <a:spcPct val="120000"/>
              </a:lnSpc>
              <a:defRPr sz="1800">
                <a:solidFill>
                  <a:schemeClr val="tx1">
                    <a:alpha val="100000"/>
                  </a:schemeClr>
                </a:solidFill>
                <a:latin typeface="等线"/>
                <a:ea typeface="等线"/>
                <a:cs typeface="+mn-cs"/>
              </a:defRPr>
            </a:pPr>
            <a:endParaRPr lang="en-US" sz="18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AutoShape 7"/>
          <p:cNvSpPr/>
          <p:nvPr/>
        </p:nvSpPr>
        <p:spPr>
          <a:xfrm rot="0">
            <a:off x="9364826" y="469219"/>
            <a:ext cx="2473866" cy="508573"/>
          </a:xfrm>
          <a:prstGeom prst="rect">
            <a:avLst/>
          </a:prstGeom>
          <a:noFill/>
          <a:ln/>
        </p:spPr>
        <p:txBody>
          <a:bodyPr vert="horz" wrap="square" lIns="66008" tIns="33052" rIns="66008" bIns="33052" rtlCol="false" anchor="t" anchorCtr="false">
            <a:noAutofit/>
          </a:bodyPr>
          <a:lstStyle/>
          <a:p>
            <a:pPr algn="r">
              <a:lnSpc>
                <a:spcPct val="100000"/>
              </a:lnSpc>
              <a:spcBef>
                <a:spcPts val="375"/>
              </a:spcBef>
              <a:defRPr/>
            </a:pPr>
            <a:r>
              <a:rPr lang="en-US" sz="1200">
                <a:solidFill>
                  <a:srgbClr val="8CA3C4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REPORTING</a:t>
            </a:r>
            <a:endParaRPr lang="en-US" sz="1100"/>
          </a:p>
        </p:txBody>
      </p:sp>
      <p:sp>
        <p:nvSpPr>
          <p:cNvPr id="7" name="AutoShape 8"/>
          <p:cNvSpPr/>
          <p:nvPr/>
        </p:nvSpPr>
        <p:spPr>
          <a:xfrm rot="0">
            <a:off x="352425" y="469219"/>
            <a:ext cx="5497697" cy="419156"/>
          </a:xfrm>
          <a:prstGeom prst="rect">
            <a:avLst/>
          </a:prstGeom>
          <a:noFill/>
          <a:ln/>
        </p:spPr>
        <p:txBody>
          <a:bodyPr vert="horz" wrap="square" lIns="66008" tIns="33052" rIns="66008" bIns="33052" rtlCol="false" anchor="t" anchorCtr="false">
            <a:noAutofit/>
          </a:bodyPr>
          <a:lstStyle/>
          <a:p>
            <a:pPr algn="l">
              <a:defRPr/>
            </a:pPr>
            <a:r>
              <a:rPr lang="en-US" sz="1200">
                <a:solidFill>
                  <a:srgbClr val="8CA3C4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https://wenku.baidu.com</a:t>
            </a:r>
            <a:endParaRPr lang="en-US" sz="1100"/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blipFill dpi="0" rotWithShape="true">
          <a:blip r:embed="rId1">
            <a:alphaModFix amt="100000"/>
          </a:blip>
          <a:srcRect/>
          <a:stretch>
            <a:fillRect l="0" t="0" r="0" b="0"/>
          </a:stretch>
        </a:blipFill>
      </p:bgPr>
    </p:bg>
    <p:spTree>
      <p:nvGrpSpPr>
        <p:cNvPr id="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"/>
          <p:cNvSpPr/>
          <p:nvPr/>
        </p:nvSpPr>
        <p:spPr>
          <a:xfrm rot="0">
            <a:off x="3440000" y="1779722"/>
            <a:ext cx="8170666" cy="4352000"/>
          </a:xfrm>
          <a:prstGeom prst="roundRect">
            <a:avLst>
              <a:gd name="adj" fmla="val 6989"/>
            </a:avLst>
          </a:prstGeom>
          <a:solidFill>
            <a:srgbClr val="FFFFFF">
              <a:alpha val="100000"/>
            </a:srgbClr>
          </a:solidFill>
          <a:ln/>
          <a:effectLst>
            <a:outerShdw blurRad="323850" dist="0" dir="0">
              <a:srgbClr val="000000">
                <a:alpha val="6000"/>
              </a:srgbClr>
            </a:outerShdw>
          </a:effectLst>
        </p:spPr>
        <p:txBody>
          <a:bodyPr/>
          <a:p>
            <a:pPr/>
            <a:endParaRPr/>
          </a:p>
        </p:txBody>
      </p:sp>
      <p:sp>
        <p:nvSpPr>
          <p:cNvPr id="10" name="TextBox 3"/>
          <p:cNvSpPr txBox="true"/>
          <p:nvPr/>
        </p:nvSpPr>
        <p:spPr>
          <a:xfrm rot="0">
            <a:off x="4499347" y="2947026"/>
            <a:ext cx="3057680" cy="1134307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rtlCol="false" anchor="t" anchorCtr="false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rgbClr val="000000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沿膀胱经涂抹凡士林后，用中号玻璃罐自上而下走罐，适用于风寒湿邪导致的弥漫性腰痛。</a:t>
            </a:r>
            <a:endParaRPr/>
          </a:p>
        </p:txBody>
      </p:sp>
      <p:sp>
        <p:nvSpPr>
          <p:cNvPr id="11" name="TextBox 4"/>
          <p:cNvSpPr txBox="true"/>
          <p:nvPr/>
        </p:nvSpPr>
        <p:spPr>
          <a:xfrm rot="0">
            <a:off x="4499347" y="2385880"/>
            <a:ext cx="2790224" cy="473742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rtlCol="false" anchor="ctr" anchorCtr="false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000" b="true">
                <a:solidFill>
                  <a:srgbClr val="000000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走罐祛除寒湿</a:t>
            </a:r>
            <a:endParaRPr/>
          </a:p>
        </p:txBody>
      </p:sp>
      <p:pic>
        <p:nvPicPr>
          <p:cNvPr id="12" name="Picture 5"/>
          <p:cNvPicPr>
            <a:picLocks noChangeAspect="true"/>
          </p:cNvPicPr>
          <p:nvPr/>
        </p:nvPicPr>
        <p:blipFill>
          <a:blip r:embed="rId2"/>
          <a:srcRect l="26066" r="26066"/>
          <a:stretch>
            <a:fillRect/>
          </a:stretch>
        </p:blipFill>
        <p:spPr>
          <a:xfrm rot="0">
            <a:off x="612337" y="1530216"/>
            <a:ext cx="3483952" cy="4851010"/>
          </a:xfrm>
          <a:prstGeom prst="rect">
            <a:avLst/>
          </a:prstGeom>
        </p:spPr>
      </p:pic>
      <p:sp>
        <p:nvSpPr>
          <p:cNvPr id="13" name="TextBox 6"/>
          <p:cNvSpPr txBox="true"/>
          <p:nvPr/>
        </p:nvSpPr>
        <p:spPr>
          <a:xfrm rot="0">
            <a:off x="476023" y="265328"/>
            <a:ext cx="11239500" cy="914400"/>
          </a:xfrm>
          <a:prstGeom prst="rect">
            <a:avLst/>
          </a:prstGeom>
          <a:ln/>
        </p:spPr>
        <p:txBody>
          <a:bodyPr vert="horz" wrap="square" lIns="123825" tIns="123825" rIns="57150" bIns="123825" rtlCol="false" anchor="ctr" anchorCtr="fals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true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拔罐疗法适应症</a:t>
            </a:r>
            <a:endParaRPr/>
          </a:p>
        </p:txBody>
      </p:sp>
      <p:sp>
        <p:nvSpPr>
          <p:cNvPr id="14" name="TextBox 7"/>
          <p:cNvSpPr txBox="true"/>
          <p:nvPr/>
        </p:nvSpPr>
        <p:spPr>
          <a:xfrm rot="0">
            <a:off x="8178597" y="2914276"/>
            <a:ext cx="3057680" cy="1167057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rtlCol="false" anchor="t" anchorCtr="false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rgbClr val="000000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在明显压痛点留罐5-10分钟，出现紫黑色瘀斑提示气滞血瘀，间隔3日重复治疗。</a:t>
            </a:r>
            <a:endParaRPr/>
          </a:p>
        </p:txBody>
      </p:sp>
      <p:sp>
        <p:nvSpPr>
          <p:cNvPr id="15" name="TextBox 8"/>
          <p:cNvSpPr txBox="true"/>
          <p:nvPr/>
        </p:nvSpPr>
        <p:spPr>
          <a:xfrm rot="0">
            <a:off x="8178597" y="2385880"/>
            <a:ext cx="2790224" cy="473742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rtlCol="false" anchor="ctr" anchorCtr="false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000" b="true">
                <a:solidFill>
                  <a:srgbClr val="000000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留罐治疗瘀血</a:t>
            </a:r>
            <a:endParaRPr/>
          </a:p>
        </p:txBody>
      </p:sp>
      <p:sp>
        <p:nvSpPr>
          <p:cNvPr id="16" name="TextBox 9"/>
          <p:cNvSpPr txBox="true"/>
          <p:nvPr/>
        </p:nvSpPr>
        <p:spPr>
          <a:xfrm rot="0">
            <a:off x="4499347" y="4841909"/>
            <a:ext cx="3057680" cy="1160921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rtlCol="false" anchor="t" anchorCtr="false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rgbClr val="000000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快速吸拔后立即起罐，反复10-15次作用于命门穴周边，改善阳虚型冷痛。</a:t>
            </a:r>
            <a:endParaRPr/>
          </a:p>
        </p:txBody>
      </p:sp>
      <p:sp>
        <p:nvSpPr>
          <p:cNvPr id="17" name="TextBox 10"/>
          <p:cNvSpPr txBox="true"/>
          <p:nvPr/>
        </p:nvSpPr>
        <p:spPr>
          <a:xfrm rot="0">
            <a:off x="4499347" y="4280763"/>
            <a:ext cx="2790224" cy="473742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rtlCol="false" anchor="ctr" anchorCtr="false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000" b="true">
                <a:solidFill>
                  <a:srgbClr val="000000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闪罐振奋阳气</a:t>
            </a:r>
            <a:endParaRPr/>
          </a:p>
        </p:txBody>
      </p:sp>
      <p:sp>
        <p:nvSpPr>
          <p:cNvPr id="18" name="TextBox 11"/>
          <p:cNvSpPr txBox="true"/>
          <p:nvPr/>
        </p:nvSpPr>
        <p:spPr>
          <a:xfrm rot="0">
            <a:off x="8178597" y="4809160"/>
            <a:ext cx="3057680" cy="1193671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rtlCol="false" anchor="t" anchorCtr="false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rgbClr val="000000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皮肤溃疡、凝血功能障碍禁用，糖尿病患者慎用避免继发感染。</a:t>
            </a:r>
            <a:endParaRPr/>
          </a:p>
        </p:txBody>
      </p:sp>
      <p:sp>
        <p:nvSpPr>
          <p:cNvPr id="19" name="TextBox 12"/>
          <p:cNvSpPr txBox="true"/>
          <p:nvPr/>
        </p:nvSpPr>
        <p:spPr>
          <a:xfrm rot="0">
            <a:off x="8178597" y="4280763"/>
            <a:ext cx="2790224" cy="473742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rtlCol="false" anchor="ctr" anchorCtr="false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000" b="true">
                <a:solidFill>
                  <a:srgbClr val="000000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刺络拔罐禁忌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blipFill dpi="0" rotWithShape="true">
          <a:blip r:embed="rId1">
            <a:alphaModFix amt="100000"/>
          </a:blip>
          <a:srcRect/>
          <a:stretch>
            <a:fillRect l="0" t="0" r="0" b="0"/>
          </a:stretch>
        </a:blipFill>
      </p:bgPr>
    </p:bg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true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951046" y="1709087"/>
            <a:ext cx="1114425" cy="1095375"/>
          </a:xfrm>
          <a:prstGeom prst="rect">
            <a:avLst/>
          </a:prstGeom>
        </p:spPr>
      </p:pic>
      <p:sp>
        <p:nvSpPr>
          <p:cNvPr id="22" name="TextBox 3"/>
          <p:cNvSpPr txBox="true"/>
          <p:nvPr/>
        </p:nvSpPr>
        <p:spPr>
          <a:xfrm rot="0">
            <a:off x="516863" y="1852371"/>
            <a:ext cx="1982792" cy="808807"/>
          </a:xfrm>
          <a:prstGeom prst="rect">
            <a:avLst/>
          </a:prstGeom>
          <a:ln/>
        </p:spPr>
        <p:txBody>
          <a:bodyPr vert="horz" wrap="square" lIns="91440" tIns="45720" rIns="91440" bIns="45720" rtlCol="false" anchor="ctr" anchorCtr="false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3000">
                <a:solidFill>
                  <a:srgbClr val="002357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03</a:t>
            </a:r>
            <a:endParaRPr/>
          </a:p>
        </p:txBody>
      </p:sp>
      <p:sp>
        <p:nvSpPr>
          <p:cNvPr id="23" name="TextBox 4"/>
          <p:cNvSpPr txBox="true"/>
          <p:nvPr/>
        </p:nvSpPr>
        <p:spPr>
          <a:xfrm rot="0">
            <a:off x="936962" y="3220473"/>
            <a:ext cx="8246472" cy="2305804"/>
          </a:xfrm>
          <a:prstGeom prst="rect">
            <a:avLst/>
          </a:prstGeom>
          <a:ln/>
        </p:spPr>
        <p:txBody>
          <a:bodyPr vert="horz" wrap="square" lIns="114300" tIns="57150" rIns="114300" bIns="57150" rtlCol="false" anchor="t" anchorCtr="false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4500" b="true">
                <a:solidFill>
                  <a:srgbClr val="002357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中药调理方案</a:t>
            </a:r>
            <a:endParaRPr/>
          </a:p>
        </p:txBody>
      </p:sp>
      <p:sp>
        <p:nvSpPr>
          <p:cNvPr id="24" name="AutoShape 5"/>
          <p:cNvSpPr/>
          <p:nvPr/>
        </p:nvSpPr>
        <p:spPr>
          <a:xfrm rot="0">
            <a:off x="9364826" y="469219"/>
            <a:ext cx="2473866" cy="508573"/>
          </a:xfrm>
          <a:prstGeom prst="rect">
            <a:avLst/>
          </a:prstGeom>
          <a:noFill/>
          <a:ln/>
        </p:spPr>
        <p:txBody>
          <a:bodyPr vert="horz" wrap="square" lIns="66008" tIns="33052" rIns="66008" bIns="33052" rtlCol="false" anchor="t" anchorCtr="false">
            <a:noAutofit/>
          </a:bodyPr>
          <a:lstStyle/>
          <a:p>
            <a:pPr algn="r">
              <a:lnSpc>
                <a:spcPct val="100000"/>
              </a:lnSpc>
              <a:spcBef>
                <a:spcPts val="375"/>
              </a:spcBef>
              <a:defRPr/>
            </a:pPr>
            <a:r>
              <a:rPr lang="en-US" sz="1200">
                <a:solidFill>
                  <a:srgbClr val="8CA3C4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REPORTING</a:t>
            </a:r>
            <a:endParaRPr lang="en-US" sz="1100"/>
          </a:p>
        </p:txBody>
      </p:sp>
      <p:sp>
        <p:nvSpPr>
          <p:cNvPr id="25" name="AutoShape 6"/>
          <p:cNvSpPr/>
          <p:nvPr/>
        </p:nvSpPr>
        <p:spPr>
          <a:xfrm rot="0">
            <a:off x="352425" y="469219"/>
            <a:ext cx="5497697" cy="419156"/>
          </a:xfrm>
          <a:prstGeom prst="rect">
            <a:avLst/>
          </a:prstGeom>
          <a:noFill/>
          <a:ln/>
        </p:spPr>
        <p:txBody>
          <a:bodyPr vert="horz" wrap="square" lIns="66008" tIns="33052" rIns="66008" bIns="33052" rtlCol="false" anchor="t" anchorCtr="false">
            <a:noAutofit/>
          </a:bodyPr>
          <a:lstStyle/>
          <a:p>
            <a:pPr algn="l">
              <a:defRPr/>
            </a:pPr>
            <a:r>
              <a:rPr lang="en-US" sz="1200">
                <a:solidFill>
                  <a:srgbClr val="8CA3C4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https://wenku.baidu.com</a:t>
            </a:r>
            <a:endParaRPr lang="en-US" sz="1100"/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blipFill dpi="0" rotWithShape="true">
          <a:blip r:embed="rId1">
            <a:alphaModFix amt="100000"/>
          </a:blip>
          <a:srcRect/>
          <a:stretch>
            <a:fillRect l="0" t="0" r="0" b="0"/>
          </a:stretch>
        </a:blipFill>
      </p:bgPr>
    </p:bg>
    <p:spTree>
      <p:nvGrpSpPr>
        <p:cNvPr id="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"/>
          <p:cNvSpPr txBox="true"/>
          <p:nvPr/>
        </p:nvSpPr>
        <p:spPr>
          <a:xfrm rot="0">
            <a:off x="1297192" y="1308287"/>
            <a:ext cx="4348638" cy="605790"/>
          </a:xfrm>
          <a:prstGeom prst="rect">
            <a:avLst/>
          </a:prstGeom>
          <a:ln/>
        </p:spPr>
        <p:txBody>
          <a:bodyPr vert="horz" wrap="square" lIns="123825" tIns="123825" rIns="57150" bIns="123825" rtlCol="false" anchor="t" anchorCtr="false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1800" b="true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独活寄生汤</a:t>
            </a:r>
            <a:endParaRPr/>
          </a:p>
        </p:txBody>
      </p:sp>
      <p:sp>
        <p:nvSpPr>
          <p:cNvPr id="28" name="TextBox 3"/>
          <p:cNvSpPr txBox="true"/>
          <p:nvPr/>
        </p:nvSpPr>
        <p:spPr>
          <a:xfrm rot="0">
            <a:off x="6865764" y="1981135"/>
            <a:ext cx="4493572" cy="605790"/>
          </a:xfrm>
          <a:prstGeom prst="rect">
            <a:avLst/>
          </a:prstGeom>
          <a:ln/>
        </p:spPr>
        <p:txBody>
          <a:bodyPr vert="horz" wrap="square" lIns="123825" tIns="123825" rIns="57150" bIns="123825" rtlCol="false" anchor="t" anchorCtr="false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1800" b="true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阳和汤</a:t>
            </a:r>
            <a:endParaRPr/>
          </a:p>
        </p:txBody>
      </p:sp>
      <p:sp>
        <p:nvSpPr>
          <p:cNvPr id="29" name="TextBox 4"/>
          <p:cNvSpPr txBox="true"/>
          <p:nvPr/>
        </p:nvSpPr>
        <p:spPr>
          <a:xfrm rot="0">
            <a:off x="6865764" y="4000377"/>
            <a:ext cx="4493572" cy="605790"/>
          </a:xfrm>
          <a:prstGeom prst="rect">
            <a:avLst/>
          </a:prstGeom>
          <a:ln/>
        </p:spPr>
        <p:txBody>
          <a:bodyPr vert="horz" wrap="square" lIns="123825" tIns="123825" rIns="57150" bIns="123825" rtlCol="false" anchor="t" anchorCtr="false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1800" b="true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乌头汤</a:t>
            </a:r>
            <a:endParaRPr/>
          </a:p>
        </p:txBody>
      </p:sp>
      <p:sp>
        <p:nvSpPr>
          <p:cNvPr id="30" name="TextBox 5"/>
          <p:cNvSpPr txBox="true"/>
          <p:nvPr/>
        </p:nvSpPr>
        <p:spPr>
          <a:xfrm rot="0">
            <a:off x="1297192" y="4762018"/>
            <a:ext cx="4414526" cy="624840"/>
          </a:xfrm>
          <a:prstGeom prst="rect">
            <a:avLst/>
          </a:prstGeom>
          <a:ln/>
        </p:spPr>
        <p:txBody>
          <a:bodyPr vert="horz" wrap="square" lIns="123825" tIns="123825" rIns="57150" bIns="123825" rtlCol="false" anchor="t" anchorCtr="false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1800" b="true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当归四逆汤</a:t>
            </a:r>
            <a:endParaRPr/>
          </a:p>
        </p:txBody>
      </p:sp>
      <p:sp>
        <p:nvSpPr>
          <p:cNvPr id="31" name="TextBox 6"/>
          <p:cNvSpPr txBox="true"/>
          <p:nvPr/>
        </p:nvSpPr>
        <p:spPr>
          <a:xfrm rot="0">
            <a:off x="1297192" y="3025846"/>
            <a:ext cx="4348638" cy="605790"/>
          </a:xfrm>
          <a:prstGeom prst="rect">
            <a:avLst/>
          </a:prstGeom>
          <a:ln/>
        </p:spPr>
        <p:txBody>
          <a:bodyPr vert="horz" wrap="square" lIns="123825" tIns="123825" rIns="57150" bIns="123825" rtlCol="false" anchor="t" anchorCtr="false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1800" b="true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附子干姜汤</a:t>
            </a:r>
            <a:endParaRPr/>
          </a:p>
        </p:txBody>
      </p:sp>
      <p:grpSp>
        <p:nvGrpSpPr>
          <p:cNvPr id="32" name="Group 7"/>
          <p:cNvGrpSpPr/>
          <p:nvPr/>
        </p:nvGrpSpPr>
        <p:grpSpPr>
          <a:xfrm rot="0">
            <a:off x="839115" y="1512589"/>
            <a:ext cx="197186" cy="5357334"/>
            <a:chOff x="839115" y="1512589"/>
            <a:chExt cx="197186" cy="5357334"/>
          </a:xfrm>
        </p:grpSpPr>
        <p:sp>
          <p:nvSpPr>
            <p:cNvPr id="33" name="AutoShape 8"/>
            <p:cNvSpPr/>
            <p:nvPr/>
          </p:nvSpPr>
          <p:spPr>
            <a:xfrm rot="0">
              <a:off x="839115" y="1512589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p>
              <a:pPr/>
              <a:endParaRPr/>
            </a:p>
          </p:txBody>
        </p:sp>
        <p:sp>
          <p:nvSpPr>
            <p:cNvPr id="34" name="AutoShape 9"/>
            <p:cNvSpPr/>
            <p:nvPr/>
          </p:nvSpPr>
          <p:spPr>
            <a:xfrm rot="0">
              <a:off x="839115" y="3230148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p>
              <a:pPr/>
              <a:endParaRPr/>
            </a:p>
          </p:txBody>
        </p:sp>
        <p:sp>
          <p:nvSpPr>
            <p:cNvPr id="35" name="AutoShape 10"/>
            <p:cNvSpPr/>
            <p:nvPr/>
          </p:nvSpPr>
          <p:spPr>
            <a:xfrm rot="0">
              <a:off x="839115" y="4975845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p>
              <a:pPr/>
              <a:endParaRPr/>
            </a:p>
          </p:txBody>
        </p:sp>
        <p:cxnSp>
          <p:nvCxnSpPr>
            <p:cNvPr id="36" name="Connector 11"/>
            <p:cNvCxnSpPr/>
            <p:nvPr/>
          </p:nvCxnSpPr>
          <p:spPr>
            <a:xfrm>
              <a:off x="937708" y="1624780"/>
              <a:ext cx="0" cy="5245143"/>
            </a:xfrm>
            <a:prstGeom prst="line">
              <a:avLst/>
            </a:prstGeom>
            <a:ln w="19050">
              <a:solidFill>
                <a:schemeClr val="accent1"/>
              </a:solidFill>
              <a:prstDash val="dash"/>
              <a:headEnd type="none"/>
              <a:tailEnd type="none"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37" name="TextBox 12"/>
          <p:cNvSpPr txBox="true"/>
          <p:nvPr/>
        </p:nvSpPr>
        <p:spPr>
          <a:xfrm rot="0">
            <a:off x="476023" y="265328"/>
            <a:ext cx="11239500" cy="914400"/>
          </a:xfrm>
          <a:prstGeom prst="rect">
            <a:avLst/>
          </a:prstGeom>
          <a:ln/>
        </p:spPr>
        <p:txBody>
          <a:bodyPr vert="horz" wrap="square" lIns="123825" tIns="123825" rIns="57150" bIns="123825" rtlCol="false" anchor="ctr" anchorCtr="fals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true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温经散寒经典方剂</a:t>
            </a:r>
            <a:endParaRPr/>
          </a:p>
        </p:txBody>
      </p:sp>
      <p:sp>
        <p:nvSpPr>
          <p:cNvPr id="38" name="AutoShape 13"/>
          <p:cNvSpPr/>
          <p:nvPr/>
        </p:nvSpPr>
        <p:spPr>
          <a:xfrm rot="0">
            <a:off x="6455568" y="2185437"/>
            <a:ext cx="197186" cy="197186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txBody>
          <a:bodyPr/>
          <a:p>
            <a:pPr/>
            <a:endParaRPr/>
          </a:p>
        </p:txBody>
      </p:sp>
      <p:sp>
        <p:nvSpPr>
          <p:cNvPr id="39" name="AutoShape 14"/>
          <p:cNvSpPr/>
          <p:nvPr/>
        </p:nvSpPr>
        <p:spPr>
          <a:xfrm rot="0">
            <a:off x="6455568" y="4241491"/>
            <a:ext cx="197186" cy="197186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txBody>
          <a:bodyPr/>
          <a:p>
            <a:pPr/>
            <a:endParaRPr/>
          </a:p>
        </p:txBody>
      </p:sp>
      <p:cxnSp>
        <p:nvCxnSpPr>
          <p:cNvPr id="40" name="Connector 15"/>
          <p:cNvCxnSpPr/>
          <p:nvPr/>
        </p:nvCxnSpPr>
        <p:spPr>
          <a:xfrm>
            <a:off x="6554162" y="2284030"/>
            <a:ext cx="0" cy="4625613"/>
          </a:xfrm>
          <a:prstGeom prst="line">
            <a:avLst/>
          </a:prstGeom>
          <a:ln w="19050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1" name="TextBox 16"/>
          <p:cNvSpPr txBox="true"/>
          <p:nvPr/>
        </p:nvSpPr>
        <p:spPr>
          <a:xfrm rot="0">
            <a:off x="1297192" y="1804349"/>
            <a:ext cx="4414526" cy="1203960"/>
          </a:xfrm>
          <a:prstGeom prst="rect">
            <a:avLst/>
          </a:prstGeom>
          <a:ln/>
        </p:spPr>
        <p:txBody>
          <a:bodyPr vert="horz" wrap="square" lIns="123825" tIns="0" rIns="57150" bIns="0" rtlCol="false" anchor="t" anchorCtr="fals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由独活、桑寄生、杜仲、牛膝等组成，具有祛风除湿、补益肝肾功效，特别适用于寒湿痹阻型腰腿痛，能缓解关节冷痛、僵硬症状。</a:t>
            </a:r>
            <a:endParaRPr/>
          </a:p>
        </p:txBody>
      </p:sp>
      <p:sp>
        <p:nvSpPr>
          <p:cNvPr id="42" name="TextBox 17"/>
          <p:cNvSpPr txBox="true"/>
          <p:nvPr/>
        </p:nvSpPr>
        <p:spPr>
          <a:xfrm rot="0">
            <a:off x="1297192" y="3543470"/>
            <a:ext cx="4414526" cy="1218548"/>
          </a:xfrm>
          <a:prstGeom prst="rect">
            <a:avLst/>
          </a:prstGeom>
          <a:noFill/>
          <a:ln/>
        </p:spPr>
        <p:txBody>
          <a:bodyPr vert="horz" wrap="square" lIns="123825" tIns="0" rIns="57150" bIns="0" rtlCol="false" anchor="t" anchorCtr="fals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以附子、干姜为主药，配伍桂枝、白术等，强力温阳散寒，适用于寒邪直中经络导致的剧烈冷痛，需严格掌握附子煎煮方法和用量。</a:t>
            </a:r>
            <a:endParaRPr/>
          </a:p>
        </p:txBody>
      </p:sp>
      <p:sp>
        <p:nvSpPr>
          <p:cNvPr id="43" name="TextBox 18"/>
          <p:cNvSpPr txBox="true"/>
          <p:nvPr/>
        </p:nvSpPr>
        <p:spPr>
          <a:xfrm rot="0">
            <a:off x="1297192" y="5282464"/>
            <a:ext cx="4414526" cy="1215852"/>
          </a:xfrm>
          <a:prstGeom prst="rect">
            <a:avLst/>
          </a:prstGeom>
          <a:noFill/>
          <a:ln/>
        </p:spPr>
        <p:txBody>
          <a:bodyPr vert="horz" wrap="square" lIns="123825" tIns="0" rIns="57150" bIns="0" rtlCol="false" anchor="t" anchorCtr="fals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含当归、桂枝、细辛等，擅长温经通脉，改善四肢厥冷、遇寒加重的血虚寒凝证，适合长期手脚冰凉的老年患者。</a:t>
            </a:r>
            <a:endParaRPr/>
          </a:p>
        </p:txBody>
      </p:sp>
      <p:sp>
        <p:nvSpPr>
          <p:cNvPr id="44" name="TextBox 19"/>
          <p:cNvSpPr txBox="true"/>
          <p:nvPr/>
        </p:nvSpPr>
        <p:spPr>
          <a:xfrm rot="0">
            <a:off x="6865764" y="2477197"/>
            <a:ext cx="4416675" cy="1231684"/>
          </a:xfrm>
          <a:prstGeom prst="rect">
            <a:avLst/>
          </a:prstGeom>
          <a:noFill/>
          <a:ln/>
        </p:spPr>
        <p:txBody>
          <a:bodyPr vert="horz" wrap="square" lIns="123825" tIns="0" rIns="57150" bIns="0" rtlCol="false" anchor="t" anchorCtr="fals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由熟地、肉桂、麻黄等组成，温阳补血、散寒通滞，主治阴疽属阳虚寒凝证，对慢性寒性关节肿痛有显著效果。</a:t>
            </a:r>
            <a:endParaRPr/>
          </a:p>
        </p:txBody>
      </p:sp>
      <p:sp>
        <p:nvSpPr>
          <p:cNvPr id="45" name="TextBox 20"/>
          <p:cNvSpPr txBox="true"/>
          <p:nvPr/>
        </p:nvSpPr>
        <p:spPr>
          <a:xfrm rot="0">
            <a:off x="6865764" y="4518000"/>
            <a:ext cx="4416675" cy="1144609"/>
          </a:xfrm>
          <a:prstGeom prst="rect">
            <a:avLst/>
          </a:prstGeom>
          <a:noFill/>
          <a:ln/>
        </p:spPr>
        <p:txBody>
          <a:bodyPr vert="horz" wrap="square" lIns="123825" tIns="0" rIns="57150" bIns="0" rtlCol="false" anchor="t" anchorCtr="fals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以制川乌、麻黄为君药，配伍黄芪、芍药，专治寒湿痹痛急性发作，止痛效果显著但需专业医师指导使用。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blipFill dpi="0" rotWithShape="true">
          <a:blip r:embed="rId1">
            <a:alphaModFix amt="100000"/>
          </a:blip>
          <a:srcRect/>
          <a:stretch>
            <a:fillRect l="0" t="0" r="0" b="0"/>
          </a:stretch>
        </a:blipFill>
      </p:bgPr>
    </p:bg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AutoShape 2"/>
          <p:cNvSpPr/>
          <p:nvPr/>
        </p:nvSpPr>
        <p:spPr>
          <a:xfrm rot="0">
            <a:off x="578633" y="3934362"/>
            <a:ext cx="2891725" cy="2289021"/>
          </a:xfrm>
          <a:prstGeom prst="rect">
            <a:avLst/>
          </a:prstGeom>
          <a:solidFill>
            <a:schemeClr val="lt2">
              <a:alpha val="100000"/>
            </a:schemeClr>
          </a:solidFill>
          <a:ln/>
        </p:spPr>
        <p:txBody>
          <a:bodyPr/>
          <a:p>
            <a:pPr/>
            <a:endParaRPr/>
          </a:p>
        </p:txBody>
      </p:sp>
      <p:sp>
        <p:nvSpPr>
          <p:cNvPr id="48" name="AutoShape 3"/>
          <p:cNvSpPr/>
          <p:nvPr/>
        </p:nvSpPr>
        <p:spPr>
          <a:xfrm rot="0">
            <a:off x="578633" y="1489452"/>
            <a:ext cx="2891725" cy="2289021"/>
          </a:xfrm>
          <a:prstGeom prst="rect">
            <a:avLst/>
          </a:prstGeom>
          <a:solidFill>
            <a:schemeClr val="lt2">
              <a:alpha val="100000"/>
            </a:schemeClr>
          </a:solidFill>
          <a:ln/>
        </p:spPr>
        <p:txBody>
          <a:bodyPr/>
          <a:p>
            <a:pPr/>
            <a:endParaRPr/>
          </a:p>
        </p:txBody>
      </p:sp>
      <p:sp>
        <p:nvSpPr>
          <p:cNvPr id="49" name="TextBox 4"/>
          <p:cNvSpPr txBox="true"/>
          <p:nvPr/>
        </p:nvSpPr>
        <p:spPr>
          <a:xfrm rot="0">
            <a:off x="476023" y="265328"/>
            <a:ext cx="11239500" cy="914400"/>
          </a:xfrm>
          <a:prstGeom prst="rect">
            <a:avLst/>
          </a:prstGeom>
          <a:ln/>
        </p:spPr>
        <p:txBody>
          <a:bodyPr vert="horz" wrap="square" lIns="123825" tIns="123825" rIns="57150" bIns="123825" rtlCol="false" anchor="ctr" anchorCtr="fals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true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活血化瘀药物配伍</a:t>
            </a:r>
            <a:endParaRPr/>
          </a:p>
        </p:txBody>
      </p:sp>
      <p:sp>
        <p:nvSpPr>
          <p:cNvPr id="50" name="AutoShape 5"/>
          <p:cNvSpPr/>
          <p:nvPr/>
        </p:nvSpPr>
        <p:spPr>
          <a:xfrm rot="0">
            <a:off x="6698935" y="1489452"/>
            <a:ext cx="2914650" cy="2914650"/>
          </a:xfrm>
          <a:prstGeom prst="rect">
            <a:avLst/>
          </a:prstGeom>
          <a:solidFill>
            <a:schemeClr val="accent1">
              <a:alpha val="20000"/>
            </a:schemeClr>
          </a:solidFill>
          <a:ln/>
        </p:spPr>
        <p:txBody>
          <a:bodyPr/>
          <a:p>
            <a:pPr/>
            <a:endParaRPr/>
          </a:p>
        </p:txBody>
      </p:sp>
      <p:sp>
        <p:nvSpPr>
          <p:cNvPr id="51" name="AutoShape 6"/>
          <p:cNvSpPr/>
          <p:nvPr/>
        </p:nvSpPr>
        <p:spPr>
          <a:xfrm rot="0">
            <a:off x="9780389" y="1489452"/>
            <a:ext cx="1714500" cy="2914650"/>
          </a:xfrm>
          <a:prstGeom prst="rect">
            <a:avLst/>
          </a:prstGeom>
          <a:solidFill>
            <a:schemeClr val="accent2">
              <a:alpha val="20000"/>
              <a:lumMod val="75000"/>
            </a:schemeClr>
          </a:solidFill>
          <a:ln/>
        </p:spPr>
        <p:txBody>
          <a:bodyPr/>
          <a:p>
            <a:pPr/>
            <a:endParaRPr/>
          </a:p>
        </p:txBody>
      </p:sp>
      <p:sp>
        <p:nvSpPr>
          <p:cNvPr id="52" name="AutoShape 7"/>
          <p:cNvSpPr/>
          <p:nvPr/>
        </p:nvSpPr>
        <p:spPr>
          <a:xfrm rot="0">
            <a:off x="6698935" y="4585077"/>
            <a:ext cx="2914650" cy="1619250"/>
          </a:xfrm>
          <a:prstGeom prst="rect">
            <a:avLst/>
          </a:prstGeom>
          <a:solidFill>
            <a:schemeClr val="accent4">
              <a:alpha val="20000"/>
            </a:schemeClr>
          </a:solidFill>
          <a:ln/>
        </p:spPr>
        <p:txBody>
          <a:bodyPr/>
          <a:p>
            <a:pPr/>
            <a:endParaRPr/>
          </a:p>
        </p:txBody>
      </p:sp>
      <p:sp>
        <p:nvSpPr>
          <p:cNvPr id="53" name="AutoShape 8"/>
          <p:cNvSpPr/>
          <p:nvPr/>
        </p:nvSpPr>
        <p:spPr>
          <a:xfrm rot="0">
            <a:off x="9780389" y="4585077"/>
            <a:ext cx="1714500" cy="1619250"/>
          </a:xfrm>
          <a:prstGeom prst="rect">
            <a:avLst/>
          </a:prstGeom>
          <a:solidFill>
            <a:schemeClr val="accent1">
              <a:alpha val="20000"/>
            </a:schemeClr>
          </a:solidFill>
          <a:ln/>
        </p:spPr>
        <p:txBody>
          <a:bodyPr/>
          <a:p>
            <a:pPr/>
            <a:endParaRPr/>
          </a:p>
        </p:txBody>
      </p:sp>
      <p:pic>
        <p:nvPicPr>
          <p:cNvPr id="54" name="Picture 9"/>
          <p:cNvPicPr>
            <a:picLocks noChangeAspect="true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 rot="0" flipH="false">
            <a:off x="6784660" y="1575177"/>
            <a:ext cx="2743200" cy="2743200"/>
          </a:xfrm>
          <a:prstGeom prst="rect">
            <a:avLst/>
          </a:prstGeom>
        </p:spPr>
      </p:pic>
      <p:pic>
        <p:nvPicPr>
          <p:cNvPr id="55" name="Picture 10"/>
          <p:cNvPicPr>
            <a:picLocks noChangeAspect="true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 rot="0" flipH="false">
            <a:off x="6784660" y="4670802"/>
            <a:ext cx="2743200" cy="1447800"/>
          </a:xfrm>
          <a:prstGeom prst="rect">
            <a:avLst/>
          </a:prstGeom>
        </p:spPr>
      </p:pic>
      <p:pic>
        <p:nvPicPr>
          <p:cNvPr id="56" name="Picture 11"/>
          <p:cNvPicPr>
            <a:picLocks noChangeAspect="true"/>
          </p:cNvPicPr>
          <p:nvPr/>
        </p:nvPicPr>
        <p:blipFill>
          <a:blip r:embed="rId4">
            <a:alphaModFix amt="100000"/>
          </a:blip>
          <a:srcRect/>
          <a:stretch>
            <a:fillRect/>
          </a:stretch>
        </p:blipFill>
        <p:spPr>
          <a:xfrm rot="0" flipH="false">
            <a:off x="9866114" y="1575177"/>
            <a:ext cx="1543050" cy="2743200"/>
          </a:xfrm>
          <a:prstGeom prst="rect">
            <a:avLst/>
          </a:prstGeom>
        </p:spPr>
      </p:pic>
      <p:sp>
        <p:nvSpPr>
          <p:cNvPr id="57" name="AutoShape 12"/>
          <p:cNvSpPr/>
          <p:nvPr/>
        </p:nvSpPr>
        <p:spPr>
          <a:xfrm rot="0">
            <a:off x="9866114" y="4670802"/>
            <a:ext cx="1543050" cy="1447800"/>
          </a:xfrm>
          <a:prstGeom prst="rect">
            <a:avLst/>
          </a:prstGeom>
          <a:solidFill>
            <a:schemeClr val="accent1">
              <a:alpha val="100000"/>
            </a:schemeClr>
          </a:solidFill>
          <a:ln/>
        </p:spPr>
        <p:txBody>
          <a:bodyPr/>
          <a:p>
            <a:pPr/>
            <a:endParaRPr/>
          </a:p>
        </p:txBody>
      </p:sp>
      <p:sp>
        <p:nvSpPr>
          <p:cNvPr id="58" name="Freeform 13"/>
          <p:cNvSpPr/>
          <p:nvPr/>
        </p:nvSpPr>
        <p:spPr>
          <a:xfrm rot="0">
            <a:off x="10232888" y="5037575"/>
            <a:ext cx="809504" cy="809504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800" y="79486"/>
                </a:moveTo>
                <a:cubicBezTo>
                  <a:pt x="152800" y="79486"/>
                  <a:pt x="133750" y="38891"/>
                  <a:pt x="90888" y="38891"/>
                </a:cubicBezTo>
                <a:cubicBezTo>
                  <a:pt x="44053" y="38891"/>
                  <a:pt x="19450" y="78581"/>
                  <a:pt x="19450" y="118262"/>
                </a:cubicBezTo>
                <a:cubicBezTo>
                  <a:pt x="19450" y="184147"/>
                  <a:pt x="152800" y="265900"/>
                  <a:pt x="152800" y="265900"/>
                </a:cubicBezTo>
                <a:cubicBezTo>
                  <a:pt x="152800" y="265900"/>
                  <a:pt x="285350" y="184937"/>
                  <a:pt x="285350" y="118262"/>
                </a:cubicBezTo>
                <a:cubicBezTo>
                  <a:pt x="285350" y="77781"/>
                  <a:pt x="259956" y="38891"/>
                  <a:pt x="214713" y="38891"/>
                </a:cubicBezTo>
                <a:cubicBezTo>
                  <a:pt x="169469" y="38891"/>
                  <a:pt x="152800" y="79486"/>
                  <a:pt x="152800" y="79486"/>
                </a:cubicBezTo>
              </a:path>
            </a:pathLst>
          </a:custGeom>
          <a:solidFill>
            <a:schemeClr val="accent1">
              <a:alpha val="100000"/>
              <a:lumMod val="50000"/>
            </a:schemeClr>
          </a:solidFill>
          <a:ln/>
        </p:spPr>
        <p:txBody>
          <a:bodyPr/>
          <a:p>
            <a:pPr/>
            <a:endParaRPr/>
          </a:p>
        </p:txBody>
      </p:sp>
      <p:sp>
        <p:nvSpPr>
          <p:cNvPr id="59" name="TextBox 14"/>
          <p:cNvSpPr txBox="true"/>
          <p:nvPr/>
        </p:nvSpPr>
        <p:spPr>
          <a:xfrm rot="0">
            <a:off x="1382164" y="1579985"/>
            <a:ext cx="2088193" cy="397304"/>
          </a:xfrm>
          <a:prstGeom prst="rect">
            <a:avLst/>
          </a:prstGeom>
          <a:noFill/>
          <a:ln/>
        </p:spPr>
        <p:txBody>
          <a:bodyPr vert="horz" wrap="square" lIns="0" tIns="0" rIns="0" bIns="0" rtlCol="false" anchor="ctr" anchorCtr="false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1599" b="true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身痛逐瘀汤</a:t>
            </a:r>
            <a:endParaRPr/>
          </a:p>
        </p:txBody>
      </p:sp>
      <p:sp>
        <p:nvSpPr>
          <p:cNvPr id="60" name="AutoShape 15"/>
          <p:cNvSpPr/>
          <p:nvPr/>
        </p:nvSpPr>
        <p:spPr>
          <a:xfrm rot="5400000">
            <a:off x="667791" y="1400294"/>
            <a:ext cx="540270" cy="718585"/>
          </a:xfrm>
          <a:prstGeom prst="round1Rect">
            <a:avLst>
              <a:gd name="adj" fmla="val 47297"/>
            </a:avLst>
          </a:prstGeom>
          <a:solidFill>
            <a:schemeClr val="accent1">
              <a:alpha val="20000"/>
            </a:schemeClr>
          </a:solidFill>
          <a:ln/>
        </p:spPr>
        <p:txBody>
          <a:bodyPr/>
          <a:p>
            <a:pPr/>
            <a:endParaRPr/>
          </a:p>
        </p:txBody>
      </p:sp>
      <p:sp>
        <p:nvSpPr>
          <p:cNvPr id="61" name="TextBox 16"/>
          <p:cNvSpPr txBox="true"/>
          <p:nvPr/>
        </p:nvSpPr>
        <p:spPr>
          <a:xfrm rot="0">
            <a:off x="756538" y="2137578"/>
            <a:ext cx="2527745" cy="1395400"/>
          </a:xfrm>
          <a:prstGeom prst="rect">
            <a:avLst/>
          </a:prstGeom>
          <a:noFill/>
          <a:ln/>
        </p:spPr>
        <p:txBody>
          <a:bodyPr vert="horz" wrap="square" lIns="0" tIns="0" rIns="0" bIns="0" rtlCol="false" anchor="t" anchorCtr="false">
            <a:noAutofit/>
          </a:bodyPr>
          <a:lstStyle/>
          <a:p>
            <a:pPr algn="just">
              <a:lnSpc>
                <a:spcPct val="114999"/>
              </a:lnSpc>
              <a:spcBef>
                <a:spcPts val="375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包含川芎、当归、桃仁、红花等活血药，配合羌活、秦艽祛风除湿，主治气滞血瘀型疼痛，对刺痛固定、夜间加重的症状效果显著。</a:t>
            </a:r>
            <a:endParaRPr/>
          </a:p>
        </p:txBody>
      </p:sp>
      <p:sp>
        <p:nvSpPr>
          <p:cNvPr id="62" name="AutoShape 17"/>
          <p:cNvSpPr/>
          <p:nvPr/>
        </p:nvSpPr>
        <p:spPr>
          <a:xfrm rot="5400000">
            <a:off x="658476" y="1409609"/>
            <a:ext cx="492364" cy="652050"/>
          </a:xfrm>
          <a:prstGeom prst="round1Rect">
            <a:avLst>
              <a:gd name="adj" fmla="val 47297"/>
            </a:avLst>
          </a:prstGeom>
          <a:solidFill>
            <a:schemeClr val="accent2">
              <a:alpha val="100000"/>
            </a:schemeClr>
          </a:solidFill>
          <a:ln/>
        </p:spPr>
        <p:txBody>
          <a:bodyPr/>
          <a:p>
            <a:pPr/>
            <a:endParaRPr/>
          </a:p>
        </p:txBody>
      </p:sp>
      <p:sp>
        <p:nvSpPr>
          <p:cNvPr id="63" name="TextBox 18"/>
          <p:cNvSpPr txBox="true"/>
          <p:nvPr/>
        </p:nvSpPr>
        <p:spPr>
          <a:xfrm rot="0">
            <a:off x="597683" y="1575177"/>
            <a:ext cx="559462" cy="340994"/>
          </a:xfrm>
          <a:prstGeom prst="rect">
            <a:avLst/>
          </a:prstGeom>
          <a:ln/>
        </p:spPr>
        <p:txBody>
          <a:bodyPr vert="horz" wrap="square" lIns="76200" tIns="0" rIns="57150" bIns="0" rtlCol="false" anchor="ctr" anchorCtr="fals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100" b="true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01</a:t>
            </a:r>
            <a:endParaRPr/>
          </a:p>
        </p:txBody>
      </p:sp>
      <p:sp>
        <p:nvSpPr>
          <p:cNvPr id="64" name="AutoShape 19"/>
          <p:cNvSpPr/>
          <p:nvPr/>
        </p:nvSpPr>
        <p:spPr>
          <a:xfrm rot="0">
            <a:off x="3628068" y="1489452"/>
            <a:ext cx="2891725" cy="2289021"/>
          </a:xfrm>
          <a:prstGeom prst="rect">
            <a:avLst/>
          </a:prstGeom>
          <a:solidFill>
            <a:schemeClr val="lt2">
              <a:alpha val="100000"/>
            </a:schemeClr>
          </a:solidFill>
          <a:ln/>
        </p:spPr>
        <p:txBody>
          <a:bodyPr/>
          <a:p>
            <a:pPr/>
            <a:endParaRPr/>
          </a:p>
        </p:txBody>
      </p:sp>
      <p:sp>
        <p:nvSpPr>
          <p:cNvPr id="65" name="TextBox 20"/>
          <p:cNvSpPr txBox="true"/>
          <p:nvPr/>
        </p:nvSpPr>
        <p:spPr>
          <a:xfrm rot="0">
            <a:off x="4431599" y="1579985"/>
            <a:ext cx="2037145" cy="397304"/>
          </a:xfrm>
          <a:prstGeom prst="rect">
            <a:avLst/>
          </a:prstGeom>
          <a:noFill/>
          <a:ln/>
        </p:spPr>
        <p:txBody>
          <a:bodyPr vert="horz" wrap="square" lIns="0" tIns="0" rIns="0" bIns="0" rtlCol="false" anchor="ctr" anchorCtr="false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1599" b="true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桃红四物汤</a:t>
            </a:r>
            <a:endParaRPr/>
          </a:p>
        </p:txBody>
      </p:sp>
      <p:sp>
        <p:nvSpPr>
          <p:cNvPr id="66" name="AutoShape 21"/>
          <p:cNvSpPr/>
          <p:nvPr/>
        </p:nvSpPr>
        <p:spPr>
          <a:xfrm rot="5400000">
            <a:off x="3717225" y="1400294"/>
            <a:ext cx="540270" cy="718585"/>
          </a:xfrm>
          <a:prstGeom prst="round1Rect">
            <a:avLst>
              <a:gd name="adj" fmla="val 47297"/>
            </a:avLst>
          </a:prstGeom>
          <a:solidFill>
            <a:schemeClr val="accent2">
              <a:alpha val="20000"/>
              <a:lumMod val="75000"/>
            </a:schemeClr>
          </a:solidFill>
          <a:ln/>
        </p:spPr>
        <p:txBody>
          <a:bodyPr/>
          <a:p>
            <a:pPr/>
            <a:endParaRPr/>
          </a:p>
        </p:txBody>
      </p:sp>
      <p:sp>
        <p:nvSpPr>
          <p:cNvPr id="67" name="TextBox 22"/>
          <p:cNvSpPr txBox="true"/>
          <p:nvPr/>
        </p:nvSpPr>
        <p:spPr>
          <a:xfrm rot="0">
            <a:off x="3805973" y="2137578"/>
            <a:ext cx="2527745" cy="1395400"/>
          </a:xfrm>
          <a:prstGeom prst="rect">
            <a:avLst/>
          </a:prstGeom>
          <a:noFill/>
          <a:ln/>
        </p:spPr>
        <p:txBody>
          <a:bodyPr vert="horz" wrap="square" lIns="0" tIns="0" rIns="0" bIns="0" rtlCol="false" anchor="t" anchorCtr="false">
            <a:noAutofit/>
          </a:bodyPr>
          <a:lstStyle/>
          <a:p>
            <a:pPr algn="just">
              <a:lnSpc>
                <a:spcPct val="114999"/>
              </a:lnSpc>
              <a:spcBef>
                <a:spcPts val="375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在四物汤基础上加桃仁、红花，增强活血化瘀之力，适用于兼有血虚的血瘀证，改善局部青紫、肿胀。</a:t>
            </a:r>
            <a:endParaRPr/>
          </a:p>
        </p:txBody>
      </p:sp>
      <p:sp>
        <p:nvSpPr>
          <p:cNvPr id="68" name="AutoShape 23"/>
          <p:cNvSpPr/>
          <p:nvPr/>
        </p:nvSpPr>
        <p:spPr>
          <a:xfrm rot="5400000">
            <a:off x="3707910" y="1409609"/>
            <a:ext cx="492364" cy="652050"/>
          </a:xfrm>
          <a:prstGeom prst="round1Rect">
            <a:avLst>
              <a:gd name="adj" fmla="val 47297"/>
            </a:avLst>
          </a:prstGeom>
          <a:solidFill>
            <a:schemeClr val="accent2">
              <a:alpha val="100000"/>
              <a:lumMod val="75000"/>
            </a:schemeClr>
          </a:solidFill>
          <a:ln/>
        </p:spPr>
        <p:txBody>
          <a:bodyPr/>
          <a:p>
            <a:pPr/>
            <a:endParaRPr/>
          </a:p>
        </p:txBody>
      </p:sp>
      <p:sp>
        <p:nvSpPr>
          <p:cNvPr id="69" name="TextBox 24"/>
          <p:cNvSpPr txBox="true"/>
          <p:nvPr/>
        </p:nvSpPr>
        <p:spPr>
          <a:xfrm rot="0">
            <a:off x="1382164" y="4024895"/>
            <a:ext cx="2037145" cy="397304"/>
          </a:xfrm>
          <a:prstGeom prst="rect">
            <a:avLst/>
          </a:prstGeom>
          <a:noFill/>
          <a:ln/>
        </p:spPr>
        <p:txBody>
          <a:bodyPr vert="horz" wrap="square" lIns="0" tIns="0" rIns="0" bIns="0" rtlCol="false" anchor="ctr" anchorCtr="false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1599" b="true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血府逐瘀汤</a:t>
            </a:r>
            <a:endParaRPr/>
          </a:p>
        </p:txBody>
      </p:sp>
      <p:sp>
        <p:nvSpPr>
          <p:cNvPr id="70" name="AutoShape 25"/>
          <p:cNvSpPr/>
          <p:nvPr/>
        </p:nvSpPr>
        <p:spPr>
          <a:xfrm rot="5400000">
            <a:off x="667791" y="3845204"/>
            <a:ext cx="540270" cy="718585"/>
          </a:xfrm>
          <a:prstGeom prst="round1Rect">
            <a:avLst>
              <a:gd name="adj" fmla="val 47297"/>
            </a:avLst>
          </a:prstGeom>
          <a:solidFill>
            <a:schemeClr val="accent3">
              <a:alpha val="20000"/>
              <a:lumMod val="75000"/>
            </a:schemeClr>
          </a:solidFill>
          <a:ln/>
        </p:spPr>
        <p:txBody>
          <a:bodyPr/>
          <a:p>
            <a:pPr/>
            <a:endParaRPr/>
          </a:p>
        </p:txBody>
      </p:sp>
      <p:sp>
        <p:nvSpPr>
          <p:cNvPr id="71" name="TextBox 26"/>
          <p:cNvSpPr txBox="true"/>
          <p:nvPr/>
        </p:nvSpPr>
        <p:spPr>
          <a:xfrm rot="0">
            <a:off x="756538" y="4582488"/>
            <a:ext cx="2527745" cy="1395400"/>
          </a:xfrm>
          <a:prstGeom prst="rect">
            <a:avLst/>
          </a:prstGeom>
          <a:noFill/>
          <a:ln/>
        </p:spPr>
        <p:txBody>
          <a:bodyPr vert="horz" wrap="square" lIns="0" tIns="0" rIns="0" bIns="0" rtlCol="false" anchor="t" anchorCtr="false">
            <a:noAutofit/>
          </a:bodyPr>
          <a:lstStyle/>
          <a:p>
            <a:pPr algn="just">
              <a:lnSpc>
                <a:spcPct val="114999"/>
              </a:lnSpc>
              <a:spcBef>
                <a:spcPts val="375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以柴胡、枳壳行气，配合当归、生地、牛膝等，针对胸胁腰腿瘀血疼痛，对伴有情志不畅的患者尤为适宜。</a:t>
            </a:r>
            <a:endParaRPr/>
          </a:p>
        </p:txBody>
      </p:sp>
      <p:sp>
        <p:nvSpPr>
          <p:cNvPr id="72" name="AutoShape 27"/>
          <p:cNvSpPr/>
          <p:nvPr/>
        </p:nvSpPr>
        <p:spPr>
          <a:xfrm rot="5400000">
            <a:off x="658476" y="3854519"/>
            <a:ext cx="492364" cy="652050"/>
          </a:xfrm>
          <a:prstGeom prst="round1Rect">
            <a:avLst>
              <a:gd name="adj" fmla="val 47297"/>
            </a:avLst>
          </a:prstGeom>
          <a:solidFill>
            <a:schemeClr val="accent3">
              <a:alpha val="100000"/>
              <a:lumMod val="75000"/>
            </a:schemeClr>
          </a:solidFill>
          <a:ln/>
        </p:spPr>
        <p:txBody>
          <a:bodyPr/>
          <a:p>
            <a:pPr/>
            <a:endParaRPr/>
          </a:p>
        </p:txBody>
      </p:sp>
      <p:sp>
        <p:nvSpPr>
          <p:cNvPr id="73" name="AutoShape 28"/>
          <p:cNvSpPr/>
          <p:nvPr/>
        </p:nvSpPr>
        <p:spPr>
          <a:xfrm rot="0">
            <a:off x="3628068" y="3934362"/>
            <a:ext cx="2891725" cy="2289021"/>
          </a:xfrm>
          <a:prstGeom prst="rect">
            <a:avLst/>
          </a:prstGeom>
          <a:solidFill>
            <a:schemeClr val="lt2">
              <a:alpha val="100000"/>
            </a:schemeClr>
          </a:solidFill>
          <a:ln/>
        </p:spPr>
        <p:txBody>
          <a:bodyPr/>
          <a:p>
            <a:pPr/>
            <a:endParaRPr/>
          </a:p>
        </p:txBody>
      </p:sp>
      <p:sp>
        <p:nvSpPr>
          <p:cNvPr id="74" name="TextBox 29"/>
          <p:cNvSpPr txBox="true"/>
          <p:nvPr/>
        </p:nvSpPr>
        <p:spPr>
          <a:xfrm rot="0">
            <a:off x="4431599" y="4024895"/>
            <a:ext cx="2037145" cy="397304"/>
          </a:xfrm>
          <a:prstGeom prst="rect">
            <a:avLst/>
          </a:prstGeom>
          <a:noFill/>
          <a:ln/>
        </p:spPr>
        <p:txBody>
          <a:bodyPr vert="horz" wrap="square" lIns="0" tIns="0" rIns="0" bIns="0" rtlCol="false" anchor="ctr" anchorCtr="false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1599" b="true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补阳还五汤</a:t>
            </a:r>
            <a:endParaRPr/>
          </a:p>
        </p:txBody>
      </p:sp>
      <p:sp>
        <p:nvSpPr>
          <p:cNvPr id="75" name="AutoShape 30"/>
          <p:cNvSpPr/>
          <p:nvPr/>
        </p:nvSpPr>
        <p:spPr>
          <a:xfrm rot="5400000">
            <a:off x="3717225" y="3845204"/>
            <a:ext cx="540270" cy="718585"/>
          </a:xfrm>
          <a:prstGeom prst="round1Rect">
            <a:avLst>
              <a:gd name="adj" fmla="val 47297"/>
            </a:avLst>
          </a:prstGeom>
          <a:solidFill>
            <a:schemeClr val="accent4">
              <a:alpha val="20000"/>
              <a:lumMod val="75000"/>
            </a:schemeClr>
          </a:solidFill>
          <a:ln/>
        </p:spPr>
        <p:txBody>
          <a:bodyPr/>
          <a:p>
            <a:pPr/>
            <a:endParaRPr/>
          </a:p>
        </p:txBody>
      </p:sp>
      <p:sp>
        <p:nvSpPr>
          <p:cNvPr id="76" name="TextBox 31"/>
          <p:cNvSpPr txBox="true"/>
          <p:nvPr/>
        </p:nvSpPr>
        <p:spPr>
          <a:xfrm rot="0">
            <a:off x="3805973" y="4582488"/>
            <a:ext cx="2527745" cy="1395400"/>
          </a:xfrm>
          <a:prstGeom prst="rect">
            <a:avLst/>
          </a:prstGeom>
          <a:noFill/>
          <a:ln/>
        </p:spPr>
        <p:txBody>
          <a:bodyPr vert="horz" wrap="square" lIns="0" tIns="0" rIns="0" bIns="0" rtlCol="false" anchor="t" anchorCtr="false">
            <a:noAutofit/>
          </a:bodyPr>
          <a:lstStyle/>
          <a:p>
            <a:pPr algn="just">
              <a:lnSpc>
                <a:spcPct val="114999"/>
              </a:lnSpc>
              <a:spcBef>
                <a:spcPts val="375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重用黄芪补气，配伍当归尾、赤芍等，主治气虚血瘀证，对中风后遗症或久病体虚的瘀血疼痛有独特疗效。</a:t>
            </a:r>
            <a:endParaRPr/>
          </a:p>
        </p:txBody>
      </p:sp>
      <p:sp>
        <p:nvSpPr>
          <p:cNvPr id="77" name="AutoShape 32"/>
          <p:cNvSpPr/>
          <p:nvPr/>
        </p:nvSpPr>
        <p:spPr>
          <a:xfrm rot="5400000">
            <a:off x="3707910" y="3854519"/>
            <a:ext cx="492364" cy="652050"/>
          </a:xfrm>
          <a:prstGeom prst="round1Rect">
            <a:avLst>
              <a:gd name="adj" fmla="val 47297"/>
            </a:avLst>
          </a:prstGeom>
          <a:solidFill>
            <a:schemeClr val="accent4">
              <a:alpha val="100000"/>
              <a:lumMod val="75000"/>
            </a:schemeClr>
          </a:solidFill>
          <a:ln/>
        </p:spPr>
        <p:txBody>
          <a:bodyPr/>
          <a:p>
            <a:pPr/>
            <a:endParaRPr/>
          </a:p>
        </p:txBody>
      </p:sp>
      <p:sp>
        <p:nvSpPr>
          <p:cNvPr id="78" name="TextBox 33"/>
          <p:cNvSpPr txBox="true"/>
          <p:nvPr/>
        </p:nvSpPr>
        <p:spPr>
          <a:xfrm rot="0">
            <a:off x="3647118" y="1575177"/>
            <a:ext cx="559462" cy="340994"/>
          </a:xfrm>
          <a:prstGeom prst="rect">
            <a:avLst/>
          </a:prstGeom>
          <a:ln/>
        </p:spPr>
        <p:txBody>
          <a:bodyPr vert="horz" wrap="square" lIns="76200" tIns="0" rIns="57150" bIns="0" rtlCol="false" anchor="ctr" anchorCtr="fals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100" b="true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02</a:t>
            </a:r>
            <a:endParaRPr/>
          </a:p>
        </p:txBody>
      </p:sp>
      <p:sp>
        <p:nvSpPr>
          <p:cNvPr id="79" name="TextBox 34"/>
          <p:cNvSpPr txBox="true"/>
          <p:nvPr/>
        </p:nvSpPr>
        <p:spPr>
          <a:xfrm rot="0">
            <a:off x="597683" y="4020087"/>
            <a:ext cx="559462" cy="340994"/>
          </a:xfrm>
          <a:prstGeom prst="rect">
            <a:avLst/>
          </a:prstGeom>
          <a:ln/>
        </p:spPr>
        <p:txBody>
          <a:bodyPr vert="horz" wrap="square" lIns="76200" tIns="0" rIns="57150" bIns="0" rtlCol="false" anchor="ctr" anchorCtr="fals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100" b="true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03</a:t>
            </a:r>
            <a:endParaRPr/>
          </a:p>
        </p:txBody>
      </p:sp>
      <p:sp>
        <p:nvSpPr>
          <p:cNvPr id="80" name="TextBox 35"/>
          <p:cNvSpPr txBox="true"/>
          <p:nvPr/>
        </p:nvSpPr>
        <p:spPr>
          <a:xfrm rot="0">
            <a:off x="3647118" y="4020087"/>
            <a:ext cx="559462" cy="340994"/>
          </a:xfrm>
          <a:prstGeom prst="rect">
            <a:avLst/>
          </a:prstGeom>
          <a:ln/>
        </p:spPr>
        <p:txBody>
          <a:bodyPr vert="horz" wrap="square" lIns="76200" tIns="0" rIns="57150" bIns="0" rtlCol="false" anchor="ctr" anchorCtr="fals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100" b="true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04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blipFill dpi="0" rotWithShape="true">
          <a:blip r:embed="rId1">
            <a:alphaModFix amt="100000"/>
          </a:blip>
          <a:srcRect/>
          <a:stretch>
            <a:fillRect l="0" t="0" r="0" b="0"/>
          </a:stretch>
        </a:blipFill>
      </p:bgPr>
    </p:bg>
    <p:spTree>
      <p:nvGrpSpPr>
        <p:cNvPr id="8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AutoShape 2"/>
          <p:cNvSpPr/>
          <p:nvPr/>
        </p:nvSpPr>
        <p:spPr>
          <a:xfrm rot="0">
            <a:off x="2589139" y="4907596"/>
            <a:ext cx="8609341" cy="147826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  <a:ln/>
        </p:spPr>
        <p:txBody>
          <a:bodyPr/>
          <a:p>
            <a:pPr/>
            <a:endParaRPr/>
          </a:p>
        </p:txBody>
      </p:sp>
      <p:sp>
        <p:nvSpPr>
          <p:cNvPr id="83" name="AutoShape 3"/>
          <p:cNvSpPr/>
          <p:nvPr/>
        </p:nvSpPr>
        <p:spPr>
          <a:xfrm rot="0">
            <a:off x="965148" y="3145225"/>
            <a:ext cx="8609341" cy="147826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  <a:ln/>
        </p:spPr>
        <p:txBody>
          <a:bodyPr/>
          <a:p>
            <a:pPr/>
            <a:endParaRPr/>
          </a:p>
        </p:txBody>
      </p:sp>
      <p:sp>
        <p:nvSpPr>
          <p:cNvPr id="84" name="AutoShape 4"/>
          <p:cNvSpPr/>
          <p:nvPr/>
        </p:nvSpPr>
        <p:spPr>
          <a:xfrm rot="0">
            <a:off x="2493889" y="1358958"/>
            <a:ext cx="8609341" cy="147826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  <a:ln/>
        </p:spPr>
        <p:txBody>
          <a:bodyPr/>
          <a:p>
            <a:pPr/>
            <a:endParaRPr/>
          </a:p>
        </p:txBody>
      </p:sp>
      <p:sp>
        <p:nvSpPr>
          <p:cNvPr id="85" name="TextBox 5"/>
          <p:cNvSpPr txBox="true"/>
          <p:nvPr/>
        </p:nvSpPr>
        <p:spPr>
          <a:xfrm rot="0">
            <a:off x="3283333" y="1796843"/>
            <a:ext cx="7497178" cy="972854"/>
          </a:xfrm>
          <a:prstGeom prst="rect">
            <a:avLst/>
          </a:prstGeom>
          <a:ln/>
        </p:spPr>
        <p:txBody>
          <a:bodyPr vert="horz" wrap="square" lIns="114300" tIns="57150" rIns="114300" bIns="57150" rtlCol="false" anchor="t" anchorCtr="false">
            <a:no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以附子、肉桂温肾阳，熟地、山茱萸滋肾阴，配伍杜仲、枸杞等，主治肾阳不足证，改善腰膝酸软、畏寒肢冷。</a:t>
            </a:r>
            <a:endParaRPr/>
          </a:p>
        </p:txBody>
      </p:sp>
      <p:pic>
        <p:nvPicPr>
          <p:cNvPr id="86" name="Picture 6"/>
          <p:cNvPicPr>
            <a:picLocks noChangeAspect="true"/>
          </p:cNvPicPr>
          <p:nvPr/>
        </p:nvPicPr>
        <p:blipFill>
          <a:blip r:embed="rId2"/>
          <a:srcRect l="21659" t="0" r="21659" b="0"/>
          <a:stretch>
            <a:fillRect/>
          </a:stretch>
        </p:blipFill>
        <p:spPr>
          <a:xfrm rot="0">
            <a:off x="1113196" y="1262384"/>
            <a:ext cx="1926336" cy="1682496"/>
          </a:xfrm>
          <a:prstGeom prst="hexagon">
            <a:avLst/>
          </a:prstGeom>
        </p:spPr>
      </p:pic>
      <p:pic>
        <p:nvPicPr>
          <p:cNvPr id="87" name="Picture 7"/>
          <p:cNvPicPr>
            <a:picLocks noChangeAspect="true"/>
          </p:cNvPicPr>
          <p:nvPr/>
        </p:nvPicPr>
        <p:blipFill>
          <a:blip r:embed="rId3"/>
          <a:srcRect l="21659" t="0" r="21659" b="0"/>
          <a:stretch>
            <a:fillRect/>
          </a:stretch>
        </p:blipFill>
        <p:spPr>
          <a:xfrm rot="0">
            <a:off x="9176895" y="3043110"/>
            <a:ext cx="1926336" cy="1682496"/>
          </a:xfrm>
          <a:prstGeom prst="hexagon">
            <a:avLst/>
          </a:prstGeom>
        </p:spPr>
      </p:pic>
      <p:pic>
        <p:nvPicPr>
          <p:cNvPr id="88" name="Picture 8"/>
          <p:cNvPicPr>
            <a:picLocks noChangeAspect="true"/>
          </p:cNvPicPr>
          <p:nvPr/>
        </p:nvPicPr>
        <p:blipFill>
          <a:blip r:embed="rId4"/>
          <a:srcRect l="21659" t="0" r="21659" b="0"/>
          <a:stretch>
            <a:fillRect/>
          </a:stretch>
        </p:blipFill>
        <p:spPr>
          <a:xfrm rot="0">
            <a:off x="1113196" y="4824531"/>
            <a:ext cx="1926336" cy="1682496"/>
          </a:xfrm>
          <a:prstGeom prst="hexagon">
            <a:avLst/>
          </a:prstGeom>
        </p:spPr>
      </p:pic>
      <p:sp>
        <p:nvSpPr>
          <p:cNvPr id="89" name="TextBox 9"/>
          <p:cNvSpPr txBox="true"/>
          <p:nvPr/>
        </p:nvSpPr>
        <p:spPr>
          <a:xfrm rot="0">
            <a:off x="476023" y="265328"/>
            <a:ext cx="11239500" cy="914400"/>
          </a:xfrm>
          <a:prstGeom prst="rect">
            <a:avLst/>
          </a:prstGeom>
          <a:ln/>
        </p:spPr>
        <p:txBody>
          <a:bodyPr vert="horz" wrap="square" lIns="123825" tIns="123825" rIns="57150" bIns="123825" rtlCol="false" anchor="ctr" anchorCtr="fals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true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肝肾双补用药原则</a:t>
            </a:r>
            <a:endParaRPr/>
          </a:p>
        </p:txBody>
      </p:sp>
      <p:sp>
        <p:nvSpPr>
          <p:cNvPr id="90" name="TextBox 10"/>
          <p:cNvSpPr txBox="true"/>
          <p:nvPr/>
        </p:nvSpPr>
        <p:spPr>
          <a:xfrm rot="0">
            <a:off x="3273808" y="1404023"/>
            <a:ext cx="6148089" cy="449970"/>
          </a:xfrm>
          <a:prstGeom prst="rect">
            <a:avLst/>
          </a:prstGeom>
          <a:ln/>
        </p:spPr>
        <p:txBody>
          <a:bodyPr vert="horz" wrap="square" lIns="114300" tIns="57150" rIns="114300" bIns="57150" rtlCol="false" anchor="ctr" anchorCtr="false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true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右归丸</a:t>
            </a:r>
            <a:endParaRPr/>
          </a:p>
        </p:txBody>
      </p:sp>
      <p:sp>
        <p:nvSpPr>
          <p:cNvPr id="91" name="TextBox 11"/>
          <p:cNvSpPr txBox="true"/>
          <p:nvPr/>
        </p:nvSpPr>
        <p:spPr>
          <a:xfrm rot="0">
            <a:off x="1530470" y="3566057"/>
            <a:ext cx="7497178" cy="972854"/>
          </a:xfrm>
          <a:prstGeom prst="rect">
            <a:avLst/>
          </a:prstGeom>
          <a:ln/>
        </p:spPr>
        <p:txBody>
          <a:bodyPr vert="horz" wrap="square" lIns="114300" tIns="57150" rIns="114300" bIns="57150" rtlCol="false" anchor="t" anchorCtr="false">
            <a:no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含黄柏、知母清虚热，配伍龟板、熟地等滋阴，适用于肝肾阴虚火旺证，对骨蒸潮热伴关节疼痛效果显著。</a:t>
            </a:r>
            <a:endParaRPr/>
          </a:p>
        </p:txBody>
      </p:sp>
      <p:sp>
        <p:nvSpPr>
          <p:cNvPr id="92" name="TextBox 12"/>
          <p:cNvSpPr txBox="true"/>
          <p:nvPr/>
        </p:nvSpPr>
        <p:spPr>
          <a:xfrm rot="0">
            <a:off x="1520945" y="3173238"/>
            <a:ext cx="6148089" cy="449970"/>
          </a:xfrm>
          <a:prstGeom prst="rect">
            <a:avLst/>
          </a:prstGeom>
          <a:ln/>
        </p:spPr>
        <p:txBody>
          <a:bodyPr vert="horz" wrap="square" lIns="114300" tIns="57150" rIns="114300" bIns="57150" rtlCol="false" anchor="ctr" anchorCtr="false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true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虎潜丸</a:t>
            </a:r>
            <a:endParaRPr/>
          </a:p>
        </p:txBody>
      </p:sp>
      <p:sp>
        <p:nvSpPr>
          <p:cNvPr id="93" name="TextBox 13"/>
          <p:cNvSpPr txBox="true"/>
          <p:nvPr/>
        </p:nvSpPr>
        <p:spPr>
          <a:xfrm rot="0">
            <a:off x="3325984" y="5352046"/>
            <a:ext cx="7497178" cy="972854"/>
          </a:xfrm>
          <a:prstGeom prst="rect">
            <a:avLst/>
          </a:prstGeom>
          <a:ln/>
        </p:spPr>
        <p:txBody>
          <a:bodyPr vert="horz" wrap="square" lIns="114300" tIns="57150" rIns="114300" bIns="57150" rtlCol="false" anchor="t" anchorCtr="false">
            <a:no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集中熟地、山药、枸杞等纯补真阴，治疗肝肾精血亏虚导致的筋骨萎软无力，需长期服用缓缓收功。</a:t>
            </a:r>
            <a:endParaRPr/>
          </a:p>
        </p:txBody>
      </p:sp>
      <p:sp>
        <p:nvSpPr>
          <p:cNvPr id="94" name="TextBox 14"/>
          <p:cNvSpPr txBox="true"/>
          <p:nvPr/>
        </p:nvSpPr>
        <p:spPr>
          <a:xfrm rot="0">
            <a:off x="3316459" y="4959226"/>
            <a:ext cx="6148089" cy="449970"/>
          </a:xfrm>
          <a:prstGeom prst="rect">
            <a:avLst/>
          </a:prstGeom>
          <a:ln/>
        </p:spPr>
        <p:txBody>
          <a:bodyPr vert="horz" wrap="square" lIns="114300" tIns="57150" rIns="114300" bIns="57150" rtlCol="false" anchor="ctr" anchorCtr="false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true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左归丸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blipFill dpi="0" rotWithShape="true">
          <a:blip r:embed="rId1">
            <a:alphaModFix amt="100000"/>
          </a:blip>
          <a:srcRect/>
          <a:stretch>
            <a:fillRect l="0" t="0" r="0" b="0"/>
          </a:stretch>
        </a:blipFill>
      </p:bgPr>
    </p:bg>
    <p:spTree>
      <p:nvGrpSpPr>
        <p:cNvPr id="9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2"/>
          <p:cNvPicPr>
            <a:picLocks noChangeAspect="true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951046" y="1709087"/>
            <a:ext cx="1114425" cy="1095375"/>
          </a:xfrm>
          <a:prstGeom prst="rect">
            <a:avLst/>
          </a:prstGeom>
        </p:spPr>
      </p:pic>
      <p:sp>
        <p:nvSpPr>
          <p:cNvPr id="97" name="TextBox 3"/>
          <p:cNvSpPr txBox="true"/>
          <p:nvPr/>
        </p:nvSpPr>
        <p:spPr>
          <a:xfrm rot="0">
            <a:off x="516863" y="1852371"/>
            <a:ext cx="1982792" cy="808807"/>
          </a:xfrm>
          <a:prstGeom prst="rect">
            <a:avLst/>
          </a:prstGeom>
          <a:ln/>
        </p:spPr>
        <p:txBody>
          <a:bodyPr vert="horz" wrap="square" lIns="91440" tIns="45720" rIns="91440" bIns="45720" rtlCol="false" anchor="ctr" anchorCtr="false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3000">
                <a:solidFill>
                  <a:srgbClr val="002357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04</a:t>
            </a:r>
            <a:endParaRPr/>
          </a:p>
        </p:txBody>
      </p:sp>
      <p:sp>
        <p:nvSpPr>
          <p:cNvPr id="98" name="TextBox 4"/>
          <p:cNvSpPr txBox="true"/>
          <p:nvPr/>
        </p:nvSpPr>
        <p:spPr>
          <a:xfrm rot="0">
            <a:off x="936962" y="3220473"/>
            <a:ext cx="8246472" cy="2305804"/>
          </a:xfrm>
          <a:prstGeom prst="rect">
            <a:avLst/>
          </a:prstGeom>
          <a:ln/>
        </p:spPr>
        <p:txBody>
          <a:bodyPr vert="horz" wrap="square" lIns="114300" tIns="57150" rIns="114300" bIns="57150" rtlCol="false" anchor="t" anchorCtr="false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4500" b="true">
                <a:solidFill>
                  <a:srgbClr val="002357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居家护理方法</a:t>
            </a:r>
            <a:endParaRPr/>
          </a:p>
        </p:txBody>
      </p:sp>
      <p:sp>
        <p:nvSpPr>
          <p:cNvPr id="99" name="AutoShape 5"/>
          <p:cNvSpPr/>
          <p:nvPr/>
        </p:nvSpPr>
        <p:spPr>
          <a:xfrm rot="0">
            <a:off x="9364826" y="469219"/>
            <a:ext cx="2473866" cy="508573"/>
          </a:xfrm>
          <a:prstGeom prst="rect">
            <a:avLst/>
          </a:prstGeom>
          <a:noFill/>
          <a:ln/>
        </p:spPr>
        <p:txBody>
          <a:bodyPr vert="horz" wrap="square" lIns="66008" tIns="33052" rIns="66008" bIns="33052" rtlCol="false" anchor="t" anchorCtr="false">
            <a:noAutofit/>
          </a:bodyPr>
          <a:lstStyle/>
          <a:p>
            <a:pPr algn="r">
              <a:lnSpc>
                <a:spcPct val="100000"/>
              </a:lnSpc>
              <a:spcBef>
                <a:spcPts val="375"/>
              </a:spcBef>
              <a:defRPr/>
            </a:pPr>
            <a:r>
              <a:rPr lang="en-US" sz="1200">
                <a:solidFill>
                  <a:srgbClr val="8CA3C4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REPORTING</a:t>
            </a:r>
            <a:endParaRPr lang="en-US" sz="1100"/>
          </a:p>
        </p:txBody>
      </p:sp>
      <p:sp>
        <p:nvSpPr>
          <p:cNvPr id="100" name="AutoShape 6"/>
          <p:cNvSpPr/>
          <p:nvPr/>
        </p:nvSpPr>
        <p:spPr>
          <a:xfrm rot="0">
            <a:off x="352425" y="469219"/>
            <a:ext cx="5497697" cy="419156"/>
          </a:xfrm>
          <a:prstGeom prst="rect">
            <a:avLst/>
          </a:prstGeom>
          <a:noFill/>
          <a:ln/>
        </p:spPr>
        <p:txBody>
          <a:bodyPr vert="horz" wrap="square" lIns="66008" tIns="33052" rIns="66008" bIns="33052" rtlCol="false" anchor="t" anchorCtr="false">
            <a:noAutofit/>
          </a:bodyPr>
          <a:lstStyle/>
          <a:p>
            <a:pPr algn="l">
              <a:defRPr/>
            </a:pPr>
            <a:r>
              <a:rPr lang="en-US" sz="1200">
                <a:solidFill>
                  <a:srgbClr val="8CA3C4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https://wenku.baidu.com</a:t>
            </a:r>
            <a:endParaRPr lang="en-US" sz="1100"/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blipFill dpi="0" rotWithShape="true">
          <a:blip r:embed="rId1">
            <a:alphaModFix amt="100000"/>
          </a:blip>
          <a:srcRect/>
          <a:stretch>
            <a:fillRect l="0" t="0" r="0" b="0"/>
          </a:stretch>
        </a:blipFill>
      </p:bgPr>
    </p:bg>
    <p:spTree>
      <p:nvGrpSpPr>
        <p:cNvPr id="10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AutoShape 2"/>
          <p:cNvSpPr/>
          <p:nvPr/>
        </p:nvSpPr>
        <p:spPr>
          <a:xfrm rot="0">
            <a:off x="3873355" y="1664304"/>
            <a:ext cx="638131" cy="638131"/>
          </a:xfrm>
          <a:prstGeom prst="ellipse">
            <a:avLst/>
          </a:prstGeom>
          <a:solidFill>
            <a:schemeClr val="accent1">
              <a:alpha val="20000"/>
            </a:schemeClr>
          </a:solidFill>
          <a:ln/>
        </p:spPr>
        <p:txBody>
          <a:bodyPr/>
          <a:p>
            <a:pPr/>
            <a:endParaRPr/>
          </a:p>
        </p:txBody>
      </p:sp>
      <p:sp>
        <p:nvSpPr>
          <p:cNvPr id="103" name="AutoShape 3"/>
          <p:cNvSpPr/>
          <p:nvPr/>
        </p:nvSpPr>
        <p:spPr>
          <a:xfrm rot="0">
            <a:off x="4008100" y="1799048"/>
            <a:ext cx="368642" cy="368642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txBody>
          <a:bodyPr/>
          <a:p>
            <a:pPr/>
            <a:endParaRPr/>
          </a:p>
        </p:txBody>
      </p:sp>
      <p:sp>
        <p:nvSpPr>
          <p:cNvPr id="104" name="TextBox 4"/>
          <p:cNvSpPr txBox="true"/>
          <p:nvPr/>
        </p:nvSpPr>
        <p:spPr>
          <a:xfrm rot="0">
            <a:off x="4636726" y="1463721"/>
            <a:ext cx="6886575" cy="765904"/>
          </a:xfrm>
          <a:prstGeom prst="rect">
            <a:avLst/>
          </a:prstGeom>
          <a:ln/>
        </p:spPr>
        <p:txBody>
          <a:bodyPr vert="horz" wrap="square" lIns="123825" tIns="123825" rIns="57150" bIns="123825" rtlCol="false" anchor="b" anchorCtr="fals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true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穴位选择精准度</a:t>
            </a:r>
            <a:endParaRPr/>
          </a:p>
        </p:txBody>
      </p:sp>
      <p:sp>
        <p:nvSpPr>
          <p:cNvPr id="105" name="TextBox 5"/>
          <p:cNvSpPr txBox="true"/>
          <p:nvPr/>
        </p:nvSpPr>
        <p:spPr>
          <a:xfrm rot="0">
            <a:off x="4636726" y="2046214"/>
            <a:ext cx="6891292" cy="982033"/>
          </a:xfrm>
          <a:prstGeom prst="rect">
            <a:avLst/>
          </a:prstGeom>
          <a:ln/>
        </p:spPr>
        <p:txBody>
          <a:bodyPr vert="horz" wrap="square" lIns="123825" tIns="123825" rIns="57150" bIns="123825" rtlCol="false" anchor="t" anchorCtr="fals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重点选取足三里、阳陵泉等下肢穴位，每个穴位需准确定位在胫骨前脊下3寸（足三里）或腓骨小头前下方凹陷处（阳陵泉），确保艾热直达病灶。</a:t>
            </a:r>
            <a:endParaRPr/>
          </a:p>
        </p:txBody>
      </p:sp>
      <p:pic>
        <p:nvPicPr>
          <p:cNvPr id="106" name="Picture 6"/>
          <p:cNvPicPr>
            <a:picLocks noChangeAspect="true"/>
          </p:cNvPicPr>
          <p:nvPr/>
        </p:nvPicPr>
        <p:blipFill>
          <a:blip r:embed="rId2">
            <a:alphaModFix amt="100000"/>
          </a:blip>
          <a:srcRect t="23948" b="23948"/>
          <a:stretch>
            <a:fillRect/>
          </a:stretch>
        </p:blipFill>
        <p:spPr>
          <a:xfrm rot="0">
            <a:off x="-1061158" y="1741145"/>
            <a:ext cx="4421505" cy="4421505"/>
          </a:xfrm>
          <a:prstGeom prst="ellipse">
            <a:avLst/>
          </a:prstGeom>
        </p:spPr>
      </p:pic>
      <p:sp>
        <p:nvSpPr>
          <p:cNvPr id="107" name="AutoShape 7"/>
          <p:cNvSpPr/>
          <p:nvPr/>
        </p:nvSpPr>
        <p:spPr>
          <a:xfrm rot="0">
            <a:off x="3873355" y="3384629"/>
            <a:ext cx="638131" cy="638131"/>
          </a:xfrm>
          <a:prstGeom prst="ellipse">
            <a:avLst/>
          </a:prstGeom>
          <a:solidFill>
            <a:schemeClr val="accent1">
              <a:alpha val="20000"/>
            </a:schemeClr>
          </a:solidFill>
          <a:ln/>
        </p:spPr>
        <p:txBody>
          <a:bodyPr/>
          <a:p>
            <a:pPr/>
            <a:endParaRPr/>
          </a:p>
        </p:txBody>
      </p:sp>
      <p:sp>
        <p:nvSpPr>
          <p:cNvPr id="108" name="AutoShape 8"/>
          <p:cNvSpPr/>
          <p:nvPr/>
        </p:nvSpPr>
        <p:spPr>
          <a:xfrm rot="0">
            <a:off x="4008100" y="3519373"/>
            <a:ext cx="368642" cy="368642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txBody>
          <a:bodyPr/>
          <a:p>
            <a:pPr/>
            <a:endParaRPr/>
          </a:p>
        </p:txBody>
      </p:sp>
      <p:sp>
        <p:nvSpPr>
          <p:cNvPr id="109" name="TextBox 9"/>
          <p:cNvSpPr txBox="true"/>
          <p:nvPr/>
        </p:nvSpPr>
        <p:spPr>
          <a:xfrm rot="0">
            <a:off x="4636726" y="3182098"/>
            <a:ext cx="6886575" cy="769800"/>
          </a:xfrm>
          <a:prstGeom prst="rect">
            <a:avLst/>
          </a:prstGeom>
          <a:ln/>
        </p:spPr>
        <p:txBody>
          <a:bodyPr vert="horz" wrap="square" lIns="123825" tIns="123825" rIns="57150" bIns="123825" rtlCol="false" anchor="b" anchorCtr="fals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true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施灸距离控制</a:t>
            </a:r>
            <a:endParaRPr/>
          </a:p>
        </p:txBody>
      </p:sp>
      <p:sp>
        <p:nvSpPr>
          <p:cNvPr id="110" name="AutoShape 10"/>
          <p:cNvSpPr/>
          <p:nvPr/>
        </p:nvSpPr>
        <p:spPr>
          <a:xfrm rot="0">
            <a:off x="3873355" y="5104954"/>
            <a:ext cx="638131" cy="638131"/>
          </a:xfrm>
          <a:prstGeom prst="ellipse">
            <a:avLst/>
          </a:prstGeom>
          <a:solidFill>
            <a:schemeClr val="accent1">
              <a:alpha val="20000"/>
            </a:schemeClr>
          </a:solidFill>
          <a:ln/>
        </p:spPr>
        <p:txBody>
          <a:bodyPr/>
          <a:p>
            <a:pPr/>
            <a:endParaRPr/>
          </a:p>
        </p:txBody>
      </p:sp>
      <p:sp>
        <p:nvSpPr>
          <p:cNvPr id="111" name="AutoShape 11"/>
          <p:cNvSpPr/>
          <p:nvPr/>
        </p:nvSpPr>
        <p:spPr>
          <a:xfrm rot="0">
            <a:off x="4008100" y="5239698"/>
            <a:ext cx="368642" cy="368642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txBody>
          <a:bodyPr/>
          <a:p>
            <a:pPr/>
            <a:endParaRPr/>
          </a:p>
        </p:txBody>
      </p:sp>
      <p:sp>
        <p:nvSpPr>
          <p:cNvPr id="112" name="TextBox 12"/>
          <p:cNvSpPr txBox="true"/>
          <p:nvPr/>
        </p:nvSpPr>
        <p:spPr>
          <a:xfrm rot="0">
            <a:off x="4636726" y="4920230"/>
            <a:ext cx="6886575" cy="734184"/>
          </a:xfrm>
          <a:prstGeom prst="rect">
            <a:avLst/>
          </a:prstGeom>
          <a:ln/>
        </p:spPr>
        <p:txBody>
          <a:bodyPr vert="horz" wrap="square" lIns="123825" tIns="123825" rIns="57150" bIns="123825" rtlCol="false" anchor="b" anchorCtr="fals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true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时间与频次管理</a:t>
            </a:r>
            <a:endParaRPr/>
          </a:p>
        </p:txBody>
      </p:sp>
      <p:sp>
        <p:nvSpPr>
          <p:cNvPr id="113" name="TextBox 13"/>
          <p:cNvSpPr txBox="true"/>
          <p:nvPr/>
        </p:nvSpPr>
        <p:spPr>
          <a:xfrm rot="0">
            <a:off x="476023" y="265328"/>
            <a:ext cx="11239500" cy="914400"/>
          </a:xfrm>
          <a:prstGeom prst="rect">
            <a:avLst/>
          </a:prstGeom>
          <a:ln/>
        </p:spPr>
        <p:txBody>
          <a:bodyPr vert="horz" wrap="square" lIns="123825" tIns="123825" rIns="57150" bIns="123825" rtlCol="false" anchor="t" anchorCtr="false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true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艾灸操作规范</a:t>
            </a:r>
            <a:endParaRPr/>
          </a:p>
        </p:txBody>
      </p:sp>
      <p:sp>
        <p:nvSpPr>
          <p:cNvPr id="114" name="TextBox 14"/>
          <p:cNvSpPr txBox="true"/>
          <p:nvPr/>
        </p:nvSpPr>
        <p:spPr>
          <a:xfrm rot="0">
            <a:off x="4636726" y="3789081"/>
            <a:ext cx="6891292" cy="982033"/>
          </a:xfrm>
          <a:prstGeom prst="rect">
            <a:avLst/>
          </a:prstGeom>
          <a:ln/>
        </p:spPr>
        <p:txBody>
          <a:bodyPr vert="horz" wrap="square" lIns="123825" tIns="123825" rIns="57150" bIns="123825" rtlCol="false" anchor="t" anchorCtr="fals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将点燃的艾条对准穴位皮肤上方3-5厘米处，采用回旋灸手法保持匀速移动，以患者感到温热不灼痛为度，避免固定位置长时间灸烤导致烫伤。</a:t>
            </a:r>
            <a:endParaRPr/>
          </a:p>
        </p:txBody>
      </p:sp>
      <p:sp>
        <p:nvSpPr>
          <p:cNvPr id="115" name="TextBox 15"/>
          <p:cNvSpPr txBox="true"/>
          <p:nvPr/>
        </p:nvSpPr>
        <p:spPr>
          <a:xfrm rot="0">
            <a:off x="4636726" y="5471644"/>
            <a:ext cx="6891292" cy="982033"/>
          </a:xfrm>
          <a:prstGeom prst="rect">
            <a:avLst/>
          </a:prstGeom>
          <a:ln/>
        </p:spPr>
        <p:txBody>
          <a:bodyPr vert="horz" wrap="square" lIns="123825" tIns="123825" rIns="57150" bIns="123825" rtlCol="false" anchor="t" anchorCtr="fals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每个穴位持续施灸10-15分钟，隔日进行1次，10次为1疗程。施灸后需注意穴位局部皮肤反应，出现红晕属正常现象，若起泡应立即停止并消毒处理。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blipFill dpi="0" rotWithShape="true">
          <a:blip r:embed="rId1">
            <a:alphaModFix amt="100000"/>
          </a:blip>
          <a:srcRect/>
          <a:stretch>
            <a:fillRect l="0" t="0" r="0" b="0"/>
          </a:stretch>
        </a:blipFill>
      </p:bgPr>
    </p:bg>
    <p:spTree>
      <p:nvGrpSpPr>
        <p:cNvPr id="1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AutoShape 2"/>
          <p:cNvSpPr/>
          <p:nvPr/>
        </p:nvSpPr>
        <p:spPr>
          <a:xfrm rot="0">
            <a:off x="695363" y="4094593"/>
            <a:ext cx="638629" cy="638629"/>
          </a:xfrm>
          <a:prstGeom prst="rect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  <p:txBody>
          <a:bodyPr/>
          <a:p>
            <a:pPr/>
            <a:endParaRPr/>
          </a:p>
        </p:txBody>
      </p:sp>
      <p:sp>
        <p:nvSpPr>
          <p:cNvPr id="118" name="AutoShape 3"/>
          <p:cNvSpPr/>
          <p:nvPr/>
        </p:nvSpPr>
        <p:spPr>
          <a:xfrm rot="0">
            <a:off x="6255856" y="1734787"/>
            <a:ext cx="638629" cy="638629"/>
          </a:xfrm>
          <a:prstGeom prst="rect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  <p:txBody>
          <a:bodyPr/>
          <a:p>
            <a:pPr/>
            <a:endParaRPr/>
          </a:p>
        </p:txBody>
      </p:sp>
      <p:sp>
        <p:nvSpPr>
          <p:cNvPr id="119" name="AutoShape 4"/>
          <p:cNvSpPr/>
          <p:nvPr/>
        </p:nvSpPr>
        <p:spPr>
          <a:xfrm rot="0">
            <a:off x="6255856" y="4096693"/>
            <a:ext cx="638629" cy="638629"/>
          </a:xfrm>
          <a:prstGeom prst="rect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  <p:txBody>
          <a:bodyPr/>
          <a:p>
            <a:pPr/>
            <a:endParaRPr/>
          </a:p>
        </p:txBody>
      </p:sp>
      <p:sp>
        <p:nvSpPr>
          <p:cNvPr id="120" name="TextBox 5"/>
          <p:cNvSpPr txBox="true"/>
          <p:nvPr/>
        </p:nvSpPr>
        <p:spPr>
          <a:xfrm rot="0">
            <a:off x="1530231" y="2058117"/>
            <a:ext cx="4328338" cy="1511070"/>
          </a:xfrm>
          <a:prstGeom prst="rect">
            <a:avLst/>
          </a:prstGeom>
          <a:ln/>
        </p:spPr>
        <p:txBody>
          <a:bodyPr vert="horz" wrap="square" lIns="123825" tIns="57150" rIns="57150" bIns="57150" rtlCol="false" anchor="t" anchorCtr="fals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使用40-45℃热水袋或电热盐包时，需用棉布包裹2-3层，以手腕内侧测试温度适宜后再敷于患处，避免低温烫伤。对于感觉迟钝的老年人，建议使用恒温型热敷器具。</a:t>
            </a:r>
            <a:endParaRPr/>
          </a:p>
        </p:txBody>
      </p:sp>
      <p:sp>
        <p:nvSpPr>
          <p:cNvPr id="121" name="TextBox 6"/>
          <p:cNvSpPr txBox="true"/>
          <p:nvPr/>
        </p:nvSpPr>
        <p:spPr>
          <a:xfrm rot="0">
            <a:off x="1530231" y="1480894"/>
            <a:ext cx="3681297" cy="738707"/>
          </a:xfrm>
          <a:prstGeom prst="rect">
            <a:avLst/>
          </a:prstGeom>
          <a:ln/>
        </p:spPr>
        <p:txBody>
          <a:bodyPr vert="horz" wrap="square" lIns="123825" tIns="123825" rIns="57150" bIns="123825" rtlCol="false" anchor="ctr" anchorCtr="false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true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温度梯度调节</a:t>
            </a:r>
            <a:endParaRPr/>
          </a:p>
        </p:txBody>
      </p:sp>
      <p:sp>
        <p:nvSpPr>
          <p:cNvPr id="122" name="TextBox 7"/>
          <p:cNvSpPr txBox="true"/>
          <p:nvPr/>
        </p:nvSpPr>
        <p:spPr>
          <a:xfrm rot="0">
            <a:off x="1530231" y="4479705"/>
            <a:ext cx="4328338" cy="1636092"/>
          </a:xfrm>
          <a:prstGeom prst="rect">
            <a:avLst/>
          </a:prstGeom>
          <a:ln/>
        </p:spPr>
        <p:txBody>
          <a:bodyPr vert="horz" wrap="square" lIns="123825" tIns="57150" rIns="57150" bIns="57150" rtlCol="false" anchor="t" anchorCtr="fals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299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大面积疼痛区域应采用分区域轮流热敷，如先敷膝关节内侧间隙10分钟，再移至外侧腘窝处10分钟，确保热量均匀分布。</a:t>
            </a:r>
            <a:endParaRPr/>
          </a:p>
        </p:txBody>
      </p:sp>
      <p:sp>
        <p:nvSpPr>
          <p:cNvPr id="123" name="TextBox 8"/>
          <p:cNvSpPr txBox="true"/>
          <p:nvPr/>
        </p:nvSpPr>
        <p:spPr>
          <a:xfrm rot="0">
            <a:off x="1530231" y="3883182"/>
            <a:ext cx="3621488" cy="736876"/>
          </a:xfrm>
          <a:prstGeom prst="rect">
            <a:avLst/>
          </a:prstGeom>
          <a:ln/>
        </p:spPr>
        <p:txBody>
          <a:bodyPr vert="horz" wrap="square" lIns="123825" tIns="123825" rIns="57150" bIns="123825" rtlCol="false" anchor="ctr" anchorCtr="false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true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部位交替原则</a:t>
            </a:r>
            <a:endParaRPr/>
          </a:p>
        </p:txBody>
      </p:sp>
      <p:sp>
        <p:nvSpPr>
          <p:cNvPr id="124" name="TextBox 9"/>
          <p:cNvSpPr txBox="true"/>
          <p:nvPr/>
        </p:nvSpPr>
        <p:spPr>
          <a:xfrm rot="0">
            <a:off x="7107882" y="2054101"/>
            <a:ext cx="4328338" cy="1515086"/>
          </a:xfrm>
          <a:prstGeom prst="rect">
            <a:avLst/>
          </a:prstGeom>
          <a:ln/>
        </p:spPr>
        <p:txBody>
          <a:bodyPr vert="horz" wrap="square" lIns="123825" tIns="57150" rIns="57150" bIns="57150" rtlCol="false" anchor="t" anchorCtr="fals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299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每次热敷严格控制在15-20分钟，每日不超过3次。可采取"敷15分钟-间隔1小时"的循环模式，防止局部毛细血管长时间扩张导致组织水肿。</a:t>
            </a:r>
            <a:endParaRPr/>
          </a:p>
        </p:txBody>
      </p:sp>
      <p:sp>
        <p:nvSpPr>
          <p:cNvPr id="125" name="TextBox 10"/>
          <p:cNvSpPr txBox="true"/>
          <p:nvPr/>
        </p:nvSpPr>
        <p:spPr>
          <a:xfrm rot="0">
            <a:off x="7107882" y="1476878"/>
            <a:ext cx="3830818" cy="749453"/>
          </a:xfrm>
          <a:prstGeom prst="rect">
            <a:avLst/>
          </a:prstGeom>
          <a:ln/>
        </p:spPr>
        <p:txBody>
          <a:bodyPr vert="horz" wrap="square" lIns="123825" tIns="123825" rIns="57150" bIns="123825" rtlCol="false" anchor="ctr" anchorCtr="false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true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时间分段方案</a:t>
            </a:r>
            <a:endParaRPr/>
          </a:p>
        </p:txBody>
      </p:sp>
      <p:sp>
        <p:nvSpPr>
          <p:cNvPr id="126" name="TextBox 11"/>
          <p:cNvSpPr txBox="true"/>
          <p:nvPr/>
        </p:nvSpPr>
        <p:spPr>
          <a:xfrm rot="0">
            <a:off x="589863" y="1786503"/>
            <a:ext cx="849630" cy="481965"/>
          </a:xfrm>
          <a:prstGeom prst="rect">
            <a:avLst/>
          </a:prstGeom>
          <a:ln/>
        </p:spPr>
        <p:txBody>
          <a:bodyPr vert="horz" wrap="square" lIns="91440" tIns="45720" rIns="91440" bIns="45720" rtlCol="false" anchor="ctr" anchorCtr="false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01</a:t>
            </a:r>
            <a:endParaRPr/>
          </a:p>
        </p:txBody>
      </p:sp>
      <p:sp>
        <p:nvSpPr>
          <p:cNvPr id="127" name="TextBox 12"/>
          <p:cNvSpPr txBox="true"/>
          <p:nvPr/>
        </p:nvSpPr>
        <p:spPr>
          <a:xfrm rot="0">
            <a:off x="589863" y="4162522"/>
            <a:ext cx="849630" cy="520065"/>
          </a:xfrm>
          <a:prstGeom prst="rect">
            <a:avLst/>
          </a:prstGeom>
          <a:ln/>
        </p:spPr>
        <p:txBody>
          <a:bodyPr vert="horz" wrap="square" lIns="91440" tIns="45720" rIns="91440" bIns="45720" rtlCol="false" anchor="ctr" anchorCtr="false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03</a:t>
            </a:r>
            <a:endParaRPr/>
          </a:p>
        </p:txBody>
      </p:sp>
      <p:sp>
        <p:nvSpPr>
          <p:cNvPr id="128" name="TextBox 13"/>
          <p:cNvSpPr txBox="true"/>
          <p:nvPr/>
        </p:nvSpPr>
        <p:spPr>
          <a:xfrm rot="0">
            <a:off x="6150355" y="1794068"/>
            <a:ext cx="849630" cy="520065"/>
          </a:xfrm>
          <a:prstGeom prst="rect">
            <a:avLst/>
          </a:prstGeom>
          <a:ln/>
        </p:spPr>
        <p:txBody>
          <a:bodyPr vert="horz" wrap="square" lIns="91440" tIns="45720" rIns="91440" bIns="45720" rtlCol="false" anchor="ctr" anchorCtr="false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02</a:t>
            </a:r>
            <a:endParaRPr/>
          </a:p>
        </p:txBody>
      </p:sp>
      <p:sp>
        <p:nvSpPr>
          <p:cNvPr id="129" name="AutoShape 14"/>
          <p:cNvSpPr/>
          <p:nvPr/>
        </p:nvSpPr>
        <p:spPr>
          <a:xfrm rot="0">
            <a:off x="695363" y="1708171"/>
            <a:ext cx="638629" cy="638629"/>
          </a:xfrm>
          <a:prstGeom prst="rect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  <p:txBody>
          <a:bodyPr/>
          <a:p>
            <a:pPr/>
            <a:endParaRPr/>
          </a:p>
        </p:txBody>
      </p:sp>
      <p:sp>
        <p:nvSpPr>
          <p:cNvPr id="130" name="TextBox 15"/>
          <p:cNvSpPr txBox="true"/>
          <p:nvPr/>
        </p:nvSpPr>
        <p:spPr>
          <a:xfrm rot="0">
            <a:off x="476023" y="265328"/>
            <a:ext cx="11239500" cy="914400"/>
          </a:xfrm>
          <a:prstGeom prst="rect">
            <a:avLst/>
          </a:prstGeom>
          <a:ln/>
        </p:spPr>
        <p:txBody>
          <a:bodyPr vert="horz" wrap="square" lIns="123825" tIns="123825" rIns="57150" bIns="123825" rtlCol="false" anchor="t" anchorCtr="false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true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热敷温度与时长控制</a:t>
            </a:r>
            <a:endParaRPr/>
          </a:p>
        </p:txBody>
      </p:sp>
      <p:sp>
        <p:nvSpPr>
          <p:cNvPr id="131" name="TextBox 16"/>
          <p:cNvSpPr txBox="true"/>
          <p:nvPr/>
        </p:nvSpPr>
        <p:spPr>
          <a:xfrm rot="0">
            <a:off x="7107882" y="4416007"/>
            <a:ext cx="4328338" cy="1699789"/>
          </a:xfrm>
          <a:prstGeom prst="rect">
            <a:avLst/>
          </a:prstGeom>
          <a:ln/>
        </p:spPr>
        <p:txBody>
          <a:bodyPr vert="horz" wrap="square" lIns="123825" tIns="57150" rIns="57150" bIns="57150" rtlCol="false" anchor="t" anchorCtr="fals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299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皮肤破损、静脉曲张或急性炎症期禁止热敷，糖尿病患者需特别注意温度监测，建议采用红外测温仪实时观察皮肤温度变化。</a:t>
            </a:r>
            <a:endParaRPr/>
          </a:p>
        </p:txBody>
      </p:sp>
      <p:sp>
        <p:nvSpPr>
          <p:cNvPr id="132" name="TextBox 17"/>
          <p:cNvSpPr txBox="true"/>
          <p:nvPr/>
        </p:nvSpPr>
        <p:spPr>
          <a:xfrm rot="0">
            <a:off x="7107882" y="3838785"/>
            <a:ext cx="3636440" cy="749453"/>
          </a:xfrm>
          <a:prstGeom prst="rect">
            <a:avLst/>
          </a:prstGeom>
          <a:ln/>
        </p:spPr>
        <p:txBody>
          <a:bodyPr vert="horz" wrap="square" lIns="123825" tIns="123825" rIns="57150" bIns="123825" rtlCol="false" anchor="ctr" anchorCtr="false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true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禁忌情况识别</a:t>
            </a:r>
            <a:endParaRPr/>
          </a:p>
        </p:txBody>
      </p:sp>
      <p:sp>
        <p:nvSpPr>
          <p:cNvPr id="133" name="TextBox 18"/>
          <p:cNvSpPr txBox="true"/>
          <p:nvPr/>
        </p:nvSpPr>
        <p:spPr>
          <a:xfrm rot="0">
            <a:off x="6150355" y="4155975"/>
            <a:ext cx="849630" cy="520065"/>
          </a:xfrm>
          <a:prstGeom prst="rect">
            <a:avLst/>
          </a:prstGeom>
          <a:ln/>
        </p:spPr>
        <p:txBody>
          <a:bodyPr vert="horz" wrap="square" lIns="91440" tIns="45720" rIns="91440" bIns="45720" rtlCol="false" anchor="ctr" anchorCtr="false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04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blipFill dpi="0" rotWithShape="true">
          <a:blip r:embed="rId1">
            <a:alphaModFix amt="100000"/>
          </a:blip>
          <a:srcRect/>
          <a:stretch>
            <a:fillRect l="0" t="0" r="0" b="0"/>
          </a:stretch>
        </a:blipFill>
      </p:bgPr>
    </p:bg>
    <p:spTree>
      <p:nvGrpSpPr>
        <p:cNvPr id="1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Box 2"/>
          <p:cNvSpPr txBox="true"/>
          <p:nvPr/>
        </p:nvSpPr>
        <p:spPr>
          <a:xfrm rot="0">
            <a:off x="476023" y="265328"/>
            <a:ext cx="11239500" cy="914400"/>
          </a:xfrm>
          <a:prstGeom prst="rect">
            <a:avLst/>
          </a:prstGeom>
          <a:ln/>
        </p:spPr>
        <p:txBody>
          <a:bodyPr vert="horz" wrap="square" lIns="123825" tIns="123825" rIns="57150" bIns="123825" rtlCol="false" anchor="ctr" anchorCtr="fals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true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简易穴位按摩技巧</a:t>
            </a:r>
            <a:endParaRPr/>
          </a:p>
        </p:txBody>
      </p:sp>
      <p:pic>
        <p:nvPicPr>
          <p:cNvPr id="136" name="Picture 3"/>
          <p:cNvPicPr>
            <a:picLocks noChangeAspect="true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 rot="0" flipH="false">
            <a:off x="752047" y="1412707"/>
            <a:ext cx="3005958" cy="4496357"/>
          </a:xfrm>
          <a:prstGeom prst="rect">
            <a:avLst/>
          </a:prstGeom>
        </p:spPr>
      </p:pic>
      <p:pic>
        <p:nvPicPr>
          <p:cNvPr id="137" name="Picture 4"/>
          <p:cNvPicPr>
            <a:picLocks noChangeAspect="true"/>
          </p:cNvPicPr>
          <p:nvPr/>
        </p:nvPicPr>
        <p:blipFill>
          <a:blip r:embed="rId3">
            <a:alphaModFix amt="100000"/>
          </a:blip>
          <a:srcRect l="0" t="0" b="0"/>
          <a:stretch>
            <a:fillRect/>
          </a:stretch>
        </p:blipFill>
        <p:spPr>
          <a:xfrm rot="0" flipH="false">
            <a:off x="7833544" y="3730249"/>
            <a:ext cx="3737850" cy="2127687"/>
          </a:xfrm>
          <a:prstGeom prst="rect">
            <a:avLst/>
          </a:prstGeom>
        </p:spPr>
      </p:pic>
      <p:sp>
        <p:nvSpPr>
          <p:cNvPr id="138" name="AutoShape 5"/>
          <p:cNvSpPr/>
          <p:nvPr/>
        </p:nvSpPr>
        <p:spPr>
          <a:xfrm rot="0">
            <a:off x="7849473" y="1413759"/>
            <a:ext cx="3725999" cy="2129142"/>
          </a:xfrm>
          <a:prstGeom prst="rect">
            <a:avLst/>
          </a:prstGeom>
          <a:solidFill>
            <a:schemeClr val="lt2">
              <a:alpha val="100000"/>
            </a:schemeClr>
          </a:solidFill>
          <a:ln/>
        </p:spPr>
        <p:txBody>
          <a:bodyPr/>
          <a:p>
            <a:pPr/>
            <a:endParaRPr/>
          </a:p>
        </p:txBody>
      </p:sp>
      <p:sp>
        <p:nvSpPr>
          <p:cNvPr id="139" name="AutoShape 6"/>
          <p:cNvSpPr/>
          <p:nvPr/>
        </p:nvSpPr>
        <p:spPr>
          <a:xfrm rot="0">
            <a:off x="3952581" y="3730249"/>
            <a:ext cx="3725999" cy="2129142"/>
          </a:xfrm>
          <a:prstGeom prst="rect">
            <a:avLst/>
          </a:prstGeom>
          <a:solidFill>
            <a:schemeClr val="lt2">
              <a:alpha val="100000"/>
            </a:schemeClr>
          </a:solidFill>
          <a:ln/>
        </p:spPr>
        <p:txBody>
          <a:bodyPr/>
          <a:p>
            <a:pPr/>
            <a:endParaRPr/>
          </a:p>
        </p:txBody>
      </p:sp>
      <p:sp>
        <p:nvSpPr>
          <p:cNvPr id="140" name="AutoShape 7"/>
          <p:cNvSpPr/>
          <p:nvPr/>
        </p:nvSpPr>
        <p:spPr>
          <a:xfrm rot="0">
            <a:off x="3952581" y="1412707"/>
            <a:ext cx="3725999" cy="2129142"/>
          </a:xfrm>
          <a:prstGeom prst="rect">
            <a:avLst/>
          </a:prstGeom>
          <a:solidFill>
            <a:schemeClr val="accent1">
              <a:alpha val="10000"/>
            </a:schemeClr>
          </a:solidFill>
          <a:ln/>
        </p:spPr>
        <p:txBody>
          <a:bodyPr/>
          <a:p>
            <a:pPr/>
            <a:endParaRPr/>
          </a:p>
        </p:txBody>
      </p:sp>
      <p:sp>
        <p:nvSpPr>
          <p:cNvPr id="141" name="AutoShape 8"/>
          <p:cNvSpPr/>
          <p:nvPr/>
        </p:nvSpPr>
        <p:spPr>
          <a:xfrm rot="0">
            <a:off x="3952581" y="1412707"/>
            <a:ext cx="3725999" cy="53229"/>
          </a:xfrm>
          <a:prstGeom prst="rect">
            <a:avLst/>
          </a:prstGeom>
          <a:solidFill>
            <a:schemeClr val="accent1">
              <a:alpha val="100000"/>
            </a:schemeClr>
          </a:solidFill>
          <a:ln/>
        </p:spPr>
        <p:txBody>
          <a:bodyPr/>
          <a:p>
            <a:pPr/>
            <a:endParaRPr/>
          </a:p>
        </p:txBody>
      </p:sp>
      <p:sp>
        <p:nvSpPr>
          <p:cNvPr id="142" name="AutoShape 9"/>
          <p:cNvSpPr/>
          <p:nvPr/>
        </p:nvSpPr>
        <p:spPr>
          <a:xfrm rot="0">
            <a:off x="4099978" y="1672358"/>
            <a:ext cx="3431205" cy="481351"/>
          </a:xfrm>
          <a:prstGeom prst="rect">
            <a:avLst/>
          </a:prstGeom>
          <a:noFill/>
          <a:ln/>
        </p:spPr>
        <p:txBody>
          <a:bodyPr vert="horz" wrap="square" lIns="95250" tIns="45720" rIns="91440" bIns="45720" rtlCol="false" anchor="t" anchorCtr="true">
            <a:noAutofit/>
          </a:bodyPr>
          <a:lstStyle/>
          <a:p>
            <a:pPr algn="l">
              <a:defRPr/>
            </a:pPr>
            <a:r>
              <a:rPr lang="en-US" sz="2325" b="true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胆经循行按摩法</a:t>
            </a:r>
            <a:endParaRPr lang="en-US" sz="1100"/>
          </a:p>
        </p:txBody>
      </p:sp>
      <p:sp>
        <p:nvSpPr>
          <p:cNvPr id="143" name="TextBox 10"/>
          <p:cNvSpPr txBox="true"/>
          <p:nvPr/>
        </p:nvSpPr>
        <p:spPr>
          <a:xfrm rot="0">
            <a:off x="4099978" y="2110737"/>
            <a:ext cx="3431205" cy="1270638"/>
          </a:xfrm>
          <a:prstGeom prst="rect">
            <a:avLst/>
          </a:prstGeom>
          <a:ln/>
        </p:spPr>
        <p:txBody>
          <a:bodyPr vert="horz" wrap="square" lIns="95250" tIns="57150" rIns="57150" bIns="57150" rtlCol="false" anchor="t" anchorCtr="false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用掌根沿大腿外侧风市穴至膝阳关穴段，采用直线推法反复操作5-8遍，力度以产生酸胀感为佳，可有效缓解寒湿型膝关节疼痛。</a:t>
            </a:r>
            <a:endParaRPr/>
          </a:p>
        </p:txBody>
      </p:sp>
      <p:sp>
        <p:nvSpPr>
          <p:cNvPr id="144" name="AutoShape 11"/>
          <p:cNvSpPr/>
          <p:nvPr/>
        </p:nvSpPr>
        <p:spPr>
          <a:xfrm rot="0">
            <a:off x="4099978" y="4036516"/>
            <a:ext cx="3431205" cy="481351"/>
          </a:xfrm>
          <a:prstGeom prst="rect">
            <a:avLst/>
          </a:prstGeom>
          <a:noFill/>
          <a:ln/>
        </p:spPr>
        <p:txBody>
          <a:bodyPr vert="horz" wrap="square" lIns="95250" tIns="45720" rIns="91440" bIns="45720" rtlCol="false" anchor="t" anchorCtr="true">
            <a:noAutofit/>
          </a:bodyPr>
          <a:lstStyle/>
          <a:p>
            <a:pPr algn="l">
              <a:defRPr/>
            </a:pPr>
            <a:r>
              <a:rPr lang="en-US" sz="2325" b="true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涌泉穴刺激方法</a:t>
            </a:r>
            <a:endParaRPr lang="en-US" sz="1100"/>
          </a:p>
        </p:txBody>
      </p:sp>
      <p:sp>
        <p:nvSpPr>
          <p:cNvPr id="145" name="TextBox 12"/>
          <p:cNvSpPr txBox="true"/>
          <p:nvPr/>
        </p:nvSpPr>
        <p:spPr>
          <a:xfrm rot="0">
            <a:off x="4099978" y="4470242"/>
            <a:ext cx="3431205" cy="1276624"/>
          </a:xfrm>
          <a:prstGeom prst="rect">
            <a:avLst/>
          </a:prstGeom>
          <a:ln/>
        </p:spPr>
        <p:txBody>
          <a:bodyPr vert="horz" wrap="square" lIns="95250" tIns="57150" rIns="57150" bIns="57150" rtlCol="false" anchor="t" anchorCtr="false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睡前用拇指指腹垂直按压足底前1/3凹陷处的涌泉穴，先顺时针揉按50圈，再施以持续点压1分钟，可引火归元改善下肢寒凉症状。</a:t>
            </a:r>
            <a:endParaRPr/>
          </a:p>
        </p:txBody>
      </p:sp>
      <p:sp>
        <p:nvSpPr>
          <p:cNvPr id="146" name="AutoShape 13"/>
          <p:cNvSpPr/>
          <p:nvPr/>
        </p:nvSpPr>
        <p:spPr>
          <a:xfrm rot="0">
            <a:off x="7996869" y="1672358"/>
            <a:ext cx="3431205" cy="481351"/>
          </a:xfrm>
          <a:prstGeom prst="rect">
            <a:avLst/>
          </a:prstGeom>
          <a:noFill/>
          <a:ln/>
        </p:spPr>
        <p:txBody>
          <a:bodyPr vert="horz" wrap="square" lIns="95250" tIns="45720" rIns="91440" bIns="45720" rtlCol="false" anchor="t" anchorCtr="true">
            <a:noAutofit/>
          </a:bodyPr>
          <a:lstStyle/>
          <a:p>
            <a:pPr algn="l">
              <a:defRPr/>
            </a:pPr>
            <a:r>
              <a:rPr lang="en-US" sz="2325" b="true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肾俞穴点按技巧</a:t>
            </a:r>
            <a:endParaRPr lang="en-US" sz="1100"/>
          </a:p>
        </p:txBody>
      </p:sp>
      <p:sp>
        <p:nvSpPr>
          <p:cNvPr id="147" name="TextBox 14"/>
          <p:cNvSpPr txBox="true"/>
          <p:nvPr/>
        </p:nvSpPr>
        <p:spPr>
          <a:xfrm rot="0">
            <a:off x="7996869" y="2110737"/>
            <a:ext cx="3431205" cy="1270638"/>
          </a:xfrm>
          <a:prstGeom prst="rect">
            <a:avLst/>
          </a:prstGeom>
          <a:ln/>
        </p:spPr>
        <p:txBody>
          <a:bodyPr vert="horz" wrap="square" lIns="95250" tIns="57150" rIns="57150" bIns="57150" rtlCol="false" anchor="t" anchorCtr="false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双手拇指同时按压第二腰椎棘突旁开1.5寸的肾俞穴，采取"按三松一"节奏（持续按压3秒后放松1秒），重复30次，配合深呼吸能增强温阳效果。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blipFill dpi="0" rotWithShape="true">
          <a:blip r:embed="rId1">
            <a:alphaModFix amt="100000"/>
          </a:blip>
          <a:srcRect/>
          <a:stretch>
            <a:fillRect l="0" t="0" r="0" b="0"/>
          </a:stretch>
        </a:blipFill>
      </p:bgPr>
    </p:bg>
    <p:spTree>
      <p:nvGrpSpPr>
        <p:cNvPr id="1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Picture 2"/>
          <p:cNvPicPr>
            <a:picLocks noChangeAspect="true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951046" y="1709087"/>
            <a:ext cx="1114425" cy="1095375"/>
          </a:xfrm>
          <a:prstGeom prst="rect">
            <a:avLst/>
          </a:prstGeom>
        </p:spPr>
      </p:pic>
      <p:sp>
        <p:nvSpPr>
          <p:cNvPr id="150" name="TextBox 3"/>
          <p:cNvSpPr txBox="true"/>
          <p:nvPr/>
        </p:nvSpPr>
        <p:spPr>
          <a:xfrm rot="0">
            <a:off x="516863" y="1852371"/>
            <a:ext cx="1982792" cy="808807"/>
          </a:xfrm>
          <a:prstGeom prst="rect">
            <a:avLst/>
          </a:prstGeom>
          <a:ln/>
        </p:spPr>
        <p:txBody>
          <a:bodyPr vert="horz" wrap="square" lIns="91440" tIns="45720" rIns="91440" bIns="45720" rtlCol="false" anchor="ctr" anchorCtr="false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3000">
                <a:solidFill>
                  <a:srgbClr val="002357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05</a:t>
            </a:r>
            <a:endParaRPr/>
          </a:p>
        </p:txBody>
      </p:sp>
      <p:sp>
        <p:nvSpPr>
          <p:cNvPr id="151" name="TextBox 4"/>
          <p:cNvSpPr txBox="true"/>
          <p:nvPr/>
        </p:nvSpPr>
        <p:spPr>
          <a:xfrm rot="0">
            <a:off x="936962" y="3220473"/>
            <a:ext cx="8246472" cy="2305804"/>
          </a:xfrm>
          <a:prstGeom prst="rect">
            <a:avLst/>
          </a:prstGeom>
          <a:ln/>
        </p:spPr>
        <p:txBody>
          <a:bodyPr vert="horz" wrap="square" lIns="114300" tIns="57150" rIns="114300" bIns="57150" rtlCol="false" anchor="t" anchorCtr="false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4500" b="true">
                <a:solidFill>
                  <a:srgbClr val="002357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运动康复指导</a:t>
            </a:r>
            <a:endParaRPr/>
          </a:p>
        </p:txBody>
      </p:sp>
      <p:sp>
        <p:nvSpPr>
          <p:cNvPr id="152" name="AutoShape 5"/>
          <p:cNvSpPr/>
          <p:nvPr/>
        </p:nvSpPr>
        <p:spPr>
          <a:xfrm rot="0">
            <a:off x="9364826" y="469219"/>
            <a:ext cx="2473866" cy="508573"/>
          </a:xfrm>
          <a:prstGeom prst="rect">
            <a:avLst/>
          </a:prstGeom>
          <a:noFill/>
          <a:ln/>
        </p:spPr>
        <p:txBody>
          <a:bodyPr vert="horz" wrap="square" lIns="66008" tIns="33052" rIns="66008" bIns="33052" rtlCol="false" anchor="t" anchorCtr="false">
            <a:noAutofit/>
          </a:bodyPr>
          <a:lstStyle/>
          <a:p>
            <a:pPr algn="r">
              <a:lnSpc>
                <a:spcPct val="100000"/>
              </a:lnSpc>
              <a:spcBef>
                <a:spcPts val="375"/>
              </a:spcBef>
              <a:defRPr/>
            </a:pPr>
            <a:r>
              <a:rPr lang="en-US" sz="1200">
                <a:solidFill>
                  <a:srgbClr val="8CA3C4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REPORTING</a:t>
            </a:r>
            <a:endParaRPr lang="en-US" sz="1100"/>
          </a:p>
        </p:txBody>
      </p:sp>
      <p:sp>
        <p:nvSpPr>
          <p:cNvPr id="153" name="AutoShape 6"/>
          <p:cNvSpPr/>
          <p:nvPr/>
        </p:nvSpPr>
        <p:spPr>
          <a:xfrm rot="0">
            <a:off x="352425" y="469219"/>
            <a:ext cx="5497697" cy="419156"/>
          </a:xfrm>
          <a:prstGeom prst="rect">
            <a:avLst/>
          </a:prstGeom>
          <a:noFill/>
          <a:ln/>
        </p:spPr>
        <p:txBody>
          <a:bodyPr vert="horz" wrap="square" lIns="66008" tIns="33052" rIns="66008" bIns="33052" rtlCol="false" anchor="t" anchorCtr="false">
            <a:noAutofit/>
          </a:bodyPr>
          <a:lstStyle/>
          <a:p>
            <a:pPr algn="l">
              <a:defRPr/>
            </a:pPr>
            <a:r>
              <a:rPr lang="en-US" sz="1200">
                <a:solidFill>
                  <a:srgbClr val="8CA3C4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https://wenku.baidu.com</a:t>
            </a:r>
            <a:endParaRPr lang="en-US" sz="1100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blipFill dpi="0" rotWithShape="true">
          <a:blip r:embed="rId1">
            <a:alphaModFix amt="100000"/>
          </a:blip>
          <a:srcRect/>
          <a:stretch>
            <a:fillRect l="0" t="0" r="0" b="0"/>
          </a:stretch>
        </a:blipFill>
      </p:bgPr>
    </p:bg>
    <p:spTree>
      <p:nvGrpSpPr>
        <p:cNvPr id="1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Picture 2"/>
          <p:cNvPicPr>
            <a:picLocks noChangeAspect="true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0" y="0"/>
            <a:ext cx="12192000" cy="6858000"/>
          </a:xfrm>
          <a:prstGeom prst="rect">
            <a:avLst/>
          </a:prstGeom>
        </p:spPr>
      </p:pic>
      <p:sp>
        <p:nvSpPr>
          <p:cNvPr id="156" name="AutoShape 3"/>
          <p:cNvSpPr/>
          <p:nvPr/>
        </p:nvSpPr>
        <p:spPr>
          <a:xfrm rot="0">
            <a:off x="9364826" y="469219"/>
            <a:ext cx="2473866" cy="508573"/>
          </a:xfrm>
          <a:prstGeom prst="rect">
            <a:avLst/>
          </a:prstGeom>
          <a:noFill/>
          <a:ln/>
        </p:spPr>
        <p:txBody>
          <a:bodyPr vert="horz" wrap="square" lIns="66008" tIns="33052" rIns="66008" bIns="33052" rtlCol="false" anchor="t" anchorCtr="false">
            <a:noAutofit/>
          </a:bodyPr>
          <a:lstStyle/>
          <a:p>
            <a:pPr algn="r">
              <a:lnSpc>
                <a:spcPct val="100000"/>
              </a:lnSpc>
              <a:spcBef>
                <a:spcPts val="375"/>
              </a:spcBef>
              <a:defRPr/>
            </a:pPr>
            <a:r>
              <a:rPr lang="en-US" sz="1200">
                <a:solidFill>
                  <a:srgbClr val="8CA3C4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REPORTING</a:t>
            </a:r>
            <a:endParaRPr lang="en-US" sz="1100"/>
          </a:p>
        </p:txBody>
      </p:sp>
      <p:sp>
        <p:nvSpPr>
          <p:cNvPr id="157" name="AutoShape 4"/>
          <p:cNvSpPr/>
          <p:nvPr/>
        </p:nvSpPr>
        <p:spPr>
          <a:xfrm rot="0">
            <a:off x="352425" y="469219"/>
            <a:ext cx="5497697" cy="419156"/>
          </a:xfrm>
          <a:prstGeom prst="rect">
            <a:avLst/>
          </a:prstGeom>
          <a:noFill/>
          <a:ln/>
        </p:spPr>
        <p:txBody>
          <a:bodyPr vert="horz" wrap="square" lIns="66008" tIns="33052" rIns="66008" bIns="33052" rtlCol="false" anchor="t" anchorCtr="false">
            <a:noAutofit/>
          </a:bodyPr>
          <a:lstStyle/>
          <a:p>
            <a:pPr algn="l">
              <a:defRPr/>
            </a:pPr>
            <a:r>
              <a:rPr lang="en-US" sz="1200">
                <a:solidFill>
                  <a:srgbClr val="8CA3C4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https://wenku.baidu.com</a:t>
            </a:r>
            <a:endParaRPr lang="en-US" sz="1100"/>
          </a:p>
        </p:txBody>
      </p:sp>
      <p:sp>
        <p:nvSpPr>
          <p:cNvPr id="158" name="TextBox 5"/>
          <p:cNvSpPr txBox="true"/>
          <p:nvPr/>
        </p:nvSpPr>
        <p:spPr>
          <a:xfrm rot="5400000">
            <a:off x="888407" y="3258781"/>
            <a:ext cx="2127531" cy="356454"/>
          </a:xfrm>
          <a:prstGeom prst="rect">
            <a:avLst/>
          </a:prstGeom>
          <a:ln/>
        </p:spPr>
        <p:txBody>
          <a:bodyPr vert="horz" wrap="square" lIns="91440" tIns="45720" rIns="91440" bIns="45720" rtlCol="false" anchor="ctr" anchorCtr="false">
            <a:noAutofit/>
          </a:bodyPr>
          <a:lstStyle/>
          <a:p>
            <a:pPr algn="ctr">
              <a:lnSpc>
                <a:spcPct val="77000"/>
              </a:lnSpc>
              <a:spcBef>
                <a:spcPts val="375"/>
              </a:spcBef>
            </a:pPr>
            <a:r>
              <a:rPr lang="en-US" sz="1350" b="true">
                <a:solidFill>
                  <a:srgbClr val="002357">
                    <a:alpha val="60000"/>
                  </a:srgbClr>
                </a:solidFill>
                <a:latin typeface="Noto Sans SC"/>
                <a:ea typeface="Noto Sans SC"/>
                <a:cs typeface="Noto Sans SC"/>
              </a:rPr>
              <a:t>CATALOGUE</a:t>
            </a:r>
            <a:endParaRPr/>
          </a:p>
        </p:txBody>
      </p:sp>
      <p:sp>
        <p:nvSpPr>
          <p:cNvPr id="159" name="TextBox 6"/>
          <p:cNvSpPr txBox="true"/>
          <p:nvPr/>
        </p:nvSpPr>
        <p:spPr>
          <a:xfrm rot="0">
            <a:off x="574857" y="2200663"/>
            <a:ext cx="1276835" cy="2472690"/>
          </a:xfrm>
          <a:prstGeom prst="rect">
            <a:avLst/>
          </a:prstGeom>
          <a:ln/>
        </p:spPr>
        <p:txBody>
          <a:bodyPr vert="eaVert" wrap="square" lIns="0" tIns="0" rIns="0" bIns="0" rtlCol="false" anchor="ctr" anchorCtr="false">
            <a:normAutofit/>
          </a:bodyPr>
          <a:lstStyle/>
          <a:p>
            <a:pPr algn="ctr">
              <a:lnSpc>
                <a:spcPct val="140000"/>
              </a:lnSpc>
              <a:spcBef>
                <a:spcPct val="1"/>
              </a:spcBef>
            </a:pPr>
            <a:r>
              <a:rPr lang="en-US" sz="5700" b="true">
                <a:solidFill>
                  <a:srgbClr val="002357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目录</a:t>
            </a:r>
            <a:endParaRPr/>
          </a:p>
        </p:txBody>
      </p:sp>
      <p:sp>
        <p:nvSpPr>
          <p:cNvPr id="160" name="TextBox 7"/>
          <p:cNvSpPr txBox="true"/>
          <p:nvPr/>
        </p:nvSpPr>
        <p:spPr>
          <a:xfrm rot="0">
            <a:off x="2853081" y="1193281"/>
            <a:ext cx="6733634" cy="5121354"/>
          </a:xfrm>
          <a:prstGeom prst="rect">
            <a:avLst/>
          </a:prstGeom>
          <a:ln/>
        </p:spPr>
        <p:txBody>
          <a:bodyPr vert="horz" wrap="square" lIns="91440" tIns="45720" rIns="91440" bIns="45720" rtlCol="false" anchor="ctr" anchorCtr="false">
            <a:noAutofit/>
          </a:bodyPr>
          <a:lstStyle/>
          <a:p>
            <a:pPr marL="228600" lvl="1" indent="-228600" algn="l">
              <a:lnSpc>
                <a:spcPct val="140000"/>
              </a:lnSpc>
              <a:spcBef>
                <a:spcPts val="375"/>
              </a:spcBef>
              <a:buFont typeface="Arial"/>
              <a:buChar char="•"/>
            </a:pPr>
            <a:r>
              <a:rPr lang="en-US" sz="2400">
                <a:solidFill>
                  <a:srgbClr val="000000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中医对冬季老年疼痛的认知</a:t>
            </a:r>
            <a:endParaRPr/>
          </a:p>
          <a:p>
            <a:pPr marL="228600" lvl="1" indent="-228600" algn="l">
              <a:lnSpc>
                <a:spcPct val="140000"/>
              </a:lnSpc>
              <a:spcBef>
                <a:spcPts val="375"/>
              </a:spcBef>
              <a:buFont typeface="Arial"/>
              <a:buChar char="•"/>
            </a:pPr>
            <a:r>
              <a:rPr lang="en-US" sz="2400">
                <a:solidFill>
                  <a:srgbClr val="000000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中医外治疗法应用</a:t>
            </a:r>
            <a:endParaRPr/>
          </a:p>
          <a:p>
            <a:pPr marL="228600" lvl="1" indent="-228600" algn="l">
              <a:lnSpc>
                <a:spcPct val="140000"/>
              </a:lnSpc>
              <a:spcBef>
                <a:spcPts val="375"/>
              </a:spcBef>
              <a:buFont typeface="Arial"/>
              <a:buChar char="•"/>
            </a:pPr>
            <a:r>
              <a:rPr lang="en-US" sz="2400">
                <a:solidFill>
                  <a:srgbClr val="000000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中药调理方案</a:t>
            </a:r>
            <a:endParaRPr/>
          </a:p>
          <a:p>
            <a:pPr marL="228600" lvl="1" indent="-228600" algn="l">
              <a:lnSpc>
                <a:spcPct val="140000"/>
              </a:lnSpc>
              <a:spcBef>
                <a:spcPts val="375"/>
              </a:spcBef>
              <a:buFont typeface="Arial"/>
              <a:buChar char="•"/>
            </a:pPr>
            <a:r>
              <a:rPr lang="en-US" sz="2400">
                <a:solidFill>
                  <a:srgbClr val="000000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居家护理方法</a:t>
            </a:r>
            <a:endParaRPr/>
          </a:p>
          <a:p>
            <a:pPr marL="228600" lvl="1" indent="-228600" algn="l">
              <a:lnSpc>
                <a:spcPct val="140000"/>
              </a:lnSpc>
              <a:spcBef>
                <a:spcPts val="375"/>
              </a:spcBef>
              <a:buFont typeface="Arial"/>
              <a:buChar char="•"/>
            </a:pPr>
            <a:r>
              <a:rPr lang="en-US" sz="2400">
                <a:solidFill>
                  <a:srgbClr val="000000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运动康复指导</a:t>
            </a:r>
            <a:endParaRPr/>
          </a:p>
          <a:p>
            <a:pPr marL="228600" lvl="1" indent="-228600" algn="l">
              <a:lnSpc>
                <a:spcPct val="140000"/>
              </a:lnSpc>
              <a:spcBef>
                <a:spcPts val="375"/>
              </a:spcBef>
              <a:buFont typeface="Arial"/>
              <a:buChar char="•"/>
            </a:pPr>
            <a:r>
              <a:rPr lang="en-US" sz="2400">
                <a:solidFill>
                  <a:srgbClr val="000000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综合预防与管理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blipFill dpi="0" rotWithShape="true">
          <a:blip r:embed="rId1">
            <a:alphaModFix amt="100000"/>
          </a:blip>
          <a:srcRect/>
          <a:stretch>
            <a:fillRect l="0" t="0" r="0" b="0"/>
          </a:stretch>
        </a:blipFill>
      </p:bgPr>
    </p:bg>
    <p:spTree>
      <p:nvGrpSpPr>
        <p:cNvPr id="1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Box 2"/>
          <p:cNvSpPr txBox="true"/>
          <p:nvPr/>
        </p:nvSpPr>
        <p:spPr>
          <a:xfrm rot="0">
            <a:off x="476023" y="265328"/>
            <a:ext cx="11239500" cy="914400"/>
          </a:xfrm>
          <a:prstGeom prst="rect">
            <a:avLst/>
          </a:prstGeom>
          <a:ln/>
        </p:spPr>
        <p:txBody>
          <a:bodyPr vert="horz" wrap="square" lIns="123825" tIns="123825" rIns="57150" bIns="123825" rtlCol="false" anchor="ctr" anchorCtr="fals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true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八段锦针对性动作</a:t>
            </a:r>
            <a:endParaRPr/>
          </a:p>
        </p:txBody>
      </p:sp>
      <p:pic>
        <p:nvPicPr>
          <p:cNvPr id="163" name="Picture 3"/>
          <p:cNvPicPr>
            <a:picLocks noChangeAspect="true"/>
          </p:cNvPicPr>
          <p:nvPr/>
        </p:nvPicPr>
        <p:blipFill>
          <a:blip r:embed="rId2">
            <a:alphaModFix amt="100000"/>
          </a:blip>
          <a:srcRect t="36837" b="36837"/>
          <a:stretch>
            <a:fillRect/>
          </a:stretch>
        </p:blipFill>
        <p:spPr>
          <a:xfrm rot="0">
            <a:off x="476023" y="4609099"/>
            <a:ext cx="5389250" cy="1990194"/>
          </a:xfrm>
          <a:prstGeom prst="rect">
            <a:avLst/>
          </a:prstGeom>
        </p:spPr>
      </p:pic>
      <p:pic>
        <p:nvPicPr>
          <p:cNvPr id="164" name="Picture 4"/>
          <p:cNvPicPr>
            <a:picLocks noChangeAspect="true"/>
          </p:cNvPicPr>
          <p:nvPr/>
        </p:nvPicPr>
        <p:blipFill>
          <a:blip r:embed="rId3">
            <a:alphaModFix amt="100000"/>
          </a:blip>
          <a:srcRect t="36644" b="36644"/>
          <a:stretch>
            <a:fillRect/>
          </a:stretch>
        </p:blipFill>
        <p:spPr>
          <a:xfrm rot="0">
            <a:off x="6171055" y="4609099"/>
            <a:ext cx="5389250" cy="1990194"/>
          </a:xfrm>
          <a:prstGeom prst="rect">
            <a:avLst/>
          </a:prstGeom>
        </p:spPr>
      </p:pic>
      <p:sp>
        <p:nvSpPr>
          <p:cNvPr id="165" name="AutoShape 5"/>
          <p:cNvSpPr/>
          <p:nvPr/>
        </p:nvSpPr>
        <p:spPr>
          <a:xfrm rot="0">
            <a:off x="506217" y="2142337"/>
            <a:ext cx="3517339" cy="2234228"/>
          </a:xfrm>
          <a:prstGeom prst="roundRect">
            <a:avLst>
              <a:gd name="adj" fmla="val 7233"/>
            </a:avLst>
          </a:prstGeom>
          <a:solidFill>
            <a:schemeClr val="lt2">
              <a:alpha val="62000"/>
            </a:schemeClr>
          </a:solidFill>
          <a:ln/>
        </p:spPr>
        <p:txBody>
          <a:bodyPr/>
          <a:p>
            <a:pPr/>
            <a:endParaRPr/>
          </a:p>
        </p:txBody>
      </p:sp>
      <p:sp>
        <p:nvSpPr>
          <p:cNvPr id="166" name="TextBox 6"/>
          <p:cNvSpPr txBox="true"/>
          <p:nvPr/>
        </p:nvSpPr>
        <p:spPr>
          <a:xfrm rot="0">
            <a:off x="768509" y="2355513"/>
            <a:ext cx="2992755" cy="1807876"/>
          </a:xfrm>
          <a:prstGeom prst="rect">
            <a:avLst/>
          </a:prstGeom>
          <a:ln/>
        </p:spPr>
        <p:txBody>
          <a:bodyPr vert="horz" wrap="square" lIns="66008" tIns="33052" rIns="66008" bIns="33052" rtlCol="false" anchor="t" anchorCtr="false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通过双臂上举拉伸脊柱，配合深呼吸能改善胸椎活动度，特别适合缓解肩颈僵硬。动作需保持3-5秒深呼吸，重复6-8次可促进淋巴回流。</a:t>
            </a:r>
            <a:endParaRPr/>
          </a:p>
        </p:txBody>
      </p:sp>
      <p:sp>
        <p:nvSpPr>
          <p:cNvPr id="167" name="AutoShape 7"/>
          <p:cNvSpPr/>
          <p:nvPr/>
        </p:nvSpPr>
        <p:spPr>
          <a:xfrm rot="0">
            <a:off x="4297692" y="2142337"/>
            <a:ext cx="3517339" cy="2234228"/>
          </a:xfrm>
          <a:prstGeom prst="roundRect">
            <a:avLst>
              <a:gd name="adj" fmla="val 7233"/>
            </a:avLst>
          </a:prstGeom>
          <a:solidFill>
            <a:schemeClr val="lt2">
              <a:alpha val="60000"/>
            </a:schemeClr>
          </a:solidFill>
          <a:ln/>
        </p:spPr>
        <p:txBody>
          <a:bodyPr/>
          <a:p>
            <a:pPr/>
            <a:endParaRPr/>
          </a:p>
        </p:txBody>
      </p:sp>
      <p:sp>
        <p:nvSpPr>
          <p:cNvPr id="168" name="AutoShape 8"/>
          <p:cNvSpPr/>
          <p:nvPr/>
        </p:nvSpPr>
        <p:spPr>
          <a:xfrm rot="0">
            <a:off x="8067842" y="2142337"/>
            <a:ext cx="3517339" cy="2234228"/>
          </a:xfrm>
          <a:prstGeom prst="roundRect">
            <a:avLst>
              <a:gd name="adj" fmla="val 7233"/>
            </a:avLst>
          </a:prstGeom>
          <a:solidFill>
            <a:schemeClr val="lt2">
              <a:alpha val="62000"/>
            </a:schemeClr>
          </a:solidFill>
          <a:ln/>
        </p:spPr>
        <p:txBody>
          <a:bodyPr/>
          <a:p>
            <a:pPr/>
            <a:endParaRPr/>
          </a:p>
        </p:txBody>
      </p:sp>
      <p:sp>
        <p:nvSpPr>
          <p:cNvPr id="169" name="TextBox 9"/>
          <p:cNvSpPr txBox="true"/>
          <p:nvPr/>
        </p:nvSpPr>
        <p:spPr>
          <a:xfrm rot="0">
            <a:off x="506217" y="1429809"/>
            <a:ext cx="3517339" cy="469049"/>
          </a:xfrm>
          <a:prstGeom prst="rect">
            <a:avLst/>
          </a:prstGeom>
          <a:ln/>
        </p:spPr>
        <p:txBody>
          <a:bodyPr vert="horz" wrap="square" lIns="91440" tIns="45720" rIns="91440" bIns="45720" rtlCol="false" anchor="t" anchorCtr="false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 b="true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双手托天理三焦</a:t>
            </a:r>
            <a:endParaRPr/>
          </a:p>
        </p:txBody>
      </p:sp>
      <p:sp>
        <p:nvSpPr>
          <p:cNvPr id="170" name="TextBox 10"/>
          <p:cNvSpPr txBox="true"/>
          <p:nvPr/>
        </p:nvSpPr>
        <p:spPr>
          <a:xfrm rot="0">
            <a:off x="4297692" y="1429809"/>
            <a:ext cx="3517339" cy="469049"/>
          </a:xfrm>
          <a:prstGeom prst="rect">
            <a:avLst/>
          </a:prstGeom>
          <a:ln/>
        </p:spPr>
        <p:txBody>
          <a:bodyPr vert="horz" wrap="square" lIns="91440" tIns="45720" rIns="91440" bIns="45720" rtlCol="false" anchor="t" anchorCtr="false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 b="true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摇头摆尾去心火</a:t>
            </a:r>
            <a:endParaRPr/>
          </a:p>
        </p:txBody>
      </p:sp>
      <p:sp>
        <p:nvSpPr>
          <p:cNvPr id="171" name="TextBox 11"/>
          <p:cNvSpPr txBox="true"/>
          <p:nvPr/>
        </p:nvSpPr>
        <p:spPr>
          <a:xfrm rot="0">
            <a:off x="8067842" y="1429809"/>
            <a:ext cx="3517339" cy="469049"/>
          </a:xfrm>
          <a:prstGeom prst="rect">
            <a:avLst/>
          </a:prstGeom>
          <a:ln/>
        </p:spPr>
        <p:txBody>
          <a:bodyPr vert="horz" wrap="square" lIns="91440" tIns="45720" rIns="91440" bIns="45720" rtlCol="false" anchor="t" anchorCtr="false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 b="true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攒拳怒目增气力</a:t>
            </a:r>
            <a:endParaRPr/>
          </a:p>
        </p:txBody>
      </p:sp>
      <p:sp>
        <p:nvSpPr>
          <p:cNvPr id="172" name="TextBox 12"/>
          <p:cNvSpPr txBox="true"/>
          <p:nvPr/>
        </p:nvSpPr>
        <p:spPr>
          <a:xfrm rot="0">
            <a:off x="4559984" y="2355513"/>
            <a:ext cx="2992755" cy="1807876"/>
          </a:xfrm>
          <a:prstGeom prst="rect">
            <a:avLst/>
          </a:prstGeom>
          <a:ln/>
        </p:spPr>
        <p:txBody>
          <a:bodyPr vert="horz" wrap="square" lIns="66008" tIns="33052" rIns="66008" bIns="33052" rtlCol="false" anchor="t" anchorCtr="false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腰部旋转配合头部摆动能增强脊柱柔韧性，对腰椎间盘突出患者尤为有益。注意旋转时保持髋部稳定，每个方向完成8-10次为佳。</a:t>
            </a:r>
            <a:endParaRPr/>
          </a:p>
        </p:txBody>
      </p:sp>
      <p:sp>
        <p:nvSpPr>
          <p:cNvPr id="173" name="TextBox 13"/>
          <p:cNvSpPr txBox="true"/>
          <p:nvPr/>
        </p:nvSpPr>
        <p:spPr>
          <a:xfrm rot="0">
            <a:off x="8330135" y="2355513"/>
            <a:ext cx="2992755" cy="1807876"/>
          </a:xfrm>
          <a:prstGeom prst="rect">
            <a:avLst/>
          </a:prstGeom>
          <a:ln/>
        </p:spPr>
        <p:txBody>
          <a:bodyPr vert="horz" wrap="square" lIns="66008" tIns="33052" rIns="66008" bIns="33052" rtlCol="false" anchor="t" anchorCtr="false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马步姿势结合握拳前推，可强化下肢肌群和核心稳定性。建议膝关节疼痛者减小下蹲幅度，重点锻炼踝关节背伸肌群。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blipFill dpi="0" rotWithShape="true">
          <a:blip r:embed="rId1">
            <a:alphaModFix amt="100000"/>
          </a:blip>
          <a:srcRect/>
          <a:stretch>
            <a:fillRect l="0" t="0" r="0" b="0"/>
          </a:stretch>
        </a:blipFill>
      </p:bgPr>
    </p:bg>
    <p:spTree>
      <p:nvGrpSpPr>
        <p:cNvPr id="1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Picture 2"/>
          <p:cNvPicPr>
            <a:picLocks noChangeAspect="true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 rot="0">
            <a:off x="425795" y="2384018"/>
            <a:ext cx="3415971" cy="3415971"/>
          </a:xfrm>
          <a:prstGeom prst="rect">
            <a:avLst/>
          </a:prstGeom>
        </p:spPr>
      </p:pic>
      <p:sp>
        <p:nvSpPr>
          <p:cNvPr id="176" name="TextBox 3"/>
          <p:cNvSpPr txBox="true"/>
          <p:nvPr/>
        </p:nvSpPr>
        <p:spPr>
          <a:xfrm rot="0">
            <a:off x="476023" y="265328"/>
            <a:ext cx="11239500" cy="914400"/>
          </a:xfrm>
          <a:prstGeom prst="rect">
            <a:avLst/>
          </a:prstGeom>
          <a:ln/>
        </p:spPr>
        <p:txBody>
          <a:bodyPr vert="horz" wrap="square" lIns="123825" tIns="123825" rIns="57150" bIns="123825" rtlCol="false" anchor="t" anchorCtr="false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true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太极拳舒缓练习</a:t>
            </a:r>
            <a:endParaRPr/>
          </a:p>
        </p:txBody>
      </p:sp>
      <p:sp>
        <p:nvSpPr>
          <p:cNvPr id="177" name="AutoShape 4"/>
          <p:cNvSpPr/>
          <p:nvPr/>
        </p:nvSpPr>
        <p:spPr>
          <a:xfrm rot="0">
            <a:off x="4113475" y="1643082"/>
            <a:ext cx="3657600" cy="221985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  <a:ln/>
        </p:spPr>
        <p:txBody>
          <a:bodyPr/>
          <a:p>
            <a:pPr/>
            <a:endParaRPr/>
          </a:p>
        </p:txBody>
      </p:sp>
      <p:sp>
        <p:nvSpPr>
          <p:cNvPr id="178" name="TextBox 5"/>
          <p:cNvSpPr txBox="true"/>
          <p:nvPr/>
        </p:nvSpPr>
        <p:spPr>
          <a:xfrm rot="0">
            <a:off x="4312581" y="1836534"/>
            <a:ext cx="3251104" cy="490334"/>
          </a:xfrm>
          <a:prstGeom prst="rect">
            <a:avLst/>
          </a:prstGeom>
          <a:ln/>
        </p:spPr>
        <p:txBody>
          <a:bodyPr vert="horz" wrap="square" lIns="66008" tIns="33052" rIns="66008" bIns="33052" rtlCol="false" anchor="ctr" anchorCtr="false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true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云手动作循环</a:t>
            </a:r>
            <a:endParaRPr/>
          </a:p>
        </p:txBody>
      </p:sp>
      <p:sp>
        <p:nvSpPr>
          <p:cNvPr id="179" name="TextBox 6"/>
          <p:cNvSpPr txBox="true"/>
          <p:nvPr/>
        </p:nvSpPr>
        <p:spPr>
          <a:xfrm rot="0">
            <a:off x="4312581" y="2273337"/>
            <a:ext cx="3251104" cy="1308693"/>
          </a:xfrm>
          <a:prstGeom prst="rect">
            <a:avLst/>
          </a:prstGeom>
          <a:ln/>
        </p:spPr>
        <p:txBody>
          <a:bodyPr vert="horz" wrap="square" lIns="66008" tIns="33052" rIns="66008" bIns="33052" rtlCol="false" anchor="t" anchorCtr="false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连续划圆动作能改善肩周炎患者的关节活动范围，配合重心转移可增强平衡能力。练习时要求速度均匀，每次持续5-8分钟效果显著。</a:t>
            </a:r>
            <a:endParaRPr/>
          </a:p>
        </p:txBody>
      </p:sp>
      <p:sp>
        <p:nvSpPr>
          <p:cNvPr id="180" name="AutoShape 7"/>
          <p:cNvSpPr/>
          <p:nvPr/>
        </p:nvSpPr>
        <p:spPr>
          <a:xfrm rot="0">
            <a:off x="8070842" y="1650556"/>
            <a:ext cx="3657600" cy="221985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  <a:ln/>
        </p:spPr>
        <p:txBody>
          <a:bodyPr/>
          <a:p>
            <a:pPr/>
            <a:endParaRPr/>
          </a:p>
        </p:txBody>
      </p:sp>
      <p:sp>
        <p:nvSpPr>
          <p:cNvPr id="181" name="TextBox 8"/>
          <p:cNvSpPr txBox="true"/>
          <p:nvPr/>
        </p:nvSpPr>
        <p:spPr>
          <a:xfrm rot="0">
            <a:off x="8269948" y="1844009"/>
            <a:ext cx="3251104" cy="490334"/>
          </a:xfrm>
          <a:prstGeom prst="rect">
            <a:avLst/>
          </a:prstGeom>
          <a:ln/>
        </p:spPr>
        <p:txBody>
          <a:bodyPr vert="horz" wrap="square" lIns="66008" tIns="33052" rIns="66008" bIns="33052" rtlCol="false" anchor="ctr" anchorCtr="false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true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搂膝拗步转换</a:t>
            </a:r>
            <a:endParaRPr/>
          </a:p>
        </p:txBody>
      </p:sp>
      <p:sp>
        <p:nvSpPr>
          <p:cNvPr id="182" name="TextBox 9"/>
          <p:cNvSpPr txBox="true"/>
          <p:nvPr/>
        </p:nvSpPr>
        <p:spPr>
          <a:xfrm rot="0">
            <a:off x="8269948" y="2280812"/>
            <a:ext cx="3251104" cy="1301218"/>
          </a:xfrm>
          <a:prstGeom prst="rect">
            <a:avLst/>
          </a:prstGeom>
          <a:ln/>
        </p:spPr>
        <p:txBody>
          <a:bodyPr vert="horz" wrap="square" lIns="66008" tIns="33052" rIns="66008" bIns="33052" rtlCol="false" anchor="t" anchorCtr="false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前后步法交替进行可缓解膝关节压力，特别适合骨关节炎患者。注意脚尖与膝盖方向一致，每天练习15-20组能增强下肢肌力。</a:t>
            </a:r>
            <a:endParaRPr/>
          </a:p>
        </p:txBody>
      </p:sp>
      <p:sp>
        <p:nvSpPr>
          <p:cNvPr id="183" name="AutoShape 10"/>
          <p:cNvSpPr/>
          <p:nvPr/>
        </p:nvSpPr>
        <p:spPr>
          <a:xfrm rot="0">
            <a:off x="4120950" y="4294709"/>
            <a:ext cx="3657600" cy="221985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  <a:ln/>
        </p:spPr>
        <p:txBody>
          <a:bodyPr/>
          <a:p>
            <a:pPr/>
            <a:endParaRPr/>
          </a:p>
        </p:txBody>
      </p:sp>
      <p:sp>
        <p:nvSpPr>
          <p:cNvPr id="184" name="TextBox 11"/>
          <p:cNvSpPr txBox="true"/>
          <p:nvPr/>
        </p:nvSpPr>
        <p:spPr>
          <a:xfrm rot="0">
            <a:off x="4320056" y="4488162"/>
            <a:ext cx="3251104" cy="490334"/>
          </a:xfrm>
          <a:prstGeom prst="rect">
            <a:avLst/>
          </a:prstGeom>
          <a:ln/>
        </p:spPr>
        <p:txBody>
          <a:bodyPr vert="horz" wrap="square" lIns="66008" tIns="33052" rIns="66008" bIns="33052" rtlCol="false" anchor="ctr" anchorCtr="false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true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野马分鬃伸展</a:t>
            </a:r>
            <a:endParaRPr/>
          </a:p>
        </p:txBody>
      </p:sp>
      <p:sp>
        <p:nvSpPr>
          <p:cNvPr id="185" name="TextBox 12"/>
          <p:cNvSpPr txBox="true"/>
          <p:nvPr/>
        </p:nvSpPr>
        <p:spPr>
          <a:xfrm rot="0">
            <a:off x="4320056" y="4924965"/>
            <a:ext cx="3251104" cy="1316168"/>
          </a:xfrm>
          <a:prstGeom prst="rect">
            <a:avLst/>
          </a:prstGeom>
          <a:ln/>
        </p:spPr>
        <p:txBody>
          <a:bodyPr vert="horz" wrap="square" lIns="66008" tIns="33052" rIns="66008" bIns="33052" rtlCol="false" anchor="t" anchorCtr="false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侧向伸展动作能打开胸腔，改善老年人驼背姿势。配合腹式呼吸可增加肺活量，建议早晚各练习10-12次。</a:t>
            </a:r>
            <a:endParaRPr/>
          </a:p>
        </p:txBody>
      </p:sp>
      <p:sp>
        <p:nvSpPr>
          <p:cNvPr id="186" name="AutoShape 13"/>
          <p:cNvSpPr/>
          <p:nvPr/>
        </p:nvSpPr>
        <p:spPr>
          <a:xfrm rot="0">
            <a:off x="8078316" y="4302184"/>
            <a:ext cx="3657600" cy="221985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  <a:ln/>
        </p:spPr>
        <p:txBody>
          <a:bodyPr/>
          <a:p>
            <a:pPr/>
            <a:endParaRPr/>
          </a:p>
        </p:txBody>
      </p:sp>
      <p:sp>
        <p:nvSpPr>
          <p:cNvPr id="187" name="TextBox 14"/>
          <p:cNvSpPr txBox="true"/>
          <p:nvPr/>
        </p:nvSpPr>
        <p:spPr>
          <a:xfrm rot="0">
            <a:off x="8277423" y="4495637"/>
            <a:ext cx="3251104" cy="490334"/>
          </a:xfrm>
          <a:prstGeom prst="rect">
            <a:avLst/>
          </a:prstGeom>
          <a:ln/>
        </p:spPr>
        <p:txBody>
          <a:bodyPr vert="horz" wrap="square" lIns="66008" tIns="33052" rIns="66008" bIns="33052" rtlCol="false" anchor="ctr" anchorCtr="false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true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金鸡独立平衡</a:t>
            </a:r>
            <a:endParaRPr/>
          </a:p>
        </p:txBody>
      </p:sp>
      <p:sp>
        <p:nvSpPr>
          <p:cNvPr id="188" name="TextBox 15"/>
          <p:cNvSpPr txBox="true"/>
          <p:nvPr/>
        </p:nvSpPr>
        <p:spPr>
          <a:xfrm rot="0">
            <a:off x="8277423" y="4932440"/>
            <a:ext cx="3251104" cy="1308693"/>
          </a:xfrm>
          <a:prstGeom prst="rect">
            <a:avLst/>
          </a:prstGeom>
          <a:ln/>
        </p:spPr>
        <p:txBody>
          <a:bodyPr vert="horz" wrap="square" lIns="66008" tIns="33052" rIns="66008" bIns="33052" rtlCol="false" anchor="t" anchorCtr="false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单腿站立姿势通过本体感觉训练预防跌倒，髋关节疼痛者可扶墙练习，逐步延长站立时间至30秒以上。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blipFill dpi="0" rotWithShape="true">
          <a:blip r:embed="rId1">
            <a:alphaModFix amt="100000"/>
          </a:blip>
          <a:srcRect/>
          <a:stretch>
            <a:fillRect l="0" t="0" r="0" b="0"/>
          </a:stretch>
        </a:blipFill>
      </p:bgPr>
    </p:bg>
    <p:spTree>
      <p:nvGrpSpPr>
        <p:cNvPr id="18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Picture 2"/>
          <p:cNvPicPr>
            <a:picLocks noChangeAspect="true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4462463" y="2088071"/>
            <a:ext cx="3267075" cy="3267075"/>
          </a:xfrm>
          <a:prstGeom prst="ellipse">
            <a:avLst/>
          </a:prstGeom>
          <a:ln w="57150">
            <a:solidFill>
              <a:schemeClr val="accent1"/>
            </a:solidFill>
            <a:prstDash val="solid"/>
          </a:ln>
        </p:spPr>
      </p:pic>
      <p:sp>
        <p:nvSpPr>
          <p:cNvPr id="191" name="TextBox 3"/>
          <p:cNvSpPr txBox="true"/>
          <p:nvPr/>
        </p:nvSpPr>
        <p:spPr>
          <a:xfrm rot="0">
            <a:off x="539110" y="2972036"/>
            <a:ext cx="3314231" cy="647995"/>
          </a:xfrm>
          <a:prstGeom prst="rect">
            <a:avLst/>
          </a:prstGeom>
          <a:ln/>
        </p:spPr>
        <p:txBody>
          <a:bodyPr vert="horz" wrap="square" lIns="114300" tIns="57150" rIns="114300" bIns="57150" rtlCol="false" anchor="ctr" anchorCtr="false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sz="2400" b="true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分层着装原则</a:t>
            </a:r>
            <a:endParaRPr/>
          </a:p>
        </p:txBody>
      </p:sp>
      <p:sp>
        <p:nvSpPr>
          <p:cNvPr id="192" name="TextBox 4"/>
          <p:cNvSpPr txBox="true"/>
          <p:nvPr/>
        </p:nvSpPr>
        <p:spPr>
          <a:xfrm rot="0">
            <a:off x="8059848" y="1716027"/>
            <a:ext cx="3314231" cy="1580007"/>
          </a:xfrm>
          <a:prstGeom prst="rect">
            <a:avLst/>
          </a:prstGeom>
          <a:ln/>
        </p:spPr>
        <p:txBody>
          <a:bodyPr vert="horz" wrap="square" lIns="114300" tIns="57150" rIns="114300" bIns="57150" rtlCol="false" anchor="t" anchorCtr="false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冬季关节液黏稠度增加，建议将热身时间延长至15-20分钟，重点活动肩、髋、膝等大关节，可采用关节环绕与动态拉伸结合的方式。</a:t>
            </a:r>
            <a:endParaRPr/>
          </a:p>
        </p:txBody>
      </p:sp>
      <p:sp>
        <p:nvSpPr>
          <p:cNvPr id="193" name="TextBox 5"/>
          <p:cNvSpPr txBox="true"/>
          <p:nvPr/>
        </p:nvSpPr>
        <p:spPr>
          <a:xfrm rot="0">
            <a:off x="8059848" y="1097369"/>
            <a:ext cx="3314231" cy="622955"/>
          </a:xfrm>
          <a:prstGeom prst="rect">
            <a:avLst/>
          </a:prstGeom>
          <a:ln/>
        </p:spPr>
        <p:txBody>
          <a:bodyPr vert="horz" wrap="square" lIns="114300" tIns="57150" rIns="114300" bIns="57150" rtlCol="false" anchor="ctr" anchorCtr="false">
            <a:noAutofit/>
          </a:bodyPr>
          <a:lstStyle/>
          <a:p>
            <a:pPr>
              <a:lnSpc>
                <a:spcPct val="96000"/>
              </a:lnSpc>
            </a:pPr>
            <a:r>
              <a:rPr lang="en-US" sz="2400" b="true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热身时长加倍</a:t>
            </a:r>
            <a:endParaRPr/>
          </a:p>
        </p:txBody>
      </p:sp>
      <p:sp>
        <p:nvSpPr>
          <p:cNvPr id="194" name="TextBox 6"/>
          <p:cNvSpPr txBox="true"/>
          <p:nvPr/>
        </p:nvSpPr>
        <p:spPr>
          <a:xfrm rot="0">
            <a:off x="8059848" y="4019931"/>
            <a:ext cx="3314231" cy="547835"/>
          </a:xfrm>
          <a:prstGeom prst="rect">
            <a:avLst/>
          </a:prstGeom>
          <a:ln/>
        </p:spPr>
        <p:txBody>
          <a:bodyPr vert="horz" wrap="square" lIns="114300" tIns="57150" rIns="114300" bIns="57150" rtlCol="false" anchor="b" anchorCtr="false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true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运动后热敷护理</a:t>
            </a:r>
            <a:endParaRPr/>
          </a:p>
        </p:txBody>
      </p:sp>
      <p:sp>
        <p:nvSpPr>
          <p:cNvPr id="195" name="TextBox 7"/>
          <p:cNvSpPr txBox="true"/>
          <p:nvPr/>
        </p:nvSpPr>
        <p:spPr>
          <a:xfrm rot="0">
            <a:off x="8059848" y="4565142"/>
            <a:ext cx="3314231" cy="1580007"/>
          </a:xfrm>
          <a:prstGeom prst="rect">
            <a:avLst/>
          </a:prstGeom>
          <a:ln/>
        </p:spPr>
        <p:txBody>
          <a:bodyPr vert="horz" wrap="square" lIns="114300" tIns="57150" rIns="114300" bIns="57150" rtlCol="false" anchor="t" anchorCtr="false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使用艾草热敷包对疼痛关节进行15分钟热疗，温度控制在50℃左右，能有效缓解肌肉僵硬并促进局部血液循环。</a:t>
            </a:r>
            <a:endParaRPr/>
          </a:p>
        </p:txBody>
      </p:sp>
      <p:sp>
        <p:nvSpPr>
          <p:cNvPr id="196" name="TextBox 8"/>
          <p:cNvSpPr txBox="true"/>
          <p:nvPr/>
        </p:nvSpPr>
        <p:spPr>
          <a:xfrm rot="0">
            <a:off x="539110" y="3620031"/>
            <a:ext cx="3314231" cy="1580007"/>
          </a:xfrm>
          <a:prstGeom prst="rect">
            <a:avLst/>
          </a:prstGeom>
          <a:ln/>
        </p:spPr>
        <p:txBody>
          <a:bodyPr vert="horz" wrap="square" lIns="114300" tIns="57150" rIns="114300" bIns="57150" rtlCol="false" anchor="t" anchorCtr="false">
            <a:noAutofit/>
          </a:bodyPr>
          <a:lstStyle/>
          <a:p>
            <a:pPr algn="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内层选择吸湿排汗材质，中层抓绒保暖，外层防风防水。运动前后及时增减衣物，特别注意保护颈部和腰部免受寒风侵袭。</a:t>
            </a:r>
            <a:endParaRPr/>
          </a:p>
        </p:txBody>
      </p:sp>
      <p:sp>
        <p:nvSpPr>
          <p:cNvPr id="197" name="TextBox 9"/>
          <p:cNvSpPr txBox="true"/>
          <p:nvPr/>
        </p:nvSpPr>
        <p:spPr>
          <a:xfrm rot="0">
            <a:off x="476023" y="265328"/>
            <a:ext cx="11239500" cy="914400"/>
          </a:xfrm>
          <a:prstGeom prst="rect">
            <a:avLst/>
          </a:prstGeom>
          <a:ln/>
        </p:spPr>
        <p:txBody>
          <a:bodyPr vert="horz" wrap="square" lIns="123825" tIns="123825" rIns="57150" bIns="123825" rtlCol="false" anchor="ctr" anchorCtr="fals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true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防寒保暖运动建议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blipFill dpi="0" rotWithShape="true">
          <a:blip r:embed="rId1">
            <a:alphaModFix amt="100000"/>
          </a:blip>
          <a:srcRect/>
          <a:stretch>
            <a:fillRect l="0" t="0" r="0" b="0"/>
          </a:stretch>
        </a:blipFill>
      </p:bgPr>
    </p:bg>
    <p:spTree>
      <p:nvGrpSpPr>
        <p:cNvPr id="19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Picture 2"/>
          <p:cNvPicPr>
            <a:picLocks noChangeAspect="true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951046" y="1709087"/>
            <a:ext cx="1114425" cy="1095375"/>
          </a:xfrm>
          <a:prstGeom prst="rect">
            <a:avLst/>
          </a:prstGeom>
        </p:spPr>
      </p:pic>
      <p:sp>
        <p:nvSpPr>
          <p:cNvPr id="200" name="TextBox 3"/>
          <p:cNvSpPr txBox="true"/>
          <p:nvPr/>
        </p:nvSpPr>
        <p:spPr>
          <a:xfrm rot="0">
            <a:off x="516863" y="1852371"/>
            <a:ext cx="1982792" cy="808807"/>
          </a:xfrm>
          <a:prstGeom prst="rect">
            <a:avLst/>
          </a:prstGeom>
          <a:ln/>
        </p:spPr>
        <p:txBody>
          <a:bodyPr vert="horz" wrap="square" lIns="91440" tIns="45720" rIns="91440" bIns="45720" rtlCol="false" anchor="ctr" anchorCtr="false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3000">
                <a:solidFill>
                  <a:srgbClr val="002357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06</a:t>
            </a:r>
            <a:endParaRPr/>
          </a:p>
        </p:txBody>
      </p:sp>
      <p:sp>
        <p:nvSpPr>
          <p:cNvPr id="201" name="TextBox 4"/>
          <p:cNvSpPr txBox="true"/>
          <p:nvPr/>
        </p:nvSpPr>
        <p:spPr>
          <a:xfrm rot="0">
            <a:off x="936962" y="3220473"/>
            <a:ext cx="8246472" cy="2305804"/>
          </a:xfrm>
          <a:prstGeom prst="rect">
            <a:avLst/>
          </a:prstGeom>
          <a:ln/>
        </p:spPr>
        <p:txBody>
          <a:bodyPr vert="horz" wrap="square" lIns="114300" tIns="57150" rIns="114300" bIns="57150" rtlCol="false" anchor="t" anchorCtr="false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4500" b="true">
                <a:solidFill>
                  <a:srgbClr val="002357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综合预防与管理</a:t>
            </a:r>
            <a:endParaRPr/>
          </a:p>
        </p:txBody>
      </p:sp>
      <p:sp>
        <p:nvSpPr>
          <p:cNvPr id="202" name="AutoShape 5"/>
          <p:cNvSpPr/>
          <p:nvPr/>
        </p:nvSpPr>
        <p:spPr>
          <a:xfrm rot="0">
            <a:off x="9364826" y="469219"/>
            <a:ext cx="2473866" cy="508573"/>
          </a:xfrm>
          <a:prstGeom prst="rect">
            <a:avLst/>
          </a:prstGeom>
          <a:noFill/>
          <a:ln/>
        </p:spPr>
        <p:txBody>
          <a:bodyPr vert="horz" wrap="square" lIns="66008" tIns="33052" rIns="66008" bIns="33052" rtlCol="false" anchor="t" anchorCtr="false">
            <a:noAutofit/>
          </a:bodyPr>
          <a:lstStyle/>
          <a:p>
            <a:pPr algn="r">
              <a:lnSpc>
                <a:spcPct val="100000"/>
              </a:lnSpc>
              <a:spcBef>
                <a:spcPts val="375"/>
              </a:spcBef>
              <a:defRPr/>
            </a:pPr>
            <a:r>
              <a:rPr lang="en-US" sz="1200">
                <a:solidFill>
                  <a:srgbClr val="8CA3C4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REPORTING</a:t>
            </a:r>
            <a:endParaRPr lang="en-US" sz="1100"/>
          </a:p>
        </p:txBody>
      </p:sp>
      <p:sp>
        <p:nvSpPr>
          <p:cNvPr id="203" name="AutoShape 6"/>
          <p:cNvSpPr/>
          <p:nvPr/>
        </p:nvSpPr>
        <p:spPr>
          <a:xfrm rot="0">
            <a:off x="352425" y="469219"/>
            <a:ext cx="5497697" cy="419156"/>
          </a:xfrm>
          <a:prstGeom prst="rect">
            <a:avLst/>
          </a:prstGeom>
          <a:noFill/>
          <a:ln/>
        </p:spPr>
        <p:txBody>
          <a:bodyPr vert="horz" wrap="square" lIns="66008" tIns="33052" rIns="66008" bIns="33052" rtlCol="false" anchor="t" anchorCtr="false">
            <a:noAutofit/>
          </a:bodyPr>
          <a:lstStyle/>
          <a:p>
            <a:pPr algn="l">
              <a:defRPr/>
            </a:pPr>
            <a:r>
              <a:rPr lang="en-US" sz="1200">
                <a:solidFill>
                  <a:srgbClr val="8CA3C4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https://wenku.baidu.com</a:t>
            </a:r>
            <a:endParaRPr lang="en-US" sz="1100"/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blipFill dpi="0" rotWithShape="true">
          <a:blip r:embed="rId1">
            <a:alphaModFix amt="100000"/>
          </a:blip>
          <a:srcRect/>
          <a:stretch>
            <a:fillRect l="0" t="0" r="0" b="0"/>
          </a:stretch>
        </a:blipFill>
      </p:bgPr>
    </p:bg>
    <p:spTree>
      <p:nvGrpSpPr>
        <p:cNvPr id="20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AutoShape 2"/>
          <p:cNvSpPr/>
          <p:nvPr/>
        </p:nvSpPr>
        <p:spPr>
          <a:xfrm rot="0">
            <a:off x="2589139" y="4907596"/>
            <a:ext cx="8609341" cy="147826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  <a:ln/>
        </p:spPr>
        <p:txBody>
          <a:bodyPr/>
          <a:p>
            <a:pPr/>
            <a:endParaRPr/>
          </a:p>
        </p:txBody>
      </p:sp>
      <p:sp>
        <p:nvSpPr>
          <p:cNvPr id="206" name="AutoShape 3"/>
          <p:cNvSpPr/>
          <p:nvPr/>
        </p:nvSpPr>
        <p:spPr>
          <a:xfrm rot="0">
            <a:off x="965148" y="3145225"/>
            <a:ext cx="8609341" cy="147826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  <a:ln/>
        </p:spPr>
        <p:txBody>
          <a:bodyPr/>
          <a:p>
            <a:pPr/>
            <a:endParaRPr/>
          </a:p>
        </p:txBody>
      </p:sp>
      <p:sp>
        <p:nvSpPr>
          <p:cNvPr id="207" name="AutoShape 4"/>
          <p:cNvSpPr/>
          <p:nvPr/>
        </p:nvSpPr>
        <p:spPr>
          <a:xfrm rot="0">
            <a:off x="2493889" y="1358958"/>
            <a:ext cx="8609341" cy="147826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  <a:ln/>
        </p:spPr>
        <p:txBody>
          <a:bodyPr/>
          <a:p>
            <a:pPr/>
            <a:endParaRPr/>
          </a:p>
        </p:txBody>
      </p:sp>
      <p:sp>
        <p:nvSpPr>
          <p:cNvPr id="208" name="TextBox 5"/>
          <p:cNvSpPr txBox="true"/>
          <p:nvPr/>
        </p:nvSpPr>
        <p:spPr>
          <a:xfrm rot="0">
            <a:off x="3283333" y="1796843"/>
            <a:ext cx="7497178" cy="972854"/>
          </a:xfrm>
          <a:prstGeom prst="rect">
            <a:avLst/>
          </a:prstGeom>
          <a:ln/>
        </p:spPr>
        <p:txBody>
          <a:bodyPr vert="horz" wrap="square" lIns="114300" tIns="57150" rIns="114300" bIns="57150" rtlCol="false" anchor="t" anchorCtr="false">
            <a:no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冬季应多摄入羊肉、牛肉、鸡肉等温热性食材，搭配红枣、桂圆等辅料炖汤或煮粥，既能驱寒暖胃，又可补益气血，改善老年人冬季能量不足的问题。</a:t>
            </a:r>
            <a:endParaRPr/>
          </a:p>
        </p:txBody>
      </p:sp>
      <p:pic>
        <p:nvPicPr>
          <p:cNvPr id="209" name="Picture 6"/>
          <p:cNvPicPr>
            <a:picLocks noChangeAspect="true"/>
          </p:cNvPicPr>
          <p:nvPr/>
        </p:nvPicPr>
        <p:blipFill>
          <a:blip r:embed="rId2"/>
          <a:srcRect t="20787" b="20787"/>
          <a:stretch>
            <a:fillRect/>
          </a:stretch>
        </p:blipFill>
        <p:spPr>
          <a:xfrm rot="0">
            <a:off x="1113196" y="1262384"/>
            <a:ext cx="1926336" cy="1682496"/>
          </a:xfrm>
          <a:prstGeom prst="hexagon">
            <a:avLst/>
          </a:prstGeom>
        </p:spPr>
      </p:pic>
      <p:pic>
        <p:nvPicPr>
          <p:cNvPr id="210" name="Picture 7"/>
          <p:cNvPicPr>
            <a:picLocks noChangeAspect="true"/>
          </p:cNvPicPr>
          <p:nvPr/>
        </p:nvPicPr>
        <p:blipFill>
          <a:blip r:embed="rId3"/>
          <a:srcRect l="11901" t="0" r="11901" b="0"/>
          <a:stretch>
            <a:fillRect/>
          </a:stretch>
        </p:blipFill>
        <p:spPr>
          <a:xfrm rot="0">
            <a:off x="9176895" y="3043110"/>
            <a:ext cx="1926336" cy="1682496"/>
          </a:xfrm>
          <a:prstGeom prst="hexagon">
            <a:avLst/>
          </a:prstGeom>
        </p:spPr>
      </p:pic>
      <p:pic>
        <p:nvPicPr>
          <p:cNvPr id="211" name="Picture 8"/>
          <p:cNvPicPr>
            <a:picLocks noChangeAspect="true"/>
          </p:cNvPicPr>
          <p:nvPr/>
        </p:nvPicPr>
        <p:blipFill>
          <a:blip r:embed="rId4"/>
          <a:srcRect t="20893" b="20893"/>
          <a:stretch>
            <a:fillRect/>
          </a:stretch>
        </p:blipFill>
        <p:spPr>
          <a:xfrm rot="0">
            <a:off x="1113196" y="4824531"/>
            <a:ext cx="1926336" cy="1682496"/>
          </a:xfrm>
          <a:prstGeom prst="hexagon">
            <a:avLst/>
          </a:prstGeom>
        </p:spPr>
      </p:pic>
      <p:sp>
        <p:nvSpPr>
          <p:cNvPr id="212" name="TextBox 9"/>
          <p:cNvSpPr txBox="true"/>
          <p:nvPr/>
        </p:nvSpPr>
        <p:spPr>
          <a:xfrm rot="0">
            <a:off x="476023" y="265328"/>
            <a:ext cx="11239500" cy="914400"/>
          </a:xfrm>
          <a:prstGeom prst="rect">
            <a:avLst/>
          </a:prstGeom>
          <a:ln/>
        </p:spPr>
        <p:txBody>
          <a:bodyPr vert="horz" wrap="square" lIns="123825" tIns="123825" rIns="57150" bIns="123825" rtlCol="false" anchor="ctr" anchorCtr="fals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true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冬季饮食调养要点</a:t>
            </a:r>
            <a:endParaRPr/>
          </a:p>
        </p:txBody>
      </p:sp>
      <p:sp>
        <p:nvSpPr>
          <p:cNvPr id="213" name="TextBox 10"/>
          <p:cNvSpPr txBox="true"/>
          <p:nvPr/>
        </p:nvSpPr>
        <p:spPr>
          <a:xfrm rot="0">
            <a:off x="3273808" y="1404023"/>
            <a:ext cx="6148089" cy="449970"/>
          </a:xfrm>
          <a:prstGeom prst="rect">
            <a:avLst/>
          </a:prstGeom>
          <a:ln/>
        </p:spPr>
        <p:txBody>
          <a:bodyPr vert="horz" wrap="square" lIns="114300" tIns="57150" rIns="114300" bIns="57150" rtlCol="false" anchor="ctr" anchorCtr="false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true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温补性食物优先</a:t>
            </a:r>
            <a:endParaRPr/>
          </a:p>
        </p:txBody>
      </p:sp>
      <p:sp>
        <p:nvSpPr>
          <p:cNvPr id="214" name="TextBox 11"/>
          <p:cNvSpPr txBox="true"/>
          <p:nvPr/>
        </p:nvSpPr>
        <p:spPr>
          <a:xfrm rot="0">
            <a:off x="1530470" y="3566057"/>
            <a:ext cx="7497178" cy="972854"/>
          </a:xfrm>
          <a:prstGeom prst="rect">
            <a:avLst/>
          </a:prstGeom>
          <a:ln/>
        </p:spPr>
        <p:txBody>
          <a:bodyPr vert="horz" wrap="square" lIns="114300" tIns="57150" rIns="114300" bIns="57150" rtlCol="false" anchor="t" anchorCtr="false">
            <a:no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萝卜、土豆、山药等冬季应季蔬菜富含膳食纤维和矿物质，可促进肠道蠕动，预防便秘，同时通过慢炖方式保留营养，适合老年人消化吸收。</a:t>
            </a:r>
            <a:endParaRPr/>
          </a:p>
        </p:txBody>
      </p:sp>
      <p:sp>
        <p:nvSpPr>
          <p:cNvPr id="215" name="TextBox 12"/>
          <p:cNvSpPr txBox="true"/>
          <p:nvPr/>
        </p:nvSpPr>
        <p:spPr>
          <a:xfrm rot="0">
            <a:off x="1520945" y="3173238"/>
            <a:ext cx="6148089" cy="449970"/>
          </a:xfrm>
          <a:prstGeom prst="rect">
            <a:avLst/>
          </a:prstGeom>
          <a:ln/>
        </p:spPr>
        <p:txBody>
          <a:bodyPr vert="horz" wrap="square" lIns="114300" tIns="57150" rIns="114300" bIns="57150" rtlCol="false" anchor="ctr" anchorCtr="false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true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增加根茎类蔬菜</a:t>
            </a:r>
            <a:endParaRPr/>
          </a:p>
        </p:txBody>
      </p:sp>
      <p:sp>
        <p:nvSpPr>
          <p:cNvPr id="216" name="TextBox 13"/>
          <p:cNvSpPr txBox="true"/>
          <p:nvPr/>
        </p:nvSpPr>
        <p:spPr>
          <a:xfrm rot="0">
            <a:off x="3325984" y="5352046"/>
            <a:ext cx="7497178" cy="972854"/>
          </a:xfrm>
          <a:prstGeom prst="rect">
            <a:avLst/>
          </a:prstGeom>
          <a:ln/>
        </p:spPr>
        <p:txBody>
          <a:bodyPr vert="horz" wrap="square" lIns="114300" tIns="57150" rIns="114300" bIns="57150" rtlCol="false" anchor="t" anchorCtr="false">
            <a:no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烹饪时采用蒸煮方式减少油脂摄入，使用香菇、海带等天然食材提鲜替代高盐调味，避免加重心血管负担。</a:t>
            </a:r>
            <a:endParaRPr/>
          </a:p>
        </p:txBody>
      </p:sp>
      <p:sp>
        <p:nvSpPr>
          <p:cNvPr id="217" name="TextBox 14"/>
          <p:cNvSpPr txBox="true"/>
          <p:nvPr/>
        </p:nvSpPr>
        <p:spPr>
          <a:xfrm rot="0">
            <a:off x="3316459" y="4959226"/>
            <a:ext cx="6148089" cy="449970"/>
          </a:xfrm>
          <a:prstGeom prst="rect">
            <a:avLst/>
          </a:prstGeom>
          <a:ln/>
        </p:spPr>
        <p:txBody>
          <a:bodyPr vert="horz" wrap="square" lIns="114300" tIns="57150" rIns="114300" bIns="57150" rtlCol="false" anchor="ctr" anchorCtr="false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true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控制油脂与盐分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blipFill dpi="0" rotWithShape="true">
          <a:blip r:embed="rId1">
            <a:alphaModFix amt="100000"/>
          </a:blip>
          <a:srcRect/>
          <a:stretch>
            <a:fillRect l="0" t="0" r="0" b="0"/>
          </a:stretch>
        </a:blipFill>
      </p:bgPr>
    </p:bg>
    <p:spTree>
      <p:nvGrpSpPr>
        <p:cNvPr id="2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extBox 2"/>
          <p:cNvSpPr txBox="true"/>
          <p:nvPr/>
        </p:nvSpPr>
        <p:spPr>
          <a:xfrm rot="0">
            <a:off x="476023" y="265328"/>
            <a:ext cx="11239500" cy="914400"/>
          </a:xfrm>
          <a:prstGeom prst="rect">
            <a:avLst/>
          </a:prstGeom>
          <a:ln/>
        </p:spPr>
        <p:txBody>
          <a:bodyPr vert="horz" wrap="square" lIns="123825" tIns="123825" rIns="57150" bIns="123825" rtlCol="false" anchor="ctr" anchorCtr="fals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true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疼痛复发预警信号</a:t>
            </a:r>
            <a:endParaRPr/>
          </a:p>
        </p:txBody>
      </p:sp>
      <p:sp>
        <p:nvSpPr>
          <p:cNvPr id="220" name="AutoShape 3"/>
          <p:cNvSpPr/>
          <p:nvPr/>
        </p:nvSpPr>
        <p:spPr>
          <a:xfrm rot="0">
            <a:off x="839115" y="1512589"/>
            <a:ext cx="197186" cy="197186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txBody>
          <a:bodyPr/>
          <a:p>
            <a:pPr/>
            <a:endParaRPr/>
          </a:p>
        </p:txBody>
      </p:sp>
      <p:sp>
        <p:nvSpPr>
          <p:cNvPr id="221" name="AutoShape 4"/>
          <p:cNvSpPr/>
          <p:nvPr/>
        </p:nvSpPr>
        <p:spPr>
          <a:xfrm rot="0">
            <a:off x="839115" y="2734848"/>
            <a:ext cx="197186" cy="197186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txBody>
          <a:bodyPr/>
          <a:p>
            <a:pPr/>
            <a:endParaRPr/>
          </a:p>
        </p:txBody>
      </p:sp>
      <p:sp>
        <p:nvSpPr>
          <p:cNvPr id="222" name="AutoShape 5"/>
          <p:cNvSpPr/>
          <p:nvPr/>
        </p:nvSpPr>
        <p:spPr>
          <a:xfrm rot="0">
            <a:off x="839115" y="5185395"/>
            <a:ext cx="197186" cy="197186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txBody>
          <a:bodyPr/>
          <a:p>
            <a:pPr/>
            <a:endParaRPr/>
          </a:p>
        </p:txBody>
      </p:sp>
      <p:cxnSp>
        <p:nvCxnSpPr>
          <p:cNvPr id="223" name="Connector 6"/>
          <p:cNvCxnSpPr/>
          <p:nvPr/>
        </p:nvCxnSpPr>
        <p:spPr>
          <a:xfrm>
            <a:off x="937708" y="1624780"/>
            <a:ext cx="0" cy="5245143"/>
          </a:xfrm>
          <a:prstGeom prst="line">
            <a:avLst/>
          </a:prstGeom>
          <a:ln w="19050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24" name="AutoShape 7"/>
          <p:cNvSpPr/>
          <p:nvPr/>
        </p:nvSpPr>
        <p:spPr>
          <a:xfrm rot="0">
            <a:off x="839115" y="3958481"/>
            <a:ext cx="197186" cy="197186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txBody>
          <a:bodyPr/>
          <a:p>
            <a:pPr/>
            <a:endParaRPr/>
          </a:p>
        </p:txBody>
      </p:sp>
      <p:pic>
        <p:nvPicPr>
          <p:cNvPr id="225" name="Picture 8"/>
          <p:cNvPicPr>
            <a:picLocks noChangeAspect="true"/>
          </p:cNvPicPr>
          <p:nvPr/>
        </p:nvPicPr>
        <p:blipFill>
          <a:blip r:embed="rId2">
            <a:alphaModFix amt="100000"/>
          </a:blip>
          <a:srcRect l="197" t="0" r="197" b="0"/>
          <a:stretch>
            <a:fillRect/>
          </a:stretch>
        </p:blipFill>
        <p:spPr>
          <a:xfrm rot="0">
            <a:off x="6871622" y="1611182"/>
            <a:ext cx="4449637" cy="4467237"/>
          </a:xfrm>
          <a:prstGeom prst="rect">
            <a:avLst/>
          </a:prstGeom>
        </p:spPr>
      </p:pic>
      <p:sp>
        <p:nvSpPr>
          <p:cNvPr id="226" name="TextBox 9"/>
          <p:cNvSpPr txBox="true"/>
          <p:nvPr/>
        </p:nvSpPr>
        <p:spPr>
          <a:xfrm rot="0">
            <a:off x="1297192" y="1308287"/>
            <a:ext cx="4348638" cy="605790"/>
          </a:xfrm>
          <a:prstGeom prst="rect">
            <a:avLst/>
          </a:prstGeom>
          <a:ln/>
        </p:spPr>
        <p:txBody>
          <a:bodyPr vert="horz" wrap="square" lIns="123825" tIns="123825" rIns="57150" bIns="123825" rtlCol="false" anchor="t" anchorCtr="false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true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持续性晨僵加重</a:t>
            </a:r>
            <a:endParaRPr/>
          </a:p>
        </p:txBody>
      </p:sp>
      <p:sp>
        <p:nvSpPr>
          <p:cNvPr id="227" name="TextBox 10"/>
          <p:cNvSpPr txBox="true"/>
          <p:nvPr/>
        </p:nvSpPr>
        <p:spPr>
          <a:xfrm rot="0">
            <a:off x="1297192" y="3754179"/>
            <a:ext cx="4414526" cy="624840"/>
          </a:xfrm>
          <a:prstGeom prst="rect">
            <a:avLst/>
          </a:prstGeom>
          <a:ln/>
        </p:spPr>
        <p:txBody>
          <a:bodyPr vert="horz" wrap="square" lIns="123825" tIns="123825" rIns="57150" bIns="123825" rtlCol="false" anchor="t" anchorCtr="false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true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放射性麻木刺痛</a:t>
            </a:r>
            <a:endParaRPr/>
          </a:p>
        </p:txBody>
      </p:sp>
      <p:sp>
        <p:nvSpPr>
          <p:cNvPr id="228" name="TextBox 11"/>
          <p:cNvSpPr txBox="true"/>
          <p:nvPr/>
        </p:nvSpPr>
        <p:spPr>
          <a:xfrm rot="0">
            <a:off x="1297192" y="2533342"/>
            <a:ext cx="4348638" cy="605790"/>
          </a:xfrm>
          <a:prstGeom prst="rect">
            <a:avLst/>
          </a:prstGeom>
          <a:ln/>
        </p:spPr>
        <p:txBody>
          <a:bodyPr vert="horz" wrap="square" lIns="123825" tIns="123825" rIns="57150" bIns="123825" rtlCol="false" anchor="t" anchorCtr="false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true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夜间静息痛加剧</a:t>
            </a:r>
            <a:endParaRPr/>
          </a:p>
        </p:txBody>
      </p:sp>
      <p:sp>
        <p:nvSpPr>
          <p:cNvPr id="229" name="TextBox 12"/>
          <p:cNvSpPr txBox="true"/>
          <p:nvPr/>
        </p:nvSpPr>
        <p:spPr>
          <a:xfrm rot="0">
            <a:off x="1297192" y="4976754"/>
            <a:ext cx="4414526" cy="624840"/>
          </a:xfrm>
          <a:prstGeom prst="rect">
            <a:avLst/>
          </a:prstGeom>
          <a:ln/>
        </p:spPr>
        <p:txBody>
          <a:bodyPr vert="horz" wrap="square" lIns="123825" tIns="123825" rIns="57150" bIns="123825" rtlCol="false" anchor="t" anchorCtr="false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true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活动受限进行性发展</a:t>
            </a:r>
            <a:endParaRPr/>
          </a:p>
        </p:txBody>
      </p:sp>
      <p:sp>
        <p:nvSpPr>
          <p:cNvPr id="230" name="TextBox 13"/>
          <p:cNvSpPr txBox="true"/>
          <p:nvPr/>
        </p:nvSpPr>
        <p:spPr>
          <a:xfrm rot="0">
            <a:off x="1297192" y="1813874"/>
            <a:ext cx="4798808" cy="871282"/>
          </a:xfrm>
          <a:prstGeom prst="rect">
            <a:avLst/>
          </a:prstGeom>
          <a:ln/>
        </p:spPr>
        <p:txBody>
          <a:bodyPr vert="horz" wrap="square" lIns="123825" tIns="0" rIns="57150" bIns="0" rtlCol="false" anchor="t" anchorCtr="fals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早晨起床后关节僵硬超过30分钟，或热敷后仍无法缓解，提示可能存在类风湿性关节炎急性发作风险。</a:t>
            </a:r>
            <a:endParaRPr/>
          </a:p>
        </p:txBody>
      </p:sp>
      <p:sp>
        <p:nvSpPr>
          <p:cNvPr id="231" name="TextBox 14"/>
          <p:cNvSpPr txBox="true"/>
          <p:nvPr/>
        </p:nvSpPr>
        <p:spPr>
          <a:xfrm rot="0">
            <a:off x="1297192" y="3060491"/>
            <a:ext cx="4798808" cy="806539"/>
          </a:xfrm>
          <a:prstGeom prst="rect">
            <a:avLst/>
          </a:prstGeom>
          <a:ln/>
        </p:spPr>
        <p:txBody>
          <a:bodyPr vert="horz" wrap="square" lIns="123825" tIns="0" rIns="57150" bIns="0" rtlCol="false" anchor="t" anchorCtr="fals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无明显诱因出现夜间疼痛影响睡眠，且伴随局部皮肤温度变化，需警惕骨关节炎进展或痛风性关节炎。</a:t>
            </a:r>
            <a:endParaRPr/>
          </a:p>
        </p:txBody>
      </p:sp>
      <p:sp>
        <p:nvSpPr>
          <p:cNvPr id="232" name="TextBox 15"/>
          <p:cNvSpPr txBox="true"/>
          <p:nvPr/>
        </p:nvSpPr>
        <p:spPr>
          <a:xfrm rot="0">
            <a:off x="1297192" y="4284150"/>
            <a:ext cx="4798808" cy="806539"/>
          </a:xfrm>
          <a:prstGeom prst="rect">
            <a:avLst/>
          </a:prstGeom>
          <a:ln/>
        </p:spPr>
        <p:txBody>
          <a:bodyPr vert="horz" wrap="square" lIns="123825" tIns="0" rIns="57150" bIns="0" rtlCol="false" anchor="t" anchorCtr="fals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疼痛从腰部向单侧下肢放射，或伴有足部麻木感，可能提示腰椎间盘突出压迫神经根。</a:t>
            </a:r>
            <a:endParaRPr/>
          </a:p>
        </p:txBody>
      </p:sp>
      <p:sp>
        <p:nvSpPr>
          <p:cNvPr id="233" name="TextBox 16"/>
          <p:cNvSpPr txBox="true"/>
          <p:nvPr/>
        </p:nvSpPr>
        <p:spPr>
          <a:xfrm rot="0">
            <a:off x="1297192" y="5506725"/>
            <a:ext cx="4798808" cy="806539"/>
          </a:xfrm>
          <a:prstGeom prst="rect">
            <a:avLst/>
          </a:prstGeom>
          <a:ln/>
        </p:spPr>
        <p:txBody>
          <a:bodyPr vert="horz" wrap="square" lIns="123825" tIns="0" rIns="57150" bIns="0" rtlCol="false" anchor="t" anchorCtr="fals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日常动作如梳头、上下楼梯等基础功能逐渐受限，反映肌肉萎缩或关节退变加速。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blipFill dpi="0" rotWithShape="true">
          <a:blip r:embed="rId1">
            <a:alphaModFix amt="100000"/>
          </a:blip>
          <a:srcRect/>
          <a:stretch>
            <a:fillRect l="0" t="0" r="0" b="0"/>
          </a:stretch>
        </a:blipFill>
      </p:bgPr>
    </p:bg>
    <p:spTree>
      <p:nvGrpSpPr>
        <p:cNvPr id="2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Picture 2"/>
          <p:cNvPicPr>
            <a:picLocks noChangeAspect="true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4462463" y="2088071"/>
            <a:ext cx="3267075" cy="3267075"/>
          </a:xfrm>
          <a:prstGeom prst="ellipse">
            <a:avLst/>
          </a:prstGeom>
          <a:ln w="57150">
            <a:solidFill>
              <a:schemeClr val="accent1"/>
            </a:solidFill>
            <a:prstDash val="solid"/>
          </a:ln>
        </p:spPr>
      </p:pic>
      <p:sp>
        <p:nvSpPr>
          <p:cNvPr id="236" name="TextBox 3"/>
          <p:cNvSpPr txBox="true"/>
          <p:nvPr/>
        </p:nvSpPr>
        <p:spPr>
          <a:xfrm rot="0">
            <a:off x="539110" y="2972036"/>
            <a:ext cx="3314231" cy="647995"/>
          </a:xfrm>
          <a:prstGeom prst="rect">
            <a:avLst/>
          </a:prstGeom>
          <a:ln/>
        </p:spPr>
        <p:txBody>
          <a:bodyPr vert="horz" wrap="square" lIns="114300" tIns="57150" rIns="114300" bIns="57150" rtlCol="false" anchor="ctr" anchorCtr="false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sz="2400" b="true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急性炎症期联合干预</a:t>
            </a:r>
            <a:endParaRPr/>
          </a:p>
        </p:txBody>
      </p:sp>
      <p:sp>
        <p:nvSpPr>
          <p:cNvPr id="237" name="TextBox 4"/>
          <p:cNvSpPr txBox="true"/>
          <p:nvPr/>
        </p:nvSpPr>
        <p:spPr>
          <a:xfrm rot="0">
            <a:off x="8059848" y="1716027"/>
            <a:ext cx="3314231" cy="1580007"/>
          </a:xfrm>
          <a:prstGeom prst="rect">
            <a:avLst/>
          </a:prstGeom>
          <a:ln/>
        </p:spPr>
        <p:txBody>
          <a:bodyPr vert="horz" wrap="square" lIns="114300" tIns="57150" rIns="114300" bIns="57150" rtlCol="false" anchor="t" anchorCtr="false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疼痛缓解后转入康复阶段，采用针灸松解粘连组织，结合低频脉冲电刺激增强肌肉力量，预防二次损伤。</a:t>
            </a:r>
            <a:endParaRPr/>
          </a:p>
        </p:txBody>
      </p:sp>
      <p:sp>
        <p:nvSpPr>
          <p:cNvPr id="238" name="TextBox 5"/>
          <p:cNvSpPr txBox="true"/>
          <p:nvPr/>
        </p:nvSpPr>
        <p:spPr>
          <a:xfrm rot="0">
            <a:off x="8059848" y="1097369"/>
            <a:ext cx="3314231" cy="622955"/>
          </a:xfrm>
          <a:prstGeom prst="rect">
            <a:avLst/>
          </a:prstGeom>
          <a:ln/>
        </p:spPr>
        <p:txBody>
          <a:bodyPr vert="horz" wrap="square" lIns="114300" tIns="57150" rIns="114300" bIns="57150" rtlCol="false" anchor="ctr" anchorCtr="false">
            <a:noAutofit/>
          </a:bodyPr>
          <a:lstStyle/>
          <a:p>
            <a:pPr>
              <a:lnSpc>
                <a:spcPct val="96000"/>
              </a:lnSpc>
            </a:pPr>
            <a:r>
              <a:rPr lang="en-US" sz="2400" b="true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慢性恢复期序贯治疗</a:t>
            </a:r>
            <a:endParaRPr/>
          </a:p>
        </p:txBody>
      </p:sp>
      <p:sp>
        <p:nvSpPr>
          <p:cNvPr id="239" name="TextBox 6"/>
          <p:cNvSpPr txBox="true"/>
          <p:nvPr/>
        </p:nvSpPr>
        <p:spPr>
          <a:xfrm rot="0">
            <a:off x="8059848" y="4019931"/>
            <a:ext cx="3314231" cy="547835"/>
          </a:xfrm>
          <a:prstGeom prst="rect">
            <a:avLst/>
          </a:prstGeom>
          <a:ln/>
        </p:spPr>
        <p:txBody>
          <a:bodyPr vert="horz" wrap="square" lIns="114300" tIns="57150" rIns="114300" bIns="57150" rtlCol="false" anchor="b" anchorCtr="false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true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季节交替预防性治疗</a:t>
            </a:r>
            <a:endParaRPr/>
          </a:p>
        </p:txBody>
      </p:sp>
      <p:sp>
        <p:nvSpPr>
          <p:cNvPr id="240" name="TextBox 7"/>
          <p:cNvSpPr txBox="true"/>
          <p:nvPr/>
        </p:nvSpPr>
        <p:spPr>
          <a:xfrm rot="0">
            <a:off x="8059848" y="4565142"/>
            <a:ext cx="3314231" cy="1580007"/>
          </a:xfrm>
          <a:prstGeom prst="rect">
            <a:avLst/>
          </a:prstGeom>
          <a:ln/>
        </p:spPr>
        <p:txBody>
          <a:bodyPr vert="horz" wrap="square" lIns="114300" tIns="57150" rIns="114300" bIns="57150" rtlCol="false" anchor="t" anchorCtr="false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在立冬、冬至等节气前1-2周开始穴位贴敷（如三九贴），配合艾灸命门、足三里等穴位提升机体抗寒能力。</a:t>
            </a:r>
            <a:endParaRPr/>
          </a:p>
        </p:txBody>
      </p:sp>
      <p:sp>
        <p:nvSpPr>
          <p:cNvPr id="241" name="TextBox 8"/>
          <p:cNvSpPr txBox="true"/>
          <p:nvPr/>
        </p:nvSpPr>
        <p:spPr>
          <a:xfrm rot="0">
            <a:off x="539110" y="3620031"/>
            <a:ext cx="3314231" cy="1580007"/>
          </a:xfrm>
          <a:prstGeom prst="rect">
            <a:avLst/>
          </a:prstGeom>
          <a:ln/>
        </p:spPr>
        <p:txBody>
          <a:bodyPr vert="horz" wrap="square" lIns="114300" tIns="57150" rIns="114300" bIns="57150" rtlCol="false" anchor="t" anchorCtr="false">
            <a:noAutofit/>
          </a:bodyPr>
          <a:lstStyle/>
          <a:p>
            <a:pPr algn="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当出现关节红肿热痛等急性症状时，西药抗炎镇痛配合中药外敷（如金黄散）可快速控制炎症，减少激素用量。</a:t>
            </a:r>
            <a:endParaRPr/>
          </a:p>
        </p:txBody>
      </p:sp>
      <p:sp>
        <p:nvSpPr>
          <p:cNvPr id="242" name="TextBox 9"/>
          <p:cNvSpPr txBox="true"/>
          <p:nvPr/>
        </p:nvSpPr>
        <p:spPr>
          <a:xfrm rot="0">
            <a:off x="476023" y="265328"/>
            <a:ext cx="11239500" cy="914400"/>
          </a:xfrm>
          <a:prstGeom prst="rect">
            <a:avLst/>
          </a:prstGeom>
          <a:ln/>
        </p:spPr>
        <p:txBody>
          <a:bodyPr vert="horz" wrap="square" lIns="123825" tIns="123825" rIns="57150" bIns="123825" rtlCol="false" anchor="ctr" anchorCtr="fals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true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中西医结合治疗时机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blipFill dpi="0" rotWithShape="true">
          <a:blip r:embed="rId1">
            <a:alphaModFix amt="100000"/>
          </a:blip>
          <a:srcRect/>
          <a:stretch>
            <a:fillRect l="0" t="0" r="0" b="0"/>
          </a:stretch>
        </a:blipFill>
      </p:bgPr>
    </p:bg>
    <p:spTree>
      <p:nvGrpSpPr>
        <p:cNvPr id="2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Picture 2"/>
          <p:cNvPicPr>
            <a:picLocks noChangeAspect="true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4595813" y="3829453"/>
            <a:ext cx="3000375" cy="771525"/>
          </a:xfrm>
          <a:prstGeom prst="rect">
            <a:avLst/>
          </a:prstGeom>
        </p:spPr>
      </p:pic>
      <p:sp>
        <p:nvSpPr>
          <p:cNvPr id="245" name="TextBox 3"/>
          <p:cNvSpPr txBox="true"/>
          <p:nvPr/>
        </p:nvSpPr>
        <p:spPr>
          <a:xfrm rot="0">
            <a:off x="2597404" y="2127885"/>
            <a:ext cx="6997192" cy="1434465"/>
          </a:xfrm>
          <a:prstGeom prst="rect">
            <a:avLst/>
          </a:prstGeom>
          <a:ln/>
        </p:spPr>
        <p:txBody>
          <a:bodyPr vert="horz" wrap="square" lIns="91440" tIns="45720" rIns="91440" bIns="45720" rtlCol="false" anchor="t" anchorCtr="false">
            <a:noAutofit/>
          </a:bodyPr>
          <a:lstStyle/>
          <a:p>
            <a:pPr algn="ctr">
              <a:lnSpc>
                <a:spcPct val="96000"/>
              </a:lnSpc>
            </a:pPr>
            <a:r>
              <a:rPr lang="en-US" sz="9600" b="true">
                <a:solidFill>
                  <a:srgbClr val="002357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THANKS</a:t>
            </a:r>
            <a:endParaRPr/>
          </a:p>
        </p:txBody>
      </p:sp>
      <p:sp>
        <p:nvSpPr>
          <p:cNvPr id="246" name="TextBox 4"/>
          <p:cNvSpPr txBox="true"/>
          <p:nvPr/>
        </p:nvSpPr>
        <p:spPr>
          <a:xfrm rot="0">
            <a:off x="5123498" y="4007570"/>
            <a:ext cx="1983105" cy="415290"/>
          </a:xfrm>
          <a:prstGeom prst="rect">
            <a:avLst/>
          </a:prstGeom>
          <a:ln/>
        </p:spPr>
        <p:txBody>
          <a:bodyPr vert="horz" wrap="square" lIns="91440" tIns="45720" rIns="91440" bIns="45720" rtlCol="false" anchor="t" anchorCtr="false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100">
                <a:solidFill>
                  <a:srgbClr val="002357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感谢观看</a:t>
            </a:r>
            <a:endParaRPr/>
          </a:p>
        </p:txBody>
      </p:sp>
      <p:sp>
        <p:nvSpPr>
          <p:cNvPr id="247" name="AutoShape 5"/>
          <p:cNvSpPr/>
          <p:nvPr/>
        </p:nvSpPr>
        <p:spPr>
          <a:xfrm rot="0">
            <a:off x="9364826" y="469219"/>
            <a:ext cx="2473866" cy="508573"/>
          </a:xfrm>
          <a:prstGeom prst="rect">
            <a:avLst/>
          </a:prstGeom>
          <a:noFill/>
          <a:ln/>
        </p:spPr>
        <p:txBody>
          <a:bodyPr vert="horz" wrap="square" lIns="66008" tIns="33052" rIns="66008" bIns="33052" rtlCol="false" anchor="t" anchorCtr="false">
            <a:noAutofit/>
          </a:bodyPr>
          <a:lstStyle/>
          <a:p>
            <a:pPr algn="r">
              <a:lnSpc>
                <a:spcPct val="100000"/>
              </a:lnSpc>
              <a:spcBef>
                <a:spcPts val="375"/>
              </a:spcBef>
              <a:defRPr/>
            </a:pPr>
            <a:r>
              <a:rPr lang="en-US" sz="1200">
                <a:solidFill>
                  <a:srgbClr val="8CA3C4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REPORTING</a:t>
            </a:r>
            <a:endParaRPr lang="en-US" sz="1100"/>
          </a:p>
        </p:txBody>
      </p:sp>
      <p:sp>
        <p:nvSpPr>
          <p:cNvPr id="248" name="AutoShape 6"/>
          <p:cNvSpPr/>
          <p:nvPr/>
        </p:nvSpPr>
        <p:spPr>
          <a:xfrm rot="0">
            <a:off x="352425" y="469219"/>
            <a:ext cx="5497697" cy="419156"/>
          </a:xfrm>
          <a:prstGeom prst="rect">
            <a:avLst/>
          </a:prstGeom>
          <a:noFill/>
          <a:ln/>
        </p:spPr>
        <p:txBody>
          <a:bodyPr vert="horz" wrap="square" lIns="66008" tIns="33052" rIns="66008" bIns="33052" rtlCol="false" anchor="t" anchorCtr="false">
            <a:noAutofit/>
          </a:bodyPr>
          <a:lstStyle/>
          <a:p>
            <a:pPr algn="l">
              <a:defRPr/>
            </a:pPr>
            <a:r>
              <a:rPr lang="en-US" sz="1200">
                <a:solidFill>
                  <a:srgbClr val="8CA3C4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https://wenku.baidu.com</a:t>
            </a:r>
            <a:endParaRPr lang="en-US" sz="1100"/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blipFill dpi="0" rotWithShape="true">
          <a:blip r:embed="rId1">
            <a:alphaModFix amt="100000"/>
          </a:blip>
          <a:srcRect/>
          <a:stretch>
            <a:fillRect l="0" t="0" r="0" b="0"/>
          </a:stretch>
        </a:blipFill>
      </p:bgPr>
    </p:bg>
    <p:spTree>
      <p:nvGrpSpPr>
        <p:cNvPr id="2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Picture 2"/>
          <p:cNvPicPr>
            <a:picLocks noChangeAspect="true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951046" y="1709087"/>
            <a:ext cx="1114425" cy="1095375"/>
          </a:xfrm>
          <a:prstGeom prst="rect">
            <a:avLst/>
          </a:prstGeom>
        </p:spPr>
      </p:pic>
      <p:sp>
        <p:nvSpPr>
          <p:cNvPr id="251" name="TextBox 3"/>
          <p:cNvSpPr txBox="true"/>
          <p:nvPr/>
        </p:nvSpPr>
        <p:spPr>
          <a:xfrm rot="0">
            <a:off x="516863" y="1852371"/>
            <a:ext cx="1982792" cy="808807"/>
          </a:xfrm>
          <a:prstGeom prst="rect">
            <a:avLst/>
          </a:prstGeom>
          <a:ln/>
        </p:spPr>
        <p:txBody>
          <a:bodyPr vert="horz" wrap="square" lIns="91440" tIns="45720" rIns="91440" bIns="45720" rtlCol="false" anchor="ctr" anchorCtr="false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3000">
                <a:solidFill>
                  <a:srgbClr val="002357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01</a:t>
            </a:r>
            <a:endParaRPr/>
          </a:p>
        </p:txBody>
      </p:sp>
      <p:sp>
        <p:nvSpPr>
          <p:cNvPr id="252" name="TextBox 4"/>
          <p:cNvSpPr txBox="true"/>
          <p:nvPr/>
        </p:nvSpPr>
        <p:spPr>
          <a:xfrm rot="0">
            <a:off x="936962" y="3220473"/>
            <a:ext cx="8246472" cy="2305804"/>
          </a:xfrm>
          <a:prstGeom prst="rect">
            <a:avLst/>
          </a:prstGeom>
          <a:ln/>
        </p:spPr>
        <p:txBody>
          <a:bodyPr vert="horz" wrap="square" lIns="114300" tIns="57150" rIns="114300" bIns="57150" rtlCol="false" anchor="t" anchorCtr="false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4500" b="true">
                <a:solidFill>
                  <a:srgbClr val="002357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中医对冬季老年疼痛的认知</a:t>
            </a:r>
            <a:endParaRPr/>
          </a:p>
        </p:txBody>
      </p:sp>
      <p:sp>
        <p:nvSpPr>
          <p:cNvPr id="253" name="AutoShape 5"/>
          <p:cNvSpPr/>
          <p:nvPr/>
        </p:nvSpPr>
        <p:spPr>
          <a:xfrm rot="0">
            <a:off x="9364826" y="469219"/>
            <a:ext cx="2473866" cy="508573"/>
          </a:xfrm>
          <a:prstGeom prst="rect">
            <a:avLst/>
          </a:prstGeom>
          <a:noFill/>
          <a:ln/>
        </p:spPr>
        <p:txBody>
          <a:bodyPr vert="horz" wrap="square" lIns="66008" tIns="33052" rIns="66008" bIns="33052" rtlCol="false" anchor="t" anchorCtr="false">
            <a:noAutofit/>
          </a:bodyPr>
          <a:lstStyle/>
          <a:p>
            <a:pPr algn="r">
              <a:lnSpc>
                <a:spcPct val="100000"/>
              </a:lnSpc>
              <a:spcBef>
                <a:spcPts val="375"/>
              </a:spcBef>
              <a:defRPr/>
            </a:pPr>
            <a:r>
              <a:rPr lang="en-US" sz="1200">
                <a:solidFill>
                  <a:srgbClr val="8CA3C4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REPORTING</a:t>
            </a:r>
            <a:endParaRPr lang="en-US" sz="1100"/>
          </a:p>
        </p:txBody>
      </p:sp>
      <p:sp>
        <p:nvSpPr>
          <p:cNvPr id="254" name="AutoShape 6"/>
          <p:cNvSpPr/>
          <p:nvPr/>
        </p:nvSpPr>
        <p:spPr>
          <a:xfrm rot="0">
            <a:off x="352425" y="469219"/>
            <a:ext cx="5497697" cy="419156"/>
          </a:xfrm>
          <a:prstGeom prst="rect">
            <a:avLst/>
          </a:prstGeom>
          <a:noFill/>
          <a:ln/>
        </p:spPr>
        <p:txBody>
          <a:bodyPr vert="horz" wrap="square" lIns="66008" tIns="33052" rIns="66008" bIns="33052" rtlCol="false" anchor="t" anchorCtr="false">
            <a:noAutofit/>
          </a:bodyPr>
          <a:lstStyle/>
          <a:p>
            <a:pPr algn="l">
              <a:defRPr/>
            </a:pPr>
            <a:r>
              <a:rPr lang="en-US" sz="1200">
                <a:solidFill>
                  <a:srgbClr val="8CA3C4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https://wenku.baidu.com</a:t>
            </a:r>
            <a:endParaRPr lang="en-US" sz="1100"/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blipFill dpi="0" rotWithShape="true">
          <a:blip r:embed="rId1">
            <a:alphaModFix amt="100000"/>
          </a:blip>
          <a:srcRect/>
          <a:stretch>
            <a:fillRect l="0" t="0" r="0" b="0"/>
          </a:stretch>
        </a:blipFill>
      </p:bgPr>
    </p:bg>
    <p:spTree>
      <p:nvGrpSpPr>
        <p:cNvPr id="2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Picture 2"/>
          <p:cNvPicPr>
            <a:picLocks noChangeAspect="true"/>
          </p:cNvPicPr>
          <p:nvPr/>
        </p:nvPicPr>
        <p:blipFill>
          <a:blip r:embed="rId2">
            <a:alphaModFix amt="100000"/>
          </a:blip>
          <a:srcRect l="0" t="0" r="0" b="0"/>
          <a:stretch>
            <a:fillRect/>
          </a:stretch>
        </p:blipFill>
        <p:spPr>
          <a:xfrm rot="0">
            <a:off x="476023" y="1726817"/>
            <a:ext cx="4434841" cy="4434841"/>
          </a:xfrm>
          <a:prstGeom prst="roundRect">
            <a:avLst/>
          </a:prstGeom>
        </p:spPr>
      </p:pic>
      <p:sp>
        <p:nvSpPr>
          <p:cNvPr id="257" name="TextBox 3"/>
          <p:cNvSpPr txBox="true"/>
          <p:nvPr/>
        </p:nvSpPr>
        <p:spPr>
          <a:xfrm rot="0">
            <a:off x="5562187" y="4881292"/>
            <a:ext cx="6000750" cy="711336"/>
          </a:xfrm>
          <a:prstGeom prst="rect">
            <a:avLst/>
          </a:prstGeom>
          <a:ln/>
        </p:spPr>
        <p:txBody>
          <a:bodyPr vert="horz" wrap="square" lIns="123825" tIns="123825" rIns="57150" bIns="123825" rtlCol="false" anchor="b" anchorCtr="false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true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湿邪黏滞重浊</a:t>
            </a:r>
            <a:endParaRPr/>
          </a:p>
        </p:txBody>
      </p:sp>
      <p:sp>
        <p:nvSpPr>
          <p:cNvPr id="258" name="TextBox 4"/>
          <p:cNvSpPr txBox="true"/>
          <p:nvPr/>
        </p:nvSpPr>
        <p:spPr>
          <a:xfrm rot="0">
            <a:off x="5267801" y="5523753"/>
            <a:ext cx="6477000" cy="914400"/>
          </a:xfrm>
          <a:prstGeom prst="rect">
            <a:avLst/>
          </a:prstGeom>
          <a:ln/>
        </p:spPr>
        <p:txBody>
          <a:bodyPr vert="horz" wrap="square" lIns="0" tIns="0" rIns="0" bIns="0" rtlCol="false" anchor="t" anchorCtr="fals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湿气滞留经络会阻碍阳气运行，引发沉重酸困感，常见于阴雨天加重的腰膝酸软，严重时可出现下肢水肿。</a:t>
            </a:r>
            <a:endParaRPr/>
          </a:p>
        </p:txBody>
      </p:sp>
      <p:sp>
        <p:nvSpPr>
          <p:cNvPr id="259" name="AutoShape 5"/>
          <p:cNvSpPr/>
          <p:nvPr/>
        </p:nvSpPr>
        <p:spPr>
          <a:xfrm rot="0">
            <a:off x="5267801" y="1835975"/>
            <a:ext cx="238125" cy="238125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txBody>
          <a:bodyPr/>
          <a:p>
            <a:pPr/>
            <a:endParaRPr/>
          </a:p>
        </p:txBody>
      </p:sp>
      <p:sp>
        <p:nvSpPr>
          <p:cNvPr id="260" name="TextBox 6"/>
          <p:cNvSpPr txBox="true"/>
          <p:nvPr/>
        </p:nvSpPr>
        <p:spPr>
          <a:xfrm rot="0">
            <a:off x="5562187" y="1621998"/>
            <a:ext cx="6000750" cy="666079"/>
          </a:xfrm>
          <a:prstGeom prst="rect">
            <a:avLst/>
          </a:prstGeom>
          <a:ln/>
        </p:spPr>
        <p:txBody>
          <a:bodyPr vert="horz" wrap="square" lIns="123825" tIns="123825" rIns="57150" bIns="123825" rtlCol="false" anchor="b" anchorCtr="false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true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寒性收引凝滞</a:t>
            </a:r>
            <a:endParaRPr/>
          </a:p>
        </p:txBody>
      </p:sp>
      <p:sp>
        <p:nvSpPr>
          <p:cNvPr id="261" name="TextBox 7"/>
          <p:cNvSpPr txBox="true"/>
          <p:nvPr/>
        </p:nvSpPr>
        <p:spPr>
          <a:xfrm rot="0">
            <a:off x="5267801" y="2234038"/>
            <a:ext cx="6477000" cy="914400"/>
          </a:xfrm>
          <a:prstGeom prst="rect">
            <a:avLst/>
          </a:prstGeom>
          <a:ln/>
        </p:spPr>
        <p:txBody>
          <a:bodyPr vert="horz" wrap="square" lIns="0" tIns="0" rIns="0" bIns="0" rtlCol="false" anchor="t" anchorCtr="fals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寒邪侵袭人体后会导致经脉拘挛紧缩，使气血运行受阻形成局部淤堵，表现为关节僵硬、肌肉痉挛等症状，尤其在颈肩腰腿等暴露部位更为明显。</a:t>
            </a:r>
            <a:endParaRPr/>
          </a:p>
        </p:txBody>
      </p:sp>
      <p:sp>
        <p:nvSpPr>
          <p:cNvPr id="262" name="TextBox 8"/>
          <p:cNvSpPr txBox="true"/>
          <p:nvPr/>
        </p:nvSpPr>
        <p:spPr>
          <a:xfrm rot="0">
            <a:off x="5562187" y="3262274"/>
            <a:ext cx="6000750" cy="697555"/>
          </a:xfrm>
          <a:prstGeom prst="rect">
            <a:avLst/>
          </a:prstGeom>
          <a:ln/>
        </p:spPr>
        <p:txBody>
          <a:bodyPr vert="horz" wrap="square" lIns="123825" tIns="123825" rIns="57150" bIns="123825" rtlCol="false" anchor="b" anchorCtr="false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true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风邪游走不定</a:t>
            </a:r>
            <a:endParaRPr/>
          </a:p>
        </p:txBody>
      </p:sp>
      <p:sp>
        <p:nvSpPr>
          <p:cNvPr id="263" name="TextBox 9"/>
          <p:cNvSpPr txBox="true"/>
          <p:nvPr/>
        </p:nvSpPr>
        <p:spPr>
          <a:xfrm rot="0">
            <a:off x="5267801" y="3896612"/>
            <a:ext cx="6477000" cy="914400"/>
          </a:xfrm>
          <a:prstGeom prst="rect">
            <a:avLst/>
          </a:prstGeom>
          <a:ln/>
        </p:spPr>
        <p:txBody>
          <a:bodyPr vert="horz" wrap="square" lIns="0" tIns="0" rIns="0" bIns="0" rtlCol="false" anchor="t" anchorCtr="fals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风为百病之长，常与寒湿结合侵袭人体，导致疼痛部位不固定且伴有酸胀感，如游走性关节痛或肌肉酸痛。</a:t>
            </a:r>
            <a:endParaRPr/>
          </a:p>
        </p:txBody>
      </p:sp>
      <p:sp>
        <p:nvSpPr>
          <p:cNvPr id="264" name="TextBox 10"/>
          <p:cNvSpPr txBox="true"/>
          <p:nvPr/>
        </p:nvSpPr>
        <p:spPr>
          <a:xfrm rot="0">
            <a:off x="476023" y="265328"/>
            <a:ext cx="11239500" cy="914400"/>
          </a:xfrm>
          <a:prstGeom prst="rect">
            <a:avLst/>
          </a:prstGeom>
          <a:ln/>
        </p:spPr>
        <p:txBody>
          <a:bodyPr vert="horz" wrap="square" lIns="123825" tIns="123825" rIns="57150" bIns="123825" rtlCol="false" anchor="ctr" anchorCtr="fals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true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风寒湿邪致病机理</a:t>
            </a:r>
            <a:endParaRPr/>
          </a:p>
        </p:txBody>
      </p:sp>
      <p:sp>
        <p:nvSpPr>
          <p:cNvPr id="265" name="AutoShape 11"/>
          <p:cNvSpPr/>
          <p:nvPr/>
        </p:nvSpPr>
        <p:spPr>
          <a:xfrm rot="0">
            <a:off x="5267801" y="3491989"/>
            <a:ext cx="238125" cy="238125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txBody>
          <a:bodyPr/>
          <a:p>
            <a:pPr/>
            <a:endParaRPr/>
          </a:p>
        </p:txBody>
      </p:sp>
      <p:sp>
        <p:nvSpPr>
          <p:cNvPr id="266" name="AutoShape 12"/>
          <p:cNvSpPr/>
          <p:nvPr/>
        </p:nvSpPr>
        <p:spPr>
          <a:xfrm rot="0">
            <a:off x="5267801" y="5117897"/>
            <a:ext cx="238125" cy="238125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txBody>
          <a:bodyPr/>
          <a:p>
            <a:pPr/>
            <a:endParaRPr/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blipFill dpi="0" rotWithShape="true">
          <a:blip r:embed="rId1">
            <a:alphaModFix amt="100000"/>
          </a:blip>
          <a:srcRect/>
          <a:stretch>
            <a:fillRect l="0" t="0" r="0" b="0"/>
          </a:stretch>
        </a:blipFill>
      </p:bgPr>
    </p:bg>
    <p:spTree>
      <p:nvGrpSpPr>
        <p:cNvPr id="2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Picture 2"/>
          <p:cNvPicPr>
            <a:picLocks noChangeAspect="true"/>
          </p:cNvPicPr>
          <p:nvPr/>
        </p:nvPicPr>
        <p:blipFill>
          <a:blip r:embed="rId2"/>
          <a:srcRect l="0" t="10016" b="10016"/>
          <a:stretch>
            <a:fillRect/>
          </a:stretch>
        </p:blipFill>
        <p:spPr>
          <a:xfrm rot="0">
            <a:off x="4451873" y="1812219"/>
            <a:ext cx="3287800" cy="3946292"/>
          </a:xfrm>
          <a:prstGeom prst="rect">
            <a:avLst/>
          </a:prstGeom>
          <a:noFill/>
        </p:spPr>
      </p:pic>
      <p:sp>
        <p:nvSpPr>
          <p:cNvPr id="269" name="TextBox 3"/>
          <p:cNvSpPr txBox="true"/>
          <p:nvPr/>
        </p:nvSpPr>
        <p:spPr>
          <a:xfrm rot="0">
            <a:off x="595787" y="1726745"/>
            <a:ext cx="3550411" cy="490334"/>
          </a:xfrm>
          <a:prstGeom prst="rect">
            <a:avLst/>
          </a:prstGeom>
          <a:ln/>
        </p:spPr>
        <p:txBody>
          <a:bodyPr vert="horz" wrap="square" lIns="66008" tIns="33052" rIns="66008" bIns="33052" rtlCol="false" anchor="ctr" anchorCtr="false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true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气虚推动无力</a:t>
            </a:r>
            <a:endParaRPr/>
          </a:p>
        </p:txBody>
      </p:sp>
      <p:sp>
        <p:nvSpPr>
          <p:cNvPr id="270" name="TextBox 4"/>
          <p:cNvSpPr txBox="true"/>
          <p:nvPr/>
        </p:nvSpPr>
        <p:spPr>
          <a:xfrm rot="0">
            <a:off x="698933" y="2298345"/>
            <a:ext cx="3344120" cy="1504071"/>
          </a:xfrm>
          <a:prstGeom prst="rect">
            <a:avLst/>
          </a:prstGeom>
          <a:ln/>
        </p:spPr>
        <p:txBody>
          <a:bodyPr vert="horz" wrap="square" lIns="66008" tIns="33052" rIns="66008" bIns="33052" rtlCol="false" anchor="t" anchorCtr="fals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老年人元气渐衰，气虚无法推动血液运行，导致肢体末端供血不足，表现为手脚冰凉、麻木刺痛，活动后稍缓解但易复发。</a:t>
            </a:r>
            <a:endParaRPr/>
          </a:p>
        </p:txBody>
      </p:sp>
      <p:sp>
        <p:nvSpPr>
          <p:cNvPr id="271" name="TextBox 5"/>
          <p:cNvSpPr txBox="true"/>
          <p:nvPr/>
        </p:nvSpPr>
        <p:spPr>
          <a:xfrm rot="0">
            <a:off x="8065494" y="1713967"/>
            <a:ext cx="3583632" cy="490334"/>
          </a:xfrm>
          <a:prstGeom prst="rect">
            <a:avLst/>
          </a:prstGeom>
          <a:ln/>
        </p:spPr>
        <p:txBody>
          <a:bodyPr vert="horz" wrap="square" lIns="66008" tIns="33052" rIns="66008" bIns="33052" rtlCol="false" anchor="ctr" anchorCtr="false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true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血虚失于濡养</a:t>
            </a:r>
            <a:endParaRPr/>
          </a:p>
        </p:txBody>
      </p:sp>
      <p:sp>
        <p:nvSpPr>
          <p:cNvPr id="272" name="TextBox 6"/>
          <p:cNvSpPr txBox="true"/>
          <p:nvPr/>
        </p:nvSpPr>
        <p:spPr>
          <a:xfrm rot="0">
            <a:off x="8211865" y="2285568"/>
            <a:ext cx="3290891" cy="1516848"/>
          </a:xfrm>
          <a:prstGeom prst="rect">
            <a:avLst/>
          </a:prstGeom>
          <a:ln/>
        </p:spPr>
        <p:txBody>
          <a:bodyPr vert="horz" wrap="square" lIns="66008" tIns="33052" rIns="66008" bIns="33052" rtlCol="false" anchor="t" anchorCtr="fals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肝血不足时筋脉失养，会出现关节屈伸不利、夜间抽筋等症状，常伴随面色苍白、头晕目眩等全身症状。</a:t>
            </a:r>
            <a:endParaRPr/>
          </a:p>
        </p:txBody>
      </p:sp>
      <p:sp>
        <p:nvSpPr>
          <p:cNvPr id="273" name="TextBox 7"/>
          <p:cNvSpPr txBox="true"/>
          <p:nvPr/>
        </p:nvSpPr>
        <p:spPr>
          <a:xfrm rot="0">
            <a:off x="595787" y="4317136"/>
            <a:ext cx="3550411" cy="490334"/>
          </a:xfrm>
          <a:prstGeom prst="rect">
            <a:avLst/>
          </a:prstGeom>
          <a:ln/>
        </p:spPr>
        <p:txBody>
          <a:bodyPr vert="horz" wrap="square" lIns="66008" tIns="33052" rIns="66008" bIns="33052" rtlCol="false" anchor="ctr" anchorCtr="false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true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肾精亏虚髓减</a:t>
            </a:r>
            <a:endParaRPr/>
          </a:p>
        </p:txBody>
      </p:sp>
      <p:sp>
        <p:nvSpPr>
          <p:cNvPr id="274" name="TextBox 8"/>
          <p:cNvSpPr txBox="true"/>
          <p:nvPr/>
        </p:nvSpPr>
        <p:spPr>
          <a:xfrm rot="0">
            <a:off x="712714" y="4807470"/>
            <a:ext cx="3316558" cy="1384306"/>
          </a:xfrm>
          <a:prstGeom prst="rect">
            <a:avLst/>
          </a:prstGeom>
          <a:ln/>
        </p:spPr>
        <p:txBody>
          <a:bodyPr vert="horz" wrap="square" lIns="66008" tIns="33052" rIns="66008" bIns="33052" rtlCol="false" anchor="t" anchorCtr="fals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肾主骨生髓，肾气不足则骨骼脆弱，表现为脊柱变形、身高缩短，受寒后腰膝冷痛如坐水中。</a:t>
            </a:r>
            <a:endParaRPr/>
          </a:p>
        </p:txBody>
      </p:sp>
      <p:sp>
        <p:nvSpPr>
          <p:cNvPr id="275" name="TextBox 9"/>
          <p:cNvSpPr txBox="true"/>
          <p:nvPr/>
        </p:nvSpPr>
        <p:spPr>
          <a:xfrm rot="0">
            <a:off x="7972345" y="4317136"/>
            <a:ext cx="3676782" cy="490334"/>
          </a:xfrm>
          <a:prstGeom prst="rect">
            <a:avLst/>
          </a:prstGeom>
          <a:ln/>
        </p:spPr>
        <p:txBody>
          <a:bodyPr vert="horz" wrap="square" lIns="66008" tIns="33052" rIns="66008" bIns="33052" rtlCol="false" anchor="ctr" anchorCtr="false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true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肝阴不足筋急</a:t>
            </a:r>
            <a:endParaRPr/>
          </a:p>
        </p:txBody>
      </p:sp>
      <p:sp>
        <p:nvSpPr>
          <p:cNvPr id="276" name="TextBox 10"/>
          <p:cNvSpPr txBox="true"/>
          <p:nvPr/>
        </p:nvSpPr>
        <p:spPr>
          <a:xfrm rot="0">
            <a:off x="8165290" y="4823328"/>
            <a:ext cx="3290891" cy="1368448"/>
          </a:xfrm>
          <a:prstGeom prst="rect">
            <a:avLst/>
          </a:prstGeom>
          <a:ln/>
        </p:spPr>
        <p:txBody>
          <a:bodyPr vert="horz" wrap="square" lIns="66008" tIns="33052" rIns="66008" bIns="33052" rtlCol="false" anchor="t" anchorCtr="fals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肝主筋，阴液亏虚会导致筋脉失润，出现肢体拘挛、晨僵明显，且情绪波动时症状加剧。</a:t>
            </a:r>
            <a:endParaRPr/>
          </a:p>
        </p:txBody>
      </p:sp>
      <p:sp>
        <p:nvSpPr>
          <p:cNvPr id="277" name="TextBox 11"/>
          <p:cNvSpPr txBox="true"/>
          <p:nvPr/>
        </p:nvSpPr>
        <p:spPr>
          <a:xfrm rot="0">
            <a:off x="476023" y="265328"/>
            <a:ext cx="11239500" cy="914400"/>
          </a:xfrm>
          <a:prstGeom prst="rect">
            <a:avLst/>
          </a:prstGeom>
          <a:ln/>
        </p:spPr>
        <p:txBody>
          <a:bodyPr vert="horz" wrap="square" lIns="123825" tIns="123825" rIns="57150" bIns="123825" rtlCol="false" anchor="ctr" anchorCtr="fals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true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气血不足与肝肾亏虚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blipFill dpi="0" rotWithShape="true">
          <a:blip r:embed="rId1">
            <a:alphaModFix amt="100000"/>
          </a:blip>
          <a:srcRect/>
          <a:stretch>
            <a:fillRect l="0" t="0" r="0" b="0"/>
          </a:stretch>
        </a:blipFill>
      </p:bgPr>
    </p:bg>
    <p:spTree>
      <p:nvGrpSpPr>
        <p:cNvPr id="27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AutoShape 2"/>
          <p:cNvSpPr/>
          <p:nvPr/>
        </p:nvSpPr>
        <p:spPr>
          <a:xfrm rot="0">
            <a:off x="2589139" y="4907596"/>
            <a:ext cx="8609341" cy="147826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  <a:ln/>
        </p:spPr>
        <p:txBody>
          <a:bodyPr/>
          <a:p>
            <a:pPr/>
            <a:endParaRPr/>
          </a:p>
        </p:txBody>
      </p:sp>
      <p:sp>
        <p:nvSpPr>
          <p:cNvPr id="280" name="AutoShape 3"/>
          <p:cNvSpPr/>
          <p:nvPr/>
        </p:nvSpPr>
        <p:spPr>
          <a:xfrm rot="0">
            <a:off x="965148" y="3145225"/>
            <a:ext cx="8609341" cy="147826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  <a:ln/>
        </p:spPr>
        <p:txBody>
          <a:bodyPr/>
          <a:p>
            <a:pPr/>
            <a:endParaRPr/>
          </a:p>
        </p:txBody>
      </p:sp>
      <p:sp>
        <p:nvSpPr>
          <p:cNvPr id="281" name="AutoShape 4"/>
          <p:cNvSpPr/>
          <p:nvPr/>
        </p:nvSpPr>
        <p:spPr>
          <a:xfrm rot="0">
            <a:off x="2493889" y="1358958"/>
            <a:ext cx="8609341" cy="147826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  <a:ln/>
        </p:spPr>
        <p:txBody>
          <a:bodyPr/>
          <a:p>
            <a:pPr/>
            <a:endParaRPr/>
          </a:p>
        </p:txBody>
      </p:sp>
      <p:sp>
        <p:nvSpPr>
          <p:cNvPr id="282" name="TextBox 5"/>
          <p:cNvSpPr txBox="true"/>
          <p:nvPr/>
        </p:nvSpPr>
        <p:spPr>
          <a:xfrm rot="0">
            <a:off x="3283333" y="1796843"/>
            <a:ext cx="7497178" cy="972854"/>
          </a:xfrm>
          <a:prstGeom prst="rect">
            <a:avLst/>
          </a:prstGeom>
          <a:ln/>
        </p:spPr>
        <p:txBody>
          <a:bodyPr vert="horz" wrap="square" lIns="114300" tIns="57150" rIns="114300" bIns="57150" rtlCol="false" anchor="t" anchorCtr="false">
            <a:no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特点为遇冷加重、得热减轻，疼痛剧烈且位置固定，常见于腰椎间盘突出急性期，需用温经散寒的艾灸或热敷疗法。</a:t>
            </a:r>
            <a:endParaRPr/>
          </a:p>
        </p:txBody>
      </p:sp>
      <p:pic>
        <p:nvPicPr>
          <p:cNvPr id="283" name="Picture 6"/>
          <p:cNvPicPr>
            <a:picLocks noChangeAspect="true"/>
          </p:cNvPicPr>
          <p:nvPr/>
        </p:nvPicPr>
        <p:blipFill>
          <a:blip r:embed="rId2"/>
          <a:srcRect l="20479" r="20479"/>
          <a:stretch>
            <a:fillRect/>
          </a:stretch>
        </p:blipFill>
        <p:spPr>
          <a:xfrm rot="0">
            <a:off x="1113196" y="1262384"/>
            <a:ext cx="1926336" cy="1682496"/>
          </a:xfrm>
          <a:prstGeom prst="hexagon">
            <a:avLst/>
          </a:prstGeom>
        </p:spPr>
      </p:pic>
      <p:pic>
        <p:nvPicPr>
          <p:cNvPr id="284" name="Picture 7"/>
          <p:cNvPicPr>
            <a:picLocks noChangeAspect="true"/>
          </p:cNvPicPr>
          <p:nvPr/>
        </p:nvPicPr>
        <p:blipFill>
          <a:blip r:embed="rId3"/>
          <a:srcRect l="18825" t="0" r="18825" b="0"/>
          <a:stretch>
            <a:fillRect/>
          </a:stretch>
        </p:blipFill>
        <p:spPr>
          <a:xfrm rot="0">
            <a:off x="9176895" y="3043110"/>
            <a:ext cx="1926336" cy="1682496"/>
          </a:xfrm>
          <a:prstGeom prst="hexagon">
            <a:avLst/>
          </a:prstGeom>
        </p:spPr>
      </p:pic>
      <p:pic>
        <p:nvPicPr>
          <p:cNvPr id="285" name="Picture 8"/>
          <p:cNvPicPr>
            <a:picLocks noChangeAspect="true"/>
          </p:cNvPicPr>
          <p:nvPr/>
        </p:nvPicPr>
        <p:blipFill>
          <a:blip r:embed="rId4"/>
          <a:srcRect l="17799" r="17799"/>
          <a:stretch>
            <a:fillRect/>
          </a:stretch>
        </p:blipFill>
        <p:spPr>
          <a:xfrm rot="0">
            <a:off x="1113196" y="4824531"/>
            <a:ext cx="1926336" cy="1682496"/>
          </a:xfrm>
          <a:prstGeom prst="hexagon">
            <a:avLst/>
          </a:prstGeom>
        </p:spPr>
      </p:pic>
      <p:sp>
        <p:nvSpPr>
          <p:cNvPr id="286" name="TextBox 9"/>
          <p:cNvSpPr txBox="true"/>
          <p:nvPr/>
        </p:nvSpPr>
        <p:spPr>
          <a:xfrm rot="0">
            <a:off x="476023" y="265328"/>
            <a:ext cx="11239500" cy="914400"/>
          </a:xfrm>
          <a:prstGeom prst="rect">
            <a:avLst/>
          </a:prstGeom>
          <a:ln/>
        </p:spPr>
        <p:txBody>
          <a:bodyPr vert="horz" wrap="square" lIns="123825" tIns="123825" rIns="57150" bIns="123825" rtlCol="false" anchor="ctr" anchorCtr="fals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true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常见疼痛类型辨证</a:t>
            </a:r>
            <a:endParaRPr/>
          </a:p>
        </p:txBody>
      </p:sp>
      <p:sp>
        <p:nvSpPr>
          <p:cNvPr id="287" name="TextBox 10"/>
          <p:cNvSpPr txBox="true"/>
          <p:nvPr/>
        </p:nvSpPr>
        <p:spPr>
          <a:xfrm rot="0">
            <a:off x="3273808" y="1404023"/>
            <a:ext cx="6148089" cy="449970"/>
          </a:xfrm>
          <a:prstGeom prst="rect">
            <a:avLst/>
          </a:prstGeom>
          <a:ln/>
        </p:spPr>
        <p:txBody>
          <a:bodyPr vert="horz" wrap="square" lIns="114300" tIns="57150" rIns="114300" bIns="57150" rtlCol="false" anchor="ctr" anchorCtr="false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true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寒痹型疼痛</a:t>
            </a:r>
            <a:endParaRPr/>
          </a:p>
        </p:txBody>
      </p:sp>
      <p:sp>
        <p:nvSpPr>
          <p:cNvPr id="288" name="TextBox 11"/>
          <p:cNvSpPr txBox="true"/>
          <p:nvPr/>
        </p:nvSpPr>
        <p:spPr>
          <a:xfrm rot="0">
            <a:off x="1530470" y="3566057"/>
            <a:ext cx="7497178" cy="972854"/>
          </a:xfrm>
          <a:prstGeom prst="rect">
            <a:avLst/>
          </a:prstGeom>
          <a:ln/>
        </p:spPr>
        <p:txBody>
          <a:bodyPr vert="horz" wrap="square" lIns="114300" tIns="57150" rIns="114300" bIns="57150" rtlCol="false" anchor="t" anchorCtr="false">
            <a:no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表现为酸胀重着、阴雨天加剧，皮肤可能出现青紫瘀斑，如骨关节炎后期，适合采用拔罐祛湿配合活血化瘀中药。</a:t>
            </a:r>
            <a:endParaRPr/>
          </a:p>
        </p:txBody>
      </p:sp>
      <p:sp>
        <p:nvSpPr>
          <p:cNvPr id="289" name="TextBox 12"/>
          <p:cNvSpPr txBox="true"/>
          <p:nvPr/>
        </p:nvSpPr>
        <p:spPr>
          <a:xfrm rot="0">
            <a:off x="1520945" y="3173238"/>
            <a:ext cx="6148089" cy="449970"/>
          </a:xfrm>
          <a:prstGeom prst="rect">
            <a:avLst/>
          </a:prstGeom>
          <a:ln/>
        </p:spPr>
        <p:txBody>
          <a:bodyPr vert="horz" wrap="square" lIns="114300" tIns="57150" rIns="114300" bIns="57150" rtlCol="false" anchor="ctr" anchorCtr="false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true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湿瘀型疼痛</a:t>
            </a:r>
            <a:endParaRPr/>
          </a:p>
        </p:txBody>
      </p:sp>
      <p:sp>
        <p:nvSpPr>
          <p:cNvPr id="290" name="TextBox 13"/>
          <p:cNvSpPr txBox="true"/>
          <p:nvPr/>
        </p:nvSpPr>
        <p:spPr>
          <a:xfrm rot="0">
            <a:off x="3325984" y="5352046"/>
            <a:ext cx="7497178" cy="972854"/>
          </a:xfrm>
          <a:prstGeom prst="rect">
            <a:avLst/>
          </a:prstGeom>
          <a:ln/>
        </p:spPr>
        <p:txBody>
          <a:bodyPr vert="horz" wrap="square" lIns="114300" tIns="57150" rIns="114300" bIns="57150" rtlCol="false" anchor="t" anchorCtr="false">
            <a:no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特点为隐痛不休、劳累后加重，伴随乏力耳鸣，多见于骨质疏松患者，需通过补益肝肾的膏方长期调理。</a:t>
            </a:r>
            <a:endParaRPr/>
          </a:p>
        </p:txBody>
      </p:sp>
      <p:sp>
        <p:nvSpPr>
          <p:cNvPr id="291" name="TextBox 14"/>
          <p:cNvSpPr txBox="true"/>
          <p:nvPr/>
        </p:nvSpPr>
        <p:spPr>
          <a:xfrm rot="0">
            <a:off x="3316459" y="4959226"/>
            <a:ext cx="6148089" cy="449970"/>
          </a:xfrm>
          <a:prstGeom prst="rect">
            <a:avLst/>
          </a:prstGeom>
          <a:ln/>
        </p:spPr>
        <p:txBody>
          <a:bodyPr vert="horz" wrap="square" lIns="114300" tIns="57150" rIns="114300" bIns="57150" rtlCol="false" anchor="ctr" anchorCtr="false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true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虚损型疼痛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blipFill dpi="0" rotWithShape="true">
          <a:blip r:embed="rId1">
            <a:alphaModFix amt="100000"/>
          </a:blip>
          <a:srcRect/>
          <a:stretch>
            <a:fillRect l="0" t="0" r="0" b="0"/>
          </a:stretch>
        </a:blipFill>
      </p:bgPr>
    </p:bg>
    <p:spTree>
      <p:nvGrpSpPr>
        <p:cNvPr id="29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Picture 2"/>
          <p:cNvPicPr>
            <a:picLocks noChangeAspect="true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951046" y="1709087"/>
            <a:ext cx="1114425" cy="1095375"/>
          </a:xfrm>
          <a:prstGeom prst="rect">
            <a:avLst/>
          </a:prstGeom>
        </p:spPr>
      </p:pic>
      <p:sp>
        <p:nvSpPr>
          <p:cNvPr id="294" name="TextBox 3"/>
          <p:cNvSpPr txBox="true"/>
          <p:nvPr/>
        </p:nvSpPr>
        <p:spPr>
          <a:xfrm rot="0">
            <a:off x="516863" y="1852371"/>
            <a:ext cx="1982792" cy="808807"/>
          </a:xfrm>
          <a:prstGeom prst="rect">
            <a:avLst/>
          </a:prstGeom>
          <a:ln/>
        </p:spPr>
        <p:txBody>
          <a:bodyPr vert="horz" wrap="square" lIns="91440" tIns="45720" rIns="91440" bIns="45720" rtlCol="false" anchor="ctr" anchorCtr="false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3000">
                <a:solidFill>
                  <a:srgbClr val="002357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02</a:t>
            </a:r>
            <a:endParaRPr/>
          </a:p>
        </p:txBody>
      </p:sp>
      <p:sp>
        <p:nvSpPr>
          <p:cNvPr id="295" name="TextBox 4"/>
          <p:cNvSpPr txBox="true"/>
          <p:nvPr/>
        </p:nvSpPr>
        <p:spPr>
          <a:xfrm rot="0">
            <a:off x="936962" y="3220473"/>
            <a:ext cx="8246472" cy="2305804"/>
          </a:xfrm>
          <a:prstGeom prst="rect">
            <a:avLst/>
          </a:prstGeom>
          <a:ln/>
        </p:spPr>
        <p:txBody>
          <a:bodyPr vert="horz" wrap="square" lIns="114300" tIns="57150" rIns="114300" bIns="57150" rtlCol="false" anchor="t" anchorCtr="false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4500" b="true">
                <a:solidFill>
                  <a:srgbClr val="002357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中医外治疗法应用</a:t>
            </a:r>
            <a:endParaRPr/>
          </a:p>
        </p:txBody>
      </p:sp>
      <p:sp>
        <p:nvSpPr>
          <p:cNvPr id="296" name="AutoShape 5"/>
          <p:cNvSpPr/>
          <p:nvPr/>
        </p:nvSpPr>
        <p:spPr>
          <a:xfrm rot="0">
            <a:off x="9364826" y="469219"/>
            <a:ext cx="2473866" cy="508573"/>
          </a:xfrm>
          <a:prstGeom prst="rect">
            <a:avLst/>
          </a:prstGeom>
          <a:noFill/>
          <a:ln/>
        </p:spPr>
        <p:txBody>
          <a:bodyPr vert="horz" wrap="square" lIns="66008" tIns="33052" rIns="66008" bIns="33052" rtlCol="false" anchor="t" anchorCtr="false">
            <a:noAutofit/>
          </a:bodyPr>
          <a:lstStyle/>
          <a:p>
            <a:pPr algn="r">
              <a:lnSpc>
                <a:spcPct val="100000"/>
              </a:lnSpc>
              <a:spcBef>
                <a:spcPts val="375"/>
              </a:spcBef>
              <a:defRPr/>
            </a:pPr>
            <a:r>
              <a:rPr lang="en-US" sz="1200">
                <a:solidFill>
                  <a:srgbClr val="8CA3C4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REPORTING</a:t>
            </a:r>
            <a:endParaRPr lang="en-US" sz="1100"/>
          </a:p>
        </p:txBody>
      </p:sp>
      <p:sp>
        <p:nvSpPr>
          <p:cNvPr id="297" name="AutoShape 6"/>
          <p:cNvSpPr/>
          <p:nvPr/>
        </p:nvSpPr>
        <p:spPr>
          <a:xfrm rot="0">
            <a:off x="352425" y="469219"/>
            <a:ext cx="5497697" cy="419156"/>
          </a:xfrm>
          <a:prstGeom prst="rect">
            <a:avLst/>
          </a:prstGeom>
          <a:noFill/>
          <a:ln/>
        </p:spPr>
        <p:txBody>
          <a:bodyPr vert="horz" wrap="square" lIns="66008" tIns="33052" rIns="66008" bIns="33052" rtlCol="false" anchor="t" anchorCtr="false">
            <a:noAutofit/>
          </a:bodyPr>
          <a:lstStyle/>
          <a:p>
            <a:pPr algn="l">
              <a:defRPr/>
            </a:pPr>
            <a:r>
              <a:rPr lang="en-US" sz="1200">
                <a:solidFill>
                  <a:srgbClr val="8CA3C4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https://wenku.baidu.com</a:t>
            </a:r>
            <a:endParaRPr lang="en-US" sz="1100"/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blipFill dpi="0" rotWithShape="true">
          <a:blip r:embed="rId1">
            <a:alphaModFix amt="100000"/>
          </a:blip>
          <a:srcRect/>
          <a:stretch>
            <a:fillRect l="0" t="0" r="0" b="0"/>
          </a:stretch>
        </a:blipFill>
      </p:bgPr>
    </p:bg>
    <p:spTree>
      <p:nvGrpSpPr>
        <p:cNvPr id="29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Picture 2"/>
          <p:cNvPicPr>
            <a:picLocks noChangeAspect="true"/>
          </p:cNvPicPr>
          <p:nvPr/>
        </p:nvPicPr>
        <p:blipFill>
          <a:blip r:embed="rId2"/>
          <a:srcRect t="0" b="0"/>
          <a:stretch>
            <a:fillRect/>
          </a:stretch>
        </p:blipFill>
        <p:spPr>
          <a:xfrm rot="0">
            <a:off x="4462463" y="2088071"/>
            <a:ext cx="3267075" cy="3267075"/>
          </a:xfrm>
          <a:prstGeom prst="ellipse">
            <a:avLst/>
          </a:prstGeom>
          <a:ln w="57150">
            <a:solidFill>
              <a:schemeClr val="accent1"/>
            </a:solidFill>
            <a:prstDash val="solid"/>
          </a:ln>
        </p:spPr>
      </p:pic>
      <p:sp>
        <p:nvSpPr>
          <p:cNvPr id="300" name="TextBox 3"/>
          <p:cNvSpPr txBox="true"/>
          <p:nvPr/>
        </p:nvSpPr>
        <p:spPr>
          <a:xfrm rot="0">
            <a:off x="539110" y="2972036"/>
            <a:ext cx="3314231" cy="647995"/>
          </a:xfrm>
          <a:prstGeom prst="rect">
            <a:avLst/>
          </a:prstGeom>
          <a:ln/>
        </p:spPr>
        <p:txBody>
          <a:bodyPr vert="horz" wrap="square" lIns="114300" tIns="57150" rIns="114300" bIns="57150" rtlCol="false" anchor="ctr" anchorCtr="false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sz="2400" b="true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常用穴位选择</a:t>
            </a:r>
            <a:endParaRPr/>
          </a:p>
        </p:txBody>
      </p:sp>
      <p:sp>
        <p:nvSpPr>
          <p:cNvPr id="301" name="TextBox 4"/>
          <p:cNvSpPr txBox="true"/>
          <p:nvPr/>
        </p:nvSpPr>
        <p:spPr>
          <a:xfrm rot="0">
            <a:off x="8059848" y="1716027"/>
            <a:ext cx="3314231" cy="1580007"/>
          </a:xfrm>
          <a:prstGeom prst="rect">
            <a:avLst/>
          </a:prstGeom>
          <a:ln/>
        </p:spPr>
        <p:txBody>
          <a:bodyPr vert="horz" wrap="square" lIns="114300" tIns="57150" rIns="114300" bIns="57150" rtlCol="false" anchor="t" anchorCtr="false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采用补法为主，进针深度控制在1-1.5寸，配合艾灸温针增强疗效，避免强刺激引发不适。  </a:t>
            </a:r>
            <a:endParaRPr/>
          </a:p>
        </p:txBody>
      </p:sp>
      <p:sp>
        <p:nvSpPr>
          <p:cNvPr id="302" name="TextBox 5"/>
          <p:cNvSpPr txBox="true"/>
          <p:nvPr/>
        </p:nvSpPr>
        <p:spPr>
          <a:xfrm rot="0">
            <a:off x="8059848" y="1097369"/>
            <a:ext cx="3314231" cy="622955"/>
          </a:xfrm>
          <a:prstGeom prst="rect">
            <a:avLst/>
          </a:prstGeom>
          <a:ln/>
        </p:spPr>
        <p:txBody>
          <a:bodyPr vert="horz" wrap="square" lIns="114300" tIns="57150" rIns="114300" bIns="57150" rtlCol="false" anchor="ctr" anchorCtr="false">
            <a:noAutofit/>
          </a:bodyPr>
          <a:lstStyle/>
          <a:p>
            <a:pPr>
              <a:lnSpc>
                <a:spcPct val="96000"/>
              </a:lnSpc>
            </a:pPr>
            <a:r>
              <a:rPr lang="en-US" sz="2400" b="true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操作手法规范</a:t>
            </a:r>
            <a:endParaRPr/>
          </a:p>
        </p:txBody>
      </p:sp>
      <p:sp>
        <p:nvSpPr>
          <p:cNvPr id="303" name="TextBox 6"/>
          <p:cNvSpPr txBox="true"/>
          <p:nvPr/>
        </p:nvSpPr>
        <p:spPr>
          <a:xfrm rot="0">
            <a:off x="8059848" y="4019931"/>
            <a:ext cx="3314231" cy="547835"/>
          </a:xfrm>
          <a:prstGeom prst="rect">
            <a:avLst/>
          </a:prstGeom>
          <a:ln/>
        </p:spPr>
        <p:txBody>
          <a:bodyPr vert="horz" wrap="square" lIns="114300" tIns="57150" rIns="114300" bIns="57150" rtlCol="false" anchor="b" anchorCtr="false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true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治疗频率与疗程</a:t>
            </a:r>
            <a:endParaRPr/>
          </a:p>
        </p:txBody>
      </p:sp>
      <p:sp>
        <p:nvSpPr>
          <p:cNvPr id="304" name="TextBox 7"/>
          <p:cNvSpPr txBox="true"/>
          <p:nvPr/>
        </p:nvSpPr>
        <p:spPr>
          <a:xfrm rot="0">
            <a:off x="8059848" y="4565142"/>
            <a:ext cx="3314231" cy="1580007"/>
          </a:xfrm>
          <a:prstGeom prst="rect">
            <a:avLst/>
          </a:prstGeom>
          <a:ln/>
        </p:spPr>
        <p:txBody>
          <a:bodyPr vert="horz" wrap="square" lIns="114300" tIns="57150" rIns="114300" bIns="57150" rtlCol="false" anchor="t" anchorCtr="false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建议每周2-3次，10次为一疗程，根据个体耐受性调整强度，慢性疼痛需坚持3个疗程以上。</a:t>
            </a:r>
            <a:endParaRPr/>
          </a:p>
        </p:txBody>
      </p:sp>
      <p:sp>
        <p:nvSpPr>
          <p:cNvPr id="305" name="TextBox 8"/>
          <p:cNvSpPr txBox="true"/>
          <p:nvPr/>
        </p:nvSpPr>
        <p:spPr>
          <a:xfrm rot="0">
            <a:off x="539110" y="3620031"/>
            <a:ext cx="3314231" cy="1580007"/>
          </a:xfrm>
          <a:prstGeom prst="rect">
            <a:avLst/>
          </a:prstGeom>
          <a:ln/>
        </p:spPr>
        <p:txBody>
          <a:bodyPr vert="horz" wrap="square" lIns="114300" tIns="57150" rIns="114300" bIns="57150" rtlCol="false" anchor="t" anchorCtr="false">
            <a:noAutofit/>
          </a:bodyPr>
          <a:lstStyle/>
          <a:p>
            <a:pPr algn="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针对冬季常见的关节痛、腰腿痛，优先选取足三里、肾俞、关元等穴位，以温阳散寒、活血通络。  </a:t>
            </a:r>
            <a:endParaRPr/>
          </a:p>
        </p:txBody>
      </p:sp>
      <p:sp>
        <p:nvSpPr>
          <p:cNvPr id="306" name="TextBox 9"/>
          <p:cNvSpPr txBox="true"/>
          <p:nvPr/>
        </p:nvSpPr>
        <p:spPr>
          <a:xfrm rot="0">
            <a:off x="476023" y="265328"/>
            <a:ext cx="11239500" cy="914400"/>
          </a:xfrm>
          <a:prstGeom prst="rect">
            <a:avLst/>
          </a:prstGeom>
          <a:ln/>
        </p:spPr>
        <p:txBody>
          <a:bodyPr vert="horz" wrap="square" lIns="123825" tIns="123825" rIns="57150" bIns="123825" rtlCol="false" anchor="ctr" anchorCtr="fals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true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针灸穴位与操作要点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blipFill dpi="0" rotWithShape="true">
          <a:blip r:embed="rId1">
            <a:alphaModFix amt="100000"/>
          </a:blip>
          <a:srcRect/>
          <a:stretch>
            <a:fillRect l="0" t="0" r="0" b="0"/>
          </a:stretch>
        </a:blipFill>
      </p:bgPr>
    </p:bg>
    <p:spTree>
      <p:nvGrpSpPr>
        <p:cNvPr id="30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8" name="Connector 2"/>
          <p:cNvCxnSpPr/>
          <p:nvPr/>
        </p:nvCxnSpPr>
        <p:spPr>
          <a:xfrm>
            <a:off x="6833714" y="2030630"/>
            <a:ext cx="2299541" cy="0"/>
          </a:xfrm>
          <a:prstGeom prst="line">
            <a:avLst/>
          </a:prstGeom>
          <a:ln w="19050">
            <a:solidFill>
              <a:schemeClr val="accent1"/>
            </a:solidFill>
            <a:prstDash val="dash"/>
            <a:headEnd type="none"/>
            <a:tailEnd type="triangl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09" name="TextBox 3"/>
          <p:cNvSpPr txBox="true"/>
          <p:nvPr/>
        </p:nvSpPr>
        <p:spPr>
          <a:xfrm rot="0">
            <a:off x="476023" y="265328"/>
            <a:ext cx="11239500" cy="914400"/>
          </a:xfrm>
          <a:prstGeom prst="rect">
            <a:avLst/>
          </a:prstGeom>
          <a:ln/>
        </p:spPr>
        <p:txBody>
          <a:bodyPr vert="horz" wrap="square" lIns="123825" tIns="123825" rIns="57150" bIns="123825" rtlCol="false" anchor="ctr" anchorCtr="fals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true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推拿手法及注意事项</a:t>
            </a:r>
            <a:endParaRPr/>
          </a:p>
        </p:txBody>
      </p:sp>
      <p:sp>
        <p:nvSpPr>
          <p:cNvPr id="310" name="AutoShape 4"/>
          <p:cNvSpPr/>
          <p:nvPr/>
        </p:nvSpPr>
        <p:spPr>
          <a:xfrm rot="0">
            <a:off x="592974" y="2516443"/>
            <a:ext cx="3456116" cy="3702601"/>
          </a:xfrm>
          <a:prstGeom prst="roundRect">
            <a:avLst>
              <a:gd name="adj" fmla="val 7847"/>
            </a:avLst>
          </a:prstGeom>
          <a:noFill/>
          <a:ln w="12668">
            <a:solidFill>
              <a:schemeClr val="accent1">
                <a:alpha val="100000"/>
              </a:schemeClr>
            </a:solidFill>
            <a:prstDash val="solid"/>
          </a:ln>
        </p:spPr>
        <p:txBody>
          <a:bodyPr vert="horz" wrap="square" rtlCol="false" anchor="ctr" anchorCtr="false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  <a:defRPr/>
            </a:pPr>
            <a:endParaRPr lang="en-US" sz="1100"/>
          </a:p>
        </p:txBody>
      </p:sp>
      <p:sp>
        <p:nvSpPr>
          <p:cNvPr id="311" name="TextBox 5"/>
          <p:cNvSpPr txBox="true"/>
          <p:nvPr/>
        </p:nvSpPr>
        <p:spPr>
          <a:xfrm rot="0">
            <a:off x="808710" y="2910022"/>
            <a:ext cx="3024645" cy="579431"/>
          </a:xfrm>
          <a:prstGeom prst="rect">
            <a:avLst/>
          </a:prstGeom>
          <a:ln/>
        </p:spPr>
        <p:txBody>
          <a:bodyPr vert="horz" wrap="square" lIns="114300" tIns="57150" rIns="114300" bIns="57150" rtlCol="false" anchor="ctr" anchorCtr="false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true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滚法操作规范</a:t>
            </a:r>
            <a:endParaRPr/>
          </a:p>
        </p:txBody>
      </p:sp>
      <p:sp>
        <p:nvSpPr>
          <p:cNvPr id="312" name="TextBox 6"/>
          <p:cNvSpPr txBox="true"/>
          <p:nvPr/>
        </p:nvSpPr>
        <p:spPr>
          <a:xfrm rot="0">
            <a:off x="742869" y="3537078"/>
            <a:ext cx="3156327" cy="2427106"/>
          </a:xfrm>
          <a:prstGeom prst="rect">
            <a:avLst/>
          </a:prstGeom>
          <a:ln/>
        </p:spPr>
        <p:txBody>
          <a:bodyPr vert="horz" wrap="square" lIns="114300" tIns="57150" rIns="114300" bIns="57150" rtlCol="false" anchor="t" anchorCtr="fals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前臂旋转带动手掌尺侧在腰骶部滚动，压力均匀渗透，适用于竖脊肌痉挛的松解。</a:t>
            </a:r>
            <a:endParaRPr/>
          </a:p>
        </p:txBody>
      </p:sp>
      <p:sp>
        <p:nvSpPr>
          <p:cNvPr id="313" name="AutoShape 7"/>
          <p:cNvSpPr/>
          <p:nvPr/>
        </p:nvSpPr>
        <p:spPr>
          <a:xfrm rot="0">
            <a:off x="4366124" y="2516443"/>
            <a:ext cx="3456116" cy="3702601"/>
          </a:xfrm>
          <a:prstGeom prst="roundRect">
            <a:avLst>
              <a:gd name="adj" fmla="val 7847"/>
            </a:avLst>
          </a:prstGeom>
          <a:noFill/>
          <a:ln w="12668">
            <a:solidFill>
              <a:schemeClr val="accent1">
                <a:alpha val="100000"/>
              </a:schemeClr>
            </a:solidFill>
            <a:prstDash val="solid"/>
          </a:ln>
        </p:spPr>
        <p:txBody>
          <a:bodyPr vert="horz" wrap="square" rtlCol="false" anchor="ctr" anchorCtr="false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  <a:defRPr/>
            </a:pPr>
            <a:endParaRPr lang="en-US" sz="1100"/>
          </a:p>
        </p:txBody>
      </p:sp>
      <p:sp>
        <p:nvSpPr>
          <p:cNvPr id="314" name="TextBox 8"/>
          <p:cNvSpPr txBox="true"/>
          <p:nvPr/>
        </p:nvSpPr>
        <p:spPr>
          <a:xfrm rot="0">
            <a:off x="4581860" y="2910022"/>
            <a:ext cx="3024645" cy="579431"/>
          </a:xfrm>
          <a:prstGeom prst="rect">
            <a:avLst/>
          </a:prstGeom>
          <a:ln/>
        </p:spPr>
        <p:txBody>
          <a:bodyPr vert="horz" wrap="square" lIns="114300" tIns="57150" rIns="114300" bIns="57150" rtlCol="false" anchor="ctr" anchorCtr="false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true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腰椎扳法禁忌</a:t>
            </a:r>
            <a:endParaRPr/>
          </a:p>
        </p:txBody>
      </p:sp>
      <p:sp>
        <p:nvSpPr>
          <p:cNvPr id="315" name="TextBox 9"/>
          <p:cNvSpPr txBox="true"/>
          <p:nvPr/>
        </p:nvSpPr>
        <p:spPr>
          <a:xfrm rot="0">
            <a:off x="4552981" y="3537078"/>
            <a:ext cx="3082402" cy="2427106"/>
          </a:xfrm>
          <a:prstGeom prst="rect">
            <a:avLst/>
          </a:prstGeom>
          <a:ln/>
        </p:spPr>
        <p:txBody>
          <a:bodyPr vert="horz" wrap="square" lIns="114300" tIns="57150" rIns="114300" bIns="57150" rtlCol="false" anchor="t" anchorCtr="fals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急性椎间盘突出、骨质疏松患者禁用，实施前需通过X光排除椎体滑脱等禁忌证。</a:t>
            </a:r>
            <a:endParaRPr/>
          </a:p>
        </p:txBody>
      </p:sp>
      <p:sp>
        <p:nvSpPr>
          <p:cNvPr id="316" name="AutoShape 10"/>
          <p:cNvSpPr/>
          <p:nvPr/>
        </p:nvSpPr>
        <p:spPr>
          <a:xfrm rot="0">
            <a:off x="8139274" y="2516443"/>
            <a:ext cx="3456116" cy="3702601"/>
          </a:xfrm>
          <a:prstGeom prst="roundRect">
            <a:avLst>
              <a:gd name="adj" fmla="val 7847"/>
            </a:avLst>
          </a:prstGeom>
          <a:noFill/>
          <a:ln w="12668">
            <a:solidFill>
              <a:schemeClr val="accent1">
                <a:alpha val="100000"/>
              </a:schemeClr>
            </a:solidFill>
            <a:prstDash val="solid"/>
          </a:ln>
        </p:spPr>
        <p:txBody>
          <a:bodyPr vert="horz" wrap="square" rtlCol="false" anchor="ctr" anchorCtr="false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  <a:defRPr/>
            </a:pPr>
            <a:endParaRPr lang="en-US" sz="1100"/>
          </a:p>
        </p:txBody>
      </p:sp>
      <p:sp>
        <p:nvSpPr>
          <p:cNvPr id="317" name="TextBox 11"/>
          <p:cNvSpPr txBox="true"/>
          <p:nvPr/>
        </p:nvSpPr>
        <p:spPr>
          <a:xfrm rot="0">
            <a:off x="8355010" y="2910022"/>
            <a:ext cx="3024645" cy="579431"/>
          </a:xfrm>
          <a:prstGeom prst="rect">
            <a:avLst/>
          </a:prstGeom>
          <a:ln/>
        </p:spPr>
        <p:txBody>
          <a:bodyPr vert="horz" wrap="square" lIns="114300" tIns="57150" rIns="114300" bIns="57150" rtlCol="false" anchor="ctr" anchorCtr="false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true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揉捏法力度控制</a:t>
            </a:r>
            <a:endParaRPr/>
          </a:p>
        </p:txBody>
      </p:sp>
      <p:sp>
        <p:nvSpPr>
          <p:cNvPr id="318" name="TextBox 12"/>
          <p:cNvSpPr txBox="true"/>
          <p:nvPr/>
        </p:nvSpPr>
        <p:spPr>
          <a:xfrm rot="0">
            <a:off x="8262734" y="3537078"/>
            <a:ext cx="3209195" cy="2427106"/>
          </a:xfrm>
          <a:prstGeom prst="rect">
            <a:avLst/>
          </a:prstGeom>
          <a:ln/>
        </p:spPr>
        <p:txBody>
          <a:bodyPr vert="horz" wrap="square" lIns="114300" tIns="57150" rIns="114300" bIns="57150" rtlCol="false" anchor="t" anchorCtr="fals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拇指与其余四指相对用力捏拿腰部肌肉，力度以产生酸胀感为度，避免暴力操作。</a:t>
            </a:r>
            <a:endParaRPr/>
          </a:p>
        </p:txBody>
      </p:sp>
      <p:pic>
        <p:nvPicPr>
          <p:cNvPr id="319" name="Picture 13"/>
          <p:cNvPicPr>
            <a:picLocks noChangeAspect="true"/>
          </p:cNvPicPr>
          <p:nvPr/>
        </p:nvPicPr>
        <p:blipFill>
          <a:blip r:embed="rId2">
            <a:alphaModFix amt="100000"/>
          </a:blip>
          <a:srcRect t="17083" b="17083"/>
          <a:stretch>
            <a:fillRect/>
          </a:stretch>
        </p:blipFill>
        <p:spPr>
          <a:xfrm rot="0">
            <a:off x="5358286" y="1292917"/>
            <a:ext cx="1475427" cy="1475427"/>
          </a:xfrm>
          <a:prstGeom prst="ellipse">
            <a:avLst/>
          </a:prstGeom>
        </p:spPr>
      </p:pic>
      <p:pic>
        <p:nvPicPr>
          <p:cNvPr id="320" name="Picture 14"/>
          <p:cNvPicPr>
            <a:picLocks noChangeAspect="true"/>
          </p:cNvPicPr>
          <p:nvPr/>
        </p:nvPicPr>
        <p:blipFill>
          <a:blip r:embed="rId3">
            <a:alphaModFix amt="100000"/>
          </a:blip>
          <a:srcRect l="18814" r="18814"/>
          <a:stretch>
            <a:fillRect/>
          </a:stretch>
        </p:blipFill>
        <p:spPr>
          <a:xfrm rot="0">
            <a:off x="9121094" y="1292917"/>
            <a:ext cx="1475427" cy="1475427"/>
          </a:xfrm>
          <a:prstGeom prst="ellipse">
            <a:avLst/>
          </a:prstGeom>
        </p:spPr>
      </p:pic>
      <p:pic>
        <p:nvPicPr>
          <p:cNvPr id="321" name="Picture 15"/>
          <p:cNvPicPr>
            <a:picLocks noChangeAspect="true"/>
          </p:cNvPicPr>
          <p:nvPr/>
        </p:nvPicPr>
        <p:blipFill>
          <a:blip r:embed="rId4">
            <a:alphaModFix amt="100000"/>
          </a:blip>
          <a:srcRect l="21875" r="21875"/>
          <a:stretch>
            <a:fillRect/>
          </a:stretch>
        </p:blipFill>
        <p:spPr>
          <a:xfrm rot="0">
            <a:off x="1583319" y="1292917"/>
            <a:ext cx="1475427" cy="1475427"/>
          </a:xfrm>
          <a:prstGeom prst="ellipse">
            <a:avLst/>
          </a:prstGeom>
        </p:spPr>
      </p:pic>
      <p:cxnSp>
        <p:nvCxnSpPr>
          <p:cNvPr id="322" name="Connector 16"/>
          <p:cNvCxnSpPr/>
          <p:nvPr/>
        </p:nvCxnSpPr>
        <p:spPr>
          <a:xfrm>
            <a:off x="3058746" y="2030630"/>
            <a:ext cx="2299541" cy="0"/>
          </a:xfrm>
          <a:prstGeom prst="line">
            <a:avLst/>
          </a:prstGeom>
          <a:ln w="19050">
            <a:solidFill>
              <a:schemeClr val="accent1"/>
            </a:solidFill>
            <a:prstDash val="dash"/>
            <a:headEnd type="none"/>
            <a:tailEnd type="triangl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1B1B1B"/>
      </a:dk1>
      <a:lt1>
        <a:srgbClr val="E9F6FF"/>
      </a:lt1>
      <a:dk2>
        <a:srgbClr val="002357"/>
      </a:dk2>
      <a:lt2>
        <a:srgbClr val="CCDEED"/>
      </a:lt2>
      <a:accent1>
        <a:srgbClr val="002357"/>
      </a:accent1>
      <a:accent2>
        <a:srgbClr val="D3B380"/>
      </a:accent2>
      <a:accent3>
        <a:srgbClr val="0D346D"/>
      </a:accent3>
      <a:accent4>
        <a:srgbClr val="234D8C"/>
      </a:accent4>
      <a:accent5>
        <a:srgbClr val="3C6AAF"/>
      </a:accent5>
      <a:accent6>
        <a:srgbClr val="517CBD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false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Application>Tencent office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2025-12-11T08:39:13Z</dcterms:created>
  <dcterms:modified xsi:type="dcterms:W3CDTF">2025-12-11T08:39:13Z</dcterms:modified>
</cp:coreProperties>
</file>