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F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4674"/>
  </p:normalViewPr>
  <p:slideViewPr>
    <p:cSldViewPr snapToGrid="0" showGuides="1">
      <p:cViewPr varScale="1">
        <p:scale>
          <a:sx n="124" d="100"/>
          <a:sy n="124" d="100"/>
        </p:scale>
        <p:origin x="2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14:cpLocks xmlns:a14="http://schemas.microsoft.com/office/drawing/2010/main"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14:cpLocks xmlns:a14="http://schemas.microsoft.com/office/drawing/2010/main"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14:cpLocks xmlns:a14="http://schemas.microsoft.com/office/drawing/2010/main"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14:cpLocks xmlns:a14="http://schemas.microsoft.com/office/drawing/2010/main"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14:cpLocks xmlns:a14="http://schemas.microsoft.com/office/drawing/2010/main"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14:cpLocks xmlns:a14="http://schemas.microsoft.com/office/drawing/2010/main"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14:cpLocks xmlns:a14="http://schemas.microsoft.com/office/drawing/2010/main"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4" name="内容占位符 3"/>
          <p:cNvSpPr>
            <a14:cpLocks xmlns:a14="http://schemas.microsoft.com/office/drawing/2010/main"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14:cpLocks xmlns:a14="http://schemas.microsoft.com/office/drawing/2010/main"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6" name="内容占位符 5"/>
          <p:cNvSpPr>
            <a14:cpLocks xmlns:a14="http://schemas.microsoft.com/office/drawing/2010/main"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8" name="页脚占位符 7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14:cpLocks xmlns:a14="http://schemas.microsoft.com/office/drawing/2010/main"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14:cpLocks xmlns:a14="http://schemas.microsoft.com/office/drawing/2010/main"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14:cpLocks xmlns:a14="http://schemas.microsoft.com/office/drawing/2010/main"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</p:txBody>
      </p:sp>
      <p:sp>
        <p:nvSpPr>
          <p:cNvPr id="5" name="日期占位符 4"/>
          <p:cNvSpPr>
            <a14:cpLocks xmlns:a14="http://schemas.microsoft.com/office/drawing/2010/main" noGrp="1"/>
          </p:cNvSpPr>
          <p:nvPr>
            <p:ph type="dt" sz="half" idx="10"/>
          </p:nvPr>
        </p:nvSpPr>
        <p:spPr/>
        <p:txBody>
          <a:bodyPr/>
          <a:lstStyle/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6" name="页脚占位符 5"/>
          <p:cNvSpPr>
            <a14:cpLocks xmlns:a14="http://schemas.microsoft.com/office/drawing/2010/main"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/>
          <p:cNvSpPr>
            <a14:cpLocks xmlns:a14="http://schemas.microsoft.com/office/drawing/2010/main" noGrp="1"/>
          </p:cNvSpPr>
          <p:nvPr>
            <p:ph type="sldNum" sz="quarter" idx="12"/>
          </p:nvPr>
        </p:nvSpPr>
        <p:spPr/>
        <p:txBody>
          <a:bodyPr/>
          <a:lstStyle/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14:cpLocks xmlns:a14="http://schemas.microsoft.com/office/drawing/2010/main"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14:cpLocks xmlns:a14="http://schemas.microsoft.com/office/drawing/2010/main"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14:cpLocks xmlns:a14="http://schemas.microsoft.com/office/drawing/2010/main"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14:cpLocks xmlns:a14="http://schemas.microsoft.com/office/drawing/2010/main"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/>
          <p:cNvSpPr>
            <a14:cpLocks xmlns:a14="http://schemas.microsoft.com/office/drawing/2010/main"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2" Type="http://schemas.openxmlformats.org/officeDocument/2006/relationships/notesSlide" Target="../notesSlides/notesSlide2.xml"/><Relationship Id="rId21" Type="http://schemas.openxmlformats.org/officeDocument/2006/relationships/slideLayout" Target="../slideLayouts/slideLayout7.xml"/><Relationship Id="rId20" Type="http://schemas.openxmlformats.org/officeDocument/2006/relationships/tags" Target="../tags/tag95.xml"/><Relationship Id="rId2" Type="http://schemas.openxmlformats.org/officeDocument/2006/relationships/image" Target="../media/image6.jpeg"/><Relationship Id="rId19" Type="http://schemas.openxmlformats.org/officeDocument/2006/relationships/tags" Target="../tags/tag94.xml"/><Relationship Id="rId18" Type="http://schemas.openxmlformats.org/officeDocument/2006/relationships/tags" Target="../tags/tag93.xml"/><Relationship Id="rId17" Type="http://schemas.openxmlformats.org/officeDocument/2006/relationships/tags" Target="../tags/tag92.xml"/><Relationship Id="rId16" Type="http://schemas.openxmlformats.org/officeDocument/2006/relationships/tags" Target="../tags/tag91.xml"/><Relationship Id="rId15" Type="http://schemas.openxmlformats.org/officeDocument/2006/relationships/tags" Target="../tags/tag90.xml"/><Relationship Id="rId14" Type="http://schemas.openxmlformats.org/officeDocument/2006/relationships/tags" Target="../tags/tag89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104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18.xml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2" Type="http://schemas.openxmlformats.org/officeDocument/2006/relationships/slideLayout" Target="../slideLayouts/slideLayout7.xml"/><Relationship Id="rId21" Type="http://schemas.openxmlformats.org/officeDocument/2006/relationships/tags" Target="../tags/tag130.xml"/><Relationship Id="rId20" Type="http://schemas.openxmlformats.org/officeDocument/2006/relationships/tags" Target="../tags/tag129.xml"/><Relationship Id="rId2" Type="http://schemas.openxmlformats.org/officeDocument/2006/relationships/tags" Target="../tags/tag111.xml"/><Relationship Id="rId19" Type="http://schemas.openxmlformats.org/officeDocument/2006/relationships/tags" Target="../tags/tag128.xml"/><Relationship Id="rId18" Type="http://schemas.openxmlformats.org/officeDocument/2006/relationships/tags" Target="../tags/tag127.xml"/><Relationship Id="rId17" Type="http://schemas.openxmlformats.org/officeDocument/2006/relationships/tags" Target="../tags/tag126.xml"/><Relationship Id="rId16" Type="http://schemas.openxmlformats.org/officeDocument/2006/relationships/tags" Target="../tags/tag125.xml"/><Relationship Id="rId15" Type="http://schemas.openxmlformats.org/officeDocument/2006/relationships/tags" Target="../tags/tag124.xml"/><Relationship Id="rId14" Type="http://schemas.openxmlformats.org/officeDocument/2006/relationships/tags" Target="../tags/tag123.xml"/><Relationship Id="rId13" Type="http://schemas.openxmlformats.org/officeDocument/2006/relationships/tags" Target="../tags/tag122.xml"/><Relationship Id="rId12" Type="http://schemas.openxmlformats.org/officeDocument/2006/relationships/tags" Target="../tags/tag121.xml"/><Relationship Id="rId11" Type="http://schemas.openxmlformats.org/officeDocument/2006/relationships/tags" Target="../tags/tag120.xml"/><Relationship Id="rId10" Type="http://schemas.openxmlformats.org/officeDocument/2006/relationships/tags" Target="../tags/tag119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16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tags" Target="../tags/tag139.xml"/><Relationship Id="rId19" Type="http://schemas.openxmlformats.org/officeDocument/2006/relationships/tags" Target="../tags/tag156.xml"/><Relationship Id="rId18" Type="http://schemas.openxmlformats.org/officeDocument/2006/relationships/tags" Target="../tags/tag155.xml"/><Relationship Id="rId17" Type="http://schemas.openxmlformats.org/officeDocument/2006/relationships/tags" Target="../tags/tag154.xml"/><Relationship Id="rId16" Type="http://schemas.openxmlformats.org/officeDocument/2006/relationships/tags" Target="../tags/tag153.xml"/><Relationship Id="rId15" Type="http://schemas.openxmlformats.org/officeDocument/2006/relationships/tags" Target="../tags/tag152.xml"/><Relationship Id="rId14" Type="http://schemas.openxmlformats.org/officeDocument/2006/relationships/tags" Target="../tags/tag151.xml"/><Relationship Id="rId13" Type="http://schemas.openxmlformats.org/officeDocument/2006/relationships/tags" Target="../tags/tag150.xml"/><Relationship Id="rId12" Type="http://schemas.openxmlformats.org/officeDocument/2006/relationships/tags" Target="../tags/tag149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168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image" Target="../media/image3.png"/><Relationship Id="rId10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74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186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87.xml"/><Relationship Id="rId19" Type="http://schemas.openxmlformats.org/officeDocument/2006/relationships/image" Target="../media/image10.jpeg"/><Relationship Id="rId18" Type="http://schemas.openxmlformats.org/officeDocument/2006/relationships/tags" Target="../tags/tag201.xml"/><Relationship Id="rId17" Type="http://schemas.openxmlformats.org/officeDocument/2006/relationships/image" Target="../media/image9.jpeg"/><Relationship Id="rId16" Type="http://schemas.openxmlformats.org/officeDocument/2006/relationships/tags" Target="../tags/tag200.xml"/><Relationship Id="rId15" Type="http://schemas.openxmlformats.org/officeDocument/2006/relationships/image" Target="../media/image8.jpeg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.jpe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tags" Target="../tags/tag29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9" Type="http://schemas.openxmlformats.org/officeDocument/2006/relationships/slideLayout" Target="../slideLayouts/slideLayout7.xml"/><Relationship Id="rId28" Type="http://schemas.openxmlformats.org/officeDocument/2006/relationships/tags" Target="../tags/tag50.xml"/><Relationship Id="rId27" Type="http://schemas.openxmlformats.org/officeDocument/2006/relationships/tags" Target="../tags/tag49.xml"/><Relationship Id="rId26" Type="http://schemas.openxmlformats.org/officeDocument/2006/relationships/tags" Target="../tags/tag48.xml"/><Relationship Id="rId25" Type="http://schemas.openxmlformats.org/officeDocument/2006/relationships/tags" Target="../tags/tag47.xml"/><Relationship Id="rId24" Type="http://schemas.openxmlformats.org/officeDocument/2006/relationships/tags" Target="../tags/tag46.xml"/><Relationship Id="rId23" Type="http://schemas.openxmlformats.org/officeDocument/2006/relationships/tags" Target="../tags/tag45.xml"/><Relationship Id="rId22" Type="http://schemas.openxmlformats.org/officeDocument/2006/relationships/tags" Target="../tags/tag44.xml"/><Relationship Id="rId21" Type="http://schemas.openxmlformats.org/officeDocument/2006/relationships/tags" Target="../tags/tag43.xml"/><Relationship Id="rId20" Type="http://schemas.openxmlformats.org/officeDocument/2006/relationships/tags" Target="../tags/tag42.xml"/><Relationship Id="rId2" Type="http://schemas.openxmlformats.org/officeDocument/2006/relationships/tags" Target="../tags/tag24.xml"/><Relationship Id="rId19" Type="http://schemas.openxmlformats.org/officeDocument/2006/relationships/tags" Target="../tags/tag41.xml"/><Relationship Id="rId18" Type="http://schemas.openxmlformats.org/officeDocument/2006/relationships/tags" Target="../tags/tag40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6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9.xml"/><Relationship Id="rId8" Type="http://schemas.openxmlformats.org/officeDocument/2006/relationships/tags" Target="../tags/tag68.xml"/><Relationship Id="rId7" Type="http://schemas.openxmlformats.org/officeDocument/2006/relationships/image" Target="../media/image5.jpeg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9" Type="http://schemas.openxmlformats.org/officeDocument/2006/relationships/notesSlide" Target="../notesSlides/notesSlide1.xml"/><Relationship Id="rId18" Type="http://schemas.openxmlformats.org/officeDocument/2006/relationships/slideLayout" Target="../slideLayouts/slideLayout7.xml"/><Relationship Id="rId17" Type="http://schemas.openxmlformats.org/officeDocument/2006/relationships/tags" Target="../tags/tag77.xml"/><Relationship Id="rId16" Type="http://schemas.openxmlformats.org/officeDocument/2006/relationships/tags" Target="../tags/tag76.xml"/><Relationship Id="rId15" Type="http://schemas.openxmlformats.org/officeDocument/2006/relationships/tags" Target="../tags/tag75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tags" Target="../tags/tag71.xml"/><Relationship Id="rId10" Type="http://schemas.openxmlformats.org/officeDocument/2006/relationships/tags" Target="../tags/tag70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8" name="TextBox 2"/>
          <p:cNvSpPr txBox="1"/>
          <p:nvPr/>
        </p:nvSpPr>
        <p:spPr>
          <a:xfrm>
            <a:off x="9552000" y="45000"/>
            <a:ext cx="2636948" cy="745599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defRPr/>
            </a:pPr>
            <a:endParaRPr lang="en-US" sz="1100"/>
          </a:p>
        </p:txBody>
      </p:sp>
      <p:sp>
        <p:nvSpPr>
          <p:cNvPr id="100002" name="TextBox 3"/>
          <p:cNvSpPr txBox="1"/>
          <p:nvPr/>
        </p:nvSpPr>
        <p:spPr>
          <a:xfrm>
            <a:off x="4588510" y="2669540"/>
            <a:ext cx="2663825" cy="19685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2400" b="1" spc="3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汇报人：</a:t>
            </a:r>
            <a:r>
              <a:rPr lang="zh-CN" altLang="en-US" sz="2400" b="1" spc="3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熊欣怡</a:t>
            </a:r>
            <a:endParaRPr lang="en-US" sz="2400" b="1" spc="300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algn="l">
              <a:lnSpc>
                <a:spcPct val="150000"/>
              </a:lnSpc>
            </a:pPr>
            <a:endParaRPr lang="en-US">
              <a:solidFill>
                <a:srgbClr val="000000"/>
              </a:solidFill>
              <a:latin typeface="Noto Sans SC" charset="-122"/>
              <a:ea typeface="Noto Sans SC" charset="-122"/>
              <a:cs typeface="Noto Sans SC" charset="-122"/>
            </a:endParaRPr>
          </a:p>
        </p:txBody>
      </p:sp>
      <p:cxnSp>
        <p:nvCxnSpPr>
          <p:cNvPr id="4" name="Connector 4"/>
          <p:cNvCxnSpPr/>
          <p:nvPr/>
        </p:nvCxnSpPr>
        <p:spPr>
          <a:xfrm>
            <a:off x="8883744" y="3992787"/>
            <a:ext cx="3308256" cy="0"/>
          </a:xfrm>
          <a:prstGeom prst="line">
            <a:avLst/>
          </a:prstGeom>
          <a:ln w="25400">
            <a:gradFill>
              <a:gsLst>
                <a:gs pos="0">
                  <a:srgbClr val="0070C0">
                    <a:alpha val="100000"/>
                  </a:srgbClr>
                </a:gs>
                <a:gs pos="100000">
                  <a:srgbClr val="000000">
                    <a:alpha val="0"/>
                    <a:lumMod val="75000"/>
                    <a:lumOff val="25000"/>
                  </a:srgbClr>
                </a:gs>
              </a:gsLst>
              <a:lin ang="0"/>
            </a:gradFill>
            <a:prstDash val="solid"/>
            <a:headEnd type="none"/>
            <a:tailEnd type="none"/>
          </a:ln>
        </p:spPr>
      </p:cxnSp>
      <p:cxnSp>
        <p:nvCxnSpPr>
          <p:cNvPr id="5" name="Connector 5"/>
          <p:cNvCxnSpPr/>
          <p:nvPr/>
        </p:nvCxnSpPr>
        <p:spPr>
          <a:xfrm flipH="1">
            <a:off x="77927" y="3992787"/>
            <a:ext cx="3178730" cy="0"/>
          </a:xfrm>
          <a:prstGeom prst="line">
            <a:avLst/>
          </a:prstGeom>
          <a:ln w="25400">
            <a:gradFill>
              <a:gsLst>
                <a:gs pos="0">
                  <a:srgbClr val="0070C0">
                    <a:alpha val="100000"/>
                  </a:srgbClr>
                </a:gs>
                <a:gs pos="100000">
                  <a:srgbClr val="000000">
                    <a:alpha val="0"/>
                    <a:lumMod val="75000"/>
                    <a:lumOff val="25000"/>
                  </a:srgbClr>
                </a:gs>
              </a:gsLst>
              <a:lin ang="0"/>
            </a:gradFill>
            <a:prstDash val="solid"/>
            <a:headEnd type="none"/>
            <a:tailEnd type="none"/>
          </a:ln>
        </p:spPr>
      </p:cxnSp>
      <p:sp>
        <p:nvSpPr>
          <p:cNvPr id="100010" name="TextBox 6"/>
          <p:cNvSpPr txBox="1"/>
          <p:nvPr/>
        </p:nvSpPr>
        <p:spPr>
          <a:xfrm>
            <a:off x="635" y="1228090"/>
            <a:ext cx="12191365" cy="201739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5400" b="1" spc="3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消化道出血病人的护理</a:t>
            </a:r>
            <a:endParaRPr lang="en-US" sz="5400" b="1" spc="300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100012" name="Picture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pic>
        <p:nvPicPr>
          <p:cNvPr id="100003" name="Picture 8"/>
          <p:cNvPicPr>
            <a:picLocks noChangeAspect="1"/>
          </p:cNvPicPr>
          <p:nvPr/>
        </p:nvPicPr>
        <p:blipFill>
          <a:blip r:embed="rId2"/>
          <a:srcRect t="22031" b="22031"/>
          <a:stretch>
            <a:fillRect/>
          </a:stretch>
        </p:blipFill>
        <p:spPr>
          <a:xfrm>
            <a:off x="0" y="3245485"/>
            <a:ext cx="12192000" cy="36125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72766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</p:spPr>
      </p:sp>
      <p:sp>
        <p:nvSpPr>
          <p:cNvPr id="5" name="AutoShape 5"/>
          <p:cNvSpPr/>
          <p:nvPr/>
        </p:nvSpPr>
        <p:spPr>
          <a:xfrm>
            <a:off x="547734" y="1290891"/>
            <a:ext cx="273289" cy="306415"/>
          </a:xfrm>
          <a:prstGeom prst="triangle">
            <a:avLst/>
          </a:prstGeom>
          <a:solidFill>
            <a:srgbClr val="FFC000"/>
          </a:solidFill>
        </p:spPr>
      </p:sp>
      <p:sp>
        <p:nvSpPr>
          <p:cNvPr id="6" name="TextBox 6"/>
          <p:cNvSpPr txBox="1"/>
          <p:nvPr/>
        </p:nvSpPr>
        <p:spPr>
          <a:xfrm>
            <a:off x="893445" y="1891030"/>
            <a:ext cx="2839720" cy="35953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血常规（血红蛋白动态下降提示活动性出血，血小板减少影响凝血）；凝血功能（PT延长需警惕凝血障碍）；肝肾功能（白蛋白降低提示慢性肝病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有</a:t>
            </a: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关）；血型及交叉配血（为大出血输血做准备）。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4236105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</p:spPr>
      </p:sp>
      <p:sp>
        <p:nvSpPr>
          <p:cNvPr id="8" name="AutoShape 8"/>
          <p:cNvSpPr/>
          <p:nvPr/>
        </p:nvSpPr>
        <p:spPr>
          <a:xfrm>
            <a:off x="4111073" y="1290891"/>
            <a:ext cx="273289" cy="306415"/>
          </a:xfrm>
          <a:prstGeom prst="triangle">
            <a:avLst/>
          </a:prstGeom>
          <a:solidFill>
            <a:srgbClr val="FFC000"/>
          </a:solidFill>
        </p:spPr>
      </p:sp>
      <p:sp>
        <p:nvSpPr>
          <p:cNvPr id="9" name="TextBox 9"/>
          <p:cNvSpPr txBox="1"/>
          <p:nvPr/>
        </p:nvSpPr>
        <p:spPr>
          <a:xfrm>
            <a:off x="4498975" y="1891030"/>
            <a:ext cx="2839720" cy="35953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急诊胃镜（出血24小时内进行，可明确食管/胃/十二指肠病变，同时行钛夹止血、硬化剂注射等治疗）；结肠镜（用于下消化道出血定位）。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799444" y="1444099"/>
            <a:ext cx="23226" cy="4107271"/>
          </a:xfrm>
          <a:prstGeom prst="rect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/>
          </a:gradFill>
        </p:spPr>
      </p:sp>
      <p:sp>
        <p:nvSpPr>
          <p:cNvPr id="11" name="AutoShape 11"/>
          <p:cNvSpPr/>
          <p:nvPr/>
        </p:nvSpPr>
        <p:spPr>
          <a:xfrm>
            <a:off x="7674412" y="1290891"/>
            <a:ext cx="273289" cy="306415"/>
          </a:xfrm>
          <a:prstGeom prst="triangle">
            <a:avLst/>
          </a:prstGeom>
          <a:solidFill>
            <a:srgbClr val="FFC000"/>
          </a:solidFill>
        </p:spPr>
      </p:sp>
      <p:sp>
        <p:nvSpPr>
          <p:cNvPr id="12" name="TextBox 12"/>
          <p:cNvSpPr txBox="1"/>
          <p:nvPr/>
        </p:nvSpPr>
        <p:spPr>
          <a:xfrm>
            <a:off x="8112760" y="1891030"/>
            <a:ext cx="2839720" cy="35953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腹部CT血管成像（CTA）可检测血管畸形或肿瘤出血；选择性血管造影在活动性出血（&gt;0.5ml/min）时可直接栓塞止血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；</a:t>
            </a:r>
            <a:r>
              <a:rPr lang="en-US" altLang="zh-CN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X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线钡餐检查适用于不宜或不愿内镜检查者。</a:t>
            </a:r>
            <a:endParaRPr lang="zh-CN" alt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93445" y="1188720"/>
            <a:ext cx="2912110" cy="10795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实验室检查组合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70108" y="1188474"/>
            <a:ext cx="2912293" cy="107963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内镜检查优先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04598" y="1188474"/>
            <a:ext cx="2912293" cy="107963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影像学补充检查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16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辅助检查方法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983740" y="2825115"/>
            <a:ext cx="8437245" cy="25196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75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急救护理措施</a:t>
            </a:r>
            <a:endParaRPr lang="en-US" sz="5475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3345" y="1283335"/>
            <a:ext cx="6900545" cy="3033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25000"/>
              </a:lnSpc>
              <a:spcBef>
                <a:spcPts val="450"/>
              </a:spcBef>
            </a:pPr>
            <a:r>
              <a:rPr lang="en-US" sz="66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03</a:t>
            </a:r>
            <a:endParaRPr lang="en-US" altLang="en-US" sz="66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70000"/>
          </a:blip>
          <a:srcRect l="25006" r="25006"/>
          <a:stretch>
            <a:fillRect/>
          </a:stretch>
        </p:blipFill>
        <p:spPr>
          <a:xfrm>
            <a:off x="154300" y="1109992"/>
            <a:ext cx="4095887" cy="5461182"/>
          </a:xfrm>
          <a:prstGeom prst="parallelogram">
            <a:avLst/>
          </a:prstGeom>
        </p:spPr>
      </p:pic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4863590" y="1061720"/>
            <a:ext cx="6538998" cy="80432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2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早期休克识别关键</a:t>
            </a:r>
            <a:endParaRPr lang="en-US" sz="22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3772960" y="1306759"/>
            <a:ext cx="699436" cy="548510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4214428" y="1306759"/>
            <a:ext cx="548510" cy="54851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>
            <p:custDataLst>
              <p:tags r:id="rId6"/>
            </p:custDataLst>
          </p:nvPr>
        </p:nvSpPr>
        <p:spPr>
          <a:xfrm>
            <a:off x="3498704" y="1306759"/>
            <a:ext cx="548510" cy="54851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3675014" y="1179844"/>
            <a:ext cx="797382" cy="7901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01</a:t>
            </a:r>
            <a:endParaRPr lang="en-US" sz="22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4569112" y="1509751"/>
            <a:ext cx="7091393" cy="14650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持续监测血压、心率、血氧饱和度可及时发现循环衰竭征兆，如收缩压骤降至90mmHg以下或脉压差缩小，提示可能存在活动性出血导致的低血容量性休克。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4425529" y="2845869"/>
            <a:ext cx="6538998" cy="753809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 lnSpcReduction="10000"/>
          </a:bodyPr>
          <a:lstStyle/>
          <a:p>
            <a:pPr>
              <a:lnSpc>
                <a:spcPct val="140000"/>
              </a:lnSpc>
            </a:pPr>
            <a:r>
              <a:rPr lang="en-US" sz="22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出血量动态评估</a:t>
            </a:r>
            <a:endParaRPr lang="en-US" sz="22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3334649" y="3040510"/>
            <a:ext cx="699436" cy="548510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3776118" y="3040510"/>
            <a:ext cx="548510" cy="54851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>
            <p:custDataLst>
              <p:tags r:id="rId12"/>
            </p:custDataLst>
          </p:nvPr>
        </p:nvSpPr>
        <p:spPr>
          <a:xfrm>
            <a:off x="3060394" y="3040510"/>
            <a:ext cx="548510" cy="54851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3115047" y="2913595"/>
            <a:ext cx="1099383" cy="7901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02</a:t>
            </a:r>
            <a:endParaRPr lang="en-US" sz="22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14"/>
            </p:custDataLst>
          </p:nvPr>
        </p:nvSpPr>
        <p:spPr>
          <a:xfrm>
            <a:off x="4293912" y="3281270"/>
            <a:ext cx="7365928" cy="142718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通过记录呕吐物（鲜红/咖啡渣样）及黑便（柏油样）的性状、频率和总量，结合血红蛋白下降速度（每下降10g/L约失血400ml），为临床决策提供客观依据。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5"/>
            </p:custDataLst>
          </p:nvPr>
        </p:nvSpPr>
        <p:spPr>
          <a:xfrm>
            <a:off x="4091305" y="4579620"/>
            <a:ext cx="6472555" cy="7537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2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多系统功能监护</a:t>
            </a:r>
            <a:endParaRPr lang="en-US" sz="22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8" name="AutoShape 18"/>
          <p:cNvSpPr/>
          <p:nvPr>
            <p:custDataLst>
              <p:tags r:id="rId16"/>
            </p:custDataLst>
          </p:nvPr>
        </p:nvSpPr>
        <p:spPr>
          <a:xfrm>
            <a:off x="2934736" y="4774261"/>
            <a:ext cx="699436" cy="548510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>
            <p:custDataLst>
              <p:tags r:id="rId17"/>
            </p:custDataLst>
          </p:nvPr>
        </p:nvSpPr>
        <p:spPr>
          <a:xfrm>
            <a:off x="3376205" y="4774261"/>
            <a:ext cx="548510" cy="54851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AutoShape 20"/>
          <p:cNvSpPr/>
          <p:nvPr>
            <p:custDataLst>
              <p:tags r:id="rId18"/>
            </p:custDataLst>
          </p:nvPr>
        </p:nvSpPr>
        <p:spPr>
          <a:xfrm>
            <a:off x="2660481" y="4774261"/>
            <a:ext cx="548510" cy="548510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1" name="TextBox 21"/>
          <p:cNvSpPr txBox="1"/>
          <p:nvPr>
            <p:custDataLst>
              <p:tags r:id="rId19"/>
            </p:custDataLst>
          </p:nvPr>
        </p:nvSpPr>
        <p:spPr>
          <a:xfrm>
            <a:off x="2745578" y="4647346"/>
            <a:ext cx="1112479" cy="79018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2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03</a:t>
            </a:r>
            <a:endParaRPr lang="en-US" sz="22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2" name="TextBox 22"/>
          <p:cNvSpPr txBox="1"/>
          <p:nvPr>
            <p:custDataLst>
              <p:tags r:id="rId20"/>
            </p:custDataLst>
          </p:nvPr>
        </p:nvSpPr>
        <p:spPr>
          <a:xfrm>
            <a:off x="4091940" y="5104765"/>
            <a:ext cx="7428230" cy="133731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监测尿量（＜30ml/h提示肾灌注不足）、意识状态（烦躁至淡漠提示脑缺氧）及皮肤温度（四肢湿冷反映外周循环障碍），全面评估器官灌注情况。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23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生命体征监测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2"/>
            </p:custDataLst>
          </p:nvPr>
        </p:nvSpPr>
        <p:spPr>
          <a:xfrm>
            <a:off x="70821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894271" y="1372185"/>
            <a:ext cx="2852876" cy="99870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药物止血方案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869315" y="2482215"/>
            <a:ext cx="2853055" cy="338201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静脉输注质子泵抑制剂（如奥美拉唑静推维持）抑制胃酸，联合生长抑素（静推后泵入）降低门脉压力，凝血异常者补充维生素K或冷沉淀。</a:t>
            </a: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AutoShape 9"/>
          <p:cNvSpPr/>
          <p:nvPr>
            <p:custDataLst>
              <p:tags r:id="rId5"/>
            </p:custDataLst>
          </p:nvPr>
        </p:nvSpPr>
        <p:spPr>
          <a:xfrm>
            <a:off x="4218786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TextBox 10"/>
          <p:cNvSpPr txBox="1"/>
          <p:nvPr>
            <p:custDataLst>
              <p:tags r:id="rId6"/>
            </p:custDataLst>
          </p:nvPr>
        </p:nvSpPr>
        <p:spPr>
          <a:xfrm>
            <a:off x="4404840" y="1372185"/>
            <a:ext cx="2852876" cy="99870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内镜与器械止血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7"/>
            </p:custDataLst>
          </p:nvPr>
        </p:nvSpPr>
        <p:spPr>
          <a:xfrm>
            <a:off x="4333240" y="2481580"/>
            <a:ext cx="2924810" cy="31940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急诊胃镜下采用钛夹封闭出血点或肾上腺素局部注射，食管静脉曲张破裂时使用三腔二囊管压迫（每6-8小时放气15分钟防黏膜坏死）。</a:t>
            </a: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8"/>
            </p:custDataLst>
          </p:nvPr>
        </p:nvSpPr>
        <p:spPr>
          <a:xfrm>
            <a:off x="7733145" y="1274542"/>
            <a:ext cx="3175309" cy="120778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>
            <p:custDataLst>
              <p:tags r:id="rId9"/>
            </p:custDataLst>
          </p:nvPr>
        </p:nvSpPr>
        <p:spPr>
          <a:xfrm>
            <a:off x="7919200" y="1372185"/>
            <a:ext cx="2852876" cy="998708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手术干预准备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0"/>
            </p:custDataLst>
          </p:nvPr>
        </p:nvSpPr>
        <p:spPr>
          <a:xfrm>
            <a:off x="7919085" y="2482215"/>
            <a:ext cx="2853055" cy="30111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保守治疗无效时，备血并完善术前检查，准备血管栓塞或外科手术（如胃大部切除术）。</a:t>
            </a: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16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止血措施实施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883285" y="1188085"/>
            <a:ext cx="4719955" cy="455168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5982953" y="1188071"/>
            <a:ext cx="4720148" cy="4551390"/>
          </a:xfrm>
          <a:prstGeom prst="roundRect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1222140" y="1490678"/>
            <a:ext cx="4014853" cy="12077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容量补充策略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1064895" y="2197735"/>
            <a:ext cx="4171950" cy="36950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 fontAlgn="auto">
              <a:lnSpc>
                <a:spcPts val="4000"/>
              </a:lnSpc>
              <a:buFont typeface="Arial" charset="0"/>
              <a:buChar char="•"/>
            </a:pP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分级复苏原则：首30分钟快速输注晶体液（生理盐水或平衡液）1000-2000ml，血压仍不稳定者加用胶体液，血红蛋白＜70g/L时输注浓缩红细胞（目标Hb≥80g/L）。</a:t>
            </a: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marL="0" lvl="1" indent="0">
              <a:lnSpc>
                <a:spcPct val="150000"/>
              </a:lnSpc>
              <a:buFont typeface="Arial" charset="0"/>
              <a:buNone/>
            </a:pP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6298734" y="1490678"/>
            <a:ext cx="4019145" cy="122479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并发症预防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6096000" y="2197735"/>
            <a:ext cx="4606290" cy="33108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 fontAlgn="auto">
              <a:lnSpc>
                <a:spcPts val="4000"/>
              </a:lnSpc>
              <a:buFont typeface="Arial" charset="0"/>
              <a:buChar char="•"/>
            </a:pP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电解质平衡维护：每4-6小时监测血钾、钠、钙水平，大量输血后及时补充钙剂（每输4U红细胞予1g葡萄糖酸钙）预防枸橼酸中毒。</a:t>
            </a: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marL="228600" lvl="1" indent="-228600" fontAlgn="auto">
              <a:lnSpc>
                <a:spcPts val="4000"/>
              </a:lnSpc>
              <a:buFont typeface="Arial" charset="0"/>
              <a:buChar char="•"/>
            </a:pPr>
            <a:r>
              <a:rPr lang="en-US" sz="2000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凝血功能监测：输注红细胞后复查凝血四项，必要时补充新鲜冰冻血浆。</a:t>
            </a:r>
            <a:endParaRPr lang="en-US" sz="2000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10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液体复苏管理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590290" y="2563495"/>
            <a:ext cx="7664450" cy="238506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药物治疗与护理</a:t>
            </a:r>
            <a:endParaRPr lang="en-US" sz="5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935095" y="1323340"/>
            <a:ext cx="4496435" cy="200914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66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04</a:t>
            </a:r>
            <a:endParaRPr lang="en-US" sz="66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742370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870713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6" name="Connector 6"/>
          <p:cNvCxnSpPr/>
          <p:nvPr>
            <p:custDataLst>
              <p:tags r:id="rId4"/>
            </p:custDataLst>
          </p:nvPr>
        </p:nvCxnSpPr>
        <p:spPr>
          <a:xfrm>
            <a:off x="1046279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742370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>
            <p:custDataLst>
              <p:tags r:id="rId6"/>
            </p:custDataLst>
          </p:nvPr>
        </p:nvSpPr>
        <p:spPr>
          <a:xfrm>
            <a:off x="870713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>
            <p:custDataLst>
              <p:tags r:id="rId7"/>
            </p:custDataLst>
          </p:nvPr>
        </p:nvCxnSpPr>
        <p:spPr>
          <a:xfrm>
            <a:off x="1046279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6058213" y="1671584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6186557" y="1799928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2" name="Connector 12"/>
          <p:cNvCxnSpPr/>
          <p:nvPr>
            <p:custDataLst>
              <p:tags r:id="rId10"/>
            </p:custDataLst>
          </p:nvPr>
        </p:nvCxnSpPr>
        <p:spPr>
          <a:xfrm>
            <a:off x="6362122" y="2279404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6058213" y="3622548"/>
            <a:ext cx="607819" cy="607819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4" name="AutoShape 14"/>
          <p:cNvSpPr/>
          <p:nvPr>
            <p:custDataLst>
              <p:tags r:id="rId12"/>
            </p:custDataLst>
          </p:nvPr>
        </p:nvSpPr>
        <p:spPr>
          <a:xfrm>
            <a:off x="6186557" y="3750892"/>
            <a:ext cx="351132" cy="35113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5" name="Connector 15"/>
          <p:cNvCxnSpPr/>
          <p:nvPr>
            <p:custDataLst>
              <p:tags r:id="rId13"/>
            </p:custDataLst>
          </p:nvPr>
        </p:nvCxnSpPr>
        <p:spPr>
          <a:xfrm>
            <a:off x="6362122" y="4230367"/>
            <a:ext cx="0" cy="831102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6" name="TextBox 16"/>
          <p:cNvSpPr txBox="1"/>
          <p:nvPr>
            <p:custDataLst>
              <p:tags r:id="rId14"/>
            </p:custDataLst>
          </p:nvPr>
        </p:nvSpPr>
        <p:spPr>
          <a:xfrm>
            <a:off x="1500099" y="1567068"/>
            <a:ext cx="4309467" cy="66229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质子泵抑制剂（PPI）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7" name="TextBox 17"/>
          <p:cNvSpPr txBox="1"/>
          <p:nvPr>
            <p:custDataLst>
              <p:tags r:id="rId15"/>
            </p:custDataLst>
          </p:nvPr>
        </p:nvSpPr>
        <p:spPr>
          <a:xfrm>
            <a:off x="1340485" y="1926590"/>
            <a:ext cx="4838065" cy="163131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如注射用奥美拉唑钠，通过强力抑制胃酸分泌，提高胃内pH值，促进血小板聚集和凝血功能，适用于消化性溃疡及应激性黏膜病变出血。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16"/>
            </p:custDataLst>
          </p:nvPr>
        </p:nvSpPr>
        <p:spPr>
          <a:xfrm>
            <a:off x="1500099" y="3518032"/>
            <a:ext cx="4554426" cy="66229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止血芳酸类药物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17"/>
            </p:custDataLst>
          </p:nvPr>
        </p:nvSpPr>
        <p:spPr>
          <a:xfrm>
            <a:off x="1499870" y="4048760"/>
            <a:ext cx="4537710" cy="14605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如氨甲环酸注射液，通过竞争性抑制纤溶酶原激活，减少纤维蛋白溶解，适用于存在纤溶亢进的活动性出血患者。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" name="TextBox 20"/>
          <p:cNvSpPr txBox="1"/>
          <p:nvPr>
            <p:custDataLst>
              <p:tags r:id="rId18"/>
            </p:custDataLst>
          </p:nvPr>
        </p:nvSpPr>
        <p:spPr>
          <a:xfrm>
            <a:off x="6894162" y="3518032"/>
            <a:ext cx="4527209" cy="66229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局部止血剂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1" name="TextBox 21"/>
          <p:cNvSpPr txBox="1"/>
          <p:nvPr>
            <p:custDataLst>
              <p:tags r:id="rId19"/>
            </p:custDataLst>
          </p:nvPr>
        </p:nvSpPr>
        <p:spPr>
          <a:xfrm>
            <a:off x="6687185" y="3938270"/>
            <a:ext cx="5061585" cy="157099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如口服云南白药胶囊，含三七等成分可促进毛细血管收缩及组织修复，辅助用于黏膜糜烂或小溃疡出血的辅助治疗。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2" name="TextBox 22"/>
          <p:cNvSpPr txBox="1"/>
          <p:nvPr>
            <p:custDataLst>
              <p:tags r:id="rId20"/>
            </p:custDataLst>
          </p:nvPr>
        </p:nvSpPr>
        <p:spPr>
          <a:xfrm>
            <a:off x="6967612" y="1567068"/>
            <a:ext cx="4454628" cy="66229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生长抑素及其类似物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3" name="TextBox 23"/>
          <p:cNvSpPr txBox="1"/>
          <p:nvPr>
            <p:custDataLst>
              <p:tags r:id="rId21"/>
            </p:custDataLst>
          </p:nvPr>
        </p:nvSpPr>
        <p:spPr>
          <a:xfrm>
            <a:off x="6747510" y="1926590"/>
            <a:ext cx="4790440" cy="163131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如注射用生长抑素，可选择性收缩内脏血管，降低门静脉压力，尤其适用于食管胃底静脉曲张破裂出血，需持续静脉泵入维持疗效。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24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常用止血药物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cxnSp>
        <p:nvCxnSpPr>
          <p:cNvPr id="4" name="Connector 4"/>
          <p:cNvCxnSpPr/>
          <p:nvPr/>
        </p:nvCxnSpPr>
        <p:spPr>
          <a:xfrm>
            <a:off x="1151752" y="1031049"/>
            <a:ext cx="0" cy="5501196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AutoShape 5"/>
          <p:cNvSpPr/>
          <p:nvPr/>
        </p:nvSpPr>
        <p:spPr>
          <a:xfrm>
            <a:off x="831719" y="126905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41339" y="1378679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>
            <p:custDataLst>
              <p:tags r:id="rId2"/>
            </p:custDataLst>
          </p:nvPr>
        </p:nvSpPr>
        <p:spPr>
          <a:xfrm>
            <a:off x="2049815" y="1246733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>
            <p:custDataLst>
              <p:tags r:id="rId3"/>
            </p:custDataLst>
          </p:nvPr>
        </p:nvSpPr>
        <p:spPr>
          <a:xfrm rot="-5400000">
            <a:off x="1828611" y="140389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>
            <p:custDataLst>
              <p:tags r:id="rId4"/>
            </p:custDataLst>
          </p:nvPr>
        </p:nvSpPr>
        <p:spPr>
          <a:xfrm>
            <a:off x="2049815" y="2921629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AutoShape 10"/>
          <p:cNvSpPr/>
          <p:nvPr>
            <p:custDataLst>
              <p:tags r:id="rId5"/>
            </p:custDataLst>
          </p:nvPr>
        </p:nvSpPr>
        <p:spPr>
          <a:xfrm rot="-5400000">
            <a:off x="1828611" y="3078785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2049815" y="4596524"/>
            <a:ext cx="8753222" cy="613934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-5400000">
            <a:off x="1828611" y="4753680"/>
            <a:ext cx="263667" cy="299622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TextBox 13"/>
          <p:cNvSpPr txBox="1"/>
          <p:nvPr>
            <p:custDataLst>
              <p:tags r:id="rId6"/>
            </p:custDataLst>
          </p:nvPr>
        </p:nvSpPr>
        <p:spPr>
          <a:xfrm>
            <a:off x="2260458" y="1202318"/>
            <a:ext cx="6813776" cy="69677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严格禁食原则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7"/>
            </p:custDataLst>
          </p:nvPr>
        </p:nvSpPr>
        <p:spPr>
          <a:xfrm>
            <a:off x="1810385" y="1758315"/>
            <a:ext cx="9791065" cy="104521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在活动性出血期间需完全禁食，通过静脉营养补充水分、电解质及热量（每日1500-2000kcal），避免食物刺激导致二次出血。禁食期间需监测血糖，防止低血糖发生。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8"/>
            </p:custDataLst>
          </p:nvPr>
        </p:nvSpPr>
        <p:spPr>
          <a:xfrm>
            <a:off x="2279913" y="2880543"/>
            <a:ext cx="6813776" cy="696773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流质饮食过渡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6" name="TextBox 16"/>
          <p:cNvSpPr txBox="1"/>
          <p:nvPr>
            <p:custDataLst>
              <p:tags r:id="rId9"/>
            </p:custDataLst>
          </p:nvPr>
        </p:nvSpPr>
        <p:spPr>
          <a:xfrm>
            <a:off x="2049780" y="3385185"/>
            <a:ext cx="9551035" cy="10731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出血停止24-48小时后，可逐步引入温凉流质饮食如米汤（pH值中性）、藕粉（含鞣酸可止血）、过滤菜汤，每次50-100ml，间隔2-3小时一次。</a:t>
            </a:r>
            <a:endParaRPr lang="en-US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10105" y="4561840"/>
            <a:ext cx="7018020" cy="69659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温度与性状控制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049780" y="5280025"/>
            <a:ext cx="8624570" cy="91630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所有流食需保持在35-40℃，避免过冷引发血管痉挛或过热加速局部血液循环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。</a:t>
            </a: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确保无颗粒残留，减少机械性摩擦损伤黏膜。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831719" y="2921629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41339" y="3031248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831719" y="4596524"/>
            <a:ext cx="637678" cy="6376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941339" y="4706144"/>
            <a:ext cx="418438" cy="41843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00008" name="TextBox 23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急性期饮食指导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1097340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1347560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83535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835353" y="1540526"/>
            <a:ext cx="969875" cy="84193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01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410210" y="2824480"/>
            <a:ext cx="2531110" cy="196405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从流质过渡到半流质（如山药粥、嫩豆腐）需3-5天，再逐步引入软食（如蒸蛋羹、土豆泥）。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380365" y="2298065"/>
            <a:ext cx="2562225" cy="10680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阶梯式饮食升级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>
            <a:off x="3698321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3948541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3436334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>
            <p:custDataLst>
              <p:tags r:id="rId11"/>
            </p:custDataLst>
          </p:nvPr>
        </p:nvSpPr>
        <p:spPr>
          <a:xfrm>
            <a:off x="3413125" y="1541145"/>
            <a:ext cx="1036320" cy="6883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3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02</a:t>
            </a:r>
            <a:endParaRPr lang="en-US" sz="23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3035300" y="2762250"/>
            <a:ext cx="2506980" cy="2025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初期选择乳清蛋白粉或植物蛋白（如豆浆），每日20-30g；稳定后增加动物蛋白如鱼肉（清蒸去刺），每日总量不超过40g，避免过量诱发肝性脑病。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3035935" y="2321560"/>
            <a:ext cx="2542540" cy="10795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蛋白质补充策略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4"/>
            </p:custDataLst>
          </p:nvPr>
        </p:nvSpPr>
        <p:spPr>
          <a:xfrm>
            <a:off x="6246562" y="1705312"/>
            <a:ext cx="491431" cy="52397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7" name="AutoShape 17"/>
          <p:cNvSpPr/>
          <p:nvPr>
            <p:custDataLst>
              <p:tags r:id="rId15"/>
            </p:custDataLst>
          </p:nvPr>
        </p:nvSpPr>
        <p:spPr>
          <a:xfrm>
            <a:off x="6496783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>
            <p:custDataLst>
              <p:tags r:id="rId16"/>
            </p:custDataLst>
          </p:nvPr>
        </p:nvSpPr>
        <p:spPr>
          <a:xfrm>
            <a:off x="5984575" y="1705312"/>
            <a:ext cx="523974" cy="5239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TextBox 19"/>
          <p:cNvSpPr txBox="1"/>
          <p:nvPr>
            <p:custDataLst>
              <p:tags r:id="rId17"/>
            </p:custDataLst>
          </p:nvPr>
        </p:nvSpPr>
        <p:spPr>
          <a:xfrm>
            <a:off x="5961349" y="1540526"/>
            <a:ext cx="1036181" cy="84193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03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" name="TextBox 20"/>
          <p:cNvSpPr txBox="1"/>
          <p:nvPr>
            <p:custDataLst>
              <p:tags r:id="rId18"/>
            </p:custDataLst>
          </p:nvPr>
        </p:nvSpPr>
        <p:spPr>
          <a:xfrm>
            <a:off x="5760720" y="2761615"/>
            <a:ext cx="2577465" cy="20269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补充维生素B</a:t>
            </a:r>
            <a:r>
              <a:rPr lang="zh-CN" alt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（尤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其是B12和叶酸）纠正贫血，但避免早期补铁（可能刺激胃酸）。可添加亚麻籽油提供脂肪酸促进黏膜修复。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1" name="TextBox 21"/>
          <p:cNvSpPr txBox="1"/>
          <p:nvPr>
            <p:custDataLst>
              <p:tags r:id="rId19"/>
            </p:custDataLst>
          </p:nvPr>
        </p:nvSpPr>
        <p:spPr>
          <a:xfrm>
            <a:off x="5725795" y="2298065"/>
            <a:ext cx="2549525" cy="10680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微量营养素管理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2" name="AutoShape 22"/>
          <p:cNvSpPr/>
          <p:nvPr>
            <p:custDataLst>
              <p:tags r:id="rId20"/>
            </p:custDataLst>
          </p:nvPr>
        </p:nvSpPr>
        <p:spPr>
          <a:xfrm>
            <a:off x="9058122" y="1705312"/>
            <a:ext cx="491431" cy="52397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3" name="AutoShape 23"/>
          <p:cNvSpPr/>
          <p:nvPr>
            <p:custDataLst>
              <p:tags r:id="rId21"/>
            </p:custDataLst>
          </p:nvPr>
        </p:nvSpPr>
        <p:spPr>
          <a:xfrm>
            <a:off x="9308342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4" name="AutoShape 24"/>
          <p:cNvSpPr/>
          <p:nvPr>
            <p:custDataLst>
              <p:tags r:id="rId22"/>
            </p:custDataLst>
          </p:nvPr>
        </p:nvSpPr>
        <p:spPr>
          <a:xfrm>
            <a:off x="8796135" y="1705312"/>
            <a:ext cx="523974" cy="52397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5" name="TextBox 25"/>
          <p:cNvSpPr txBox="1"/>
          <p:nvPr>
            <p:custDataLst>
              <p:tags r:id="rId23"/>
            </p:custDataLst>
          </p:nvPr>
        </p:nvSpPr>
        <p:spPr>
          <a:xfrm>
            <a:off x="8772909" y="1540526"/>
            <a:ext cx="1036181" cy="84193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04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6" name="TextBox 26"/>
          <p:cNvSpPr txBox="1"/>
          <p:nvPr>
            <p:custDataLst>
              <p:tags r:id="rId24"/>
            </p:custDataLst>
          </p:nvPr>
        </p:nvSpPr>
        <p:spPr>
          <a:xfrm>
            <a:off x="8520430" y="2760980"/>
            <a:ext cx="2722245" cy="202755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采用6-8餐/日的少量多餐模式，单次进食不超过200ml。餐后保持半卧位30分钟以上，使用斜坡枕预防反流。夜间加服蜂蜜水保护胃黏膜。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7" name="TextBox 27"/>
          <p:cNvSpPr txBox="1"/>
          <p:nvPr>
            <p:custDataLst>
              <p:tags r:id="rId25"/>
            </p:custDataLst>
          </p:nvPr>
        </p:nvSpPr>
        <p:spPr>
          <a:xfrm>
            <a:off x="8338185" y="2298065"/>
            <a:ext cx="2564765" cy="10680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进食方式优化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28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恢复期营养支持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TextBox 4"/>
          <p:cNvSpPr txBox="1"/>
          <p:nvPr>
            <p:custDataLst>
              <p:tags r:id="rId2"/>
            </p:custDataLst>
          </p:nvPr>
        </p:nvSpPr>
        <p:spPr>
          <a:xfrm>
            <a:off x="964340" y="1935504"/>
            <a:ext cx="2852876" cy="106838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急性期体位管理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781685" y="2451100"/>
            <a:ext cx="2694940" cy="27933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绝对卧床时采取"休克体位"（平卧下肢抬高20-30°），增加回心血量。头部偏侧预防呕吐物误吸，每2小时轴线翻身一次，同步进行四肢被动活动预防血栓。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4347299" y="1935504"/>
            <a:ext cx="2852876" cy="106838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活动恢复流程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4249420" y="2450465"/>
            <a:ext cx="2907665" cy="2794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出血停止72小时后，先在床上坐起（每次15分钟，每日3次），无头晕再过渡到床边站立；1周后可搀扶行走，监测活动中心率变化。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7933690" y="1935480"/>
            <a:ext cx="2853055" cy="10680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长期生活调整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7731125" y="2451100"/>
            <a:ext cx="3130550" cy="27933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恢复期3个月内避免提重物、剧烈咳嗽或用力排便。建议使用坐便器，如厕时脚下垫矮凳减少腹压。建立睡眠日志，保证每日7小时连续睡眠。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10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活动与休息建议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022" name="AutoShape 3"/>
          <p:cNvSpPr/>
          <p:nvPr/>
        </p:nvSpPr>
        <p:spPr>
          <a:xfrm rot="5400000">
            <a:off x="1501124" y="3387891"/>
            <a:ext cx="6858000" cy="82218"/>
          </a:xfrm>
          <a:prstGeom prst="rect">
            <a:avLst/>
          </a:prstGeom>
          <a:solidFill>
            <a:srgbClr val="FFFFFF">
              <a:alpha val="100000"/>
            </a:srgb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23" name="TextBox 4"/>
          <p:cNvSpPr txBox="1"/>
          <p:nvPr/>
        </p:nvSpPr>
        <p:spPr>
          <a:xfrm>
            <a:off x="2426274" y="1193151"/>
            <a:ext cx="2755326" cy="130646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endParaRPr lang="en-US">
              <a:solidFill>
                <a:srgbClr val="000000"/>
              </a:solidFill>
              <a:latin typeface="Noto Sans SC" charset="-122"/>
              <a:ea typeface="Noto Sans SC" charset="-122"/>
              <a:cs typeface="Noto Sans SC" charset="-122"/>
            </a:endParaRPr>
          </a:p>
        </p:txBody>
      </p:sp>
      <p:sp>
        <p:nvSpPr>
          <p:cNvPr id="200028" name="AutoShape 5"/>
          <p:cNvSpPr/>
          <p:nvPr>
            <p:custDataLst>
              <p:tags r:id="rId1"/>
            </p:custDataLst>
          </p:nvPr>
        </p:nvSpPr>
        <p:spPr>
          <a:xfrm>
            <a:off x="6018530" y="1126490"/>
            <a:ext cx="1657985" cy="472440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>
                <a:solidFill>
                  <a:srgbClr val="0070C0">
                    <a:alpha val="100000"/>
                  </a:srgbClr>
                </a:solidFill>
                <a:latin typeface="Noto Sans SC" charset="-122"/>
                <a:ea typeface="Noto Sans SC" charset="-122"/>
                <a:cs typeface="Noto Sans SC" charset="-122"/>
              </a:rPr>
              <a:t>Part 01</a:t>
            </a:r>
            <a:endParaRPr lang="en-US" sz="1100"/>
          </a:p>
        </p:txBody>
      </p:sp>
      <p:cxnSp>
        <p:nvCxnSpPr>
          <p:cNvPr id="6" name="Connector 6"/>
          <p:cNvCxnSpPr/>
          <p:nvPr>
            <p:custDataLst>
              <p:tags r:id="rId2"/>
            </p:custDataLst>
          </p:nvPr>
        </p:nvCxnSpPr>
        <p:spPr>
          <a:xfrm flipV="1">
            <a:off x="6144610" y="1727218"/>
            <a:ext cx="4774565" cy="12065"/>
          </a:xfrm>
          <a:prstGeom prst="line">
            <a:avLst/>
          </a:prstGeom>
          <a:ln w="3175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200036" name="AutoShape 7"/>
          <p:cNvSpPr/>
          <p:nvPr>
            <p:custDataLst>
              <p:tags r:id="rId3"/>
            </p:custDataLst>
          </p:nvPr>
        </p:nvSpPr>
        <p:spPr>
          <a:xfrm>
            <a:off x="6058535" y="2071370"/>
            <a:ext cx="1446530" cy="39941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>
                <a:solidFill>
                  <a:srgbClr val="0070C0">
                    <a:alpha val="100000"/>
                  </a:srgbClr>
                </a:solidFill>
                <a:latin typeface="Noto Sans SC" charset="-122"/>
                <a:ea typeface="Noto Sans SC" charset="-122"/>
                <a:cs typeface="Noto Sans SC" charset="-122"/>
              </a:rPr>
              <a:t>Part 02</a:t>
            </a:r>
            <a:endParaRPr lang="en-US" sz="1100"/>
          </a:p>
        </p:txBody>
      </p:sp>
      <p:cxnSp>
        <p:nvCxnSpPr>
          <p:cNvPr id="8" name="Connector 8"/>
          <p:cNvCxnSpPr/>
          <p:nvPr>
            <p:custDataLst>
              <p:tags r:id="rId4"/>
            </p:custDataLst>
          </p:nvPr>
        </p:nvCxnSpPr>
        <p:spPr>
          <a:xfrm flipV="1">
            <a:off x="6168740" y="2605854"/>
            <a:ext cx="4848225" cy="12065"/>
          </a:xfrm>
          <a:prstGeom prst="line">
            <a:avLst/>
          </a:prstGeom>
          <a:ln w="3175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200039" name="AutoShape 9"/>
          <p:cNvSpPr/>
          <p:nvPr>
            <p:custDataLst>
              <p:tags r:id="rId5"/>
            </p:custDataLst>
          </p:nvPr>
        </p:nvSpPr>
        <p:spPr>
          <a:xfrm>
            <a:off x="5977255" y="2869565"/>
            <a:ext cx="1697355" cy="67881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>
                <a:solidFill>
                  <a:srgbClr val="0070C0">
                    <a:alpha val="100000"/>
                  </a:srgbClr>
                </a:solidFill>
                <a:latin typeface="Noto Sans SC" charset="-122"/>
                <a:ea typeface="Noto Sans SC" charset="-122"/>
                <a:cs typeface="Noto Sans SC" charset="-122"/>
              </a:rPr>
              <a:t>Part 03</a:t>
            </a:r>
            <a:endParaRPr lang="en-US" sz="1100"/>
          </a:p>
        </p:txBody>
      </p:sp>
      <p:cxnSp>
        <p:nvCxnSpPr>
          <p:cNvPr id="10" name="Connector 10"/>
          <p:cNvCxnSpPr/>
          <p:nvPr>
            <p:custDataLst>
              <p:tags r:id="rId6"/>
            </p:custDataLst>
          </p:nvPr>
        </p:nvCxnSpPr>
        <p:spPr>
          <a:xfrm>
            <a:off x="6084212" y="3558786"/>
            <a:ext cx="5067300" cy="24765"/>
          </a:xfrm>
          <a:prstGeom prst="line">
            <a:avLst/>
          </a:prstGeom>
          <a:ln w="3175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200045" name="AutoShape 11"/>
          <p:cNvSpPr/>
          <p:nvPr/>
        </p:nvSpPr>
        <p:spPr>
          <a:xfrm>
            <a:off x="1044469" y="795822"/>
            <a:ext cx="2391508" cy="2077187"/>
          </a:xfrm>
          <a:prstGeom prst="rect">
            <a:avLst/>
          </a:prstGeom>
          <a:noFill/>
          <a:ln w="38100">
            <a:solidFill>
              <a:schemeClr val="lt1">
                <a:alpha val="100000"/>
              </a:schemeClr>
            </a:solidFill>
            <a:prstDash val="solid"/>
          </a:ln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46" name="AutoShape 12"/>
          <p:cNvSpPr/>
          <p:nvPr>
            <p:custDataLst>
              <p:tags r:id="rId7"/>
            </p:custDataLst>
          </p:nvPr>
        </p:nvSpPr>
        <p:spPr>
          <a:xfrm>
            <a:off x="7336155" y="2054860"/>
            <a:ext cx="3300095" cy="57467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病情评估与诊断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0004" name="AutoShape 13"/>
          <p:cNvSpPr/>
          <p:nvPr/>
        </p:nvSpPr>
        <p:spPr>
          <a:xfrm>
            <a:off x="4974385" y="0"/>
            <a:ext cx="258842" cy="6858000"/>
          </a:xfrm>
          <a:prstGeom prst="rect">
            <a:avLst/>
          </a:prstGeom>
          <a:gradFill>
            <a:gsLst>
              <a:gs pos="0">
                <a:srgbClr val="FFFFFF">
                  <a:alpha val="100000"/>
                </a:srgbClr>
              </a:gs>
              <a:gs pos="100000">
                <a:srgbClr val="E0EAF9">
                  <a:alpha val="100000"/>
                </a:srgbClr>
              </a:gs>
            </a:gsLst>
            <a:lin ang="5400000"/>
          </a:gra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200031" name="AutoShape 14"/>
          <p:cNvSpPr/>
          <p:nvPr>
            <p:custDataLst>
              <p:tags r:id="rId8"/>
            </p:custDataLst>
          </p:nvPr>
        </p:nvSpPr>
        <p:spPr>
          <a:xfrm>
            <a:off x="7336155" y="1188720"/>
            <a:ext cx="3300095" cy="528320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 spc="3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消化道出血概述</a:t>
            </a:r>
            <a:endParaRPr lang="en-US" sz="2400"/>
          </a:p>
        </p:txBody>
      </p:sp>
      <p:sp>
        <p:nvSpPr>
          <p:cNvPr id="200027" name="AutoShape 15"/>
          <p:cNvSpPr/>
          <p:nvPr>
            <p:custDataLst>
              <p:tags r:id="rId9"/>
            </p:custDataLst>
          </p:nvPr>
        </p:nvSpPr>
        <p:spPr>
          <a:xfrm>
            <a:off x="7336155" y="2966720"/>
            <a:ext cx="3300095" cy="60007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急救护理措施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0005" name="AutoShape 17"/>
          <p:cNvSpPr/>
          <p:nvPr/>
        </p:nvSpPr>
        <p:spPr>
          <a:xfrm>
            <a:off x="5929033" y="5897318"/>
            <a:ext cx="1457138" cy="45176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200007" name="AutoShape 19"/>
          <p:cNvSpPr/>
          <p:nvPr/>
        </p:nvSpPr>
        <p:spPr>
          <a:xfrm>
            <a:off x="7268512" y="5897248"/>
            <a:ext cx="3733722" cy="488306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100"/>
          </a:p>
        </p:txBody>
      </p:sp>
      <p:pic>
        <p:nvPicPr>
          <p:cNvPr id="200002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200008" name="AutoShape 21"/>
          <p:cNvSpPr/>
          <p:nvPr/>
        </p:nvSpPr>
        <p:spPr>
          <a:xfrm>
            <a:off x="-12065" y="0"/>
            <a:ext cx="4897755" cy="6858000"/>
          </a:xfrm>
          <a:prstGeom prst="rect">
            <a:avLst/>
          </a:prstGeom>
          <a:gradFill>
            <a:gsLst>
              <a:gs pos="7000">
                <a:srgbClr val="FFFFFF">
                  <a:alpha val="100000"/>
                </a:srgbClr>
              </a:gs>
              <a:gs pos="100000">
                <a:srgbClr val="83AAE5">
                  <a:alpha val="0"/>
                </a:srgbClr>
              </a:gs>
            </a:gsLst>
            <a:lin ang="5400000"/>
          </a:gradFill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sz="1100"/>
          </a:p>
        </p:txBody>
      </p:sp>
      <p:sp>
        <p:nvSpPr>
          <p:cNvPr id="200009" name="AutoShape 22"/>
          <p:cNvSpPr/>
          <p:nvPr/>
        </p:nvSpPr>
        <p:spPr>
          <a:xfrm>
            <a:off x="0" y="0"/>
            <a:ext cx="4887595" cy="685800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sz="1100"/>
          </a:p>
        </p:txBody>
      </p:sp>
      <p:pic>
        <p:nvPicPr>
          <p:cNvPr id="200010" name="Picture 23"/>
          <p:cNvPicPr>
            <a:picLocks noChangeAspect="1"/>
          </p:cNvPicPr>
          <p:nvPr/>
        </p:nvPicPr>
        <p:blipFill>
          <a:blip r:embed="rId11"/>
          <a:srcRect r="66455" b="15362"/>
          <a:stretch>
            <a:fillRect/>
          </a:stretch>
        </p:blipFill>
        <p:spPr>
          <a:xfrm>
            <a:off x="-159385" y="2872740"/>
            <a:ext cx="5047615" cy="3985260"/>
          </a:xfrm>
          <a:prstGeom prst="rect">
            <a:avLst/>
          </a:prstGeom>
          <a:ln w="12700"/>
        </p:spPr>
      </p:pic>
      <p:sp>
        <p:nvSpPr>
          <p:cNvPr id="200011" name="AutoShape 24"/>
          <p:cNvSpPr/>
          <p:nvPr/>
        </p:nvSpPr>
        <p:spPr>
          <a:xfrm>
            <a:off x="2024409" y="1443785"/>
            <a:ext cx="2642357" cy="591286"/>
          </a:xfrm>
          <a:prstGeom prst="rect">
            <a:avLst/>
          </a:prstGeom>
          <a:solidFill>
            <a:srgbClr val="EDF3FB">
              <a:alpha val="100000"/>
            </a:srgbClr>
          </a:solidFill>
        </p:spPr>
        <p:txBody>
          <a:bodyPr vert="horz" wrap="non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0070C0">
                    <a:alpha val="100000"/>
                  </a:srgbClr>
                </a:solidFill>
                <a:latin typeface="Noto Sans SC" charset="-122"/>
                <a:ea typeface="Noto Sans SC" charset="-122"/>
                <a:cs typeface="Noto Sans SC" charset="-122"/>
              </a:rPr>
              <a:t>CONTENTS</a:t>
            </a:r>
            <a:endParaRPr lang="en-US" sz="1100"/>
          </a:p>
        </p:txBody>
      </p:sp>
      <p:sp>
        <p:nvSpPr>
          <p:cNvPr id="15" name="文本框 14"/>
          <p:cNvSpPr txBox="1"/>
          <p:nvPr/>
        </p:nvSpPr>
        <p:spPr>
          <a:xfrm>
            <a:off x="6291580" y="42957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8" name="AutoShape 5"/>
          <p:cNvSpPr/>
          <p:nvPr>
            <p:custDataLst>
              <p:tags r:id="rId12"/>
            </p:custDataLst>
          </p:nvPr>
        </p:nvSpPr>
        <p:spPr>
          <a:xfrm>
            <a:off x="5882640" y="3148965"/>
            <a:ext cx="1751965" cy="2075180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>
                <a:solidFill>
                  <a:srgbClr val="0070C0">
                    <a:alpha val="100000"/>
                  </a:srgbClr>
                </a:solidFill>
                <a:latin typeface="Noto Sans SC" charset="-122"/>
                <a:ea typeface="Noto Sans SC" charset="-122"/>
                <a:cs typeface="Noto Sans SC" charset="-122"/>
              </a:rPr>
              <a:t>Part 04</a:t>
            </a:r>
            <a:endParaRPr lang="en-US" sz="1100"/>
          </a:p>
        </p:txBody>
      </p:sp>
      <p:cxnSp>
        <p:nvCxnSpPr>
          <p:cNvPr id="29" name="Connector 6"/>
          <p:cNvCxnSpPr/>
          <p:nvPr>
            <p:custDataLst>
              <p:tags r:id="rId13"/>
            </p:custDataLst>
          </p:nvPr>
        </p:nvCxnSpPr>
        <p:spPr>
          <a:xfrm>
            <a:off x="6089015" y="5425440"/>
            <a:ext cx="5173980" cy="13335"/>
          </a:xfrm>
          <a:prstGeom prst="line">
            <a:avLst/>
          </a:prstGeom>
          <a:ln w="3175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0" name="AutoShape 7"/>
          <p:cNvSpPr/>
          <p:nvPr>
            <p:custDataLst>
              <p:tags r:id="rId14"/>
            </p:custDataLst>
          </p:nvPr>
        </p:nvSpPr>
        <p:spPr>
          <a:xfrm>
            <a:off x="5928360" y="3656330"/>
            <a:ext cx="1814830" cy="275018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endParaRPr lang="en-US" sz="1100"/>
          </a:p>
        </p:txBody>
      </p:sp>
      <p:sp>
        <p:nvSpPr>
          <p:cNvPr id="32" name="AutoShape 9"/>
          <p:cNvSpPr/>
          <p:nvPr>
            <p:custDataLst>
              <p:tags r:id="rId15"/>
            </p:custDataLst>
          </p:nvPr>
        </p:nvSpPr>
        <p:spPr>
          <a:xfrm>
            <a:off x="6055360" y="4478655"/>
            <a:ext cx="1579245" cy="115760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2800" b="1">
                <a:solidFill>
                  <a:srgbClr val="0070C0">
                    <a:alpha val="100000"/>
                  </a:srgbClr>
                </a:solidFill>
                <a:latin typeface="Noto Sans SC" charset="-122"/>
                <a:ea typeface="Noto Sans SC" charset="-122"/>
                <a:cs typeface="Noto Sans SC" charset="-122"/>
              </a:rPr>
              <a:t>Part 05</a:t>
            </a:r>
            <a:endParaRPr lang="en-US" sz="1100"/>
          </a:p>
        </p:txBody>
      </p:sp>
      <p:cxnSp>
        <p:nvCxnSpPr>
          <p:cNvPr id="33" name="Connector 10"/>
          <p:cNvCxnSpPr/>
          <p:nvPr>
            <p:custDataLst>
              <p:tags r:id="rId16"/>
            </p:custDataLst>
          </p:nvPr>
        </p:nvCxnSpPr>
        <p:spPr>
          <a:xfrm>
            <a:off x="6169230" y="4469411"/>
            <a:ext cx="5031105" cy="12065"/>
          </a:xfrm>
          <a:prstGeom prst="line">
            <a:avLst/>
          </a:prstGeom>
          <a:ln w="3175">
            <a:solidFill>
              <a:srgbClr val="BFBFB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34" name="AutoShape 12"/>
          <p:cNvSpPr/>
          <p:nvPr>
            <p:custDataLst>
              <p:tags r:id="rId17"/>
            </p:custDataLst>
          </p:nvPr>
        </p:nvSpPr>
        <p:spPr>
          <a:xfrm>
            <a:off x="7195185" y="3429000"/>
            <a:ext cx="3637280" cy="3344545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rmAutofit/>
          </a:bodyPr>
          <a:lstStyle/>
          <a:p>
            <a:pPr algn="ctr">
              <a:lnSpc>
                <a:spcPct val="100000"/>
              </a:lnSpc>
              <a:defRPr/>
            </a:pPr>
            <a:endParaRPr lang="en-US" sz="2400"/>
          </a:p>
        </p:txBody>
      </p:sp>
      <p:sp>
        <p:nvSpPr>
          <p:cNvPr id="35" name="AutoShape 14"/>
          <p:cNvSpPr/>
          <p:nvPr>
            <p:custDataLst>
              <p:tags r:id="rId18"/>
            </p:custDataLst>
          </p:nvPr>
        </p:nvSpPr>
        <p:spPr>
          <a:xfrm>
            <a:off x="7194550" y="3547745"/>
            <a:ext cx="3733800" cy="1409700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 spc="3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药物治疗与护理</a:t>
            </a:r>
            <a:endParaRPr lang="en-US" sz="2400"/>
          </a:p>
        </p:txBody>
      </p:sp>
      <p:sp>
        <p:nvSpPr>
          <p:cNvPr id="36" name="AutoShape 15"/>
          <p:cNvSpPr/>
          <p:nvPr>
            <p:custDataLst>
              <p:tags r:id="rId19"/>
            </p:custDataLst>
          </p:nvPr>
        </p:nvSpPr>
        <p:spPr>
          <a:xfrm>
            <a:off x="7335520" y="4203065"/>
            <a:ext cx="3496945" cy="1889760"/>
          </a:xfrm>
          <a:prstGeom prst="rect">
            <a:avLst/>
          </a:prstGeom>
          <a:noFill/>
        </p:spPr>
        <p:txBody>
          <a:bodyPr vert="horz" wrap="square" lIns="90011" tIns="46768" rIns="90011" bIns="46768" rtlCol="0" anchor="ctr" anchorCtr="0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出院指导与随访</a:t>
            </a:r>
            <a:endParaRPr lang="en-US" sz="2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54650" y="1384300"/>
            <a:ext cx="5010150" cy="2149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>
              <a:lnSpc>
                <a:spcPct val="150000"/>
              </a:lnSpc>
              <a:spcBef>
                <a:spcPts val="450"/>
              </a:spcBef>
            </a:pPr>
            <a:r>
              <a:rPr lang="en-US" sz="66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05</a:t>
            </a:r>
            <a:endParaRPr lang="en-US" sz="66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3462020" y="2798445"/>
            <a:ext cx="7545070" cy="155321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74000"/>
              </a:lnSpc>
            </a:pPr>
            <a:r>
              <a:rPr lang="en-US" sz="5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出院指导与随访</a:t>
            </a:r>
            <a:endParaRPr lang="en-US" sz="5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1635" y="1198944"/>
            <a:ext cx="4896317" cy="4896317"/>
          </a:xfrm>
          <a:prstGeom prst="roundRect">
            <a:avLst/>
          </a:prstGeom>
        </p:spPr>
      </p:pic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6117590" y="1833245"/>
            <a:ext cx="5532120" cy="9474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每日记录大便颜色、性状及次数，若出现柏油样便或鲜红色血便应立即就医。呕吐物若呈咖啡渣样或含新鲜血液，提示可能存在上消化道再出血。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6117399" y="1466523"/>
            <a:ext cx="3971456" cy="34983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观察排泄物变化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6117590" y="3371850"/>
            <a:ext cx="5666105" cy="9474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每日早晚测量血压、脉搏并记录，静息状态下心率持续＞100次/分或收缩压＜90mmHg需警惕失血性休克。注意有无头晕、冷汗等循环不足表现。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6117399" y="3039750"/>
            <a:ext cx="3971456" cy="34983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监测生命体征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6117590" y="4966335"/>
            <a:ext cx="5666105" cy="9474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关注面色苍白、活动后气促、乏力等贫血体征，血红蛋白低于80g/L或较出院时下降＞20g/L需及时返院复查。定期自查眼睑结膜和甲床颜色变化。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6117399" y="4594438"/>
            <a:ext cx="3971456" cy="34983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评估贫血症状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11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自我监测要点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6003854" y="1328561"/>
            <a:ext cx="4993538" cy="2090318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6003854" y="3725232"/>
            <a:ext cx="4993538" cy="2090318"/>
          </a:xfrm>
          <a:prstGeom prst="roundRect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</p:spPr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681853" y="3725232"/>
            <a:ext cx="4993538" cy="2090318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681853" y="1313442"/>
            <a:ext cx="4993538" cy="2090318"/>
          </a:xfrm>
          <a:prstGeom prst="roundRect">
            <a:avLst/>
          </a:prstGeom>
          <a:solidFill>
            <a:schemeClr val="accent2">
              <a:alpha val="100000"/>
              <a:lumMod val="20000"/>
              <a:lumOff val="8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6384925" y="3703955"/>
            <a:ext cx="4089400" cy="54737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长期随访要求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6282690" y="4175760"/>
            <a:ext cx="4463415" cy="14528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accent2">
                    <a:lumMod val="50000"/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食管静脉曲张患者每6个月行胃镜监测，溃疡病患者每年进行幽门螺杆菌检测。恶性肿瘤患者按肿瘤科方案定期影像学复查。</a:t>
            </a:r>
            <a:endParaRPr lang="en-US">
              <a:solidFill>
                <a:schemeClr val="accent2">
                  <a:lumMod val="50000"/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8"/>
            </p:custDataLst>
          </p:nvPr>
        </p:nvSpPr>
        <p:spPr>
          <a:xfrm>
            <a:off x="1046480" y="1313180"/>
            <a:ext cx="4089400" cy="771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首次复诊时机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779780" y="1823085"/>
            <a:ext cx="4896485" cy="14090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出院后7-10天需进行首次门诊随访，复查血常规、粪便隐血试验及肝肾功能。肝硬化患者需加做腹部超声评估门静脉情况。</a:t>
            </a:r>
            <a:endParaRPr lang="en-US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6368415" y="1327785"/>
            <a:ext cx="4089400" cy="90233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阶段性复查计划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TextBox 13"/>
          <p:cNvSpPr txBox="1"/>
          <p:nvPr>
            <p:custDataLst>
              <p:tags r:id="rId11"/>
            </p:custDataLst>
          </p:nvPr>
        </p:nvSpPr>
        <p:spPr>
          <a:xfrm>
            <a:off x="6283325" y="1816100"/>
            <a:ext cx="4630420" cy="14160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止血后1个月复查胃镜确认病灶愈合情况，3个月后评估营养状况调整饮食方案。长期服用抗凝药者每2周监测凝血功能直至稳定。</a:t>
            </a:r>
            <a:endParaRPr lang="en-US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1046480" y="3707765"/>
            <a:ext cx="4089400" cy="919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紧急就诊指征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914400" y="4250690"/>
            <a:ext cx="4530725" cy="13779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tx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突发剧烈腹痛、呕血或晕厥等急症表现需立即急诊处理。夜间或节假日可至急诊绿色通道优先就诊。</a:t>
            </a:r>
            <a:endParaRPr lang="en-US">
              <a:solidFill>
                <a:schemeClr val="tx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16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复诊时间安排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64808" y="2616342"/>
            <a:ext cx="3291950" cy="2910613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4160465" y="2616342"/>
            <a:ext cx="3291950" cy="2910613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7747346" y="2616342"/>
            <a:ext cx="3291950" cy="2910613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 rot="-2700000" flipH="1" flipV="1">
            <a:off x="5024310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4365953" y="3242897"/>
            <a:ext cx="2880974" cy="30647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64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生活方式调整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4235450" y="3634740"/>
            <a:ext cx="3129915" cy="160718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三个月内避免搬运＞5kg重物，如厕时勿过度用力。戒烟戒酒，保持情绪稳定，冬季注意保暖预防呼吸道感染诱发咳嗽。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AutoShape 10"/>
          <p:cNvSpPr/>
          <p:nvPr>
            <p:custDataLst>
              <p:tags r:id="rId8"/>
            </p:custDataLst>
          </p:nvPr>
        </p:nvSpPr>
        <p:spPr>
          <a:xfrm rot="-2700000" flipH="1" flipV="1">
            <a:off x="1428653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>
            <p:custDataLst>
              <p:tags r:id="rId9"/>
            </p:custDataLst>
          </p:nvPr>
        </p:nvSpPr>
        <p:spPr>
          <a:xfrm>
            <a:off x="770296" y="3242897"/>
            <a:ext cx="2880974" cy="30647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64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药物管理规范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2" name="TextBox 12"/>
          <p:cNvSpPr txBox="1"/>
          <p:nvPr>
            <p:custDataLst>
              <p:tags r:id="rId10"/>
            </p:custDataLst>
          </p:nvPr>
        </p:nvSpPr>
        <p:spPr>
          <a:xfrm>
            <a:off x="588645" y="3549650"/>
            <a:ext cx="3276600" cy="16922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严格遵医嘱服用质子泵抑制剂（如泮托拉唑）8-12周，不可自行减量。抗凝药物调整需经专科医生评估，阿司匹林肠溶片应餐后服用。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 rot="-2700000" flipH="1" flipV="1">
            <a:off x="8611191" y="1269988"/>
            <a:ext cx="1564260" cy="1564260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7952834" y="3242897"/>
            <a:ext cx="2880974" cy="30647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64000"/>
              </a:lnSpc>
            </a:pPr>
            <a:r>
              <a:rPr lang="en-US" sz="24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饮食控制要点</a:t>
            </a:r>
            <a:endParaRPr lang="en-US" sz="24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7755255" y="3634105"/>
            <a:ext cx="3277235" cy="160782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6个月内维持低纤维软食，禁用辣椒、浓茶等刺激性食物。采用少食多餐制（每日5-6餐），烹饪方式以蒸煮为主，食材需彻底软化至易吞咽状态。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16" name="Picture 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alphaModFix amt="100000"/>
          </a:blip>
          <a:srcRect l="16675" r="16675"/>
          <a:stretch>
            <a:fillRect/>
          </a:stretch>
        </p:blipFill>
        <p:spPr>
          <a:xfrm>
            <a:off x="1508111" y="1349446"/>
            <a:ext cx="1405344" cy="1405344"/>
          </a:xfrm>
          <a:prstGeom prst="ellipse">
            <a:avLst/>
          </a:prstGeom>
        </p:spPr>
      </p:pic>
      <p:pic>
        <p:nvPicPr>
          <p:cNvPr id="17" name="Picture 1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alphaModFix amt="100000"/>
          </a:blip>
          <a:srcRect/>
          <a:stretch>
            <a:fillRect/>
          </a:stretch>
        </p:blipFill>
        <p:spPr>
          <a:xfrm>
            <a:off x="5103768" y="1349446"/>
            <a:ext cx="1405344" cy="1405344"/>
          </a:xfrm>
          <a:prstGeom prst="ellipse">
            <a:avLst/>
          </a:prstGeom>
        </p:spPr>
      </p:pic>
      <p:pic>
        <p:nvPicPr>
          <p:cNvPr id="18" name="Picture 18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alphaModFix amt="100000"/>
          </a:blip>
          <a:srcRect/>
          <a:stretch>
            <a:fillRect/>
          </a:stretch>
        </p:blipFill>
        <p:spPr>
          <a:xfrm>
            <a:off x="8687843" y="1349446"/>
            <a:ext cx="1405344" cy="1405344"/>
          </a:xfrm>
          <a:prstGeom prst="ellipse">
            <a:avLst/>
          </a:prstGeom>
        </p:spPr>
      </p:pic>
      <p:sp>
        <p:nvSpPr>
          <p:cNvPr id="300008" name="TextBox 19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预防再出血措施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039" name="Freeform 2"/>
          <p:cNvSpPr/>
          <p:nvPr/>
        </p:nvSpPr>
        <p:spPr>
          <a:xfrm>
            <a:off x="174051" y="-9004"/>
            <a:ext cx="3995059" cy="6858000"/>
          </a:xfrm>
          <a:custGeom>
            <a:avLst/>
            <a:gdLst/>
            <a:ahLst/>
            <a:cxnLst/>
            <a:rect l="l" t="t" r="r" b="b"/>
            <a:pathLst>
              <a:path w="3483429" h="6858000">
                <a:moveTo>
                  <a:pt x="0" y="0"/>
                </a:moveTo>
                <a:lnTo>
                  <a:pt x="3483429" y="0"/>
                </a:lnTo>
                <a:cubicBezTo>
                  <a:pt x="2100943" y="2688772"/>
                  <a:pt x="2764972" y="4833257"/>
                  <a:pt x="3483429" y="6858000"/>
                </a:cubicBez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464579">
              <a:alpha val="100000"/>
            </a:srgbClr>
          </a:solidFill>
        </p:spPr>
      </p:sp>
      <p:sp>
        <p:nvSpPr>
          <p:cNvPr id="1449041" name="Freeform 3"/>
          <p:cNvSpPr/>
          <p:nvPr/>
        </p:nvSpPr>
        <p:spPr>
          <a:xfrm>
            <a:off x="-15300" y="-3"/>
            <a:ext cx="3995059" cy="6858000"/>
          </a:xfrm>
          <a:custGeom>
            <a:avLst/>
            <a:gdLst/>
            <a:ahLst/>
            <a:cxnLst/>
            <a:rect l="l" t="t" r="r" b="b"/>
            <a:pathLst>
              <a:path w="3483429" h="6858000">
                <a:moveTo>
                  <a:pt x="0" y="0"/>
                </a:moveTo>
                <a:lnTo>
                  <a:pt x="3483429" y="0"/>
                </a:lnTo>
                <a:cubicBezTo>
                  <a:pt x="2100943" y="2688772"/>
                  <a:pt x="2764972" y="4833257"/>
                  <a:pt x="3483429" y="6858000"/>
                </a:cubicBezTo>
                <a:lnTo>
                  <a:pt x="0" y="6858000"/>
                </a:lnTo>
                <a:lnTo>
                  <a:pt x="0" y="0"/>
                </a:lnTo>
              </a:path>
            </a:pathLst>
          </a:custGeom>
          <a:blipFill dpi="0" rotWithShape="0">
            <a:blip r:embed="rId1">
              <a:alphaModFix amt="100000"/>
            </a:blip>
            <a:stretch>
              <a:fillRect/>
            </a:stretch>
          </a:blipFill>
        </p:spPr>
      </p:sp>
      <p:sp>
        <p:nvSpPr>
          <p:cNvPr id="1449042" name="Freeform 4"/>
          <p:cNvSpPr/>
          <p:nvPr/>
        </p:nvSpPr>
        <p:spPr>
          <a:xfrm>
            <a:off x="-6985" y="0"/>
            <a:ext cx="3986530" cy="6858000"/>
          </a:xfrm>
          <a:custGeom>
            <a:avLst/>
            <a:gdLst/>
            <a:ahLst/>
            <a:cxnLst/>
            <a:rect l="l" t="t" r="r" b="b"/>
            <a:pathLst>
              <a:path w="3483429" h="6858000">
                <a:moveTo>
                  <a:pt x="0" y="0"/>
                </a:moveTo>
                <a:lnTo>
                  <a:pt x="3483429" y="0"/>
                </a:lnTo>
                <a:cubicBezTo>
                  <a:pt x="2100943" y="2688772"/>
                  <a:pt x="2764972" y="4833257"/>
                  <a:pt x="3483429" y="6858000"/>
                </a:cubicBezTo>
                <a:lnTo>
                  <a:pt x="0" y="6858000"/>
                </a:lnTo>
                <a:lnTo>
                  <a:pt x="0" y="0"/>
                </a:lnTo>
              </a:path>
            </a:pathLst>
          </a:custGeom>
          <a:solidFill>
            <a:srgbClr val="9E9DC7">
              <a:alpha val="50000"/>
            </a:srgbClr>
          </a:solidFill>
        </p:spPr>
      </p:sp>
      <p:sp>
        <p:nvSpPr>
          <p:cNvPr id="1449043" name="TextBox 5"/>
          <p:cNvSpPr txBox="1"/>
          <p:nvPr/>
        </p:nvSpPr>
        <p:spPr>
          <a:xfrm>
            <a:off x="5135894" y="2564905"/>
            <a:ext cx="5598519" cy="1431980"/>
          </a:xfrm>
          <a:prstGeom prst="rect">
            <a:avLst/>
          </a:prstGeom>
          <a:noFill/>
        </p:spPr>
        <p:txBody>
          <a:bodyPr vert="horz" wrap="square" lIns="360045" tIns="0" rIns="0" bIns="0" rtlCol="0" anchor="b" anchorCtr="0">
            <a:normAutofit/>
          </a:bodyPr>
          <a:lstStyle/>
          <a:p>
            <a:pPr algn="dist">
              <a:lnSpc>
                <a:spcPct val="80000"/>
              </a:lnSpc>
            </a:pPr>
            <a:r>
              <a:rPr lang="en-US" sz="8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谢  谢！</a:t>
            </a:r>
            <a:endParaRPr lang="en-US" sz="8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40000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4995" y="3749346"/>
            <a:ext cx="9182889" cy="11032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25000"/>
              </a:lnSpc>
              <a:spcBef>
                <a:spcPts val="450"/>
              </a:spcBef>
            </a:pPr>
            <a:r>
              <a:rPr lang="en-US" sz="43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消化道出血概述</a:t>
            </a:r>
            <a:endParaRPr lang="en-US" sz="43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4995" y="1773321"/>
            <a:ext cx="9182889" cy="15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25000"/>
              </a:lnSpc>
              <a:spcBef>
                <a:spcPts val="450"/>
              </a:spcBef>
            </a:pPr>
            <a:r>
              <a:rPr lang="en-US" sz="66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01</a:t>
            </a:r>
            <a:endParaRPr lang="en-US" sz="66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6810375" y="1925955"/>
            <a:ext cx="4195445" cy="3752215"/>
          </a:xfrm>
          <a:prstGeom prst="ellipse">
            <a:avLst/>
          </a:prstGeom>
          <a:solidFill>
            <a:schemeClr val="accent2">
              <a:alpha val="100000"/>
              <a:lumMod val="60000"/>
              <a:lumOff val="4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2"/>
            </p:custDataLst>
          </p:nvPr>
        </p:nvSpPr>
        <p:spPr>
          <a:xfrm>
            <a:off x="433070" y="1796415"/>
            <a:ext cx="6159500" cy="8096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消化道出血指从食管到肛门的任何部位发生的出血，表现为呕血、黑便或便血，严重者可导致失血性休克。  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3"/>
            </p:custDataLst>
          </p:nvPr>
        </p:nvSpPr>
        <p:spPr>
          <a:xfrm>
            <a:off x="433352" y="1500980"/>
            <a:ext cx="2575077" cy="34602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19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定义</a:t>
            </a:r>
            <a:endParaRPr lang="en-US" sz="19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4"/>
            </p:custDataLst>
          </p:nvPr>
        </p:nvSpPr>
        <p:spPr>
          <a:xfrm>
            <a:off x="433070" y="3179445"/>
            <a:ext cx="6159500" cy="85153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分为上消化道出血（如食管、胃、十二指肠）和下消化道出血（如小肠、结肠、直肠），临床处理策略差异显著。  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5"/>
            </p:custDataLst>
          </p:nvPr>
        </p:nvSpPr>
        <p:spPr>
          <a:xfrm>
            <a:off x="433352" y="2925796"/>
            <a:ext cx="2575077" cy="346028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77000"/>
              </a:lnSpc>
            </a:pPr>
            <a:r>
              <a:rPr lang="en-US" sz="19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按部位分类</a:t>
            </a:r>
            <a:endParaRPr lang="en-US" sz="19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6"/>
            </p:custDataLst>
          </p:nvPr>
        </p:nvSpPr>
        <p:spPr>
          <a:xfrm>
            <a:off x="433070" y="4979670"/>
            <a:ext cx="6159500" cy="5645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包括溃疡性出血（如胃溃疡）、静脉曲张破裂（如肝硬化食管静脉曲张）、肿瘤性出血及血管畸形等，需针对性诊断和治疗。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0" name="TextBox 10"/>
          <p:cNvSpPr txBox="1"/>
          <p:nvPr>
            <p:custDataLst>
              <p:tags r:id="rId7"/>
            </p:custDataLst>
          </p:nvPr>
        </p:nvSpPr>
        <p:spPr>
          <a:xfrm>
            <a:off x="433070" y="4690110"/>
            <a:ext cx="2574925" cy="37338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19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按病因分类</a:t>
            </a:r>
            <a:endParaRPr lang="en-US" sz="19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311423" y="2405014"/>
            <a:ext cx="2750574" cy="2750574"/>
          </a:xfrm>
          <a:prstGeom prst="ellipse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8251667" y="141254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6592870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9893403" y="4399065"/>
            <a:ext cx="870086" cy="87008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8483596" y="1611436"/>
            <a:ext cx="406228" cy="40622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/>
        </p:nvSpPr>
        <p:spPr>
          <a:xfrm>
            <a:off x="10133735" y="4607907"/>
            <a:ext cx="405950" cy="40595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Freeform 17"/>
          <p:cNvSpPr/>
          <p:nvPr/>
        </p:nvSpPr>
        <p:spPr>
          <a:xfrm>
            <a:off x="6798897" y="4604169"/>
            <a:ext cx="459877" cy="459877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00008" name="TextBox 18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定义与分类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74675" y="2882900"/>
            <a:ext cx="2670810" cy="379984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1137063" y="1399506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6" name="AutoShape 6"/>
          <p:cNvSpPr/>
          <p:nvPr>
            <p:custDataLst>
              <p:tags r:id="rId4"/>
            </p:custDataLst>
          </p:nvPr>
        </p:nvSpPr>
        <p:spPr>
          <a:xfrm>
            <a:off x="1207284" y="1534314"/>
            <a:ext cx="1908226" cy="1908226"/>
          </a:xfrm>
          <a:prstGeom prst="ellipse">
            <a:avLst/>
          </a:prstGeom>
          <a:solidFill>
            <a:srgbClr val="FFC000"/>
          </a:solidFill>
        </p:spPr>
      </p: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1491615" y="2326640"/>
            <a:ext cx="1623695" cy="900430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上消化道出血四大主因</a:t>
            </a:r>
            <a:endParaRPr lang="en-US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656590" y="3543935"/>
            <a:ext cx="2487295" cy="27749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消化性溃疡（占40%-50%，与HP感染相关）、食管胃底静脉曲张破裂（门脉高压导致）、急性糜烂性胃炎（NSAIDs或酒精诱发）、恶性肿瘤（胃癌/食管癌</a:t>
            </a:r>
            <a:r>
              <a:rPr lang="zh-CN" altLang="en-US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等</a:t>
            </a:r>
            <a:r>
              <a:rPr lang="en-US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）</a:t>
            </a:r>
            <a:endParaRPr lang="en-US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Freeform 9"/>
          <p:cNvSpPr/>
          <p:nvPr>
            <p:custDataLst>
              <p:tags r:id="rId7"/>
            </p:custDataLst>
          </p:nvPr>
        </p:nvSpPr>
        <p:spPr>
          <a:xfrm>
            <a:off x="1963420" y="1763395"/>
            <a:ext cx="436245" cy="56261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0" name="Freeform 10"/>
          <p:cNvSpPr/>
          <p:nvPr>
            <p:custDataLst>
              <p:tags r:id="rId8"/>
            </p:custDataLst>
          </p:nvPr>
        </p:nvSpPr>
        <p:spPr>
          <a:xfrm>
            <a:off x="4592711" y="1890441"/>
            <a:ext cx="436229" cy="436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11" name="AutoShape 11"/>
          <p:cNvSpPr/>
          <p:nvPr>
            <p:custDataLst>
              <p:tags r:id="rId9"/>
            </p:custDataLst>
          </p:nvPr>
        </p:nvSpPr>
        <p:spPr>
          <a:xfrm>
            <a:off x="3390900" y="2882900"/>
            <a:ext cx="2550795" cy="3789680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12" name="AutoShape 12"/>
          <p:cNvSpPr/>
          <p:nvPr>
            <p:custDataLst>
              <p:tags r:id="rId10"/>
            </p:custDataLst>
          </p:nvPr>
        </p:nvSpPr>
        <p:spPr>
          <a:xfrm>
            <a:off x="3548057" y="1399506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13" name="AutoShape 13"/>
          <p:cNvSpPr/>
          <p:nvPr>
            <p:custDataLst>
              <p:tags r:id="rId11"/>
            </p:custDataLst>
          </p:nvPr>
        </p:nvSpPr>
        <p:spPr>
          <a:xfrm>
            <a:off x="3696383" y="1478434"/>
            <a:ext cx="1908226" cy="1908226"/>
          </a:xfrm>
          <a:prstGeom prst="ellipse">
            <a:avLst/>
          </a:prstGeom>
          <a:solidFill>
            <a:srgbClr val="FFC000"/>
          </a:solidFill>
        </p:spPr>
      </p:sp>
      <p:sp>
        <p:nvSpPr>
          <p:cNvPr id="14" name="TextBox 14"/>
          <p:cNvSpPr txBox="1"/>
          <p:nvPr>
            <p:custDataLst>
              <p:tags r:id="rId12"/>
            </p:custDataLst>
          </p:nvPr>
        </p:nvSpPr>
        <p:spPr>
          <a:xfrm>
            <a:off x="3796030" y="2325370"/>
            <a:ext cx="1604645" cy="106108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下消化道出血三高风险因素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3"/>
            </p:custDataLst>
          </p:nvPr>
        </p:nvSpPr>
        <p:spPr>
          <a:xfrm>
            <a:off x="3387090" y="3653155"/>
            <a:ext cx="2534285" cy="302069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结肠憩室（老年人常见）、炎症性肠病（克罗恩病/溃疡性结肠炎）、缺血性肠病（动脉硬化患者突发腹痛后便血）</a:t>
            </a:r>
            <a:endParaRPr lang="en-US" sz="2000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6" name="Freeform 16"/>
          <p:cNvSpPr/>
          <p:nvPr>
            <p:custDataLst>
              <p:tags r:id="rId14"/>
            </p:custDataLst>
          </p:nvPr>
        </p:nvSpPr>
        <p:spPr>
          <a:xfrm>
            <a:off x="6995599" y="1946144"/>
            <a:ext cx="436229" cy="436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17" name="AutoShape 17"/>
          <p:cNvSpPr/>
          <p:nvPr>
            <p:custDataLst>
              <p:tags r:id="rId15"/>
            </p:custDataLst>
          </p:nvPr>
        </p:nvSpPr>
        <p:spPr>
          <a:xfrm>
            <a:off x="6031865" y="2938145"/>
            <a:ext cx="2343785" cy="3740785"/>
          </a:xfrm>
          <a:prstGeom prst="rect">
            <a:avLst/>
          </a:prstGeom>
          <a:solidFill>
            <a:srgbClr val="FFC000"/>
          </a:solidFill>
        </p:spPr>
        <p:txBody>
          <a:bodyPr/>
          <a:p>
            <a:endParaRPr lang="zh-CN" altLang="en-US"/>
          </a:p>
        </p:txBody>
      </p:sp>
      <p:sp>
        <p:nvSpPr>
          <p:cNvPr id="18" name="AutoShape 18"/>
          <p:cNvSpPr/>
          <p:nvPr>
            <p:custDataLst>
              <p:tags r:id="rId16"/>
            </p:custDataLst>
          </p:nvPr>
        </p:nvSpPr>
        <p:spPr>
          <a:xfrm>
            <a:off x="5950945" y="1455209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19" name="AutoShape 19"/>
          <p:cNvSpPr/>
          <p:nvPr>
            <p:custDataLst>
              <p:tags r:id="rId17"/>
            </p:custDataLst>
          </p:nvPr>
        </p:nvSpPr>
        <p:spPr>
          <a:xfrm>
            <a:off x="6041486" y="1534137"/>
            <a:ext cx="1908226" cy="1908226"/>
          </a:xfrm>
          <a:prstGeom prst="ellipse">
            <a:avLst/>
          </a:prstGeom>
          <a:solidFill>
            <a:srgbClr val="FFC000"/>
          </a:solidFill>
        </p:spPr>
      </p:sp>
      <p:sp>
        <p:nvSpPr>
          <p:cNvPr id="20" name="TextBox 20"/>
          <p:cNvSpPr txBox="1"/>
          <p:nvPr>
            <p:custDataLst>
              <p:tags r:id="rId18"/>
            </p:custDataLst>
          </p:nvPr>
        </p:nvSpPr>
        <p:spPr>
          <a:xfrm>
            <a:off x="6185535" y="2197735"/>
            <a:ext cx="1623695" cy="102870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特殊类型出血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1" name="TextBox 21"/>
          <p:cNvSpPr txBox="1"/>
          <p:nvPr>
            <p:custDataLst>
              <p:tags r:id="rId19"/>
            </p:custDataLst>
          </p:nvPr>
        </p:nvSpPr>
        <p:spPr>
          <a:xfrm>
            <a:off x="6031865" y="3653790"/>
            <a:ext cx="2317750" cy="23850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黏膜下恒径动脉破裂、剧烈呕吐后食管贲门黏膜撕裂、血管畸形（遗传性出血性毛细血管扩张症）</a:t>
            </a:r>
            <a:endParaRPr lang="en-US" sz="2000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2" name="Freeform 22"/>
          <p:cNvSpPr/>
          <p:nvPr>
            <p:custDataLst>
              <p:tags r:id="rId20"/>
            </p:custDataLst>
          </p:nvPr>
        </p:nvSpPr>
        <p:spPr>
          <a:xfrm>
            <a:off x="9431163" y="1946144"/>
            <a:ext cx="436229" cy="43622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lt1">
              <a:alpha val="100000"/>
            </a:schemeClr>
          </a:solidFill>
        </p:spPr>
      </p:sp>
      <p:sp>
        <p:nvSpPr>
          <p:cNvPr id="23" name="AutoShape 23"/>
          <p:cNvSpPr/>
          <p:nvPr>
            <p:custDataLst>
              <p:tags r:id="rId21"/>
            </p:custDataLst>
          </p:nvPr>
        </p:nvSpPr>
        <p:spPr>
          <a:xfrm>
            <a:off x="8467725" y="2938145"/>
            <a:ext cx="2569210" cy="3744595"/>
          </a:xfrm>
          <a:prstGeom prst="rect">
            <a:avLst/>
          </a:prstGeom>
          <a:solidFill>
            <a:srgbClr val="FFC000"/>
          </a:solidFill>
        </p:spPr>
      </p:sp>
      <p:sp>
        <p:nvSpPr>
          <p:cNvPr id="24" name="AutoShape 24"/>
          <p:cNvSpPr/>
          <p:nvPr>
            <p:custDataLst>
              <p:tags r:id="rId22"/>
            </p:custDataLst>
          </p:nvPr>
        </p:nvSpPr>
        <p:spPr>
          <a:xfrm>
            <a:off x="8386509" y="1455209"/>
            <a:ext cx="2089308" cy="2089308"/>
          </a:xfrm>
          <a:prstGeom prst="ellipse">
            <a:avLst/>
          </a:prstGeom>
          <a:solidFill>
            <a:schemeClr val="lt1">
              <a:alpha val="100000"/>
            </a:schemeClr>
          </a:solidFill>
        </p:spPr>
      </p:sp>
      <p:sp>
        <p:nvSpPr>
          <p:cNvPr id="25" name="AutoShape 25"/>
          <p:cNvSpPr/>
          <p:nvPr>
            <p:custDataLst>
              <p:tags r:id="rId23"/>
            </p:custDataLst>
          </p:nvPr>
        </p:nvSpPr>
        <p:spPr>
          <a:xfrm>
            <a:off x="8477051" y="1534137"/>
            <a:ext cx="1908226" cy="1908226"/>
          </a:xfrm>
          <a:prstGeom prst="ellipse">
            <a:avLst/>
          </a:prstGeom>
          <a:solidFill>
            <a:srgbClr val="FFC000"/>
          </a:solidFill>
        </p:spPr>
      </p:sp>
      <p:sp>
        <p:nvSpPr>
          <p:cNvPr id="26" name="TextBox 26"/>
          <p:cNvSpPr txBox="1"/>
          <p:nvPr>
            <p:custDataLst>
              <p:tags r:id="rId24"/>
            </p:custDataLst>
          </p:nvPr>
        </p:nvSpPr>
        <p:spPr>
          <a:xfrm>
            <a:off x="8620760" y="2325370"/>
            <a:ext cx="1623695" cy="82740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全身性疾病关联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7" name="TextBox 27"/>
          <p:cNvSpPr txBox="1"/>
          <p:nvPr>
            <p:custDataLst>
              <p:tags r:id="rId25"/>
            </p:custDataLst>
          </p:nvPr>
        </p:nvSpPr>
        <p:spPr>
          <a:xfrm>
            <a:off x="8467725" y="3626485"/>
            <a:ext cx="2560320" cy="241236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血液病（白血病/血小板减少）、结缔组织病（系统性红斑狼疮血管炎）、尿毒症（血小板功能障碍导致消化道黏膜弥漫渗血）</a:t>
            </a:r>
            <a:endParaRPr lang="en-US" sz="2000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8" name="Freeform 28"/>
          <p:cNvSpPr/>
          <p:nvPr>
            <p:custDataLst>
              <p:tags r:id="rId26"/>
            </p:custDataLst>
          </p:nvPr>
        </p:nvSpPr>
        <p:spPr>
          <a:xfrm>
            <a:off x="4463415" y="1762760"/>
            <a:ext cx="478790" cy="3556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13360" y="76200"/>
                </a:moveTo>
                <a:lnTo>
                  <a:pt x="243840" y="76200"/>
                </a:lnTo>
                <a:lnTo>
                  <a:pt x="243840" y="289560"/>
                </a:lnTo>
                <a:lnTo>
                  <a:pt x="60960" y="289560"/>
                </a:lnTo>
                <a:lnTo>
                  <a:pt x="60960" y="76200"/>
                </a:lnTo>
                <a:lnTo>
                  <a:pt x="91440" y="76200"/>
                </a:lnTo>
                <a:lnTo>
                  <a:pt x="91440" y="60960"/>
                </a:lnTo>
                <a:cubicBezTo>
                  <a:pt x="91440" y="44129"/>
                  <a:pt x="105089" y="30480"/>
                  <a:pt x="121920" y="30480"/>
                </a:cubicBezTo>
                <a:lnTo>
                  <a:pt x="121920" y="30480"/>
                </a:lnTo>
                <a:lnTo>
                  <a:pt x="182880" y="30480"/>
                </a:lnTo>
                <a:cubicBezTo>
                  <a:pt x="199711" y="30480"/>
                  <a:pt x="213360" y="44129"/>
                  <a:pt x="213360" y="60960"/>
                </a:cubicBezTo>
                <a:lnTo>
                  <a:pt x="213360" y="60960"/>
                </a:lnTo>
                <a:lnTo>
                  <a:pt x="213360" y="76200"/>
                </a:lnTo>
                <a:close/>
                <a:moveTo>
                  <a:pt x="259080" y="76200"/>
                </a:moveTo>
                <a:lnTo>
                  <a:pt x="274320" y="76200"/>
                </a:lnTo>
                <a:cubicBezTo>
                  <a:pt x="291151" y="76200"/>
                  <a:pt x="304800" y="89849"/>
                  <a:pt x="304800" y="106680"/>
                </a:cubicBezTo>
                <a:lnTo>
                  <a:pt x="304800" y="106680"/>
                </a:lnTo>
                <a:lnTo>
                  <a:pt x="304800" y="259080"/>
                </a:lnTo>
                <a:cubicBezTo>
                  <a:pt x="304800" y="275911"/>
                  <a:pt x="291151" y="289560"/>
                  <a:pt x="274320" y="289560"/>
                </a:cubicBezTo>
                <a:lnTo>
                  <a:pt x="274320" y="289560"/>
                </a:lnTo>
                <a:lnTo>
                  <a:pt x="259080" y="289560"/>
                </a:lnTo>
                <a:lnTo>
                  <a:pt x="259080" y="76200"/>
                </a:lnTo>
                <a:close/>
                <a:moveTo>
                  <a:pt x="45720" y="76200"/>
                </a:moveTo>
                <a:lnTo>
                  <a:pt x="45720" y="289560"/>
                </a:lnTo>
                <a:lnTo>
                  <a:pt x="30480" y="289560"/>
                </a:lnTo>
                <a:cubicBezTo>
                  <a:pt x="13649" y="289560"/>
                  <a:pt x="0" y="275911"/>
                  <a:pt x="0" y="259080"/>
                </a:cubicBezTo>
                <a:lnTo>
                  <a:pt x="0" y="259080"/>
                </a:lnTo>
                <a:lnTo>
                  <a:pt x="0" y="106680"/>
                </a:lnTo>
                <a:cubicBezTo>
                  <a:pt x="0" y="89916"/>
                  <a:pt x="13716" y="76200"/>
                  <a:pt x="30480" y="76200"/>
                </a:cubicBezTo>
                <a:lnTo>
                  <a:pt x="45720" y="76200"/>
                </a:lnTo>
                <a:close/>
                <a:moveTo>
                  <a:pt x="121920" y="60960"/>
                </a:moveTo>
                <a:lnTo>
                  <a:pt x="121920" y="76200"/>
                </a:lnTo>
                <a:lnTo>
                  <a:pt x="182880" y="76200"/>
                </a:lnTo>
                <a:lnTo>
                  <a:pt x="182880" y="60960"/>
                </a:lnTo>
                <a:lnTo>
                  <a:pt x="121920" y="609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9" name="Freeform 29"/>
          <p:cNvSpPr/>
          <p:nvPr>
            <p:custDataLst>
              <p:tags r:id="rId27"/>
            </p:custDataLst>
          </p:nvPr>
        </p:nvSpPr>
        <p:spPr>
          <a:xfrm>
            <a:off x="6800215" y="1763395"/>
            <a:ext cx="481965" cy="43434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60960" y="167640"/>
                </a:moveTo>
                <a:lnTo>
                  <a:pt x="30480" y="167640"/>
                </a:lnTo>
                <a:cubicBezTo>
                  <a:pt x="13649" y="167640"/>
                  <a:pt x="0" y="153991"/>
                  <a:pt x="0" y="137160"/>
                </a:cubicBezTo>
                <a:lnTo>
                  <a:pt x="0" y="137160"/>
                </a:lnTo>
                <a:lnTo>
                  <a:pt x="0" y="76200"/>
                </a:lnTo>
                <a:cubicBezTo>
                  <a:pt x="0" y="59436"/>
                  <a:pt x="13716" y="45720"/>
                  <a:pt x="30480" y="45720"/>
                </a:cubicBezTo>
                <a:lnTo>
                  <a:pt x="60960" y="45720"/>
                </a:lnTo>
                <a:lnTo>
                  <a:pt x="60960" y="15240"/>
                </a:lnTo>
                <a:lnTo>
                  <a:pt x="274320" y="15240"/>
                </a:lnTo>
                <a:lnTo>
                  <a:pt x="274320" y="167640"/>
                </a:lnTo>
                <a:cubicBezTo>
                  <a:pt x="274320" y="201311"/>
                  <a:pt x="247031" y="228600"/>
                  <a:pt x="213360" y="228600"/>
                </a:cubicBezTo>
                <a:lnTo>
                  <a:pt x="213360" y="228600"/>
                </a:lnTo>
                <a:lnTo>
                  <a:pt x="121920" y="228600"/>
                </a:lnTo>
                <a:cubicBezTo>
                  <a:pt x="88249" y="228600"/>
                  <a:pt x="60960" y="201311"/>
                  <a:pt x="60960" y="167640"/>
                </a:cubicBezTo>
                <a:lnTo>
                  <a:pt x="60960" y="167640"/>
                </a:lnTo>
                <a:close/>
                <a:moveTo>
                  <a:pt x="60960" y="137160"/>
                </a:moveTo>
                <a:lnTo>
                  <a:pt x="60960" y="76200"/>
                </a:lnTo>
                <a:lnTo>
                  <a:pt x="30480" y="76200"/>
                </a:lnTo>
                <a:lnTo>
                  <a:pt x="30480" y="137160"/>
                </a:lnTo>
                <a:lnTo>
                  <a:pt x="60960" y="137160"/>
                </a:lnTo>
                <a:close/>
                <a:moveTo>
                  <a:pt x="30480" y="259080"/>
                </a:moveTo>
                <a:lnTo>
                  <a:pt x="30480" y="243840"/>
                </a:lnTo>
                <a:lnTo>
                  <a:pt x="304800" y="243840"/>
                </a:lnTo>
                <a:lnTo>
                  <a:pt x="304800" y="259080"/>
                </a:lnTo>
                <a:lnTo>
                  <a:pt x="243840" y="289560"/>
                </a:lnTo>
                <a:lnTo>
                  <a:pt x="91440" y="289560"/>
                </a:lnTo>
                <a:lnTo>
                  <a:pt x="30480" y="2590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0" name="Freeform 30"/>
          <p:cNvSpPr/>
          <p:nvPr>
            <p:custDataLst>
              <p:tags r:id="rId28"/>
            </p:custDataLst>
          </p:nvPr>
        </p:nvSpPr>
        <p:spPr>
          <a:xfrm>
            <a:off x="9203764" y="1743014"/>
            <a:ext cx="454800" cy="45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94481" y="190500"/>
                  <a:pt x="228562" y="156381"/>
                  <a:pt x="228562" y="114300"/>
                </a:cubicBezTo>
                <a:lnTo>
                  <a:pt x="228562" y="76200"/>
                </a:lnTo>
                <a:cubicBezTo>
                  <a:pt x="228562" y="23612"/>
                  <a:pt x="190500" y="0"/>
                  <a:pt x="152400" y="0"/>
                </a:cubicBezTo>
                <a:lnTo>
                  <a:pt x="76162" y="0"/>
                </a:lnTo>
                <a:cubicBezTo>
                  <a:pt x="38100" y="0"/>
                  <a:pt x="0" y="20241"/>
                  <a:pt x="0" y="76200"/>
                </a:cubicBezTo>
                <a:cubicBezTo>
                  <a:pt x="0" y="130969"/>
                  <a:pt x="38100" y="152400"/>
                  <a:pt x="76162" y="152400"/>
                </a:cubicBezTo>
                <a:lnTo>
                  <a:pt x="114300" y="152400"/>
                </a:lnTo>
                <a:cubicBezTo>
                  <a:pt x="135322" y="152400"/>
                  <a:pt x="152400" y="169478"/>
                  <a:pt x="152400" y="190500"/>
                </a:cubicBezTo>
                <a:close/>
              </a:path>
              <a:path w="304800" h="304800">
                <a:moveTo>
                  <a:pt x="247460" y="116329"/>
                </a:moveTo>
                <a:cubicBezTo>
                  <a:pt x="246345" y="167878"/>
                  <a:pt x="204197" y="209550"/>
                  <a:pt x="152400" y="209550"/>
                </a:cubicBezTo>
                <a:lnTo>
                  <a:pt x="133350" y="209550"/>
                </a:lnTo>
                <a:lnTo>
                  <a:pt x="133350" y="190500"/>
                </a:lnTo>
                <a:cubicBezTo>
                  <a:pt x="133350" y="179984"/>
                  <a:pt x="124797" y="171450"/>
                  <a:pt x="114300" y="171450"/>
                </a:cubicBezTo>
                <a:lnTo>
                  <a:pt x="78095" y="171450"/>
                </a:lnTo>
                <a:cubicBezTo>
                  <a:pt x="76952" y="177136"/>
                  <a:pt x="76248" y="183223"/>
                  <a:pt x="76200" y="189795"/>
                </a:cubicBezTo>
                <a:lnTo>
                  <a:pt x="76200" y="229333"/>
                </a:lnTo>
                <a:cubicBezTo>
                  <a:pt x="76600" y="271072"/>
                  <a:pt x="110566" y="304800"/>
                  <a:pt x="152400" y="304800"/>
                </a:cubicBezTo>
                <a:cubicBezTo>
                  <a:pt x="152400" y="283740"/>
                  <a:pt x="169478" y="266700"/>
                  <a:pt x="190500" y="266700"/>
                </a:cubicBezTo>
                <a:lnTo>
                  <a:pt x="228562" y="266700"/>
                </a:lnTo>
                <a:cubicBezTo>
                  <a:pt x="266700" y="266700"/>
                  <a:pt x="304800" y="245269"/>
                  <a:pt x="304800" y="190500"/>
                </a:cubicBezTo>
                <a:cubicBezTo>
                  <a:pt x="304800" y="143894"/>
                  <a:pt x="278273" y="122301"/>
                  <a:pt x="247460" y="116329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300008" name="TextBox 31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常见病因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13" name="Freeform 13"/>
          <p:cNvSpPr/>
          <p:nvPr>
            <p:custDataLst>
              <p:tags r:id="rId2"/>
            </p:custDataLst>
          </p:nvPr>
        </p:nvSpPr>
        <p:spPr>
          <a:xfrm>
            <a:off x="4164474" y="299569"/>
            <a:ext cx="611894" cy="6118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167640" y="228600"/>
                </a:moveTo>
                <a:lnTo>
                  <a:pt x="182880" y="228600"/>
                </a:lnTo>
                <a:cubicBezTo>
                  <a:pt x="208131" y="228600"/>
                  <a:pt x="228600" y="208131"/>
                  <a:pt x="228600" y="182880"/>
                </a:cubicBezTo>
                <a:cubicBezTo>
                  <a:pt x="228600" y="157629"/>
                  <a:pt x="208131" y="137160"/>
                  <a:pt x="182880" y="137160"/>
                </a:cubicBezTo>
                <a:lnTo>
                  <a:pt x="182880" y="137160"/>
                </a:lnTo>
                <a:lnTo>
                  <a:pt x="121768" y="137160"/>
                </a:lnTo>
                <a:cubicBezTo>
                  <a:pt x="113348" y="137160"/>
                  <a:pt x="106528" y="130340"/>
                  <a:pt x="106528" y="121920"/>
                </a:cubicBezTo>
                <a:cubicBezTo>
                  <a:pt x="106528" y="113500"/>
                  <a:pt x="113348" y="106680"/>
                  <a:pt x="121768" y="106680"/>
                </a:cubicBezTo>
                <a:lnTo>
                  <a:pt x="121768" y="106680"/>
                </a:lnTo>
                <a:lnTo>
                  <a:pt x="213360" y="106680"/>
                </a:lnTo>
                <a:lnTo>
                  <a:pt x="213360" y="76200"/>
                </a:lnTo>
                <a:lnTo>
                  <a:pt x="167640" y="76200"/>
                </a:lnTo>
                <a:lnTo>
                  <a:pt x="167640" y="45720"/>
                </a:lnTo>
                <a:lnTo>
                  <a:pt x="137160" y="45720"/>
                </a:lnTo>
                <a:lnTo>
                  <a:pt x="137160" y="76200"/>
                </a:lnTo>
                <a:lnTo>
                  <a:pt x="121920" y="76200"/>
                </a:lnTo>
                <a:cubicBezTo>
                  <a:pt x="96669" y="76200"/>
                  <a:pt x="76200" y="96669"/>
                  <a:pt x="76200" y="121920"/>
                </a:cubicBezTo>
                <a:cubicBezTo>
                  <a:pt x="76200" y="147171"/>
                  <a:pt x="96669" y="167640"/>
                  <a:pt x="121920" y="167640"/>
                </a:cubicBezTo>
                <a:lnTo>
                  <a:pt x="121920" y="167640"/>
                </a:lnTo>
                <a:lnTo>
                  <a:pt x="182880" y="167640"/>
                </a:lnTo>
                <a:cubicBezTo>
                  <a:pt x="191300" y="167640"/>
                  <a:pt x="198120" y="174460"/>
                  <a:pt x="198120" y="182880"/>
                </a:cubicBezTo>
                <a:cubicBezTo>
                  <a:pt x="198120" y="191300"/>
                  <a:pt x="191300" y="198120"/>
                  <a:pt x="182880" y="198120"/>
                </a:cubicBezTo>
                <a:lnTo>
                  <a:pt x="182880" y="198120"/>
                </a:lnTo>
                <a:lnTo>
                  <a:pt x="91440" y="198120"/>
                </a:lnTo>
                <a:lnTo>
                  <a:pt x="91440" y="228600"/>
                </a:lnTo>
                <a:lnTo>
                  <a:pt x="137160" y="228600"/>
                </a:lnTo>
                <a:lnTo>
                  <a:pt x="137160" y="259080"/>
                </a:lnTo>
                <a:lnTo>
                  <a:pt x="167640" y="259080"/>
                </a:lnTo>
                <a:lnTo>
                  <a:pt x="16764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4" name="Freeform 14"/>
          <p:cNvSpPr/>
          <p:nvPr>
            <p:custDataLst>
              <p:tags r:id="rId3"/>
            </p:custDataLst>
          </p:nvPr>
        </p:nvSpPr>
        <p:spPr>
          <a:xfrm>
            <a:off x="1634102" y="290497"/>
            <a:ext cx="611491" cy="61149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21920" y="28651"/>
                </a:moveTo>
                <a:lnTo>
                  <a:pt x="121920" y="0"/>
                </a:lnTo>
                <a:lnTo>
                  <a:pt x="152400" y="0"/>
                </a:lnTo>
                <a:lnTo>
                  <a:pt x="152400" y="243840"/>
                </a:lnTo>
                <a:lnTo>
                  <a:pt x="304800" y="243840"/>
                </a:lnTo>
                <a:lnTo>
                  <a:pt x="243840" y="304800"/>
                </a:lnTo>
                <a:lnTo>
                  <a:pt x="30480" y="304800"/>
                </a:lnTo>
                <a:lnTo>
                  <a:pt x="0" y="243840"/>
                </a:lnTo>
                <a:lnTo>
                  <a:pt x="121920" y="243840"/>
                </a:lnTo>
                <a:lnTo>
                  <a:pt x="121920" y="213360"/>
                </a:lnTo>
                <a:lnTo>
                  <a:pt x="0" y="213360"/>
                </a:lnTo>
                <a:lnTo>
                  <a:pt x="0" y="209398"/>
                </a:lnTo>
                <a:cubicBezTo>
                  <a:pt x="56940" y="163544"/>
                  <a:pt x="99498" y="101956"/>
                  <a:pt x="121234" y="31242"/>
                </a:cubicBezTo>
                <a:lnTo>
                  <a:pt x="121920" y="28651"/>
                </a:lnTo>
                <a:close/>
                <a:moveTo>
                  <a:pt x="304343" y="213360"/>
                </a:moveTo>
                <a:lnTo>
                  <a:pt x="152400" y="213360"/>
                </a:lnTo>
                <a:lnTo>
                  <a:pt x="152400" y="207874"/>
                </a:lnTo>
                <a:cubicBezTo>
                  <a:pt x="171650" y="179451"/>
                  <a:pt x="183137" y="144409"/>
                  <a:pt x="183137" y="106680"/>
                </a:cubicBezTo>
                <a:cubicBezTo>
                  <a:pt x="183137" y="68951"/>
                  <a:pt x="171660" y="33909"/>
                  <a:pt x="151990" y="4848"/>
                </a:cubicBezTo>
                <a:lnTo>
                  <a:pt x="152400" y="5486"/>
                </a:lnTo>
                <a:lnTo>
                  <a:pt x="152400" y="2438"/>
                </a:lnTo>
                <a:cubicBezTo>
                  <a:pt x="237877" y="37719"/>
                  <a:pt x="298180" y="117796"/>
                  <a:pt x="304305" y="212646"/>
                </a:cubicBezTo>
                <a:lnTo>
                  <a:pt x="304343" y="21336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5" name="Freeform 15"/>
          <p:cNvSpPr/>
          <p:nvPr>
            <p:custDataLst>
              <p:tags r:id="rId4"/>
            </p:custDataLst>
          </p:nvPr>
        </p:nvSpPr>
        <p:spPr>
          <a:xfrm>
            <a:off x="6844609" y="299972"/>
            <a:ext cx="611491" cy="61149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06680" y="259080"/>
                </a:moveTo>
                <a:lnTo>
                  <a:pt x="30480" y="259080"/>
                </a:lnTo>
                <a:cubicBezTo>
                  <a:pt x="13649" y="259080"/>
                  <a:pt x="0" y="245431"/>
                  <a:pt x="0" y="228600"/>
                </a:cubicBezTo>
                <a:lnTo>
                  <a:pt x="0" y="228600"/>
                </a:lnTo>
                <a:lnTo>
                  <a:pt x="0" y="30480"/>
                </a:lnTo>
                <a:cubicBezTo>
                  <a:pt x="0" y="13716"/>
                  <a:pt x="13716" y="0"/>
                  <a:pt x="30480" y="0"/>
                </a:cubicBezTo>
                <a:lnTo>
                  <a:pt x="274320" y="0"/>
                </a:lnTo>
                <a:cubicBezTo>
                  <a:pt x="291151" y="0"/>
                  <a:pt x="304800" y="13649"/>
                  <a:pt x="304800" y="30480"/>
                </a:cubicBezTo>
                <a:lnTo>
                  <a:pt x="304800" y="30480"/>
                </a:lnTo>
                <a:lnTo>
                  <a:pt x="304800" y="228600"/>
                </a:lnTo>
                <a:cubicBezTo>
                  <a:pt x="304800" y="245431"/>
                  <a:pt x="291151" y="259080"/>
                  <a:pt x="274320" y="259080"/>
                </a:cubicBezTo>
                <a:lnTo>
                  <a:pt x="274320" y="259080"/>
                </a:lnTo>
                <a:lnTo>
                  <a:pt x="198120" y="259080"/>
                </a:lnTo>
                <a:lnTo>
                  <a:pt x="259080" y="289560"/>
                </a:lnTo>
                <a:lnTo>
                  <a:pt x="259080" y="304800"/>
                </a:lnTo>
                <a:lnTo>
                  <a:pt x="45720" y="304800"/>
                </a:lnTo>
                <a:lnTo>
                  <a:pt x="45720" y="289560"/>
                </a:lnTo>
                <a:lnTo>
                  <a:pt x="106680" y="259080"/>
                </a:lnTo>
                <a:close/>
                <a:moveTo>
                  <a:pt x="30480" y="30480"/>
                </a:moveTo>
                <a:lnTo>
                  <a:pt x="30480" y="198120"/>
                </a:lnTo>
                <a:lnTo>
                  <a:pt x="274320" y="198120"/>
                </a:lnTo>
                <a:lnTo>
                  <a:pt x="274320" y="30480"/>
                </a:lnTo>
                <a:lnTo>
                  <a:pt x="30480" y="304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6" name="Freeform 16"/>
          <p:cNvSpPr/>
          <p:nvPr>
            <p:custDataLst>
              <p:tags r:id="rId5"/>
            </p:custDataLst>
          </p:nvPr>
        </p:nvSpPr>
        <p:spPr>
          <a:xfrm>
            <a:off x="9498838" y="299972"/>
            <a:ext cx="611491" cy="61149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7" name="TextBox 17"/>
          <p:cNvSpPr txBox="1"/>
          <p:nvPr>
            <p:custDataLst>
              <p:tags r:id="rId6"/>
            </p:custDataLst>
          </p:nvPr>
        </p:nvSpPr>
        <p:spPr>
          <a:xfrm>
            <a:off x="299720" y="1482725"/>
            <a:ext cx="2592705" cy="467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典型症状组合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8" name="TextBox 18"/>
          <p:cNvSpPr txBox="1"/>
          <p:nvPr>
            <p:custDataLst>
              <p:tags r:id="rId7"/>
            </p:custDataLst>
          </p:nvPr>
        </p:nvSpPr>
        <p:spPr>
          <a:xfrm>
            <a:off x="344805" y="3173095"/>
            <a:ext cx="2560320" cy="157734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呕血（鲜红或咖啡渣样）、黑便（柏油样有特殊腥臭）、血便（暗红或鲜红），上消化道出血50ml即可出现黑便，胃内积血250-300ml引发呕血。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9" name="TextBox 19"/>
          <p:cNvSpPr txBox="1"/>
          <p:nvPr>
            <p:custDataLst>
              <p:tags r:id="rId8"/>
            </p:custDataLst>
          </p:nvPr>
        </p:nvSpPr>
        <p:spPr>
          <a:xfrm>
            <a:off x="3294380" y="1482725"/>
            <a:ext cx="2407920" cy="467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循环衰竭征象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" name="TextBox 20"/>
          <p:cNvSpPr txBox="1"/>
          <p:nvPr>
            <p:custDataLst>
              <p:tags r:id="rId9"/>
            </p:custDataLst>
          </p:nvPr>
        </p:nvSpPr>
        <p:spPr>
          <a:xfrm>
            <a:off x="3354705" y="3545840"/>
            <a:ext cx="2367915" cy="790575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出血量＞800ml时出现休克表现（血压＜90/60mmHg、心率＞120次/分、皮肤湿冷、意识模糊），需立即容量复苏。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1" name="TextBox 21"/>
          <p:cNvSpPr txBox="1"/>
          <p:nvPr>
            <p:custDataLst>
              <p:tags r:id="rId10"/>
            </p:custDataLst>
          </p:nvPr>
        </p:nvSpPr>
        <p:spPr>
          <a:xfrm>
            <a:off x="6103620" y="1470660"/>
            <a:ext cx="2506345" cy="467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实验室特征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2" name="TextBox 22"/>
          <p:cNvSpPr txBox="1"/>
          <p:nvPr>
            <p:custDataLst>
              <p:tags r:id="rId11"/>
            </p:custDataLst>
          </p:nvPr>
        </p:nvSpPr>
        <p:spPr>
          <a:xfrm>
            <a:off x="6172200" y="3681095"/>
            <a:ext cx="2280920" cy="1069340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血红蛋白进行性下降（早期因血液浓缩可能假性正常）、血尿素氮升高（肠道血红蛋白分解吸收所致），大量出血时网织红细胞计数24-48h后上升。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3" name="TextBox 23"/>
          <p:cNvSpPr txBox="1"/>
          <p:nvPr>
            <p:custDataLst>
              <p:tags r:id="rId12"/>
            </p:custDataLst>
          </p:nvPr>
        </p:nvSpPr>
        <p:spPr>
          <a:xfrm>
            <a:off x="8914765" y="1470660"/>
            <a:ext cx="2179955" cy="467360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特殊体征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4" name="TextBox 24"/>
          <p:cNvSpPr txBox="1"/>
          <p:nvPr>
            <p:custDataLst>
              <p:tags r:id="rId13"/>
            </p:custDataLst>
          </p:nvPr>
        </p:nvSpPr>
        <p:spPr>
          <a:xfrm>
            <a:off x="8914765" y="3053080"/>
            <a:ext cx="2082800" cy="1283335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indent="0" algn="ctr" fontAlgn="auto">
              <a:lnSpc>
                <a:spcPts val="4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肝硬化患者可见肝掌/蜘蛛痣，恶性肿瘤可能伴恶病质，NSAIDs相关出血常有长期服药史。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25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临床表现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14995" y="3749346"/>
            <a:ext cx="9182889" cy="110322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25000"/>
              </a:lnSpc>
              <a:spcBef>
                <a:spcPts val="450"/>
              </a:spcBef>
            </a:pPr>
            <a:r>
              <a:rPr lang="en-US" sz="435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病情评估与诊断</a:t>
            </a:r>
            <a:endParaRPr lang="en-US" sz="435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14995" y="1773321"/>
            <a:ext cx="9182889" cy="15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rmAutofit/>
          </a:bodyPr>
          <a:lstStyle/>
          <a:p>
            <a:pPr algn="ctr">
              <a:lnSpc>
                <a:spcPct val="125000"/>
              </a:lnSpc>
              <a:spcBef>
                <a:spcPts val="450"/>
              </a:spcBef>
            </a:pPr>
            <a:r>
              <a:rPr lang="en-US" sz="66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02</a:t>
            </a:r>
            <a:endParaRPr lang="en-US" sz="66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3458665" y="1073910"/>
            <a:ext cx="607610" cy="60761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5" name="AutoShape 5"/>
          <p:cNvSpPr/>
          <p:nvPr>
            <p:custDataLst>
              <p:tags r:id="rId3"/>
            </p:custDataLst>
          </p:nvPr>
        </p:nvSpPr>
        <p:spPr>
          <a:xfrm>
            <a:off x="3586965" y="1202210"/>
            <a:ext cx="351011" cy="351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6" name="Connector 6"/>
          <p:cNvCxnSpPr/>
          <p:nvPr>
            <p:custDataLst>
              <p:tags r:id="rId4"/>
            </p:custDataLst>
          </p:nvPr>
        </p:nvCxnSpPr>
        <p:spPr>
          <a:xfrm>
            <a:off x="3762470" y="1681519"/>
            <a:ext cx="0" cy="830816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TextBox 7"/>
          <p:cNvSpPr txBox="1"/>
          <p:nvPr>
            <p:custDataLst>
              <p:tags r:id="rId5"/>
            </p:custDataLst>
          </p:nvPr>
        </p:nvSpPr>
        <p:spPr>
          <a:xfrm>
            <a:off x="4198647" y="869807"/>
            <a:ext cx="6561696" cy="6965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既往病史追溯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4198531" y="1343497"/>
            <a:ext cx="7416786" cy="114641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需详细询问患者是否有肝硬化、消化性溃疡、胃食管静脉曲张等基础疾病，这些疾病是消化道出血的高危因素。同时需了解是否有消化道肿瘤、炎症性肠病等可能导致慢性出血的病史。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153035" y="1975485"/>
            <a:ext cx="3432810" cy="357060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alphaModFix amt="100000"/>
          </a:blip>
          <a:srcRect l="16675" r="16675"/>
          <a:stretch>
            <a:fillRect/>
          </a:stretch>
        </p:blipFill>
        <p:spPr>
          <a:xfrm>
            <a:off x="153147" y="2108888"/>
            <a:ext cx="3304066" cy="3304066"/>
          </a:xfrm>
          <a:prstGeom prst="ellipse">
            <a:avLst/>
          </a:prstGeom>
        </p:spPr>
      </p:pic>
      <p:sp>
        <p:nvSpPr>
          <p:cNvPr id="11" name="AutoShape 11"/>
          <p:cNvSpPr/>
          <p:nvPr>
            <p:custDataLst>
              <p:tags r:id="rId8"/>
            </p:custDataLst>
          </p:nvPr>
        </p:nvSpPr>
        <p:spPr>
          <a:xfrm>
            <a:off x="3458665" y="2711955"/>
            <a:ext cx="607610" cy="60761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AutoShape 12"/>
          <p:cNvSpPr/>
          <p:nvPr>
            <p:custDataLst>
              <p:tags r:id="rId9"/>
            </p:custDataLst>
          </p:nvPr>
        </p:nvSpPr>
        <p:spPr>
          <a:xfrm>
            <a:off x="3586965" y="2840254"/>
            <a:ext cx="351011" cy="351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3" name="Connector 13"/>
          <p:cNvCxnSpPr/>
          <p:nvPr>
            <p:custDataLst>
              <p:tags r:id="rId10"/>
            </p:custDataLst>
          </p:nvPr>
        </p:nvCxnSpPr>
        <p:spPr>
          <a:xfrm>
            <a:off x="3762470" y="3319564"/>
            <a:ext cx="0" cy="830816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TextBox 14"/>
          <p:cNvSpPr txBox="1"/>
          <p:nvPr>
            <p:custDataLst>
              <p:tags r:id="rId11"/>
            </p:custDataLst>
          </p:nvPr>
        </p:nvSpPr>
        <p:spPr>
          <a:xfrm>
            <a:off x="4198531" y="2712086"/>
            <a:ext cx="6561735" cy="49195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用药史核查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5" name="TextBox 15"/>
          <p:cNvSpPr txBox="1"/>
          <p:nvPr>
            <p:custDataLst>
              <p:tags r:id="rId12"/>
            </p:custDataLst>
          </p:nvPr>
        </p:nvSpPr>
        <p:spPr>
          <a:xfrm>
            <a:off x="4198531" y="3117711"/>
            <a:ext cx="7599603" cy="105881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重点记录近期是否使用非甾体抗炎药（如阿司匹林、</a:t>
            </a:r>
            <a:r>
              <a:rPr lang="zh-CN" alt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布洛芬</a:t>
            </a: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）、抗凝药物（如华法林、肝素）或糖皮质激素，这些药物可能损伤消化道黏膜或影响凝血功能。还需询问是否有中药、保健品等可能引起出血的潜在因素。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16" name="AutoShape 16"/>
          <p:cNvSpPr/>
          <p:nvPr>
            <p:custDataLst>
              <p:tags r:id="rId13"/>
            </p:custDataLst>
          </p:nvPr>
        </p:nvSpPr>
        <p:spPr>
          <a:xfrm>
            <a:off x="3458665" y="4350001"/>
            <a:ext cx="607610" cy="607610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7" name="AutoShape 17"/>
          <p:cNvSpPr/>
          <p:nvPr>
            <p:custDataLst>
              <p:tags r:id="rId14"/>
            </p:custDataLst>
          </p:nvPr>
        </p:nvSpPr>
        <p:spPr>
          <a:xfrm>
            <a:off x="3586965" y="4478299"/>
            <a:ext cx="351011" cy="351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8" name="Connector 18"/>
          <p:cNvCxnSpPr/>
          <p:nvPr>
            <p:custDataLst>
              <p:tags r:id="rId15"/>
            </p:custDataLst>
          </p:nvPr>
        </p:nvCxnSpPr>
        <p:spPr>
          <a:xfrm>
            <a:off x="3762470" y="4957610"/>
            <a:ext cx="0" cy="830816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9"/>
          <p:cNvSpPr txBox="1"/>
          <p:nvPr>
            <p:custDataLst>
              <p:tags r:id="rId16"/>
            </p:custDataLst>
          </p:nvPr>
        </p:nvSpPr>
        <p:spPr>
          <a:xfrm>
            <a:off x="4198620" y="4569460"/>
            <a:ext cx="6561455" cy="3873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出血特征描述</a:t>
            </a:r>
            <a:endParaRPr lang="en-US" sz="2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20" name="TextBox 20"/>
          <p:cNvSpPr txBox="1"/>
          <p:nvPr>
            <p:custDataLst>
              <p:tags r:id="rId17"/>
            </p:custDataLst>
          </p:nvPr>
        </p:nvSpPr>
        <p:spPr>
          <a:xfrm>
            <a:off x="4198620" y="4956810"/>
            <a:ext cx="7501890" cy="8350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准确记录呕血或便血的发生时间、频率、颜色（鲜红/咖啡样呕血、柏油样/暗红色便血）及估计出血量。需特别关注是否伴随凝血块、食物残渣，以及出血前是否有腹痛、恶心等先兆症状。</a:t>
            </a:r>
            <a:endParaRPr lang="en-US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21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病史采集要点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05" name="AutoShape 2"/>
          <p:cNvSpPr/>
          <p:nvPr/>
        </p:nvSpPr>
        <p:spPr>
          <a:xfrm>
            <a:off x="8610599" y="6240463"/>
            <a:ext cx="2909888" cy="206381"/>
          </a:xfrm>
          <a:prstGeom prst="rect">
            <a:avLst/>
          </a:prstGeom>
          <a:noFill/>
        </p:spPr>
      </p:sp>
      <p:pic>
        <p:nvPicPr>
          <p:cNvPr id="300002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006728" y="135294"/>
            <a:ext cx="1004110" cy="87799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2270" y="869950"/>
            <a:ext cx="11508740" cy="431736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marL="228600" lvl="1" indent="-228600">
              <a:lnSpc>
                <a:spcPct val="186000"/>
              </a:lnSpc>
              <a:buFont typeface="Arial" charset="0"/>
              <a:buChar char="•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生命体征监测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：持续监测血压（收缩压&lt;90mmHg提示休克）、心率（&gt;100次/分提示血容量不足）、呼吸频率及体温。需注意体位性低血压（平卧与站立血压差&gt;20mmHg）这一早期休克敏感指标。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marL="228600" lvl="1" indent="-228600">
              <a:lnSpc>
                <a:spcPct val="186000"/>
              </a:lnSpc>
              <a:buFont typeface="Arial" charset="0"/>
              <a:buChar char="•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休克征象识别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：观察皮肤黏膜是否苍白、湿冷，颈静脉是否塌陷，尿量是否减少（&lt;30ml/h），这些是判断失血性休克的重要临床依据。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marL="228600" lvl="1" indent="-228600">
              <a:lnSpc>
                <a:spcPct val="186000"/>
              </a:lnSpc>
              <a:buFont typeface="Arial" charset="0"/>
              <a:buChar char="•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腹部系统查体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：通过视诊观察有无腹壁静脉曲张；触诊检查肝脾大小、腹部压痛（如剑突下压痛提示胃十二指肠病变）及肌紧张；叩诊判断有无移动性浊音（腹腔积血）；听诊肠鸣音是否亢进（活动性出血时常见）。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  <a:p>
            <a:pPr marL="228600" lvl="1" indent="-228600">
              <a:lnSpc>
                <a:spcPct val="186000"/>
              </a:lnSpc>
              <a:buFont typeface="Arial" charset="0"/>
              <a:buChar char="•"/>
            </a:pPr>
            <a:r>
              <a:rPr lang="en-US" sz="2000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其他系统评估</a:t>
            </a: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charset="-122"/>
                <a:ea typeface="微软雅黑" charset="-122"/>
                <a:cs typeface="微软雅黑" charset="-122"/>
              </a:rPr>
              <a:t>：检查巩膜黄染（肝源性出血可能）、肝掌蜘蛛痣（门脉高压体征）、浅表淋巴结肿大（肿瘤转移征象）等全身表现，这些可为病因诊断提供线索。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300008" name="TextBox 5"/>
          <p:cNvSpPr txBox="1"/>
          <p:nvPr/>
        </p:nvSpPr>
        <p:spPr>
          <a:xfrm>
            <a:off x="382138" y="300251"/>
            <a:ext cx="7956645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4000" b="1">
                <a:solidFill>
                  <a:srgbClr val="0070C0">
                    <a:alpha val="100000"/>
                  </a:srgbClr>
                </a:solidFill>
                <a:latin typeface="微软雅黑" charset="-122"/>
                <a:ea typeface="微软雅黑" charset="-122"/>
                <a:cs typeface="微软雅黑" charset="-122"/>
              </a:rPr>
              <a:t>体格检查重点</a:t>
            </a:r>
            <a:endParaRPr lang="en-US" sz="4000" b="1">
              <a:solidFill>
                <a:srgbClr val="0070C0">
                  <a:alpha val="100000"/>
                </a:srgbClr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0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00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101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102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103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104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105.xml><?xml version="1.0" encoding="utf-8"?>
<p:tagLst xmlns:p="http://schemas.openxmlformats.org/presentationml/2006/main">
  <p:tag name="KSO_WM_DIAGRAM_VIRTUALLY_FRAME" val="{&quot;height&quot;:434.3511023622047,&quot;left&quot;:69.5,&quot;top&quot;:93.54889763779528,&quot;width&quot;:773.2638582677166}"/>
</p:tagLst>
</file>

<file path=ppt/tags/tag106.xml><?xml version="1.0" encoding="utf-8"?>
<p:tagLst xmlns:p="http://schemas.openxmlformats.org/presentationml/2006/main">
  <p:tag name="KSO_WM_DIAGRAM_VIRTUALLY_FRAME" val="{&quot;height&quot;:434.3511023622047,&quot;left&quot;:69.5,&quot;top&quot;:93.54889763779528,&quot;width&quot;:773.2638582677166}"/>
</p:tagLst>
</file>

<file path=ppt/tags/tag107.xml><?xml version="1.0" encoding="utf-8"?>
<p:tagLst xmlns:p="http://schemas.openxmlformats.org/presentationml/2006/main">
  <p:tag name="KSO_WM_DIAGRAM_VIRTUALLY_FRAME" val="{&quot;height&quot;:434.3511023622047,&quot;left&quot;:69.5,&quot;top&quot;:93.54889763779528,&quot;width&quot;:773.2638582677166}"/>
</p:tagLst>
</file>

<file path=ppt/tags/tag108.xml><?xml version="1.0" encoding="utf-8"?>
<p:tagLst xmlns:p="http://schemas.openxmlformats.org/presentationml/2006/main">
  <p:tag name="KSO_WM_DIAGRAM_VIRTUALLY_FRAME" val="{&quot;height&quot;:434.3511023622047,&quot;left&quot;:69.5,&quot;top&quot;:93.54889763779528,&quot;width&quot;:773.2638582677166}"/>
</p:tagLst>
</file>

<file path=ppt/tags/tag109.xml><?xml version="1.0" encoding="utf-8"?>
<p:tagLst xmlns:p="http://schemas.openxmlformats.org/presentationml/2006/main">
  <p:tag name="KSO_WM_DIAGRAM_VIRTUALLY_FRAME" val="{&quot;height&quot;:434.3511023622047,&quot;left&quot;:69.5,&quot;top&quot;:93.54889763779528,&quot;width&quot;:773.2638582677166}"/>
</p:tagLst>
</file>

<file path=ppt/tags/tag11.xml><?xml version="1.0" encoding="utf-8"?>
<p:tagLst xmlns:p="http://schemas.openxmlformats.org/presentationml/2006/main">
  <p:tag name="KSO_WM_DIAGRAM_VIRTUALLY_FRAME" val="{&quot;height&quot;:607.0328346456693,&quot;left&quot;:464.25,&quot;top&quot;:75.7171653543307,&quot;width&quot;:396.26763779527556}"/>
</p:tagLst>
</file>

<file path=ppt/tags/tag110.xml><?xml version="1.0" encoding="utf-8"?>
<p:tagLst xmlns:p="http://schemas.openxmlformats.org/presentationml/2006/main">
  <p:tag name="KSO_WM_DIAGRAM_VIRTUALLY_FRAME" val="{&quot;height&quot;:434.3511023622047,&quot;left&quot;:69.5,&quot;top&quot;:93.54889763779528,&quot;width&quot;:773.2638582677166}"/>
</p:tagLst>
</file>

<file path=ppt/tags/tag111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2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3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4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5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6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7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8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19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20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1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2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3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4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5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6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7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8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29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3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30.xml><?xml version="1.0" encoding="utf-8"?>
<p:tagLst xmlns:p="http://schemas.openxmlformats.org/presentationml/2006/main">
  <p:tag name="KSO_WM_DIAGRAM_VIRTUALLY_FRAME" val="{&quot;height&quot;:310.4113385826771,&quot;left&quot;:58.454330708661416,&quot;top&quot;:123.3911811023622,&quot;width&quot;:866.6456692913385}"/>
</p:tagLst>
</file>

<file path=ppt/tags/tag131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2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3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4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5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6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7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8.xml><?xml version="1.0" encoding="utf-8"?>
<p:tagLst xmlns:p="http://schemas.openxmlformats.org/presentationml/2006/main">
  <p:tag name="KSO_WM_DIAGRAM_VIRTUALLY_FRAME" val="{&quot;height&quot;:256.3792913385827,&quot;left&quot;:142.55,&quot;top&quot;:94.67070866141732,&quot;width&quot;:770.95}"/>
</p:tagLst>
</file>

<file path=ppt/tags/tag139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40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1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2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3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4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5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6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7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8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49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50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1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2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3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4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5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6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7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8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59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6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60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61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62.xml><?xml version="1.0" encoding="utf-8"?>
<p:tagLst xmlns:p="http://schemas.openxmlformats.org/presentationml/2006/main">
  <p:tag name="KSO_WM_DIAGRAM_VIRTUALLY_FRAME" val="{&quot;height&quot;:255.75,&quot;left&quot;:29.95,&quot;top&quot;:121.3,&quot;width&quot;:828.5855118110236}"/>
</p:tagLst>
</file>

<file path=ppt/tags/tag163.xml><?xml version="1.0" encoding="utf-8"?>
<p:tagLst xmlns:p="http://schemas.openxmlformats.org/presentationml/2006/main">
  <p:tag name="KSO_WM_DIAGRAM_VIRTUALLY_FRAME" val="{&quot;height&quot;:268.2156692913386,&quot;left&quot;:61.55,&quot;top&quot;:144.75,&quot;width&quot;:793.7}"/>
</p:tagLst>
</file>

<file path=ppt/tags/tag164.xml><?xml version="1.0" encoding="utf-8"?>
<p:tagLst xmlns:p="http://schemas.openxmlformats.org/presentationml/2006/main">
  <p:tag name="KSO_WM_DIAGRAM_VIRTUALLY_FRAME" val="{&quot;height&quot;:268.2156692913386,&quot;left&quot;:61.55,&quot;top&quot;:144.75,&quot;width&quot;:793.7}"/>
</p:tagLst>
</file>

<file path=ppt/tags/tag165.xml><?xml version="1.0" encoding="utf-8"?>
<p:tagLst xmlns:p="http://schemas.openxmlformats.org/presentationml/2006/main">
  <p:tag name="KSO_WM_DIAGRAM_VIRTUALLY_FRAME" val="{&quot;height&quot;:268.2156692913386,&quot;left&quot;:61.55,&quot;top&quot;:144.75,&quot;width&quot;:793.7}"/>
</p:tagLst>
</file>

<file path=ppt/tags/tag166.xml><?xml version="1.0" encoding="utf-8"?>
<p:tagLst xmlns:p="http://schemas.openxmlformats.org/presentationml/2006/main">
  <p:tag name="KSO_WM_DIAGRAM_VIRTUALLY_FRAME" val="{&quot;height&quot;:268.2156692913386,&quot;left&quot;:61.55,&quot;top&quot;:144.75,&quot;width&quot;:793.7}"/>
</p:tagLst>
</file>

<file path=ppt/tags/tag167.xml><?xml version="1.0" encoding="utf-8"?>
<p:tagLst xmlns:p="http://schemas.openxmlformats.org/presentationml/2006/main">
  <p:tag name="KSO_WM_DIAGRAM_VIRTUALLY_FRAME" val="{&quot;height&quot;:268.2156692913386,&quot;left&quot;:61.55,&quot;top&quot;:144.75,&quot;width&quot;:793.7}"/>
</p:tagLst>
</file>

<file path=ppt/tags/tag168.xml><?xml version="1.0" encoding="utf-8"?>
<p:tagLst xmlns:p="http://schemas.openxmlformats.org/presentationml/2006/main">
  <p:tag name="KSO_WM_DIAGRAM_VIRTUALLY_FRAME" val="{&quot;height&quot;:268.2156692913386,&quot;left&quot;:61.55,&quot;top&quot;:144.75,&quot;width&quot;:793.7}"/>
</p:tagLst>
</file>

<file path=ppt/tags/tag169.xml><?xml version="1.0" encoding="utf-8"?>
<p:tagLst xmlns:p="http://schemas.openxmlformats.org/presentationml/2006/main">
  <p:tag name="KSO_WM_DIAGRAM_VIRTUALLY_FRAME" val="{&quot;height&quot;:350.18480314960635,&quot;left&quot;:481.68496062992125,&quot;top&quot;:115.47425196850392,&quot;width&quot;:446.1650393700787}"/>
</p:tagLst>
</file>

<file path=ppt/tags/tag17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170.xml><?xml version="1.0" encoding="utf-8"?>
<p:tagLst xmlns:p="http://schemas.openxmlformats.org/presentationml/2006/main">
  <p:tag name="KSO_WM_DIAGRAM_VIRTUALLY_FRAME" val="{&quot;height&quot;:350.18480314960635,&quot;left&quot;:481.68496062992125,&quot;top&quot;:115.47425196850392,&quot;width&quot;:446.1650393700787}"/>
</p:tagLst>
</file>

<file path=ppt/tags/tag171.xml><?xml version="1.0" encoding="utf-8"?>
<p:tagLst xmlns:p="http://schemas.openxmlformats.org/presentationml/2006/main">
  <p:tag name="KSO_WM_DIAGRAM_VIRTUALLY_FRAME" val="{&quot;height&quot;:350.18480314960635,&quot;left&quot;:481.68496062992125,&quot;top&quot;:115.47425196850392,&quot;width&quot;:446.1650393700787}"/>
</p:tagLst>
</file>

<file path=ppt/tags/tag172.xml><?xml version="1.0" encoding="utf-8"?>
<p:tagLst xmlns:p="http://schemas.openxmlformats.org/presentationml/2006/main">
  <p:tag name="KSO_WM_DIAGRAM_VIRTUALLY_FRAME" val="{&quot;height&quot;:350.18480314960635,&quot;left&quot;:481.68496062992125,&quot;top&quot;:115.47425196850392,&quot;width&quot;:446.1650393700787}"/>
</p:tagLst>
</file>

<file path=ppt/tags/tag173.xml><?xml version="1.0" encoding="utf-8"?>
<p:tagLst xmlns:p="http://schemas.openxmlformats.org/presentationml/2006/main">
  <p:tag name="KSO_WM_DIAGRAM_VIRTUALLY_FRAME" val="{&quot;height&quot;:350.18480314960635,&quot;left&quot;:481.68496062992125,&quot;top&quot;:115.47425196850392,&quot;width&quot;:446.1650393700787}"/>
</p:tagLst>
</file>

<file path=ppt/tags/tag174.xml><?xml version="1.0" encoding="utf-8"?>
<p:tagLst xmlns:p="http://schemas.openxmlformats.org/presentationml/2006/main">
  <p:tag name="KSO_WM_DIAGRAM_VIRTUALLY_FRAME" val="{&quot;height&quot;:350.18480314960635,&quot;left&quot;:481.68496062992125,&quot;top&quot;:115.47425196850392,&quot;width&quot;:446.1650393700787}"/>
</p:tagLst>
</file>

<file path=ppt/tags/tag175.xml><?xml version="1.0" encoding="utf-8"?>
<p:tagLst xmlns:p="http://schemas.openxmlformats.org/presentationml/2006/main">
  <p:tag name="KSO_WM_DIAGRAM_VIRTUALLY_FRAME" val="{&quot;height&quot;:362.1673228346457,&quot;left&quot;:53.68921259842519,&quot;top&quot;:95.75,&quot;width&quot;:812.2471653543307}"/>
</p:tagLst>
</file>

<file path=ppt/tags/tag176.xml><?xml version="1.0" encoding="utf-8"?>
<p:tagLst xmlns:p="http://schemas.openxmlformats.org/presentationml/2006/main">
  <p:tag name="KSO_WM_DIAGRAM_VIRTUALLY_FRAME" val="{&quot;height&quot;:362.1673228346457,&quot;left&quot;:53.68921259842519,&quot;top&quot;:95.75,&quot;width&quot;:812.2471653543307}"/>
</p:tagLst>
</file>

<file path=ppt/tags/tag177.xml><?xml version="1.0" encoding="utf-8"?>
<p:tagLst xmlns:p="http://schemas.openxmlformats.org/presentationml/2006/main">
  <p:tag name="KSO_WM_DIAGRAM_VIRTUALLY_FRAME" val="{&quot;height&quot;:354.49669291338586,&quot;left&quot;:53.68921259842519,&quot;top&quot;:103.42062992125985,&quot;width&quot;:812.2471653543307}"/>
</p:tagLst>
</file>

<file path=ppt/tags/tag178.xml><?xml version="1.0" encoding="utf-8"?>
<p:tagLst xmlns:p="http://schemas.openxmlformats.org/presentationml/2006/main">
  <p:tag name="KSO_WM_DIAGRAM_VIRTUALLY_FRAME" val="{&quot;height&quot;:354.49669291338586,&quot;left&quot;:53.68921259842519,&quot;top&quot;:103.42062992125985,&quot;width&quot;:812.2471653543307}"/>
</p:tagLst>
</file>

<file path=ppt/tags/tag179.xml><?xml version="1.0" encoding="utf-8"?>
<p:tagLst xmlns:p="http://schemas.openxmlformats.org/presentationml/2006/main">
  <p:tag name="KSO_WM_DIAGRAM_VIRTUALLY_FRAME" val="{&quot;height&quot;:362.1673228346457,&quot;left&quot;:53.68921259842519,&quot;top&quot;:95.75,&quot;width&quot;:812.2471653543307}"/>
</p:tagLst>
</file>

<file path=ppt/tags/tag18.xml><?xml version="1.0" encoding="utf-8"?>
<p:tagLst xmlns:p="http://schemas.openxmlformats.org/presentationml/2006/main">
  <p:tag name="KSO_WM_DIAGRAM_VIRTUALLY_FRAME" val="{&quot;height&quot;:318.3998425196851,&quot;left&quot;:34.1,&quot;top&quot;:118.18740157480315,&quot;width&quot;:485}"/>
</p:tagLst>
</file>

<file path=ppt/tags/tag180.xml><?xml version="1.0" encoding="utf-8"?>
<p:tagLst xmlns:p="http://schemas.openxmlformats.org/presentationml/2006/main">
  <p:tag name="KSO_WM_DIAGRAM_VIRTUALLY_FRAME" val="{&quot;height&quot;:362.1673228346457,&quot;left&quot;:53.68921259842519,&quot;top&quot;:95.75,&quot;width&quot;:812.2471653543307}"/>
</p:tagLst>
</file>

<file path=ppt/tags/tag181.xml><?xml version="1.0" encoding="utf-8"?>
<p:tagLst xmlns:p="http://schemas.openxmlformats.org/presentationml/2006/main">
  <p:tag name="KSO_WM_DIAGRAM_VIRTUALLY_FRAME" val="{&quot;height&quot;:354.49669291338586,&quot;left&quot;:53.68921259842519,&quot;top&quot;:103.42062992125985,&quot;width&quot;:812.2471653543307}"/>
</p:tagLst>
</file>

<file path=ppt/tags/tag182.xml><?xml version="1.0" encoding="utf-8"?>
<p:tagLst xmlns:p="http://schemas.openxmlformats.org/presentationml/2006/main">
  <p:tag name="KSO_WM_DIAGRAM_VIRTUALLY_FRAME" val="{&quot;height&quot;:354.49669291338586,&quot;left&quot;:53.68921259842519,&quot;top&quot;:103.42062992125985,&quot;width&quot;:812.2471653543307}"/>
</p:tagLst>
</file>

<file path=ppt/tags/tag183.xml><?xml version="1.0" encoding="utf-8"?>
<p:tagLst xmlns:p="http://schemas.openxmlformats.org/presentationml/2006/main">
  <p:tag name="KSO_WM_DIAGRAM_VIRTUALLY_FRAME" val="{&quot;height&quot;:362.1673228346457,&quot;left&quot;:53.68921259842519,&quot;top&quot;:95.75,&quot;width&quot;:812.2471653543307}"/>
</p:tagLst>
</file>

<file path=ppt/tags/tag184.xml><?xml version="1.0" encoding="utf-8"?>
<p:tagLst xmlns:p="http://schemas.openxmlformats.org/presentationml/2006/main">
  <p:tag name="KSO_WM_DIAGRAM_VIRTUALLY_FRAME" val="{&quot;height&quot;:362.1673228346457,&quot;left&quot;:53.68921259842519,&quot;top&quot;:95.75,&quot;width&quot;:812.2471653543307}"/>
</p:tagLst>
</file>

<file path=ppt/tags/tag185.xml><?xml version="1.0" encoding="utf-8"?>
<p:tagLst xmlns:p="http://schemas.openxmlformats.org/presentationml/2006/main">
  <p:tag name="KSO_WM_DIAGRAM_VIRTUALLY_FRAME" val="{&quot;height&quot;:354.49669291338586,&quot;left&quot;:53.68921259842519,&quot;top&quot;:103.42062992125985,&quot;width&quot;:812.2471653543307}"/>
</p:tagLst>
</file>

<file path=ppt/tags/tag186.xml><?xml version="1.0" encoding="utf-8"?>
<p:tagLst xmlns:p="http://schemas.openxmlformats.org/presentationml/2006/main">
  <p:tag name="KSO_WM_DIAGRAM_VIRTUALLY_FRAME" val="{&quot;height&quot;:354.49669291338586,&quot;left&quot;:53.68921259842519,&quot;top&quot;:103.42062992125985,&quot;width&quot;:812.2471653543307}"/>
</p:tagLst>
</file>

<file path=ppt/tags/tag187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88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89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.xml><?xml version="1.0" encoding="utf-8"?>
<p:tagLst xmlns:p="http://schemas.openxmlformats.org/presentationml/2006/main">
  <p:tag name="KSO_WM_DIAGRAM_VIRTUALLY_FRAME" val="{&quot;height&quot;:318.3998425196851,&quot;left&quot;:34.1,&quot;top&quot;:118.18740157480315,&quot;width&quot;:485}"/>
</p:tagLst>
</file>

<file path=ppt/tags/tag190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1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2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3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4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5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6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7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8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199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2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20.xml><?xml version="1.0" encoding="utf-8"?>
<p:tagLst xmlns:p="http://schemas.openxmlformats.org/presentationml/2006/main">
  <p:tag name="KSO_WM_DIAGRAM_VIRTUALLY_FRAME" val="{&quot;height&quot;:318.3998425196851,&quot;left&quot;:34.1,&quot;top&quot;:118.18740157480315,&quot;width&quot;:485}"/>
</p:tagLst>
</file>

<file path=ppt/tags/tag200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201.xml><?xml version="1.0" encoding="utf-8"?>
<p:tagLst xmlns:p="http://schemas.openxmlformats.org/presentationml/2006/main">
  <p:tag name="KSO_WM_DIAGRAM_VIRTUALLY_FRAME" val="{&quot;height&quot;:360.7036105148716,&quot;left&quot;:44.47307086614173,&quot;top&quot;:74.4896965717426,&quot;width&quot;:824.7628346456692}"/>
</p:tagLst>
</file>

<file path=ppt/tags/tag21.xml><?xml version="1.0" encoding="utf-8"?>
<p:tagLst xmlns:p="http://schemas.openxmlformats.org/presentationml/2006/main">
  <p:tag name="KSO_WM_DIAGRAM_VIRTUALLY_FRAME" val="{&quot;height&quot;:318.3998425196851,&quot;left&quot;:34.1,&quot;top&quot;:118.18740157480315,&quot;width&quot;:485}"/>
</p:tagLst>
</file>

<file path=ppt/tags/tag22.xml><?xml version="1.0" encoding="utf-8"?>
<p:tagLst xmlns:p="http://schemas.openxmlformats.org/presentationml/2006/main">
  <p:tag name="KSO_WM_DIAGRAM_VIRTUALLY_FRAME" val="{&quot;height&quot;:318.3998425196851,&quot;left&quot;:34.1,&quot;top&quot;:118.18740157480315,&quot;width&quot;:485}"/>
</p:tagLst>
</file>

<file path=ppt/tags/tag23.xml><?xml version="1.0" encoding="utf-8"?>
<p:tagLst xmlns:p="http://schemas.openxmlformats.org/presentationml/2006/main">
  <p:tag name="KSO_WM_DIAGRAM_VIRTUALLY_FRAME" val="{&quot;height&quot;:318.3998425196851,&quot;left&quot;:34.1,&quot;top&quot;:118.18740157480315,&quot;width&quot;:485}"/>
</p:tagLst>
</file>

<file path=ppt/tags/tag24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25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26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27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28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29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30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1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2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3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4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5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6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7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8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39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40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1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2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3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4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5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6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7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8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49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5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50.xml><?xml version="1.0" encoding="utf-8"?>
<p:tagLst xmlns:p="http://schemas.openxmlformats.org/presentationml/2006/main">
  <p:tag name="KSO_WM_DIAGRAM_VIRTUALLY_FRAME" val="{&quot;height&quot;:379.96645669291337,&quot;left&quot;:89.53251968503938,&quot;top&quot;:110.19732283464566,&quot;width&quot;:735.3349606299213}"/>
</p:tagLst>
</file>

<file path=ppt/tags/tag51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2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3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4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5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6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7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8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59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6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60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61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62.xml><?xml version="1.0" encoding="utf-8"?>
<p:tagLst xmlns:p="http://schemas.openxmlformats.org/presentationml/2006/main">
  <p:tag name="KSO_WM_DIAGRAM_VIRTUALLY_FRAME" val="{&quot;height&quot;:374.09062992125985,&quot;left&quot;:40.533149606299204,&quot;top&quot;:-32.640629921259844,&quot;width&quot;:833.0668503937007}"/>
</p:tagLst>
</file>

<file path=ppt/tags/tag63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64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65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66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67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68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69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70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1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2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3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4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5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6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7.xml><?xml version="1.0" encoding="utf-8"?>
<p:tagLst xmlns:p="http://schemas.openxmlformats.org/presentationml/2006/main">
  <p:tag name="KSO_WM_DIAGRAM_VIRTUALLY_FRAME" val="{&quot;height&quot;:387.5612598425197,&quot;left&quot;:252.02275590551181,&quot;top&quot;:68.48874015748031,&quot;width&quot;:677.0772440944882}"/>
</p:tagLst>
</file>

<file path=ppt/tags/tag78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79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80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1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2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3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4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5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6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7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8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89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.xml><?xml version="1.0" encoding="utf-8"?>
<p:tagLst xmlns:p="http://schemas.openxmlformats.org/presentationml/2006/main">
  <p:tag name="KSO_WM_DIAGRAM_VIRTUALLY_FRAME" val="{&quot;height&quot;:595.5,&quot;left&quot;:464.25,&quot;top&quot;:87.25,&quot;width&quot;:417.6661743495435}"/>
</p:tagLst>
</file>

<file path=ppt/tags/tag90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1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2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3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4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5.xml><?xml version="1.0" encoding="utf-8"?>
<p:tagLst xmlns:p="http://schemas.openxmlformats.org/presentationml/2006/main">
  <p:tag name="KSO_WM_DIAGRAM_VIRTUALLY_FRAME" val="{&quot;height&quot;:435.46086614173225,&quot;left&quot;:209.48669291338584,&quot;top&quot;:83.6,&quot;width&quot;:708.6633070866142}"/>
</p:tagLst>
</file>

<file path=ppt/tags/tag96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97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98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ags/tag99.xml><?xml version="1.0" encoding="utf-8"?>
<p:tagLst xmlns:p="http://schemas.openxmlformats.org/presentationml/2006/main">
  <p:tag name="KSO_WM_DIAGRAM_VIRTUALLY_FRAME" val="{&quot;height&quot;:361.3923622047244,&quot;left&quot;:55.76503937007874,&quot;top&quot;:100.3576377952756,&quot;width&quot;:803.1683464566929}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C8C8C8"/>
      </a:accent1>
      <a:accent2>
        <a:srgbClr val="C8C8C8"/>
      </a:accent2>
      <a:accent3>
        <a:srgbClr val="C8C8C8"/>
      </a:accent3>
      <a:accent4>
        <a:srgbClr val="C8C8C8"/>
      </a:accent4>
      <a:accent5>
        <a:srgbClr val="5E5CA2"/>
      </a:accent5>
      <a:accent6>
        <a:srgbClr val="768394"/>
      </a:accent6>
      <a:hlink>
        <a:srgbClr val="4276AA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宽屏</PresentationFormat>
  <Paragraphs>298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微软雅黑</vt:lpstr>
      <vt:lpstr>Noto Sans SC</vt:lpstr>
      <vt:lpstr>等线</vt:lpstr>
      <vt:lpstr>Calibri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zhangqishou</dc:creator>
  <cp:lastModifiedBy>iPad</cp:lastModifiedBy>
  <cp:revision>4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1","ContentProducer":"001191110000802100433B10001","ProduceID":"716a83adfa3d4b483879d0ce19be9fcb_1763543690_1a130dd3c7d597d29b0aed75f48e46ce","ReservedCode1":"68e28db39f60c37e2e26812cb47a5332ed5e9601afd83ea8fa8185f4fda6e931","ContentPropagator":"001191110000802100433B10001","PropagateID":"716a83adfa3d4b483879d0ce19be9fcb_1763543690_1a130dd3c7d597d29b0aed75f48e46ce","ReservedCode2":"68e28db39f60c37e2e26812cb47a5332ed5e9601afd83ea8fa8185f4fda6e931"}</vt:lpwstr>
  </property>
  <property fmtid="{D5CDD505-2E9C-101B-9397-08002B2CF9AE}" pid="3" name="ICV">
    <vt:lpwstr>4B508F8E6FC011316D9029693E122531_33</vt:lpwstr>
  </property>
  <property fmtid="{D5CDD505-2E9C-101B-9397-08002B2CF9AE}" pid="4" name="KSOProductBuildVer">
    <vt:lpwstr>2052-12.35.1</vt:lpwstr>
  </property>
</Properties>
</file>