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55"/>
  </p:handoutMasterIdLst>
  <p:sldIdLst>
    <p:sldId id="773" r:id="rId3"/>
    <p:sldId id="717" r:id="rId4"/>
    <p:sldId id="438" r:id="rId5"/>
    <p:sldId id="881" r:id="rId7"/>
    <p:sldId id="880" r:id="rId8"/>
    <p:sldId id="879" r:id="rId9"/>
    <p:sldId id="882" r:id="rId10"/>
    <p:sldId id="883" r:id="rId11"/>
    <p:sldId id="813" r:id="rId12"/>
    <p:sldId id="795" r:id="rId13"/>
    <p:sldId id="426" r:id="rId14"/>
    <p:sldId id="872" r:id="rId15"/>
    <p:sldId id="873" r:id="rId16"/>
    <p:sldId id="874" r:id="rId17"/>
    <p:sldId id="875" r:id="rId18"/>
    <p:sldId id="876" r:id="rId19"/>
    <p:sldId id="311" r:id="rId20"/>
    <p:sldId id="870" r:id="rId21"/>
    <p:sldId id="871" r:id="rId22"/>
    <p:sldId id="307" r:id="rId23"/>
    <p:sldId id="369" r:id="rId24"/>
    <p:sldId id="312" r:id="rId25"/>
    <p:sldId id="789" r:id="rId26"/>
    <p:sldId id="867" r:id="rId27"/>
    <p:sldId id="316" r:id="rId28"/>
    <p:sldId id="317" r:id="rId29"/>
    <p:sldId id="321" r:id="rId30"/>
    <p:sldId id="751" r:id="rId31"/>
    <p:sldId id="325" r:id="rId32"/>
    <p:sldId id="326" r:id="rId33"/>
    <p:sldId id="810" r:id="rId34"/>
    <p:sldId id="331" r:id="rId35"/>
    <p:sldId id="878" r:id="rId36"/>
    <p:sldId id="749" r:id="rId37"/>
    <p:sldId id="869" r:id="rId38"/>
    <p:sldId id="341" r:id="rId39"/>
    <p:sldId id="340" r:id="rId40"/>
    <p:sldId id="338" r:id="rId41"/>
    <p:sldId id="750" r:id="rId42"/>
    <p:sldId id="339" r:id="rId43"/>
    <p:sldId id="456" r:id="rId44"/>
    <p:sldId id="458" r:id="rId45"/>
    <p:sldId id="753" r:id="rId46"/>
    <p:sldId id="494" r:id="rId47"/>
    <p:sldId id="496" r:id="rId48"/>
    <p:sldId id="346" r:id="rId49"/>
    <p:sldId id="862" r:id="rId50"/>
    <p:sldId id="348" r:id="rId51"/>
    <p:sldId id="347" r:id="rId52"/>
    <p:sldId id="877" r:id="rId53"/>
    <p:sldId id="776" r:id="rId54"/>
  </p:sldIdLst>
  <p:sldSz cx="9144000" cy="6858000" type="screen4x3"/>
  <p:notesSz cx="6858000" cy="9144000"/>
  <p:custDataLst>
    <p:tags r:id="rId5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E0962E61-D0F0-4729-BF0D-2F9A9310B7DC}">
          <p14:sldIdLst>
            <p14:sldId id="773"/>
          </p14:sldIdLst>
        </p14:section>
        <p14:section name="无标题节" id="{10BBC072-0DFE-4D33-971F-233A16A0B967}">
          <p14:sldIdLst>
            <p14:sldId id="717"/>
            <p14:sldId id="438"/>
            <p14:sldId id="881"/>
            <p14:sldId id="880"/>
            <p14:sldId id="879"/>
            <p14:sldId id="882"/>
            <p14:sldId id="883"/>
            <p14:sldId id="813"/>
            <p14:sldId id="795"/>
            <p14:sldId id="426"/>
            <p14:sldId id="872"/>
            <p14:sldId id="873"/>
            <p14:sldId id="874"/>
            <p14:sldId id="875"/>
            <p14:sldId id="876"/>
            <p14:sldId id="311"/>
            <p14:sldId id="870"/>
            <p14:sldId id="871"/>
            <p14:sldId id="307"/>
            <p14:sldId id="369"/>
            <p14:sldId id="312"/>
            <p14:sldId id="789"/>
            <p14:sldId id="867"/>
            <p14:sldId id="316"/>
            <p14:sldId id="317"/>
            <p14:sldId id="321"/>
            <p14:sldId id="751"/>
            <p14:sldId id="325"/>
            <p14:sldId id="326"/>
            <p14:sldId id="810"/>
            <p14:sldId id="331"/>
            <p14:sldId id="878"/>
            <p14:sldId id="749"/>
            <p14:sldId id="869"/>
            <p14:sldId id="341"/>
            <p14:sldId id="340"/>
            <p14:sldId id="338"/>
            <p14:sldId id="750"/>
            <p14:sldId id="339"/>
            <p14:sldId id="456"/>
            <p14:sldId id="458"/>
            <p14:sldId id="753"/>
            <p14:sldId id="494"/>
            <p14:sldId id="496"/>
            <p14:sldId id="346"/>
            <p14:sldId id="862"/>
            <p14:sldId id="348"/>
            <p14:sldId id="347"/>
            <p14:sldId id="877"/>
            <p14:sldId id="7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7D3E2"/>
    <a:srgbClr val="F8F5C9"/>
    <a:srgbClr val="FF9797"/>
    <a:srgbClr val="FF2908"/>
    <a:srgbClr val="E82009"/>
    <a:srgbClr val="E6332A"/>
    <a:srgbClr val="F9F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1" autoAdjust="0"/>
    <p:restoredTop sz="82963" autoAdjust="0"/>
  </p:normalViewPr>
  <p:slideViewPr>
    <p:cSldViewPr showGuides="1">
      <p:cViewPr varScale="1">
        <p:scale>
          <a:sx n="94" d="100"/>
          <a:sy n="94" d="100"/>
        </p:scale>
        <p:origin x="223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3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9" Type="http://schemas.openxmlformats.org/officeDocument/2006/relationships/tags" Target="tags/tag1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handoutMaster" Target="handoutMasters/handoutMaster1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0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DF5538-95D2-478A-BCB1-2FB4081348B2}" type="doc">
      <dgm:prSet loTypeId="urn:microsoft.com/office/officeart/2005/8/layout/bProcess3#5" loCatId="process" qsTypeId="urn:microsoft.com/office/officeart/2005/8/quickstyle/simple2#7" qsCatId="simple" csTypeId="urn:microsoft.com/office/officeart/2005/8/colors/accent1_1#10" csCatId="accent1" phldr="1"/>
      <dgm:spPr/>
      <dgm:t>
        <a:bodyPr/>
        <a:lstStyle/>
        <a:p>
          <a:endParaRPr lang="zh-CN" altLang="en-US"/>
        </a:p>
      </dgm:t>
    </dgm:pt>
    <dgm:pt modelId="{84517EC1-14D7-4146-9CFD-D0D793291512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latin typeface="+mn-ea"/>
              <a:ea typeface="+mn-ea"/>
            </a:rPr>
            <a:t>判断伤病员</a:t>
          </a:r>
          <a:endParaRPr lang="en-US" altLang="zh-CN" b="1" dirty="0">
            <a:latin typeface="+mn-ea"/>
            <a:ea typeface="+mn-ea"/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latin typeface="+mn-ea"/>
              <a:ea typeface="+mn-ea"/>
            </a:rPr>
            <a:t>意识、呼吸（开放气道）</a:t>
          </a:r>
          <a:endParaRPr dirty="0"/>
        </a:p>
      </dgm:t>
    </dgm:pt>
    <dgm:pt modelId="{A3D5AFAB-5D4E-4A87-972E-D1D11644EB6B}" cxnId="{FCB6AD45-65D8-42D5-A7BD-EE1A4DF05E53}" type="par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b="1">
            <a:latin typeface="+mn-ea"/>
            <a:ea typeface="+mn-ea"/>
          </a:endParaRPr>
        </a:p>
      </dgm:t>
    </dgm:pt>
    <dgm:pt modelId="{AABECD44-600A-4739-AC87-C97009F0EDE4}" cxnId="{FCB6AD45-65D8-42D5-A7BD-EE1A4DF05E53}" type="sibTrans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b="1">
            <a:latin typeface="+mn-ea"/>
            <a:ea typeface="+mn-ea"/>
          </a:endParaRPr>
        </a:p>
      </dgm:t>
    </dgm:pt>
    <dgm:pt modelId="{BD075F6C-157C-463E-92C8-6C92EAEA96D4}">
      <dgm:prSet phldrT="[文本]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latin typeface="+mn-ea"/>
              <a:ea typeface="+mn-ea"/>
            </a:rPr>
            <a:t>启动急救系统</a:t>
          </a:r>
        </a:p>
      </dgm:t>
    </dgm:pt>
    <dgm:pt modelId="{97474C9D-53C7-4FAC-AC27-A11BD06C35A8}" cxnId="{E13A4EA1-4528-43FA-9840-1C50E36D7B9B}" type="par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b="1">
            <a:latin typeface="+mn-ea"/>
            <a:ea typeface="+mn-ea"/>
          </a:endParaRPr>
        </a:p>
      </dgm:t>
    </dgm:pt>
    <dgm:pt modelId="{91AC8932-9234-4341-9CAE-249C1AC95178}" cxnId="{E13A4EA1-4528-43FA-9840-1C50E36D7B9B}" type="sibTrans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b="1">
            <a:latin typeface="+mn-ea"/>
            <a:ea typeface="+mn-ea"/>
          </a:endParaRPr>
        </a:p>
      </dgm:t>
    </dgm:pt>
    <dgm:pt modelId="{DEA5CE23-38DE-4CD8-8563-549231644B6D}">
      <dgm:prSet phldrT="[文本]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latin typeface="+mn-ea"/>
              <a:ea typeface="+mn-ea"/>
            </a:rPr>
            <a:t>胸外按压</a:t>
          </a:r>
          <a:endParaRPr lang="en-US" altLang="zh-CN" b="1" dirty="0">
            <a:latin typeface="+mn-ea"/>
            <a:ea typeface="+mn-ea"/>
          </a:endParaRPr>
        </a:p>
        <a:p>
          <a:pPr>
            <a:spcBef>
              <a:spcPts val="0"/>
            </a:spcBef>
            <a:spcAft>
              <a:spcPts val="0"/>
            </a:spcAft>
          </a:pPr>
          <a:r>
            <a:rPr lang="en-US" altLang="zh-CN" b="1" dirty="0">
              <a:latin typeface="+mn-ea"/>
              <a:ea typeface="+mn-ea"/>
            </a:rPr>
            <a:t>C</a:t>
          </a:r>
          <a:endParaRPr lang="zh-CN" altLang="en-US" b="1" dirty="0">
            <a:latin typeface="+mn-ea"/>
            <a:ea typeface="+mn-ea"/>
          </a:endParaRPr>
        </a:p>
      </dgm:t>
    </dgm:pt>
    <dgm:pt modelId="{386B455C-45E3-4C9B-B245-FA5F6F197FFF}" cxnId="{0FC8EF8E-43B2-41BF-91F7-7A703D4F1A7F}" type="par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b="1">
            <a:latin typeface="+mn-ea"/>
            <a:ea typeface="+mn-ea"/>
          </a:endParaRPr>
        </a:p>
      </dgm:t>
    </dgm:pt>
    <dgm:pt modelId="{6F6FBAB9-5CE3-4D4C-90F4-AE1F15151F70}" cxnId="{0FC8EF8E-43B2-41BF-91F7-7A703D4F1A7F}" type="sibTrans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b="1">
            <a:latin typeface="+mn-ea"/>
            <a:ea typeface="+mn-ea"/>
          </a:endParaRPr>
        </a:p>
      </dgm:t>
    </dgm:pt>
    <dgm:pt modelId="{9FD667D2-8543-4665-92D4-5FD53C8857AD}">
      <dgm:prSet phldrT="[文本]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latin typeface="+mn-ea"/>
              <a:ea typeface="+mn-ea"/>
            </a:rPr>
            <a:t>开放气道</a:t>
          </a:r>
          <a:endParaRPr lang="en-US" altLang="zh-CN" b="1" dirty="0">
            <a:latin typeface="+mn-ea"/>
            <a:ea typeface="+mn-ea"/>
          </a:endParaRPr>
        </a:p>
        <a:p>
          <a:pPr>
            <a:spcBef>
              <a:spcPts val="0"/>
            </a:spcBef>
            <a:spcAft>
              <a:spcPts val="0"/>
            </a:spcAft>
          </a:pPr>
          <a:r>
            <a:rPr lang="en-US" altLang="zh-CN" b="1" dirty="0">
              <a:latin typeface="+mn-ea"/>
              <a:ea typeface="+mn-ea"/>
            </a:rPr>
            <a:t>A</a:t>
          </a:r>
          <a:endParaRPr lang="zh-CN" altLang="en-US" b="1" dirty="0">
            <a:latin typeface="+mn-ea"/>
            <a:ea typeface="+mn-ea"/>
          </a:endParaRPr>
        </a:p>
      </dgm:t>
    </dgm:pt>
    <dgm:pt modelId="{D0688E24-7E63-4EF4-AF9F-929E24C1394B}" cxnId="{25D92A89-AB9A-4AB7-9E9C-F8EB24BDDE66}" type="par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b="1">
            <a:latin typeface="+mn-ea"/>
            <a:ea typeface="+mn-ea"/>
          </a:endParaRPr>
        </a:p>
      </dgm:t>
    </dgm:pt>
    <dgm:pt modelId="{8945D3B0-4CA1-4750-A233-95B0DB2A182B}" cxnId="{25D92A89-AB9A-4AB7-9E9C-F8EB24BDDE66}" type="sibTrans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b="1">
            <a:latin typeface="+mn-ea"/>
            <a:ea typeface="+mn-ea"/>
          </a:endParaRPr>
        </a:p>
      </dgm:t>
    </dgm:pt>
    <dgm:pt modelId="{E7526A37-1914-4CA0-8EB0-838E5F751768}">
      <dgm:prSet phldrT="[文本]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latin typeface="+mn-ea"/>
              <a:ea typeface="+mn-ea"/>
            </a:rPr>
            <a:t>人工呼吸</a:t>
          </a:r>
          <a:br>
            <a:rPr lang="en-US" altLang="zh-CN" b="1" dirty="0">
              <a:latin typeface="+mn-ea"/>
              <a:ea typeface="+mn-ea"/>
            </a:rPr>
          </a:br>
          <a:r>
            <a:rPr lang="en-US" altLang="zh-CN" b="1" dirty="0">
              <a:latin typeface="+mn-ea"/>
              <a:ea typeface="+mn-ea"/>
            </a:rPr>
            <a:t>B</a:t>
          </a:r>
          <a:endParaRPr lang="zh-CN" altLang="en-US" b="1" dirty="0">
            <a:latin typeface="+mn-ea"/>
            <a:ea typeface="+mn-ea"/>
          </a:endParaRPr>
        </a:p>
      </dgm:t>
    </dgm:pt>
    <dgm:pt modelId="{158A560E-E1F9-437F-B1A8-0A9C01D8D87A}" cxnId="{12B9EF55-8D81-4F3B-8549-B8085E9BF209}" type="par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b="1">
            <a:latin typeface="+mn-ea"/>
            <a:ea typeface="+mn-ea"/>
          </a:endParaRPr>
        </a:p>
      </dgm:t>
    </dgm:pt>
    <dgm:pt modelId="{B732715C-67D8-4363-856F-40AB7DE93378}" cxnId="{12B9EF55-8D81-4F3B-8549-B8085E9BF209}" type="sib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b="1">
            <a:latin typeface="+mn-ea"/>
            <a:ea typeface="+mn-ea"/>
          </a:endParaRPr>
        </a:p>
      </dgm:t>
    </dgm:pt>
    <dgm:pt modelId="{9EADA16C-FE39-4B0C-A75B-5115B5E9023C}">
      <dgm:prSet phldrT="[文本]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latin typeface="+mn-ea"/>
              <a:ea typeface="+mn-ea"/>
            </a:rPr>
            <a:t>判断现场</a:t>
          </a:r>
          <a:endParaRPr lang="en-US" altLang="zh-CN" b="1" dirty="0">
            <a:latin typeface="+mn-ea"/>
            <a:ea typeface="+mn-ea"/>
          </a:endParaRPr>
        </a:p>
        <a:p>
          <a:pPr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latin typeface="+mn-ea"/>
              <a:ea typeface="+mn-ea"/>
            </a:rPr>
            <a:t>环境安全</a:t>
          </a:r>
        </a:p>
      </dgm:t>
    </dgm:pt>
    <dgm:pt modelId="{FD58E8AB-1296-4988-BBA3-2573DBBED9F9}" cxnId="{088870DC-78F0-478F-8928-D05777F98BE4}" type="sibTrans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b="1">
            <a:latin typeface="+mn-ea"/>
            <a:ea typeface="+mn-ea"/>
          </a:endParaRPr>
        </a:p>
      </dgm:t>
    </dgm:pt>
    <dgm:pt modelId="{17337C56-3432-415C-AA84-88CD8A18AC5E}" cxnId="{088870DC-78F0-478F-8928-D05777F98BE4}" type="parTrans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CN" altLang="en-US" b="1">
            <a:latin typeface="+mn-ea"/>
            <a:ea typeface="+mn-ea"/>
          </a:endParaRPr>
        </a:p>
      </dgm:t>
    </dgm:pt>
    <dgm:pt modelId="{48FB60E0-C7C2-4338-9A57-EEBEBED74AA2}" type="pres">
      <dgm:prSet presAssocID="{52DF5538-95D2-478A-BCB1-2FB4081348B2}" presName="Name0" presStyleCnt="0">
        <dgm:presLayoutVars>
          <dgm:dir/>
          <dgm:resizeHandles val="exact"/>
        </dgm:presLayoutVars>
      </dgm:prSet>
      <dgm:spPr/>
    </dgm:pt>
    <dgm:pt modelId="{DF64CDC1-FD70-47F8-8E59-9CBAD375BD38}" type="pres">
      <dgm:prSet presAssocID="{9EADA16C-FE39-4B0C-A75B-5115B5E9023C}" presName="node" presStyleLbl="node1" presStyleIdx="0" presStyleCnt="6">
        <dgm:presLayoutVars>
          <dgm:bulletEnabled val="1"/>
        </dgm:presLayoutVars>
      </dgm:prSet>
      <dgm:spPr/>
    </dgm:pt>
    <dgm:pt modelId="{FD67D1FA-0915-4937-801C-7E86AAC09E6E}" type="pres">
      <dgm:prSet presAssocID="{FD58E8AB-1296-4988-BBA3-2573DBBED9F9}" presName="sibTrans" presStyleLbl="sibTrans1D1" presStyleIdx="0" presStyleCnt="5"/>
      <dgm:spPr/>
    </dgm:pt>
    <dgm:pt modelId="{66F37D52-8FF2-4901-8E08-54DB18EE8EE8}" type="pres">
      <dgm:prSet presAssocID="{FD58E8AB-1296-4988-BBA3-2573DBBED9F9}" presName="connectorText" presStyleLbl="sibTrans1D1" presStyleIdx="0" presStyleCnt="5"/>
      <dgm:spPr/>
    </dgm:pt>
    <dgm:pt modelId="{AD88872F-46CA-45D2-B3D2-143F53C365FC}" type="pres">
      <dgm:prSet presAssocID="{84517EC1-14D7-4146-9CFD-D0D793291512}" presName="node" presStyleLbl="node1" presStyleIdx="1" presStyleCnt="6">
        <dgm:presLayoutVars>
          <dgm:bulletEnabled val="1"/>
        </dgm:presLayoutVars>
      </dgm:prSet>
      <dgm:spPr/>
    </dgm:pt>
    <dgm:pt modelId="{52429AE2-4986-440D-981B-4D5EFDB547A5}" type="pres">
      <dgm:prSet presAssocID="{AABECD44-600A-4739-AC87-C97009F0EDE4}" presName="sibTrans" presStyleLbl="sibTrans1D1" presStyleIdx="1" presStyleCnt="5"/>
      <dgm:spPr/>
    </dgm:pt>
    <dgm:pt modelId="{390C6255-6D81-43B7-A19F-3D6B1243687E}" type="pres">
      <dgm:prSet presAssocID="{AABECD44-600A-4739-AC87-C97009F0EDE4}" presName="connectorText" presStyleLbl="sibTrans1D1" presStyleIdx="1" presStyleCnt="5"/>
      <dgm:spPr/>
    </dgm:pt>
    <dgm:pt modelId="{101F2CA2-5834-41BF-8FE8-926C5340BA46}" type="pres">
      <dgm:prSet presAssocID="{BD075F6C-157C-463E-92C8-6C92EAEA96D4}" presName="node" presStyleLbl="node1" presStyleIdx="2" presStyleCnt="6">
        <dgm:presLayoutVars>
          <dgm:bulletEnabled val="1"/>
        </dgm:presLayoutVars>
      </dgm:prSet>
      <dgm:spPr/>
    </dgm:pt>
    <dgm:pt modelId="{62CE1489-865C-4784-86D3-4DA5E0A3C27B}" type="pres">
      <dgm:prSet presAssocID="{91AC8932-9234-4341-9CAE-249C1AC95178}" presName="sibTrans" presStyleLbl="sibTrans1D1" presStyleIdx="2" presStyleCnt="5"/>
      <dgm:spPr/>
    </dgm:pt>
    <dgm:pt modelId="{AF3E67B9-D174-4F17-897A-68A0DB51A1E1}" type="pres">
      <dgm:prSet presAssocID="{91AC8932-9234-4341-9CAE-249C1AC95178}" presName="connectorText" presStyleLbl="sibTrans1D1" presStyleIdx="2" presStyleCnt="5"/>
      <dgm:spPr/>
    </dgm:pt>
    <dgm:pt modelId="{D1479B0B-5E18-4F47-9933-37D205AB633B}" type="pres">
      <dgm:prSet presAssocID="{DEA5CE23-38DE-4CD8-8563-549231644B6D}" presName="node" presStyleLbl="node1" presStyleIdx="3" presStyleCnt="6">
        <dgm:presLayoutVars>
          <dgm:bulletEnabled val="1"/>
        </dgm:presLayoutVars>
      </dgm:prSet>
      <dgm:spPr/>
    </dgm:pt>
    <dgm:pt modelId="{5C6A4726-7A62-4BE6-947B-F14C3ECF29ED}" type="pres">
      <dgm:prSet presAssocID="{6F6FBAB9-5CE3-4D4C-90F4-AE1F15151F70}" presName="sibTrans" presStyleLbl="sibTrans1D1" presStyleIdx="3" presStyleCnt="5"/>
      <dgm:spPr/>
    </dgm:pt>
    <dgm:pt modelId="{E37CA49E-5E6C-434D-9EA8-798A2656E03C}" type="pres">
      <dgm:prSet presAssocID="{6F6FBAB9-5CE3-4D4C-90F4-AE1F15151F70}" presName="connectorText" presStyleLbl="sibTrans1D1" presStyleIdx="3" presStyleCnt="5"/>
      <dgm:spPr/>
    </dgm:pt>
    <dgm:pt modelId="{4A7991B6-0B13-4763-9D93-7C7E637A75F3}" type="pres">
      <dgm:prSet presAssocID="{9FD667D2-8543-4665-92D4-5FD53C8857AD}" presName="node" presStyleLbl="node1" presStyleIdx="4" presStyleCnt="6">
        <dgm:presLayoutVars>
          <dgm:bulletEnabled val="1"/>
        </dgm:presLayoutVars>
      </dgm:prSet>
      <dgm:spPr/>
    </dgm:pt>
    <dgm:pt modelId="{74271918-08D8-4383-B90A-1464BC8C5A73}" type="pres">
      <dgm:prSet presAssocID="{8945D3B0-4CA1-4750-A233-95B0DB2A182B}" presName="sibTrans" presStyleLbl="sibTrans1D1" presStyleIdx="4" presStyleCnt="5"/>
      <dgm:spPr/>
    </dgm:pt>
    <dgm:pt modelId="{9E562E6F-80B7-4C27-8F90-E42C0D8DC2A5}" type="pres">
      <dgm:prSet presAssocID="{8945D3B0-4CA1-4750-A233-95B0DB2A182B}" presName="connectorText" presStyleLbl="sibTrans1D1" presStyleIdx="4" presStyleCnt="5"/>
      <dgm:spPr/>
    </dgm:pt>
    <dgm:pt modelId="{BFED79F2-73D3-4AB8-95DD-45928B520B01}" type="pres">
      <dgm:prSet presAssocID="{E7526A37-1914-4CA0-8EB0-838E5F751768}" presName="node" presStyleLbl="node1" presStyleIdx="5" presStyleCnt="6">
        <dgm:presLayoutVars>
          <dgm:bulletEnabled val="1"/>
        </dgm:presLayoutVars>
      </dgm:prSet>
      <dgm:spPr/>
    </dgm:pt>
  </dgm:ptLst>
  <dgm:cxnLst>
    <dgm:cxn modelId="{2D953D0A-3E49-4F6A-B662-772FDE32EDA2}" type="presOf" srcId="{8945D3B0-4CA1-4750-A233-95B0DB2A182B}" destId="{9E562E6F-80B7-4C27-8F90-E42C0D8DC2A5}" srcOrd="1" destOrd="0" presId="urn:microsoft.com/office/officeart/2005/8/layout/bProcess3#5"/>
    <dgm:cxn modelId="{6C866F0B-F543-4FF3-B5D5-A4431A088A6A}" type="presOf" srcId="{6F6FBAB9-5CE3-4D4C-90F4-AE1F15151F70}" destId="{E37CA49E-5E6C-434D-9EA8-798A2656E03C}" srcOrd="1" destOrd="0" presId="urn:microsoft.com/office/officeart/2005/8/layout/bProcess3#5"/>
    <dgm:cxn modelId="{58385310-57D3-476D-A146-A203E3E31F4A}" type="presOf" srcId="{BD075F6C-157C-463E-92C8-6C92EAEA96D4}" destId="{101F2CA2-5834-41BF-8FE8-926C5340BA46}" srcOrd="0" destOrd="0" presId="urn:microsoft.com/office/officeart/2005/8/layout/bProcess3#5"/>
    <dgm:cxn modelId="{7EDFE619-F9A6-4669-AFEE-45B76AEF80B2}" type="presOf" srcId="{84517EC1-14D7-4146-9CFD-D0D793291512}" destId="{AD88872F-46CA-45D2-B3D2-143F53C365FC}" srcOrd="0" destOrd="0" presId="urn:microsoft.com/office/officeart/2005/8/layout/bProcess3#5"/>
    <dgm:cxn modelId="{AD9FB420-1AD4-4E9E-A7C7-729E484E4800}" type="presOf" srcId="{91AC8932-9234-4341-9CAE-249C1AC95178}" destId="{AF3E67B9-D174-4F17-897A-68A0DB51A1E1}" srcOrd="1" destOrd="0" presId="urn:microsoft.com/office/officeart/2005/8/layout/bProcess3#5"/>
    <dgm:cxn modelId="{54C3FE2A-DCE8-40FC-98C1-7EDBA742376C}" type="presOf" srcId="{DEA5CE23-38DE-4CD8-8563-549231644B6D}" destId="{D1479B0B-5E18-4F47-9933-37D205AB633B}" srcOrd="0" destOrd="0" presId="urn:microsoft.com/office/officeart/2005/8/layout/bProcess3#5"/>
    <dgm:cxn modelId="{8AD3E230-6B36-4C2C-BB54-83DD08E22F7D}" type="presOf" srcId="{9FD667D2-8543-4665-92D4-5FD53C8857AD}" destId="{4A7991B6-0B13-4763-9D93-7C7E637A75F3}" srcOrd="0" destOrd="0" presId="urn:microsoft.com/office/officeart/2005/8/layout/bProcess3#5"/>
    <dgm:cxn modelId="{ADCADD39-9ADE-4BBB-886E-5B0BEE503C90}" type="presOf" srcId="{91AC8932-9234-4341-9CAE-249C1AC95178}" destId="{62CE1489-865C-4784-86D3-4DA5E0A3C27B}" srcOrd="0" destOrd="0" presId="urn:microsoft.com/office/officeart/2005/8/layout/bProcess3#5"/>
    <dgm:cxn modelId="{CFDB263F-7EA4-4653-8925-B7613F19EACF}" type="presOf" srcId="{6F6FBAB9-5CE3-4D4C-90F4-AE1F15151F70}" destId="{5C6A4726-7A62-4BE6-947B-F14C3ECF29ED}" srcOrd="0" destOrd="0" presId="urn:microsoft.com/office/officeart/2005/8/layout/bProcess3#5"/>
    <dgm:cxn modelId="{FCB6AD45-65D8-42D5-A7BD-EE1A4DF05E53}" srcId="{52DF5538-95D2-478A-BCB1-2FB4081348B2}" destId="{84517EC1-14D7-4146-9CFD-D0D793291512}" srcOrd="1" destOrd="0" parTransId="{A3D5AFAB-5D4E-4A87-972E-D1D11644EB6B}" sibTransId="{AABECD44-600A-4739-AC87-C97009F0EDE4}"/>
    <dgm:cxn modelId="{12B9EF55-8D81-4F3B-8549-B8085E9BF209}" srcId="{52DF5538-95D2-478A-BCB1-2FB4081348B2}" destId="{E7526A37-1914-4CA0-8EB0-838E5F751768}" srcOrd="5" destOrd="0" parTransId="{158A560E-E1F9-437F-B1A8-0A9C01D8D87A}" sibTransId="{B732715C-67D8-4363-856F-40AB7DE93378}"/>
    <dgm:cxn modelId="{1C538488-2EE2-4301-A4FF-3096D4BCAA8A}" type="presOf" srcId="{9EADA16C-FE39-4B0C-A75B-5115B5E9023C}" destId="{DF64CDC1-FD70-47F8-8E59-9CBAD375BD38}" srcOrd="0" destOrd="0" presId="urn:microsoft.com/office/officeart/2005/8/layout/bProcess3#5"/>
    <dgm:cxn modelId="{25D92A89-AB9A-4AB7-9E9C-F8EB24BDDE66}" srcId="{52DF5538-95D2-478A-BCB1-2FB4081348B2}" destId="{9FD667D2-8543-4665-92D4-5FD53C8857AD}" srcOrd="4" destOrd="0" parTransId="{D0688E24-7E63-4EF4-AF9F-929E24C1394B}" sibTransId="{8945D3B0-4CA1-4750-A233-95B0DB2A182B}"/>
    <dgm:cxn modelId="{0FC8EF8E-43B2-41BF-91F7-7A703D4F1A7F}" srcId="{52DF5538-95D2-478A-BCB1-2FB4081348B2}" destId="{DEA5CE23-38DE-4CD8-8563-549231644B6D}" srcOrd="3" destOrd="0" parTransId="{386B455C-45E3-4C9B-B245-FA5F6F197FFF}" sibTransId="{6F6FBAB9-5CE3-4D4C-90F4-AE1F15151F70}"/>
    <dgm:cxn modelId="{0096BF96-96B2-40F4-92B8-B4A47953AD04}" type="presOf" srcId="{AABECD44-600A-4739-AC87-C97009F0EDE4}" destId="{52429AE2-4986-440D-981B-4D5EFDB547A5}" srcOrd="0" destOrd="0" presId="urn:microsoft.com/office/officeart/2005/8/layout/bProcess3#5"/>
    <dgm:cxn modelId="{E13A4EA1-4528-43FA-9840-1C50E36D7B9B}" srcId="{52DF5538-95D2-478A-BCB1-2FB4081348B2}" destId="{BD075F6C-157C-463E-92C8-6C92EAEA96D4}" srcOrd="2" destOrd="0" parTransId="{97474C9D-53C7-4FAC-AC27-A11BD06C35A8}" sibTransId="{91AC8932-9234-4341-9CAE-249C1AC95178}"/>
    <dgm:cxn modelId="{E9E2CEB3-7CF5-4F12-9A97-F12F4CAC612E}" type="presOf" srcId="{FD58E8AB-1296-4988-BBA3-2573DBBED9F9}" destId="{FD67D1FA-0915-4937-801C-7E86AAC09E6E}" srcOrd="0" destOrd="0" presId="urn:microsoft.com/office/officeart/2005/8/layout/bProcess3#5"/>
    <dgm:cxn modelId="{651433B5-0318-4885-9C13-447C00EDCDAA}" type="presOf" srcId="{E7526A37-1914-4CA0-8EB0-838E5F751768}" destId="{BFED79F2-73D3-4AB8-95DD-45928B520B01}" srcOrd="0" destOrd="0" presId="urn:microsoft.com/office/officeart/2005/8/layout/bProcess3#5"/>
    <dgm:cxn modelId="{1ED425C1-130D-44D1-8AD2-1B3E0695CE88}" type="presOf" srcId="{8945D3B0-4CA1-4750-A233-95B0DB2A182B}" destId="{74271918-08D8-4383-B90A-1464BC8C5A73}" srcOrd="0" destOrd="0" presId="urn:microsoft.com/office/officeart/2005/8/layout/bProcess3#5"/>
    <dgm:cxn modelId="{A63D8AD6-C28E-446B-9A6B-45403B6F9C59}" type="presOf" srcId="{AABECD44-600A-4739-AC87-C97009F0EDE4}" destId="{390C6255-6D81-43B7-A19F-3D6B1243687E}" srcOrd="1" destOrd="0" presId="urn:microsoft.com/office/officeart/2005/8/layout/bProcess3#5"/>
    <dgm:cxn modelId="{088870DC-78F0-478F-8928-D05777F98BE4}" srcId="{52DF5538-95D2-478A-BCB1-2FB4081348B2}" destId="{9EADA16C-FE39-4B0C-A75B-5115B5E9023C}" srcOrd="0" destOrd="0" parTransId="{17337C56-3432-415C-AA84-88CD8A18AC5E}" sibTransId="{FD58E8AB-1296-4988-BBA3-2573DBBED9F9}"/>
    <dgm:cxn modelId="{AB2487DF-AD61-4D19-8CDF-0BD0423FA301}" type="presOf" srcId="{52DF5538-95D2-478A-BCB1-2FB4081348B2}" destId="{48FB60E0-C7C2-4338-9A57-EEBEBED74AA2}" srcOrd="0" destOrd="0" presId="urn:microsoft.com/office/officeart/2005/8/layout/bProcess3#5"/>
    <dgm:cxn modelId="{9FD442EA-115B-4FD9-B9B9-63D36B33C088}" type="presOf" srcId="{FD58E8AB-1296-4988-BBA3-2573DBBED9F9}" destId="{66F37D52-8FF2-4901-8E08-54DB18EE8EE8}" srcOrd="1" destOrd="0" presId="urn:microsoft.com/office/officeart/2005/8/layout/bProcess3#5"/>
    <dgm:cxn modelId="{BF9462A7-B608-4B42-B093-87A809C2D99F}" type="presParOf" srcId="{48FB60E0-C7C2-4338-9A57-EEBEBED74AA2}" destId="{DF64CDC1-FD70-47F8-8E59-9CBAD375BD38}" srcOrd="0" destOrd="0" presId="urn:microsoft.com/office/officeart/2005/8/layout/bProcess3#5"/>
    <dgm:cxn modelId="{BF9244F1-168A-4CFF-9BB8-A493B9CDFA94}" type="presParOf" srcId="{48FB60E0-C7C2-4338-9A57-EEBEBED74AA2}" destId="{FD67D1FA-0915-4937-801C-7E86AAC09E6E}" srcOrd="1" destOrd="0" presId="urn:microsoft.com/office/officeart/2005/8/layout/bProcess3#5"/>
    <dgm:cxn modelId="{1A367209-BF9E-4E23-BF21-9A46ED36D01B}" type="presParOf" srcId="{FD67D1FA-0915-4937-801C-7E86AAC09E6E}" destId="{66F37D52-8FF2-4901-8E08-54DB18EE8EE8}" srcOrd="0" destOrd="0" presId="urn:microsoft.com/office/officeart/2005/8/layout/bProcess3#5"/>
    <dgm:cxn modelId="{583175BA-F23D-43C4-93E5-D3A0A9F989AA}" type="presParOf" srcId="{48FB60E0-C7C2-4338-9A57-EEBEBED74AA2}" destId="{AD88872F-46CA-45D2-B3D2-143F53C365FC}" srcOrd="2" destOrd="0" presId="urn:microsoft.com/office/officeart/2005/8/layout/bProcess3#5"/>
    <dgm:cxn modelId="{9D575227-0DB5-409B-8930-59EA26293758}" type="presParOf" srcId="{48FB60E0-C7C2-4338-9A57-EEBEBED74AA2}" destId="{52429AE2-4986-440D-981B-4D5EFDB547A5}" srcOrd="3" destOrd="0" presId="urn:microsoft.com/office/officeart/2005/8/layout/bProcess3#5"/>
    <dgm:cxn modelId="{35074E90-E219-45AF-B492-AD292A601FFE}" type="presParOf" srcId="{52429AE2-4986-440D-981B-4D5EFDB547A5}" destId="{390C6255-6D81-43B7-A19F-3D6B1243687E}" srcOrd="0" destOrd="0" presId="urn:microsoft.com/office/officeart/2005/8/layout/bProcess3#5"/>
    <dgm:cxn modelId="{0540DE17-51F9-4D1E-8D30-02FAFE996CD4}" type="presParOf" srcId="{48FB60E0-C7C2-4338-9A57-EEBEBED74AA2}" destId="{101F2CA2-5834-41BF-8FE8-926C5340BA46}" srcOrd="4" destOrd="0" presId="urn:microsoft.com/office/officeart/2005/8/layout/bProcess3#5"/>
    <dgm:cxn modelId="{8288785D-53B8-4859-B8C5-D0326CF98937}" type="presParOf" srcId="{48FB60E0-C7C2-4338-9A57-EEBEBED74AA2}" destId="{62CE1489-865C-4784-86D3-4DA5E0A3C27B}" srcOrd="5" destOrd="0" presId="urn:microsoft.com/office/officeart/2005/8/layout/bProcess3#5"/>
    <dgm:cxn modelId="{1A9A0FB1-ED0C-47EE-BD14-7EAF1F593256}" type="presParOf" srcId="{62CE1489-865C-4784-86D3-4DA5E0A3C27B}" destId="{AF3E67B9-D174-4F17-897A-68A0DB51A1E1}" srcOrd="0" destOrd="0" presId="urn:microsoft.com/office/officeart/2005/8/layout/bProcess3#5"/>
    <dgm:cxn modelId="{B513888F-FE45-4756-A00A-10378882D28E}" type="presParOf" srcId="{48FB60E0-C7C2-4338-9A57-EEBEBED74AA2}" destId="{D1479B0B-5E18-4F47-9933-37D205AB633B}" srcOrd="6" destOrd="0" presId="urn:microsoft.com/office/officeart/2005/8/layout/bProcess3#5"/>
    <dgm:cxn modelId="{64FDDDD8-648E-4AE6-9FAE-1FC6875D6774}" type="presParOf" srcId="{48FB60E0-C7C2-4338-9A57-EEBEBED74AA2}" destId="{5C6A4726-7A62-4BE6-947B-F14C3ECF29ED}" srcOrd="7" destOrd="0" presId="urn:microsoft.com/office/officeart/2005/8/layout/bProcess3#5"/>
    <dgm:cxn modelId="{C67FFD9D-68FE-4893-9461-E24731C9BB75}" type="presParOf" srcId="{5C6A4726-7A62-4BE6-947B-F14C3ECF29ED}" destId="{E37CA49E-5E6C-434D-9EA8-798A2656E03C}" srcOrd="0" destOrd="0" presId="urn:microsoft.com/office/officeart/2005/8/layout/bProcess3#5"/>
    <dgm:cxn modelId="{3CA4714D-9130-40D5-B636-56C893EABFEC}" type="presParOf" srcId="{48FB60E0-C7C2-4338-9A57-EEBEBED74AA2}" destId="{4A7991B6-0B13-4763-9D93-7C7E637A75F3}" srcOrd="8" destOrd="0" presId="urn:microsoft.com/office/officeart/2005/8/layout/bProcess3#5"/>
    <dgm:cxn modelId="{8981AD2E-3A26-483D-882B-5D66D844446D}" type="presParOf" srcId="{48FB60E0-C7C2-4338-9A57-EEBEBED74AA2}" destId="{74271918-08D8-4383-B90A-1464BC8C5A73}" srcOrd="9" destOrd="0" presId="urn:microsoft.com/office/officeart/2005/8/layout/bProcess3#5"/>
    <dgm:cxn modelId="{4CF95A1A-6011-4602-94D3-74A02763695B}" type="presParOf" srcId="{74271918-08D8-4383-B90A-1464BC8C5A73}" destId="{9E562E6F-80B7-4C27-8F90-E42C0D8DC2A5}" srcOrd="0" destOrd="0" presId="urn:microsoft.com/office/officeart/2005/8/layout/bProcess3#5"/>
    <dgm:cxn modelId="{EB483E17-9D1C-4A04-86F9-654BE6B1B88B}" type="presParOf" srcId="{48FB60E0-C7C2-4338-9A57-EEBEBED74AA2}" destId="{BFED79F2-73D3-4AB8-95DD-45928B520B01}" srcOrd="10" destOrd="0" presId="urn:microsoft.com/office/officeart/2005/8/layout/bProcess3#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0CF7BF-EC49-49D1-A2E9-ED0EABA5AE9A}" type="doc">
      <dgm:prSet loTypeId="urn:microsoft.com/office/officeart/2005/8/layout/hierarchy3#8" loCatId="list" qsTypeId="urn:microsoft.com/office/officeart/2005/8/quickstyle/simple1#8" qsCatId="simple" csTypeId="urn:microsoft.com/office/officeart/2005/8/colors/accent1_2#4" csCatId="accent1" phldr="1"/>
      <dgm:spPr/>
      <dgm:t>
        <a:bodyPr/>
        <a:lstStyle/>
        <a:p>
          <a:endParaRPr lang="zh-CN" altLang="en-US"/>
        </a:p>
      </dgm:t>
    </dgm:pt>
    <dgm:pt modelId="{B0A879FA-9554-4F09-9352-F5279DAF9E03}">
      <dgm:prSet phldrT="[文本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rPr>
            <a:t>按压要求</a:t>
          </a:r>
        </a:p>
      </dgm:t>
    </dgm:pt>
    <dgm:pt modelId="{4220D71F-7472-4EF2-8D72-27F3F7214E9A}" cxnId="{5091DDBA-CD9E-4C22-BC7D-4C98444CF48A}" type="par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/>
        </a:p>
      </dgm:t>
    </dgm:pt>
    <dgm:pt modelId="{2B8E082B-7CDB-45EA-A7A8-E01EBDC9AC32}" cxnId="{5091DDBA-CD9E-4C22-BC7D-4C98444CF48A}" type="sib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/>
        </a:p>
      </dgm:t>
    </dgm:pt>
    <dgm:pt modelId="{06CCC186-D737-4D63-9600-AB9F628BBE2B}">
      <dgm:prSet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上臂伸直，垂直于地，以髋关节为支点</a:t>
          </a:r>
        </a:p>
      </dgm:t>
    </dgm:pt>
    <dgm:pt modelId="{A7E493B0-4BBA-46F9-81C9-5AF9068030EB}" cxnId="{84926E79-4788-4271-82B5-DBECF6481F2E}" type="par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/>
        </a:p>
      </dgm:t>
    </dgm:pt>
    <dgm:pt modelId="{1ECDA6D5-0542-4885-8D96-703447780EB3}" cxnId="{84926E79-4788-4271-82B5-DBECF6481F2E}" type="sib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/>
        </a:p>
      </dgm:t>
    </dgm:pt>
    <dgm:pt modelId="{8F347E55-BE68-4F09-B69D-9F8FAE612519}">
      <dgm:prSet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rPr>
            <a:t>按压深度</a:t>
          </a:r>
          <a:r>
            <a:rPr kumimoji="1"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rPr>
            <a:t>5-6</a:t>
          </a:r>
          <a:r>
            <a:rPr kumimoji="1"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rPr>
            <a:t>厘米</a:t>
          </a:r>
        </a:p>
      </dgm:t>
    </dgm:pt>
    <dgm:pt modelId="{81F64444-C247-429A-8706-9C02C43FE084}" cxnId="{5F961235-BA26-40DE-80E7-6C31BD03E017}" type="par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/>
        </a:p>
      </dgm:t>
    </dgm:pt>
    <dgm:pt modelId="{7E6CBFD8-DA8E-4061-9995-1272F1B7E7BE}" cxnId="{5F961235-BA26-40DE-80E7-6C31BD03E017}" type="sib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/>
        </a:p>
      </dgm:t>
    </dgm:pt>
    <dgm:pt modelId="{B2B66051-8958-42C5-B57E-FE8CB2BAE5B0}">
      <dgm:prSet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rPr>
            <a:t>按压频率</a:t>
          </a:r>
          <a:r>
            <a:rPr kumimoji="1"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rPr>
            <a:t>100~120</a:t>
          </a:r>
          <a:r>
            <a:rPr kumimoji="1"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rPr>
            <a:t>次</a:t>
          </a:r>
          <a:r>
            <a:rPr kumimoji="1"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rPr>
            <a:t>/</a:t>
          </a:r>
          <a:r>
            <a:rPr kumimoji="1"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rPr>
            <a:t>分钟</a:t>
          </a:r>
        </a:p>
      </dgm:t>
    </dgm:pt>
    <dgm:pt modelId="{B3CF36EF-2D35-46C0-8507-1FF83B49BB17}" cxnId="{830568F5-BCA6-4047-AD41-2F1005A9C238}" type="par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/>
        </a:p>
      </dgm:t>
    </dgm:pt>
    <dgm:pt modelId="{05DEB54F-0C0D-4A4B-BAD1-BD5A32B34241}" cxnId="{830568F5-BCA6-4047-AD41-2F1005A9C238}" type="sib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/>
        </a:p>
      </dgm:t>
    </dgm:pt>
    <dgm:pt modelId="{80D8C01E-F341-490A-A864-21FF7EBD0812}">
      <dgm:prSet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rPr>
            <a:t>按压与放松间隔比</a:t>
          </a:r>
          <a:r>
            <a:rPr kumimoji="1"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rPr>
            <a:t>1:1</a:t>
          </a:r>
          <a:endParaRPr kumimoji="1" lang="zh-CN" altLang="en-US" sz="2400" b="1" dirty="0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6F2BAAA9-9AC2-43FB-AAC9-175172264F57}" cxnId="{3A5E45A0-1E3B-4D3F-B551-35EB9591B8F3}" type="par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/>
        </a:p>
      </dgm:t>
    </dgm:pt>
    <dgm:pt modelId="{53A4C40B-A00E-4927-85E3-C3405FEDDEF8}" cxnId="{3A5E45A0-1E3B-4D3F-B551-35EB9591B8F3}" type="sib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/>
        </a:p>
      </dgm:t>
    </dgm:pt>
    <dgm:pt modelId="{49B05127-7A96-4E01-9437-7AF1D8211C24}">
      <dgm:prSet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rPr>
            <a:t>尽量避免按压中断</a:t>
          </a:r>
        </a:p>
      </dgm:t>
    </dgm:pt>
    <dgm:pt modelId="{FAB53DF3-9FF9-4EAB-A8F0-1BB44C976EFC}" cxnId="{2CCFFA09-F3CC-47A4-A4F8-294F8DE40AF4}" type="par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/>
        </a:p>
      </dgm:t>
    </dgm:pt>
    <dgm:pt modelId="{10CA2D53-B858-4AF4-8799-ECF5F31AD660}" cxnId="{2CCFFA09-F3CC-47A4-A4F8-294F8DE40AF4}" type="sib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/>
        </a:p>
      </dgm:t>
    </dgm:pt>
    <dgm:pt modelId="{87ED0AE4-4C8E-4054-819F-FD959BF4A78C}">
      <dgm:prSet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rPr>
            <a:t>每次按压后放松，使胸廓完全回复原状</a:t>
          </a:r>
        </a:p>
      </dgm:t>
    </dgm:pt>
    <dgm:pt modelId="{F069DCCD-AD2D-4387-85BB-9382A87BA35D}" cxnId="{FD4DDA1A-F563-426C-BA61-6FF738D6FACB}" type="par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/>
        </a:p>
      </dgm:t>
    </dgm:pt>
    <dgm:pt modelId="{4D8977E0-1060-4460-95C7-4CB226B9F8E9}" cxnId="{FD4DDA1A-F563-426C-BA61-6FF738D6FACB}" type="sib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/>
        </a:p>
      </dgm:t>
    </dgm:pt>
    <dgm:pt modelId="{1805CAA2-972A-4BC5-8189-5A1175F9466C}" type="pres">
      <dgm:prSet presAssocID="{020CF7BF-EC49-49D1-A2E9-ED0EABA5AE9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4B72158-B034-467A-AEC0-CA7F3658380C}" type="pres">
      <dgm:prSet presAssocID="{B0A879FA-9554-4F09-9352-F5279DAF9E03}" presName="root" presStyleCnt="0"/>
      <dgm:spPr/>
    </dgm:pt>
    <dgm:pt modelId="{EECCAC7C-C3A5-425C-A750-C497751F8234}" type="pres">
      <dgm:prSet presAssocID="{B0A879FA-9554-4F09-9352-F5279DAF9E03}" presName="rootComposite" presStyleCnt="0"/>
      <dgm:spPr/>
    </dgm:pt>
    <dgm:pt modelId="{098897F8-F9A8-4B1D-9ECD-A127FFE230E2}" type="pres">
      <dgm:prSet presAssocID="{B0A879FA-9554-4F09-9352-F5279DAF9E03}" presName="rootText" presStyleLbl="node1" presStyleIdx="0" presStyleCnt="1" custScaleX="57236" custScaleY="47012" custLinFactX="-100000" custLinFactNeighborX="-179783" custLinFactNeighborY="-398"/>
      <dgm:spPr/>
    </dgm:pt>
    <dgm:pt modelId="{E57479BF-58E9-4E0A-957C-6745D984316F}" type="pres">
      <dgm:prSet presAssocID="{B0A879FA-9554-4F09-9352-F5279DAF9E03}" presName="rootConnector" presStyleLbl="node1" presStyleIdx="0" presStyleCnt="1"/>
      <dgm:spPr/>
    </dgm:pt>
    <dgm:pt modelId="{2C151562-4EB9-4FDA-9AD2-E46AD72525F7}" type="pres">
      <dgm:prSet presAssocID="{B0A879FA-9554-4F09-9352-F5279DAF9E03}" presName="childShape" presStyleCnt="0"/>
      <dgm:spPr/>
    </dgm:pt>
    <dgm:pt modelId="{323C54FD-2E5F-4D7F-B9DF-7D696DE6D3E5}" type="pres">
      <dgm:prSet presAssocID="{A7E493B0-4BBA-46F9-81C9-5AF9068030EB}" presName="Name13" presStyleLbl="parChTrans1D2" presStyleIdx="0" presStyleCnt="6"/>
      <dgm:spPr/>
    </dgm:pt>
    <dgm:pt modelId="{EC6EAD00-65D5-4BFB-B54B-73135EBE302D}" type="pres">
      <dgm:prSet presAssocID="{06CCC186-D737-4D63-9600-AB9F628BBE2B}" presName="childText" presStyleLbl="bgAcc1" presStyleIdx="0" presStyleCnt="6" custScaleX="244667" custScaleY="37126" custLinFactNeighborX="-30885" custLinFactNeighborY="-3138">
        <dgm:presLayoutVars>
          <dgm:bulletEnabled val="1"/>
        </dgm:presLayoutVars>
      </dgm:prSet>
      <dgm:spPr/>
    </dgm:pt>
    <dgm:pt modelId="{96306661-9BA5-4375-BB73-C71815690558}" type="pres">
      <dgm:prSet presAssocID="{81F64444-C247-429A-8706-9C02C43FE084}" presName="Name13" presStyleLbl="parChTrans1D2" presStyleIdx="1" presStyleCnt="6"/>
      <dgm:spPr/>
    </dgm:pt>
    <dgm:pt modelId="{F0A58A25-5BE1-41AB-B2F9-52B606E38405}" type="pres">
      <dgm:prSet presAssocID="{8F347E55-BE68-4F09-B69D-9F8FAE612519}" presName="childText" presStyleLbl="bgAcc1" presStyleIdx="1" presStyleCnt="6" custScaleX="119777" custScaleY="34745" custLinFactNeighborX="-30885" custLinFactNeighborY="-12177">
        <dgm:presLayoutVars>
          <dgm:bulletEnabled val="1"/>
        </dgm:presLayoutVars>
      </dgm:prSet>
      <dgm:spPr/>
    </dgm:pt>
    <dgm:pt modelId="{6C33E707-AAEE-48A6-AA3B-5CC64536737A}" type="pres">
      <dgm:prSet presAssocID="{B3CF36EF-2D35-46C0-8507-1FF83B49BB17}" presName="Name13" presStyleLbl="parChTrans1D2" presStyleIdx="2" presStyleCnt="6"/>
      <dgm:spPr/>
    </dgm:pt>
    <dgm:pt modelId="{D2501222-0365-4B83-82E9-C0570CF1AF1A}" type="pres">
      <dgm:prSet presAssocID="{B2B66051-8958-42C5-B57E-FE8CB2BAE5B0}" presName="childText" presStyleLbl="bgAcc1" presStyleIdx="2" presStyleCnt="6" custScaleX="157509" custScaleY="32872" custLinFactNeighborX="-30885" custLinFactNeighborY="-19428">
        <dgm:presLayoutVars>
          <dgm:bulletEnabled val="1"/>
        </dgm:presLayoutVars>
      </dgm:prSet>
      <dgm:spPr/>
    </dgm:pt>
    <dgm:pt modelId="{BF2BC303-7E5C-43B2-BB49-F8573CF99210}" type="pres">
      <dgm:prSet presAssocID="{6F2BAAA9-9AC2-43FB-AAC9-175172264F57}" presName="Name13" presStyleLbl="parChTrans1D2" presStyleIdx="3" presStyleCnt="6"/>
      <dgm:spPr/>
    </dgm:pt>
    <dgm:pt modelId="{15F12704-6A52-4756-9EE1-2ABFEC40FF1C}" type="pres">
      <dgm:prSet presAssocID="{80D8C01E-F341-490A-A864-21FF7EBD0812}" presName="childText" presStyleLbl="bgAcc1" presStyleIdx="3" presStyleCnt="6" custScaleX="127396" custScaleY="36414" custLinFactNeighborX="-30885" custLinFactNeighborY="-23708">
        <dgm:presLayoutVars>
          <dgm:bulletEnabled val="1"/>
        </dgm:presLayoutVars>
      </dgm:prSet>
      <dgm:spPr/>
    </dgm:pt>
    <dgm:pt modelId="{AF8B9CA4-EC7D-4EE9-A206-97D12A299530}" type="pres">
      <dgm:prSet presAssocID="{FAB53DF3-9FF9-4EAB-A8F0-1BB44C976EFC}" presName="Name13" presStyleLbl="parChTrans1D2" presStyleIdx="4" presStyleCnt="6"/>
      <dgm:spPr/>
    </dgm:pt>
    <dgm:pt modelId="{E6BF33CD-9668-451E-9E61-7C1AAEF91E03}" type="pres">
      <dgm:prSet presAssocID="{49B05127-7A96-4E01-9437-7AF1D8211C24}" presName="childText" presStyleLbl="bgAcc1" presStyleIdx="4" presStyleCnt="6" custScaleX="127193" custScaleY="31785" custLinFactNeighborX="-30885" custLinFactNeighborY="-28183">
        <dgm:presLayoutVars>
          <dgm:bulletEnabled val="1"/>
        </dgm:presLayoutVars>
      </dgm:prSet>
      <dgm:spPr/>
    </dgm:pt>
    <dgm:pt modelId="{1C1147EA-2C24-442B-AFAF-6DBC2734E98A}" type="pres">
      <dgm:prSet presAssocID="{F069DCCD-AD2D-4387-85BB-9382A87BA35D}" presName="Name13" presStyleLbl="parChTrans1D2" presStyleIdx="5" presStyleCnt="6"/>
      <dgm:spPr/>
    </dgm:pt>
    <dgm:pt modelId="{47535328-0CCA-47E3-9ACD-E4C62CE9326F}" type="pres">
      <dgm:prSet presAssocID="{87ED0AE4-4C8E-4054-819F-FD959BF4A78C}" presName="childText" presStyleLbl="bgAcc1" presStyleIdx="5" presStyleCnt="6" custScaleX="230006" custScaleY="35790" custLinFactNeighborX="-30885" custLinFactNeighborY="-32751">
        <dgm:presLayoutVars>
          <dgm:bulletEnabled val="1"/>
        </dgm:presLayoutVars>
      </dgm:prSet>
      <dgm:spPr/>
    </dgm:pt>
  </dgm:ptLst>
  <dgm:cxnLst>
    <dgm:cxn modelId="{2CCFFA09-F3CC-47A4-A4F8-294F8DE40AF4}" srcId="{B0A879FA-9554-4F09-9352-F5279DAF9E03}" destId="{49B05127-7A96-4E01-9437-7AF1D8211C24}" srcOrd="4" destOrd="0" parTransId="{FAB53DF3-9FF9-4EAB-A8F0-1BB44C976EFC}" sibTransId="{10CA2D53-B858-4AF4-8799-ECF5F31AD660}"/>
    <dgm:cxn modelId="{56EB1919-4599-44D5-A6B5-514ECD64F14A}" type="presOf" srcId="{B0A879FA-9554-4F09-9352-F5279DAF9E03}" destId="{098897F8-F9A8-4B1D-9ECD-A127FFE230E2}" srcOrd="1" destOrd="0" presId="urn:microsoft.com/office/officeart/2005/8/layout/hierarchy3#8"/>
    <dgm:cxn modelId="{FD4DDA1A-F563-426C-BA61-6FF738D6FACB}" srcId="{B0A879FA-9554-4F09-9352-F5279DAF9E03}" destId="{87ED0AE4-4C8E-4054-819F-FD959BF4A78C}" srcOrd="5" destOrd="0" parTransId="{F069DCCD-AD2D-4387-85BB-9382A87BA35D}" sibTransId="{4D8977E0-1060-4460-95C7-4CB226B9F8E9}"/>
    <dgm:cxn modelId="{8EF3801F-8893-4FCC-A31A-C2BF918B9B50}" type="presOf" srcId="{020CF7BF-EC49-49D1-A2E9-ED0EABA5AE9A}" destId="{1805CAA2-972A-4BC5-8189-5A1175F9466C}" srcOrd="0" destOrd="0" presId="urn:microsoft.com/office/officeart/2005/8/layout/hierarchy3#8"/>
    <dgm:cxn modelId="{F147A71F-CEE0-444D-AB27-E66FCF880A74}" type="presOf" srcId="{80D8C01E-F341-490A-A864-21FF7EBD0812}" destId="{15F12704-6A52-4756-9EE1-2ABFEC40FF1C}" srcOrd="0" destOrd="0" presId="urn:microsoft.com/office/officeart/2005/8/layout/hierarchy3#8"/>
    <dgm:cxn modelId="{EB597223-21EF-42F5-810F-0F76F5485C1D}" type="presOf" srcId="{F069DCCD-AD2D-4387-85BB-9382A87BA35D}" destId="{1C1147EA-2C24-442B-AFAF-6DBC2734E98A}" srcOrd="0" destOrd="0" presId="urn:microsoft.com/office/officeart/2005/8/layout/hierarchy3#8"/>
    <dgm:cxn modelId="{1F254B28-F23C-435A-9400-01C54C5F84AA}" type="presOf" srcId="{B2B66051-8958-42C5-B57E-FE8CB2BAE5B0}" destId="{D2501222-0365-4B83-82E9-C0570CF1AF1A}" srcOrd="0" destOrd="0" presId="urn:microsoft.com/office/officeart/2005/8/layout/hierarchy3#8"/>
    <dgm:cxn modelId="{5F961235-BA26-40DE-80E7-6C31BD03E017}" srcId="{B0A879FA-9554-4F09-9352-F5279DAF9E03}" destId="{8F347E55-BE68-4F09-B69D-9F8FAE612519}" srcOrd="1" destOrd="0" parTransId="{81F64444-C247-429A-8706-9C02C43FE084}" sibTransId="{7E6CBFD8-DA8E-4061-9995-1272F1B7E7BE}"/>
    <dgm:cxn modelId="{5CED885F-08AF-4F57-AE34-74B3A00306E5}" type="presOf" srcId="{B3CF36EF-2D35-46C0-8507-1FF83B49BB17}" destId="{6C33E707-AAEE-48A6-AA3B-5CC64536737A}" srcOrd="0" destOrd="0" presId="urn:microsoft.com/office/officeart/2005/8/layout/hierarchy3#8"/>
    <dgm:cxn modelId="{ADBEAE49-D128-4A18-8102-8FE9AF1F1C9C}" type="presOf" srcId="{A7E493B0-4BBA-46F9-81C9-5AF9068030EB}" destId="{323C54FD-2E5F-4D7F-B9DF-7D696DE6D3E5}" srcOrd="0" destOrd="0" presId="urn:microsoft.com/office/officeart/2005/8/layout/hierarchy3#8"/>
    <dgm:cxn modelId="{DA02DD69-A24B-4927-97FA-2CA70A5B7FB7}" type="presOf" srcId="{49B05127-7A96-4E01-9437-7AF1D8211C24}" destId="{E6BF33CD-9668-451E-9E61-7C1AAEF91E03}" srcOrd="0" destOrd="0" presId="urn:microsoft.com/office/officeart/2005/8/layout/hierarchy3#8"/>
    <dgm:cxn modelId="{2322D970-843A-4F87-9577-A265DBF04140}" type="presOf" srcId="{B0A879FA-9554-4F09-9352-F5279DAF9E03}" destId="{E57479BF-58E9-4E0A-957C-6745D984316F}" srcOrd="2" destOrd="0" presId="urn:microsoft.com/office/officeart/2005/8/layout/hierarchy3#8"/>
    <dgm:cxn modelId="{1ACD4473-445D-46BC-B66E-52D282C76E55}" type="presOf" srcId="{8F347E55-BE68-4F09-B69D-9F8FAE612519}" destId="{F0A58A25-5BE1-41AB-B2F9-52B606E38405}" srcOrd="0" destOrd="0" presId="urn:microsoft.com/office/officeart/2005/8/layout/hierarchy3#8"/>
    <dgm:cxn modelId="{84926E79-4788-4271-82B5-DBECF6481F2E}" srcId="{B0A879FA-9554-4F09-9352-F5279DAF9E03}" destId="{06CCC186-D737-4D63-9600-AB9F628BBE2B}" srcOrd="0" destOrd="0" parTransId="{A7E493B0-4BBA-46F9-81C9-5AF9068030EB}" sibTransId="{1ECDA6D5-0542-4885-8D96-703447780EB3}"/>
    <dgm:cxn modelId="{EB72358C-03BF-4AB6-A5A5-135835559066}" type="presOf" srcId="{6F2BAAA9-9AC2-43FB-AAC9-175172264F57}" destId="{BF2BC303-7E5C-43B2-BB49-F8573CF99210}" srcOrd="0" destOrd="0" presId="urn:microsoft.com/office/officeart/2005/8/layout/hierarchy3#8"/>
    <dgm:cxn modelId="{4DC83693-0FB2-4C64-8296-AD99F3B19943}" type="presOf" srcId="{B0A879FA-9554-4F09-9352-F5279DAF9E03}" destId="{EECCAC7C-C3A5-425C-A750-C497751F8234}" srcOrd="0" destOrd="0" presId="urn:microsoft.com/office/officeart/2005/8/layout/hierarchy3#8"/>
    <dgm:cxn modelId="{40D57396-FD6B-4A5B-9342-4F100B3AE093}" type="presOf" srcId="{FAB53DF3-9FF9-4EAB-A8F0-1BB44C976EFC}" destId="{AF8B9CA4-EC7D-4EE9-A206-97D12A299530}" srcOrd="0" destOrd="0" presId="urn:microsoft.com/office/officeart/2005/8/layout/hierarchy3#8"/>
    <dgm:cxn modelId="{3A5E45A0-1E3B-4D3F-B551-35EB9591B8F3}" srcId="{B0A879FA-9554-4F09-9352-F5279DAF9E03}" destId="{80D8C01E-F341-490A-A864-21FF7EBD0812}" srcOrd="3" destOrd="0" parTransId="{6F2BAAA9-9AC2-43FB-AAC9-175172264F57}" sibTransId="{53A4C40B-A00E-4927-85E3-C3405FEDDEF8}"/>
    <dgm:cxn modelId="{5091DDBA-CD9E-4C22-BC7D-4C98444CF48A}" srcId="{020CF7BF-EC49-49D1-A2E9-ED0EABA5AE9A}" destId="{B0A879FA-9554-4F09-9352-F5279DAF9E03}" srcOrd="0" destOrd="0" parTransId="{4220D71F-7472-4EF2-8D72-27F3F7214E9A}" sibTransId="{2B8E082B-7CDB-45EA-A7A8-E01EBDC9AC32}"/>
    <dgm:cxn modelId="{F20E03BD-63D7-41CD-9A59-BF301CAA5995}" type="presOf" srcId="{87ED0AE4-4C8E-4054-819F-FD959BF4A78C}" destId="{47535328-0CCA-47E3-9ACD-E4C62CE9326F}" srcOrd="0" destOrd="0" presId="urn:microsoft.com/office/officeart/2005/8/layout/hierarchy3#8"/>
    <dgm:cxn modelId="{C05574C5-F47B-4437-B7CE-EC88BE797682}" type="presOf" srcId="{06CCC186-D737-4D63-9600-AB9F628BBE2B}" destId="{EC6EAD00-65D5-4BFB-B54B-73135EBE302D}" srcOrd="0" destOrd="0" presId="urn:microsoft.com/office/officeart/2005/8/layout/hierarchy3#8"/>
    <dgm:cxn modelId="{1BA5E5E6-D45B-440C-A58A-75E85C3C18B7}" type="presOf" srcId="{81F64444-C247-429A-8706-9C02C43FE084}" destId="{96306661-9BA5-4375-BB73-C71815690558}" srcOrd="0" destOrd="0" presId="urn:microsoft.com/office/officeart/2005/8/layout/hierarchy3#8"/>
    <dgm:cxn modelId="{830568F5-BCA6-4047-AD41-2F1005A9C238}" srcId="{B0A879FA-9554-4F09-9352-F5279DAF9E03}" destId="{B2B66051-8958-42C5-B57E-FE8CB2BAE5B0}" srcOrd="2" destOrd="0" parTransId="{B3CF36EF-2D35-46C0-8507-1FF83B49BB17}" sibTransId="{05DEB54F-0C0D-4A4B-BAD1-BD5A32B34241}"/>
    <dgm:cxn modelId="{47A9F98F-607B-4370-8F51-21C028C57280}" type="presParOf" srcId="{1805CAA2-972A-4BC5-8189-5A1175F9466C}" destId="{64B72158-B034-467A-AEC0-CA7F3658380C}" srcOrd="0" destOrd="0" presId="urn:microsoft.com/office/officeart/2005/8/layout/hierarchy3#8"/>
    <dgm:cxn modelId="{A394590C-0B3A-4B93-9B0E-FB3E899A5717}" type="presParOf" srcId="{64B72158-B034-467A-AEC0-CA7F3658380C}" destId="{EECCAC7C-C3A5-425C-A750-C497751F8234}" srcOrd="0" destOrd="0" presId="urn:microsoft.com/office/officeart/2005/8/layout/hierarchy3#8"/>
    <dgm:cxn modelId="{07EFADCA-54B2-4F54-88FC-4B225BC6AF69}" type="presParOf" srcId="{EECCAC7C-C3A5-425C-A750-C497751F8234}" destId="{098897F8-F9A8-4B1D-9ECD-A127FFE230E2}" srcOrd="0" destOrd="0" presId="urn:microsoft.com/office/officeart/2005/8/layout/hierarchy3#8"/>
    <dgm:cxn modelId="{E3F66CF4-C8D3-4B82-9014-6D05DD90D399}" type="presParOf" srcId="{EECCAC7C-C3A5-425C-A750-C497751F8234}" destId="{E57479BF-58E9-4E0A-957C-6745D984316F}" srcOrd="1" destOrd="0" presId="urn:microsoft.com/office/officeart/2005/8/layout/hierarchy3#8"/>
    <dgm:cxn modelId="{C314671A-D117-4EB7-9C83-8F3B0DED6E9D}" type="presParOf" srcId="{64B72158-B034-467A-AEC0-CA7F3658380C}" destId="{2C151562-4EB9-4FDA-9AD2-E46AD72525F7}" srcOrd="1" destOrd="0" presId="urn:microsoft.com/office/officeart/2005/8/layout/hierarchy3#8"/>
    <dgm:cxn modelId="{547A6901-B92C-41AF-AC42-EB37B3EAA85A}" type="presParOf" srcId="{2C151562-4EB9-4FDA-9AD2-E46AD72525F7}" destId="{323C54FD-2E5F-4D7F-B9DF-7D696DE6D3E5}" srcOrd="0" destOrd="0" presId="urn:microsoft.com/office/officeart/2005/8/layout/hierarchy3#8"/>
    <dgm:cxn modelId="{1006F1A8-2E56-4520-9517-55ECAFB64C8F}" type="presParOf" srcId="{2C151562-4EB9-4FDA-9AD2-E46AD72525F7}" destId="{EC6EAD00-65D5-4BFB-B54B-73135EBE302D}" srcOrd="1" destOrd="0" presId="urn:microsoft.com/office/officeart/2005/8/layout/hierarchy3#8"/>
    <dgm:cxn modelId="{B8492642-852E-4DE2-AFA3-01FECC0CD7E5}" type="presParOf" srcId="{2C151562-4EB9-4FDA-9AD2-E46AD72525F7}" destId="{96306661-9BA5-4375-BB73-C71815690558}" srcOrd="2" destOrd="0" presId="urn:microsoft.com/office/officeart/2005/8/layout/hierarchy3#8"/>
    <dgm:cxn modelId="{75F67A84-5C1B-4B23-9321-3B699710D098}" type="presParOf" srcId="{2C151562-4EB9-4FDA-9AD2-E46AD72525F7}" destId="{F0A58A25-5BE1-41AB-B2F9-52B606E38405}" srcOrd="3" destOrd="0" presId="urn:microsoft.com/office/officeart/2005/8/layout/hierarchy3#8"/>
    <dgm:cxn modelId="{1BB9A87D-8249-42D0-A54B-21523CD550A8}" type="presParOf" srcId="{2C151562-4EB9-4FDA-9AD2-E46AD72525F7}" destId="{6C33E707-AAEE-48A6-AA3B-5CC64536737A}" srcOrd="4" destOrd="0" presId="urn:microsoft.com/office/officeart/2005/8/layout/hierarchy3#8"/>
    <dgm:cxn modelId="{DCABCCB0-F969-47A5-A3AD-6DA3D222FCE2}" type="presParOf" srcId="{2C151562-4EB9-4FDA-9AD2-E46AD72525F7}" destId="{D2501222-0365-4B83-82E9-C0570CF1AF1A}" srcOrd="5" destOrd="0" presId="urn:microsoft.com/office/officeart/2005/8/layout/hierarchy3#8"/>
    <dgm:cxn modelId="{B5699159-C0DA-410A-8C9D-439D36090590}" type="presParOf" srcId="{2C151562-4EB9-4FDA-9AD2-E46AD72525F7}" destId="{BF2BC303-7E5C-43B2-BB49-F8573CF99210}" srcOrd="6" destOrd="0" presId="urn:microsoft.com/office/officeart/2005/8/layout/hierarchy3#8"/>
    <dgm:cxn modelId="{CCAFAA6C-DABB-4071-81D0-3D58D37B2A8D}" type="presParOf" srcId="{2C151562-4EB9-4FDA-9AD2-E46AD72525F7}" destId="{15F12704-6A52-4756-9EE1-2ABFEC40FF1C}" srcOrd="7" destOrd="0" presId="urn:microsoft.com/office/officeart/2005/8/layout/hierarchy3#8"/>
    <dgm:cxn modelId="{45B4237E-99E6-4DE2-9FFE-7CF6567AB2F0}" type="presParOf" srcId="{2C151562-4EB9-4FDA-9AD2-E46AD72525F7}" destId="{AF8B9CA4-EC7D-4EE9-A206-97D12A299530}" srcOrd="8" destOrd="0" presId="urn:microsoft.com/office/officeart/2005/8/layout/hierarchy3#8"/>
    <dgm:cxn modelId="{F700FCD4-56CD-46AB-8D8F-E337E3E0D6DB}" type="presParOf" srcId="{2C151562-4EB9-4FDA-9AD2-E46AD72525F7}" destId="{E6BF33CD-9668-451E-9E61-7C1AAEF91E03}" srcOrd="9" destOrd="0" presId="urn:microsoft.com/office/officeart/2005/8/layout/hierarchy3#8"/>
    <dgm:cxn modelId="{A2DC47C7-A7FE-444A-A917-FD970CDCB6FD}" type="presParOf" srcId="{2C151562-4EB9-4FDA-9AD2-E46AD72525F7}" destId="{1C1147EA-2C24-442B-AFAF-6DBC2734E98A}" srcOrd="10" destOrd="0" presId="urn:microsoft.com/office/officeart/2005/8/layout/hierarchy3#8"/>
    <dgm:cxn modelId="{10D75279-0D9B-4CCA-B292-10B1915FF3D0}" type="presParOf" srcId="{2C151562-4EB9-4FDA-9AD2-E46AD72525F7}" destId="{47535328-0CCA-47E3-9ACD-E4C62CE9326F}" srcOrd="11" destOrd="0" presId="urn:microsoft.com/office/officeart/2005/8/layout/hierarchy3#8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075240" cy="4063999"/>
        <a:chOff x="0" y="0"/>
        <a:chExt cx="8075240" cy="4063999"/>
      </a:xfrm>
    </dsp:grpSpPr>
    <dsp:sp modelId="{FD67D1FA-0915-4937-801C-7E86AAC09E6E}">
      <dsp:nvSpPr>
        <dsp:cNvPr id="4" name="任意多边形 3"/>
        <dsp:cNvSpPr/>
      </dsp:nvSpPr>
      <dsp:spPr bwMode="white">
        <a:xfrm>
          <a:off x="2343318" y="1066105"/>
          <a:ext cx="535970" cy="0"/>
        </a:xfrm>
        <a:custGeom>
          <a:avLst/>
          <a:gdLst/>
          <a:ahLst/>
          <a:cxnLst/>
          <a:pathLst>
            <a:path w="844">
              <a:moveTo>
                <a:pt x="0" y="0"/>
              </a:moveTo>
              <a:lnTo>
                <a:pt x="844" y="0"/>
              </a:lnTo>
            </a:path>
          </a:pathLst>
        </a:custGeom>
        <a:ln>
          <a:tailEnd type="arrow" w="lg" len="med"/>
        </a:ln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 b="1">
            <a:solidFill>
              <a:schemeClr val="tx1"/>
            </a:solidFill>
            <a:latin typeface="+mn-ea"/>
            <a:ea typeface="+mn-ea"/>
          </a:endParaRPr>
        </a:p>
      </dsp:txBody>
      <dsp:txXfrm>
        <a:off x="2343318" y="1066105"/>
        <a:ext cx="535970" cy="0"/>
      </dsp:txXfrm>
    </dsp:sp>
    <dsp:sp modelId="{DF64CDC1-FD70-47F8-8E59-9CBAD375BD38}">
      <dsp:nvSpPr>
        <dsp:cNvPr id="3" name="矩形 2"/>
        <dsp:cNvSpPr/>
      </dsp:nvSpPr>
      <dsp:spPr bwMode="white">
        <a:xfrm>
          <a:off x="13012" y="367014"/>
          <a:ext cx="2330306" cy="1398184"/>
        </a:xfrm>
        <a:prstGeom prst="rect">
          <a:avLst/>
        </a:prstGeom>
      </dsp:spPr>
      <dsp:style>
        <a:lnRef idx="3">
          <a:schemeClr val="accent1">
            <a:shade val="80000"/>
          </a:schemeClr>
        </a:lnRef>
        <a:fillRef idx="1">
          <a:schemeClr val="lt1"/>
        </a:fillRef>
        <a:effectRef idx="1">
          <a:scrgbClr r="0" g="0" b="0"/>
        </a:effectRef>
        <a:fontRef idx="minor">
          <a:schemeClr val="lt1"/>
        </a:fontRef>
      </dsp:style>
      <dsp:txBody>
        <a:bodyPr lIns="156464" tIns="156464" rIns="156464" bIns="156464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solidFill>
                <a:schemeClr val="dk1"/>
              </a:solidFill>
              <a:latin typeface="+mn-ea"/>
              <a:ea typeface="+mn-ea"/>
            </a:rPr>
            <a:t>判断现场</a:t>
          </a:r>
          <a:endParaRPr lang="en-US" altLang="zh-CN" b="1" dirty="0">
            <a:solidFill>
              <a:schemeClr val="dk1"/>
            </a:solidFill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solidFill>
                <a:schemeClr val="dk1"/>
              </a:solidFill>
              <a:latin typeface="+mn-ea"/>
              <a:ea typeface="+mn-ea"/>
            </a:rPr>
            <a:t>环境安全</a:t>
          </a:r>
          <a:endParaRPr>
            <a:solidFill>
              <a:schemeClr val="dk1"/>
            </a:solidFill>
          </a:endParaRPr>
        </a:p>
      </dsp:txBody>
      <dsp:txXfrm>
        <a:off x="13012" y="367014"/>
        <a:ext cx="2330306" cy="1398184"/>
      </dsp:txXfrm>
    </dsp:sp>
    <dsp:sp modelId="{52429AE2-4986-440D-981B-4D5EFDB547A5}">
      <dsp:nvSpPr>
        <dsp:cNvPr id="6" name="任意多边形 5"/>
        <dsp:cNvSpPr/>
      </dsp:nvSpPr>
      <dsp:spPr bwMode="white">
        <a:xfrm>
          <a:off x="5209594" y="1066105"/>
          <a:ext cx="535970" cy="0"/>
        </a:xfrm>
        <a:custGeom>
          <a:avLst/>
          <a:gdLst/>
          <a:ahLst/>
          <a:cxnLst/>
          <a:pathLst>
            <a:path w="844">
              <a:moveTo>
                <a:pt x="0" y="0"/>
              </a:moveTo>
              <a:lnTo>
                <a:pt x="844" y="0"/>
              </a:lnTo>
            </a:path>
          </a:pathLst>
        </a:custGeom>
        <a:ln>
          <a:tailEnd type="arrow" w="lg" len="med"/>
        </a:ln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 b="1">
            <a:solidFill>
              <a:schemeClr val="tx1"/>
            </a:solidFill>
            <a:latin typeface="+mn-ea"/>
            <a:ea typeface="+mn-ea"/>
          </a:endParaRPr>
        </a:p>
      </dsp:txBody>
      <dsp:txXfrm>
        <a:off x="5209594" y="1066105"/>
        <a:ext cx="535970" cy="0"/>
      </dsp:txXfrm>
    </dsp:sp>
    <dsp:sp modelId="{AD88872F-46CA-45D2-B3D2-143F53C365FC}">
      <dsp:nvSpPr>
        <dsp:cNvPr id="5" name="矩形 4"/>
        <dsp:cNvSpPr/>
      </dsp:nvSpPr>
      <dsp:spPr bwMode="white">
        <a:xfrm>
          <a:off x="2879288" y="367014"/>
          <a:ext cx="2330306" cy="1398184"/>
        </a:xfrm>
        <a:prstGeom prst="rect">
          <a:avLst/>
        </a:prstGeom>
      </dsp:spPr>
      <dsp:style>
        <a:lnRef idx="3">
          <a:schemeClr val="accent1">
            <a:shade val="80000"/>
          </a:schemeClr>
        </a:lnRef>
        <a:fillRef idx="1">
          <a:schemeClr val="lt1"/>
        </a:fillRef>
        <a:effectRef idx="1">
          <a:scrgbClr r="0" g="0" b="0"/>
        </a:effectRef>
        <a:fontRef idx="minor">
          <a:schemeClr val="lt1"/>
        </a:fontRef>
      </dsp:style>
      <dsp:txBody>
        <a:bodyPr vert="horz" wrap="square" lIns="156464" tIns="156464" rIns="156464" bIns="156464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solidFill>
                <a:schemeClr val="dk1"/>
              </a:solidFill>
              <a:latin typeface="+mn-ea"/>
              <a:ea typeface="+mn-ea"/>
            </a:rPr>
            <a:t>判断伤病员</a:t>
          </a:r>
          <a:endParaRPr lang="en-US" altLang="zh-CN" b="1" dirty="0">
            <a:solidFill>
              <a:schemeClr val="dk1"/>
            </a:solidFill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solidFill>
                <a:schemeClr val="dk1"/>
              </a:solidFill>
              <a:latin typeface="+mn-ea"/>
              <a:ea typeface="+mn-ea"/>
            </a:rPr>
            <a:t>意识、呼吸（开放气道）</a:t>
          </a:r>
          <a:endParaRPr dirty="0">
            <a:solidFill>
              <a:schemeClr val="dk1"/>
            </a:solidFill>
          </a:endParaRPr>
        </a:p>
      </dsp:txBody>
      <dsp:txXfrm>
        <a:off x="2879288" y="367014"/>
        <a:ext cx="2330306" cy="1398184"/>
      </dsp:txXfrm>
    </dsp:sp>
    <dsp:sp modelId="{62CE1489-865C-4784-86D3-4DA5E0A3C27B}">
      <dsp:nvSpPr>
        <dsp:cNvPr id="8" name="任意多边形 7"/>
        <dsp:cNvSpPr/>
      </dsp:nvSpPr>
      <dsp:spPr bwMode="white">
        <a:xfrm>
          <a:off x="1178165" y="1765197"/>
          <a:ext cx="5732553" cy="533605"/>
        </a:xfrm>
        <a:custGeom>
          <a:avLst/>
          <a:gdLst/>
          <a:ahLst/>
          <a:cxnLst/>
          <a:pathLst>
            <a:path w="9028" h="840">
              <a:moveTo>
                <a:pt x="9028" y="0"/>
              </a:moveTo>
              <a:lnTo>
                <a:pt x="9028" y="420"/>
              </a:lnTo>
              <a:lnTo>
                <a:pt x="0" y="420"/>
              </a:lnTo>
              <a:lnTo>
                <a:pt x="0" y="840"/>
              </a:lnTo>
            </a:path>
          </a:pathLst>
        </a:custGeom>
        <a:ln>
          <a:tailEnd type="arrow" w="lg" len="med"/>
        </a:ln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lIns="12700" tIns="0" rIns="12700" bIns="0" anchor="ctr"/>
        <a:lstStyle>
          <a:lvl1pPr algn="ctr">
            <a:defRPr sz="3200"/>
          </a:lvl1pPr>
          <a:lvl2pPr marL="228600" indent="-228600" algn="ctr">
            <a:defRPr sz="2500"/>
          </a:lvl2pPr>
          <a:lvl3pPr marL="457200" indent="-228600" algn="ctr">
            <a:defRPr sz="2500"/>
          </a:lvl3pPr>
          <a:lvl4pPr marL="685800" indent="-228600" algn="ctr">
            <a:defRPr sz="2500"/>
          </a:lvl4pPr>
          <a:lvl5pPr marL="914400" indent="-228600" algn="ctr">
            <a:defRPr sz="2500"/>
          </a:lvl5pPr>
          <a:lvl6pPr marL="1143000" indent="-228600" algn="ctr">
            <a:defRPr sz="2500"/>
          </a:lvl6pPr>
          <a:lvl7pPr marL="1371600" indent="-228600" algn="ctr">
            <a:defRPr sz="2500"/>
          </a:lvl7pPr>
          <a:lvl8pPr marL="1600200" indent="-228600" algn="ctr">
            <a:defRPr sz="2500"/>
          </a:lvl8pPr>
          <a:lvl9pPr marL="1828800" indent="-228600" algn="ctr">
            <a:defRPr sz="2500"/>
          </a:lvl9pPr>
        </a:lstStyle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 b="1">
            <a:solidFill>
              <a:schemeClr val="tx1"/>
            </a:solidFill>
            <a:latin typeface="+mn-ea"/>
            <a:ea typeface="+mn-ea"/>
          </a:endParaRPr>
        </a:p>
      </dsp:txBody>
      <dsp:txXfrm>
        <a:off x="1178165" y="1765197"/>
        <a:ext cx="5732553" cy="533605"/>
      </dsp:txXfrm>
    </dsp:sp>
    <dsp:sp modelId="{101F2CA2-5834-41BF-8FE8-926C5340BA46}">
      <dsp:nvSpPr>
        <dsp:cNvPr id="7" name="矩形 6"/>
        <dsp:cNvSpPr/>
      </dsp:nvSpPr>
      <dsp:spPr bwMode="white">
        <a:xfrm>
          <a:off x="5745565" y="367014"/>
          <a:ext cx="2330306" cy="1398184"/>
        </a:xfrm>
        <a:prstGeom prst="rect">
          <a:avLst/>
        </a:prstGeom>
      </dsp:spPr>
      <dsp:style>
        <a:lnRef idx="3">
          <a:schemeClr val="accent1">
            <a:shade val="80000"/>
          </a:schemeClr>
        </a:lnRef>
        <a:fillRef idx="1">
          <a:schemeClr val="lt1"/>
        </a:fillRef>
        <a:effectRef idx="1">
          <a:scrgbClr r="0" g="0" b="0"/>
        </a:effectRef>
        <a:fontRef idx="minor">
          <a:schemeClr val="lt1"/>
        </a:fontRef>
      </dsp:style>
      <dsp:txBody>
        <a:bodyPr lIns="156464" tIns="156464" rIns="156464" bIns="156464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solidFill>
                <a:schemeClr val="dk1"/>
              </a:solidFill>
              <a:latin typeface="+mn-ea"/>
              <a:ea typeface="+mn-ea"/>
            </a:rPr>
            <a:t>启动急救系统</a:t>
          </a:r>
          <a:endParaRPr>
            <a:solidFill>
              <a:schemeClr val="dk1"/>
            </a:solidFill>
          </a:endParaRPr>
        </a:p>
      </dsp:txBody>
      <dsp:txXfrm>
        <a:off x="5745565" y="367014"/>
        <a:ext cx="2330306" cy="1398184"/>
      </dsp:txXfrm>
    </dsp:sp>
    <dsp:sp modelId="{5C6A4726-7A62-4BE6-947B-F14C3ECF29ED}">
      <dsp:nvSpPr>
        <dsp:cNvPr id="10" name="任意多边形 9"/>
        <dsp:cNvSpPr/>
      </dsp:nvSpPr>
      <dsp:spPr bwMode="white">
        <a:xfrm>
          <a:off x="2343318" y="2997894"/>
          <a:ext cx="535970" cy="0"/>
        </a:xfrm>
        <a:custGeom>
          <a:avLst/>
          <a:gdLst/>
          <a:ahLst/>
          <a:cxnLst/>
          <a:pathLst>
            <a:path w="844">
              <a:moveTo>
                <a:pt x="0" y="0"/>
              </a:moveTo>
              <a:lnTo>
                <a:pt x="844" y="0"/>
              </a:lnTo>
            </a:path>
          </a:pathLst>
        </a:custGeom>
        <a:ln>
          <a:tailEnd type="arrow" w="lg" len="med"/>
        </a:ln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 b="1">
            <a:solidFill>
              <a:schemeClr val="tx1"/>
            </a:solidFill>
            <a:latin typeface="+mn-ea"/>
            <a:ea typeface="+mn-ea"/>
          </a:endParaRPr>
        </a:p>
      </dsp:txBody>
      <dsp:txXfrm>
        <a:off x="2343318" y="2997894"/>
        <a:ext cx="535970" cy="0"/>
      </dsp:txXfrm>
    </dsp:sp>
    <dsp:sp modelId="{D1479B0B-5E18-4F47-9933-37D205AB633B}">
      <dsp:nvSpPr>
        <dsp:cNvPr id="9" name="矩形 8"/>
        <dsp:cNvSpPr/>
      </dsp:nvSpPr>
      <dsp:spPr bwMode="white">
        <a:xfrm>
          <a:off x="13012" y="2298802"/>
          <a:ext cx="2330306" cy="1398184"/>
        </a:xfrm>
        <a:prstGeom prst="rect">
          <a:avLst/>
        </a:prstGeom>
      </dsp:spPr>
      <dsp:style>
        <a:lnRef idx="3">
          <a:schemeClr val="accent1">
            <a:shade val="80000"/>
          </a:schemeClr>
        </a:lnRef>
        <a:fillRef idx="1">
          <a:schemeClr val="lt1"/>
        </a:fillRef>
        <a:effectRef idx="1">
          <a:scrgbClr r="0" g="0" b="0"/>
        </a:effectRef>
        <a:fontRef idx="minor">
          <a:schemeClr val="lt1"/>
        </a:fontRef>
      </dsp:style>
      <dsp:txBody>
        <a:bodyPr lIns="156464" tIns="156464" rIns="156464" bIns="156464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solidFill>
                <a:schemeClr val="dk1"/>
              </a:solidFill>
              <a:latin typeface="+mn-ea"/>
              <a:ea typeface="+mn-ea"/>
            </a:rPr>
            <a:t>胸外按压</a:t>
          </a:r>
          <a:endParaRPr lang="en-US" altLang="zh-CN" b="1" dirty="0">
            <a:solidFill>
              <a:schemeClr val="dk1"/>
            </a:solidFill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altLang="zh-CN" b="1" dirty="0">
              <a:solidFill>
                <a:schemeClr val="dk1"/>
              </a:solidFill>
              <a:latin typeface="+mn-ea"/>
              <a:ea typeface="+mn-ea"/>
            </a:rPr>
            <a:t>C</a:t>
          </a:r>
          <a:endParaRPr lang="zh-CN" altLang="en-US" b="1" dirty="0">
            <a:solidFill>
              <a:schemeClr val="dk1"/>
            </a:solidFill>
            <a:latin typeface="+mn-ea"/>
            <a:ea typeface="+mn-ea"/>
          </a:endParaRPr>
        </a:p>
      </dsp:txBody>
      <dsp:txXfrm>
        <a:off x="13012" y="2298802"/>
        <a:ext cx="2330306" cy="1398184"/>
      </dsp:txXfrm>
    </dsp:sp>
    <dsp:sp modelId="{74271918-08D8-4383-B90A-1464BC8C5A73}">
      <dsp:nvSpPr>
        <dsp:cNvPr id="12" name="任意多边形 11"/>
        <dsp:cNvSpPr/>
      </dsp:nvSpPr>
      <dsp:spPr bwMode="white">
        <a:xfrm>
          <a:off x="5209594" y="2997894"/>
          <a:ext cx="535970" cy="0"/>
        </a:xfrm>
        <a:custGeom>
          <a:avLst/>
          <a:gdLst/>
          <a:ahLst/>
          <a:cxnLst/>
          <a:pathLst>
            <a:path w="844">
              <a:moveTo>
                <a:pt x="0" y="0"/>
              </a:moveTo>
              <a:lnTo>
                <a:pt x="844" y="0"/>
              </a:lnTo>
            </a:path>
          </a:pathLst>
        </a:custGeom>
        <a:ln>
          <a:tailEnd type="arrow" w="lg" len="med"/>
        </a:ln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 b="1">
            <a:solidFill>
              <a:schemeClr val="tx1"/>
            </a:solidFill>
            <a:latin typeface="+mn-ea"/>
            <a:ea typeface="+mn-ea"/>
          </a:endParaRPr>
        </a:p>
      </dsp:txBody>
      <dsp:txXfrm>
        <a:off x="5209594" y="2997894"/>
        <a:ext cx="535970" cy="0"/>
      </dsp:txXfrm>
    </dsp:sp>
    <dsp:sp modelId="{4A7991B6-0B13-4763-9D93-7C7E637A75F3}">
      <dsp:nvSpPr>
        <dsp:cNvPr id="11" name="矩形 10"/>
        <dsp:cNvSpPr/>
      </dsp:nvSpPr>
      <dsp:spPr bwMode="white">
        <a:xfrm>
          <a:off x="2879288" y="2298802"/>
          <a:ext cx="2330306" cy="1398184"/>
        </a:xfrm>
        <a:prstGeom prst="rect">
          <a:avLst/>
        </a:prstGeom>
      </dsp:spPr>
      <dsp:style>
        <a:lnRef idx="3">
          <a:schemeClr val="accent1">
            <a:shade val="80000"/>
          </a:schemeClr>
        </a:lnRef>
        <a:fillRef idx="1">
          <a:schemeClr val="lt1"/>
        </a:fillRef>
        <a:effectRef idx="1">
          <a:scrgbClr r="0" g="0" b="0"/>
        </a:effectRef>
        <a:fontRef idx="minor">
          <a:schemeClr val="lt1"/>
        </a:fontRef>
      </dsp:style>
      <dsp:txBody>
        <a:bodyPr lIns="156464" tIns="156464" rIns="156464" bIns="156464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solidFill>
                <a:schemeClr val="dk1"/>
              </a:solidFill>
              <a:latin typeface="+mn-ea"/>
              <a:ea typeface="+mn-ea"/>
            </a:rPr>
            <a:t>开放气道</a:t>
          </a:r>
          <a:endParaRPr lang="en-US" altLang="zh-CN" b="1" dirty="0">
            <a:solidFill>
              <a:schemeClr val="dk1"/>
            </a:solidFill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altLang="zh-CN" b="1" dirty="0">
              <a:solidFill>
                <a:schemeClr val="dk1"/>
              </a:solidFill>
              <a:latin typeface="+mn-ea"/>
              <a:ea typeface="+mn-ea"/>
            </a:rPr>
            <a:t>A</a:t>
          </a:r>
          <a:endParaRPr lang="zh-CN" altLang="en-US" b="1" dirty="0">
            <a:solidFill>
              <a:schemeClr val="dk1"/>
            </a:solidFill>
            <a:latin typeface="+mn-ea"/>
            <a:ea typeface="+mn-ea"/>
          </a:endParaRPr>
        </a:p>
      </dsp:txBody>
      <dsp:txXfrm>
        <a:off x="2879288" y="2298802"/>
        <a:ext cx="2330306" cy="1398184"/>
      </dsp:txXfrm>
    </dsp:sp>
    <dsp:sp modelId="{BFED79F2-73D3-4AB8-95DD-45928B520B01}">
      <dsp:nvSpPr>
        <dsp:cNvPr id="13" name="矩形 12"/>
        <dsp:cNvSpPr/>
      </dsp:nvSpPr>
      <dsp:spPr bwMode="white">
        <a:xfrm>
          <a:off x="5745565" y="2298802"/>
          <a:ext cx="2330306" cy="1398184"/>
        </a:xfrm>
        <a:prstGeom prst="rect">
          <a:avLst/>
        </a:prstGeom>
      </dsp:spPr>
      <dsp:style>
        <a:lnRef idx="3">
          <a:schemeClr val="accent1">
            <a:shade val="80000"/>
          </a:schemeClr>
        </a:lnRef>
        <a:fillRef idx="1">
          <a:schemeClr val="lt1"/>
        </a:fillRef>
        <a:effectRef idx="1">
          <a:scrgbClr r="0" g="0" b="0"/>
        </a:effectRef>
        <a:fontRef idx="minor">
          <a:schemeClr val="lt1"/>
        </a:fontRef>
      </dsp:style>
      <dsp:txBody>
        <a:bodyPr lIns="156464" tIns="156464" rIns="156464" bIns="156464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CN" altLang="en-US" b="1" dirty="0">
              <a:solidFill>
                <a:schemeClr val="dk1"/>
              </a:solidFill>
              <a:latin typeface="+mn-ea"/>
              <a:ea typeface="+mn-ea"/>
            </a:rPr>
            <a:t>人工呼吸</a:t>
          </a:r>
          <a:br>
            <a:rPr lang="en-US" altLang="zh-CN" b="1" dirty="0">
              <a:solidFill>
                <a:schemeClr val="dk1"/>
              </a:solidFill>
              <a:latin typeface="+mn-ea"/>
              <a:ea typeface="+mn-ea"/>
            </a:rPr>
          </a:br>
          <a:r>
            <a:rPr lang="en-US" altLang="zh-CN" b="1" dirty="0">
              <a:solidFill>
                <a:schemeClr val="dk1"/>
              </a:solidFill>
              <a:latin typeface="+mn-ea"/>
              <a:ea typeface="+mn-ea"/>
            </a:rPr>
            <a:t>B</a:t>
          </a:r>
          <a:endParaRPr lang="zh-CN" altLang="en-US" b="1" dirty="0">
            <a:solidFill>
              <a:schemeClr val="dk1"/>
            </a:solidFill>
            <a:latin typeface="+mn-ea"/>
            <a:ea typeface="+mn-ea"/>
          </a:endParaRPr>
        </a:p>
      </dsp:txBody>
      <dsp:txXfrm>
        <a:off x="5745565" y="2298802"/>
        <a:ext cx="2330306" cy="13981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7719941" cy="6000792"/>
        <a:chOff x="0" y="0"/>
        <a:chExt cx="7719941" cy="6000792"/>
      </a:xfrm>
    </dsp:grpSpPr>
    <dsp:sp modelId="{098897F8-F9A8-4B1D-9ECD-A127FFE230E2}">
      <dsp:nvSpPr>
        <dsp:cNvPr id="3" name="圆角矩形 2"/>
        <dsp:cNvSpPr/>
      </dsp:nvSpPr>
      <dsp:spPr bwMode="white">
        <a:xfrm>
          <a:off x="0" y="0"/>
          <a:ext cx="1692995" cy="695289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3340" tIns="35560" rIns="53340" bIns="355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rPr>
            <a:t>按压要求</a:t>
          </a:r>
        </a:p>
      </dsp:txBody>
      <dsp:txXfrm>
        <a:off x="0" y="0"/>
        <a:ext cx="1692995" cy="695289"/>
      </dsp:txXfrm>
    </dsp:sp>
    <dsp:sp modelId="{323C54FD-2E5F-4D7F-B9DF-7D696DE6D3E5}">
      <dsp:nvSpPr>
        <dsp:cNvPr id="5" name="任意多边形 4"/>
        <dsp:cNvSpPr/>
      </dsp:nvSpPr>
      <dsp:spPr bwMode="white">
        <a:xfrm>
          <a:off x="169300" y="695289"/>
          <a:ext cx="234306" cy="597870"/>
        </a:xfrm>
        <a:custGeom>
          <a:avLst/>
          <a:gdLst/>
          <a:ahLst/>
          <a:cxnLst/>
          <a:pathLst>
            <a:path w="369" h="942">
              <a:moveTo>
                <a:pt x="0" y="0"/>
              </a:moveTo>
              <a:lnTo>
                <a:pt x="0" y="942"/>
              </a:lnTo>
              <a:lnTo>
                <a:pt x="369" y="942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69300" y="695289"/>
        <a:ext cx="234306" cy="597870"/>
      </dsp:txXfrm>
    </dsp:sp>
    <dsp:sp modelId="{EC6EAD00-65D5-4BFB-B54B-73135EBE302D}">
      <dsp:nvSpPr>
        <dsp:cNvPr id="6" name="圆角矩形 5"/>
        <dsp:cNvSpPr/>
      </dsp:nvSpPr>
      <dsp:spPr bwMode="white">
        <a:xfrm>
          <a:off x="403605" y="1018619"/>
          <a:ext cx="5789644" cy="549079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5719" tIns="30480" rIns="45719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上臂伸直，垂直于地，以髋关节为支点</a:t>
          </a:r>
          <a:endParaRPr>
            <a:solidFill>
              <a:schemeClr val="dk1"/>
            </a:solidFill>
          </a:endParaRPr>
        </a:p>
      </dsp:txBody>
      <dsp:txXfrm>
        <a:off x="403605" y="1018619"/>
        <a:ext cx="5789644" cy="549079"/>
      </dsp:txXfrm>
    </dsp:sp>
    <dsp:sp modelId="{96306661-9BA5-4375-BB73-C71815690558}">
      <dsp:nvSpPr>
        <dsp:cNvPr id="7" name="任意多边形 6"/>
        <dsp:cNvSpPr/>
      </dsp:nvSpPr>
      <dsp:spPr bwMode="white">
        <a:xfrm>
          <a:off x="169300" y="695289"/>
          <a:ext cx="234306" cy="1365398"/>
        </a:xfrm>
        <a:custGeom>
          <a:avLst/>
          <a:gdLst/>
          <a:ahLst/>
          <a:cxnLst/>
          <a:pathLst>
            <a:path w="369" h="2150">
              <a:moveTo>
                <a:pt x="0" y="0"/>
              </a:moveTo>
              <a:lnTo>
                <a:pt x="0" y="2150"/>
              </a:lnTo>
              <a:lnTo>
                <a:pt x="369" y="215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69300" y="695289"/>
        <a:ext cx="234306" cy="1365398"/>
      </dsp:txXfrm>
    </dsp:sp>
    <dsp:sp modelId="{F0A58A25-5BE1-41AB-B2F9-52B606E38405}">
      <dsp:nvSpPr>
        <dsp:cNvPr id="8" name="圆角矩形 7"/>
        <dsp:cNvSpPr/>
      </dsp:nvSpPr>
      <dsp:spPr bwMode="white">
        <a:xfrm>
          <a:off x="403605" y="1803755"/>
          <a:ext cx="2834327" cy="513865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45719" tIns="30480" rIns="45719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CN" altLang="en-US" sz="2400" b="1" dirty="0">
              <a:solidFill>
                <a:schemeClr val="dk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按压深度</a:t>
          </a:r>
          <a:r>
            <a:rPr kumimoji="1" lang="en-US" altLang="zh-CN" sz="2400" b="1" dirty="0">
              <a:solidFill>
                <a:schemeClr val="dk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5-6</a:t>
          </a:r>
          <a:r>
            <a:rPr kumimoji="1" lang="zh-CN" altLang="en-US" sz="2400" b="1" dirty="0">
              <a:solidFill>
                <a:schemeClr val="dk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厘米</a:t>
          </a:r>
          <a:endParaRPr>
            <a:solidFill>
              <a:schemeClr val="dk1"/>
            </a:solidFill>
          </a:endParaRPr>
        </a:p>
      </dsp:txBody>
      <dsp:txXfrm>
        <a:off x="403605" y="1803755"/>
        <a:ext cx="2834327" cy="513865"/>
      </dsp:txXfrm>
    </dsp:sp>
    <dsp:sp modelId="{6C33E707-AAEE-48A6-AA3B-5CC64536737A}">
      <dsp:nvSpPr>
        <dsp:cNvPr id="9" name="任意多边形 8"/>
        <dsp:cNvSpPr/>
      </dsp:nvSpPr>
      <dsp:spPr bwMode="white">
        <a:xfrm>
          <a:off x="169300" y="695289"/>
          <a:ext cx="234306" cy="2127913"/>
        </a:xfrm>
        <a:custGeom>
          <a:avLst/>
          <a:gdLst/>
          <a:ahLst/>
          <a:cxnLst/>
          <a:pathLst>
            <a:path w="369" h="3351">
              <a:moveTo>
                <a:pt x="0" y="0"/>
              </a:moveTo>
              <a:lnTo>
                <a:pt x="0" y="3351"/>
              </a:lnTo>
              <a:lnTo>
                <a:pt x="369" y="3351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69300" y="695289"/>
        <a:ext cx="234306" cy="2127913"/>
      </dsp:txXfrm>
    </dsp:sp>
    <dsp:sp modelId="{D2501222-0365-4B83-82E9-C0570CF1AF1A}">
      <dsp:nvSpPr>
        <dsp:cNvPr id="10" name="圆角矩形 9"/>
        <dsp:cNvSpPr/>
      </dsp:nvSpPr>
      <dsp:spPr bwMode="white">
        <a:xfrm>
          <a:off x="403605" y="2580120"/>
          <a:ext cx="3727193" cy="486164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5719" tIns="30480" rIns="45719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CN" altLang="en-US" sz="2400" b="1" dirty="0">
              <a:solidFill>
                <a:schemeClr val="dk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按压频率</a:t>
          </a:r>
          <a:r>
            <a:rPr kumimoji="1" lang="en-US" altLang="zh-CN" sz="2400" b="1" dirty="0">
              <a:solidFill>
                <a:schemeClr val="dk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100~120</a:t>
          </a:r>
          <a:r>
            <a:rPr kumimoji="1" lang="zh-CN" altLang="en-US" sz="2400" b="1" dirty="0">
              <a:solidFill>
                <a:schemeClr val="dk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次</a:t>
          </a:r>
          <a:r>
            <a:rPr kumimoji="1" lang="en-US" altLang="zh-CN" sz="2400" b="1" dirty="0">
              <a:solidFill>
                <a:schemeClr val="dk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/</a:t>
          </a:r>
          <a:r>
            <a:rPr kumimoji="1" lang="zh-CN" altLang="en-US" sz="2400" b="1" dirty="0">
              <a:solidFill>
                <a:schemeClr val="dk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分钟</a:t>
          </a:r>
          <a:endParaRPr>
            <a:solidFill>
              <a:schemeClr val="dk1"/>
            </a:solidFill>
          </a:endParaRPr>
        </a:p>
      </dsp:txBody>
      <dsp:txXfrm>
        <a:off x="403605" y="2580120"/>
        <a:ext cx="3727193" cy="486164"/>
      </dsp:txXfrm>
    </dsp:sp>
    <dsp:sp modelId="{BF2BC303-7E5C-43B2-BB49-F8573CF99210}">
      <dsp:nvSpPr>
        <dsp:cNvPr id="11" name="任意多边形 10"/>
        <dsp:cNvSpPr/>
      </dsp:nvSpPr>
      <dsp:spPr bwMode="white">
        <a:xfrm>
          <a:off x="169300" y="695289"/>
          <a:ext cx="234306" cy="2946710"/>
        </a:xfrm>
        <a:custGeom>
          <a:avLst/>
          <a:gdLst/>
          <a:ahLst/>
          <a:cxnLst/>
          <a:pathLst>
            <a:path w="369" h="4640">
              <a:moveTo>
                <a:pt x="0" y="0"/>
              </a:moveTo>
              <a:lnTo>
                <a:pt x="0" y="4640"/>
              </a:lnTo>
              <a:lnTo>
                <a:pt x="369" y="464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69300" y="695289"/>
        <a:ext cx="234306" cy="2946710"/>
      </dsp:txXfrm>
    </dsp:sp>
    <dsp:sp modelId="{15F12704-6A52-4756-9EE1-2ABFEC40FF1C}">
      <dsp:nvSpPr>
        <dsp:cNvPr id="12" name="圆角矩形 11"/>
        <dsp:cNvSpPr/>
      </dsp:nvSpPr>
      <dsp:spPr bwMode="white">
        <a:xfrm>
          <a:off x="403605" y="3372724"/>
          <a:ext cx="3014618" cy="538549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5719" tIns="30480" rIns="45719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CN" altLang="en-US" sz="2400" b="1" dirty="0">
              <a:solidFill>
                <a:schemeClr val="dk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按压与放松间隔比</a:t>
          </a:r>
          <a:r>
            <a:rPr kumimoji="1" lang="en-US" altLang="zh-CN" sz="2400" b="1" dirty="0">
              <a:solidFill>
                <a:schemeClr val="dk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1:1</a:t>
          </a:r>
          <a:endParaRPr kumimoji="1" lang="zh-CN" altLang="en-US" sz="2400" b="1" dirty="0">
            <a:solidFill>
              <a:schemeClr val="dk1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sp:txBody>
      <dsp:txXfrm>
        <a:off x="403605" y="3372724"/>
        <a:ext cx="3014618" cy="538549"/>
      </dsp:txXfrm>
    </dsp:sp>
    <dsp:sp modelId="{AF8B9CA4-EC7D-4EE9-A206-97D12A299530}">
      <dsp:nvSpPr>
        <dsp:cNvPr id="13" name="任意多边形 12"/>
        <dsp:cNvSpPr/>
      </dsp:nvSpPr>
      <dsp:spPr bwMode="white">
        <a:xfrm>
          <a:off x="169300" y="695289"/>
          <a:ext cx="234306" cy="3754584"/>
        </a:xfrm>
        <a:custGeom>
          <a:avLst/>
          <a:gdLst/>
          <a:ahLst/>
          <a:cxnLst/>
          <a:pathLst>
            <a:path w="369" h="5913">
              <a:moveTo>
                <a:pt x="0" y="0"/>
              </a:moveTo>
              <a:lnTo>
                <a:pt x="0" y="5913"/>
              </a:lnTo>
              <a:lnTo>
                <a:pt x="369" y="5913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69300" y="695289"/>
        <a:ext cx="234306" cy="3754584"/>
      </dsp:txXfrm>
    </dsp:sp>
    <dsp:sp modelId="{E6BF33CD-9668-451E-9E61-7C1AAEF91E03}">
      <dsp:nvSpPr>
        <dsp:cNvPr id="14" name="圆角矩形 13"/>
        <dsp:cNvSpPr/>
      </dsp:nvSpPr>
      <dsp:spPr bwMode="white">
        <a:xfrm>
          <a:off x="403605" y="4214829"/>
          <a:ext cx="3009814" cy="470087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5719" tIns="30480" rIns="45719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CN" altLang="en-US" sz="2400" b="1" dirty="0">
              <a:solidFill>
                <a:schemeClr val="dk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尽量避免按压中断</a:t>
          </a:r>
          <a:endParaRPr>
            <a:solidFill>
              <a:schemeClr val="dk1"/>
            </a:solidFill>
          </a:endParaRPr>
        </a:p>
      </dsp:txBody>
      <dsp:txXfrm>
        <a:off x="403605" y="4214829"/>
        <a:ext cx="3009814" cy="470087"/>
      </dsp:txXfrm>
    </dsp:sp>
    <dsp:sp modelId="{1C1147EA-2C24-442B-AFAF-6DBC2734E98A}">
      <dsp:nvSpPr>
        <dsp:cNvPr id="15" name="任意多边形 14"/>
        <dsp:cNvSpPr/>
      </dsp:nvSpPr>
      <dsp:spPr bwMode="white">
        <a:xfrm>
          <a:off x="169300" y="695289"/>
          <a:ext cx="234306" cy="4556469"/>
        </a:xfrm>
        <a:custGeom>
          <a:avLst/>
          <a:gdLst/>
          <a:ahLst/>
          <a:cxnLst/>
          <a:pathLst>
            <a:path w="369" h="7176">
              <a:moveTo>
                <a:pt x="0" y="0"/>
              </a:moveTo>
              <a:lnTo>
                <a:pt x="0" y="7176"/>
              </a:lnTo>
              <a:lnTo>
                <a:pt x="369" y="7176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69300" y="695289"/>
        <a:ext cx="234306" cy="4556469"/>
      </dsp:txXfrm>
    </dsp:sp>
    <dsp:sp modelId="{47535328-0CCA-47E3-9ACD-E4C62CE9326F}">
      <dsp:nvSpPr>
        <dsp:cNvPr id="16" name="圆角矩形 15"/>
        <dsp:cNvSpPr/>
      </dsp:nvSpPr>
      <dsp:spPr bwMode="white">
        <a:xfrm>
          <a:off x="403605" y="4987098"/>
          <a:ext cx="5442715" cy="529320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5719" tIns="30480" rIns="45719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zh-CN" altLang="en-US" sz="2400" b="1" dirty="0">
              <a:solidFill>
                <a:schemeClr val="dk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每次按压后放松，使胸廓完全回复原状</a:t>
          </a:r>
          <a:endParaRPr>
            <a:solidFill>
              <a:schemeClr val="dk1"/>
            </a:solidFill>
          </a:endParaRPr>
        </a:p>
      </dsp:txBody>
      <dsp:txXfrm>
        <a:off x="403605" y="4987098"/>
        <a:ext cx="5442715" cy="529320"/>
      </dsp:txXfrm>
    </dsp:sp>
    <dsp:sp modelId="{E57479BF-58E9-4E0A-957C-6745D984316F}">
      <dsp:nvSpPr>
        <dsp:cNvPr id="4" name="圆角矩形 3" hidden="1"/>
        <dsp:cNvSpPr/>
      </dsp:nvSpPr>
      <dsp:spPr>
        <a:xfrm>
          <a:off x="0" y="0"/>
          <a:ext cx="338599" cy="695289"/>
        </a:xfrm>
        <a:prstGeom prst="roundRect">
          <a:avLst>
            <a:gd name="adj" fmla="val 10000"/>
          </a:avLst>
        </a:prstGeom>
      </dsp:spPr>
      <dsp:txXfrm>
        <a:off x="0" y="0"/>
        <a:ext cx="338599" cy="695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#5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bkpt" val="endCnv"/>
          <dgm:param type="contDir" val="sameDir"/>
          <dgm:param type="grDir" val="tL"/>
          <dgm:param type="flowDir" val="row"/>
        </dgm:alg>
      </dgm:if>
      <dgm:else name="Name3">
        <dgm:alg type="snake">
          <dgm:param type="bkpt" val="endCnv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dim" val="1D"/>
                <dgm:param type="connRout" val="bend"/>
                <dgm:param type="begPts" val="midR bCtr"/>
                <dgm:param type="endPts" val="midL tCtr"/>
              </dgm:alg>
            </dgm:if>
            <dgm:else name="Name6">
              <dgm:alg type="conn">
                <dgm:param type="dim" val="1D"/>
                <dgm:param type="connRout" val="ben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#8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7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BE299-5F29-4E48-9EB0-C76ABEB15693}" type="datetimeFigureOut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585C4AF4-DDBB-4D7E-9B51-26D0D08620A8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915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915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8B989C5-7948-416B-83DF-EAEC8AD86C5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60419" name="备注占位符 2"/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/>
          <a:lstStyle/>
          <a:p>
            <a:pPr>
              <a:defRPr/>
            </a:pPr>
            <a:endParaRPr lang="zh-CN" altLang="en-US" u="sng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5120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026CD99-CB6C-4DFF-93A6-900AB6FD4DF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68610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6861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3824AF5-0F12-4576-8CF1-4729CDDB888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7475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7475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C3ED969-16A1-4F9F-B0B6-02FEE4D2720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76802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7680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FF4B9A5-6FC0-42FC-A44E-1A3110B92D3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80898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8089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D621C86-FECA-4DFE-ADC1-AB31F064201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82946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829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2851D4B-990F-4D9D-8106-55932BC5DC1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9011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9011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2EE2764-B909-4A82-BFAE-F97A3688764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98306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9830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9725681-F756-4F40-BD34-10DF9902594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02402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10240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4BA0B0-59FD-4EA3-B3E9-6DCA017A2EF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04450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自动体外除颤器（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Automated External Defibrillator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AED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dirty="0"/>
          </a:p>
        </p:txBody>
      </p:sp>
      <p:sp>
        <p:nvSpPr>
          <p:cNvPr id="10445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78994ED-4466-4419-8209-A950A4F3AB8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915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915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8B989C5-7948-416B-83DF-EAEC8AD86C5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09570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0957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39D2372-A542-4245-A471-DE54FD8F84E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07522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0752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712B54-3CAB-480F-9C76-B3DDE9AC4AF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11618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1161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D0A6E3E-CE0E-4DCF-AA9F-65F5E0ABD6A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1571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1571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C0A0D75-8610-4BCC-83AC-D90DEEB82C3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643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4643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96FEB9B-789D-4748-B185-BBB1E4BDBA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915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915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8B989C5-7948-416B-83DF-EAEC8AD86C5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915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915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8B989C5-7948-416B-83DF-EAEC8AD86C5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915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915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8B989C5-7948-416B-83DF-EAEC8AD86C5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915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915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8B989C5-7948-416B-83DF-EAEC8AD86C5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915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915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8B989C5-7948-416B-83DF-EAEC8AD86C5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60419" name="备注占位符 2"/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/>
          <a:lstStyle/>
          <a:p>
            <a:pPr>
              <a:defRPr/>
            </a:pPr>
            <a:endParaRPr lang="zh-CN" altLang="en-US" u="sng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5120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026CD99-CB6C-4DFF-93A6-900AB6FD4DF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55298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5529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34FD296-0F5C-42B4-BC57-DC5E3EC1F0E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文本框 3"/>
          <p:cNvSpPr txBox="1"/>
          <p:nvPr userDrawn="1"/>
        </p:nvSpPr>
        <p:spPr>
          <a:xfrm>
            <a:off x="2368550" y="6630670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2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oleObject" Target="../embeddings/oleObject1.bin"/><Relationship Id="rId7" Type="http://schemas.openxmlformats.org/officeDocument/2006/relationships/image" Target="../media/image37.jpe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hyperlink" Target="http://www.aedsafety.com/lifelinespec.asp" TargetMode="Externa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7" Type="http://schemas.openxmlformats.org/officeDocument/2006/relationships/notesSlide" Target="../notesSlides/notesSlide22.xml"/><Relationship Id="rId16" Type="http://schemas.openxmlformats.org/officeDocument/2006/relationships/vmlDrawing" Target="../drawings/vmlDrawing1.v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41.png"/><Relationship Id="rId13" Type="http://schemas.openxmlformats.org/officeDocument/2006/relationships/image" Target="../media/image40.png"/><Relationship Id="rId12" Type="http://schemas.openxmlformats.org/officeDocument/2006/relationships/oleObject" Target="../embeddings/oleObject3.bin"/><Relationship Id="rId11" Type="http://schemas.openxmlformats.org/officeDocument/2006/relationships/image" Target="../media/image39.png"/><Relationship Id="rId10" Type="http://schemas.openxmlformats.org/officeDocument/2006/relationships/oleObject" Target="../embeddings/oleObject2.bin"/><Relationship Id="rId1" Type="http://schemas.openxmlformats.org/officeDocument/2006/relationships/hyperlink" Target="http://www.aedheart.com/zsam1.asp" TargetMode="External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8"/>
          <p:cNvSpPr txBox="1">
            <a:spLocks noChangeArrowheads="1"/>
          </p:cNvSpPr>
          <p:nvPr/>
        </p:nvSpPr>
        <p:spPr bwMode="auto">
          <a:xfrm>
            <a:off x="1043305" y="1917065"/>
            <a:ext cx="7054850" cy="3355340"/>
          </a:xfrm>
          <a:prstGeom prst="rect">
            <a:avLst/>
          </a:prstGeom>
          <a:noFill/>
          <a:ln>
            <a:noFill/>
          </a:ln>
        </p:spPr>
        <p:txBody>
          <a:bodyPr lIns="91227" tIns="45612" rIns="91227" bIns="45612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Tx/>
              <a:buNone/>
              <a:defRPr/>
            </a:pPr>
            <a:r>
              <a:rPr lang="zh-CN" altLang="en-US" sz="4800" spc="1000" dirty="0">
                <a:sym typeface="+mn-ea"/>
              </a:rPr>
              <a:t>基层多维诊疗思维的实践与创新</a:t>
            </a:r>
            <a:endParaRPr lang="zh-CN" altLang="en-US" sz="4800" spc="1000" dirty="0"/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Tx/>
              <a:buNone/>
              <a:defRPr/>
            </a:pPr>
            <a:endParaRPr lang="en-US" altLang="zh-CN" sz="2400" spc="1000" dirty="0"/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Tx/>
              <a:buNone/>
              <a:defRPr/>
            </a:pPr>
            <a:r>
              <a:rPr lang="en-US" altLang="zh-CN" sz="2400" spc="1000" dirty="0"/>
              <a:t>——</a:t>
            </a:r>
            <a:r>
              <a:rPr lang="zh-CN" altLang="en-US" sz="2400" spc="1000" dirty="0"/>
              <a:t>胡清平主任医师经验交流分享</a:t>
            </a:r>
            <a:endParaRPr lang="zh-CN" altLang="en-US" sz="2400" spc="1000" dirty="0"/>
          </a:p>
        </p:txBody>
      </p:sp>
      <p:pic>
        <p:nvPicPr>
          <p:cNvPr id="4" name="图片 3" descr="微信图片_202506091805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360" y="332740"/>
            <a:ext cx="4155440" cy="6927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08065" y="5272405"/>
            <a:ext cx="30359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0"/>
              <a:t>汇报人：胡清平主任医师</a:t>
            </a:r>
            <a:endParaRPr lang="zh-CN" altLang="en-US" sz="1600" b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3715694" y="476672"/>
            <a:ext cx="1712610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buFontTx/>
              <a:buNone/>
              <a:defRPr kumimoji="1">
                <a:solidFill>
                  <a:schemeClr val="bg1"/>
                </a:solidFill>
                <a:latin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latin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</a:defRPr>
            </a:lvl9pPr>
          </a:lstStyle>
          <a:p>
            <a:pPr>
              <a:defRPr/>
            </a:pPr>
            <a:r>
              <a:rPr lang="zh-CN" altLang="en-US" dirty="0"/>
              <a:t>心搏骤停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79438" y="1387475"/>
            <a:ext cx="8107362" cy="42021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心脏突然停止搏动，瞬间丧失有效泵血功能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血液循环停止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全身各个脏器血液供应在数十秒内完全中断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此时伤病员处于临床死亡阶段，如在数分钟内得不到正确有效抢救，病情将进一步发展至不可逆转生物学死亡。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8"/>
          <p:cNvSpPr txBox="1">
            <a:spLocks noChangeArrowheads="1"/>
          </p:cNvSpPr>
          <p:nvPr/>
        </p:nvSpPr>
        <p:spPr bwMode="auto">
          <a:xfrm>
            <a:off x="1187450" y="2276475"/>
            <a:ext cx="612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1800" b="0">
              <a:ea typeface="宋体" panose="02010600030101010101" pitchFamily="2" charset="-122"/>
            </a:endParaRPr>
          </a:p>
        </p:txBody>
      </p:sp>
      <p:sp>
        <p:nvSpPr>
          <p:cNvPr id="43016" name="矩形 1"/>
          <p:cNvSpPr>
            <a:spLocks noChangeArrowheads="1"/>
          </p:cNvSpPr>
          <p:nvPr/>
        </p:nvSpPr>
        <p:spPr bwMode="auto">
          <a:xfrm>
            <a:off x="2863840" y="470735"/>
            <a:ext cx="3416320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kumimoji="1" lang="zh-CN" altLang="en-US" sz="2800" dirty="0">
                <a:solidFill>
                  <a:schemeClr val="bg1"/>
                </a:solidFill>
              </a:rPr>
              <a:t>院外心搏骤停生存链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27583" y="3429000"/>
            <a:ext cx="7515106" cy="28083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600"/>
              </a:spcAft>
              <a:defRPr/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抢救心搏骤停者的步骤</a:t>
            </a:r>
            <a:endParaRPr lang="en-US" altLang="zh-CN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环节：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尽早识别、求救</a:t>
            </a:r>
            <a:endParaRPr lang="en-US" altLang="zh-CN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en-US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2.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尽早心肺复苏</a:t>
            </a:r>
            <a:endParaRPr lang="en-US" altLang="zh-CN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en-US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3.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尽早电除颤 </a:t>
            </a:r>
            <a:endParaRPr lang="en-US" altLang="zh-CN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en-US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4.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尽早高级生命支持</a:t>
            </a:r>
            <a:endParaRPr lang="en-US" altLang="zh-CN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en-US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5.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心搏骤停后的综合救治</a:t>
            </a:r>
            <a:endParaRPr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4277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09700"/>
            <a:ext cx="75152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8106906" cy="462979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55776" y="548680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应急救护程序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7" y="923575"/>
            <a:ext cx="7773485" cy="501084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4" y="666364"/>
            <a:ext cx="8145012" cy="55252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5" y="575864"/>
            <a:ext cx="7630590" cy="570627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58" y="737812"/>
            <a:ext cx="7049484" cy="538237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5"/>
          <p:cNvSpPr txBox="1">
            <a:spLocks noChangeArrowheads="1"/>
          </p:cNvSpPr>
          <p:nvPr/>
        </p:nvSpPr>
        <p:spPr bwMode="auto">
          <a:xfrm>
            <a:off x="971550" y="1266825"/>
            <a:ext cx="7007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Times New Roman" panose="02020603050405020304" pitchFamily="18" charset="0"/>
              </a:rPr>
              <a:t>如患者无意识、无呼吸，应立即高声呼救。</a:t>
            </a:r>
            <a:endParaRPr lang="en-US" altLang="zh-CN">
              <a:latin typeface="华文楷体" panose="02010600040101010101" pitchFamily="2" charset="-122"/>
              <a:ea typeface="华文楷体" panose="0201060004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684213" y="2095500"/>
            <a:ext cx="5135562" cy="2997200"/>
          </a:xfrm>
          <a:custGeom>
            <a:avLst/>
            <a:gdLst>
              <a:gd name="connsiteX0" fmla="*/ 0 w 4608512"/>
              <a:gd name="connsiteY0" fmla="*/ 381008 h 2286000"/>
              <a:gd name="connsiteX1" fmla="*/ 381008 w 4608512"/>
              <a:gd name="connsiteY1" fmla="*/ 0 h 2286000"/>
              <a:gd name="connsiteX2" fmla="*/ 2688299 w 4608512"/>
              <a:gd name="connsiteY2" fmla="*/ 0 h 2286000"/>
              <a:gd name="connsiteX3" fmla="*/ 2688299 w 4608512"/>
              <a:gd name="connsiteY3" fmla="*/ 0 h 2286000"/>
              <a:gd name="connsiteX4" fmla="*/ 3840427 w 4608512"/>
              <a:gd name="connsiteY4" fmla="*/ 0 h 2286000"/>
              <a:gd name="connsiteX5" fmla="*/ 4227504 w 4608512"/>
              <a:gd name="connsiteY5" fmla="*/ 0 h 2286000"/>
              <a:gd name="connsiteX6" fmla="*/ 4608512 w 4608512"/>
              <a:gd name="connsiteY6" fmla="*/ 381008 h 2286000"/>
              <a:gd name="connsiteX7" fmla="*/ 4608512 w 4608512"/>
              <a:gd name="connsiteY7" fmla="*/ 381000 h 2286000"/>
              <a:gd name="connsiteX8" fmla="*/ 5455971 w 4608512"/>
              <a:gd name="connsiteY8" fmla="*/ 589811 h 2286000"/>
              <a:gd name="connsiteX9" fmla="*/ 4608512 w 4608512"/>
              <a:gd name="connsiteY9" fmla="*/ 952500 h 2286000"/>
              <a:gd name="connsiteX10" fmla="*/ 4608512 w 4608512"/>
              <a:gd name="connsiteY10" fmla="*/ 1904992 h 2286000"/>
              <a:gd name="connsiteX11" fmla="*/ 4227504 w 4608512"/>
              <a:gd name="connsiteY11" fmla="*/ 2286000 h 2286000"/>
              <a:gd name="connsiteX12" fmla="*/ 3840427 w 4608512"/>
              <a:gd name="connsiteY12" fmla="*/ 2286000 h 2286000"/>
              <a:gd name="connsiteX13" fmla="*/ 2688299 w 4608512"/>
              <a:gd name="connsiteY13" fmla="*/ 2286000 h 2286000"/>
              <a:gd name="connsiteX14" fmla="*/ 2688299 w 4608512"/>
              <a:gd name="connsiteY14" fmla="*/ 2286000 h 2286000"/>
              <a:gd name="connsiteX15" fmla="*/ 381008 w 4608512"/>
              <a:gd name="connsiteY15" fmla="*/ 2286000 h 2286000"/>
              <a:gd name="connsiteX16" fmla="*/ 0 w 4608512"/>
              <a:gd name="connsiteY16" fmla="*/ 1904992 h 2286000"/>
              <a:gd name="connsiteX17" fmla="*/ 0 w 4608512"/>
              <a:gd name="connsiteY17" fmla="*/ 952500 h 2286000"/>
              <a:gd name="connsiteX18" fmla="*/ 0 w 4608512"/>
              <a:gd name="connsiteY18" fmla="*/ 381000 h 2286000"/>
              <a:gd name="connsiteX19" fmla="*/ 0 w 4608512"/>
              <a:gd name="connsiteY19" fmla="*/ 381000 h 2286000"/>
              <a:gd name="connsiteX20" fmla="*/ 0 w 4608512"/>
              <a:gd name="connsiteY20" fmla="*/ 381008 h 2286000"/>
              <a:gd name="connsiteX0-1" fmla="*/ 0 w 5455971"/>
              <a:gd name="connsiteY0-2" fmla="*/ 381008 h 2286000"/>
              <a:gd name="connsiteX1-3" fmla="*/ 381008 w 5455971"/>
              <a:gd name="connsiteY1-4" fmla="*/ 0 h 2286000"/>
              <a:gd name="connsiteX2-5" fmla="*/ 2688299 w 5455971"/>
              <a:gd name="connsiteY2-6" fmla="*/ 0 h 2286000"/>
              <a:gd name="connsiteX3-7" fmla="*/ 2688299 w 5455971"/>
              <a:gd name="connsiteY3-8" fmla="*/ 0 h 2286000"/>
              <a:gd name="connsiteX4-9" fmla="*/ 3840427 w 5455971"/>
              <a:gd name="connsiteY4-10" fmla="*/ 0 h 2286000"/>
              <a:gd name="connsiteX5-11" fmla="*/ 4227504 w 5455971"/>
              <a:gd name="connsiteY5-12" fmla="*/ 0 h 2286000"/>
              <a:gd name="connsiteX6-13" fmla="*/ 4608512 w 5455971"/>
              <a:gd name="connsiteY6-14" fmla="*/ 381008 h 2286000"/>
              <a:gd name="connsiteX7-15" fmla="*/ 4608512 w 5455971"/>
              <a:gd name="connsiteY7-16" fmla="*/ 381000 h 2286000"/>
              <a:gd name="connsiteX8-17" fmla="*/ 5455971 w 5455971"/>
              <a:gd name="connsiteY8-18" fmla="*/ 589811 h 2286000"/>
              <a:gd name="connsiteX9-19" fmla="*/ 4608512 w 5455971"/>
              <a:gd name="connsiteY9-20" fmla="*/ 720489 h 2286000"/>
              <a:gd name="connsiteX10-21" fmla="*/ 4608512 w 5455971"/>
              <a:gd name="connsiteY10-22" fmla="*/ 1904992 h 2286000"/>
              <a:gd name="connsiteX11-23" fmla="*/ 4227504 w 5455971"/>
              <a:gd name="connsiteY11-24" fmla="*/ 2286000 h 2286000"/>
              <a:gd name="connsiteX12-25" fmla="*/ 3840427 w 5455971"/>
              <a:gd name="connsiteY12-26" fmla="*/ 2286000 h 2286000"/>
              <a:gd name="connsiteX13-27" fmla="*/ 2688299 w 5455971"/>
              <a:gd name="connsiteY13-28" fmla="*/ 2286000 h 2286000"/>
              <a:gd name="connsiteX14-29" fmla="*/ 2688299 w 5455971"/>
              <a:gd name="connsiteY14-30" fmla="*/ 2286000 h 2286000"/>
              <a:gd name="connsiteX15-31" fmla="*/ 381008 w 5455971"/>
              <a:gd name="connsiteY15-32" fmla="*/ 2286000 h 2286000"/>
              <a:gd name="connsiteX16-33" fmla="*/ 0 w 5455971"/>
              <a:gd name="connsiteY16-34" fmla="*/ 1904992 h 2286000"/>
              <a:gd name="connsiteX17-35" fmla="*/ 0 w 5455971"/>
              <a:gd name="connsiteY17-36" fmla="*/ 952500 h 2286000"/>
              <a:gd name="connsiteX18-37" fmla="*/ 0 w 5455971"/>
              <a:gd name="connsiteY18-38" fmla="*/ 381000 h 2286000"/>
              <a:gd name="connsiteX19-39" fmla="*/ 0 w 5455971"/>
              <a:gd name="connsiteY19-40" fmla="*/ 381000 h 2286000"/>
              <a:gd name="connsiteX20-41" fmla="*/ 0 w 5455971"/>
              <a:gd name="connsiteY20-42" fmla="*/ 381008 h 2286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5455971" h="2286000">
                <a:moveTo>
                  <a:pt x="0" y="381008"/>
                </a:moveTo>
                <a:cubicBezTo>
                  <a:pt x="0" y="170583"/>
                  <a:pt x="170583" y="0"/>
                  <a:pt x="381008" y="0"/>
                </a:cubicBezTo>
                <a:lnTo>
                  <a:pt x="2688299" y="0"/>
                </a:lnTo>
                <a:lnTo>
                  <a:pt x="2688299" y="0"/>
                </a:lnTo>
                <a:lnTo>
                  <a:pt x="3840427" y="0"/>
                </a:lnTo>
                <a:lnTo>
                  <a:pt x="4227504" y="0"/>
                </a:lnTo>
                <a:cubicBezTo>
                  <a:pt x="4437929" y="0"/>
                  <a:pt x="4608512" y="170583"/>
                  <a:pt x="4608512" y="381008"/>
                </a:cubicBezTo>
                <a:lnTo>
                  <a:pt x="4608512" y="381000"/>
                </a:lnTo>
                <a:lnTo>
                  <a:pt x="5455971" y="589811"/>
                </a:lnTo>
                <a:lnTo>
                  <a:pt x="4608512" y="720489"/>
                </a:lnTo>
                <a:lnTo>
                  <a:pt x="4608512" y="1904992"/>
                </a:lnTo>
                <a:cubicBezTo>
                  <a:pt x="4608512" y="2115417"/>
                  <a:pt x="4437929" y="2286000"/>
                  <a:pt x="4227504" y="2286000"/>
                </a:cubicBezTo>
                <a:lnTo>
                  <a:pt x="3840427" y="2286000"/>
                </a:lnTo>
                <a:lnTo>
                  <a:pt x="2688299" y="2286000"/>
                </a:lnTo>
                <a:lnTo>
                  <a:pt x="2688299" y="2286000"/>
                </a:lnTo>
                <a:lnTo>
                  <a:pt x="381008" y="2286000"/>
                </a:lnTo>
                <a:cubicBezTo>
                  <a:pt x="170583" y="2286000"/>
                  <a:pt x="0" y="2115417"/>
                  <a:pt x="0" y="1904992"/>
                </a:cubicBezTo>
                <a:lnTo>
                  <a:pt x="0" y="952500"/>
                </a:lnTo>
                <a:lnTo>
                  <a:pt x="0" y="381000"/>
                </a:lnTo>
                <a:lnTo>
                  <a:pt x="0" y="381000"/>
                </a:lnTo>
                <a:lnTo>
                  <a:pt x="0" y="381008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快来人啊，这里有人晕倒了。</a:t>
            </a:r>
            <a:endParaRPr lang="en-US" altLang="zh-CN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我是红十字救护员。</a:t>
            </a:r>
            <a:endParaRPr lang="zh-CN" altLang="en-US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请帮忙拨打急救电话。</a:t>
            </a:r>
            <a:endParaRPr lang="zh-CN" altLang="en-US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如有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AED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，请取来。</a:t>
            </a:r>
            <a:endParaRPr lang="zh-CN" altLang="en-US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谁会急救，过来帮忙！</a:t>
            </a:r>
            <a:endParaRPr lang="zh-CN" altLang="en-US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" name="组合 6"/>
          <p:cNvGrpSpPr/>
          <p:nvPr/>
        </p:nvGrpSpPr>
        <p:grpSpPr>
          <a:xfrm>
            <a:off x="3023257" y="313429"/>
            <a:ext cx="3240360" cy="662480"/>
            <a:chOff x="3138618" y="256"/>
            <a:chExt cx="1798002" cy="10788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矩形 7"/>
            <p:cNvSpPr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700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7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 algn="ctr" defTabSz="844550" eaLnBrk="0" hangingPunct="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zh-CN" altLang="en-US" dirty="0">
                  <a:latin typeface="+mn-ea"/>
                </a:rPr>
                <a:t>呼叫、求救</a:t>
              </a:r>
              <a:endParaRPr lang="zh-CN" altLang="en-US" dirty="0">
                <a:latin typeface="+mn-ea"/>
              </a:endParaRPr>
            </a:p>
          </p:txBody>
        </p:sp>
      </p:grpSp>
      <p:pic>
        <p:nvPicPr>
          <p:cNvPr id="66565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297113"/>
            <a:ext cx="3121025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595313"/>
            <a:ext cx="7175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333625" y="692150"/>
            <a:ext cx="387826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dirty="0">
                <a:latin typeface="+mj-ea"/>
              </a:rPr>
              <a:t>思考</a:t>
            </a:r>
            <a:r>
              <a:rPr lang="en-US" altLang="zh-CN" dirty="0">
                <a:latin typeface="+mj-ea"/>
              </a:rPr>
              <a:t>:</a:t>
            </a:r>
            <a:r>
              <a:rPr lang="zh-CN" altLang="en-US" dirty="0">
                <a:latin typeface="+mj-ea"/>
              </a:rPr>
              <a:t>如何拨打急救电话</a:t>
            </a:r>
            <a:endParaRPr lang="zh-CN" altLang="en-US" dirty="0"/>
          </a:p>
        </p:txBody>
      </p:sp>
      <p:pic>
        <p:nvPicPr>
          <p:cNvPr id="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9"/>
          <a:stretch>
            <a:fillRect/>
          </a:stretch>
        </p:blipFill>
        <p:spPr bwMode="auto">
          <a:xfrm>
            <a:off x="1908175" y="1628775"/>
            <a:ext cx="5129213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86000" y="3188935"/>
            <a:ext cx="45720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44550" eaLnBrk="0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tx1"/>
                </a:solidFill>
                <a:latin typeface="+mn-ea"/>
              </a:rPr>
              <a:t>拨打急救电话时交流的内容</a:t>
            </a:r>
            <a:endParaRPr lang="zh-CN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088" y="1428750"/>
            <a:ext cx="7600950" cy="45862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>
            <a:spAutoFit/>
          </a:bodyPr>
          <a:lstStyle/>
          <a:p>
            <a:pPr marL="457200" indent="-4572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呼救者的姓名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事件发生的地点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伤病员的主要表现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事件发生的过程、伤害性质，严重程度等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伤病员人数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现场所采取的急救措施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呼救者应等待接线员示意后才可挂断电话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zh-CN" alt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CN" i="1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zh-CN" altLang="en-US" i="1" dirty="0">
                <a:solidFill>
                  <a:srgbClr val="00CC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u="sng" dirty="0">
                <a:solidFill>
                  <a:srgbClr val="C00000"/>
                </a:solidFill>
                <a:latin typeface="+mn-ea"/>
                <a:ea typeface="+mn-ea"/>
              </a:rPr>
              <a:t>一定保持电话畅通！！！</a:t>
            </a:r>
            <a:endParaRPr lang="zh-CN" altLang="en-US" u="sng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300" y="623887"/>
            <a:ext cx="8153400" cy="56102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Box 8"/>
          <p:cNvSpPr txBox="1">
            <a:spLocks noChangeArrowheads="1"/>
          </p:cNvSpPr>
          <p:nvPr/>
        </p:nvSpPr>
        <p:spPr bwMode="auto">
          <a:xfrm>
            <a:off x="0" y="2357438"/>
            <a:ext cx="3419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27" tIns="45612" rIns="91227" bIns="45612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</a:pPr>
            <a:r>
              <a:rPr lang="zh-CN" altLang="en-US" sz="4000">
                <a:solidFill>
                  <a:schemeClr val="bg1"/>
                </a:solidFill>
                <a:latin typeface="微软雅黑" panose="020B0503020204020204" pitchFamily="34" charset="-122"/>
              </a:rPr>
              <a:t>目录</a:t>
            </a:r>
            <a:endParaRPr lang="zh-CN" altLang="en-US" sz="400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146" name="WordArt 20"/>
          <p:cNvSpPr>
            <a:spLocks noChangeArrowheads="1" noChangeShapeType="1" noTextEdit="1"/>
          </p:cNvSpPr>
          <p:nvPr/>
        </p:nvSpPr>
        <p:spPr bwMode="auto">
          <a:xfrm>
            <a:off x="3571875" y="1643063"/>
            <a:ext cx="214313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zh-CN" altLang="en-US" sz="3600">
              <a:solidFill>
                <a:srgbClr val="FF33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3275330" y="1268730"/>
            <a:ext cx="5712460" cy="48964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eaLnBrk="1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  <a:sym typeface="+mn-ea"/>
              </a:rPr>
              <a:t>一、破局：</a:t>
            </a:r>
            <a:r>
              <a:rPr lang="zh-CN" altLang="en-US" sz="1600" b="0" dirty="0">
                <a:latin typeface="微软雅黑" panose="020B0503020204020204" pitchFamily="34" charset="-122"/>
                <a:sym typeface="+mn-ea"/>
              </a:rPr>
              <a:t>逆向思维破解疑难误诊</a:t>
            </a:r>
            <a:r>
              <a:rPr lang="en-US" altLang="zh-CN" sz="1600" b="0" dirty="0">
                <a:latin typeface="微软雅黑" panose="020B0503020204020204" pitchFamily="34" charset="-122"/>
                <a:sym typeface="+mn-ea"/>
              </a:rPr>
              <a:t>——</a:t>
            </a:r>
            <a:r>
              <a:rPr lang="zh-CN" altLang="en-US" sz="1600" b="0" dirty="0">
                <a:latin typeface="微软雅黑" panose="020B0503020204020204" pitchFamily="34" charset="-122"/>
                <a:sym typeface="+mn-ea"/>
              </a:rPr>
              <a:t>躯体化障碍案例</a:t>
            </a:r>
            <a:endParaRPr lang="en-US" altLang="zh-CN" sz="1600" b="0" dirty="0">
              <a:latin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  <a:sym typeface="+mn-ea"/>
              </a:rPr>
              <a:t>二、担当：</a:t>
            </a:r>
            <a:r>
              <a:rPr lang="zh-CN" altLang="en-US" sz="1600" b="0" dirty="0">
                <a:latin typeface="微软雅黑" panose="020B0503020204020204" pitchFamily="34" charset="-122"/>
                <a:sym typeface="+mn-ea"/>
              </a:rPr>
              <a:t>急危重症的早期识别与应急处置</a:t>
            </a:r>
            <a:endParaRPr lang="zh-CN" altLang="en-US" sz="1600" b="0" dirty="0">
              <a:latin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0" dirty="0">
                <a:latin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1600" b="0" dirty="0">
                <a:latin typeface="微软雅黑" panose="020B0503020204020204" pitchFamily="34" charset="-122"/>
                <a:sym typeface="+mn-ea"/>
              </a:rPr>
              <a:t>案例：</a:t>
            </a:r>
            <a:r>
              <a:rPr lang="en-US" altLang="zh-CN" sz="1600" b="0" dirty="0">
                <a:latin typeface="微软雅黑" panose="020B0503020204020204" pitchFamily="34" charset="-122"/>
                <a:sym typeface="+mn-ea"/>
              </a:rPr>
              <a:t>78</a:t>
            </a:r>
            <a:r>
              <a:rPr lang="zh-CN" altLang="en-US" sz="1600" b="0" dirty="0">
                <a:latin typeface="微软雅黑" panose="020B0503020204020204" pitchFamily="34" charset="-122"/>
                <a:sym typeface="+mn-ea"/>
              </a:rPr>
              <a:t>岁急性左心衰的早期识别与风险决策</a:t>
            </a:r>
            <a:endParaRPr lang="en-US" altLang="zh-CN" sz="1600" b="0" dirty="0">
              <a:latin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</a:rPr>
              <a:t>三、溯源：</a:t>
            </a:r>
            <a:r>
              <a:rPr lang="zh-CN" altLang="en-US" sz="1600" b="0" dirty="0">
                <a:latin typeface="微软雅黑" panose="020B0503020204020204" pitchFamily="34" charset="-122"/>
              </a:rPr>
              <a:t>流行病学调查指导临床——顽固性咳嗽案例</a:t>
            </a:r>
            <a:endParaRPr lang="en-US" altLang="zh-CN" sz="1800" b="0" dirty="0">
              <a:latin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</a:rPr>
              <a:t>四、创新：</a:t>
            </a:r>
            <a:r>
              <a:rPr lang="zh-CN" altLang="en-US" sz="1600" b="0" dirty="0">
                <a:latin typeface="微软雅黑" panose="020B0503020204020204" pitchFamily="34" charset="-122"/>
              </a:rPr>
              <a:t>优化经典方案提升疗效</a:t>
            </a:r>
            <a:r>
              <a:rPr lang="en-US" altLang="zh-CN" sz="1600" b="0" dirty="0">
                <a:latin typeface="微软雅黑" panose="020B0503020204020204" pitchFamily="34" charset="-122"/>
              </a:rPr>
              <a:t>——</a:t>
            </a:r>
            <a:r>
              <a:rPr lang="zh-CN" altLang="en-US" sz="1600" b="0" dirty="0">
                <a:latin typeface="微软雅黑" panose="020B0503020204020204" pitchFamily="34" charset="-122"/>
              </a:rPr>
              <a:t>菌痢治疗新方案</a:t>
            </a:r>
            <a:endParaRPr lang="en-US" altLang="zh-CN" sz="1600" b="0" dirty="0">
              <a:latin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</a:rPr>
              <a:t>五、前瞻：</a:t>
            </a:r>
            <a:r>
              <a:rPr lang="zh-CN" altLang="en-US" sz="1600" b="0" dirty="0">
                <a:latin typeface="微软雅黑" panose="020B0503020204020204" pitchFamily="34" charset="-122"/>
              </a:rPr>
              <a:t>调研精准实施健康教育</a:t>
            </a:r>
            <a:r>
              <a:rPr lang="en-US" altLang="zh-CN" sz="1600" b="0" dirty="0">
                <a:latin typeface="微软雅黑" panose="020B0503020204020204" pitchFamily="34" charset="-122"/>
              </a:rPr>
              <a:t>——</a:t>
            </a:r>
            <a:r>
              <a:rPr lang="zh-CN" altLang="en-US" sz="1600" b="0" dirty="0">
                <a:latin typeface="微软雅黑" panose="020B0503020204020204" pitchFamily="34" charset="-122"/>
              </a:rPr>
              <a:t>大学生健康调研</a:t>
            </a:r>
            <a:endParaRPr lang="en-US" altLang="zh-CN" sz="1600" b="0" dirty="0">
              <a:latin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</a:rPr>
              <a:t>六、疏导：</a:t>
            </a:r>
            <a:r>
              <a:rPr lang="zh-CN" altLang="en-US" sz="1600" b="0" dirty="0">
                <a:latin typeface="微软雅黑" panose="020B0503020204020204" pitchFamily="34" charset="-122"/>
              </a:rPr>
              <a:t>创新模式化解矛盾</a:t>
            </a:r>
            <a:r>
              <a:rPr lang="en-US" altLang="zh-CN" sz="1600" b="0" dirty="0">
                <a:latin typeface="微软雅黑" panose="020B0503020204020204" pitchFamily="34" charset="-122"/>
              </a:rPr>
              <a:t>——</a:t>
            </a:r>
            <a:r>
              <a:rPr lang="zh-CN" altLang="en-US" sz="1600" b="0" dirty="0">
                <a:latin typeface="微软雅黑" panose="020B0503020204020204" pitchFamily="34" charset="-122"/>
              </a:rPr>
              <a:t>糖尿病健康教育处方</a:t>
            </a:r>
            <a:endParaRPr lang="en-US" altLang="zh-CN" sz="1600" b="0" dirty="0">
              <a:latin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微软雅黑" panose="020B0503020204020204" pitchFamily="34" charset="-122"/>
              </a:rPr>
              <a:t>七、总结与启示</a:t>
            </a:r>
            <a:endParaRPr lang="zh-CN" altLang="en-US" sz="1800" dirty="0">
              <a:latin typeface="微软雅黑" panose="020B0503020204020204" pitchFamily="34" charset="-122"/>
            </a:endParaRPr>
          </a:p>
        </p:txBody>
      </p:sp>
      <p:sp>
        <p:nvSpPr>
          <p:cNvPr id="6148" name="WordArt 20"/>
          <p:cNvSpPr>
            <a:spLocks noChangeArrowheads="1" noChangeShapeType="1" noTextEdit="1"/>
          </p:cNvSpPr>
          <p:nvPr/>
        </p:nvSpPr>
        <p:spPr bwMode="auto">
          <a:xfrm>
            <a:off x="3571875" y="2357438"/>
            <a:ext cx="3048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zh-CN" altLang="en-US" sz="3600">
              <a:solidFill>
                <a:srgbClr val="FF33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6149" name="WordArt 20"/>
          <p:cNvSpPr>
            <a:spLocks noChangeArrowheads="1" noChangeShapeType="1" noTextEdit="1"/>
          </p:cNvSpPr>
          <p:nvPr/>
        </p:nvSpPr>
        <p:spPr bwMode="auto">
          <a:xfrm>
            <a:off x="3571875" y="3143250"/>
            <a:ext cx="3048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zh-CN" altLang="en-US" sz="3600">
              <a:solidFill>
                <a:srgbClr val="FF33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15986" y="1708150"/>
            <a:ext cx="2055813" cy="341632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zh-CN" altLang="en-US" sz="6600" dirty="0">
                <a:latin typeface="+mj-ea"/>
                <a:ea typeface="+mj-ea"/>
              </a:rPr>
              <a:t>目</a:t>
            </a:r>
            <a:endParaRPr lang="en-US" altLang="zh-CN" sz="6600" dirty="0">
              <a:latin typeface="+mj-ea"/>
              <a:ea typeface="+mj-ea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zh-CN" altLang="en-US" sz="6600" dirty="0">
                <a:latin typeface="+mj-ea"/>
                <a:ea typeface="+mj-ea"/>
              </a:rPr>
              <a:t>录</a:t>
            </a:r>
            <a:endParaRPr lang="zh-CN" altLang="en-US" sz="4000" dirty="0">
              <a:latin typeface="+mj-ea"/>
              <a:ea typeface="+mj-ea"/>
            </a:endParaRPr>
          </a:p>
        </p:txBody>
      </p:sp>
      <p:pic>
        <p:nvPicPr>
          <p:cNvPr id="3" name="图片 2" descr="微信图片_202506091805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360" y="332740"/>
            <a:ext cx="4155440" cy="6927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0"/>
          <p:cNvSpPr/>
          <p:nvPr/>
        </p:nvSpPr>
        <p:spPr>
          <a:xfrm>
            <a:off x="2807555" y="323722"/>
            <a:ext cx="3713636" cy="927567"/>
          </a:xfrm>
          <a:prstGeom prst="roundRect">
            <a:avLst/>
          </a:prstGeom>
          <a:solidFill>
            <a:srgbClr val="E8200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schemeClr val="bg1"/>
                </a:solidFill>
              </a:rPr>
              <a:t>现场心肺复苏程序及操作技术</a:t>
            </a:r>
            <a:endParaRPr lang="zh-CN" altLang="en-US" dirty="0"/>
          </a:p>
        </p:txBody>
      </p:sp>
      <p:graphicFrame>
        <p:nvGraphicFramePr>
          <p:cNvPr id="2" name="图示 1"/>
          <p:cNvGraphicFramePr/>
          <p:nvPr/>
        </p:nvGraphicFramePr>
        <p:xfrm>
          <a:off x="605818" y="1221912"/>
          <a:ext cx="8075240" cy="406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3" name="组合 21"/>
          <p:cNvGrpSpPr/>
          <p:nvPr/>
        </p:nvGrpSpPr>
        <p:grpSpPr bwMode="auto">
          <a:xfrm>
            <a:off x="3348038" y="5130800"/>
            <a:ext cx="2746375" cy="1225550"/>
            <a:chOff x="3319699" y="3134096"/>
            <a:chExt cx="1046249" cy="1222368"/>
          </a:xfrm>
        </p:grpSpPr>
        <p:sp>
          <p:nvSpPr>
            <p:cNvPr id="65541" name="任意多边形 50"/>
            <p:cNvSpPr>
              <a:spLocks noChangeArrowheads="1"/>
            </p:cNvSpPr>
            <p:nvPr/>
          </p:nvSpPr>
          <p:spPr bwMode="auto">
            <a:xfrm>
              <a:off x="3319699" y="3134096"/>
              <a:ext cx="1046249" cy="1222368"/>
            </a:xfrm>
            <a:custGeom>
              <a:avLst/>
              <a:gdLst>
                <a:gd name="T0" fmla="*/ 0 w 1221940"/>
                <a:gd name="T1" fmla="*/ 0 h 1221940"/>
                <a:gd name="T2" fmla="*/ 54796 w 1221940"/>
                <a:gd name="T3" fmla="*/ 0 h 1221940"/>
                <a:gd name="T4" fmla="*/ 54796 w 1221940"/>
                <a:gd name="T5" fmla="*/ 1230529 h 1221940"/>
                <a:gd name="T6" fmla="*/ 0 w 1221940"/>
                <a:gd name="T7" fmla="*/ 1230529 h 1221940"/>
                <a:gd name="T8" fmla="*/ 0 w 1221940"/>
                <a:gd name="T9" fmla="*/ 0 h 12219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1940"/>
                <a:gd name="T16" fmla="*/ 0 h 1221940"/>
                <a:gd name="T17" fmla="*/ 1221940 w 1221940"/>
                <a:gd name="T18" fmla="*/ 1221940 h 12219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1940" h="1221940">
                  <a:moveTo>
                    <a:pt x="0" y="0"/>
                  </a:moveTo>
                  <a:lnTo>
                    <a:pt x="1221940" y="0"/>
                  </a:lnTo>
                  <a:lnTo>
                    <a:pt x="1221940" y="1221940"/>
                  </a:lnTo>
                  <a:lnTo>
                    <a:pt x="0" y="122194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/>
              </a:stretch>
            </a:blipFill>
            <a:ln w="25400">
              <a:solidFill>
                <a:srgbClr val="FFFFFF"/>
              </a:solidFill>
              <a:miter lim="800000"/>
            </a:ln>
          </p:spPr>
          <p:txBody>
            <a:bodyPr lIns="38100" tIns="38100" rIns="38100" bIns="38100" anchor="ctr"/>
            <a:lstStyle>
              <a:lvl1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defTabSz="44450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defTabSz="44450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defTabSz="44450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defTabSz="44450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1000" b="0">
                  <a:solidFill>
                    <a:srgbClr val="FFFFFF"/>
                  </a:solidFill>
                  <a:latin typeface="Calibri" panose="020F0502020204030204" charset="0"/>
                </a:rPr>
                <a:t> </a:t>
              </a:r>
              <a:endParaRPr lang="en-US" altLang="zh-CN" sz="1000" b="0">
                <a:solidFill>
                  <a:srgbClr val="FFFFFF"/>
                </a:solidFill>
                <a:latin typeface="Calibri" panose="020F0502020204030204" charset="0"/>
              </a:endParaRPr>
            </a:p>
          </p:txBody>
        </p:sp>
        <p:sp>
          <p:nvSpPr>
            <p:cNvPr id="65542" name="Rectangle 19"/>
            <p:cNvSpPr>
              <a:spLocks noChangeArrowheads="1"/>
            </p:cNvSpPr>
            <p:nvPr/>
          </p:nvSpPr>
          <p:spPr bwMode="auto">
            <a:xfrm>
              <a:off x="3346914" y="3179609"/>
              <a:ext cx="928694" cy="1176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altLang="zh-CN" sz="6000">
                  <a:solidFill>
                    <a:schemeClr val="bg1"/>
                  </a:solidFill>
                </a:rPr>
                <a:t>C-A-B</a:t>
              </a:r>
              <a:endParaRPr lang="zh-CN" altLang="en-US" sz="6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52" name="Rectangle 19"/>
          <p:cNvSpPr>
            <a:spLocks noChangeArrowheads="1"/>
          </p:cNvSpPr>
          <p:nvPr/>
        </p:nvSpPr>
        <p:spPr bwMode="auto">
          <a:xfrm>
            <a:off x="1205809" y="730180"/>
            <a:ext cx="6750566" cy="584775"/>
          </a:xfrm>
          <a:prstGeom prst="rect">
            <a:avLst/>
          </a:prstGeom>
          <a:noFill/>
          <a:ln w="9525">
            <a:noFill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CN" altLang="en-US" sz="3200" dirty="0"/>
              <a:t>成人、儿童、婴儿心肺复苏操作步骤</a:t>
            </a:r>
            <a:endParaRPr lang="zh-CN" altLang="en-US" sz="3200" dirty="0"/>
          </a:p>
        </p:txBody>
      </p:sp>
      <p:grpSp>
        <p:nvGrpSpPr>
          <p:cNvPr id="2" name="组合 18"/>
          <p:cNvGrpSpPr/>
          <p:nvPr/>
        </p:nvGrpSpPr>
        <p:grpSpPr bwMode="auto">
          <a:xfrm>
            <a:off x="4873625" y="1925638"/>
            <a:ext cx="2746375" cy="1225550"/>
            <a:chOff x="3319699" y="3134096"/>
            <a:chExt cx="1046249" cy="1222368"/>
          </a:xfrm>
        </p:grpSpPr>
        <p:sp>
          <p:nvSpPr>
            <p:cNvPr id="99332" name="任意多边形 50"/>
            <p:cNvSpPr>
              <a:spLocks noChangeArrowheads="1"/>
            </p:cNvSpPr>
            <p:nvPr/>
          </p:nvSpPr>
          <p:spPr bwMode="auto">
            <a:xfrm>
              <a:off x="3319699" y="3134096"/>
              <a:ext cx="1046249" cy="1222368"/>
            </a:xfrm>
            <a:custGeom>
              <a:avLst/>
              <a:gdLst>
                <a:gd name="T0" fmla="*/ 0 w 1221940"/>
                <a:gd name="T1" fmla="*/ 0 h 1221940"/>
                <a:gd name="T2" fmla="*/ 54796 w 1221940"/>
                <a:gd name="T3" fmla="*/ 0 h 1221940"/>
                <a:gd name="T4" fmla="*/ 54796 w 1221940"/>
                <a:gd name="T5" fmla="*/ 1230529 h 1221940"/>
                <a:gd name="T6" fmla="*/ 0 w 1221940"/>
                <a:gd name="T7" fmla="*/ 1230529 h 1221940"/>
                <a:gd name="T8" fmla="*/ 0 w 1221940"/>
                <a:gd name="T9" fmla="*/ 0 h 12219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1940"/>
                <a:gd name="T16" fmla="*/ 0 h 1221940"/>
                <a:gd name="T17" fmla="*/ 1221940 w 1221940"/>
                <a:gd name="T18" fmla="*/ 1221940 h 12219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1940" h="1221940">
                  <a:moveTo>
                    <a:pt x="0" y="0"/>
                  </a:moveTo>
                  <a:lnTo>
                    <a:pt x="1221940" y="0"/>
                  </a:lnTo>
                  <a:lnTo>
                    <a:pt x="1221940" y="1221940"/>
                  </a:lnTo>
                  <a:lnTo>
                    <a:pt x="0" y="122194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1"/>
              <a:srcRect/>
              <a:stretch>
                <a:fillRect/>
              </a:stretch>
            </a:blipFill>
            <a:ln w="25400">
              <a:solidFill>
                <a:srgbClr val="FFFFFF"/>
              </a:solidFill>
              <a:miter lim="800000"/>
            </a:ln>
          </p:spPr>
          <p:txBody>
            <a:bodyPr lIns="38100" tIns="38100" rIns="38100" bIns="38100" anchor="ctr"/>
            <a:lstStyle>
              <a:lvl1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defTabSz="44450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defTabSz="44450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defTabSz="44450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defTabSz="44450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1000" b="0">
                  <a:solidFill>
                    <a:srgbClr val="FFFFFF"/>
                  </a:solidFill>
                  <a:latin typeface="Calibri" panose="020F0502020204030204" charset="0"/>
                </a:rPr>
                <a:t> </a:t>
              </a:r>
              <a:endParaRPr lang="en-US" altLang="zh-CN" sz="1000" b="0">
                <a:solidFill>
                  <a:srgbClr val="FFFFFF"/>
                </a:solidFill>
                <a:latin typeface="Calibri" panose="020F0502020204030204" charset="0"/>
              </a:endParaRPr>
            </a:p>
          </p:txBody>
        </p:sp>
        <p:sp>
          <p:nvSpPr>
            <p:cNvPr id="99333" name="Rectangle 19"/>
            <p:cNvSpPr>
              <a:spLocks noChangeArrowheads="1"/>
            </p:cNvSpPr>
            <p:nvPr/>
          </p:nvSpPr>
          <p:spPr bwMode="auto">
            <a:xfrm>
              <a:off x="3365814" y="3134096"/>
              <a:ext cx="928694" cy="1176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altLang="zh-CN" sz="6000">
                  <a:solidFill>
                    <a:schemeClr val="bg1"/>
                  </a:solidFill>
                </a:rPr>
                <a:t>C-A-B</a:t>
              </a:r>
              <a:endParaRPr lang="zh-CN" altLang="en-US" sz="6000">
                <a:solidFill>
                  <a:schemeClr val="bg1"/>
                </a:solidFill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1095375" y="1954213"/>
            <a:ext cx="341630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CN" altLang="en-US" sz="3600" b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成人</a:t>
            </a:r>
            <a:endParaRPr lang="en-US" altLang="zh-CN" sz="3600" b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eaLnBrk="0" hangingPunct="0">
              <a:defRPr/>
            </a:pPr>
            <a:r>
              <a:rPr lang="zh-CN" altLang="en-US" sz="3600" b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（青春期以后）</a:t>
            </a:r>
            <a:endParaRPr lang="zh-CN" altLang="en-US" sz="3600" b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71500" y="3735388"/>
            <a:ext cx="4338638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CN" altLang="en-US" sz="3600" b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儿童、婴儿</a:t>
            </a:r>
            <a:endParaRPr lang="en-US" altLang="zh-CN" sz="3600" b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eaLnBrk="0" hangingPunct="0">
              <a:defRPr/>
            </a:pPr>
            <a:r>
              <a:rPr lang="zh-CN" altLang="en-US" sz="3600" b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（亦适用于淹溺者）</a:t>
            </a:r>
            <a:endParaRPr lang="zh-CN" altLang="en-US" sz="3600" b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" name="组合 23"/>
          <p:cNvGrpSpPr/>
          <p:nvPr/>
        </p:nvGrpSpPr>
        <p:grpSpPr bwMode="auto">
          <a:xfrm>
            <a:off x="4910138" y="3706813"/>
            <a:ext cx="2746375" cy="1225550"/>
            <a:chOff x="3319699" y="3134096"/>
            <a:chExt cx="1046249" cy="1222368"/>
          </a:xfrm>
        </p:grpSpPr>
        <p:sp>
          <p:nvSpPr>
            <p:cNvPr id="25" name="任意多边形 50"/>
            <p:cNvSpPr/>
            <p:nvPr/>
          </p:nvSpPr>
          <p:spPr>
            <a:xfrm>
              <a:off x="3319699" y="3134096"/>
              <a:ext cx="1046249" cy="1222368"/>
            </a:xfrm>
            <a:custGeom>
              <a:avLst/>
              <a:gdLst>
                <a:gd name="connsiteX0" fmla="*/ 0 w 1221940"/>
                <a:gd name="connsiteY0" fmla="*/ 0 h 1221940"/>
                <a:gd name="connsiteX1" fmla="*/ 1221940 w 1221940"/>
                <a:gd name="connsiteY1" fmla="*/ 0 h 1221940"/>
                <a:gd name="connsiteX2" fmla="*/ 1221940 w 1221940"/>
                <a:gd name="connsiteY2" fmla="*/ 1221940 h 1221940"/>
                <a:gd name="connsiteX3" fmla="*/ 0 w 1221940"/>
                <a:gd name="connsiteY3" fmla="*/ 1221940 h 1221940"/>
                <a:gd name="connsiteX4" fmla="*/ 0 w 1221940"/>
                <a:gd name="connsiteY4" fmla="*/ 0 h 1221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940" h="1221940">
                  <a:moveTo>
                    <a:pt x="0" y="0"/>
                  </a:moveTo>
                  <a:lnTo>
                    <a:pt x="1221940" y="0"/>
                  </a:lnTo>
                  <a:lnTo>
                    <a:pt x="1221940" y="1221940"/>
                  </a:lnTo>
                  <a:lnTo>
                    <a:pt x="0" y="122194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1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a:blip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 lIns="38100" tIns="38100" rIns="38100" bIns="38100" anchor="ctr"/>
            <a:lstStyle>
              <a:lvl1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4445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4445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4445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4445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1000" b="0">
                  <a:solidFill>
                    <a:srgbClr val="FFFFFF"/>
                  </a:solidFill>
                  <a:latin typeface="Calibri" panose="020F0502020204030204" charset="0"/>
                </a:rPr>
                <a:t> </a:t>
              </a:r>
              <a:endParaRPr lang="en-US" altLang="zh-CN" sz="1000" b="0">
                <a:solidFill>
                  <a:srgbClr val="FFFFFF"/>
                </a:solidFill>
                <a:latin typeface="Calibri" panose="020F0502020204030204" charset="0"/>
              </a:endParaRPr>
            </a:p>
          </p:txBody>
        </p:sp>
        <p:sp>
          <p:nvSpPr>
            <p:cNvPr id="99338" name="Rectangle 19"/>
            <p:cNvSpPr>
              <a:spLocks noChangeArrowheads="1"/>
            </p:cNvSpPr>
            <p:nvPr/>
          </p:nvSpPr>
          <p:spPr bwMode="auto">
            <a:xfrm>
              <a:off x="3365814" y="3216011"/>
              <a:ext cx="928694" cy="1013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altLang="zh-CN" sz="6000">
                  <a:solidFill>
                    <a:schemeClr val="bg1"/>
                  </a:solidFill>
                </a:rPr>
                <a:t>A-B-C</a:t>
              </a:r>
              <a:endParaRPr lang="zh-CN" altLang="en-US" sz="6000">
                <a:solidFill>
                  <a:schemeClr val="bg1"/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475656" y="5435169"/>
            <a:ext cx="6180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</a:t>
            </a:r>
            <a:r>
              <a:rPr lang="zh-CN" altLang="en-US" dirty="0"/>
              <a:t>胸外按压  </a:t>
            </a:r>
            <a:r>
              <a:rPr lang="en-US" altLang="zh-CN" dirty="0"/>
              <a:t>A</a:t>
            </a:r>
            <a:r>
              <a:rPr lang="zh-CN" altLang="en-US" dirty="0"/>
              <a:t>开放气道  </a:t>
            </a:r>
            <a:r>
              <a:rPr lang="en-US" altLang="zh-CN" dirty="0"/>
              <a:t>B</a:t>
            </a:r>
            <a:r>
              <a:rPr lang="zh-CN" altLang="en-US" dirty="0"/>
              <a:t>人工呼吸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27"/>
          <p:cNvSpPr/>
          <p:nvPr/>
        </p:nvSpPr>
        <p:spPr>
          <a:xfrm>
            <a:off x="1428728" y="5286388"/>
            <a:ext cx="6624638" cy="92869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仰卧在坚硬的平面上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" name="组合 26"/>
          <p:cNvGrpSpPr/>
          <p:nvPr/>
        </p:nvGrpSpPr>
        <p:grpSpPr>
          <a:xfrm>
            <a:off x="3418929" y="567442"/>
            <a:ext cx="2449017" cy="629158"/>
            <a:chOff x="3138618" y="256"/>
            <a:chExt cx="1798002" cy="1078801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9" name="矩形 28"/>
            <p:cNvSpPr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700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7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 algn="ctr" defTabSz="844550" eaLnBrk="0" hangingPunct="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zh-CN" altLang="en-US" dirty="0">
                  <a:solidFill>
                    <a:schemeClr val="tx1"/>
                  </a:solidFill>
                  <a:latin typeface="+mn-ea"/>
                </a:rPr>
                <a:t>心肺复苏体位</a:t>
              </a:r>
              <a:endParaRPr lang="zh-CN" altLang="en-US" dirty="0">
                <a:solidFill>
                  <a:schemeClr val="tx1"/>
                </a:solidFill>
                <a:latin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3042" y="1571612"/>
            <a:ext cx="6223531" cy="3457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3607586" y="304810"/>
            <a:ext cx="2071702" cy="914400"/>
            <a:chOff x="3138618" y="-488841"/>
            <a:chExt cx="1798002" cy="1567898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矩形 10"/>
            <p:cNvSpPr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700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7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138618" y="-488841"/>
              <a:ext cx="1798002" cy="115897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dirty="0">
                  <a:solidFill>
                    <a:schemeClr val="tx1"/>
                  </a:solidFill>
                </a:rPr>
                <a:t>救护员位置</a:t>
              </a:r>
              <a:endParaRPr lang="en-US" altLang="zh-CN" dirty="0">
                <a:solidFill>
                  <a:schemeClr val="tx1"/>
                </a:solidFill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5736" y="1265970"/>
            <a:ext cx="4983529" cy="3996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文本框 7"/>
          <p:cNvSpPr txBox="1"/>
          <p:nvPr/>
        </p:nvSpPr>
        <p:spPr>
          <a:xfrm>
            <a:off x="2771800" y="5661248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患者一侧，近胸部部位</a:t>
            </a:r>
            <a:endParaRPr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5" name="组合 16"/>
          <p:cNvGrpSpPr/>
          <p:nvPr/>
        </p:nvGrpSpPr>
        <p:grpSpPr bwMode="auto">
          <a:xfrm>
            <a:off x="2470150" y="946150"/>
            <a:ext cx="4203700" cy="3929063"/>
            <a:chOff x="2428860" y="1142984"/>
            <a:chExt cx="4968875" cy="4930775"/>
          </a:xfrm>
        </p:grpSpPr>
        <p:pic>
          <p:nvPicPr>
            <p:cNvPr id="72706" name="Picture 2" descr="suckingthoraxwoundA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60" y="1142984"/>
              <a:ext cx="4968875" cy="493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07" name="Oval 8"/>
            <p:cNvSpPr>
              <a:spLocks noChangeArrowheads="1"/>
            </p:cNvSpPr>
            <p:nvPr/>
          </p:nvSpPr>
          <p:spPr bwMode="auto">
            <a:xfrm>
              <a:off x="4889474" y="3143251"/>
              <a:ext cx="209550" cy="503238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en-US">
                <a:ea typeface="宋体" panose="02010600030101010101" pitchFamily="2" charset="-122"/>
              </a:endParaRPr>
            </a:p>
          </p:txBody>
        </p:sp>
      </p:grpSp>
      <p:grpSp>
        <p:nvGrpSpPr>
          <p:cNvPr id="72708" name="Group 11"/>
          <p:cNvGrpSpPr/>
          <p:nvPr/>
        </p:nvGrpSpPr>
        <p:grpSpPr bwMode="auto">
          <a:xfrm>
            <a:off x="3797300" y="2613025"/>
            <a:ext cx="1657350" cy="287338"/>
            <a:chOff x="2562" y="2069"/>
            <a:chExt cx="1044" cy="181"/>
          </a:xfrm>
        </p:grpSpPr>
        <p:sp>
          <p:nvSpPr>
            <p:cNvPr id="72709" name="Oval 5"/>
            <p:cNvSpPr>
              <a:spLocks noChangeArrowheads="1"/>
            </p:cNvSpPr>
            <p:nvPr/>
          </p:nvSpPr>
          <p:spPr bwMode="auto">
            <a:xfrm>
              <a:off x="2562" y="2069"/>
              <a:ext cx="182" cy="18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72710" name="Oval 6"/>
            <p:cNvSpPr>
              <a:spLocks noChangeArrowheads="1"/>
            </p:cNvSpPr>
            <p:nvPr/>
          </p:nvSpPr>
          <p:spPr bwMode="auto">
            <a:xfrm>
              <a:off x="3424" y="2069"/>
              <a:ext cx="182" cy="18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en-US">
                <a:ea typeface="宋体" panose="02010600030101010101" pitchFamily="2" charset="-122"/>
              </a:endParaRPr>
            </a:p>
          </p:txBody>
        </p:sp>
      </p:grpSp>
      <p:sp>
        <p:nvSpPr>
          <p:cNvPr id="104457" name="Rectangle 3"/>
          <p:cNvSpPr>
            <a:spLocks noChangeArrowheads="1"/>
          </p:cNvSpPr>
          <p:nvPr/>
        </p:nvSpPr>
        <p:spPr bwMode="auto">
          <a:xfrm>
            <a:off x="2354263" y="4906963"/>
            <a:ext cx="4572000" cy="1384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defRPr/>
            </a:pPr>
            <a:endParaRPr kumimoji="1" lang="en-US" altLang="zh-CN" dirty="0">
              <a:solidFill>
                <a:srgbClr val="C00000"/>
              </a:solidFill>
              <a:latin typeface="+mj-ea"/>
              <a:ea typeface="+mj-ea"/>
            </a:endParaRPr>
          </a:p>
          <a:p>
            <a:pPr algn="ctr">
              <a:defRPr/>
            </a:pPr>
            <a:r>
              <a:rPr kumimoji="1" lang="zh-CN" altLang="en-US" dirty="0">
                <a:latin typeface="+mj-ea"/>
                <a:ea typeface="+mj-ea"/>
              </a:rPr>
              <a:t>胸部正中、两乳头连线水平</a:t>
            </a:r>
            <a:endParaRPr kumimoji="1" lang="zh-CN" altLang="en-US" dirty="0">
              <a:latin typeface="+mj-ea"/>
              <a:ea typeface="+mj-ea"/>
            </a:endParaRPr>
          </a:p>
          <a:p>
            <a:pPr algn="ctr">
              <a:defRPr/>
            </a:pPr>
            <a:r>
              <a:rPr kumimoji="1" lang="zh-CN" altLang="en-US" dirty="0">
                <a:solidFill>
                  <a:srgbClr val="C00000"/>
                </a:solidFill>
                <a:latin typeface="+mj-ea"/>
                <a:ea typeface="+mj-ea"/>
              </a:rPr>
              <a:t>（胸骨下半部）</a:t>
            </a:r>
            <a:endParaRPr kumimoji="1" lang="zh-CN" altLang="en-US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72712" name="Line 4"/>
          <p:cNvSpPr>
            <a:spLocks noChangeShapeType="1"/>
          </p:cNvSpPr>
          <p:nvPr/>
        </p:nvSpPr>
        <p:spPr bwMode="auto">
          <a:xfrm>
            <a:off x="2473325" y="2781300"/>
            <a:ext cx="4340225" cy="0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" name="组合 16"/>
          <p:cNvGrpSpPr/>
          <p:nvPr/>
        </p:nvGrpSpPr>
        <p:grpSpPr>
          <a:xfrm>
            <a:off x="1838301" y="321825"/>
            <a:ext cx="5616624" cy="632699"/>
            <a:chOff x="3195455" y="-7258"/>
            <a:chExt cx="1975272" cy="108487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矩形 17"/>
            <p:cNvSpPr/>
            <p:nvPr/>
          </p:nvSpPr>
          <p:spPr>
            <a:xfrm>
              <a:off x="3221970" y="-1186"/>
              <a:ext cx="1948757" cy="1078801"/>
            </a:xfrm>
            <a:prstGeom prst="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699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699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195455" y="-7258"/>
              <a:ext cx="1975272" cy="107880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 algn="ctr"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dirty="0">
                  <a:solidFill>
                    <a:schemeClr val="tx1"/>
                  </a:solidFill>
                </a:rPr>
                <a:t>成人胸外按压部位</a:t>
              </a:r>
              <a:endParaRPr lang="en-US" altLang="zh-CN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" name="直接箭头连接符 4"/>
          <p:cNvCxnSpPr/>
          <p:nvPr/>
        </p:nvCxnSpPr>
        <p:spPr>
          <a:xfrm>
            <a:off x="4646613" y="2879725"/>
            <a:ext cx="0" cy="24526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8939" y="1697028"/>
            <a:ext cx="5433541" cy="3589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组合 9"/>
          <p:cNvGrpSpPr/>
          <p:nvPr/>
        </p:nvGrpSpPr>
        <p:grpSpPr>
          <a:xfrm>
            <a:off x="3347578" y="627067"/>
            <a:ext cx="2448843" cy="629158"/>
            <a:chOff x="3138618" y="256"/>
            <a:chExt cx="1798003" cy="10788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矩形 10"/>
            <p:cNvSpPr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700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7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138619" y="256"/>
              <a:ext cx="1798002" cy="10788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dirty="0">
                  <a:solidFill>
                    <a:schemeClr val="bg1"/>
                  </a:solidFill>
                </a:rPr>
                <a:t>胸外按压手法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3732" name="组合 12"/>
          <p:cNvGrpSpPr/>
          <p:nvPr/>
        </p:nvGrpSpPr>
        <p:grpSpPr bwMode="auto">
          <a:xfrm>
            <a:off x="250825" y="1697038"/>
            <a:ext cx="3327400" cy="3690937"/>
            <a:chOff x="407770" y="1319719"/>
            <a:chExt cx="3327231" cy="3691322"/>
          </a:xfrm>
        </p:grpSpPr>
        <p:pic>
          <p:nvPicPr>
            <p:cNvPr id="73733" name="图片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770" y="1319719"/>
              <a:ext cx="3327231" cy="3691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椭圆 14"/>
            <p:cNvSpPr>
              <a:spLocks noChangeArrowheads="1"/>
            </p:cNvSpPr>
            <p:nvPr/>
          </p:nvSpPr>
          <p:spPr bwMode="auto">
            <a:xfrm>
              <a:off x="1360222" y="3980647"/>
              <a:ext cx="1422328" cy="468361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6209" tIns="48103" rIns="96209" bIns="48103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kern="0" dirty="0">
                  <a:solidFill>
                    <a:prstClr val="white"/>
                  </a:solidFill>
                  <a:latin typeface="微软雅黑" panose="020B0503020204020204" pitchFamily="34" charset="-122"/>
                </a:rPr>
                <a:t>手部着力   部位</a:t>
              </a:r>
              <a:endParaRPr lang="zh-CN" altLang="en-US" sz="1900" kern="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403648" y="5567178"/>
            <a:ext cx="974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掌根</a:t>
            </a:r>
            <a:endParaRPr lang="zh-CN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1628775"/>
            <a:ext cx="42973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图示 6"/>
          <p:cNvGraphicFramePr/>
          <p:nvPr/>
        </p:nvGraphicFramePr>
        <p:xfrm>
          <a:off x="308440" y="260071"/>
          <a:ext cx="7719941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/>
          <p:cNvGrpSpPr/>
          <p:nvPr/>
        </p:nvGrpSpPr>
        <p:grpSpPr>
          <a:xfrm>
            <a:off x="2879242" y="362434"/>
            <a:ext cx="3528392" cy="629158"/>
            <a:chOff x="3138618" y="256"/>
            <a:chExt cx="1798002" cy="10788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矩形 5"/>
            <p:cNvSpPr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700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7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+mj-ea"/>
                </a:rPr>
                <a:t>儿童胸外按压</a:t>
              </a:r>
              <a:endParaRPr lang="zh-CN" altLang="en-US" dirty="0">
                <a:latin typeface="+mj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192530" y="4221480"/>
            <a:ext cx="7099935" cy="186118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hangingPunct="0"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部位与成人相同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 eaLnBrk="0" hangingPunct="0"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用单掌或双掌按压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 eaLnBrk="0" hangingPunct="0"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深度至少为</a:t>
            </a:r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胸廓前后径的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1/3</a:t>
            </a:r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（约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5</a:t>
            </a:r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厘米）</a:t>
            </a:r>
            <a:endParaRPr lang="en-US" altLang="zh-CN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 eaLnBrk="0" hangingPunct="0"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频率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100~120 </a:t>
            </a:r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次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分钟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786" y="1414861"/>
            <a:ext cx="3545825" cy="2662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3" y="1414861"/>
            <a:ext cx="3644660" cy="2662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/>
          <p:cNvGrpSpPr/>
          <p:nvPr/>
        </p:nvGrpSpPr>
        <p:grpSpPr>
          <a:xfrm>
            <a:off x="2735226" y="362434"/>
            <a:ext cx="3551286" cy="629158"/>
            <a:chOff x="3138618" y="256"/>
            <a:chExt cx="1798002" cy="10788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矩形 5"/>
            <p:cNvSpPr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700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7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+mj-ea"/>
                </a:rPr>
                <a:t>婴儿胸外按压</a:t>
              </a:r>
              <a:endParaRPr lang="zh-CN" altLang="en-US" dirty="0">
                <a:latin typeface="+mj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284663" y="1812925"/>
            <a:ext cx="4598987" cy="361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采用双指按压法</a:t>
            </a:r>
            <a:endParaRPr lang="en-US" altLang="zh-CN" sz="2700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中指、无名指并拢</a:t>
            </a:r>
            <a:endParaRPr lang="en-US" altLang="zh-CN" sz="2700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部位在胸部正中、两乳头连线下方水平</a:t>
            </a:r>
            <a:endParaRPr lang="en-US" altLang="zh-CN" sz="2700" dirty="0">
              <a:solidFill>
                <a:schemeClr val="tx1">
                  <a:lumMod val="95000"/>
                  <a:lumOff val="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深度至少为</a:t>
            </a:r>
            <a:r>
              <a:rPr lang="zh-CN" altLang="en-US" sz="27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胸廓前后径的</a:t>
            </a:r>
            <a:r>
              <a:rPr lang="en-US" altLang="zh-CN" sz="27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1/3</a:t>
            </a:r>
            <a:r>
              <a:rPr lang="zh-CN" altLang="en-US" sz="27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（约</a:t>
            </a:r>
            <a:r>
              <a:rPr lang="en-US" altLang="zh-CN" sz="27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27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厘米）</a:t>
            </a:r>
            <a:endParaRPr lang="zh-CN" altLang="en-US" sz="27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频率</a:t>
            </a:r>
            <a:r>
              <a:rPr lang="en-US" altLang="zh-CN" sz="27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100~120</a:t>
            </a:r>
            <a:r>
              <a:rPr lang="zh-CN" altLang="en-US" sz="27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次</a:t>
            </a:r>
            <a:r>
              <a:rPr lang="en-US" altLang="zh-CN" sz="27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27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分钟 </a:t>
            </a:r>
            <a:endParaRPr lang="zh-CN" altLang="en-US" sz="2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58" y="1812925"/>
            <a:ext cx="3407983" cy="3474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组合 11"/>
          <p:cNvGrpSpPr/>
          <p:nvPr/>
        </p:nvGrpSpPr>
        <p:grpSpPr bwMode="auto">
          <a:xfrm>
            <a:off x="1885241" y="4941888"/>
            <a:ext cx="5538787" cy="460375"/>
            <a:chOff x="2047092" y="5667603"/>
            <a:chExt cx="5359556" cy="461676"/>
          </a:xfrm>
        </p:grpSpPr>
        <p:sp>
          <p:nvSpPr>
            <p:cNvPr id="79875" name="TextBox 9"/>
            <p:cNvSpPr txBox="1">
              <a:spLocks noChangeArrowheads="1"/>
            </p:cNvSpPr>
            <p:nvPr/>
          </p:nvSpPr>
          <p:spPr bwMode="auto">
            <a:xfrm>
              <a:off x="2047092" y="5667603"/>
              <a:ext cx="1395842" cy="46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400">
                  <a:latin typeface="华文楷体" panose="02010600040101010101" pitchFamily="2" charset="-122"/>
                  <a:ea typeface="华文楷体" panose="02010600040101010101" pitchFamily="2" charset="-122"/>
                </a:rPr>
                <a:t>观察异物</a:t>
              </a:r>
              <a:endPara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79876" name="TextBox 10"/>
            <p:cNvSpPr txBox="1">
              <a:spLocks noChangeArrowheads="1"/>
            </p:cNvSpPr>
            <p:nvPr/>
          </p:nvSpPr>
          <p:spPr bwMode="auto">
            <a:xfrm>
              <a:off x="5716537" y="5667603"/>
              <a:ext cx="1690111" cy="46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400">
                  <a:latin typeface="华文楷体" panose="02010600040101010101" pitchFamily="2" charset="-122"/>
                  <a:ea typeface="华文楷体" panose="02010600040101010101" pitchFamily="2" charset="-122"/>
                </a:rPr>
                <a:t>侧头取异物</a:t>
              </a:r>
              <a:endPara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3" name="组合 9"/>
          <p:cNvGrpSpPr/>
          <p:nvPr/>
        </p:nvGrpSpPr>
        <p:grpSpPr>
          <a:xfrm>
            <a:off x="2843251" y="370037"/>
            <a:ext cx="3492958" cy="629158"/>
            <a:chOff x="3138618" y="256"/>
            <a:chExt cx="1798002" cy="10788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矩形 10"/>
            <p:cNvSpPr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700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7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+mj-ea"/>
                </a:rPr>
                <a:t>检查、清理口腔异物</a:t>
              </a:r>
              <a:endParaRPr lang="zh-CN" altLang="en-US" dirty="0">
                <a:solidFill>
                  <a:schemeClr val="bg1"/>
                </a:solidFill>
                <a:latin typeface="+mj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499" y="1766999"/>
            <a:ext cx="3600400" cy="2983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915" y="1790155"/>
            <a:ext cx="3531501" cy="2960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组合 26"/>
          <p:cNvGrpSpPr/>
          <p:nvPr/>
        </p:nvGrpSpPr>
        <p:grpSpPr bwMode="auto">
          <a:xfrm>
            <a:off x="209550" y="500063"/>
            <a:ext cx="3505200" cy="645658"/>
            <a:chOff x="-3670" y="523529"/>
            <a:chExt cx="2413898" cy="576704"/>
          </a:xfrm>
        </p:grpSpPr>
        <p:sp>
          <p:nvSpPr>
            <p:cNvPr id="48131" name="TextBox 8"/>
            <p:cNvSpPr txBox="1">
              <a:spLocks noChangeArrowheads="1"/>
            </p:cNvSpPr>
            <p:nvPr/>
          </p:nvSpPr>
          <p:spPr bwMode="auto">
            <a:xfrm>
              <a:off x="-3670" y="525108"/>
              <a:ext cx="612449" cy="575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27" tIns="45612" rIns="91227" bIns="45612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Clr>
                  <a:srgbClr val="00B0F0"/>
                </a:buClr>
              </a:pPr>
              <a:r>
                <a:rPr lang="en-US" altLang="zh-CN" sz="3600">
                  <a:solidFill>
                    <a:schemeClr val="bg1"/>
                  </a:solidFill>
                  <a:latin typeface="微软雅黑" panose="020B0503020204020204" pitchFamily="34" charset="-122"/>
                </a:rPr>
                <a:t>1</a:t>
              </a:r>
              <a:endParaRPr lang="zh-CN" altLang="en-US" sz="360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688358" y="523529"/>
              <a:ext cx="1721870" cy="5427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大黑_GBK" pitchFamily="65" charset="-122"/>
                  <a:ea typeface="方正大黑_GBK" pitchFamily="65" charset="-122"/>
                </a:rPr>
                <a:t> 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>
          <a:xfrm>
            <a:off x="214313" y="1143000"/>
            <a:ext cx="7405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331278" y="260985"/>
            <a:ext cx="7488237" cy="9036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eaLnBrk="1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  <a:sym typeface="+mn-ea"/>
              </a:rPr>
              <a:t>破局：</a:t>
            </a:r>
            <a:r>
              <a:rPr lang="zh-CN" altLang="en-US" sz="2000" b="0" dirty="0">
                <a:latin typeface="微软雅黑" panose="020B0503020204020204" pitchFamily="34" charset="-122"/>
                <a:sym typeface="+mn-ea"/>
              </a:rPr>
              <a:t>逆向思维破解疑难误诊</a:t>
            </a:r>
            <a:r>
              <a:rPr lang="en-US" altLang="zh-CN" sz="2000" b="0" dirty="0">
                <a:latin typeface="微软雅黑" panose="020B0503020204020204" pitchFamily="34" charset="-122"/>
                <a:sym typeface="+mn-ea"/>
              </a:rPr>
              <a:t>——</a:t>
            </a:r>
            <a:r>
              <a:rPr lang="zh-CN" altLang="en-US" sz="2000" b="0" dirty="0">
                <a:latin typeface="微软雅黑" panose="020B0503020204020204" pitchFamily="34" charset="-122"/>
                <a:sym typeface="+mn-ea"/>
              </a:rPr>
              <a:t>躯体化障碍案例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215" y="1412875"/>
            <a:ext cx="2616200" cy="3987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 sz="2000"/>
              <a:t>病例概况与诊疗困境</a:t>
            </a:r>
            <a:endParaRPr lang="zh-CN" altLang="en-US" sz="2000"/>
          </a:p>
        </p:txBody>
      </p:sp>
      <p:sp>
        <p:nvSpPr>
          <p:cNvPr id="5" name="文本框 4"/>
          <p:cNvSpPr txBox="1"/>
          <p:nvPr/>
        </p:nvSpPr>
        <p:spPr>
          <a:xfrm>
            <a:off x="1691640" y="1917065"/>
            <a:ext cx="6440805" cy="46615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患者基本信息：</a:t>
            </a:r>
            <a:endParaRPr lang="zh-CN" altLang="en-US" sz="180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男，</a:t>
            </a:r>
            <a:r>
              <a:rPr lang="en-US" altLang="zh-CN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47</a:t>
            </a: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岁，企业家</a:t>
            </a:r>
            <a:endParaRPr lang="zh-CN" altLang="en-US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主诉：间断头晕、恶心、呕吐半年，再发</a:t>
            </a:r>
            <a:r>
              <a:rPr lang="en-US" altLang="zh-CN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分钟</a:t>
            </a:r>
            <a:endParaRPr lang="zh-CN" altLang="en-US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既往诊疗经过：</a:t>
            </a:r>
            <a:endParaRPr lang="zh-CN" altLang="en-US" sz="180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多次于武汉多家三甲医院就诊</a:t>
            </a:r>
            <a:endParaRPr lang="zh-CN" altLang="en-US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曾诊断：颈椎病、高血压、脑供血不足、</a:t>
            </a:r>
            <a:r>
              <a:rPr lang="en-US" altLang="zh-CN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TIA</a:t>
            </a:r>
            <a:endParaRPr lang="en-US" altLang="zh-CN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治疗均效果不佳</a:t>
            </a:r>
            <a:endParaRPr lang="zh-CN" altLang="en-US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关键临床特征：</a:t>
            </a:r>
            <a:endParaRPr lang="zh-CN" altLang="en-US" sz="180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症状突发突止，突发时伴喷射性呕吐</a:t>
            </a:r>
            <a:endParaRPr lang="zh-CN" altLang="en-US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查体：精神紧张、面红、四肢微颤，无神经系统定位体征</a:t>
            </a:r>
            <a:endParaRPr lang="zh-CN" altLang="en-US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影像学：颈椎退行性变，但无法解释症状动态变化</a:t>
            </a:r>
            <a:endParaRPr lang="zh-CN" altLang="en-US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285809" y="1481019"/>
            <a:ext cx="5214974" cy="3627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ngle"/>
            <a:contourClr>
              <a:srgbClr val="969696"/>
            </a:contourClr>
          </a:sp3d>
        </p:spPr>
      </p:pic>
      <p:grpSp>
        <p:nvGrpSpPr>
          <p:cNvPr id="81922" name="Group 10"/>
          <p:cNvGrpSpPr/>
          <p:nvPr/>
        </p:nvGrpSpPr>
        <p:grpSpPr bwMode="auto">
          <a:xfrm>
            <a:off x="3347864" y="2304777"/>
            <a:ext cx="4572000" cy="3457575"/>
            <a:chOff x="2416" y="1706"/>
            <a:chExt cx="2880" cy="2178"/>
          </a:xfrm>
        </p:grpSpPr>
        <p:sp>
          <p:nvSpPr>
            <p:cNvPr id="62474" name="Line 11"/>
            <p:cNvSpPr>
              <a:spLocks noChangeShapeType="1"/>
            </p:cNvSpPr>
            <p:nvPr/>
          </p:nvSpPr>
          <p:spPr bwMode="auto">
            <a:xfrm>
              <a:off x="3002" y="1706"/>
              <a:ext cx="0" cy="2042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/>
            <a:lstStyle/>
            <a:p>
              <a:pPr eaLnBrk="0" hangingPunct="0">
                <a:defRPr/>
              </a:pPr>
              <a:endParaRPr lang="zh-CN" altLang="en-US"/>
            </a:p>
          </p:txBody>
        </p:sp>
        <p:sp>
          <p:nvSpPr>
            <p:cNvPr id="62475" name="Line 12"/>
            <p:cNvSpPr>
              <a:spLocks noChangeShapeType="1"/>
            </p:cNvSpPr>
            <p:nvPr/>
          </p:nvSpPr>
          <p:spPr bwMode="auto">
            <a:xfrm>
              <a:off x="2416" y="3748"/>
              <a:ext cx="288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/>
            <a:lstStyle/>
            <a:p>
              <a:pPr eaLnBrk="0" hangingPunct="0">
                <a:defRPr/>
              </a:pPr>
              <a:endParaRPr lang="zh-CN" altLang="en-US"/>
            </a:p>
          </p:txBody>
        </p:sp>
        <p:sp>
          <p:nvSpPr>
            <p:cNvPr id="62476" name="Line 13"/>
            <p:cNvSpPr>
              <a:spLocks noChangeShapeType="1"/>
            </p:cNvSpPr>
            <p:nvPr/>
          </p:nvSpPr>
          <p:spPr bwMode="auto">
            <a:xfrm>
              <a:off x="2997" y="3495"/>
              <a:ext cx="27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/>
            <a:lstStyle/>
            <a:p>
              <a:pPr eaLnBrk="0" hangingPunct="0">
                <a:defRPr/>
              </a:pPr>
              <a:endParaRPr lang="zh-CN" altLang="en-US"/>
            </a:p>
          </p:txBody>
        </p:sp>
        <p:sp>
          <p:nvSpPr>
            <p:cNvPr id="62477" name="Line 14"/>
            <p:cNvSpPr>
              <a:spLocks noChangeShapeType="1"/>
            </p:cNvSpPr>
            <p:nvPr/>
          </p:nvSpPr>
          <p:spPr bwMode="auto">
            <a:xfrm>
              <a:off x="3263" y="3495"/>
              <a:ext cx="0" cy="2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/>
            <a:lstStyle/>
            <a:p>
              <a:pPr eaLnBrk="0" hangingPunct="0">
                <a:defRPr/>
              </a:pPr>
              <a:endParaRPr lang="zh-CN" altLang="en-US"/>
            </a:p>
          </p:txBody>
        </p:sp>
        <p:grpSp>
          <p:nvGrpSpPr>
            <p:cNvPr id="81927" name="Group 15"/>
            <p:cNvGrpSpPr/>
            <p:nvPr/>
          </p:nvGrpSpPr>
          <p:grpSpPr bwMode="auto">
            <a:xfrm>
              <a:off x="2426" y="3748"/>
              <a:ext cx="635" cy="136"/>
              <a:chOff x="2426" y="3748"/>
              <a:chExt cx="635" cy="136"/>
            </a:xfrm>
          </p:grpSpPr>
          <p:sp>
            <p:nvSpPr>
              <p:cNvPr id="62492" name="Line 17"/>
              <p:cNvSpPr>
                <a:spLocks noChangeShapeType="1"/>
              </p:cNvSpPr>
              <p:nvPr/>
            </p:nvSpPr>
            <p:spPr bwMode="auto">
              <a:xfrm flipH="1">
                <a:off x="2426" y="3748"/>
                <a:ext cx="91" cy="136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pPr eaLnBrk="0" hangingPunct="0">
                  <a:defRPr/>
                </a:pPr>
                <a:endParaRPr lang="zh-CN" altLang="en-US"/>
              </a:p>
            </p:txBody>
          </p:sp>
          <p:sp>
            <p:nvSpPr>
              <p:cNvPr id="62493" name="Line 18"/>
              <p:cNvSpPr>
                <a:spLocks noChangeShapeType="1"/>
              </p:cNvSpPr>
              <p:nvPr/>
            </p:nvSpPr>
            <p:spPr bwMode="auto">
              <a:xfrm flipH="1">
                <a:off x="2620" y="3748"/>
                <a:ext cx="79" cy="136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pPr eaLnBrk="0" hangingPunct="0">
                  <a:defRPr/>
                </a:pPr>
                <a:endParaRPr lang="zh-CN" altLang="en-US"/>
              </a:p>
            </p:txBody>
          </p:sp>
          <p:sp>
            <p:nvSpPr>
              <p:cNvPr id="62494" name="Line 19"/>
              <p:cNvSpPr>
                <a:spLocks noChangeShapeType="1"/>
              </p:cNvSpPr>
              <p:nvPr/>
            </p:nvSpPr>
            <p:spPr bwMode="auto">
              <a:xfrm flipH="1">
                <a:off x="2801" y="3748"/>
                <a:ext cx="79" cy="136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pPr eaLnBrk="0" hangingPunct="0">
                  <a:defRPr/>
                </a:pPr>
                <a:endParaRPr lang="zh-CN" altLang="en-US"/>
              </a:p>
            </p:txBody>
          </p:sp>
          <p:sp>
            <p:nvSpPr>
              <p:cNvPr id="62495" name="Line 20"/>
              <p:cNvSpPr>
                <a:spLocks noChangeShapeType="1"/>
              </p:cNvSpPr>
              <p:nvPr/>
            </p:nvSpPr>
            <p:spPr bwMode="auto">
              <a:xfrm flipH="1">
                <a:off x="2982" y="3748"/>
                <a:ext cx="79" cy="136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pPr eaLnBrk="0" hangingPunct="0">
                  <a:defRPr/>
                </a:pPr>
                <a:endParaRPr lang="zh-CN" altLang="en-US"/>
              </a:p>
            </p:txBody>
          </p:sp>
        </p:grpSp>
        <p:grpSp>
          <p:nvGrpSpPr>
            <p:cNvPr id="81932" name="Group 21"/>
            <p:cNvGrpSpPr/>
            <p:nvPr/>
          </p:nvGrpSpPr>
          <p:grpSpPr bwMode="auto">
            <a:xfrm>
              <a:off x="3152" y="3748"/>
              <a:ext cx="816" cy="136"/>
              <a:chOff x="2245" y="3748"/>
              <a:chExt cx="816" cy="136"/>
            </a:xfrm>
          </p:grpSpPr>
          <p:sp>
            <p:nvSpPr>
              <p:cNvPr id="62486" name="Line 22"/>
              <p:cNvSpPr>
                <a:spLocks noChangeShapeType="1"/>
              </p:cNvSpPr>
              <p:nvPr/>
            </p:nvSpPr>
            <p:spPr bwMode="auto">
              <a:xfrm flipH="1">
                <a:off x="2245" y="3748"/>
                <a:ext cx="91" cy="136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pPr eaLnBrk="0" hangingPunct="0">
                  <a:defRPr/>
                </a:pPr>
                <a:endParaRPr lang="zh-CN" altLang="en-US"/>
              </a:p>
            </p:txBody>
          </p:sp>
          <p:sp>
            <p:nvSpPr>
              <p:cNvPr id="62487" name="Line 23"/>
              <p:cNvSpPr>
                <a:spLocks noChangeShapeType="1"/>
              </p:cNvSpPr>
              <p:nvPr/>
            </p:nvSpPr>
            <p:spPr bwMode="auto">
              <a:xfrm flipH="1">
                <a:off x="2426" y="3748"/>
                <a:ext cx="91" cy="136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pPr eaLnBrk="0" hangingPunct="0">
                  <a:defRPr/>
                </a:pPr>
                <a:endParaRPr lang="zh-CN" altLang="en-US"/>
              </a:p>
            </p:txBody>
          </p:sp>
          <p:sp>
            <p:nvSpPr>
              <p:cNvPr id="62488" name="Line 24"/>
              <p:cNvSpPr>
                <a:spLocks noChangeShapeType="1"/>
              </p:cNvSpPr>
              <p:nvPr/>
            </p:nvSpPr>
            <p:spPr bwMode="auto">
              <a:xfrm flipH="1">
                <a:off x="2620" y="3748"/>
                <a:ext cx="79" cy="136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pPr eaLnBrk="0" hangingPunct="0">
                  <a:defRPr/>
                </a:pPr>
                <a:endParaRPr lang="zh-CN" altLang="en-US"/>
              </a:p>
            </p:txBody>
          </p:sp>
          <p:sp>
            <p:nvSpPr>
              <p:cNvPr id="62489" name="Line 25"/>
              <p:cNvSpPr>
                <a:spLocks noChangeShapeType="1"/>
              </p:cNvSpPr>
              <p:nvPr/>
            </p:nvSpPr>
            <p:spPr bwMode="auto">
              <a:xfrm flipH="1">
                <a:off x="2801" y="3748"/>
                <a:ext cx="79" cy="136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pPr eaLnBrk="0" hangingPunct="0">
                  <a:defRPr/>
                </a:pPr>
                <a:endParaRPr lang="zh-CN" altLang="en-US"/>
              </a:p>
            </p:txBody>
          </p:sp>
          <p:sp>
            <p:nvSpPr>
              <p:cNvPr id="62490" name="Line 26"/>
              <p:cNvSpPr>
                <a:spLocks noChangeShapeType="1"/>
              </p:cNvSpPr>
              <p:nvPr/>
            </p:nvSpPr>
            <p:spPr bwMode="auto">
              <a:xfrm flipH="1">
                <a:off x="2982" y="3748"/>
                <a:ext cx="79" cy="136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pPr eaLnBrk="0" hangingPunct="0">
                  <a:defRPr/>
                </a:pPr>
                <a:endParaRPr lang="zh-CN" altLang="en-US"/>
              </a:p>
            </p:txBody>
          </p:sp>
        </p:grpSp>
        <p:grpSp>
          <p:nvGrpSpPr>
            <p:cNvPr id="81938" name="Group 27"/>
            <p:cNvGrpSpPr/>
            <p:nvPr/>
          </p:nvGrpSpPr>
          <p:grpSpPr bwMode="auto">
            <a:xfrm>
              <a:off x="4059" y="3748"/>
              <a:ext cx="816" cy="136"/>
              <a:chOff x="2245" y="3748"/>
              <a:chExt cx="816" cy="136"/>
            </a:xfrm>
          </p:grpSpPr>
          <p:sp>
            <p:nvSpPr>
              <p:cNvPr id="62481" name="Line 28"/>
              <p:cNvSpPr>
                <a:spLocks noChangeShapeType="1"/>
              </p:cNvSpPr>
              <p:nvPr/>
            </p:nvSpPr>
            <p:spPr bwMode="auto">
              <a:xfrm flipH="1">
                <a:off x="2245" y="3748"/>
                <a:ext cx="91" cy="136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pPr eaLnBrk="0" hangingPunct="0">
                  <a:defRPr/>
                </a:pPr>
                <a:endParaRPr lang="zh-CN" altLang="en-US"/>
              </a:p>
            </p:txBody>
          </p:sp>
          <p:sp>
            <p:nvSpPr>
              <p:cNvPr id="62482" name="Line 29"/>
              <p:cNvSpPr>
                <a:spLocks noChangeShapeType="1"/>
              </p:cNvSpPr>
              <p:nvPr/>
            </p:nvSpPr>
            <p:spPr bwMode="auto">
              <a:xfrm flipH="1">
                <a:off x="2426" y="3748"/>
                <a:ext cx="91" cy="136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pPr eaLnBrk="0" hangingPunct="0">
                  <a:defRPr/>
                </a:pPr>
                <a:endParaRPr lang="zh-CN" altLang="en-US"/>
              </a:p>
            </p:txBody>
          </p:sp>
          <p:sp>
            <p:nvSpPr>
              <p:cNvPr id="62483" name="Line 30"/>
              <p:cNvSpPr>
                <a:spLocks noChangeShapeType="1"/>
              </p:cNvSpPr>
              <p:nvPr/>
            </p:nvSpPr>
            <p:spPr bwMode="auto">
              <a:xfrm flipH="1">
                <a:off x="2620" y="3748"/>
                <a:ext cx="79" cy="136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pPr eaLnBrk="0" hangingPunct="0">
                  <a:defRPr/>
                </a:pPr>
                <a:endParaRPr lang="zh-CN" altLang="en-US"/>
              </a:p>
            </p:txBody>
          </p:sp>
          <p:sp>
            <p:nvSpPr>
              <p:cNvPr id="62484" name="Line 31"/>
              <p:cNvSpPr>
                <a:spLocks noChangeShapeType="1"/>
              </p:cNvSpPr>
              <p:nvPr/>
            </p:nvSpPr>
            <p:spPr bwMode="auto">
              <a:xfrm flipH="1">
                <a:off x="2801" y="3748"/>
                <a:ext cx="79" cy="136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pPr eaLnBrk="0" hangingPunct="0">
                  <a:defRPr/>
                </a:pPr>
                <a:endParaRPr lang="zh-CN" altLang="en-US"/>
              </a:p>
            </p:txBody>
          </p:sp>
          <p:sp>
            <p:nvSpPr>
              <p:cNvPr id="62485" name="Line 32"/>
              <p:cNvSpPr>
                <a:spLocks noChangeShapeType="1"/>
              </p:cNvSpPr>
              <p:nvPr/>
            </p:nvSpPr>
            <p:spPr bwMode="auto">
              <a:xfrm flipH="1">
                <a:off x="2982" y="3748"/>
                <a:ext cx="79" cy="136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pPr eaLnBrk="0" hangingPunct="0">
                  <a:defRPr/>
                </a:pPr>
                <a:endParaRPr lang="zh-CN" altLang="en-US"/>
              </a:p>
            </p:txBody>
          </p:sp>
        </p:grpSp>
      </p:grpSp>
      <p:sp>
        <p:nvSpPr>
          <p:cNvPr id="114692" name="Rectangle 7"/>
          <p:cNvSpPr>
            <a:spLocks noChangeArrowheads="1"/>
          </p:cNvSpPr>
          <p:nvPr/>
        </p:nvSpPr>
        <p:spPr bwMode="auto">
          <a:xfrm>
            <a:off x="2471738" y="5229225"/>
            <a:ext cx="3549650" cy="3671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2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CN" sz="32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2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sz="32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6" name="组合 29"/>
          <p:cNvGrpSpPr/>
          <p:nvPr/>
        </p:nvGrpSpPr>
        <p:grpSpPr>
          <a:xfrm>
            <a:off x="2932336" y="361567"/>
            <a:ext cx="3529241" cy="629158"/>
            <a:chOff x="3138618" y="256"/>
            <a:chExt cx="1798002" cy="10788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1" name="矩形 30"/>
            <p:cNvSpPr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700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7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+mj-ea"/>
                </a:rPr>
                <a:t>仰头举颏法开放气道</a:t>
              </a:r>
              <a:endParaRPr lang="zh-CN" altLang="en-US" dirty="0">
                <a:solidFill>
                  <a:schemeClr val="bg1"/>
                </a:solidFill>
                <a:latin typeface="+mj-ea"/>
              </a:endParaRPr>
            </a:p>
          </p:txBody>
        </p:sp>
      </p:grpSp>
      <p:sp>
        <p:nvSpPr>
          <p:cNvPr id="34" name="Line 18"/>
          <p:cNvSpPr>
            <a:spLocks noChangeShapeType="1"/>
          </p:cNvSpPr>
          <p:nvPr/>
        </p:nvSpPr>
        <p:spPr bwMode="auto">
          <a:xfrm flipH="1">
            <a:off x="6243638" y="5516563"/>
            <a:ext cx="109537" cy="22383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/>
          <a:lstStyle/>
          <a:p>
            <a:pPr eaLnBrk="0" hangingPunct="0">
              <a:defRPr/>
            </a:pPr>
            <a:endParaRPr lang="zh-CN" altLang="en-US" dirty="0"/>
          </a:p>
        </p:txBody>
      </p:sp>
      <p:sp>
        <p:nvSpPr>
          <p:cNvPr id="35" name="Line 18"/>
          <p:cNvSpPr>
            <a:spLocks noChangeShapeType="1"/>
          </p:cNvSpPr>
          <p:nvPr/>
        </p:nvSpPr>
        <p:spPr bwMode="auto">
          <a:xfrm flipH="1">
            <a:off x="6477000" y="5521325"/>
            <a:ext cx="111125" cy="22383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/>
          <a:lstStyle/>
          <a:p>
            <a:pPr eaLnBrk="0" hangingPunct="0">
              <a:defRPr/>
            </a:pP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51520" y="1700808"/>
            <a:ext cx="26883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应把一只手放在患者前额，用手掌小鱼际把额头用力后推，使头部后仰，另一只手放在下颌骨处，使下颏向上抬起。</a:t>
            </a:r>
            <a:endParaRPr lang="en-US" altLang="zh-CN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82600" y="2550639"/>
            <a:ext cx="4053412" cy="3110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7764" name="Rectangle 9"/>
          <p:cNvSpPr>
            <a:spLocks noChangeArrowheads="1"/>
          </p:cNvSpPr>
          <p:nvPr/>
        </p:nvSpPr>
        <p:spPr bwMode="auto">
          <a:xfrm>
            <a:off x="4802188" y="2246312"/>
            <a:ext cx="3859212" cy="3774975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仰头举颏法打开气道，成人头后仰约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90°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，儿童头后仰约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60°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捏紧鼻孔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张大口包紧其口唇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缓慢匀速吹气</a:t>
            </a:r>
            <a:r>
              <a:rPr lang="en-US" altLang="zh-CN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秒钟</a:t>
            </a:r>
            <a:endParaRPr lang="en-US" altLang="zh-CN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吹两口气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吹气时可见胸廓隆起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defRPr/>
            </a:pP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7766" name="Rectangle 2"/>
          <p:cNvSpPr>
            <a:spLocks noChangeArrowheads="1"/>
          </p:cNvSpPr>
          <p:nvPr/>
        </p:nvSpPr>
        <p:spPr bwMode="auto">
          <a:xfrm>
            <a:off x="1494437" y="1440327"/>
            <a:ext cx="6298002" cy="500066"/>
          </a:xfrm>
          <a:prstGeom prst="rect">
            <a:avLst/>
          </a:prstGeom>
          <a:noFill/>
          <a:ln w="9525">
            <a:noFill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>
              <a:defRPr/>
            </a:pPr>
            <a:r>
              <a:rPr lang="zh-CN" altLang="en-US" dirty="0">
                <a:latin typeface="Times New Roman" panose="02020603050405020304" pitchFamily="18" charset="0"/>
              </a:rPr>
              <a:t>成人和儿童吹气方法：口对口、口对鼻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grpSp>
        <p:nvGrpSpPr>
          <p:cNvPr id="84997" name="组合 15"/>
          <p:cNvGrpSpPr/>
          <p:nvPr/>
        </p:nvGrpSpPr>
        <p:grpSpPr bwMode="auto">
          <a:xfrm>
            <a:off x="1882775" y="3800746"/>
            <a:ext cx="1949450" cy="820737"/>
            <a:chOff x="1857356" y="3143248"/>
            <a:chExt cx="1714512" cy="714380"/>
          </a:xfrm>
        </p:grpSpPr>
        <p:sp>
          <p:nvSpPr>
            <p:cNvPr id="10" name="上箭头 9"/>
            <p:cNvSpPr/>
            <p:nvPr/>
          </p:nvSpPr>
          <p:spPr>
            <a:xfrm>
              <a:off x="3285651" y="3143248"/>
              <a:ext cx="286217" cy="714380"/>
            </a:xfrm>
            <a:prstGeom prst="upArrow">
              <a:avLst>
                <a:gd name="adj1" fmla="val 50000"/>
                <a:gd name="adj2" fmla="val 10666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13" name="直接箭头连接符 12"/>
            <p:cNvCxnSpPr/>
            <p:nvPr/>
          </p:nvCxnSpPr>
          <p:spPr>
            <a:xfrm>
              <a:off x="1857356" y="3715305"/>
              <a:ext cx="1357089" cy="704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11"/>
          <p:cNvGrpSpPr/>
          <p:nvPr/>
        </p:nvGrpSpPr>
        <p:grpSpPr>
          <a:xfrm>
            <a:off x="3773922" y="428102"/>
            <a:ext cx="1739032" cy="629158"/>
            <a:chOff x="3138618" y="256"/>
            <a:chExt cx="1798002" cy="10788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矩形 13"/>
            <p:cNvSpPr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700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7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+mj-ea"/>
                </a:rPr>
                <a:t>人工呼吸</a:t>
              </a:r>
              <a:endParaRPr lang="zh-CN" altLang="en-US" dirty="0">
                <a:solidFill>
                  <a:schemeClr val="bg1"/>
                </a:solidFill>
                <a:latin typeface="+mj-ea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2270122" y="806716"/>
            <a:ext cx="4746630" cy="647700"/>
          </a:xfrm>
          <a:prstGeom prst="rect">
            <a:avLst/>
          </a:prstGeom>
          <a:noFill/>
          <a:ln w="9525">
            <a:noFill/>
            <a:miter lim="800000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zh-CN" altLang="en-US" dirty="0">
                <a:latin typeface="Times New Roman" panose="02020603050405020304" pitchFamily="18" charset="0"/>
              </a:rPr>
              <a:t>婴儿吹气方法：口对口鼻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80902" name="Rectangle 9"/>
          <p:cNvSpPr>
            <a:spLocks noChangeArrowheads="1"/>
          </p:cNvSpPr>
          <p:nvPr/>
        </p:nvSpPr>
        <p:spPr bwMode="auto">
          <a:xfrm>
            <a:off x="4546508" y="2119442"/>
            <a:ext cx="4257675" cy="2781037"/>
          </a:xfrm>
          <a:prstGeom prst="rect">
            <a:avLst/>
          </a:prstGeom>
          <a:noFill/>
          <a:ln w="38100">
            <a:noFill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仰头举颏打开气道，头后仰约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30°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张大口包紧其口鼻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缓慢匀速吹气</a:t>
            </a:r>
            <a:r>
              <a:rPr lang="en-US" altLang="zh-CN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秒钟</a:t>
            </a:r>
            <a:endParaRPr lang="zh-CN" altLang="en-US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吹两口气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吹气时可见胸廓隆起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591" y="2065733"/>
            <a:ext cx="3026911" cy="2726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1403648" y="5114240"/>
            <a:ext cx="6912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按压</a:t>
            </a:r>
            <a:r>
              <a:rPr lang="en-US" altLang="zh-CN" dirty="0"/>
              <a:t>/</a:t>
            </a:r>
            <a:r>
              <a:rPr lang="zh-CN" altLang="en-US" dirty="0"/>
              <a:t>吹气比 为 </a:t>
            </a:r>
            <a:r>
              <a:rPr lang="en-US" altLang="zh-CN" dirty="0"/>
              <a:t>30  :  2</a:t>
            </a:r>
            <a:endParaRPr lang="en-US" altLang="zh-CN" dirty="0"/>
          </a:p>
          <a:p>
            <a:r>
              <a:rPr lang="zh-CN" altLang="en-US" dirty="0"/>
              <a:t>连续做</a:t>
            </a:r>
            <a:r>
              <a:rPr lang="en-US" altLang="zh-CN" dirty="0"/>
              <a:t>5</a:t>
            </a:r>
            <a:r>
              <a:rPr lang="zh-CN" altLang="en-US" dirty="0"/>
              <a:t>组后，检查呼吸、心搏是否恢复</a:t>
            </a:r>
            <a:endParaRPr lang="zh-CN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35288" y="764703"/>
            <a:ext cx="3416300" cy="523875"/>
          </a:xfrm>
          <a:prstGeom prst="rect">
            <a:avLst/>
          </a:prstGeom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alpha val="90000"/>
              <a:hueOff val="0"/>
              <a:satOff val="0"/>
              <a:lumOff val="0"/>
              <a:alphaOff val="-5700"/>
            </a:schemeClr>
          </a:fillRef>
          <a:effectRef idx="2">
            <a:schemeClr val="accent4">
              <a:alpha val="90000"/>
              <a:hueOff val="0"/>
              <a:satOff val="0"/>
              <a:lumOff val="0"/>
              <a:alphaOff val="-5700"/>
            </a:schemeClr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zh-CN" altLang="en-US" dirty="0"/>
              <a:t>心肺复苏有效的指征</a:t>
            </a:r>
            <a:endParaRPr lang="zh-CN" altLang="en-US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763687" y="1700807"/>
            <a:ext cx="6000792" cy="3298339"/>
          </a:xfrm>
          <a:prstGeom prst="rect">
            <a:avLst/>
          </a:prstGeom>
          <a:noFill/>
          <a:ln w="38100">
            <a:noFill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457200" indent="-457200">
              <a:lnSpc>
                <a:spcPts val="50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kumimoji="1"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  面色、口唇由苍白或青紫转红润</a:t>
            </a:r>
            <a:endParaRPr kumimoji="1"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ts val="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  <a:defRPr/>
            </a:pPr>
            <a:r>
              <a:rPr kumimoji="1"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  可触及脉搏</a:t>
            </a:r>
            <a:endParaRPr kumimoji="1"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ts val="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  <a:defRPr/>
            </a:pPr>
            <a:r>
              <a:rPr kumimoji="1"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kumimoji="1"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可看到自主呼吸</a:t>
            </a:r>
            <a:endParaRPr kumimoji="1"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ts val="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  <a:defRPr/>
            </a:pPr>
            <a:r>
              <a:rPr kumimoji="1"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  瞳孔由大变小，对光反射恢复</a:t>
            </a:r>
            <a:endParaRPr kumimoji="1"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ts val="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  <a:defRPr/>
            </a:pPr>
            <a:r>
              <a:rPr kumimoji="1"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  眼球活动，手脚活动，有呻吟 </a:t>
            </a:r>
            <a:endParaRPr kumimoji="1"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619672" y="2060848"/>
            <a:ext cx="6572296" cy="2015936"/>
          </a:xfrm>
          <a:prstGeom prst="rect">
            <a:avLst/>
          </a:prstGeom>
          <a:noFill/>
          <a:ln w="38100">
            <a:noFill/>
            <a:miter lim="800000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marL="457200" indent="-457200">
              <a:lnSpc>
                <a:spcPts val="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  <a:defRPr/>
            </a:pPr>
            <a:r>
              <a:rPr kumimoji="1"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伤病员已经恢复自主呼吸和心搏</a:t>
            </a:r>
            <a:endParaRPr kumimoji="1"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ts val="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  <a:defRPr/>
            </a:pPr>
            <a:r>
              <a:rPr kumimoji="1"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专业人员接替</a:t>
            </a:r>
            <a:endParaRPr kumimoji="1"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ts val="5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  <a:defRPr/>
            </a:pPr>
            <a:r>
              <a:rPr kumimoji="1"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现场救护环境危险需转移伤病员</a:t>
            </a:r>
            <a:endParaRPr kumimoji="1"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" name="组合 5"/>
          <p:cNvGrpSpPr/>
          <p:nvPr/>
        </p:nvGrpSpPr>
        <p:grpSpPr>
          <a:xfrm>
            <a:off x="2667359" y="764704"/>
            <a:ext cx="3809281" cy="629158"/>
            <a:chOff x="3138618" y="256"/>
            <a:chExt cx="1869350" cy="10788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矩形 7"/>
            <p:cNvSpPr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700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7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138618" y="256"/>
              <a:ext cx="1869350" cy="10788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+mj-ea"/>
                </a:rPr>
                <a:t>心肺复苏终止的条件</a:t>
              </a:r>
              <a:endParaRPr lang="zh-CN" altLang="en-US" dirty="0">
                <a:solidFill>
                  <a:schemeClr val="bg1"/>
                </a:solidFill>
                <a:latin typeface="+mj-ea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6"/>
          <p:cNvGrpSpPr/>
          <p:nvPr/>
        </p:nvGrpSpPr>
        <p:grpSpPr>
          <a:xfrm>
            <a:off x="1838301" y="321825"/>
            <a:ext cx="5616624" cy="632699"/>
            <a:chOff x="3195455" y="-7258"/>
            <a:chExt cx="1975272" cy="108487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矩形 17"/>
            <p:cNvSpPr/>
            <p:nvPr/>
          </p:nvSpPr>
          <p:spPr>
            <a:xfrm>
              <a:off x="3221970" y="-1186"/>
              <a:ext cx="1948757" cy="1078801"/>
            </a:xfrm>
            <a:prstGeom prst="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698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698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195455" y="-7258"/>
              <a:ext cx="1975272" cy="107880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 algn="ctr"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dirty="0">
                  <a:solidFill>
                    <a:schemeClr val="tx1"/>
                  </a:solidFill>
                </a:rPr>
                <a:t>心肺复苏原理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ece144f9f22fd69329173d6477ec01b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3825" y="1075690"/>
            <a:ext cx="8860790" cy="4467860"/>
          </a:xfrm>
          <a:prstGeom prst="rect">
            <a:avLst/>
          </a:prstGeom>
        </p:spPr>
      </p:pic>
      <p:pic>
        <p:nvPicPr>
          <p:cNvPr id="3" name="a6a42c31106f60a41837a2c42fc9e30c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14400"/>
            <a:ext cx="91440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1762084" y="5046275"/>
            <a:ext cx="5857916" cy="830997"/>
          </a:xfrm>
          <a:prstGeom prst="rect">
            <a:avLst/>
          </a:prstGeom>
          <a:noFill/>
          <a:ln w="9525">
            <a:noFill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按压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吹气比 为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30  :  2</a:t>
            </a:r>
            <a:endParaRPr lang="en-US" altLang="zh-CN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defRPr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连续做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组后，检查呼吸、心搏是否恢复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09813" y="1379538"/>
            <a:ext cx="4667250" cy="3557587"/>
          </a:xfrm>
          <a:prstGeom prst="rect">
            <a:avLst/>
          </a:prstGeom>
          <a:ln>
            <a:prstDash val="lgDashDot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1. </a:t>
            </a:r>
            <a:r>
              <a:rPr lang="zh-CN" altLang="en-US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评估现场，做好自我保护</a:t>
            </a:r>
            <a:endParaRPr lang="zh-CN" altLang="en-US" sz="25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2. </a:t>
            </a:r>
            <a:r>
              <a:rPr lang="zh-CN" altLang="en-US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判断意识，观察呼吸</a:t>
            </a:r>
            <a:r>
              <a:rPr lang="en-US" altLang="zh-CN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约</a:t>
            </a:r>
            <a:r>
              <a:rPr lang="en-US" altLang="zh-CN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10</a:t>
            </a:r>
            <a:r>
              <a:rPr lang="zh-CN" altLang="en-US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秒）</a:t>
            </a:r>
            <a:endParaRPr lang="zh-CN" altLang="en-US" sz="25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zh-CN" altLang="en-US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迅速呼救</a:t>
            </a:r>
            <a:endParaRPr lang="zh-CN" altLang="en-US" sz="25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4. </a:t>
            </a:r>
            <a:r>
              <a:rPr lang="zh-CN" altLang="en-US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胸外按压</a:t>
            </a:r>
            <a:endParaRPr lang="zh-CN" altLang="en-US" sz="25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5. </a:t>
            </a:r>
            <a:r>
              <a:rPr lang="zh-CN" altLang="en-US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检查并清理口腔异物</a:t>
            </a:r>
            <a:endParaRPr lang="zh-CN" altLang="en-US" sz="25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打开气道</a:t>
            </a:r>
            <a:endParaRPr lang="zh-CN" altLang="en-US" sz="25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7. </a:t>
            </a:r>
            <a:r>
              <a:rPr lang="zh-CN" altLang="en-US" sz="25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人工呼吸</a:t>
            </a:r>
            <a:endParaRPr lang="zh-CN" altLang="en-US" sz="25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6" name="组合 11"/>
          <p:cNvGrpSpPr/>
          <p:nvPr/>
        </p:nvGrpSpPr>
        <p:grpSpPr>
          <a:xfrm>
            <a:off x="2805379" y="433406"/>
            <a:ext cx="3533242" cy="629158"/>
            <a:chOff x="3138618" y="256"/>
            <a:chExt cx="1798002" cy="10788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矩形 6"/>
            <p:cNvSpPr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700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7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dirty="0">
                  <a:solidFill>
                    <a:schemeClr val="bg1"/>
                  </a:solidFill>
                </a:rPr>
                <a:t>心肺复苏的步骤回顾</a:t>
              </a:r>
              <a:endParaRPr kumimoji="1" lang="en-US" altLang="zh-CN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187450" y="1628775"/>
            <a:ext cx="67691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zh-CN" altLang="en-US" sz="3600">
                <a:latin typeface="华文楷体" panose="02010600040101010101" pitchFamily="2" charset="-122"/>
                <a:ea typeface="华文楷体" panose="02010600040101010101" pitchFamily="2" charset="-122"/>
              </a:rPr>
              <a:t>胸外按压的部位？</a:t>
            </a:r>
            <a:endParaRPr lang="zh-CN" altLang="en-US" sz="36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zh-CN" altLang="en-US" sz="3600">
                <a:latin typeface="华文楷体" panose="02010600040101010101" pitchFamily="2" charset="-122"/>
                <a:ea typeface="华文楷体" panose="02010600040101010101" pitchFamily="2" charset="-122"/>
              </a:rPr>
              <a:t>按压的深度？</a:t>
            </a:r>
            <a:endParaRPr lang="zh-CN" altLang="en-US" sz="36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zh-CN" altLang="en-US" sz="3600">
                <a:latin typeface="华文楷体" panose="02010600040101010101" pitchFamily="2" charset="-122"/>
                <a:ea typeface="华文楷体" panose="02010600040101010101" pitchFamily="2" charset="-122"/>
              </a:rPr>
              <a:t>按压的频率？</a:t>
            </a:r>
            <a:endParaRPr lang="zh-CN" altLang="en-US" sz="36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zh-CN" altLang="en-US" sz="3600">
                <a:latin typeface="华文楷体" panose="02010600040101010101" pitchFamily="2" charset="-122"/>
                <a:ea typeface="华文楷体" panose="02010600040101010101" pitchFamily="2" charset="-122"/>
              </a:rPr>
              <a:t>胸外按压与人工呼吸的比例</a:t>
            </a:r>
            <a:r>
              <a:rPr lang="zh-CN" altLang="en-US" sz="3600" b="0">
                <a:latin typeface="华文楷体" panose="02010600040101010101" pitchFamily="2" charset="-122"/>
                <a:ea typeface="华文楷体" panose="02010600040101010101" pitchFamily="2" charset="-122"/>
              </a:rPr>
              <a:t>？</a:t>
            </a:r>
            <a:endParaRPr lang="zh-CN" altLang="en-US" sz="3600" b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214677" y="620687"/>
            <a:ext cx="2857520" cy="714380"/>
          </a:xfrm>
          <a:prstGeom prst="ellipse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zh-CN" altLang="en-US" sz="3200" dirty="0">
                <a:solidFill>
                  <a:schemeClr val="tx1"/>
                </a:solidFill>
                <a:latin typeface="+mj-ea"/>
                <a:ea typeface="+mj-ea"/>
              </a:rPr>
              <a:t>复    习</a:t>
            </a:r>
            <a:endParaRPr lang="zh-CN" altLang="en-US" sz="3200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1196195" y="1268759"/>
            <a:ext cx="6751605" cy="494357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just">
              <a:lnSpc>
                <a:spcPts val="4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  <a:defRPr/>
            </a:pPr>
            <a:r>
              <a:rPr lang="zh-CN" altLang="en-US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按压频率</a:t>
            </a:r>
            <a:r>
              <a:rPr lang="en-US" altLang="zh-CN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100~120</a:t>
            </a:r>
            <a:r>
              <a:rPr lang="zh-CN" altLang="en-US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次</a:t>
            </a:r>
            <a:r>
              <a:rPr lang="en-US" altLang="zh-CN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/</a:t>
            </a:r>
            <a:r>
              <a:rPr lang="zh-CN" altLang="en-US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分钟</a:t>
            </a:r>
            <a:endParaRPr lang="en-US" altLang="zh-CN" sz="25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 marL="0" lvl="1" algn="just">
              <a:lnSpc>
                <a:spcPts val="4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  <a:defRPr/>
            </a:pPr>
            <a:r>
              <a:rPr lang="zh-CN" altLang="en-US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按压深度</a:t>
            </a:r>
            <a:endParaRPr lang="en-US" altLang="zh-CN" sz="25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 marL="703580" lvl="1" indent="-342900" algn="just">
              <a:lnSpc>
                <a:spcPts val="4000"/>
              </a:lnSpc>
              <a:buClr>
                <a:srgbClr val="FF000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zh-CN" altLang="en-US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成人</a:t>
            </a:r>
            <a:r>
              <a:rPr lang="en-US" altLang="zh-CN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5-6cm</a:t>
            </a:r>
            <a:endParaRPr lang="en-US" altLang="zh-CN" sz="25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 marL="703580" lvl="1" indent="-342900" algn="just">
              <a:lnSpc>
                <a:spcPts val="4000"/>
              </a:lnSpc>
              <a:buClr>
                <a:srgbClr val="FF000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zh-CN" altLang="en-US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儿童至少为胸廓前后径的</a:t>
            </a:r>
            <a:r>
              <a:rPr lang="en-US" altLang="zh-CN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1/3</a:t>
            </a:r>
            <a:r>
              <a:rPr lang="zh-CN" altLang="en-US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（约</a:t>
            </a:r>
            <a:r>
              <a:rPr lang="en-US" altLang="zh-CN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5cm</a:t>
            </a:r>
            <a:r>
              <a:rPr lang="zh-CN" altLang="en-US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）</a:t>
            </a:r>
            <a:endParaRPr lang="zh-CN" altLang="en-US" sz="25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 marL="703580" lvl="1" indent="-342900" algn="just">
              <a:lnSpc>
                <a:spcPts val="4000"/>
              </a:lnSpc>
              <a:buClr>
                <a:srgbClr val="FF000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zh-CN" altLang="en-US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婴儿至少为胸廓前后径的</a:t>
            </a:r>
            <a:r>
              <a:rPr lang="en-US" altLang="zh-CN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1/3</a:t>
            </a:r>
            <a:r>
              <a:rPr lang="zh-CN" altLang="en-US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（约</a:t>
            </a:r>
            <a:r>
              <a:rPr lang="en-US" altLang="zh-CN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4cm</a:t>
            </a:r>
            <a:r>
              <a:rPr lang="zh-CN" altLang="en-US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）</a:t>
            </a:r>
            <a:endParaRPr lang="en-US" altLang="zh-CN" sz="25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 marL="0" lvl="1" algn="just">
              <a:lnSpc>
                <a:spcPts val="4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  <a:defRPr/>
            </a:pPr>
            <a:r>
              <a:rPr lang="zh-CN" altLang="en-US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每次按压后胸廓完全回复原状</a:t>
            </a:r>
            <a:endParaRPr lang="zh-CN" altLang="en-US" sz="25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 marL="0" lvl="1" algn="just">
              <a:lnSpc>
                <a:spcPts val="4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  <a:defRPr/>
            </a:pPr>
            <a:r>
              <a:rPr lang="zh-CN" altLang="en-US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按压过程中尽量减少胸外按压的中断</a:t>
            </a:r>
            <a:endParaRPr lang="zh-CN" altLang="en-US" sz="25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 marL="0" lvl="1" algn="just">
              <a:lnSpc>
                <a:spcPts val="4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  <a:defRPr/>
            </a:pPr>
            <a:r>
              <a:rPr lang="zh-CN" altLang="en-US" sz="25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避免过度通气</a:t>
            </a:r>
            <a:endParaRPr lang="zh-CN" altLang="en-US" sz="25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7" name="组合 11"/>
          <p:cNvGrpSpPr/>
          <p:nvPr/>
        </p:nvGrpSpPr>
        <p:grpSpPr>
          <a:xfrm>
            <a:off x="2805378" y="495586"/>
            <a:ext cx="3533242" cy="629158"/>
            <a:chOff x="3138618" y="256"/>
            <a:chExt cx="1798002" cy="10788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矩形 7"/>
            <p:cNvSpPr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700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7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1" lang="zh-CN" altLang="en-US" dirty="0">
                  <a:solidFill>
                    <a:schemeClr val="bg1"/>
                  </a:solidFill>
                </a:rPr>
                <a:t>高质量心肺复苏标准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>
            <a:spLocks noChangeArrowheads="1"/>
          </p:cNvSpPr>
          <p:nvPr/>
        </p:nvSpPr>
        <p:spPr bwMode="auto">
          <a:xfrm>
            <a:off x="1235313" y="359132"/>
            <a:ext cx="6816250" cy="646986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marL="285750" indent="-285750" algn="ctr">
              <a:defRPr/>
            </a:pPr>
            <a:r>
              <a:rPr lang="zh-CN" altLang="en-US" sz="3200" dirty="0">
                <a:latin typeface="方正大黑_GBK" pitchFamily="65" charset="-122"/>
                <a:ea typeface="方正大黑_GBK" pitchFamily="65" charset="-122"/>
              </a:rPr>
              <a:t>成人、儿童、婴儿心肺复苏标准对比</a:t>
            </a:r>
            <a:endParaRPr lang="zh-CN" altLang="en-US" sz="3200" dirty="0">
              <a:latin typeface="方正大黑_GBK" pitchFamily="65" charset="-122"/>
              <a:ea typeface="方正大黑_GBK" pitchFamily="65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42875" y="1285875"/>
          <a:ext cx="8715375" cy="4889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075"/>
                <a:gridCol w="1743075"/>
                <a:gridCol w="1743075"/>
                <a:gridCol w="1743075"/>
                <a:gridCol w="1743075"/>
              </a:tblGrid>
              <a:tr h="759783"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+mj-ea"/>
                        <a:ea typeface="+mj-ea"/>
                      </a:endParaRPr>
                    </a:p>
                  </a:txBody>
                  <a:tcPr marL="91439" marR="91439"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检查反应</a:t>
                      </a:r>
                      <a:endParaRPr lang="zh-CN" altLang="en-US" sz="2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胸外按压</a:t>
                      </a:r>
                      <a:endParaRPr lang="zh-CN" altLang="en-US" sz="2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打开气道</a:t>
                      </a:r>
                      <a:endParaRPr lang="zh-CN" altLang="en-US" sz="2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人工呼吸</a:t>
                      </a:r>
                      <a:endParaRPr lang="zh-CN" altLang="en-US" sz="2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765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成人</a:t>
                      </a:r>
                      <a:endParaRPr lang="en-US" altLang="zh-CN" sz="2800" b="1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algn="ctr"/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(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青春期以后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)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拍轻双肩</a:t>
                      </a:r>
                      <a:endParaRPr lang="en-US" altLang="zh-CN" sz="2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algn="ctr"/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耳边大声呼唤</a:t>
                      </a:r>
                      <a:endParaRPr lang="zh-CN" altLang="en-US" sz="2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双手掌根按压</a:t>
                      </a:r>
                      <a:endParaRPr lang="zh-CN" altLang="en-US" sz="2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头后仰</a:t>
                      </a:r>
                      <a:r>
                        <a:rPr lang="en-US" altLang="zh-CN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90</a:t>
                      </a:r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度</a:t>
                      </a:r>
                      <a:endParaRPr lang="zh-CN" altLang="en-US" sz="2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algn="ctr"/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口对口</a:t>
                      </a:r>
                      <a:endParaRPr lang="en-US" altLang="zh-CN" sz="2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algn="ctr"/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或</a:t>
                      </a:r>
                      <a:endParaRPr lang="en-US" altLang="zh-CN" sz="2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algn="ctr"/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口对鼻</a:t>
                      </a:r>
                      <a:endParaRPr lang="zh-CN" altLang="en-US" sz="2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  <a:tr h="13765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儿童</a:t>
                      </a:r>
                      <a:endParaRPr lang="en-US" altLang="zh-CN" sz="2800" b="1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algn="ctr"/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</a:t>
                      </a: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岁～青春期</a:t>
                      </a: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)</a:t>
                      </a:r>
                      <a:endParaRPr lang="en-US" altLang="zh-CN" sz="1600" b="1" kern="1200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  <a:p>
                      <a:pPr algn="ctr"/>
                      <a:endParaRPr lang="zh-CN" altLang="en-US" sz="2400" b="1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b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单手或双手掌根按压</a:t>
                      </a:r>
                      <a:endParaRPr lang="zh-CN" altLang="en-US" sz="2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头后仰约</a:t>
                      </a:r>
                      <a:r>
                        <a:rPr lang="en-US" altLang="zh-CN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60</a:t>
                      </a:r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度</a:t>
                      </a:r>
                      <a:endParaRPr lang="zh-CN" altLang="en-US" sz="2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AFC"/>
                    </a:solidFill>
                  </a:tcPr>
                </a:tc>
              </a:tr>
              <a:tr h="13765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婴儿</a:t>
                      </a:r>
                      <a:endParaRPr lang="en-US" altLang="zh-CN" sz="2800" b="1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algn="ctr"/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(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出生后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～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个月</a:t>
                      </a: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)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拍打足底</a:t>
                      </a:r>
                      <a:endParaRPr lang="zh-CN" altLang="en-US" sz="2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两个手指按压</a:t>
                      </a:r>
                      <a:endParaRPr lang="zh-CN" altLang="en-US" sz="2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头后仰约</a:t>
                      </a:r>
                      <a:r>
                        <a:rPr lang="en-US" altLang="zh-CN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30</a:t>
                      </a:r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度</a:t>
                      </a:r>
                      <a:endParaRPr lang="zh-CN" altLang="en-US" sz="2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口对口鼻</a:t>
                      </a:r>
                      <a:endParaRPr lang="zh-CN" altLang="en-US" sz="20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9" marR="9143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797"/>
                    </a:solidFill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179388" y="1311275"/>
            <a:ext cx="1655762" cy="7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97317" name="TextBox 2"/>
          <p:cNvSpPr txBox="1">
            <a:spLocks noChangeArrowheads="1"/>
          </p:cNvSpPr>
          <p:nvPr/>
        </p:nvSpPr>
        <p:spPr bwMode="auto">
          <a:xfrm>
            <a:off x="1076325" y="1341438"/>
            <a:ext cx="822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00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项目</a:t>
            </a:r>
            <a:endParaRPr lang="zh-CN" altLang="en-US" sz="200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7318" name="TextBox 6"/>
          <p:cNvSpPr txBox="1">
            <a:spLocks noChangeArrowheads="1"/>
          </p:cNvSpPr>
          <p:nvPr/>
        </p:nvSpPr>
        <p:spPr bwMode="auto">
          <a:xfrm>
            <a:off x="190500" y="1624013"/>
            <a:ext cx="817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00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人群</a:t>
            </a:r>
            <a:endParaRPr lang="zh-CN" altLang="en-US" sz="200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90500" y="1311275"/>
            <a:ext cx="1644650" cy="682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90500" y="1341438"/>
            <a:ext cx="1644650" cy="65246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组合 26"/>
          <p:cNvGrpSpPr/>
          <p:nvPr/>
        </p:nvGrpSpPr>
        <p:grpSpPr bwMode="auto">
          <a:xfrm>
            <a:off x="209550" y="500063"/>
            <a:ext cx="3505200" cy="645658"/>
            <a:chOff x="-3670" y="523529"/>
            <a:chExt cx="2413898" cy="576704"/>
          </a:xfrm>
        </p:grpSpPr>
        <p:sp>
          <p:nvSpPr>
            <p:cNvPr id="48131" name="TextBox 8"/>
            <p:cNvSpPr txBox="1">
              <a:spLocks noChangeArrowheads="1"/>
            </p:cNvSpPr>
            <p:nvPr/>
          </p:nvSpPr>
          <p:spPr bwMode="auto">
            <a:xfrm>
              <a:off x="-3670" y="525108"/>
              <a:ext cx="612449" cy="575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27" tIns="45612" rIns="91227" bIns="45612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Clr>
                  <a:srgbClr val="00B0F0"/>
                </a:buClr>
              </a:pPr>
              <a:r>
                <a:rPr lang="en-US" altLang="zh-CN" sz="3600">
                  <a:solidFill>
                    <a:schemeClr val="bg1"/>
                  </a:solidFill>
                  <a:latin typeface="微软雅黑" panose="020B0503020204020204" pitchFamily="34" charset="-122"/>
                </a:rPr>
                <a:t>1</a:t>
              </a:r>
              <a:endParaRPr lang="zh-CN" altLang="en-US" sz="360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688358" y="523529"/>
              <a:ext cx="1721870" cy="5427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大黑_GBK" pitchFamily="65" charset="-122"/>
                  <a:ea typeface="方正大黑_GBK" pitchFamily="65" charset="-122"/>
                </a:rPr>
                <a:t> 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>
          <a:xfrm>
            <a:off x="214313" y="1143000"/>
            <a:ext cx="7405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331278" y="260985"/>
            <a:ext cx="7488237" cy="9036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eaLnBrk="1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  <a:sym typeface="+mn-ea"/>
              </a:rPr>
              <a:t>破局：</a:t>
            </a:r>
            <a:r>
              <a:rPr lang="zh-CN" altLang="en-US" sz="2000" b="0" dirty="0">
                <a:latin typeface="微软雅黑" panose="020B0503020204020204" pitchFamily="34" charset="-122"/>
                <a:sym typeface="+mn-ea"/>
              </a:rPr>
              <a:t>逆向思维破解疑难误诊</a:t>
            </a:r>
            <a:r>
              <a:rPr lang="en-US" altLang="zh-CN" sz="2000" b="0" dirty="0">
                <a:latin typeface="微软雅黑" panose="020B0503020204020204" pitchFamily="34" charset="-122"/>
                <a:sym typeface="+mn-ea"/>
              </a:rPr>
              <a:t>——</a:t>
            </a:r>
            <a:r>
              <a:rPr lang="zh-CN" altLang="en-US" sz="2000" b="0" dirty="0">
                <a:latin typeface="微软雅黑" panose="020B0503020204020204" pitchFamily="34" charset="-122"/>
                <a:sym typeface="+mn-ea"/>
              </a:rPr>
              <a:t>躯体化障碍案例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3215" y="1341120"/>
            <a:ext cx="5523865" cy="39878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p>
            <a:pPr marL="0" algn="l">
              <a:buClrTx/>
              <a:buSzTx/>
              <a:buFontTx/>
            </a:pPr>
            <a:r>
              <a:rPr lang="zh-CN" altLang="en-US" sz="2000" i="0"/>
              <a:t>诊断突破——“氯丙嗪药效悖论”与逆向推理</a:t>
            </a:r>
            <a:endParaRPr lang="zh-CN" altLang="en-US" sz="2000" i="0"/>
          </a:p>
        </p:txBody>
      </p:sp>
      <p:sp>
        <p:nvSpPr>
          <p:cNvPr id="4" name="文本框 3"/>
          <p:cNvSpPr txBox="1"/>
          <p:nvPr/>
        </p:nvSpPr>
        <p:spPr>
          <a:xfrm>
            <a:off x="1115695" y="1988820"/>
            <a:ext cx="7119620" cy="41541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60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关键治疗反应现象：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外院曾予氯丙嗪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50mg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肌注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 + 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对症输液；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小时后症状完全消失；但氯丙嗪半衰期长达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6-30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小时，正常人应出现嗜睡、乏力；症状随药物代谢而反复复发</a:t>
            </a:r>
            <a:endParaRPr lang="zh-CN" altLang="en-US" sz="16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60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逆向诊断三阶模型：</a:t>
            </a:r>
            <a:endParaRPr lang="zh-CN" altLang="en-US" sz="160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1600" b="0" i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药理学异常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：药效时长与半衰期矛盾 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→ 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提示症状为心因性，被镇静作用短暂覆盖</a:t>
            </a:r>
            <a:endParaRPr lang="zh-CN" altLang="en-US" sz="16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1600" b="0" i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病理机制断裂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：颈椎病无法解释“突发突止”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+“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瞬时缓解”的生物机制</a:t>
            </a:r>
            <a:endParaRPr lang="zh-CN" altLang="en-US" sz="16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1600" b="0" i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疗效逻辑冲突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：既往治疗均无效，反证非器质性疾病主导</a:t>
            </a:r>
            <a:endParaRPr lang="zh-CN" altLang="en-US" sz="16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60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专家会诊意见：</a:t>
            </a:r>
            <a:endParaRPr lang="zh-CN" altLang="en-US" sz="160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排除颈椎病、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TIA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、前庭疾病</a:t>
            </a:r>
            <a:endParaRPr lang="zh-CN" altLang="en-US" sz="16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湖北省人民医院白汉平教授确诊：</a:t>
            </a:r>
            <a:r>
              <a:rPr lang="zh-CN" altLang="en-US" sz="1600" b="0" i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躯体化障碍、焦虑症</a:t>
            </a:r>
            <a:endParaRPr lang="zh-CN" altLang="en-US" sz="1600" b="0" i="0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08186" y="933450"/>
            <a:ext cx="615553" cy="4619640"/>
          </a:xfrm>
          <a:prstGeom prst="rect">
            <a:avLst/>
          </a:prstGeom>
          <a:noFill/>
          <a:ln w="38100">
            <a:noFill/>
            <a:miter lim="800000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CN" altLang="en-US" dirty="0"/>
              <a:t>成人基础生命支持简化流程</a:t>
            </a:r>
            <a:endParaRPr kumimoji="1" lang="zh-CN" altLang="en-US" dirty="0"/>
          </a:p>
        </p:txBody>
      </p:sp>
      <p:sp>
        <p:nvSpPr>
          <p:cNvPr id="101379" name="TextBox 6"/>
          <p:cNvSpPr txBox="1">
            <a:spLocks noChangeArrowheads="1"/>
          </p:cNvSpPr>
          <p:nvPr/>
        </p:nvSpPr>
        <p:spPr bwMode="auto">
          <a:xfrm>
            <a:off x="3357563" y="428625"/>
            <a:ext cx="1719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grpSp>
        <p:nvGrpSpPr>
          <p:cNvPr id="101380" name="组合 2"/>
          <p:cNvGrpSpPr/>
          <p:nvPr/>
        </p:nvGrpSpPr>
        <p:grpSpPr bwMode="auto">
          <a:xfrm>
            <a:off x="2038350" y="174625"/>
            <a:ext cx="6245225" cy="6202363"/>
            <a:chOff x="2038350" y="174625"/>
            <a:chExt cx="6245225" cy="6202363"/>
          </a:xfrm>
        </p:grpSpPr>
        <p:pic>
          <p:nvPicPr>
            <p:cNvPr id="101381" name="图片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2153"/>
            <a:stretch>
              <a:fillRect/>
            </a:stretch>
          </p:blipFill>
          <p:spPr bwMode="auto">
            <a:xfrm>
              <a:off x="2038350" y="174625"/>
              <a:ext cx="6245225" cy="620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382" name="TextBox 2"/>
            <p:cNvSpPr txBox="1">
              <a:spLocks noChangeArrowheads="1"/>
            </p:cNvSpPr>
            <p:nvPr/>
          </p:nvSpPr>
          <p:spPr bwMode="auto">
            <a:xfrm>
              <a:off x="3131840" y="1700808"/>
              <a:ext cx="1296144" cy="432000"/>
            </a:xfrm>
            <a:prstGeom prst="rect">
              <a:avLst/>
            </a:prstGeom>
            <a:solidFill>
              <a:srgbClr val="F8F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ts val="1200"/>
                </a:spcBef>
                <a:spcAft>
                  <a:spcPts val="600"/>
                </a:spcAft>
              </a:pPr>
              <a:r>
                <a:rPr lang="zh-CN" altLang="en-US" sz="140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拨打急救电话</a:t>
              </a:r>
              <a:endParaRPr lang="en-US" altLang="zh-CN" sz="140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5" name="组合 9"/>
          <p:cNvGrpSpPr/>
          <p:nvPr/>
        </p:nvGrpSpPr>
        <p:grpSpPr bwMode="auto">
          <a:xfrm>
            <a:off x="514350" y="404813"/>
            <a:ext cx="5715000" cy="743072"/>
            <a:chOff x="428596" y="357166"/>
            <a:chExt cx="5715005" cy="743078"/>
          </a:xfrm>
        </p:grpSpPr>
        <p:sp>
          <p:nvSpPr>
            <p:cNvPr id="96258" name="矩形 2"/>
            <p:cNvSpPr>
              <a:spLocks noChangeArrowheads="1"/>
            </p:cNvSpPr>
            <p:nvPr/>
          </p:nvSpPr>
          <p:spPr bwMode="auto">
            <a:xfrm>
              <a:off x="1285847" y="357166"/>
              <a:ext cx="4491042" cy="63341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</a:rPr>
                <a:t>自动体外除颤器  </a:t>
              </a:r>
              <a:r>
                <a: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</a:rPr>
                <a:t>(AED)</a:t>
              </a:r>
              <a:endPara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03427" name="TextBox 8"/>
            <p:cNvSpPr txBox="1">
              <a:spLocks noChangeArrowheads="1"/>
            </p:cNvSpPr>
            <p:nvPr/>
          </p:nvSpPr>
          <p:spPr bwMode="auto">
            <a:xfrm>
              <a:off x="428596" y="456349"/>
              <a:ext cx="825173" cy="64389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lIns="91227" tIns="45612" rIns="91227" bIns="45612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Clr>
                  <a:srgbClr val="00B0F0"/>
                </a:buClr>
              </a:pPr>
              <a:r>
                <a:rPr lang="en-US" altLang="zh-CN" sz="3600" b="0">
                  <a:solidFill>
                    <a:schemeClr val="bg1"/>
                  </a:solidFill>
                  <a:latin typeface="Impact" panose="020B0806030902050204" pitchFamily="34" charset="0"/>
                </a:rPr>
                <a:t>2</a:t>
              </a:r>
              <a:endParaRPr lang="en-US" altLang="zh-CN" sz="3600" b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428596" y="1071547"/>
              <a:ext cx="5715005" cy="15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430" name="组合 16"/>
          <p:cNvGrpSpPr/>
          <p:nvPr/>
        </p:nvGrpSpPr>
        <p:grpSpPr bwMode="auto">
          <a:xfrm>
            <a:off x="123825" y="1289050"/>
            <a:ext cx="8732838" cy="3579813"/>
            <a:chOff x="1104468" y="2291378"/>
            <a:chExt cx="6891770" cy="2608767"/>
          </a:xfrm>
        </p:grpSpPr>
        <p:sp>
          <p:nvSpPr>
            <p:cNvPr id="22" name="AutoShape 17"/>
            <p:cNvSpPr>
              <a:spLocks noChangeArrowheads="1"/>
            </p:cNvSpPr>
            <p:nvPr/>
          </p:nvSpPr>
          <p:spPr bwMode="gray">
            <a:xfrm>
              <a:off x="2150574" y="3824246"/>
              <a:ext cx="4964930" cy="987976"/>
            </a:xfrm>
            <a:prstGeom prst="roundRect">
              <a:avLst>
                <a:gd name="adj" fmla="val 12727"/>
              </a:avLst>
            </a:prstGeom>
            <a:solidFill>
              <a:srgbClr val="FF2908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sz="1800" b="0" kern="0">
                <a:solidFill>
                  <a:sysClr val="windowText" lastClr="000000"/>
                </a:solidFill>
                <a:latin typeface="Calibri" panose="020F0502020204030204" charset="0"/>
              </a:endParaRPr>
            </a:p>
          </p:txBody>
        </p:sp>
        <p:sp>
          <p:nvSpPr>
            <p:cNvPr id="18" name="AutoShape 10"/>
            <p:cNvSpPr>
              <a:spLocks noChangeArrowheads="1"/>
            </p:cNvSpPr>
            <p:nvPr/>
          </p:nvSpPr>
          <p:spPr bwMode="gray">
            <a:xfrm>
              <a:off x="2175631" y="2418635"/>
              <a:ext cx="4939874" cy="982192"/>
            </a:xfrm>
            <a:prstGeom prst="roundRect">
              <a:avLst>
                <a:gd name="adj" fmla="val 12727"/>
              </a:avLst>
            </a:prstGeom>
            <a:solidFill>
              <a:srgbClr val="FE836E"/>
            </a:solidFill>
            <a:ln>
              <a:noFill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sz="1800" b="0" kern="0">
                <a:solidFill>
                  <a:sysClr val="windowText" lastClr="000000"/>
                </a:solidFill>
                <a:latin typeface="Calibri" panose="020F0502020204030204" charset="0"/>
              </a:endParaRPr>
            </a:p>
          </p:txBody>
        </p:sp>
        <p:grpSp>
          <p:nvGrpSpPr>
            <p:cNvPr id="103433" name="Group 12"/>
            <p:cNvGrpSpPr/>
            <p:nvPr/>
          </p:nvGrpSpPr>
          <p:grpSpPr bwMode="auto">
            <a:xfrm>
              <a:off x="6757988" y="3663485"/>
              <a:ext cx="1238250" cy="1236660"/>
              <a:chOff x="802" y="1744"/>
              <a:chExt cx="827" cy="826"/>
            </a:xfrm>
          </p:grpSpPr>
          <p:sp>
            <p:nvSpPr>
              <p:cNvPr id="29" name="Oval 13"/>
              <p:cNvSpPr>
                <a:spLocks noChangeArrowheads="1"/>
              </p:cNvSpPr>
              <p:nvPr/>
            </p:nvSpPr>
            <p:spPr bwMode="gray">
              <a:xfrm>
                <a:off x="802" y="1744"/>
                <a:ext cx="827" cy="826"/>
              </a:xfrm>
              <a:prstGeom prst="ellipse">
                <a:avLst/>
              </a:prstGeom>
              <a:solidFill>
                <a:srgbClr val="F8F8F8"/>
              </a:solidFill>
              <a:ln w="38100">
                <a:solidFill>
                  <a:srgbClr val="FE836E"/>
                </a:solidFill>
                <a:rou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 sz="1800" b="0" kern="0">
                  <a:solidFill>
                    <a:sysClr val="windowText" lastClr="000000"/>
                  </a:solidFill>
                  <a:latin typeface="Calibri" panose="020F0502020204030204" charset="0"/>
                </a:endParaRPr>
              </a:p>
            </p:txBody>
          </p:sp>
          <p:sp>
            <p:nvSpPr>
              <p:cNvPr id="30" name="Oval 14"/>
              <p:cNvSpPr>
                <a:spLocks noChangeArrowheads="1"/>
              </p:cNvSpPr>
              <p:nvPr/>
            </p:nvSpPr>
            <p:spPr bwMode="gray">
              <a:xfrm>
                <a:off x="837" y="1777"/>
                <a:ext cx="756" cy="758"/>
              </a:xfrm>
              <a:prstGeom prst="ellipse">
                <a:avLst/>
              </a:prstGeom>
              <a:noFill/>
              <a:ln w="38100">
                <a:solidFill>
                  <a:srgbClr val="FE836E">
                    <a:alpha val="70195"/>
                  </a:srgbClr>
                </a:solidFill>
                <a:rou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 sz="1800" b="0" kern="0">
                  <a:solidFill>
                    <a:sysClr val="windowText" lastClr="000000"/>
                  </a:solidFill>
                  <a:latin typeface="Calibri" panose="020F0502020204030204" charset="0"/>
                </a:endParaRPr>
              </a:p>
            </p:txBody>
          </p:sp>
          <p:sp>
            <p:nvSpPr>
              <p:cNvPr id="31" name="Oval 15"/>
              <p:cNvSpPr>
                <a:spLocks noChangeArrowheads="1"/>
              </p:cNvSpPr>
              <p:nvPr/>
            </p:nvSpPr>
            <p:spPr bwMode="gray">
              <a:xfrm>
                <a:off x="870" y="1811"/>
                <a:ext cx="690" cy="688"/>
              </a:xfrm>
              <a:prstGeom prst="ellipse">
                <a:avLst/>
              </a:prstGeom>
              <a:noFill/>
              <a:ln w="38100">
                <a:solidFill>
                  <a:srgbClr val="FE836E">
                    <a:alpha val="30196"/>
                  </a:srgbClr>
                </a:solidFill>
                <a:rou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 sz="1800" b="0" kern="0">
                  <a:solidFill>
                    <a:sysClr val="windowText" lastClr="000000"/>
                  </a:solidFill>
                  <a:latin typeface="Calibri" panose="020F0502020204030204" charset="0"/>
                </a:endParaRPr>
              </a:p>
            </p:txBody>
          </p:sp>
        </p:grpSp>
        <p:sp>
          <p:nvSpPr>
            <p:cNvPr id="103437" name="Text Box 18"/>
            <p:cNvSpPr txBox="1">
              <a:spLocks noChangeArrowheads="1"/>
            </p:cNvSpPr>
            <p:nvPr/>
          </p:nvSpPr>
          <p:spPr bwMode="auto">
            <a:xfrm>
              <a:off x="2274459" y="2588332"/>
              <a:ext cx="4570412" cy="695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>
                  <a:solidFill>
                    <a:srgbClr val="F8F8F8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早期电除颤对提高心搏骤停患者的生存机会至关重要</a:t>
              </a:r>
              <a:endParaRPr lang="zh-CN" altLang="en-US">
                <a:solidFill>
                  <a:srgbClr val="F8F8F8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grpSp>
          <p:nvGrpSpPr>
            <p:cNvPr id="103438" name="Group 19"/>
            <p:cNvGrpSpPr/>
            <p:nvPr/>
          </p:nvGrpSpPr>
          <p:grpSpPr bwMode="auto">
            <a:xfrm>
              <a:off x="1104468" y="2291378"/>
              <a:ext cx="1238250" cy="1236663"/>
              <a:chOff x="754" y="80"/>
              <a:chExt cx="827" cy="826"/>
            </a:xfrm>
          </p:grpSpPr>
          <p:sp>
            <p:nvSpPr>
              <p:cNvPr id="26" name="Oval 20"/>
              <p:cNvSpPr>
                <a:spLocks noChangeArrowheads="1"/>
              </p:cNvSpPr>
              <p:nvPr/>
            </p:nvSpPr>
            <p:spPr bwMode="gray">
              <a:xfrm>
                <a:off x="754" y="80"/>
                <a:ext cx="827" cy="826"/>
              </a:xfrm>
              <a:prstGeom prst="ellipse">
                <a:avLst/>
              </a:prstGeom>
              <a:solidFill>
                <a:srgbClr val="F8F8F8"/>
              </a:solidFill>
              <a:ln w="38100">
                <a:solidFill>
                  <a:srgbClr val="FF2908"/>
                </a:solidFill>
                <a:rou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 sz="1800" b="0" kern="0">
                  <a:solidFill>
                    <a:sysClr val="windowText" lastClr="000000"/>
                  </a:solidFill>
                  <a:latin typeface="Calibri" panose="020F0502020204030204" charset="0"/>
                </a:endParaRPr>
              </a:p>
            </p:txBody>
          </p:sp>
          <p:sp>
            <p:nvSpPr>
              <p:cNvPr id="27" name="Oval 21"/>
              <p:cNvSpPr>
                <a:spLocks noChangeArrowheads="1"/>
              </p:cNvSpPr>
              <p:nvPr/>
            </p:nvSpPr>
            <p:spPr bwMode="gray">
              <a:xfrm>
                <a:off x="784" y="114"/>
                <a:ext cx="756" cy="758"/>
              </a:xfrm>
              <a:prstGeom prst="ellipse">
                <a:avLst/>
              </a:prstGeom>
              <a:noFill/>
              <a:ln w="38100">
                <a:solidFill>
                  <a:srgbClr val="F06E02">
                    <a:alpha val="70195"/>
                  </a:srgbClr>
                </a:solidFill>
                <a:rou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 sz="1800" b="0" kern="0">
                  <a:solidFill>
                    <a:sysClr val="windowText" lastClr="000000"/>
                  </a:solidFill>
                  <a:latin typeface="Calibri" panose="020F0502020204030204" charset="0"/>
                </a:endParaRPr>
              </a:p>
            </p:txBody>
          </p:sp>
          <p:sp>
            <p:nvSpPr>
              <p:cNvPr id="28" name="Oval 22"/>
              <p:cNvSpPr>
                <a:spLocks noChangeArrowheads="1"/>
              </p:cNvSpPr>
              <p:nvPr/>
            </p:nvSpPr>
            <p:spPr bwMode="gray">
              <a:xfrm>
                <a:off x="815" y="140"/>
                <a:ext cx="689" cy="690"/>
              </a:xfrm>
              <a:prstGeom prst="ellipse">
                <a:avLst/>
              </a:prstGeom>
              <a:noFill/>
              <a:ln w="38100">
                <a:solidFill>
                  <a:srgbClr val="F06E02">
                    <a:alpha val="30196"/>
                  </a:srgbClr>
                </a:solidFill>
                <a:rou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zh-CN" sz="1800" b="0" kern="0">
                  <a:solidFill>
                    <a:sysClr val="windowText" lastClr="000000"/>
                  </a:solidFill>
                  <a:latin typeface="Calibri" panose="020F0502020204030204" charset="0"/>
                </a:endParaRPr>
              </a:p>
            </p:txBody>
          </p:sp>
        </p:grpSp>
        <p:sp>
          <p:nvSpPr>
            <p:cNvPr id="25" name="Text Box 23"/>
            <p:cNvSpPr txBox="1">
              <a:spLocks noChangeArrowheads="1"/>
            </p:cNvSpPr>
            <p:nvPr/>
          </p:nvSpPr>
          <p:spPr bwMode="gray">
            <a:xfrm>
              <a:off x="1202188" y="2591011"/>
              <a:ext cx="1083691" cy="55993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spcBef>
                  <a:spcPts val="0"/>
                </a:spcBef>
                <a:defRPr/>
              </a:pPr>
              <a:r>
                <a:rPr lang="zh-CN" altLang="en-US" sz="2200" dirty="0">
                  <a:latin typeface="+mn-ea"/>
                  <a:ea typeface="+mn-ea"/>
                </a:rPr>
                <a:t>提高</a:t>
              </a:r>
              <a:endParaRPr lang="en-US" altLang="zh-CN" sz="2200" dirty="0">
                <a:latin typeface="+mn-ea"/>
                <a:ea typeface="+mn-ea"/>
              </a:endParaRPr>
            </a:p>
            <a:p>
              <a:pPr algn="ctr" eaLnBrk="0" hangingPunct="0">
                <a:spcBef>
                  <a:spcPts val="0"/>
                </a:spcBef>
                <a:defRPr/>
              </a:pPr>
              <a:r>
                <a:rPr lang="zh-CN" altLang="en-US" sz="2200" dirty="0">
                  <a:latin typeface="+mn-ea"/>
                  <a:ea typeface="+mn-ea"/>
                </a:rPr>
                <a:t>生存机会</a:t>
              </a:r>
              <a:endParaRPr lang="en-US" altLang="zh-CN" sz="2200" dirty="0">
                <a:latin typeface="+mn-ea"/>
                <a:ea typeface="+mn-ea"/>
              </a:endParaRPr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white">
            <a:xfrm>
              <a:off x="2288384" y="4017444"/>
              <a:ext cx="4570292" cy="69412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ts val="600"/>
                </a:spcBef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大多数成人突发心搏骤停的原因多为</a:t>
              </a:r>
              <a:r>
                <a:rPr lang="zh-CN" altLang="en-US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rPr>
                <a:t>心室颤动</a:t>
              </a:r>
              <a:r>
                <a:rPr lang="zh-CN" altLang="en-US" u="sng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或</a:t>
              </a:r>
              <a:r>
                <a:rPr lang="zh-CN" altLang="en-US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rPr>
                <a:t>无脉性室速</a:t>
              </a:r>
              <a:endParaRPr lang="en-US" altLang="zh-CN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gray">
            <a:xfrm>
              <a:off x="6829861" y="4002405"/>
              <a:ext cx="1081185" cy="53100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  <a:defRPr/>
              </a:pPr>
              <a:r>
                <a:rPr lang="zh-CN" altLang="en-US" sz="2200" dirty="0">
                  <a:latin typeface="+mn-ea"/>
                  <a:ea typeface="+mn-ea"/>
                </a:rPr>
                <a:t>心搏骤停原因</a:t>
              </a:r>
              <a:endParaRPr lang="en-US" altLang="zh-CN" sz="2200" dirty="0">
                <a:latin typeface="+mn-ea"/>
                <a:ea typeface="+mn-ea"/>
              </a:endParaRPr>
            </a:p>
          </p:txBody>
        </p:sp>
      </p:grpSp>
      <p:grpSp>
        <p:nvGrpSpPr>
          <p:cNvPr id="7" name="组合 32"/>
          <p:cNvGrpSpPr/>
          <p:nvPr/>
        </p:nvGrpSpPr>
        <p:grpSpPr bwMode="auto">
          <a:xfrm>
            <a:off x="2700338" y="5273675"/>
            <a:ext cx="3819525" cy="838200"/>
            <a:chOff x="3319699" y="3134096"/>
            <a:chExt cx="1046249" cy="1222368"/>
          </a:xfrm>
        </p:grpSpPr>
        <p:sp>
          <p:nvSpPr>
            <p:cNvPr id="103446" name="任意多边形 50"/>
            <p:cNvSpPr>
              <a:spLocks noChangeArrowheads="1"/>
            </p:cNvSpPr>
            <p:nvPr/>
          </p:nvSpPr>
          <p:spPr bwMode="auto">
            <a:xfrm>
              <a:off x="3319699" y="3134096"/>
              <a:ext cx="1046249" cy="1222368"/>
            </a:xfrm>
            <a:custGeom>
              <a:avLst/>
              <a:gdLst>
                <a:gd name="T0" fmla="*/ 0 w 1221940"/>
                <a:gd name="T1" fmla="*/ 0 h 1221940"/>
                <a:gd name="T2" fmla="*/ 54796 w 1221940"/>
                <a:gd name="T3" fmla="*/ 0 h 1221940"/>
                <a:gd name="T4" fmla="*/ 54796 w 1221940"/>
                <a:gd name="T5" fmla="*/ 1230529 h 1221940"/>
                <a:gd name="T6" fmla="*/ 0 w 1221940"/>
                <a:gd name="T7" fmla="*/ 1230529 h 1221940"/>
                <a:gd name="T8" fmla="*/ 0 w 1221940"/>
                <a:gd name="T9" fmla="*/ 0 h 12219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1940"/>
                <a:gd name="T16" fmla="*/ 0 h 1221940"/>
                <a:gd name="T17" fmla="*/ 1221940 w 1221940"/>
                <a:gd name="T18" fmla="*/ 1221940 h 12219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1940" h="1221940">
                  <a:moveTo>
                    <a:pt x="0" y="0"/>
                  </a:moveTo>
                  <a:lnTo>
                    <a:pt x="1221940" y="0"/>
                  </a:lnTo>
                  <a:lnTo>
                    <a:pt x="1221940" y="1221940"/>
                  </a:lnTo>
                  <a:lnTo>
                    <a:pt x="0" y="122194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1"/>
              <a:srcRect/>
              <a:stretch>
                <a:fillRect/>
              </a:stretch>
            </a:blipFill>
            <a:ln w="25400">
              <a:solidFill>
                <a:srgbClr val="FFFFFF"/>
              </a:solidFill>
              <a:miter lim="800000"/>
            </a:ln>
          </p:spPr>
          <p:txBody>
            <a:bodyPr lIns="38100" tIns="38100" rIns="38100" bIns="38100" anchor="ctr"/>
            <a:lstStyle>
              <a:lvl1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defTabSz="4445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defTabSz="44450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defTabSz="44450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defTabSz="44450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defTabSz="44450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800" b="0">
                  <a:solidFill>
                    <a:srgbClr val="FFFFFF"/>
                  </a:solidFill>
                  <a:latin typeface="Calibri" panose="020F0502020204030204" charset="0"/>
                </a:rPr>
                <a:t> </a:t>
              </a:r>
              <a:endParaRPr lang="en-US" altLang="zh-CN" sz="800" b="0">
                <a:solidFill>
                  <a:srgbClr val="FFFFFF"/>
                </a:solidFill>
                <a:latin typeface="Calibri" panose="020F0502020204030204" charset="0"/>
              </a:endParaRPr>
            </a:p>
          </p:txBody>
        </p:sp>
        <p:sp>
          <p:nvSpPr>
            <p:cNvPr id="103447" name="Rectangle 19"/>
            <p:cNvSpPr>
              <a:spLocks noChangeArrowheads="1"/>
            </p:cNvSpPr>
            <p:nvPr/>
          </p:nvSpPr>
          <p:spPr bwMode="auto">
            <a:xfrm>
              <a:off x="3365814" y="3161478"/>
              <a:ext cx="928694" cy="112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zh-CN" altLang="en-US" sz="4400">
                  <a:solidFill>
                    <a:schemeClr val="bg1"/>
                  </a:solidFill>
                </a:rPr>
                <a:t>除颤适应症</a:t>
              </a:r>
              <a:endParaRPr lang="zh-CN" altLang="en-US" sz="4400">
                <a:solidFill>
                  <a:schemeClr val="bg1"/>
                </a:solidFill>
              </a:endParaRPr>
            </a:p>
          </p:txBody>
        </p:sp>
      </p:grpSp>
      <p:cxnSp>
        <p:nvCxnSpPr>
          <p:cNvPr id="3" name="直接箭头连接符 2"/>
          <p:cNvCxnSpPr/>
          <p:nvPr/>
        </p:nvCxnSpPr>
        <p:spPr>
          <a:xfrm flipV="1">
            <a:off x="4643438" y="4508500"/>
            <a:ext cx="0" cy="7651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矩形 6"/>
          <p:cNvSpPr>
            <a:spLocks noChangeArrowheads="1"/>
          </p:cNvSpPr>
          <p:nvPr/>
        </p:nvSpPr>
        <p:spPr bwMode="auto">
          <a:xfrm>
            <a:off x="607190" y="5553200"/>
            <a:ext cx="7929617" cy="538160"/>
          </a:xfrm>
          <a:prstGeom prst="rect">
            <a:avLst/>
          </a:prstGeom>
          <a:noFill/>
          <a:ln w="9525">
            <a:noFill/>
            <a:miter lim="800000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每延迟一分钟除颤，复苏成功率将下降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7%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～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10%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8546" name="灯片编号占位符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6553200" y="6356350"/>
            <a:ext cx="219551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lvl="4"/>
            <a:fld id="{74C858D5-D634-4B5B-9F4F-8359E474162F}" type="slidenum">
              <a:rPr lang="zh-CN" altLang="en-US" sz="1200">
                <a:solidFill>
                  <a:srgbClr val="898989"/>
                </a:solidFill>
                <a:latin typeface="Franklin Gothic Book" panose="020B0503020102020204" pitchFamily="34" charset="0"/>
                <a:ea typeface="黑体" panose="02010609060101010101" charset="-122"/>
              </a:rPr>
            </a:fld>
            <a:endParaRPr lang="zh-CN" altLang="en-US" sz="1200">
              <a:solidFill>
                <a:srgbClr val="898989"/>
              </a:solidFill>
              <a:latin typeface="Franklin Gothic Book" panose="020B0503020102020204" pitchFamily="34" charset="0"/>
              <a:ea typeface="黑体" panose="02010609060101010101" charset="-122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846898" y="1035719"/>
            <a:ext cx="5450201" cy="43150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8548" name="文本框 2"/>
          <p:cNvSpPr txBox="1">
            <a:spLocks noChangeArrowheads="1"/>
          </p:cNvSpPr>
          <p:nvPr/>
        </p:nvSpPr>
        <p:spPr bwMode="auto">
          <a:xfrm>
            <a:off x="2411413" y="484188"/>
            <a:ext cx="4672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</a:rPr>
              <a:t>复苏成功与除颤时间的关系</a:t>
            </a:r>
            <a:endParaRPr lang="zh-CN" altLang="en-US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1" descr="c:\users\administrator\appdata\roaming\360se6\User Data\temp\%E9%99%A4%E9%A2%A4%E4%BB%AAAED+M3860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2116138"/>
            <a:ext cx="3529013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black">
          <a:xfrm>
            <a:off x="4572000" y="1958975"/>
            <a:ext cx="3859213" cy="16859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CN" altLang="en-US" dirty="0">
                <a:solidFill>
                  <a:srgbClr val="B10303"/>
                </a:solidFill>
                <a:latin typeface="+mn-ea"/>
                <a:ea typeface="+mn-ea"/>
              </a:rPr>
              <a:t>电击除颤</a:t>
            </a:r>
            <a:endParaRPr lang="en-US" altLang="zh-CN" dirty="0">
              <a:solidFill>
                <a:srgbClr val="B10303"/>
              </a:solidFill>
              <a:latin typeface="+mn-ea"/>
              <a:ea typeface="+mn-ea"/>
            </a:endParaRPr>
          </a:p>
          <a:p>
            <a:pPr eaLnBrk="0" hangingPunct="0">
              <a:defRPr/>
            </a:pPr>
            <a:endParaRPr lang="en-US" altLang="zh-CN" sz="1000" dirty="0">
              <a:solidFill>
                <a:srgbClr val="B10303"/>
              </a:solidFill>
              <a:ea typeface="宋体" panose="02010600030101010101" pitchFamily="2" charset="-122"/>
            </a:endParaRPr>
          </a:p>
          <a:p>
            <a:pPr eaLnBrk="0" hangingPunct="0">
              <a:defRPr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除颤器在瞬间发放出的电流通过心脏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0" hangingPunct="0">
              <a:lnSpc>
                <a:spcPct val="110000"/>
              </a:lnSpc>
              <a:defRPr/>
            </a:pPr>
            <a:endParaRPr lang="en-US" altLang="zh-CN" sz="160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4427538" y="1844675"/>
            <a:ext cx="4762" cy="30956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 kern="0">
              <a:solidFill>
                <a:sysClr val="windowText" lastClr="000000"/>
              </a:solidFill>
            </a:endParaRP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gray">
          <a:xfrm>
            <a:off x="4645025" y="3622675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dist="35921" dir="2700000" algn="ctr" rotWithShape="0">
              <a:srgbClr val="969696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 kern="0">
              <a:solidFill>
                <a:sysClr val="windowText" lastClr="000000"/>
              </a:solidFill>
            </a:endParaRP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gray">
          <a:xfrm>
            <a:off x="4645025" y="4210050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E82009"/>
          </a:solidFill>
          <a:ln>
            <a:noFill/>
          </a:ln>
          <a:effectLst>
            <a:outerShdw dist="35921" dir="2700000" algn="ctr" rotWithShape="0">
              <a:srgbClr val="969696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 kern="0">
              <a:solidFill>
                <a:sysClr val="windowText" lastClr="000000"/>
              </a:solidFill>
            </a:endParaRPr>
          </a:p>
        </p:txBody>
      </p:sp>
      <p:sp>
        <p:nvSpPr>
          <p:cNvPr id="106503" name="Text Box 19"/>
          <p:cNvSpPr txBox="1">
            <a:spLocks noChangeArrowheads="1"/>
          </p:cNvSpPr>
          <p:nvPr/>
        </p:nvSpPr>
        <p:spPr bwMode="auto">
          <a:xfrm>
            <a:off x="4892675" y="3509963"/>
            <a:ext cx="3716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终止心脏所有的心电活动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6504" name="Text Box 20"/>
          <p:cNvSpPr txBox="1">
            <a:spLocks noChangeArrowheads="1"/>
          </p:cNvSpPr>
          <p:nvPr/>
        </p:nvSpPr>
        <p:spPr bwMode="auto">
          <a:xfrm>
            <a:off x="4865688" y="4114800"/>
            <a:ext cx="3608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窦房结将首先发出规律的冲动，重新控制整个心脏搏动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Line 23"/>
          <p:cNvSpPr>
            <a:spLocks noChangeShapeType="1"/>
          </p:cNvSpPr>
          <p:nvPr/>
        </p:nvSpPr>
        <p:spPr bwMode="auto">
          <a:xfrm rot="16200000" flipH="1">
            <a:off x="6389688" y="615950"/>
            <a:ext cx="30162" cy="3868738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 kern="0">
              <a:solidFill>
                <a:sysClr val="windowText" lastClr="000000"/>
              </a:solidFill>
            </a:endParaRPr>
          </a:p>
        </p:txBody>
      </p:sp>
      <p:grpSp>
        <p:nvGrpSpPr>
          <p:cNvPr id="14" name="组合 5"/>
          <p:cNvGrpSpPr/>
          <p:nvPr/>
        </p:nvGrpSpPr>
        <p:grpSpPr>
          <a:xfrm>
            <a:off x="3170675" y="458346"/>
            <a:ext cx="2802649" cy="629158"/>
            <a:chOff x="3138618" y="256"/>
            <a:chExt cx="1869350" cy="10788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矩形 14"/>
            <p:cNvSpPr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700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7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138618" y="256"/>
              <a:ext cx="1869350" cy="10788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+mj-ea"/>
                </a:rPr>
                <a:t>AED</a:t>
              </a:r>
              <a:r>
                <a:rPr lang="zh-CN" altLang="en-US" dirty="0">
                  <a:solidFill>
                    <a:schemeClr val="bg1"/>
                  </a:solidFill>
                  <a:latin typeface="+mj-ea"/>
                </a:rPr>
                <a:t>工作原理</a:t>
              </a:r>
              <a:endParaRPr lang="zh-CN" altLang="en-US" dirty="0">
                <a:solidFill>
                  <a:schemeClr val="bg1"/>
                </a:solidFill>
                <a:latin typeface="+mj-ea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93" name="组合 17"/>
          <p:cNvGrpSpPr/>
          <p:nvPr/>
        </p:nvGrpSpPr>
        <p:grpSpPr bwMode="auto">
          <a:xfrm>
            <a:off x="488950" y="1196975"/>
            <a:ext cx="8462963" cy="4279900"/>
            <a:chOff x="609461" y="1739267"/>
            <a:chExt cx="8463151" cy="4280563"/>
          </a:xfrm>
        </p:grpSpPr>
        <p:pic>
          <p:nvPicPr>
            <p:cNvPr id="110594" name="Picture 4" descr="1samwithcase">
              <a:hlinkClick r:id="rId1"/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61" y="4458908"/>
              <a:ext cx="2811129" cy="153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595" name="Picture 5" descr="samaritan_20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107" y="1739267"/>
              <a:ext cx="2193423" cy="2160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596" name="Picture 6" descr="life7142004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309" y="4668848"/>
              <a:ext cx="1667303" cy="1168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597" name="Picture 7" descr="copyrighted6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902" y="4486675"/>
              <a:ext cx="1723734" cy="153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598" name="Picture 9" descr="1166597111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2776" y="2053701"/>
              <a:ext cx="1805817" cy="170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10599" name="Object 10"/>
            <p:cNvGraphicFramePr>
              <a:graphicFrameLocks noChangeAspect="1"/>
            </p:cNvGraphicFramePr>
            <p:nvPr/>
          </p:nvGraphicFramePr>
          <p:xfrm>
            <a:off x="5034752" y="4081276"/>
            <a:ext cx="2370557" cy="19385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771" name="" r:id="rId8" imgW="2514600" imgH="2181225" progId="Paint.Picture">
                    <p:embed/>
                  </p:oleObj>
                </mc:Choice>
                <mc:Fallback>
                  <p:oleObj name="" r:id="rId8" imgW="2514600" imgH="2181225" progId="Paint.Picture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lum bright="-18000" contrast="24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4752" y="4081276"/>
                          <a:ext cx="2370557" cy="19385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0600" name="Object 11"/>
            <p:cNvGraphicFramePr>
              <a:graphicFrameLocks noChangeAspect="1"/>
            </p:cNvGraphicFramePr>
            <p:nvPr/>
          </p:nvGraphicFramePr>
          <p:xfrm>
            <a:off x="636380" y="1811283"/>
            <a:ext cx="2369520" cy="18728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772" name="" r:id="rId10" imgW="1885950" imgH="1581150" progId="Paint.Picture">
                    <p:embed/>
                  </p:oleObj>
                </mc:Choice>
                <mc:Fallback>
                  <p:oleObj name="" r:id="rId10" imgW="1885950" imgH="1581150" progId="Paint.Picture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6380" y="1811283"/>
                          <a:ext cx="2369520" cy="18728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0601" name="Object 12"/>
            <p:cNvGraphicFramePr>
              <a:graphicFrameLocks noChangeAspect="1"/>
            </p:cNvGraphicFramePr>
            <p:nvPr/>
          </p:nvGraphicFramePr>
          <p:xfrm>
            <a:off x="4692789" y="2099348"/>
            <a:ext cx="1682693" cy="15766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773" name="" r:id="rId12" imgW="1562100" imgH="1552575" progId="Paint.Picture">
                    <p:embed/>
                  </p:oleObj>
                </mc:Choice>
                <mc:Fallback>
                  <p:oleObj name="" r:id="rId12" imgW="1562100" imgH="1552575" progId="Paint.Picture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2789" y="2099348"/>
                          <a:ext cx="1682693" cy="15766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椭圆 16"/>
          <p:cNvSpPr/>
          <p:nvPr/>
        </p:nvSpPr>
        <p:spPr>
          <a:xfrm>
            <a:off x="2051719" y="229353"/>
            <a:ext cx="6429420" cy="857256"/>
          </a:xfrm>
          <a:prstGeom prst="ellipse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dirty="0">
                <a:solidFill>
                  <a:schemeClr val="tx1"/>
                </a:solidFill>
              </a:rPr>
              <a:t>样式众多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pic>
        <p:nvPicPr>
          <p:cNvPr id="110604" name="图片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6593" r="14151" b="6528"/>
          <a:stretch>
            <a:fillRect/>
          </a:stretch>
        </p:blipFill>
        <p:spPr bwMode="auto">
          <a:xfrm>
            <a:off x="3635375" y="325438"/>
            <a:ext cx="766763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93775" y="981075"/>
            <a:ext cx="677863" cy="4524375"/>
          </a:xfrm>
          <a:prstGeom prst="rect">
            <a:avLst/>
          </a:prstGeom>
        </p:spPr>
        <p:txBody>
          <a:bodyPr vert="eaVert">
            <a:spAutoFit/>
          </a:bodyPr>
          <a:lstStyle/>
          <a:p>
            <a:pPr algn="ctr">
              <a:defRPr/>
            </a:pPr>
            <a:r>
              <a:rPr lang="zh-CN" altLang="en-US" sz="3200" dirty="0">
                <a:latin typeface="+mn-lt"/>
                <a:ea typeface="+mn-ea"/>
              </a:rPr>
              <a:t>安放场所</a:t>
            </a:r>
            <a:endParaRPr lang="zh-CN" altLang="en-US" sz="3200" dirty="0">
              <a:latin typeface="+mn-lt"/>
              <a:ea typeface="+mn-ea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" cstate="print">
            <a:lum contrast="60000"/>
          </a:blip>
          <a:srcRect l="12494" t="7529" r="18141" b="7114"/>
          <a:stretch>
            <a:fillRect/>
          </a:stretch>
        </p:blipFill>
        <p:spPr bwMode="auto">
          <a:xfrm>
            <a:off x="5292079" y="3459776"/>
            <a:ext cx="3068047" cy="2687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/>
          <a:srcRect r="14894"/>
          <a:stretch>
            <a:fillRect/>
          </a:stretch>
        </p:blipFill>
        <p:spPr bwMode="auto">
          <a:xfrm>
            <a:off x="5292080" y="404909"/>
            <a:ext cx="3048000" cy="2687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03" y="3459776"/>
            <a:ext cx="1996752" cy="2687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5248" y="402816"/>
            <a:ext cx="1996752" cy="2687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47" name="图片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6593" r="14151" b="6528"/>
          <a:stretch>
            <a:fillRect/>
          </a:stretch>
        </p:blipFill>
        <p:spPr bwMode="auto">
          <a:xfrm>
            <a:off x="930275" y="1628775"/>
            <a:ext cx="8048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1" name="Picture 5"/>
          <p:cNvPicPr>
            <a:picLocks noChangeAspect="1" noChangeArrowheads="1"/>
          </p:cNvPicPr>
          <p:nvPr/>
        </p:nvPicPr>
        <p:blipFill>
          <a:blip r:embed="rId1" cstate="print"/>
          <a:srcRect l="28601" t="12871" r="24648" b="2713"/>
          <a:stretch>
            <a:fillRect/>
          </a:stretch>
        </p:blipFill>
        <p:spPr bwMode="auto">
          <a:xfrm>
            <a:off x="5035887" y="1667528"/>
            <a:ext cx="3347586" cy="3993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圆角矩形 7"/>
          <p:cNvSpPr/>
          <p:nvPr/>
        </p:nvSpPr>
        <p:spPr>
          <a:xfrm>
            <a:off x="1856786" y="532060"/>
            <a:ext cx="4357718" cy="571504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dirty="0">
                <a:solidFill>
                  <a:schemeClr val="tx1"/>
                </a:solidFill>
              </a:rPr>
              <a:t>首都机场放置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l="20914" t="13068" r="14644"/>
          <a:stretch>
            <a:fillRect/>
          </a:stretch>
        </p:blipFill>
        <p:spPr bwMode="auto">
          <a:xfrm>
            <a:off x="851457" y="1667527"/>
            <a:ext cx="3455086" cy="3993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3669" name="图片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6593" r="14151" b="6528"/>
          <a:stretch>
            <a:fillRect/>
          </a:stretch>
        </p:blipFill>
        <p:spPr bwMode="auto">
          <a:xfrm>
            <a:off x="5364163" y="333375"/>
            <a:ext cx="7826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1856786" y="532060"/>
            <a:ext cx="4357718" cy="571504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 dirty="0">
              <a:solidFill>
                <a:schemeClr val="tx1"/>
              </a:solidFill>
            </a:endParaRPr>
          </a:p>
        </p:txBody>
      </p:sp>
      <p:pic>
        <p:nvPicPr>
          <p:cNvPr id="113669" name="图片 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6593" r="14151" b="6528"/>
          <a:stretch>
            <a:fillRect/>
          </a:stretch>
        </p:blipFill>
        <p:spPr bwMode="auto">
          <a:xfrm>
            <a:off x="8100392" y="182810"/>
            <a:ext cx="78232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0"/>
            <a:ext cx="6264696" cy="625856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3391036" y="400045"/>
            <a:ext cx="2522565" cy="71438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35128" tIns="135128" rIns="135128" bIns="135128" spcCol="1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bg1"/>
                </a:solidFill>
                <a:latin typeface="+mj-ea"/>
              </a:rPr>
              <a:t>AED</a:t>
            </a:r>
            <a:r>
              <a:rPr lang="zh-CN" altLang="en-US" dirty="0">
                <a:solidFill>
                  <a:schemeClr val="bg1"/>
                </a:solidFill>
                <a:latin typeface="+mj-ea"/>
              </a:rPr>
              <a:t>操作步骤</a:t>
            </a:r>
            <a:endParaRPr lang="zh-CN" altLang="en-US" dirty="0">
              <a:solidFill>
                <a:schemeClr val="bg1"/>
              </a:solidFill>
              <a:latin typeface="+mj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21761" y="1484784"/>
            <a:ext cx="8069691" cy="4447458"/>
            <a:chOff x="618238" y="1573823"/>
            <a:chExt cx="8069691" cy="4447458"/>
          </a:xfrm>
        </p:grpSpPr>
        <p:grpSp>
          <p:nvGrpSpPr>
            <p:cNvPr id="2" name="组合 1"/>
            <p:cNvGrpSpPr/>
            <p:nvPr/>
          </p:nvGrpSpPr>
          <p:grpSpPr>
            <a:xfrm>
              <a:off x="618238" y="1573823"/>
              <a:ext cx="8069691" cy="4447458"/>
              <a:chOff x="618238" y="1573823"/>
              <a:chExt cx="8069691" cy="4447458"/>
            </a:xfrm>
          </p:grpSpPr>
          <p:sp>
            <p:nvSpPr>
              <p:cNvPr id="3" name="任意多边形: 形状 2"/>
              <p:cNvSpPr/>
              <p:nvPr/>
            </p:nvSpPr>
            <p:spPr>
              <a:xfrm>
                <a:off x="2341419" y="2043933"/>
                <a:ext cx="364869" cy="91440"/>
              </a:xfrm>
              <a:custGeom>
                <a:avLst/>
                <a:gdLst>
                  <a:gd name="connsiteX0" fmla="*/ 0 w 364869"/>
                  <a:gd name="connsiteY0" fmla="*/ 45720 h 91440"/>
                  <a:gd name="connsiteX1" fmla="*/ 364869 w 364869"/>
                  <a:gd name="connsiteY1" fmla="*/ 4572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869" h="91440">
                    <a:moveTo>
                      <a:pt x="0" y="45720"/>
                    </a:moveTo>
                    <a:lnTo>
                      <a:pt x="364869" y="45720"/>
                    </a:lnTo>
                  </a:path>
                </a:pathLst>
              </a:cu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spcFirstLastPara="0" vert="horz" wrap="square" lIns="185248" tIns="43741" rIns="185248" bIns="43741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endParaRPr lang="zh-CN" altLang="en-US" sz="500" b="1" kern="1200">
                  <a:latin typeface="+mn-ea"/>
                  <a:ea typeface="+mn-ea"/>
                </a:endParaRPr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623786" y="1573823"/>
                <a:ext cx="1719433" cy="1031660"/>
              </a:xfrm>
              <a:custGeom>
                <a:avLst/>
                <a:gdLst>
                  <a:gd name="connsiteX0" fmla="*/ 0 w 1719433"/>
                  <a:gd name="connsiteY0" fmla="*/ 0 h 1031660"/>
                  <a:gd name="connsiteX1" fmla="*/ 1719433 w 1719433"/>
                  <a:gd name="connsiteY1" fmla="*/ 0 h 1031660"/>
                  <a:gd name="connsiteX2" fmla="*/ 1719433 w 1719433"/>
                  <a:gd name="connsiteY2" fmla="*/ 1031660 h 1031660"/>
                  <a:gd name="connsiteX3" fmla="*/ 0 w 1719433"/>
                  <a:gd name="connsiteY3" fmla="*/ 1031660 h 1031660"/>
                  <a:gd name="connsiteX4" fmla="*/ 0 w 1719433"/>
                  <a:gd name="connsiteY4" fmla="*/ 0 h 103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9433" h="1031660">
                    <a:moveTo>
                      <a:pt x="0" y="0"/>
                    </a:moveTo>
                    <a:lnTo>
                      <a:pt x="1719433" y="0"/>
                    </a:lnTo>
                    <a:lnTo>
                      <a:pt x="1719433" y="1031660"/>
                    </a:lnTo>
                    <a:lnTo>
                      <a:pt x="0" y="10316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3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3792" tIns="113792" rIns="113792" bIns="113792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zh-CN" altLang="en-US" sz="1800" b="1" kern="1200" dirty="0">
                    <a:latin typeface="+mn-ea"/>
                    <a:ea typeface="+mn-ea"/>
                  </a:rPr>
                  <a:t>打开电源开关</a:t>
                </a:r>
                <a:endParaRPr lang="en-US" altLang="zh-CN" sz="1800" b="1" kern="1200" dirty="0">
                  <a:latin typeface="+mn-ea"/>
                  <a:ea typeface="+mn-ea"/>
                </a:endParaRPr>
              </a:p>
              <a:p>
                <a:pPr marL="0" lvl="0" indent="0" algn="ctr" defTabSz="711200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zh-CN" altLang="en-US" sz="1600" b="1" kern="1200" dirty="0">
                    <a:latin typeface="+mn-ea"/>
                    <a:ea typeface="+mn-ea"/>
                  </a:rPr>
                  <a:t>按语音提示操作</a:t>
                </a:r>
                <a:endParaRPr lang="zh-CN" altLang="en-US" sz="1600" b="1" kern="1200" dirty="0">
                  <a:latin typeface="+mn-ea"/>
                  <a:ea typeface="+mn-ea"/>
                </a:endParaRPr>
              </a:p>
            </p:txBody>
          </p:sp>
          <p:sp>
            <p:nvSpPr>
              <p:cNvPr id="5" name="任意多边形: 形状 4"/>
              <p:cNvSpPr/>
              <p:nvPr/>
            </p:nvSpPr>
            <p:spPr>
              <a:xfrm>
                <a:off x="4456323" y="2043933"/>
                <a:ext cx="364869" cy="91440"/>
              </a:xfrm>
              <a:custGeom>
                <a:avLst/>
                <a:gdLst>
                  <a:gd name="connsiteX0" fmla="*/ 0 w 364869"/>
                  <a:gd name="connsiteY0" fmla="*/ 45720 h 91440"/>
                  <a:gd name="connsiteX1" fmla="*/ 364869 w 364869"/>
                  <a:gd name="connsiteY1" fmla="*/ 4572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869" h="91440">
                    <a:moveTo>
                      <a:pt x="0" y="45720"/>
                    </a:moveTo>
                    <a:lnTo>
                      <a:pt x="364869" y="45720"/>
                    </a:lnTo>
                  </a:path>
                </a:pathLst>
              </a:cu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spcFirstLastPara="0" vert="horz" wrap="square" lIns="185248" tIns="43741" rIns="185248" bIns="43741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endParaRPr lang="zh-CN" altLang="en-US" sz="500" b="1" kern="1200">
                  <a:latin typeface="+mn-ea"/>
                  <a:ea typeface="+mn-ea"/>
                </a:endParaRPr>
              </a:p>
            </p:txBody>
          </p:sp>
          <p:sp>
            <p:nvSpPr>
              <p:cNvPr id="6" name="任意多边形: 形状 5"/>
              <p:cNvSpPr/>
              <p:nvPr/>
            </p:nvSpPr>
            <p:spPr>
              <a:xfrm>
                <a:off x="2738689" y="1573823"/>
                <a:ext cx="1719433" cy="1031660"/>
              </a:xfrm>
              <a:custGeom>
                <a:avLst/>
                <a:gdLst>
                  <a:gd name="connsiteX0" fmla="*/ 0 w 1719433"/>
                  <a:gd name="connsiteY0" fmla="*/ 0 h 1031660"/>
                  <a:gd name="connsiteX1" fmla="*/ 1719433 w 1719433"/>
                  <a:gd name="connsiteY1" fmla="*/ 0 h 1031660"/>
                  <a:gd name="connsiteX2" fmla="*/ 1719433 w 1719433"/>
                  <a:gd name="connsiteY2" fmla="*/ 1031660 h 1031660"/>
                  <a:gd name="connsiteX3" fmla="*/ 0 w 1719433"/>
                  <a:gd name="connsiteY3" fmla="*/ 1031660 h 1031660"/>
                  <a:gd name="connsiteX4" fmla="*/ 0 w 1719433"/>
                  <a:gd name="connsiteY4" fmla="*/ 0 h 103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9433" h="1031660">
                    <a:moveTo>
                      <a:pt x="0" y="0"/>
                    </a:moveTo>
                    <a:lnTo>
                      <a:pt x="1719433" y="0"/>
                    </a:lnTo>
                    <a:lnTo>
                      <a:pt x="1719433" y="1031660"/>
                    </a:lnTo>
                    <a:lnTo>
                      <a:pt x="0" y="10316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3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zh-CN" altLang="en-US" sz="1800" b="1" kern="1200" dirty="0">
                    <a:latin typeface="+mn-ea"/>
                    <a:ea typeface="+mn-ea"/>
                  </a:rPr>
                  <a:t>按图示</a:t>
                </a:r>
                <a:endParaRPr lang="en-US" altLang="zh-CN" sz="1800" b="1" kern="1200" dirty="0">
                  <a:latin typeface="+mn-ea"/>
                  <a:ea typeface="+mn-ea"/>
                </a:endParaRPr>
              </a:p>
              <a:p>
                <a:pPr marL="0" lvl="0" indent="0" algn="ctr" defTabSz="889000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zh-CN" altLang="en-US" sz="1800" b="1" kern="1200" dirty="0">
                    <a:latin typeface="+mn-ea"/>
                    <a:ea typeface="+mn-ea"/>
                  </a:rPr>
                  <a:t>贴电极</a:t>
                </a:r>
                <a:endParaRPr lang="zh-CN" altLang="en-US" sz="1800" b="1" kern="1200" dirty="0">
                  <a:latin typeface="+mn-ea"/>
                  <a:ea typeface="+mn-ea"/>
                </a:endParaRPr>
              </a:p>
            </p:txBody>
          </p:sp>
          <p:sp>
            <p:nvSpPr>
              <p:cNvPr id="7" name="任意多边形: 形状 6"/>
              <p:cNvSpPr/>
              <p:nvPr/>
            </p:nvSpPr>
            <p:spPr>
              <a:xfrm>
                <a:off x="6571226" y="2043933"/>
                <a:ext cx="364869" cy="91440"/>
              </a:xfrm>
              <a:custGeom>
                <a:avLst/>
                <a:gdLst>
                  <a:gd name="connsiteX0" fmla="*/ 0 w 364869"/>
                  <a:gd name="connsiteY0" fmla="*/ 45720 h 91440"/>
                  <a:gd name="connsiteX1" fmla="*/ 364869 w 364869"/>
                  <a:gd name="connsiteY1" fmla="*/ 4572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869" h="91440">
                    <a:moveTo>
                      <a:pt x="0" y="45720"/>
                    </a:moveTo>
                    <a:lnTo>
                      <a:pt x="364869" y="45720"/>
                    </a:lnTo>
                  </a:path>
                </a:pathLst>
              </a:cu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spcFirstLastPara="0" vert="horz" wrap="square" lIns="185248" tIns="43741" rIns="185248" bIns="43741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endParaRPr lang="zh-CN" altLang="en-US" sz="500" b="1" kern="1200">
                  <a:latin typeface="+mn-ea"/>
                  <a:ea typeface="+mn-ea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>
                <a:off x="4853592" y="1573823"/>
                <a:ext cx="1719433" cy="1031660"/>
              </a:xfrm>
              <a:custGeom>
                <a:avLst/>
                <a:gdLst>
                  <a:gd name="connsiteX0" fmla="*/ 0 w 1719433"/>
                  <a:gd name="connsiteY0" fmla="*/ 0 h 1031660"/>
                  <a:gd name="connsiteX1" fmla="*/ 1719433 w 1719433"/>
                  <a:gd name="connsiteY1" fmla="*/ 0 h 1031660"/>
                  <a:gd name="connsiteX2" fmla="*/ 1719433 w 1719433"/>
                  <a:gd name="connsiteY2" fmla="*/ 1031660 h 1031660"/>
                  <a:gd name="connsiteX3" fmla="*/ 0 w 1719433"/>
                  <a:gd name="connsiteY3" fmla="*/ 1031660 h 1031660"/>
                  <a:gd name="connsiteX4" fmla="*/ 0 w 1719433"/>
                  <a:gd name="connsiteY4" fmla="*/ 0 h 103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9433" h="1031660">
                    <a:moveTo>
                      <a:pt x="0" y="0"/>
                    </a:moveTo>
                    <a:lnTo>
                      <a:pt x="1719433" y="0"/>
                    </a:lnTo>
                    <a:lnTo>
                      <a:pt x="1719433" y="1031660"/>
                    </a:lnTo>
                    <a:lnTo>
                      <a:pt x="0" y="10316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3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zh-CN" altLang="en-US" sz="1800" b="1" kern="1200" dirty="0">
                    <a:latin typeface="+mn-ea"/>
                    <a:ea typeface="+mn-ea"/>
                  </a:rPr>
                  <a:t>语言示意</a:t>
                </a:r>
                <a:endParaRPr lang="en-US" altLang="zh-CN" sz="1800" b="1" kern="1200" dirty="0">
                  <a:latin typeface="+mn-ea"/>
                  <a:ea typeface="+mn-ea"/>
                </a:endParaRPr>
              </a:p>
              <a:p>
                <a:pPr marL="0" lvl="0" indent="0" algn="ctr" defTabSz="800100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zh-CN" altLang="en-US" sz="1800" b="1" kern="1200" dirty="0">
                    <a:latin typeface="+mn-ea"/>
                    <a:ea typeface="+mn-ea"/>
                  </a:rPr>
                  <a:t>不要接触患者</a:t>
                </a:r>
                <a:endParaRPr lang="zh-CN" altLang="en-US" sz="1800" b="1" kern="1200" dirty="0">
                  <a:latin typeface="+mn-ea"/>
                  <a:ea typeface="+mn-ea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3597270" y="2617643"/>
                <a:ext cx="4230941" cy="631629"/>
              </a:xfrm>
              <a:custGeom>
                <a:avLst/>
                <a:gdLst>
                  <a:gd name="connsiteX0" fmla="*/ 4230941 w 4230941"/>
                  <a:gd name="connsiteY0" fmla="*/ 0 h 360866"/>
                  <a:gd name="connsiteX1" fmla="*/ 4230941 w 4230941"/>
                  <a:gd name="connsiteY1" fmla="*/ 197533 h 360866"/>
                  <a:gd name="connsiteX2" fmla="*/ 0 w 4230941"/>
                  <a:gd name="connsiteY2" fmla="*/ 197533 h 360866"/>
                  <a:gd name="connsiteX3" fmla="*/ 0 w 4230941"/>
                  <a:gd name="connsiteY3" fmla="*/ 360866 h 36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30941" h="360866">
                    <a:moveTo>
                      <a:pt x="4230941" y="0"/>
                    </a:moveTo>
                    <a:lnTo>
                      <a:pt x="4230941" y="197533"/>
                    </a:lnTo>
                    <a:lnTo>
                      <a:pt x="0" y="197533"/>
                    </a:lnTo>
                    <a:lnTo>
                      <a:pt x="0" y="360866"/>
                    </a:lnTo>
                  </a:path>
                </a:pathLst>
              </a:custGeom>
              <a:ln>
                <a:solidFill>
                  <a:srgbClr val="00B0F0"/>
                </a:solidFill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spcFirstLastPara="0" vert="horz" wrap="square" lIns="2021945" tIns="178454" rIns="2021946" bIns="178454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endParaRPr lang="zh-CN" altLang="en-US" sz="500" b="1" kern="1200">
                  <a:latin typeface="+mn-ea"/>
                  <a:ea typeface="+mn-ea"/>
                </a:endParaRPr>
              </a:p>
            </p:txBody>
          </p:sp>
          <p:sp>
            <p:nvSpPr>
              <p:cNvPr id="10" name="任意多边形: 形状 9"/>
              <p:cNvSpPr/>
              <p:nvPr/>
            </p:nvSpPr>
            <p:spPr>
              <a:xfrm>
                <a:off x="6968496" y="1573823"/>
                <a:ext cx="1719433" cy="1031660"/>
              </a:xfrm>
              <a:custGeom>
                <a:avLst/>
                <a:gdLst>
                  <a:gd name="connsiteX0" fmla="*/ 0 w 1719433"/>
                  <a:gd name="connsiteY0" fmla="*/ 0 h 1031660"/>
                  <a:gd name="connsiteX1" fmla="*/ 1719433 w 1719433"/>
                  <a:gd name="connsiteY1" fmla="*/ 0 h 1031660"/>
                  <a:gd name="connsiteX2" fmla="*/ 1719433 w 1719433"/>
                  <a:gd name="connsiteY2" fmla="*/ 1031660 h 1031660"/>
                  <a:gd name="connsiteX3" fmla="*/ 0 w 1719433"/>
                  <a:gd name="connsiteY3" fmla="*/ 1031660 h 1031660"/>
                  <a:gd name="connsiteX4" fmla="*/ 0 w 1719433"/>
                  <a:gd name="connsiteY4" fmla="*/ 0 h 103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9433" h="1031660">
                    <a:moveTo>
                      <a:pt x="0" y="0"/>
                    </a:moveTo>
                    <a:lnTo>
                      <a:pt x="1719433" y="0"/>
                    </a:lnTo>
                    <a:lnTo>
                      <a:pt x="1719433" y="1031660"/>
                    </a:lnTo>
                    <a:lnTo>
                      <a:pt x="0" y="10316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3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n-US" altLang="zh-CN" sz="1800" b="1" kern="1200" dirty="0">
                    <a:latin typeface="+mn-ea"/>
                    <a:ea typeface="+mn-ea"/>
                  </a:rPr>
                  <a:t>AED</a:t>
                </a:r>
                <a:r>
                  <a:rPr lang="zh-CN" altLang="en-US" sz="1800" b="1" kern="1200" dirty="0">
                    <a:latin typeface="+mn-ea"/>
                    <a:ea typeface="+mn-ea"/>
                  </a:rPr>
                  <a:t>分析心律</a:t>
                </a:r>
                <a:endParaRPr lang="en-US" altLang="zh-CN" sz="1800" b="1" kern="1200" dirty="0">
                  <a:latin typeface="+mn-ea"/>
                  <a:ea typeface="+mn-ea"/>
                </a:endParaRPr>
              </a:p>
              <a:p>
                <a:pPr marL="0" lvl="0" indent="0" algn="ctr" defTabSz="889000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zh-CN" altLang="en-US" sz="1600" b="1" kern="1200" dirty="0">
                    <a:latin typeface="+mn-ea"/>
                    <a:ea typeface="+mn-ea"/>
                  </a:rPr>
                  <a:t>是否需要电除颤</a:t>
                </a:r>
                <a:endParaRPr lang="zh-CN" altLang="en-US" sz="1600" b="1" kern="1200" dirty="0">
                  <a:latin typeface="+mn-ea"/>
                  <a:ea typeface="+mn-ea"/>
                </a:endParaRPr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4455188" y="3731542"/>
                <a:ext cx="364869" cy="91440"/>
              </a:xfrm>
              <a:custGeom>
                <a:avLst/>
                <a:gdLst>
                  <a:gd name="connsiteX0" fmla="*/ 0 w 364869"/>
                  <a:gd name="connsiteY0" fmla="*/ 45720 h 91440"/>
                  <a:gd name="connsiteX1" fmla="*/ 364869 w 364869"/>
                  <a:gd name="connsiteY1" fmla="*/ 4572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869" h="91440">
                    <a:moveTo>
                      <a:pt x="0" y="45720"/>
                    </a:moveTo>
                    <a:lnTo>
                      <a:pt x="364869" y="45720"/>
                    </a:lnTo>
                  </a:path>
                </a:pathLst>
              </a:cu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spcFirstLastPara="0" vert="horz" wrap="square" lIns="185248" tIns="43741" rIns="185248" bIns="43741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endParaRPr lang="zh-CN" altLang="en-US" sz="500" b="1" kern="1200">
                  <a:latin typeface="+mn-ea"/>
                  <a:ea typeface="+mn-ea"/>
                </a:endParaRPr>
              </a:p>
            </p:txBody>
          </p:sp>
          <p:sp>
            <p:nvSpPr>
              <p:cNvPr id="12" name="任意多边形: 形状 11"/>
              <p:cNvSpPr/>
              <p:nvPr/>
            </p:nvSpPr>
            <p:spPr>
              <a:xfrm>
                <a:off x="2737554" y="3261432"/>
                <a:ext cx="1719433" cy="1031660"/>
              </a:xfrm>
              <a:custGeom>
                <a:avLst/>
                <a:gdLst>
                  <a:gd name="connsiteX0" fmla="*/ 0 w 1719433"/>
                  <a:gd name="connsiteY0" fmla="*/ 0 h 1031660"/>
                  <a:gd name="connsiteX1" fmla="*/ 1719433 w 1719433"/>
                  <a:gd name="connsiteY1" fmla="*/ 0 h 1031660"/>
                  <a:gd name="connsiteX2" fmla="*/ 1719433 w 1719433"/>
                  <a:gd name="connsiteY2" fmla="*/ 1031660 h 1031660"/>
                  <a:gd name="connsiteX3" fmla="*/ 0 w 1719433"/>
                  <a:gd name="connsiteY3" fmla="*/ 1031660 h 1031660"/>
                  <a:gd name="connsiteX4" fmla="*/ 0 w 1719433"/>
                  <a:gd name="connsiteY4" fmla="*/ 0 h 103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9433" h="1031660">
                    <a:moveTo>
                      <a:pt x="0" y="0"/>
                    </a:moveTo>
                    <a:lnTo>
                      <a:pt x="1719433" y="0"/>
                    </a:lnTo>
                    <a:lnTo>
                      <a:pt x="1719433" y="1031660"/>
                    </a:lnTo>
                    <a:lnTo>
                      <a:pt x="0" y="10316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3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zh-CN" altLang="en-US" sz="1800" b="1" kern="12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建议除颤</a:t>
                </a:r>
                <a:endParaRPr lang="zh-CN" altLang="en-US" sz="1800" b="1" kern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" name="任意多边形: 形状 14"/>
              <p:cNvSpPr/>
              <p:nvPr/>
            </p:nvSpPr>
            <p:spPr>
              <a:xfrm>
                <a:off x="6570091" y="3731542"/>
                <a:ext cx="364869" cy="91440"/>
              </a:xfrm>
              <a:custGeom>
                <a:avLst/>
                <a:gdLst>
                  <a:gd name="connsiteX0" fmla="*/ 0 w 364869"/>
                  <a:gd name="connsiteY0" fmla="*/ 45720 h 91440"/>
                  <a:gd name="connsiteX1" fmla="*/ 364869 w 364869"/>
                  <a:gd name="connsiteY1" fmla="*/ 4572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869" h="91440">
                    <a:moveTo>
                      <a:pt x="0" y="45720"/>
                    </a:moveTo>
                    <a:lnTo>
                      <a:pt x="364869" y="45720"/>
                    </a:lnTo>
                  </a:path>
                </a:pathLst>
              </a:cu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spcFirstLastPara="0" vert="horz" wrap="square" lIns="185248" tIns="43741" rIns="185248" bIns="43741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endParaRPr lang="zh-CN" altLang="en-US" sz="500" b="1" kern="1200">
                  <a:latin typeface="+mn-ea"/>
                  <a:ea typeface="+mn-ea"/>
                </a:endParaRPr>
              </a:p>
            </p:txBody>
          </p:sp>
          <p:sp>
            <p:nvSpPr>
              <p:cNvPr id="16" name="任意多边形: 形状 15"/>
              <p:cNvSpPr/>
              <p:nvPr/>
            </p:nvSpPr>
            <p:spPr>
              <a:xfrm>
                <a:off x="4852458" y="3261432"/>
                <a:ext cx="1719433" cy="1031660"/>
              </a:xfrm>
              <a:custGeom>
                <a:avLst/>
                <a:gdLst>
                  <a:gd name="connsiteX0" fmla="*/ 0 w 1719433"/>
                  <a:gd name="connsiteY0" fmla="*/ 0 h 1031660"/>
                  <a:gd name="connsiteX1" fmla="*/ 1719433 w 1719433"/>
                  <a:gd name="connsiteY1" fmla="*/ 0 h 1031660"/>
                  <a:gd name="connsiteX2" fmla="*/ 1719433 w 1719433"/>
                  <a:gd name="connsiteY2" fmla="*/ 1031660 h 1031660"/>
                  <a:gd name="connsiteX3" fmla="*/ 0 w 1719433"/>
                  <a:gd name="connsiteY3" fmla="*/ 1031660 h 1031660"/>
                  <a:gd name="connsiteX4" fmla="*/ 0 w 1719433"/>
                  <a:gd name="connsiteY4" fmla="*/ 0 h 103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9433" h="1031660">
                    <a:moveTo>
                      <a:pt x="0" y="0"/>
                    </a:moveTo>
                    <a:lnTo>
                      <a:pt x="1719433" y="0"/>
                    </a:lnTo>
                    <a:lnTo>
                      <a:pt x="1719433" y="1031660"/>
                    </a:lnTo>
                    <a:lnTo>
                      <a:pt x="0" y="10316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3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zh-CN" altLang="en-US" sz="1800" b="1" kern="1200" dirty="0">
                    <a:latin typeface="+mn-ea"/>
                    <a:ea typeface="+mn-ea"/>
                  </a:rPr>
                  <a:t>等待</a:t>
                </a:r>
                <a:r>
                  <a:rPr lang="en-US" altLang="zh-CN" sz="1800" b="1" kern="1200" dirty="0">
                    <a:latin typeface="+mn-ea"/>
                    <a:ea typeface="+mn-ea"/>
                  </a:rPr>
                  <a:t>AED</a:t>
                </a:r>
                <a:r>
                  <a:rPr lang="zh-CN" altLang="en-US" sz="1800" b="1" kern="1200" dirty="0">
                    <a:latin typeface="+mn-ea"/>
                    <a:ea typeface="+mn-ea"/>
                  </a:rPr>
                  <a:t>充电</a:t>
                </a:r>
                <a:endParaRPr lang="en-US" altLang="zh-CN" sz="1800" b="1" kern="1200" dirty="0">
                  <a:latin typeface="+mn-ea"/>
                  <a:ea typeface="+mn-ea"/>
                </a:endParaRPr>
              </a:p>
              <a:p>
                <a:pPr marL="0" lvl="0" indent="0" algn="ctr" defTabSz="622300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zh-CN" altLang="en-US" sz="1400" b="1" kern="1200" dirty="0">
                    <a:latin typeface="+mn-ea"/>
                    <a:ea typeface="+mn-ea"/>
                  </a:rPr>
                  <a:t>确定无人接触患者</a:t>
                </a:r>
                <a:endParaRPr lang="zh-CN" altLang="en-US" sz="1400" b="1" kern="1200" dirty="0">
                  <a:latin typeface="+mn-ea"/>
                  <a:ea typeface="+mn-ea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1477954" y="4275230"/>
                <a:ext cx="6349123" cy="701972"/>
              </a:xfrm>
              <a:custGeom>
                <a:avLst/>
                <a:gdLst>
                  <a:gd name="connsiteX0" fmla="*/ 6349123 w 6349123"/>
                  <a:gd name="connsiteY0" fmla="*/ 0 h 377906"/>
                  <a:gd name="connsiteX1" fmla="*/ 6349123 w 6349123"/>
                  <a:gd name="connsiteY1" fmla="*/ 206053 h 377906"/>
                  <a:gd name="connsiteX2" fmla="*/ 0 w 6349123"/>
                  <a:gd name="connsiteY2" fmla="*/ 206053 h 377906"/>
                  <a:gd name="connsiteX3" fmla="*/ 0 w 6349123"/>
                  <a:gd name="connsiteY3" fmla="*/ 377906 h 377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9123" h="377906">
                    <a:moveTo>
                      <a:pt x="6349123" y="0"/>
                    </a:moveTo>
                    <a:lnTo>
                      <a:pt x="6349123" y="206053"/>
                    </a:lnTo>
                    <a:lnTo>
                      <a:pt x="0" y="206053"/>
                    </a:lnTo>
                    <a:lnTo>
                      <a:pt x="0" y="377906"/>
                    </a:lnTo>
                  </a:path>
                </a:pathLst>
              </a:custGeom>
              <a:ln>
                <a:solidFill>
                  <a:srgbClr val="00B0F0"/>
                </a:solidFill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spcFirstLastPara="0" vert="horz" wrap="square" lIns="3028206" tIns="186974" rIns="3028205" bIns="186974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endParaRPr lang="zh-CN" altLang="en-US" sz="500" b="1" kern="1200">
                  <a:latin typeface="+mn-ea"/>
                  <a:ea typeface="+mn-ea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6967361" y="3261432"/>
                <a:ext cx="1719433" cy="1031660"/>
              </a:xfrm>
              <a:custGeom>
                <a:avLst/>
                <a:gdLst>
                  <a:gd name="connsiteX0" fmla="*/ 0 w 1719433"/>
                  <a:gd name="connsiteY0" fmla="*/ 0 h 1031660"/>
                  <a:gd name="connsiteX1" fmla="*/ 1719433 w 1719433"/>
                  <a:gd name="connsiteY1" fmla="*/ 0 h 1031660"/>
                  <a:gd name="connsiteX2" fmla="*/ 1719433 w 1719433"/>
                  <a:gd name="connsiteY2" fmla="*/ 1031660 h 1031660"/>
                  <a:gd name="connsiteX3" fmla="*/ 0 w 1719433"/>
                  <a:gd name="connsiteY3" fmla="*/ 1031660 h 1031660"/>
                  <a:gd name="connsiteX4" fmla="*/ 0 w 1719433"/>
                  <a:gd name="connsiteY4" fmla="*/ 0 h 103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9433" h="1031660">
                    <a:moveTo>
                      <a:pt x="0" y="0"/>
                    </a:moveTo>
                    <a:lnTo>
                      <a:pt x="1719433" y="0"/>
                    </a:lnTo>
                    <a:lnTo>
                      <a:pt x="1719433" y="1031660"/>
                    </a:lnTo>
                    <a:lnTo>
                      <a:pt x="0" y="10316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3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zh-CN" altLang="en-US" sz="1800" b="1" kern="1200" dirty="0">
                    <a:latin typeface="+mn-ea"/>
                    <a:ea typeface="+mn-ea"/>
                  </a:rPr>
                  <a:t>按键</a:t>
                </a:r>
                <a:endParaRPr lang="en-US" altLang="zh-CN" sz="1800" b="1" kern="1200" dirty="0">
                  <a:latin typeface="+mn-ea"/>
                  <a:ea typeface="+mn-ea"/>
                </a:endParaRPr>
              </a:p>
              <a:p>
                <a:pPr marL="0" lvl="0" indent="0" algn="ctr" defTabSz="889000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zh-CN" altLang="en-US" sz="1800" b="1" kern="1200" dirty="0">
                    <a:latin typeface="+mn-ea"/>
                    <a:ea typeface="+mn-ea"/>
                  </a:rPr>
                  <a:t>电击除颤</a:t>
                </a:r>
                <a:endParaRPr lang="en-US" altLang="zh-CN" sz="1800" b="1" kern="1200" dirty="0">
                  <a:latin typeface="+mn-ea"/>
                  <a:ea typeface="+mn-ea"/>
                </a:endParaRPr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2335871" y="5459731"/>
                <a:ext cx="403534" cy="91440"/>
              </a:xfrm>
              <a:custGeom>
                <a:avLst/>
                <a:gdLst>
                  <a:gd name="connsiteX0" fmla="*/ 0 w 403534"/>
                  <a:gd name="connsiteY0" fmla="*/ 45726 h 91440"/>
                  <a:gd name="connsiteX1" fmla="*/ 218867 w 403534"/>
                  <a:gd name="connsiteY1" fmla="*/ 45726 h 91440"/>
                  <a:gd name="connsiteX2" fmla="*/ 218867 w 403534"/>
                  <a:gd name="connsiteY2" fmla="*/ 45720 h 91440"/>
                  <a:gd name="connsiteX3" fmla="*/ 403534 w 403534"/>
                  <a:gd name="connsiteY3" fmla="*/ 4572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3534" h="91440">
                    <a:moveTo>
                      <a:pt x="0" y="45726"/>
                    </a:moveTo>
                    <a:lnTo>
                      <a:pt x="218867" y="45726"/>
                    </a:lnTo>
                    <a:lnTo>
                      <a:pt x="218867" y="45720"/>
                    </a:lnTo>
                    <a:lnTo>
                      <a:pt x="403534" y="45720"/>
                    </a:lnTo>
                  </a:path>
                </a:pathLst>
              </a:cu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spcFirstLastPara="0" vert="horz" wrap="square" lIns="203614" tIns="43741" rIns="203614" bIns="43741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500" kern="1200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23786" y="4989621"/>
                <a:ext cx="1719433" cy="1031660"/>
              </a:xfrm>
              <a:custGeom>
                <a:avLst/>
                <a:gdLst>
                  <a:gd name="connsiteX0" fmla="*/ 0 w 1719433"/>
                  <a:gd name="connsiteY0" fmla="*/ 0 h 1031660"/>
                  <a:gd name="connsiteX1" fmla="*/ 1719433 w 1719433"/>
                  <a:gd name="connsiteY1" fmla="*/ 0 h 1031660"/>
                  <a:gd name="connsiteX2" fmla="*/ 1719433 w 1719433"/>
                  <a:gd name="connsiteY2" fmla="*/ 1031660 h 1031660"/>
                  <a:gd name="connsiteX3" fmla="*/ 0 w 1719433"/>
                  <a:gd name="connsiteY3" fmla="*/ 1031660 h 1031660"/>
                  <a:gd name="connsiteX4" fmla="*/ 0 w 1719433"/>
                  <a:gd name="connsiteY4" fmla="*/ 0 h 103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9433" h="1031660">
                    <a:moveTo>
                      <a:pt x="0" y="0"/>
                    </a:moveTo>
                    <a:lnTo>
                      <a:pt x="1719433" y="0"/>
                    </a:lnTo>
                    <a:lnTo>
                      <a:pt x="1719433" y="1031660"/>
                    </a:lnTo>
                    <a:lnTo>
                      <a:pt x="0" y="10316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3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zh-CN" altLang="en-US" sz="1800" b="1" kern="12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继续</a:t>
                </a:r>
                <a:r>
                  <a:rPr lang="en-US" altLang="zh-CN" sz="1800" b="1" kern="12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CPR</a:t>
                </a:r>
                <a:endParaRPr lang="en-US" altLang="zh-CN" sz="1800" b="1" kern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2744597" y="4989621"/>
                <a:ext cx="1719433" cy="1031660"/>
              </a:xfrm>
              <a:custGeom>
                <a:avLst/>
                <a:gdLst>
                  <a:gd name="connsiteX0" fmla="*/ 0 w 1719433"/>
                  <a:gd name="connsiteY0" fmla="*/ 0 h 1031660"/>
                  <a:gd name="connsiteX1" fmla="*/ 1719433 w 1719433"/>
                  <a:gd name="connsiteY1" fmla="*/ 0 h 1031660"/>
                  <a:gd name="connsiteX2" fmla="*/ 1719433 w 1719433"/>
                  <a:gd name="connsiteY2" fmla="*/ 1031660 h 1031660"/>
                  <a:gd name="connsiteX3" fmla="*/ 0 w 1719433"/>
                  <a:gd name="connsiteY3" fmla="*/ 1031660 h 1031660"/>
                  <a:gd name="connsiteX4" fmla="*/ 0 w 1719433"/>
                  <a:gd name="connsiteY4" fmla="*/ 0 h 103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9433" h="1031660">
                    <a:moveTo>
                      <a:pt x="0" y="0"/>
                    </a:moveTo>
                    <a:lnTo>
                      <a:pt x="1719433" y="0"/>
                    </a:lnTo>
                    <a:lnTo>
                      <a:pt x="1719433" y="1031660"/>
                    </a:lnTo>
                    <a:lnTo>
                      <a:pt x="0" y="10316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3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algn="ctr" defTabSz="889000">
                  <a:lnSpc>
                    <a:spcPts val="2400"/>
                  </a:lnSpc>
                  <a:spcAft>
                    <a:spcPts val="0"/>
                  </a:spcAft>
                </a:pPr>
                <a:r>
                  <a:rPr lang="en-US" altLang="zh-CN" sz="1800" b="1" kern="12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2</a:t>
                </a:r>
                <a:r>
                  <a:rPr lang="zh-CN" altLang="en-US" sz="1800" b="1" kern="12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分钟后</a:t>
                </a:r>
                <a:endParaRPr lang="en-US" altLang="zh-CN" sz="1800" b="1" kern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lvl="0" indent="0" algn="ctr" defTabSz="889000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n-US" altLang="zh-CN" sz="1800" b="1" kern="12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AED</a:t>
                </a:r>
                <a:r>
                  <a:rPr lang="zh-CN" altLang="en-US" sz="1800" b="1" kern="12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再次自动分析心律</a:t>
                </a:r>
                <a:endParaRPr lang="en-US" altLang="zh-CN" sz="1800" b="1" kern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4847508" y="4989621"/>
                <a:ext cx="1719433" cy="1031660"/>
              </a:xfrm>
              <a:custGeom>
                <a:avLst/>
                <a:gdLst>
                  <a:gd name="connsiteX0" fmla="*/ 0 w 1719433"/>
                  <a:gd name="connsiteY0" fmla="*/ 0 h 1031660"/>
                  <a:gd name="connsiteX1" fmla="*/ 1719433 w 1719433"/>
                  <a:gd name="connsiteY1" fmla="*/ 0 h 1031660"/>
                  <a:gd name="connsiteX2" fmla="*/ 1719433 w 1719433"/>
                  <a:gd name="connsiteY2" fmla="*/ 1031660 h 1031660"/>
                  <a:gd name="connsiteX3" fmla="*/ 0 w 1719433"/>
                  <a:gd name="connsiteY3" fmla="*/ 1031660 h 1031660"/>
                  <a:gd name="connsiteX4" fmla="*/ 0 w 1719433"/>
                  <a:gd name="connsiteY4" fmla="*/ 0 h 103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9433" h="1031660">
                    <a:moveTo>
                      <a:pt x="0" y="0"/>
                    </a:moveTo>
                    <a:lnTo>
                      <a:pt x="1719433" y="0"/>
                    </a:lnTo>
                    <a:lnTo>
                      <a:pt x="1719433" y="1031660"/>
                    </a:lnTo>
                    <a:lnTo>
                      <a:pt x="0" y="10316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3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zh-CN" altLang="en-US" sz="1800" b="1" kern="12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根据语音提示</a:t>
                </a:r>
                <a:endParaRPr lang="en-US" altLang="zh-CN" sz="1800" b="1" kern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lvl="0" indent="0" algn="ctr" defTabSz="622300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zh-CN" altLang="en-US" sz="1800" b="1" kern="12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继续操作</a:t>
                </a:r>
                <a:endParaRPr lang="en-US" altLang="zh-CN" sz="1800" b="1" kern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618238" y="3261436"/>
                <a:ext cx="1719433" cy="1031660"/>
              </a:xfrm>
              <a:custGeom>
                <a:avLst/>
                <a:gdLst>
                  <a:gd name="connsiteX0" fmla="*/ 0 w 1719433"/>
                  <a:gd name="connsiteY0" fmla="*/ 0 h 1031660"/>
                  <a:gd name="connsiteX1" fmla="*/ 1719433 w 1719433"/>
                  <a:gd name="connsiteY1" fmla="*/ 0 h 1031660"/>
                  <a:gd name="connsiteX2" fmla="*/ 1719433 w 1719433"/>
                  <a:gd name="connsiteY2" fmla="*/ 1031660 h 1031660"/>
                  <a:gd name="connsiteX3" fmla="*/ 0 w 1719433"/>
                  <a:gd name="connsiteY3" fmla="*/ 1031660 h 1031660"/>
                  <a:gd name="connsiteX4" fmla="*/ 0 w 1719433"/>
                  <a:gd name="connsiteY4" fmla="*/ 0 h 103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9433" h="1031660">
                    <a:moveTo>
                      <a:pt x="0" y="0"/>
                    </a:moveTo>
                    <a:lnTo>
                      <a:pt x="1719433" y="0"/>
                    </a:lnTo>
                    <a:lnTo>
                      <a:pt x="1719433" y="1031660"/>
                    </a:lnTo>
                    <a:lnTo>
                      <a:pt x="0" y="10316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3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1800" b="1" kern="1200" dirty="0">
                    <a:latin typeface="+mn-ea"/>
                    <a:ea typeface="+mn-ea"/>
                  </a:rPr>
                  <a:t>无需除颤</a:t>
                </a:r>
                <a:endParaRPr lang="zh-CN" altLang="en-US" sz="1800" b="1" kern="1200" dirty="0">
                  <a:latin typeface="+mn-ea"/>
                  <a:ea typeface="+mn-ea"/>
                </a:endParaRPr>
              </a:p>
            </p:txBody>
          </p:sp>
        </p:grpSp>
        <p:sp>
          <p:nvSpPr>
            <p:cNvPr id="26" name="任意多边形: 形状 25"/>
            <p:cNvSpPr/>
            <p:nvPr/>
          </p:nvSpPr>
          <p:spPr>
            <a:xfrm>
              <a:off x="1477954" y="2627600"/>
              <a:ext cx="6349123" cy="609616"/>
            </a:xfrm>
            <a:custGeom>
              <a:avLst/>
              <a:gdLst>
                <a:gd name="connsiteX0" fmla="*/ 4230941 w 4230941"/>
                <a:gd name="connsiteY0" fmla="*/ 0 h 360866"/>
                <a:gd name="connsiteX1" fmla="*/ 4230941 w 4230941"/>
                <a:gd name="connsiteY1" fmla="*/ 197533 h 360866"/>
                <a:gd name="connsiteX2" fmla="*/ 0 w 4230941"/>
                <a:gd name="connsiteY2" fmla="*/ 197533 h 360866"/>
                <a:gd name="connsiteX3" fmla="*/ 0 w 4230941"/>
                <a:gd name="connsiteY3" fmla="*/ 360866 h 36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0941" h="360866">
                  <a:moveTo>
                    <a:pt x="4230941" y="0"/>
                  </a:moveTo>
                  <a:lnTo>
                    <a:pt x="4230941" y="197533"/>
                  </a:lnTo>
                  <a:lnTo>
                    <a:pt x="0" y="197533"/>
                  </a:lnTo>
                  <a:lnTo>
                    <a:pt x="0" y="360866"/>
                  </a:lnTo>
                </a:path>
              </a:pathLst>
            </a:custGeom>
            <a:ln>
              <a:solidFill>
                <a:srgbClr val="00B0F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spcFirstLastPara="0" vert="horz" wrap="square" lIns="2021945" tIns="178454" rIns="2021946" bIns="17845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endParaRPr lang="zh-CN" altLang="en-US" sz="500" b="1" kern="1200">
                <a:latin typeface="+mn-ea"/>
                <a:ea typeface="+mn-ea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 rot="5400000">
              <a:off x="1139824" y="4346889"/>
              <a:ext cx="676257" cy="609208"/>
            </a:xfrm>
            <a:custGeom>
              <a:avLst/>
              <a:gdLst>
                <a:gd name="connsiteX0" fmla="*/ 0 w 364869"/>
                <a:gd name="connsiteY0" fmla="*/ 45720 h 91440"/>
                <a:gd name="connsiteX1" fmla="*/ 364869 w 364869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869" h="91440">
                  <a:moveTo>
                    <a:pt x="0" y="45720"/>
                  </a:moveTo>
                  <a:lnTo>
                    <a:pt x="364869" y="45720"/>
                  </a:lnTo>
                </a:path>
              </a:pathLst>
            </a:custGeom>
            <a:ln>
              <a:solidFill>
                <a:srgbClr val="00B0F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spcFirstLastPara="0" vert="horz" wrap="square" lIns="185248" tIns="43741" rIns="185248" bIns="43741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endParaRPr lang="zh-CN" altLang="en-US" sz="500" b="1" kern="1200">
                <a:latin typeface="+mn-ea"/>
                <a:ea typeface="+mn-ea"/>
              </a:endParaRPr>
            </a:p>
          </p:txBody>
        </p:sp>
      </p:grpSp>
      <p:sp>
        <p:nvSpPr>
          <p:cNvPr id="114688" name="任意多边形: 形状 114687"/>
          <p:cNvSpPr/>
          <p:nvPr/>
        </p:nvSpPr>
        <p:spPr>
          <a:xfrm>
            <a:off x="4469883" y="5370692"/>
            <a:ext cx="364869" cy="91440"/>
          </a:xfrm>
          <a:custGeom>
            <a:avLst/>
            <a:gdLst>
              <a:gd name="connsiteX0" fmla="*/ 0 w 364869"/>
              <a:gd name="connsiteY0" fmla="*/ 45720 h 91440"/>
              <a:gd name="connsiteX1" fmla="*/ 364869 w 364869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4869" h="91440">
                <a:moveTo>
                  <a:pt x="0" y="45720"/>
                </a:moveTo>
                <a:lnTo>
                  <a:pt x="364869" y="45720"/>
                </a:lnTo>
              </a:path>
            </a:pathLst>
          </a:cu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spcFirstLastPara="0" vert="horz" wrap="square" lIns="185248" tIns="43741" rIns="185248" bIns="43741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zh-CN" altLang="en-US" sz="500" b="1" kern="120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black">
          <a:xfrm>
            <a:off x="4810125" y="1709738"/>
            <a:ext cx="3648075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CN" altLang="en-US" dirty="0">
                <a:solidFill>
                  <a:srgbClr val="B10303"/>
                </a:solidFill>
                <a:latin typeface="+mn-ea"/>
                <a:ea typeface="+mn-ea"/>
              </a:rPr>
              <a:t>按图示贴电极片</a:t>
            </a:r>
            <a:endParaRPr lang="en-US" altLang="zh-CN" dirty="0">
              <a:solidFill>
                <a:srgbClr val="B10303"/>
              </a:solidFill>
              <a:latin typeface="+mn-ea"/>
              <a:ea typeface="+mn-ea"/>
            </a:endParaRPr>
          </a:p>
          <a:p>
            <a:pPr eaLnBrk="0" hangingPunct="0">
              <a:defRPr/>
            </a:pPr>
            <a:endParaRPr lang="en-US" altLang="zh-CN" sz="1000" dirty="0">
              <a:solidFill>
                <a:srgbClr val="B10303"/>
              </a:solidFill>
              <a:ea typeface="宋体" panose="02010600030101010101" pitchFamily="2" charset="-122"/>
            </a:endParaRPr>
          </a:p>
          <a:p>
            <a:pPr eaLnBrk="0" hangingPunct="0">
              <a:defRPr/>
            </a:pP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</a:rPr>
              <a:t>电极片安放关系到除颤效果</a:t>
            </a:r>
            <a:endParaRPr lang="en-US" altLang="zh-CN" sz="220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4643438" y="1608138"/>
            <a:ext cx="0" cy="34766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 kern="0">
              <a:solidFill>
                <a:sysClr val="windowText" lastClr="000000"/>
              </a:solidFill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gray">
          <a:xfrm>
            <a:off x="4887913" y="3176588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dist="35921" dir="2700000" algn="ctr" rotWithShape="0">
              <a:srgbClr val="969696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 kern="0">
              <a:solidFill>
                <a:sysClr val="windowText" lastClr="000000"/>
              </a:solidFill>
            </a:endParaRP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gray">
          <a:xfrm>
            <a:off x="4883150" y="4005263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E82009"/>
          </a:solidFill>
          <a:ln>
            <a:noFill/>
          </a:ln>
          <a:effectLst>
            <a:outerShdw dist="35921" dir="2700000" algn="ctr" rotWithShape="0">
              <a:srgbClr val="969696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 kern="0">
              <a:solidFill>
                <a:sysClr val="windowText" lastClr="000000"/>
              </a:solidFill>
            </a:endParaRPr>
          </a:p>
        </p:txBody>
      </p:sp>
      <p:sp>
        <p:nvSpPr>
          <p:cNvPr id="116742" name="Text Box 19"/>
          <p:cNvSpPr txBox="1">
            <a:spLocks noChangeArrowheads="1"/>
          </p:cNvSpPr>
          <p:nvPr/>
        </p:nvSpPr>
        <p:spPr bwMode="auto">
          <a:xfrm>
            <a:off x="5103813" y="3100388"/>
            <a:ext cx="3465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左乳头外侧（左腋前线之后 第五肋间处）</a:t>
            </a:r>
            <a:endParaRPr lang="en-US" altLang="zh-CN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6743" name="Text Box 20"/>
          <p:cNvSpPr txBox="1">
            <a:spLocks noChangeArrowheads="1"/>
          </p:cNvSpPr>
          <p:nvPr/>
        </p:nvSpPr>
        <p:spPr bwMode="auto">
          <a:xfrm>
            <a:off x="5111750" y="3933825"/>
            <a:ext cx="3402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胸骨右缘、锁骨之下</a:t>
            </a:r>
            <a:endParaRPr lang="en-US" altLang="zh-CN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 rot="16200000" flipH="1">
            <a:off x="6485732" y="510381"/>
            <a:ext cx="6350" cy="35575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 kern="0">
              <a:solidFill>
                <a:sysClr val="windowText" lastClr="0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660" y="1714486"/>
            <a:ext cx="3319973" cy="3370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组合 5"/>
          <p:cNvGrpSpPr/>
          <p:nvPr/>
        </p:nvGrpSpPr>
        <p:grpSpPr>
          <a:xfrm>
            <a:off x="2793206" y="371633"/>
            <a:ext cx="3759987" cy="629158"/>
            <a:chOff x="3138618" y="256"/>
            <a:chExt cx="1869350" cy="10788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矩形 13"/>
            <p:cNvSpPr/>
            <p:nvPr/>
          </p:nvSpPr>
          <p:spPr>
            <a:xfrm>
              <a:off x="3138618" y="256"/>
              <a:ext cx="1798002" cy="1078801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90000"/>
                <a:hueOff val="0"/>
                <a:satOff val="0"/>
                <a:lumOff val="0"/>
                <a:alphaOff val="-5700"/>
              </a:schemeClr>
            </a:fillRef>
            <a:effectRef idx="2">
              <a:schemeClr val="accent4">
                <a:alpha val="90000"/>
                <a:hueOff val="0"/>
                <a:satOff val="0"/>
                <a:lumOff val="0"/>
                <a:alphaOff val="-57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hangingPunct="0">
                <a:defRPr/>
              </a:pPr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138618" y="256"/>
              <a:ext cx="1869350" cy="10788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+mj-ea"/>
                </a:rPr>
                <a:t>AED</a:t>
              </a:r>
              <a:r>
                <a:rPr lang="zh-CN" altLang="en-US" dirty="0">
                  <a:solidFill>
                    <a:schemeClr val="bg1"/>
                  </a:solidFill>
                  <a:latin typeface="+mj-ea"/>
                </a:rPr>
                <a:t>电极片安置部位</a:t>
              </a:r>
              <a:endParaRPr lang="zh-CN" altLang="en-US" dirty="0">
                <a:solidFill>
                  <a:schemeClr val="bg1"/>
                </a:solidFill>
                <a:latin typeface="+mj-e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组合 26"/>
          <p:cNvGrpSpPr/>
          <p:nvPr/>
        </p:nvGrpSpPr>
        <p:grpSpPr bwMode="auto">
          <a:xfrm>
            <a:off x="209550" y="500063"/>
            <a:ext cx="3505200" cy="645658"/>
            <a:chOff x="-3670" y="523529"/>
            <a:chExt cx="2413898" cy="576704"/>
          </a:xfrm>
        </p:grpSpPr>
        <p:sp>
          <p:nvSpPr>
            <p:cNvPr id="48131" name="TextBox 8"/>
            <p:cNvSpPr txBox="1">
              <a:spLocks noChangeArrowheads="1"/>
            </p:cNvSpPr>
            <p:nvPr/>
          </p:nvSpPr>
          <p:spPr bwMode="auto">
            <a:xfrm>
              <a:off x="-3670" y="525108"/>
              <a:ext cx="612449" cy="575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27" tIns="45612" rIns="91227" bIns="45612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Clr>
                  <a:srgbClr val="00B0F0"/>
                </a:buClr>
              </a:pPr>
              <a:r>
                <a:rPr lang="en-US" altLang="zh-CN" sz="3600">
                  <a:solidFill>
                    <a:schemeClr val="bg1"/>
                  </a:solidFill>
                  <a:latin typeface="微软雅黑" panose="020B0503020204020204" pitchFamily="34" charset="-122"/>
                </a:rPr>
                <a:t>1</a:t>
              </a:r>
              <a:endParaRPr lang="zh-CN" altLang="en-US" sz="360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688358" y="523529"/>
              <a:ext cx="1721870" cy="5427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大黑_GBK" pitchFamily="65" charset="-122"/>
                  <a:ea typeface="方正大黑_GBK" pitchFamily="65" charset="-122"/>
                </a:rPr>
                <a:t> 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>
          <a:xfrm>
            <a:off x="214313" y="1143000"/>
            <a:ext cx="7405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331278" y="260985"/>
            <a:ext cx="7488237" cy="9036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eaLnBrk="1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  <a:sym typeface="+mn-ea"/>
              </a:rPr>
              <a:t>破局：</a:t>
            </a:r>
            <a:r>
              <a:rPr lang="zh-CN" altLang="en-US" sz="2000" b="0" dirty="0">
                <a:latin typeface="微软雅黑" panose="020B0503020204020204" pitchFamily="34" charset="-122"/>
                <a:sym typeface="+mn-ea"/>
              </a:rPr>
              <a:t>逆向思维破解疑难误诊</a:t>
            </a:r>
            <a:r>
              <a:rPr lang="en-US" altLang="zh-CN" sz="2000" b="0" dirty="0">
                <a:latin typeface="微软雅黑" panose="020B0503020204020204" pitchFamily="34" charset="-122"/>
                <a:sym typeface="+mn-ea"/>
              </a:rPr>
              <a:t>——</a:t>
            </a:r>
            <a:r>
              <a:rPr lang="zh-CN" altLang="en-US" sz="2000" b="0" dirty="0">
                <a:latin typeface="微软雅黑" panose="020B0503020204020204" pitchFamily="34" charset="-122"/>
                <a:sym typeface="+mn-ea"/>
              </a:rPr>
              <a:t>躯体化障碍案例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3215" y="2132965"/>
            <a:ext cx="1295400" cy="3987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 sz="2000"/>
              <a:t>临床启示</a:t>
            </a:r>
            <a:endParaRPr lang="zh-CN" altLang="en-US" sz="2000"/>
          </a:p>
        </p:txBody>
      </p:sp>
      <p:sp>
        <p:nvSpPr>
          <p:cNvPr id="4" name="文本框 3"/>
          <p:cNvSpPr txBox="1"/>
          <p:nvPr/>
        </p:nvSpPr>
        <p:spPr>
          <a:xfrm>
            <a:off x="2195195" y="2376170"/>
            <a:ext cx="5291455" cy="3830955"/>
          </a:xfrm>
          <a:prstGeom prst="rect">
            <a:avLst/>
          </a:prstGeom>
        </p:spPr>
        <p:txBody>
          <a:bodyPr wrap="square">
            <a:spAutoFit/>
          </a:bodyPr>
          <a:p>
            <a:pPr mar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800" i="0">
                <a:latin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1800" i="0">
                <a:latin typeface="微软雅黑" panose="020B0503020204020204" pitchFamily="34" charset="-122"/>
                <a:cs typeface="微软雅黑" panose="020B0503020204020204" pitchFamily="34" charset="-122"/>
              </a:rPr>
              <a:t>治疗反应也是诊断依据：</a:t>
            </a:r>
            <a:endParaRPr lang="zh-CN" altLang="en-US" sz="1800" i="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800" b="0" i="0">
                <a:latin typeface="微软雅黑" panose="020B0503020204020204" pitchFamily="34" charset="-122"/>
                <a:cs typeface="微软雅黑" panose="020B0503020204020204" pitchFamily="34" charset="-122"/>
              </a:rPr>
              <a:t>异常药效反应可成为破解误诊的关键线索</a:t>
            </a:r>
            <a:endParaRPr lang="zh-CN" altLang="en-US" sz="1800" b="0" i="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800" i="0">
                <a:latin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1800" i="0">
                <a:latin typeface="微软雅黑" panose="020B0503020204020204" pitchFamily="34" charset="-122"/>
                <a:cs typeface="微软雅黑" panose="020B0503020204020204" pitchFamily="34" charset="-122"/>
              </a:rPr>
              <a:t>警惕“症状-病理分离”：</a:t>
            </a:r>
            <a:endParaRPr lang="zh-CN" altLang="en-US" sz="1800" i="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800" b="0" i="0">
                <a:latin typeface="微软雅黑" panose="020B0503020204020204" pitchFamily="34" charset="-122"/>
                <a:cs typeface="微软雅黑" panose="020B0503020204020204" pitchFamily="34" charset="-122"/>
              </a:rPr>
              <a:t>影像学异常≠症状原因，需动态评估心身因素</a:t>
            </a:r>
            <a:endParaRPr lang="zh-CN" altLang="en-US" sz="1800" b="0" i="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800" i="0">
                <a:latin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1800" i="0">
                <a:latin typeface="微软雅黑" panose="020B0503020204020204" pitchFamily="34" charset="-122"/>
                <a:cs typeface="微软雅黑" panose="020B0503020204020204" pitchFamily="34" charset="-122"/>
              </a:rPr>
              <a:t>建立“诊断-治疗-再评估”循环：</a:t>
            </a:r>
            <a:endParaRPr lang="zh-CN" altLang="en-US" sz="1800" i="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800" b="0" i="0">
                <a:latin typeface="微软雅黑" panose="020B0503020204020204" pitchFamily="34" charset="-122"/>
                <a:cs typeface="微软雅黑" panose="020B0503020204020204" pitchFamily="34" charset="-122"/>
              </a:rPr>
              <a:t>尤其适用于基层医院多次就诊无效的疑难病例</a:t>
            </a:r>
            <a:endParaRPr lang="zh-CN" altLang="en-US" sz="1800" b="0" i="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800" i="0">
                <a:latin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1800" i="0">
                <a:latin typeface="微软雅黑" panose="020B0503020204020204" pitchFamily="34" charset="-122"/>
                <a:cs typeface="微软雅黑" panose="020B0503020204020204" pitchFamily="34" charset="-122"/>
              </a:rPr>
              <a:t>逆向诊断思维价值：</a:t>
            </a:r>
            <a:endParaRPr lang="zh-CN" altLang="en-US" sz="1800" i="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800" b="0" i="0">
                <a:latin typeface="微软雅黑" panose="020B0503020204020204" pitchFamily="34" charset="-122"/>
                <a:cs typeface="微软雅黑" panose="020B0503020204020204" pitchFamily="34" charset="-122"/>
              </a:rPr>
              <a:t>通过“否定-重建”逻辑，实现从器质性疾病到心身疾病的诊断转向</a:t>
            </a:r>
            <a:endParaRPr lang="zh-CN" altLang="en-US" sz="1800" b="0" i="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91640" y="1485265"/>
            <a:ext cx="5843905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zh-CN" altLang="en-US" sz="2400" i="0">
                <a:solidFill>
                  <a:srgbClr val="FF0000"/>
                </a:solidFill>
              </a:rPr>
              <a:t>你是否也遇到过类似‘解释不通’的病例？</a:t>
            </a:r>
            <a:endParaRPr lang="zh-CN" altLang="en-US" sz="2400" i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2" y="647312"/>
            <a:ext cx="8030696" cy="556337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198" y="1916832"/>
            <a:ext cx="9143999" cy="34150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4800" dirty="0">
                <a:ln w="11430"/>
                <a:solidFill>
                  <a:schemeClr val="accent6">
                    <a:lumMod val="75000"/>
                  </a:schemeClr>
                </a:solidFill>
              </a:rPr>
              <a:t>谢谢大家！</a:t>
            </a:r>
            <a:endParaRPr lang="zh-CN" altLang="en-US" sz="4800" dirty="0">
              <a:ln w="11430"/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4800" dirty="0">
                <a:ln w="11430"/>
                <a:solidFill>
                  <a:schemeClr val="accent6">
                    <a:lumMod val="75000"/>
                  </a:schemeClr>
                </a:solidFill>
              </a:rPr>
              <a:t>人人学急救，急救为人人！</a:t>
            </a:r>
            <a:endParaRPr lang="en-US" altLang="zh-CN" sz="4800" dirty="0">
              <a:ln w="11430"/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  <a:defRPr/>
            </a:pPr>
            <a:endParaRPr lang="zh-CN" altLang="en-US" sz="4800" dirty="0">
              <a:ln w="11430"/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图片 3" descr="微信图片_202506091805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360" y="332740"/>
            <a:ext cx="4155440" cy="6927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组合 26"/>
          <p:cNvGrpSpPr/>
          <p:nvPr/>
        </p:nvGrpSpPr>
        <p:grpSpPr bwMode="auto">
          <a:xfrm>
            <a:off x="209550" y="500063"/>
            <a:ext cx="3505200" cy="645658"/>
            <a:chOff x="-3670" y="523529"/>
            <a:chExt cx="2413898" cy="576704"/>
          </a:xfrm>
        </p:grpSpPr>
        <p:sp>
          <p:nvSpPr>
            <p:cNvPr id="48131" name="TextBox 8"/>
            <p:cNvSpPr txBox="1">
              <a:spLocks noChangeArrowheads="1"/>
            </p:cNvSpPr>
            <p:nvPr/>
          </p:nvSpPr>
          <p:spPr bwMode="auto">
            <a:xfrm>
              <a:off x="-3670" y="525108"/>
              <a:ext cx="612449" cy="575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27" tIns="45612" rIns="91227" bIns="45612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Clr>
                  <a:srgbClr val="00B0F0"/>
                </a:buClr>
              </a:pPr>
              <a:r>
                <a:rPr lang="en-US" altLang="zh-CN" sz="3600">
                  <a:solidFill>
                    <a:schemeClr val="bg1"/>
                  </a:solidFill>
                  <a:latin typeface="微软雅黑" panose="020B0503020204020204" pitchFamily="34" charset="-122"/>
                </a:rPr>
                <a:t>2</a:t>
              </a:r>
              <a:endParaRPr lang="en-US" altLang="zh-CN" sz="360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688358" y="523529"/>
              <a:ext cx="1721870" cy="5427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大黑_GBK" pitchFamily="65" charset="-122"/>
                  <a:ea typeface="方正大黑_GBK" pitchFamily="65" charset="-122"/>
                </a:rPr>
                <a:t> 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>
          <a:xfrm>
            <a:off x="214313" y="1143000"/>
            <a:ext cx="7405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331278" y="260985"/>
            <a:ext cx="7488237" cy="9036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eaLnBrk="1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  <a:sym typeface="+mn-ea"/>
              </a:rPr>
              <a:t>担当：</a:t>
            </a:r>
            <a:r>
              <a:rPr lang="zh-CN" altLang="en-US" sz="2400" b="0" dirty="0">
                <a:latin typeface="微软雅黑" panose="020B0503020204020204" pitchFamily="34" charset="-122"/>
                <a:sym typeface="+mn-ea"/>
              </a:rPr>
              <a:t>急危重症的早期识别与应急处置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63395" y="1988820"/>
            <a:ext cx="5866130" cy="428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患者基本情况：</a:t>
            </a:r>
            <a:endParaRPr lang="zh-CN" altLang="en-US" sz="180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杜</a:t>
            </a:r>
            <a:r>
              <a:rPr lang="en-US" altLang="zh-CN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XX</a:t>
            </a: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78</a:t>
            </a: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岁，退休干部</a:t>
            </a:r>
            <a:endParaRPr lang="zh-CN" altLang="en-US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既往史：冠心病</a:t>
            </a:r>
            <a:r>
              <a:rPr lang="en-US" altLang="zh-CN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PCI</a:t>
            </a: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术后、高血压</a:t>
            </a:r>
            <a:endParaRPr lang="zh-CN" altLang="en-US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现状：肺部感染后，于我院门诊输注</a:t>
            </a:r>
            <a:r>
              <a:rPr lang="zh-CN" altLang="en-US" sz="1800" b="0" i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头孢哌酮舒巴坦</a:t>
            </a:r>
            <a:endParaRPr lang="zh-CN" altLang="en-US" sz="1800" b="0" i="0">
              <a:solidFill>
                <a:srgbClr val="C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初始表现：</a:t>
            </a:r>
            <a:endParaRPr lang="zh-CN" altLang="en-US" sz="180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800" b="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cs typeface="微软雅黑" panose="020B0503020204020204" pitchFamily="34" charset="-122"/>
              </a:rPr>
              <a:t>诉鼻塞、胸闷、呼吸困难、咳嗽</a:t>
            </a:r>
            <a:endParaRPr lang="zh-CN" altLang="en-US" sz="1800" b="0" i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Font typeface="Arial" panose="020B0604020202020204"/>
              <a:buNone/>
            </a:pPr>
            <a:r>
              <a:rPr lang="zh-CN" altLang="en-US" sz="180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关键决策点一：</a:t>
            </a:r>
            <a:endParaRPr lang="zh-CN" altLang="en-US" sz="180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lvl="1" indent="-28575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查体生命体征相对平稳，但右肺有湿啰音</a:t>
            </a:r>
            <a:endParaRPr lang="zh-CN" altLang="en-US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lvl="1" indent="-28575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立即嘱限制输液速度，并给予吸氧（被拒）</a:t>
            </a:r>
            <a:endParaRPr lang="zh-CN" altLang="en-US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lvl="1" indent="-285750" eaLnBrk="1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行动：床前持续观察，未因症状轻微而放松警惕</a:t>
            </a:r>
            <a:endParaRPr lang="zh-CN" altLang="en-US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5605" y="1484630"/>
            <a:ext cx="2578100" cy="3987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000"/>
              <a:t>病例背景与初始困境</a:t>
            </a:r>
            <a:endParaRPr lang="zh-CN" altLang="en-US" sz="200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组合 26"/>
          <p:cNvGrpSpPr/>
          <p:nvPr/>
        </p:nvGrpSpPr>
        <p:grpSpPr bwMode="auto">
          <a:xfrm>
            <a:off x="209550" y="500063"/>
            <a:ext cx="3505200" cy="645658"/>
            <a:chOff x="-3670" y="523529"/>
            <a:chExt cx="2413898" cy="576704"/>
          </a:xfrm>
        </p:grpSpPr>
        <p:sp>
          <p:nvSpPr>
            <p:cNvPr id="48131" name="TextBox 8"/>
            <p:cNvSpPr txBox="1">
              <a:spLocks noChangeArrowheads="1"/>
            </p:cNvSpPr>
            <p:nvPr/>
          </p:nvSpPr>
          <p:spPr bwMode="auto">
            <a:xfrm>
              <a:off x="-3670" y="525108"/>
              <a:ext cx="612449" cy="575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27" tIns="45612" rIns="91227" bIns="45612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Clr>
                  <a:srgbClr val="00B0F0"/>
                </a:buClr>
              </a:pPr>
              <a:r>
                <a:rPr lang="en-US" altLang="zh-CN" sz="3600">
                  <a:solidFill>
                    <a:schemeClr val="bg1"/>
                  </a:solidFill>
                  <a:latin typeface="微软雅黑" panose="020B0503020204020204" pitchFamily="34" charset="-122"/>
                </a:rPr>
                <a:t>2</a:t>
              </a:r>
              <a:endParaRPr lang="en-US" altLang="zh-CN" sz="360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688358" y="523529"/>
              <a:ext cx="1721870" cy="5427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大黑_GBK" pitchFamily="65" charset="-122"/>
                  <a:ea typeface="方正大黑_GBK" pitchFamily="65" charset="-122"/>
                </a:rPr>
                <a:t> 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>
          <a:xfrm>
            <a:off x="214313" y="1143000"/>
            <a:ext cx="7405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331278" y="260985"/>
            <a:ext cx="7488237" cy="9036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eaLnBrk="1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  <a:sym typeface="+mn-ea"/>
              </a:rPr>
              <a:t>担当：</a:t>
            </a:r>
            <a:r>
              <a:rPr lang="zh-CN" altLang="en-US" sz="2400" b="0" dirty="0">
                <a:latin typeface="微软雅黑" panose="020B0503020204020204" pitchFamily="34" charset="-122"/>
                <a:sym typeface="+mn-ea"/>
              </a:rPr>
              <a:t>急危重症的早期识别与应急处置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79295" y="3429000"/>
            <a:ext cx="6254115" cy="2584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关键体征</a:t>
            </a: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：左肺底部新出现湿啰音</a:t>
            </a:r>
            <a:endParaRPr lang="en-US" altLang="zh-CN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关键诊断操作</a:t>
            </a: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：将患者扶为端坐位，双腿下垂，症状稍好转</a:t>
            </a:r>
            <a:r>
              <a:rPr lang="en-US" altLang="zh-CN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                               </a:t>
            </a:r>
            <a:r>
              <a:rPr lang="en-US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→</a:t>
            </a:r>
            <a:r>
              <a:rPr lang="en-US" altLang="zh-CN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800" b="0" i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确诊急性左心衰</a:t>
            </a:r>
            <a:endParaRPr lang="en-US" altLang="zh-CN" sz="1800" b="0" i="0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鉴别诊断</a:t>
            </a: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en-US" altLang="zh-CN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en-US" altLang="zh-CN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排除哮喘、肺栓塞</a:t>
            </a:r>
            <a:endParaRPr lang="en-US" altLang="zh-CN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en-US" altLang="zh-CN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1800" i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高度怀疑：急性左心衰竭？急性心梗？</a:t>
            </a:r>
            <a:endParaRPr lang="zh-CN" altLang="en-US" sz="1800" i="0">
              <a:solidFill>
                <a:srgbClr val="C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5605" y="1484630"/>
            <a:ext cx="2578100" cy="3987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000"/>
              <a:t>病情演进时间线：</a:t>
            </a:r>
            <a:endParaRPr lang="zh-CN" altLang="en-US" sz="2000"/>
          </a:p>
        </p:txBody>
      </p:sp>
      <p:sp>
        <p:nvSpPr>
          <p:cNvPr id="5" name="文本框 4"/>
          <p:cNvSpPr txBox="1"/>
          <p:nvPr/>
        </p:nvSpPr>
        <p:spPr>
          <a:xfrm>
            <a:off x="179070" y="2132965"/>
            <a:ext cx="3175635" cy="875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eaLnBrk="1" latinLnBrk="0" hangingPunct="1">
              <a:lnSpc>
                <a:spcPct val="150000"/>
              </a:lnSpc>
            </a:pPr>
            <a:r>
              <a:rPr lang="en-US" altLang="zh-CN" sz="1800" b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1800" b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症状加重，出现烦躁</a:t>
            </a:r>
            <a:endParaRPr lang="zh-CN" altLang="en-US" sz="1800" b="0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600" b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（非典型感冒表现，首次疑心衰）</a:t>
            </a:r>
            <a:endParaRPr lang="zh-CN" altLang="en-US" sz="1600" b="0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2987675" y="2559050"/>
            <a:ext cx="92837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923665" y="2086610"/>
            <a:ext cx="262826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b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半卧位后胸闷未加重</a:t>
            </a:r>
            <a:endParaRPr lang="zh-CN" altLang="en-US" sz="1800" b="0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b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（支持心衰判断）</a:t>
            </a:r>
            <a:endParaRPr lang="zh-CN" altLang="en-US" sz="1800" b="0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66610" y="1917065"/>
            <a:ext cx="194627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b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病情急剧恶化：呼吸困难加重、出汗、口唇微紫</a:t>
            </a:r>
            <a:endParaRPr lang="zh-CN" altLang="en-US" sz="1800" b="0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6155690" y="2637155"/>
            <a:ext cx="92837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组合 26"/>
          <p:cNvGrpSpPr/>
          <p:nvPr/>
        </p:nvGrpSpPr>
        <p:grpSpPr bwMode="auto">
          <a:xfrm>
            <a:off x="209550" y="500063"/>
            <a:ext cx="3505200" cy="645658"/>
            <a:chOff x="-3670" y="523529"/>
            <a:chExt cx="2413898" cy="576704"/>
          </a:xfrm>
        </p:grpSpPr>
        <p:sp>
          <p:nvSpPr>
            <p:cNvPr id="48131" name="TextBox 8"/>
            <p:cNvSpPr txBox="1">
              <a:spLocks noChangeArrowheads="1"/>
            </p:cNvSpPr>
            <p:nvPr/>
          </p:nvSpPr>
          <p:spPr bwMode="auto">
            <a:xfrm>
              <a:off x="-3670" y="525108"/>
              <a:ext cx="612449" cy="575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27" tIns="45612" rIns="91227" bIns="45612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Clr>
                  <a:srgbClr val="00B0F0"/>
                </a:buClr>
              </a:pPr>
              <a:r>
                <a:rPr lang="en-US" altLang="zh-CN" sz="3600">
                  <a:solidFill>
                    <a:schemeClr val="bg1"/>
                  </a:solidFill>
                  <a:latin typeface="微软雅黑" panose="020B0503020204020204" pitchFamily="34" charset="-122"/>
                </a:rPr>
                <a:t>2</a:t>
              </a:r>
              <a:endParaRPr lang="en-US" altLang="zh-CN" sz="360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688358" y="523529"/>
              <a:ext cx="1721870" cy="5427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大黑_GBK" pitchFamily="65" charset="-122"/>
                  <a:ea typeface="方正大黑_GBK" pitchFamily="65" charset="-122"/>
                </a:rPr>
                <a:t> 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>
          <a:xfrm>
            <a:off x="214313" y="1143000"/>
            <a:ext cx="7405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331278" y="260985"/>
            <a:ext cx="7488237" cy="9036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eaLnBrk="1" latinLnBrk="0" hangingPunct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  <a:sym typeface="+mn-ea"/>
              </a:rPr>
              <a:t>担当：</a:t>
            </a:r>
            <a:r>
              <a:rPr lang="zh-CN" altLang="en-US" sz="2400" b="0" dirty="0">
                <a:latin typeface="微软雅黑" panose="020B0503020204020204" pitchFamily="34" charset="-122"/>
                <a:sym typeface="+mn-ea"/>
              </a:rPr>
              <a:t>急危重症的早期识别与应急处置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63395" y="1988820"/>
            <a:ext cx="5866130" cy="34150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面临的巨大困境：</a:t>
            </a:r>
            <a:endParaRPr lang="en-US" altLang="zh-CN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家属拒绝转院</a:t>
            </a:r>
            <a:endParaRPr lang="en-US" altLang="zh-CN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医院条件有限：无快速检验、急救药品匮乏（除西地兰外无正性肌力药）</a:t>
            </a:r>
            <a:endParaRPr lang="en-US" altLang="zh-CN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诊断不确定性：不能排除心梗，西地兰禁用；患者氨茶碱过敏</a:t>
            </a:r>
            <a:endParaRPr lang="en-US" altLang="zh-CN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上级指示：院长指示转院</a:t>
            </a:r>
            <a:endParaRPr lang="en-US" altLang="zh-CN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1800" b="0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个人身份：当日休息，受邀会诊，非值班医生</a:t>
            </a:r>
            <a:endParaRPr lang="zh-CN" altLang="en-US" sz="1800" b="0" i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5605" y="1484630"/>
            <a:ext cx="2578100" cy="3987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000"/>
              <a:t>风险决策与应急处置</a:t>
            </a:r>
            <a:endParaRPr lang="zh-CN" altLang="en-US" sz="200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组合 26"/>
          <p:cNvGrpSpPr/>
          <p:nvPr/>
        </p:nvGrpSpPr>
        <p:grpSpPr bwMode="auto">
          <a:xfrm>
            <a:off x="209550" y="500063"/>
            <a:ext cx="3505200" cy="645658"/>
            <a:chOff x="-3670" y="523529"/>
            <a:chExt cx="2413898" cy="576704"/>
          </a:xfrm>
        </p:grpSpPr>
        <p:sp>
          <p:nvSpPr>
            <p:cNvPr id="48131" name="TextBox 8"/>
            <p:cNvSpPr txBox="1">
              <a:spLocks noChangeArrowheads="1"/>
            </p:cNvSpPr>
            <p:nvPr/>
          </p:nvSpPr>
          <p:spPr bwMode="auto">
            <a:xfrm>
              <a:off x="-3670" y="525108"/>
              <a:ext cx="612449" cy="575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27" tIns="45612" rIns="91227" bIns="45612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Clr>
                  <a:srgbClr val="00B0F0"/>
                </a:buClr>
              </a:pPr>
              <a:r>
                <a:rPr lang="en-US" altLang="zh-CN" sz="3600">
                  <a:solidFill>
                    <a:schemeClr val="bg1"/>
                  </a:solidFill>
                  <a:latin typeface="微软雅黑" panose="020B0503020204020204" pitchFamily="34" charset="-122"/>
                </a:rPr>
                <a:t>1</a:t>
              </a:r>
              <a:endParaRPr lang="zh-CN" altLang="en-US" sz="360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688358" y="523529"/>
              <a:ext cx="1721870" cy="50519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大黑_GBK" pitchFamily="65" charset="-122"/>
                  <a:ea typeface="方正大黑_GBK" pitchFamily="65" charset="-122"/>
                </a:rPr>
                <a:t> 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>
          <a:xfrm>
            <a:off x="214313" y="1143000"/>
            <a:ext cx="7405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39552" y="1272677"/>
            <a:ext cx="8064896" cy="402852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marR="0" indent="-342900" defTabSz="914400" eaLnBrk="0" hangingPunct="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sz="2400" noProof="0" dirty="0">
                <a:ea typeface="宋体" panose="02010600030101010101" pitchFamily="2" charset="-122"/>
                <a:sym typeface="+mn-ea"/>
              </a:rPr>
              <a:t>心跳骤停一旦发生，如得不到及时地抢救复苏，</a:t>
            </a:r>
            <a:endParaRPr kumimoji="0" lang="en-US" altLang="zh-CN" sz="2400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 eaLnBrk="0" hangingPunct="0">
              <a:buClrTx/>
              <a:buSzTx/>
              <a:buFontTx/>
              <a:buNone/>
              <a:defRPr/>
            </a:pPr>
            <a:r>
              <a:rPr lang="en-US" altLang="zh-CN" sz="2400" noProof="0" dirty="0">
                <a:ea typeface="宋体" panose="02010600030101010101" pitchFamily="2" charset="-122"/>
                <a:sym typeface="+mn-ea"/>
              </a:rPr>
              <a:t>4~6min</a:t>
            </a:r>
            <a:r>
              <a:rPr lang="zh-CN" altLang="en-US" sz="2400" noProof="0" dirty="0">
                <a:ea typeface="宋体" panose="02010600030101010101" pitchFamily="2" charset="-122"/>
                <a:sym typeface="+mn-ea"/>
              </a:rPr>
              <a:t>后会造成脑和其他人体重要器官组织的不可</a:t>
            </a:r>
            <a:endParaRPr kumimoji="0" lang="en-US" altLang="zh-CN" sz="2400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 eaLnBrk="0" hangingPunct="0">
              <a:buClrTx/>
              <a:buSzTx/>
              <a:buFontTx/>
              <a:buNone/>
              <a:defRPr/>
            </a:pPr>
            <a:r>
              <a:rPr lang="zh-CN" altLang="en-US" sz="2400" noProof="0" dirty="0">
                <a:ea typeface="宋体" panose="02010600030101010101" pitchFamily="2" charset="-122"/>
                <a:sym typeface="+mn-ea"/>
              </a:rPr>
              <a:t>逆的损害，因此心跳骤停后的心肺复苏必须在急救</a:t>
            </a:r>
            <a:endParaRPr kumimoji="0" lang="en-US" altLang="zh-CN" sz="2400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 eaLnBrk="0" hangingPunct="0">
              <a:buClrTx/>
              <a:buSzTx/>
              <a:buFontTx/>
              <a:buNone/>
              <a:defRPr/>
            </a:pPr>
            <a:r>
              <a:rPr lang="zh-CN" altLang="en-US" sz="2400" noProof="0" dirty="0">
                <a:ea typeface="宋体" panose="02010600030101010101" pitchFamily="2" charset="-122"/>
                <a:sym typeface="+mn-ea"/>
              </a:rPr>
              <a:t>现场立即进行。</a:t>
            </a:r>
            <a:endParaRPr kumimoji="0" lang="zh-CN" altLang="en-US" sz="2400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eaLnBrk="0" hangingPunct="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sz="2400" noProof="0" dirty="0">
                <a:ea typeface="宋体" panose="02010600030101010101" pitchFamily="2" charset="-122"/>
                <a:sym typeface="+mn-ea"/>
              </a:rPr>
              <a:t>心脏性猝死已成为我国大中城市最常见的院前</a:t>
            </a:r>
            <a:endParaRPr kumimoji="0" lang="en-US" altLang="zh-CN" sz="2400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 eaLnBrk="0" hangingPunct="0">
              <a:buClrTx/>
              <a:buSzTx/>
              <a:buFontTx/>
              <a:buNone/>
              <a:defRPr/>
            </a:pPr>
            <a:r>
              <a:rPr lang="zh-CN" altLang="en-US" sz="2400" noProof="0" dirty="0">
                <a:ea typeface="宋体" panose="02010600030101010101" pitchFamily="2" charset="-122"/>
                <a:sym typeface="+mn-ea"/>
              </a:rPr>
              <a:t>死亡原因。</a:t>
            </a:r>
            <a:endParaRPr kumimoji="0" lang="en-US" altLang="zh-CN" sz="2400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eaLnBrk="0" hangingPunct="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sz="2400" noProof="0" dirty="0">
                <a:ea typeface="宋体" panose="02010600030101010101" pitchFamily="2" charset="-122"/>
                <a:sym typeface="+mn-ea"/>
              </a:rPr>
              <a:t>心源性猝死多发生在家中，心血管疾病患者家</a:t>
            </a:r>
            <a:endParaRPr kumimoji="0" lang="en-US" altLang="zh-CN" sz="2400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 eaLnBrk="0" hangingPunct="0">
              <a:buClrTx/>
              <a:buSzTx/>
              <a:buFontTx/>
              <a:buNone/>
              <a:defRPr/>
            </a:pPr>
            <a:r>
              <a:rPr lang="zh-CN" altLang="en-US" sz="2400" noProof="0" dirty="0">
                <a:ea typeface="宋体" panose="02010600030101010101" pitchFamily="2" charset="-122"/>
                <a:sym typeface="+mn-ea"/>
              </a:rPr>
              <a:t>属掌握</a:t>
            </a:r>
            <a:r>
              <a:rPr lang="en-US" altLang="zh-CN" sz="2400" noProof="0" dirty="0">
                <a:ea typeface="宋体" panose="02010600030101010101" pitchFamily="2" charset="-122"/>
                <a:sym typeface="+mn-ea"/>
              </a:rPr>
              <a:t>CPR</a:t>
            </a:r>
            <a:r>
              <a:rPr lang="zh-CN" altLang="en-US" sz="2400" noProof="0" dirty="0">
                <a:ea typeface="宋体" panose="02010600030101010101" pitchFamily="2" charset="-122"/>
                <a:sym typeface="+mn-ea"/>
              </a:rPr>
              <a:t>，并在第一时间实施，对挽救患者生</a:t>
            </a:r>
            <a:endParaRPr kumimoji="0" lang="en-US" altLang="zh-CN" sz="2400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 eaLnBrk="0" hangingPunct="0">
              <a:buClrTx/>
              <a:buSzTx/>
              <a:buFontTx/>
              <a:buNone/>
              <a:defRPr/>
            </a:pPr>
            <a:r>
              <a:rPr lang="zh-CN" altLang="en-US" sz="2400" noProof="0" dirty="0">
                <a:ea typeface="宋体" panose="02010600030101010101" pitchFamily="2" charset="-122"/>
                <a:sym typeface="+mn-ea"/>
              </a:rPr>
              <a:t>命至关重要。</a:t>
            </a:r>
            <a:endParaRPr kumimoji="0" lang="en-US" altLang="zh-CN" sz="2400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eaLnBrk="0" hangingPunct="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sz="2400" noProof="0" dirty="0">
                <a:ea typeface="宋体" panose="02010600030101010101" pitchFamily="2" charset="-122"/>
                <a:sym typeface="+mn-ea"/>
              </a:rPr>
              <a:t>加强公众院前急救水平，普及</a:t>
            </a:r>
            <a:r>
              <a:rPr lang="en-US" altLang="zh-CN" sz="2400" noProof="0" dirty="0">
                <a:ea typeface="宋体" panose="02010600030101010101" pitchFamily="2" charset="-122"/>
                <a:sym typeface="+mn-ea"/>
              </a:rPr>
              <a:t>CPR</a:t>
            </a:r>
            <a:r>
              <a:rPr lang="zh-CN" altLang="en-US" sz="2400" noProof="0" dirty="0">
                <a:ea typeface="宋体" panose="02010600030101010101" pitchFamily="2" charset="-122"/>
                <a:sym typeface="+mn-ea"/>
              </a:rPr>
              <a:t>，对降低死</a:t>
            </a:r>
            <a:endParaRPr kumimoji="0" lang="en-US" altLang="zh-CN" sz="2400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 eaLnBrk="0" hangingPunct="0">
              <a:buClrTx/>
              <a:buSzTx/>
              <a:buFontTx/>
              <a:buNone/>
              <a:defRPr/>
            </a:pPr>
            <a:r>
              <a:rPr lang="zh-CN" altLang="en-US" sz="2400" noProof="0" dirty="0">
                <a:ea typeface="宋体" panose="02010600030101010101" pitchFamily="2" charset="-122"/>
                <a:sym typeface="+mn-ea"/>
              </a:rPr>
              <a:t>亡率有重要意义。</a:t>
            </a:r>
            <a:endParaRPr lang="en-US" altLang="zh-CN" sz="2400" noProof="0" dirty="0">
              <a:ea typeface="宋体" panose="02010600030101010101" pitchFamily="2" charset="-122"/>
              <a:sym typeface="+mn-ea"/>
            </a:endParaRPr>
          </a:p>
          <a:p>
            <a:pPr marR="0" defTabSz="914400" eaLnBrk="0" hangingPunct="0">
              <a:buClrTx/>
              <a:buSzTx/>
              <a:buFontTx/>
              <a:buNone/>
              <a:defRPr/>
            </a:pPr>
            <a:endParaRPr lang="en-US" altLang="zh-CN" sz="2400" noProof="0" dirty="0">
              <a:ea typeface="宋体" panose="02010600030101010101" pitchFamily="2" charset="-122"/>
              <a:sym typeface="+mn-ea"/>
            </a:endParaRPr>
          </a:p>
          <a:p>
            <a:pPr marR="0" defTabSz="914400" eaLnBrk="0" hangingPunct="0">
              <a:buClrTx/>
              <a:buSzTx/>
              <a:buFontTx/>
              <a:buNone/>
              <a:defRPr/>
            </a:pPr>
            <a:r>
              <a:rPr lang="zh-CN" altLang="en-US" sz="2000" noProof="0" dirty="0">
                <a:ea typeface="宋体" panose="02010600030101010101" pitchFamily="2" charset="-122"/>
                <a:sym typeface="+mn-ea"/>
              </a:rPr>
              <a:t>东汉医圣张仲景</a:t>
            </a:r>
            <a:r>
              <a:rPr lang="en-US" altLang="zh-CN" sz="2000" noProof="0" dirty="0">
                <a:ea typeface="宋体" panose="02010600030101010101" pitchFamily="2" charset="-122"/>
                <a:sym typeface="+mn-ea"/>
              </a:rPr>
              <a:t>《</a:t>
            </a:r>
            <a:r>
              <a:rPr lang="zh-CN" altLang="en-US" sz="2000" noProof="0" dirty="0">
                <a:ea typeface="宋体" panose="02010600030101010101" pitchFamily="2" charset="-122"/>
                <a:sym typeface="+mn-ea"/>
              </a:rPr>
              <a:t>金匮要略</a:t>
            </a:r>
            <a:r>
              <a:rPr lang="en-US" altLang="zh-CN" sz="2000" noProof="0" dirty="0">
                <a:ea typeface="宋体" panose="02010600030101010101" pitchFamily="2" charset="-122"/>
                <a:sym typeface="+mn-ea"/>
              </a:rPr>
              <a:t>》</a:t>
            </a:r>
            <a:r>
              <a:rPr lang="zh-CN" altLang="en-US" sz="2000" noProof="0" dirty="0">
                <a:ea typeface="宋体" panose="02010600030101010101" pitchFamily="2" charset="-122"/>
                <a:sym typeface="+mn-ea"/>
              </a:rPr>
              <a:t>；</a:t>
            </a:r>
            <a:r>
              <a:rPr lang="en-US" altLang="zh-CN" sz="2000" noProof="0" dirty="0">
                <a:ea typeface="宋体" panose="02010600030101010101" pitchFamily="2" charset="-122"/>
                <a:sym typeface="+mn-ea"/>
              </a:rPr>
              <a:t>1996</a:t>
            </a:r>
            <a:r>
              <a:rPr lang="zh-CN" altLang="en-US" sz="2000" noProof="0" dirty="0">
                <a:ea typeface="宋体" panose="02010600030101010101" pitchFamily="2" charset="-122"/>
                <a:sym typeface="+mn-ea"/>
              </a:rPr>
              <a:t>年美国心脏协会第一个复苏指南，挽救了成千上万人的生命</a:t>
            </a:r>
            <a:endParaRPr lang="zh-CN" altLang="en-US" sz="2000" noProof="0" dirty="0"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54482" y="455930"/>
            <a:ext cx="4044950" cy="5124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8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学习</a:t>
            </a:r>
            <a:r>
              <a:rPr lang="en-US" altLang="zh-CN" sz="38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CPR</a:t>
            </a:r>
            <a:r>
              <a:rPr lang="zh-CN" altLang="en-US" sz="38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的意义</a:t>
            </a:r>
            <a:endParaRPr lang="zh-CN" altLang="en-US" sz="380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  <a:sym typeface="+mn-ea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PP_MARK_KEY" val="6b9b8103-855b-407d-a040-ac7e063abce1"/>
  <p:tag name="COMMONDATA" val="eyJoZGlkIjoiOWI3MTRlYzM1OTQzMzVlNDdmZGE4OWYzMjEzOWYyMDMifQ=="/>
</p:tagLst>
</file>

<file path=ppt/theme/theme1.xml><?xml version="1.0" encoding="utf-8"?>
<a:theme xmlns:a="http://schemas.openxmlformats.org/drawingml/2006/main" name="1_Office 主题​​">
  <a:themeElements>
    <a:clrScheme name="自定义 2">
      <a:dk1>
        <a:sysClr val="windowText" lastClr="000000"/>
      </a:dk1>
      <a:lt1>
        <a:srgbClr val="FFFFFF"/>
      </a:lt1>
      <a:dk2>
        <a:srgbClr val="4E5B6F"/>
      </a:dk2>
      <a:lt2>
        <a:srgbClr val="D6ECFF"/>
      </a:lt2>
      <a:accent1>
        <a:srgbClr val="FF0000"/>
      </a:accent1>
      <a:accent2>
        <a:srgbClr val="FF3300"/>
      </a:accent2>
      <a:accent3>
        <a:srgbClr val="FF6600"/>
      </a:accent3>
      <a:accent4>
        <a:srgbClr val="BF0000"/>
      </a:accent4>
      <a:accent5>
        <a:srgbClr val="FF6566"/>
      </a:accent5>
      <a:accent6>
        <a:srgbClr val="C00000"/>
      </a:accent6>
      <a:hlink>
        <a:srgbClr val="000000"/>
      </a:hlink>
      <a:folHlink>
        <a:srgbClr val="000000"/>
      </a:folHlink>
    </a:clrScheme>
    <a:fontScheme name="自定义 2">
      <a:majorFont>
        <a:latin typeface="Times New Roman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3499</Words>
  <Application>WPS 演示</Application>
  <PresentationFormat>全屏显示(4:3)</PresentationFormat>
  <Paragraphs>479</Paragraphs>
  <Slides>51</Slides>
  <Notes>19</Notes>
  <HiddenSlides>0</HiddenSlides>
  <MMClips>2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51</vt:i4>
      </vt:variant>
    </vt:vector>
  </HeadingPairs>
  <TitlesOfParts>
    <vt:vector size="72" baseType="lpstr">
      <vt:lpstr>Arial</vt:lpstr>
      <vt:lpstr>宋体</vt:lpstr>
      <vt:lpstr>Wingdings</vt:lpstr>
      <vt:lpstr>微软雅黑</vt:lpstr>
      <vt:lpstr>Times New Roman</vt:lpstr>
      <vt:lpstr>方正大黑_GBK</vt:lpstr>
      <vt:lpstr>黑体</vt:lpstr>
      <vt:lpstr>楷体</vt:lpstr>
      <vt:lpstr>华文楷体</vt:lpstr>
      <vt:lpstr>Arial Unicode MS</vt:lpstr>
      <vt:lpstr>Calibri</vt:lpstr>
      <vt:lpstr>微软雅黑 Light</vt:lpstr>
      <vt:lpstr>Impact</vt:lpstr>
      <vt:lpstr>Franklin Gothic Book</vt:lpstr>
      <vt:lpstr>quote-cjk-patch</vt:lpstr>
      <vt:lpstr>Arial</vt:lpstr>
      <vt:lpstr>Segoe Print</vt:lpstr>
      <vt:lpstr>1_Office 主题​​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xiaofei</dc:creator>
  <cp:lastModifiedBy>丁菲娅</cp:lastModifiedBy>
  <cp:revision>1259</cp:revision>
  <dcterms:created xsi:type="dcterms:W3CDTF">2014-08-09T12:12:00Z</dcterms:created>
  <dcterms:modified xsi:type="dcterms:W3CDTF">2025-08-31T08:25:34Z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2052-12.1.0.22215</vt:lpwstr>
  </property>
  <property fmtid="{D5CDD505-2E9C-101B-9397-08002B2CF9AE}" pid="3" name="ICV">
    <vt:lpwstr>A706BC2FE1104DB4B8B2C4984A2C2404_13</vt:lpwstr>
  </property>
</Properties>
</file>