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0" r:id="rId4"/>
  </p:sldMasterIdLst>
  <p:notesMasterIdLst>
    <p:notesMasterId r:id="rId6"/>
  </p:notesMasterIdLst>
  <p:sldIdLst>
    <p:sldId id="256" r:id="rId5"/>
    <p:sldId id="261" r:id="rId7"/>
    <p:sldId id="263" r:id="rId8"/>
    <p:sldId id="262" r:id="rId9"/>
    <p:sldId id="258" r:id="rId10"/>
    <p:sldId id="264" r:id="rId11"/>
    <p:sldId id="265" r:id="rId12"/>
    <p:sldId id="266" r:id="rId13"/>
    <p:sldId id="288" r:id="rId14"/>
    <p:sldId id="269" r:id="rId15"/>
    <p:sldId id="321" r:id="rId16"/>
    <p:sldId id="322" r:id="rId17"/>
    <p:sldId id="325" r:id="rId18"/>
    <p:sldId id="289" r:id="rId19"/>
    <p:sldId id="348" r:id="rId20"/>
    <p:sldId id="273" r:id="rId21"/>
    <p:sldId id="290" r:id="rId22"/>
    <p:sldId id="274" r:id="rId23"/>
    <p:sldId id="281" r:id="rId24"/>
    <p:sldId id="282" r:id="rId25"/>
    <p:sldId id="310" r:id="rId26"/>
    <p:sldId id="343" r:id="rId27"/>
    <p:sldId id="268" r:id="rId28"/>
    <p:sldId id="349" r:id="rId29"/>
    <p:sldId id="350" r:id="rId30"/>
    <p:sldId id="351" r:id="rId31"/>
    <p:sldId id="352" r:id="rId32"/>
    <p:sldId id="353" r:id="rId33"/>
    <p:sldId id="355" r:id="rId34"/>
    <p:sldId id="356" r:id="rId35"/>
    <p:sldId id="287" r:id="rId3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DBA1-6E61-4193-83AF-3C9D95F33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0DB3352B-5CD1-48F4-B0AE-C73BF50CFA24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24E8-4B2D-4D53-95FC-9FA7392C75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DBA1-6E61-4193-83AF-3C9D95F33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DBA1-6E61-4193-83AF-3C9D95F33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02932AB-CE3E-43C6-AB70-949E9A9124A3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DBA1-6E61-4193-83AF-3C9D95F33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84F89B7-DA9C-440C-B18D-C4CE391C258E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84F89B7-DA9C-440C-B18D-C4CE391C258E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B84F89B7-DA9C-440C-B18D-C4CE391C258E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1236CC-CD0F-48CA-AB79-D2388B05F8B9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02932AB-CE3E-43C6-AB70-949E9A9124A3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1236CC-CD0F-48CA-AB79-D2388B05F8B9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1236CC-CD0F-48CA-AB79-D2388B05F8B9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1236CC-CD0F-48CA-AB79-D2388B05F8B9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1236CC-CD0F-48CA-AB79-D2388B05F8B9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DBA1-6E61-4193-83AF-3C9D95F33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02932AB-CE3E-43C6-AB70-949E9A9124A3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02932AB-CE3E-43C6-AB70-949E9A9124A3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DBA1-6E61-4193-83AF-3C9D95F33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02932AB-CE3E-43C6-AB70-949E9A9124A3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02932AB-CE3E-43C6-AB70-949E9A9124A3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02932AB-CE3E-43C6-AB70-949E9A9124A3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9DBA1-6E61-4193-83AF-3C9D95F33A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538" y="1693333"/>
            <a:ext cx="8979923" cy="183356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538" y="3618971"/>
            <a:ext cx="8979923" cy="6016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461" y="0"/>
            <a:ext cx="207753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1021080"/>
            <a:ext cx="10226039" cy="5035234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 marL="815975" indent="-2730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538" y="1693333"/>
            <a:ext cx="8979923" cy="183356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538" y="3618971"/>
            <a:ext cx="8979923" cy="6016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461" y="0"/>
            <a:ext cx="207753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945" y="221677"/>
            <a:ext cx="9420318" cy="889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4920"/>
            <a:ext cx="10300063" cy="49562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6192" y="2223652"/>
            <a:ext cx="7939617" cy="1276927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26192" y="3554988"/>
            <a:ext cx="7939617" cy="8630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4720" y="-8709"/>
            <a:ext cx="10972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350" y="233677"/>
            <a:ext cx="9348890" cy="889000"/>
          </a:xfrm>
        </p:spPr>
        <p:txBody>
          <a:bodyPr anchor="b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881"/>
            <a:ext cx="4998720" cy="483108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5520" y="1325881"/>
            <a:ext cx="4998720" cy="483108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6"/>
            <a:ext cx="9464040" cy="10234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9438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43892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82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682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747" y="164"/>
            <a:ext cx="12193747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381" y="3805485"/>
            <a:ext cx="9456419" cy="889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9646-E0C3-4AB2-B255-58509D24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6345-1562-443E-A406-A4360E2EC08D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rot="5400000">
            <a:off x="89577" y="3420164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>
            <a:off x="363081" y="3420164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3805485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3971597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4386699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4550431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0"/>
            <a:ext cx="12193747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989" y="185950"/>
            <a:ext cx="9382972" cy="981320"/>
          </a:xfrm>
        </p:spPr>
        <p:txBody>
          <a:bodyPr anchor="ctr">
            <a:normAutofit/>
          </a:bodyPr>
          <a:lstStyle>
            <a:lvl1pPr>
              <a:defRPr sz="31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7945" y="1605791"/>
            <a:ext cx="6063842" cy="4240355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1787" y="1605791"/>
            <a:ext cx="3183466" cy="42742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208829" y="1588859"/>
            <a:ext cx="249118" cy="42911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1726988" y="1188152"/>
            <a:ext cx="92008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1332" y="365125"/>
            <a:ext cx="1439334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1160" y="365125"/>
            <a:ext cx="7973906" cy="5811838"/>
          </a:xfr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945" y="221677"/>
            <a:ext cx="9420318" cy="889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4920"/>
            <a:ext cx="10300063" cy="49562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1021080"/>
            <a:ext cx="10226039" cy="5035234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 marL="815975" indent="-2730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4802983"/>
            <a:ext cx="9521371" cy="106929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712685" y="5872276"/>
            <a:ext cx="9144000" cy="476476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854813" y="264664"/>
            <a:ext cx="4482374" cy="4262270"/>
            <a:chOff x="3854813" y="207818"/>
            <a:chExt cx="4482374" cy="42622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54813" y="207818"/>
              <a:ext cx="4482374" cy="4262270"/>
            </a:xfrm>
            <a:prstGeom prst="rect">
              <a:avLst/>
            </a:prstGeom>
          </p:spPr>
        </p:pic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5080589" y="1322981"/>
              <a:ext cx="2030822" cy="20319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5162262" y="1404699"/>
              <a:ext cx="1867476" cy="186850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162262" y="1934134"/>
            <a:ext cx="186747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</a:rPr>
              <a:t>2017</a:t>
            </a:r>
            <a:endParaRPr lang="zh-CN" altLang="en-US" sz="5400" dirty="0">
              <a:solidFill>
                <a:schemeClr val="bg1"/>
              </a:solidFill>
              <a:latin typeface="+mj-lt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597497" y="2665307"/>
            <a:ext cx="2691989" cy="1513765"/>
            <a:chOff x="8418860" y="2665307"/>
            <a:chExt cx="2691989" cy="1513765"/>
          </a:xfrm>
        </p:grpSpPr>
        <p:grpSp>
          <p:nvGrpSpPr>
            <p:cNvPr id="13" name="组合 12"/>
            <p:cNvGrpSpPr/>
            <p:nvPr/>
          </p:nvGrpSpPr>
          <p:grpSpPr>
            <a:xfrm>
              <a:off x="8418860" y="2665307"/>
              <a:ext cx="1563455" cy="1486683"/>
              <a:chOff x="3854813" y="207818"/>
              <a:chExt cx="4482374" cy="426227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5080588" y="1322982"/>
                <a:ext cx="2030822" cy="20319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0391411" y="3494961"/>
              <a:ext cx="719438" cy="684111"/>
              <a:chOff x="3854813" y="207818"/>
              <a:chExt cx="4482374" cy="426227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902514" y="2665307"/>
            <a:ext cx="2691989" cy="1513765"/>
            <a:chOff x="723877" y="2529866"/>
            <a:chExt cx="2691989" cy="1513765"/>
          </a:xfrm>
        </p:grpSpPr>
        <p:grpSp>
          <p:nvGrpSpPr>
            <p:cNvPr id="22" name="组合 21"/>
            <p:cNvGrpSpPr/>
            <p:nvPr/>
          </p:nvGrpSpPr>
          <p:grpSpPr>
            <a:xfrm>
              <a:off x="723877" y="2529866"/>
              <a:ext cx="1563455" cy="1486683"/>
              <a:chOff x="3854813" y="207818"/>
              <a:chExt cx="4482374" cy="426227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28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696428" y="3359520"/>
              <a:ext cx="719438" cy="684111"/>
              <a:chOff x="3854813" y="207818"/>
              <a:chExt cx="4482374" cy="4262270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30" name="直接连接符 29"/>
          <p:cNvCxnSpPr/>
          <p:nvPr/>
        </p:nvCxnSpPr>
        <p:spPr>
          <a:xfrm>
            <a:off x="5512681" y="4646664"/>
            <a:ext cx="116663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030561" y="4812918"/>
            <a:ext cx="213087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768158" y="2504285"/>
            <a:ext cx="2655684" cy="1135062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768158" y="3741093"/>
            <a:ext cx="2655684" cy="46150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854813" y="264664"/>
            <a:ext cx="4482374" cy="4262270"/>
            <a:chOff x="3854813" y="207818"/>
            <a:chExt cx="4482374" cy="4262270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54813" y="207818"/>
              <a:ext cx="4482374" cy="4262270"/>
            </a:xfrm>
            <a:prstGeom prst="rect">
              <a:avLst/>
            </a:prstGeom>
          </p:spPr>
        </p:pic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5080589" y="1322981"/>
              <a:ext cx="2030822" cy="20319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5162262" y="1404699"/>
              <a:ext cx="1867476" cy="186850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5162262" y="1934134"/>
            <a:ext cx="186747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lt"/>
                <a:ea typeface="华文细黑" panose="02010600040101010101" pitchFamily="2" charset="-122"/>
              </a:rPr>
              <a:t>2017</a:t>
            </a:r>
            <a:endParaRPr lang="zh-CN" altLang="en-US" sz="5400" dirty="0">
              <a:solidFill>
                <a:schemeClr val="bg1"/>
              </a:solidFill>
              <a:latin typeface="+mj-lt"/>
              <a:ea typeface="华文细黑" panose="0201060004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597497" y="2665307"/>
            <a:ext cx="2691989" cy="1513765"/>
            <a:chOff x="8418860" y="2665307"/>
            <a:chExt cx="2691989" cy="1513765"/>
          </a:xfrm>
        </p:grpSpPr>
        <p:grpSp>
          <p:nvGrpSpPr>
            <p:cNvPr id="37" name="组合 36"/>
            <p:cNvGrpSpPr/>
            <p:nvPr/>
          </p:nvGrpSpPr>
          <p:grpSpPr>
            <a:xfrm>
              <a:off x="8418860" y="2665307"/>
              <a:ext cx="1563455" cy="1486683"/>
              <a:chOff x="3854813" y="207818"/>
              <a:chExt cx="4482374" cy="4262270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43" name="Oval 5"/>
              <p:cNvSpPr>
                <a:spLocks noChangeArrowheads="1"/>
              </p:cNvSpPr>
              <p:nvPr/>
            </p:nvSpPr>
            <p:spPr bwMode="auto">
              <a:xfrm>
                <a:off x="5080588" y="1322982"/>
                <a:ext cx="2030822" cy="203194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0391411" y="3494961"/>
              <a:ext cx="719438" cy="684111"/>
              <a:chOff x="3854813" y="207818"/>
              <a:chExt cx="4482374" cy="4262270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40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 flipH="1">
            <a:off x="902514" y="2665307"/>
            <a:ext cx="2691989" cy="1513765"/>
            <a:chOff x="723877" y="2529866"/>
            <a:chExt cx="2691989" cy="1513765"/>
          </a:xfrm>
        </p:grpSpPr>
        <p:grpSp>
          <p:nvGrpSpPr>
            <p:cNvPr id="46" name="组合 45"/>
            <p:cNvGrpSpPr/>
            <p:nvPr/>
          </p:nvGrpSpPr>
          <p:grpSpPr>
            <a:xfrm>
              <a:off x="723877" y="2529866"/>
              <a:ext cx="1563455" cy="1486683"/>
              <a:chOff x="3854813" y="207818"/>
              <a:chExt cx="4482374" cy="4262270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52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696428" y="3359520"/>
              <a:ext cx="719438" cy="684111"/>
              <a:chOff x="3854813" y="207818"/>
              <a:chExt cx="4482374" cy="4262270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3854813" y="207818"/>
                <a:ext cx="4482374" cy="4262270"/>
              </a:xfrm>
              <a:prstGeom prst="rect">
                <a:avLst/>
              </a:prstGeom>
            </p:spPr>
          </p:pic>
          <p:sp>
            <p:nvSpPr>
              <p:cNvPr id="49" name="Oval 5"/>
              <p:cNvSpPr>
                <a:spLocks noChangeArrowheads="1"/>
              </p:cNvSpPr>
              <p:nvPr/>
            </p:nvSpPr>
            <p:spPr bwMode="auto">
              <a:xfrm>
                <a:off x="5080589" y="1322981"/>
                <a:ext cx="2030822" cy="20319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50" name="Oval 5"/>
              <p:cNvSpPr>
                <a:spLocks noChangeArrowheads="1"/>
              </p:cNvSpPr>
              <p:nvPr/>
            </p:nvSpPr>
            <p:spPr bwMode="auto">
              <a:xfrm>
                <a:off x="5162262" y="1404699"/>
                <a:ext cx="1867476" cy="186850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cxnSp>
        <p:nvCxnSpPr>
          <p:cNvPr id="54" name="直接连接符 53"/>
          <p:cNvCxnSpPr/>
          <p:nvPr/>
        </p:nvCxnSpPr>
        <p:spPr>
          <a:xfrm>
            <a:off x="5512681" y="4646664"/>
            <a:ext cx="116663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030561" y="4812918"/>
            <a:ext cx="213087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8600" y="4848226"/>
            <a:ext cx="7274800" cy="690308"/>
          </a:xfrm>
        </p:spPr>
        <p:txBody>
          <a:bodyPr anchor="ctr" anchorCtr="0"/>
          <a:lstStyle>
            <a:lvl1pPr algn="dist">
              <a:defRPr b="1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19466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  <p:sp>
        <p:nvSpPr>
          <p:cNvPr id="60" name="内容占位符 59"/>
          <p:cNvSpPr>
            <a:spLocks noGrp="1"/>
          </p:cNvSpPr>
          <p:nvPr>
            <p:ph sz="quarter" idx="13" hasCustomPrompt="1"/>
          </p:nvPr>
        </p:nvSpPr>
        <p:spPr>
          <a:xfrm>
            <a:off x="3441902" y="5576888"/>
            <a:ext cx="5308197" cy="412750"/>
          </a:xfrm>
        </p:spPr>
        <p:txBody>
          <a:bodyPr/>
          <a:lstStyle>
            <a:lvl1pPr marL="0" indent="0" algn="dist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61" name="内容占位符 59"/>
          <p:cNvSpPr>
            <a:spLocks noGrp="1"/>
          </p:cNvSpPr>
          <p:nvPr>
            <p:ph sz="quarter" idx="14" hasCustomPrompt="1"/>
          </p:nvPr>
        </p:nvSpPr>
        <p:spPr>
          <a:xfrm>
            <a:off x="4798724" y="6027992"/>
            <a:ext cx="2594552" cy="412750"/>
          </a:xfrm>
        </p:spPr>
        <p:txBody>
          <a:bodyPr/>
          <a:lstStyle>
            <a:lvl1pPr marL="0" indent="0" algn="dist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456246" y="1369570"/>
            <a:ext cx="295544" cy="2955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+mj-ea"/>
                <a:ea typeface="+mj-ea"/>
              </a:rPr>
              <a:t>2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784234" y="1369570"/>
            <a:ext cx="295544" cy="2955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+mj-ea"/>
                <a:ea typeface="+mj-ea"/>
              </a:rPr>
              <a:t>0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12221" y="1369570"/>
            <a:ext cx="295544" cy="2955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+mj-ea"/>
                <a:ea typeface="+mj-ea"/>
              </a:rPr>
              <a:t>1</a:t>
            </a:r>
            <a:endParaRPr lang="zh-CN" altLang="en-US" sz="1800" dirty="0">
              <a:latin typeface="+mj-ea"/>
              <a:ea typeface="+mj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440209" y="1369570"/>
            <a:ext cx="295544" cy="2955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latin typeface="+mj-ea"/>
                <a:ea typeface="+mj-ea"/>
              </a:rPr>
              <a:t>7</a:t>
            </a:r>
            <a:endParaRPr lang="zh-CN" altLang="en-US" sz="1800" dirty="0">
              <a:latin typeface="+mj-ea"/>
              <a:ea typeface="+mj-e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87400"/>
            <a:ext cx="4165200" cy="1600200"/>
          </a:xfrm>
        </p:spPr>
        <p:txBody>
          <a:bodyPr anchor="t" anchorCtr="0"/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874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876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29370" y="365125"/>
            <a:ext cx="1324429" cy="5811838"/>
          </a:xfrm>
        </p:spPr>
        <p:txBody>
          <a:bodyPr vert="eaVert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987971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6192" y="2223652"/>
            <a:ext cx="7939617" cy="1276927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26192" y="3554988"/>
            <a:ext cx="7939617" cy="8630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4720" y="-8709"/>
            <a:ext cx="10972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350" y="233677"/>
            <a:ext cx="9348890" cy="889000"/>
          </a:xfrm>
        </p:spPr>
        <p:txBody>
          <a:bodyPr anchor="b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5881"/>
            <a:ext cx="4998720" cy="483108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5520" y="1325881"/>
            <a:ext cx="4998720" cy="483108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65126"/>
            <a:ext cx="9464040" cy="102340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9438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43892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682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68240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747" y="164"/>
            <a:ext cx="12193747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381" y="3805485"/>
            <a:ext cx="9456419" cy="889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9646-E0C3-4AB2-B255-58509D242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6345-1562-443E-A406-A4360E2EC08D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rot="5400000">
            <a:off x="89577" y="3420164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>
            <a:off x="363081" y="3420164"/>
            <a:ext cx="6840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3805485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3971597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4386699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4550431"/>
            <a:ext cx="12192000" cy="0"/>
          </a:xfrm>
          <a:prstGeom prst="line">
            <a:avLst/>
          </a:prstGeom>
          <a:ln w="3175">
            <a:solidFill>
              <a:srgbClr val="D3D3D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0"/>
            <a:ext cx="12193747" cy="6858000"/>
          </a:xfrm>
          <a:prstGeom prst="rect">
            <a:avLst/>
          </a:prstGeom>
          <a:solidFill>
            <a:srgbClr val="FB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989" y="185950"/>
            <a:ext cx="9382972" cy="981320"/>
          </a:xfrm>
        </p:spPr>
        <p:txBody>
          <a:bodyPr anchor="ctr">
            <a:normAutofit/>
          </a:bodyPr>
          <a:lstStyle>
            <a:lvl1pPr>
              <a:defRPr sz="31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7945" y="1605791"/>
            <a:ext cx="6063842" cy="4240355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1787" y="1605791"/>
            <a:ext cx="3183466" cy="42742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208829" y="1588859"/>
            <a:ext cx="249118" cy="42911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1726988" y="1188152"/>
            <a:ext cx="92008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1332" y="365125"/>
            <a:ext cx="1439334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1160" y="365125"/>
            <a:ext cx="7973906" cy="5811838"/>
          </a:xfrm>
        </p:spPr>
        <p:txBody>
          <a:bodyPr vert="eaVert"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1.png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image" Target="../media/image1.png"/><Relationship Id="rId12" Type="http://schemas.openxmlformats.org/officeDocument/2006/relationships/tags" Target="../tags/tag4.xml"/><Relationship Id="rId11" Type="http://schemas.openxmlformats.org/officeDocument/2006/relationships/tags" Target="../tags/tag3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638297" y="406400"/>
            <a:ext cx="9456422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579119" y="1612900"/>
            <a:ext cx="10515600" cy="461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4720" y="-8709"/>
            <a:ext cx="109728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6" r="21363"/>
          <a:stretch>
            <a:fillRect/>
          </a:stretch>
        </p:blipFill>
        <p:spPr>
          <a:xfrm flipH="1">
            <a:off x="-1" y="-1"/>
            <a:ext cx="1638297" cy="1117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638297" y="406400"/>
            <a:ext cx="9456422" cy="88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579119" y="1612900"/>
            <a:ext cx="10515600" cy="4615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59BD-BDB0-41D2-845E-9D11C76072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6C2EA-3A61-47C1-B505-B4279F3F702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94720" y="-8709"/>
            <a:ext cx="109728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6" r="21363"/>
          <a:stretch>
            <a:fillRect/>
          </a:stretch>
        </p:blipFill>
        <p:spPr>
          <a:xfrm flipH="1">
            <a:off x="-1" y="-1"/>
            <a:ext cx="1638297" cy="11179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黑体" panose="02010600030101010101" pitchFamily="49" charset="-122"/>
          <a:ea typeface="黑体" panose="0201060003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C06B-2840-4EDB-A092-2CDC872481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6A626-EEAD-401B-A6D6-67CAE32C8F8F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image" Target="../media/image9.png"/><Relationship Id="rId3" Type="http://schemas.openxmlformats.org/officeDocument/2006/relationships/tags" Target="../tags/tag35.xml"/><Relationship Id="rId2" Type="http://schemas.openxmlformats.org/officeDocument/2006/relationships/image" Target="../media/image18.jpeg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2" Type="http://schemas.openxmlformats.org/officeDocument/2006/relationships/image" Target="../media/image9.png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3" Type="http://schemas.openxmlformats.org/officeDocument/2006/relationships/image" Target="../media/image9.png"/><Relationship Id="rId2" Type="http://schemas.openxmlformats.org/officeDocument/2006/relationships/tags" Target="../tags/tag39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42.xml"/><Relationship Id="rId3" Type="http://schemas.openxmlformats.org/officeDocument/2006/relationships/image" Target="../media/image9.png"/><Relationship Id="rId2" Type="http://schemas.openxmlformats.org/officeDocument/2006/relationships/tags" Target="../tags/tag41.x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45.xml"/><Relationship Id="rId3" Type="http://schemas.openxmlformats.org/officeDocument/2006/relationships/image" Target="../media/image9.png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7.xml"/><Relationship Id="rId6" Type="http://schemas.openxmlformats.org/officeDocument/2006/relationships/tags" Target="../tags/tag49.xml"/><Relationship Id="rId5" Type="http://schemas.openxmlformats.org/officeDocument/2006/relationships/image" Target="../media/image9.png"/><Relationship Id="rId4" Type="http://schemas.openxmlformats.org/officeDocument/2006/relationships/tags" Target="../tags/tag48.xml"/><Relationship Id="rId3" Type="http://schemas.openxmlformats.org/officeDocument/2006/relationships/image" Target="../media/image21.jpe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2.xml"/><Relationship Id="rId5" Type="http://schemas.openxmlformats.org/officeDocument/2006/relationships/image" Target="../media/image9.png"/><Relationship Id="rId4" Type="http://schemas.openxmlformats.org/officeDocument/2006/relationships/tags" Target="../tags/tag51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image" Target="../media/image9.png"/><Relationship Id="rId3" Type="http://schemas.openxmlformats.org/officeDocument/2006/relationships/tags" Target="../tags/tag54.xml"/><Relationship Id="rId2" Type="http://schemas.openxmlformats.org/officeDocument/2006/relationships/image" Target="../media/image24.jpeg"/><Relationship Id="rId1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image" Target="../media/image9.png"/><Relationship Id="rId3" Type="http://schemas.openxmlformats.org/officeDocument/2006/relationships/tags" Target="../tags/tag57.xml"/><Relationship Id="rId2" Type="http://schemas.openxmlformats.org/officeDocument/2006/relationships/image" Target="../media/image25.jpeg"/><Relationship Id="rId1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image" Target="../media/image9.png"/><Relationship Id="rId7" Type="http://schemas.openxmlformats.org/officeDocument/2006/relationships/tags" Target="../tags/tag64.xml"/><Relationship Id="rId6" Type="http://schemas.openxmlformats.org/officeDocument/2006/relationships/image" Target="../media/image26.jpeg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image" Target="../media/image9.png"/><Relationship Id="rId3" Type="http://schemas.openxmlformats.org/officeDocument/2006/relationships/tags" Target="../tags/tag11.xml"/><Relationship Id="rId2" Type="http://schemas.openxmlformats.org/officeDocument/2006/relationships/image" Target="../media/image10.jpeg"/><Relationship Id="rId1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5" Type="http://schemas.openxmlformats.org/officeDocument/2006/relationships/notesSlide" Target="../notesSlides/notesSlide17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76.xml"/><Relationship Id="rId12" Type="http://schemas.openxmlformats.org/officeDocument/2006/relationships/image" Target="../media/image9.png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9.xml"/><Relationship Id="rId5" Type="http://schemas.openxmlformats.org/officeDocument/2006/relationships/image" Target="../media/image9.png"/><Relationship Id="rId4" Type="http://schemas.openxmlformats.org/officeDocument/2006/relationships/tags" Target="../tags/tag78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tags" Target="../tags/tag77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image" Target="../media/image9.png"/><Relationship Id="rId3" Type="http://schemas.openxmlformats.org/officeDocument/2006/relationships/tags" Target="../tags/tag80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84.xml"/><Relationship Id="rId5" Type="http://schemas.openxmlformats.org/officeDocument/2006/relationships/image" Target="../media/image9.png"/><Relationship Id="rId4" Type="http://schemas.openxmlformats.org/officeDocument/2006/relationships/tags" Target="../tags/tag83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87.xml"/><Relationship Id="rId4" Type="http://schemas.openxmlformats.org/officeDocument/2006/relationships/image" Target="../media/image9.png"/><Relationship Id="rId3" Type="http://schemas.openxmlformats.org/officeDocument/2006/relationships/tags" Target="../tags/tag86.xml"/><Relationship Id="rId2" Type="http://schemas.openxmlformats.org/officeDocument/2006/relationships/image" Target="../media/image34.png"/><Relationship Id="rId1" Type="http://schemas.openxmlformats.org/officeDocument/2006/relationships/tags" Target="../tags/tag8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90.xml"/><Relationship Id="rId5" Type="http://schemas.openxmlformats.org/officeDocument/2006/relationships/image" Target="../media/image9.png"/><Relationship Id="rId4" Type="http://schemas.openxmlformats.org/officeDocument/2006/relationships/tags" Target="../tags/tag89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tags" Target="../tags/tag8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93.xml"/><Relationship Id="rId5" Type="http://schemas.openxmlformats.org/officeDocument/2006/relationships/image" Target="../media/image9.png"/><Relationship Id="rId4" Type="http://schemas.openxmlformats.org/officeDocument/2006/relationships/tags" Target="../tags/tag92.xml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tags" Target="../tags/tag9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96.xml"/><Relationship Id="rId5" Type="http://schemas.openxmlformats.org/officeDocument/2006/relationships/image" Target="../media/image9.png"/><Relationship Id="rId4" Type="http://schemas.openxmlformats.org/officeDocument/2006/relationships/tags" Target="../tags/tag95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tags" Target="../tags/tag94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9.png"/><Relationship Id="rId3" Type="http://schemas.openxmlformats.org/officeDocument/2006/relationships/tags" Target="../tags/tag98.xml"/><Relationship Id="rId2" Type="http://schemas.openxmlformats.org/officeDocument/2006/relationships/image" Target="../media/image41.jpeg"/><Relationship Id="rId1" Type="http://schemas.openxmlformats.org/officeDocument/2006/relationships/tags" Target="../tags/tag9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9.png"/><Relationship Id="rId2" Type="http://schemas.openxmlformats.org/officeDocument/2006/relationships/tags" Target="../tags/tag99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image" Target="../media/image9.png"/><Relationship Id="rId3" Type="http://schemas.openxmlformats.org/officeDocument/2006/relationships/tags" Target="../tags/tag14.xml"/><Relationship Id="rId2" Type="http://schemas.openxmlformats.org/officeDocument/2006/relationships/image" Target="../media/image11.jpeg"/><Relationship Id="rId1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9.png"/><Relationship Id="rId2" Type="http://schemas.openxmlformats.org/officeDocument/2006/relationships/tags" Target="../tags/tag100.xml"/><Relationship Id="rId1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5" Type="http://schemas.openxmlformats.org/officeDocument/2006/relationships/notesSlide" Target="../notesSlides/notesSlide24.xml"/><Relationship Id="rId24" Type="http://schemas.openxmlformats.org/officeDocument/2006/relationships/slideLayout" Target="../slideLayouts/slideLayout6.xml"/><Relationship Id="rId23" Type="http://schemas.openxmlformats.org/officeDocument/2006/relationships/tags" Target="../tags/tag121.xml"/><Relationship Id="rId22" Type="http://schemas.openxmlformats.org/officeDocument/2006/relationships/image" Target="../media/image9.png"/><Relationship Id="rId21" Type="http://schemas.openxmlformats.org/officeDocument/2006/relationships/tags" Target="../tags/tag120.xml"/><Relationship Id="rId20" Type="http://schemas.openxmlformats.org/officeDocument/2006/relationships/image" Target="../media/image42.jpeg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image" Target="../media/image9.png"/><Relationship Id="rId3" Type="http://schemas.openxmlformats.org/officeDocument/2006/relationships/tags" Target="../tags/tag17.xml"/><Relationship Id="rId2" Type="http://schemas.openxmlformats.org/officeDocument/2006/relationships/image" Target="../media/image12.jpeg"/><Relationship Id="rId1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21.xml"/><Relationship Id="rId4" Type="http://schemas.openxmlformats.org/officeDocument/2006/relationships/image" Target="../media/image9.png"/><Relationship Id="rId3" Type="http://schemas.openxmlformats.org/officeDocument/2006/relationships/tags" Target="../tags/tag20.xml"/><Relationship Id="rId2" Type="http://schemas.openxmlformats.org/officeDocument/2006/relationships/image" Target="../media/image13.jpeg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image" Target="../media/image9.png"/><Relationship Id="rId3" Type="http://schemas.openxmlformats.org/officeDocument/2006/relationships/tags" Target="../tags/tag23.xml"/><Relationship Id="rId2" Type="http://schemas.openxmlformats.org/officeDocument/2006/relationships/image" Target="../media/image14.jpeg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image" Target="../media/image9.png"/><Relationship Id="rId3" Type="http://schemas.openxmlformats.org/officeDocument/2006/relationships/tags" Target="../tags/tag26.xml"/><Relationship Id="rId2" Type="http://schemas.openxmlformats.org/officeDocument/2006/relationships/image" Target="../media/image15.jpe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4" Type="http://schemas.openxmlformats.org/officeDocument/2006/relationships/image" Target="../media/image9.png"/><Relationship Id="rId3" Type="http://schemas.openxmlformats.org/officeDocument/2006/relationships/tags" Target="../tags/tag29.xml"/><Relationship Id="rId2" Type="http://schemas.openxmlformats.org/officeDocument/2006/relationships/image" Target="../media/image16.jpe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image" Target="../media/image9.png"/><Relationship Id="rId3" Type="http://schemas.openxmlformats.org/officeDocument/2006/relationships/tags" Target="../tags/tag32.xml"/><Relationship Id="rId2" Type="http://schemas.openxmlformats.org/officeDocument/2006/relationships/image" Target="../media/image17.jpe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374640" y="4316730"/>
            <a:ext cx="52800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沌口街社区卫生服务中心</a:t>
            </a:r>
            <a:endParaRPr lang="zh-CN" altLang="en-US" sz="28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 中医科 李歆瑜</a:t>
            </a:r>
            <a:endParaRPr lang="zh-CN" altLang="en-US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0" name="图片 9" descr="201605191705401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1120" y="3126105"/>
            <a:ext cx="3458845" cy="345884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054906" y="1292542"/>
            <a:ext cx="8979923" cy="1833563"/>
          </a:xfrm>
        </p:spPr>
        <p:txBody>
          <a:bodyPr>
            <a:normAutofit fontScale="90000"/>
          </a:bodyPr>
          <a:lstStyle/>
          <a:p>
            <a:r>
              <a:rPr lang="zh-CN" altLang="en-US" sz="9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颈椎病预防保健</a:t>
            </a:r>
            <a:br>
              <a:rPr lang="zh-CN" altLang="en-US" sz="9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</a:br>
            <a:endParaRPr lang="zh-CN" altLang="en-US" dirty="0"/>
          </a:p>
        </p:txBody>
      </p:sp>
      <p:pic>
        <p:nvPicPr>
          <p:cNvPr id="6" name="图片 5" descr="图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93" y="98425"/>
            <a:ext cx="4313555" cy="1005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831390" y="290867"/>
            <a:ext cx="10529220" cy="663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100" b="1" i="0" baseline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+mj-cs"/>
              </a:defRPr>
            </a:lvl1pPr>
          </a:lstStyle>
          <a:p>
            <a:r>
              <a:rPr lang="zh-CN" altLang="en-US" dirty="0">
                <a:latin typeface="+mj-lt"/>
                <a:ea typeface="+mj-ea"/>
              </a:rPr>
              <a:t>颈椎病的表现</a:t>
            </a:r>
            <a:endParaRPr lang="zh-CN" altLang="en-US" dirty="0">
              <a:latin typeface="+mj-lt"/>
              <a:ea typeface="+mj-ea"/>
            </a:endParaRPr>
          </a:p>
        </p:txBody>
      </p:sp>
      <p:pic>
        <p:nvPicPr>
          <p:cNvPr id="4" name="图片 3" descr="未命名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55" y="1312545"/>
            <a:ext cx="8564245" cy="4801235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4298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3750" y="1090357"/>
            <a:ext cx="9420318" cy="889000"/>
          </a:xfrm>
        </p:spPr>
        <p:txBody>
          <a:bodyPr/>
          <a:lstStyle/>
          <a:p>
            <a:r>
              <a:rPr lang="zh-CN" altLang="en-US" sz="5400">
                <a:sym typeface="+mn-ea"/>
              </a:rPr>
              <a:t>什么是颈椎病</a:t>
            </a:r>
            <a:endParaRPr lang="zh-CN" altLang="en-US" sz="5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z="4000">
              <a:solidFill>
                <a:schemeClr val="tx1">
                  <a:lumMod val="50000"/>
                </a:schemeClr>
              </a:solidFill>
            </a:endParaRPr>
          </a:p>
          <a:p>
            <a:endParaRPr lang="zh-CN" altLang="en-US" sz="400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4000">
                <a:solidFill>
                  <a:schemeClr val="tx1">
                    <a:lumMod val="50000"/>
                  </a:schemeClr>
                </a:solidFill>
              </a:rPr>
              <a:t>   颈椎病是颈椎间盘关节等组织退行性变，刺激或压迫周围血管神经脊髓而出现的综合征</a:t>
            </a:r>
            <a:r>
              <a:rPr lang="zh-CN" altLang="en-US" sz="4000"/>
              <a:t>，</a:t>
            </a:r>
            <a:endParaRPr lang="zh-CN" altLang="en-US" sz="4000"/>
          </a:p>
        </p:txBody>
      </p:sp>
      <p:pic>
        <p:nvPicPr>
          <p:cNvPr id="6" name="图片 5" descr="图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3023" y="84455"/>
            <a:ext cx="4313555" cy="1005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颈椎曲度t01129005063e01282c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13455" y="1207135"/>
            <a:ext cx="5520690" cy="48990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3995" y="2162810"/>
            <a:ext cx="1106170" cy="2987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/>
              <a:t>前驱形</a:t>
            </a:r>
            <a:endParaRPr lang="zh-CN" altLang="en-US" sz="6000"/>
          </a:p>
        </p:txBody>
      </p:sp>
      <p:pic>
        <p:nvPicPr>
          <p:cNvPr id="6" name="图片 5" descr="图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1413" y="0"/>
            <a:ext cx="4313555" cy="1005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t01a679af39738c5f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5230" y="641350"/>
            <a:ext cx="6550660" cy="5575300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2988" y="0"/>
            <a:ext cx="4313555" cy="1005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839470" y="1667510"/>
            <a:ext cx="10377170" cy="4531995"/>
          </a:xfrm>
        </p:spPr>
        <p:txBody>
          <a:bodyPr>
            <a:normAutofit fontScale="97500" lnSpcReduction="10000"/>
          </a:bodyPr>
          <a:lstStyle/>
          <a:p>
            <a:r>
              <a:rPr lang="en-US" altLang="zh-CN" dirty="0"/>
              <a:t>       </a:t>
            </a:r>
            <a:r>
              <a:rPr lang="zh-CN" altLang="en-US" dirty="0"/>
              <a:t>1、 颈椎关节周围组织受压症状：颈部紧绷、僵硬、活动受限甚至疼痛。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　　2、 颈神经根压迫症状：转动头部或头部负重时，出现颈部疼痛或一侧上肢放射性疼痛。并出现单侧或双侧上肢皮肤感觉异常和无力。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　　3、 椎动脉压迫症状：头部向一侧转动时出现头晕、恶心甚至猝倒。平素有单侧上肢麻木或头痛。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　　4、 交感神经刺激症状：眼睑下垂，瞳孔缩小，眼球下陷，心律异常。肢端发凉，面部潮红。多汗或无汗，或恶心呕吐。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　　5、 脊髓压迫型：首先出现下肢行走不利，既则出现上下肢行动不便，步态不稳，并伴有感觉障碍及肌肉萎缩。重则出现瘫痪以及感觉消失。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632392" y="535940"/>
            <a:ext cx="4165200" cy="1600200"/>
          </a:xfrm>
        </p:spPr>
        <p:txBody>
          <a:bodyPr/>
          <a:lstStyle/>
          <a:p>
            <a:r>
              <a:rPr lang="zh-CN" altLang="en-US"/>
              <a:t>颈椎病症状</a:t>
            </a:r>
            <a:endParaRPr lang="zh-CN" altLang="en-US"/>
          </a:p>
        </p:txBody>
      </p:sp>
      <p:pic>
        <p:nvPicPr>
          <p:cNvPr id="6" name="图片 5" descr="图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6723" y="0"/>
            <a:ext cx="4313555" cy="1005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70546" y="1615987"/>
            <a:ext cx="4165200" cy="1602000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预防颈椎病，改变不良生活习惯！</a:t>
            </a:r>
            <a:endParaRPr lang="zh-CN" alt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图片 4"/>
          <p:cNvPicPr preferRelativeResize="0"/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20" y="1911985"/>
            <a:ext cx="5447030" cy="4131310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1758" y="0"/>
            <a:ext cx="4313555" cy="10058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691162" y="458371"/>
            <a:ext cx="6827518" cy="664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+mj-cs"/>
              </a:defRPr>
            </a:lvl1pPr>
          </a:lstStyle>
          <a:p>
            <a:r>
              <a:rPr lang="zh-CN" altLang="en-US" dirty="0">
                <a:latin typeface="+mj-lt"/>
                <a:cs typeface="+mj-ea"/>
              </a:rPr>
              <a:t>正确的坐姿</a:t>
            </a:r>
            <a:endParaRPr lang="zh-CN" altLang="en-US" dirty="0">
              <a:latin typeface="+mj-lt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77350" y="1590040"/>
            <a:ext cx="20599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尽量避免长时间低头看书。长时间看电脑者，要保持眼睛与屏幕在同一水平线上，避免过低或过高。</a:t>
            </a:r>
            <a:endParaRPr lang="zh-CN" altLang="en-US"/>
          </a:p>
        </p:txBody>
      </p:sp>
      <p:pic>
        <p:nvPicPr>
          <p:cNvPr id="4" name="图片 3" descr="14feb5f0240b11219547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85" y="1278255"/>
            <a:ext cx="3649980" cy="3904615"/>
          </a:xfrm>
          <a:prstGeom prst="rect">
            <a:avLst/>
          </a:prstGeom>
        </p:spPr>
      </p:pic>
      <p:pic>
        <p:nvPicPr>
          <p:cNvPr id="5" name="图片 4" descr="t01a6425ea579dd802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1337945"/>
            <a:ext cx="3844925" cy="3844925"/>
          </a:xfrm>
          <a:prstGeom prst="rect">
            <a:avLst/>
          </a:prstGeom>
        </p:spPr>
      </p:pic>
      <p:pic>
        <p:nvPicPr>
          <p:cNvPr id="2" name="图片 1" descr="图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4748" y="117475"/>
            <a:ext cx="4313555" cy="10058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607183" y="562409"/>
            <a:ext cx="6508800" cy="626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>
            <a:normAutofit/>
          </a:bodyPr>
          <a:lstStyle/>
          <a:p>
            <a:pPr>
              <a:defRPr/>
            </a:pPr>
            <a:r>
              <a:rPr lang="zh-CN" altLang="en-US" sz="360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保持良好的睡姿</a:t>
            </a:r>
            <a:endParaRPr lang="zh-CN" altLang="en-US" sz="360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83425" y="2383790"/>
            <a:ext cx="53594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保持良好的睡姿，选择合</a:t>
            </a:r>
            <a:endParaRPr lang="zh-CN" altLang="en-US" sz="2800"/>
          </a:p>
          <a:p>
            <a:r>
              <a:rPr lang="zh-CN" altLang="en-US" sz="2800"/>
              <a:t>适的枕头，</a:t>
            </a:r>
            <a:endParaRPr lang="zh-CN" altLang="en-US" sz="2800"/>
          </a:p>
          <a:p>
            <a:r>
              <a:rPr lang="zh-CN" altLang="en-US" sz="2800"/>
              <a:t>符合颈椎生理曲线要求，</a:t>
            </a:r>
            <a:endParaRPr lang="zh-CN" altLang="en-US" sz="2800"/>
          </a:p>
          <a:p>
            <a:r>
              <a:rPr lang="zh-CN" altLang="en-US" sz="2800"/>
              <a:t>质地适中。</a:t>
            </a:r>
            <a:endParaRPr lang="zh-CN" altLang="en-US" sz="2800"/>
          </a:p>
        </p:txBody>
      </p:sp>
      <p:pic>
        <p:nvPicPr>
          <p:cNvPr id="2" name="图片 1" descr="2012351621321"/>
          <p:cNvPicPr>
            <a:picLocks noChangeAspect="1"/>
          </p:cNvPicPr>
          <p:nvPr/>
        </p:nvPicPr>
        <p:blipFill>
          <a:blip r:embed="rId2"/>
          <a:srcRect l="52032" t="-1409" r="899" b="1379"/>
          <a:stretch>
            <a:fillRect/>
          </a:stretch>
        </p:blipFill>
        <p:spPr>
          <a:xfrm>
            <a:off x="1457325" y="1189355"/>
            <a:ext cx="4694555" cy="5560060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1563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1691162" y="458371"/>
            <a:ext cx="6827518" cy="664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+mj-cs"/>
              </a:defRPr>
            </a:lvl1pPr>
          </a:lstStyle>
          <a:p>
            <a:r>
              <a:rPr lang="zh-CN" altLang="en-US" dirty="0">
                <a:latin typeface="+mj-lt"/>
                <a:cs typeface="+mj-ea"/>
              </a:rPr>
              <a:t>不让颈椎冻着</a:t>
            </a:r>
            <a:endParaRPr lang="zh-CN" altLang="en-US" dirty="0">
              <a:latin typeface="+mj-lt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0610" y="1693545"/>
            <a:ext cx="3466465" cy="393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颈椎病患者常与风寒潮湿等季节气候变化有密切关系，风寒使局部血管收缩，血流速度降低，有碍组织的代谢和血液循环。冬季外出应戴围巾或穿高领毛衫等，防止颈部受风、受寒</a:t>
            </a:r>
            <a:endParaRPr lang="zh-CN" altLang="en-US" sz="2800"/>
          </a:p>
        </p:txBody>
      </p:sp>
      <p:pic>
        <p:nvPicPr>
          <p:cNvPr id="5" name="图片 4" descr="围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470" y="1318260"/>
            <a:ext cx="5032375" cy="5032375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4863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>
            <p:custDataLst>
              <p:tags r:id="rId1"/>
            </p:custDataLst>
          </p:nvPr>
        </p:nvSpPr>
        <p:spPr>
          <a:xfrm>
            <a:off x="3407201" y="3511669"/>
            <a:ext cx="2451431" cy="465318"/>
          </a:xfrm>
          <a:custGeom>
            <a:avLst/>
            <a:gdLst>
              <a:gd name="connsiteX0" fmla="*/ 0 w 2743200"/>
              <a:gd name="connsiteY0" fmla="*/ 520700 h 520700"/>
              <a:gd name="connsiteX1" fmla="*/ 787400 w 2743200"/>
              <a:gd name="connsiteY1" fmla="*/ 228600 h 520700"/>
              <a:gd name="connsiteX2" fmla="*/ 1930400 w 2743200"/>
              <a:gd name="connsiteY2" fmla="*/ 317500 h 520700"/>
              <a:gd name="connsiteX3" fmla="*/ 2743200 w 2743200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520700">
                <a:moveTo>
                  <a:pt x="0" y="520700"/>
                </a:moveTo>
                <a:cubicBezTo>
                  <a:pt x="232833" y="391583"/>
                  <a:pt x="465667" y="262467"/>
                  <a:pt x="787400" y="228600"/>
                </a:cubicBezTo>
                <a:cubicBezTo>
                  <a:pt x="1109133" y="194733"/>
                  <a:pt x="1604433" y="355600"/>
                  <a:pt x="1930400" y="317500"/>
                </a:cubicBezTo>
                <a:cubicBezTo>
                  <a:pt x="2256367" y="279400"/>
                  <a:pt x="2499783" y="139700"/>
                  <a:pt x="2743200" y="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椭圆 39"/>
          <p:cNvSpPr/>
          <p:nvPr>
            <p:custDataLst>
              <p:tags r:id="rId2"/>
            </p:custDataLst>
          </p:nvPr>
        </p:nvSpPr>
        <p:spPr>
          <a:xfrm>
            <a:off x="5864307" y="3219427"/>
            <a:ext cx="499366" cy="4993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rgbClr val="585858"/>
              </a:solidFill>
            </a:endParaRPr>
          </a:p>
        </p:txBody>
      </p:sp>
      <p:sp>
        <p:nvSpPr>
          <p:cNvPr id="26" name="Text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26835" y="2531110"/>
            <a:ext cx="323088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zh-CN" altLang="en-US" sz="2400">
                <a:sym typeface="+mn-ea"/>
              </a:rPr>
              <a:t>游泳是一项全身运动。人在游泳时，其上肢、颈部、肩背部、腹部及下肢的肌肉均要参与运动。</a:t>
            </a:r>
            <a:endParaRPr lang="zh-CN" altLang="en-US" sz="2400" dirty="0">
              <a:latin typeface="+mn-lt"/>
              <a:ea typeface="+mn-ea"/>
              <a:sym typeface="+mn-ea"/>
            </a:endParaRPr>
          </a:p>
        </p:txBody>
      </p:sp>
      <p:sp>
        <p:nvSpPr>
          <p:cNvPr id="29" name="椭圆 28"/>
          <p:cNvSpPr/>
          <p:nvPr>
            <p:custDataLst>
              <p:tags r:id="rId4"/>
            </p:custDataLst>
          </p:nvPr>
        </p:nvSpPr>
        <p:spPr>
          <a:xfrm>
            <a:off x="1933311" y="2530388"/>
            <a:ext cx="2261115" cy="226111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830195" y="452755"/>
            <a:ext cx="3596640" cy="664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+mj-cs"/>
              </a:defRPr>
            </a:lvl1pPr>
          </a:lstStyle>
          <a:p>
            <a:r>
              <a:rPr lang="zh-CN" altLang="en-US" dirty="0">
                <a:latin typeface="+mj-lt"/>
                <a:ea typeface="+mj-ea"/>
                <a:sym typeface="+mn-ea"/>
              </a:rPr>
              <a:t>为什么推荐游泳？</a:t>
            </a:r>
            <a:endParaRPr lang="zh-CN" altLang="en-US" dirty="0">
              <a:latin typeface="+mj-lt"/>
              <a:ea typeface="+mj-ea"/>
            </a:endParaRPr>
          </a:p>
        </p:txBody>
      </p:sp>
      <p:pic>
        <p:nvPicPr>
          <p:cNvPr id="2" name="图片 1" descr="2Q==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5" y="1934845"/>
            <a:ext cx="4190365" cy="2856865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9618" y="111760"/>
            <a:ext cx="4313555" cy="100584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607183" y="562409"/>
            <a:ext cx="6508800" cy="626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>
            <a:normAutofit fontScale="70000" lnSpcReduction="20000"/>
          </a:bodyPr>
          <a:lstStyle/>
          <a:p>
            <a:pPr>
              <a:defRPr/>
            </a:pPr>
            <a:r>
              <a:rPr lang="en-US" altLang="zh-CN" sz="360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j-ea"/>
              </a:rPr>
              <a:t>在等车的或者等地铁的时候，低着头玩手机</a:t>
            </a:r>
            <a:endParaRPr lang="en-US" altLang="zh-CN" sz="360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 descr="95eef01f3a292df594d682bbb4315c6034a87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10" y="1189355"/>
            <a:ext cx="7984490" cy="5455285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8418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 rot="20946086">
            <a:off x="3882631" y="3037136"/>
            <a:ext cx="2371987" cy="783096"/>
          </a:xfrm>
          <a:custGeom>
            <a:avLst/>
            <a:gdLst>
              <a:gd name="connsiteX0" fmla="*/ 0 w 2654300"/>
              <a:gd name="connsiteY0" fmla="*/ 0 h 876300"/>
              <a:gd name="connsiteX1" fmla="*/ 571500 w 2654300"/>
              <a:gd name="connsiteY1" fmla="*/ 482600 h 876300"/>
              <a:gd name="connsiteX2" fmla="*/ 1549400 w 2654300"/>
              <a:gd name="connsiteY2" fmla="*/ 520700 h 876300"/>
              <a:gd name="connsiteX3" fmla="*/ 2654300 w 2654300"/>
              <a:gd name="connsiteY3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876300">
                <a:moveTo>
                  <a:pt x="0" y="0"/>
                </a:moveTo>
                <a:cubicBezTo>
                  <a:pt x="156633" y="197908"/>
                  <a:pt x="313267" y="395817"/>
                  <a:pt x="571500" y="482600"/>
                </a:cubicBezTo>
                <a:cubicBezTo>
                  <a:pt x="829733" y="569383"/>
                  <a:pt x="1202267" y="455083"/>
                  <a:pt x="1549400" y="520700"/>
                </a:cubicBezTo>
                <a:cubicBezTo>
                  <a:pt x="1896533" y="586317"/>
                  <a:pt x="2275416" y="731308"/>
                  <a:pt x="2654300" y="87630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2"/>
            </p:custDataLst>
          </p:nvPr>
        </p:nvSpPr>
        <p:spPr>
          <a:xfrm>
            <a:off x="6417138" y="3373964"/>
            <a:ext cx="499366" cy="4993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35" name="Text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22795" y="2820670"/>
            <a:ext cx="2691130" cy="160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zh-CN" altLang="en-US" sz="1800" dirty="0">
                <a:sym typeface="+mn-ea"/>
              </a:rPr>
              <a:t>仰头吸气与低头伏案正是两个相反的动作，这可促进劳损肌肉与韧带的修复。</a:t>
            </a:r>
            <a:endParaRPr lang="en-US" altLang="zh-CN" sz="1800" dirty="0">
              <a:latin typeface="+mn-lt"/>
              <a:ea typeface="+mn-ea"/>
            </a:endParaRPr>
          </a:p>
        </p:txBody>
      </p:sp>
      <p:sp>
        <p:nvSpPr>
          <p:cNvPr id="42" name="任意多边形 41"/>
          <p:cNvSpPr/>
          <p:nvPr>
            <p:custDataLst>
              <p:tags r:id="rId4"/>
            </p:custDataLst>
          </p:nvPr>
        </p:nvSpPr>
        <p:spPr>
          <a:xfrm>
            <a:off x="3965805" y="2053087"/>
            <a:ext cx="2451431" cy="465318"/>
          </a:xfrm>
          <a:custGeom>
            <a:avLst/>
            <a:gdLst>
              <a:gd name="connsiteX0" fmla="*/ 0 w 2743200"/>
              <a:gd name="connsiteY0" fmla="*/ 520700 h 520700"/>
              <a:gd name="connsiteX1" fmla="*/ 787400 w 2743200"/>
              <a:gd name="connsiteY1" fmla="*/ 228600 h 520700"/>
              <a:gd name="connsiteX2" fmla="*/ 1930400 w 2743200"/>
              <a:gd name="connsiteY2" fmla="*/ 317500 h 520700"/>
              <a:gd name="connsiteX3" fmla="*/ 2743200 w 2743200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520700">
                <a:moveTo>
                  <a:pt x="0" y="520700"/>
                </a:moveTo>
                <a:cubicBezTo>
                  <a:pt x="232833" y="391583"/>
                  <a:pt x="465667" y="262467"/>
                  <a:pt x="787400" y="228600"/>
                </a:cubicBezTo>
                <a:cubicBezTo>
                  <a:pt x="1109133" y="194733"/>
                  <a:pt x="1604433" y="355600"/>
                  <a:pt x="1930400" y="317500"/>
                </a:cubicBezTo>
                <a:cubicBezTo>
                  <a:pt x="2256367" y="279400"/>
                  <a:pt x="2499783" y="139700"/>
                  <a:pt x="2743200" y="0"/>
                </a:cubicBezTo>
              </a:path>
            </a:pathLst>
          </a:custGeom>
          <a:noFill/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椭圆 39"/>
          <p:cNvSpPr/>
          <p:nvPr>
            <p:custDataLst>
              <p:tags r:id="rId5"/>
            </p:custDataLst>
          </p:nvPr>
        </p:nvSpPr>
        <p:spPr>
          <a:xfrm>
            <a:off x="6486411" y="1577330"/>
            <a:ext cx="499366" cy="4993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Text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22795" y="955040"/>
            <a:ext cx="269113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zh-CN" altLang="en-US" sz="1800">
                <a:sym typeface="+mn-ea"/>
              </a:rPr>
              <a:t>人在游泳时，上肢用力划水，可活动肩关节和背部肌群，仰头吸气的动作可活动颈椎关节。</a:t>
            </a:r>
            <a:endParaRPr lang="en-US" altLang="zh-CN" sz="1800" dirty="0">
              <a:latin typeface="+mn-lt"/>
              <a:ea typeface="+mn-ea"/>
            </a:endParaRPr>
          </a:p>
        </p:txBody>
      </p:sp>
      <p:sp>
        <p:nvSpPr>
          <p:cNvPr id="29" name="椭圆 28"/>
          <p:cNvSpPr/>
          <p:nvPr>
            <p:custDataLst>
              <p:tags r:id="rId7"/>
            </p:custDataLst>
          </p:nvPr>
        </p:nvSpPr>
        <p:spPr>
          <a:xfrm>
            <a:off x="2194931" y="2052868"/>
            <a:ext cx="2261115" cy="226111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1996946" y="419621"/>
            <a:ext cx="6827518" cy="664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+mj-cs"/>
              </a:defRPr>
            </a:lvl1pPr>
          </a:lstStyle>
          <a:p>
            <a:r>
              <a:rPr lang="zh-CN" altLang="en-US" dirty="0">
                <a:latin typeface="+mj-lt"/>
                <a:ea typeface="+mj-ea"/>
                <a:sym typeface="+mn-ea"/>
              </a:rPr>
              <a:t>为什么推荐游泳？</a:t>
            </a:r>
            <a:endParaRPr lang="zh-CN" altLang="en-US" dirty="0">
              <a:latin typeface="+mj-lt"/>
              <a:ea typeface="+mj-ea"/>
            </a:endParaRPr>
          </a:p>
        </p:txBody>
      </p:sp>
      <p:pic>
        <p:nvPicPr>
          <p:cNvPr id="2" name="图片 1" descr="u=3321480549,2961415348&amp;fm=26&amp;gp=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80" y="2000885"/>
            <a:ext cx="4761865" cy="2856865"/>
          </a:xfrm>
          <a:prstGeom prst="rect">
            <a:avLst/>
          </a:prstGeom>
        </p:spPr>
      </p:pic>
      <p:sp>
        <p:nvSpPr>
          <p:cNvPr id="5" name="椭圆 4"/>
          <p:cNvSpPr/>
          <p:nvPr>
            <p:custDataLst>
              <p:tags r:id="rId10"/>
            </p:custDataLst>
          </p:nvPr>
        </p:nvSpPr>
        <p:spPr>
          <a:xfrm>
            <a:off x="5918028" y="4567764"/>
            <a:ext cx="499366" cy="4993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735445" y="4773295"/>
            <a:ext cx="3017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水的浮力还可以减轻头部对颈椎的压力</a:t>
            </a: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478145" y="4686300"/>
            <a:ext cx="367665" cy="8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标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3288" y="0"/>
            <a:ext cx="4313555" cy="100584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1996946" y="419621"/>
            <a:ext cx="6827518" cy="6648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+mj-cs"/>
              </a:defRPr>
            </a:lvl1pPr>
          </a:lstStyle>
          <a:p>
            <a:r>
              <a:rPr lang="zh-CN" altLang="en-US" dirty="0">
                <a:latin typeface="+mj-lt"/>
                <a:ea typeface="+mj-ea"/>
                <a:sym typeface="+mn-ea"/>
              </a:rPr>
              <a:t>老年人不方便游泳的推荐放风筝</a:t>
            </a:r>
            <a:endParaRPr lang="zh-CN" altLang="en-US" dirty="0">
              <a:latin typeface="+mj-lt"/>
              <a:ea typeface="+mj-ea"/>
            </a:endParaRPr>
          </a:p>
        </p:txBody>
      </p:sp>
      <p:pic>
        <p:nvPicPr>
          <p:cNvPr id="5" name="图片 4" descr="风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" y="1290955"/>
            <a:ext cx="4286885" cy="3143885"/>
          </a:xfrm>
          <a:prstGeom prst="rect">
            <a:avLst/>
          </a:prstGeom>
        </p:spPr>
      </p:pic>
      <p:pic>
        <p:nvPicPr>
          <p:cNvPr id="6" name="图片 5" descr="放风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0" y="3255010"/>
            <a:ext cx="4984115" cy="3315335"/>
          </a:xfrm>
          <a:prstGeom prst="rect">
            <a:avLst/>
          </a:prstGeom>
        </p:spPr>
      </p:pic>
      <p:pic>
        <p:nvPicPr>
          <p:cNvPr id="2" name="图片 1" descr="图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2865" y="0"/>
            <a:ext cx="3992245" cy="9309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/>
              <a:t>玩沙包</a:t>
            </a:r>
            <a:endParaRPr lang="zh-CN" altLang="zh-CN"/>
          </a:p>
        </p:txBody>
      </p:sp>
      <p:pic>
        <p:nvPicPr>
          <p:cNvPr id="6" name="内容占位符 5" descr="t013eb68deefea1a18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2310" y="2163445"/>
            <a:ext cx="4902200" cy="3249930"/>
          </a:xfrm>
          <a:prstGeom prst="rect">
            <a:avLst/>
          </a:prstGeom>
        </p:spPr>
      </p:pic>
      <p:pic>
        <p:nvPicPr>
          <p:cNvPr id="7" name="图片 6" descr="t01a1306225a9876f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645" y="2119630"/>
            <a:ext cx="4449445" cy="3337560"/>
          </a:xfrm>
          <a:prstGeom prst="rect">
            <a:avLst/>
          </a:prstGeom>
        </p:spPr>
      </p:pic>
      <p:pic>
        <p:nvPicPr>
          <p:cNvPr id="3" name="图片 2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2865" y="0"/>
            <a:ext cx="3992245" cy="9309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26989" y="368830"/>
            <a:ext cx="9382972" cy="981320"/>
          </a:xfrm>
        </p:spPr>
        <p:txBody>
          <a:bodyPr/>
          <a:lstStyle/>
          <a:p>
            <a:r>
              <a:rPr lang="zh-CN" altLang="en-US" sz="5400" dirty="0">
                <a:latin typeface="+mj-lt"/>
                <a:ea typeface="+mj-ea"/>
              </a:rPr>
              <a:t>颈椎操</a:t>
            </a:r>
            <a:endParaRPr lang="zh-CN" altLang="en-US" sz="5400" dirty="0">
              <a:latin typeface="+mj-lt"/>
              <a:ea typeface="+mj-ea"/>
            </a:endParaRPr>
          </a:p>
        </p:txBody>
      </p:sp>
      <p:pic>
        <p:nvPicPr>
          <p:cNvPr id="9" name="图片 8" descr="QQ截图201707011119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" y="1419860"/>
            <a:ext cx="5197475" cy="4764405"/>
          </a:xfrm>
          <a:prstGeom prst="rect">
            <a:avLst/>
          </a:prstGeom>
        </p:spPr>
      </p:pic>
      <p:pic>
        <p:nvPicPr>
          <p:cNvPr id="10" name="图片 9" descr="QQ截图201707011120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65" y="1419225"/>
            <a:ext cx="5283835" cy="47650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26685" y="598170"/>
            <a:ext cx="4983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手放到颈部捏十次</a:t>
            </a:r>
            <a:endParaRPr lang="zh-CN" altLang="en-US" sz="2800"/>
          </a:p>
        </p:txBody>
      </p:sp>
      <p:pic>
        <p:nvPicPr>
          <p:cNvPr id="2" name="图片 1" descr="图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5935" y="0"/>
            <a:ext cx="3992245" cy="9309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26989" y="368830"/>
            <a:ext cx="9382972" cy="981320"/>
          </a:xfrm>
        </p:spPr>
        <p:txBody>
          <a:bodyPr/>
          <a:lstStyle/>
          <a:p>
            <a:r>
              <a:rPr lang="zh-CN" altLang="en-US" sz="5400" dirty="0">
                <a:latin typeface="+mj-lt"/>
                <a:ea typeface="+mj-ea"/>
              </a:rPr>
              <a:t>颈椎操</a:t>
            </a:r>
            <a:endParaRPr lang="zh-CN" altLang="en-US" sz="5400" dirty="0">
              <a:latin typeface="+mj-lt"/>
              <a:ea typeface="+mj-ea"/>
            </a:endParaRPr>
          </a:p>
        </p:txBody>
      </p:sp>
      <p:pic>
        <p:nvPicPr>
          <p:cNvPr id="3" name="图片 2" descr="QQ截图20170701112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55" y="1350010"/>
            <a:ext cx="7399020" cy="47936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04360" y="723900"/>
            <a:ext cx="4952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双手交叉放到颈部，用手擦</a:t>
            </a:r>
            <a:endParaRPr lang="zh-CN" altLang="en-US" sz="2800"/>
          </a:p>
        </p:txBody>
      </p:sp>
      <p:pic>
        <p:nvPicPr>
          <p:cNvPr id="2" name="图片 1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9755" y="-111760"/>
            <a:ext cx="3992245" cy="9309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26989" y="368830"/>
            <a:ext cx="9382972" cy="981320"/>
          </a:xfrm>
        </p:spPr>
        <p:txBody>
          <a:bodyPr/>
          <a:lstStyle/>
          <a:p>
            <a:r>
              <a:rPr lang="zh-CN" altLang="en-US" sz="5400" dirty="0">
                <a:latin typeface="+mj-lt"/>
                <a:ea typeface="+mj-ea"/>
              </a:rPr>
              <a:t>颈椎操</a:t>
            </a:r>
            <a:endParaRPr lang="zh-CN" altLang="en-US" sz="5400" dirty="0">
              <a:latin typeface="+mj-lt"/>
              <a:ea typeface="+mj-ea"/>
            </a:endParaRPr>
          </a:p>
        </p:txBody>
      </p:sp>
      <p:pic>
        <p:nvPicPr>
          <p:cNvPr id="2" name="图片 1" descr="QQ截图20170701111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" y="1546860"/>
            <a:ext cx="5583555" cy="4282440"/>
          </a:xfrm>
          <a:prstGeom prst="rect">
            <a:avLst/>
          </a:prstGeom>
        </p:spPr>
      </p:pic>
      <p:pic>
        <p:nvPicPr>
          <p:cNvPr id="4" name="图片 3" descr="QQ截图20170701111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730" y="1546860"/>
            <a:ext cx="5610225" cy="42818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20235" y="828040"/>
            <a:ext cx="4632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把头偏向一次，用手压头</a:t>
            </a:r>
            <a:endParaRPr lang="zh-CN" altLang="en-US" sz="2800"/>
          </a:p>
        </p:txBody>
      </p:sp>
      <p:pic>
        <p:nvPicPr>
          <p:cNvPr id="3" name="图片 2" descr="图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8630" y="0"/>
            <a:ext cx="3992245" cy="9309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26989" y="368830"/>
            <a:ext cx="9382972" cy="981320"/>
          </a:xfrm>
        </p:spPr>
        <p:txBody>
          <a:bodyPr/>
          <a:lstStyle/>
          <a:p>
            <a:r>
              <a:rPr lang="zh-CN" altLang="en-US" sz="5400" dirty="0">
                <a:latin typeface="+mj-lt"/>
                <a:ea typeface="+mj-ea"/>
              </a:rPr>
              <a:t>颈椎操</a:t>
            </a:r>
            <a:endParaRPr lang="zh-CN" altLang="en-US" sz="5400" dirty="0">
              <a:latin typeface="+mj-lt"/>
              <a:ea typeface="+mj-ea"/>
            </a:endParaRPr>
          </a:p>
        </p:txBody>
      </p:sp>
      <p:pic>
        <p:nvPicPr>
          <p:cNvPr id="2" name="图片 1" descr="QQ截图201707011114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" y="1350010"/>
            <a:ext cx="5280025" cy="5123815"/>
          </a:xfrm>
          <a:prstGeom prst="rect">
            <a:avLst/>
          </a:prstGeom>
        </p:spPr>
      </p:pic>
      <p:pic>
        <p:nvPicPr>
          <p:cNvPr id="3" name="图片 2" descr="QQ截图201707011124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615" y="1373505"/>
            <a:ext cx="5654675" cy="50768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91965" y="598805"/>
            <a:ext cx="5166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头向上抬，嘴巴一张一闭</a:t>
            </a:r>
            <a:endParaRPr lang="zh-CN" altLang="en-US" sz="2800"/>
          </a:p>
        </p:txBody>
      </p:sp>
      <p:pic>
        <p:nvPicPr>
          <p:cNvPr id="6" name="图片 5" descr="图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99755" y="0"/>
            <a:ext cx="3992245" cy="9309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26989" y="368830"/>
            <a:ext cx="9382972" cy="981320"/>
          </a:xfrm>
        </p:spPr>
        <p:txBody>
          <a:bodyPr/>
          <a:lstStyle/>
          <a:p>
            <a:r>
              <a:rPr lang="zh-CN" altLang="en-US" sz="5400" dirty="0">
                <a:latin typeface="+mj-lt"/>
                <a:ea typeface="+mj-ea"/>
              </a:rPr>
              <a:t>颈椎操</a:t>
            </a:r>
            <a:endParaRPr lang="zh-CN" altLang="en-US" sz="5400" dirty="0">
              <a:latin typeface="+mj-lt"/>
              <a:ea typeface="+mj-ea"/>
            </a:endParaRPr>
          </a:p>
        </p:txBody>
      </p:sp>
      <p:pic>
        <p:nvPicPr>
          <p:cNvPr id="2" name="图片 1" descr="QQ截图201707011116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0" y="1350010"/>
            <a:ext cx="4304665" cy="5409565"/>
          </a:xfrm>
          <a:prstGeom prst="rect">
            <a:avLst/>
          </a:prstGeom>
        </p:spPr>
      </p:pic>
      <p:pic>
        <p:nvPicPr>
          <p:cNvPr id="3" name="图片 2" descr="QQ截图201707011115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555" y="1350010"/>
            <a:ext cx="4225290" cy="54311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62805" y="643255"/>
            <a:ext cx="4236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贴壁划桨</a:t>
            </a:r>
            <a:endParaRPr lang="zh-CN" altLang="en-US" sz="2800"/>
          </a:p>
        </p:txBody>
      </p:sp>
      <p:pic>
        <p:nvPicPr>
          <p:cNvPr id="6" name="图片 5" descr="图标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6720" y="0"/>
            <a:ext cx="3992245" cy="9309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2157" y="371803"/>
            <a:ext cx="5582831" cy="650358"/>
          </a:xfrm>
        </p:spPr>
        <p:txBody>
          <a:bodyPr/>
          <a:lstStyle/>
          <a:p>
            <a:r>
              <a:rPr lang="zh-CN" altLang="en-US" dirty="0" smtClean="0"/>
              <a:t>颈椎病治疗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54473" y="1683929"/>
            <a:ext cx="3750780" cy="419608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颈椎牵引 最为常用，既可限制颈部活动，又能使颈部肌肉充分松弛休息，使排列紊乱或脱位的椎体间关节恢复正常。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理疗 可根据具体情况选择，常见的有以下几种，即离子导人法、超短波法、石蜡疗法，其它如炒粗盐及热水袋热敷、电褥子等。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围领 即颈托或叫颈围，一般外出或工作时用。其作用不是固定颈部，而是限制颈部的活动，特别对颈椎不稳者效果更好。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针灸图片_针灸图片大全_针灸图片素材_全景视觉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87" y="2229214"/>
            <a:ext cx="4763805" cy="32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占位符 4" descr="图标"/>
          <p:cNvPicPr>
            <a:picLocks noChangeAspect="1"/>
          </p:cNvPicPr>
          <p:nvPr>
            <p:ph type="pic" idx="1"/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0745" y="88900"/>
            <a:ext cx="4385310" cy="10223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2157" y="371803"/>
            <a:ext cx="5582831" cy="650358"/>
          </a:xfrm>
        </p:spPr>
        <p:txBody>
          <a:bodyPr/>
          <a:lstStyle/>
          <a:p>
            <a:r>
              <a:rPr lang="zh-CN" altLang="en-US" dirty="0" smtClean="0"/>
              <a:t>颈椎病治疗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54473" y="1683929"/>
            <a:ext cx="3750780" cy="419608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　　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推拿按摩 包括旋转推拿。在早期，除了脊髓型颈椎病外均有帮助，可隔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天治疗一次，以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次为准。注意过多过重的推拿可带来损害，应慎重。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针灸 依据经络选择穴位，留针治疗效果较好。可据病情分疗程治疗。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(6)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封闭疗法 分疼痛点封闭法及选穴位封闭，又叫水针疗法。可用丹参或当归注射液、枸杞注射液或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葡萄糖液。常用穴位有颈夹脊穴、风池穴、颈肩阿是穴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即压痛点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、曲池、合谷等。每次选。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个穴，隔日一次，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次为一疗程。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针灸图片_针灸图片大全_针灸图片素材_全景视觉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87" y="2229214"/>
            <a:ext cx="4763805" cy="32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占位符 4" descr="图标"/>
          <p:cNvPicPr>
            <a:picLocks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520" y="0"/>
            <a:ext cx="4875530" cy="1136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607183" y="562409"/>
            <a:ext cx="6508800" cy="626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>
            <a:normAutofit/>
          </a:bodyPr>
          <a:lstStyle/>
          <a:p>
            <a:pPr>
              <a:defRPr/>
            </a:pPr>
            <a:r>
              <a:rPr lang="en-US" altLang="zh-CN" sz="360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j-ea"/>
              </a:rPr>
              <a:t>长时间坐在电脑前，一动不动</a:t>
            </a:r>
            <a:endParaRPr lang="en-US" altLang="zh-CN" sz="360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 descr="4610b912c8fcc3ce6921e49d9a45d688d53f20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145" y="1189355"/>
            <a:ext cx="7446645" cy="5591175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4783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52157" y="371803"/>
            <a:ext cx="5582831" cy="650358"/>
          </a:xfrm>
        </p:spPr>
        <p:txBody>
          <a:bodyPr/>
          <a:lstStyle/>
          <a:p>
            <a:r>
              <a:rPr lang="zh-CN" altLang="en-US" dirty="0" smtClean="0"/>
              <a:t>颈椎病治疗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54473" y="1683929"/>
            <a:ext cx="3758268" cy="419608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　　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(7)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中药疗法 可依据中医师处方用药，也有中成药如颈复康、颈痛灵、活络丹等。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(8)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西药疗法 主要是消炎止痛药，如消炎痛、莱普生、阿斯匹林、芬必得等，但从药时间不可超过两周，若不见效即要更换治疗药物。另外可加用维生素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、维生素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B12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等效果更好。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026" name="Picture 2" descr="针灸图片_针灸图片大全_针灸图片素材_全景视觉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187" y="2229214"/>
            <a:ext cx="4763805" cy="327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占位符 4" descr="图标"/>
          <p:cNvPicPr>
            <a:picLocks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520" y="0"/>
            <a:ext cx="4819650" cy="11233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5398390" y="3735449"/>
            <a:ext cx="4111571" cy="917396"/>
            <a:chOff x="1781429" y="3718304"/>
            <a:chExt cx="4111571" cy="917396"/>
          </a:xfrm>
        </p:grpSpPr>
        <p:grpSp>
          <p:nvGrpSpPr>
            <p:cNvPr id="4" name="组合 3"/>
            <p:cNvGrpSpPr/>
            <p:nvPr/>
          </p:nvGrpSpPr>
          <p:grpSpPr>
            <a:xfrm>
              <a:off x="2467083" y="3807490"/>
              <a:ext cx="539750" cy="743879"/>
              <a:chOff x="2467083" y="3299490"/>
              <a:chExt cx="539750" cy="743879"/>
            </a:xfrm>
            <a:solidFill>
              <a:schemeClr val="accent3"/>
            </a:solidFill>
          </p:grpSpPr>
          <p:sp>
            <p:nvSpPr>
              <p:cNvPr id="26" name="矩形 25"/>
              <p:cNvSpPr/>
              <p:nvPr>
                <p:custDataLst>
                  <p:tags r:id="rId2"/>
                </p:custDataLst>
              </p:nvPr>
            </p:nvSpPr>
            <p:spPr>
              <a:xfrm>
                <a:off x="2467876" y="3598068"/>
                <a:ext cx="533400" cy="150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>
                <p:custDataLst>
                  <p:tags r:id="rId3"/>
                </p:custDataLst>
              </p:nvPr>
            </p:nvSpPr>
            <p:spPr>
              <a:xfrm>
                <a:off x="2467083" y="3299491"/>
                <a:ext cx="165100" cy="74294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127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>
                <p:custDataLst>
                  <p:tags r:id="rId4"/>
                </p:custDataLst>
              </p:nvPr>
            </p:nvSpPr>
            <p:spPr>
              <a:xfrm>
                <a:off x="2841733" y="3299490"/>
                <a:ext cx="165100" cy="74387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12700" dir="108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781429" y="3809872"/>
              <a:ext cx="533400" cy="742950"/>
              <a:chOff x="1781429" y="3301872"/>
              <a:chExt cx="533400" cy="742950"/>
            </a:xfrm>
            <a:solidFill>
              <a:schemeClr val="accent1"/>
            </a:solidFill>
          </p:grpSpPr>
          <p:sp>
            <p:nvSpPr>
              <p:cNvPr id="24" name="矩形 23"/>
              <p:cNvSpPr/>
              <p:nvPr>
                <p:custDataLst>
                  <p:tags r:id="rId5"/>
                </p:custDataLst>
              </p:nvPr>
            </p:nvSpPr>
            <p:spPr>
              <a:xfrm>
                <a:off x="1965579" y="3428872"/>
                <a:ext cx="171450" cy="61595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>
                <p:custDataLst>
                  <p:tags r:id="rId6"/>
                </p:custDataLst>
              </p:nvPr>
            </p:nvSpPr>
            <p:spPr>
              <a:xfrm>
                <a:off x="1781429" y="3301872"/>
                <a:ext cx="533400" cy="1651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127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156670" y="3767996"/>
              <a:ext cx="372214" cy="824410"/>
              <a:chOff x="3156670" y="3259996"/>
              <a:chExt cx="372214" cy="824410"/>
            </a:xfrm>
            <a:solidFill>
              <a:schemeClr val="accent2"/>
            </a:solidFill>
          </p:grpSpPr>
          <p:sp>
            <p:nvSpPr>
              <p:cNvPr id="22" name="任意多边形 21"/>
              <p:cNvSpPr/>
              <p:nvPr>
                <p:custDataLst>
                  <p:tags r:id="rId7"/>
                </p:custDataLst>
              </p:nvPr>
            </p:nvSpPr>
            <p:spPr>
              <a:xfrm rot="20653324" flipH="1">
                <a:off x="3363784" y="3267206"/>
                <a:ext cx="165100" cy="817200"/>
              </a:xfrm>
              <a:custGeom>
                <a:avLst/>
                <a:gdLst>
                  <a:gd name="connsiteX0" fmla="*/ 0 w 165100"/>
                  <a:gd name="connsiteY0" fmla="*/ 46650 h 803016"/>
                  <a:gd name="connsiteX1" fmla="*/ 165100 w 165100"/>
                  <a:gd name="connsiteY1" fmla="*/ 0 h 803016"/>
                  <a:gd name="connsiteX2" fmla="*/ 165100 w 165100"/>
                  <a:gd name="connsiteY2" fmla="*/ 756366 h 803016"/>
                  <a:gd name="connsiteX3" fmla="*/ 0 w 165100"/>
                  <a:gd name="connsiteY3" fmla="*/ 803016 h 80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00" h="803016">
                    <a:moveTo>
                      <a:pt x="0" y="46650"/>
                    </a:moveTo>
                    <a:lnTo>
                      <a:pt x="165100" y="0"/>
                    </a:lnTo>
                    <a:lnTo>
                      <a:pt x="165100" y="756366"/>
                    </a:lnTo>
                    <a:lnTo>
                      <a:pt x="0" y="8030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>
                <p:custDataLst>
                  <p:tags r:id="rId8"/>
                </p:custDataLst>
              </p:nvPr>
            </p:nvSpPr>
            <p:spPr>
              <a:xfrm rot="946676">
                <a:off x="3156670" y="3259996"/>
                <a:ext cx="165100" cy="820800"/>
              </a:xfrm>
              <a:custGeom>
                <a:avLst/>
                <a:gdLst>
                  <a:gd name="connsiteX0" fmla="*/ 0 w 165100"/>
                  <a:gd name="connsiteY0" fmla="*/ 46650 h 803016"/>
                  <a:gd name="connsiteX1" fmla="*/ 165100 w 165100"/>
                  <a:gd name="connsiteY1" fmla="*/ 0 h 803016"/>
                  <a:gd name="connsiteX2" fmla="*/ 165100 w 165100"/>
                  <a:gd name="connsiteY2" fmla="*/ 756366 h 803016"/>
                  <a:gd name="connsiteX3" fmla="*/ 0 w 165100"/>
                  <a:gd name="connsiteY3" fmla="*/ 803016 h 80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00" h="803016">
                    <a:moveTo>
                      <a:pt x="0" y="46650"/>
                    </a:moveTo>
                    <a:lnTo>
                      <a:pt x="165100" y="0"/>
                    </a:lnTo>
                    <a:lnTo>
                      <a:pt x="165100" y="756366"/>
                    </a:lnTo>
                    <a:lnTo>
                      <a:pt x="0" y="803016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12700" dir="6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376770" y="3718304"/>
              <a:ext cx="397565" cy="917396"/>
              <a:chOff x="4376770" y="3210304"/>
              <a:chExt cx="397565" cy="917396"/>
            </a:xfrm>
            <a:solidFill>
              <a:schemeClr val="accent5"/>
            </a:solidFill>
          </p:grpSpPr>
          <p:sp>
            <p:nvSpPr>
              <p:cNvPr id="19" name="矩形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4376770" y="3299491"/>
                <a:ext cx="165100" cy="7452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127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>
                <p:custDataLst>
                  <p:tags r:id="rId10"/>
                </p:custDataLst>
              </p:nvPr>
            </p:nvSpPr>
            <p:spPr>
              <a:xfrm rot="19577384" flipH="1">
                <a:off x="4633589" y="3556267"/>
                <a:ext cx="140746" cy="571433"/>
              </a:xfrm>
              <a:custGeom>
                <a:avLst/>
                <a:gdLst>
                  <a:gd name="connsiteX0" fmla="*/ 0 w 140625"/>
                  <a:gd name="connsiteY0" fmla="*/ 34686 h 568792"/>
                  <a:gd name="connsiteX1" fmla="*/ 0 w 140625"/>
                  <a:gd name="connsiteY1" fmla="*/ 568792 h 568792"/>
                  <a:gd name="connsiteX2" fmla="*/ 41733 w 140625"/>
                  <a:gd name="connsiteY2" fmla="*/ 547251 h 568792"/>
                  <a:gd name="connsiteX3" fmla="*/ 140625 w 140625"/>
                  <a:gd name="connsiteY3" fmla="*/ 481273 h 568792"/>
                  <a:gd name="connsiteX4" fmla="*/ 140625 w 140625"/>
                  <a:gd name="connsiteY4" fmla="*/ 0 h 568792"/>
                  <a:gd name="connsiteX0-1" fmla="*/ 3299 w 143924"/>
                  <a:gd name="connsiteY0-2" fmla="*/ 34686 h 576719"/>
                  <a:gd name="connsiteX1-3" fmla="*/ 0 w 143924"/>
                  <a:gd name="connsiteY1-4" fmla="*/ 576719 h 576719"/>
                  <a:gd name="connsiteX2-5" fmla="*/ 45032 w 143924"/>
                  <a:gd name="connsiteY2-6" fmla="*/ 547251 h 576719"/>
                  <a:gd name="connsiteX3-7" fmla="*/ 143924 w 143924"/>
                  <a:gd name="connsiteY3-8" fmla="*/ 481273 h 576719"/>
                  <a:gd name="connsiteX4-9" fmla="*/ 143924 w 143924"/>
                  <a:gd name="connsiteY4-10" fmla="*/ 0 h 576719"/>
                  <a:gd name="connsiteX5" fmla="*/ 3299 w 143924"/>
                  <a:gd name="connsiteY5" fmla="*/ 34686 h 576719"/>
                  <a:gd name="connsiteX0-11" fmla="*/ 121 w 140746"/>
                  <a:gd name="connsiteY0-12" fmla="*/ 34686 h 571433"/>
                  <a:gd name="connsiteX1-13" fmla="*/ 4745 w 140746"/>
                  <a:gd name="connsiteY1-14" fmla="*/ 571433 h 571433"/>
                  <a:gd name="connsiteX2-15" fmla="*/ 41854 w 140746"/>
                  <a:gd name="connsiteY2-16" fmla="*/ 547251 h 571433"/>
                  <a:gd name="connsiteX3-17" fmla="*/ 140746 w 140746"/>
                  <a:gd name="connsiteY3-18" fmla="*/ 481273 h 571433"/>
                  <a:gd name="connsiteX4-19" fmla="*/ 140746 w 140746"/>
                  <a:gd name="connsiteY4-20" fmla="*/ 0 h 571433"/>
                  <a:gd name="connsiteX5-21" fmla="*/ 121 w 140746"/>
                  <a:gd name="connsiteY5-22" fmla="*/ 34686 h 571433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40746" h="571433">
                    <a:moveTo>
                      <a:pt x="121" y="34686"/>
                    </a:moveTo>
                    <a:cubicBezTo>
                      <a:pt x="-979" y="215364"/>
                      <a:pt x="5845" y="390755"/>
                      <a:pt x="4745" y="571433"/>
                    </a:cubicBezTo>
                    <a:lnTo>
                      <a:pt x="41854" y="547251"/>
                    </a:lnTo>
                    <a:lnTo>
                      <a:pt x="140746" y="481273"/>
                    </a:lnTo>
                    <a:lnTo>
                      <a:pt x="140746" y="0"/>
                    </a:lnTo>
                    <a:lnTo>
                      <a:pt x="121" y="346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>
                <p:custDataLst>
                  <p:tags r:id="rId11"/>
                </p:custDataLst>
              </p:nvPr>
            </p:nvSpPr>
            <p:spPr>
              <a:xfrm rot="2022616" flipH="1" flipV="1">
                <a:off x="4627500" y="3210304"/>
                <a:ext cx="140625" cy="572703"/>
              </a:xfrm>
              <a:custGeom>
                <a:avLst/>
                <a:gdLst>
                  <a:gd name="connsiteX0" fmla="*/ 140625 w 140625"/>
                  <a:gd name="connsiteY0" fmla="*/ 478871 h 567419"/>
                  <a:gd name="connsiteX1" fmla="*/ 34632 w 140625"/>
                  <a:gd name="connsiteY1" fmla="*/ 549587 h 567419"/>
                  <a:gd name="connsiteX2" fmla="*/ 0 w 140625"/>
                  <a:gd name="connsiteY2" fmla="*/ 567419 h 567419"/>
                  <a:gd name="connsiteX3" fmla="*/ 0 w 140625"/>
                  <a:gd name="connsiteY3" fmla="*/ 34602 h 567419"/>
                  <a:gd name="connsiteX4" fmla="*/ 140625 w 140625"/>
                  <a:gd name="connsiteY4" fmla="*/ 0 h 567419"/>
                  <a:gd name="connsiteX0-1" fmla="*/ 140625 w 140625"/>
                  <a:gd name="connsiteY0-2" fmla="*/ 478871 h 567419"/>
                  <a:gd name="connsiteX1-3" fmla="*/ 34632 w 140625"/>
                  <a:gd name="connsiteY1-4" fmla="*/ 549587 h 567419"/>
                  <a:gd name="connsiteX2-5" fmla="*/ 0 w 140625"/>
                  <a:gd name="connsiteY2-6" fmla="*/ 567419 h 567419"/>
                  <a:gd name="connsiteX3-7" fmla="*/ 0 w 140625"/>
                  <a:gd name="connsiteY3-8" fmla="*/ 34602 h 567419"/>
                  <a:gd name="connsiteX4-9" fmla="*/ 140625 w 140625"/>
                  <a:gd name="connsiteY4-10" fmla="*/ 0 h 567419"/>
                  <a:gd name="connsiteX5" fmla="*/ 140625 w 140625"/>
                  <a:gd name="connsiteY5" fmla="*/ 478871 h 567419"/>
                  <a:gd name="connsiteX0-11" fmla="*/ 140625 w 140625"/>
                  <a:gd name="connsiteY0-12" fmla="*/ 478871 h 572703"/>
                  <a:gd name="connsiteX1-13" fmla="*/ 34632 w 140625"/>
                  <a:gd name="connsiteY1-14" fmla="*/ 549587 h 572703"/>
                  <a:gd name="connsiteX2-15" fmla="*/ 662 w 140625"/>
                  <a:gd name="connsiteY2-16" fmla="*/ 572703 h 572703"/>
                  <a:gd name="connsiteX3-17" fmla="*/ 0 w 140625"/>
                  <a:gd name="connsiteY3-18" fmla="*/ 34602 h 572703"/>
                  <a:gd name="connsiteX4-19" fmla="*/ 140625 w 140625"/>
                  <a:gd name="connsiteY4-20" fmla="*/ 0 h 572703"/>
                  <a:gd name="connsiteX5-21" fmla="*/ 140625 w 140625"/>
                  <a:gd name="connsiteY5-22" fmla="*/ 478871 h 572703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  <a:cxn ang="0">
                    <a:pos x="connsiteX5-21" y="connsiteY5-22"/>
                  </a:cxn>
                </a:cxnLst>
                <a:rect l="l" t="t" r="r" b="b"/>
                <a:pathLst>
                  <a:path w="140625" h="572703">
                    <a:moveTo>
                      <a:pt x="140625" y="478871"/>
                    </a:moveTo>
                    <a:lnTo>
                      <a:pt x="34632" y="549587"/>
                    </a:lnTo>
                    <a:lnTo>
                      <a:pt x="662" y="572703"/>
                    </a:lnTo>
                    <a:cubicBezTo>
                      <a:pt x="441" y="393336"/>
                      <a:pt x="221" y="213969"/>
                      <a:pt x="0" y="34602"/>
                    </a:cubicBezTo>
                    <a:lnTo>
                      <a:pt x="140625" y="0"/>
                    </a:lnTo>
                    <a:lnTo>
                      <a:pt x="140625" y="4788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946311" y="3748225"/>
              <a:ext cx="528705" cy="884627"/>
              <a:chOff x="4946311" y="3240225"/>
              <a:chExt cx="528705" cy="884627"/>
            </a:xfrm>
            <a:solidFill>
              <a:schemeClr val="accent3"/>
            </a:solidFill>
          </p:grpSpPr>
          <p:sp>
            <p:nvSpPr>
              <p:cNvPr id="16" name="矩形 15"/>
              <p:cNvSpPr/>
              <p:nvPr>
                <p:custDataLst>
                  <p:tags r:id="rId12"/>
                </p:custDataLst>
              </p:nvPr>
            </p:nvSpPr>
            <p:spPr>
              <a:xfrm>
                <a:off x="4997973" y="3299491"/>
                <a:ext cx="477043" cy="1651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5400" dist="12700" dir="10800000" algn="t" rotWithShape="0">
                  <a:prstClr val="black">
                    <a:alpha val="3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4946311" y="3879722"/>
                <a:ext cx="456475" cy="165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32500" lnSpcReduction="20000"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 17"/>
              <p:cNvSpPr/>
              <p:nvPr>
                <p:custDataLst>
                  <p:tags r:id="rId14"/>
                </p:custDataLst>
              </p:nvPr>
            </p:nvSpPr>
            <p:spPr>
              <a:xfrm rot="19318059" flipH="1">
                <a:off x="5109070" y="3240225"/>
                <a:ext cx="172591" cy="884627"/>
              </a:xfrm>
              <a:custGeom>
                <a:avLst/>
                <a:gdLst>
                  <a:gd name="connsiteX0" fmla="*/ 26795 w 172591"/>
                  <a:gd name="connsiteY0" fmla="*/ 0 h 884627"/>
                  <a:gd name="connsiteX1" fmla="*/ 0 w 172591"/>
                  <a:gd name="connsiteY1" fmla="*/ 20959 h 884627"/>
                  <a:gd name="connsiteX2" fmla="*/ 0 w 172591"/>
                  <a:gd name="connsiteY2" fmla="*/ 814160 h 884627"/>
                  <a:gd name="connsiteX3" fmla="*/ 106651 w 172591"/>
                  <a:gd name="connsiteY3" fmla="*/ 884627 h 884627"/>
                  <a:gd name="connsiteX4" fmla="*/ 172591 w 172591"/>
                  <a:gd name="connsiteY4" fmla="*/ 832304 h 884627"/>
                  <a:gd name="connsiteX5" fmla="*/ 172591 w 172591"/>
                  <a:gd name="connsiteY5" fmla="*/ 96332 h 88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591" h="884627">
                    <a:moveTo>
                      <a:pt x="26795" y="0"/>
                    </a:moveTo>
                    <a:lnTo>
                      <a:pt x="0" y="20959"/>
                    </a:lnTo>
                    <a:lnTo>
                      <a:pt x="0" y="814160"/>
                    </a:lnTo>
                    <a:lnTo>
                      <a:pt x="106651" y="884627"/>
                    </a:lnTo>
                    <a:lnTo>
                      <a:pt x="172591" y="832304"/>
                    </a:lnTo>
                    <a:lnTo>
                      <a:pt x="172591" y="96332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727900" y="3807491"/>
              <a:ext cx="165100" cy="745331"/>
              <a:chOff x="5727900" y="3299491"/>
              <a:chExt cx="165100" cy="745331"/>
            </a:xfrm>
            <a:solidFill>
              <a:schemeClr val="accent2"/>
            </a:solidFill>
          </p:grpSpPr>
          <p:sp>
            <p:nvSpPr>
              <p:cNvPr id="14" name="矩形 13"/>
              <p:cNvSpPr/>
              <p:nvPr>
                <p:custDataLst>
                  <p:tags r:id="rId15"/>
                </p:custDataLst>
              </p:nvPr>
            </p:nvSpPr>
            <p:spPr>
              <a:xfrm>
                <a:off x="5727900" y="3299491"/>
                <a:ext cx="165100" cy="53694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5400" dist="127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>
                <p:custDataLst>
                  <p:tags r:id="rId16"/>
                </p:custDataLst>
              </p:nvPr>
            </p:nvSpPr>
            <p:spPr>
              <a:xfrm>
                <a:off x="5727900" y="3879722"/>
                <a:ext cx="165100" cy="16510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25400" dist="127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25000" lnSpcReduction="20000"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3679209" y="3722366"/>
              <a:ext cx="547688" cy="904312"/>
              <a:chOff x="3679209" y="3214366"/>
              <a:chExt cx="547688" cy="904312"/>
            </a:xfrm>
            <a:solidFill>
              <a:schemeClr val="accent1"/>
            </a:solidFill>
          </p:grpSpPr>
          <p:sp>
            <p:nvSpPr>
              <p:cNvPr id="11" name="矩形 10"/>
              <p:cNvSpPr/>
              <p:nvPr>
                <p:custDataLst>
                  <p:tags r:id="rId17"/>
                </p:custDataLst>
              </p:nvPr>
            </p:nvSpPr>
            <p:spPr>
              <a:xfrm>
                <a:off x="3679209" y="3299491"/>
                <a:ext cx="165100" cy="745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8"/>
                </p:custDataLst>
              </p:nvPr>
            </p:nvSpPr>
            <p:spPr>
              <a:xfrm rot="19848040" flipH="1">
                <a:off x="3864430" y="3214366"/>
                <a:ext cx="169748" cy="904312"/>
              </a:xfrm>
              <a:custGeom>
                <a:avLst/>
                <a:gdLst>
                  <a:gd name="connsiteX0" fmla="*/ 141593 w 165100"/>
                  <a:gd name="connsiteY0" fmla="*/ 0 h 904312"/>
                  <a:gd name="connsiteX1" fmla="*/ 0 w 165100"/>
                  <a:gd name="connsiteY1" fmla="*/ 79132 h 904312"/>
                  <a:gd name="connsiteX2" fmla="*/ 0 w 165100"/>
                  <a:gd name="connsiteY2" fmla="*/ 868605 h 904312"/>
                  <a:gd name="connsiteX3" fmla="*/ 19955 w 165100"/>
                  <a:gd name="connsiteY3" fmla="*/ 904312 h 904312"/>
                  <a:gd name="connsiteX4" fmla="*/ 165100 w 165100"/>
                  <a:gd name="connsiteY4" fmla="*/ 823196 h 904312"/>
                  <a:gd name="connsiteX5" fmla="*/ 165100 w 165100"/>
                  <a:gd name="connsiteY5" fmla="*/ 42063 h 904312"/>
                  <a:gd name="connsiteX0-1" fmla="*/ 141593 w 169748"/>
                  <a:gd name="connsiteY0-2" fmla="*/ 0 h 904312"/>
                  <a:gd name="connsiteX1-3" fmla="*/ 0 w 169748"/>
                  <a:gd name="connsiteY1-4" fmla="*/ 79132 h 904312"/>
                  <a:gd name="connsiteX2-5" fmla="*/ 0 w 169748"/>
                  <a:gd name="connsiteY2-6" fmla="*/ 868605 h 904312"/>
                  <a:gd name="connsiteX3-7" fmla="*/ 19955 w 169748"/>
                  <a:gd name="connsiteY3-8" fmla="*/ 904312 h 904312"/>
                  <a:gd name="connsiteX4-9" fmla="*/ 169748 w 169748"/>
                  <a:gd name="connsiteY4-10" fmla="*/ 831511 h 904312"/>
                  <a:gd name="connsiteX5-11" fmla="*/ 165100 w 169748"/>
                  <a:gd name="connsiteY5-12" fmla="*/ 42063 h 904312"/>
                  <a:gd name="connsiteX6" fmla="*/ 141593 w 169748"/>
                  <a:gd name="connsiteY6" fmla="*/ 0 h 9043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748" h="904312">
                    <a:moveTo>
                      <a:pt x="141593" y="0"/>
                    </a:moveTo>
                    <a:lnTo>
                      <a:pt x="0" y="79132"/>
                    </a:lnTo>
                    <a:lnTo>
                      <a:pt x="0" y="868605"/>
                    </a:lnTo>
                    <a:lnTo>
                      <a:pt x="19955" y="904312"/>
                    </a:lnTo>
                    <a:lnTo>
                      <a:pt x="169748" y="831511"/>
                    </a:lnTo>
                    <a:cubicBezTo>
                      <a:pt x="168199" y="568362"/>
                      <a:pt x="166649" y="305212"/>
                      <a:pt x="165100" y="42063"/>
                    </a:cubicBezTo>
                    <a:lnTo>
                      <a:pt x="141593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12700" dir="60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>
                <p:custDataLst>
                  <p:tags r:id="rId19"/>
                </p:custDataLst>
              </p:nvPr>
            </p:nvSpPr>
            <p:spPr>
              <a:xfrm>
                <a:off x="4061797" y="3297485"/>
                <a:ext cx="165100" cy="74588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50800" dist="12700" dir="108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" name="图片 1" descr="u=3354479766,2184783428&amp;fm=200&amp;gp=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7515" y="1233805"/>
            <a:ext cx="4285615" cy="285686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474335" y="1313815"/>
            <a:ext cx="54908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/>
              <a:t>感谢关注颈椎健康</a:t>
            </a:r>
            <a:endParaRPr lang="zh-CN" altLang="en-US" sz="4800"/>
          </a:p>
        </p:txBody>
      </p:sp>
      <p:pic>
        <p:nvPicPr>
          <p:cNvPr id="30" name="图片 29" descr="图标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0665" y="97790"/>
            <a:ext cx="3992245" cy="930910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607183" y="562409"/>
            <a:ext cx="6508800" cy="626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>
            <a:normAutofit/>
          </a:bodyPr>
          <a:lstStyle/>
          <a:p>
            <a:pPr>
              <a:defRPr/>
            </a:pPr>
            <a:r>
              <a:rPr lang="en-US" altLang="zh-CN" sz="360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j-ea"/>
              </a:rPr>
              <a:t>长时间低着头看书</a:t>
            </a:r>
            <a:endParaRPr lang="en-US" altLang="zh-CN" sz="360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 descr="5882b2b7d0a20cf461aad2717e094b36acaf99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365" y="1275715"/>
            <a:ext cx="6097270" cy="4306570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7778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j-lt"/>
                <a:ea typeface="+mj-ea"/>
              </a:rPr>
              <a:t>长时间开车</a:t>
            </a:r>
            <a:endParaRPr lang="zh-CN" altLang="en-US" dirty="0">
              <a:latin typeface="+mj-lt"/>
              <a:ea typeface="+mj-ea"/>
            </a:endParaRPr>
          </a:p>
        </p:txBody>
      </p:sp>
      <p:pic>
        <p:nvPicPr>
          <p:cNvPr id="6" name="内容占位符 5" descr="b8014a90f603738d4acc228cbb1bb051f919ec9e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55060" y="1616075"/>
            <a:ext cx="6439535" cy="4293235"/>
          </a:xfrm>
          <a:prstGeom prst="rect">
            <a:avLst/>
          </a:prstGeom>
        </p:spPr>
      </p:pic>
      <p:pic>
        <p:nvPicPr>
          <p:cNvPr id="3" name="图片 2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0963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607183" y="562409"/>
            <a:ext cx="6508800" cy="626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>
            <a:normAutofit/>
          </a:bodyPr>
          <a:lstStyle/>
          <a:p>
            <a:pPr>
              <a:defRPr/>
            </a:pPr>
            <a:r>
              <a:rPr lang="en-US" altLang="zh-CN" sz="3600" smtClean="0">
                <a:solidFill>
                  <a:schemeClr val="accent2">
                    <a:lumMod val="75000"/>
                  </a:schemeClr>
                </a:solidFill>
                <a:latin typeface="+mj-lt"/>
                <a:cs typeface="+mj-ea"/>
              </a:rPr>
              <a:t>坐车时，睡着了</a:t>
            </a:r>
            <a:endParaRPr lang="en-US" altLang="zh-CN" sz="360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 descr="78310a55b319ebc46c0d5a378a26cffc1e171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290" y="1394460"/>
            <a:ext cx="7044055" cy="5288915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3963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>
            <p:custDataLst>
              <p:tags r:id="rId1"/>
            </p:custDataLst>
          </p:nvPr>
        </p:nvSpPr>
        <p:spPr>
          <a:xfrm>
            <a:off x="1607183" y="562409"/>
            <a:ext cx="6508800" cy="626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>
            <a:normAutofit/>
          </a:bodyPr>
          <a:lstStyle/>
          <a:p>
            <a:pPr>
              <a:defRPr/>
            </a:pPr>
            <a:r>
              <a:rPr lang="en-US" altLang="zh-CN" sz="360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睡觉时，枕头太高了</a:t>
            </a:r>
            <a:endParaRPr lang="en-US" altLang="zh-CN" sz="360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 descr="高枕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495" y="1786255"/>
            <a:ext cx="6229985" cy="4190365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5083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607183" y="562409"/>
            <a:ext cx="6508800" cy="626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anchor="ctr">
            <a:normAutofit/>
          </a:bodyPr>
          <a:lstStyle/>
          <a:p>
            <a:pPr>
              <a:defRPr/>
            </a:pPr>
            <a:r>
              <a:rPr lang="en-US" altLang="zh-CN" sz="360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趴在桌子上睡觉</a:t>
            </a:r>
            <a:endParaRPr lang="en-US" altLang="zh-CN" sz="360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图片 2" descr="43a7d933c895d1436703c88d7bf082025aaf07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85" y="1089025"/>
            <a:ext cx="7613015" cy="5563870"/>
          </a:xfrm>
          <a:prstGeom prst="rect">
            <a:avLst/>
          </a:prstGeom>
        </p:spPr>
      </p:pic>
      <p:pic>
        <p:nvPicPr>
          <p:cNvPr id="6" name="图片 5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0778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7660" y="1477645"/>
            <a:ext cx="4747895" cy="3065780"/>
          </a:xfrm>
        </p:spPr>
        <p:txBody>
          <a:bodyPr>
            <a:normAutofit/>
          </a:bodyPr>
          <a:lstStyle/>
          <a:p>
            <a:r>
              <a:rPr lang="zh-CN" altLang="zh-CN" dirty="0">
                <a:latin typeface="+mj-lt"/>
                <a:ea typeface="+mj-ea"/>
              </a:rPr>
              <a:t>在信息化飞速发展的时代，人们低头的时候多了，伏案的时候多了，随之而来的一些颈椎方面的疾病也越来越多了。</a:t>
            </a:r>
            <a:endParaRPr lang="zh-CN" altLang="zh-CN" dirty="0">
              <a:latin typeface="+mj-lt"/>
              <a:ea typeface="+mj-ea"/>
            </a:endParaRPr>
          </a:p>
        </p:txBody>
      </p:sp>
      <p:pic>
        <p:nvPicPr>
          <p:cNvPr id="5" name="内容占位符 4" descr="9d82d158ccbf6c810a7b0146b43eb13532fa40cb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5555" y="1365250"/>
            <a:ext cx="6313170" cy="4956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70525" y="5953125"/>
            <a:ext cx="1798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2"/>
                </a:solidFill>
              </a:rPr>
              <a:t>正常生理曲度</a:t>
            </a: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08085" y="5953125"/>
            <a:ext cx="1676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2"/>
                </a:solidFill>
              </a:rPr>
              <a:t>正常曲度变直</a:t>
            </a:r>
            <a:endParaRPr lang="zh-CN" altLang="en-US">
              <a:solidFill>
                <a:schemeClr val="tx2"/>
              </a:solidFill>
            </a:endParaRPr>
          </a:p>
        </p:txBody>
      </p:sp>
      <p:pic>
        <p:nvPicPr>
          <p:cNvPr id="6" name="图片 5" descr="图标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00328" y="0"/>
            <a:ext cx="4313555" cy="10058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39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6*a*1"/>
  <p:tag name="KSO_WM_UNIT_CLEAR" val="1"/>
  <p:tag name="KSO_WM_UNIT_LAYERLEVEL" val="1"/>
  <p:tag name="KSO_WM_UNIT_VALUE" val="16"/>
  <p:tag name="KSO_WM_UNIT_ISCONTENTSTITLE" val="1"/>
  <p:tag name="KSO_WM_UNIT_HIGHLIGHT" val="0"/>
  <p:tag name="KSO_WM_UNIT_COMPATIBLE" val="0"/>
  <p:tag name="KSO_WM_UNIT_PRESET_TEXT" val="CONTENTS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0"/>
  <p:tag name="KSO_WM_TEMPLATE_CATEGORY" val="custom"/>
  <p:tag name="KSO_WM_TEMPLATE_INDEX" val="160392"/>
  <p:tag name="KSO_WM_UNIT_INDEX" val="0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19"/>
  <p:tag name="KSO_WM_TEMPLATE_CATEGORY" val="custom"/>
  <p:tag name="KSO_WM_TEMPLATE_INDEX" val="160392"/>
  <p:tag name="KSO_WM_UNIT_INDEX" val="19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20"/>
  <p:tag name="KSO_WM_TEMPLATE_CATEGORY" val="custom"/>
  <p:tag name="KSO_WM_TEMPLATE_INDEX" val="160392"/>
  <p:tag name="KSO_WM_UNIT_INDEX" val="20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21"/>
  <p:tag name="KSO_WM_TEMPLATE_CATEGORY" val="custom"/>
  <p:tag name="KSO_WM_TEMPLATE_INDEX" val="160392"/>
  <p:tag name="KSO_WM_UNIT_INDEX" val="21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22"/>
  <p:tag name="KSO_WM_TEMPLATE_CATEGORY" val="custom"/>
  <p:tag name="KSO_WM_TEMPLATE_INDEX" val="160392"/>
  <p:tag name="KSO_WM_UNIT_INDEX" val="22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23"/>
  <p:tag name="KSO_WM_TEMPLATE_CATEGORY" val="custom"/>
  <p:tag name="KSO_WM_TEMPLATE_INDEX" val="160392"/>
  <p:tag name="KSO_WM_UNIT_INDEX" val="23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24"/>
  <p:tag name="KSO_WM_TEMPLATE_CATEGORY" val="custom"/>
  <p:tag name="KSO_WM_TEMPLATE_INDEX" val="160392"/>
  <p:tag name="KSO_WM_UNIT_INDEX" val="24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25"/>
  <p:tag name="KSO_WM_TEMPLATE_CATEGORY" val="custom"/>
  <p:tag name="KSO_WM_TEMPLATE_INDEX" val="160392"/>
  <p:tag name="KSO_WM_UNIT_INDEX" val="25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26"/>
  <p:tag name="KSO_WM_TEMPLATE_CATEGORY" val="custom"/>
  <p:tag name="KSO_WM_TEMPLATE_INDEX" val="160392"/>
  <p:tag name="KSO_WM_UNIT_INDEX" val="26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27"/>
  <p:tag name="KSO_WM_TEMPLATE_CATEGORY" val="custom"/>
  <p:tag name="KSO_WM_TEMPLATE_INDEX" val="160392"/>
  <p:tag name="KSO_WM_UNIT_INDEX" val="27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28"/>
  <p:tag name="KSO_WM_TEMPLATE_CATEGORY" val="custom"/>
  <p:tag name="KSO_WM_TEMPLATE_INDEX" val="160392"/>
  <p:tag name="KSO_WM_UNIT_INDEX" val="28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29"/>
  <p:tag name="KSO_WM_TEMPLATE_CATEGORY" val="custom"/>
  <p:tag name="KSO_WM_TEMPLATE_INDEX" val="160392"/>
  <p:tag name="KSO_WM_UNIT_INDEX" val="29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30"/>
  <p:tag name="KSO_WM_TEMPLATE_CATEGORY" val="custom"/>
  <p:tag name="KSO_WM_TEMPLATE_INDEX" val="160392"/>
  <p:tag name="KSO_WM_UNIT_INDEX" val="30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31"/>
  <p:tag name="KSO_WM_TEMPLATE_CATEGORY" val="custom"/>
  <p:tag name="KSO_WM_TEMPLATE_INDEX" val="160392"/>
  <p:tag name="KSO_WM_UNIT_INDEX" val="31"/>
</p:tagLst>
</file>

<file path=ppt/tags/tag1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32"/>
  <p:tag name="KSO_WM_TEMPLATE_CATEGORY" val="custom"/>
  <p:tag name="KSO_WM_TEMPLATE_INDEX" val="160392"/>
  <p:tag name="KSO_WM_UNIT_INDEX" val="32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33"/>
  <p:tag name="KSO_WM_TEMPLATE_CATEGORY" val="custom"/>
  <p:tag name="KSO_WM_TEMPLATE_INDEX" val="160392"/>
  <p:tag name="KSO_WM_UNIT_INDEX" val="33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34"/>
  <p:tag name="KSO_WM_TEMPLATE_CATEGORY" val="custom"/>
  <p:tag name="KSO_WM_TEMPLATE_INDEX" val="160392"/>
  <p:tag name="KSO_WM_UNIT_INDEX" val="34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35"/>
  <p:tag name="KSO_WM_TEMPLATE_CATEGORY" val="custom"/>
  <p:tag name="KSO_WM_TEMPLATE_INDEX" val="160392"/>
  <p:tag name="KSO_WM_UNIT_INDEX" val="35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92_32*i*36"/>
  <p:tag name="KSO_WM_TEMPLATE_CATEGORY" val="custom"/>
  <p:tag name="KSO_WM_TEMPLATE_INDEX" val="160392"/>
  <p:tag name="KSO_WM_UNIT_INDEX" val="36"/>
</p:tagLst>
</file>

<file path=ppt/tags/tag12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SLIDE_POSITION" val="140*248"/>
  <p:tag name="KSO_WM_SLIDE_SIZE" val="448*62"/>
  <p:tag name="KSO_WM_DIAGRAM_GROUP_CODE" val="l1-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32"/>
  <p:tag name="KSO_WM_SLIDE_INDEX" val="32"/>
  <p:tag name="KSO_WM_SLIDE_ITEM_CNT" val="0"/>
  <p:tag name="KSO_WM_SLIDE_TYPE" val="endPage"/>
  <p:tag name="KSO_WM_BEAUTIFY_FLAG" val="#wm#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8*a*1"/>
  <p:tag name="KSO_WM_UNIT_CLEAR" val="1"/>
  <p:tag name="KSO_WM_UNIT_LAYERLEVEL" val="1"/>
  <p:tag name="KSO_WM_UNIT_VALUE" val="16"/>
  <p:tag name="KSO_WM_UNIT_ISCONTENTSTITLE" val="1"/>
  <p:tag name="KSO_WM_UNIT_HIGHLIGHT" val="0"/>
  <p:tag name="KSO_WM_UNIT_COMPATIBLE" val="0"/>
  <p:tag name="KSO_WM_UNIT_PRESET_TEXT" val="CONTENTS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7*a*1"/>
  <p:tag name="KSO_WM_UNIT_CLEAR" val="1"/>
  <p:tag name="KSO_WM_UNIT_LAYERLEVEL" val="1"/>
  <p:tag name="KSO_WM_UNIT_VALUE" val="16"/>
  <p:tag name="KSO_WM_UNIT_ISCONTENTSTITLE" val="1"/>
  <p:tag name="KSO_WM_UNIT_HIGHLIGHT" val="0"/>
  <p:tag name="KSO_WM_UNIT_COMPATIBLE" val="0"/>
  <p:tag name="KSO_WM_UNIT_PRESET_TEXT" val="CONTENTS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3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392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04"/>
  <p:tag name="KSO_WM_SLIDE_SIZE" val="806*380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9*a*1"/>
  <p:tag name="KSO_WM_UNIT_CLEAR" val="1"/>
  <p:tag name="KSO_WM_UNIT_LAYERLEVEL" val="1"/>
  <p:tag name="KSO_WM_UNIT_VALUE" val="16"/>
  <p:tag name="KSO_WM_UNIT_ISCONTENTSTITLE" val="1"/>
  <p:tag name="KSO_WM_UNIT_HIGHLIGHT" val="0"/>
  <p:tag name="KSO_WM_UNIT_COMPATIBLE" val="0"/>
  <p:tag name="KSO_WM_UNIT_PRESET_TEXT" val="CONTENTS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10*a*1"/>
  <p:tag name="KSO_WM_UNIT_CLEAR" val="1"/>
  <p:tag name="KSO_WM_UNIT_LAYERLEVEL" val="1"/>
  <p:tag name="KSO_WM_UNIT_VALUE" val="16"/>
  <p:tag name="KSO_WM_UNIT_ISCONTENTSTITLE" val="1"/>
  <p:tag name="KSO_WM_UNIT_HIGHLIGHT" val="0"/>
  <p:tag name="KSO_WM_UNIT_COMPATIBLE" val="0"/>
  <p:tag name="KSO_WM_UNIT_PRESET_TEXT" val="CONTENTS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SLIDE_POSITION" val="51*171"/>
  <p:tag name="KSO_WM_SLIDE_SIZE" val="590*304"/>
  <p:tag name="KSO_WM_DIAGRAM_GROUP_CODE" val="l1-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11*a*1"/>
  <p:tag name="KSO_WM_UNIT_CLEAR" val="1"/>
  <p:tag name="KSO_WM_UNIT_LAYERLEVEL" val="1"/>
  <p:tag name="KSO_WM_UNIT_VALUE" val="16"/>
  <p:tag name="KSO_WM_UNIT_ISCONTENTSTITLE" val="1"/>
  <p:tag name="KSO_WM_UNIT_HIGHLIGHT" val="0"/>
  <p:tag name="KSO_WM_UNIT_COMPATIBLE" val="0"/>
  <p:tag name="KSO_WM_UNIT_PRESET_TEXT" val="CONTENTS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TAG_VERSION" val="1.0"/>
  <p:tag name="KSO_WM_TEMPLATE_CATEGORY" val="custom"/>
  <p:tag name="KSO_WM_TEMPLATE_INDEX" val="160392"/>
</p:tagLst>
</file>

<file path=ppt/tags/tag30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2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00"/>
  <p:tag name="KSO_WM_SLIDE_SIZE" val="811*390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14*a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14"/>
  <p:tag name="KSO_WM_SLIDE_INDEX" val="14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65*75"/>
  <p:tag name="KSO_WM_SLIDE_SIZE" val="829*424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160392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392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160392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160392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64360"/>
  <p:tag name="KSO_WM_UNIT_TYPE" val="f"/>
  <p:tag name="KSO_WM_UNIT_INDEX" val="1"/>
  <p:tag name="KSO_WM_UNIT_ID" val="custom20164360_4*f*1"/>
  <p:tag name="KSO_WM_UNIT_CLEAR" val="1"/>
  <p:tag name="KSO_WM_UNIT_LAYERLEVEL" val="1"/>
  <p:tag name="KSO_WM_UNIT_VALUE" val="195"/>
  <p:tag name="KSO_WM_UNIT_HIGHLIGHT" val="0"/>
  <p:tag name="KSO_WM_UNIT_COMPATIBLE" val="0"/>
  <p:tag name="KSO_WM_UNIT_PRESET_TEXT_INDEX" val="5"/>
  <p:tag name="KSO_WM_UNIT_PRESET_TEXT_LEN" val="357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TEMPLATE_CATEGORY" val="custom"/>
  <p:tag name="KSO_WM_TEMPLATE_INDEX" val="20164360"/>
  <p:tag name="KSO_WM_TAG_VERSION" val="1.0"/>
  <p:tag name="KSO_WM_SLIDE_ID" val="custom20164360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62"/>
  <p:tag name="KSO_WM_SLIDE_SIZE" val="828*426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4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d"/>
  <p:tag name="KSO_WM_UNIT_INDEX" val="1"/>
  <p:tag name="KSO_WM_UNIT_ID" val="custom160392_4*d*1"/>
  <p:tag name="KSO_WM_UNIT_LAYERLEVEL" val="1"/>
  <p:tag name="KSO_WM_UNIT_VALUE" val="1500*1714"/>
  <p:tag name="KSO_WM_UNIT_HIGHLIGHT" val="0"/>
  <p:tag name="KSO_WM_UNIT_COMPATIBLE" val="0"/>
  <p:tag name="KSO_WM_UNIT_CLEAR" val="0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88*62"/>
  <p:tag name="KSO_WM_SLIDE_SIZE" val="827*426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64360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18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18"/>
  <p:tag name="KSO_WM_SLIDE_INDEX" val="18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286*231"/>
  <p:tag name="KSO_WM_SLIDE_SIZE" val="385*49"/>
  <p:tag name="KSO_WM_DIAGRAM_GROUP_CODE" val="l1-3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6*a*1"/>
  <p:tag name="KSO_WM_UNIT_CLEAR" val="1"/>
  <p:tag name="KSO_WM_UNIT_LAYERLEVEL" val="1"/>
  <p:tag name="KSO_WM_UNIT_VALUE" val="16"/>
  <p:tag name="KSO_WM_UNIT_ISCONTENTSTITLE" val="1"/>
  <p:tag name="KSO_WM_UNIT_HIGHLIGHT" val="0"/>
  <p:tag name="KSO_WM_UNIT_COMPATIBLE" val="0"/>
  <p:tag name="KSO_WM_UNIT_PRESET_TEXT" val="CONTENTS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SLIDE_POSITION" val="140*248"/>
  <p:tag name="KSO_WM_SLIDE_SIZE" val="448*62"/>
  <p:tag name="KSO_WM_DIAGRAM_GROUP_CODE" val="l1-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19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19"/>
  <p:tag name="KSO_WM_SLIDE_INDEX" val="19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86*187"/>
  <p:tag name="KSO_WM_SLIDE_SIZE" val="388*185"/>
  <p:tag name="KSO_WM_DIAGRAM_GROUP_CODE" val="l1-3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i"/>
  <p:tag name="KSO_WM_UNIT_INDEX" val="1_1"/>
  <p:tag name="KSO_WM_UNIT_ID" val="custom160392_26*n_i*1_1"/>
  <p:tag name="KSO_WM_UNIT_CLEAR" val="1"/>
  <p:tag name="KSO_WM_UNIT_LAYERLEVEL" val="1_1"/>
  <p:tag name="KSO_WM_DIAGRAM_GROUP_CODE" val="n1-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TAG_VERSION" val="1.0"/>
  <p:tag name="KSO_WM_TEMPLATE_CATEGORY" val="custom"/>
  <p:tag name="KSO_WM_TEMPLATE_INDEX" val="20164360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i"/>
  <p:tag name="KSO_WM_UNIT_INDEX" val="1_2"/>
  <p:tag name="KSO_WM_UNIT_ID" val="custom160392_26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LINE_FORE_SCHEMECOLOR_INDEX" val="5"/>
  <p:tag name="KSO_WM_UNIT_LINE_FILL_TYPE" val="2"/>
  <p:tag name="KSO_WM_UNIT_USESOURCEFORMAT_APPLY" val="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h_f"/>
  <p:tag name="KSO_WM_UNIT_INDEX" val="1_2_1"/>
  <p:tag name="KSO_WM_UNIT_ID" val="custom160392_26*n_h_f*1_2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i"/>
  <p:tag name="KSO_WM_UNIT_INDEX" val="1_3"/>
  <p:tag name="KSO_WM_UNIT_ID" val="custom160392_26*n_i*1_3"/>
  <p:tag name="KSO_WM_UNIT_CLEAR" val="1"/>
  <p:tag name="KSO_WM_UNIT_LAYERLEVEL" val="1_1"/>
  <p:tag name="KSO_WM_DIAGRAM_GROUP_CODE" val="n1-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26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26"/>
  <p:tag name="KSO_WM_SLIDE_INDEX" val="26"/>
  <p:tag name="KSO_WM_SLIDE_ITEM_CNT" val="1"/>
  <p:tag name="KSO_WM_SLIDE_LAYOUT" val="a_n"/>
  <p:tag name="KSO_WM_SLIDE_LAYOUT_CNT" val="1_1"/>
  <p:tag name="KSO_WM_SLIDE_TYPE" val="text"/>
  <p:tag name="KSO_WM_BEAUTIFY_FLAG" val="#wm#"/>
  <p:tag name="KSO_WM_SLIDE_POSITION" val="152*199"/>
  <p:tag name="KSO_WM_SLIDE_SIZE" val="566*237"/>
  <p:tag name="KSO_WM_DIAGRAM_GROUP_CODE" val="n1-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i"/>
  <p:tag name="KSO_WM_UNIT_INDEX" val="1_1"/>
  <p:tag name="KSO_WM_UNIT_ID" val="custom160392_27*n_i*1_1"/>
  <p:tag name="KSO_WM_UNIT_CLEAR" val="1"/>
  <p:tag name="KSO_WM_UNIT_LAYERLEVEL" val="1_1"/>
  <p:tag name="KSO_WM_DIAGRAM_GROUP_CODE" val="n1-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i"/>
  <p:tag name="KSO_WM_UNIT_INDEX" val="1_2"/>
  <p:tag name="KSO_WM_UNIT_ID" val="custom160392_27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h_f"/>
  <p:tag name="KSO_WM_UNIT_INDEX" val="1_2_2"/>
  <p:tag name="KSO_WM_UNIT_ID" val="custom160392_27*n_h_f*1_2_2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i"/>
  <p:tag name="KSO_WM_UNIT_INDEX" val="1_3"/>
  <p:tag name="KSO_WM_UNIT_ID" val="custom160392_27*n_i*1_3"/>
  <p:tag name="KSO_WM_UNIT_CLEAR" val="1"/>
  <p:tag name="KSO_WM_UNIT_LAYERLEVEL" val="1_1"/>
  <p:tag name="KSO_WM_DIAGRAM_GROUP_CODE" val="n1-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TEMPLATE_CATEGORY" val="custom"/>
  <p:tag name="KSO_WM_TEMPLATE_INDEX" val="20164360"/>
  <p:tag name="KSO_WM_TAG_VERSION" val="1.0"/>
  <p:tag name="KSO_WM_BEAUTIFY_FLAG" val="#wm#"/>
  <p:tag name="KSO_WM_TEMPLATE_THUMBS_INDEX" val="1、4、9、12、13、16、20、27、29、37、40、45、48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i"/>
  <p:tag name="KSO_WM_UNIT_INDEX" val="1_4"/>
  <p:tag name="KSO_WM_UNIT_ID" val="custom160392_27*n_i*1_4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h_f"/>
  <p:tag name="KSO_WM_UNIT_INDEX" val="1_2_1"/>
  <p:tag name="KSO_WM_UNIT_ID" val="custom160392_27*n_h_f*1_2_1"/>
  <p:tag name="KSO_WM_UNIT_CLEAR" val="1"/>
  <p:tag name="KSO_WM_UNIT_LAYERLEVEL" val="1_1_1"/>
  <p:tag name="KSO_WM_UNIT_VALUE" val="10"/>
  <p:tag name="KSO_WM_UNIT_HIGHLIGHT" val="0"/>
  <p:tag name="KSO_WM_UNIT_COMPATIBLE" val="0"/>
  <p:tag name="KSO_WM_UNIT_PRESET_TEXT_INDEX" val="3"/>
  <p:tag name="KSO_WM_DIAGRAM_GROUP_CODE" val="n1-1"/>
  <p:tag name="KSO_WM_UNIT_PRESET_TEXT_LEN" val="17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i"/>
  <p:tag name="KSO_WM_UNIT_INDEX" val="1_5"/>
  <p:tag name="KSO_WM_UNIT_ID" val="custom160392_27*n_i*1_5"/>
  <p:tag name="KSO_WM_UNIT_CLEAR" val="1"/>
  <p:tag name="KSO_WM_UNIT_LAYERLEVEL" val="1_1"/>
  <p:tag name="KSO_WM_DIAGRAM_GROUP_CODE" val="n1-1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27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n_i"/>
  <p:tag name="KSO_WM_UNIT_INDEX" val="1_2"/>
  <p:tag name="KSO_WM_UNIT_ID" val="custom160392_27*n_i*1_2"/>
  <p:tag name="KSO_WM_UNIT_CLEAR" val="1"/>
  <p:tag name="KSO_WM_UNIT_LAYERLEVEL" val="1_1"/>
  <p:tag name="KSO_WM_DIAGRAM_GROUP_CODE" val="n1-1"/>
  <p:tag name="KSO_WM_UNIT_FILL_FORE_SCHEMECOLOR_INDEX" val="5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27"/>
  <p:tag name="KSO_WM_SLIDE_INDEX" val="27"/>
  <p:tag name="KSO_WM_SLIDE_ITEM_CNT" val="2"/>
  <p:tag name="KSO_WM_SLIDE_LAYOUT" val="a_n"/>
  <p:tag name="KSO_WM_SLIDE_LAYOUT_CNT" val="1_1"/>
  <p:tag name="KSO_WM_SLIDE_TYPE" val="text"/>
  <p:tag name="KSO_WM_BEAUTIFY_FLAG" val="#wm#"/>
  <p:tag name="KSO_WM_SLIDE_POSITION" val="152*179"/>
  <p:tag name="KSO_WM_SLIDE_SIZE" val="594*257"/>
  <p:tag name="KSO_WM_DIAGRAM_GROUP_CODE" val="n1-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27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27"/>
  <p:tag name="KSO_WM_SLIDE_INDEX" val="27"/>
  <p:tag name="KSO_WM_SLIDE_ITEM_CNT" val="2"/>
  <p:tag name="KSO_WM_SLIDE_LAYOUT" val="a_n"/>
  <p:tag name="KSO_WM_SLIDE_LAYOUT_CNT" val="1_1"/>
  <p:tag name="KSO_WM_SLIDE_TYPE" val="text"/>
  <p:tag name="KSO_WM_BEAUTIFY_FLAG" val="#wm#"/>
  <p:tag name="KSO_WM_SLIDE_POSITION" val="152*179"/>
  <p:tag name="KSO_WM_SLIDE_SIZE" val="594*257"/>
  <p:tag name="KSO_WM_DIAGRAM_GROUP_CODE" val="n1-1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160392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13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13"/>
  <p:tag name="KSO_WM_SLIDE_INDEX" val="13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15*126"/>
  <p:tag name="KSO_WM_SLIDE_SIZE" val="728*337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13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13"/>
  <p:tag name="KSO_WM_SLIDE_INDEX" val="13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15*126"/>
  <p:tag name="KSO_WM_SLIDE_SIZE" val="728*337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13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TEMPLATE_THUMBS_INDEX" val="1、9、12、14、15、19、24、29、32"/>
  <p:tag name="KSO_WM_TEMPLATE_CATEGORY" val="custom"/>
  <p:tag name="KSO_WM_TEMPLATE_INDEX" val="160392"/>
  <p:tag name="KSO_WM_TAG_VERSION" val="1.0"/>
  <p:tag name="KSO_WM_SLIDE_ID" val="custom16039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0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13"/>
  <p:tag name="KSO_WM_SLIDE_INDEX" val="13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15*126"/>
  <p:tag name="KSO_WM_SLIDE_SIZE" val="728*337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13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13"/>
  <p:tag name="KSO_WM_SLIDE_INDEX" val="13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15*126"/>
  <p:tag name="KSO_WM_SLIDE_SIZE" val="728*337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92"/>
  <p:tag name="KSO_WM_UNIT_TYPE" val="a"/>
  <p:tag name="KSO_WM_UNIT_INDEX" val="1"/>
  <p:tag name="KSO_WM_UNIT_ID" val="custom160392_13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TEMPLATE_CATEGORY" val="custom"/>
  <p:tag name="KSO_WM_TEMPLATE_INDEX" val="160392"/>
  <p:tag name="KSO_WM_TAG_VERSION" val="1.0"/>
  <p:tag name="KSO_WM_SLIDE_ID" val="custom160392_13"/>
  <p:tag name="KSO_WM_SLIDE_INDEX" val="13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15*126"/>
  <p:tag name="KSO_WM_SLIDE_SIZE" val="728*337"/>
</p:tagLst>
</file>

<file path=ppt/tags/tag97.xml><?xml version="1.0" encoding="utf-8"?>
<p:tagLst xmlns:p="http://schemas.openxmlformats.org/presentationml/2006/main">
  <p:tag name="KSO_WM_UNIT_PLACING_PICTURE_USER_VIEWPORT" val="{&quot;height&quot;:5155.848818897638,&quot;width&quot;:7502.0551181102364}"/>
</p:tagLst>
</file>

<file path=ppt/tags/tag98.xml><?xml version="1.0" encoding="utf-8"?>
<p:tagLst xmlns:p="http://schemas.openxmlformats.org/presentationml/2006/main">
  <p:tag name="KSO_WM_BEAUTIFY_FLAG" val=""/>
  <p:tag name="KSO_WM_UNIT_PLACING_PICTURE_USER_VIEWPORT" val="{&quot;height&quot;:2226,&quot;width&quot;:9549}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A000120140530A99PPBG">
  <a:themeElements>
    <a:clrScheme name="102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9D805F"/>
      </a:accent1>
      <a:accent2>
        <a:srgbClr val="A66C65"/>
      </a:accent2>
      <a:accent3>
        <a:srgbClr val="D0A976"/>
      </a:accent3>
      <a:accent4>
        <a:srgbClr val="A2D7DB"/>
      </a:accent4>
      <a:accent5>
        <a:srgbClr val="4FA0AB"/>
      </a:accent5>
      <a:accent6>
        <a:srgbClr val="CEBB2C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102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9D805F"/>
      </a:accent1>
      <a:accent2>
        <a:srgbClr val="A66C65"/>
      </a:accent2>
      <a:accent3>
        <a:srgbClr val="D0A976"/>
      </a:accent3>
      <a:accent4>
        <a:srgbClr val="A2D7DB"/>
      </a:accent4>
      <a:accent5>
        <a:srgbClr val="4FA0AB"/>
      </a:accent5>
      <a:accent6>
        <a:srgbClr val="CEBB2C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2F69"/>
      </a:accent1>
      <a:accent2>
        <a:srgbClr val="FCB534"/>
      </a:accent2>
      <a:accent3>
        <a:srgbClr val="135C41"/>
      </a:accent3>
      <a:accent4>
        <a:srgbClr val="B2C445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WPS 演示</Application>
  <PresentationFormat>宽屏</PresentationFormat>
  <Paragraphs>121</Paragraphs>
  <Slides>31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黑体</vt:lpstr>
      <vt:lpstr>Arial Narrow</vt:lpstr>
      <vt:lpstr>微软雅黑</vt:lpstr>
      <vt:lpstr>华文细黑</vt:lpstr>
      <vt:lpstr>楷体</vt:lpstr>
      <vt:lpstr>楷体_GB2312</vt:lpstr>
      <vt:lpstr>Calibri</vt:lpstr>
      <vt:lpstr>Arial Unicode MS</vt:lpstr>
      <vt:lpstr>A000120140530A99PPBG</vt:lpstr>
      <vt:lpstr>1_A000120140530A99PPBG</vt:lpstr>
      <vt:lpstr>Office 主题​​</vt:lpstr>
      <vt:lpstr>颈椎病预防保健 </vt:lpstr>
      <vt:lpstr>PowerPoint 演示文稿</vt:lpstr>
      <vt:lpstr>PowerPoint 演示文稿</vt:lpstr>
      <vt:lpstr>PowerPoint 演示文稿</vt:lpstr>
      <vt:lpstr>长时间开车</vt:lpstr>
      <vt:lpstr>PowerPoint 演示文稿</vt:lpstr>
      <vt:lpstr>PowerPoint 演示文稿</vt:lpstr>
      <vt:lpstr>PowerPoint 演示文稿</vt:lpstr>
      <vt:lpstr>在信息化飞速发展的时代，人们低头的时候多了，伏案的时候多了，随之而来的一些颈椎方面的疾病也越来越多了。</vt:lpstr>
      <vt:lpstr>PowerPoint 演示文稿</vt:lpstr>
      <vt:lpstr>什么是颈椎病</vt:lpstr>
      <vt:lpstr>PowerPoint 演示文稿</vt:lpstr>
      <vt:lpstr>PowerPoint 演示文稿</vt:lpstr>
      <vt:lpstr>颈椎病症状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玩沙包</vt:lpstr>
      <vt:lpstr>颈椎操</vt:lpstr>
      <vt:lpstr>颈椎操</vt:lpstr>
      <vt:lpstr>颈椎操</vt:lpstr>
      <vt:lpstr>颈椎操</vt:lpstr>
      <vt:lpstr>颈椎操</vt:lpstr>
      <vt:lpstr>颈椎病治疗</vt:lpstr>
      <vt:lpstr>颈椎病治疗</vt:lpstr>
      <vt:lpstr>颈椎病治疗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28</cp:revision>
  <dcterms:created xsi:type="dcterms:W3CDTF">2017-06-22T07:55:00Z</dcterms:created>
  <dcterms:modified xsi:type="dcterms:W3CDTF">2024-02-19T02:38:46Z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