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media/image24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3"/>
  </p:sldMasterIdLst>
  <p:notesMasterIdLst>
    <p:notesMasterId r:id="rId5"/>
  </p:notesMasterIdLst>
  <p:sldIdLst>
    <p:sldId id="291" r:id="rId4"/>
    <p:sldId id="276" r:id="rId6"/>
    <p:sldId id="258" r:id="rId7"/>
    <p:sldId id="292" r:id="rId8"/>
    <p:sldId id="278" r:id="rId9"/>
    <p:sldId id="266" r:id="rId10"/>
    <p:sldId id="295" r:id="rId11"/>
    <p:sldId id="294" r:id="rId12"/>
    <p:sldId id="260" r:id="rId13"/>
    <p:sldId id="296" r:id="rId14"/>
    <p:sldId id="300" r:id="rId15"/>
    <p:sldId id="297" r:id="rId16"/>
    <p:sldId id="268" r:id="rId17"/>
    <p:sldId id="298" r:id="rId18"/>
    <p:sldId id="306" r:id="rId19"/>
    <p:sldId id="299" r:id="rId20"/>
    <p:sldId id="301" r:id="rId21"/>
    <p:sldId id="308" r:id="rId22"/>
  </p:sldIdLst>
  <p:sldSz cx="12192000" cy="6858000"/>
  <p:notesSz cx="6858000" cy="9144000"/>
  <p:embeddedFontLst>
    <p:embeddedFont>
      <p:font typeface="微软雅黑" panose="020B0503020204020204" pitchFamily="34" charset="-122"/>
      <p:regular r:id="rId26"/>
    </p:embeddedFont>
    <p:embeddedFont>
      <p:font typeface="Arial Black" panose="020B0A04020102020204" charset="0"/>
      <p:bold r:id="rId27"/>
    </p:embeddedFont>
    <p:embeddedFont>
      <p:font typeface="等线" panose="02010600030101010101" charset="-122"/>
      <p:regular r:id="rId28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AE43"/>
    <a:srgbClr val="EDBC65"/>
    <a:srgbClr val="ACBCD3"/>
    <a:srgbClr val="255D8F"/>
    <a:srgbClr val="9AB1CD"/>
    <a:srgbClr val="D6E4ED"/>
    <a:srgbClr val="98B0DB"/>
    <a:srgbClr val="DFB13D"/>
    <a:srgbClr val="1F4E79"/>
    <a:srgbClr val="A8BE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95" autoAdjust="0"/>
    <p:restoredTop sz="94434" autoAdjust="0"/>
  </p:normalViewPr>
  <p:slideViewPr>
    <p:cSldViewPr snapToGrid="0" showGuides="1">
      <p:cViewPr varScale="1">
        <p:scale>
          <a:sx n="109" d="100"/>
          <a:sy n="109" d="100"/>
        </p:scale>
        <p:origin x="78" y="78"/>
      </p:cViewPr>
      <p:guideLst>
        <p:guide orient="horz" pos="220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8" Type="http://schemas.openxmlformats.org/officeDocument/2006/relationships/font" Target="fonts/font3.fntdata"/><Relationship Id="rId27" Type="http://schemas.openxmlformats.org/officeDocument/2006/relationships/font" Target="fonts/font2.fntdata"/><Relationship Id="rId26" Type="http://schemas.openxmlformats.org/officeDocument/2006/relationships/font" Target="fonts/font1.fntdata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DFE432-6270-47A7-847A-3BD3FDBD8C8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5C99AB-A938-4B03-BD13-96093DAA8B1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5C99AB-A938-4B03-BD13-96093DAA8B1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5C99AB-A938-4B03-BD13-96093DAA8B1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5C99AB-A938-4B03-BD13-96093DAA8B1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5C99AB-A938-4B03-BD13-96093DAA8B1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5C99AB-A938-4B03-BD13-96093DAA8B1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5C99AB-A938-4B03-BD13-96093DAA8B1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5C99AB-A938-4B03-BD13-96093DAA8B1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5C99AB-A938-4B03-BD13-96093DAA8B1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与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穿白色衣服的人&#10;&#10;描述已自动生成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1" r="1518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1" y="4724400"/>
            <a:ext cx="12191999" cy="21336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图片包含 游戏机&#10;&#10;描述已自动生成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409" y="3334801"/>
            <a:ext cx="2333972" cy="2333972"/>
          </a:xfrm>
          <a:prstGeom prst="rect">
            <a:avLst/>
          </a:prstGeom>
        </p:spPr>
      </p:pic>
      <p:pic>
        <p:nvPicPr>
          <p:cNvPr id="5" name="图片 4" descr="图片包含 游戏机&#10;&#10;描述已自动生成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85490" y="3962030"/>
            <a:ext cx="2333972" cy="2333972"/>
          </a:xfrm>
          <a:prstGeom prst="rect">
            <a:avLst/>
          </a:prstGeom>
        </p:spPr>
      </p:pic>
      <p:pic>
        <p:nvPicPr>
          <p:cNvPr id="6" name="图片 5" descr="图片包含 游戏机&#10;&#10;描述已自动生成"/>
          <p:cNvPicPr>
            <a:picLocks noChangeAspect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218504" y="5491822"/>
            <a:ext cx="2333972" cy="2333972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7E49-4202-4010-9CDE-18E87C44CB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3FC22-4EA5-4E12-9542-52EABB823E53}" type="slidenum">
              <a:rPr lang="zh-CN" altLang="en-US" smtClean="0"/>
            </a:fld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3"/>
          </p:nvPr>
        </p:nvSpPr>
        <p:spPr>
          <a:xfrm>
            <a:off x="4818062" y="1279632"/>
            <a:ext cx="4219575" cy="2797054"/>
          </a:xfrm>
          <a:custGeom>
            <a:avLst/>
            <a:gdLst>
              <a:gd name="connsiteX0" fmla="*/ 0 w 4219575"/>
              <a:gd name="connsiteY0" fmla="*/ 0 h 2797054"/>
              <a:gd name="connsiteX1" fmla="*/ 4219575 w 4219575"/>
              <a:gd name="connsiteY1" fmla="*/ 0 h 2797054"/>
              <a:gd name="connsiteX2" fmla="*/ 4219575 w 4219575"/>
              <a:gd name="connsiteY2" fmla="*/ 1398527 h 2797054"/>
              <a:gd name="connsiteX3" fmla="*/ 2109786 w 4219575"/>
              <a:gd name="connsiteY3" fmla="*/ 1398527 h 2797054"/>
              <a:gd name="connsiteX4" fmla="*/ 2109786 w 4219575"/>
              <a:gd name="connsiteY4" fmla="*/ 2797054 h 2797054"/>
              <a:gd name="connsiteX5" fmla="*/ 0 w 4219575"/>
              <a:gd name="connsiteY5" fmla="*/ 2797054 h 2797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19575" h="2797054">
                <a:moveTo>
                  <a:pt x="0" y="0"/>
                </a:moveTo>
                <a:lnTo>
                  <a:pt x="4219575" y="0"/>
                </a:lnTo>
                <a:lnTo>
                  <a:pt x="4219575" y="1398527"/>
                </a:lnTo>
                <a:lnTo>
                  <a:pt x="2109786" y="1398527"/>
                </a:lnTo>
                <a:lnTo>
                  <a:pt x="2109786" y="2797054"/>
                </a:lnTo>
                <a:lnTo>
                  <a:pt x="0" y="279705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zh-CN" altLang="en-US" dirty="0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4"/>
          </p:nvPr>
        </p:nvSpPr>
        <p:spPr>
          <a:xfrm>
            <a:off x="7061200" y="2801984"/>
            <a:ext cx="4219575" cy="2797054"/>
          </a:xfrm>
          <a:custGeom>
            <a:avLst/>
            <a:gdLst>
              <a:gd name="connsiteX0" fmla="*/ 2109787 w 4219575"/>
              <a:gd name="connsiteY0" fmla="*/ 0 h 2797054"/>
              <a:gd name="connsiteX1" fmla="*/ 4219575 w 4219575"/>
              <a:gd name="connsiteY1" fmla="*/ 0 h 2797054"/>
              <a:gd name="connsiteX2" fmla="*/ 4219575 w 4219575"/>
              <a:gd name="connsiteY2" fmla="*/ 2797054 h 2797054"/>
              <a:gd name="connsiteX3" fmla="*/ 0 w 4219575"/>
              <a:gd name="connsiteY3" fmla="*/ 2797054 h 2797054"/>
              <a:gd name="connsiteX4" fmla="*/ 0 w 4219575"/>
              <a:gd name="connsiteY4" fmla="*/ 1398527 h 2797054"/>
              <a:gd name="connsiteX5" fmla="*/ 2109787 w 4219575"/>
              <a:gd name="connsiteY5" fmla="*/ 1398527 h 2797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19575" h="2797054">
                <a:moveTo>
                  <a:pt x="2109787" y="0"/>
                </a:moveTo>
                <a:lnTo>
                  <a:pt x="4219575" y="0"/>
                </a:lnTo>
                <a:lnTo>
                  <a:pt x="4219575" y="2797054"/>
                </a:lnTo>
                <a:lnTo>
                  <a:pt x="0" y="2797054"/>
                </a:lnTo>
                <a:lnTo>
                  <a:pt x="0" y="1398527"/>
                </a:lnTo>
                <a:lnTo>
                  <a:pt x="2109787" y="139852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zh-CN" altLang="en-US" dirty="0"/>
          </a:p>
        </p:txBody>
      </p:sp>
      <p:sp>
        <p:nvSpPr>
          <p:cNvPr id="7" name="任意多边形: 形状 6"/>
          <p:cNvSpPr/>
          <p:nvPr userDrawn="1"/>
        </p:nvSpPr>
        <p:spPr>
          <a:xfrm>
            <a:off x="0" y="0"/>
            <a:ext cx="12191999" cy="581025"/>
          </a:xfrm>
          <a:custGeom>
            <a:avLst/>
            <a:gdLst>
              <a:gd name="connsiteX0" fmla="*/ 0 w 12191999"/>
              <a:gd name="connsiteY0" fmla="*/ 0 h 581025"/>
              <a:gd name="connsiteX1" fmla="*/ 12191999 w 12191999"/>
              <a:gd name="connsiteY1" fmla="*/ 0 h 581025"/>
              <a:gd name="connsiteX2" fmla="*/ 12191999 w 12191999"/>
              <a:gd name="connsiteY2" fmla="*/ 309562 h 581025"/>
              <a:gd name="connsiteX3" fmla="*/ 6618711 w 12191999"/>
              <a:gd name="connsiteY3" fmla="*/ 309562 h 581025"/>
              <a:gd name="connsiteX4" fmla="*/ 6425169 w 12191999"/>
              <a:gd name="connsiteY4" fmla="*/ 581025 h 581025"/>
              <a:gd name="connsiteX5" fmla="*/ 0 w 12191999"/>
              <a:gd name="connsiteY5" fmla="*/ 581025 h 58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581025">
                <a:moveTo>
                  <a:pt x="0" y="0"/>
                </a:moveTo>
                <a:lnTo>
                  <a:pt x="12191999" y="0"/>
                </a:lnTo>
                <a:lnTo>
                  <a:pt x="12191999" y="309562"/>
                </a:lnTo>
                <a:lnTo>
                  <a:pt x="6618711" y="309562"/>
                </a:lnTo>
                <a:lnTo>
                  <a:pt x="6425169" y="581025"/>
                </a:lnTo>
                <a:lnTo>
                  <a:pt x="0" y="581025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任意多边形: 形状 7"/>
          <p:cNvSpPr/>
          <p:nvPr userDrawn="1"/>
        </p:nvSpPr>
        <p:spPr>
          <a:xfrm>
            <a:off x="6615113" y="201562"/>
            <a:ext cx="5576886" cy="108000"/>
          </a:xfrm>
          <a:custGeom>
            <a:avLst/>
            <a:gdLst>
              <a:gd name="connsiteX0" fmla="*/ 73767 w 5534308"/>
              <a:gd name="connsiteY0" fmla="*/ 0 h 108000"/>
              <a:gd name="connsiteX1" fmla="*/ 5534308 w 5534308"/>
              <a:gd name="connsiteY1" fmla="*/ 0 h 108000"/>
              <a:gd name="connsiteX2" fmla="*/ 5534308 w 5534308"/>
              <a:gd name="connsiteY2" fmla="*/ 108000 h 108000"/>
              <a:gd name="connsiteX3" fmla="*/ 0 w 5534308"/>
              <a:gd name="connsiteY3" fmla="*/ 108000 h 1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34308" h="108000">
                <a:moveTo>
                  <a:pt x="73767" y="0"/>
                </a:moveTo>
                <a:lnTo>
                  <a:pt x="5534308" y="0"/>
                </a:lnTo>
                <a:lnTo>
                  <a:pt x="5534308" y="108000"/>
                </a:lnTo>
                <a:lnTo>
                  <a:pt x="0" y="1080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等腰三角形 10"/>
          <p:cNvSpPr/>
          <p:nvPr userDrawn="1"/>
        </p:nvSpPr>
        <p:spPr>
          <a:xfrm rot="5400000">
            <a:off x="230189" y="222911"/>
            <a:ext cx="171450" cy="147802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7E49-4202-4010-9CDE-18E87C44CB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3FC22-4EA5-4E12-9542-52EABB823E53}" type="slidenum">
              <a:rPr lang="zh-CN" altLang="en-US" smtClean="0"/>
            </a:fld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3"/>
          </p:nvPr>
        </p:nvSpPr>
        <p:spPr>
          <a:xfrm>
            <a:off x="1061448" y="1156830"/>
            <a:ext cx="5191306" cy="46543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endParaRPr lang="zh-CN" altLang="en-US" dirty="0"/>
          </a:p>
        </p:txBody>
      </p:sp>
      <p:sp>
        <p:nvSpPr>
          <p:cNvPr id="6" name="图片占位符 6"/>
          <p:cNvSpPr>
            <a:spLocks noGrp="1"/>
          </p:cNvSpPr>
          <p:nvPr>
            <p:ph type="pic" sz="quarter" idx="14"/>
          </p:nvPr>
        </p:nvSpPr>
        <p:spPr>
          <a:xfrm>
            <a:off x="8849672" y="3556406"/>
            <a:ext cx="2254753" cy="22547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endParaRPr lang="zh-CN" altLang="en-US" dirty="0"/>
          </a:p>
        </p:txBody>
      </p:sp>
      <p:sp>
        <p:nvSpPr>
          <p:cNvPr id="8" name="图片占位符 6"/>
          <p:cNvSpPr>
            <a:spLocks noGrp="1"/>
          </p:cNvSpPr>
          <p:nvPr>
            <p:ph type="pic" sz="quarter" idx="15"/>
          </p:nvPr>
        </p:nvSpPr>
        <p:spPr>
          <a:xfrm>
            <a:off x="6439192" y="1156830"/>
            <a:ext cx="2254753" cy="22547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endParaRPr lang="zh-CN" altLang="en-US" dirty="0"/>
          </a:p>
        </p:txBody>
      </p:sp>
      <p:sp>
        <p:nvSpPr>
          <p:cNvPr id="9" name="任意多边形: 形状 8"/>
          <p:cNvSpPr/>
          <p:nvPr userDrawn="1"/>
        </p:nvSpPr>
        <p:spPr>
          <a:xfrm>
            <a:off x="0" y="0"/>
            <a:ext cx="12191999" cy="581025"/>
          </a:xfrm>
          <a:custGeom>
            <a:avLst/>
            <a:gdLst>
              <a:gd name="connsiteX0" fmla="*/ 0 w 12191999"/>
              <a:gd name="connsiteY0" fmla="*/ 0 h 581025"/>
              <a:gd name="connsiteX1" fmla="*/ 12191999 w 12191999"/>
              <a:gd name="connsiteY1" fmla="*/ 0 h 581025"/>
              <a:gd name="connsiteX2" fmla="*/ 12191999 w 12191999"/>
              <a:gd name="connsiteY2" fmla="*/ 309562 h 581025"/>
              <a:gd name="connsiteX3" fmla="*/ 6618711 w 12191999"/>
              <a:gd name="connsiteY3" fmla="*/ 309562 h 581025"/>
              <a:gd name="connsiteX4" fmla="*/ 6425169 w 12191999"/>
              <a:gd name="connsiteY4" fmla="*/ 581025 h 581025"/>
              <a:gd name="connsiteX5" fmla="*/ 0 w 12191999"/>
              <a:gd name="connsiteY5" fmla="*/ 581025 h 58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581025">
                <a:moveTo>
                  <a:pt x="0" y="0"/>
                </a:moveTo>
                <a:lnTo>
                  <a:pt x="12191999" y="0"/>
                </a:lnTo>
                <a:lnTo>
                  <a:pt x="12191999" y="309562"/>
                </a:lnTo>
                <a:lnTo>
                  <a:pt x="6618711" y="309562"/>
                </a:lnTo>
                <a:lnTo>
                  <a:pt x="6425169" y="581025"/>
                </a:lnTo>
                <a:lnTo>
                  <a:pt x="0" y="581025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任意多边形: 形状 9"/>
          <p:cNvSpPr/>
          <p:nvPr userDrawn="1"/>
        </p:nvSpPr>
        <p:spPr>
          <a:xfrm>
            <a:off x="6615113" y="201562"/>
            <a:ext cx="5576886" cy="108000"/>
          </a:xfrm>
          <a:custGeom>
            <a:avLst/>
            <a:gdLst>
              <a:gd name="connsiteX0" fmla="*/ 73767 w 5534308"/>
              <a:gd name="connsiteY0" fmla="*/ 0 h 108000"/>
              <a:gd name="connsiteX1" fmla="*/ 5534308 w 5534308"/>
              <a:gd name="connsiteY1" fmla="*/ 0 h 108000"/>
              <a:gd name="connsiteX2" fmla="*/ 5534308 w 5534308"/>
              <a:gd name="connsiteY2" fmla="*/ 108000 h 108000"/>
              <a:gd name="connsiteX3" fmla="*/ 0 w 5534308"/>
              <a:gd name="connsiteY3" fmla="*/ 108000 h 1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34308" h="108000">
                <a:moveTo>
                  <a:pt x="73767" y="0"/>
                </a:moveTo>
                <a:lnTo>
                  <a:pt x="5534308" y="0"/>
                </a:lnTo>
                <a:lnTo>
                  <a:pt x="5534308" y="108000"/>
                </a:lnTo>
                <a:lnTo>
                  <a:pt x="0" y="1080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等腰三角形 10"/>
          <p:cNvSpPr/>
          <p:nvPr userDrawn="1"/>
        </p:nvSpPr>
        <p:spPr>
          <a:xfrm rot="5400000">
            <a:off x="230189" y="222911"/>
            <a:ext cx="171450" cy="147802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7E49-4202-4010-9CDE-18E87C44CB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3FC22-4EA5-4E12-9542-52EABB823E53}" type="slidenum">
              <a:rPr lang="zh-CN" altLang="en-US" smtClean="0"/>
            </a:fld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3"/>
          </p:nvPr>
        </p:nvSpPr>
        <p:spPr>
          <a:xfrm>
            <a:off x="919934" y="1097138"/>
            <a:ext cx="2304000" cy="2304000"/>
          </a:xfrm>
          <a:custGeom>
            <a:avLst/>
            <a:gdLst>
              <a:gd name="connsiteX0" fmla="*/ 0 w 1080000"/>
              <a:gd name="connsiteY0" fmla="*/ 0 h 720000"/>
              <a:gd name="connsiteX1" fmla="*/ 1080000 w 1080000"/>
              <a:gd name="connsiteY1" fmla="*/ 0 h 720000"/>
              <a:gd name="connsiteX2" fmla="*/ 1080000 w 1080000"/>
              <a:gd name="connsiteY2" fmla="*/ 720000 h 720000"/>
              <a:gd name="connsiteX3" fmla="*/ 0 w 108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0000" h="720000">
                <a:moveTo>
                  <a:pt x="0" y="0"/>
                </a:moveTo>
                <a:lnTo>
                  <a:pt x="1080000" y="0"/>
                </a:lnTo>
                <a:lnTo>
                  <a:pt x="1080000" y="720000"/>
                </a:lnTo>
                <a:lnTo>
                  <a:pt x="0" y="720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zh-CN" altLang="en-US" dirty="0"/>
          </a:p>
        </p:txBody>
      </p:sp>
      <p:sp>
        <p:nvSpPr>
          <p:cNvPr id="9" name="图片占位符 9"/>
          <p:cNvSpPr>
            <a:spLocks noGrp="1"/>
          </p:cNvSpPr>
          <p:nvPr>
            <p:ph type="pic" sz="quarter" idx="14"/>
          </p:nvPr>
        </p:nvSpPr>
        <p:spPr>
          <a:xfrm>
            <a:off x="919934" y="3571760"/>
            <a:ext cx="2304000" cy="2304000"/>
          </a:xfrm>
          <a:custGeom>
            <a:avLst/>
            <a:gdLst>
              <a:gd name="connsiteX0" fmla="*/ 0 w 1080000"/>
              <a:gd name="connsiteY0" fmla="*/ 0 h 720000"/>
              <a:gd name="connsiteX1" fmla="*/ 1080000 w 1080000"/>
              <a:gd name="connsiteY1" fmla="*/ 0 h 720000"/>
              <a:gd name="connsiteX2" fmla="*/ 1080000 w 1080000"/>
              <a:gd name="connsiteY2" fmla="*/ 720000 h 720000"/>
              <a:gd name="connsiteX3" fmla="*/ 0 w 108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0000" h="720000">
                <a:moveTo>
                  <a:pt x="0" y="0"/>
                </a:moveTo>
                <a:lnTo>
                  <a:pt x="1080000" y="0"/>
                </a:lnTo>
                <a:lnTo>
                  <a:pt x="1080000" y="720000"/>
                </a:lnTo>
                <a:lnTo>
                  <a:pt x="0" y="720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zh-CN" altLang="en-US" dirty="0"/>
          </a:p>
        </p:txBody>
      </p:sp>
      <p:sp>
        <p:nvSpPr>
          <p:cNvPr id="14" name="图片占位符 9"/>
          <p:cNvSpPr>
            <a:spLocks noGrp="1"/>
          </p:cNvSpPr>
          <p:nvPr>
            <p:ph type="pic" sz="quarter" idx="15"/>
          </p:nvPr>
        </p:nvSpPr>
        <p:spPr>
          <a:xfrm>
            <a:off x="3397523" y="1097138"/>
            <a:ext cx="2304000" cy="2304000"/>
          </a:xfrm>
          <a:custGeom>
            <a:avLst/>
            <a:gdLst>
              <a:gd name="connsiteX0" fmla="*/ 0 w 1080000"/>
              <a:gd name="connsiteY0" fmla="*/ 0 h 720000"/>
              <a:gd name="connsiteX1" fmla="*/ 1080000 w 1080000"/>
              <a:gd name="connsiteY1" fmla="*/ 0 h 720000"/>
              <a:gd name="connsiteX2" fmla="*/ 1080000 w 1080000"/>
              <a:gd name="connsiteY2" fmla="*/ 720000 h 720000"/>
              <a:gd name="connsiteX3" fmla="*/ 0 w 108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0000" h="720000">
                <a:moveTo>
                  <a:pt x="0" y="0"/>
                </a:moveTo>
                <a:lnTo>
                  <a:pt x="1080000" y="0"/>
                </a:lnTo>
                <a:lnTo>
                  <a:pt x="1080000" y="720000"/>
                </a:lnTo>
                <a:lnTo>
                  <a:pt x="0" y="720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zh-CN" altLang="en-US" dirty="0"/>
          </a:p>
        </p:txBody>
      </p:sp>
      <p:sp>
        <p:nvSpPr>
          <p:cNvPr id="15" name="图片占位符 9"/>
          <p:cNvSpPr>
            <a:spLocks noGrp="1"/>
          </p:cNvSpPr>
          <p:nvPr>
            <p:ph type="pic" sz="quarter" idx="16"/>
          </p:nvPr>
        </p:nvSpPr>
        <p:spPr>
          <a:xfrm>
            <a:off x="3397523" y="3571760"/>
            <a:ext cx="2304000" cy="2304000"/>
          </a:xfrm>
          <a:custGeom>
            <a:avLst/>
            <a:gdLst>
              <a:gd name="connsiteX0" fmla="*/ 0 w 1080000"/>
              <a:gd name="connsiteY0" fmla="*/ 0 h 720000"/>
              <a:gd name="connsiteX1" fmla="*/ 1080000 w 1080000"/>
              <a:gd name="connsiteY1" fmla="*/ 0 h 720000"/>
              <a:gd name="connsiteX2" fmla="*/ 1080000 w 1080000"/>
              <a:gd name="connsiteY2" fmla="*/ 720000 h 720000"/>
              <a:gd name="connsiteX3" fmla="*/ 0 w 108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0000" h="720000">
                <a:moveTo>
                  <a:pt x="0" y="0"/>
                </a:moveTo>
                <a:lnTo>
                  <a:pt x="1080000" y="0"/>
                </a:lnTo>
                <a:lnTo>
                  <a:pt x="1080000" y="720000"/>
                </a:lnTo>
                <a:lnTo>
                  <a:pt x="0" y="720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zh-CN" altLang="en-US" dirty="0"/>
          </a:p>
        </p:txBody>
      </p:sp>
      <p:sp>
        <p:nvSpPr>
          <p:cNvPr id="11" name="任意多边形: 形状 10"/>
          <p:cNvSpPr/>
          <p:nvPr userDrawn="1"/>
        </p:nvSpPr>
        <p:spPr>
          <a:xfrm>
            <a:off x="0" y="0"/>
            <a:ext cx="12191999" cy="581025"/>
          </a:xfrm>
          <a:custGeom>
            <a:avLst/>
            <a:gdLst>
              <a:gd name="connsiteX0" fmla="*/ 0 w 12191999"/>
              <a:gd name="connsiteY0" fmla="*/ 0 h 581025"/>
              <a:gd name="connsiteX1" fmla="*/ 12191999 w 12191999"/>
              <a:gd name="connsiteY1" fmla="*/ 0 h 581025"/>
              <a:gd name="connsiteX2" fmla="*/ 12191999 w 12191999"/>
              <a:gd name="connsiteY2" fmla="*/ 309562 h 581025"/>
              <a:gd name="connsiteX3" fmla="*/ 6618711 w 12191999"/>
              <a:gd name="connsiteY3" fmla="*/ 309562 h 581025"/>
              <a:gd name="connsiteX4" fmla="*/ 6425169 w 12191999"/>
              <a:gd name="connsiteY4" fmla="*/ 581025 h 581025"/>
              <a:gd name="connsiteX5" fmla="*/ 0 w 12191999"/>
              <a:gd name="connsiteY5" fmla="*/ 581025 h 58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581025">
                <a:moveTo>
                  <a:pt x="0" y="0"/>
                </a:moveTo>
                <a:lnTo>
                  <a:pt x="12191999" y="0"/>
                </a:lnTo>
                <a:lnTo>
                  <a:pt x="12191999" y="309562"/>
                </a:lnTo>
                <a:lnTo>
                  <a:pt x="6618711" y="309562"/>
                </a:lnTo>
                <a:lnTo>
                  <a:pt x="6425169" y="581025"/>
                </a:lnTo>
                <a:lnTo>
                  <a:pt x="0" y="581025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任意多边形: 形状 11"/>
          <p:cNvSpPr/>
          <p:nvPr userDrawn="1"/>
        </p:nvSpPr>
        <p:spPr>
          <a:xfrm>
            <a:off x="6615113" y="201562"/>
            <a:ext cx="5576886" cy="108000"/>
          </a:xfrm>
          <a:custGeom>
            <a:avLst/>
            <a:gdLst>
              <a:gd name="connsiteX0" fmla="*/ 73767 w 5534308"/>
              <a:gd name="connsiteY0" fmla="*/ 0 h 108000"/>
              <a:gd name="connsiteX1" fmla="*/ 5534308 w 5534308"/>
              <a:gd name="connsiteY1" fmla="*/ 0 h 108000"/>
              <a:gd name="connsiteX2" fmla="*/ 5534308 w 5534308"/>
              <a:gd name="connsiteY2" fmla="*/ 108000 h 108000"/>
              <a:gd name="connsiteX3" fmla="*/ 0 w 5534308"/>
              <a:gd name="connsiteY3" fmla="*/ 108000 h 1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34308" h="108000">
                <a:moveTo>
                  <a:pt x="73767" y="0"/>
                </a:moveTo>
                <a:lnTo>
                  <a:pt x="5534308" y="0"/>
                </a:lnTo>
                <a:lnTo>
                  <a:pt x="5534308" y="108000"/>
                </a:lnTo>
                <a:lnTo>
                  <a:pt x="0" y="1080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230189" y="222911"/>
            <a:ext cx="171450" cy="147802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 userDrawn="1"/>
        </p:nvSpPr>
        <p:spPr>
          <a:xfrm>
            <a:off x="5362467" y="3984040"/>
            <a:ext cx="14670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MB-186-200801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 userDrawn="1"/>
        </p:nvSpPr>
        <p:spPr>
          <a:xfrm>
            <a:off x="3003645" y="2252024"/>
            <a:ext cx="61847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6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模板使用手册</a:t>
            </a:r>
            <a:endParaRPr lang="zh-CN" altLang="en-US" sz="6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 userDrawn="1"/>
        </p:nvSpPr>
        <p:spPr>
          <a:xfrm>
            <a:off x="4641112" y="3643551"/>
            <a:ext cx="2909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 简易图文版 ）</a:t>
            </a:r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606000" y="312961"/>
            <a:ext cx="3683060" cy="400110"/>
          </a:xfrm>
          <a:prstGeom prst="rect">
            <a:avLst/>
          </a:prstGeom>
          <a:noFill/>
          <a:ln>
            <a:noFill/>
          </a:ln>
        </p:spPr>
        <p:txBody>
          <a:bodyPr wrap="none" lIns="0" rtlCol="0">
            <a:spAutoFit/>
          </a:bodyPr>
          <a:lstStyle/>
          <a:p>
            <a:pPr algn="l"/>
            <a:r>
              <a:rPr lang="zh-CN" altLang="en-US" sz="2000" dirty="0">
                <a:solidFill>
                  <a:srgbClr val="11111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模板使用帮助：替换与调整图片</a:t>
            </a:r>
            <a:endParaRPr lang="zh-CN" altLang="en-US" sz="2000" dirty="0">
              <a:solidFill>
                <a:srgbClr val="11111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606000" y="764481"/>
            <a:ext cx="10980000" cy="0"/>
          </a:xfrm>
          <a:prstGeom prst="line">
            <a:avLst/>
          </a:prstGeom>
          <a:ln w="19050">
            <a:solidFill>
              <a:srgbClr val="7B7B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 userDrawn="1"/>
        </p:nvSpPr>
        <p:spPr>
          <a:xfrm>
            <a:off x="614626" y="1166711"/>
            <a:ext cx="1528624" cy="307777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zh-CN" altLang="en-US" sz="1400" dirty="0">
                <a:solidFill>
                  <a:srgbClr val="11111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替换图片方法一：</a:t>
            </a:r>
            <a:endParaRPr lang="en-US" altLang="zh-CN" sz="1400" dirty="0">
              <a:solidFill>
                <a:srgbClr val="11111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 userDrawn="1"/>
        </p:nvSpPr>
        <p:spPr>
          <a:xfrm>
            <a:off x="614626" y="1535413"/>
            <a:ext cx="3498282" cy="61369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选中需替换图片，点击“图片格式”选项卡中“更改图片”按钮，选择一种图片来源，完成替换。</a:t>
            </a:r>
            <a:endParaRPr lang="en-US" altLang="zh-CN" sz="1200" dirty="0">
              <a:solidFill>
                <a:srgbClr val="77777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 userDrawn="1"/>
        </p:nvSpPr>
        <p:spPr>
          <a:xfrm>
            <a:off x="614626" y="4459871"/>
            <a:ext cx="1528624" cy="307777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zh-CN" altLang="en-US" sz="1400" dirty="0">
                <a:solidFill>
                  <a:srgbClr val="11111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替换图片方法二：</a:t>
            </a:r>
            <a:endParaRPr lang="en-US" altLang="zh-CN" sz="1400" dirty="0">
              <a:solidFill>
                <a:srgbClr val="11111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614624" y="4822553"/>
            <a:ext cx="1803825" cy="116769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选中需替换图片，点击键盘</a:t>
            </a:r>
            <a:r>
              <a:rPr lang="en-US" altLang="zh-CN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Delete</a:t>
            </a:r>
            <a:r>
              <a: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键，删除图片。</a:t>
            </a:r>
            <a:endParaRPr lang="en-US" altLang="zh-CN" sz="1200" dirty="0">
              <a:solidFill>
                <a:srgbClr val="77777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点击图标，打开对话框，选择图片，完成替换。</a:t>
            </a:r>
            <a:endParaRPr lang="en-US" altLang="zh-CN" sz="1200" dirty="0">
              <a:solidFill>
                <a:srgbClr val="77777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09495" y="4822553"/>
            <a:ext cx="2099100" cy="1446880"/>
          </a:xfrm>
          <a:prstGeom prst="rect">
            <a:avLst/>
          </a:prstGeom>
        </p:spPr>
      </p:pic>
      <p:sp>
        <p:nvSpPr>
          <p:cNvPr id="17" name="文本框 16"/>
          <p:cNvSpPr txBox="1"/>
          <p:nvPr userDrawn="1"/>
        </p:nvSpPr>
        <p:spPr>
          <a:xfrm>
            <a:off x="5110426" y="1172480"/>
            <a:ext cx="1349087" cy="307777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zh-CN" altLang="en-US" sz="1400" dirty="0">
                <a:solidFill>
                  <a:srgbClr val="11111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修改图片大小：</a:t>
            </a:r>
            <a:endParaRPr lang="en-US" altLang="zh-CN" sz="1400" dirty="0">
              <a:solidFill>
                <a:srgbClr val="11111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 userDrawn="1"/>
        </p:nvSpPr>
        <p:spPr>
          <a:xfrm>
            <a:off x="5110426" y="1541182"/>
            <a:ext cx="2576249" cy="890693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替换图片后，点击拖动图片周围控制柄，可随意修改图片大小，按住</a:t>
            </a:r>
            <a:r>
              <a:rPr lang="en-US" altLang="zh-CN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shift</a:t>
            </a:r>
            <a:r>
              <a: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键，等比例调整大小。</a:t>
            </a:r>
            <a:endParaRPr lang="en-US" altLang="zh-CN" sz="1200" dirty="0">
              <a:solidFill>
                <a:srgbClr val="77777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 userDrawn="1"/>
        </p:nvSpPr>
        <p:spPr>
          <a:xfrm>
            <a:off x="5110426" y="2801986"/>
            <a:ext cx="1708160" cy="307777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zh-CN" altLang="en-US" sz="1400" dirty="0">
                <a:solidFill>
                  <a:srgbClr val="11111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修改图片显示区域：</a:t>
            </a:r>
            <a:endParaRPr lang="en-US" altLang="zh-CN" sz="1400" dirty="0">
              <a:solidFill>
                <a:srgbClr val="11111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 userDrawn="1"/>
        </p:nvSpPr>
        <p:spPr>
          <a:xfrm>
            <a:off x="5110426" y="3170688"/>
            <a:ext cx="2576249" cy="890693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替换图片后，会根据预设尺寸对图片进行裁切，如需修改，请点击“图片格式”选项卡中的“裁剪”按钮。</a:t>
            </a:r>
            <a:endParaRPr lang="en-US" altLang="zh-CN" sz="1200" dirty="0">
              <a:solidFill>
                <a:srgbClr val="77777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79431" y="4297947"/>
            <a:ext cx="438150" cy="676275"/>
          </a:xfrm>
          <a:prstGeom prst="rect">
            <a:avLst/>
          </a:prstGeom>
        </p:spPr>
      </p:pic>
      <p:sp>
        <p:nvSpPr>
          <p:cNvPr id="23" name="文本框 22"/>
          <p:cNvSpPr txBox="1"/>
          <p:nvPr userDrawn="1"/>
        </p:nvSpPr>
        <p:spPr>
          <a:xfrm>
            <a:off x="8234626" y="3170688"/>
            <a:ext cx="3351372" cy="890693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点击拖动图片周围白色控制点，调整图片大小。鼠标放置在图片上，显示四向箭头，点击拖动调整图片显示区域。在空白处点击，完成修改。</a:t>
            </a:r>
            <a:endParaRPr lang="en-US" altLang="zh-CN" sz="1200" dirty="0">
              <a:solidFill>
                <a:srgbClr val="77777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29587" y="4210429"/>
            <a:ext cx="2581275" cy="196215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976211" y="4297947"/>
            <a:ext cx="819150" cy="323850"/>
          </a:xfrm>
          <a:prstGeom prst="rect">
            <a:avLst/>
          </a:prstGeom>
        </p:spPr>
      </p:pic>
      <p:sp>
        <p:nvSpPr>
          <p:cNvPr id="26" name="箭头: 右 25"/>
          <p:cNvSpPr/>
          <p:nvPr userDrawn="1"/>
        </p:nvSpPr>
        <p:spPr>
          <a:xfrm>
            <a:off x="5931393" y="4360731"/>
            <a:ext cx="329214" cy="198281"/>
          </a:xfrm>
          <a:prstGeom prst="rightArrow">
            <a:avLst>
              <a:gd name="adj1" fmla="val 18776"/>
              <a:gd name="adj2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06000" y="2300084"/>
            <a:ext cx="1685925" cy="1847850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606000" y="764481"/>
            <a:ext cx="10980000" cy="0"/>
          </a:xfrm>
          <a:prstGeom prst="line">
            <a:avLst/>
          </a:prstGeom>
          <a:ln w="19050">
            <a:solidFill>
              <a:srgbClr val="7B7B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 userDrawn="1"/>
        </p:nvSpPr>
        <p:spPr>
          <a:xfrm>
            <a:off x="614886" y="1158022"/>
            <a:ext cx="3626314" cy="36933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</a:t>
            </a:r>
            <a:r>
              <a:rPr lang="zh-CN" altLang="en-US" sz="120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选项卡 → 变体 → 颜色 → 自定义</a:t>
            </a:r>
            <a:r>
              <a: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颜色</a:t>
            </a:r>
            <a:endParaRPr lang="en-US" altLang="zh-CN" sz="1200" dirty="0">
              <a:solidFill>
                <a:srgbClr val="77777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624411" y="1723072"/>
            <a:ext cx="4663132" cy="1953578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/>
        </p:nvSpPr>
        <p:spPr>
          <a:xfrm>
            <a:off x="6015562" y="1158022"/>
            <a:ext cx="5570438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在新建主题颜色对话框中，可以对主题颜色进行修改，并命名，点击保存，</a:t>
            </a:r>
            <a:r>
              <a:rPr lang="zh-CN" altLang="en-US" sz="120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完成设置。</a:t>
            </a:r>
            <a:endParaRPr lang="en-US" altLang="zh-CN" sz="1200" dirty="0">
              <a:solidFill>
                <a:srgbClr val="77777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6015561" y="2038984"/>
            <a:ext cx="3776139" cy="4081969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606000" y="312961"/>
            <a:ext cx="3939540" cy="400110"/>
          </a:xfrm>
          <a:prstGeom prst="rect">
            <a:avLst/>
          </a:prstGeom>
          <a:noFill/>
          <a:ln>
            <a:noFill/>
          </a:ln>
        </p:spPr>
        <p:txBody>
          <a:bodyPr wrap="none" lIns="0" rtlCol="0">
            <a:spAutoFit/>
          </a:bodyPr>
          <a:lstStyle/>
          <a:p>
            <a:pPr algn="l"/>
            <a:r>
              <a:rPr lang="zh-CN" altLang="en-US" sz="2000" dirty="0">
                <a:solidFill>
                  <a:srgbClr val="11111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模板使用帮助：修改模板主题配色</a:t>
            </a:r>
            <a:endParaRPr lang="zh-CN" altLang="en-US" sz="2000" dirty="0">
              <a:solidFill>
                <a:srgbClr val="11111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614886" y="312961"/>
            <a:ext cx="3426579" cy="400110"/>
          </a:xfrm>
          <a:prstGeom prst="rect">
            <a:avLst/>
          </a:prstGeom>
          <a:noFill/>
          <a:ln>
            <a:noFill/>
          </a:ln>
        </p:spPr>
        <p:txBody>
          <a:bodyPr wrap="none" lIns="0" rtlCol="0">
            <a:spAutoFit/>
          </a:bodyPr>
          <a:lstStyle/>
          <a:p>
            <a:pPr algn="l"/>
            <a:r>
              <a:rPr lang="zh-CN" altLang="en-US" sz="2000" dirty="0">
                <a:solidFill>
                  <a:srgbClr val="11111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模板使用帮助：使用母版视图</a:t>
            </a:r>
            <a:endParaRPr lang="zh-CN" altLang="en-US" sz="2000" dirty="0">
              <a:solidFill>
                <a:srgbClr val="11111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606000" y="764481"/>
            <a:ext cx="4392000" cy="0"/>
          </a:xfrm>
          <a:prstGeom prst="line">
            <a:avLst/>
          </a:prstGeom>
          <a:ln w="19050">
            <a:solidFill>
              <a:srgbClr val="7B7B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 userDrawn="1"/>
        </p:nvSpPr>
        <p:spPr>
          <a:xfrm>
            <a:off x="614886" y="1015489"/>
            <a:ext cx="4509564" cy="890693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模板中的部分对象（例如页面背景等），通常需要进入幻灯片母版视图中进行修改。</a:t>
            </a:r>
            <a:endParaRPr lang="zh-CN" altLang="en-US" sz="1200" dirty="0">
              <a:solidFill>
                <a:srgbClr val="77777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视图选项卡中点击“幻灯片母板”，进入母板视图中。</a:t>
            </a:r>
            <a:endParaRPr lang="zh-CN" altLang="en-US" sz="1200" dirty="0">
              <a:solidFill>
                <a:srgbClr val="77777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606000" y="2119105"/>
            <a:ext cx="2533015" cy="1285240"/>
          </a:xfrm>
          <a:prstGeom prst="rect">
            <a:avLst/>
          </a:prstGeom>
        </p:spPr>
      </p:pic>
      <p:pic>
        <p:nvPicPr>
          <p:cNvPr id="7" name="图片 6"/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606000" y="5137516"/>
            <a:ext cx="885190" cy="1009015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606000" y="3786922"/>
            <a:ext cx="4509564" cy="116769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在母板视图中可以替换背景图片、添加</a:t>
            </a:r>
            <a:r>
              <a:rPr lang="en-US" altLang="zh-CN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r>
              <a: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、修改幻灯片每页固定内容等。</a:t>
            </a:r>
            <a:endParaRPr lang="zh-CN" altLang="en-US" sz="1200" dirty="0">
              <a:solidFill>
                <a:srgbClr val="77777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完成设置后，点击幻灯片母板选项卡中的“关闭幻灯片母板”，退出母板视图。</a:t>
            </a:r>
            <a:endParaRPr lang="zh-CN" altLang="en-US" sz="1200" dirty="0">
              <a:solidFill>
                <a:srgbClr val="77777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5872686" y="312961"/>
            <a:ext cx="3426579" cy="400110"/>
          </a:xfrm>
          <a:prstGeom prst="rect">
            <a:avLst/>
          </a:prstGeom>
          <a:noFill/>
          <a:ln>
            <a:noFill/>
          </a:ln>
        </p:spPr>
        <p:txBody>
          <a:bodyPr wrap="none" lIns="0" rtlCol="0">
            <a:spAutoFit/>
          </a:bodyPr>
          <a:lstStyle/>
          <a:p>
            <a:pPr algn="l"/>
            <a:r>
              <a:rPr lang="zh-CN" altLang="en-US" sz="2000" dirty="0">
                <a:solidFill>
                  <a:srgbClr val="11111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模板使用帮助：使用选择窗格</a:t>
            </a:r>
            <a:endParaRPr lang="zh-CN" altLang="en-US" sz="2000" dirty="0">
              <a:solidFill>
                <a:srgbClr val="11111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5863800" y="764481"/>
            <a:ext cx="5688000" cy="0"/>
          </a:xfrm>
          <a:prstGeom prst="line">
            <a:avLst/>
          </a:prstGeom>
          <a:ln w="19050">
            <a:solidFill>
              <a:srgbClr val="7B7B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 userDrawn="1"/>
        </p:nvSpPr>
        <p:spPr>
          <a:xfrm>
            <a:off x="5872685" y="1015489"/>
            <a:ext cx="5679115" cy="92333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在修改模板时，有时因为对象间层次遮挡关系，某些</a:t>
            </a:r>
            <a:r>
              <a:rPr lang="zh-CN" altLang="en-US" sz="120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对象不容易</a:t>
            </a:r>
            <a:r>
              <a: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被选中</a:t>
            </a:r>
            <a:r>
              <a:rPr lang="zh-CN" altLang="en-US" sz="120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，这时可借助</a:t>
            </a:r>
            <a:r>
              <a: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“选择窗格”来完成选择。</a:t>
            </a:r>
            <a:endParaRPr lang="zh-CN" altLang="en-US" sz="1200" dirty="0">
              <a:solidFill>
                <a:srgbClr val="77777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开始</a:t>
            </a:r>
            <a:r>
              <a:rPr lang="zh-CN" altLang="en-US" sz="120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选项卡 → 选择 → 选择</a:t>
            </a:r>
            <a:r>
              <a: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窗格，打开选择窗格。</a:t>
            </a:r>
            <a:endParaRPr lang="zh-CN" altLang="en-US" sz="1200" dirty="0">
              <a:solidFill>
                <a:srgbClr val="77777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/>
          <p:cNvPicPr/>
          <p:nvPr userDrawn="1"/>
        </p:nvPicPr>
        <p:blipFill>
          <a:blip r:embed="rId4"/>
          <a:stretch>
            <a:fillRect/>
          </a:stretch>
        </p:blipFill>
        <p:spPr>
          <a:xfrm>
            <a:off x="5872685" y="2119105"/>
            <a:ext cx="1447165" cy="151384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/>
        </p:nvSpPr>
        <p:spPr>
          <a:xfrm>
            <a:off x="5872685" y="4072335"/>
            <a:ext cx="2928415" cy="92333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20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在选择</a:t>
            </a:r>
            <a:r>
              <a: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窗格中可以直接选择页面中的对象，也可以拖动对象，修改层次关系，点击眼睛图标可以显示或隐藏对象。</a:t>
            </a:r>
            <a:endParaRPr lang="zh-CN" altLang="en-US" sz="1200" dirty="0">
              <a:solidFill>
                <a:srgbClr val="77777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/>
          <p:nvPr userDrawn="1"/>
        </p:nvPicPr>
        <p:blipFill>
          <a:blip r:embed="rId5"/>
          <a:stretch>
            <a:fillRect/>
          </a:stretch>
        </p:blipFill>
        <p:spPr>
          <a:xfrm>
            <a:off x="9228335" y="3394441"/>
            <a:ext cx="2323465" cy="2752090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前言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DA330-99E0-4B4D-9C61-82CFEE5A232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02866-32EA-4EDE-B1EF-E5D366E4AC4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DA330-99E0-4B4D-9C61-82CFEE5A232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02866-32EA-4EDE-B1EF-E5D366E4AC42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穿白色衣服的人&#10;&#10;描述已自动生成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1" r="1518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2" y="1748030"/>
            <a:ext cx="12191998" cy="4464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分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小, 桌子, 灯光, 木&#10;&#10;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4775" flipH="1">
            <a:off x="8803153" y="3467767"/>
            <a:ext cx="3484097" cy="3484097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DA330-99E0-4B4D-9C61-82CFEE5A232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02866-32EA-4EDE-B1EF-E5D366E4AC42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图片包含 小, 桌子, 灯光, 木&#10;&#10;描述已自动生成"/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4775" flipH="1">
            <a:off x="1821797" y="1623709"/>
            <a:ext cx="1451258" cy="1451258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" y="2295338"/>
            <a:ext cx="12191999" cy="226732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1" y="2295338"/>
            <a:ext cx="12191999" cy="1080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1" y="4454659"/>
            <a:ext cx="12191999" cy="1080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图片包含 游戏机&#10;&#10;描述已自动生成"/>
          <p:cNvPicPr>
            <a:picLocks noChangeAspect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5094853" y="276145"/>
            <a:ext cx="2333972" cy="2333972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DA330-99E0-4B4D-9C61-82CFEE5A232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02866-32EA-4EDE-B1EF-E5D366E4AC42}" type="slidenum">
              <a:rPr lang="zh-CN" altLang="en-US" smtClean="0"/>
            </a:fld>
            <a:endParaRPr lang="zh-CN" altLang="en-US"/>
          </a:p>
        </p:txBody>
      </p:sp>
      <p:sp>
        <p:nvSpPr>
          <p:cNvPr id="7" name="任意多边形: 形状 6"/>
          <p:cNvSpPr/>
          <p:nvPr userDrawn="1"/>
        </p:nvSpPr>
        <p:spPr>
          <a:xfrm>
            <a:off x="0" y="0"/>
            <a:ext cx="12191999" cy="581025"/>
          </a:xfrm>
          <a:custGeom>
            <a:avLst/>
            <a:gdLst>
              <a:gd name="connsiteX0" fmla="*/ 0 w 12191999"/>
              <a:gd name="connsiteY0" fmla="*/ 0 h 581025"/>
              <a:gd name="connsiteX1" fmla="*/ 12191999 w 12191999"/>
              <a:gd name="connsiteY1" fmla="*/ 0 h 581025"/>
              <a:gd name="connsiteX2" fmla="*/ 12191999 w 12191999"/>
              <a:gd name="connsiteY2" fmla="*/ 309562 h 581025"/>
              <a:gd name="connsiteX3" fmla="*/ 6618711 w 12191999"/>
              <a:gd name="connsiteY3" fmla="*/ 309562 h 581025"/>
              <a:gd name="connsiteX4" fmla="*/ 6425169 w 12191999"/>
              <a:gd name="connsiteY4" fmla="*/ 581025 h 581025"/>
              <a:gd name="connsiteX5" fmla="*/ 0 w 12191999"/>
              <a:gd name="connsiteY5" fmla="*/ 581025 h 58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581025">
                <a:moveTo>
                  <a:pt x="0" y="0"/>
                </a:moveTo>
                <a:lnTo>
                  <a:pt x="12191999" y="0"/>
                </a:lnTo>
                <a:lnTo>
                  <a:pt x="12191999" y="309562"/>
                </a:lnTo>
                <a:lnTo>
                  <a:pt x="6618711" y="309562"/>
                </a:lnTo>
                <a:lnTo>
                  <a:pt x="6425169" y="581025"/>
                </a:lnTo>
                <a:lnTo>
                  <a:pt x="0" y="581025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任意多边形: 形状 7"/>
          <p:cNvSpPr/>
          <p:nvPr userDrawn="1"/>
        </p:nvSpPr>
        <p:spPr>
          <a:xfrm>
            <a:off x="6615113" y="201562"/>
            <a:ext cx="5576886" cy="108000"/>
          </a:xfrm>
          <a:custGeom>
            <a:avLst/>
            <a:gdLst>
              <a:gd name="connsiteX0" fmla="*/ 73767 w 5534308"/>
              <a:gd name="connsiteY0" fmla="*/ 0 h 108000"/>
              <a:gd name="connsiteX1" fmla="*/ 5534308 w 5534308"/>
              <a:gd name="connsiteY1" fmla="*/ 0 h 108000"/>
              <a:gd name="connsiteX2" fmla="*/ 5534308 w 5534308"/>
              <a:gd name="connsiteY2" fmla="*/ 108000 h 108000"/>
              <a:gd name="connsiteX3" fmla="*/ 0 w 5534308"/>
              <a:gd name="connsiteY3" fmla="*/ 108000 h 1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34308" h="108000">
                <a:moveTo>
                  <a:pt x="73767" y="0"/>
                </a:moveTo>
                <a:lnTo>
                  <a:pt x="5534308" y="0"/>
                </a:lnTo>
                <a:lnTo>
                  <a:pt x="5534308" y="108000"/>
                </a:lnTo>
                <a:lnTo>
                  <a:pt x="0" y="1080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等腰三角形 8"/>
          <p:cNvSpPr/>
          <p:nvPr userDrawn="1"/>
        </p:nvSpPr>
        <p:spPr>
          <a:xfrm rot="5400000">
            <a:off x="230189" y="222911"/>
            <a:ext cx="171450" cy="147802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DA330-99E0-4B4D-9C61-82CFEE5A232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02866-32EA-4EDE-B1EF-E5D366E4AC4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备用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DA330-99E0-4B4D-9C61-82CFEE5A232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02866-32EA-4EDE-B1EF-E5D366E4AC4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/>
          <a:srcRect b="25743"/>
          <a:stretch>
            <a:fillRect/>
          </a:stretch>
        </p:blipFill>
        <p:spPr>
          <a:xfrm>
            <a:off x="7986369" y="1075676"/>
            <a:ext cx="2836612" cy="4293766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7E49-4202-4010-9CDE-18E87C44CB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3FC22-4EA5-4E12-9542-52EABB823E53}" type="slidenum">
              <a:rPr lang="zh-CN" altLang="en-US" smtClean="0"/>
            </a:fld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3"/>
          </p:nvPr>
        </p:nvSpPr>
        <p:spPr>
          <a:xfrm>
            <a:off x="8162925" y="1781175"/>
            <a:ext cx="2470150" cy="30241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endParaRPr lang="zh-CN" altLang="en-US" dirty="0"/>
          </a:p>
        </p:txBody>
      </p:sp>
      <p:sp>
        <p:nvSpPr>
          <p:cNvPr id="9" name="任意多边形: 形状 8"/>
          <p:cNvSpPr/>
          <p:nvPr userDrawn="1"/>
        </p:nvSpPr>
        <p:spPr>
          <a:xfrm>
            <a:off x="0" y="0"/>
            <a:ext cx="12191999" cy="581025"/>
          </a:xfrm>
          <a:custGeom>
            <a:avLst/>
            <a:gdLst>
              <a:gd name="connsiteX0" fmla="*/ 0 w 12191999"/>
              <a:gd name="connsiteY0" fmla="*/ 0 h 581025"/>
              <a:gd name="connsiteX1" fmla="*/ 12191999 w 12191999"/>
              <a:gd name="connsiteY1" fmla="*/ 0 h 581025"/>
              <a:gd name="connsiteX2" fmla="*/ 12191999 w 12191999"/>
              <a:gd name="connsiteY2" fmla="*/ 309562 h 581025"/>
              <a:gd name="connsiteX3" fmla="*/ 6618711 w 12191999"/>
              <a:gd name="connsiteY3" fmla="*/ 309562 h 581025"/>
              <a:gd name="connsiteX4" fmla="*/ 6425169 w 12191999"/>
              <a:gd name="connsiteY4" fmla="*/ 581025 h 581025"/>
              <a:gd name="connsiteX5" fmla="*/ 0 w 12191999"/>
              <a:gd name="connsiteY5" fmla="*/ 581025 h 58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581025">
                <a:moveTo>
                  <a:pt x="0" y="0"/>
                </a:moveTo>
                <a:lnTo>
                  <a:pt x="12191999" y="0"/>
                </a:lnTo>
                <a:lnTo>
                  <a:pt x="12191999" y="309562"/>
                </a:lnTo>
                <a:lnTo>
                  <a:pt x="6618711" y="309562"/>
                </a:lnTo>
                <a:lnTo>
                  <a:pt x="6425169" y="581025"/>
                </a:lnTo>
                <a:lnTo>
                  <a:pt x="0" y="581025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任意多边形: 形状 9"/>
          <p:cNvSpPr/>
          <p:nvPr userDrawn="1"/>
        </p:nvSpPr>
        <p:spPr>
          <a:xfrm>
            <a:off x="6615113" y="201562"/>
            <a:ext cx="5576886" cy="108000"/>
          </a:xfrm>
          <a:custGeom>
            <a:avLst/>
            <a:gdLst>
              <a:gd name="connsiteX0" fmla="*/ 73767 w 5534308"/>
              <a:gd name="connsiteY0" fmla="*/ 0 h 108000"/>
              <a:gd name="connsiteX1" fmla="*/ 5534308 w 5534308"/>
              <a:gd name="connsiteY1" fmla="*/ 0 h 108000"/>
              <a:gd name="connsiteX2" fmla="*/ 5534308 w 5534308"/>
              <a:gd name="connsiteY2" fmla="*/ 108000 h 108000"/>
              <a:gd name="connsiteX3" fmla="*/ 0 w 5534308"/>
              <a:gd name="connsiteY3" fmla="*/ 108000 h 1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34308" h="108000">
                <a:moveTo>
                  <a:pt x="73767" y="0"/>
                </a:moveTo>
                <a:lnTo>
                  <a:pt x="5534308" y="0"/>
                </a:lnTo>
                <a:lnTo>
                  <a:pt x="5534308" y="108000"/>
                </a:lnTo>
                <a:lnTo>
                  <a:pt x="0" y="1080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等腰三角形 10"/>
          <p:cNvSpPr/>
          <p:nvPr userDrawn="1"/>
        </p:nvSpPr>
        <p:spPr>
          <a:xfrm rot="5400000">
            <a:off x="230189" y="222911"/>
            <a:ext cx="171450" cy="147802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7E49-4202-4010-9CDE-18E87C44CB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3FC22-4EA5-4E12-9542-52EABB823E53}" type="slidenum">
              <a:rPr lang="zh-CN" altLang="en-US" smtClean="0"/>
            </a:fld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3"/>
          </p:nvPr>
        </p:nvSpPr>
        <p:spPr>
          <a:xfrm>
            <a:off x="1479427" y="1819275"/>
            <a:ext cx="4532534" cy="28285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endParaRPr lang="zh-CN" altLang="en-US" dirty="0"/>
          </a:p>
        </p:txBody>
      </p:sp>
      <p:sp>
        <p:nvSpPr>
          <p:cNvPr id="6" name="任意多边形: 形状 5"/>
          <p:cNvSpPr/>
          <p:nvPr userDrawn="1"/>
        </p:nvSpPr>
        <p:spPr>
          <a:xfrm>
            <a:off x="0" y="0"/>
            <a:ext cx="12191999" cy="581025"/>
          </a:xfrm>
          <a:custGeom>
            <a:avLst/>
            <a:gdLst>
              <a:gd name="connsiteX0" fmla="*/ 0 w 12191999"/>
              <a:gd name="connsiteY0" fmla="*/ 0 h 581025"/>
              <a:gd name="connsiteX1" fmla="*/ 12191999 w 12191999"/>
              <a:gd name="connsiteY1" fmla="*/ 0 h 581025"/>
              <a:gd name="connsiteX2" fmla="*/ 12191999 w 12191999"/>
              <a:gd name="connsiteY2" fmla="*/ 309562 h 581025"/>
              <a:gd name="connsiteX3" fmla="*/ 6618711 w 12191999"/>
              <a:gd name="connsiteY3" fmla="*/ 309562 h 581025"/>
              <a:gd name="connsiteX4" fmla="*/ 6425169 w 12191999"/>
              <a:gd name="connsiteY4" fmla="*/ 581025 h 581025"/>
              <a:gd name="connsiteX5" fmla="*/ 0 w 12191999"/>
              <a:gd name="connsiteY5" fmla="*/ 581025 h 58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581025">
                <a:moveTo>
                  <a:pt x="0" y="0"/>
                </a:moveTo>
                <a:lnTo>
                  <a:pt x="12191999" y="0"/>
                </a:lnTo>
                <a:lnTo>
                  <a:pt x="12191999" y="309562"/>
                </a:lnTo>
                <a:lnTo>
                  <a:pt x="6618711" y="309562"/>
                </a:lnTo>
                <a:lnTo>
                  <a:pt x="6425169" y="581025"/>
                </a:lnTo>
                <a:lnTo>
                  <a:pt x="0" y="581025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任意多边形: 形状 7"/>
          <p:cNvSpPr/>
          <p:nvPr userDrawn="1"/>
        </p:nvSpPr>
        <p:spPr>
          <a:xfrm>
            <a:off x="6615113" y="201562"/>
            <a:ext cx="5576886" cy="108000"/>
          </a:xfrm>
          <a:custGeom>
            <a:avLst/>
            <a:gdLst>
              <a:gd name="connsiteX0" fmla="*/ 73767 w 5534308"/>
              <a:gd name="connsiteY0" fmla="*/ 0 h 108000"/>
              <a:gd name="connsiteX1" fmla="*/ 5534308 w 5534308"/>
              <a:gd name="connsiteY1" fmla="*/ 0 h 108000"/>
              <a:gd name="connsiteX2" fmla="*/ 5534308 w 5534308"/>
              <a:gd name="connsiteY2" fmla="*/ 108000 h 108000"/>
              <a:gd name="connsiteX3" fmla="*/ 0 w 5534308"/>
              <a:gd name="connsiteY3" fmla="*/ 108000 h 1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34308" h="108000">
                <a:moveTo>
                  <a:pt x="73767" y="0"/>
                </a:moveTo>
                <a:lnTo>
                  <a:pt x="5534308" y="0"/>
                </a:lnTo>
                <a:lnTo>
                  <a:pt x="5534308" y="108000"/>
                </a:lnTo>
                <a:lnTo>
                  <a:pt x="0" y="1080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等腰三角形 8"/>
          <p:cNvSpPr/>
          <p:nvPr userDrawn="1"/>
        </p:nvSpPr>
        <p:spPr>
          <a:xfrm rot="5400000">
            <a:off x="230189" y="222911"/>
            <a:ext cx="171450" cy="147802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5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2DA330-99E0-4B4D-9C61-82CFEE5A232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E02866-32EA-4EDE-B1EF-E5D366E4AC4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9"/>
            <a:ext cx="12190476" cy="685714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jpeg"/><Relationship Id="rId8" Type="http://schemas.openxmlformats.org/officeDocument/2006/relationships/tags" Target="../tags/tag34.xml"/><Relationship Id="rId7" Type="http://schemas.openxmlformats.org/officeDocument/2006/relationships/image" Target="../media/image35.jpeg"/><Relationship Id="rId6" Type="http://schemas.openxmlformats.org/officeDocument/2006/relationships/tags" Target="../tags/tag33.xml"/><Relationship Id="rId5" Type="http://schemas.openxmlformats.org/officeDocument/2006/relationships/image" Target="../media/image34.jpeg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0" Type="http://schemas.openxmlformats.org/officeDocument/2006/relationships/slideLayout" Target="../slideLayouts/slideLayout11.xml"/><Relationship Id="rId1" Type="http://schemas.openxmlformats.org/officeDocument/2006/relationships/tags" Target="../tags/tag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43.xml"/><Relationship Id="rId8" Type="http://schemas.openxmlformats.org/officeDocument/2006/relationships/tags" Target="../tags/tag42.xml"/><Relationship Id="rId7" Type="http://schemas.openxmlformats.org/officeDocument/2006/relationships/tags" Target="../tags/tag41.xml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7" Type="http://schemas.openxmlformats.org/officeDocument/2006/relationships/slideLayout" Target="../slideLayouts/slideLayout5.xml"/><Relationship Id="rId26" Type="http://schemas.openxmlformats.org/officeDocument/2006/relationships/image" Target="../media/image39.png"/><Relationship Id="rId25" Type="http://schemas.openxmlformats.org/officeDocument/2006/relationships/tags" Target="../tags/tag59.xml"/><Relationship Id="rId24" Type="http://schemas.openxmlformats.org/officeDocument/2006/relationships/tags" Target="../tags/tag58.xml"/><Relationship Id="rId23" Type="http://schemas.openxmlformats.org/officeDocument/2006/relationships/tags" Target="../tags/tag57.xml"/><Relationship Id="rId22" Type="http://schemas.openxmlformats.org/officeDocument/2006/relationships/tags" Target="../tags/tag56.xml"/><Relationship Id="rId21" Type="http://schemas.openxmlformats.org/officeDocument/2006/relationships/tags" Target="../tags/tag55.xml"/><Relationship Id="rId20" Type="http://schemas.openxmlformats.org/officeDocument/2006/relationships/tags" Target="../tags/tag54.xml"/><Relationship Id="rId2" Type="http://schemas.openxmlformats.org/officeDocument/2006/relationships/tags" Target="../tags/tag36.xml"/><Relationship Id="rId19" Type="http://schemas.openxmlformats.org/officeDocument/2006/relationships/tags" Target="../tags/tag53.xml"/><Relationship Id="rId18" Type="http://schemas.openxmlformats.org/officeDocument/2006/relationships/tags" Target="../tags/tag52.xml"/><Relationship Id="rId17" Type="http://schemas.openxmlformats.org/officeDocument/2006/relationships/tags" Target="../tags/tag51.xml"/><Relationship Id="rId16" Type="http://schemas.openxmlformats.org/officeDocument/2006/relationships/tags" Target="../tags/tag50.xml"/><Relationship Id="rId15" Type="http://schemas.openxmlformats.org/officeDocument/2006/relationships/tags" Target="../tags/tag49.xml"/><Relationship Id="rId14" Type="http://schemas.openxmlformats.org/officeDocument/2006/relationships/tags" Target="../tags/tag48.xml"/><Relationship Id="rId13" Type="http://schemas.openxmlformats.org/officeDocument/2006/relationships/tags" Target="../tags/tag47.xml"/><Relationship Id="rId12" Type="http://schemas.openxmlformats.org/officeDocument/2006/relationships/tags" Target="../tags/tag46.xml"/><Relationship Id="rId11" Type="http://schemas.openxmlformats.org/officeDocument/2006/relationships/tags" Target="../tags/tag45.xml"/><Relationship Id="rId10" Type="http://schemas.openxmlformats.org/officeDocument/2006/relationships/tags" Target="../tags/tag44.xml"/><Relationship Id="rId1" Type="http://schemas.openxmlformats.org/officeDocument/2006/relationships/tags" Target="../tags/tag35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68.xml"/><Relationship Id="rId8" Type="http://schemas.openxmlformats.org/officeDocument/2006/relationships/tags" Target="../tags/tag67.xml"/><Relationship Id="rId7" Type="http://schemas.openxmlformats.org/officeDocument/2006/relationships/tags" Target="../tags/tag66.xml"/><Relationship Id="rId6" Type="http://schemas.openxmlformats.org/officeDocument/2006/relationships/tags" Target="../tags/tag65.xml"/><Relationship Id="rId5" Type="http://schemas.openxmlformats.org/officeDocument/2006/relationships/tags" Target="../tags/tag64.xml"/><Relationship Id="rId4" Type="http://schemas.openxmlformats.org/officeDocument/2006/relationships/tags" Target="../tags/tag63.xml"/><Relationship Id="rId3" Type="http://schemas.openxmlformats.org/officeDocument/2006/relationships/tags" Target="../tags/tag62.xml"/><Relationship Id="rId25" Type="http://schemas.openxmlformats.org/officeDocument/2006/relationships/slideLayout" Target="../slideLayouts/slideLayout5.xml"/><Relationship Id="rId24" Type="http://schemas.openxmlformats.org/officeDocument/2006/relationships/image" Target="../media/image41.png"/><Relationship Id="rId23" Type="http://schemas.openxmlformats.org/officeDocument/2006/relationships/tags" Target="../tags/tag81.xml"/><Relationship Id="rId22" Type="http://schemas.openxmlformats.org/officeDocument/2006/relationships/image" Target="../media/image40.png"/><Relationship Id="rId21" Type="http://schemas.openxmlformats.org/officeDocument/2006/relationships/tags" Target="../tags/tag80.xml"/><Relationship Id="rId20" Type="http://schemas.openxmlformats.org/officeDocument/2006/relationships/tags" Target="../tags/tag79.xml"/><Relationship Id="rId2" Type="http://schemas.openxmlformats.org/officeDocument/2006/relationships/tags" Target="../tags/tag61.xml"/><Relationship Id="rId19" Type="http://schemas.openxmlformats.org/officeDocument/2006/relationships/tags" Target="../tags/tag78.xml"/><Relationship Id="rId18" Type="http://schemas.openxmlformats.org/officeDocument/2006/relationships/tags" Target="../tags/tag77.xml"/><Relationship Id="rId17" Type="http://schemas.openxmlformats.org/officeDocument/2006/relationships/tags" Target="../tags/tag76.xml"/><Relationship Id="rId16" Type="http://schemas.openxmlformats.org/officeDocument/2006/relationships/tags" Target="../tags/tag75.xml"/><Relationship Id="rId15" Type="http://schemas.openxmlformats.org/officeDocument/2006/relationships/tags" Target="../tags/tag74.xml"/><Relationship Id="rId14" Type="http://schemas.openxmlformats.org/officeDocument/2006/relationships/tags" Target="../tags/tag73.xml"/><Relationship Id="rId13" Type="http://schemas.openxmlformats.org/officeDocument/2006/relationships/tags" Target="../tags/tag72.xml"/><Relationship Id="rId12" Type="http://schemas.openxmlformats.org/officeDocument/2006/relationships/tags" Target="../tags/tag71.xml"/><Relationship Id="rId11" Type="http://schemas.openxmlformats.org/officeDocument/2006/relationships/tags" Target="../tags/tag70.xml"/><Relationship Id="rId10" Type="http://schemas.openxmlformats.org/officeDocument/2006/relationships/tags" Target="../tags/tag69.xml"/><Relationship Id="rId1" Type="http://schemas.openxmlformats.org/officeDocument/2006/relationships/tags" Target="../tags/tag6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6" Type="http://schemas.openxmlformats.org/officeDocument/2006/relationships/notesSlide" Target="../notesSlides/notesSlide2.xml"/><Relationship Id="rId15" Type="http://schemas.openxmlformats.org/officeDocument/2006/relationships/slideLayout" Target="../slideLayouts/slideLayout3.xml"/><Relationship Id="rId14" Type="http://schemas.openxmlformats.org/officeDocument/2006/relationships/image" Target="../media/image20.png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20.xml"/><Relationship Id="rId8" Type="http://schemas.openxmlformats.org/officeDocument/2006/relationships/tags" Target="../tags/tag19.xml"/><Relationship Id="rId7" Type="http://schemas.openxmlformats.org/officeDocument/2006/relationships/image" Target="../media/image24.svg"/><Relationship Id="rId6" Type="http://schemas.openxmlformats.org/officeDocument/2006/relationships/image" Target="../media/image23.png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8" Type="http://schemas.openxmlformats.org/officeDocument/2006/relationships/slideLayout" Target="../slideLayouts/slideLayout5.xml"/><Relationship Id="rId17" Type="http://schemas.openxmlformats.org/officeDocument/2006/relationships/tags" Target="../tags/tag28.xml"/><Relationship Id="rId16" Type="http://schemas.openxmlformats.org/officeDocument/2006/relationships/tags" Target="../tags/tag27.xml"/><Relationship Id="rId15" Type="http://schemas.openxmlformats.org/officeDocument/2006/relationships/tags" Target="../tags/tag26.xml"/><Relationship Id="rId14" Type="http://schemas.openxmlformats.org/officeDocument/2006/relationships/tags" Target="../tags/tag25.xml"/><Relationship Id="rId13" Type="http://schemas.openxmlformats.org/officeDocument/2006/relationships/tags" Target="../tags/tag24.xml"/><Relationship Id="rId12" Type="http://schemas.openxmlformats.org/officeDocument/2006/relationships/tags" Target="../tags/tag23.xml"/><Relationship Id="rId11" Type="http://schemas.openxmlformats.org/officeDocument/2006/relationships/tags" Target="../tags/tag22.xml"/><Relationship Id="rId10" Type="http://schemas.openxmlformats.org/officeDocument/2006/relationships/tags" Target="../tags/tag21.xml"/><Relationship Id="rId1" Type="http://schemas.openxmlformats.org/officeDocument/2006/relationships/tags" Target="../tags/tag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27.jpeg"/><Relationship Id="rId1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0.xml"/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1002826" y="2354661"/>
            <a:ext cx="8382000" cy="10153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zh-CN" altLang="en-US" sz="6600" b="1" dirty="0">
                <a:solidFill>
                  <a:schemeClr val="accent2"/>
                </a:solidFill>
                <a:latin typeface="+mj-lt"/>
                <a:ea typeface="+mj-ea"/>
              </a:rPr>
              <a:t>春季传染病预防小课堂</a:t>
            </a:r>
            <a:endParaRPr lang="zh-CN" altLang="en-US" sz="6600" b="1" dirty="0">
              <a:solidFill>
                <a:schemeClr val="accent2"/>
              </a:solidFill>
              <a:latin typeface="+mj-lt"/>
              <a:ea typeface="+mj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074663" y="5857040"/>
            <a:ext cx="792480" cy="2152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zh-CN" sz="1400">
                <a:solidFill>
                  <a:schemeClr val="bg1"/>
                </a:solidFill>
                <a:ea typeface="+mj-ea"/>
              </a:rPr>
              <a:t>2025.12.9</a:t>
            </a:r>
            <a:endParaRPr lang="zh-CN" altLang="en-US" sz="1400" dirty="0">
              <a:solidFill>
                <a:schemeClr val="bg1"/>
              </a:solidFill>
              <a:ea typeface="+mj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002826" y="3494832"/>
            <a:ext cx="8064500" cy="36893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sz="2400" dirty="0">
                <a:solidFill>
                  <a:schemeClr val="accent2">
                    <a:lumMod val="40000"/>
                    <a:lumOff val="60000"/>
                  </a:schemeClr>
                </a:solidFill>
                <a:ea typeface="+mj-ea"/>
              </a:rPr>
              <a:t>Winter and Spring Infectious Disease Prevention Mini-Class</a:t>
            </a:r>
            <a:endParaRPr lang="en-US" altLang="zh-CN" sz="2400" dirty="0">
              <a:solidFill>
                <a:schemeClr val="accent2">
                  <a:lumMod val="40000"/>
                  <a:lumOff val="60000"/>
                </a:schemeClr>
              </a:solidFill>
              <a:ea typeface="+mj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002826" y="1768980"/>
            <a:ext cx="4876800" cy="4921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zh-CN" altLang="en-US" sz="3200" dirty="0">
                <a:solidFill>
                  <a:schemeClr val="accent2"/>
                </a:solidFill>
                <a:latin typeface="+mj-lt"/>
                <a:ea typeface="+mj-ea"/>
              </a:rPr>
              <a:t>基层群体专属健康防护指南</a:t>
            </a:r>
            <a:endParaRPr lang="zh-CN" altLang="en-US" sz="3200" dirty="0">
              <a:solidFill>
                <a:schemeClr val="accent2"/>
              </a:solidFill>
              <a:latin typeface="+mj-lt"/>
              <a:ea typeface="+mj-ea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1002826" y="5302151"/>
            <a:ext cx="2702399" cy="360000"/>
            <a:chOff x="1002826" y="5302151"/>
            <a:chExt cx="2702399" cy="360000"/>
          </a:xfrm>
        </p:grpSpPr>
        <p:sp>
          <p:nvSpPr>
            <p:cNvPr id="19" name="矩形 18"/>
            <p:cNvSpPr/>
            <p:nvPr/>
          </p:nvSpPr>
          <p:spPr>
            <a:xfrm>
              <a:off x="1002826" y="5302151"/>
              <a:ext cx="2702399" cy="36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198323" y="5375636"/>
              <a:ext cx="2311400" cy="21526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bg1"/>
                  </a:solidFill>
                  <a:latin typeface="+mj-lt"/>
                  <a:ea typeface="+mj-ea"/>
                </a:rPr>
                <a:t>湖北省武汉市消泗乡卫生院宣</a:t>
              </a:r>
              <a:endParaRPr lang="zh-CN" altLang="en-US" sz="1400" dirty="0">
                <a:solidFill>
                  <a:schemeClr val="bg1"/>
                </a:solidFill>
                <a:latin typeface="+mj-lt"/>
                <a:ea typeface="+mj-ea"/>
              </a:endParaRPr>
            </a:p>
          </p:txBody>
        </p:sp>
      </p:grpSp>
      <p:pic>
        <p:nvPicPr>
          <p:cNvPr id="9" name="图片 9" descr="b6012d256cf09f0287259107d932a7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79465" y="773113"/>
            <a:ext cx="1159510" cy="1497965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8237535" y="1753804"/>
            <a:ext cx="3043239" cy="1122617"/>
            <a:chOff x="8237535" y="1753804"/>
            <a:chExt cx="3043239" cy="1122617"/>
          </a:xfrm>
        </p:grpSpPr>
        <p:sp>
          <p:nvSpPr>
            <p:cNvPr id="9" name="文本框 8"/>
            <p:cNvSpPr txBox="1"/>
            <p:nvPr/>
          </p:nvSpPr>
          <p:spPr>
            <a:xfrm>
              <a:off x="8512817" y="2045841"/>
              <a:ext cx="2767957" cy="83058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200">
                  <a:solidFill>
                    <a:schemeClr val="tx2"/>
                  </a:solidFill>
                  <a:latin typeface="+mn-ea"/>
                </a:rPr>
                <a:t>餐具消毒不彻底、食材污染易引发诺如病毒等消化道传染病聚集性感染，共同就餐的集体人群，卫生意识薄弱者风险更高</a:t>
              </a:r>
              <a:endParaRPr lang="zh-CN" altLang="en-US" sz="1200">
                <a:solidFill>
                  <a:schemeClr val="tx2"/>
                </a:solidFill>
                <a:latin typeface="+mn-ea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8512815" y="1753804"/>
              <a:ext cx="2767959" cy="21526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>
                <a:buClr>
                  <a:schemeClr val="accent3"/>
                </a:buClr>
              </a:pPr>
              <a:r>
                <a:rPr lang="zh-CN" altLang="en-US" sz="1400" b="1" dirty="0">
                  <a:solidFill>
                    <a:schemeClr val="tx2"/>
                  </a:solidFill>
                  <a:latin typeface="+mj-ea"/>
                  <a:ea typeface="+mj-ea"/>
                </a:rPr>
                <a:t>工厂集体食堂、农村自办宴席</a:t>
              </a:r>
              <a:endParaRPr lang="zh-CN" altLang="en-US" sz="1400" b="1" dirty="0">
                <a:solidFill>
                  <a:schemeClr val="tx2"/>
                </a:solidFill>
                <a:latin typeface="+mj-ea"/>
                <a:ea typeface="+mj-ea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8237535" y="1804086"/>
              <a:ext cx="114700" cy="114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8237535" y="3251836"/>
            <a:ext cx="3043239" cy="1230249"/>
            <a:chOff x="8237535" y="3251836"/>
            <a:chExt cx="3043239" cy="1230249"/>
          </a:xfrm>
        </p:grpSpPr>
        <p:sp>
          <p:nvSpPr>
            <p:cNvPr id="13" name="文本框 12"/>
            <p:cNvSpPr txBox="1"/>
            <p:nvPr/>
          </p:nvSpPr>
          <p:spPr>
            <a:xfrm>
              <a:off x="8512817" y="3651505"/>
              <a:ext cx="2767957" cy="83058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200">
                  <a:solidFill>
                    <a:schemeClr val="tx2"/>
                  </a:solidFill>
                  <a:latin typeface="+mn-ea"/>
                </a:rPr>
                <a:t>易传播流行性出血热等虫媒</a:t>
              </a:r>
              <a:r>
                <a:rPr lang="en-US" altLang="zh-CN" sz="1200">
                  <a:solidFill>
                    <a:schemeClr val="tx2"/>
                  </a:solidFill>
                  <a:latin typeface="+mn-ea"/>
                </a:rPr>
                <a:t>/</a:t>
              </a:r>
              <a:r>
                <a:rPr lang="zh-CN" altLang="en-US" sz="1200">
                  <a:solidFill>
                    <a:schemeClr val="tx2"/>
                  </a:solidFill>
                  <a:latin typeface="+mn-ea"/>
                </a:rPr>
                <a:t>零星接触类传染病，有明显地域局限。田间劳作村民、户外频繁接触公共设施的职工等特定人群</a:t>
              </a:r>
              <a:endParaRPr lang="zh-CN" altLang="en-US" sz="1200">
                <a:solidFill>
                  <a:schemeClr val="tx2"/>
                </a:solidFill>
                <a:latin typeface="+mn-ea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8512815" y="3251836"/>
              <a:ext cx="2767959" cy="43053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>
                <a:buClr>
                  <a:schemeClr val="accent3"/>
                </a:buClr>
              </a:pPr>
              <a:r>
                <a:rPr lang="zh-CN" altLang="en-US" sz="1400" b="1" dirty="0">
                  <a:solidFill>
                    <a:schemeClr val="tx2"/>
                  </a:solidFill>
                  <a:latin typeface="+mj-ea"/>
                  <a:ea typeface="+mj-ea"/>
                </a:rPr>
                <a:t>农村田间鼠类滋生区、厂区户外公共设施</a:t>
              </a:r>
              <a:endParaRPr lang="zh-CN" altLang="en-US" sz="1400" b="1" dirty="0">
                <a:solidFill>
                  <a:schemeClr val="tx2"/>
                </a:solidFill>
                <a:latin typeface="+mj-ea"/>
                <a:ea typeface="+mj-ea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8237535" y="3409750"/>
              <a:ext cx="114700" cy="114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932631" y="1753804"/>
            <a:ext cx="3043239" cy="1399477"/>
            <a:chOff x="932631" y="1753804"/>
            <a:chExt cx="3043239" cy="1399477"/>
          </a:xfrm>
        </p:grpSpPr>
        <p:sp>
          <p:nvSpPr>
            <p:cNvPr id="17" name="文本框 16"/>
            <p:cNvSpPr txBox="1"/>
            <p:nvPr/>
          </p:nvSpPr>
          <p:spPr>
            <a:xfrm>
              <a:off x="932633" y="2045841"/>
              <a:ext cx="2767957" cy="11074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200">
                  <a:solidFill>
                    <a:schemeClr val="tx2"/>
                  </a:solidFill>
                  <a:latin typeface="+mn-ea"/>
                </a:rPr>
                <a:t>农村集市、工厂封闭式车间等大规模人员密集且通风严重不足的场所。是流感、新冠等呼吸道传染病的核心传播地。全体在场人员，尤其老人、儿童等易感群体。</a:t>
              </a:r>
              <a:endParaRPr lang="zh-CN" altLang="en-US" sz="1200">
                <a:solidFill>
                  <a:schemeClr val="tx2"/>
                </a:solidFill>
                <a:latin typeface="+mn-ea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932631" y="1753804"/>
              <a:ext cx="2767959" cy="21526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r">
                <a:buClr>
                  <a:schemeClr val="accent3"/>
                </a:buClr>
              </a:pPr>
              <a:r>
                <a:rPr lang="zh-CN" altLang="en-US" sz="1400" b="1" dirty="0">
                  <a:solidFill>
                    <a:schemeClr val="tx2"/>
                  </a:solidFill>
                  <a:latin typeface="+mj-ea"/>
                  <a:ea typeface="+mj-ea"/>
                </a:rPr>
                <a:t>农村集市、工厂封闭式车间</a:t>
              </a:r>
              <a:endParaRPr lang="zh-CN" altLang="en-US" sz="1400" b="1" dirty="0">
                <a:solidFill>
                  <a:schemeClr val="tx2"/>
                </a:solidFill>
                <a:latin typeface="+mj-ea"/>
                <a:ea typeface="+mj-ea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3861170" y="1804086"/>
              <a:ext cx="114700" cy="114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932631" y="3251836"/>
            <a:ext cx="3043239" cy="1230249"/>
            <a:chOff x="932631" y="3251836"/>
            <a:chExt cx="3043239" cy="1230249"/>
          </a:xfrm>
        </p:grpSpPr>
        <p:sp>
          <p:nvSpPr>
            <p:cNvPr id="21" name="文本框 20"/>
            <p:cNvSpPr txBox="1"/>
            <p:nvPr/>
          </p:nvSpPr>
          <p:spPr>
            <a:xfrm>
              <a:off x="932633" y="3651505"/>
              <a:ext cx="2767957" cy="83058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200">
                  <a:solidFill>
                    <a:schemeClr val="tx2"/>
                  </a:solidFill>
                  <a:latin typeface="+mn-ea"/>
                </a:rPr>
                <a:t>个人物品混用、卫生死角易传播水痘等接触性传染病。同住</a:t>
              </a:r>
              <a:r>
                <a:rPr lang="en-US" altLang="zh-CN" sz="1200">
                  <a:solidFill>
                    <a:schemeClr val="tx2"/>
                  </a:solidFill>
                  <a:latin typeface="+mn-ea"/>
                </a:rPr>
                <a:t>/</a:t>
              </a:r>
              <a:r>
                <a:rPr lang="zh-CN" altLang="en-US" sz="1200">
                  <a:solidFill>
                    <a:schemeClr val="tx2"/>
                  </a:solidFill>
                  <a:latin typeface="+mn-ea"/>
                </a:rPr>
                <a:t>频繁接触的群体，免疫力低下者易</a:t>
              </a:r>
              <a:endParaRPr lang="zh-CN" altLang="en-US" sz="1200">
                <a:solidFill>
                  <a:schemeClr val="tx2"/>
                </a:solidFill>
                <a:latin typeface="+mn-ea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932631" y="3251836"/>
              <a:ext cx="2767959" cy="43053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l">
                <a:buClr>
                  <a:schemeClr val="accent3"/>
                </a:buClr>
              </a:pPr>
              <a:r>
                <a:rPr lang="zh-CN" altLang="en-US" sz="1400" b="1" dirty="0">
                  <a:solidFill>
                    <a:schemeClr val="tx2"/>
                  </a:solidFill>
                  <a:latin typeface="+mj-ea"/>
                  <a:ea typeface="+mj-ea"/>
                </a:rPr>
                <a:t>工厂职工宿舍、农村邻里共用活动室</a:t>
              </a:r>
              <a:endParaRPr lang="zh-CN" altLang="en-US" sz="1400" b="1" dirty="0">
                <a:solidFill>
                  <a:schemeClr val="tx2"/>
                </a:solidFill>
                <a:latin typeface="+mj-ea"/>
                <a:ea typeface="+mj-ea"/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3861170" y="3409750"/>
              <a:ext cx="114700" cy="114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4" name="文本框 23"/>
          <p:cNvSpPr txBox="1"/>
          <p:nvPr/>
        </p:nvSpPr>
        <p:spPr>
          <a:xfrm>
            <a:off x="565152" y="152082"/>
            <a:ext cx="3143250" cy="27686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CN" dirty="0">
                <a:solidFill>
                  <a:schemeClr val="bg1"/>
                </a:solidFill>
                <a:latin typeface="+mj-ea"/>
                <a:ea typeface="+mj-ea"/>
                <a:sym typeface="+mn-ea"/>
              </a:rPr>
              <a:t>冬</a:t>
            </a:r>
            <a:r>
              <a:rPr lang="zh-CN" altLang="en-US" dirty="0">
                <a:solidFill>
                  <a:schemeClr val="bg1"/>
                </a:solidFill>
                <a:latin typeface="+mj-ea"/>
                <a:ea typeface="+mj-ea"/>
                <a:sym typeface="+mn-ea"/>
              </a:rPr>
              <a:t>春季长高发的传染病</a:t>
            </a:r>
            <a:endParaRPr lang="zh-CN" altLang="en-US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26" name="图片 3" descr="3d64a16db43f7a155a0a180156fc83b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5181918" y="1804035"/>
            <a:ext cx="2124075" cy="2829560"/>
          </a:xfrm>
          <a:prstGeom prst="rect">
            <a:avLst/>
          </a:prstGeom>
        </p:spPr>
      </p:pic>
      <p:pic>
        <p:nvPicPr>
          <p:cNvPr id="27" name="图片 3" descr="3d64a16db43f7a155a0a180156fc83b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4127500" y="892175"/>
            <a:ext cx="3957955" cy="4653915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3162316" y="2911642"/>
            <a:ext cx="5867400" cy="10153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zh-CN" altLang="en-US" sz="6600" b="1" dirty="0">
                <a:solidFill>
                  <a:schemeClr val="bg1"/>
                </a:solidFill>
                <a:latin typeface="+mj-ea"/>
                <a:ea typeface="+mj-ea"/>
                <a:sym typeface="+mn-ea"/>
              </a:rPr>
              <a:t>实用预防小妙招</a:t>
            </a:r>
            <a:endParaRPr lang="zh-CN" altLang="en-US" sz="6600" b="1" dirty="0">
              <a:solidFill>
                <a:schemeClr val="bg1"/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593297" y="590923"/>
            <a:ext cx="100540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>
                <a:solidFill>
                  <a:schemeClr val="accent2"/>
                </a:solidFill>
              </a:rPr>
              <a:t>3</a:t>
            </a:r>
            <a:endParaRPr lang="zh-CN" altLang="en-US" sz="11500" dirty="0">
              <a:solidFill>
                <a:schemeClr val="accent2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911026" y="4903226"/>
            <a:ext cx="6369948" cy="479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200" dirty="0">
                <a:solidFill>
                  <a:schemeClr val="accent1"/>
                </a:solidFill>
                <a:latin typeface="+mn-ea"/>
                <a:sym typeface="+mn-ea"/>
              </a:rPr>
              <a:t>Practical prevention tips</a:t>
            </a:r>
            <a:endParaRPr lang="en-US" altLang="zh-CN" sz="1200" dirty="0">
              <a:solidFill>
                <a:schemeClr val="accent1"/>
              </a:solidFill>
              <a:latin typeface="+mn-ea"/>
            </a:endParaRPr>
          </a:p>
          <a:p>
            <a:pPr algn="ctr">
              <a:lnSpc>
                <a:spcPct val="130000"/>
              </a:lnSpc>
            </a:pPr>
            <a:endParaRPr lang="zh-CN" altLang="en-US" sz="1200" dirty="0">
              <a:solidFill>
                <a:schemeClr val="accent1"/>
              </a:solidFill>
              <a:latin typeface="+mn-ea"/>
            </a:endParaRPr>
          </a:p>
        </p:txBody>
      </p:sp>
      <p:pic>
        <p:nvPicPr>
          <p:cNvPr id="25" name="图片 25" descr="1b86feefb00ca63b3a41a84bf53902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8405" y="2296160"/>
            <a:ext cx="1930400" cy="1830070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/>
          <p:cNvSpPr/>
          <p:nvPr/>
        </p:nvSpPr>
        <p:spPr>
          <a:xfrm>
            <a:off x="5321542" y="2715922"/>
            <a:ext cx="1540120" cy="1327690"/>
          </a:xfrm>
          <a:custGeom>
            <a:avLst/>
            <a:gdLst>
              <a:gd name="connsiteX0" fmla="*/ 770060 w 1540120"/>
              <a:gd name="connsiteY0" fmla="*/ 484483 h 1327690"/>
              <a:gd name="connsiteX1" fmla="*/ 429581 w 1540120"/>
              <a:gd name="connsiteY1" fmla="*/ 1071516 h 1327690"/>
              <a:gd name="connsiteX2" fmla="*/ 1110539 w 1540120"/>
              <a:gd name="connsiteY2" fmla="*/ 1071516 h 1327690"/>
              <a:gd name="connsiteX3" fmla="*/ 770060 w 1540120"/>
              <a:gd name="connsiteY3" fmla="*/ 0 h 1327690"/>
              <a:gd name="connsiteX4" fmla="*/ 1540120 w 1540120"/>
              <a:gd name="connsiteY4" fmla="*/ 1327690 h 1327690"/>
              <a:gd name="connsiteX5" fmla="*/ 0 w 1540120"/>
              <a:gd name="connsiteY5" fmla="*/ 1327690 h 1327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40120" h="1327690">
                <a:moveTo>
                  <a:pt x="770060" y="484483"/>
                </a:moveTo>
                <a:lnTo>
                  <a:pt x="429581" y="1071516"/>
                </a:lnTo>
                <a:lnTo>
                  <a:pt x="1110539" y="1071516"/>
                </a:lnTo>
                <a:close/>
                <a:moveTo>
                  <a:pt x="770060" y="0"/>
                </a:moveTo>
                <a:lnTo>
                  <a:pt x="1540120" y="1327690"/>
                </a:lnTo>
                <a:lnTo>
                  <a:pt x="0" y="132769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5454159" y="1733833"/>
            <a:ext cx="1274885" cy="1478867"/>
            <a:chOff x="5454159" y="1733833"/>
            <a:chExt cx="1274885" cy="1478867"/>
          </a:xfrm>
        </p:grpSpPr>
        <p:sp>
          <p:nvSpPr>
            <p:cNvPr id="4" name="六边形 3"/>
            <p:cNvSpPr/>
            <p:nvPr/>
          </p:nvSpPr>
          <p:spPr>
            <a:xfrm rot="16200000">
              <a:off x="5352168" y="1835824"/>
              <a:ext cx="1478867" cy="1274885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736001" y="2213863"/>
              <a:ext cx="711200" cy="43053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bg1"/>
                  </a:solidFill>
                  <a:latin typeface="+mj-ea"/>
                  <a:ea typeface="+mj-ea"/>
                  <a:sym typeface="+mn-ea"/>
                </a:rPr>
                <a:t>错峰出行</a:t>
              </a:r>
              <a:endParaRPr lang="zh-CN" altLang="en-US" sz="1400" dirty="0">
                <a:solidFill>
                  <a:schemeClr val="bg1"/>
                </a:solidFill>
                <a:latin typeface="+mj-ea"/>
                <a:ea typeface="+mj-ea"/>
                <a:sym typeface="+mn-ea"/>
              </a:endParaRPr>
            </a:p>
            <a:p>
              <a:pPr algn="ctr"/>
              <a:r>
                <a:rPr lang="zh-CN" altLang="en-US" sz="1400" dirty="0">
                  <a:solidFill>
                    <a:schemeClr val="bg1"/>
                  </a:solidFill>
                  <a:latin typeface="+mj-ea"/>
                  <a:ea typeface="+mj-ea"/>
                  <a:sym typeface="+mn-ea"/>
                </a:rPr>
                <a:t>随身消毒</a:t>
              </a:r>
              <a:endParaRPr lang="zh-CN" altLang="en-US" sz="1400" dirty="0">
                <a:solidFill>
                  <a:schemeClr val="bg1"/>
                </a:solidFill>
                <a:latin typeface="+mj-ea"/>
                <a:ea typeface="+mj-ea"/>
                <a:sym typeface="+mn-ea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478151" y="3472940"/>
            <a:ext cx="1274885" cy="1478867"/>
            <a:chOff x="4478151" y="3472940"/>
            <a:chExt cx="1274885" cy="1478867"/>
          </a:xfrm>
        </p:grpSpPr>
        <p:sp>
          <p:nvSpPr>
            <p:cNvPr id="7" name="六边形 6"/>
            <p:cNvSpPr/>
            <p:nvPr/>
          </p:nvSpPr>
          <p:spPr>
            <a:xfrm rot="16200000">
              <a:off x="4376160" y="3574931"/>
              <a:ext cx="1478867" cy="1274885"/>
            </a:xfrm>
            <a:prstGeom prst="hexag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4751201" y="3960925"/>
              <a:ext cx="711200" cy="43053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bg1"/>
                  </a:solidFill>
                  <a:latin typeface="+mj-ea"/>
                  <a:ea typeface="+mj-ea"/>
                  <a:sym typeface="+mn-ea"/>
                </a:rPr>
                <a:t>集体分餐</a:t>
              </a:r>
              <a:endParaRPr lang="zh-CN" altLang="en-US" sz="1400" dirty="0">
                <a:solidFill>
                  <a:schemeClr val="bg1"/>
                </a:solidFill>
                <a:latin typeface="+mj-ea"/>
                <a:ea typeface="+mj-ea"/>
                <a:sym typeface="+mn-ea"/>
              </a:endParaRPr>
            </a:p>
            <a:p>
              <a:pPr algn="ctr"/>
              <a:r>
                <a:rPr lang="zh-CN" altLang="en-US" sz="1400" dirty="0">
                  <a:solidFill>
                    <a:schemeClr val="bg1"/>
                  </a:solidFill>
                  <a:latin typeface="+mj-ea"/>
                  <a:ea typeface="+mj-ea"/>
                  <a:sym typeface="+mn-ea"/>
                </a:rPr>
                <a:t>餐具独用</a:t>
              </a:r>
              <a:endParaRPr lang="zh-CN" altLang="en-US" sz="1400" dirty="0">
                <a:solidFill>
                  <a:schemeClr val="bg1"/>
                </a:solidFill>
                <a:latin typeface="+mj-ea"/>
                <a:ea typeface="+mj-ea"/>
                <a:sym typeface="+mn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438964" y="3472940"/>
            <a:ext cx="1274885" cy="1478867"/>
            <a:chOff x="6438964" y="3472940"/>
            <a:chExt cx="1274885" cy="1478867"/>
          </a:xfrm>
        </p:grpSpPr>
        <p:sp>
          <p:nvSpPr>
            <p:cNvPr id="10" name="六边形 9"/>
            <p:cNvSpPr/>
            <p:nvPr/>
          </p:nvSpPr>
          <p:spPr>
            <a:xfrm rot="16200000">
              <a:off x="6336973" y="3574931"/>
              <a:ext cx="1478867" cy="1274885"/>
            </a:xfrm>
            <a:prstGeom prst="hexag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6720806" y="3960924"/>
              <a:ext cx="711200" cy="43053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bg1"/>
                  </a:solidFill>
                  <a:latin typeface="+mj-ea"/>
                  <a:ea typeface="+mj-ea"/>
                  <a:sym typeface="+mn-ea"/>
                </a:rPr>
                <a:t>疫苗接种</a:t>
              </a:r>
              <a:endParaRPr lang="zh-CN" altLang="en-US" sz="1400" dirty="0">
                <a:solidFill>
                  <a:schemeClr val="bg1"/>
                </a:solidFill>
                <a:latin typeface="+mj-ea"/>
                <a:ea typeface="+mj-ea"/>
                <a:sym typeface="+mn-ea"/>
              </a:endParaRPr>
            </a:p>
            <a:p>
              <a:pPr algn="ctr"/>
              <a:r>
                <a:rPr lang="zh-CN" altLang="en-US" sz="1400" dirty="0">
                  <a:solidFill>
                    <a:schemeClr val="bg1"/>
                  </a:solidFill>
                  <a:latin typeface="+mj-ea"/>
                  <a:ea typeface="+mj-ea"/>
                  <a:sym typeface="+mn-ea"/>
                </a:rPr>
                <a:t>症状早报</a:t>
              </a:r>
              <a:endParaRPr lang="zh-CN" altLang="en-US" sz="1400" dirty="0">
                <a:solidFill>
                  <a:schemeClr val="bg1"/>
                </a:solidFill>
                <a:latin typeface="+mj-ea"/>
                <a:ea typeface="+mj-ea"/>
                <a:sym typeface="+mn-ea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7351685" y="1426829"/>
            <a:ext cx="3345810" cy="1122617"/>
            <a:chOff x="7374316" y="1394391"/>
            <a:chExt cx="3345810" cy="1122617"/>
          </a:xfrm>
        </p:grpSpPr>
        <p:sp>
          <p:nvSpPr>
            <p:cNvPr id="13" name="文本框 12"/>
            <p:cNvSpPr txBox="1"/>
            <p:nvPr/>
          </p:nvSpPr>
          <p:spPr>
            <a:xfrm>
              <a:off x="7374318" y="1686428"/>
              <a:ext cx="3345808" cy="83058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赶集、逛市场尽量避开早高峰人群密集时段，随身带酒精湿巾，接触公共设施后及时擦拭手部，降低感染风险。</a:t>
              </a:r>
              <a:endParaRPr lang="zh-CN" altLang="en-US" sz="1200" dirty="0">
                <a:solidFill>
                  <a:schemeClr val="tx2"/>
                </a:solidFill>
                <a:latin typeface="+mn-ea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7374316" y="1394391"/>
              <a:ext cx="3345808" cy="21526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>
                <a:buClr>
                  <a:schemeClr val="accent3"/>
                </a:buClr>
              </a:pPr>
              <a:r>
                <a:rPr lang="zh-CN" altLang="en-US" sz="1400" b="1" dirty="0">
                  <a:solidFill>
                    <a:schemeClr val="tx2"/>
                  </a:solidFill>
                  <a:latin typeface="+mj-ea"/>
                  <a:ea typeface="+mj-ea"/>
                </a:rPr>
                <a:t>错峰出行</a:t>
              </a:r>
              <a:r>
                <a:rPr lang="en-US" altLang="zh-CN" sz="1400" b="1" dirty="0">
                  <a:solidFill>
                    <a:schemeClr val="tx2"/>
                  </a:solidFill>
                  <a:latin typeface="+mj-ea"/>
                  <a:ea typeface="+mj-ea"/>
                </a:rPr>
                <a:t>+</a:t>
              </a:r>
              <a:r>
                <a:rPr lang="zh-CN" altLang="en-US" sz="1400" b="1" dirty="0">
                  <a:solidFill>
                    <a:schemeClr val="tx2"/>
                  </a:solidFill>
                  <a:latin typeface="+mj-ea"/>
                  <a:ea typeface="+mj-ea"/>
                </a:rPr>
                <a:t>随身消毒</a:t>
              </a:r>
              <a:endParaRPr lang="zh-CN" altLang="en-US" sz="1400" b="1" dirty="0">
                <a:solidFill>
                  <a:schemeClr val="tx2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635768" y="3675173"/>
            <a:ext cx="2645007" cy="1122617"/>
            <a:chOff x="8635768" y="3257376"/>
            <a:chExt cx="2645007" cy="1122617"/>
          </a:xfrm>
        </p:grpSpPr>
        <p:sp>
          <p:nvSpPr>
            <p:cNvPr id="16" name="文本框 15"/>
            <p:cNvSpPr txBox="1"/>
            <p:nvPr/>
          </p:nvSpPr>
          <p:spPr>
            <a:xfrm>
              <a:off x="8635770" y="3549413"/>
              <a:ext cx="2645005" cy="83058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老人、儿童等易感人群提前接种流感疫苗，出现发热咳嗽等不适，第一时间告知村医或工厂医务室，避免延误处置。</a:t>
              </a:r>
              <a:endParaRPr lang="zh-CN" altLang="en-US" sz="1200" dirty="0">
                <a:solidFill>
                  <a:schemeClr val="tx2"/>
                </a:solidFill>
                <a:latin typeface="+mn-ea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8635768" y="3257376"/>
              <a:ext cx="2645007" cy="21526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>
                <a:buClr>
                  <a:schemeClr val="accent3"/>
                </a:buClr>
              </a:pPr>
              <a:r>
                <a:rPr lang="zh-CN" altLang="en-US" sz="1400" b="1" dirty="0">
                  <a:solidFill>
                    <a:schemeClr val="tx2"/>
                  </a:solidFill>
                  <a:latin typeface="+mj-ea"/>
                  <a:ea typeface="+mj-ea"/>
                </a:rPr>
                <a:t>疫苗接种</a:t>
              </a:r>
              <a:r>
                <a:rPr lang="en-US" altLang="zh-CN" sz="1400" b="1" dirty="0">
                  <a:solidFill>
                    <a:schemeClr val="tx2"/>
                  </a:solidFill>
                  <a:latin typeface="+mj-ea"/>
                  <a:ea typeface="+mj-ea"/>
                </a:rPr>
                <a:t>+</a:t>
              </a:r>
              <a:r>
                <a:rPr lang="zh-CN" altLang="en-US" sz="1400" b="1" dirty="0">
                  <a:solidFill>
                    <a:schemeClr val="tx2"/>
                  </a:solidFill>
                  <a:latin typeface="+mj-ea"/>
                  <a:ea typeface="+mj-ea"/>
                </a:rPr>
                <a:t>症状早报</a:t>
              </a:r>
              <a:endParaRPr lang="zh-CN" altLang="en-US" sz="1400" b="1" dirty="0">
                <a:solidFill>
                  <a:schemeClr val="tx2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929236" y="3675173"/>
            <a:ext cx="2446460" cy="1399477"/>
            <a:chOff x="1209423" y="3476840"/>
            <a:chExt cx="2446460" cy="1399477"/>
          </a:xfrm>
        </p:grpSpPr>
        <p:sp>
          <p:nvSpPr>
            <p:cNvPr id="19" name="文本框 18"/>
            <p:cNvSpPr txBox="1"/>
            <p:nvPr/>
          </p:nvSpPr>
          <p:spPr>
            <a:xfrm>
              <a:off x="1209425" y="3768877"/>
              <a:ext cx="2446458" cy="11074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工厂食堂、农村自办宴席坚持公筷公勺，宿舍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/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家庭不共用碗筷、水杯，从饮食环节阻断消化道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+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呼吸道病毒传播。</a:t>
              </a:r>
              <a:endParaRPr lang="zh-CN" altLang="en-US" sz="1200" dirty="0">
                <a:solidFill>
                  <a:schemeClr val="tx2"/>
                </a:solidFill>
                <a:latin typeface="+mn-ea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209423" y="3476840"/>
              <a:ext cx="2446458" cy="21526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r">
                <a:buClr>
                  <a:schemeClr val="accent3"/>
                </a:buClr>
              </a:pPr>
              <a:r>
                <a:rPr lang="zh-CN" altLang="en-US" sz="1400" b="1" dirty="0">
                  <a:solidFill>
                    <a:schemeClr val="tx2"/>
                  </a:solidFill>
                  <a:latin typeface="+mj-ea"/>
                  <a:ea typeface="+mj-ea"/>
                </a:rPr>
                <a:t>集体分餐</a:t>
              </a:r>
              <a:r>
                <a:rPr lang="en-US" altLang="zh-CN" sz="1400" b="1" dirty="0">
                  <a:solidFill>
                    <a:schemeClr val="tx2"/>
                  </a:solidFill>
                  <a:latin typeface="+mj-ea"/>
                  <a:ea typeface="+mj-ea"/>
                </a:rPr>
                <a:t>+</a:t>
              </a:r>
              <a:r>
                <a:rPr lang="zh-CN" altLang="en-US" sz="1400" b="1" dirty="0">
                  <a:solidFill>
                    <a:schemeClr val="tx2"/>
                  </a:solidFill>
                  <a:latin typeface="+mj-ea"/>
                  <a:ea typeface="+mj-ea"/>
                </a:rPr>
                <a:t>餐具独用</a:t>
              </a:r>
              <a:endParaRPr lang="zh-CN" altLang="en-US" sz="1400" b="1" dirty="0">
                <a:solidFill>
                  <a:schemeClr val="tx2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565152" y="152082"/>
            <a:ext cx="3143250" cy="27686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CN" dirty="0">
                <a:solidFill>
                  <a:schemeClr val="bg1"/>
                </a:solidFill>
                <a:latin typeface="+mj-ea"/>
                <a:ea typeface="+mj-ea"/>
                <a:sym typeface="+mn-ea"/>
              </a:rPr>
              <a:t>冬</a:t>
            </a:r>
            <a:r>
              <a:rPr lang="zh-CN" altLang="en-US" dirty="0">
                <a:solidFill>
                  <a:schemeClr val="bg1"/>
                </a:solidFill>
                <a:latin typeface="+mj-ea"/>
                <a:ea typeface="+mj-ea"/>
                <a:sym typeface="+mn-ea"/>
              </a:rPr>
              <a:t>春季长高发的传染病</a:t>
            </a:r>
            <a:endParaRPr lang="zh-CN" altLang="en-US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27" name="图片 27" descr="18b6154801f82437d7c8fc3fc01167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98258" y="1894523"/>
            <a:ext cx="1995805" cy="1995805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8849672" y="1156829"/>
            <a:ext cx="2254753" cy="22547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6439192" y="3556405"/>
            <a:ext cx="2254753" cy="22547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6439535" y="3556635"/>
            <a:ext cx="2254250" cy="398907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+mn-ea"/>
              </a:rPr>
              <a:t>流感防控中，基层群众在赶集、通勤、车间作业等场景要全程规范佩戴医用外科或</a:t>
            </a:r>
            <a:r>
              <a:rPr lang="en-US" altLang="zh-CN" sz="1200" dirty="0">
                <a:solidFill>
                  <a:schemeClr val="bg1"/>
                </a:solidFill>
                <a:latin typeface="+mn-ea"/>
              </a:rPr>
              <a:t>KN95</a:t>
            </a:r>
            <a:r>
              <a:rPr lang="zh-CN" altLang="en-US" sz="1200" dirty="0">
                <a:solidFill>
                  <a:schemeClr val="bg1"/>
                </a:solidFill>
                <a:latin typeface="+mn-ea"/>
              </a:rPr>
              <a:t>口罩，确保完全遮盖口鼻并捏紧鼻夹，</a:t>
            </a:r>
            <a:r>
              <a:rPr lang="en-US" altLang="zh-CN" sz="1200" dirty="0">
                <a:solidFill>
                  <a:schemeClr val="bg1"/>
                </a:solidFill>
                <a:latin typeface="+mn-ea"/>
              </a:rPr>
              <a:t>4</a:t>
            </a:r>
            <a:r>
              <a:rPr lang="zh-CN" altLang="en-US" sz="1200" dirty="0">
                <a:solidFill>
                  <a:schemeClr val="bg1"/>
                </a:solidFill>
                <a:latin typeface="+mn-ea"/>
              </a:rPr>
              <a:t>小时及时更换，触摸口罩后需洗手，出现发热咳嗽症状时更要坚持佩戴，既守护自身健康也避免病毒传播。</a:t>
            </a:r>
            <a:endParaRPr lang="zh-CN" altLang="en-US" sz="1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4"/>
            </p:custDataLst>
          </p:nvPr>
        </p:nvSpPr>
        <p:spPr>
          <a:xfrm>
            <a:off x="8849995" y="1156970"/>
            <a:ext cx="2254250" cy="225488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+mn-ea"/>
              </a:rPr>
              <a:t>在普通的家庭和工厂场景中，要做好流感防控的消毒杀菌，需每日用</a:t>
            </a:r>
            <a:r>
              <a:rPr lang="en-US" altLang="zh-CN" sz="1200" dirty="0">
                <a:solidFill>
                  <a:schemeClr val="bg1"/>
                </a:solidFill>
                <a:latin typeface="+mn-ea"/>
              </a:rPr>
              <a:t>75%</a:t>
            </a:r>
            <a:r>
              <a:rPr lang="zh-CN" altLang="en-US" sz="1200" dirty="0">
                <a:solidFill>
                  <a:schemeClr val="bg1"/>
                </a:solidFill>
                <a:latin typeface="+mn-ea"/>
              </a:rPr>
              <a:t>酒精棉片擦拭手机、门把手、车间操作按钮等高频接触物件，定期用稀释的</a:t>
            </a:r>
            <a:r>
              <a:rPr lang="en-US" altLang="zh-CN" sz="1200" dirty="0">
                <a:solidFill>
                  <a:schemeClr val="bg1"/>
                </a:solidFill>
                <a:latin typeface="+mn-ea"/>
              </a:rPr>
              <a:t>84</a:t>
            </a:r>
            <a:r>
              <a:rPr lang="zh-CN" altLang="en-US" sz="1200" dirty="0">
                <a:solidFill>
                  <a:schemeClr val="bg1"/>
                </a:solidFill>
                <a:latin typeface="+mn-ea"/>
              </a:rPr>
              <a:t>消毒液对居家地面、宿舍角落及工厂食堂餐桌进行全面消杀，以此切断病毒传播途径。</a:t>
            </a:r>
            <a:endParaRPr lang="zh-CN" altLang="en-US" sz="1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65152" y="152082"/>
            <a:ext cx="3143250" cy="27686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CN" dirty="0">
                <a:solidFill>
                  <a:schemeClr val="bg1"/>
                </a:solidFill>
                <a:latin typeface="+mj-ea"/>
                <a:ea typeface="+mj-ea"/>
                <a:sym typeface="+mn-ea"/>
              </a:rPr>
              <a:t>冬</a:t>
            </a:r>
            <a:r>
              <a:rPr lang="zh-CN" altLang="en-US" dirty="0">
                <a:solidFill>
                  <a:schemeClr val="bg1"/>
                </a:solidFill>
                <a:latin typeface="+mj-ea"/>
                <a:ea typeface="+mj-ea"/>
                <a:sym typeface="+mn-ea"/>
              </a:rPr>
              <a:t>春季长高发的传染病</a:t>
            </a:r>
            <a:endParaRPr lang="zh-CN" altLang="en-US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14" name="图片 4" descr="231536fb78912b895d861ebea86d3d4"/>
          <p:cNvPicPr>
            <a:picLocks noChangeAspect="1"/>
          </p:cNvPicPr>
          <p:nvPr>
            <p:ph type="pic" sz="quarter" idx="13"/>
          </p:nvPr>
        </p:nvPicPr>
        <p:blipFill>
          <a:blip r:embed="rId5"/>
          <a:srcRect/>
          <a:stretch>
            <a:fillRect/>
          </a:stretch>
        </p:blipFill>
        <p:spPr>
          <a:xfrm>
            <a:off x="1155065" y="1156970"/>
            <a:ext cx="4041775" cy="4653915"/>
          </a:xfrm>
          <a:prstGeom prst="rect">
            <a:avLst/>
          </a:prstGeom>
        </p:spPr>
      </p:pic>
      <p:pic>
        <p:nvPicPr>
          <p:cNvPr id="18" name="图片 5" descr="f14802832c4e85f42c063f94c3cef10"/>
          <p:cNvPicPr>
            <a:picLocks noChangeAspect="1"/>
          </p:cNvPicPr>
          <p:nvPr>
            <p:ph type="pic" sz="quarter" idx="15"/>
            <p:custDataLst>
              <p:tags r:id="rId6"/>
            </p:custDataLst>
          </p:nvPr>
        </p:nvPicPr>
        <p:blipFill>
          <a:blip r:embed="rId7"/>
          <a:srcRect/>
          <a:stretch>
            <a:fillRect/>
          </a:stretch>
        </p:blipFill>
        <p:spPr>
          <a:xfrm>
            <a:off x="6438900" y="1156970"/>
            <a:ext cx="2254885" cy="2254885"/>
          </a:xfrm>
          <a:prstGeom prst="rect">
            <a:avLst/>
          </a:prstGeom>
        </p:spPr>
      </p:pic>
      <p:pic>
        <p:nvPicPr>
          <p:cNvPr id="20" name="图片 6" descr="2869270c2c557ef8d620b2d6ec370fe"/>
          <p:cNvPicPr>
            <a:picLocks noChangeAspect="1"/>
          </p:cNvPicPr>
          <p:nvPr>
            <p:ph type="pic" sz="quarter" idx="14"/>
            <p:custDataLst>
              <p:tags r:id="rId8"/>
            </p:custDataLst>
          </p:nvPr>
        </p:nvPicPr>
        <p:blipFill>
          <a:blip r:embed="rId9"/>
          <a:srcRect/>
          <a:stretch>
            <a:fillRect/>
          </a:stretch>
        </p:blipFill>
        <p:spPr>
          <a:xfrm>
            <a:off x="8849360" y="3556635"/>
            <a:ext cx="2254885" cy="2254250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原创设计：灰色的风"/>
          <p:cNvGrpSpPr/>
          <p:nvPr/>
        </p:nvGrpSpPr>
        <p:grpSpPr>
          <a:xfrm>
            <a:off x="5850296" y="1751890"/>
            <a:ext cx="1720914" cy="1082811"/>
            <a:chOff x="5850296" y="1799515"/>
            <a:chExt cx="1720914" cy="1082811"/>
          </a:xfrm>
        </p:grpSpPr>
        <p:sp>
          <p:nvSpPr>
            <p:cNvPr id="3" name="矩形 2"/>
            <p:cNvSpPr/>
            <p:nvPr/>
          </p:nvSpPr>
          <p:spPr>
            <a:xfrm rot="2128147">
              <a:off x="6196581" y="1799515"/>
              <a:ext cx="1374629" cy="7815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/>
                <a:t>02</a:t>
              </a:r>
              <a:endParaRPr lang="zh-CN" altLang="en-US" sz="2800"/>
            </a:p>
          </p:txBody>
        </p:sp>
        <p:sp>
          <p:nvSpPr>
            <p:cNvPr id="4" name="等腰三角形 3"/>
            <p:cNvSpPr/>
            <p:nvPr/>
          </p:nvSpPr>
          <p:spPr>
            <a:xfrm rot="12928123">
              <a:off x="5850296" y="2470303"/>
              <a:ext cx="1374629" cy="412023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465286" y="2773153"/>
            <a:ext cx="1159664" cy="1572870"/>
            <a:chOff x="4465286" y="2820778"/>
            <a:chExt cx="1159664" cy="1572870"/>
          </a:xfrm>
        </p:grpSpPr>
        <p:sp>
          <p:nvSpPr>
            <p:cNvPr id="6" name="矩形 5"/>
            <p:cNvSpPr/>
            <p:nvPr/>
          </p:nvSpPr>
          <p:spPr>
            <a:xfrm rot="4235906">
              <a:off x="4168736" y="3315569"/>
              <a:ext cx="1374629" cy="7815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/>
                <a:t>05</a:t>
              </a:r>
              <a:endParaRPr lang="zh-CN" altLang="en-US" sz="2800"/>
            </a:p>
          </p:txBody>
        </p:sp>
        <p:sp>
          <p:nvSpPr>
            <p:cNvPr id="7" name="等腰三角形 6"/>
            <p:cNvSpPr/>
            <p:nvPr/>
          </p:nvSpPr>
          <p:spPr>
            <a:xfrm rot="4235906">
              <a:off x="4731624" y="3302081"/>
              <a:ext cx="1374629" cy="412023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原创设计：灰色的风"/>
          <p:cNvGrpSpPr/>
          <p:nvPr/>
        </p:nvGrpSpPr>
        <p:grpSpPr>
          <a:xfrm>
            <a:off x="5449828" y="3765961"/>
            <a:ext cx="1374629" cy="1193553"/>
            <a:chOff x="5449828" y="3813586"/>
            <a:chExt cx="1374629" cy="1193553"/>
          </a:xfrm>
        </p:grpSpPr>
        <p:sp>
          <p:nvSpPr>
            <p:cNvPr id="9" name="矩形 8"/>
            <p:cNvSpPr/>
            <p:nvPr/>
          </p:nvSpPr>
          <p:spPr>
            <a:xfrm>
              <a:off x="5449828" y="4225609"/>
              <a:ext cx="1374629" cy="7815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/>
                <a:t>04</a:t>
              </a:r>
              <a:endParaRPr lang="zh-CN" altLang="en-US" sz="2800"/>
            </a:p>
          </p:txBody>
        </p:sp>
        <p:sp>
          <p:nvSpPr>
            <p:cNvPr id="10" name="等腰三角形 9"/>
            <p:cNvSpPr/>
            <p:nvPr/>
          </p:nvSpPr>
          <p:spPr>
            <a:xfrm>
              <a:off x="5449828" y="3813586"/>
              <a:ext cx="1374629" cy="412023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" name="原创设计：灰色的风"/>
          <p:cNvGrpSpPr/>
          <p:nvPr/>
        </p:nvGrpSpPr>
        <p:grpSpPr>
          <a:xfrm>
            <a:off x="6616123" y="2765167"/>
            <a:ext cx="1167564" cy="1548826"/>
            <a:chOff x="6616123" y="2812792"/>
            <a:chExt cx="1167564" cy="1548826"/>
          </a:xfrm>
        </p:grpSpPr>
        <p:sp>
          <p:nvSpPr>
            <p:cNvPr id="12" name="矩形 11"/>
            <p:cNvSpPr/>
            <p:nvPr/>
          </p:nvSpPr>
          <p:spPr>
            <a:xfrm rot="17218297">
              <a:off x="6705607" y="3283539"/>
              <a:ext cx="1374629" cy="7815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/>
                <a:t>03</a:t>
              </a:r>
              <a:endParaRPr lang="zh-CN" altLang="en-US" sz="2800"/>
            </a:p>
          </p:txBody>
        </p:sp>
        <p:sp>
          <p:nvSpPr>
            <p:cNvPr id="13" name="等腰三角形 12"/>
            <p:cNvSpPr/>
            <p:nvPr/>
          </p:nvSpPr>
          <p:spPr>
            <a:xfrm rot="17218297">
              <a:off x="6134820" y="3294095"/>
              <a:ext cx="1374629" cy="412023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625213" y="1768439"/>
            <a:ext cx="1735160" cy="1072339"/>
            <a:chOff x="4625213" y="1816064"/>
            <a:chExt cx="1735160" cy="1072339"/>
          </a:xfrm>
        </p:grpSpPr>
        <p:sp>
          <p:nvSpPr>
            <p:cNvPr id="15" name="矩形 14"/>
            <p:cNvSpPr/>
            <p:nvPr/>
          </p:nvSpPr>
          <p:spPr>
            <a:xfrm rot="19369558">
              <a:off x="4625213" y="1816064"/>
              <a:ext cx="1374629" cy="7815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/>
                <a:t>01</a:t>
              </a:r>
              <a:endParaRPr lang="zh-CN" altLang="en-US" sz="2800"/>
            </a:p>
          </p:txBody>
        </p:sp>
        <p:sp>
          <p:nvSpPr>
            <p:cNvPr id="16" name="等腰三角形 15"/>
            <p:cNvSpPr/>
            <p:nvPr/>
          </p:nvSpPr>
          <p:spPr>
            <a:xfrm rot="8570027">
              <a:off x="4985744" y="2476380"/>
              <a:ext cx="1374629" cy="412023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5644829" y="2901032"/>
            <a:ext cx="923330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zh-CN" sz="1600">
                <a:solidFill>
                  <a:schemeClr val="accent1"/>
                </a:solidFill>
              </a:rPr>
              <a:t>Add</a:t>
            </a:r>
            <a:endParaRPr lang="en-US" altLang="zh-CN" sz="1600" dirty="0">
              <a:solidFill>
                <a:schemeClr val="accent1"/>
              </a:solidFill>
            </a:endParaRPr>
          </a:p>
          <a:p>
            <a:pPr algn="ctr"/>
            <a:r>
              <a:rPr lang="en-US" altLang="zh-CN" sz="1600">
                <a:solidFill>
                  <a:schemeClr val="accent1"/>
                </a:solidFill>
              </a:rPr>
              <a:t>key</a:t>
            </a:r>
            <a:r>
              <a:rPr lang="zh-CN" altLang="en-US" sz="1600">
                <a:solidFill>
                  <a:schemeClr val="accent1"/>
                </a:solidFill>
              </a:rPr>
              <a:t> </a:t>
            </a:r>
            <a:r>
              <a:rPr lang="en-US" altLang="zh-CN" sz="1600">
                <a:solidFill>
                  <a:schemeClr val="accent1"/>
                </a:solidFill>
              </a:rPr>
              <a:t>words</a:t>
            </a:r>
            <a:endParaRPr lang="zh-CN" altLang="en-US" sz="1600" dirty="0">
              <a:solidFill>
                <a:schemeClr val="accent1"/>
              </a:solidFill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7881648" y="1424206"/>
            <a:ext cx="3065752" cy="1399477"/>
            <a:chOff x="6989771" y="1275825"/>
            <a:chExt cx="2823926" cy="1399477"/>
          </a:xfrm>
        </p:grpSpPr>
        <p:sp>
          <p:nvSpPr>
            <p:cNvPr id="19" name="文本框 18"/>
            <p:cNvSpPr txBox="1"/>
            <p:nvPr/>
          </p:nvSpPr>
          <p:spPr>
            <a:xfrm>
              <a:off x="6989773" y="1567862"/>
              <a:ext cx="2823924" cy="11074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每日用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75%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酒精棉片擦拭门把手、手机、车间操作按钮等高频接触物；餐具煮沸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15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分钟消毒；宿舍、居家地面每周用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1:100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稀释的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84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消毒液拖拭，作用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30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分钟后开窗通风。</a:t>
              </a:r>
              <a:endParaRPr lang="zh-CN" altLang="en-US" sz="1200" dirty="0">
                <a:solidFill>
                  <a:schemeClr val="tx2"/>
                </a:solidFill>
                <a:latin typeface="+mn-ea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6989771" y="1275825"/>
              <a:ext cx="2823926" cy="21526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>
                <a:buClr>
                  <a:schemeClr val="accent3"/>
                </a:buClr>
              </a:pPr>
              <a:r>
                <a:rPr lang="en-US" altLang="zh-CN" sz="1400" b="1" dirty="0">
                  <a:solidFill>
                    <a:schemeClr val="tx2"/>
                  </a:solidFill>
                  <a:latin typeface="+mj-ea"/>
                  <a:ea typeface="+mj-ea"/>
                </a:rPr>
                <a:t>2.</a:t>
              </a:r>
              <a:r>
                <a:rPr lang="en-US" altLang="en-US" sz="1400" b="1" dirty="0">
                  <a:solidFill>
                    <a:schemeClr val="tx2"/>
                  </a:solidFill>
                  <a:latin typeface="+mj-ea"/>
                  <a:ea typeface="+mj-ea"/>
                </a:rPr>
                <a:t> </a:t>
              </a:r>
              <a:r>
                <a:rPr lang="zh-CN" altLang="en-US" sz="1400" b="1" dirty="0">
                  <a:solidFill>
                    <a:schemeClr val="tx2"/>
                  </a:solidFill>
                  <a:latin typeface="+mj-ea"/>
                  <a:ea typeface="+mj-ea"/>
                </a:rPr>
                <a:t>精准环境消杀</a:t>
              </a:r>
              <a:endParaRPr lang="zh-CN" altLang="en-US" sz="1400" b="1" dirty="0">
                <a:solidFill>
                  <a:schemeClr val="tx2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307374" y="1424206"/>
            <a:ext cx="3010144" cy="1676972"/>
            <a:chOff x="910272" y="2929691"/>
            <a:chExt cx="2823926" cy="1676972"/>
          </a:xfrm>
        </p:grpSpPr>
        <p:sp>
          <p:nvSpPr>
            <p:cNvPr id="22" name="文本框 21"/>
            <p:cNvSpPr txBox="1"/>
            <p:nvPr/>
          </p:nvSpPr>
          <p:spPr>
            <a:xfrm>
              <a:off x="910274" y="3221728"/>
              <a:ext cx="2823924" cy="138493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赶集、车间作业、乘坐公共交通等人员密集场景，全程规范佩戴医用外科或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KN95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口罩，确保遮盖口鼻和下巴，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4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小时更换一次；出现发热咳嗽症状时，需专用口罩并及时更换，避免交叉感染。</a:t>
              </a:r>
              <a:endParaRPr lang="zh-CN" altLang="en-US" sz="1200" dirty="0">
                <a:solidFill>
                  <a:schemeClr val="tx2"/>
                </a:solidFill>
                <a:latin typeface="+mn-ea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910272" y="2929691"/>
              <a:ext cx="2823926" cy="21526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r">
                <a:buClr>
                  <a:schemeClr val="accent3"/>
                </a:buClr>
              </a:pPr>
              <a:r>
                <a:rPr lang="en-US" altLang="zh-CN" sz="1400" b="1" dirty="0">
                  <a:solidFill>
                    <a:schemeClr val="tx2"/>
                  </a:solidFill>
                  <a:latin typeface="+mj-ea"/>
                  <a:ea typeface="+mj-ea"/>
                </a:rPr>
                <a:t>1.</a:t>
              </a:r>
              <a:r>
                <a:rPr lang="en-US" altLang="en-US" sz="1400" b="1" dirty="0">
                  <a:solidFill>
                    <a:schemeClr val="tx2"/>
                  </a:solidFill>
                  <a:latin typeface="+mj-ea"/>
                  <a:ea typeface="+mj-ea"/>
                </a:rPr>
                <a:t> </a:t>
              </a:r>
              <a:r>
                <a:rPr lang="zh-CN" altLang="en-US" sz="1400" b="1" dirty="0">
                  <a:solidFill>
                    <a:schemeClr val="tx2"/>
                  </a:solidFill>
                  <a:latin typeface="+mj-ea"/>
                  <a:ea typeface="+mj-ea"/>
                </a:rPr>
                <a:t>科学佩戴口罩</a:t>
              </a:r>
              <a:endParaRPr lang="zh-CN" altLang="en-US" sz="1400" b="1" dirty="0">
                <a:solidFill>
                  <a:schemeClr val="tx2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8497899" y="3225263"/>
            <a:ext cx="2782876" cy="1676972"/>
            <a:chOff x="8361374" y="2948747"/>
            <a:chExt cx="2782876" cy="1676972"/>
          </a:xfrm>
        </p:grpSpPr>
        <p:sp>
          <p:nvSpPr>
            <p:cNvPr id="25" name="文本框 24"/>
            <p:cNvSpPr txBox="1"/>
            <p:nvPr/>
          </p:nvSpPr>
          <p:spPr>
            <a:xfrm>
              <a:off x="8361376" y="3240784"/>
              <a:ext cx="2782874" cy="138493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老人、儿童、慢病患者及工厂一线职工，在冬春季来临前优先接种流感、新冠等相关疫苗；此类人群尽量避开集市高峰时段，减少密闭场所停留时间，出现不适及时就医。</a:t>
              </a:r>
              <a:endParaRPr lang="zh-CN" altLang="en-US" sz="1200" dirty="0">
                <a:solidFill>
                  <a:schemeClr val="tx2"/>
                </a:solidFill>
                <a:latin typeface="+mn-ea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8361374" y="2948747"/>
              <a:ext cx="2782876" cy="21526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>
                <a:buClr>
                  <a:schemeClr val="accent3"/>
                </a:buClr>
              </a:pPr>
              <a:r>
                <a:rPr lang="en-US" altLang="zh-CN" sz="1400" b="1" dirty="0">
                  <a:solidFill>
                    <a:schemeClr val="tx2"/>
                  </a:solidFill>
                  <a:latin typeface="+mj-ea"/>
                  <a:ea typeface="+mj-ea"/>
                </a:rPr>
                <a:t>4.</a:t>
              </a:r>
              <a:r>
                <a:rPr lang="en-US" altLang="en-US" sz="1400" b="1" dirty="0">
                  <a:solidFill>
                    <a:schemeClr val="tx2"/>
                  </a:solidFill>
                  <a:latin typeface="+mj-ea"/>
                  <a:ea typeface="+mj-ea"/>
                </a:rPr>
                <a:t> </a:t>
              </a:r>
              <a:r>
                <a:rPr lang="zh-CN" altLang="en-US" sz="1400" b="1" dirty="0">
                  <a:solidFill>
                    <a:schemeClr val="tx2"/>
                  </a:solidFill>
                  <a:latin typeface="+mj-ea"/>
                  <a:ea typeface="+mj-ea"/>
                </a:rPr>
                <a:t>重点人群防护</a:t>
              </a:r>
              <a:endParaRPr lang="zh-CN" altLang="en-US" sz="1400" b="1" dirty="0">
                <a:solidFill>
                  <a:schemeClr val="tx2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945676" y="3225263"/>
            <a:ext cx="2782876" cy="1676972"/>
            <a:chOff x="8361374" y="2948747"/>
            <a:chExt cx="2782876" cy="1676972"/>
          </a:xfrm>
        </p:grpSpPr>
        <p:sp>
          <p:nvSpPr>
            <p:cNvPr id="28" name="文本框 27"/>
            <p:cNvSpPr txBox="1"/>
            <p:nvPr/>
          </p:nvSpPr>
          <p:spPr>
            <a:xfrm>
              <a:off x="8361376" y="3240784"/>
              <a:ext cx="2782874" cy="138493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农村居家、工厂车间和宿舍每天开窗通风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2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次，每次不少于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30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分钟，即使低温天气也需短时通风；坚持七步洗手法，饭前便后、接触公共设施后及时洗手，不共用毛巾、水杯。</a:t>
              </a:r>
              <a:endParaRPr lang="zh-CN" altLang="en-US" sz="1200" dirty="0">
                <a:solidFill>
                  <a:schemeClr val="tx2"/>
                </a:solidFill>
                <a:latin typeface="+mn-ea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8361374" y="2948747"/>
              <a:ext cx="2782876" cy="21526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r">
                <a:buClr>
                  <a:schemeClr val="accent3"/>
                </a:buClr>
              </a:pPr>
              <a:r>
                <a:rPr lang="en-US" altLang="zh-CN" sz="1400" b="1" dirty="0">
                  <a:solidFill>
                    <a:schemeClr val="tx2"/>
                  </a:solidFill>
                  <a:latin typeface="+mj-ea"/>
                  <a:ea typeface="+mj-ea"/>
                </a:rPr>
                <a:t>3.</a:t>
              </a:r>
              <a:r>
                <a:rPr lang="en-US" altLang="en-US" sz="1400" b="1" dirty="0">
                  <a:solidFill>
                    <a:schemeClr val="tx2"/>
                  </a:solidFill>
                  <a:latin typeface="+mj-ea"/>
                  <a:ea typeface="+mj-ea"/>
                </a:rPr>
                <a:t> </a:t>
              </a:r>
              <a:r>
                <a:rPr lang="zh-CN" altLang="en-US" sz="1400" b="1" dirty="0">
                  <a:solidFill>
                    <a:schemeClr val="tx2"/>
                  </a:solidFill>
                  <a:latin typeface="+mj-ea"/>
                  <a:ea typeface="+mj-ea"/>
                </a:rPr>
                <a:t>保持通风与卫生</a:t>
              </a:r>
              <a:endParaRPr lang="zh-CN" altLang="en-US" sz="1400" b="1" dirty="0">
                <a:solidFill>
                  <a:schemeClr val="tx2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2902315" y="5263887"/>
            <a:ext cx="6387370" cy="2768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4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点防护实用小妙招</a:t>
            </a:r>
            <a:endParaRPr lang="zh-CN" altLang="en-US" sz="1200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565152" y="152082"/>
            <a:ext cx="3143250" cy="27686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CN" dirty="0">
                <a:solidFill>
                  <a:schemeClr val="bg1"/>
                </a:solidFill>
                <a:latin typeface="+mj-ea"/>
                <a:ea typeface="+mj-ea"/>
                <a:sym typeface="+mn-ea"/>
              </a:rPr>
              <a:t>冬</a:t>
            </a:r>
            <a:r>
              <a:rPr lang="zh-CN" altLang="en-US" dirty="0">
                <a:solidFill>
                  <a:schemeClr val="bg1"/>
                </a:solidFill>
                <a:latin typeface="+mj-ea"/>
                <a:ea typeface="+mj-ea"/>
                <a:sym typeface="+mn-ea"/>
              </a:rPr>
              <a:t>春季长高发的传染病</a:t>
            </a:r>
            <a:endParaRPr lang="zh-CN" altLang="en-US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32" name="图片 18" descr="4324a211e7d288786eab85f08a1559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93690" y="2433320"/>
            <a:ext cx="1440180" cy="1440180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2324123" y="2911642"/>
            <a:ext cx="7543800" cy="10153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zh-CN" altLang="en-US" sz="6600" b="1" dirty="0">
                <a:solidFill>
                  <a:schemeClr val="bg1"/>
                </a:solidFill>
                <a:latin typeface="+mj-ea"/>
                <a:ea typeface="+mj-ea"/>
                <a:sym typeface="+mn-ea"/>
              </a:rPr>
              <a:t>感染后正确应对流程</a:t>
            </a:r>
            <a:endParaRPr lang="zh-CN" altLang="en-US" sz="6600" b="1" dirty="0">
              <a:solidFill>
                <a:schemeClr val="bg1"/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593297" y="590923"/>
            <a:ext cx="100540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>
                <a:solidFill>
                  <a:schemeClr val="accent2"/>
                </a:solidFill>
              </a:rPr>
              <a:t>4</a:t>
            </a:r>
            <a:endParaRPr lang="zh-CN" altLang="en-US" sz="11500" dirty="0">
              <a:solidFill>
                <a:schemeClr val="accent2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911026" y="4903226"/>
            <a:ext cx="6369948" cy="2393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200" dirty="0">
                <a:solidFill>
                  <a:schemeClr val="accent1"/>
                </a:solidFill>
                <a:latin typeface="+mn-ea"/>
                <a:sym typeface="+mn-ea"/>
              </a:rPr>
              <a:t>Correct response process after infection</a:t>
            </a:r>
            <a:endParaRPr lang="zh-CN" altLang="en-US" sz="1200" dirty="0">
              <a:solidFill>
                <a:schemeClr val="accent1"/>
              </a:solidFill>
              <a:latin typeface="+mn-ea"/>
            </a:endParaRPr>
          </a:p>
        </p:txBody>
      </p:sp>
      <p:pic>
        <p:nvPicPr>
          <p:cNvPr id="21" name="图片 21" descr="a0a5d81638d4444bef1efa5d220b80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4813" y="591185"/>
            <a:ext cx="1396365" cy="1440180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/>
          <p:cNvSpPr/>
          <p:nvPr>
            <p:custDataLst>
              <p:tags r:id="rId1"/>
            </p:custDataLst>
          </p:nvPr>
        </p:nvSpPr>
        <p:spPr bwMode="auto">
          <a:xfrm rot="2700000">
            <a:off x="4317205" y="2111151"/>
            <a:ext cx="687096" cy="1825392"/>
          </a:xfrm>
          <a:custGeom>
            <a:avLst/>
            <a:gdLst>
              <a:gd name="T0" fmla="*/ 367 w 367"/>
              <a:gd name="T1" fmla="*/ 975 h 975"/>
              <a:gd name="T2" fmla="*/ 367 w 367"/>
              <a:gd name="T3" fmla="*/ 0 h 975"/>
              <a:gd name="T4" fmla="*/ 0 w 367"/>
              <a:gd name="T5" fmla="*/ 0 h 975"/>
              <a:gd name="T6" fmla="*/ 0 w 367"/>
              <a:gd name="T7" fmla="*/ 609 h 975"/>
              <a:gd name="T8" fmla="*/ 367 w 367"/>
              <a:gd name="T9" fmla="*/ 975 h 9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7" h="975">
                <a:moveTo>
                  <a:pt x="367" y="975"/>
                </a:moveTo>
                <a:lnTo>
                  <a:pt x="367" y="0"/>
                </a:lnTo>
                <a:lnTo>
                  <a:pt x="0" y="0"/>
                </a:lnTo>
                <a:lnTo>
                  <a:pt x="0" y="609"/>
                </a:lnTo>
                <a:lnTo>
                  <a:pt x="367" y="975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3" name="原创设计：灰色的风"/>
          <p:cNvSpPr/>
          <p:nvPr>
            <p:custDataLst>
              <p:tags r:id="rId2"/>
            </p:custDataLst>
          </p:nvPr>
        </p:nvSpPr>
        <p:spPr bwMode="auto">
          <a:xfrm rot="2700000">
            <a:off x="5589933" y="1653336"/>
            <a:ext cx="1823520" cy="683352"/>
          </a:xfrm>
          <a:custGeom>
            <a:avLst/>
            <a:gdLst>
              <a:gd name="T0" fmla="*/ 0 w 974"/>
              <a:gd name="T1" fmla="*/ 365 h 365"/>
              <a:gd name="T2" fmla="*/ 974 w 974"/>
              <a:gd name="T3" fmla="*/ 365 h 365"/>
              <a:gd name="T4" fmla="*/ 974 w 974"/>
              <a:gd name="T5" fmla="*/ 0 h 365"/>
              <a:gd name="T6" fmla="*/ 365 w 974"/>
              <a:gd name="T7" fmla="*/ 0 h 365"/>
              <a:gd name="T8" fmla="*/ 0 w 974"/>
              <a:gd name="T9" fmla="*/ 365 h 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74" h="365">
                <a:moveTo>
                  <a:pt x="0" y="365"/>
                </a:moveTo>
                <a:lnTo>
                  <a:pt x="974" y="365"/>
                </a:lnTo>
                <a:lnTo>
                  <a:pt x="974" y="0"/>
                </a:lnTo>
                <a:lnTo>
                  <a:pt x="365" y="0"/>
                </a:lnTo>
                <a:lnTo>
                  <a:pt x="0" y="365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4" name="Freeform 8"/>
          <p:cNvSpPr/>
          <p:nvPr>
            <p:custDataLst>
              <p:tags r:id="rId3"/>
            </p:custDataLst>
          </p:nvPr>
        </p:nvSpPr>
        <p:spPr bwMode="auto">
          <a:xfrm rot="2700000">
            <a:off x="7189571" y="2917034"/>
            <a:ext cx="683352" cy="1825392"/>
          </a:xfrm>
          <a:custGeom>
            <a:avLst/>
            <a:gdLst>
              <a:gd name="T0" fmla="*/ 0 w 365"/>
              <a:gd name="T1" fmla="*/ 0 h 975"/>
              <a:gd name="T2" fmla="*/ 0 w 365"/>
              <a:gd name="T3" fmla="*/ 975 h 975"/>
              <a:gd name="T4" fmla="*/ 365 w 365"/>
              <a:gd name="T5" fmla="*/ 975 h 975"/>
              <a:gd name="T6" fmla="*/ 365 w 365"/>
              <a:gd name="T7" fmla="*/ 365 h 975"/>
              <a:gd name="T8" fmla="*/ 0 w 365"/>
              <a:gd name="T9" fmla="*/ 0 h 9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5" h="975">
                <a:moveTo>
                  <a:pt x="0" y="0"/>
                </a:moveTo>
                <a:lnTo>
                  <a:pt x="0" y="975"/>
                </a:lnTo>
                <a:lnTo>
                  <a:pt x="365" y="975"/>
                </a:lnTo>
                <a:lnTo>
                  <a:pt x="365" y="36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原创设计：灰色的风"/>
          <p:cNvSpPr/>
          <p:nvPr>
            <p:custDataLst>
              <p:tags r:id="rId4"/>
            </p:custDataLst>
          </p:nvPr>
        </p:nvSpPr>
        <p:spPr bwMode="auto">
          <a:xfrm rot="2700000">
            <a:off x="6307720" y="2288665"/>
            <a:ext cx="2192342" cy="1207567"/>
          </a:xfrm>
          <a:custGeom>
            <a:avLst/>
            <a:gdLst>
              <a:gd name="T0" fmla="*/ 1171 w 1171"/>
              <a:gd name="T1" fmla="*/ 505 h 645"/>
              <a:gd name="T2" fmla="*/ 806 w 1171"/>
              <a:gd name="T3" fmla="*/ 140 h 645"/>
              <a:gd name="T4" fmla="*/ 391 w 1171"/>
              <a:gd name="T5" fmla="*/ 140 h 645"/>
              <a:gd name="T6" fmla="*/ 391 w 1171"/>
              <a:gd name="T7" fmla="*/ 0 h 645"/>
              <a:gd name="T8" fmla="*/ 0 w 1171"/>
              <a:gd name="T9" fmla="*/ 323 h 645"/>
              <a:gd name="T10" fmla="*/ 391 w 1171"/>
              <a:gd name="T11" fmla="*/ 645 h 645"/>
              <a:gd name="T12" fmla="*/ 391 w 1171"/>
              <a:gd name="T13" fmla="*/ 505 h 645"/>
              <a:gd name="T14" fmla="*/ 1171 w 1171"/>
              <a:gd name="T15" fmla="*/ 505 h 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71" h="645">
                <a:moveTo>
                  <a:pt x="1171" y="505"/>
                </a:moveTo>
                <a:lnTo>
                  <a:pt x="806" y="140"/>
                </a:lnTo>
                <a:lnTo>
                  <a:pt x="391" y="140"/>
                </a:lnTo>
                <a:lnTo>
                  <a:pt x="391" y="0"/>
                </a:lnTo>
                <a:lnTo>
                  <a:pt x="0" y="323"/>
                </a:lnTo>
                <a:lnTo>
                  <a:pt x="391" y="645"/>
                </a:lnTo>
                <a:lnTo>
                  <a:pt x="391" y="505"/>
                </a:lnTo>
                <a:lnTo>
                  <a:pt x="1171" y="50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3"/>
              </a:buClr>
            </a:pPr>
            <a:r>
              <a:rPr lang="en-US" altLang="zh-CN" sz="1400" dirty="0">
                <a:solidFill>
                  <a:schemeClr val="bg1"/>
                </a:solidFill>
                <a:latin typeface="+mj-ea"/>
                <a:ea typeface="+mj-ea"/>
                <a:sym typeface="+mn-ea"/>
              </a:rPr>
              <a:t>    </a:t>
            </a:r>
            <a:r>
              <a:rPr lang="zh-CN" altLang="en-US" sz="1400" dirty="0">
                <a:solidFill>
                  <a:schemeClr val="bg1"/>
                </a:solidFill>
                <a:latin typeface="+mj-ea"/>
                <a:ea typeface="+mj-ea"/>
                <a:sym typeface="+mn-ea"/>
              </a:rPr>
              <a:t>康复后复岗</a:t>
            </a:r>
            <a:r>
              <a:rPr lang="en-US" altLang="zh-CN" sz="1400" dirty="0">
                <a:solidFill>
                  <a:schemeClr val="bg1"/>
                </a:solidFill>
                <a:latin typeface="+mj-ea"/>
                <a:ea typeface="+mj-ea"/>
                <a:sym typeface="+mn-ea"/>
              </a:rPr>
              <a:t>/</a:t>
            </a:r>
            <a:r>
              <a:rPr lang="zh-CN" altLang="en-US" sz="1400" dirty="0">
                <a:solidFill>
                  <a:schemeClr val="bg1"/>
                </a:solidFill>
                <a:latin typeface="+mj-ea"/>
                <a:ea typeface="+mj-ea"/>
                <a:sym typeface="+mn-ea"/>
              </a:rPr>
              <a:t>返家防护</a:t>
            </a:r>
            <a:endParaRPr lang="en-US" altLang="zh-CN" sz="1400" dirty="0">
              <a:solidFill>
                <a:schemeClr val="bg1"/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6" name="Freeform 10"/>
          <p:cNvSpPr/>
          <p:nvPr>
            <p:custDataLst>
              <p:tags r:id="rId5"/>
            </p:custDataLst>
          </p:nvPr>
        </p:nvSpPr>
        <p:spPr bwMode="auto">
          <a:xfrm rot="2700000">
            <a:off x="4780669" y="4517334"/>
            <a:ext cx="1823520" cy="685224"/>
          </a:xfrm>
          <a:custGeom>
            <a:avLst/>
            <a:gdLst>
              <a:gd name="T0" fmla="*/ 974 w 974"/>
              <a:gd name="T1" fmla="*/ 0 h 366"/>
              <a:gd name="T2" fmla="*/ 0 w 974"/>
              <a:gd name="T3" fmla="*/ 0 h 366"/>
              <a:gd name="T4" fmla="*/ 0 w 974"/>
              <a:gd name="T5" fmla="*/ 366 h 366"/>
              <a:gd name="T6" fmla="*/ 609 w 974"/>
              <a:gd name="T7" fmla="*/ 366 h 366"/>
              <a:gd name="T8" fmla="*/ 974 w 974"/>
              <a:gd name="T9" fmla="*/ 0 h 3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74" h="366">
                <a:moveTo>
                  <a:pt x="974" y="0"/>
                </a:moveTo>
                <a:lnTo>
                  <a:pt x="0" y="0"/>
                </a:lnTo>
                <a:lnTo>
                  <a:pt x="0" y="366"/>
                </a:lnTo>
                <a:lnTo>
                  <a:pt x="609" y="366"/>
                </a:lnTo>
                <a:lnTo>
                  <a:pt x="974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" name="原创设计：灰色的风"/>
          <p:cNvSpPr/>
          <p:nvPr>
            <p:custDataLst>
              <p:tags r:id="rId6"/>
            </p:custDataLst>
          </p:nvPr>
        </p:nvSpPr>
        <p:spPr bwMode="auto">
          <a:xfrm rot="2700000">
            <a:off x="3693510" y="3356224"/>
            <a:ext cx="2196087" cy="1205695"/>
          </a:xfrm>
          <a:custGeom>
            <a:avLst/>
            <a:gdLst>
              <a:gd name="T0" fmla="*/ 0 w 1173"/>
              <a:gd name="T1" fmla="*/ 139 h 644"/>
              <a:gd name="T2" fmla="*/ 367 w 1173"/>
              <a:gd name="T3" fmla="*/ 505 h 644"/>
              <a:gd name="T4" fmla="*/ 780 w 1173"/>
              <a:gd name="T5" fmla="*/ 505 h 644"/>
              <a:gd name="T6" fmla="*/ 780 w 1173"/>
              <a:gd name="T7" fmla="*/ 644 h 644"/>
              <a:gd name="T8" fmla="*/ 1173 w 1173"/>
              <a:gd name="T9" fmla="*/ 322 h 644"/>
              <a:gd name="T10" fmla="*/ 780 w 1173"/>
              <a:gd name="T11" fmla="*/ 0 h 644"/>
              <a:gd name="T12" fmla="*/ 780 w 1173"/>
              <a:gd name="T13" fmla="*/ 139 h 644"/>
              <a:gd name="T14" fmla="*/ 0 w 1173"/>
              <a:gd name="T15" fmla="*/ 139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73" h="644">
                <a:moveTo>
                  <a:pt x="0" y="139"/>
                </a:moveTo>
                <a:lnTo>
                  <a:pt x="367" y="505"/>
                </a:lnTo>
                <a:lnTo>
                  <a:pt x="780" y="505"/>
                </a:lnTo>
                <a:lnTo>
                  <a:pt x="780" y="644"/>
                </a:lnTo>
                <a:lnTo>
                  <a:pt x="1173" y="322"/>
                </a:lnTo>
                <a:lnTo>
                  <a:pt x="780" y="0"/>
                </a:lnTo>
                <a:lnTo>
                  <a:pt x="780" y="139"/>
                </a:lnTo>
                <a:lnTo>
                  <a:pt x="0" y="13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400" dirty="0">
                <a:solidFill>
                  <a:schemeClr val="bg1"/>
                </a:solidFill>
                <a:latin typeface="+mj-ea"/>
                <a:ea typeface="+mj-ea"/>
                <a:sym typeface="+mn-ea"/>
              </a:rPr>
              <a:t>2.</a:t>
            </a:r>
            <a:r>
              <a:rPr lang="en-US" altLang="en-US" sz="1400" dirty="0">
                <a:solidFill>
                  <a:schemeClr val="bg1"/>
                </a:solidFill>
                <a:latin typeface="+mj-ea"/>
                <a:ea typeface="+mj-ea"/>
                <a:sym typeface="+mn-ea"/>
              </a:rPr>
              <a:t> </a:t>
            </a:r>
            <a:r>
              <a:rPr lang="zh-CN" altLang="en-US" sz="1400" dirty="0">
                <a:solidFill>
                  <a:schemeClr val="bg1"/>
                </a:solidFill>
                <a:latin typeface="+mj-ea"/>
                <a:ea typeface="+mj-ea"/>
                <a:sym typeface="+mn-ea"/>
              </a:rPr>
              <a:t>症状监测与初步处置</a:t>
            </a:r>
            <a:endParaRPr lang="zh-CN" altLang="en-US" sz="1400" dirty="0">
              <a:solidFill>
                <a:schemeClr val="bg1"/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8" name="任意多边形: 形状 7"/>
          <p:cNvSpPr/>
          <p:nvPr>
            <p:custDataLst>
              <p:tags r:id="rId7"/>
            </p:custDataLst>
          </p:nvPr>
        </p:nvSpPr>
        <p:spPr>
          <a:xfrm rot="18900000">
            <a:off x="4460405" y="1519859"/>
            <a:ext cx="2197959" cy="1207567"/>
          </a:xfrm>
          <a:custGeom>
            <a:avLst/>
            <a:gdLst>
              <a:gd name="connsiteX0" fmla="*/ 737646 w 2197959"/>
              <a:gd name="connsiteY0" fmla="*/ 0 h 1207567"/>
              <a:gd name="connsiteX1" fmla="*/ 737646 w 2197959"/>
              <a:gd name="connsiteY1" fmla="*/ 262108 h 1207567"/>
              <a:gd name="connsiteX2" fmla="*/ 1514607 w 2197959"/>
              <a:gd name="connsiteY2" fmla="*/ 262108 h 1207567"/>
              <a:gd name="connsiteX3" fmla="*/ 2197959 w 2197959"/>
              <a:gd name="connsiteY3" fmla="*/ 945460 h 1207567"/>
              <a:gd name="connsiteX4" fmla="*/ 737646 w 2197959"/>
              <a:gd name="connsiteY4" fmla="*/ 945460 h 1207567"/>
              <a:gd name="connsiteX5" fmla="*/ 737646 w 2197959"/>
              <a:gd name="connsiteY5" fmla="*/ 1207567 h 1207567"/>
              <a:gd name="connsiteX6" fmla="*/ 0 w 2197959"/>
              <a:gd name="connsiteY6" fmla="*/ 602847 h 1207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97959" h="1207567">
                <a:moveTo>
                  <a:pt x="737646" y="0"/>
                </a:moveTo>
                <a:lnTo>
                  <a:pt x="737646" y="262108"/>
                </a:lnTo>
                <a:lnTo>
                  <a:pt x="1514607" y="262108"/>
                </a:lnTo>
                <a:lnTo>
                  <a:pt x="2197959" y="945460"/>
                </a:lnTo>
                <a:lnTo>
                  <a:pt x="737646" y="945460"/>
                </a:lnTo>
                <a:lnTo>
                  <a:pt x="737646" y="1207567"/>
                </a:lnTo>
                <a:lnTo>
                  <a:pt x="0" y="60284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+mj-ea"/>
                <a:ea typeface="+mj-ea"/>
                <a:sym typeface="+mn-ea"/>
              </a:rPr>
              <a:t>立即隔离断传播</a:t>
            </a:r>
            <a:endParaRPr lang="zh-CN" altLang="en-US" sz="1400" dirty="0">
              <a:solidFill>
                <a:schemeClr val="bg1"/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9" name="任意多边形: 形状 8"/>
          <p:cNvSpPr/>
          <p:nvPr>
            <p:custDataLst>
              <p:tags r:id="rId8"/>
            </p:custDataLst>
          </p:nvPr>
        </p:nvSpPr>
        <p:spPr>
          <a:xfrm rot="18900000">
            <a:off x="5527550" y="4125812"/>
            <a:ext cx="2197959" cy="1207567"/>
          </a:xfrm>
          <a:custGeom>
            <a:avLst/>
            <a:gdLst>
              <a:gd name="connsiteX0" fmla="*/ 1460313 w 2197959"/>
              <a:gd name="connsiteY0" fmla="*/ 0 h 1207567"/>
              <a:gd name="connsiteX1" fmla="*/ 2197959 w 2197959"/>
              <a:gd name="connsiteY1" fmla="*/ 604720 h 1207567"/>
              <a:gd name="connsiteX2" fmla="*/ 1460313 w 2197959"/>
              <a:gd name="connsiteY2" fmla="*/ 1207567 h 1207567"/>
              <a:gd name="connsiteX3" fmla="*/ 1460313 w 2197959"/>
              <a:gd name="connsiteY3" fmla="*/ 945460 h 1207567"/>
              <a:gd name="connsiteX4" fmla="*/ 685224 w 2197959"/>
              <a:gd name="connsiteY4" fmla="*/ 945460 h 1207567"/>
              <a:gd name="connsiteX5" fmla="*/ 0 w 2197959"/>
              <a:gd name="connsiteY5" fmla="*/ 262108 h 1207567"/>
              <a:gd name="connsiteX6" fmla="*/ 1460313 w 2197959"/>
              <a:gd name="connsiteY6" fmla="*/ 262108 h 1207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97959" h="1207567">
                <a:moveTo>
                  <a:pt x="1460313" y="0"/>
                </a:moveTo>
                <a:lnTo>
                  <a:pt x="2197959" y="604720"/>
                </a:lnTo>
                <a:lnTo>
                  <a:pt x="1460313" y="1207567"/>
                </a:lnTo>
                <a:lnTo>
                  <a:pt x="1460313" y="945460"/>
                </a:lnTo>
                <a:lnTo>
                  <a:pt x="685224" y="945460"/>
                </a:lnTo>
                <a:lnTo>
                  <a:pt x="0" y="262108"/>
                </a:lnTo>
                <a:lnTo>
                  <a:pt x="1460313" y="26210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>
              <a:buClr>
                <a:schemeClr val="accent3"/>
              </a:buClr>
            </a:pPr>
            <a:r>
              <a:rPr lang="en-US" altLang="zh-CN" sz="1400" b="1" dirty="0">
                <a:solidFill>
                  <a:schemeClr val="tx2"/>
                </a:solidFill>
                <a:latin typeface="+mj-ea"/>
                <a:ea typeface="+mj-ea"/>
                <a:sym typeface="+mn-ea"/>
              </a:rPr>
              <a:t>            </a:t>
            </a:r>
            <a:r>
              <a:rPr lang="zh-CN" altLang="en-US" sz="1400" dirty="0">
                <a:solidFill>
                  <a:schemeClr val="bg1">
                    <a:lumMod val="95000"/>
                  </a:schemeClr>
                </a:solidFill>
                <a:latin typeface="+mj-ea"/>
                <a:ea typeface="+mj-ea"/>
                <a:sym typeface="+mn-ea"/>
              </a:rPr>
              <a:t>分级就医不延误</a:t>
            </a:r>
            <a:endParaRPr lang="zh-CN" altLang="en-US" sz="1400" dirty="0">
              <a:solidFill>
                <a:schemeClr val="bg1">
                  <a:lumMod val="95000"/>
                </a:schemeClr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10" name="组合 9"/>
          <p:cNvGrpSpPr/>
          <p:nvPr>
            <p:custDataLst>
              <p:tags r:id="rId9"/>
            </p:custDataLst>
          </p:nvPr>
        </p:nvGrpSpPr>
        <p:grpSpPr>
          <a:xfrm>
            <a:off x="8418222" y="1690489"/>
            <a:ext cx="2810087" cy="1953832"/>
            <a:chOff x="8090364" y="1694143"/>
            <a:chExt cx="2810087" cy="1953832"/>
          </a:xfrm>
        </p:grpSpPr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8332905" y="1986180"/>
              <a:ext cx="2567546" cy="16617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症状完全消失且居家隔离满规定时长后，需经村医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/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医务室评估确认康复，复岗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/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返家后仍需佩戴口罩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3-5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天，做好个人卫生，避免立即参与集市、车间聚餐等人员密集活动，防止二次感染或传染他人。</a:t>
              </a:r>
              <a:endParaRPr lang="zh-CN" altLang="en-US" sz="1200" dirty="0">
                <a:solidFill>
                  <a:schemeClr val="tx2"/>
                </a:solidFill>
                <a:latin typeface="+mn-ea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8332903" y="1694143"/>
              <a:ext cx="2567546" cy="21526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>
                <a:buClr>
                  <a:schemeClr val="accent3"/>
                </a:buClr>
              </a:pPr>
              <a:r>
                <a:rPr lang="en-US" altLang="zh-CN" sz="1400" b="1" dirty="0">
                  <a:solidFill>
                    <a:schemeClr val="tx2"/>
                  </a:solidFill>
                  <a:latin typeface="+mj-ea"/>
                  <a:ea typeface="+mj-ea"/>
                </a:rPr>
                <a:t>4.</a:t>
              </a:r>
              <a:r>
                <a:rPr lang="en-US" altLang="en-US" sz="1400" b="1" dirty="0">
                  <a:solidFill>
                    <a:schemeClr val="tx2"/>
                  </a:solidFill>
                  <a:latin typeface="+mj-ea"/>
                  <a:ea typeface="+mj-ea"/>
                </a:rPr>
                <a:t> </a:t>
              </a:r>
              <a:r>
                <a:rPr lang="zh-CN" altLang="en-US" sz="1400" b="1" dirty="0">
                  <a:solidFill>
                    <a:schemeClr val="tx2"/>
                  </a:solidFill>
                  <a:latin typeface="+mj-ea"/>
                  <a:ea typeface="+mj-ea"/>
                </a:rPr>
                <a:t>康复后复岗</a:t>
              </a:r>
              <a:r>
                <a:rPr lang="en-US" altLang="zh-CN" sz="1400" b="1" dirty="0">
                  <a:solidFill>
                    <a:schemeClr val="tx2"/>
                  </a:solidFill>
                  <a:latin typeface="+mj-ea"/>
                  <a:ea typeface="+mj-ea"/>
                </a:rPr>
                <a:t>/</a:t>
              </a:r>
              <a:r>
                <a:rPr lang="zh-CN" altLang="en-US" sz="1400" b="1" dirty="0">
                  <a:solidFill>
                    <a:schemeClr val="tx2"/>
                  </a:solidFill>
                  <a:latin typeface="+mj-ea"/>
                  <a:ea typeface="+mj-ea"/>
                </a:rPr>
                <a:t>返家防护</a:t>
              </a:r>
              <a:endParaRPr lang="zh-CN" altLang="en-US" sz="1400" b="1" dirty="0">
                <a:solidFill>
                  <a:schemeClr val="tx2"/>
                </a:solidFill>
                <a:latin typeface="+mj-ea"/>
                <a:ea typeface="+mj-ea"/>
              </a:endParaRPr>
            </a:p>
          </p:txBody>
        </p:sp>
        <p:sp>
          <p:nvSpPr>
            <p:cNvPr id="13" name="椭圆 12"/>
            <p:cNvSpPr/>
            <p:nvPr>
              <p:custDataLst>
                <p:tags r:id="rId12"/>
              </p:custDataLst>
            </p:nvPr>
          </p:nvSpPr>
          <p:spPr>
            <a:xfrm>
              <a:off x="8090364" y="1744425"/>
              <a:ext cx="108000" cy="10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3"/>
          <p:cNvGrpSpPr/>
          <p:nvPr>
            <p:custDataLst>
              <p:tags r:id="rId13"/>
            </p:custDataLst>
          </p:nvPr>
        </p:nvGrpSpPr>
        <p:grpSpPr>
          <a:xfrm>
            <a:off x="8413057" y="4403963"/>
            <a:ext cx="2810087" cy="1953832"/>
            <a:chOff x="8090364" y="1694143"/>
            <a:chExt cx="2810087" cy="1953832"/>
          </a:xfrm>
        </p:grpSpPr>
        <p:sp>
          <p:nvSpPr>
            <p:cNvPr id="15" name="文本框 14"/>
            <p:cNvSpPr txBox="1"/>
            <p:nvPr>
              <p:custDataLst>
                <p:tags r:id="rId14"/>
              </p:custDataLst>
            </p:nvPr>
          </p:nvSpPr>
          <p:spPr>
            <a:xfrm>
              <a:off x="8332905" y="1986180"/>
              <a:ext cx="2567546" cy="16617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若出现持续高热超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3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天、呼吸困难、剧烈呕吐腹泻等重症信号，立即联系村卫生室或工厂医务室，由专人协助转诊至乡镇卫生院；轻症可居家观察并每日向村医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/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医务室报备情况，不盲目前往大医院扎堆就诊。</a:t>
              </a:r>
              <a:endParaRPr lang="zh-CN" altLang="en-US" sz="1200" dirty="0">
                <a:solidFill>
                  <a:schemeClr val="tx2"/>
                </a:solidFill>
                <a:latin typeface="+mn-ea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5"/>
              </p:custDataLst>
            </p:nvPr>
          </p:nvSpPr>
          <p:spPr>
            <a:xfrm>
              <a:off x="8332903" y="1694143"/>
              <a:ext cx="2567546" cy="21526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>
                <a:buClr>
                  <a:schemeClr val="accent3"/>
                </a:buClr>
              </a:pPr>
              <a:r>
                <a:rPr lang="en-US" altLang="zh-CN" sz="1400" b="1" dirty="0">
                  <a:solidFill>
                    <a:schemeClr val="tx2"/>
                  </a:solidFill>
                  <a:latin typeface="+mj-ea"/>
                  <a:ea typeface="+mj-ea"/>
                </a:rPr>
                <a:t>3.</a:t>
              </a:r>
              <a:r>
                <a:rPr lang="en-US" altLang="en-US" sz="1400" b="1" dirty="0">
                  <a:solidFill>
                    <a:schemeClr val="tx2"/>
                  </a:solidFill>
                  <a:latin typeface="+mj-ea"/>
                  <a:ea typeface="+mj-ea"/>
                </a:rPr>
                <a:t> </a:t>
              </a:r>
              <a:r>
                <a:rPr lang="zh-CN" altLang="en-US" sz="1400" b="1" dirty="0">
                  <a:solidFill>
                    <a:schemeClr val="tx2"/>
                  </a:solidFill>
                  <a:latin typeface="+mj-ea"/>
                  <a:ea typeface="+mj-ea"/>
                </a:rPr>
                <a:t>分级就医不延误</a:t>
              </a:r>
              <a:endParaRPr lang="zh-CN" altLang="en-US" sz="1400" b="1" dirty="0">
                <a:solidFill>
                  <a:schemeClr val="tx2"/>
                </a:solidFill>
                <a:latin typeface="+mj-ea"/>
                <a:ea typeface="+mj-ea"/>
              </a:endParaRPr>
            </a:p>
          </p:txBody>
        </p:sp>
        <p:sp>
          <p:nvSpPr>
            <p:cNvPr id="17" name="椭圆 16"/>
            <p:cNvSpPr/>
            <p:nvPr>
              <p:custDataLst>
                <p:tags r:id="rId16"/>
              </p:custDataLst>
            </p:nvPr>
          </p:nvSpPr>
          <p:spPr>
            <a:xfrm>
              <a:off x="8090364" y="1744425"/>
              <a:ext cx="108000" cy="108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>
            <p:custDataLst>
              <p:tags r:id="rId17"/>
            </p:custDataLst>
          </p:nvPr>
        </p:nvGrpSpPr>
        <p:grpSpPr>
          <a:xfrm>
            <a:off x="955147" y="1688185"/>
            <a:ext cx="2817307" cy="1953832"/>
            <a:chOff x="8332903" y="1694143"/>
            <a:chExt cx="2817307" cy="1953832"/>
          </a:xfrm>
        </p:grpSpPr>
        <p:sp>
          <p:nvSpPr>
            <p:cNvPr id="19" name="文本框 18"/>
            <p:cNvSpPr txBox="1"/>
            <p:nvPr>
              <p:custDataLst>
                <p:tags r:id="rId18"/>
              </p:custDataLst>
            </p:nvPr>
          </p:nvSpPr>
          <p:spPr>
            <a:xfrm>
              <a:off x="8332905" y="1986180"/>
              <a:ext cx="2567546" cy="16617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出现发热、咳嗽、呕吐等疑似症状后，立刻停止赶集、车间作业等外出活动，单独入住通风房间，不与家人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/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工友共用碗筷、毛巾、卫生间，咳嗽咳痰用纸巾包裹密封丢弃，降低交叉感染风险。</a:t>
              </a:r>
              <a:endParaRPr lang="zh-CN" altLang="en-US" sz="1200" dirty="0">
                <a:solidFill>
                  <a:schemeClr val="tx2"/>
                </a:solidFill>
                <a:latin typeface="+mn-ea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19"/>
              </p:custDataLst>
            </p:nvPr>
          </p:nvSpPr>
          <p:spPr>
            <a:xfrm>
              <a:off x="8332903" y="1694143"/>
              <a:ext cx="2567546" cy="21526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r">
                <a:buClr>
                  <a:schemeClr val="accent3"/>
                </a:buClr>
              </a:pPr>
              <a:r>
                <a:rPr lang="en-US" altLang="zh-CN" sz="1400" b="1" dirty="0">
                  <a:solidFill>
                    <a:schemeClr val="tx2"/>
                  </a:solidFill>
                  <a:latin typeface="+mj-ea"/>
                  <a:ea typeface="+mj-ea"/>
                </a:rPr>
                <a:t>1.</a:t>
              </a:r>
              <a:r>
                <a:rPr lang="zh-CN" altLang="en-US" sz="1400" b="1" dirty="0">
                  <a:solidFill>
                    <a:schemeClr val="tx2"/>
                  </a:solidFill>
                  <a:latin typeface="+mj-ea"/>
                  <a:ea typeface="+mj-ea"/>
                </a:rPr>
                <a:t>立即隔离断传播</a:t>
              </a:r>
              <a:endParaRPr lang="zh-CN" altLang="en-US" sz="1400" b="1" dirty="0">
                <a:solidFill>
                  <a:schemeClr val="tx2"/>
                </a:solidFill>
                <a:latin typeface="+mj-ea"/>
                <a:ea typeface="+mj-ea"/>
              </a:endParaRPr>
            </a:p>
          </p:txBody>
        </p:sp>
        <p:sp>
          <p:nvSpPr>
            <p:cNvPr id="21" name="椭圆 20"/>
            <p:cNvSpPr/>
            <p:nvPr>
              <p:custDataLst>
                <p:tags r:id="rId20"/>
              </p:custDataLst>
            </p:nvPr>
          </p:nvSpPr>
          <p:spPr>
            <a:xfrm>
              <a:off x="11042210" y="1746729"/>
              <a:ext cx="108000" cy="108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2" name="组合 21"/>
          <p:cNvGrpSpPr/>
          <p:nvPr>
            <p:custDataLst>
              <p:tags r:id="rId21"/>
            </p:custDataLst>
          </p:nvPr>
        </p:nvGrpSpPr>
        <p:grpSpPr>
          <a:xfrm>
            <a:off x="955147" y="4398897"/>
            <a:ext cx="2817307" cy="1953833"/>
            <a:chOff x="8332903" y="1694142"/>
            <a:chExt cx="2817307" cy="1953833"/>
          </a:xfrm>
        </p:grpSpPr>
        <p:sp>
          <p:nvSpPr>
            <p:cNvPr id="23" name="文本框 22"/>
            <p:cNvSpPr txBox="1"/>
            <p:nvPr>
              <p:custDataLst>
                <p:tags r:id="rId22"/>
              </p:custDataLst>
            </p:nvPr>
          </p:nvSpPr>
          <p:spPr>
            <a:xfrm>
              <a:off x="8332905" y="1986180"/>
              <a:ext cx="2567546" cy="16617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2"/>
                  </a:solidFill>
                  <a:latin typeface="+mn-ea"/>
                  <a:sym typeface="+mn-ea"/>
                </a:rPr>
                <a:t>定时测量体温、记录症状变化，轻症可按村医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  <a:sym typeface="+mn-ea"/>
                </a:rPr>
                <a:t>/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  <a:sym typeface="+mn-ea"/>
                </a:rPr>
                <a:t>医务室指导服用对症药物（如发热用对乙酰氨基酚，避免自行混用多种感冒药）；多喝温水、保证休息，饮食以清淡易消化的粥、面条为主，增强身体恢复能力。</a:t>
              </a:r>
              <a:endParaRPr lang="zh-CN" altLang="en-US" sz="1200" dirty="0">
                <a:solidFill>
                  <a:schemeClr val="tx2"/>
                </a:solidFill>
                <a:latin typeface="+mn-ea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23"/>
              </p:custDataLst>
            </p:nvPr>
          </p:nvSpPr>
          <p:spPr>
            <a:xfrm>
              <a:off x="8332903" y="1694142"/>
              <a:ext cx="2567546" cy="21526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r">
                <a:buClr>
                  <a:schemeClr val="accent3"/>
                </a:buClr>
              </a:pPr>
              <a:r>
                <a:rPr lang="en-US" altLang="zh-CN" sz="1400" b="1" dirty="0">
                  <a:solidFill>
                    <a:schemeClr val="tx2"/>
                  </a:solidFill>
                  <a:latin typeface="+mj-ea"/>
                  <a:ea typeface="+mj-ea"/>
                  <a:sym typeface="+mn-ea"/>
                </a:rPr>
                <a:t>2.</a:t>
              </a:r>
              <a:r>
                <a:rPr lang="en-US" altLang="en-US" sz="1400" b="1" dirty="0">
                  <a:solidFill>
                    <a:schemeClr val="tx2"/>
                  </a:solidFill>
                  <a:latin typeface="+mj-ea"/>
                  <a:ea typeface="+mj-ea"/>
                  <a:sym typeface="+mn-ea"/>
                </a:rPr>
                <a:t> </a:t>
              </a:r>
              <a:r>
                <a:rPr lang="zh-CN" altLang="en-US" sz="1400" b="1" dirty="0">
                  <a:solidFill>
                    <a:schemeClr val="tx2"/>
                  </a:solidFill>
                  <a:latin typeface="+mj-ea"/>
                  <a:ea typeface="+mj-ea"/>
                  <a:sym typeface="+mn-ea"/>
                </a:rPr>
                <a:t>症状监测与初步处置</a:t>
              </a:r>
              <a:endParaRPr lang="zh-CN" altLang="en-US" sz="1400" b="1" dirty="0">
                <a:solidFill>
                  <a:schemeClr val="tx2"/>
                </a:solidFill>
                <a:latin typeface="+mj-ea"/>
                <a:ea typeface="+mj-ea"/>
              </a:endParaRPr>
            </a:p>
          </p:txBody>
        </p:sp>
        <p:sp>
          <p:nvSpPr>
            <p:cNvPr id="25" name="椭圆 24"/>
            <p:cNvSpPr/>
            <p:nvPr>
              <p:custDataLst>
                <p:tags r:id="rId24"/>
              </p:custDataLst>
            </p:nvPr>
          </p:nvSpPr>
          <p:spPr>
            <a:xfrm>
              <a:off x="11042210" y="1746729"/>
              <a:ext cx="108000" cy="10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565152" y="152082"/>
            <a:ext cx="3143250" cy="27686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CN" dirty="0">
                <a:solidFill>
                  <a:schemeClr val="bg1"/>
                </a:solidFill>
                <a:latin typeface="+mj-ea"/>
                <a:ea typeface="+mj-ea"/>
                <a:sym typeface="+mn-ea"/>
              </a:rPr>
              <a:t>冬</a:t>
            </a:r>
            <a:r>
              <a:rPr lang="zh-CN" altLang="en-US" dirty="0">
                <a:solidFill>
                  <a:schemeClr val="bg1"/>
                </a:solidFill>
                <a:latin typeface="+mj-ea"/>
                <a:ea typeface="+mj-ea"/>
                <a:sym typeface="+mn-ea"/>
              </a:rPr>
              <a:t>春季长高发的传染病</a:t>
            </a:r>
            <a:endParaRPr lang="zh-CN" altLang="en-US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28" name="图片 19" descr="8324c121e605548e67bf3fce64aa173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5329238" y="2708910"/>
            <a:ext cx="1533525" cy="1440180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1055998" y="3200400"/>
            <a:ext cx="2520001" cy="540000"/>
            <a:chOff x="1055998" y="3409950"/>
            <a:chExt cx="2520001" cy="540000"/>
          </a:xfrm>
        </p:grpSpPr>
        <p:sp>
          <p:nvSpPr>
            <p:cNvPr id="3" name="矩形 2"/>
            <p:cNvSpPr/>
            <p:nvPr>
              <p:custDataLst>
                <p:tags r:id="rId2"/>
              </p:custDataLst>
            </p:nvPr>
          </p:nvSpPr>
          <p:spPr>
            <a:xfrm>
              <a:off x="1595999" y="3409950"/>
              <a:ext cx="1980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dirty="0"/>
                <a:t>即时隔离阻断传播</a:t>
              </a:r>
              <a:endParaRPr lang="zh-CN" altLang="en-US" sz="1400" dirty="0"/>
            </a:p>
          </p:txBody>
        </p:sp>
        <p:sp>
          <p:nvSpPr>
            <p:cNvPr id="4" name="矩形 3"/>
            <p:cNvSpPr/>
            <p:nvPr>
              <p:custDataLst>
                <p:tags r:id="rId3"/>
              </p:custDataLst>
            </p:nvPr>
          </p:nvSpPr>
          <p:spPr>
            <a:xfrm>
              <a:off x="1055998" y="3409950"/>
              <a:ext cx="540000" cy="54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01</a:t>
              </a:r>
              <a:endParaRPr lang="zh-CN" altLang="en-US" dirty="0"/>
            </a:p>
          </p:txBody>
        </p:sp>
      </p:grpSp>
      <p:sp>
        <p:nvSpPr>
          <p:cNvPr id="5" name="弧形 4"/>
          <p:cNvSpPr/>
          <p:nvPr>
            <p:custDataLst>
              <p:tags r:id="rId4"/>
            </p:custDataLst>
          </p:nvPr>
        </p:nvSpPr>
        <p:spPr>
          <a:xfrm>
            <a:off x="2964614" y="2310198"/>
            <a:ext cx="1354698" cy="1354698"/>
          </a:xfrm>
          <a:prstGeom prst="arc">
            <a:avLst>
              <a:gd name="adj1" fmla="val 10512295"/>
              <a:gd name="adj2" fmla="val 18874917"/>
            </a:avLst>
          </a:prstGeom>
          <a:ln w="19050">
            <a:solidFill>
              <a:schemeClr val="bg1">
                <a:lumMod val="75000"/>
              </a:schemeClr>
            </a:solidFill>
            <a:prstDash val="sys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弧形 5"/>
          <p:cNvSpPr/>
          <p:nvPr>
            <p:custDataLst>
              <p:tags r:id="rId5"/>
            </p:custDataLst>
          </p:nvPr>
        </p:nvSpPr>
        <p:spPr>
          <a:xfrm>
            <a:off x="5503508" y="1770198"/>
            <a:ext cx="1354698" cy="1354698"/>
          </a:xfrm>
          <a:prstGeom prst="arc">
            <a:avLst>
              <a:gd name="adj1" fmla="val 10512295"/>
              <a:gd name="adj2" fmla="val 18874917"/>
            </a:avLst>
          </a:prstGeom>
          <a:ln w="19050">
            <a:solidFill>
              <a:schemeClr val="bg1">
                <a:lumMod val="75000"/>
              </a:schemeClr>
            </a:solidFill>
            <a:prstDash val="sys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弧形 6"/>
          <p:cNvSpPr/>
          <p:nvPr>
            <p:custDataLst>
              <p:tags r:id="rId6"/>
            </p:custDataLst>
          </p:nvPr>
        </p:nvSpPr>
        <p:spPr>
          <a:xfrm>
            <a:off x="8002106" y="1230197"/>
            <a:ext cx="1354698" cy="1354698"/>
          </a:xfrm>
          <a:prstGeom prst="arc">
            <a:avLst>
              <a:gd name="adj1" fmla="val 10512295"/>
              <a:gd name="adj2" fmla="val 18874917"/>
            </a:avLst>
          </a:prstGeom>
          <a:ln w="19050">
            <a:solidFill>
              <a:schemeClr val="bg1">
                <a:lumMod val="75000"/>
              </a:schemeClr>
            </a:solidFill>
            <a:prstDash val="sys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>
            <p:custDataLst>
              <p:tags r:id="rId7"/>
            </p:custDataLst>
          </p:nvPr>
        </p:nvGrpSpPr>
        <p:grpSpPr>
          <a:xfrm>
            <a:off x="3579334" y="2660397"/>
            <a:ext cx="2520001" cy="540000"/>
            <a:chOff x="1055998" y="3409950"/>
            <a:chExt cx="2520001" cy="540000"/>
          </a:xfrm>
        </p:grpSpPr>
        <p:sp>
          <p:nvSpPr>
            <p:cNvPr id="10" name="矩形 9"/>
            <p:cNvSpPr/>
            <p:nvPr>
              <p:custDataLst>
                <p:tags r:id="rId8"/>
              </p:custDataLst>
            </p:nvPr>
          </p:nvSpPr>
          <p:spPr>
            <a:xfrm>
              <a:off x="1595999" y="3409950"/>
              <a:ext cx="1980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dirty="0"/>
                <a:t>居家监测与基础处置</a:t>
              </a:r>
              <a:endParaRPr lang="zh-CN" altLang="en-US" sz="1400" dirty="0"/>
            </a:p>
          </p:txBody>
        </p:sp>
        <p:sp>
          <p:nvSpPr>
            <p:cNvPr id="11" name="矩形 10"/>
            <p:cNvSpPr/>
            <p:nvPr>
              <p:custDataLst>
                <p:tags r:id="rId9"/>
              </p:custDataLst>
            </p:nvPr>
          </p:nvSpPr>
          <p:spPr>
            <a:xfrm>
              <a:off x="1055998" y="3409950"/>
              <a:ext cx="540000" cy="54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02</a:t>
              </a:r>
              <a:endParaRPr lang="zh-CN" altLang="en-US" dirty="0"/>
            </a:p>
          </p:txBody>
        </p:sp>
      </p:grpSp>
      <p:grpSp>
        <p:nvGrpSpPr>
          <p:cNvPr id="12" name="组合 11"/>
          <p:cNvGrpSpPr/>
          <p:nvPr>
            <p:custDataLst>
              <p:tags r:id="rId10"/>
            </p:custDataLst>
          </p:nvPr>
        </p:nvGrpSpPr>
        <p:grpSpPr>
          <a:xfrm>
            <a:off x="6096000" y="2120397"/>
            <a:ext cx="2520001" cy="540000"/>
            <a:chOff x="1055998" y="3409950"/>
            <a:chExt cx="2520001" cy="540000"/>
          </a:xfrm>
        </p:grpSpPr>
        <p:sp>
          <p:nvSpPr>
            <p:cNvPr id="13" name="矩形 12"/>
            <p:cNvSpPr/>
            <p:nvPr>
              <p:custDataLst>
                <p:tags r:id="rId11"/>
              </p:custDataLst>
            </p:nvPr>
          </p:nvSpPr>
          <p:spPr>
            <a:xfrm>
              <a:off x="1595999" y="3409950"/>
              <a:ext cx="1980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dirty="0"/>
                <a:t>分级就医规避延误</a:t>
              </a:r>
              <a:endParaRPr lang="zh-CN" altLang="en-US" sz="1400" dirty="0"/>
            </a:p>
          </p:txBody>
        </p:sp>
        <p:sp>
          <p:nvSpPr>
            <p:cNvPr id="14" name="矩形 13"/>
            <p:cNvSpPr/>
            <p:nvPr>
              <p:custDataLst>
                <p:tags r:id="rId12"/>
              </p:custDataLst>
            </p:nvPr>
          </p:nvSpPr>
          <p:spPr>
            <a:xfrm>
              <a:off x="1055998" y="3409950"/>
              <a:ext cx="540000" cy="54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03</a:t>
              </a:r>
              <a:endParaRPr lang="zh-CN" altLang="en-US" dirty="0"/>
            </a:p>
          </p:txBody>
        </p:sp>
      </p:grpSp>
      <p:grpSp>
        <p:nvGrpSpPr>
          <p:cNvPr id="15" name="组合 14"/>
          <p:cNvGrpSpPr/>
          <p:nvPr>
            <p:custDataLst>
              <p:tags r:id="rId13"/>
            </p:custDataLst>
          </p:nvPr>
        </p:nvGrpSpPr>
        <p:grpSpPr>
          <a:xfrm>
            <a:off x="8616001" y="1580396"/>
            <a:ext cx="2520001" cy="540000"/>
            <a:chOff x="1055998" y="3409950"/>
            <a:chExt cx="2520001" cy="540000"/>
          </a:xfrm>
        </p:grpSpPr>
        <p:sp>
          <p:nvSpPr>
            <p:cNvPr id="16" name="矩形 15"/>
            <p:cNvSpPr/>
            <p:nvPr>
              <p:custDataLst>
                <p:tags r:id="rId14"/>
              </p:custDataLst>
            </p:nvPr>
          </p:nvSpPr>
          <p:spPr>
            <a:xfrm>
              <a:off x="1595999" y="3409950"/>
              <a:ext cx="1980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dirty="0"/>
                <a:t>康复返岗</a:t>
              </a:r>
              <a:r>
                <a:rPr lang="en-US" altLang="zh-CN" sz="1400" dirty="0"/>
                <a:t>/</a:t>
              </a:r>
              <a:r>
                <a:rPr lang="zh-CN" altLang="en-US" sz="1400" dirty="0"/>
                <a:t>返家防护</a:t>
              </a:r>
              <a:endParaRPr lang="zh-CN" altLang="en-US" sz="1400" dirty="0"/>
            </a:p>
          </p:txBody>
        </p:sp>
        <p:sp>
          <p:nvSpPr>
            <p:cNvPr id="17" name="矩形 16"/>
            <p:cNvSpPr/>
            <p:nvPr>
              <p:custDataLst>
                <p:tags r:id="rId15"/>
              </p:custDataLst>
            </p:nvPr>
          </p:nvSpPr>
          <p:spPr>
            <a:xfrm>
              <a:off x="1055998" y="3409950"/>
              <a:ext cx="540000" cy="54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04</a:t>
              </a:r>
              <a:endParaRPr lang="zh-CN" altLang="en-US" dirty="0"/>
            </a:p>
          </p:txBody>
        </p:sp>
      </p:grpSp>
      <p:sp>
        <p:nvSpPr>
          <p:cNvPr id="18" name="文本框 17"/>
          <p:cNvSpPr txBox="1"/>
          <p:nvPr>
            <p:custDataLst>
              <p:tags r:id="rId16"/>
            </p:custDataLst>
          </p:nvPr>
        </p:nvSpPr>
        <p:spPr>
          <a:xfrm>
            <a:off x="1595998" y="4015095"/>
            <a:ext cx="1980000" cy="22155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出现发热、咳嗽、呕吐等疑似症状后，立即终止赶集、车间作业等外出行为，进入家庭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/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宿舍独立通风房间隔离，不与他人共用餐具、洗漱用品，咳嗽时用手肘或纸巾遮挡，污染纸巾需密封丢弃，从源头切断病毒传播链条。</a:t>
            </a:r>
            <a:endParaRPr lang="zh-CN" altLang="en-US" sz="1200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17"/>
            </p:custDataLst>
          </p:nvPr>
        </p:nvSpPr>
        <p:spPr>
          <a:xfrm>
            <a:off x="4111653" y="3464784"/>
            <a:ext cx="1980000" cy="22155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隔离期间定时测量体温并记录症状变化，轻症者可遵村医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/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工厂医务室指导，服用对乙酰氨基酚等对症药物（严禁自行叠加多种感冒药）；保证充足休息，多饮温水，搭配粥、面条等清淡易消化饮食，助力身体初步恢复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。</a:t>
            </a:r>
            <a:endParaRPr lang="zh-CN" altLang="en-US" sz="1200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20" name="文本框 19"/>
          <p:cNvSpPr txBox="1"/>
          <p:nvPr>
            <p:custDataLst>
              <p:tags r:id="rId18"/>
            </p:custDataLst>
          </p:nvPr>
        </p:nvSpPr>
        <p:spPr>
          <a:xfrm>
            <a:off x="6636001" y="2930397"/>
            <a:ext cx="1980000" cy="22155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若出现持续高热超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3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天、呼吸困难、剧烈腹泻脱水等重症指征，立即联系村卫生室或工厂医务室，由专人协助转诊至乡镇卫生院；轻症需每日向基层医务站点报备情况，不盲目前往上级医院聚集就诊，避免挤占医疗资源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。</a:t>
            </a:r>
            <a:endParaRPr lang="zh-CN" altLang="en-US" sz="1200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21" name="文本框 20"/>
          <p:cNvSpPr txBox="1"/>
          <p:nvPr>
            <p:custDataLst>
              <p:tags r:id="rId19"/>
            </p:custDataLst>
          </p:nvPr>
        </p:nvSpPr>
        <p:spPr>
          <a:xfrm>
            <a:off x="9152667" y="2390397"/>
            <a:ext cx="1980000" cy="22155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症状完全消退且满足隔离时长要求后，需经基层医务人员评估确认康复，复岗或返家后仍需佩戴口罩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3-5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天，保持手部卫生，短期内不参与集市扎堆、车间聚餐等密集活动，防止二次感染或传染他人。</a:t>
            </a:r>
            <a:endParaRPr lang="zh-CN" altLang="en-US" sz="1200" dirty="0">
              <a:solidFill>
                <a:schemeClr val="tx2"/>
              </a:solidFill>
              <a:latin typeface="+mn-ea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11132667" y="4813455"/>
            <a:ext cx="0" cy="57600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>
            <p:custDataLst>
              <p:tags r:id="rId20"/>
            </p:custDataLst>
          </p:nvPr>
        </p:nvSpPr>
        <p:spPr>
          <a:xfrm>
            <a:off x="565152" y="152082"/>
            <a:ext cx="3143250" cy="27686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CN" dirty="0">
                <a:solidFill>
                  <a:schemeClr val="bg1"/>
                </a:solidFill>
                <a:latin typeface="+mj-ea"/>
                <a:ea typeface="+mj-ea"/>
                <a:sym typeface="+mn-ea"/>
              </a:rPr>
              <a:t>冬</a:t>
            </a:r>
            <a:r>
              <a:rPr lang="zh-CN" altLang="en-US" dirty="0">
                <a:solidFill>
                  <a:schemeClr val="bg1"/>
                </a:solidFill>
                <a:latin typeface="+mj-ea"/>
                <a:ea typeface="+mj-ea"/>
                <a:sym typeface="+mn-ea"/>
              </a:rPr>
              <a:t>春季长高发的传染病</a:t>
            </a:r>
            <a:endParaRPr lang="zh-CN" altLang="en-US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25" name="图片 22" descr="91a9939a1ed32a620487f5d5961c783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8955723" y="151765"/>
            <a:ext cx="1419225" cy="1440180"/>
          </a:xfrm>
          <a:prstGeom prst="rect">
            <a:avLst/>
          </a:prstGeom>
        </p:spPr>
      </p:pic>
      <p:pic>
        <p:nvPicPr>
          <p:cNvPr id="26" name="图片 24" descr="37fd33355615fd00f97f03cce679ed6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tretch>
            <a:fillRect/>
          </a:stretch>
        </p:blipFill>
        <p:spPr>
          <a:xfrm flipH="1">
            <a:off x="1416685" y="1913255"/>
            <a:ext cx="1440180" cy="1440180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1002826" y="2354661"/>
            <a:ext cx="3385542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zh-CN" altLang="en-US" sz="6600" b="1">
                <a:solidFill>
                  <a:schemeClr val="accent2"/>
                </a:solidFill>
                <a:latin typeface="+mj-lt"/>
                <a:ea typeface="+mj-ea"/>
              </a:rPr>
              <a:t>感谢聆听</a:t>
            </a:r>
            <a:endParaRPr lang="zh-CN" altLang="en-US" sz="6600" b="1" dirty="0">
              <a:solidFill>
                <a:schemeClr val="accent2"/>
              </a:solidFill>
              <a:latin typeface="+mj-lt"/>
              <a:ea typeface="+mj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002826" y="5303358"/>
            <a:ext cx="2702399" cy="360000"/>
            <a:chOff x="1002826" y="5303358"/>
            <a:chExt cx="2702399" cy="360000"/>
          </a:xfrm>
        </p:grpSpPr>
        <p:sp>
          <p:nvSpPr>
            <p:cNvPr id="19" name="矩形 18"/>
            <p:cNvSpPr/>
            <p:nvPr/>
          </p:nvSpPr>
          <p:spPr>
            <a:xfrm>
              <a:off x="1002826" y="5303358"/>
              <a:ext cx="2702399" cy="36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706963" y="5375636"/>
              <a:ext cx="1294130" cy="21526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zh-CN" altLang="en-US" sz="1400">
                  <a:solidFill>
                    <a:schemeClr val="bg1"/>
                  </a:solidFill>
                  <a:ea typeface="+mj-ea"/>
                </a:rPr>
                <a:t>消泗乡卫生院</a:t>
              </a:r>
              <a:r>
                <a:rPr lang="en-US" altLang="zh-CN" sz="1400">
                  <a:solidFill>
                    <a:schemeClr val="bg1"/>
                  </a:solidFill>
                  <a:ea typeface="+mj-ea"/>
                </a:rPr>
                <a:t> </a:t>
              </a:r>
              <a:r>
                <a:rPr lang="zh-CN" altLang="en-US" sz="1400">
                  <a:solidFill>
                    <a:schemeClr val="bg1"/>
                  </a:solidFill>
                  <a:ea typeface="+mj-ea"/>
                </a:rPr>
                <a:t>宣</a:t>
              </a:r>
              <a:endParaRPr lang="zh-CN" altLang="en-US" sz="1400" dirty="0">
                <a:solidFill>
                  <a:schemeClr val="bg1"/>
                </a:solidFill>
                <a:ea typeface="+mj-ea"/>
              </a:endParaRPr>
            </a:p>
          </p:txBody>
        </p:sp>
      </p:grpSp>
      <p:pic>
        <p:nvPicPr>
          <p:cNvPr id="26" name="图片 26" descr="c9fef7b57e010fcf3f57fc91afd324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88485" y="3185795"/>
            <a:ext cx="1440180" cy="1440180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1299955" y="2571926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7200" dirty="0">
                <a:solidFill>
                  <a:schemeClr val="accent2"/>
                </a:solidFill>
              </a:rPr>
              <a:t>1</a:t>
            </a:r>
            <a:endParaRPr lang="zh-CN" altLang="en-US" sz="7200" dirty="0">
              <a:solidFill>
                <a:schemeClr val="accent2"/>
              </a:solidFill>
            </a:endParaRPr>
          </a:p>
        </p:txBody>
      </p:sp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2275854" y="2794063"/>
            <a:ext cx="3661410" cy="47371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altLang="en-US" sz="2800" dirty="0">
                <a:solidFill>
                  <a:schemeClr val="tx2"/>
                </a:solidFill>
                <a:latin typeface="+mj-ea"/>
                <a:ea typeface="+mj-ea"/>
              </a:rPr>
              <a:t> </a:t>
            </a:r>
            <a:r>
              <a:rPr lang="zh-CN" sz="2800" dirty="0">
                <a:solidFill>
                  <a:schemeClr val="tx2"/>
                </a:solidFill>
                <a:latin typeface="+mj-ea"/>
                <a:ea typeface="+mj-ea"/>
              </a:rPr>
              <a:t>冬</a:t>
            </a:r>
            <a:r>
              <a:rPr lang="zh-CN" altLang="en-US" sz="2800" dirty="0">
                <a:solidFill>
                  <a:schemeClr val="tx2"/>
                </a:solidFill>
                <a:latin typeface="+mj-ea"/>
                <a:ea typeface="+mj-ea"/>
              </a:rPr>
              <a:t>春季长高发的传染病</a:t>
            </a:r>
            <a:endParaRPr lang="zh-CN" altLang="en-US" sz="2800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2275855" y="3315639"/>
            <a:ext cx="3231654" cy="479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1200" dirty="0">
                <a:solidFill>
                  <a:schemeClr val="accent1"/>
                </a:solidFill>
                <a:latin typeface="+mn-ea"/>
              </a:rPr>
              <a:t>Respiratory diseases with high incidence in winter and spring</a:t>
            </a:r>
            <a:endParaRPr lang="en-US" altLang="zh-CN" sz="1200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83751" y="976572"/>
            <a:ext cx="3476914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4400" b="1">
                <a:solidFill>
                  <a:schemeClr val="bg1"/>
                </a:solidFill>
                <a:latin typeface="+mj-lt"/>
                <a:ea typeface="+mj-ea"/>
              </a:rPr>
              <a:t>CONTENTS</a:t>
            </a:r>
            <a:endParaRPr lang="zh-CN" altLang="en-US" sz="4400" b="1" dirty="0">
              <a:solidFill>
                <a:schemeClr val="bg1"/>
              </a:solidFill>
              <a:latin typeface="+mj-lt"/>
              <a:ea typeface="+mj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383826" y="607240"/>
            <a:ext cx="123110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zh-CN" altLang="en-US" sz="4800" b="1">
                <a:solidFill>
                  <a:schemeClr val="accent2"/>
                </a:solidFill>
                <a:latin typeface="+mj-lt"/>
                <a:ea typeface="+mj-ea"/>
              </a:rPr>
              <a:t>目录</a:t>
            </a:r>
            <a:endParaRPr lang="zh-CN" altLang="en-US" sz="4800" b="1" dirty="0">
              <a:solidFill>
                <a:schemeClr val="accent2"/>
              </a:solidFill>
              <a:latin typeface="+mj-lt"/>
              <a:ea typeface="+mj-ea"/>
            </a:endParaRPr>
          </a:p>
        </p:txBody>
      </p:sp>
      <p:sp>
        <p:nvSpPr>
          <p:cNvPr id="2" name="加号 1"/>
          <p:cNvSpPr/>
          <p:nvPr/>
        </p:nvSpPr>
        <p:spPr>
          <a:xfrm>
            <a:off x="783751" y="548847"/>
            <a:ext cx="333375" cy="333375"/>
          </a:xfrm>
          <a:prstGeom prst="mathPlus">
            <a:avLst>
              <a:gd name="adj1" fmla="val 1377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>
            <p:custDataLst>
              <p:tags r:id="rId4"/>
            </p:custDataLst>
          </p:nvPr>
        </p:nvSpPr>
        <p:spPr>
          <a:xfrm>
            <a:off x="1299955" y="4230669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7200">
                <a:solidFill>
                  <a:schemeClr val="accent2"/>
                </a:solidFill>
              </a:rPr>
              <a:t>3</a:t>
            </a:r>
            <a:endParaRPr lang="zh-CN" altLang="en-US" sz="7200" dirty="0">
              <a:solidFill>
                <a:schemeClr val="accent2"/>
              </a:solidFill>
            </a:endParaRPr>
          </a:p>
        </p:txBody>
      </p:sp>
      <p:sp>
        <p:nvSpPr>
          <p:cNvPr id="16" name="文本框 15"/>
          <p:cNvSpPr txBox="1"/>
          <p:nvPr>
            <p:custDataLst>
              <p:tags r:id="rId5"/>
            </p:custDataLst>
          </p:nvPr>
        </p:nvSpPr>
        <p:spPr>
          <a:xfrm>
            <a:off x="2275854" y="4452806"/>
            <a:ext cx="2489200" cy="47371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zh-CN" altLang="en-US" sz="2800" dirty="0">
                <a:solidFill>
                  <a:schemeClr val="tx2"/>
                </a:solidFill>
                <a:latin typeface="+mj-ea"/>
                <a:ea typeface="+mj-ea"/>
              </a:rPr>
              <a:t>实用预防小妙招</a:t>
            </a:r>
            <a:endParaRPr lang="zh-CN" altLang="en-US" sz="2800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17" name="文本框 16"/>
          <p:cNvSpPr txBox="1"/>
          <p:nvPr>
            <p:custDataLst>
              <p:tags r:id="rId6"/>
            </p:custDataLst>
          </p:nvPr>
        </p:nvSpPr>
        <p:spPr>
          <a:xfrm>
            <a:off x="2275855" y="4973747"/>
            <a:ext cx="3231654" cy="2393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1200" dirty="0">
                <a:solidFill>
                  <a:schemeClr val="accent1"/>
                </a:solidFill>
                <a:latin typeface="+mn-ea"/>
              </a:rPr>
              <a:t>Practical prevention tips</a:t>
            </a:r>
            <a:endParaRPr lang="en-US" altLang="zh-CN" sz="1200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7"/>
            </p:custDataLst>
          </p:nvPr>
        </p:nvSpPr>
        <p:spPr>
          <a:xfrm>
            <a:off x="6672055" y="2571926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7200">
                <a:solidFill>
                  <a:schemeClr val="accent2"/>
                </a:solidFill>
              </a:rPr>
              <a:t>2</a:t>
            </a:r>
            <a:endParaRPr lang="zh-CN" altLang="en-US" sz="7200" dirty="0">
              <a:solidFill>
                <a:schemeClr val="accent2"/>
              </a:solidFill>
            </a:endParaRPr>
          </a:p>
        </p:txBody>
      </p:sp>
      <p:sp>
        <p:nvSpPr>
          <p:cNvPr id="20" name="文本框 19"/>
          <p:cNvSpPr txBox="1"/>
          <p:nvPr>
            <p:custDataLst>
              <p:tags r:id="rId8"/>
            </p:custDataLst>
          </p:nvPr>
        </p:nvSpPr>
        <p:spPr>
          <a:xfrm>
            <a:off x="7647954" y="2794063"/>
            <a:ext cx="3200400" cy="47371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zh-CN" altLang="en-US" sz="2800" dirty="0">
                <a:solidFill>
                  <a:schemeClr val="tx2"/>
                </a:solidFill>
                <a:latin typeface="+mj-ea"/>
                <a:ea typeface="+mj-ea"/>
              </a:rPr>
              <a:t>不同场景感染风险点</a:t>
            </a:r>
            <a:endParaRPr lang="zh-CN" altLang="en-US" sz="2800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21" name="文本框 20"/>
          <p:cNvSpPr txBox="1"/>
          <p:nvPr>
            <p:custDataLst>
              <p:tags r:id="rId9"/>
            </p:custDataLst>
          </p:nvPr>
        </p:nvSpPr>
        <p:spPr>
          <a:xfrm>
            <a:off x="7647955" y="3315004"/>
            <a:ext cx="3231654" cy="2393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1200" dirty="0">
                <a:solidFill>
                  <a:schemeClr val="accent1"/>
                </a:solidFill>
                <a:latin typeface="+mn-ea"/>
              </a:rPr>
              <a:t>Different scenarios of infection risk points</a:t>
            </a:r>
            <a:endParaRPr lang="en-US" altLang="zh-CN" sz="1200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23" name="文本框 22"/>
          <p:cNvSpPr txBox="1"/>
          <p:nvPr>
            <p:custDataLst>
              <p:tags r:id="rId10"/>
            </p:custDataLst>
          </p:nvPr>
        </p:nvSpPr>
        <p:spPr>
          <a:xfrm>
            <a:off x="6672055" y="4230669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7200">
                <a:solidFill>
                  <a:schemeClr val="accent2"/>
                </a:solidFill>
              </a:rPr>
              <a:t>4</a:t>
            </a:r>
            <a:endParaRPr lang="zh-CN" altLang="en-US" sz="7200" dirty="0">
              <a:solidFill>
                <a:schemeClr val="accent2"/>
              </a:solidFill>
            </a:endParaRPr>
          </a:p>
        </p:txBody>
      </p:sp>
      <p:sp>
        <p:nvSpPr>
          <p:cNvPr id="24" name="文本框 23"/>
          <p:cNvSpPr txBox="1"/>
          <p:nvPr>
            <p:custDataLst>
              <p:tags r:id="rId11"/>
            </p:custDataLst>
          </p:nvPr>
        </p:nvSpPr>
        <p:spPr>
          <a:xfrm>
            <a:off x="7647954" y="4452806"/>
            <a:ext cx="3200400" cy="47371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zh-CN" altLang="en-US" sz="2800" dirty="0">
                <a:solidFill>
                  <a:schemeClr val="tx2"/>
                </a:solidFill>
                <a:latin typeface="+mj-ea"/>
                <a:ea typeface="+mj-ea"/>
              </a:rPr>
              <a:t>感染后正确应对流程</a:t>
            </a:r>
            <a:endParaRPr lang="zh-CN" altLang="en-US" sz="2800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25" name="文本框 24"/>
          <p:cNvSpPr txBox="1"/>
          <p:nvPr>
            <p:custDataLst>
              <p:tags r:id="rId12"/>
            </p:custDataLst>
          </p:nvPr>
        </p:nvSpPr>
        <p:spPr>
          <a:xfrm>
            <a:off x="7647955" y="4973747"/>
            <a:ext cx="3231654" cy="2393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1200" dirty="0">
                <a:solidFill>
                  <a:schemeClr val="accent1"/>
                </a:solidFill>
                <a:latin typeface="+mn-ea"/>
              </a:rPr>
              <a:t>Correct response process after infection</a:t>
            </a:r>
            <a:endParaRPr lang="en-US" altLang="zh-CN" sz="1200" dirty="0">
              <a:solidFill>
                <a:schemeClr val="accent1"/>
              </a:solidFill>
              <a:latin typeface="+mn-ea"/>
            </a:endParaRPr>
          </a:p>
        </p:txBody>
      </p:sp>
      <p:pic>
        <p:nvPicPr>
          <p:cNvPr id="3" name="图片 16" descr="hhh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072255" y="219710"/>
            <a:ext cx="1591310" cy="1440180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1905005" y="2911642"/>
            <a:ext cx="8382000" cy="20313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zh-CN" sz="6600" b="1" dirty="0">
                <a:solidFill>
                  <a:schemeClr val="bg1"/>
                </a:solidFill>
                <a:latin typeface="+mj-ea"/>
                <a:ea typeface="+mj-ea"/>
                <a:sym typeface="+mn-ea"/>
              </a:rPr>
              <a:t>冬</a:t>
            </a:r>
            <a:r>
              <a:rPr lang="zh-CN" altLang="en-US" sz="6600" b="1" dirty="0">
                <a:solidFill>
                  <a:schemeClr val="bg1"/>
                </a:solidFill>
                <a:latin typeface="+mj-ea"/>
                <a:ea typeface="+mj-ea"/>
                <a:sym typeface="+mn-ea"/>
              </a:rPr>
              <a:t>春季长高发的传染病</a:t>
            </a:r>
            <a:endParaRPr lang="zh-CN" altLang="en-US" sz="6600" dirty="0">
              <a:solidFill>
                <a:schemeClr val="tx2"/>
              </a:solidFill>
              <a:latin typeface="+mj-ea"/>
              <a:ea typeface="+mj-ea"/>
            </a:endParaRPr>
          </a:p>
          <a:p>
            <a:pPr algn="ctr"/>
            <a:endParaRPr lang="zh-CN" altLang="en-US" sz="6600" b="1" dirty="0">
              <a:solidFill>
                <a:schemeClr val="bg1"/>
              </a:solidFill>
              <a:latin typeface="+mj-lt"/>
              <a:ea typeface="+mj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593297" y="590923"/>
            <a:ext cx="100540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dirty="0">
                <a:solidFill>
                  <a:schemeClr val="accent2"/>
                </a:solidFill>
              </a:rPr>
              <a:t>1</a:t>
            </a:r>
            <a:endParaRPr lang="zh-CN" altLang="en-US" sz="11500" dirty="0">
              <a:solidFill>
                <a:schemeClr val="accent2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911026" y="4903226"/>
            <a:ext cx="6369948" cy="2393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200" dirty="0">
                <a:solidFill>
                  <a:schemeClr val="accent1"/>
                </a:solidFill>
                <a:latin typeface="+mn-ea"/>
                <a:sym typeface="+mn-ea"/>
              </a:rPr>
              <a:t>Respiratory diseases with high incidence in winter and spring</a:t>
            </a:r>
            <a:endParaRPr lang="zh-CN" altLang="en-US" sz="1200" dirty="0">
              <a:solidFill>
                <a:schemeClr val="accent1"/>
              </a:solidFill>
              <a:latin typeface="+mn-ea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5705" y="255994"/>
            <a:ext cx="1158340" cy="859611"/>
          </a:xfrm>
          <a:prstGeom prst="rect">
            <a:avLst/>
          </a:prstGeom>
        </p:spPr>
      </p:pic>
      <p:pic>
        <p:nvPicPr>
          <p:cNvPr id="17" name="图片 17" descr="98f6e86e51234b297f11386768fc0b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2733" y="590868"/>
            <a:ext cx="1626235" cy="1605915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1425575" y="1484499"/>
            <a:ext cx="5403847" cy="1522939"/>
            <a:chOff x="1425575" y="1341624"/>
            <a:chExt cx="5403847" cy="1522939"/>
          </a:xfrm>
        </p:grpSpPr>
        <p:sp>
          <p:nvSpPr>
            <p:cNvPr id="3" name="文本框 2"/>
            <p:cNvSpPr txBox="1"/>
            <p:nvPr>
              <p:custDataLst>
                <p:tags r:id="rId2"/>
              </p:custDataLst>
            </p:nvPr>
          </p:nvSpPr>
          <p:spPr>
            <a:xfrm>
              <a:off x="2573081" y="1757123"/>
              <a:ext cx="4256341" cy="11074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冬春季气温低、空气干燥，且人群室内聚集活动多，极易引发流感、新冠病毒感染、等呼吸道传染病。这类疾病主要通过飞沫和密切接触传播，典型症状为发热、咳嗽、咽痛、乏力，老人、儿童及体质较弱者感染后易发展为重症，需重点防护。</a:t>
              </a:r>
              <a:endParaRPr lang="zh-CN" altLang="en-US" sz="1200" dirty="0">
                <a:solidFill>
                  <a:schemeClr val="tx2"/>
                </a:solidFill>
                <a:latin typeface="+mn-ea"/>
              </a:endParaRPr>
            </a:p>
          </p:txBody>
        </p:sp>
        <p:sp>
          <p:nvSpPr>
            <p:cNvPr id="4" name="文本框 3"/>
            <p:cNvSpPr txBox="1"/>
            <p:nvPr>
              <p:custDataLst>
                <p:tags r:id="rId3"/>
              </p:custDataLst>
            </p:nvPr>
          </p:nvSpPr>
          <p:spPr>
            <a:xfrm>
              <a:off x="2573082" y="1468771"/>
              <a:ext cx="3764331" cy="21526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zh-CN" altLang="en-US" sz="1400" b="1" dirty="0">
                  <a:solidFill>
                    <a:schemeClr val="tx2"/>
                  </a:solidFill>
                  <a:latin typeface="+mj-ea"/>
                  <a:ea typeface="+mj-ea"/>
                </a:rPr>
                <a:t>呼吸道类传染病</a:t>
              </a:r>
              <a:endParaRPr lang="zh-CN" altLang="en-US" sz="1400" b="1" dirty="0">
                <a:solidFill>
                  <a:schemeClr val="tx2"/>
                </a:solidFill>
                <a:latin typeface="+mj-ea"/>
                <a:ea typeface="+mj-ea"/>
              </a:endParaRPr>
            </a:p>
          </p:txBody>
        </p:sp>
        <p:cxnSp>
          <p:nvCxnSpPr>
            <p:cNvPr id="5" name="直接连接符 4"/>
            <p:cNvCxnSpPr/>
            <p:nvPr>
              <p:custDataLst>
                <p:tags r:id="rId4"/>
              </p:custDataLst>
            </p:nvPr>
          </p:nvCxnSpPr>
          <p:spPr>
            <a:xfrm>
              <a:off x="2355963" y="1511483"/>
              <a:ext cx="0" cy="100800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1425575" y="1341624"/>
              <a:ext cx="769441" cy="83099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5400" dirty="0">
                  <a:solidFill>
                    <a:schemeClr val="accent3"/>
                  </a:solidFill>
                </a:rPr>
                <a:t>01</a:t>
              </a:r>
              <a:endParaRPr lang="zh-CN" altLang="en-US" sz="5400" dirty="0">
                <a:solidFill>
                  <a:schemeClr val="accent3"/>
                </a:solidFill>
              </a:endParaRPr>
            </a:p>
          </p:txBody>
        </p:sp>
      </p:grpSp>
      <p:pic>
        <p:nvPicPr>
          <p:cNvPr id="7" name="图形 6" descr="呼叫中心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29558" y="4805027"/>
            <a:ext cx="1209675" cy="1209675"/>
          </a:xfrm>
          <a:prstGeom prst="rect">
            <a:avLst/>
          </a:prstGeom>
        </p:spPr>
      </p:pic>
      <p:grpSp>
        <p:nvGrpSpPr>
          <p:cNvPr id="8" name="组合 7"/>
          <p:cNvGrpSpPr/>
          <p:nvPr>
            <p:custDataLst>
              <p:tags r:id="rId8"/>
            </p:custDataLst>
          </p:nvPr>
        </p:nvGrpSpPr>
        <p:grpSpPr>
          <a:xfrm>
            <a:off x="1425575" y="2996037"/>
            <a:ext cx="5403847" cy="1522939"/>
            <a:chOff x="1425575" y="2853162"/>
            <a:chExt cx="5403847" cy="1522939"/>
          </a:xfrm>
        </p:grpSpPr>
        <p:sp>
          <p:nvSpPr>
            <p:cNvPr id="9" name="文本框 8"/>
            <p:cNvSpPr txBox="1"/>
            <p:nvPr>
              <p:custDataLst>
                <p:tags r:id="rId9"/>
              </p:custDataLst>
            </p:nvPr>
          </p:nvSpPr>
          <p:spPr>
            <a:xfrm>
              <a:off x="2573081" y="3268661"/>
              <a:ext cx="4256341" cy="11074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冬春季部分地区仍存在生冷饮食、食材储存不当的情况，易滋生诺如病毒、轮状病毒等病原体，引发急性肠胃炎类消化道传染病。其传播途径包括污染的水源、食物及接触传播，症状多为腹痛、腹泻、呕吐，集体单位易出现聚集性感染。</a:t>
              </a:r>
              <a:endParaRPr lang="zh-CN" altLang="en-US" sz="1200" dirty="0">
                <a:solidFill>
                  <a:schemeClr val="tx2"/>
                </a:solidFill>
                <a:latin typeface="+mn-ea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0"/>
              </p:custDataLst>
            </p:nvPr>
          </p:nvSpPr>
          <p:spPr>
            <a:xfrm>
              <a:off x="2573082" y="2980309"/>
              <a:ext cx="3764331" cy="21526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zh-CN" altLang="en-US" sz="1400" b="1" dirty="0">
                  <a:solidFill>
                    <a:schemeClr val="tx2"/>
                  </a:solidFill>
                  <a:latin typeface="+mj-ea"/>
                  <a:ea typeface="+mj-ea"/>
                </a:rPr>
                <a:t>消化道类传染病</a:t>
              </a:r>
              <a:endParaRPr lang="zh-CN" altLang="en-US" sz="1400" b="1" dirty="0">
                <a:solidFill>
                  <a:schemeClr val="tx2"/>
                </a:solidFill>
                <a:latin typeface="+mj-ea"/>
                <a:ea typeface="+mj-ea"/>
              </a:endParaRPr>
            </a:p>
          </p:txBody>
        </p:sp>
        <p:cxnSp>
          <p:nvCxnSpPr>
            <p:cNvPr id="11" name="直接连接符 10"/>
            <p:cNvCxnSpPr/>
            <p:nvPr>
              <p:custDataLst>
                <p:tags r:id="rId11"/>
              </p:custDataLst>
            </p:nvPr>
          </p:nvCxnSpPr>
          <p:spPr>
            <a:xfrm>
              <a:off x="2355963" y="3023021"/>
              <a:ext cx="0" cy="100800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文本框 11"/>
            <p:cNvSpPr txBox="1"/>
            <p:nvPr>
              <p:custDataLst>
                <p:tags r:id="rId12"/>
              </p:custDataLst>
            </p:nvPr>
          </p:nvSpPr>
          <p:spPr>
            <a:xfrm>
              <a:off x="1425575" y="2853162"/>
              <a:ext cx="769441" cy="83099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5400" dirty="0">
                  <a:solidFill>
                    <a:schemeClr val="accent3"/>
                  </a:solidFill>
                </a:rPr>
                <a:t>02</a:t>
              </a:r>
              <a:endParaRPr lang="zh-CN" altLang="en-US" sz="5400" dirty="0">
                <a:solidFill>
                  <a:schemeClr val="accent3"/>
                </a:solidFill>
              </a:endParaRPr>
            </a:p>
          </p:txBody>
        </p:sp>
      </p:grpSp>
      <p:grpSp>
        <p:nvGrpSpPr>
          <p:cNvPr id="13" name="组合 12"/>
          <p:cNvGrpSpPr/>
          <p:nvPr>
            <p:custDataLst>
              <p:tags r:id="rId13"/>
            </p:custDataLst>
          </p:nvPr>
        </p:nvGrpSpPr>
        <p:grpSpPr>
          <a:xfrm>
            <a:off x="1425575" y="4507575"/>
            <a:ext cx="5403847" cy="1800434"/>
            <a:chOff x="1425575" y="4364700"/>
            <a:chExt cx="5403847" cy="1800434"/>
          </a:xfrm>
        </p:grpSpPr>
        <p:sp>
          <p:nvSpPr>
            <p:cNvPr id="14" name="文本框 13"/>
            <p:cNvSpPr txBox="1"/>
            <p:nvPr>
              <p:custDataLst>
                <p:tags r:id="rId14"/>
              </p:custDataLst>
            </p:nvPr>
          </p:nvSpPr>
          <p:spPr>
            <a:xfrm>
              <a:off x="2573081" y="4780199"/>
              <a:ext cx="4256341" cy="138493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冬春季鼠类活动频繁，易传播流行性出血热，同时低温环境下人群皮肤屏障脆弱，若接触水痘、手足口病患者的疱疹液或污染物品，也易被感染。这类传染病或伴随发热、皮疹、肾功能损伤等严重症状，农村地区鼠类滋生地、工厂集体宿舍等场所为高发区域。</a:t>
              </a:r>
              <a:endParaRPr lang="zh-CN" altLang="en-US" sz="1200" dirty="0">
                <a:solidFill>
                  <a:schemeClr val="tx2"/>
                </a:solidFill>
                <a:latin typeface="+mn-ea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5"/>
              </p:custDataLst>
            </p:nvPr>
          </p:nvSpPr>
          <p:spPr>
            <a:xfrm>
              <a:off x="2573082" y="4491847"/>
              <a:ext cx="3764331" cy="21526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zh-CN" altLang="en-US" sz="1400" b="1" dirty="0">
                  <a:solidFill>
                    <a:schemeClr val="tx2"/>
                  </a:solidFill>
                  <a:latin typeface="+mj-ea"/>
                  <a:ea typeface="+mj-ea"/>
                </a:rPr>
                <a:t>虫媒及接触类传染病</a:t>
              </a:r>
              <a:endParaRPr lang="zh-CN" altLang="en-US" sz="1400" b="1" dirty="0">
                <a:solidFill>
                  <a:schemeClr val="tx2"/>
                </a:solidFill>
                <a:latin typeface="+mj-ea"/>
                <a:ea typeface="+mj-ea"/>
              </a:endParaRPr>
            </a:p>
          </p:txBody>
        </p:sp>
        <p:cxnSp>
          <p:nvCxnSpPr>
            <p:cNvPr id="16" name="直接连接符 15"/>
            <p:cNvCxnSpPr/>
            <p:nvPr>
              <p:custDataLst>
                <p:tags r:id="rId16"/>
              </p:custDataLst>
            </p:nvPr>
          </p:nvCxnSpPr>
          <p:spPr>
            <a:xfrm>
              <a:off x="2355963" y="4534559"/>
              <a:ext cx="0" cy="100800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文本框 16"/>
            <p:cNvSpPr txBox="1"/>
            <p:nvPr>
              <p:custDataLst>
                <p:tags r:id="rId17"/>
              </p:custDataLst>
            </p:nvPr>
          </p:nvSpPr>
          <p:spPr>
            <a:xfrm>
              <a:off x="1425575" y="4364700"/>
              <a:ext cx="769441" cy="83099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5400" dirty="0">
                  <a:solidFill>
                    <a:schemeClr val="accent3"/>
                  </a:solidFill>
                </a:rPr>
                <a:t>03</a:t>
              </a:r>
              <a:endParaRPr lang="zh-CN" altLang="en-US" sz="5400" dirty="0">
                <a:solidFill>
                  <a:schemeClr val="accent3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022255" y="1484499"/>
            <a:ext cx="2824280" cy="3200334"/>
            <a:chOff x="8022255" y="1341624"/>
            <a:chExt cx="2824280" cy="3200334"/>
          </a:xfrm>
        </p:grpSpPr>
        <p:sp>
          <p:nvSpPr>
            <p:cNvPr id="19" name="任意多边形 5"/>
            <p:cNvSpPr/>
            <p:nvPr/>
          </p:nvSpPr>
          <p:spPr>
            <a:xfrm>
              <a:off x="8022255" y="1341624"/>
              <a:ext cx="2824280" cy="3200334"/>
            </a:xfrm>
            <a:custGeom>
              <a:avLst/>
              <a:gdLst>
                <a:gd name="connsiteX0" fmla="*/ 1412140 w 2824280"/>
                <a:gd name="connsiteY0" fmla="*/ 0 h 3200334"/>
                <a:gd name="connsiteX1" fmla="*/ 2824280 w 2824280"/>
                <a:gd name="connsiteY1" fmla="*/ 1412140 h 3200334"/>
                <a:gd name="connsiteX2" fmla="*/ 1696735 w 2824280"/>
                <a:gd name="connsiteY2" fmla="*/ 2795590 h 3200334"/>
                <a:gd name="connsiteX3" fmla="*/ 1632690 w 2824280"/>
                <a:gd name="connsiteY3" fmla="*/ 2805365 h 3200334"/>
                <a:gd name="connsiteX4" fmla="*/ 1414462 w 2824280"/>
                <a:gd name="connsiteY4" fmla="*/ 3200334 h 3200334"/>
                <a:gd name="connsiteX5" fmla="*/ 1196662 w 2824280"/>
                <a:gd name="connsiteY5" fmla="*/ 2806139 h 3200334"/>
                <a:gd name="connsiteX6" fmla="*/ 1127545 w 2824280"/>
                <a:gd name="connsiteY6" fmla="*/ 2795590 h 3200334"/>
                <a:gd name="connsiteX7" fmla="*/ 0 w 2824280"/>
                <a:gd name="connsiteY7" fmla="*/ 1412140 h 3200334"/>
                <a:gd name="connsiteX8" fmla="*/ 1412140 w 2824280"/>
                <a:gd name="connsiteY8" fmla="*/ 0 h 3200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24280" h="3200334">
                  <a:moveTo>
                    <a:pt x="1412140" y="0"/>
                  </a:moveTo>
                  <a:cubicBezTo>
                    <a:pt x="2192043" y="0"/>
                    <a:pt x="2824280" y="632237"/>
                    <a:pt x="2824280" y="1412140"/>
                  </a:cubicBezTo>
                  <a:cubicBezTo>
                    <a:pt x="2824280" y="2094555"/>
                    <a:pt x="2340224" y="2663914"/>
                    <a:pt x="1696735" y="2795590"/>
                  </a:cubicBezTo>
                  <a:lnTo>
                    <a:pt x="1632690" y="2805365"/>
                  </a:lnTo>
                  <a:lnTo>
                    <a:pt x="1414462" y="3200334"/>
                  </a:lnTo>
                  <a:lnTo>
                    <a:pt x="1196662" y="2806139"/>
                  </a:lnTo>
                  <a:lnTo>
                    <a:pt x="1127545" y="2795590"/>
                  </a:lnTo>
                  <a:cubicBezTo>
                    <a:pt x="484056" y="2663914"/>
                    <a:pt x="0" y="2094555"/>
                    <a:pt x="0" y="1412140"/>
                  </a:cubicBezTo>
                  <a:cubicBezTo>
                    <a:pt x="0" y="632237"/>
                    <a:pt x="632237" y="0"/>
                    <a:pt x="14121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8453934" y="2581039"/>
              <a:ext cx="1960922" cy="138493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+mn-ea"/>
                </a:rPr>
                <a:t>在冬春季高发的三类传染病中，呼吸道类传染病的发病占比是最高的，通常能占到传染病总发病数的</a:t>
              </a:r>
              <a:r>
                <a:rPr lang="en-US" altLang="zh-CN" sz="1200" dirty="0">
                  <a:solidFill>
                    <a:schemeClr val="bg1"/>
                  </a:solidFill>
                  <a:latin typeface="+mn-ea"/>
                </a:rPr>
                <a:t>60%</a:t>
              </a:r>
              <a:r>
                <a:rPr lang="zh-CN" altLang="en-US" sz="1200" dirty="0">
                  <a:solidFill>
                    <a:schemeClr val="bg1"/>
                  </a:solidFill>
                  <a:latin typeface="+mn-ea"/>
                </a:rPr>
                <a:t>，远高于另外两类。</a:t>
              </a:r>
              <a:endParaRPr lang="zh-CN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8824160" y="1757122"/>
              <a:ext cx="1220470" cy="73850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zh-CN" sz="4800" dirty="0">
                  <a:solidFill>
                    <a:schemeClr val="bg1"/>
                  </a:solidFill>
                </a:rPr>
                <a:t>60%</a:t>
              </a:r>
              <a:endParaRPr lang="zh-CN" altLang="en-US" sz="4800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565152" y="152716"/>
            <a:ext cx="3143250" cy="27686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CN" dirty="0">
                <a:solidFill>
                  <a:schemeClr val="bg1"/>
                </a:solidFill>
                <a:latin typeface="+mj-ea"/>
                <a:ea typeface="+mj-ea"/>
                <a:sym typeface="+mn-ea"/>
              </a:rPr>
              <a:t>冬</a:t>
            </a:r>
            <a:r>
              <a:rPr lang="zh-CN" altLang="en-US" dirty="0">
                <a:solidFill>
                  <a:schemeClr val="bg1"/>
                </a:solidFill>
                <a:latin typeface="+mj-ea"/>
                <a:ea typeface="+mj-ea"/>
                <a:sym typeface="+mn-ea"/>
              </a:rPr>
              <a:t>春季长高发的传染病</a:t>
            </a:r>
            <a:endParaRPr lang="zh-CN" altLang="en-US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8531224" y="3446445"/>
            <a:ext cx="2749551" cy="1118932"/>
            <a:chOff x="8531224" y="3446445"/>
            <a:chExt cx="2749551" cy="1118932"/>
          </a:xfrm>
        </p:grpSpPr>
        <p:sp>
          <p:nvSpPr>
            <p:cNvPr id="17" name="文本框 16"/>
            <p:cNvSpPr txBox="1"/>
            <p:nvPr/>
          </p:nvSpPr>
          <p:spPr>
            <a:xfrm>
              <a:off x="8531224" y="3734797"/>
              <a:ext cx="2749551" cy="83058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冬春季预防虫媒及接触类传染病，要做到防鼠灭鼠、不共用个人物品、远离疱疹患者、出现症状早就医。</a:t>
              </a:r>
              <a:endParaRPr lang="zh-CN" altLang="en-US" sz="1200" dirty="0">
                <a:solidFill>
                  <a:schemeClr val="tx2"/>
                </a:solidFill>
                <a:latin typeface="+mn-ea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8531225" y="3446445"/>
              <a:ext cx="2749550" cy="21526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zh-CN" altLang="en-US" sz="1400" b="1" dirty="0">
                  <a:solidFill>
                    <a:schemeClr val="tx2"/>
                  </a:solidFill>
                  <a:latin typeface="+mj-ea"/>
                  <a:ea typeface="+mj-ea"/>
                  <a:sym typeface="+mn-ea"/>
                </a:rPr>
                <a:t>虫媒及接触类传染病</a:t>
              </a:r>
              <a:endParaRPr lang="zh-CN" altLang="en-US" sz="1400" b="1" dirty="0">
                <a:solidFill>
                  <a:schemeClr val="tx2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911226" y="3446445"/>
            <a:ext cx="2749551" cy="1118932"/>
            <a:chOff x="911226" y="3446445"/>
            <a:chExt cx="2749551" cy="1118932"/>
          </a:xfrm>
        </p:grpSpPr>
        <p:sp>
          <p:nvSpPr>
            <p:cNvPr id="20" name="文本框 19"/>
            <p:cNvSpPr txBox="1"/>
            <p:nvPr/>
          </p:nvSpPr>
          <p:spPr>
            <a:xfrm>
              <a:off x="911226" y="3734797"/>
              <a:ext cx="2749551" cy="83058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冬春季预防消化道传染病，需做到喝开水、吃熟食、净餐具、勤洗手、不扎堆聚餐、出现症状早报备。</a:t>
              </a:r>
              <a:endParaRPr lang="zh-CN" altLang="en-US" sz="1200" dirty="0">
                <a:solidFill>
                  <a:schemeClr val="tx2"/>
                </a:solidFill>
                <a:latin typeface="+mn-ea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911227" y="3446445"/>
              <a:ext cx="2749550" cy="21526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r"/>
              <a:r>
                <a:rPr lang="zh-CN" altLang="en-US" sz="1400" b="1" dirty="0">
                  <a:solidFill>
                    <a:schemeClr val="tx2"/>
                  </a:solidFill>
                  <a:latin typeface="+mj-ea"/>
                  <a:ea typeface="+mj-ea"/>
                  <a:sym typeface="+mn-ea"/>
                </a:rPr>
                <a:t>消化道类传染病</a:t>
              </a:r>
              <a:endParaRPr lang="zh-CN" altLang="en-US" sz="1400" b="1" dirty="0">
                <a:solidFill>
                  <a:schemeClr val="tx2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7664449" y="1404606"/>
            <a:ext cx="2749551" cy="1118932"/>
            <a:chOff x="7664449" y="1404606"/>
            <a:chExt cx="2749551" cy="1118932"/>
          </a:xfrm>
        </p:grpSpPr>
        <p:sp>
          <p:nvSpPr>
            <p:cNvPr id="23" name="文本框 22"/>
            <p:cNvSpPr txBox="1"/>
            <p:nvPr/>
          </p:nvSpPr>
          <p:spPr>
            <a:xfrm>
              <a:off x="7664449" y="1692958"/>
              <a:ext cx="2749551" cy="83058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冬春季预防呼吸道传染病，要做到戴口罩、勤洗手、常通风、打疫苗、少聚集、早隔离。</a:t>
              </a:r>
              <a:endParaRPr lang="zh-CN" altLang="en-US" sz="1200" dirty="0">
                <a:solidFill>
                  <a:schemeClr val="tx2"/>
                </a:solidFill>
                <a:latin typeface="+mn-ea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7664450" y="1404606"/>
              <a:ext cx="2749550" cy="21526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zh-CN" altLang="en-US" sz="1400" b="1" dirty="0">
                  <a:solidFill>
                    <a:schemeClr val="tx2"/>
                  </a:solidFill>
                  <a:latin typeface="+mj-ea"/>
                  <a:ea typeface="+mj-ea"/>
                  <a:sym typeface="+mn-ea"/>
                </a:rPr>
                <a:t>呼吸道类传染病</a:t>
              </a:r>
              <a:endParaRPr lang="zh-CN" altLang="en-US" sz="1400" b="1" dirty="0">
                <a:solidFill>
                  <a:schemeClr val="tx2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585472" y="152081"/>
            <a:ext cx="3143250" cy="27686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zh-CN" dirty="0">
                <a:solidFill>
                  <a:schemeClr val="bg1"/>
                </a:solidFill>
                <a:latin typeface="+mj-ea"/>
                <a:ea typeface="+mj-ea"/>
                <a:sym typeface="+mn-ea"/>
              </a:rPr>
              <a:t>冬</a:t>
            </a:r>
            <a:r>
              <a:rPr lang="zh-CN" altLang="en-US" dirty="0">
                <a:solidFill>
                  <a:schemeClr val="bg1"/>
                </a:solidFill>
                <a:latin typeface="+mj-ea"/>
                <a:ea typeface="+mj-ea"/>
                <a:sym typeface="+mn-ea"/>
              </a:rPr>
              <a:t>春季长高发的传染</a:t>
            </a:r>
            <a:endParaRPr lang="zh-CN" altLang="en-US"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4191002" y="1405412"/>
            <a:ext cx="3809998" cy="3590872"/>
            <a:chOff x="4191002" y="1405412"/>
            <a:chExt cx="3809998" cy="3590872"/>
          </a:xfrm>
        </p:grpSpPr>
        <p:sp>
          <p:nvSpPr>
            <p:cNvPr id="28" name="任意多边形: 形状 27"/>
            <p:cNvSpPr/>
            <p:nvPr/>
          </p:nvSpPr>
          <p:spPr>
            <a:xfrm>
              <a:off x="4191002" y="1405412"/>
              <a:ext cx="3809998" cy="3590872"/>
            </a:xfrm>
            <a:custGeom>
              <a:avLst/>
              <a:gdLst>
                <a:gd name="connsiteX0" fmla="*/ 3090006 w 4276029"/>
                <a:gd name="connsiteY0" fmla="*/ 2129592 h 4030099"/>
                <a:gd name="connsiteX1" fmla="*/ 2375522 w 4276029"/>
                <a:gd name="connsiteY1" fmla="*/ 2844076 h 4030099"/>
                <a:gd name="connsiteX2" fmla="*/ 3090006 w 4276029"/>
                <a:gd name="connsiteY2" fmla="*/ 3558560 h 4030099"/>
                <a:gd name="connsiteX3" fmla="*/ 3804490 w 4276029"/>
                <a:gd name="connsiteY3" fmla="*/ 2844076 h 4030099"/>
                <a:gd name="connsiteX4" fmla="*/ 3090006 w 4276029"/>
                <a:gd name="connsiteY4" fmla="*/ 2129592 h 4030099"/>
                <a:gd name="connsiteX5" fmla="*/ 1186023 w 4276029"/>
                <a:gd name="connsiteY5" fmla="*/ 2129592 h 4030099"/>
                <a:gd name="connsiteX6" fmla="*/ 471539 w 4276029"/>
                <a:gd name="connsiteY6" fmla="*/ 2844076 h 4030099"/>
                <a:gd name="connsiteX7" fmla="*/ 1186023 w 4276029"/>
                <a:gd name="connsiteY7" fmla="*/ 3558560 h 4030099"/>
                <a:gd name="connsiteX8" fmla="*/ 1900507 w 4276029"/>
                <a:gd name="connsiteY8" fmla="*/ 2844076 h 4030099"/>
                <a:gd name="connsiteX9" fmla="*/ 1186023 w 4276029"/>
                <a:gd name="connsiteY9" fmla="*/ 2129592 h 4030099"/>
                <a:gd name="connsiteX10" fmla="*/ 2138015 w 4276029"/>
                <a:gd name="connsiteY10" fmla="*/ 471539 h 4030099"/>
                <a:gd name="connsiteX11" fmla="*/ 1423531 w 4276029"/>
                <a:gd name="connsiteY11" fmla="*/ 1186023 h 4030099"/>
                <a:gd name="connsiteX12" fmla="*/ 2138015 w 4276029"/>
                <a:gd name="connsiteY12" fmla="*/ 1900507 h 4030099"/>
                <a:gd name="connsiteX13" fmla="*/ 2852499 w 4276029"/>
                <a:gd name="connsiteY13" fmla="*/ 1186023 h 4030099"/>
                <a:gd name="connsiteX14" fmla="*/ 2138015 w 4276029"/>
                <a:gd name="connsiteY14" fmla="*/ 471539 h 4030099"/>
                <a:gd name="connsiteX15" fmla="*/ 2138015 w 4276029"/>
                <a:gd name="connsiteY15" fmla="*/ 0 h 4030099"/>
                <a:gd name="connsiteX16" fmla="*/ 3324038 w 4276029"/>
                <a:gd name="connsiteY16" fmla="*/ 1186023 h 4030099"/>
                <a:gd name="connsiteX17" fmla="*/ 3230835 w 4276029"/>
                <a:gd name="connsiteY17" fmla="*/ 1647677 h 4030099"/>
                <a:gd name="connsiteX18" fmla="*/ 3222091 w 4276029"/>
                <a:gd name="connsiteY18" fmla="*/ 1665828 h 4030099"/>
                <a:gd name="connsiteX19" fmla="*/ 3329031 w 4276029"/>
                <a:gd name="connsiteY19" fmla="*/ 1682149 h 4030099"/>
                <a:gd name="connsiteX20" fmla="*/ 4276029 w 4276029"/>
                <a:gd name="connsiteY20" fmla="*/ 2844076 h 4030099"/>
                <a:gd name="connsiteX21" fmla="*/ 3090006 w 4276029"/>
                <a:gd name="connsiteY21" fmla="*/ 4030099 h 4030099"/>
                <a:gd name="connsiteX22" fmla="*/ 2174813 w 4276029"/>
                <a:gd name="connsiteY22" fmla="*/ 3598497 h 4030099"/>
                <a:gd name="connsiteX23" fmla="*/ 2138015 w 4276029"/>
                <a:gd name="connsiteY23" fmla="*/ 3549287 h 4030099"/>
                <a:gd name="connsiteX24" fmla="*/ 2101216 w 4276029"/>
                <a:gd name="connsiteY24" fmla="*/ 3598497 h 4030099"/>
                <a:gd name="connsiteX25" fmla="*/ 1186023 w 4276029"/>
                <a:gd name="connsiteY25" fmla="*/ 4030099 h 4030099"/>
                <a:gd name="connsiteX26" fmla="*/ 0 w 4276029"/>
                <a:gd name="connsiteY26" fmla="*/ 2844076 h 4030099"/>
                <a:gd name="connsiteX27" fmla="*/ 946998 w 4276029"/>
                <a:gd name="connsiteY27" fmla="*/ 1682149 h 4030099"/>
                <a:gd name="connsiteX28" fmla="*/ 1057314 w 4276029"/>
                <a:gd name="connsiteY28" fmla="*/ 1665313 h 4030099"/>
                <a:gd name="connsiteX29" fmla="*/ 1023960 w 4276029"/>
                <a:gd name="connsiteY29" fmla="*/ 1593818 h 4030099"/>
                <a:gd name="connsiteX30" fmla="*/ 951992 w 4276029"/>
                <a:gd name="connsiteY30" fmla="*/ 1186023 h 4030099"/>
                <a:gd name="connsiteX31" fmla="*/ 2138015 w 4276029"/>
                <a:gd name="connsiteY31" fmla="*/ 0 h 4030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276029" h="4030099">
                  <a:moveTo>
                    <a:pt x="3090006" y="2129592"/>
                  </a:moveTo>
                  <a:cubicBezTo>
                    <a:pt x="2695407" y="2129592"/>
                    <a:pt x="2375522" y="2449477"/>
                    <a:pt x="2375522" y="2844076"/>
                  </a:cubicBezTo>
                  <a:cubicBezTo>
                    <a:pt x="2375522" y="3238675"/>
                    <a:pt x="2695407" y="3558560"/>
                    <a:pt x="3090006" y="3558560"/>
                  </a:cubicBezTo>
                  <a:cubicBezTo>
                    <a:pt x="3484605" y="3558560"/>
                    <a:pt x="3804490" y="3238675"/>
                    <a:pt x="3804490" y="2844076"/>
                  </a:cubicBezTo>
                  <a:cubicBezTo>
                    <a:pt x="3804490" y="2449477"/>
                    <a:pt x="3484605" y="2129592"/>
                    <a:pt x="3090006" y="2129592"/>
                  </a:cubicBezTo>
                  <a:close/>
                  <a:moveTo>
                    <a:pt x="1186023" y="2129592"/>
                  </a:moveTo>
                  <a:cubicBezTo>
                    <a:pt x="791424" y="2129592"/>
                    <a:pt x="471539" y="2449477"/>
                    <a:pt x="471539" y="2844076"/>
                  </a:cubicBezTo>
                  <a:cubicBezTo>
                    <a:pt x="471539" y="3238675"/>
                    <a:pt x="791424" y="3558560"/>
                    <a:pt x="1186023" y="3558560"/>
                  </a:cubicBezTo>
                  <a:cubicBezTo>
                    <a:pt x="1580622" y="3558560"/>
                    <a:pt x="1900507" y="3238675"/>
                    <a:pt x="1900507" y="2844076"/>
                  </a:cubicBezTo>
                  <a:cubicBezTo>
                    <a:pt x="1900507" y="2449477"/>
                    <a:pt x="1580622" y="2129592"/>
                    <a:pt x="1186023" y="2129592"/>
                  </a:cubicBezTo>
                  <a:close/>
                  <a:moveTo>
                    <a:pt x="2138015" y="471539"/>
                  </a:moveTo>
                  <a:cubicBezTo>
                    <a:pt x="1743416" y="471539"/>
                    <a:pt x="1423531" y="791424"/>
                    <a:pt x="1423531" y="1186023"/>
                  </a:cubicBezTo>
                  <a:cubicBezTo>
                    <a:pt x="1423531" y="1580622"/>
                    <a:pt x="1743416" y="1900507"/>
                    <a:pt x="2138015" y="1900507"/>
                  </a:cubicBezTo>
                  <a:cubicBezTo>
                    <a:pt x="2532614" y="1900507"/>
                    <a:pt x="2852499" y="1580622"/>
                    <a:pt x="2852499" y="1186023"/>
                  </a:cubicBezTo>
                  <a:cubicBezTo>
                    <a:pt x="2852499" y="791424"/>
                    <a:pt x="2532614" y="471539"/>
                    <a:pt x="2138015" y="471539"/>
                  </a:cubicBezTo>
                  <a:close/>
                  <a:moveTo>
                    <a:pt x="2138015" y="0"/>
                  </a:moveTo>
                  <a:cubicBezTo>
                    <a:pt x="2793037" y="0"/>
                    <a:pt x="3324038" y="531001"/>
                    <a:pt x="3324038" y="1186023"/>
                  </a:cubicBezTo>
                  <a:cubicBezTo>
                    <a:pt x="3324038" y="1349779"/>
                    <a:pt x="3290851" y="1505783"/>
                    <a:pt x="3230835" y="1647677"/>
                  </a:cubicBezTo>
                  <a:lnTo>
                    <a:pt x="3222091" y="1665828"/>
                  </a:lnTo>
                  <a:lnTo>
                    <a:pt x="3329031" y="1682149"/>
                  </a:lnTo>
                  <a:cubicBezTo>
                    <a:pt x="3869482" y="1792741"/>
                    <a:pt x="4276029" y="2270932"/>
                    <a:pt x="4276029" y="2844076"/>
                  </a:cubicBezTo>
                  <a:cubicBezTo>
                    <a:pt x="4276029" y="3499098"/>
                    <a:pt x="3745028" y="4030099"/>
                    <a:pt x="3090006" y="4030099"/>
                  </a:cubicBezTo>
                  <a:cubicBezTo>
                    <a:pt x="2721556" y="4030099"/>
                    <a:pt x="2392348" y="3862087"/>
                    <a:pt x="2174813" y="3598497"/>
                  </a:cubicBezTo>
                  <a:lnTo>
                    <a:pt x="2138015" y="3549287"/>
                  </a:lnTo>
                  <a:lnTo>
                    <a:pt x="2101216" y="3598497"/>
                  </a:lnTo>
                  <a:cubicBezTo>
                    <a:pt x="1883682" y="3862087"/>
                    <a:pt x="1554473" y="4030099"/>
                    <a:pt x="1186023" y="4030099"/>
                  </a:cubicBezTo>
                  <a:cubicBezTo>
                    <a:pt x="531001" y="4030099"/>
                    <a:pt x="0" y="3499098"/>
                    <a:pt x="0" y="2844076"/>
                  </a:cubicBezTo>
                  <a:cubicBezTo>
                    <a:pt x="0" y="2270932"/>
                    <a:pt x="406547" y="1792741"/>
                    <a:pt x="946998" y="1682149"/>
                  </a:cubicBezTo>
                  <a:lnTo>
                    <a:pt x="1057314" y="1665313"/>
                  </a:lnTo>
                  <a:lnTo>
                    <a:pt x="1023960" y="1593818"/>
                  </a:lnTo>
                  <a:cubicBezTo>
                    <a:pt x="977402" y="1466661"/>
                    <a:pt x="951992" y="1329309"/>
                    <a:pt x="951992" y="1186023"/>
                  </a:cubicBezTo>
                  <a:cubicBezTo>
                    <a:pt x="951992" y="531001"/>
                    <a:pt x="1482993" y="0"/>
                    <a:pt x="2138015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9" name="原创设计：灰色的风"/>
            <p:cNvSpPr/>
            <p:nvPr/>
          </p:nvSpPr>
          <p:spPr>
            <a:xfrm>
              <a:off x="5887475" y="2889523"/>
              <a:ext cx="2113524" cy="2106760"/>
            </a:xfrm>
            <a:custGeom>
              <a:avLst/>
              <a:gdLst>
                <a:gd name="connsiteX0" fmla="*/ 663990 w 2680448"/>
                <a:gd name="connsiteY0" fmla="*/ 175902 h 2671869"/>
                <a:gd name="connsiteX1" fmla="*/ 778619 w 2680448"/>
                <a:gd name="connsiteY1" fmla="*/ 381866 h 2671869"/>
                <a:gd name="connsiteX2" fmla="*/ 658724 w 2680448"/>
                <a:gd name="connsiteY2" fmla="*/ 179101 h 2671869"/>
                <a:gd name="connsiteX3" fmla="*/ 1488124 w 2680448"/>
                <a:gd name="connsiteY3" fmla="*/ 0 h 2671869"/>
                <a:gd name="connsiteX4" fmla="*/ 1610326 w 2680448"/>
                <a:gd name="connsiteY4" fmla="*/ 18650 h 2671869"/>
                <a:gd name="connsiteX5" fmla="*/ 2680448 w 2680448"/>
                <a:gd name="connsiteY5" fmla="*/ 1331645 h 2671869"/>
                <a:gd name="connsiteX6" fmla="*/ 1340224 w 2680448"/>
                <a:gd name="connsiteY6" fmla="*/ 2671869 h 2671869"/>
                <a:gd name="connsiteX7" fmla="*/ 0 w 2680448"/>
                <a:gd name="connsiteY7" fmla="*/ 1331645 h 2671869"/>
                <a:gd name="connsiteX8" fmla="*/ 517 w 2680448"/>
                <a:gd name="connsiteY8" fmla="*/ 1321407 h 2671869"/>
                <a:gd name="connsiteX9" fmla="*/ 533158 w 2680448"/>
                <a:gd name="connsiteY9" fmla="*/ 1325477 h 2671869"/>
                <a:gd name="connsiteX10" fmla="*/ 532846 w 2680448"/>
                <a:gd name="connsiteY10" fmla="*/ 1331645 h 2671869"/>
                <a:gd name="connsiteX11" fmla="*/ 1340223 w 2680448"/>
                <a:gd name="connsiteY11" fmla="*/ 2139022 h 2671869"/>
                <a:gd name="connsiteX12" fmla="*/ 2147600 w 2680448"/>
                <a:gd name="connsiteY12" fmla="*/ 1331645 h 2671869"/>
                <a:gd name="connsiteX13" fmla="*/ 1340223 w 2680448"/>
                <a:gd name="connsiteY13" fmla="*/ 524268 h 2671869"/>
                <a:gd name="connsiteX14" fmla="*/ 1025955 w 2680448"/>
                <a:gd name="connsiteY14" fmla="*/ 587716 h 2671869"/>
                <a:gd name="connsiteX15" fmla="*/ 930859 w 2680448"/>
                <a:gd name="connsiteY15" fmla="*/ 639332 h 2671869"/>
                <a:gd name="connsiteX16" fmla="*/ 922334 w 2680448"/>
                <a:gd name="connsiteY16" fmla="*/ 624915 h 2671869"/>
                <a:gd name="connsiteX17" fmla="*/ 1013788 w 2680448"/>
                <a:gd name="connsiteY17" fmla="*/ 569356 h 2671869"/>
                <a:gd name="connsiteX18" fmla="*/ 1442922 w 2680448"/>
                <a:gd name="connsiteY18" fmla="*/ 96852 h 2671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680448" h="2671869">
                  <a:moveTo>
                    <a:pt x="663990" y="175902"/>
                  </a:moveTo>
                  <a:lnTo>
                    <a:pt x="778619" y="381866"/>
                  </a:lnTo>
                  <a:lnTo>
                    <a:pt x="658724" y="179101"/>
                  </a:lnTo>
                  <a:close/>
                  <a:moveTo>
                    <a:pt x="1488124" y="0"/>
                  </a:moveTo>
                  <a:lnTo>
                    <a:pt x="1610326" y="18650"/>
                  </a:lnTo>
                  <a:cubicBezTo>
                    <a:pt x="2221043" y="143621"/>
                    <a:pt x="2680448" y="683983"/>
                    <a:pt x="2680448" y="1331645"/>
                  </a:cubicBezTo>
                  <a:cubicBezTo>
                    <a:pt x="2680448" y="2071830"/>
                    <a:pt x="2080409" y="2671869"/>
                    <a:pt x="1340224" y="2671869"/>
                  </a:cubicBezTo>
                  <a:cubicBezTo>
                    <a:pt x="600039" y="2671869"/>
                    <a:pt x="0" y="2071830"/>
                    <a:pt x="0" y="1331645"/>
                  </a:cubicBezTo>
                  <a:lnTo>
                    <a:pt x="517" y="1321407"/>
                  </a:lnTo>
                  <a:lnTo>
                    <a:pt x="533158" y="1325477"/>
                  </a:lnTo>
                  <a:lnTo>
                    <a:pt x="532846" y="1331645"/>
                  </a:lnTo>
                  <a:cubicBezTo>
                    <a:pt x="532846" y="1777547"/>
                    <a:pt x="894321" y="2139022"/>
                    <a:pt x="1340223" y="2139022"/>
                  </a:cubicBezTo>
                  <a:cubicBezTo>
                    <a:pt x="1786125" y="2139022"/>
                    <a:pt x="2147600" y="1777547"/>
                    <a:pt x="2147600" y="1331645"/>
                  </a:cubicBezTo>
                  <a:cubicBezTo>
                    <a:pt x="2147600" y="885743"/>
                    <a:pt x="1786125" y="524268"/>
                    <a:pt x="1340223" y="524268"/>
                  </a:cubicBezTo>
                  <a:cubicBezTo>
                    <a:pt x="1228748" y="524268"/>
                    <a:pt x="1122549" y="546860"/>
                    <a:pt x="1025955" y="587716"/>
                  </a:cubicBezTo>
                  <a:lnTo>
                    <a:pt x="930859" y="639332"/>
                  </a:lnTo>
                  <a:lnTo>
                    <a:pt x="922334" y="624915"/>
                  </a:lnTo>
                  <a:lnTo>
                    <a:pt x="1013788" y="569356"/>
                  </a:lnTo>
                  <a:cubicBezTo>
                    <a:pt x="1192039" y="448932"/>
                    <a:pt x="1339762" y="286752"/>
                    <a:pt x="1442922" y="968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0" name="任意多边形 6"/>
            <p:cNvSpPr/>
            <p:nvPr/>
          </p:nvSpPr>
          <p:spPr>
            <a:xfrm>
              <a:off x="4191002" y="2882757"/>
              <a:ext cx="2113278" cy="2113524"/>
            </a:xfrm>
            <a:custGeom>
              <a:avLst/>
              <a:gdLst>
                <a:gd name="connsiteX0" fmla="*/ 2679931 w 2680135"/>
                <a:gd name="connsiteY0" fmla="*/ 1329986 h 2680448"/>
                <a:gd name="connsiteX1" fmla="*/ 2680135 w 2680135"/>
                <a:gd name="connsiteY1" fmla="*/ 1334023 h 2680448"/>
                <a:gd name="connsiteX2" fmla="*/ 2415857 w 2680135"/>
                <a:gd name="connsiteY2" fmla="*/ 1332004 h 2680448"/>
                <a:gd name="connsiteX3" fmla="*/ 1340224 w 2680135"/>
                <a:gd name="connsiteY3" fmla="*/ 0 h 2680448"/>
                <a:gd name="connsiteX4" fmla="*/ 1979054 w 2680135"/>
                <a:gd name="connsiteY4" fmla="*/ 161758 h 2680448"/>
                <a:gd name="connsiteX5" fmla="*/ 2006246 w 2680135"/>
                <a:gd name="connsiteY5" fmla="*/ 178278 h 2680448"/>
                <a:gd name="connsiteX6" fmla="*/ 1741131 w 2680135"/>
                <a:gd name="connsiteY6" fmla="*/ 643321 h 2680448"/>
                <a:gd name="connsiteX7" fmla="*/ 1654491 w 2680135"/>
                <a:gd name="connsiteY7" fmla="*/ 596295 h 2680448"/>
                <a:gd name="connsiteX8" fmla="*/ 1340223 w 2680135"/>
                <a:gd name="connsiteY8" fmla="*/ 532847 h 2680448"/>
                <a:gd name="connsiteX9" fmla="*/ 532846 w 2680135"/>
                <a:gd name="connsiteY9" fmla="*/ 1340224 h 2680448"/>
                <a:gd name="connsiteX10" fmla="*/ 1340223 w 2680135"/>
                <a:gd name="connsiteY10" fmla="*/ 2147601 h 2680448"/>
                <a:gd name="connsiteX11" fmla="*/ 2147600 w 2680135"/>
                <a:gd name="connsiteY11" fmla="*/ 1340224 h 2680448"/>
                <a:gd name="connsiteX12" fmla="*/ 2147289 w 2680135"/>
                <a:gd name="connsiteY12" fmla="*/ 1334056 h 2680448"/>
                <a:gd name="connsiteX13" fmla="*/ 2151841 w 2680135"/>
                <a:gd name="connsiteY13" fmla="*/ 1334021 h 2680448"/>
                <a:gd name="connsiteX14" fmla="*/ 2151528 w 2680135"/>
                <a:gd name="connsiteY14" fmla="*/ 1340226 h 2680448"/>
                <a:gd name="connsiteX15" fmla="*/ 2380417 w 2680135"/>
                <a:gd name="connsiteY15" fmla="*/ 2089558 h 2680448"/>
                <a:gd name="connsiteX16" fmla="*/ 2415987 w 2680135"/>
                <a:gd name="connsiteY16" fmla="*/ 2137125 h 2680448"/>
                <a:gd name="connsiteX17" fmla="*/ 2374406 w 2680135"/>
                <a:gd name="connsiteY17" fmla="*/ 2192731 h 2680448"/>
                <a:gd name="connsiteX18" fmla="*/ 1340224 w 2680135"/>
                <a:gd name="connsiteY18" fmla="*/ 2680448 h 2680448"/>
                <a:gd name="connsiteX19" fmla="*/ 0 w 2680135"/>
                <a:gd name="connsiteY19" fmla="*/ 1340224 h 2680448"/>
                <a:gd name="connsiteX20" fmla="*/ 1340224 w 2680135"/>
                <a:gd name="connsiteY20" fmla="*/ 0 h 2680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80135" h="2680448">
                  <a:moveTo>
                    <a:pt x="2679931" y="1329986"/>
                  </a:moveTo>
                  <a:lnTo>
                    <a:pt x="2680135" y="1334023"/>
                  </a:lnTo>
                  <a:lnTo>
                    <a:pt x="2415857" y="1332004"/>
                  </a:lnTo>
                  <a:close/>
                  <a:moveTo>
                    <a:pt x="1340224" y="0"/>
                  </a:moveTo>
                  <a:cubicBezTo>
                    <a:pt x="1571532" y="0"/>
                    <a:pt x="1789154" y="58598"/>
                    <a:pt x="1979054" y="161758"/>
                  </a:cubicBezTo>
                  <a:lnTo>
                    <a:pt x="2006246" y="178278"/>
                  </a:lnTo>
                  <a:lnTo>
                    <a:pt x="1741131" y="643321"/>
                  </a:lnTo>
                  <a:lnTo>
                    <a:pt x="1654491" y="596295"/>
                  </a:lnTo>
                  <a:cubicBezTo>
                    <a:pt x="1557897" y="555439"/>
                    <a:pt x="1451699" y="532847"/>
                    <a:pt x="1340223" y="532847"/>
                  </a:cubicBezTo>
                  <a:cubicBezTo>
                    <a:pt x="894321" y="532847"/>
                    <a:pt x="532846" y="894322"/>
                    <a:pt x="532846" y="1340224"/>
                  </a:cubicBezTo>
                  <a:cubicBezTo>
                    <a:pt x="532846" y="1786126"/>
                    <a:pt x="894321" y="2147601"/>
                    <a:pt x="1340223" y="2147601"/>
                  </a:cubicBezTo>
                  <a:cubicBezTo>
                    <a:pt x="1786125" y="2147601"/>
                    <a:pt x="2147600" y="1786126"/>
                    <a:pt x="2147600" y="1340224"/>
                  </a:cubicBezTo>
                  <a:lnTo>
                    <a:pt x="2147289" y="1334056"/>
                  </a:lnTo>
                  <a:lnTo>
                    <a:pt x="2151841" y="1334021"/>
                  </a:lnTo>
                  <a:lnTo>
                    <a:pt x="2151528" y="1340226"/>
                  </a:lnTo>
                  <a:cubicBezTo>
                    <a:pt x="2151528" y="1617795"/>
                    <a:pt x="2235909" y="1875657"/>
                    <a:pt x="2380417" y="2089558"/>
                  </a:cubicBezTo>
                  <a:lnTo>
                    <a:pt x="2415987" y="2137125"/>
                  </a:lnTo>
                  <a:lnTo>
                    <a:pt x="2374406" y="2192731"/>
                  </a:lnTo>
                  <a:cubicBezTo>
                    <a:pt x="2128589" y="2490592"/>
                    <a:pt x="1756578" y="2680448"/>
                    <a:pt x="1340224" y="2680448"/>
                  </a:cubicBezTo>
                  <a:cubicBezTo>
                    <a:pt x="600039" y="2680448"/>
                    <a:pt x="0" y="2080409"/>
                    <a:pt x="0" y="1340224"/>
                  </a:cubicBezTo>
                  <a:cubicBezTo>
                    <a:pt x="0" y="600039"/>
                    <a:pt x="600039" y="0"/>
                    <a:pt x="13402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1" name="原创设计：灰色的风"/>
            <p:cNvSpPr/>
            <p:nvPr/>
          </p:nvSpPr>
          <p:spPr>
            <a:xfrm>
              <a:off x="5039238" y="1405412"/>
              <a:ext cx="2113524" cy="1979878"/>
            </a:xfrm>
            <a:custGeom>
              <a:avLst/>
              <a:gdLst>
                <a:gd name="connsiteX0" fmla="*/ 1340224 w 2680448"/>
                <a:gd name="connsiteY0" fmla="*/ 0 h 2510953"/>
                <a:gd name="connsiteX1" fmla="*/ 2680448 w 2680448"/>
                <a:gd name="connsiteY1" fmla="*/ 1340224 h 2510953"/>
                <a:gd name="connsiteX2" fmla="*/ 2089556 w 2680448"/>
                <a:gd name="connsiteY2" fmla="*/ 2451559 h 2510953"/>
                <a:gd name="connsiteX3" fmla="*/ 1991790 w 2680448"/>
                <a:gd name="connsiteY3" fmla="*/ 2510953 h 2510953"/>
                <a:gd name="connsiteX4" fmla="*/ 1731110 w 2680448"/>
                <a:gd name="connsiteY4" fmla="*/ 2042566 h 2510953"/>
                <a:gd name="connsiteX5" fmla="*/ 1791635 w 2680448"/>
                <a:gd name="connsiteY5" fmla="*/ 2009714 h 2510953"/>
                <a:gd name="connsiteX6" fmla="*/ 2147600 w 2680448"/>
                <a:gd name="connsiteY6" fmla="*/ 1340224 h 2510953"/>
                <a:gd name="connsiteX7" fmla="*/ 1340223 w 2680448"/>
                <a:gd name="connsiteY7" fmla="*/ 532847 h 2510953"/>
                <a:gd name="connsiteX8" fmla="*/ 532846 w 2680448"/>
                <a:gd name="connsiteY8" fmla="*/ 1340224 h 2510953"/>
                <a:gd name="connsiteX9" fmla="*/ 888811 w 2680448"/>
                <a:gd name="connsiteY9" fmla="*/ 2009714 h 2510953"/>
                <a:gd name="connsiteX10" fmla="*/ 938668 w 2680448"/>
                <a:gd name="connsiteY10" fmla="*/ 2036776 h 2510953"/>
                <a:gd name="connsiteX11" fmla="*/ 926423 w 2680448"/>
                <a:gd name="connsiteY11" fmla="*/ 2058017 h 2510953"/>
                <a:gd name="connsiteX12" fmla="*/ 903288 w 2680448"/>
                <a:gd name="connsiteY12" fmla="*/ 2043962 h 2510953"/>
                <a:gd name="connsiteX13" fmla="*/ 264458 w 2680448"/>
                <a:gd name="connsiteY13" fmla="*/ 1882204 h 2510953"/>
                <a:gd name="connsiteX14" fmla="*/ 127428 w 2680448"/>
                <a:gd name="connsiteY14" fmla="*/ 1889124 h 2510953"/>
                <a:gd name="connsiteX15" fmla="*/ 120294 w 2680448"/>
                <a:gd name="connsiteY15" fmla="*/ 1890212 h 2510953"/>
                <a:gd name="connsiteX16" fmla="*/ 92962 w 2680448"/>
                <a:gd name="connsiteY16" fmla="*/ 1831651 h 2510953"/>
                <a:gd name="connsiteX17" fmla="*/ 0 w 2680448"/>
                <a:gd name="connsiteY17" fmla="*/ 1340224 h 2510953"/>
                <a:gd name="connsiteX18" fmla="*/ 1340224 w 2680448"/>
                <a:gd name="connsiteY18" fmla="*/ 0 h 2510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680448" h="2510953">
                  <a:moveTo>
                    <a:pt x="1340224" y="0"/>
                  </a:moveTo>
                  <a:cubicBezTo>
                    <a:pt x="2080409" y="0"/>
                    <a:pt x="2680448" y="600039"/>
                    <a:pt x="2680448" y="1340224"/>
                  </a:cubicBezTo>
                  <a:cubicBezTo>
                    <a:pt x="2680448" y="1802840"/>
                    <a:pt x="2446058" y="2210711"/>
                    <a:pt x="2089556" y="2451559"/>
                  </a:cubicBezTo>
                  <a:lnTo>
                    <a:pt x="1991790" y="2510953"/>
                  </a:lnTo>
                  <a:lnTo>
                    <a:pt x="1731110" y="2042566"/>
                  </a:lnTo>
                  <a:lnTo>
                    <a:pt x="1791635" y="2009714"/>
                  </a:lnTo>
                  <a:cubicBezTo>
                    <a:pt x="2006399" y="1864622"/>
                    <a:pt x="2147600" y="1618913"/>
                    <a:pt x="2147600" y="1340224"/>
                  </a:cubicBezTo>
                  <a:cubicBezTo>
                    <a:pt x="2147600" y="894322"/>
                    <a:pt x="1786125" y="532847"/>
                    <a:pt x="1340223" y="532847"/>
                  </a:cubicBezTo>
                  <a:cubicBezTo>
                    <a:pt x="894321" y="532847"/>
                    <a:pt x="532846" y="894322"/>
                    <a:pt x="532846" y="1340224"/>
                  </a:cubicBezTo>
                  <a:cubicBezTo>
                    <a:pt x="532846" y="1618913"/>
                    <a:pt x="674047" y="1864622"/>
                    <a:pt x="888811" y="2009714"/>
                  </a:cubicBezTo>
                  <a:lnTo>
                    <a:pt x="938668" y="2036776"/>
                  </a:lnTo>
                  <a:lnTo>
                    <a:pt x="926423" y="2058017"/>
                  </a:lnTo>
                  <a:lnTo>
                    <a:pt x="903288" y="2043962"/>
                  </a:lnTo>
                  <a:cubicBezTo>
                    <a:pt x="713388" y="1940802"/>
                    <a:pt x="495766" y="1882204"/>
                    <a:pt x="264458" y="1882204"/>
                  </a:cubicBezTo>
                  <a:cubicBezTo>
                    <a:pt x="218196" y="1882204"/>
                    <a:pt x="172482" y="1884548"/>
                    <a:pt x="127428" y="1889124"/>
                  </a:cubicBezTo>
                  <a:lnTo>
                    <a:pt x="120294" y="1890212"/>
                  </a:lnTo>
                  <a:lnTo>
                    <a:pt x="92962" y="1831651"/>
                  </a:lnTo>
                  <a:cubicBezTo>
                    <a:pt x="32961" y="1679488"/>
                    <a:pt x="0" y="1513705"/>
                    <a:pt x="0" y="1340224"/>
                  </a:cubicBezTo>
                  <a:cubicBezTo>
                    <a:pt x="0" y="600039"/>
                    <a:pt x="600039" y="0"/>
                    <a:pt x="13402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4" name="图片 28" descr="79db7eeb9d7f6976724f0eac2efae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04498" y="1945005"/>
            <a:ext cx="1181735" cy="2381250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图片包含 电子, 电脑, 显示器, 游戏机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1519237"/>
            <a:ext cx="6056352" cy="3615733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7782307" y="1556312"/>
            <a:ext cx="3338132" cy="73850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120000"/>
              </a:lnSpc>
              <a:buClr>
                <a:schemeClr val="accent1"/>
              </a:buClr>
            </a:pPr>
            <a:r>
              <a:rPr lang="zh-CN" altLang="en-US" sz="2000" b="1">
                <a:solidFill>
                  <a:schemeClr val="tx2"/>
                </a:solidFill>
                <a:latin typeface="+mn-ea"/>
                <a:sym typeface="+mn-ea"/>
              </a:rPr>
              <a:t>春季传染病防控需从多环节入手</a:t>
            </a:r>
            <a:endParaRPr lang="zh-CN" altLang="en-US" sz="2000" b="1">
              <a:solidFill>
                <a:schemeClr val="tx2"/>
              </a:solidFill>
              <a:latin typeface="+mn-ea"/>
              <a:ea typeface="+mj-ea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782308" y="2717268"/>
            <a:ext cx="3338131" cy="24930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zh-CN" altLang="en-US" sz="1200">
                <a:solidFill>
                  <a:schemeClr val="tx2"/>
                </a:solidFill>
                <a:latin typeface="+mn-ea"/>
              </a:rPr>
              <a:t>日常要坚持戴口罩、勤洗手、常通风，农村赶集错峰避免扎堆、工厂食堂用公筷分餐，重点人群主动接种疫苗；同时留意发热咳嗽、腹痛腹泻、皮肤疱疹等症状，一旦出现先居家隔离、不参与集体活动，轻症咨询村委会</a:t>
            </a:r>
            <a:r>
              <a:rPr lang="en-US" altLang="zh-CN" sz="1200">
                <a:solidFill>
                  <a:schemeClr val="tx2"/>
                </a:solidFill>
                <a:latin typeface="+mn-ea"/>
              </a:rPr>
              <a:t>/</a:t>
            </a:r>
            <a:r>
              <a:rPr lang="zh-CN" altLang="en-US" sz="1200">
                <a:solidFill>
                  <a:schemeClr val="tx2"/>
                </a:solidFill>
                <a:latin typeface="+mn-ea"/>
              </a:rPr>
              <a:t>医疗卫生室取药护理，重症及时联系乡镇卫生院转诊；康复后别忘对居所、用品彻底消毒，农村家庭勤晒被褥、工厂职工经医务室评估后返岗，这样才能全面筑牢个人与群体的健康防线。</a:t>
            </a:r>
            <a:endParaRPr lang="zh-CN" altLang="en-US" sz="1200">
              <a:solidFill>
                <a:schemeClr val="tx2"/>
              </a:solidFill>
              <a:latin typeface="+mn-ea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7801357" y="2490242"/>
            <a:ext cx="720000" cy="0"/>
          </a:xfrm>
          <a:prstGeom prst="line">
            <a:avLst/>
          </a:prstGeom>
          <a:ln w="41275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585472" y="152081"/>
            <a:ext cx="3143250" cy="27686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CN" dirty="0">
                <a:solidFill>
                  <a:schemeClr val="bg1"/>
                </a:solidFill>
                <a:latin typeface="+mj-ea"/>
                <a:ea typeface="+mj-ea"/>
                <a:sym typeface="+mn-ea"/>
              </a:rPr>
              <a:t>冬</a:t>
            </a:r>
            <a:r>
              <a:rPr lang="zh-CN" altLang="en-US" dirty="0">
                <a:solidFill>
                  <a:schemeClr val="bg1"/>
                </a:solidFill>
                <a:latin typeface="+mj-ea"/>
                <a:ea typeface="+mj-ea"/>
                <a:sym typeface="+mn-ea"/>
              </a:rPr>
              <a:t>春季长高发的传染病</a:t>
            </a:r>
            <a:endParaRPr lang="zh-CN" altLang="en-US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7" name="图片 1" descr="d93594cc474d3dfd802da7e026296f6"/>
          <p:cNvPicPr>
            <a:picLocks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1499235" y="1819275"/>
            <a:ext cx="4482465" cy="2828290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2324112" y="2911642"/>
            <a:ext cx="7543800" cy="10153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zh-CN" altLang="en-US" sz="6600" b="1" dirty="0">
                <a:solidFill>
                  <a:schemeClr val="bg1"/>
                </a:solidFill>
                <a:latin typeface="+mj-ea"/>
                <a:ea typeface="+mj-ea"/>
                <a:sym typeface="+mn-ea"/>
              </a:rPr>
              <a:t>不同场景感染风险点</a:t>
            </a:r>
            <a:endParaRPr lang="zh-CN" altLang="en-US" sz="6600" b="1" dirty="0">
              <a:solidFill>
                <a:schemeClr val="bg1"/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593297" y="590923"/>
            <a:ext cx="100540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>
                <a:solidFill>
                  <a:schemeClr val="accent2"/>
                </a:solidFill>
              </a:rPr>
              <a:t>2</a:t>
            </a:r>
            <a:endParaRPr lang="zh-CN" altLang="en-US" sz="11500" dirty="0">
              <a:solidFill>
                <a:schemeClr val="accent2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911026" y="4903226"/>
            <a:ext cx="6369948" cy="2393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200" dirty="0">
                <a:solidFill>
                  <a:schemeClr val="accent1"/>
                </a:solidFill>
                <a:latin typeface="+mn-ea"/>
                <a:sym typeface="+mn-ea"/>
              </a:rPr>
              <a:t>Different scenarios of infection risk points</a:t>
            </a:r>
            <a:endParaRPr lang="zh-CN" altLang="en-US" sz="1200" dirty="0">
              <a:solidFill>
                <a:schemeClr val="accent1"/>
              </a:solidFill>
              <a:latin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5705" y="255994"/>
            <a:ext cx="1158340" cy="859611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原创设计：灰色的风"/>
          <p:cNvGrpSpPr/>
          <p:nvPr/>
        </p:nvGrpSpPr>
        <p:grpSpPr>
          <a:xfrm>
            <a:off x="3902355" y="1374181"/>
            <a:ext cx="4387290" cy="3763693"/>
            <a:chOff x="3902355" y="1498006"/>
            <a:chExt cx="4387290" cy="3763693"/>
          </a:xfrm>
        </p:grpSpPr>
        <p:sp>
          <p:nvSpPr>
            <p:cNvPr id="26" name="Freeform 6"/>
            <p:cNvSpPr/>
            <p:nvPr/>
          </p:nvSpPr>
          <p:spPr bwMode="auto">
            <a:xfrm>
              <a:off x="3902355" y="3982862"/>
              <a:ext cx="3923825" cy="1278837"/>
            </a:xfrm>
            <a:custGeom>
              <a:avLst/>
              <a:gdLst/>
              <a:ahLst/>
              <a:cxnLst>
                <a:cxn ang="0">
                  <a:pos x="1393" y="0"/>
                </a:cxn>
                <a:cxn ang="0">
                  <a:pos x="113" y="460"/>
                </a:cxn>
                <a:cxn ang="0">
                  <a:pos x="0" y="752"/>
                </a:cxn>
                <a:cxn ang="0">
                  <a:pos x="1507" y="290"/>
                </a:cxn>
                <a:cxn ang="0">
                  <a:pos x="1393" y="0"/>
                </a:cxn>
              </a:cxnLst>
              <a:rect l="0" t="0" r="r" b="b"/>
              <a:pathLst>
                <a:path w="1507" h="752">
                  <a:moveTo>
                    <a:pt x="1393" y="0"/>
                  </a:moveTo>
                  <a:lnTo>
                    <a:pt x="113" y="460"/>
                  </a:lnTo>
                  <a:lnTo>
                    <a:pt x="0" y="752"/>
                  </a:lnTo>
                  <a:lnTo>
                    <a:pt x="1507" y="290"/>
                  </a:lnTo>
                  <a:lnTo>
                    <a:pt x="1393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>
              <a:noFill/>
              <a:round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2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27" name="Freeform 7"/>
            <p:cNvSpPr/>
            <p:nvPr/>
          </p:nvSpPr>
          <p:spPr bwMode="auto">
            <a:xfrm>
              <a:off x="4371026" y="3197194"/>
              <a:ext cx="2989086" cy="1277136"/>
            </a:xfrm>
            <a:custGeom>
              <a:avLst/>
              <a:gdLst/>
              <a:ahLst/>
              <a:cxnLst>
                <a:cxn ang="0">
                  <a:pos x="1035" y="0"/>
                </a:cxn>
                <a:cxn ang="0">
                  <a:pos x="112" y="461"/>
                </a:cxn>
                <a:cxn ang="0">
                  <a:pos x="0" y="751"/>
                </a:cxn>
                <a:cxn ang="0">
                  <a:pos x="1148" y="291"/>
                </a:cxn>
                <a:cxn ang="0">
                  <a:pos x="1035" y="0"/>
                </a:cxn>
              </a:cxnLst>
              <a:rect l="0" t="0" r="r" b="b"/>
              <a:pathLst>
                <a:path w="1148" h="751">
                  <a:moveTo>
                    <a:pt x="1035" y="0"/>
                  </a:moveTo>
                  <a:lnTo>
                    <a:pt x="112" y="461"/>
                  </a:lnTo>
                  <a:lnTo>
                    <a:pt x="0" y="751"/>
                  </a:lnTo>
                  <a:lnTo>
                    <a:pt x="1148" y="291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>
              <a:noFill/>
              <a:round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2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28" name="Freeform 8"/>
            <p:cNvSpPr/>
            <p:nvPr/>
          </p:nvSpPr>
          <p:spPr bwMode="auto">
            <a:xfrm>
              <a:off x="4837095" y="2409825"/>
              <a:ext cx="2054344" cy="1283939"/>
            </a:xfrm>
            <a:custGeom>
              <a:avLst/>
              <a:gdLst/>
              <a:ahLst/>
              <a:cxnLst>
                <a:cxn ang="0">
                  <a:pos x="675" y="0"/>
                </a:cxn>
                <a:cxn ang="0">
                  <a:pos x="113" y="464"/>
                </a:cxn>
                <a:cxn ang="0">
                  <a:pos x="0" y="755"/>
                </a:cxn>
                <a:cxn ang="0">
                  <a:pos x="789" y="294"/>
                </a:cxn>
                <a:cxn ang="0">
                  <a:pos x="675" y="0"/>
                </a:cxn>
              </a:cxnLst>
              <a:rect l="0" t="0" r="r" b="b"/>
              <a:pathLst>
                <a:path w="789" h="755">
                  <a:moveTo>
                    <a:pt x="675" y="0"/>
                  </a:moveTo>
                  <a:lnTo>
                    <a:pt x="113" y="464"/>
                  </a:lnTo>
                  <a:lnTo>
                    <a:pt x="0" y="755"/>
                  </a:lnTo>
                  <a:lnTo>
                    <a:pt x="789" y="294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>
              <a:noFill/>
              <a:round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2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29" name="Freeform 9"/>
            <p:cNvSpPr/>
            <p:nvPr/>
          </p:nvSpPr>
          <p:spPr bwMode="auto">
            <a:xfrm>
              <a:off x="3902355" y="4765129"/>
              <a:ext cx="4387290" cy="496570"/>
            </a:xfrm>
            <a:custGeom>
              <a:avLst/>
              <a:gdLst/>
              <a:ahLst/>
              <a:cxnLst>
                <a:cxn ang="0">
                  <a:pos x="1685" y="292"/>
                </a:cxn>
                <a:cxn ang="0">
                  <a:pos x="1572" y="0"/>
                </a:cxn>
                <a:cxn ang="0">
                  <a:pos x="113" y="0"/>
                </a:cxn>
                <a:cxn ang="0">
                  <a:pos x="0" y="292"/>
                </a:cxn>
                <a:cxn ang="0">
                  <a:pos x="1685" y="292"/>
                </a:cxn>
              </a:cxnLst>
              <a:rect l="0" t="0" r="r" b="b"/>
              <a:pathLst>
                <a:path w="1685" h="292">
                  <a:moveTo>
                    <a:pt x="1685" y="292"/>
                  </a:moveTo>
                  <a:lnTo>
                    <a:pt x="1572" y="0"/>
                  </a:lnTo>
                  <a:lnTo>
                    <a:pt x="113" y="0"/>
                  </a:lnTo>
                  <a:lnTo>
                    <a:pt x="0" y="292"/>
                  </a:lnTo>
                  <a:lnTo>
                    <a:pt x="1685" y="292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</a:ln>
            <a:effectLst/>
          </p:spPr>
          <p:txBody>
            <a:bodyPr vert="horz" wrap="square" lIns="91440" tIns="45720" rIns="91440" bIns="45720" numCol="1" anchor="ctr" anchorCtr="0" compatLnSpc="1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200" dirty="0">
                  <a:solidFill>
                    <a:schemeClr val="bg1"/>
                  </a:solidFill>
                  <a:latin typeface="+mj-ea"/>
                  <a:ea typeface="+mj-ea"/>
                  <a:cs typeface="Open Sans" panose="020B0606030504020204" pitchFamily="34" charset="0"/>
                </a:rPr>
                <a:t>农村田间鼠类滋生区、厂区户外公共设施接触点等特殊场景</a:t>
              </a:r>
              <a:endParaRPr lang="zh-CN" altLang="en-US" sz="1200" dirty="0">
                <a:solidFill>
                  <a:schemeClr val="bg1"/>
                </a:solidFill>
                <a:latin typeface="+mj-ea"/>
                <a:ea typeface="+mj-ea"/>
                <a:cs typeface="Open Sans" panose="020B0606030504020204" pitchFamily="34" charset="0"/>
              </a:endParaRPr>
            </a:p>
          </p:txBody>
        </p:sp>
        <p:sp>
          <p:nvSpPr>
            <p:cNvPr id="30" name="Freeform 10"/>
            <p:cNvSpPr/>
            <p:nvPr/>
          </p:nvSpPr>
          <p:spPr bwMode="auto">
            <a:xfrm>
              <a:off x="4371026" y="3982862"/>
              <a:ext cx="3455153" cy="493169"/>
            </a:xfrm>
            <a:custGeom>
              <a:avLst/>
              <a:gdLst/>
              <a:ahLst/>
              <a:cxnLst>
                <a:cxn ang="0">
                  <a:pos x="112" y="0"/>
                </a:cxn>
                <a:cxn ang="0">
                  <a:pos x="0" y="290"/>
                </a:cxn>
                <a:cxn ang="0">
                  <a:pos x="1327" y="290"/>
                </a:cxn>
                <a:cxn ang="0">
                  <a:pos x="1213" y="0"/>
                </a:cxn>
                <a:cxn ang="0">
                  <a:pos x="112" y="0"/>
                </a:cxn>
              </a:cxnLst>
              <a:rect l="0" t="0" r="r" b="b"/>
              <a:pathLst>
                <a:path w="1327" h="290">
                  <a:moveTo>
                    <a:pt x="112" y="0"/>
                  </a:moveTo>
                  <a:lnTo>
                    <a:pt x="0" y="290"/>
                  </a:lnTo>
                  <a:lnTo>
                    <a:pt x="1327" y="290"/>
                  </a:lnTo>
                  <a:lnTo>
                    <a:pt x="1213" y="0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</a:ln>
            <a:effectLst/>
          </p:spPr>
          <p:txBody>
            <a:bodyPr vert="horz" wrap="square" lIns="91440" tIns="45720" rIns="91440" bIns="45720" numCol="1" anchor="ctr" anchorCtr="0" compatLnSpc="1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200" dirty="0">
                  <a:solidFill>
                    <a:schemeClr val="bg1"/>
                  </a:solidFill>
                  <a:latin typeface="+mj-ea"/>
                  <a:cs typeface="Open Sans" panose="020B0606030504020204" pitchFamily="34" charset="0"/>
                </a:rPr>
                <a:t>工厂职工宿舍、农村邻里共用活动室</a:t>
              </a:r>
              <a:endParaRPr lang="zh-CN" altLang="en-US" sz="1200" dirty="0">
                <a:solidFill>
                  <a:schemeClr val="bg1"/>
                </a:solidFill>
                <a:latin typeface="+mj-ea"/>
                <a:cs typeface="Open Sans" panose="020B0606030504020204" pitchFamily="34" charset="0"/>
              </a:endParaRPr>
            </a:p>
          </p:txBody>
        </p:sp>
        <p:sp>
          <p:nvSpPr>
            <p:cNvPr id="31" name="Freeform 8"/>
            <p:cNvSpPr/>
            <p:nvPr/>
          </p:nvSpPr>
          <p:spPr bwMode="auto">
            <a:xfrm>
              <a:off x="5309756" y="1507095"/>
              <a:ext cx="1116102" cy="1400662"/>
            </a:xfrm>
            <a:custGeom>
              <a:avLst/>
              <a:gdLst>
                <a:gd name="connsiteX0" fmla="*/ 3803 w 10000"/>
                <a:gd name="connsiteY0" fmla="*/ 0 h 10964"/>
                <a:gd name="connsiteX1" fmla="*/ 1432 w 10000"/>
                <a:gd name="connsiteY1" fmla="*/ 7110 h 10964"/>
                <a:gd name="connsiteX2" fmla="*/ 0 w 10000"/>
                <a:gd name="connsiteY2" fmla="*/ 10964 h 10964"/>
                <a:gd name="connsiteX3" fmla="*/ 10000 w 10000"/>
                <a:gd name="connsiteY3" fmla="*/ 4858 h 10964"/>
                <a:gd name="connsiteX4" fmla="*/ 3803 w 10000"/>
                <a:gd name="connsiteY4" fmla="*/ 0 h 10964"/>
                <a:gd name="connsiteX0-1" fmla="*/ 3803 w 4946"/>
                <a:gd name="connsiteY0-2" fmla="*/ 0 h 10964"/>
                <a:gd name="connsiteX1-3" fmla="*/ 1432 w 4946"/>
                <a:gd name="connsiteY1-4" fmla="*/ 7110 h 10964"/>
                <a:gd name="connsiteX2-5" fmla="*/ 0 w 4946"/>
                <a:gd name="connsiteY2-6" fmla="*/ 10964 h 10964"/>
                <a:gd name="connsiteX3-7" fmla="*/ 4946 w 4946"/>
                <a:gd name="connsiteY3-8" fmla="*/ 4524 h 10964"/>
                <a:gd name="connsiteX4-9" fmla="*/ 3803 w 4946"/>
                <a:gd name="connsiteY4-10" fmla="*/ 0 h 10964"/>
                <a:gd name="connsiteX0-11" fmla="*/ 7689 w 11219"/>
                <a:gd name="connsiteY0-12" fmla="*/ 0 h 10000"/>
                <a:gd name="connsiteX1-13" fmla="*/ 2895 w 11219"/>
                <a:gd name="connsiteY1-14" fmla="*/ 6485 h 10000"/>
                <a:gd name="connsiteX2-15" fmla="*/ 0 w 11219"/>
                <a:gd name="connsiteY2-16" fmla="*/ 10000 h 10000"/>
                <a:gd name="connsiteX3-17" fmla="*/ 11219 w 11219"/>
                <a:gd name="connsiteY3-18" fmla="*/ 4329 h 10000"/>
                <a:gd name="connsiteX4-19" fmla="*/ 7689 w 11219"/>
                <a:gd name="connsiteY4-20" fmla="*/ 0 h 10000"/>
                <a:gd name="connsiteX0-21" fmla="*/ 7806 w 11219"/>
                <a:gd name="connsiteY0-22" fmla="*/ 0 h 9273"/>
                <a:gd name="connsiteX1-23" fmla="*/ 2895 w 11219"/>
                <a:gd name="connsiteY1-24" fmla="*/ 5758 h 9273"/>
                <a:gd name="connsiteX2-25" fmla="*/ 0 w 11219"/>
                <a:gd name="connsiteY2-26" fmla="*/ 9273 h 9273"/>
                <a:gd name="connsiteX3-27" fmla="*/ 11219 w 11219"/>
                <a:gd name="connsiteY3-28" fmla="*/ 3602 h 9273"/>
                <a:gd name="connsiteX4-29" fmla="*/ 7806 w 11219"/>
                <a:gd name="connsiteY4-30" fmla="*/ 0 h 9273"/>
                <a:gd name="connsiteX0-31" fmla="*/ 6895 w 10000"/>
                <a:gd name="connsiteY0-32" fmla="*/ 0 h 10730"/>
                <a:gd name="connsiteX1-33" fmla="*/ 2580 w 10000"/>
                <a:gd name="connsiteY1-34" fmla="*/ 6939 h 10730"/>
                <a:gd name="connsiteX2-35" fmla="*/ 0 w 10000"/>
                <a:gd name="connsiteY2-36" fmla="*/ 10730 h 10730"/>
                <a:gd name="connsiteX3-37" fmla="*/ 10000 w 10000"/>
                <a:gd name="connsiteY3-38" fmla="*/ 4614 h 10730"/>
                <a:gd name="connsiteX4-39" fmla="*/ 6895 w 10000"/>
                <a:gd name="connsiteY4-40" fmla="*/ 0 h 10730"/>
                <a:gd name="connsiteX0-41" fmla="*/ 6895 w 9582"/>
                <a:gd name="connsiteY0-42" fmla="*/ 0 h 10730"/>
                <a:gd name="connsiteX1-43" fmla="*/ 2580 w 9582"/>
                <a:gd name="connsiteY1-44" fmla="*/ 6939 h 10730"/>
                <a:gd name="connsiteX2-45" fmla="*/ 0 w 9582"/>
                <a:gd name="connsiteY2-46" fmla="*/ 10730 h 10730"/>
                <a:gd name="connsiteX3-47" fmla="*/ 9582 w 9582"/>
                <a:gd name="connsiteY3-48" fmla="*/ 4377 h 10730"/>
                <a:gd name="connsiteX4-49" fmla="*/ 6895 w 9582"/>
                <a:gd name="connsiteY4-50" fmla="*/ 0 h 10730"/>
                <a:gd name="connsiteX0-51" fmla="*/ 7196 w 10196"/>
                <a:gd name="connsiteY0-52" fmla="*/ 0 h 10000"/>
                <a:gd name="connsiteX1-53" fmla="*/ 2693 w 10196"/>
                <a:gd name="connsiteY1-54" fmla="*/ 6467 h 10000"/>
                <a:gd name="connsiteX2-55" fmla="*/ 0 w 10196"/>
                <a:gd name="connsiteY2-56" fmla="*/ 10000 h 10000"/>
                <a:gd name="connsiteX3-57" fmla="*/ 10196 w 10196"/>
                <a:gd name="connsiteY3-58" fmla="*/ 4351 h 10000"/>
                <a:gd name="connsiteX4-59" fmla="*/ 7196 w 10196"/>
                <a:gd name="connsiteY4-60" fmla="*/ 0 h 10000"/>
                <a:gd name="connsiteX0-61" fmla="*/ 7196 w 10218"/>
                <a:gd name="connsiteY0-62" fmla="*/ 0 h 10000"/>
                <a:gd name="connsiteX1-63" fmla="*/ 2693 w 10218"/>
                <a:gd name="connsiteY1-64" fmla="*/ 6467 h 10000"/>
                <a:gd name="connsiteX2-65" fmla="*/ 0 w 10218"/>
                <a:gd name="connsiteY2-66" fmla="*/ 10000 h 10000"/>
                <a:gd name="connsiteX3-67" fmla="*/ 10218 w 10218"/>
                <a:gd name="connsiteY3-68" fmla="*/ 4351 h 10000"/>
                <a:gd name="connsiteX4-69" fmla="*/ 7196 w 10218"/>
                <a:gd name="connsiteY4-70" fmla="*/ 0 h 10000"/>
                <a:gd name="connsiteX0-71" fmla="*/ 7196 w 10218"/>
                <a:gd name="connsiteY0-72" fmla="*/ 0 h 10000"/>
                <a:gd name="connsiteX1-73" fmla="*/ 2693 w 10218"/>
                <a:gd name="connsiteY1-74" fmla="*/ 6467 h 10000"/>
                <a:gd name="connsiteX2-75" fmla="*/ 0 w 10218"/>
                <a:gd name="connsiteY2-76" fmla="*/ 10000 h 10000"/>
                <a:gd name="connsiteX3-77" fmla="*/ 10218 w 10218"/>
                <a:gd name="connsiteY3-78" fmla="*/ 4402 h 10000"/>
                <a:gd name="connsiteX4-79" fmla="*/ 7196 w 10218"/>
                <a:gd name="connsiteY4-80" fmla="*/ 0 h 10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0218" h="10000">
                  <a:moveTo>
                    <a:pt x="7196" y="0"/>
                  </a:moveTo>
                  <a:lnTo>
                    <a:pt x="2693" y="6467"/>
                  </a:lnTo>
                  <a:lnTo>
                    <a:pt x="0" y="10000"/>
                  </a:lnTo>
                  <a:lnTo>
                    <a:pt x="10218" y="4402"/>
                  </a:lnTo>
                  <a:lnTo>
                    <a:pt x="7196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>
              <a:noFill/>
              <a:round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2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2" name="等腰三角形 31"/>
            <p:cNvSpPr/>
            <p:nvPr/>
          </p:nvSpPr>
          <p:spPr>
            <a:xfrm>
              <a:off x="5761786" y="1498006"/>
              <a:ext cx="668427" cy="622722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Freeform 11"/>
            <p:cNvSpPr/>
            <p:nvPr/>
          </p:nvSpPr>
          <p:spPr bwMode="auto">
            <a:xfrm>
              <a:off x="5303163" y="2409825"/>
              <a:ext cx="1588278" cy="499971"/>
            </a:xfrm>
            <a:custGeom>
              <a:avLst/>
              <a:gdLst/>
              <a:ahLst/>
              <a:cxnLst>
                <a:cxn ang="0">
                  <a:pos x="610" y="294"/>
                </a:cxn>
                <a:cxn ang="0">
                  <a:pos x="496" y="0"/>
                </a:cxn>
                <a:cxn ang="0">
                  <a:pos x="115" y="0"/>
                </a:cxn>
                <a:cxn ang="0">
                  <a:pos x="0" y="294"/>
                </a:cxn>
                <a:cxn ang="0">
                  <a:pos x="610" y="294"/>
                </a:cxn>
              </a:cxnLst>
              <a:rect l="0" t="0" r="r" b="b"/>
              <a:pathLst>
                <a:path w="610" h="294">
                  <a:moveTo>
                    <a:pt x="610" y="294"/>
                  </a:moveTo>
                  <a:lnTo>
                    <a:pt x="496" y="0"/>
                  </a:lnTo>
                  <a:lnTo>
                    <a:pt x="115" y="0"/>
                  </a:lnTo>
                  <a:lnTo>
                    <a:pt x="0" y="294"/>
                  </a:lnTo>
                  <a:lnTo>
                    <a:pt x="610" y="294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</a:ln>
            <a:effectLst/>
          </p:spPr>
          <p:txBody>
            <a:bodyPr vert="horz" wrap="square" lIns="91440" tIns="45720" rIns="91440" bIns="45720" numCol="1" anchor="ctr" anchorCtr="0" compatLnSpc="1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200" dirty="0">
                  <a:solidFill>
                    <a:schemeClr val="bg1"/>
                  </a:solidFill>
                  <a:latin typeface="+mj-ea"/>
                  <a:cs typeface="Open Sans" panose="020B0606030504020204" pitchFamily="34" charset="0"/>
                </a:rPr>
                <a:t>集市，工厂车间</a:t>
              </a:r>
              <a:endParaRPr lang="zh-CN" altLang="en-US" sz="1200" dirty="0">
                <a:solidFill>
                  <a:schemeClr val="bg1"/>
                </a:solidFill>
                <a:latin typeface="+mj-ea"/>
                <a:cs typeface="Open Sans" panose="020B0606030504020204" pitchFamily="34" charset="0"/>
              </a:endParaRPr>
            </a:p>
          </p:txBody>
        </p:sp>
        <p:sp>
          <p:nvSpPr>
            <p:cNvPr id="34" name="Freeform 12"/>
            <p:cNvSpPr/>
            <p:nvPr/>
          </p:nvSpPr>
          <p:spPr bwMode="auto">
            <a:xfrm>
              <a:off x="4837095" y="3198895"/>
              <a:ext cx="2523017" cy="494869"/>
            </a:xfrm>
            <a:custGeom>
              <a:avLst/>
              <a:gdLst/>
              <a:ahLst/>
              <a:cxnLst>
                <a:cxn ang="0">
                  <a:pos x="113" y="0"/>
                </a:cxn>
                <a:cxn ang="0">
                  <a:pos x="0" y="291"/>
                </a:cxn>
                <a:cxn ang="0">
                  <a:pos x="969" y="291"/>
                </a:cxn>
                <a:cxn ang="0">
                  <a:pos x="856" y="0"/>
                </a:cxn>
                <a:cxn ang="0">
                  <a:pos x="113" y="0"/>
                </a:cxn>
              </a:cxnLst>
              <a:rect l="0" t="0" r="r" b="b"/>
              <a:pathLst>
                <a:path w="969" h="291">
                  <a:moveTo>
                    <a:pt x="113" y="0"/>
                  </a:moveTo>
                  <a:lnTo>
                    <a:pt x="0" y="291"/>
                  </a:lnTo>
                  <a:lnTo>
                    <a:pt x="969" y="291"/>
                  </a:lnTo>
                  <a:lnTo>
                    <a:pt x="856" y="0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</a:ln>
            <a:effectLst/>
          </p:spPr>
          <p:txBody>
            <a:bodyPr vert="horz" wrap="square" lIns="91440" tIns="45720" rIns="91440" bIns="45720" numCol="1" anchor="ctr" anchorCtr="0" compatLnSpc="1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200" dirty="0">
                  <a:solidFill>
                    <a:schemeClr val="bg1"/>
                  </a:solidFill>
                  <a:latin typeface="+mj-ea"/>
                  <a:cs typeface="Open Sans" panose="020B0606030504020204" pitchFamily="34" charset="0"/>
                </a:rPr>
                <a:t>自办宴席、工厂集体食堂</a:t>
              </a:r>
              <a:endParaRPr lang="zh-CN" altLang="en-US" sz="1200" dirty="0">
                <a:solidFill>
                  <a:schemeClr val="bg1"/>
                </a:solidFill>
                <a:latin typeface="+mj-ea"/>
                <a:cs typeface="Open Sans" panose="020B0606030504020204" pitchFamily="34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7613419" y="1810240"/>
            <a:ext cx="2714017" cy="830580"/>
            <a:chOff x="7613419" y="1810240"/>
            <a:chExt cx="2714017" cy="830580"/>
          </a:xfrm>
        </p:grpSpPr>
        <p:sp>
          <p:nvSpPr>
            <p:cNvPr id="37" name="文本框 36"/>
            <p:cNvSpPr txBox="1"/>
            <p:nvPr/>
          </p:nvSpPr>
          <p:spPr>
            <a:xfrm>
              <a:off x="7826179" y="1810240"/>
              <a:ext cx="2501257" cy="83058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易爆发流感、新冠等呼吸道传染病，感染人数多、传播速度快，占冬春季传染病总感染数的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60%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以上</a:t>
              </a:r>
              <a:endParaRPr lang="zh-CN" altLang="en-US" sz="1200" dirty="0">
                <a:solidFill>
                  <a:schemeClr val="tx2"/>
                </a:solidFill>
                <a:latin typeface="+mn-ea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7613419" y="1915887"/>
              <a:ext cx="114700" cy="114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8566758" y="3429000"/>
            <a:ext cx="2714017" cy="830580"/>
            <a:chOff x="8566758" y="3429000"/>
            <a:chExt cx="2714017" cy="830580"/>
          </a:xfrm>
        </p:grpSpPr>
        <p:sp>
          <p:nvSpPr>
            <p:cNvPr id="40" name="文本框 39"/>
            <p:cNvSpPr txBox="1"/>
            <p:nvPr/>
          </p:nvSpPr>
          <p:spPr>
            <a:xfrm>
              <a:off x="8779518" y="3429000"/>
              <a:ext cx="2501257" cy="83058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易引发诺如病毒、轮状病毒等消化道传染病，多为局部聚集性感染，占总感染数的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15%-25%</a:t>
              </a:r>
              <a:endParaRPr lang="en-US" altLang="zh-CN" sz="1200" dirty="0">
                <a:solidFill>
                  <a:schemeClr val="tx2"/>
                </a:solidFill>
                <a:latin typeface="+mn-ea"/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>
              <a:off x="8566758" y="3534647"/>
              <a:ext cx="114700" cy="114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932425" y="3426890"/>
            <a:ext cx="2714017" cy="553720"/>
            <a:chOff x="932425" y="3426890"/>
            <a:chExt cx="2714017" cy="553720"/>
          </a:xfrm>
        </p:grpSpPr>
        <p:sp>
          <p:nvSpPr>
            <p:cNvPr id="43" name="文本框 42"/>
            <p:cNvSpPr txBox="1"/>
            <p:nvPr/>
          </p:nvSpPr>
          <p:spPr>
            <a:xfrm>
              <a:off x="932425" y="3426890"/>
              <a:ext cx="2501257" cy="55372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农村自办宴席、工厂集体食堂、职工宿舍等集体生活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/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饮食场所</a:t>
              </a:r>
              <a:endParaRPr lang="zh-CN" altLang="en-US" sz="1200" dirty="0">
                <a:solidFill>
                  <a:schemeClr val="tx2"/>
                </a:solidFill>
                <a:latin typeface="+mn-ea"/>
              </a:endParaRPr>
            </a:p>
          </p:txBody>
        </p:sp>
        <p:sp>
          <p:nvSpPr>
            <p:cNvPr id="44" name="椭圆 43"/>
            <p:cNvSpPr/>
            <p:nvPr/>
          </p:nvSpPr>
          <p:spPr>
            <a:xfrm>
              <a:off x="3531742" y="3534647"/>
              <a:ext cx="114700" cy="114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1864564" y="1809185"/>
            <a:ext cx="2714017" cy="553720"/>
            <a:chOff x="1864564" y="1809185"/>
            <a:chExt cx="2714017" cy="553720"/>
          </a:xfrm>
        </p:grpSpPr>
        <p:sp>
          <p:nvSpPr>
            <p:cNvPr id="46" name="文本框 45"/>
            <p:cNvSpPr txBox="1"/>
            <p:nvPr/>
          </p:nvSpPr>
          <p:spPr>
            <a:xfrm>
              <a:off x="1864564" y="1809185"/>
              <a:ext cx="2501257" cy="55372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农村集市、工厂车间等人员密集且通风差的场所</a:t>
              </a:r>
              <a:endParaRPr lang="zh-CN" altLang="en-US" sz="1200" dirty="0">
                <a:solidFill>
                  <a:schemeClr val="tx2"/>
                </a:solidFill>
                <a:latin typeface="+mn-ea"/>
              </a:endParaRPr>
            </a:p>
          </p:txBody>
        </p:sp>
        <p:sp>
          <p:nvSpPr>
            <p:cNvPr id="47" name="椭圆 46"/>
            <p:cNvSpPr/>
            <p:nvPr/>
          </p:nvSpPr>
          <p:spPr>
            <a:xfrm>
              <a:off x="4463881" y="1916942"/>
              <a:ext cx="114700" cy="114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8" name="文本框 47"/>
          <p:cNvSpPr txBox="1"/>
          <p:nvPr/>
        </p:nvSpPr>
        <p:spPr>
          <a:xfrm>
            <a:off x="565152" y="152082"/>
            <a:ext cx="3143250" cy="27686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CN" dirty="0">
                <a:solidFill>
                  <a:schemeClr val="bg1"/>
                </a:solidFill>
                <a:latin typeface="+mj-ea"/>
                <a:ea typeface="+mj-ea"/>
                <a:sym typeface="+mn-ea"/>
              </a:rPr>
              <a:t>冬</a:t>
            </a:r>
            <a:r>
              <a:rPr lang="zh-CN" altLang="en-US" dirty="0">
                <a:solidFill>
                  <a:schemeClr val="bg1"/>
                </a:solidFill>
                <a:latin typeface="+mj-ea"/>
                <a:ea typeface="+mj-ea"/>
                <a:sym typeface="+mn-ea"/>
              </a:rPr>
              <a:t>春季长高发的传染病</a:t>
            </a:r>
            <a:endParaRPr lang="zh-CN" altLang="en-US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/>
          <p:nvPr>
            <p:ph type="pic" sz="quarter" idx="14"/>
          </p:nvPr>
        </p:nvSpPr>
        <p:spPr/>
      </p:sp>
      <p:pic>
        <p:nvPicPr>
          <p:cNvPr id="6" name="图片占位符 5" descr="雪山上的风景&#10;&#10;描述已自动生成"/>
          <p:cNvPicPr>
            <a:picLocks noGrp="1" noChangeAspect="1"/>
          </p:cNvPicPr>
          <p:nvPr>
            <p:ph type="pic" sz="quarter" idx="13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3" r="7573"/>
          <a:stretch>
            <a:fillRect/>
          </a:stretch>
        </p:blipFill>
        <p:spPr/>
      </p:pic>
      <p:sp>
        <p:nvSpPr>
          <p:cNvPr id="4" name="矩形 3"/>
          <p:cNvSpPr/>
          <p:nvPr/>
        </p:nvSpPr>
        <p:spPr>
          <a:xfrm>
            <a:off x="7061200" y="2801984"/>
            <a:ext cx="1988912" cy="12747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7061200" y="3272909"/>
            <a:ext cx="197643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>
                <a:solidFill>
                  <a:schemeClr val="bg1"/>
                </a:solidFill>
              </a:rPr>
              <a:t>Key words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11224" y="3066674"/>
            <a:ext cx="3003548" cy="73850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120000"/>
              </a:lnSpc>
              <a:buClr>
                <a:schemeClr val="accent1"/>
              </a:buClr>
            </a:pPr>
            <a:r>
              <a:rPr lang="zh-CN" altLang="en-US" sz="2000" b="1">
                <a:solidFill>
                  <a:schemeClr val="tx2"/>
                </a:solidFill>
                <a:latin typeface="+mj-ea"/>
                <a:ea typeface="+mj-ea"/>
              </a:rPr>
              <a:t>针对基层冬春季不同场景的传染病风险</a:t>
            </a:r>
            <a:endParaRPr lang="zh-CN" altLang="en-US" sz="2000" b="1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11225" y="4227630"/>
            <a:ext cx="3003547" cy="24930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zh-CN" altLang="en-US" sz="1200">
                <a:solidFill>
                  <a:schemeClr val="tx2"/>
                </a:solidFill>
                <a:latin typeface="+mn-ea"/>
              </a:rPr>
              <a:t>在人员密集场所落实错峰限流、通风戴口罩和重点人群疫苗接种，发现呼吸道病例及时筛查转诊；在集体饮食场所做好食材溯源、餐具消毒和分餐制，出现消化道症状立即停餐排查；在集体生活场所做到个人物品专用和定期消杀，接触性传染病患者需单间隔离；在鼠类出没等特殊场景强化防鼠灭鼠和户外防护，发现出血热等病例尽早上报并整治环境，以此实现全场景的科学预防与规范防治。</a:t>
            </a:r>
            <a:endParaRPr lang="zh-CN" altLang="en-US" sz="1200">
              <a:solidFill>
                <a:schemeClr val="tx2"/>
              </a:solidFill>
              <a:latin typeface="+mn-ea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930274" y="4000604"/>
            <a:ext cx="720000" cy="0"/>
          </a:xfrm>
          <a:prstGeom prst="line">
            <a:avLst/>
          </a:prstGeom>
          <a:ln w="41275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565152" y="152082"/>
            <a:ext cx="3143250" cy="27686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CN" dirty="0">
                <a:solidFill>
                  <a:schemeClr val="bg1"/>
                </a:solidFill>
                <a:latin typeface="+mj-ea"/>
                <a:ea typeface="+mj-ea"/>
                <a:sym typeface="+mn-ea"/>
              </a:rPr>
              <a:t>冬</a:t>
            </a:r>
            <a:r>
              <a:rPr lang="zh-CN" altLang="en-US" dirty="0">
                <a:solidFill>
                  <a:schemeClr val="bg1"/>
                </a:solidFill>
                <a:latin typeface="+mj-ea"/>
                <a:ea typeface="+mj-ea"/>
                <a:sym typeface="+mn-ea"/>
              </a:rPr>
              <a:t>春季长高发的传染病</a:t>
            </a:r>
            <a:endParaRPr lang="zh-CN" altLang="en-US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2" name="图片 1" descr="b44acbf399a8d92062a26589d6daf97"/>
          <p:cNvPicPr>
            <a:picLocks noChangeAspect="1"/>
          </p:cNvPicPr>
          <p:nvPr/>
        </p:nvPicPr>
        <p:blipFill>
          <a:blip r:embed="rId2"/>
          <a:srcRect r="-15" b="39705"/>
          <a:stretch>
            <a:fillRect/>
          </a:stretch>
        </p:blipFill>
        <p:spPr>
          <a:xfrm>
            <a:off x="7061200" y="2802255"/>
            <a:ext cx="4219575" cy="2795905"/>
          </a:xfrm>
          <a:prstGeom prst="rect">
            <a:avLst/>
          </a:prstGeom>
        </p:spPr>
      </p:pic>
      <p:pic>
        <p:nvPicPr>
          <p:cNvPr id="5" name="图片 4" descr="d27e8384174d0dd654a01378ff48cb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110" y="1279525"/>
            <a:ext cx="4220845" cy="2797810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tags/tag1.xml><?xml version="1.0" encoding="utf-8"?>
<p:tagLst xmlns:p="http://schemas.openxmlformats.org/presentationml/2006/main">
  <p:tag name="KSO_WM_DIAGRAM_VIRTUALLY_FRAME" val="{&quot;height&quot;:427.6376377952756,&quot;left&quot;:102.35866141732284,&quot;top&quot;:0,&quot;width&quot;:754.303464566929}"/>
</p:tagLst>
</file>

<file path=ppt/tags/tag10.xml><?xml version="1.0" encoding="utf-8"?>
<p:tagLst xmlns:p="http://schemas.openxmlformats.org/presentationml/2006/main">
  <p:tag name="KSO_WM_DIAGRAM_VIRTUALLY_FRAME" val="{&quot;height&quot;:427.6376377952756,&quot;left&quot;:102.35866141732284,&quot;top&quot;:0,&quot;width&quot;:754.303464566929}"/>
</p:tagLst>
</file>

<file path=ppt/tags/tag11.xml><?xml version="1.0" encoding="utf-8"?>
<p:tagLst xmlns:p="http://schemas.openxmlformats.org/presentationml/2006/main">
  <p:tag name="KSO_WM_DIAGRAM_VIRTUALLY_FRAME" val="{&quot;height&quot;:427.6376377952756,&quot;left&quot;:102.35866141732284,&quot;top&quot;:0,&quot;width&quot;:754.303464566929}"/>
</p:tagLst>
</file>

<file path=ppt/tags/tag12.xml><?xml version="1.0" encoding="utf-8"?>
<p:tagLst xmlns:p="http://schemas.openxmlformats.org/presentationml/2006/main">
  <p:tag name="KSO_WM_DIAGRAM_VIRTUALLY_FRAME" val="{&quot;height&quot;:427.6376377952756,&quot;left&quot;:102.35866141732284,&quot;top&quot;:0,&quot;width&quot;:754.303464566929}"/>
</p:tagLst>
</file>

<file path=ppt/tags/tag13.xml><?xml version="1.0" encoding="utf-8"?>
<p:tagLst xmlns:p="http://schemas.openxmlformats.org/presentationml/2006/main">
  <p:tag name="KSO_WM_DIAGRAM_VIRTUALLY_FRAME" val="{&quot;height&quot;:427.6376377952756,&quot;left&quot;:102.35866141732284,&quot;top&quot;:0,&quot;width&quot;:754.303464566929}"/>
</p:tagLst>
</file>

<file path=ppt/tags/tag14.xml><?xml version="1.0" encoding="utf-8"?>
<p:tagLst xmlns:p="http://schemas.openxmlformats.org/presentationml/2006/main">
  <p:tag name="KSO_WM_DIAGRAM_VIRTUALLY_FRAME" val="{&quot;height&quot;:379.803937007874,&quot;left&quot;:112.25,&quot;top&quot;:116.88968503937008,&quot;width&quot;:425.49976377952754}"/>
</p:tagLst>
</file>

<file path=ppt/tags/tag15.xml><?xml version="1.0" encoding="utf-8"?>
<p:tagLst xmlns:p="http://schemas.openxmlformats.org/presentationml/2006/main">
  <p:tag name="KSO_WM_DIAGRAM_VIRTUALLY_FRAME" val="{&quot;height&quot;:379.803937007874,&quot;left&quot;:112.25,&quot;top&quot;:116.88968503937008,&quot;width&quot;:425.49976377952754}"/>
</p:tagLst>
</file>

<file path=ppt/tags/tag16.xml><?xml version="1.0" encoding="utf-8"?>
<p:tagLst xmlns:p="http://schemas.openxmlformats.org/presentationml/2006/main">
  <p:tag name="KSO_WM_DIAGRAM_VIRTUALLY_FRAME" val="{&quot;height&quot;:379.803937007874,&quot;left&quot;:112.25,&quot;top&quot;:116.88968503937008,&quot;width&quot;:425.49976377952754}"/>
</p:tagLst>
</file>

<file path=ppt/tags/tag17.xml><?xml version="1.0" encoding="utf-8"?>
<p:tagLst xmlns:p="http://schemas.openxmlformats.org/presentationml/2006/main">
  <p:tag name="KSO_WM_DIAGRAM_VIRTUALLY_FRAME" val="{&quot;height&quot;:379.803937007874,&quot;left&quot;:112.25,&quot;top&quot;:116.88968503937008,&quot;width&quot;:425.49976377952754}"/>
</p:tagLst>
</file>

<file path=ppt/tags/tag18.xml><?xml version="1.0" encoding="utf-8"?>
<p:tagLst xmlns:p="http://schemas.openxmlformats.org/presentationml/2006/main">
  <p:tag name="KSO_WM_DIAGRAM_VIRTUALLY_FRAME" val="{&quot;height&quot;:379.803937007874,&quot;left&quot;:112.25,&quot;top&quot;:116.88968503937008,&quot;width&quot;:425.49976377952754}"/>
</p:tagLst>
</file>

<file path=ppt/tags/tag19.xml><?xml version="1.0" encoding="utf-8"?>
<p:tagLst xmlns:p="http://schemas.openxmlformats.org/presentationml/2006/main">
  <p:tag name="KSO_WM_DIAGRAM_VIRTUALLY_FRAME" val="{&quot;height&quot;:379.803937007874,&quot;left&quot;:112.25,&quot;top&quot;:116.88968503937008,&quot;width&quot;:425.49976377952754}"/>
</p:tagLst>
</file>

<file path=ppt/tags/tag2.xml><?xml version="1.0" encoding="utf-8"?>
<p:tagLst xmlns:p="http://schemas.openxmlformats.org/presentationml/2006/main">
  <p:tag name="KSO_WM_DIAGRAM_VIRTUALLY_FRAME" val="{&quot;height&quot;:427.6376377952756,&quot;left&quot;:102.35866141732284,&quot;top&quot;:0,&quot;width&quot;:754.303464566929}"/>
</p:tagLst>
</file>

<file path=ppt/tags/tag20.xml><?xml version="1.0" encoding="utf-8"?>
<p:tagLst xmlns:p="http://schemas.openxmlformats.org/presentationml/2006/main">
  <p:tag name="KSO_WM_DIAGRAM_VIRTUALLY_FRAME" val="{&quot;height&quot;:379.803937007874,&quot;left&quot;:112.25,&quot;top&quot;:116.88968503937008,&quot;width&quot;:425.49976377952754}"/>
</p:tagLst>
</file>

<file path=ppt/tags/tag21.xml><?xml version="1.0" encoding="utf-8"?>
<p:tagLst xmlns:p="http://schemas.openxmlformats.org/presentationml/2006/main">
  <p:tag name="KSO_WM_DIAGRAM_VIRTUALLY_FRAME" val="{&quot;height&quot;:379.803937007874,&quot;left&quot;:112.25,&quot;top&quot;:116.88968503937008,&quot;width&quot;:425.49976377952754}"/>
</p:tagLst>
</file>

<file path=ppt/tags/tag22.xml><?xml version="1.0" encoding="utf-8"?>
<p:tagLst xmlns:p="http://schemas.openxmlformats.org/presentationml/2006/main">
  <p:tag name="KSO_WM_DIAGRAM_VIRTUALLY_FRAME" val="{&quot;height&quot;:379.803937007874,&quot;left&quot;:112.25,&quot;top&quot;:116.88968503937008,&quot;width&quot;:425.49976377952754}"/>
</p:tagLst>
</file>

<file path=ppt/tags/tag23.xml><?xml version="1.0" encoding="utf-8"?>
<p:tagLst xmlns:p="http://schemas.openxmlformats.org/presentationml/2006/main">
  <p:tag name="KSO_WM_DIAGRAM_VIRTUALLY_FRAME" val="{&quot;height&quot;:379.803937007874,&quot;left&quot;:112.25,&quot;top&quot;:116.88968503937008,&quot;width&quot;:425.49976377952754}"/>
</p:tagLst>
</file>

<file path=ppt/tags/tag24.xml><?xml version="1.0" encoding="utf-8"?>
<p:tagLst xmlns:p="http://schemas.openxmlformats.org/presentationml/2006/main">
  <p:tag name="KSO_WM_DIAGRAM_VIRTUALLY_FRAME" val="{&quot;height&quot;:379.803937007874,&quot;left&quot;:112.25,&quot;top&quot;:116.88968503937008,&quot;width&quot;:425.49976377952754}"/>
</p:tagLst>
</file>

<file path=ppt/tags/tag25.xml><?xml version="1.0" encoding="utf-8"?>
<p:tagLst xmlns:p="http://schemas.openxmlformats.org/presentationml/2006/main">
  <p:tag name="KSO_WM_DIAGRAM_VIRTUALLY_FRAME" val="{&quot;height&quot;:379.803937007874,&quot;left&quot;:112.25,&quot;top&quot;:116.88968503937008,&quot;width&quot;:425.49976377952754}"/>
</p:tagLst>
</file>

<file path=ppt/tags/tag26.xml><?xml version="1.0" encoding="utf-8"?>
<p:tagLst xmlns:p="http://schemas.openxmlformats.org/presentationml/2006/main">
  <p:tag name="KSO_WM_DIAGRAM_VIRTUALLY_FRAME" val="{&quot;height&quot;:379.803937007874,&quot;left&quot;:112.25,&quot;top&quot;:116.88968503937008,&quot;width&quot;:425.49976377952754}"/>
</p:tagLst>
</file>

<file path=ppt/tags/tag27.xml><?xml version="1.0" encoding="utf-8"?>
<p:tagLst xmlns:p="http://schemas.openxmlformats.org/presentationml/2006/main">
  <p:tag name="KSO_WM_DIAGRAM_VIRTUALLY_FRAME" val="{&quot;height&quot;:379.803937007874,&quot;left&quot;:112.25,&quot;top&quot;:116.88968503937008,&quot;width&quot;:425.49976377952754}"/>
</p:tagLst>
</file>

<file path=ppt/tags/tag28.xml><?xml version="1.0" encoding="utf-8"?>
<p:tagLst xmlns:p="http://schemas.openxmlformats.org/presentationml/2006/main">
  <p:tag name="KSO_WM_DIAGRAM_VIRTUALLY_FRAME" val="{&quot;height&quot;:379.803937007874,&quot;left&quot;:112.25,&quot;top&quot;:116.88968503937008,&quot;width&quot;:425.49976377952754}"/>
</p:tagLst>
</file>

<file path=ppt/tags/tag29.xml><?xml version="1.0" encoding="utf-8"?>
<p:tagLst xmlns:p="http://schemas.openxmlformats.org/presentationml/2006/main">
  <p:tag name="KSO_WM_DIAGRAM_VIRTUALLY_FRAME" val="{&quot;height&quot;:366.4826771653544,&quot;left&quot;:507,&quot;top&quot;:91.08889763779527,&quot;width&quot;:367.36417322834643}"/>
</p:tagLst>
</file>

<file path=ppt/tags/tag3.xml><?xml version="1.0" encoding="utf-8"?>
<p:tagLst xmlns:p="http://schemas.openxmlformats.org/presentationml/2006/main">
  <p:tag name="KSO_WM_DIAGRAM_VIRTUALLY_FRAME" val="{&quot;height&quot;:427.6376377952756,&quot;left&quot;:102.35866141732284,&quot;top&quot;:0,&quot;width&quot;:754.303464566929}"/>
</p:tagLst>
</file>

<file path=ppt/tags/tag30.xml><?xml version="1.0" encoding="utf-8"?>
<p:tagLst xmlns:p="http://schemas.openxmlformats.org/presentationml/2006/main">
  <p:tag name="KSO_WM_DIAGRAM_VIRTUALLY_FRAME" val="{&quot;height&quot;:366.4826771653544,&quot;left&quot;:507,&quot;top&quot;:91.08889763779527,&quot;width&quot;:367.36417322834643}"/>
</p:tagLst>
</file>

<file path=ppt/tags/tag31.xml><?xml version="1.0" encoding="utf-8"?>
<p:tagLst xmlns:p="http://schemas.openxmlformats.org/presentationml/2006/main">
  <p:tag name="KSO_WM_DIAGRAM_VIRTUALLY_FRAME" val="{&quot;height&quot;:366.4826771653544,&quot;left&quot;:507,&quot;top&quot;:91.08889763779527,&quot;width&quot;:367.36417322834643}"/>
</p:tagLst>
</file>

<file path=ppt/tags/tag32.xml><?xml version="1.0" encoding="utf-8"?>
<p:tagLst xmlns:p="http://schemas.openxmlformats.org/presentationml/2006/main">
  <p:tag name="KSO_WM_DIAGRAM_VIRTUALLY_FRAME" val="{&quot;height&quot;:366.4826771653544,&quot;left&quot;:507,&quot;top&quot;:91.08889763779527,&quot;width&quot;:367.36417322834643}"/>
</p:tagLst>
</file>

<file path=ppt/tags/tag33.xml><?xml version="1.0" encoding="utf-8"?>
<p:tagLst xmlns:p="http://schemas.openxmlformats.org/presentationml/2006/main">
  <p:tag name="KSO_WM_DIAGRAM_VIRTUALLY_FRAME" val="{&quot;height&quot;:366.4826771653544,&quot;left&quot;:507,&quot;top&quot;:91.08889763779527,&quot;width&quot;:367.36417322834643}"/>
</p:tagLst>
</file>

<file path=ppt/tags/tag34.xml><?xml version="1.0" encoding="utf-8"?>
<p:tagLst xmlns:p="http://schemas.openxmlformats.org/presentationml/2006/main">
  <p:tag name="KSO_WM_DIAGRAM_VIRTUALLY_FRAME" val="{&quot;height&quot;:366.4826771653544,&quot;left&quot;:507,&quot;top&quot;:91.08889763779527,&quot;width&quot;:367.36417322834643}"/>
</p:tagLst>
</file>

<file path=ppt/tags/tag35.xml><?xml version="1.0" encoding="utf-8"?>
<p:tagLst xmlns:p="http://schemas.openxmlformats.org/presentationml/2006/main">
  <p:tag name="KSO_WM_DIAGRAM_VIRTUALLY_FRAME" val="{&quot;height&quot;:428.2037609490984,&quot;left&quot;:75.2084251968504,&quot;top&quot;:72.41001857846068,&quot;width&quot;:808.9103937007875}"/>
</p:tagLst>
</file>

<file path=ppt/tags/tag36.xml><?xml version="1.0" encoding="utf-8"?>
<p:tagLst xmlns:p="http://schemas.openxmlformats.org/presentationml/2006/main">
  <p:tag name="KSO_WM_DIAGRAM_VIRTUALLY_FRAME" val="{&quot;height&quot;:428.2037609490984,&quot;left&quot;:75.2084251968504,&quot;top&quot;:72.41001857846068,&quot;width&quot;:808.9103937007875}"/>
</p:tagLst>
</file>

<file path=ppt/tags/tag37.xml><?xml version="1.0" encoding="utf-8"?>
<p:tagLst xmlns:p="http://schemas.openxmlformats.org/presentationml/2006/main">
  <p:tag name="KSO_WM_DIAGRAM_VIRTUALLY_FRAME" val="{&quot;height&quot;:428.2037609490984,&quot;left&quot;:75.2084251968504,&quot;top&quot;:72.41001857846068,&quot;width&quot;:808.9103937007875}"/>
</p:tagLst>
</file>

<file path=ppt/tags/tag38.xml><?xml version="1.0" encoding="utf-8"?>
<p:tagLst xmlns:p="http://schemas.openxmlformats.org/presentationml/2006/main">
  <p:tag name="KSO_WM_DIAGRAM_VIRTUALLY_FRAME" val="{&quot;height&quot;:428.2037609490984,&quot;left&quot;:75.2084251968504,&quot;top&quot;:72.41001857846068,&quot;width&quot;:808.9103937007875}"/>
</p:tagLst>
</file>

<file path=ppt/tags/tag39.xml><?xml version="1.0" encoding="utf-8"?>
<p:tagLst xmlns:p="http://schemas.openxmlformats.org/presentationml/2006/main">
  <p:tag name="KSO_WM_DIAGRAM_VIRTUALLY_FRAME" val="{&quot;height&quot;:428.2037609490984,&quot;left&quot;:75.2084251968504,&quot;top&quot;:72.41001857846068,&quot;width&quot;:808.9103937007875}"/>
</p:tagLst>
</file>

<file path=ppt/tags/tag4.xml><?xml version="1.0" encoding="utf-8"?>
<p:tagLst xmlns:p="http://schemas.openxmlformats.org/presentationml/2006/main">
  <p:tag name="KSO_WM_DIAGRAM_VIRTUALLY_FRAME" val="{&quot;height&quot;:427.6376377952756,&quot;left&quot;:102.35866141732284,&quot;top&quot;:0,&quot;width&quot;:754.303464566929}"/>
</p:tagLst>
</file>

<file path=ppt/tags/tag40.xml><?xml version="1.0" encoding="utf-8"?>
<p:tagLst xmlns:p="http://schemas.openxmlformats.org/presentationml/2006/main">
  <p:tag name="KSO_WM_DIAGRAM_VIRTUALLY_FRAME" val="{&quot;height&quot;:428.2037609490984,&quot;left&quot;:75.2084251968504,&quot;top&quot;:72.41001857846068,&quot;width&quot;:808.9103937007875}"/>
</p:tagLst>
</file>

<file path=ppt/tags/tag41.xml><?xml version="1.0" encoding="utf-8"?>
<p:tagLst xmlns:p="http://schemas.openxmlformats.org/presentationml/2006/main">
  <p:tag name="KSO_WM_DIAGRAM_VIRTUALLY_FRAME" val="{&quot;height&quot;:428.2037609490984,&quot;left&quot;:75.2084251968504,&quot;top&quot;:72.41001857846068,&quot;width&quot;:808.9103937007875}"/>
</p:tagLst>
</file>

<file path=ppt/tags/tag42.xml><?xml version="1.0" encoding="utf-8"?>
<p:tagLst xmlns:p="http://schemas.openxmlformats.org/presentationml/2006/main">
  <p:tag name="KSO_WM_DIAGRAM_VIRTUALLY_FRAME" val="{&quot;height&quot;:428.2037609490984,&quot;left&quot;:75.2084251968504,&quot;top&quot;:72.41001857846068,&quot;width&quot;:808.9103937007875}"/>
</p:tagLst>
</file>

<file path=ppt/tags/tag43.xml><?xml version="1.0" encoding="utf-8"?>
<p:tagLst xmlns:p="http://schemas.openxmlformats.org/presentationml/2006/main">
  <p:tag name="KSO_WM_DIAGRAM_VIRTUALLY_FRAME" val="{&quot;height&quot;:428.2037609490984,&quot;left&quot;:75.2084251968504,&quot;top&quot;:72.41001857846068,&quot;width&quot;:808.9103937007875}"/>
</p:tagLst>
</file>

<file path=ppt/tags/tag44.xml><?xml version="1.0" encoding="utf-8"?>
<p:tagLst xmlns:p="http://schemas.openxmlformats.org/presentationml/2006/main">
  <p:tag name="KSO_WM_DIAGRAM_VIRTUALLY_FRAME" val="{&quot;height&quot;:428.2037609490984,&quot;left&quot;:75.2084251968504,&quot;top&quot;:72.41001857846068,&quot;width&quot;:808.9103937007875}"/>
</p:tagLst>
</file>

<file path=ppt/tags/tag45.xml><?xml version="1.0" encoding="utf-8"?>
<p:tagLst xmlns:p="http://schemas.openxmlformats.org/presentationml/2006/main">
  <p:tag name="KSO_WM_DIAGRAM_VIRTUALLY_FRAME" val="{&quot;height&quot;:428.2037609490984,&quot;left&quot;:75.2084251968504,&quot;top&quot;:72.41001857846068,&quot;width&quot;:808.9103937007875}"/>
</p:tagLst>
</file>

<file path=ppt/tags/tag46.xml><?xml version="1.0" encoding="utf-8"?>
<p:tagLst xmlns:p="http://schemas.openxmlformats.org/presentationml/2006/main">
  <p:tag name="KSO_WM_DIAGRAM_VIRTUALLY_FRAME" val="{&quot;height&quot;:428.2037609490984,&quot;left&quot;:75.2084251968504,&quot;top&quot;:72.41001857846068,&quot;width&quot;:808.9103937007875}"/>
</p:tagLst>
</file>

<file path=ppt/tags/tag47.xml><?xml version="1.0" encoding="utf-8"?>
<p:tagLst xmlns:p="http://schemas.openxmlformats.org/presentationml/2006/main">
  <p:tag name="KSO_WM_DIAGRAM_VIRTUALLY_FRAME" val="{&quot;height&quot;:428.2037609490984,&quot;left&quot;:75.2084251968504,&quot;top&quot;:72.41001857846068,&quot;width&quot;:808.9103937007875}"/>
</p:tagLst>
</file>

<file path=ppt/tags/tag48.xml><?xml version="1.0" encoding="utf-8"?>
<p:tagLst xmlns:p="http://schemas.openxmlformats.org/presentationml/2006/main">
  <p:tag name="KSO_WM_DIAGRAM_VIRTUALLY_FRAME" val="{&quot;height&quot;:428.2037609490984,&quot;left&quot;:75.2084251968504,&quot;top&quot;:72.41001857846068,&quot;width&quot;:808.9103937007875}"/>
</p:tagLst>
</file>

<file path=ppt/tags/tag49.xml><?xml version="1.0" encoding="utf-8"?>
<p:tagLst xmlns:p="http://schemas.openxmlformats.org/presentationml/2006/main">
  <p:tag name="KSO_WM_DIAGRAM_VIRTUALLY_FRAME" val="{&quot;height&quot;:428.2037609490984,&quot;left&quot;:75.2084251968504,&quot;top&quot;:72.41001857846068,&quot;width&quot;:808.9103937007875}"/>
</p:tagLst>
</file>

<file path=ppt/tags/tag5.xml><?xml version="1.0" encoding="utf-8"?>
<p:tagLst xmlns:p="http://schemas.openxmlformats.org/presentationml/2006/main">
  <p:tag name="KSO_WM_DIAGRAM_VIRTUALLY_FRAME" val="{&quot;height&quot;:427.6376377952756,&quot;left&quot;:102.35866141732284,&quot;top&quot;:0,&quot;width&quot;:754.303464566929}"/>
</p:tagLst>
</file>

<file path=ppt/tags/tag50.xml><?xml version="1.0" encoding="utf-8"?>
<p:tagLst xmlns:p="http://schemas.openxmlformats.org/presentationml/2006/main">
  <p:tag name="KSO_WM_DIAGRAM_VIRTUALLY_FRAME" val="{&quot;height&quot;:428.2037609490984,&quot;left&quot;:75.2084251968504,&quot;top&quot;:72.41001857846068,&quot;width&quot;:808.9103937007875}"/>
</p:tagLst>
</file>

<file path=ppt/tags/tag51.xml><?xml version="1.0" encoding="utf-8"?>
<p:tagLst xmlns:p="http://schemas.openxmlformats.org/presentationml/2006/main">
  <p:tag name="KSO_WM_DIAGRAM_VIRTUALLY_FRAME" val="{&quot;height&quot;:428.2037609490984,&quot;left&quot;:75.2084251968504,&quot;top&quot;:72.41001857846068,&quot;width&quot;:808.9103937007875}"/>
</p:tagLst>
</file>

<file path=ppt/tags/tag52.xml><?xml version="1.0" encoding="utf-8"?>
<p:tagLst xmlns:p="http://schemas.openxmlformats.org/presentationml/2006/main">
  <p:tag name="KSO_WM_DIAGRAM_VIRTUALLY_FRAME" val="{&quot;height&quot;:428.2037609490984,&quot;left&quot;:75.2084251968504,&quot;top&quot;:72.41001857846068,&quot;width&quot;:808.9103937007875}"/>
</p:tagLst>
</file>

<file path=ppt/tags/tag53.xml><?xml version="1.0" encoding="utf-8"?>
<p:tagLst xmlns:p="http://schemas.openxmlformats.org/presentationml/2006/main">
  <p:tag name="KSO_WM_DIAGRAM_VIRTUALLY_FRAME" val="{&quot;height&quot;:428.2037609490984,&quot;left&quot;:75.2084251968504,&quot;top&quot;:72.41001857846068,&quot;width&quot;:808.9103937007875}"/>
</p:tagLst>
</file>

<file path=ppt/tags/tag54.xml><?xml version="1.0" encoding="utf-8"?>
<p:tagLst xmlns:p="http://schemas.openxmlformats.org/presentationml/2006/main">
  <p:tag name="KSO_WM_DIAGRAM_VIRTUALLY_FRAME" val="{&quot;height&quot;:428.2037609490984,&quot;left&quot;:75.2084251968504,&quot;top&quot;:72.41001857846068,&quot;width&quot;:808.9103937007875}"/>
</p:tagLst>
</file>

<file path=ppt/tags/tag55.xml><?xml version="1.0" encoding="utf-8"?>
<p:tagLst xmlns:p="http://schemas.openxmlformats.org/presentationml/2006/main">
  <p:tag name="KSO_WM_DIAGRAM_VIRTUALLY_FRAME" val="{&quot;height&quot;:428.2037609490984,&quot;left&quot;:75.2084251968504,&quot;top&quot;:72.41001857846068,&quot;width&quot;:808.9103937007875}"/>
</p:tagLst>
</file>

<file path=ppt/tags/tag56.xml><?xml version="1.0" encoding="utf-8"?>
<p:tagLst xmlns:p="http://schemas.openxmlformats.org/presentationml/2006/main">
  <p:tag name="KSO_WM_DIAGRAM_VIRTUALLY_FRAME" val="{&quot;height&quot;:428.2037609490984,&quot;left&quot;:75.2084251968504,&quot;top&quot;:72.41001857846068,&quot;width&quot;:808.9103937007875}"/>
</p:tagLst>
</file>

<file path=ppt/tags/tag57.xml><?xml version="1.0" encoding="utf-8"?>
<p:tagLst xmlns:p="http://schemas.openxmlformats.org/presentationml/2006/main">
  <p:tag name="KSO_WM_DIAGRAM_VIRTUALLY_FRAME" val="{&quot;height&quot;:428.2037609490984,&quot;left&quot;:75.2084251968504,&quot;top&quot;:72.41001857846068,&quot;width&quot;:808.9103937007875}"/>
</p:tagLst>
</file>

<file path=ppt/tags/tag58.xml><?xml version="1.0" encoding="utf-8"?>
<p:tagLst xmlns:p="http://schemas.openxmlformats.org/presentationml/2006/main">
  <p:tag name="KSO_WM_DIAGRAM_VIRTUALLY_FRAME" val="{&quot;height&quot;:428.2037609490984,&quot;left&quot;:75.2084251968504,&quot;top&quot;:72.41001857846068,&quot;width&quot;:808.9103937007875}"/>
</p:tagLst>
</file>

<file path=ppt/tags/tag59.xml><?xml version="1.0" encoding="utf-8"?>
<p:tagLst xmlns:p="http://schemas.openxmlformats.org/presentationml/2006/main">
  <p:tag name="KSO_WM_DIAGRAM_VIRTUALLY_FRAME" val="{&quot;height&quot;:428.2037609490984,&quot;left&quot;:75.2084251968504,&quot;top&quot;:72.41001857846068,&quot;width&quot;:808.9103937007875}"/>
</p:tagLst>
</file>

<file path=ppt/tags/tag6.xml><?xml version="1.0" encoding="utf-8"?>
<p:tagLst xmlns:p="http://schemas.openxmlformats.org/presentationml/2006/main">
  <p:tag name="KSO_WM_DIAGRAM_VIRTUALLY_FRAME" val="{&quot;height&quot;:427.6376377952756,&quot;left&quot;:102.35866141732284,&quot;top&quot;:0,&quot;width&quot;:754.303464566929}"/>
</p:tagLst>
</file>

<file path=ppt/tags/tag60.xml><?xml version="1.0" encoding="utf-8"?>
<p:tagLst xmlns:p="http://schemas.openxmlformats.org/presentationml/2006/main">
  <p:tag name="KSO_WM_DIAGRAM_VIRTUALLY_FRAME" val="{&quot;height&quot;:478.6492125984252,&quot;left&quot;:44.50015748031496,&quot;top&quot;:11.95,&quot;width&quot;:832.3503937007874}"/>
</p:tagLst>
</file>

<file path=ppt/tags/tag61.xml><?xml version="1.0" encoding="utf-8"?>
<p:tagLst xmlns:p="http://schemas.openxmlformats.org/presentationml/2006/main">
  <p:tag name="KSO_WM_DIAGRAM_VIRTUALLY_FRAME" val="{&quot;height&quot;:478.6492125984252,&quot;left&quot;:44.50015748031496,&quot;top&quot;:11.95,&quot;width&quot;:832.3503937007874}"/>
</p:tagLst>
</file>

<file path=ppt/tags/tag62.xml><?xml version="1.0" encoding="utf-8"?>
<p:tagLst xmlns:p="http://schemas.openxmlformats.org/presentationml/2006/main">
  <p:tag name="KSO_WM_DIAGRAM_VIRTUALLY_FRAME" val="{&quot;height&quot;:478.6492125984252,&quot;left&quot;:44.50015748031496,&quot;top&quot;:11.95,&quot;width&quot;:832.3503937007874}"/>
</p:tagLst>
</file>

<file path=ppt/tags/tag63.xml><?xml version="1.0" encoding="utf-8"?>
<p:tagLst xmlns:p="http://schemas.openxmlformats.org/presentationml/2006/main">
  <p:tag name="KSO_WM_DIAGRAM_VIRTUALLY_FRAME" val="{&quot;height&quot;:478.6492125984252,&quot;left&quot;:44.50015748031496,&quot;top&quot;:11.95,&quot;width&quot;:832.3503937007874}"/>
</p:tagLst>
</file>

<file path=ppt/tags/tag64.xml><?xml version="1.0" encoding="utf-8"?>
<p:tagLst xmlns:p="http://schemas.openxmlformats.org/presentationml/2006/main">
  <p:tag name="KSO_WM_DIAGRAM_VIRTUALLY_FRAME" val="{&quot;height&quot;:478.6492125984252,&quot;left&quot;:44.50015748031496,&quot;top&quot;:11.95,&quot;width&quot;:832.3503937007874}"/>
</p:tagLst>
</file>

<file path=ppt/tags/tag65.xml><?xml version="1.0" encoding="utf-8"?>
<p:tagLst xmlns:p="http://schemas.openxmlformats.org/presentationml/2006/main">
  <p:tag name="KSO_WM_DIAGRAM_VIRTUALLY_FRAME" val="{&quot;height&quot;:478.6492125984252,&quot;left&quot;:44.50015748031496,&quot;top&quot;:11.95,&quot;width&quot;:832.3503937007874}"/>
</p:tagLst>
</file>

<file path=ppt/tags/tag66.xml><?xml version="1.0" encoding="utf-8"?>
<p:tagLst xmlns:p="http://schemas.openxmlformats.org/presentationml/2006/main">
  <p:tag name="KSO_WM_DIAGRAM_VIRTUALLY_FRAME" val="{&quot;height&quot;:478.6492125984252,&quot;left&quot;:44.50015748031496,&quot;top&quot;:11.95,&quot;width&quot;:832.3503937007874}"/>
</p:tagLst>
</file>

<file path=ppt/tags/tag67.xml><?xml version="1.0" encoding="utf-8"?>
<p:tagLst xmlns:p="http://schemas.openxmlformats.org/presentationml/2006/main">
  <p:tag name="KSO_WM_DIAGRAM_VIRTUALLY_FRAME" val="{&quot;height&quot;:478.6492125984252,&quot;left&quot;:44.50015748031496,&quot;top&quot;:11.95,&quot;width&quot;:832.3503937007874}"/>
</p:tagLst>
</file>

<file path=ppt/tags/tag68.xml><?xml version="1.0" encoding="utf-8"?>
<p:tagLst xmlns:p="http://schemas.openxmlformats.org/presentationml/2006/main">
  <p:tag name="KSO_WM_DIAGRAM_VIRTUALLY_FRAME" val="{&quot;height&quot;:478.6492125984252,&quot;left&quot;:44.50015748031496,&quot;top&quot;:11.95,&quot;width&quot;:832.3503937007874}"/>
</p:tagLst>
</file>

<file path=ppt/tags/tag69.xml><?xml version="1.0" encoding="utf-8"?>
<p:tagLst xmlns:p="http://schemas.openxmlformats.org/presentationml/2006/main">
  <p:tag name="KSO_WM_DIAGRAM_VIRTUALLY_FRAME" val="{&quot;height&quot;:478.6492125984252,&quot;left&quot;:44.50015748031496,&quot;top&quot;:11.95,&quot;width&quot;:832.3503937007874}"/>
</p:tagLst>
</file>

<file path=ppt/tags/tag7.xml><?xml version="1.0" encoding="utf-8"?>
<p:tagLst xmlns:p="http://schemas.openxmlformats.org/presentationml/2006/main">
  <p:tag name="KSO_WM_DIAGRAM_VIRTUALLY_FRAME" val="{&quot;height&quot;:427.6376377952756,&quot;left&quot;:102.35866141732284,&quot;top&quot;:0,&quot;width&quot;:754.303464566929}"/>
</p:tagLst>
</file>

<file path=ppt/tags/tag70.xml><?xml version="1.0" encoding="utf-8"?>
<p:tagLst xmlns:p="http://schemas.openxmlformats.org/presentationml/2006/main">
  <p:tag name="KSO_WM_DIAGRAM_VIRTUALLY_FRAME" val="{&quot;height&quot;:478.6492125984252,&quot;left&quot;:44.50015748031496,&quot;top&quot;:11.95,&quot;width&quot;:832.3503937007874}"/>
</p:tagLst>
</file>

<file path=ppt/tags/tag71.xml><?xml version="1.0" encoding="utf-8"?>
<p:tagLst xmlns:p="http://schemas.openxmlformats.org/presentationml/2006/main">
  <p:tag name="KSO_WM_DIAGRAM_VIRTUALLY_FRAME" val="{&quot;height&quot;:478.6492125984252,&quot;left&quot;:44.50015748031496,&quot;top&quot;:11.95,&quot;width&quot;:832.3503937007874}"/>
</p:tagLst>
</file>

<file path=ppt/tags/tag72.xml><?xml version="1.0" encoding="utf-8"?>
<p:tagLst xmlns:p="http://schemas.openxmlformats.org/presentationml/2006/main">
  <p:tag name="KSO_WM_DIAGRAM_VIRTUALLY_FRAME" val="{&quot;height&quot;:478.6492125984252,&quot;left&quot;:44.50015748031496,&quot;top&quot;:11.95,&quot;width&quot;:832.3503937007874}"/>
</p:tagLst>
</file>

<file path=ppt/tags/tag73.xml><?xml version="1.0" encoding="utf-8"?>
<p:tagLst xmlns:p="http://schemas.openxmlformats.org/presentationml/2006/main">
  <p:tag name="KSO_WM_DIAGRAM_VIRTUALLY_FRAME" val="{&quot;height&quot;:478.6492125984252,&quot;left&quot;:44.50015748031496,&quot;top&quot;:11.95,&quot;width&quot;:832.3503937007874}"/>
</p:tagLst>
</file>

<file path=ppt/tags/tag74.xml><?xml version="1.0" encoding="utf-8"?>
<p:tagLst xmlns:p="http://schemas.openxmlformats.org/presentationml/2006/main">
  <p:tag name="KSO_WM_DIAGRAM_VIRTUALLY_FRAME" val="{&quot;height&quot;:478.6492125984252,&quot;left&quot;:44.50015748031496,&quot;top&quot;:11.95,&quot;width&quot;:832.3503937007874}"/>
</p:tagLst>
</file>

<file path=ppt/tags/tag75.xml><?xml version="1.0" encoding="utf-8"?>
<p:tagLst xmlns:p="http://schemas.openxmlformats.org/presentationml/2006/main">
  <p:tag name="KSO_WM_DIAGRAM_VIRTUALLY_FRAME" val="{&quot;height&quot;:478.6492125984252,&quot;left&quot;:44.50015748031496,&quot;top&quot;:11.95,&quot;width&quot;:832.3503937007874}"/>
</p:tagLst>
</file>

<file path=ppt/tags/tag76.xml><?xml version="1.0" encoding="utf-8"?>
<p:tagLst xmlns:p="http://schemas.openxmlformats.org/presentationml/2006/main">
  <p:tag name="KSO_WM_DIAGRAM_VIRTUALLY_FRAME" val="{&quot;height&quot;:478.6492125984252,&quot;left&quot;:44.50015748031496,&quot;top&quot;:11.95,&quot;width&quot;:832.3503937007874}"/>
</p:tagLst>
</file>

<file path=ppt/tags/tag77.xml><?xml version="1.0" encoding="utf-8"?>
<p:tagLst xmlns:p="http://schemas.openxmlformats.org/presentationml/2006/main">
  <p:tag name="KSO_WM_DIAGRAM_VIRTUALLY_FRAME" val="{&quot;height&quot;:478.6492125984252,&quot;left&quot;:44.50015748031496,&quot;top&quot;:11.95,&quot;width&quot;:832.3503937007874}"/>
</p:tagLst>
</file>

<file path=ppt/tags/tag78.xml><?xml version="1.0" encoding="utf-8"?>
<p:tagLst xmlns:p="http://schemas.openxmlformats.org/presentationml/2006/main">
  <p:tag name="KSO_WM_DIAGRAM_VIRTUALLY_FRAME" val="{&quot;height&quot;:478.6492125984252,&quot;left&quot;:44.50015748031496,&quot;top&quot;:11.95,&quot;width&quot;:832.3503937007874}"/>
</p:tagLst>
</file>

<file path=ppt/tags/tag79.xml><?xml version="1.0" encoding="utf-8"?>
<p:tagLst xmlns:p="http://schemas.openxmlformats.org/presentationml/2006/main">
  <p:tag name="KSO_WM_DIAGRAM_VIRTUALLY_FRAME" val="{&quot;height&quot;:478.6492125984252,&quot;left&quot;:44.50015748031496,&quot;top&quot;:11.95,&quot;width&quot;:832.3503937007874}"/>
</p:tagLst>
</file>

<file path=ppt/tags/tag8.xml><?xml version="1.0" encoding="utf-8"?>
<p:tagLst xmlns:p="http://schemas.openxmlformats.org/presentationml/2006/main">
  <p:tag name="KSO_WM_DIAGRAM_VIRTUALLY_FRAME" val="{&quot;height&quot;:427.6376377952756,&quot;left&quot;:102.35866141732284,&quot;top&quot;:0,&quot;width&quot;:754.303464566929}"/>
</p:tagLst>
</file>

<file path=ppt/tags/tag80.xml><?xml version="1.0" encoding="utf-8"?>
<p:tagLst xmlns:p="http://schemas.openxmlformats.org/presentationml/2006/main">
  <p:tag name="KSO_WM_DIAGRAM_VIRTUALLY_FRAME" val="{&quot;height&quot;:478.6492125984252,&quot;left&quot;:44.50015748031496,&quot;top&quot;:11.95,&quot;width&quot;:832.3503937007874}"/>
</p:tagLst>
</file>

<file path=ppt/tags/tag81.xml><?xml version="1.0" encoding="utf-8"?>
<p:tagLst xmlns:p="http://schemas.openxmlformats.org/presentationml/2006/main">
  <p:tag name="KSO_WM_DIAGRAM_VIRTUALLY_FRAME" val="{&quot;height&quot;:478.6492125984252,&quot;left&quot;:44.50015748031496,&quot;top&quot;:11.95,&quot;width&quot;:832.3503937007874}"/>
</p:tagLst>
</file>

<file path=ppt/tags/tag9.xml><?xml version="1.0" encoding="utf-8"?>
<p:tagLst xmlns:p="http://schemas.openxmlformats.org/presentationml/2006/main">
  <p:tag name="KSO_WM_DIAGRAM_VIRTUALLY_FRAME" val="{&quot;height&quot;:427.6376377952756,&quot;left&quot;:102.35866141732284,&quot;top&quot;:0,&quot;width&quot;:754.303464566929}"/>
</p:tagLst>
</file>

<file path=ppt/theme/theme1.xml><?xml version="1.0" encoding="utf-8"?>
<a:theme xmlns:a="http://schemas.openxmlformats.org/drawingml/2006/main" name="基本版式">
  <a:themeElements>
    <a:clrScheme name="自定义 1">
      <a:dk1>
        <a:sysClr val="windowText" lastClr="000000"/>
      </a:dk1>
      <a:lt1>
        <a:srgbClr val="FFFFFF"/>
      </a:lt1>
      <a:dk2>
        <a:srgbClr val="323232"/>
      </a:dk2>
      <a:lt2>
        <a:srgbClr val="929292"/>
      </a:lt2>
      <a:accent1>
        <a:srgbClr val="5E7DAB"/>
      </a:accent1>
      <a:accent2>
        <a:srgbClr val="255D8F"/>
      </a:accent2>
      <a:accent3>
        <a:srgbClr val="DF7575"/>
      </a:accent3>
      <a:accent4>
        <a:srgbClr val="E9AE43"/>
      </a:accent4>
      <a:accent5>
        <a:srgbClr val="7CB141"/>
      </a:accent5>
      <a:accent6>
        <a:srgbClr val="BA7C9B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版权与说明">
  <a:themeElements>
    <a:clrScheme name="标准配色（勿删）">
      <a:dk1>
        <a:sysClr val="windowText" lastClr="000000"/>
      </a:dk1>
      <a:lt1>
        <a:srgbClr val="FFFFFF"/>
      </a:lt1>
      <a:dk2>
        <a:srgbClr val="262626"/>
      </a:dk2>
      <a:lt2>
        <a:srgbClr val="BEBEBE"/>
      </a:lt2>
      <a:accent1>
        <a:srgbClr val="27467D"/>
      </a:accent1>
      <a:accent2>
        <a:srgbClr val="5B9BD5"/>
      </a:accent2>
      <a:accent3>
        <a:srgbClr val="B72B2B"/>
      </a:accent3>
      <a:accent4>
        <a:srgbClr val="FFC000"/>
      </a:accent4>
      <a:accent5>
        <a:srgbClr val="42BDC0"/>
      </a:accent5>
      <a:accent6>
        <a:srgbClr val="7CB141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3766</Words>
  <Application>WPS 演示</Application>
  <PresentationFormat>宽屏</PresentationFormat>
  <Paragraphs>270</Paragraphs>
  <Slides>18</Slides>
  <Notes>14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18</vt:i4>
      </vt:variant>
    </vt:vector>
  </HeadingPairs>
  <TitlesOfParts>
    <vt:vector size="30" baseType="lpstr">
      <vt:lpstr>Arial</vt:lpstr>
      <vt:lpstr>宋体</vt:lpstr>
      <vt:lpstr>Wingdings</vt:lpstr>
      <vt:lpstr>微软雅黑</vt:lpstr>
      <vt:lpstr>Open Sans</vt:lpstr>
      <vt:lpstr>Segoe Print</vt:lpstr>
      <vt:lpstr>Arial Black</vt:lpstr>
      <vt:lpstr>Arial Unicode MS</vt:lpstr>
      <vt:lpstr>等线</vt:lpstr>
      <vt:lpstr>Calibri</vt:lpstr>
      <vt:lpstr>基本版式</vt:lpstr>
      <vt:lpstr>版权与说明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 用户</dc:creator>
  <cp:lastModifiedBy>微笑</cp:lastModifiedBy>
  <cp:revision>170</cp:revision>
  <dcterms:created xsi:type="dcterms:W3CDTF">2014-12-24T03:19:00Z</dcterms:created>
  <dcterms:modified xsi:type="dcterms:W3CDTF">2025-12-17T03:23:22Z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KSOTemplateUUID">
    <vt:lpwstr>v1.0_mb_Lywlzfa8iVQh8lI8JBGwFg==</vt:lpwstr>
  </property>
  <property fmtid="{D5CDD505-2E9C-101B-9397-08002B2CF9AE}" pid="4" name="ICV">
    <vt:lpwstr>C3D753D479EB48C182058574E444EFAC_13</vt:lpwstr>
  </property>
</Properties>
</file>