
<file path=[Content_Types].xml><?xml version="1.0" encoding="utf-8"?>
<Types xmlns="http://schemas.openxmlformats.org/package/2006/content-types">
  <Default Extension="wav" ContentType="audio/x-wav"/>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40"/>
  </p:handoutMasterIdLst>
  <p:sldIdLst>
    <p:sldId id="256" r:id="rId3"/>
    <p:sldId id="257" r:id="rId4"/>
    <p:sldId id="258" r:id="rId5"/>
    <p:sldId id="260" r:id="rId6"/>
    <p:sldId id="262" r:id="rId7"/>
    <p:sldId id="263" r:id="rId8"/>
    <p:sldId id="282" r:id="rId9"/>
    <p:sldId id="317" r:id="rId10"/>
    <p:sldId id="264" r:id="rId11"/>
    <p:sldId id="265" r:id="rId12"/>
    <p:sldId id="283" r:id="rId13"/>
    <p:sldId id="266" r:id="rId14"/>
    <p:sldId id="267" r:id="rId15"/>
    <p:sldId id="268" r:id="rId16"/>
    <p:sldId id="307" r:id="rId17"/>
    <p:sldId id="269" r:id="rId18"/>
    <p:sldId id="270" r:id="rId19"/>
    <p:sldId id="289" r:id="rId20"/>
    <p:sldId id="290" r:id="rId21"/>
    <p:sldId id="284" r:id="rId22"/>
    <p:sldId id="271" r:id="rId23"/>
    <p:sldId id="308" r:id="rId24"/>
    <p:sldId id="272" r:id="rId25"/>
    <p:sldId id="285" r:id="rId26"/>
    <p:sldId id="286" r:id="rId27"/>
    <p:sldId id="273" r:id="rId28"/>
    <p:sldId id="274" r:id="rId29"/>
    <p:sldId id="291" r:id="rId30"/>
    <p:sldId id="316" r:id="rId31"/>
    <p:sldId id="292" r:id="rId32"/>
    <p:sldId id="275" r:id="rId33"/>
    <p:sldId id="276" r:id="rId34"/>
    <p:sldId id="277" r:id="rId35"/>
    <p:sldId id="278" r:id="rId36"/>
    <p:sldId id="279" r:id="rId37"/>
    <p:sldId id="309" r:id="rId38"/>
    <p:sldId id="280" r:id="rId39"/>
  </p:sldIdLst>
  <p:sldSz cx="9144000" cy="6858000" type="screen4x3"/>
  <p:notesSz cx="6858000" cy="9144000"/>
  <p:custDataLst>
    <p:tags r:id="rId44"/>
  </p:custDataLst>
  <p:defaultTextStyle>
    <a:defPPr>
      <a:defRPr lang="zh-CN"/>
    </a:defPPr>
    <a:lvl1pPr marL="0" lvl="0"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sz="32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Tx/>
      <a:buNone/>
      <a:defRPr sz="32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sz="32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Tx/>
      <a:buNone/>
      <a:defRPr sz="32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Tx/>
      <a:buNone/>
      <a:defRPr sz="32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Tx/>
      <a:buNone/>
      <a:defRPr sz="32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Tx/>
      <a:buNone/>
      <a:defRPr sz="32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Tx/>
      <a:buNone/>
      <a:defRPr sz="3200"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2FDB2607-1784-4EEB-B798-7EB5836EED8A}">
        <p14:showMediaCtrls xmlns:p14="http://schemas.microsoft.com/office/powerpoint/2010/main" val="1"/>
      </p:ext>
    </p:extLst>
  </p:showPr>
  <p:clrMru>
    <a:srgbClr val="FF0000"/>
    <a:srgbClr val="0000FF"/>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5" d="100"/>
          <a:sy n="75" d="100"/>
        </p:scale>
        <p:origin x="-1236" y="-96"/>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0"/>
    </p:cViewPr>
  </p:sorter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4" Type="http://schemas.openxmlformats.org/officeDocument/2006/relationships/tags" Target="tags/tag1.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handoutMaster" Target="handoutMasters/handoutMaster1.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grpSp>
        <p:nvGrpSpPr>
          <p:cNvPr id="2050" name="组合 2049"/>
          <p:cNvGrpSpPr>
            <a:grpSpLocks noChangeAspect="1"/>
          </p:cNvGrpSpPr>
          <p:nvPr/>
        </p:nvGrpSpPr>
        <p:grpSpPr>
          <a:xfrm>
            <a:off x="0" y="0"/>
            <a:ext cx="9144000" cy="6858000"/>
            <a:chOff x="0" y="0"/>
            <a:chExt cx="5760" cy="4320"/>
          </a:xfrm>
        </p:grpSpPr>
        <p:pic>
          <p:nvPicPr>
            <p:cNvPr id="2051" name="图片 2050" descr="R02"/>
            <p:cNvPicPr>
              <a:picLocks noChangeAspect="1"/>
            </p:cNvPicPr>
            <p:nvPr/>
          </p:nvPicPr>
          <p:blipFill>
            <a:blip r:embed="rId2"/>
            <a:stretch>
              <a:fillRect/>
            </a:stretch>
          </p:blipFill>
          <p:spPr>
            <a:xfrm>
              <a:off x="1056" y="3006"/>
              <a:ext cx="4704" cy="1314"/>
            </a:xfrm>
            <a:prstGeom prst="rect">
              <a:avLst/>
            </a:prstGeom>
            <a:noFill/>
            <a:ln w="9525">
              <a:noFill/>
            </a:ln>
          </p:spPr>
        </p:pic>
        <p:pic>
          <p:nvPicPr>
            <p:cNvPr id="2052" name="图片 2051" descr="R04"/>
            <p:cNvPicPr>
              <a:picLocks noChangeAspect="1"/>
            </p:cNvPicPr>
            <p:nvPr/>
          </p:nvPicPr>
          <p:blipFill>
            <a:blip r:embed="rId3"/>
            <a:stretch>
              <a:fillRect/>
            </a:stretch>
          </p:blipFill>
          <p:spPr>
            <a:xfrm>
              <a:off x="0" y="0"/>
              <a:ext cx="1062" cy="4320"/>
            </a:xfrm>
            <a:prstGeom prst="rect">
              <a:avLst/>
            </a:prstGeom>
            <a:noFill/>
            <a:ln w="9525">
              <a:noFill/>
            </a:ln>
          </p:spPr>
        </p:pic>
        <p:pic>
          <p:nvPicPr>
            <p:cNvPr id="2053" name="图片 2052" descr="R01"/>
            <p:cNvPicPr>
              <a:picLocks noChangeAspect="1"/>
            </p:cNvPicPr>
            <p:nvPr/>
          </p:nvPicPr>
          <p:blipFill>
            <a:blip r:embed="rId4">
              <a:clrChange>
                <a:clrFrom>
                  <a:srgbClr val="FFFFFF"/>
                </a:clrFrom>
                <a:clrTo>
                  <a:srgbClr val="FFFFFF">
                    <a:alpha val="0"/>
                  </a:srgbClr>
                </a:clrTo>
              </a:clrChange>
            </a:blip>
            <a:stretch>
              <a:fillRect/>
            </a:stretch>
          </p:blipFill>
          <p:spPr>
            <a:xfrm>
              <a:off x="192" y="864"/>
              <a:ext cx="5376" cy="2376"/>
            </a:xfrm>
            <a:prstGeom prst="rect">
              <a:avLst/>
            </a:prstGeom>
            <a:noFill/>
            <a:ln w="9525">
              <a:noFill/>
            </a:ln>
          </p:spPr>
        </p:pic>
      </p:grpSp>
      <p:sp>
        <p:nvSpPr>
          <p:cNvPr id="2054" name="标题 2053"/>
          <p:cNvSpPr/>
          <p:nvPr>
            <p:ph type="ctrTitle" sz="quarter"/>
          </p:nvPr>
        </p:nvSpPr>
        <p:spPr>
          <a:xfrm>
            <a:off x="685800" y="2286000"/>
            <a:ext cx="7772400" cy="1143000"/>
          </a:xfrm>
          <a:prstGeom prst="rect">
            <a:avLst/>
          </a:prstGeom>
          <a:noFill/>
          <a:ln w="9525">
            <a:noFill/>
          </a:ln>
        </p:spPr>
        <p:txBody>
          <a:bodyPr anchor="ctr"/>
          <a:lstStyle>
            <a:lvl1pPr lvl="0">
              <a:defRPr>
                <a:solidFill>
                  <a:schemeClr val="tx1"/>
                </a:solidFill>
              </a:defRPr>
            </a:lvl1pPr>
          </a:lstStyle>
          <a:p>
            <a:pPr lvl="0" fontAlgn="base"/>
            <a:r>
              <a:rPr lang="zh-CN" altLang="en-US" strike="noStrike" noProof="1"/>
              <a:t>单击此处编辑母版标题样式</a:t>
            </a:r>
            <a:endParaRPr lang="zh-CN" altLang="en-US" strike="noStrike" noProof="1"/>
          </a:p>
        </p:txBody>
      </p:sp>
      <p:sp>
        <p:nvSpPr>
          <p:cNvPr id="2055" name="副标题 2054"/>
          <p:cNvSpPr/>
          <p:nvPr>
            <p:ph type="subTitle" sz="quarter" idx="1"/>
          </p:nvPr>
        </p:nvSpPr>
        <p:spPr>
          <a:xfrm>
            <a:off x="1371600" y="3886200"/>
            <a:ext cx="6400800" cy="175260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fontAlgn="base"/>
            <a:r>
              <a:rPr lang="zh-CN" altLang="en-US" strike="noStrike" noProof="1"/>
              <a:t>单击此处编辑母版副标题样式</a:t>
            </a:r>
            <a:endParaRPr lang="zh-CN" altLang="en-US" strike="noStrike" noProof="1"/>
          </a:p>
        </p:txBody>
      </p:sp>
      <p:sp>
        <p:nvSpPr>
          <p:cNvPr id="2056" name="日期占位符 2055"/>
          <p:cNvSpPr/>
          <p:nvPr>
            <p:ph type="dt" sz="quarter" idx="2"/>
          </p:nvPr>
        </p:nvSpPr>
        <p:spPr>
          <a:xfrm>
            <a:off x="457200" y="6245225"/>
            <a:ext cx="2133600" cy="476250"/>
          </a:xfrm>
          <a:prstGeom prst="rect">
            <a:avLst/>
          </a:prstGeom>
          <a:noFill/>
          <a:ln w="9525">
            <a:noFill/>
          </a:ln>
        </p:spPr>
        <p:txBody>
          <a:bodyPr anchor="t"/>
          <a:p>
            <a:pPr lvl="0" fontAlgn="base"/>
            <a:fld id="{BB962C8B-B14F-4D97-AF65-F5344CB8AC3E}" type="datetime1">
              <a:rPr lang="zh-CN" altLang="en-US" sz="1400" strike="noStrike" noProof="1" dirty="0">
                <a:latin typeface="Times New Roman" panose="02020603050405020304" pitchFamily="18" charset="0"/>
                <a:ea typeface="宋体" panose="02010600030101010101" pitchFamily="2" charset="-122"/>
                <a:cs typeface="+mn-ea"/>
              </a:rPr>
            </a:fld>
            <a:endParaRPr lang="zh-CN" altLang="en-US" sz="1400" strike="noStrike" noProof="1" dirty="0">
              <a:latin typeface="Times New Roman" panose="02020603050405020304" pitchFamily="18" charset="0"/>
            </a:endParaRPr>
          </a:p>
        </p:txBody>
      </p:sp>
      <p:sp>
        <p:nvSpPr>
          <p:cNvPr id="2057" name="页脚占位符 2056"/>
          <p:cNvSpPr/>
          <p:nvPr>
            <p:ph type="ftr" sz="quarter" idx="3"/>
          </p:nvPr>
        </p:nvSpPr>
        <p:spPr>
          <a:xfrm>
            <a:off x="3124200" y="6245225"/>
            <a:ext cx="2895600" cy="476250"/>
          </a:xfrm>
          <a:prstGeom prst="rect">
            <a:avLst/>
          </a:prstGeom>
          <a:noFill/>
          <a:ln w="9525">
            <a:noFill/>
          </a:ln>
        </p:spPr>
        <p:txBody>
          <a:bodyPr anchor="t"/>
          <a:p>
            <a:pPr lvl="0" algn="ctr" fontAlgn="base"/>
            <a:endParaRPr lang="zh-CN" altLang="en-US" sz="1400" strike="noStrike" noProof="1" dirty="0">
              <a:latin typeface="Times New Roman" panose="02020603050405020304" pitchFamily="18" charset="0"/>
            </a:endParaRPr>
          </a:p>
        </p:txBody>
      </p:sp>
      <p:sp>
        <p:nvSpPr>
          <p:cNvPr id="2058" name="灯片编号占位符 2057"/>
          <p:cNvSpPr/>
          <p:nvPr>
            <p:ph type="sldNum" sz="quarter" idx="4"/>
          </p:nvPr>
        </p:nvSpPr>
        <p:spPr>
          <a:xfrm>
            <a:off x="6553200" y="6245225"/>
            <a:ext cx="2133600" cy="476250"/>
          </a:xfrm>
          <a:prstGeom prst="rect">
            <a:avLst/>
          </a:prstGeom>
          <a:noFill/>
          <a:ln w="9525">
            <a:noFill/>
          </a:ln>
        </p:spPr>
        <p:txBody>
          <a:bodyPr anchor="t"/>
          <a:p>
            <a:pPr lvl="0" algn="r" fontAlgn="base"/>
            <a:fld id="{9A0DB2DC-4C9A-4742-B13C-FB6460FD3503}" type="slidenum">
              <a:rPr lang="zh-CN" altLang="en-US" sz="1400" strike="noStrike" noProof="1" dirty="0">
                <a:latin typeface="Times New Roman" panose="02020603050405020304" pitchFamily="18" charset="0"/>
                <a:ea typeface="宋体" panose="02010600030101010101" pitchFamily="2" charset="-122"/>
                <a:cs typeface="+mn-ea"/>
              </a:rPr>
            </a:fld>
            <a:endParaRPr lang="zh-CN" altLang="en-US" sz="1400" strike="noStrike" noProof="1" dirty="0">
              <a:latin typeface="Times New Roman" panose="02020603050405020304" pitchFamily="18" charset="0"/>
            </a:endParaRPr>
          </a:p>
        </p:txBody>
      </p:sp>
    </p:spTree>
  </p:cSld>
  <p:clrMapOvr>
    <a:masterClrMapping/>
  </p:clrMapOvr>
  <p:transition spd="slow">
    <p:randomBar dir="vert"/>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0350" y="381000"/>
            <a:ext cx="2000250" cy="6096000"/>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381000"/>
            <a:ext cx="5884793" cy="6096000"/>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2514600" y="381000"/>
            <a:ext cx="2987040" cy="60960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5623560" y="381000"/>
            <a:ext cx="2987040" cy="60960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图片 1025" descr="R02"/>
          <p:cNvPicPr>
            <a:picLocks noChangeAspect="1"/>
          </p:cNvPicPr>
          <p:nvPr/>
        </p:nvPicPr>
        <p:blipFill>
          <a:blip r:embed="rId12"/>
          <a:stretch>
            <a:fillRect/>
          </a:stretch>
        </p:blipFill>
        <p:spPr>
          <a:xfrm>
            <a:off x="0" y="4303713"/>
            <a:ext cx="9144000" cy="2554287"/>
          </a:xfrm>
          <a:prstGeom prst="rect">
            <a:avLst/>
          </a:prstGeom>
          <a:noFill/>
          <a:ln w="9525">
            <a:noFill/>
          </a:ln>
        </p:spPr>
      </p:pic>
      <p:pic>
        <p:nvPicPr>
          <p:cNvPr id="1027" name="图片 1026" descr="R04"/>
          <p:cNvPicPr>
            <a:picLocks noChangeAspect="1"/>
          </p:cNvPicPr>
          <p:nvPr/>
        </p:nvPicPr>
        <p:blipFill>
          <a:blip r:embed="rId13"/>
          <a:stretch>
            <a:fillRect/>
          </a:stretch>
        </p:blipFill>
        <p:spPr>
          <a:xfrm>
            <a:off x="609600" y="0"/>
            <a:ext cx="1685925" cy="6858000"/>
          </a:xfrm>
          <a:prstGeom prst="rect">
            <a:avLst/>
          </a:prstGeom>
          <a:noFill/>
          <a:ln w="9525">
            <a:noFill/>
          </a:ln>
        </p:spPr>
      </p:pic>
      <p:sp>
        <p:nvSpPr>
          <p:cNvPr id="1028" name="标题 1027"/>
          <p:cNvSpPr/>
          <p:nvPr>
            <p:ph type="title"/>
          </p:nvPr>
        </p:nvSpPr>
        <p:spPr>
          <a:xfrm>
            <a:off x="609600" y="381000"/>
            <a:ext cx="1371600" cy="6096000"/>
          </a:xfrm>
          <a:prstGeom prst="rect">
            <a:avLst/>
          </a:prstGeom>
          <a:noFill/>
          <a:ln w="9525">
            <a:noFill/>
          </a:ln>
        </p:spPr>
        <p:txBody>
          <a:bodyPr anchor="ctr"/>
          <a:p>
            <a:pPr lvl="0" fontAlgn="base"/>
            <a:r>
              <a:rPr lang="zh-CN" altLang="en-US" strike="noStrike" noProof="1"/>
              <a:t>单击此处编辑母版标题样式</a:t>
            </a:r>
            <a:endParaRPr lang="zh-CN" altLang="en-US" strike="noStrike" noProof="1"/>
          </a:p>
        </p:txBody>
      </p:sp>
      <p:sp>
        <p:nvSpPr>
          <p:cNvPr id="1029" name="文本占位符 1028"/>
          <p:cNvSpPr/>
          <p:nvPr>
            <p:ph type="body"/>
          </p:nvPr>
        </p:nvSpPr>
        <p:spPr>
          <a:xfrm>
            <a:off x="2514600" y="381000"/>
            <a:ext cx="6096000" cy="6096000"/>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Bar dir="vert"/>
  </p:transition>
  <p:hf sldNum="0" hdr="0" ftr="0" dt="0"/>
  <p:txStyles>
    <p:titleStyle>
      <a:lvl1pPr marL="0" lvl="0" indent="0" algn="ctr" defTabSz="914400" eaLnBrk="1" fontAlgn="base" latinLnBrk="0" hangingPunct="1">
        <a:lnSpc>
          <a:spcPct val="100000"/>
        </a:lnSpc>
        <a:spcBef>
          <a:spcPct val="0"/>
        </a:spcBef>
        <a:spcAft>
          <a:spcPct val="0"/>
        </a:spcAft>
        <a:buNone/>
        <a:defRPr sz="4000" b="0" i="0" u="none" kern="1200" baseline="0">
          <a:solidFill>
            <a:schemeClr val="bg1"/>
          </a:solidFill>
          <a:effectLst>
            <a:outerShdw blurRad="38100" dist="38100" dir="2700000">
              <a:srgbClr val="C0C0C0"/>
            </a:outerShdw>
          </a:effectLst>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z"/>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l"/>
        <a:defRPr sz="22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rgbClr val="FF3300"/>
        </a:buClr>
        <a:buSzPct val="70000"/>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32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hyperlink" Target="http://image.baidu.com/i?ct=503316480&amp;z=0&amp;tn=baiduimagedetail&amp;word=%C2%E9%D5%EE%D5%B3%C4%A4%B0%DF&amp;in=18719&amp;cl=2&amp;cm=1&amp;sc=0&amp;lm=-1&amp;pn=0&amp;rn=1&amp;di=2255892324&amp;ln=1"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标题 3073"/>
          <p:cNvSpPr/>
          <p:nvPr>
            <p:ph type="ctrTitle" sz="quarter"/>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5400" b="1" i="0" u="none" strike="noStrike" kern="1200" cap="none" spc="0" normalizeH="0" baseline="0" noProof="1">
                <a:solidFill>
                  <a:schemeClr val="tx1"/>
                </a:solidFill>
                <a:effectLst>
                  <a:outerShdw blurRad="38100" dist="38100" dir="2700000">
                    <a:srgbClr val="C0C0C0"/>
                  </a:outerShdw>
                </a:effectLst>
                <a:latin typeface="Times New Roman" panose="02020603050405020304" pitchFamily="18" charset="0"/>
                <a:ea typeface="宋体" panose="02010600030101010101" pitchFamily="2" charset="-122"/>
                <a:cs typeface="+mj-cs"/>
              </a:rPr>
              <a:t>麻疹</a:t>
            </a:r>
            <a:r>
              <a:rPr kumimoji="0" lang="en-US" altLang="zh-CN" sz="5400" b="1" i="0" u="none" strike="noStrike" kern="1200" cap="none" spc="0" normalizeH="0" baseline="0" noProof="1">
                <a:solidFill>
                  <a:schemeClr val="tx1"/>
                </a:solidFill>
                <a:effectLst>
                  <a:outerShdw blurRad="38100" dist="38100" dir="2700000">
                    <a:srgbClr val="C0C0C0"/>
                  </a:outerShdw>
                </a:effectLst>
                <a:latin typeface="Times New Roman" panose="02020603050405020304" pitchFamily="18" charset="0"/>
                <a:ea typeface="宋体" panose="02010600030101010101" pitchFamily="2" charset="-122"/>
                <a:cs typeface="+mj-cs"/>
              </a:rPr>
              <a:t>(measles)</a:t>
            </a:r>
            <a:endParaRPr kumimoji="0" lang="en-US" altLang="zh-CN" sz="5400" b="1" i="0" u="none" strike="noStrike" kern="1200" cap="none" spc="0" normalizeH="0" baseline="0" noProof="1">
              <a:solidFill>
                <a:schemeClr val="tx1"/>
              </a:solidFill>
              <a:effectLst>
                <a:outerShdw blurRad="38100" dist="38100" dir="2700000">
                  <a:srgbClr val="C0C0C0"/>
                </a:outerShdw>
              </a:effectLst>
              <a:latin typeface="Times New Roman" panose="02020603050405020304" pitchFamily="18" charset="0"/>
              <a:ea typeface="宋体" panose="02010600030101010101" pitchFamily="2" charset="-122"/>
              <a:cs typeface="+mj-cs"/>
            </a:endParaRPr>
          </a:p>
        </p:txBody>
      </p:sp>
      <p:sp>
        <p:nvSpPr>
          <p:cNvPr id="4098" name="副标题 3074"/>
          <p:cNvSpPr/>
          <p:nvPr>
            <p:ph type="subTitle" sz="quarter" idx="1"/>
          </p:nvPr>
        </p:nvSpPr>
        <p:spPr>
          <a:xfrm>
            <a:off x="1371600" y="4267200"/>
            <a:ext cx="6400800" cy="1752600"/>
          </a:xfrm>
        </p:spPr>
        <p:txBody>
          <a:bodyPr anchor="t" anchorCtr="0"/>
          <a:p>
            <a:pPr defTabSz="914400">
              <a:buClr>
                <a:srgbClr val="FF3300"/>
              </a:buClr>
              <a:buSzPct val="70000"/>
            </a:pPr>
            <a:r>
              <a:rPr lang="zh-CN" altLang="zh-CN" b="1" kern="1200" baseline="0">
                <a:latin typeface="+mn-lt"/>
                <a:ea typeface="+mn-ea"/>
                <a:cs typeface="+mn-cs"/>
              </a:rPr>
              <a:t>玉贤街</a:t>
            </a:r>
            <a:r>
              <a:rPr lang="zh-CN" altLang="zh-CN" b="1" kern="1200" baseline="0">
                <a:latin typeface="+mn-lt"/>
                <a:ea typeface="+mn-ea"/>
                <a:cs typeface="+mn-cs"/>
              </a:rPr>
              <a:t>道卫生院</a:t>
            </a:r>
            <a:endParaRPr lang="zh-CN" altLang="zh-CN" b="1" kern="1200" baseline="0">
              <a:latin typeface="+mn-lt"/>
              <a:ea typeface="+mn-ea"/>
              <a:cs typeface="+mn-cs"/>
            </a:endParaRPr>
          </a:p>
          <a:p>
            <a:pPr defTabSz="914400">
              <a:buClr>
                <a:srgbClr val="FF3300"/>
              </a:buClr>
              <a:buSzPct val="70000"/>
            </a:pPr>
            <a:r>
              <a:rPr lang="en-US" altLang="zh-CN" b="1" kern="1200" baseline="0">
                <a:latin typeface="+mn-lt"/>
                <a:ea typeface="+mn-ea"/>
                <a:cs typeface="+mn-cs"/>
              </a:rPr>
              <a:t>2025</a:t>
            </a:r>
            <a:r>
              <a:rPr lang="zh-CN" altLang="en-US" b="1" kern="1200" baseline="0">
                <a:latin typeface="+mn-lt"/>
                <a:ea typeface="+mn-ea"/>
                <a:cs typeface="+mn-cs"/>
              </a:rPr>
              <a:t>年</a:t>
            </a:r>
            <a:endParaRPr lang="zh-CN" altLang="en-US" b="1" kern="1200" baseline="0">
              <a:latin typeface="+mn-lt"/>
              <a:ea typeface="+mn-ea"/>
              <a:cs typeface="+mn-cs"/>
            </a:endParaRPr>
          </a:p>
        </p:txBody>
      </p:sp>
    </p:spTree>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标题 1228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发</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机</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制</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3314" name="文本占位符 12290"/>
          <p:cNvSpPr/>
          <p:nvPr>
            <p:ph idx="1"/>
          </p:nvPr>
        </p:nvSpPr>
        <p:spPr/>
        <p:txBody>
          <a:bodyPr anchor="t" anchorCtr="0"/>
          <a:p>
            <a:pPr algn="just"/>
            <a:endParaRPr lang="zh-CN" altLang="en-US" sz="3600" b="1"/>
          </a:p>
          <a:p>
            <a:pPr algn="just"/>
            <a:r>
              <a:rPr lang="zh-CN" altLang="en-US" sz="3600" b="1"/>
              <a:t>目前认为麻疹发病机制是</a:t>
            </a:r>
            <a:endParaRPr lang="zh-CN" altLang="en-US" sz="3600" b="1"/>
          </a:p>
          <a:p>
            <a:pPr algn="just">
              <a:buNone/>
            </a:pPr>
            <a:r>
              <a:rPr lang="zh-CN" altLang="en-US" sz="3600" b="1"/>
              <a:t>                </a:t>
            </a:r>
            <a:endParaRPr lang="zh-CN" altLang="en-US" sz="3600" b="1"/>
          </a:p>
          <a:p>
            <a:pPr lvl="1" algn="just"/>
            <a:r>
              <a:rPr lang="zh-CN" altLang="en-US" sz="3200" b="1"/>
              <a:t>一种是麻疹病毒侵入细胞直接引起细胞</a:t>
            </a:r>
            <a:r>
              <a:rPr lang="zh-CN" altLang="en-US" sz="3200" b="1" dirty="0"/>
              <a:t>病变</a:t>
            </a:r>
            <a:endParaRPr lang="zh-CN" altLang="en-US" sz="3200" b="1" dirty="0"/>
          </a:p>
          <a:p>
            <a:pPr lvl="1" algn="just"/>
            <a:endParaRPr lang="zh-CN" altLang="en-US" sz="3200" b="1"/>
          </a:p>
          <a:p>
            <a:pPr lvl="1" algn="just"/>
            <a:r>
              <a:rPr lang="zh-CN" altLang="en-US" sz="3200" b="1"/>
              <a:t>一种全身性迟发型超敏性细胞免疫反应。</a:t>
            </a:r>
            <a:endParaRPr lang="zh-CN" altLang="en-US" sz="3200" b="1"/>
          </a:p>
          <a:p>
            <a:pPr lvl="1" algn="just"/>
            <a:endParaRPr lang="zh-CN" altLang="en-US" sz="3200"/>
          </a:p>
          <a:p>
            <a:endParaRPr lang="zh-CN" altLang="en-US"/>
          </a:p>
        </p:txBody>
      </p:sp>
    </p:spTree>
  </p:cSld>
  <p:clrMapOvr>
    <a:masterClrMapping/>
  </p:clrMapOvr>
  <p:transition spd="med">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标题 3072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发</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病</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机</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制</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14338" name="文本占位符 30722"/>
          <p:cNvSpPr/>
          <p:nvPr>
            <p:ph idx="1"/>
          </p:nvPr>
        </p:nvSpPr>
        <p:spPr/>
        <p:txBody>
          <a:bodyPr anchor="t" anchorCtr="0"/>
          <a:p>
            <a:r>
              <a:rPr lang="zh-CN" altLang="en-US" b="1" dirty="0"/>
              <a:t>全身皮肤、粘膜的毛细血管内皮细胞被病毒感染。</a:t>
            </a:r>
            <a:endParaRPr lang="zh-CN" altLang="en-US" b="1" dirty="0"/>
          </a:p>
          <a:p>
            <a:r>
              <a:rPr lang="zh-CN" altLang="en-US" b="1" dirty="0"/>
              <a:t>致敏的淋巴细胞与被病毒感染的组织细胞相互作用，引起迟发型超敏性细胞免疫反应。</a:t>
            </a:r>
            <a:endParaRPr lang="zh-CN" altLang="en-US" b="1" dirty="0"/>
          </a:p>
          <a:p>
            <a:r>
              <a:rPr lang="zh-CN" altLang="en-US" b="1" dirty="0"/>
              <a:t>纤维素样坏死、单核细胞侵润、血管炎→皮疹、口腔粘膜斑、全身中毒反应。</a:t>
            </a:r>
            <a:endParaRPr lang="zh-CN" altLang="en-US" b="1" dirty="0"/>
          </a:p>
          <a:p>
            <a:r>
              <a:rPr lang="zh-CN" altLang="en-US" b="1" dirty="0"/>
              <a:t>色素沉着、脱屑：崩解的红细胞和血浆渗出血管外，表皮细胞坏死和退行性病变形成皮屑。</a:t>
            </a:r>
            <a:endParaRPr lang="zh-CN" altLang="en-US" b="1" dirty="0"/>
          </a:p>
        </p:txBody>
      </p:sp>
    </p:spTree>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标题 13313"/>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理</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解</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剖</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5362" name="文本占位符 13314"/>
          <p:cNvSpPr/>
          <p:nvPr>
            <p:ph idx="1"/>
          </p:nvPr>
        </p:nvSpPr>
        <p:spPr>
          <a:xfrm>
            <a:off x="2286000" y="381000"/>
            <a:ext cx="6096000" cy="6096000"/>
          </a:xfrm>
        </p:spPr>
        <p:txBody>
          <a:bodyPr anchor="t" anchorCtr="0"/>
          <a:p>
            <a:pPr lvl="1" algn="just"/>
            <a:r>
              <a:rPr lang="zh-CN" altLang="en-US" b="1" dirty="0"/>
              <a:t>麻</a:t>
            </a:r>
            <a:r>
              <a:rPr lang="zh-CN" altLang="en-US" b="1"/>
              <a:t>疹的病理变化特征是当病毒侵袭任何组织时均出现单核细胞浸润及形成多核巨细胞</a:t>
            </a:r>
            <a:r>
              <a:rPr lang="en-US" altLang="zh-CN" b="1"/>
              <a:t>(Warthin-Finkeldey giant cells)</a:t>
            </a:r>
            <a:r>
              <a:rPr lang="zh-CN" altLang="en-US" b="1"/>
              <a:t>，后者由于致敏的淋巴细胞作用，使受病毒感染的细胞增大并融合而成。大小不一，内含数十至百余个核，核内外均有病毒集落</a:t>
            </a:r>
            <a:r>
              <a:rPr lang="en-US" altLang="zh-CN" b="1"/>
              <a:t>(</a:t>
            </a:r>
            <a:r>
              <a:rPr lang="zh-CN" altLang="en-US" b="1"/>
              <a:t>嗜酸性包涵体</a:t>
            </a:r>
            <a:r>
              <a:rPr lang="en-US" altLang="zh-CN" b="1"/>
              <a:t>)</a:t>
            </a:r>
            <a:r>
              <a:rPr lang="zh-CN" altLang="en-US" b="1" dirty="0"/>
              <a:t>。</a:t>
            </a:r>
            <a:endParaRPr lang="zh-CN" altLang="en-US" b="1" dirty="0"/>
          </a:p>
          <a:p>
            <a:pPr lvl="1" algn="just"/>
            <a:endParaRPr lang="zh-CN" altLang="en-US" b="1"/>
          </a:p>
          <a:p>
            <a:pPr lvl="1" algn="just"/>
            <a:r>
              <a:rPr lang="zh-CN" altLang="en-US" b="1"/>
              <a:t>在麻疹过程中，呼吸道病变最显著。</a:t>
            </a:r>
            <a:endParaRPr lang="zh-CN" altLang="en-US" b="1"/>
          </a:p>
        </p:txBody>
      </p:sp>
    </p:spTree>
  </p:cSld>
  <p:clrMapOvr>
    <a:masterClrMapping/>
  </p:clrMapOvr>
  <p:transition spd="slow">
    <p:diamon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标题 1433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临</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床</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表</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6386" name="文本占位符 14338"/>
          <p:cNvSpPr/>
          <p:nvPr>
            <p:ph idx="1"/>
          </p:nvPr>
        </p:nvSpPr>
        <p:spPr/>
        <p:txBody>
          <a:bodyPr anchor="t" anchorCtr="0"/>
          <a:p>
            <a:pPr algn="just"/>
            <a:r>
              <a:rPr lang="zh-CN" altLang="en-US" sz="2800" b="1"/>
              <a:t>潜伏期约</a:t>
            </a:r>
            <a:r>
              <a:rPr lang="en-US" altLang="zh-CN" sz="2800" b="1"/>
              <a:t>10</a:t>
            </a:r>
            <a:r>
              <a:rPr lang="zh-CN" altLang="en-US" sz="2800" b="1"/>
              <a:t>日</a:t>
            </a:r>
            <a:r>
              <a:rPr lang="en-US" altLang="zh-CN" sz="2800" b="1"/>
              <a:t>(6~21</a:t>
            </a:r>
            <a:r>
              <a:rPr lang="zh-CN" altLang="en-US" sz="2800" b="1" dirty="0"/>
              <a:t>日</a:t>
            </a:r>
            <a:r>
              <a:rPr lang="en-US" altLang="zh-CN" sz="2800" b="1"/>
              <a:t>)</a:t>
            </a:r>
            <a:r>
              <a:rPr lang="zh-CN" altLang="en-US" sz="2800" b="1"/>
              <a:t>，曾接受被动或主动免疫者可延至</a:t>
            </a:r>
            <a:r>
              <a:rPr lang="en-US" altLang="zh-CN" sz="2800" b="1"/>
              <a:t>3~4</a:t>
            </a:r>
            <a:r>
              <a:rPr lang="zh-CN" altLang="en-US" sz="2800" b="1"/>
              <a:t>周。</a:t>
            </a:r>
            <a:endParaRPr lang="zh-CN" altLang="en-US" sz="2800" b="1"/>
          </a:p>
          <a:p>
            <a:pPr algn="just"/>
            <a:r>
              <a:rPr lang="zh-CN" altLang="en-US" sz="2800" b="1"/>
              <a:t>（一）典型麻疹 可分为三期</a:t>
            </a:r>
            <a:r>
              <a:rPr lang="en-US" altLang="zh-CN" sz="2800" b="1"/>
              <a:t>:          </a:t>
            </a:r>
            <a:endParaRPr lang="en-US" altLang="zh-CN" sz="2800" b="1"/>
          </a:p>
          <a:p>
            <a:pPr algn="just"/>
            <a:r>
              <a:rPr lang="en-US" altLang="zh-CN" sz="2400" b="1"/>
              <a:t>1</a:t>
            </a:r>
            <a:r>
              <a:rPr lang="zh-CN" altLang="en-US" sz="2400" b="1"/>
              <a:t>、前驱期：从发热到出疹一般</a:t>
            </a:r>
            <a:r>
              <a:rPr lang="en-US" altLang="zh-CN" sz="2400" b="1"/>
              <a:t>3~4</a:t>
            </a:r>
            <a:r>
              <a:rPr lang="zh-CN" altLang="en-US" sz="2400" b="1"/>
              <a:t>日。</a:t>
            </a:r>
            <a:endParaRPr lang="zh-CN" altLang="en-US" sz="2400" b="1"/>
          </a:p>
          <a:p>
            <a:pPr lvl="2" algn="just"/>
            <a:r>
              <a:rPr lang="zh-CN" altLang="en-US" sz="2000" b="1"/>
              <a:t>发热：一般逐渐升高</a:t>
            </a:r>
            <a:endParaRPr lang="zh-CN" altLang="en-US" sz="2000" b="1"/>
          </a:p>
          <a:p>
            <a:pPr lvl="2" algn="just"/>
            <a:r>
              <a:rPr lang="zh-CN" altLang="en-US" sz="2000" b="1"/>
              <a:t>上呼吸道炎：咳嗽、喷嚏、流涕、咽部充血等卡他症状。</a:t>
            </a:r>
            <a:endParaRPr lang="zh-CN" altLang="en-US" sz="2000" b="1"/>
          </a:p>
          <a:p>
            <a:pPr lvl="2" algn="just"/>
            <a:r>
              <a:rPr lang="zh-CN" altLang="en-US" sz="2000" b="1"/>
              <a:t>眼结合膜充血、畏光、流泪、眼险浮肿。</a:t>
            </a:r>
            <a:endParaRPr lang="zh-CN" altLang="en-US" sz="2000" b="1"/>
          </a:p>
          <a:p>
            <a:pPr lvl="2" algn="just"/>
            <a:r>
              <a:rPr lang="zh-CN" altLang="en-US" sz="2000" b="1"/>
              <a:t>麻疹粘膜斑（</a:t>
            </a:r>
            <a:r>
              <a:rPr lang="en-US" altLang="zh-CN" sz="2000" b="1"/>
              <a:t>Koplik’s spots</a:t>
            </a:r>
            <a:r>
              <a:rPr lang="zh-CN" altLang="en-US" sz="2000" b="1"/>
              <a:t>），见于</a:t>
            </a:r>
            <a:r>
              <a:rPr lang="en-US" altLang="zh-CN" sz="2000" b="1"/>
              <a:t>90%</a:t>
            </a:r>
            <a:r>
              <a:rPr lang="zh-CN" altLang="en-US" sz="2000" b="1"/>
              <a:t>以上的病人</a:t>
            </a:r>
            <a:r>
              <a:rPr lang="zh-CN" altLang="en-US" sz="2000" b="1" dirty="0"/>
              <a:t>，发生在病程</a:t>
            </a:r>
            <a:r>
              <a:rPr lang="en-US" altLang="zh-CN" sz="2000" b="1"/>
              <a:t>2~3</a:t>
            </a:r>
            <a:r>
              <a:rPr lang="zh-CN" altLang="en-US" sz="2000" b="1" dirty="0"/>
              <a:t>日，具</a:t>
            </a:r>
            <a:r>
              <a:rPr lang="zh-CN" altLang="en-US" sz="2000" b="1"/>
              <a:t>早期诊断</a:t>
            </a:r>
            <a:r>
              <a:rPr lang="zh-CN" altLang="en-US" sz="2000" b="1" dirty="0"/>
              <a:t>价值，出现</a:t>
            </a:r>
            <a:r>
              <a:rPr lang="zh-CN" altLang="en-US" sz="2000" b="1"/>
              <a:t>于双</a:t>
            </a:r>
            <a:r>
              <a:rPr lang="zh-CN" altLang="en-US" sz="2000" b="1" dirty="0"/>
              <a:t>侧第二磨牙对面颊</a:t>
            </a:r>
            <a:r>
              <a:rPr lang="zh-CN" altLang="en-US" sz="2000" b="1"/>
              <a:t>粘膜上，为</a:t>
            </a:r>
            <a:r>
              <a:rPr lang="en-US" altLang="zh-CN" sz="2000" b="1"/>
              <a:t>0.5~1mm</a:t>
            </a:r>
            <a:r>
              <a:rPr lang="zh-CN" altLang="en-US" sz="2000" b="1"/>
              <a:t>针尖大小白色小点，周围有红晕，逐渐增多，互相融合，最初可只有数个，在</a:t>
            </a:r>
            <a:r>
              <a:rPr lang="en-US" altLang="zh-CN" sz="2000" b="1"/>
              <a:t>1~2</a:t>
            </a:r>
            <a:r>
              <a:rPr lang="zh-CN" altLang="en-US" sz="2000" b="1"/>
              <a:t>天内迅速增多，有时融合扩大成片，似鹅口疮，</a:t>
            </a:r>
            <a:r>
              <a:rPr lang="en-US" altLang="zh-CN" sz="2000" b="1"/>
              <a:t>2~3</a:t>
            </a:r>
            <a:r>
              <a:rPr lang="zh-CN" altLang="en-US" sz="2000" b="1"/>
              <a:t>日内消失。</a:t>
            </a:r>
            <a:endParaRPr lang="zh-CN" altLang="en-US" sz="2000" b="1"/>
          </a:p>
        </p:txBody>
      </p:sp>
    </p:spTree>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1536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临</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床</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表</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7410" name="文本占位符 15362"/>
          <p:cNvSpPr/>
          <p:nvPr>
            <p:ph idx="1"/>
          </p:nvPr>
        </p:nvSpPr>
        <p:spPr/>
        <p:txBody>
          <a:bodyPr anchor="t" anchorCtr="0"/>
          <a:p>
            <a:pPr algn="just"/>
            <a:r>
              <a:rPr lang="en-US" altLang="zh-CN" sz="2400" b="1"/>
              <a:t>2</a:t>
            </a:r>
            <a:r>
              <a:rPr lang="zh-CN" altLang="en-US" sz="2400" b="1"/>
              <a:t>、出疹期 </a:t>
            </a:r>
            <a:endParaRPr lang="zh-CN" altLang="en-US" sz="2400" b="1"/>
          </a:p>
          <a:p>
            <a:pPr lvl="1" algn="just"/>
            <a:r>
              <a:rPr lang="zh-CN" altLang="en-US" sz="2400" b="1"/>
              <a:t>时间：发热第</a:t>
            </a:r>
            <a:r>
              <a:rPr lang="en-US" altLang="zh-CN" sz="2400" b="1"/>
              <a:t>3~4</a:t>
            </a:r>
            <a:r>
              <a:rPr lang="zh-CN" altLang="en-US" sz="2400" b="1"/>
              <a:t>日。</a:t>
            </a:r>
            <a:endParaRPr lang="zh-CN" altLang="en-US" sz="2400" b="1"/>
          </a:p>
          <a:p>
            <a:pPr lvl="1" algn="just"/>
            <a:r>
              <a:rPr lang="zh-CN" altLang="en-US" sz="2400" b="1"/>
              <a:t>顺序：皮疹先见于耳后、发际，渐及额、面、颈，自上而下蔓延到胸、背、腹及四肢，最后达手掌与足底，</a:t>
            </a:r>
            <a:r>
              <a:rPr lang="en-US" altLang="zh-CN" sz="2400" b="1"/>
              <a:t>2~5</a:t>
            </a:r>
            <a:r>
              <a:rPr lang="zh-CN" altLang="en-US" sz="2400" b="1"/>
              <a:t>日出齐。</a:t>
            </a:r>
            <a:endParaRPr lang="zh-CN" altLang="en-US" sz="2400" b="1"/>
          </a:p>
          <a:p>
            <a:pPr lvl="1" algn="just"/>
            <a:r>
              <a:rPr lang="zh-CN" altLang="en-US" sz="2400" b="1"/>
              <a:t>形态：皮疹初为淡红色斑丘疹，大小不等，高出皮肤，呈充血性皮疹，压之退色，初发时稀疏，色较淡，疹间皮肤正常。</a:t>
            </a:r>
            <a:endParaRPr lang="zh-CN" altLang="en-US" sz="2400" b="1"/>
          </a:p>
          <a:p>
            <a:pPr lvl="1" algn="just"/>
            <a:r>
              <a:rPr lang="zh-CN" altLang="en-US" sz="2400" b="1"/>
              <a:t>全身中毒症状加重，精神萎靡，或烦躁不安咳嗽加重，结膜红肿，淋巴结和肝脾可轻度肿大，肺部可闻及湿啰音。出疹期约为</a:t>
            </a:r>
            <a:r>
              <a:rPr lang="en-US" altLang="zh-CN" sz="2400" b="1"/>
              <a:t>3~5</a:t>
            </a:r>
            <a:r>
              <a:rPr lang="zh-CN" altLang="en-US" sz="2400" b="1"/>
              <a:t>日。</a:t>
            </a:r>
            <a:endParaRPr lang="zh-CN" altLang="en-US" sz="2400" b="1"/>
          </a:p>
          <a:p>
            <a:pPr algn="just"/>
            <a:endParaRPr lang="zh-CN" altLang="en-US" sz="2400"/>
          </a:p>
        </p:txBody>
      </p:sp>
    </p:spTree>
  </p:cSld>
  <p:clrMapOvr>
    <a:masterClrMapping/>
  </p:clrMapOvr>
  <p:transition spd="slow">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标题 57345"/>
          <p:cNvSpPr/>
          <p:nvPr>
            <p:ph type="title"/>
          </p:nvPr>
        </p:nvSpPr>
        <p:spPr/>
        <p:txBody>
          <a:bodyPr anchor="ctr"/>
          <a:p>
            <a:pPr fontAlgn="base"/>
            <a:endParaRPr lang="zh-CN" altLang="en-US" strike="noStrike" noProof="1" dirty="0"/>
          </a:p>
        </p:txBody>
      </p:sp>
      <p:sp>
        <p:nvSpPr>
          <p:cNvPr id="18434" name="文本占位符 57346"/>
          <p:cNvSpPr/>
          <p:nvPr>
            <p:ph idx="1"/>
          </p:nvPr>
        </p:nvSpPr>
        <p:spPr/>
        <p:txBody>
          <a:bodyPr anchor="t" anchorCtr="0"/>
          <a:p>
            <a:endParaRPr lang="zh-CN" altLang="en-US" dirty="0"/>
          </a:p>
        </p:txBody>
      </p:sp>
      <p:pic>
        <p:nvPicPr>
          <p:cNvPr id="18435" name="图片 57348" descr="u=3534782348,2691741569&amp;fm=0&amp;gp=-22">
            <a:hlinkClick r:id="rId1"/>
          </p:cNvPr>
          <p:cNvPicPr>
            <a:picLocks noChangeAspect="1"/>
          </p:cNvPicPr>
          <p:nvPr/>
        </p:nvPicPr>
        <p:blipFill>
          <a:blip r:embed="rId2"/>
          <a:stretch>
            <a:fillRect/>
          </a:stretch>
        </p:blipFill>
        <p:spPr>
          <a:xfrm>
            <a:off x="2590800" y="533400"/>
            <a:ext cx="6024563" cy="5943600"/>
          </a:xfrm>
          <a:prstGeom prst="rect">
            <a:avLst/>
          </a:prstGeom>
          <a:noFill/>
          <a:ln w="9525">
            <a:noFill/>
          </a:ln>
        </p:spPr>
      </p:pic>
    </p:spTree>
  </p:cSld>
  <p:clrMapOvr>
    <a:masterClrMapping/>
  </p:clrMapOvr>
  <p:transition spd="slow">
    <p:diamon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标题 16385"/>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临</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床</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表</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9458" name="文本占位符 16386"/>
          <p:cNvSpPr/>
          <p:nvPr>
            <p:ph idx="1"/>
          </p:nvPr>
        </p:nvSpPr>
        <p:spPr/>
        <p:txBody>
          <a:bodyPr anchor="t" anchorCtr="0"/>
          <a:p>
            <a:endParaRPr lang="zh-CN" altLang="en-US" sz="2800"/>
          </a:p>
          <a:p>
            <a:r>
              <a:rPr lang="en-US" altLang="zh-CN" sz="2800" b="1"/>
              <a:t>3</a:t>
            </a:r>
            <a:r>
              <a:rPr lang="zh-CN" altLang="en-US" sz="2800" b="1"/>
              <a:t>、恢复期，发热开始减退。全身症状明显减轻；皮疹随之消退，按出疹的先后顺序消退，留浅褐色色素斑，伴糠麸样脱屑，持续</a:t>
            </a:r>
            <a:r>
              <a:rPr lang="en-US" altLang="zh-CN" sz="2800" b="1"/>
              <a:t>1</a:t>
            </a:r>
            <a:r>
              <a:rPr lang="zh-CN" altLang="en-US" sz="2800" b="1"/>
              <a:t>～</a:t>
            </a:r>
            <a:r>
              <a:rPr lang="en-US" altLang="zh-CN" sz="2800" b="1"/>
              <a:t>2</a:t>
            </a:r>
            <a:r>
              <a:rPr lang="zh-CN" altLang="en-US" sz="2800" b="1"/>
              <a:t>周。</a:t>
            </a:r>
            <a:endParaRPr lang="zh-CN" altLang="en-US" sz="2800" b="1"/>
          </a:p>
          <a:p>
            <a:endParaRPr lang="zh-CN" altLang="en-US" sz="2800" b="1"/>
          </a:p>
          <a:p>
            <a:r>
              <a:rPr lang="zh-CN" altLang="en-US" sz="2800" b="1"/>
              <a:t>成人麻疹症状重，发热高，皮疹多，但并发症少。</a:t>
            </a:r>
            <a:endParaRPr lang="zh-CN" altLang="en-US" sz="2800" b="1"/>
          </a:p>
        </p:txBody>
      </p:sp>
    </p:spTree>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标题 1740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临</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床</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表</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20482" name="文本占位符 17410"/>
          <p:cNvSpPr/>
          <p:nvPr>
            <p:ph idx="1"/>
          </p:nvPr>
        </p:nvSpPr>
        <p:spPr/>
        <p:txBody>
          <a:bodyPr anchor="t" anchorCtr="0"/>
          <a:p>
            <a:pPr marL="609600" indent="-609600">
              <a:buNone/>
            </a:pPr>
            <a:r>
              <a:rPr lang="zh-CN" altLang="en-US" sz="3600" b="1"/>
              <a:t>（二）非典型麻疹</a:t>
            </a:r>
            <a:endParaRPr lang="zh-CN" altLang="en-US" sz="3600" b="1"/>
          </a:p>
          <a:p>
            <a:pPr marL="609600" indent="-609600">
              <a:buFont typeface="Wingdings" panose="05000000000000000000" pitchFamily="2" charset="2"/>
              <a:buChar char="¯"/>
            </a:pPr>
            <a:r>
              <a:rPr lang="zh-CN" altLang="en-US" b="1" dirty="0"/>
              <a:t>轻</a:t>
            </a:r>
            <a:r>
              <a:rPr lang="zh-CN" altLang="en-US" b="1"/>
              <a:t>型</a:t>
            </a:r>
            <a:r>
              <a:rPr lang="zh-CN" altLang="en-US" b="1" dirty="0"/>
              <a:t>麻疹：进行过被动免疫、</a:t>
            </a:r>
            <a:r>
              <a:rPr lang="en-US" altLang="zh-CN" b="1"/>
              <a:t>6</a:t>
            </a:r>
            <a:r>
              <a:rPr lang="zh-CN" altLang="en-US" b="1" dirty="0"/>
              <a:t>个月以内婴儿、继发性免疫失败。</a:t>
            </a:r>
            <a:endParaRPr lang="zh-CN" altLang="en-US" b="1" dirty="0"/>
          </a:p>
          <a:p>
            <a:pPr marL="609600" indent="-609600">
              <a:buFont typeface="Wingdings" panose="05000000000000000000" pitchFamily="2" charset="2"/>
              <a:buChar char="¯"/>
            </a:pPr>
            <a:r>
              <a:rPr lang="zh-CN" altLang="en-US" b="1" dirty="0"/>
              <a:t>表现：病情轻、病程短，中、低度发热，轻微的卡他症状，麻疹粘膜斑无或极少，无皮疹或稀疏。</a:t>
            </a:r>
            <a:endParaRPr lang="zh-CN" altLang="en-US" b="1" dirty="0"/>
          </a:p>
          <a:p>
            <a:pPr marL="609600" indent="-609600">
              <a:buFont typeface="Wingdings" panose="05000000000000000000" pitchFamily="2" charset="2"/>
              <a:buChar char="¯"/>
            </a:pPr>
            <a:r>
              <a:rPr lang="zh-CN" altLang="en-US" b="1" dirty="0"/>
              <a:t>预后良好，极少有并发症。</a:t>
            </a:r>
            <a:endParaRPr lang="zh-CN" altLang="en-US" b="1"/>
          </a:p>
          <a:p>
            <a:pPr marL="609600" indent="-609600">
              <a:buNone/>
            </a:pPr>
            <a:r>
              <a:rPr lang="zh-CN" altLang="en-US" b="1"/>
              <a:t>         </a:t>
            </a:r>
            <a:endParaRPr lang="zh-CN" altLang="en-US" sz="3600"/>
          </a:p>
        </p:txBody>
      </p:sp>
    </p:spTree>
  </p:cSld>
  <p:clrMapOvr>
    <a:masterClrMapping/>
  </p:clrMapOvr>
  <p:transition spd="slow">
    <p:diamon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标题 36865"/>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临</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床</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表</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21506" name="文本占位符 36866"/>
          <p:cNvSpPr/>
          <p:nvPr>
            <p:ph idx="1"/>
          </p:nvPr>
        </p:nvSpPr>
        <p:spPr/>
        <p:txBody>
          <a:bodyPr anchor="t" anchorCtr="0"/>
          <a:p>
            <a:pPr>
              <a:buNone/>
            </a:pPr>
            <a:r>
              <a:rPr lang="zh-CN" altLang="en-US" sz="3600" b="1" dirty="0"/>
              <a:t>（二）非典型麻疹</a:t>
            </a:r>
            <a:endParaRPr lang="zh-CN" altLang="en-US" sz="3600" b="1" dirty="0"/>
          </a:p>
          <a:p>
            <a:r>
              <a:rPr lang="zh-CN" altLang="en-US" sz="3600" b="1" dirty="0"/>
              <a:t>重型麻疹   多见于全身情况差、免疫力低下、继发感染</a:t>
            </a:r>
            <a:endParaRPr lang="zh-CN" altLang="en-US" sz="3600" b="1" dirty="0"/>
          </a:p>
          <a:p>
            <a:endParaRPr lang="zh-CN" altLang="en-US" sz="3600" b="1" dirty="0"/>
          </a:p>
          <a:p>
            <a:r>
              <a:rPr lang="zh-CN" altLang="en-US" sz="3600" b="1" dirty="0"/>
              <a:t>临床类型   中毒性麻疹、休克型麻疹、岀血性麻疹、疱疹性麻疹</a:t>
            </a:r>
            <a:endParaRPr lang="zh-CN" altLang="en-US" sz="3600" b="1" dirty="0"/>
          </a:p>
        </p:txBody>
      </p:sp>
    </p:spTree>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标题 3788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临</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床</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表</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22530" name="文本占位符 37890"/>
          <p:cNvSpPr/>
          <p:nvPr>
            <p:ph idx="1"/>
          </p:nvPr>
        </p:nvSpPr>
        <p:spPr/>
        <p:txBody>
          <a:bodyPr anchor="t" anchorCtr="0"/>
          <a:p>
            <a:r>
              <a:rPr lang="zh-CN" altLang="en-US" sz="3600" b="1" dirty="0"/>
              <a:t>中毒性麻疹  严重中毒症状</a:t>
            </a:r>
            <a:endParaRPr lang="zh-CN" altLang="en-US" sz="3600" b="1" dirty="0"/>
          </a:p>
          <a:p>
            <a:r>
              <a:rPr lang="zh-CN" altLang="en-US" sz="3600" b="1" dirty="0"/>
              <a:t>休克型麻疹  中毒症状</a:t>
            </a:r>
            <a:r>
              <a:rPr lang="en-US" altLang="zh-CN" sz="3600" b="1"/>
              <a:t>+</a:t>
            </a:r>
            <a:r>
              <a:rPr lang="zh-CN" altLang="en-US" sz="3600" b="1" dirty="0"/>
              <a:t>循环衰竭或心功能衰竭，皮疹稀疏或</a:t>
            </a:r>
            <a:r>
              <a:rPr lang="zh-CN" altLang="en-US" sz="3600" b="1" dirty="0">
                <a:solidFill>
                  <a:srgbClr val="FF0000"/>
                </a:solidFill>
              </a:rPr>
              <a:t>皮疹刚出又突然隐退</a:t>
            </a:r>
            <a:endParaRPr lang="zh-CN" altLang="en-US" sz="3600" b="1" dirty="0">
              <a:solidFill>
                <a:srgbClr val="FF0000"/>
              </a:solidFill>
            </a:endParaRPr>
          </a:p>
          <a:p>
            <a:r>
              <a:rPr lang="zh-CN" altLang="en-US" sz="3600" b="1" dirty="0"/>
              <a:t>岀血性麻疹   皮疹为岀血性，可有内脏岀血</a:t>
            </a:r>
            <a:endParaRPr lang="zh-CN" altLang="en-US" sz="3600" b="1" dirty="0"/>
          </a:p>
          <a:p>
            <a:r>
              <a:rPr lang="zh-CN" altLang="en-US" sz="3600" b="1" dirty="0"/>
              <a:t>疱疹性麻疹   皮疹呈疱疹样，中毒症状重</a:t>
            </a:r>
            <a:endParaRPr lang="zh-CN" altLang="en-US" sz="3600" b="1" dirty="0"/>
          </a:p>
          <a:p>
            <a:endParaRPr lang="zh-CN" altLang="en-US" dirty="0"/>
          </a:p>
        </p:txBody>
      </p:sp>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标题 409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概</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述</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5122" name="文本占位符 4098"/>
          <p:cNvSpPr/>
          <p:nvPr>
            <p:ph idx="1"/>
          </p:nvPr>
        </p:nvSpPr>
        <p:spPr/>
        <p:txBody>
          <a:bodyPr anchor="t" anchorCtr="0"/>
          <a:p>
            <a:endParaRPr lang="zh-CN" altLang="en-US"/>
          </a:p>
          <a:p>
            <a:r>
              <a:rPr lang="zh-CN" altLang="en-US" b="1"/>
              <a:t>是由麻疹病毒引起的急性呼吸道传染病，主要在婴幼儿中流行。</a:t>
            </a:r>
            <a:endParaRPr lang="zh-CN" altLang="en-US" b="1"/>
          </a:p>
          <a:p>
            <a:endParaRPr lang="zh-CN" altLang="en-US" b="1"/>
          </a:p>
          <a:p>
            <a:r>
              <a:rPr lang="zh-CN" altLang="en-US" b="1"/>
              <a:t>临床特点为发热、流涕、眼结膜炎、咳嗽等上呼吸道炎症、麻疹粘膜斑</a:t>
            </a:r>
            <a:r>
              <a:rPr lang="en-US" altLang="zh-CN" b="1"/>
              <a:t>(Koplik’s spots)</a:t>
            </a:r>
            <a:r>
              <a:rPr lang="zh-CN" altLang="en-US" b="1"/>
              <a:t>及典型皮疹。</a:t>
            </a:r>
            <a:endParaRPr lang="zh-CN" altLang="en-US" b="1"/>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标题 31745"/>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临</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床</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表</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现</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23554" name="文本占位符 31746"/>
          <p:cNvSpPr/>
          <p:nvPr>
            <p:ph idx="1"/>
          </p:nvPr>
        </p:nvSpPr>
        <p:spPr/>
        <p:txBody>
          <a:bodyPr anchor="t" anchorCtr="0"/>
          <a:p>
            <a:pPr>
              <a:buNone/>
            </a:pPr>
            <a:r>
              <a:rPr lang="zh-CN" altLang="en-US" b="1" dirty="0"/>
              <a:t>（二）非典型麻疹</a:t>
            </a:r>
            <a:endParaRPr lang="zh-CN" altLang="en-US" b="1" dirty="0"/>
          </a:p>
          <a:p>
            <a:pPr>
              <a:buNone/>
            </a:pPr>
            <a:r>
              <a:rPr lang="zh-CN" altLang="en-US" sz="2800" b="1" dirty="0"/>
              <a:t>  异型麻疹：</a:t>
            </a:r>
            <a:endParaRPr lang="zh-CN" altLang="en-US" sz="2800" b="1" dirty="0"/>
          </a:p>
          <a:p>
            <a:pPr>
              <a:buFont typeface="Wingdings" panose="05000000000000000000" pitchFamily="2" charset="2"/>
              <a:buChar char="¯"/>
            </a:pPr>
            <a:r>
              <a:rPr lang="zh-CN" altLang="en-US" sz="2800" b="1" dirty="0"/>
              <a:t>     周身症状重，热度高、持续时 </a:t>
            </a:r>
            <a:endParaRPr lang="zh-CN" altLang="en-US" sz="2800" b="1" dirty="0"/>
          </a:p>
          <a:p>
            <a:pPr>
              <a:buNone/>
            </a:pPr>
            <a:r>
              <a:rPr lang="zh-CN" altLang="en-US" sz="2800" b="1" dirty="0"/>
              <a:t>         间长，可有心肌受累、血小板 </a:t>
            </a:r>
            <a:endParaRPr lang="zh-CN" altLang="en-US" sz="2800" b="1" dirty="0"/>
          </a:p>
          <a:p>
            <a:pPr>
              <a:buNone/>
            </a:pPr>
            <a:r>
              <a:rPr lang="zh-CN" altLang="en-US" sz="2800" b="1" dirty="0"/>
              <a:t>         减少、</a:t>
            </a:r>
            <a:r>
              <a:rPr lang="en-US" altLang="zh-CN" sz="2800" b="1"/>
              <a:t>DIC</a:t>
            </a:r>
            <a:r>
              <a:rPr lang="zh-CN" altLang="en-US" sz="2800" b="1" dirty="0"/>
              <a:t>表现。</a:t>
            </a:r>
            <a:endParaRPr lang="zh-CN" altLang="en-US" sz="2800" b="1" dirty="0"/>
          </a:p>
          <a:p>
            <a:pPr>
              <a:buFont typeface="Wingdings" panose="05000000000000000000" pitchFamily="2" charset="2"/>
              <a:buChar char="¯"/>
            </a:pPr>
            <a:r>
              <a:rPr lang="zh-CN" altLang="en-US" sz="2800" b="1" dirty="0"/>
              <a:t>     皮疹初发部位、形态、分布等</a:t>
            </a:r>
            <a:endParaRPr lang="zh-CN" altLang="en-US" sz="2800" b="1" dirty="0"/>
          </a:p>
          <a:p>
            <a:pPr>
              <a:buNone/>
            </a:pPr>
            <a:r>
              <a:rPr lang="zh-CN" altLang="en-US" sz="2800" b="1" dirty="0"/>
              <a:t>         不同于典型麻疹如自下向上出</a:t>
            </a:r>
            <a:endParaRPr lang="zh-CN" altLang="en-US" sz="2800" b="1" dirty="0"/>
          </a:p>
          <a:p>
            <a:pPr>
              <a:buNone/>
            </a:pPr>
            <a:r>
              <a:rPr lang="zh-CN" altLang="en-US" sz="2800" b="1" dirty="0"/>
              <a:t>          疹，多种形态皮疹共存等。</a:t>
            </a:r>
            <a:endParaRPr lang="zh-CN" altLang="en-US" sz="2800" b="1" dirty="0"/>
          </a:p>
          <a:p>
            <a:pPr>
              <a:buFont typeface="Wingdings" panose="05000000000000000000" pitchFamily="2" charset="2"/>
              <a:buChar char="¯"/>
            </a:pPr>
            <a:r>
              <a:rPr lang="zh-CN" altLang="en-US" sz="2800" b="1" dirty="0"/>
              <a:t>     肺部受累常见：可见多种形态 </a:t>
            </a:r>
            <a:endParaRPr lang="zh-CN" altLang="en-US" sz="2800" b="1" dirty="0"/>
          </a:p>
          <a:p>
            <a:pPr>
              <a:buNone/>
            </a:pPr>
            <a:r>
              <a:rPr lang="zh-CN" altLang="en-US" sz="2800" b="1" dirty="0"/>
              <a:t>         肺部阴影，持续存在长。</a:t>
            </a:r>
            <a:endParaRPr lang="zh-CN" altLang="en-US" sz="2800" b="1" dirty="0"/>
          </a:p>
          <a:p>
            <a:pPr>
              <a:buFont typeface="Wingdings" panose="05000000000000000000" pitchFamily="2" charset="2"/>
              <a:buChar char="¯"/>
            </a:pPr>
            <a:r>
              <a:rPr lang="zh-CN" altLang="en-US" sz="2800" b="1" dirty="0"/>
              <a:t>     预后良好</a:t>
            </a:r>
            <a:endParaRPr lang="zh-CN" altLang="en-US" sz="2800" b="1" dirty="0"/>
          </a:p>
          <a:p>
            <a:pPr>
              <a:buNone/>
            </a:pPr>
            <a:endParaRPr lang="zh-CN" altLang="en-US" sz="2800" b="1" dirty="0"/>
          </a:p>
        </p:txBody>
      </p:sp>
    </p:spTree>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标题 18433"/>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实</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验</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室</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检</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查</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24578" name="文本占位符 18434"/>
          <p:cNvSpPr/>
          <p:nvPr>
            <p:ph idx="1"/>
          </p:nvPr>
        </p:nvSpPr>
        <p:spPr/>
        <p:txBody>
          <a:bodyPr anchor="t" anchorCtr="0"/>
          <a:p>
            <a:pPr algn="just"/>
            <a:r>
              <a:rPr lang="en-US" altLang="zh-CN" sz="2800" b="1">
                <a:latin typeface="楷体_GB2312" pitchFamily="49" charset="-122"/>
                <a:ea typeface="楷体_GB2312" pitchFamily="49" charset="-122"/>
              </a:rPr>
              <a:t>(</a:t>
            </a:r>
            <a:r>
              <a:rPr lang="zh-CN" altLang="en-US" sz="2800" b="1">
                <a:latin typeface="楷体_GB2312" pitchFamily="49" charset="-122"/>
                <a:ea typeface="楷体_GB2312" pitchFamily="49" charset="-122"/>
              </a:rPr>
              <a:t>一</a:t>
            </a:r>
            <a:r>
              <a:rPr lang="en-US" altLang="zh-CN" sz="2800" b="1">
                <a:latin typeface="楷体_GB2312" pitchFamily="49" charset="-122"/>
                <a:ea typeface="楷体_GB2312" pitchFamily="49" charset="-122"/>
              </a:rPr>
              <a:t>)</a:t>
            </a:r>
            <a:r>
              <a:rPr lang="zh-CN" altLang="en-US" sz="2800" b="1">
                <a:latin typeface="楷体_GB2312" pitchFamily="49" charset="-122"/>
                <a:ea typeface="楷体_GB2312" pitchFamily="49" charset="-122"/>
              </a:rPr>
              <a:t>血象 白细胞总数正常或减低，出疹期稍减，而淋巴细胞增多。</a:t>
            </a:r>
            <a:endParaRPr lang="zh-CN" altLang="en-US" sz="2800" b="1">
              <a:latin typeface="楷体_GB2312" pitchFamily="49" charset="-122"/>
              <a:ea typeface="楷体_GB2312" pitchFamily="49" charset="-122"/>
            </a:endParaRPr>
          </a:p>
          <a:p>
            <a:pPr algn="just"/>
            <a:r>
              <a:rPr lang="en-US" altLang="zh-CN" sz="2800" b="1">
                <a:latin typeface="楷体_GB2312" pitchFamily="49" charset="-122"/>
                <a:ea typeface="楷体_GB2312" pitchFamily="49" charset="-122"/>
              </a:rPr>
              <a:t>(</a:t>
            </a:r>
            <a:r>
              <a:rPr lang="zh-CN" altLang="en-US" sz="2800" b="1">
                <a:latin typeface="楷体_GB2312" pitchFamily="49" charset="-122"/>
                <a:ea typeface="楷体_GB2312" pitchFamily="49" charset="-122"/>
              </a:rPr>
              <a:t>二</a:t>
            </a:r>
            <a:r>
              <a:rPr lang="en-US" altLang="zh-CN" sz="2800" b="1">
                <a:latin typeface="楷体_GB2312" pitchFamily="49" charset="-122"/>
                <a:ea typeface="楷体_GB2312" pitchFamily="49" charset="-122"/>
              </a:rPr>
              <a:t>)</a:t>
            </a:r>
            <a:r>
              <a:rPr lang="zh-CN" altLang="en-US" sz="2800" b="1">
                <a:latin typeface="楷体_GB2312" pitchFamily="49" charset="-122"/>
                <a:ea typeface="楷体_GB2312" pitchFamily="49" charset="-122"/>
              </a:rPr>
              <a:t>快速诊断 分泌物做瑞氏染色涂片可查见多核巨细</a:t>
            </a:r>
            <a:r>
              <a:rPr lang="zh-CN" altLang="en-US" sz="2800" b="1" dirty="0">
                <a:latin typeface="楷体_GB2312" pitchFamily="49" charset="-122"/>
                <a:ea typeface="楷体_GB2312" pitchFamily="49" charset="-122"/>
              </a:rPr>
              <a:t>胞。</a:t>
            </a:r>
            <a:endParaRPr lang="zh-CN" altLang="en-US" sz="2800" b="1" dirty="0">
              <a:latin typeface="楷体_GB2312" pitchFamily="49" charset="-122"/>
              <a:ea typeface="楷体_GB2312" pitchFamily="49" charset="-122"/>
            </a:endParaRPr>
          </a:p>
          <a:p>
            <a:pPr algn="just">
              <a:buNone/>
            </a:pPr>
            <a:endParaRPr lang="zh-CN" altLang="en-US" sz="2800" b="1">
              <a:latin typeface="楷体_GB2312" pitchFamily="49" charset="-122"/>
              <a:ea typeface="楷体_GB2312" pitchFamily="49" charset="-122"/>
            </a:endParaRPr>
          </a:p>
          <a:p>
            <a:pPr algn="just"/>
            <a:r>
              <a:rPr lang="en-US" altLang="zh-CN" sz="2800" b="1">
                <a:latin typeface="楷体_GB2312" pitchFamily="49" charset="-122"/>
                <a:ea typeface="楷体_GB2312" pitchFamily="49" charset="-122"/>
              </a:rPr>
              <a:t>(</a:t>
            </a:r>
            <a:r>
              <a:rPr lang="zh-CN" altLang="en-US" sz="2800" b="1">
                <a:latin typeface="楷体_GB2312" pitchFamily="49" charset="-122"/>
                <a:ea typeface="楷体_GB2312" pitchFamily="49" charset="-122"/>
              </a:rPr>
              <a:t>三</a:t>
            </a:r>
            <a:r>
              <a:rPr lang="en-US" altLang="zh-CN" sz="2800" b="1">
                <a:latin typeface="楷体_GB2312" pitchFamily="49" charset="-122"/>
                <a:ea typeface="楷体_GB2312" pitchFamily="49" charset="-122"/>
              </a:rPr>
              <a:t>)</a:t>
            </a:r>
            <a:r>
              <a:rPr lang="zh-CN" altLang="en-US" sz="2800" b="1" dirty="0">
                <a:latin typeface="楷体_GB2312" pitchFamily="49" charset="-122"/>
                <a:ea typeface="楷体_GB2312" pitchFamily="49" charset="-122"/>
              </a:rPr>
              <a:t>血清学检测</a:t>
            </a:r>
            <a:r>
              <a:rPr lang="zh-CN" altLang="en-US" sz="2800" b="1">
                <a:latin typeface="楷体_GB2312" pitchFamily="49" charset="-122"/>
                <a:ea typeface="楷体_GB2312" pitchFamily="49" charset="-122"/>
              </a:rPr>
              <a:t> 用酶联免疫吸附试验或免疫荧光法</a:t>
            </a:r>
            <a:r>
              <a:rPr lang="zh-CN" altLang="en-US" sz="2800" b="1" dirty="0">
                <a:latin typeface="楷体_GB2312" pitchFamily="49" charset="-122"/>
                <a:ea typeface="楷体_GB2312" pitchFamily="49" charset="-122"/>
              </a:rPr>
              <a:t>检测患者</a:t>
            </a:r>
            <a:r>
              <a:rPr lang="zh-CN" altLang="en-US" sz="2800" b="1">
                <a:latin typeface="楷体_GB2312" pitchFamily="49" charset="-122"/>
                <a:ea typeface="楷体_GB2312" pitchFamily="49" charset="-122"/>
              </a:rPr>
              <a:t>血清中的抗麻疹</a:t>
            </a:r>
            <a:r>
              <a:rPr lang="en-US" altLang="zh-CN" sz="2800" b="1">
                <a:latin typeface="楷体_GB2312" pitchFamily="49" charset="-122"/>
                <a:ea typeface="楷体_GB2312" pitchFamily="49" charset="-122"/>
              </a:rPr>
              <a:t>lgM</a:t>
            </a:r>
            <a:r>
              <a:rPr lang="zh-CN" altLang="en-US" sz="2800" b="1">
                <a:latin typeface="楷体_GB2312" pitchFamily="49" charset="-122"/>
                <a:ea typeface="楷体_GB2312" pitchFamily="49" charset="-122"/>
              </a:rPr>
              <a:t>，是早期特异性诊断方法。也可用血</a:t>
            </a:r>
            <a:r>
              <a:rPr lang="zh-CN" altLang="en-US" sz="2800" b="1" dirty="0">
                <a:latin typeface="楷体_GB2312" pitchFamily="49" charset="-122"/>
                <a:ea typeface="楷体_GB2312" pitchFamily="49" charset="-122"/>
              </a:rPr>
              <a:t>凝抑</a:t>
            </a:r>
            <a:r>
              <a:rPr lang="zh-CN" altLang="en-US" sz="2800" b="1">
                <a:latin typeface="楷体_GB2312" pitchFamily="49" charset="-122"/>
                <a:ea typeface="楷体_GB2312" pitchFamily="49" charset="-122"/>
              </a:rPr>
              <a:t>制和中和试验，测急性期和恢复期双份血清，如抗体滴度上升</a:t>
            </a:r>
            <a:r>
              <a:rPr lang="en-US" altLang="zh-CN" sz="2800" b="1">
                <a:latin typeface="楷体_GB2312" pitchFamily="49" charset="-122"/>
                <a:ea typeface="楷体_GB2312" pitchFamily="49" charset="-122"/>
              </a:rPr>
              <a:t>4</a:t>
            </a:r>
            <a:r>
              <a:rPr lang="zh-CN" altLang="en-US" sz="2800" b="1">
                <a:latin typeface="楷体_GB2312" pitchFamily="49" charset="-122"/>
                <a:ea typeface="楷体_GB2312" pitchFamily="49" charset="-122"/>
              </a:rPr>
              <a:t>倍可为回顾</a:t>
            </a:r>
            <a:r>
              <a:rPr lang="zh-CN" altLang="en-US" sz="2800" b="1" dirty="0">
                <a:latin typeface="楷体_GB2312" pitchFamily="49" charset="-122"/>
                <a:ea typeface="楷体_GB2312" pitchFamily="49" charset="-122"/>
              </a:rPr>
              <a:t>性诊断</a:t>
            </a:r>
            <a:endParaRPr lang="zh-CN" altLang="en-US" sz="2800" b="1" dirty="0">
              <a:latin typeface="楷体_GB2312" pitchFamily="49" charset="-122"/>
              <a:ea typeface="楷体_GB2312" pitchFamily="49" charset="-122"/>
            </a:endParaRPr>
          </a:p>
          <a:p>
            <a:pPr algn="just">
              <a:buNone/>
            </a:pPr>
            <a:r>
              <a:rPr lang="zh-CN" altLang="en-US" b="1" dirty="0">
                <a:latin typeface="楷体_GB2312" pitchFamily="49" charset="-122"/>
                <a:ea typeface="楷体_GB2312" pitchFamily="49" charset="-122"/>
              </a:rPr>
              <a:t>  </a:t>
            </a:r>
            <a:endParaRPr lang="zh-CN" altLang="en-US" sz="2800" b="1">
              <a:latin typeface="楷体_GB2312" pitchFamily="49" charset="-122"/>
              <a:ea typeface="楷体_GB2312" pitchFamily="49" charset="-122"/>
            </a:endParaRPr>
          </a:p>
          <a:p>
            <a:pPr algn="just"/>
            <a:endParaRPr lang="zh-CN" altLang="en-US" sz="2800" b="1">
              <a:latin typeface="楷体_GB2312" pitchFamily="49" charset="-122"/>
              <a:ea typeface="楷体_GB2312" pitchFamily="49" charset="-122"/>
            </a:endParaRPr>
          </a:p>
        </p:txBody>
      </p:sp>
    </p:spTree>
  </p:cSld>
  <p:clrMapOvr>
    <a:masterClrMapping/>
  </p:clrMapOvr>
  <p:transition spd="slow">
    <p:spli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标题 5836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实</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验</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室</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检</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查</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25602" name="文本占位符 58370"/>
          <p:cNvSpPr/>
          <p:nvPr>
            <p:ph idx="1"/>
          </p:nvPr>
        </p:nvSpPr>
        <p:spPr/>
        <p:txBody>
          <a:bodyPr anchor="t" anchorCtr="0"/>
          <a:p>
            <a:r>
              <a:rPr lang="en-US" altLang="zh-CN" b="1">
                <a:latin typeface="楷体_GB2312" pitchFamily="49" charset="-122"/>
                <a:ea typeface="楷体_GB2312" pitchFamily="49" charset="-122"/>
              </a:rPr>
              <a:t>(</a:t>
            </a:r>
            <a:r>
              <a:rPr lang="zh-CN" altLang="en-US" b="1" dirty="0">
                <a:latin typeface="楷体_GB2312" pitchFamily="49" charset="-122"/>
                <a:ea typeface="楷体_GB2312" pitchFamily="49" charset="-122"/>
              </a:rPr>
              <a:t>四</a:t>
            </a:r>
            <a:r>
              <a:rPr lang="en-US" altLang="zh-CN" b="1">
                <a:latin typeface="楷体_GB2312" pitchFamily="49" charset="-122"/>
                <a:ea typeface="楷体_GB2312" pitchFamily="49" charset="-122"/>
              </a:rPr>
              <a:t>)</a:t>
            </a:r>
            <a:r>
              <a:rPr lang="zh-CN" altLang="en-US" b="1" dirty="0">
                <a:latin typeface="楷体_GB2312" pitchFamily="49" charset="-122"/>
                <a:ea typeface="楷体_GB2312" pitchFamily="49" charset="-122"/>
              </a:rPr>
              <a:t>病原学检测</a:t>
            </a:r>
            <a:endParaRPr lang="zh-CN" altLang="en-US" b="1" dirty="0">
              <a:latin typeface="楷体_GB2312" pitchFamily="49" charset="-122"/>
              <a:ea typeface="楷体_GB2312" pitchFamily="49" charset="-122"/>
            </a:endParaRPr>
          </a:p>
          <a:p>
            <a:pPr lvl="1"/>
            <a:r>
              <a:rPr lang="zh-CN" altLang="en-US" b="1" dirty="0">
                <a:latin typeface="楷体_GB2312" pitchFamily="49" charset="-122"/>
                <a:ea typeface="楷体_GB2312" pitchFamily="49" charset="-122"/>
              </a:rPr>
              <a:t>病毒分离 早期病人鼻咽部分泌物、血液等，接种于人胚肾或其他敏感的组织细胞中，可分离出麻疹病毒</a:t>
            </a:r>
            <a:endParaRPr lang="zh-CN" altLang="en-US" b="1" dirty="0">
              <a:latin typeface="楷体_GB2312" pitchFamily="49" charset="-122"/>
              <a:ea typeface="楷体_GB2312" pitchFamily="49" charset="-122"/>
            </a:endParaRPr>
          </a:p>
          <a:p>
            <a:pPr lvl="1">
              <a:buNone/>
            </a:pPr>
            <a:endParaRPr lang="zh-CN" altLang="en-US" b="1" dirty="0">
              <a:latin typeface="楷体_GB2312" pitchFamily="49" charset="-122"/>
              <a:ea typeface="楷体_GB2312" pitchFamily="49" charset="-122"/>
            </a:endParaRPr>
          </a:p>
          <a:p>
            <a:pPr lvl="1" algn="just"/>
            <a:r>
              <a:rPr lang="zh-CN" altLang="en-US" b="1" dirty="0">
                <a:latin typeface="楷体_GB2312" pitchFamily="49" charset="-122"/>
                <a:ea typeface="楷体_GB2312" pitchFamily="49" charset="-122"/>
              </a:rPr>
              <a:t>鼻咽部分泌物、血液等检测病毒抗原</a:t>
            </a:r>
            <a:endParaRPr lang="zh-CN" altLang="en-US" b="1" dirty="0">
              <a:latin typeface="楷体_GB2312" pitchFamily="49" charset="-122"/>
              <a:ea typeface="楷体_GB2312" pitchFamily="49" charset="-122"/>
            </a:endParaRPr>
          </a:p>
          <a:p>
            <a:pPr lvl="1" algn="just">
              <a:buNone/>
            </a:pPr>
            <a:endParaRPr lang="zh-CN" altLang="en-US" b="1" dirty="0">
              <a:latin typeface="楷体_GB2312" pitchFamily="49" charset="-122"/>
              <a:ea typeface="楷体_GB2312" pitchFamily="49" charset="-122"/>
            </a:endParaRPr>
          </a:p>
          <a:p>
            <a:pPr lvl="1"/>
            <a:r>
              <a:rPr lang="zh-CN" altLang="en-US" b="1" dirty="0">
                <a:latin typeface="楷体_GB2312" pitchFamily="49" charset="-122"/>
                <a:ea typeface="楷体_GB2312" pitchFamily="49" charset="-122"/>
              </a:rPr>
              <a:t>病毒核酸检测  鼻咽部分泌物、血液等</a:t>
            </a:r>
            <a:r>
              <a:rPr lang="en-US" altLang="zh-CN" b="1">
                <a:latin typeface="楷体_GB2312" pitchFamily="49" charset="-122"/>
                <a:ea typeface="楷体_GB2312" pitchFamily="49" charset="-122"/>
              </a:rPr>
              <a:t>PCR</a:t>
            </a:r>
            <a:r>
              <a:rPr lang="zh-CN" altLang="en-US" b="1" dirty="0">
                <a:latin typeface="楷体_GB2312" pitchFamily="49" charset="-122"/>
                <a:ea typeface="楷体_GB2312" pitchFamily="49" charset="-122"/>
              </a:rPr>
              <a:t>法查病毒</a:t>
            </a:r>
            <a:r>
              <a:rPr lang="en-US" altLang="zh-CN" b="1">
                <a:latin typeface="楷体_GB2312" pitchFamily="49" charset="-122"/>
                <a:ea typeface="楷体_GB2312" pitchFamily="49" charset="-122"/>
              </a:rPr>
              <a:t>RNA</a:t>
            </a:r>
            <a:endParaRPr lang="zh-CN" altLang="en-US" b="1" dirty="0">
              <a:latin typeface="楷体_GB2312" pitchFamily="49" charset="-122"/>
              <a:ea typeface="楷体_GB2312" pitchFamily="49" charset="-122"/>
            </a:endParaRPr>
          </a:p>
          <a:p>
            <a:pPr>
              <a:buFont typeface="Wingdings" panose="05000000000000000000" pitchFamily="2" charset="2"/>
              <a:buChar char="z"/>
            </a:pPr>
            <a:endParaRPr lang="zh-CN" altLang="en-US" sz="2800" b="1" dirty="0">
              <a:latin typeface="楷体_GB2312" pitchFamily="49" charset="-122"/>
              <a:ea typeface="楷体_GB2312" pitchFamily="49" charset="-122"/>
            </a:endParaRPr>
          </a:p>
        </p:txBody>
      </p:sp>
    </p:spTree>
  </p:cSld>
  <p:clrMapOvr>
    <a:masterClrMapping/>
  </p:clrMapOvr>
  <p:transition spd="med">
    <p:wheel spokes="4"/>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标题 1945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并</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发</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症</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26626" name="文本占位符 19458"/>
          <p:cNvSpPr/>
          <p:nvPr>
            <p:ph idx="1"/>
          </p:nvPr>
        </p:nvSpPr>
        <p:spPr/>
        <p:txBody>
          <a:bodyPr anchor="t" anchorCtr="0"/>
          <a:p>
            <a:r>
              <a:rPr lang="zh-CN" altLang="en-US" b="1">
                <a:latin typeface="楷体_GB2312" pitchFamily="49" charset="-122"/>
                <a:ea typeface="楷体_GB2312" pitchFamily="49" charset="-122"/>
              </a:rPr>
              <a:t>支气管肺炎</a:t>
            </a:r>
            <a:r>
              <a:rPr lang="zh-CN" altLang="en-US" sz="4000" b="1">
                <a:latin typeface="楷体_GB2312" pitchFamily="49" charset="-122"/>
                <a:ea typeface="楷体_GB2312" pitchFamily="49" charset="-122"/>
              </a:rPr>
              <a:t>     </a:t>
            </a:r>
            <a:endParaRPr lang="zh-CN" altLang="en-US" sz="4000" b="1">
              <a:latin typeface="楷体_GB2312" pitchFamily="49" charset="-122"/>
              <a:ea typeface="楷体_GB2312" pitchFamily="49" charset="-122"/>
            </a:endParaRPr>
          </a:p>
          <a:p>
            <a:pPr lvl="1">
              <a:buFont typeface="Wingdings" panose="05000000000000000000" pitchFamily="2" charset="2"/>
              <a:buChar char="u"/>
            </a:pPr>
            <a:r>
              <a:rPr lang="zh-CN" altLang="en-US" b="1" dirty="0">
                <a:latin typeface="楷体_GB2312" pitchFamily="49" charset="-122"/>
                <a:ea typeface="楷体_GB2312" pitchFamily="49" charset="-122"/>
              </a:rPr>
              <a:t>最</a:t>
            </a:r>
            <a:r>
              <a:rPr lang="zh-CN" altLang="en-US" b="1">
                <a:latin typeface="楷体_GB2312" pitchFamily="49" charset="-122"/>
                <a:ea typeface="楷体_GB2312" pitchFamily="49" charset="-122"/>
              </a:rPr>
              <a:t>常见，占患儿死因的</a:t>
            </a:r>
            <a:r>
              <a:rPr lang="en-US" altLang="zh-CN" b="1">
                <a:latin typeface="楷体_GB2312" pitchFamily="49" charset="-122"/>
                <a:ea typeface="楷体_GB2312" pitchFamily="49" charset="-122"/>
              </a:rPr>
              <a:t>90</a:t>
            </a:r>
            <a:r>
              <a:rPr lang="zh-CN" altLang="en-US" b="1">
                <a:latin typeface="楷体_GB2312" pitchFamily="49" charset="-122"/>
                <a:ea typeface="楷体_GB2312" pitchFamily="49" charset="-122"/>
              </a:rPr>
              <a:t>％以上</a:t>
            </a:r>
            <a:r>
              <a:rPr lang="zh-CN" altLang="en-US" b="1" dirty="0">
                <a:latin typeface="楷体_GB2312" pitchFamily="49" charset="-122"/>
                <a:ea typeface="楷体_GB2312" pitchFamily="49" charset="-122"/>
              </a:rPr>
              <a:t>。麻疹病毒直接引起（原发性麻疹肺炎）或其他病毒、细菌继发感染引起（继发性麻疹肺炎）。</a:t>
            </a:r>
            <a:endParaRPr lang="zh-CN" altLang="en-US" b="1" dirty="0">
              <a:latin typeface="楷体_GB2312" pitchFamily="49" charset="-122"/>
              <a:ea typeface="楷体_GB2312" pitchFamily="49" charset="-122"/>
            </a:endParaRPr>
          </a:p>
          <a:p>
            <a:pPr lvl="1">
              <a:buFont typeface="Wingdings" panose="05000000000000000000" pitchFamily="2" charset="2"/>
              <a:buChar char="u"/>
            </a:pPr>
            <a:r>
              <a:rPr lang="zh-CN" altLang="en-US" b="1" dirty="0">
                <a:latin typeface="楷体_GB2312" pitchFamily="49" charset="-122"/>
                <a:ea typeface="楷体_GB2312" pitchFamily="49" charset="-122"/>
              </a:rPr>
              <a:t>原发性麻疹肺炎：发生在前驱期、出疹期，症状轻，多数预后好。</a:t>
            </a:r>
            <a:endParaRPr lang="zh-CN" altLang="en-US" b="1" dirty="0">
              <a:latin typeface="楷体_GB2312" pitchFamily="49" charset="-122"/>
              <a:ea typeface="楷体_GB2312" pitchFamily="49" charset="-122"/>
            </a:endParaRPr>
          </a:p>
          <a:p>
            <a:pPr lvl="1">
              <a:buFont typeface="Wingdings" panose="05000000000000000000" pitchFamily="2" charset="2"/>
              <a:buChar char="u"/>
            </a:pPr>
            <a:r>
              <a:rPr lang="zh-CN" altLang="en-US" b="1" dirty="0">
                <a:latin typeface="楷体_GB2312" pitchFamily="49" charset="-122"/>
                <a:ea typeface="楷体_GB2312" pitchFamily="49" charset="-122"/>
              </a:rPr>
              <a:t>继发性麻疹肺炎：发生在出疹期、恢复期，细菌感染多见，症状重，表现为高热、惊厥、心肺功能不全、紫绀、呼吸困难，</a:t>
            </a:r>
            <a:r>
              <a:rPr lang="en-US" altLang="zh-CN" b="1">
                <a:latin typeface="楷体_GB2312" pitchFamily="49" charset="-122"/>
                <a:ea typeface="楷体_GB2312" pitchFamily="49" charset="-122"/>
              </a:rPr>
              <a:t>X</a:t>
            </a:r>
            <a:r>
              <a:rPr lang="zh-CN" altLang="en-US" b="1" dirty="0">
                <a:latin typeface="楷体_GB2312" pitchFamily="49" charset="-122"/>
                <a:ea typeface="楷体_GB2312" pitchFamily="49" charset="-122"/>
              </a:rPr>
              <a:t>线肺部阴影。</a:t>
            </a:r>
            <a:endParaRPr lang="zh-CN" altLang="en-US" b="1">
              <a:latin typeface="楷体_GB2312" pitchFamily="49" charset="-122"/>
              <a:ea typeface="楷体_GB2312" pitchFamily="49" charset="-122"/>
            </a:endParaRPr>
          </a:p>
        </p:txBody>
      </p:sp>
    </p:spTree>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标题 3276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并</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发</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症</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27650" name="文本占位符 32770"/>
          <p:cNvSpPr/>
          <p:nvPr>
            <p:ph idx="1"/>
          </p:nvPr>
        </p:nvSpPr>
        <p:spPr/>
        <p:txBody>
          <a:bodyPr anchor="t" anchorCtr="0"/>
          <a:p>
            <a:pPr>
              <a:lnSpc>
                <a:spcPct val="80000"/>
              </a:lnSpc>
              <a:buFont typeface="Wingdings" panose="05000000000000000000" pitchFamily="2" charset="2"/>
              <a:buChar char="u"/>
            </a:pPr>
            <a:r>
              <a:rPr lang="zh-CN" altLang="en-US" b="1" dirty="0"/>
              <a:t>心肌炎  </a:t>
            </a:r>
            <a:endParaRPr lang="zh-CN" altLang="en-US" b="1" dirty="0"/>
          </a:p>
          <a:p>
            <a:pPr>
              <a:lnSpc>
                <a:spcPct val="80000"/>
              </a:lnSpc>
              <a:buNone/>
            </a:pPr>
            <a:r>
              <a:rPr lang="zh-CN" altLang="en-US" b="1" dirty="0"/>
              <a:t>    多见于</a:t>
            </a:r>
            <a:r>
              <a:rPr lang="en-US" altLang="zh-CN" b="1"/>
              <a:t>2</a:t>
            </a:r>
            <a:r>
              <a:rPr lang="zh-CN" altLang="en-US" b="1" dirty="0"/>
              <a:t>岁以下重症或有并发症患者  ，可导致心肌缺氧，心衰，表现气促、烦躁、面色苍白、发绀、心音低钝、心电图异常等。</a:t>
            </a:r>
            <a:endParaRPr lang="zh-CN" altLang="en-US" b="1" dirty="0"/>
          </a:p>
          <a:p>
            <a:pPr>
              <a:lnSpc>
                <a:spcPct val="80000"/>
              </a:lnSpc>
              <a:buNone/>
            </a:pPr>
            <a:endParaRPr lang="zh-CN" altLang="en-US" b="1" dirty="0"/>
          </a:p>
          <a:p>
            <a:pPr>
              <a:lnSpc>
                <a:spcPct val="80000"/>
              </a:lnSpc>
              <a:buFont typeface="Wingdings" panose="05000000000000000000" pitchFamily="2" charset="2"/>
              <a:buChar char="u"/>
            </a:pPr>
            <a:r>
              <a:rPr lang="zh-CN" altLang="en-US" b="1" dirty="0"/>
              <a:t>喉炎</a:t>
            </a:r>
            <a:endParaRPr lang="zh-CN" altLang="en-US" b="1" dirty="0"/>
          </a:p>
          <a:p>
            <a:pPr>
              <a:lnSpc>
                <a:spcPct val="80000"/>
              </a:lnSpc>
              <a:buNone/>
            </a:pPr>
            <a:r>
              <a:rPr lang="zh-CN" altLang="en-US" b="1" dirty="0"/>
              <a:t>    </a:t>
            </a:r>
            <a:r>
              <a:rPr lang="en-US" altLang="zh-CN" b="1"/>
              <a:t>2</a:t>
            </a:r>
            <a:r>
              <a:rPr lang="zh-CN" altLang="en-US" b="1" dirty="0"/>
              <a:t>～</a:t>
            </a:r>
            <a:r>
              <a:rPr lang="en-US" altLang="zh-CN" b="1"/>
              <a:t>3</a:t>
            </a:r>
            <a:r>
              <a:rPr lang="zh-CN" altLang="en-US" b="1" dirty="0"/>
              <a:t>岁小儿多见，并发率</a:t>
            </a:r>
            <a:r>
              <a:rPr lang="en-US" altLang="zh-CN" b="1"/>
              <a:t>1</a:t>
            </a:r>
            <a:r>
              <a:rPr lang="zh-CN" altLang="en-US" b="1" dirty="0"/>
              <a:t>％～</a:t>
            </a:r>
            <a:r>
              <a:rPr lang="en-US" altLang="zh-CN" b="1"/>
              <a:t>4</a:t>
            </a:r>
            <a:r>
              <a:rPr lang="zh-CN" altLang="en-US" b="1" dirty="0"/>
              <a:t>％，多由麻疹病毒引起，声嘶、呛咳、犬吠样咳嗽，预后好。如因继发细菌感染引起，病情重，可引起喉梗阻。</a:t>
            </a:r>
            <a:endParaRPr lang="zh-CN" altLang="en-US" b="1" dirty="0"/>
          </a:p>
          <a:p>
            <a:pPr>
              <a:lnSpc>
                <a:spcPct val="80000"/>
              </a:lnSpc>
            </a:pPr>
            <a:endParaRPr lang="zh-CN" altLang="en-US" dirty="0"/>
          </a:p>
        </p:txBody>
      </p:sp>
    </p:spTree>
  </p:cSld>
  <p:clrMapOvr>
    <a:masterClrMapping/>
  </p:clrMapOvr>
  <p:transition spd="slow">
    <p:wheel spokes="3"/>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标题 33793"/>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并</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发</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症</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33795" name="内容占位符 33794"/>
          <p:cNvSpPr/>
          <p:nvPr>
            <p:ph idx="1"/>
          </p:nvPr>
        </p:nvSpPr>
        <p:spPr/>
        <p:txBody>
          <a:bodyPr anchor="t" anchorCtr="0"/>
          <a:p>
            <a:pPr>
              <a:lnSpc>
                <a:spcPct val="90000"/>
              </a:lnSpc>
              <a:buFont typeface="Wingdings" panose="05000000000000000000" pitchFamily="2" charset="2"/>
              <a:buChar char="u"/>
            </a:pPr>
            <a:r>
              <a:rPr lang="zh-CN" altLang="en-US" b="1" dirty="0"/>
              <a:t>脑炎</a:t>
            </a:r>
            <a:endParaRPr lang="zh-CN" altLang="en-US" b="1" dirty="0"/>
          </a:p>
          <a:p>
            <a:pPr>
              <a:lnSpc>
                <a:spcPct val="90000"/>
              </a:lnSpc>
              <a:buNone/>
            </a:pPr>
            <a:r>
              <a:rPr lang="zh-CN" altLang="en-US" b="1" dirty="0"/>
              <a:t>    发生率</a:t>
            </a:r>
            <a:r>
              <a:rPr lang="en-US" altLang="zh-CN" b="1"/>
              <a:t>0.01</a:t>
            </a:r>
            <a:r>
              <a:rPr lang="zh-CN" altLang="en-US" b="1" dirty="0"/>
              <a:t>％～</a:t>
            </a:r>
            <a:r>
              <a:rPr lang="en-US" altLang="zh-CN" b="1"/>
              <a:t>0.5</a:t>
            </a:r>
            <a:r>
              <a:rPr lang="zh-CN" altLang="en-US" b="1" dirty="0"/>
              <a:t>％，与麻疹病情轻重无关，临床表现与其他病脑相似。可有神经系统后遗症。</a:t>
            </a:r>
            <a:endParaRPr lang="zh-CN" altLang="en-US" b="1" dirty="0"/>
          </a:p>
          <a:p>
            <a:pPr>
              <a:lnSpc>
                <a:spcPct val="90000"/>
              </a:lnSpc>
              <a:buNone/>
            </a:pPr>
            <a:endParaRPr lang="zh-CN" altLang="en-US" b="1" dirty="0"/>
          </a:p>
          <a:p>
            <a:pPr>
              <a:lnSpc>
                <a:spcPct val="90000"/>
              </a:lnSpc>
              <a:buFont typeface="Wingdings" panose="05000000000000000000" pitchFamily="2" charset="2"/>
              <a:buChar char="u"/>
            </a:pPr>
            <a:r>
              <a:rPr lang="zh-CN" altLang="en-US" b="1" dirty="0"/>
              <a:t>亚急性硬化性全脑炎</a:t>
            </a:r>
            <a:endParaRPr lang="zh-CN" altLang="en-US" b="1" dirty="0"/>
          </a:p>
          <a:p>
            <a:pPr>
              <a:lnSpc>
                <a:spcPct val="90000"/>
              </a:lnSpc>
              <a:buNone/>
            </a:pPr>
            <a:r>
              <a:rPr lang="zh-CN" altLang="en-US" b="1" dirty="0"/>
              <a:t>   远期并发症，亚急性进行性脑炎，发生率</a:t>
            </a:r>
            <a:r>
              <a:rPr lang="en-US" altLang="zh-CN" b="1"/>
              <a:t>1</a:t>
            </a:r>
            <a:r>
              <a:rPr lang="zh-CN" altLang="en-US" b="1" dirty="0"/>
              <a:t>～</a:t>
            </a:r>
            <a:r>
              <a:rPr lang="en-US" altLang="zh-CN" b="1"/>
              <a:t>4/100</a:t>
            </a:r>
            <a:r>
              <a:rPr lang="zh-CN" altLang="en-US" b="1" dirty="0"/>
              <a:t>万，潜伏期</a:t>
            </a:r>
            <a:r>
              <a:rPr lang="en-US" altLang="zh-CN" b="1"/>
              <a:t>2</a:t>
            </a:r>
            <a:r>
              <a:rPr lang="zh-CN" altLang="en-US" b="1" dirty="0"/>
              <a:t>～</a:t>
            </a:r>
            <a:r>
              <a:rPr lang="en-US" altLang="zh-CN" b="1"/>
              <a:t>17</a:t>
            </a:r>
            <a:r>
              <a:rPr lang="zh-CN" altLang="en-US" b="1" dirty="0"/>
              <a:t>年，表现为进行性智力减退，性格改变等。</a:t>
            </a:r>
            <a:endParaRPr lang="zh-CN" altLang="en-US" b="1" dirty="0"/>
          </a:p>
          <a:p>
            <a:pPr>
              <a:lnSpc>
                <a:spcPct val="90000"/>
              </a:lnSpc>
            </a:pPr>
            <a:endParaRPr lang="zh-CN" altLang="en-US" dirty="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795">
                                            <p:txEl>
                                              <p:charRg st="0" end="3"/>
                                            </p:txEl>
                                          </p:spTgt>
                                        </p:tgtEl>
                                        <p:attrNameLst>
                                          <p:attrName>style.visibility</p:attrName>
                                        </p:attrNameLst>
                                      </p:cBhvr>
                                      <p:to>
                                        <p:strVal val="visible"/>
                                      </p:to>
                                    </p:set>
                                    <p:anim calcmode="lin" valueType="num">
                                      <p:cBhvr additive="base">
                                        <p:cTn id="7" dur="500" fill="hold"/>
                                        <p:tgtEl>
                                          <p:spTgt spid="3379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795">
                                            <p:txEl>
                                              <p:charRg st="3" end="54"/>
                                            </p:txEl>
                                          </p:spTgt>
                                        </p:tgtEl>
                                        <p:attrNameLst>
                                          <p:attrName>style.visibility</p:attrName>
                                        </p:attrNameLst>
                                      </p:cBhvr>
                                      <p:to>
                                        <p:strVal val="visible"/>
                                      </p:to>
                                    </p:set>
                                    <p:anim calcmode="lin" valueType="num">
                                      <p:cBhvr additive="base">
                                        <p:cTn id="13" dur="500" fill="hold"/>
                                        <p:tgtEl>
                                          <p:spTgt spid="33795">
                                            <p:txEl>
                                              <p:charRg st="3" end="5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795">
                                            <p:txEl>
                                              <p:charRg st="3" end="5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795">
                                            <p:txEl>
                                              <p:charRg st="55" end="65"/>
                                            </p:txEl>
                                          </p:spTgt>
                                        </p:tgtEl>
                                        <p:attrNameLst>
                                          <p:attrName>style.visibility</p:attrName>
                                        </p:attrNameLst>
                                      </p:cBhvr>
                                      <p:to>
                                        <p:strVal val="visible"/>
                                      </p:to>
                                    </p:set>
                                    <p:anim calcmode="lin" valueType="num">
                                      <p:cBhvr additive="base">
                                        <p:cTn id="19" dur="500" fill="hold"/>
                                        <p:tgtEl>
                                          <p:spTgt spid="33795">
                                            <p:txEl>
                                              <p:charRg st="55" end="6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795">
                                            <p:txEl>
                                              <p:charRg st="55" end="6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3795">
                                            <p:txEl>
                                              <p:charRg st="65" end="122"/>
                                            </p:txEl>
                                          </p:spTgt>
                                        </p:tgtEl>
                                        <p:attrNameLst>
                                          <p:attrName>style.visibility</p:attrName>
                                        </p:attrNameLst>
                                      </p:cBhvr>
                                      <p:to>
                                        <p:strVal val="visible"/>
                                      </p:to>
                                    </p:set>
                                    <p:anim calcmode="lin" valueType="num">
                                      <p:cBhvr additive="base">
                                        <p:cTn id="25" dur="500" fill="hold"/>
                                        <p:tgtEl>
                                          <p:spTgt spid="33795">
                                            <p:txEl>
                                              <p:charRg st="65" end="12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3795">
                                            <p:txEl>
                                              <p:charRg st="65" end="12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标题 2048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诊</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断</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29698" name="文本占位符 20482"/>
          <p:cNvSpPr/>
          <p:nvPr>
            <p:ph idx="1"/>
          </p:nvPr>
        </p:nvSpPr>
        <p:spPr/>
        <p:txBody>
          <a:bodyPr anchor="t" anchorCtr="0"/>
          <a:p>
            <a:pPr>
              <a:lnSpc>
                <a:spcPct val="80000"/>
              </a:lnSpc>
            </a:pPr>
            <a:r>
              <a:rPr lang="zh-CN" altLang="en-US" b="1"/>
              <a:t>流行病学资料</a:t>
            </a:r>
            <a:endParaRPr lang="zh-CN" altLang="en-US" b="1"/>
          </a:p>
          <a:p>
            <a:pPr>
              <a:lnSpc>
                <a:spcPct val="80000"/>
              </a:lnSpc>
              <a:buNone/>
            </a:pPr>
            <a:r>
              <a:rPr lang="zh-CN" altLang="en-US"/>
              <a:t>         </a:t>
            </a:r>
            <a:r>
              <a:rPr lang="zh-CN" altLang="en-US" sz="2800" b="1" dirty="0"/>
              <a:t>病前</a:t>
            </a:r>
            <a:r>
              <a:rPr lang="en-US" altLang="zh-CN" sz="2800" b="1"/>
              <a:t>1~3</a:t>
            </a:r>
            <a:r>
              <a:rPr lang="zh-CN" altLang="en-US" sz="2800" b="1" dirty="0"/>
              <a:t>周有麻疹接触史，既往未患过本病，亦未接种疫苗或麻疹疫苗接种多年</a:t>
            </a:r>
            <a:endParaRPr lang="zh-CN" altLang="en-US" sz="2800" b="1"/>
          </a:p>
          <a:p>
            <a:pPr>
              <a:lnSpc>
                <a:spcPct val="80000"/>
              </a:lnSpc>
            </a:pPr>
            <a:r>
              <a:rPr lang="zh-CN" altLang="en-US" b="1"/>
              <a:t>临床表现</a:t>
            </a:r>
            <a:endParaRPr lang="zh-CN" altLang="en-US" b="1"/>
          </a:p>
          <a:p>
            <a:pPr>
              <a:lnSpc>
                <a:spcPct val="80000"/>
              </a:lnSpc>
              <a:buNone/>
            </a:pPr>
            <a:r>
              <a:rPr lang="zh-CN" altLang="en-US"/>
              <a:t>         </a:t>
            </a:r>
            <a:r>
              <a:rPr lang="zh-CN" altLang="en-US" sz="2800" b="1" dirty="0"/>
              <a:t>出疹前</a:t>
            </a:r>
            <a:r>
              <a:rPr lang="en-US" altLang="zh-CN" sz="2800" b="1"/>
              <a:t>3~4</a:t>
            </a:r>
            <a:r>
              <a:rPr lang="zh-CN" altLang="en-US" sz="2800" b="1" dirty="0"/>
              <a:t>天前驱期有发热、流涕、流泪等卡它症状</a:t>
            </a:r>
            <a:endParaRPr lang="zh-CN" altLang="en-US" sz="2800" b="1" dirty="0"/>
          </a:p>
          <a:p>
            <a:pPr>
              <a:lnSpc>
                <a:spcPct val="80000"/>
              </a:lnSpc>
              <a:buNone/>
            </a:pPr>
            <a:r>
              <a:rPr lang="zh-CN" altLang="en-US" sz="2800" dirty="0"/>
              <a:t>           </a:t>
            </a:r>
            <a:r>
              <a:rPr lang="en-US" altLang="zh-CN" sz="2800" b="1" err="1"/>
              <a:t>Koplik’s</a:t>
            </a:r>
            <a:r>
              <a:rPr lang="en-US" altLang="zh-CN" sz="2800" b="1"/>
              <a:t> spots</a:t>
            </a:r>
            <a:r>
              <a:rPr lang="zh-CN" altLang="en-US" sz="2800" b="1" dirty="0"/>
              <a:t>阳性（对诊断有确定意义）</a:t>
            </a:r>
            <a:endParaRPr lang="zh-CN" altLang="en-US" sz="2800" b="1" dirty="0"/>
          </a:p>
          <a:p>
            <a:pPr>
              <a:lnSpc>
                <a:spcPct val="80000"/>
              </a:lnSpc>
              <a:buNone/>
            </a:pPr>
            <a:r>
              <a:rPr lang="zh-CN" altLang="en-US" sz="2800" dirty="0"/>
              <a:t>           </a:t>
            </a:r>
            <a:r>
              <a:rPr lang="zh-CN" altLang="en-US" sz="2800" b="1" dirty="0"/>
              <a:t>典型皮疹    出疹顺序、形态、色素沉着及脱屑</a:t>
            </a:r>
            <a:endParaRPr lang="zh-CN" altLang="en-US" sz="2800" b="1" dirty="0"/>
          </a:p>
          <a:p>
            <a:pPr>
              <a:lnSpc>
                <a:spcPct val="80000"/>
              </a:lnSpc>
            </a:pPr>
            <a:r>
              <a:rPr lang="zh-CN" altLang="en-US" b="1"/>
              <a:t>实验室检查</a:t>
            </a:r>
            <a:endParaRPr lang="zh-CN" altLang="en-US" b="1"/>
          </a:p>
          <a:p>
            <a:pPr>
              <a:lnSpc>
                <a:spcPct val="80000"/>
              </a:lnSpc>
              <a:buNone/>
            </a:pPr>
            <a:r>
              <a:rPr lang="zh-CN" altLang="en-US"/>
              <a:t>         </a:t>
            </a:r>
            <a:r>
              <a:rPr lang="zh-CN" altLang="en-US" sz="2800" b="1"/>
              <a:t>分离病毒，抗原测定，血清特异性抗体测定</a:t>
            </a:r>
            <a:endParaRPr lang="zh-CN" altLang="en-US" sz="2800" b="1"/>
          </a:p>
        </p:txBody>
      </p:sp>
    </p:spTree>
  </p:cSld>
  <p:clrMapOvr>
    <a:masterClrMapping/>
  </p:clrMapOvr>
  <p:transition spd="slow">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标题 21505"/>
          <p:cNvSpPr/>
          <p:nvPr>
            <p:ph type="title"/>
          </p:nvPr>
        </p:nvSpPr>
        <p:spPr>
          <a:xfrm>
            <a:off x="609600" y="0"/>
            <a:ext cx="1371600" cy="6477000"/>
          </a:xfrm>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鉴</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别</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诊</a:t>
            </a:r>
            <a:br>
              <a:rPr lang="zh-CN" altLang="en-US" b="1"/>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断</a:t>
            </a:r>
            <a:br>
              <a:rPr lang="zh-CN" altLang="en-US" b="1" dirty="0"/>
            </a:b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风</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疹</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30722" name="文本占位符 21506"/>
          <p:cNvSpPr/>
          <p:nvPr>
            <p:ph idx="1"/>
          </p:nvPr>
        </p:nvSpPr>
        <p:spPr/>
        <p:txBody>
          <a:bodyPr anchor="t" anchorCtr="0"/>
          <a:p>
            <a:pPr>
              <a:buNone/>
            </a:pPr>
            <a:r>
              <a:rPr lang="zh-CN" altLang="en-US" b="1" dirty="0"/>
              <a:t>                相同点             </a:t>
            </a:r>
            <a:endParaRPr lang="zh-CN" altLang="en-US" b="1" dirty="0"/>
          </a:p>
          <a:p>
            <a:pPr>
              <a:buClr>
                <a:srgbClr val="0000FF"/>
              </a:buClr>
              <a:buFont typeface="Wingdings" panose="05000000000000000000" pitchFamily="2" charset="2"/>
              <a:buChar char="u"/>
            </a:pPr>
            <a:r>
              <a:rPr lang="zh-CN" altLang="en-US" sz="2800" b="1" dirty="0"/>
              <a:t>  均为病毒感染、发热及上呼吸道症状、皮疹形态、疹间皮肤正常、血常规</a:t>
            </a:r>
            <a:endParaRPr lang="zh-CN" altLang="en-US" sz="2800" b="1" dirty="0"/>
          </a:p>
          <a:p>
            <a:pPr>
              <a:buClr>
                <a:srgbClr val="0000FF"/>
              </a:buClr>
              <a:buNone/>
            </a:pPr>
            <a:r>
              <a:rPr lang="zh-CN" altLang="en-US" sz="2800" b="1" dirty="0"/>
              <a:t>                     不同点</a:t>
            </a:r>
            <a:r>
              <a:rPr lang="en-US" altLang="zh-CN" sz="2800" b="1"/>
              <a:t>-----</a:t>
            </a:r>
            <a:r>
              <a:rPr lang="zh-CN" altLang="en-US" sz="2800" b="1" dirty="0"/>
              <a:t>风疹 </a:t>
            </a:r>
            <a:endParaRPr lang="zh-CN" altLang="en-US" sz="2800" b="1" dirty="0"/>
          </a:p>
          <a:p>
            <a:pPr>
              <a:buClr>
                <a:srgbClr val="0000FF"/>
              </a:buClr>
              <a:buFont typeface="Wingdings" panose="05000000000000000000" pitchFamily="2" charset="2"/>
              <a:buChar char="u"/>
            </a:pPr>
            <a:r>
              <a:rPr lang="zh-CN" altLang="en-US" sz="2800" b="1" dirty="0"/>
              <a:t>前驱期短</a:t>
            </a:r>
            <a:r>
              <a:rPr lang="en-US" altLang="zh-CN" sz="2800" b="1"/>
              <a:t>1~2</a:t>
            </a:r>
            <a:r>
              <a:rPr lang="zh-CN" altLang="en-US" sz="2800" b="1" dirty="0"/>
              <a:t>天，发</a:t>
            </a:r>
            <a:r>
              <a:rPr lang="zh-CN" altLang="en-US" sz="2800" b="1"/>
              <a:t>热及</a:t>
            </a:r>
            <a:r>
              <a:rPr lang="zh-CN" altLang="en-US" sz="2800" b="1" dirty="0"/>
              <a:t>上呼吸</a:t>
            </a:r>
            <a:r>
              <a:rPr lang="zh-CN" altLang="en-US" sz="2800" b="1"/>
              <a:t>道症</a:t>
            </a:r>
            <a:r>
              <a:rPr lang="zh-CN" altLang="en-US" sz="2800" b="1" dirty="0"/>
              <a:t>状轻，</a:t>
            </a:r>
            <a:endParaRPr lang="zh-CN" altLang="en-US" sz="2800" b="1" dirty="0"/>
          </a:p>
          <a:p>
            <a:pPr>
              <a:buClr>
                <a:srgbClr val="0000FF"/>
              </a:buClr>
              <a:buFont typeface="Wingdings" panose="05000000000000000000" pitchFamily="2" charset="2"/>
              <a:buChar char="u"/>
            </a:pPr>
            <a:r>
              <a:rPr lang="zh-CN" altLang="en-US" sz="2800" b="1" dirty="0"/>
              <a:t>无</a:t>
            </a:r>
            <a:r>
              <a:rPr lang="zh-CN" altLang="en-US" sz="2800" b="1"/>
              <a:t>麻疹粘</a:t>
            </a:r>
            <a:r>
              <a:rPr lang="zh-CN" altLang="en-US" sz="2800" b="1" dirty="0"/>
              <a:t>膜斑</a:t>
            </a:r>
            <a:endParaRPr lang="zh-CN" altLang="en-US" sz="2800" b="1" dirty="0"/>
          </a:p>
          <a:p>
            <a:pPr>
              <a:buClr>
                <a:srgbClr val="0000FF"/>
              </a:buClr>
              <a:buFont typeface="Wingdings" panose="05000000000000000000" pitchFamily="2" charset="2"/>
              <a:buChar char="u"/>
            </a:pPr>
            <a:r>
              <a:rPr lang="zh-CN" altLang="en-US" sz="2800" b="1" dirty="0"/>
              <a:t>皮疹</a:t>
            </a:r>
            <a:r>
              <a:rPr lang="zh-CN" altLang="en-US" sz="2800" b="1"/>
              <a:t>少</a:t>
            </a:r>
            <a:r>
              <a:rPr lang="zh-CN" altLang="en-US" sz="2800" b="1" dirty="0"/>
              <a:t>，细小，分布以面、颈、 躯  干为主。消退快（</a:t>
            </a:r>
            <a:r>
              <a:rPr lang="en-US" altLang="zh-CN" sz="2800" b="1"/>
              <a:t>1~2</a:t>
            </a:r>
            <a:r>
              <a:rPr lang="zh-CN" altLang="en-US" sz="2800" b="1"/>
              <a:t>天</a:t>
            </a:r>
            <a:r>
              <a:rPr lang="zh-CN" altLang="en-US" sz="2800" b="1" dirty="0"/>
              <a:t>即退），疹退后</a:t>
            </a:r>
            <a:r>
              <a:rPr lang="zh-CN" altLang="en-US" sz="2800" b="1"/>
              <a:t>不留色素、不</a:t>
            </a:r>
            <a:r>
              <a:rPr lang="zh-CN" altLang="en-US" sz="2800" b="1" dirty="0"/>
              <a:t>脱屑</a:t>
            </a:r>
            <a:endParaRPr lang="zh-CN" altLang="en-US" sz="2800" b="1" dirty="0"/>
          </a:p>
          <a:p>
            <a:pPr>
              <a:buClr>
                <a:srgbClr val="0000FF"/>
              </a:buClr>
              <a:buFont typeface="Wingdings" panose="05000000000000000000" pitchFamily="2" charset="2"/>
              <a:buChar char="u"/>
            </a:pPr>
            <a:r>
              <a:rPr lang="zh-CN" altLang="en-US" sz="2800" b="1" dirty="0"/>
              <a:t>有</a:t>
            </a:r>
            <a:r>
              <a:rPr lang="zh-CN" altLang="en-US" sz="2800" b="1"/>
              <a:t>耳后、枕后及颈部淋</a:t>
            </a:r>
            <a:r>
              <a:rPr lang="zh-CN" altLang="en-US" sz="2800" b="1" dirty="0"/>
              <a:t>巴结肿大</a:t>
            </a:r>
            <a:endParaRPr lang="zh-CN" altLang="en-US" sz="2800" b="1"/>
          </a:p>
        </p:txBody>
      </p:sp>
    </p:spTree>
  </p:cSld>
  <p:clrMapOvr>
    <a:masterClrMapping/>
  </p:clrMapOvr>
  <p:transition spd="slow">
    <p:pull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标题 4096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鉴</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别</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诊</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断</a:t>
            </a:r>
            <a:br>
              <a:rPr lang="zh-CN" altLang="en-US" b="1" dirty="0"/>
            </a:b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楷体_GB2312" pitchFamily="49" charset="-122"/>
                <a:ea typeface="楷体_GB2312" pitchFamily="49" charset="-122"/>
                <a:cs typeface="+mj-cs"/>
              </a:rPr>
              <a:t>幼儿急疹</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楷体_GB2312" pitchFamily="49" charset="-122"/>
              <a:ea typeface="楷体_GB2312" pitchFamily="49" charset="-122"/>
              <a:cs typeface="+mj-cs"/>
            </a:endParaRPr>
          </a:p>
        </p:txBody>
      </p:sp>
      <p:sp>
        <p:nvSpPr>
          <p:cNvPr id="31746" name="文本占位符 40962"/>
          <p:cNvSpPr/>
          <p:nvPr>
            <p:ph idx="1"/>
          </p:nvPr>
        </p:nvSpPr>
        <p:spPr/>
        <p:txBody>
          <a:bodyPr anchor="t" anchorCtr="0"/>
          <a:p>
            <a:pPr algn="just">
              <a:buNone/>
            </a:pPr>
            <a:r>
              <a:rPr lang="zh-CN" altLang="en-US" sz="3600" b="1" dirty="0"/>
              <a:t>                 </a:t>
            </a:r>
            <a:r>
              <a:rPr lang="zh-CN" altLang="en-US" sz="3600" b="1" dirty="0">
                <a:ea typeface="楷体_GB2312" pitchFamily="49" charset="-122"/>
              </a:rPr>
              <a:t>相同点</a:t>
            </a:r>
            <a:endParaRPr lang="zh-CN" altLang="en-US" sz="3600" b="1" dirty="0">
              <a:ea typeface="楷体_GB2312" pitchFamily="49" charset="-122"/>
            </a:endParaRPr>
          </a:p>
          <a:p>
            <a:pPr algn="just">
              <a:buFont typeface="Wingdings" panose="05000000000000000000" pitchFamily="2" charset="2"/>
              <a:buChar char="Ø"/>
            </a:pPr>
            <a:r>
              <a:rPr lang="zh-CN" altLang="en-US" b="1" dirty="0"/>
              <a:t> </a:t>
            </a:r>
            <a:r>
              <a:rPr lang="zh-CN" altLang="en-US" sz="2800" b="1" dirty="0">
                <a:latin typeface="楷体_GB2312" pitchFamily="49" charset="-122"/>
                <a:ea typeface="楷体_GB2312" pitchFamily="49" charset="-122"/>
              </a:rPr>
              <a:t>均为病毒感染、前驱期时间、高热、皮疹形态、血常规</a:t>
            </a:r>
            <a:endParaRPr lang="zh-CN" altLang="en-US" sz="2800" b="1" dirty="0">
              <a:latin typeface="楷体_GB2312" pitchFamily="49" charset="-122"/>
              <a:ea typeface="楷体_GB2312" pitchFamily="49" charset="-122"/>
            </a:endParaRPr>
          </a:p>
          <a:p>
            <a:pPr algn="just">
              <a:buNone/>
            </a:pPr>
            <a:r>
              <a:rPr lang="zh-CN" altLang="en-US" sz="2800" b="1" dirty="0">
                <a:latin typeface="楷体_GB2312" pitchFamily="49" charset="-122"/>
                <a:ea typeface="楷体_GB2312" pitchFamily="49" charset="-122"/>
              </a:rPr>
              <a:t>        不同点</a:t>
            </a:r>
            <a:r>
              <a:rPr lang="en-US" altLang="zh-CN" sz="2800" b="1">
                <a:latin typeface="楷体_GB2312" pitchFamily="49" charset="-122"/>
                <a:ea typeface="楷体_GB2312" pitchFamily="49" charset="-122"/>
              </a:rPr>
              <a:t>----</a:t>
            </a:r>
            <a:r>
              <a:rPr lang="zh-CN" altLang="en-US" sz="2800" b="1" dirty="0">
                <a:latin typeface="楷体_GB2312" pitchFamily="49" charset="-122"/>
                <a:ea typeface="楷体_GB2312" pitchFamily="49" charset="-122"/>
              </a:rPr>
              <a:t>幼儿急疹</a:t>
            </a:r>
            <a:endParaRPr lang="zh-CN" altLang="en-US" sz="2800" b="1" dirty="0">
              <a:latin typeface="楷体_GB2312" pitchFamily="49" charset="-122"/>
              <a:ea typeface="楷体_GB2312" pitchFamily="49" charset="-122"/>
            </a:endParaRPr>
          </a:p>
          <a:p>
            <a:pPr algn="just">
              <a:buFont typeface="Wingdings" panose="05000000000000000000" pitchFamily="2" charset="2"/>
              <a:buChar char="Ø"/>
            </a:pPr>
            <a:r>
              <a:rPr lang="zh-CN" altLang="en-US" sz="2800" b="1" dirty="0">
                <a:latin typeface="楷体_GB2312" pitchFamily="49" charset="-122"/>
                <a:ea typeface="楷体_GB2312" pitchFamily="49" charset="-122"/>
              </a:rPr>
              <a:t> 无明显上感、眼结合膜炎症状</a:t>
            </a:r>
            <a:endParaRPr lang="en-US" altLang="zh-CN" sz="2800" b="1">
              <a:latin typeface="楷体_GB2312" pitchFamily="49" charset="-122"/>
              <a:ea typeface="楷体_GB2312" pitchFamily="49" charset="-122"/>
            </a:endParaRPr>
          </a:p>
          <a:p>
            <a:pPr algn="just">
              <a:buFont typeface="Wingdings" panose="05000000000000000000" pitchFamily="2" charset="2"/>
              <a:buChar char="Ø"/>
            </a:pPr>
            <a:r>
              <a:rPr lang="zh-CN" altLang="en-US" sz="2800" b="1" dirty="0">
                <a:solidFill>
                  <a:srgbClr val="FF0000"/>
                </a:solidFill>
                <a:latin typeface="楷体_GB2312" pitchFamily="49" charset="-122"/>
                <a:ea typeface="楷体_GB2312" pitchFamily="49" charset="-122"/>
              </a:rPr>
              <a:t> 热退后出疹</a:t>
            </a:r>
            <a:endParaRPr lang="zh-CN" altLang="en-US" sz="2800" b="1" dirty="0">
              <a:latin typeface="楷体_GB2312" pitchFamily="49" charset="-122"/>
              <a:ea typeface="楷体_GB2312" pitchFamily="49" charset="-122"/>
            </a:endParaRPr>
          </a:p>
          <a:p>
            <a:pPr algn="just">
              <a:buFont typeface="Wingdings" panose="05000000000000000000" pitchFamily="2" charset="2"/>
              <a:buChar char="Ø"/>
            </a:pPr>
            <a:r>
              <a:rPr lang="zh-CN" altLang="en-US" sz="2800" b="1" dirty="0">
                <a:latin typeface="楷体_GB2312" pitchFamily="49" charset="-122"/>
                <a:ea typeface="楷体_GB2312" pitchFamily="49" charset="-122"/>
              </a:rPr>
              <a:t> 皮疹数量少</a:t>
            </a:r>
            <a:endParaRPr lang="zh-CN" altLang="en-US" sz="2800" b="1" dirty="0">
              <a:latin typeface="楷体_GB2312" pitchFamily="49" charset="-122"/>
              <a:ea typeface="楷体_GB2312" pitchFamily="49" charset="-122"/>
            </a:endParaRPr>
          </a:p>
          <a:p>
            <a:pPr algn="just">
              <a:buFont typeface="Wingdings" panose="05000000000000000000" pitchFamily="2" charset="2"/>
              <a:buChar char="Ø"/>
            </a:pPr>
            <a:r>
              <a:rPr lang="zh-CN" altLang="en-US" sz="2800" b="1" dirty="0">
                <a:latin typeface="楷体_GB2312" pitchFamily="49" charset="-122"/>
                <a:ea typeface="楷体_GB2312" pitchFamily="49" charset="-122"/>
              </a:rPr>
              <a:t> 见于颈部及躯干，面部疹少</a:t>
            </a:r>
            <a:endParaRPr lang="zh-CN" altLang="en-US" sz="2800" b="1" dirty="0">
              <a:latin typeface="楷体_GB2312" pitchFamily="49" charset="-122"/>
              <a:ea typeface="楷体_GB2312" pitchFamily="49" charset="-122"/>
            </a:endParaRPr>
          </a:p>
          <a:p>
            <a:pPr algn="just">
              <a:buFont typeface="Wingdings" panose="05000000000000000000" pitchFamily="2" charset="2"/>
              <a:buChar char="Ø"/>
            </a:pPr>
            <a:r>
              <a:rPr lang="zh-CN" altLang="en-US" sz="2800" b="1" dirty="0">
                <a:latin typeface="楷体_GB2312" pitchFamily="49" charset="-122"/>
                <a:ea typeface="楷体_GB2312" pitchFamily="49" charset="-122"/>
              </a:rPr>
              <a:t> 疹退后不留痕迹</a:t>
            </a:r>
            <a:endParaRPr lang="zh-CN" altLang="en-US" sz="2800" b="1" dirty="0">
              <a:latin typeface="楷体_GB2312" pitchFamily="49" charset="-122"/>
              <a:ea typeface="楷体_GB2312" pitchFamily="49" charset="-122"/>
            </a:endParaRPr>
          </a:p>
          <a:p>
            <a:pPr algn="just">
              <a:buFont typeface="Wingdings" panose="05000000000000000000" pitchFamily="2" charset="2"/>
              <a:buChar char="Ø"/>
            </a:pPr>
            <a:r>
              <a:rPr lang="zh-CN" altLang="en-US" sz="2800" b="1" dirty="0"/>
              <a:t>  </a:t>
            </a:r>
            <a:r>
              <a:rPr lang="zh-CN" altLang="en-US" sz="2800" b="1" dirty="0">
                <a:ea typeface="楷体_GB2312" pitchFamily="49" charset="-122"/>
              </a:rPr>
              <a:t>无麻疹粘膜斑</a:t>
            </a:r>
            <a:endParaRPr lang="zh-CN" altLang="en-US" sz="2800" b="1" dirty="0">
              <a:latin typeface="楷体_GB2312" pitchFamily="49" charset="-122"/>
              <a:ea typeface="楷体_GB2312" pitchFamily="49" charset="-122"/>
            </a:endParaRPr>
          </a:p>
          <a:p>
            <a:pPr algn="just">
              <a:buNone/>
            </a:pPr>
            <a:endParaRPr lang="zh-CN" altLang="en-US" sz="2800" b="1" dirty="0">
              <a:latin typeface="楷体_GB2312" pitchFamily="49" charset="-122"/>
              <a:ea typeface="楷体_GB2312" pitchFamily="49" charset="-122"/>
            </a:endParaRPr>
          </a:p>
          <a:p>
            <a:endParaRPr lang="zh-CN" altLang="en-US" sz="2800" dirty="0">
              <a:latin typeface="楷体_GB2312" pitchFamily="49" charset="-122"/>
              <a:ea typeface="楷体_GB2312" pitchFamily="49" charset="-122"/>
            </a:endParaRPr>
          </a:p>
        </p:txBody>
      </p:sp>
    </p:spTree>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标题 67585"/>
          <p:cNvSpPr/>
          <p:nvPr>
            <p:ph type="title"/>
          </p:nvPr>
        </p:nvSpPr>
        <p:spPr>
          <a:xfrm>
            <a:off x="533400" y="0"/>
            <a:ext cx="1371600" cy="6096000"/>
          </a:xfrm>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鉴</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别</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诊</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断</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          </a:t>
            </a:r>
            <a:br>
              <a:rPr lang="en-US" altLang="zh-CN" b="1"/>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药</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疹</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32770" name="文本占位符 67586"/>
          <p:cNvSpPr/>
          <p:nvPr>
            <p:ph idx="1"/>
          </p:nvPr>
        </p:nvSpPr>
        <p:spPr/>
        <p:txBody>
          <a:bodyPr anchor="t" anchorCtr="0"/>
          <a:p>
            <a:pPr algn="just">
              <a:buNone/>
            </a:pPr>
            <a:r>
              <a:rPr lang="zh-CN" altLang="en-US" sz="3600" b="1" dirty="0"/>
              <a:t>                   </a:t>
            </a:r>
            <a:r>
              <a:rPr lang="zh-CN" altLang="en-US" b="1" dirty="0">
                <a:latin typeface="楷体_GB2312" pitchFamily="49" charset="-122"/>
                <a:ea typeface="楷体_GB2312" pitchFamily="49" charset="-122"/>
              </a:rPr>
              <a:t>相同点</a:t>
            </a:r>
            <a:endParaRPr lang="zh-CN" altLang="en-US" b="1" dirty="0">
              <a:latin typeface="楷体_GB2312" pitchFamily="49" charset="-122"/>
              <a:ea typeface="楷体_GB2312" pitchFamily="49" charset="-122"/>
            </a:endParaRPr>
          </a:p>
          <a:p>
            <a:pPr algn="just">
              <a:buFont typeface="Wingdings" panose="05000000000000000000" pitchFamily="2" charset="2"/>
              <a:buChar char="u"/>
            </a:pPr>
            <a:r>
              <a:rPr lang="zh-CN" altLang="en-US" b="1" dirty="0">
                <a:latin typeface="楷体_GB2312" pitchFamily="49" charset="-122"/>
                <a:ea typeface="楷体_GB2312" pitchFamily="49" charset="-122"/>
              </a:rPr>
              <a:t>  皮疹、发热</a:t>
            </a:r>
            <a:endParaRPr lang="zh-CN" altLang="en-US" b="1" dirty="0">
              <a:latin typeface="楷体_GB2312" pitchFamily="49" charset="-122"/>
              <a:ea typeface="楷体_GB2312" pitchFamily="49" charset="-122"/>
            </a:endParaRPr>
          </a:p>
          <a:p>
            <a:pPr algn="just">
              <a:buNone/>
            </a:pPr>
            <a:r>
              <a:rPr lang="zh-CN" altLang="en-US" b="1" dirty="0">
                <a:latin typeface="楷体_GB2312" pitchFamily="49" charset="-122"/>
                <a:ea typeface="楷体_GB2312" pitchFamily="49" charset="-122"/>
              </a:rPr>
              <a:t>          不同点</a:t>
            </a:r>
            <a:endParaRPr lang="zh-CN" altLang="en-US" b="1" dirty="0">
              <a:latin typeface="楷体_GB2312" pitchFamily="49" charset="-122"/>
              <a:ea typeface="楷体_GB2312" pitchFamily="49" charset="-122"/>
            </a:endParaRPr>
          </a:p>
          <a:p>
            <a:pPr algn="just">
              <a:buFont typeface="Wingdings" panose="05000000000000000000" pitchFamily="2" charset="2"/>
              <a:buChar char="u"/>
            </a:pPr>
            <a:r>
              <a:rPr lang="zh-CN" altLang="en-US" b="1" dirty="0">
                <a:latin typeface="楷体_GB2312" pitchFamily="49" charset="-122"/>
                <a:ea typeface="楷体_GB2312" pitchFamily="49" charset="-122"/>
              </a:rPr>
              <a:t>药物疹 ：用药史、皮疹形态多样、大小不一、对称性分布、发痒、血常规</a:t>
            </a:r>
            <a:endParaRPr lang="zh-CN" altLang="en-US" b="1" dirty="0">
              <a:latin typeface="楷体_GB2312" pitchFamily="49" charset="-122"/>
              <a:ea typeface="楷体_GB2312" pitchFamily="49" charset="-122"/>
            </a:endParaRPr>
          </a:p>
          <a:p>
            <a:pPr algn="just">
              <a:buFont typeface="Wingdings" panose="05000000000000000000" pitchFamily="2" charset="2"/>
              <a:buChar char="u"/>
            </a:pPr>
            <a:r>
              <a:rPr lang="zh-CN" altLang="en-US" b="1" dirty="0">
                <a:latin typeface="楷体_GB2312" pitchFamily="49" charset="-122"/>
                <a:ea typeface="楷体_GB2312" pitchFamily="49" charset="-122"/>
              </a:rPr>
              <a:t>麻疹：病毒感染、上感及眼结合膜炎重、斑丘疹、麻疹粘膜斑</a:t>
            </a:r>
            <a:endParaRPr lang="zh-CN" altLang="en-US" b="1" dirty="0">
              <a:latin typeface="楷体_GB2312" pitchFamily="49" charset="-122"/>
              <a:ea typeface="楷体_GB2312" pitchFamily="49" charset="-122"/>
            </a:endParaRPr>
          </a:p>
          <a:p>
            <a:pPr>
              <a:buNone/>
            </a:pPr>
            <a:endParaRPr lang="zh-CN" altLang="en-US" dirty="0">
              <a:latin typeface="楷体_GB2312" pitchFamily="49" charset="-122"/>
              <a:ea typeface="楷体_GB2312" pitchFamily="49" charset="-122"/>
            </a:endParaRPr>
          </a:p>
        </p:txBody>
      </p:sp>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512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原</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学</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pic>
        <p:nvPicPr>
          <p:cNvPr id="5123" name="内容占位符 5122" descr="1"/>
          <p:cNvPicPr>
            <a:picLocks noChangeAspect="1"/>
          </p:cNvPicPr>
          <p:nvPr>
            <p:ph idx="1"/>
          </p:nvPr>
        </p:nvPicPr>
        <p:blipFill>
          <a:blip r:embed="rId1"/>
          <a:stretch>
            <a:fillRect/>
          </a:stretch>
        </p:blipFill>
        <p:spPr>
          <a:xfrm>
            <a:off x="2438400" y="762000"/>
            <a:ext cx="6248400" cy="3138488"/>
          </a:xfrm>
        </p:spPr>
      </p:pic>
      <p:sp>
        <p:nvSpPr>
          <p:cNvPr id="6147" name="矩形 5123"/>
          <p:cNvSpPr/>
          <p:nvPr/>
        </p:nvSpPr>
        <p:spPr>
          <a:xfrm>
            <a:off x="2590800" y="4572000"/>
            <a:ext cx="6096000" cy="1554163"/>
          </a:xfrm>
          <a:prstGeom prst="rect">
            <a:avLst/>
          </a:prstGeom>
          <a:noFill/>
          <a:ln w="9525">
            <a:noFill/>
          </a:ln>
        </p:spPr>
        <p:txBody>
          <a:bodyPr anchor="t" anchorCtr="0">
            <a:spAutoFit/>
          </a:bodyPr>
          <a:p>
            <a:r>
              <a:rPr lang="zh-CN" altLang="en-US" b="1">
                <a:latin typeface="Times New Roman" panose="02020603050405020304" pitchFamily="18" charset="0"/>
                <a:ea typeface="宋体" panose="02010600030101010101" pitchFamily="2" charset="-122"/>
              </a:rPr>
              <a:t>麻疹病毒属副粘液病毒科</a:t>
            </a:r>
            <a:r>
              <a:rPr lang="zh-CN" altLang="en-US" b="1" dirty="0">
                <a:latin typeface="Times New Roman" panose="02020603050405020304" pitchFamily="18" charset="0"/>
                <a:ea typeface="宋体" panose="02010600030101010101" pitchFamily="2" charset="-122"/>
              </a:rPr>
              <a:t>，麻疹病毒属</a:t>
            </a:r>
            <a:r>
              <a:rPr lang="en-US" altLang="zh-CN" b="1">
                <a:latin typeface="Times New Roman" panose="02020603050405020304" pitchFamily="18" charset="0"/>
                <a:ea typeface="宋体" panose="02010600030101010101" pitchFamily="2" charset="-122"/>
              </a:rPr>
              <a:t>,</a:t>
            </a:r>
            <a:r>
              <a:rPr lang="zh-CN" altLang="en-US" b="1" dirty="0">
                <a:latin typeface="Times New Roman" panose="02020603050405020304" pitchFamily="18" charset="0"/>
                <a:ea typeface="宋体" panose="02010600030101010101" pitchFamily="2" charset="-122"/>
              </a:rPr>
              <a:t>单</a:t>
            </a:r>
            <a:r>
              <a:rPr lang="zh-CN" altLang="en-US" b="1">
                <a:latin typeface="Times New Roman" panose="02020603050405020304" pitchFamily="18" charset="0"/>
                <a:ea typeface="宋体" panose="02010600030101010101" pitchFamily="2" charset="-122"/>
              </a:rPr>
              <a:t>股负链</a:t>
            </a:r>
            <a:r>
              <a:rPr lang="en-US" altLang="zh-CN" b="1">
                <a:latin typeface="Times New Roman" panose="02020603050405020304" pitchFamily="18" charset="0"/>
                <a:ea typeface="宋体" panose="02010600030101010101" pitchFamily="2" charset="-122"/>
              </a:rPr>
              <a:t>RNA</a:t>
            </a:r>
            <a:r>
              <a:rPr lang="zh-CN" altLang="en-US" b="1">
                <a:latin typeface="Times New Roman" panose="02020603050405020304" pitchFamily="18" charset="0"/>
                <a:ea typeface="宋体" panose="02010600030101010101" pitchFamily="2" charset="-122"/>
              </a:rPr>
              <a:t>病毒</a:t>
            </a:r>
            <a:r>
              <a:rPr lang="zh-CN" altLang="en-US" b="1" dirty="0">
                <a:latin typeface="Times New Roman" panose="02020603050405020304" pitchFamily="18" charset="0"/>
                <a:ea typeface="宋体" panose="02010600030101010101" pitchFamily="2" charset="-122"/>
              </a:rPr>
              <a:t>。直径</a:t>
            </a:r>
            <a:r>
              <a:rPr lang="en-US" altLang="zh-CN" b="1">
                <a:latin typeface="Times New Roman" panose="02020603050405020304" pitchFamily="18" charset="0"/>
                <a:ea typeface="宋体" panose="02010600030101010101" pitchFamily="2" charset="-122"/>
              </a:rPr>
              <a:t>150</a:t>
            </a:r>
            <a:r>
              <a:rPr lang="zh-CN" altLang="en-US" b="1" dirty="0">
                <a:latin typeface="Times New Roman" panose="02020603050405020304" pitchFamily="18" charset="0"/>
                <a:ea typeface="宋体" panose="02010600030101010101" pitchFamily="2" charset="-122"/>
              </a:rPr>
              <a:t>－</a:t>
            </a:r>
            <a:r>
              <a:rPr lang="en-US" altLang="zh-CN" b="1">
                <a:latin typeface="Times New Roman" panose="02020603050405020304" pitchFamily="18" charset="0"/>
                <a:ea typeface="宋体" panose="02010600030101010101" pitchFamily="2" charset="-122"/>
              </a:rPr>
              <a:t>200nm</a:t>
            </a:r>
            <a:r>
              <a:rPr lang="zh-CN" altLang="en-US" b="1" dirty="0">
                <a:latin typeface="Times New Roman" panose="02020603050405020304" pitchFamily="18" charset="0"/>
                <a:ea typeface="宋体" panose="02010600030101010101" pitchFamily="2" charset="-122"/>
              </a:rPr>
              <a:t>。</a:t>
            </a:r>
            <a:endParaRPr lang="zh-CN" altLang="en-US" b="1">
              <a:latin typeface="Times New Roman" panose="02020603050405020304" pitchFamily="18" charset="0"/>
              <a:ea typeface="Times New Roman" panose="02020603050405020304" pitchFamily="18"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 calcmode="lin" valueType="num">
                                      <p:cBhvr additive="base">
                                        <p:cTn id="7" dur="500" fill="hold"/>
                                        <p:tgtEl>
                                          <p:spTgt spid="5123"/>
                                        </p:tgtEl>
                                        <p:attrNameLst>
                                          <p:attrName>ppt_x</p:attrName>
                                        </p:attrNameLst>
                                      </p:cBhvr>
                                      <p:tavLst>
                                        <p:tav tm="0">
                                          <p:val>
                                            <p:strVal val="0-#ppt_w/2"/>
                                          </p:val>
                                        </p:tav>
                                        <p:tav tm="100000">
                                          <p:val>
                                            <p:strVal val="#ppt_x"/>
                                          </p:val>
                                        </p:tav>
                                      </p:tavLst>
                                    </p:anim>
                                    <p:anim calcmode="lin" valueType="num">
                                      <p:cBhvr additive="base">
                                        <p:cTn id="8" dur="500" fill="hold"/>
                                        <p:tgtEl>
                                          <p:spTgt spid="51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标题 41985"/>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鉴</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别</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诊</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断</a:t>
            </a:r>
            <a:br>
              <a:rPr lang="zh-CN" altLang="en-US" b="1" dirty="0"/>
            </a:b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楷体_GB2312" pitchFamily="49" charset="-122"/>
                <a:ea typeface="楷体_GB2312" pitchFamily="49" charset="-122"/>
                <a:cs typeface="+mj-cs"/>
              </a:rPr>
              <a:t>猩红热</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楷体_GB2312" pitchFamily="49" charset="-122"/>
              <a:ea typeface="楷体_GB2312" pitchFamily="49" charset="-122"/>
              <a:cs typeface="+mj-cs"/>
            </a:endParaRPr>
          </a:p>
        </p:txBody>
      </p:sp>
      <p:sp>
        <p:nvSpPr>
          <p:cNvPr id="33794" name="文本占位符 41986"/>
          <p:cNvSpPr/>
          <p:nvPr>
            <p:ph idx="1"/>
          </p:nvPr>
        </p:nvSpPr>
        <p:spPr>
          <a:xfrm>
            <a:off x="2514600" y="0"/>
            <a:ext cx="6096000" cy="6096000"/>
          </a:xfrm>
        </p:spPr>
        <p:txBody>
          <a:bodyPr anchor="t" anchorCtr="0"/>
          <a:p>
            <a:pPr algn="just">
              <a:buNone/>
            </a:pPr>
            <a:r>
              <a:rPr lang="zh-CN" altLang="en-US" b="1" dirty="0">
                <a:latin typeface="楷体_GB2312" pitchFamily="49" charset="-122"/>
                <a:ea typeface="楷体_GB2312" pitchFamily="49" charset="-122"/>
              </a:rPr>
              <a:t>          相同点</a:t>
            </a:r>
            <a:endParaRPr lang="zh-CN" altLang="en-US" b="1" dirty="0">
              <a:latin typeface="楷体_GB2312" pitchFamily="49" charset="-122"/>
              <a:ea typeface="楷体_GB2312" pitchFamily="49" charset="-122"/>
            </a:endParaRPr>
          </a:p>
          <a:p>
            <a:pPr algn="just">
              <a:buFont typeface="Wingdings" panose="05000000000000000000" pitchFamily="2" charset="2"/>
              <a:buChar char="u"/>
            </a:pPr>
            <a:r>
              <a:rPr lang="zh-CN" altLang="en-US" b="1" dirty="0">
                <a:latin typeface="楷体_GB2312" pitchFamily="49" charset="-122"/>
                <a:ea typeface="楷体_GB2312" pitchFamily="49" charset="-122"/>
              </a:rPr>
              <a:t> 皮疹、发热、上感表现</a:t>
            </a:r>
            <a:endParaRPr lang="zh-CN" altLang="en-US" b="1" dirty="0">
              <a:latin typeface="楷体_GB2312" pitchFamily="49" charset="-122"/>
              <a:ea typeface="楷体_GB2312" pitchFamily="49" charset="-122"/>
            </a:endParaRPr>
          </a:p>
          <a:p>
            <a:pPr algn="just">
              <a:buNone/>
            </a:pPr>
            <a:r>
              <a:rPr lang="zh-CN" altLang="en-US" b="1" dirty="0">
                <a:latin typeface="楷体_GB2312" pitchFamily="49" charset="-122"/>
                <a:ea typeface="楷体_GB2312" pitchFamily="49" charset="-122"/>
              </a:rPr>
              <a:t>          不同点</a:t>
            </a:r>
            <a:endParaRPr lang="zh-CN" altLang="en-US" b="1" dirty="0">
              <a:latin typeface="楷体_GB2312" pitchFamily="49" charset="-122"/>
              <a:ea typeface="楷体_GB2312" pitchFamily="49" charset="-122"/>
            </a:endParaRPr>
          </a:p>
          <a:p>
            <a:pPr algn="just"/>
            <a:r>
              <a:rPr lang="zh-CN" altLang="en-US" b="1" dirty="0">
                <a:latin typeface="楷体_GB2312" pitchFamily="49" charset="-122"/>
                <a:ea typeface="楷体_GB2312" pitchFamily="49" charset="-122"/>
              </a:rPr>
              <a:t>猩红热：前驱期短</a:t>
            </a:r>
            <a:r>
              <a:rPr lang="en-US" altLang="zh-CN" b="1">
                <a:latin typeface="楷体_GB2312" pitchFamily="49" charset="-122"/>
                <a:ea typeface="楷体_GB2312" pitchFamily="49" charset="-122"/>
              </a:rPr>
              <a:t>2</a:t>
            </a:r>
            <a:r>
              <a:rPr lang="zh-CN" altLang="en-US" b="1" dirty="0">
                <a:latin typeface="楷体_GB2312" pitchFamily="49" charset="-122"/>
                <a:ea typeface="楷体_GB2312" pitchFamily="49" charset="-122"/>
              </a:rPr>
              <a:t>天，咽痛明显（咽岬炎、咽部充血、有脓性分泌物），皮疹特点（无正常皮肤），特征表现（口周苍白圈、帕氏线），感染血象</a:t>
            </a:r>
            <a:endParaRPr lang="zh-CN" altLang="en-US" b="1" dirty="0">
              <a:latin typeface="楷体_GB2312" pitchFamily="49" charset="-122"/>
              <a:ea typeface="楷体_GB2312" pitchFamily="49" charset="-122"/>
            </a:endParaRPr>
          </a:p>
          <a:p>
            <a:pPr algn="just">
              <a:buFont typeface="Wingdings" panose="05000000000000000000" pitchFamily="2" charset="2"/>
              <a:buChar char="u"/>
            </a:pPr>
            <a:r>
              <a:rPr lang="zh-CN" altLang="en-US" b="1" dirty="0">
                <a:latin typeface="楷体_GB2312" pitchFamily="49" charset="-122"/>
                <a:ea typeface="楷体_GB2312" pitchFamily="49" charset="-122"/>
              </a:rPr>
              <a:t>麻疹：病毒感染、上感及眼结合膜炎重、斑丘疹、麻疹粘膜斑、血常规特点</a:t>
            </a:r>
            <a:endParaRPr lang="zh-CN" altLang="en-US" b="1" dirty="0">
              <a:latin typeface="楷体_GB2312" pitchFamily="49" charset="-122"/>
              <a:ea typeface="楷体_GB2312" pitchFamily="49" charset="-122"/>
            </a:endParaRPr>
          </a:p>
          <a:p>
            <a:pPr algn="just"/>
            <a:endParaRPr lang="zh-CN" altLang="en-US" b="1" dirty="0">
              <a:latin typeface="楷体_GB2312" pitchFamily="49" charset="-122"/>
              <a:ea typeface="楷体_GB2312" pitchFamily="49" charset="-122"/>
            </a:endParaRPr>
          </a:p>
        </p:txBody>
      </p:sp>
    </p:spTree>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标题 2252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预</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后</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34818" name="文本占位符 22530"/>
          <p:cNvSpPr/>
          <p:nvPr>
            <p:ph idx="1"/>
          </p:nvPr>
        </p:nvSpPr>
        <p:spPr/>
        <p:txBody>
          <a:bodyPr anchor="t" anchorCtr="0"/>
          <a:p>
            <a:endParaRPr lang="zh-CN" altLang="en-US"/>
          </a:p>
          <a:p>
            <a:endParaRPr lang="zh-CN" altLang="en-US"/>
          </a:p>
          <a:p>
            <a:r>
              <a:rPr lang="zh-CN" altLang="en-US" b="1"/>
              <a:t>单纯麻疹预后良好。</a:t>
            </a:r>
            <a:endParaRPr lang="zh-CN" altLang="en-US" b="1"/>
          </a:p>
          <a:p>
            <a:endParaRPr lang="zh-CN" altLang="en-US" b="1"/>
          </a:p>
          <a:p>
            <a:endParaRPr lang="zh-CN" altLang="en-US" b="1"/>
          </a:p>
          <a:p>
            <a:r>
              <a:rPr lang="zh-CN" altLang="en-US" b="1"/>
              <a:t>有并发症或免疫力低下可影响预后，重型麻疹病死率高。</a:t>
            </a:r>
            <a:endParaRPr lang="zh-CN" altLang="en-US" b="1"/>
          </a:p>
        </p:txBody>
      </p:sp>
    </p:spTree>
  </p:cSld>
  <p:clrMapOvr>
    <a:masterClrMapping/>
  </p:clrMapOvr>
  <p:transition spd="slow">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标题 23553"/>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治</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疗</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35842" name="文本占位符 23554"/>
          <p:cNvSpPr/>
          <p:nvPr>
            <p:ph idx="1"/>
          </p:nvPr>
        </p:nvSpPr>
        <p:spPr/>
        <p:txBody>
          <a:bodyPr anchor="t" anchorCtr="0"/>
          <a:p>
            <a:r>
              <a:rPr lang="zh-CN" altLang="en-US" b="1"/>
              <a:t>目前尚无特效疗法，应行对症及支持等综合治疗，防治并</a:t>
            </a:r>
            <a:r>
              <a:rPr lang="zh-CN" altLang="en-US" b="1" dirty="0"/>
              <a:t>发症</a:t>
            </a:r>
            <a:endParaRPr lang="zh-CN" altLang="en-US" b="1" dirty="0"/>
          </a:p>
          <a:p>
            <a:endParaRPr lang="zh-CN" altLang="en-US" b="1"/>
          </a:p>
          <a:p>
            <a:r>
              <a:rPr lang="en-US" altLang="zh-CN" b="1"/>
              <a:t>1</a:t>
            </a:r>
            <a:r>
              <a:rPr lang="zh-CN" altLang="en-US" b="1"/>
              <a:t>、一般治疗</a:t>
            </a:r>
            <a:endParaRPr lang="zh-CN" altLang="en-US" b="1"/>
          </a:p>
          <a:p>
            <a:pPr>
              <a:buNone/>
            </a:pPr>
            <a:r>
              <a:rPr lang="zh-CN" altLang="en-US" b="1"/>
              <a:t>         休息，保持安静，眼、鼻、口腔保持清洁，多饮水，易消化和营养丰富饮食。</a:t>
            </a:r>
            <a:endParaRPr lang="zh-CN" altLang="en-US" b="1"/>
          </a:p>
        </p:txBody>
      </p:sp>
    </p:spTree>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标题 2457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治</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疗</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36866" name="文本占位符 24578"/>
          <p:cNvSpPr/>
          <p:nvPr>
            <p:ph idx="1"/>
          </p:nvPr>
        </p:nvSpPr>
        <p:spPr/>
        <p:txBody>
          <a:bodyPr anchor="t" anchorCtr="0"/>
          <a:p>
            <a:r>
              <a:rPr lang="en-US" altLang="zh-CN" b="1"/>
              <a:t>2</a:t>
            </a:r>
            <a:r>
              <a:rPr lang="zh-CN" altLang="en-US" b="1"/>
              <a:t>、对症治疗</a:t>
            </a:r>
            <a:endParaRPr lang="zh-CN" altLang="en-US" b="1"/>
          </a:p>
          <a:p>
            <a:pPr>
              <a:buNone/>
            </a:pPr>
            <a:r>
              <a:rPr lang="zh-CN" altLang="en-US" sz="2800" b="1"/>
              <a:t>    （</a:t>
            </a:r>
            <a:r>
              <a:rPr lang="en-US" altLang="zh-CN" sz="2800" b="1"/>
              <a:t>1</a:t>
            </a:r>
            <a:r>
              <a:rPr lang="zh-CN" altLang="en-US" sz="2800" b="1"/>
              <a:t>）止咳：</a:t>
            </a:r>
            <a:r>
              <a:rPr lang="zh-CN" altLang="en-US" sz="2400" b="1"/>
              <a:t>止咳合剂，</a:t>
            </a:r>
            <a:r>
              <a:rPr lang="en-US" altLang="zh-CN" sz="2400" b="1"/>
              <a:t>1ml</a:t>
            </a:r>
            <a:r>
              <a:rPr lang="zh-CN" altLang="en-US" sz="2400" b="1"/>
              <a:t>／岁</a:t>
            </a:r>
            <a:r>
              <a:rPr lang="en-US" altLang="zh-CN" sz="2400" b="1"/>
              <a:t>·</a:t>
            </a:r>
            <a:r>
              <a:rPr lang="zh-CN" altLang="en-US" sz="2400" b="1"/>
              <a:t>次，</a:t>
            </a:r>
            <a:r>
              <a:rPr lang="en-US" altLang="zh-CN" sz="2400" b="1"/>
              <a:t>2</a:t>
            </a:r>
            <a:r>
              <a:rPr lang="zh-CN" altLang="en-US" sz="2400" b="1"/>
              <a:t>－</a:t>
            </a:r>
            <a:r>
              <a:rPr lang="en-US" altLang="zh-CN" sz="2400" b="1"/>
              <a:t>3</a:t>
            </a:r>
            <a:r>
              <a:rPr lang="zh-CN" altLang="en-US" sz="2400" b="1"/>
              <a:t>次／日。超声雾化，</a:t>
            </a:r>
            <a:r>
              <a:rPr lang="en-US" altLang="zh-CN" sz="2400" b="1"/>
              <a:t>2</a:t>
            </a:r>
            <a:r>
              <a:rPr lang="zh-CN" altLang="en-US" sz="2400" b="1"/>
              <a:t>－</a:t>
            </a:r>
            <a:r>
              <a:rPr lang="en-US" altLang="zh-CN" sz="2400" b="1"/>
              <a:t>3</a:t>
            </a:r>
            <a:r>
              <a:rPr lang="zh-CN" altLang="en-US" sz="2400" b="1"/>
              <a:t>次／日，每次</a:t>
            </a:r>
            <a:r>
              <a:rPr lang="en-US" altLang="zh-CN" sz="2400" b="1"/>
              <a:t>10</a:t>
            </a:r>
            <a:r>
              <a:rPr lang="zh-CN" altLang="en-US" sz="2400" b="1"/>
              <a:t>分钟。</a:t>
            </a:r>
            <a:endParaRPr lang="zh-CN" altLang="en-US" sz="2400" b="1"/>
          </a:p>
          <a:p>
            <a:pPr>
              <a:buNone/>
            </a:pPr>
            <a:r>
              <a:rPr lang="zh-CN" altLang="en-US" sz="2800" b="1"/>
              <a:t>   （</a:t>
            </a:r>
            <a:r>
              <a:rPr lang="en-US" altLang="zh-CN" sz="2800" b="1"/>
              <a:t>2</a:t>
            </a:r>
            <a:r>
              <a:rPr lang="zh-CN" altLang="en-US" sz="2800" b="1"/>
              <a:t>）镇静：</a:t>
            </a:r>
            <a:r>
              <a:rPr lang="zh-CN" altLang="en-US" sz="2400" b="1"/>
              <a:t>安定，水合氯醛</a:t>
            </a:r>
            <a:endParaRPr lang="zh-CN" altLang="en-US" sz="2400" b="1"/>
          </a:p>
          <a:p>
            <a:pPr>
              <a:buNone/>
            </a:pPr>
            <a:r>
              <a:rPr lang="zh-CN" altLang="en-US" sz="2800" b="1"/>
              <a:t>   （</a:t>
            </a:r>
            <a:r>
              <a:rPr lang="en-US" altLang="zh-CN" sz="2800" b="1"/>
              <a:t>3</a:t>
            </a:r>
            <a:r>
              <a:rPr lang="zh-CN" altLang="en-US" sz="2800" b="1"/>
              <a:t>）角膜干燥：</a:t>
            </a:r>
            <a:r>
              <a:rPr lang="zh-CN" altLang="en-US" sz="2400" b="1"/>
              <a:t>维生素</a:t>
            </a:r>
            <a:r>
              <a:rPr lang="en-US" altLang="zh-CN" sz="2400" b="1"/>
              <a:t>A</a:t>
            </a:r>
            <a:r>
              <a:rPr lang="zh-CN" altLang="en-US" sz="2400" b="1"/>
              <a:t>，</a:t>
            </a:r>
            <a:r>
              <a:rPr lang="en-US" altLang="zh-CN" sz="2400" b="1"/>
              <a:t>2</a:t>
            </a:r>
            <a:r>
              <a:rPr lang="zh-CN" altLang="en-US" sz="2400" b="1"/>
              <a:t>．</a:t>
            </a:r>
            <a:r>
              <a:rPr lang="en-US" altLang="zh-CN" sz="2400" b="1"/>
              <a:t>5</a:t>
            </a:r>
            <a:r>
              <a:rPr lang="zh-CN" altLang="en-US" sz="2400" b="1"/>
              <a:t>万单位，</a:t>
            </a:r>
            <a:r>
              <a:rPr lang="en-US" altLang="zh-CN" sz="2400" b="1"/>
              <a:t>1-2</a:t>
            </a:r>
            <a:r>
              <a:rPr lang="zh-CN" altLang="en-US" sz="2400" b="1"/>
              <a:t>次／日。</a:t>
            </a:r>
            <a:endParaRPr lang="zh-CN" altLang="en-US" sz="2400" b="1"/>
          </a:p>
          <a:p>
            <a:pPr>
              <a:buNone/>
            </a:pPr>
            <a:r>
              <a:rPr lang="zh-CN" altLang="en-US" sz="2800" b="1"/>
              <a:t>   （</a:t>
            </a:r>
            <a:r>
              <a:rPr lang="en-US" altLang="zh-CN" sz="2800" b="1"/>
              <a:t>4</a:t>
            </a:r>
            <a:r>
              <a:rPr lang="zh-CN" altLang="en-US" sz="2800" b="1"/>
              <a:t>）结膜炎：</a:t>
            </a:r>
            <a:r>
              <a:rPr lang="en-US" altLang="zh-CN" sz="2400" b="1"/>
              <a:t>4</a:t>
            </a:r>
            <a:r>
              <a:rPr lang="zh-CN" altLang="en-US" sz="2400" b="1"/>
              <a:t>％硼酸溶液或生理盐水冲洗眼部分泌物，洗毕涂红霉素眼膏。</a:t>
            </a:r>
            <a:endParaRPr lang="zh-CN" altLang="en-US" sz="2400" b="1"/>
          </a:p>
          <a:p>
            <a:pPr>
              <a:buNone/>
            </a:pPr>
            <a:r>
              <a:rPr lang="zh-CN" altLang="en-US" sz="2800" b="1"/>
              <a:t>   （</a:t>
            </a:r>
            <a:r>
              <a:rPr lang="en-US" altLang="zh-CN" sz="2800" b="1"/>
              <a:t>5</a:t>
            </a:r>
            <a:r>
              <a:rPr lang="zh-CN" altLang="en-US" sz="2800" b="1"/>
              <a:t>）退热：</a:t>
            </a:r>
            <a:r>
              <a:rPr lang="zh-CN" altLang="en-US" sz="2400" b="1"/>
              <a:t>小量退热剂，必要时用。</a:t>
            </a:r>
            <a:endParaRPr lang="zh-CN" altLang="en-US" sz="2400" b="1"/>
          </a:p>
          <a:p>
            <a:pPr>
              <a:buNone/>
            </a:pPr>
            <a:r>
              <a:rPr lang="zh-CN" altLang="en-US" sz="2800" b="1"/>
              <a:t>   （</a:t>
            </a:r>
            <a:r>
              <a:rPr lang="en-US" altLang="zh-CN" sz="2800" b="1"/>
              <a:t>6</a:t>
            </a:r>
            <a:r>
              <a:rPr lang="zh-CN" altLang="en-US" sz="2800" b="1"/>
              <a:t>）体弱病重患者可早期用丙种球蛋</a:t>
            </a:r>
            <a:r>
              <a:rPr lang="zh-CN" altLang="en-US" sz="2800" b="1" dirty="0"/>
              <a:t>白</a:t>
            </a:r>
            <a:r>
              <a:rPr lang="en-US" altLang="zh-CN" sz="2800" b="1"/>
              <a:t>200~400</a:t>
            </a:r>
            <a:r>
              <a:rPr lang="en-US" altLang="zh-CN" sz="2400" b="1"/>
              <a:t>mg/kg/d </a:t>
            </a:r>
            <a:r>
              <a:rPr lang="zh-CN" altLang="en-US" sz="2400" b="1" dirty="0"/>
              <a:t>，总量</a:t>
            </a:r>
            <a:r>
              <a:rPr lang="en-US" altLang="zh-CN" sz="2400" b="1"/>
              <a:t>1~2g/kg</a:t>
            </a:r>
            <a:endParaRPr lang="en-US" altLang="zh-CN" sz="2400" b="1"/>
          </a:p>
        </p:txBody>
      </p:sp>
    </p:spTree>
  </p:cSld>
  <p:clrMapOvr>
    <a:masterClrMapping/>
  </p:clrMapOvr>
  <p:transition spd="slow">
    <p:pull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标题 2560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治</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疗</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37890" name="文本占位符 25602"/>
          <p:cNvSpPr/>
          <p:nvPr>
            <p:ph idx="1"/>
          </p:nvPr>
        </p:nvSpPr>
        <p:spPr/>
        <p:txBody>
          <a:bodyPr anchor="t" anchorCtr="0"/>
          <a:p>
            <a:pPr algn="just"/>
            <a:r>
              <a:rPr lang="zh-CN" altLang="en-US" sz="2800" b="1"/>
              <a:t>并发症治疗 </a:t>
            </a:r>
            <a:endParaRPr lang="zh-CN" altLang="en-US" sz="2800" b="1"/>
          </a:p>
          <a:p>
            <a:pPr lvl="1" algn="just"/>
            <a:r>
              <a:rPr lang="zh-CN" altLang="en-US" b="1"/>
              <a:t>（</a:t>
            </a:r>
            <a:r>
              <a:rPr lang="en-US" altLang="zh-CN" b="1"/>
              <a:t>1</a:t>
            </a:r>
            <a:r>
              <a:rPr lang="zh-CN" altLang="en-US" b="1"/>
              <a:t>）支气管肺炎   </a:t>
            </a:r>
            <a:r>
              <a:rPr lang="zh-CN" altLang="en-US" sz="2400" b="1" dirty="0"/>
              <a:t>对症支持、</a:t>
            </a:r>
            <a:r>
              <a:rPr lang="zh-CN" altLang="en-US" sz="2400" b="1"/>
              <a:t> </a:t>
            </a:r>
            <a:r>
              <a:rPr lang="zh-CN" altLang="en-US" sz="2400" b="1" dirty="0"/>
              <a:t>抗菌，氧疗。重症可氢</a:t>
            </a:r>
            <a:r>
              <a:rPr lang="zh-CN" altLang="en-US" sz="2400" b="1"/>
              <a:t>化可的松</a:t>
            </a:r>
            <a:r>
              <a:rPr lang="en-US" altLang="zh-CN" sz="2400" b="1"/>
              <a:t>5</a:t>
            </a:r>
            <a:r>
              <a:rPr lang="zh-CN" altLang="en-US" sz="2400" b="1"/>
              <a:t>～</a:t>
            </a:r>
            <a:r>
              <a:rPr lang="en-US" altLang="zh-CN" sz="2400" b="1"/>
              <a:t>10mg/kg</a:t>
            </a:r>
            <a:r>
              <a:rPr lang="zh-CN" altLang="en-US" sz="2400" b="1"/>
              <a:t>，</a:t>
            </a:r>
            <a:r>
              <a:rPr lang="en-US" altLang="zh-CN" sz="2400" b="1"/>
              <a:t>2</a:t>
            </a:r>
            <a:r>
              <a:rPr lang="zh-CN" altLang="en-US" sz="2400" b="1"/>
              <a:t>～</a:t>
            </a:r>
            <a:r>
              <a:rPr lang="en-US" altLang="zh-CN" sz="2400" b="1"/>
              <a:t>3d</a:t>
            </a:r>
            <a:r>
              <a:rPr lang="zh-CN" altLang="en-US" sz="2400" b="1"/>
              <a:t>。</a:t>
            </a:r>
            <a:endParaRPr lang="zh-CN" altLang="en-US" sz="2400" b="1"/>
          </a:p>
          <a:p>
            <a:pPr lvl="1" algn="just"/>
            <a:r>
              <a:rPr lang="zh-CN" altLang="en-US" b="1"/>
              <a:t>（</a:t>
            </a:r>
            <a:r>
              <a:rPr lang="en-US" altLang="zh-CN" b="1"/>
              <a:t>2</a:t>
            </a:r>
            <a:r>
              <a:rPr lang="zh-CN" altLang="en-US" b="1"/>
              <a:t>）心肌炎     </a:t>
            </a:r>
            <a:r>
              <a:rPr lang="zh-CN" altLang="en-US" sz="2400" b="1" dirty="0"/>
              <a:t>吸氧、利尿、镇静等</a:t>
            </a:r>
            <a:r>
              <a:rPr lang="zh-CN" altLang="en-US" sz="2400" b="1"/>
              <a:t>  心衰者：强心药物。重症者：肾上腺皮质激素。注意补液和电解质平衡</a:t>
            </a:r>
            <a:endParaRPr lang="zh-CN" altLang="en-US" sz="2400" b="1"/>
          </a:p>
          <a:p>
            <a:pPr lvl="1" algn="just"/>
            <a:r>
              <a:rPr lang="zh-CN" altLang="en-US" b="1"/>
              <a:t>（</a:t>
            </a:r>
            <a:r>
              <a:rPr lang="en-US" altLang="zh-CN" b="1"/>
              <a:t>3</a:t>
            </a:r>
            <a:r>
              <a:rPr lang="zh-CN" altLang="en-US" b="1"/>
              <a:t>）脑炎  </a:t>
            </a:r>
            <a:r>
              <a:rPr lang="zh-CN" altLang="en-US" sz="2400" b="1" dirty="0"/>
              <a:t>参</a:t>
            </a:r>
            <a:r>
              <a:rPr lang="zh-CN" altLang="en-US" sz="2400" b="1"/>
              <a:t>考流行性乙型脑炎治疗。</a:t>
            </a:r>
            <a:endParaRPr lang="zh-CN" altLang="en-US" sz="2400" b="1"/>
          </a:p>
          <a:p>
            <a:pPr lvl="1" algn="just"/>
            <a:r>
              <a:rPr lang="zh-CN" altLang="en-US" b="1"/>
              <a:t>（</a:t>
            </a:r>
            <a:r>
              <a:rPr lang="en-US" altLang="zh-CN" b="1"/>
              <a:t>4</a:t>
            </a:r>
            <a:r>
              <a:rPr lang="zh-CN" altLang="en-US" b="1"/>
              <a:t>）急性喉炎    </a:t>
            </a:r>
            <a:r>
              <a:rPr lang="zh-CN" altLang="en-US" sz="2400" b="1" dirty="0"/>
              <a:t>雾</a:t>
            </a:r>
            <a:r>
              <a:rPr lang="zh-CN" altLang="en-US" sz="2400" b="1"/>
              <a:t>化吸入，选用抗菌药物，重症者可应用肾上腺皮质激素，喉梗阻者应及早气管切开和气管插管。</a:t>
            </a:r>
            <a:endParaRPr lang="zh-CN" altLang="en-US" sz="2400" b="1"/>
          </a:p>
        </p:txBody>
      </p:sp>
    </p:spTree>
  </p:cSld>
  <p:clrMapOvr>
    <a:masterClrMapping/>
  </p:clrMapOvr>
  <p:transition spd="slow">
    <p:spli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标题 26625"/>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预</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防</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38914" name="文本占位符 26626"/>
          <p:cNvSpPr/>
          <p:nvPr>
            <p:ph idx="1"/>
          </p:nvPr>
        </p:nvSpPr>
        <p:spPr/>
        <p:txBody>
          <a:bodyPr anchor="t" anchorCtr="0"/>
          <a:p>
            <a:pPr>
              <a:lnSpc>
                <a:spcPct val="90000"/>
              </a:lnSpc>
            </a:pPr>
            <a:r>
              <a:rPr lang="zh-CN" altLang="x-none" b="1" dirty="0">
                <a:latin typeface="楷体_GB2312" pitchFamily="49" charset="-122"/>
                <a:ea typeface="楷体_GB2312" pitchFamily="49" charset="-122"/>
              </a:rPr>
              <a:t>管理传染源   </a:t>
            </a:r>
            <a:r>
              <a:rPr lang="zh-CN" altLang="x-none" sz="3600" b="1" dirty="0"/>
              <a:t>        </a:t>
            </a:r>
            <a:endParaRPr lang="en-US" altLang="zh-CN" sz="3600" b="1"/>
          </a:p>
          <a:p>
            <a:pPr lvl="1">
              <a:lnSpc>
                <a:spcPct val="90000"/>
              </a:lnSpc>
            </a:pPr>
            <a:r>
              <a:rPr lang="zh-CN" altLang="en-US" b="1" dirty="0">
                <a:latin typeface="楷体_GB2312" pitchFamily="49" charset="-122"/>
                <a:ea typeface="楷体_GB2312" pitchFamily="49" charset="-122"/>
              </a:rPr>
              <a:t>患者  早发现，早隔离。患者隔离至出疹后</a:t>
            </a:r>
            <a:r>
              <a:rPr lang="zh-CN" altLang="x-none" b="1" dirty="0">
                <a:latin typeface="楷体_GB2312" pitchFamily="49" charset="-122"/>
                <a:ea typeface="楷体_GB2312" pitchFamily="49" charset="-122"/>
              </a:rPr>
              <a:t>5d，伴有呼吸道并发症者延长到出疹后10d。</a:t>
            </a:r>
            <a:endParaRPr lang="en-US" altLang="zh-CN" b="1">
              <a:latin typeface="楷体_GB2312" pitchFamily="49" charset="-122"/>
              <a:ea typeface="楷体_GB2312" pitchFamily="49" charset="-122"/>
            </a:endParaRPr>
          </a:p>
          <a:p>
            <a:pPr lvl="1">
              <a:lnSpc>
                <a:spcPct val="90000"/>
              </a:lnSpc>
            </a:pPr>
            <a:r>
              <a:rPr lang="zh-CN" altLang="en-US" b="1" dirty="0">
                <a:latin typeface="楷体_GB2312" pitchFamily="49" charset="-122"/>
                <a:ea typeface="楷体_GB2312" pitchFamily="49" charset="-122"/>
              </a:rPr>
              <a:t>接触者  医学检测最长潜伏期，已作被动免疫者延长至</a:t>
            </a:r>
            <a:r>
              <a:rPr lang="en-US" altLang="zh-CN" b="1">
                <a:latin typeface="楷体_GB2312" pitchFamily="49" charset="-122"/>
                <a:ea typeface="楷体_GB2312" pitchFamily="49" charset="-122"/>
              </a:rPr>
              <a:t>4</a:t>
            </a:r>
            <a:r>
              <a:rPr lang="zh-CN" altLang="en-US" b="1" dirty="0">
                <a:latin typeface="楷体_GB2312" pitchFamily="49" charset="-122"/>
                <a:ea typeface="楷体_GB2312" pitchFamily="49" charset="-122"/>
              </a:rPr>
              <a:t>周</a:t>
            </a:r>
            <a:endParaRPr lang="zh-CN" altLang="en-US" b="1" dirty="0">
              <a:latin typeface="楷体_GB2312" pitchFamily="49" charset="-122"/>
              <a:ea typeface="楷体_GB2312" pitchFamily="49" charset="-122"/>
            </a:endParaRPr>
          </a:p>
          <a:p>
            <a:pPr>
              <a:lnSpc>
                <a:spcPct val="90000"/>
              </a:lnSpc>
            </a:pPr>
            <a:endParaRPr lang="zh-CN" altLang="x-none" sz="2800" b="1" dirty="0">
              <a:latin typeface="楷体_GB2312" pitchFamily="49" charset="-122"/>
              <a:ea typeface="楷体_GB2312" pitchFamily="49" charset="-122"/>
            </a:endParaRPr>
          </a:p>
          <a:p>
            <a:pPr>
              <a:lnSpc>
                <a:spcPct val="90000"/>
              </a:lnSpc>
            </a:pPr>
            <a:r>
              <a:rPr lang="zh-CN" altLang="x-none" b="1" dirty="0">
                <a:ea typeface="楷体_GB2312" pitchFamily="49" charset="-122"/>
              </a:rPr>
              <a:t>切断传播途径</a:t>
            </a:r>
            <a:r>
              <a:rPr lang="zh-CN" altLang="x-none" sz="3600" b="1" dirty="0"/>
              <a:t>  </a:t>
            </a:r>
            <a:endParaRPr lang="en-US" altLang="zh-CN" sz="3600" b="1"/>
          </a:p>
          <a:p>
            <a:pPr lvl="1">
              <a:lnSpc>
                <a:spcPct val="90000"/>
              </a:lnSpc>
            </a:pPr>
            <a:r>
              <a:rPr lang="zh-CN" altLang="en-US" b="1" dirty="0">
                <a:ea typeface="楷体_GB2312" pitchFamily="49" charset="-122"/>
              </a:rPr>
              <a:t>减少到公共场所</a:t>
            </a:r>
            <a:endParaRPr lang="zh-CN" altLang="en-US" b="1" dirty="0">
              <a:ea typeface="楷体_GB2312" pitchFamily="49" charset="-122"/>
            </a:endParaRPr>
          </a:p>
          <a:p>
            <a:pPr lvl="1">
              <a:lnSpc>
                <a:spcPct val="90000"/>
              </a:lnSpc>
            </a:pPr>
            <a:r>
              <a:rPr lang="zh-CN" altLang="en-US" b="1" dirty="0">
                <a:ea typeface="楷体_GB2312" pitchFamily="49" charset="-122"/>
              </a:rPr>
              <a:t>轻型病人可在家隔离</a:t>
            </a:r>
            <a:endParaRPr lang="zh-CN" altLang="en-US" b="1" dirty="0">
              <a:ea typeface="楷体_GB2312" pitchFamily="49" charset="-122"/>
            </a:endParaRPr>
          </a:p>
          <a:p>
            <a:pPr lvl="1">
              <a:lnSpc>
                <a:spcPct val="90000"/>
              </a:lnSpc>
            </a:pPr>
            <a:r>
              <a:rPr lang="zh-CN" altLang="en-US" b="1" dirty="0">
                <a:ea typeface="楷体_GB2312" pitchFamily="49" charset="-122"/>
              </a:rPr>
              <a:t>居室、病房常开窗、通风</a:t>
            </a:r>
            <a:endParaRPr lang="zh-CN" altLang="en-US" b="1" dirty="0">
              <a:ea typeface="楷体_GB2312" pitchFamily="49" charset="-122"/>
            </a:endParaRPr>
          </a:p>
          <a:p>
            <a:pPr lvl="1">
              <a:lnSpc>
                <a:spcPct val="90000"/>
              </a:lnSpc>
            </a:pPr>
            <a:r>
              <a:rPr lang="zh-CN" altLang="en-US" b="1" dirty="0">
                <a:ea typeface="楷体_GB2312" pitchFamily="49" charset="-122"/>
              </a:rPr>
              <a:t>医务人员做好消毒隔离</a:t>
            </a:r>
            <a:r>
              <a:rPr lang="zh-CN" altLang="en-US" sz="3200" b="1" dirty="0"/>
              <a:t>       </a:t>
            </a:r>
            <a:endParaRPr lang="zh-CN" altLang="en-US" sz="3200" b="1" dirty="0"/>
          </a:p>
        </p:txBody>
      </p:sp>
    </p:spTree>
  </p:cSld>
  <p:clrMapOvr>
    <a:masterClrMapping/>
  </p:clrMapOvr>
  <p:transition spd="slow">
    <p:strips dir="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标题 6041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预</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防</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39938" name="文本占位符 60418"/>
          <p:cNvSpPr/>
          <p:nvPr>
            <p:ph idx="1"/>
          </p:nvPr>
        </p:nvSpPr>
        <p:spPr/>
        <p:txBody>
          <a:bodyPr anchor="t" anchorCtr="0"/>
          <a:p>
            <a:r>
              <a:rPr lang="zh-CN" altLang="x-none" b="1" dirty="0"/>
              <a:t>保护易感人群</a:t>
            </a:r>
            <a:endParaRPr lang="zh-CN" altLang="x-none" b="1" dirty="0"/>
          </a:p>
          <a:p>
            <a:pPr algn="just">
              <a:buNone/>
            </a:pPr>
            <a:r>
              <a:rPr lang="zh-CN" altLang="x-none" b="1" dirty="0"/>
              <a:t> </a:t>
            </a:r>
            <a:r>
              <a:rPr lang="en-US" altLang="zh-CN" b="1"/>
              <a:t>   </a:t>
            </a:r>
            <a:r>
              <a:rPr lang="zh-CN" altLang="x-none" sz="2800" b="1" dirty="0"/>
              <a:t>1、主动免疫 用麻疹减毒活疫苗，接种对象为末患过麻疹的儿童，初种麻疹减毒活疫苗为8月，于初种7年后再接种1次</a:t>
            </a:r>
            <a:endParaRPr lang="zh-CN" altLang="x-none" sz="2800" b="1" dirty="0"/>
          </a:p>
          <a:p>
            <a:pPr algn="just">
              <a:buNone/>
            </a:pPr>
            <a:r>
              <a:rPr lang="zh-CN" altLang="x-none" sz="2800" b="1" dirty="0"/>
              <a:t>     2、被动免疫 </a:t>
            </a:r>
            <a:r>
              <a:rPr lang="zh-CN" altLang="en-US" sz="2800" b="1" dirty="0"/>
              <a:t>常用人血丙种球蛋白</a:t>
            </a:r>
            <a:r>
              <a:rPr lang="zh-CN" altLang="x-none" sz="2800" b="1" dirty="0"/>
              <a:t>3m1,(或0.25ml/kg)、胎盘丙种球蛋白。接种对象为体弱多病的易感者、接触麻疹者应早作被动免疫接触麻疹患者后5日内注射，可预防发病。接触5日</a:t>
            </a:r>
            <a:r>
              <a:rPr lang="zh-CN" altLang="en-US" sz="2800" b="1" dirty="0"/>
              <a:t>后</a:t>
            </a:r>
            <a:r>
              <a:rPr lang="zh-CN" altLang="x-none" sz="2800" b="1" dirty="0"/>
              <a:t>注射</a:t>
            </a:r>
            <a:r>
              <a:rPr lang="zh-CN" altLang="en-US" sz="2800" b="1" dirty="0"/>
              <a:t>只</a:t>
            </a:r>
            <a:r>
              <a:rPr lang="zh-CN" altLang="x-none" sz="2800" b="1" dirty="0"/>
              <a:t>减轻症状</a:t>
            </a:r>
            <a:r>
              <a:rPr lang="zh-CN" altLang="en-US" sz="2800" b="1" dirty="0"/>
              <a:t>。</a:t>
            </a:r>
            <a:r>
              <a:rPr lang="zh-CN" altLang="x-none" sz="2800" b="1" dirty="0"/>
              <a:t>被动免疫只能维持3~8周</a:t>
            </a:r>
            <a:endParaRPr lang="zh-CN" altLang="x-none" sz="2800" b="1" dirty="0"/>
          </a:p>
          <a:p>
            <a:endParaRPr lang="zh-CN" altLang="x-none" sz="2800" b="1" dirty="0"/>
          </a:p>
          <a:p>
            <a:endParaRPr lang="zh-CN" altLang="en-US" sz="2800" dirty="0"/>
          </a:p>
        </p:txBody>
      </p:sp>
    </p:spTree>
  </p:cSld>
  <p:clrMapOvr>
    <a:masterClrMapping/>
  </p:clrMapOvr>
  <p:transition spd="slow">
    <p:randomBa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标题 27649"/>
          <p:cNvSpPr/>
          <p:nvPr>
            <p:ph type="title"/>
          </p:nvPr>
        </p:nvSpPr>
        <p:spPr/>
        <p:txBody>
          <a:bodyPr anchor="ctr"/>
          <a:p>
            <a:pPr fontAlgn="base"/>
            <a:endParaRPr lang="zh-CN" altLang="en-US" strike="noStrike" noProof="1" dirty="0"/>
          </a:p>
        </p:txBody>
      </p:sp>
      <p:sp>
        <p:nvSpPr>
          <p:cNvPr id="52226" name="文本占位符 27650"/>
          <p:cNvSpPr/>
          <p:nvPr>
            <p:ph idx="1"/>
          </p:nvPr>
        </p:nvSpPr>
        <p:spPr>
          <a:xfrm>
            <a:off x="4419600" y="2133600"/>
            <a:ext cx="4724400" cy="3810000"/>
          </a:xfrm>
        </p:spPr>
        <p:txBody>
          <a:bodyPr anchor="t" anchorCtr="0"/>
          <a:p>
            <a:pPr>
              <a:buNone/>
            </a:pPr>
            <a:r>
              <a:rPr lang="zh-CN" altLang="en-US" sz="8800">
                <a:ea typeface="华文琥珀" pitchFamily="2" charset="-122"/>
              </a:rPr>
              <a:t>谢谢</a:t>
            </a:r>
            <a:endParaRPr lang="zh-CN" altLang="en-US" sz="8800">
              <a:ea typeface="华文琥珀" pitchFamily="2" charset="-122"/>
            </a:endParaRPr>
          </a:p>
        </p:txBody>
      </p:sp>
    </p:spTree>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标题 716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原</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学</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pic>
        <p:nvPicPr>
          <p:cNvPr id="7171" name="内容占位符 7170" descr="1"/>
          <p:cNvPicPr>
            <a:picLocks noChangeAspect="1"/>
          </p:cNvPicPr>
          <p:nvPr>
            <p:ph idx="1"/>
          </p:nvPr>
        </p:nvPicPr>
        <p:blipFill>
          <a:blip r:embed="rId1"/>
          <a:stretch>
            <a:fillRect/>
          </a:stretch>
        </p:blipFill>
        <p:spPr>
          <a:xfrm>
            <a:off x="2438400" y="304800"/>
            <a:ext cx="6705600" cy="4724400"/>
          </a:xfrm>
        </p:spPr>
      </p:pic>
      <p:sp>
        <p:nvSpPr>
          <p:cNvPr id="2" name="矩形 7171"/>
          <p:cNvSpPr/>
          <p:nvPr/>
        </p:nvSpPr>
        <p:spPr>
          <a:xfrm>
            <a:off x="2438400" y="5029200"/>
            <a:ext cx="6705600" cy="1800225"/>
          </a:xfrm>
          <a:prstGeom prst="rect">
            <a:avLst/>
          </a:prstGeom>
          <a:noFill/>
          <a:ln w="9525">
            <a:noFill/>
          </a:ln>
        </p:spPr>
        <p:txBody>
          <a:bodyPr anchor="t" anchorCtr="0">
            <a:spAutoFit/>
          </a:bodyPr>
          <a:p>
            <a:r>
              <a:rPr lang="zh-CN" altLang="en-US" sz="2800" b="1" dirty="0">
                <a:latin typeface="Times New Roman" panose="02020603050405020304" pitchFamily="18" charset="0"/>
                <a:ea typeface="宋体" panose="02010600030101010101" pitchFamily="2" charset="-122"/>
              </a:rPr>
              <a:t>病毒由核心和外膜组成</a:t>
            </a:r>
            <a:endParaRPr lang="zh-CN" altLang="en-US" sz="2800" b="1" dirty="0">
              <a:latin typeface="Times New Roman" panose="02020603050405020304" pitchFamily="18" charset="0"/>
              <a:ea typeface="宋体" panose="02010600030101010101" pitchFamily="2" charset="-122"/>
            </a:endParaRPr>
          </a:p>
          <a:p>
            <a:r>
              <a:rPr lang="zh-CN" altLang="en-US" sz="2800" b="1" dirty="0">
                <a:latin typeface="Times New Roman" panose="02020603050405020304" pitchFamily="18" charset="0"/>
                <a:ea typeface="宋体" panose="02010600030101010101" pitchFamily="2" charset="-122"/>
              </a:rPr>
              <a:t>核心：</a:t>
            </a:r>
            <a:r>
              <a:rPr lang="en-US" altLang="zh-CN" sz="2800" b="1">
                <a:latin typeface="Times New Roman" panose="02020603050405020304" pitchFamily="18" charset="0"/>
                <a:ea typeface="宋体" panose="02010600030101010101" pitchFamily="2" charset="-122"/>
              </a:rPr>
              <a:t>RNA</a:t>
            </a:r>
            <a:r>
              <a:rPr lang="zh-CN" altLang="en-US" sz="2800" b="1" dirty="0">
                <a:latin typeface="Times New Roman" panose="02020603050405020304" pitchFamily="18" charset="0"/>
                <a:ea typeface="宋体" panose="02010600030101010101" pitchFamily="2" charset="-122"/>
              </a:rPr>
              <a:t>及三种核衣壳蛋白组成</a:t>
            </a:r>
            <a:endParaRPr lang="zh-CN" altLang="en-US" sz="2800" b="1" dirty="0">
              <a:latin typeface="Times New Roman" panose="02020603050405020304" pitchFamily="18" charset="0"/>
              <a:ea typeface="宋体" panose="02010600030101010101" pitchFamily="2" charset="-122"/>
            </a:endParaRPr>
          </a:p>
          <a:p>
            <a:r>
              <a:rPr lang="zh-CN" altLang="en-US" sz="2800" b="1" dirty="0">
                <a:latin typeface="Times New Roman" panose="02020603050405020304" pitchFamily="18" charset="0"/>
                <a:ea typeface="宋体" panose="02010600030101010101" pitchFamily="2" charset="-122"/>
              </a:rPr>
              <a:t>外膜：外</a:t>
            </a:r>
            <a:r>
              <a:rPr lang="zh-CN" altLang="en-US" sz="2800" b="1">
                <a:latin typeface="Times New Roman" panose="02020603050405020304" pitchFamily="18" charset="0"/>
                <a:ea typeface="宋体" panose="02010600030101010101" pitchFamily="2" charset="-122"/>
              </a:rPr>
              <a:t>膜为脂蛋白包膜</a:t>
            </a:r>
            <a:r>
              <a:rPr lang="zh-CN" altLang="en-US" sz="2800" b="1" dirty="0">
                <a:latin typeface="Times New Roman" panose="02020603050405020304" pitchFamily="18" charset="0"/>
                <a:ea typeface="宋体" panose="02010600030101010101" pitchFamily="2" charset="-122"/>
              </a:rPr>
              <a:t>，表面含有糖蛋白突起。</a:t>
            </a:r>
            <a:endParaRPr lang="zh-CN" altLang="en-US" sz="2800" b="1">
              <a:latin typeface="Times New Roman" panose="02020603050405020304" pitchFamily="18" charset="0"/>
              <a:ea typeface="宋体" panose="02010600030101010101" pitchFamily="2" charset="-122"/>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anim calcmode="lin" valueType="num">
                                      <p:cBhvr additive="base">
                                        <p:cTn id="7" dur="500" fill="hold"/>
                                        <p:tgtEl>
                                          <p:spTgt spid="7171"/>
                                        </p:tgtEl>
                                        <p:attrNameLst>
                                          <p:attrName>ppt_x</p:attrName>
                                        </p:attrNameLst>
                                      </p:cBhvr>
                                      <p:tavLst>
                                        <p:tav tm="0">
                                          <p:val>
                                            <p:strVal val="1+#ppt_w/2"/>
                                          </p:val>
                                        </p:tav>
                                        <p:tav tm="100000">
                                          <p:val>
                                            <p:strVal val="#ppt_x"/>
                                          </p:val>
                                        </p:tav>
                                      </p:tavLst>
                                    </p:anim>
                                    <p:anim calcmode="lin" valueType="num">
                                      <p:cBhvr additive="base">
                                        <p:cTn id="8" dur="500" fill="hold"/>
                                        <p:tgtEl>
                                          <p:spTgt spid="717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标题 921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原</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学</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8194" name="矩形 9219"/>
          <p:cNvSpPr/>
          <p:nvPr/>
        </p:nvSpPr>
        <p:spPr>
          <a:xfrm>
            <a:off x="2514600" y="4724400"/>
            <a:ext cx="6629400" cy="1800225"/>
          </a:xfrm>
          <a:prstGeom prst="rect">
            <a:avLst/>
          </a:prstGeom>
          <a:noFill/>
          <a:ln w="9525">
            <a:noFill/>
          </a:ln>
        </p:spPr>
        <p:txBody>
          <a:bodyPr anchor="t" anchorCtr="0">
            <a:spAutoFit/>
          </a:bodyPr>
          <a:p>
            <a:pPr>
              <a:buFont typeface="Wingdings" panose="05000000000000000000" pitchFamily="2" charset="2"/>
              <a:buChar char="l"/>
            </a:pPr>
            <a:r>
              <a:rPr lang="zh-CN" altLang="en-US" sz="2800" b="1" dirty="0">
                <a:latin typeface="楷体_GB2312" pitchFamily="49" charset="-122"/>
                <a:ea typeface="楷体_GB2312" pitchFamily="49" charset="-122"/>
              </a:rPr>
              <a:t> 在</a:t>
            </a:r>
            <a:r>
              <a:rPr lang="zh-CN" altLang="en-US" sz="2800" b="1">
                <a:latin typeface="楷体_GB2312" pitchFamily="49" charset="-122"/>
                <a:ea typeface="楷体_GB2312" pitchFamily="49" charset="-122"/>
              </a:rPr>
              <a:t>外界生活力不强，对物理和化</a:t>
            </a:r>
            <a:r>
              <a:rPr lang="zh-CN" altLang="en-US" sz="2800" b="1" dirty="0">
                <a:latin typeface="楷体_GB2312" pitchFamily="49" charset="-122"/>
                <a:ea typeface="楷体_GB2312" pitchFamily="49" charset="-122"/>
              </a:rPr>
              <a:t>学消</a:t>
            </a:r>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毒剂</a:t>
            </a:r>
            <a:r>
              <a:rPr lang="zh-CN" altLang="en-US" sz="2800" b="1">
                <a:latin typeface="楷体_GB2312" pitchFamily="49" charset="-122"/>
                <a:ea typeface="楷体_GB2312" pitchFamily="49" charset="-122"/>
              </a:rPr>
              <a:t>敏感。</a:t>
            </a:r>
            <a:endParaRPr lang="zh-CN" altLang="en-US" sz="2800" b="1">
              <a:latin typeface="楷体_GB2312" pitchFamily="49" charset="-122"/>
              <a:ea typeface="楷体_GB2312" pitchFamily="49" charset="-122"/>
            </a:endParaRPr>
          </a:p>
          <a:p>
            <a:pPr>
              <a:buFont typeface="Wingdings" panose="05000000000000000000" pitchFamily="2" charset="2"/>
              <a:buChar char="l"/>
            </a:pPr>
            <a:r>
              <a:rPr lang="zh-CN" altLang="en-US" sz="2800" b="1" dirty="0">
                <a:latin typeface="楷体_GB2312" pitchFamily="49" charset="-122"/>
                <a:ea typeface="楷体_GB2312" pitchFamily="49" charset="-122"/>
              </a:rPr>
              <a:t> 在</a:t>
            </a:r>
            <a:r>
              <a:rPr lang="zh-CN" altLang="en-US" sz="2800" b="1">
                <a:latin typeface="楷体_GB2312" pitchFamily="49" charset="-122"/>
                <a:ea typeface="楷体_GB2312" pitchFamily="49" charset="-122"/>
              </a:rPr>
              <a:t>空气飞沫中保持传染性不超过</a:t>
            </a:r>
            <a:r>
              <a:rPr lang="en-US" altLang="zh-CN" sz="2800" b="1">
                <a:latin typeface="楷体_GB2312" pitchFamily="49" charset="-122"/>
                <a:ea typeface="楷体_GB2312" pitchFamily="49" charset="-122"/>
              </a:rPr>
              <a:t>2</a:t>
            </a:r>
            <a:r>
              <a:rPr lang="zh-CN" altLang="en-US" sz="2800" b="1" dirty="0">
                <a:latin typeface="楷体_GB2312" pitchFamily="49" charset="-122"/>
                <a:ea typeface="楷体_GB2312" pitchFamily="49" charset="-122"/>
              </a:rPr>
              <a:t>小</a:t>
            </a:r>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时</a:t>
            </a:r>
            <a:r>
              <a:rPr lang="zh-CN" altLang="en-US" sz="2800" b="1">
                <a:latin typeface="楷体_GB2312" pitchFamily="49" charset="-122"/>
                <a:ea typeface="楷体_GB2312" pitchFamily="49" charset="-122"/>
              </a:rPr>
              <a:t>。</a:t>
            </a:r>
            <a:endParaRPr lang="zh-CN" altLang="en-US" sz="2800" b="1">
              <a:latin typeface="楷体_GB2312" pitchFamily="49" charset="-122"/>
              <a:ea typeface="楷体_GB2312" pitchFamily="49" charset="-122"/>
            </a:endParaRPr>
          </a:p>
        </p:txBody>
      </p:sp>
      <p:sp>
        <p:nvSpPr>
          <p:cNvPr id="8195" name="文本占位符 9220"/>
          <p:cNvSpPr/>
          <p:nvPr>
            <p:ph idx="1"/>
          </p:nvPr>
        </p:nvSpPr>
        <p:spPr/>
        <p:txBody>
          <a:bodyPr anchor="t" anchorCtr="0"/>
          <a:p>
            <a:r>
              <a:rPr lang="zh-CN" altLang="en-US" b="1" dirty="0">
                <a:latin typeface="楷体_GB2312" pitchFamily="49" charset="-122"/>
                <a:ea typeface="楷体_GB2312" pitchFamily="49" charset="-122"/>
              </a:rPr>
              <a:t>麻疹病毒主要蛋白成分</a:t>
            </a:r>
            <a:endParaRPr lang="zh-CN" altLang="en-US" b="1" dirty="0">
              <a:latin typeface="楷体_GB2312" pitchFamily="49" charset="-122"/>
              <a:ea typeface="楷体_GB2312" pitchFamily="49" charset="-122"/>
            </a:endParaRPr>
          </a:p>
          <a:p>
            <a:pPr>
              <a:buFont typeface="Wingdings" panose="05000000000000000000" pitchFamily="2" charset="2"/>
              <a:buChar char="Ø"/>
            </a:pPr>
            <a:r>
              <a:rPr lang="zh-CN" altLang="en-US" b="1" dirty="0">
                <a:latin typeface="楷体_GB2312" pitchFamily="49" charset="-122"/>
                <a:ea typeface="楷体_GB2312" pitchFamily="49" charset="-122"/>
              </a:rPr>
              <a:t>基质蛋白（</a:t>
            </a:r>
            <a:r>
              <a:rPr lang="en-US" altLang="zh-CN" b="1">
                <a:latin typeface="楷体_GB2312" pitchFamily="49" charset="-122"/>
                <a:ea typeface="楷体_GB2312" pitchFamily="49" charset="-122"/>
              </a:rPr>
              <a:t>M</a:t>
            </a:r>
            <a:r>
              <a:rPr lang="zh-CN" altLang="en-US" b="1" dirty="0">
                <a:latin typeface="楷体_GB2312" pitchFamily="49" charset="-122"/>
                <a:ea typeface="楷体_GB2312" pitchFamily="49" charset="-122"/>
              </a:rPr>
              <a:t>蛋白）：与病毒装配、出芽、维持完整性有关</a:t>
            </a:r>
            <a:endParaRPr lang="zh-CN" altLang="en-US" b="1" dirty="0">
              <a:latin typeface="楷体_GB2312" pitchFamily="49" charset="-122"/>
              <a:ea typeface="楷体_GB2312" pitchFamily="49" charset="-122"/>
            </a:endParaRPr>
          </a:p>
          <a:p>
            <a:pPr>
              <a:buFont typeface="Wingdings" panose="05000000000000000000" pitchFamily="2" charset="2"/>
              <a:buChar char="Ø"/>
            </a:pPr>
            <a:r>
              <a:rPr lang="zh-CN" altLang="en-US" b="1" dirty="0">
                <a:latin typeface="楷体_GB2312" pitchFamily="49" charset="-122"/>
                <a:ea typeface="楷体_GB2312" pitchFamily="49" charset="-122"/>
              </a:rPr>
              <a:t>血凝素（</a:t>
            </a:r>
            <a:r>
              <a:rPr lang="en-US" altLang="zh-CN" b="1">
                <a:latin typeface="楷体_GB2312" pitchFamily="49" charset="-122"/>
                <a:ea typeface="楷体_GB2312" pitchFamily="49" charset="-122"/>
              </a:rPr>
              <a:t>H</a:t>
            </a:r>
            <a:r>
              <a:rPr lang="zh-CN" altLang="en-US" b="1" dirty="0">
                <a:latin typeface="楷体_GB2312" pitchFamily="49" charset="-122"/>
                <a:ea typeface="楷体_GB2312" pitchFamily="49" charset="-122"/>
              </a:rPr>
              <a:t>蛋白）：识别并吸附于敏感细胞表面</a:t>
            </a:r>
            <a:endParaRPr lang="zh-CN" altLang="en-US" b="1" dirty="0">
              <a:latin typeface="楷体_GB2312" pitchFamily="49" charset="-122"/>
              <a:ea typeface="楷体_GB2312" pitchFamily="49" charset="-122"/>
            </a:endParaRPr>
          </a:p>
          <a:p>
            <a:pPr>
              <a:buFont typeface="Wingdings" panose="05000000000000000000" pitchFamily="2" charset="2"/>
              <a:buChar char="Ø"/>
            </a:pPr>
            <a:r>
              <a:rPr lang="zh-CN" altLang="en-US" b="1" dirty="0">
                <a:latin typeface="楷体_GB2312" pitchFamily="49" charset="-122"/>
                <a:ea typeface="楷体_GB2312" pitchFamily="49" charset="-122"/>
              </a:rPr>
              <a:t>融合蛋白（</a:t>
            </a:r>
            <a:r>
              <a:rPr lang="en-US" altLang="zh-CN" b="1">
                <a:latin typeface="楷体_GB2312" pitchFamily="49" charset="-122"/>
                <a:ea typeface="楷体_GB2312" pitchFamily="49" charset="-122"/>
              </a:rPr>
              <a:t>F</a:t>
            </a:r>
            <a:r>
              <a:rPr lang="zh-CN" altLang="en-US" b="1" dirty="0">
                <a:latin typeface="楷体_GB2312" pitchFamily="49" charset="-122"/>
                <a:ea typeface="楷体_GB2312" pitchFamily="49" charset="-122"/>
              </a:rPr>
              <a:t>蛋白）：溶解红细胞、受感染的细胞融合形成巨细胞</a:t>
            </a:r>
            <a:endParaRPr lang="en-US" altLang="zh-CN" b="1">
              <a:latin typeface="楷体_GB2312" pitchFamily="49" charset="-122"/>
              <a:ea typeface="楷体_GB2312" pitchFamily="49" charset="-122"/>
            </a:endParaRPr>
          </a:p>
        </p:txBody>
      </p:sp>
    </p:spTree>
  </p:cSld>
  <p:clrMapOvr>
    <a:masterClrMapping/>
  </p:clrMapOvr>
  <p:transition spd="slow">
    <p:spli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0241"/>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流</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行</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学</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9218" name="文本占位符 10242"/>
          <p:cNvSpPr/>
          <p:nvPr>
            <p:ph idx="1"/>
          </p:nvPr>
        </p:nvSpPr>
        <p:spPr>
          <a:xfrm>
            <a:off x="2514600" y="152400"/>
            <a:ext cx="6096000" cy="6096000"/>
          </a:xfrm>
        </p:spPr>
        <p:txBody>
          <a:bodyPr anchor="t" anchorCtr="0"/>
          <a:p>
            <a:pPr algn="just"/>
            <a:r>
              <a:rPr lang="zh-CN" altLang="en-US" sz="2800" b="1"/>
              <a:t>传染源</a:t>
            </a:r>
            <a:endParaRPr lang="zh-CN" altLang="en-US" sz="2800" b="1"/>
          </a:p>
          <a:p>
            <a:pPr lvl="1" algn="just"/>
            <a:r>
              <a:rPr lang="zh-CN" altLang="en-US" sz="2400" b="1"/>
              <a:t>病人是唯一传染源。自发病前</a:t>
            </a:r>
            <a:r>
              <a:rPr lang="en-US" altLang="zh-CN" sz="2400" b="1"/>
              <a:t>2</a:t>
            </a:r>
            <a:r>
              <a:rPr lang="zh-CN" altLang="en-US" sz="2400" b="1"/>
              <a:t>日和出疹后</a:t>
            </a:r>
            <a:r>
              <a:rPr lang="en-US" altLang="zh-CN" sz="2400" b="1"/>
              <a:t>5</a:t>
            </a:r>
            <a:r>
              <a:rPr lang="zh-CN" altLang="en-US" sz="2400" b="1"/>
              <a:t>日内，具传染性，恢复期不带病毒。</a:t>
            </a:r>
            <a:endParaRPr lang="zh-CN" altLang="en-US" sz="2400" b="1"/>
          </a:p>
          <a:p>
            <a:pPr algn="just"/>
            <a:r>
              <a:rPr lang="zh-CN" altLang="en-US" sz="2800" b="1"/>
              <a:t>传播途径</a:t>
            </a:r>
            <a:endParaRPr lang="zh-CN" altLang="en-US" sz="2800" b="1"/>
          </a:p>
          <a:p>
            <a:pPr lvl="1" algn="just"/>
            <a:r>
              <a:rPr lang="zh-CN" altLang="en-US" sz="2400" b="1"/>
              <a:t>主要通过飞沫直接传播，通过衣物、玩具等间接传播少见。</a:t>
            </a:r>
            <a:endParaRPr lang="zh-CN" altLang="en-US" sz="2400" b="1"/>
          </a:p>
          <a:p>
            <a:pPr algn="just"/>
            <a:r>
              <a:rPr lang="zh-CN" altLang="en-US" sz="2800" b="1"/>
              <a:t>易感人群</a:t>
            </a:r>
            <a:endParaRPr lang="zh-CN" altLang="en-US" sz="2800" b="1"/>
          </a:p>
          <a:p>
            <a:pPr lvl="1" algn="just"/>
            <a:r>
              <a:rPr lang="zh-CN" altLang="en-US" sz="2400" b="1"/>
              <a:t>人群普遍易感。易感者接触病人后</a:t>
            </a:r>
            <a:r>
              <a:rPr lang="en-US" altLang="zh-CN" sz="2400" b="1"/>
              <a:t>90</a:t>
            </a:r>
            <a:r>
              <a:rPr lang="zh-CN" altLang="en-US" sz="2400" b="1"/>
              <a:t>％以上发病，病后有持久免疫力</a:t>
            </a:r>
            <a:endParaRPr lang="zh-CN" altLang="en-US" sz="2400" b="1"/>
          </a:p>
          <a:p>
            <a:pPr algn="just"/>
            <a:r>
              <a:rPr lang="zh-CN" altLang="en-US" sz="2800" b="1"/>
              <a:t>流行特征</a:t>
            </a:r>
            <a:endParaRPr lang="zh-CN" altLang="en-US" sz="2800" b="1"/>
          </a:p>
          <a:p>
            <a:pPr lvl="1" algn="just"/>
            <a:r>
              <a:rPr lang="zh-CN" altLang="en-US" sz="2400" b="1"/>
              <a:t>发病季节以冬春为多，但全年均可有病例发生。发病年龄</a:t>
            </a:r>
            <a:r>
              <a:rPr lang="en-US" altLang="zh-CN" sz="2400" b="1"/>
              <a:t>6</a:t>
            </a:r>
            <a:r>
              <a:rPr lang="zh-CN" altLang="en-US" sz="2400" b="1"/>
              <a:t>个月至</a:t>
            </a:r>
            <a:r>
              <a:rPr lang="en-US" altLang="zh-CN" sz="2400" b="1"/>
              <a:t>5</a:t>
            </a:r>
            <a:r>
              <a:rPr lang="zh-CN" altLang="en-US" sz="2400" b="1"/>
              <a:t>岁小儿发病率最高。</a:t>
            </a:r>
            <a:endParaRPr lang="zh-CN" altLang="en-US" sz="2400" b="1"/>
          </a:p>
        </p:txBody>
      </p:sp>
    </p:spTree>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标题 29697"/>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流</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行</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学</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0242" name="文本占位符 29698"/>
          <p:cNvSpPr/>
          <p:nvPr>
            <p:ph idx="1"/>
          </p:nvPr>
        </p:nvSpPr>
        <p:spPr>
          <a:xfrm>
            <a:off x="2514600" y="304800"/>
            <a:ext cx="6096000" cy="6096000"/>
          </a:xfrm>
        </p:spPr>
        <p:txBody>
          <a:bodyPr anchor="t" anchorCtr="0"/>
          <a:p>
            <a:pPr algn="just"/>
            <a:r>
              <a:rPr lang="zh-CN" altLang="en-US" b="1" dirty="0"/>
              <a:t>麻疹易感者</a:t>
            </a:r>
            <a:endParaRPr lang="zh-CN" altLang="en-US" b="1"/>
          </a:p>
          <a:p>
            <a:pPr lvl="1" algn="just"/>
            <a:r>
              <a:rPr lang="zh-CN" altLang="en-US" b="1" dirty="0"/>
              <a:t>未接种麻疹疫苗又未患过麻疹的儿童。</a:t>
            </a:r>
            <a:endParaRPr lang="zh-CN" altLang="en-US" b="1" dirty="0"/>
          </a:p>
          <a:p>
            <a:pPr lvl="1" algn="just"/>
            <a:r>
              <a:rPr lang="zh-CN" altLang="en-US" b="1" dirty="0"/>
              <a:t>疫苗接种后未产生免疫反应者（原发性免疫失败）。</a:t>
            </a:r>
            <a:endParaRPr lang="zh-CN" altLang="en-US" b="1" dirty="0"/>
          </a:p>
          <a:p>
            <a:pPr lvl="1" algn="just"/>
            <a:r>
              <a:rPr lang="zh-CN" altLang="en-US" b="1" dirty="0"/>
              <a:t>疫苗接种后多年，抗体水平太低，无保护性（继发性免疫失败）。</a:t>
            </a:r>
            <a:endParaRPr lang="zh-CN" altLang="en-US" b="1" dirty="0"/>
          </a:p>
          <a:p>
            <a:pPr lvl="1" algn="just"/>
            <a:r>
              <a:rPr lang="zh-CN" altLang="en-US" b="1" dirty="0"/>
              <a:t>目前麻疹的发病主要是上述人群</a:t>
            </a:r>
            <a:endParaRPr lang="zh-CN" altLang="en-US" b="1"/>
          </a:p>
          <a:p>
            <a:pPr algn="just">
              <a:buNone/>
            </a:pPr>
            <a:endParaRPr lang="zh-CN" altLang="en-US" b="1"/>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标题 68609"/>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流</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行</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病</a:t>
            </a:r>
            <a:br>
              <a:rPr lang="zh-CN" altLang="en-US" b="1" dirty="0"/>
            </a:br>
            <a:r>
              <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rPr>
              <a:t>学</a:t>
            </a:r>
            <a:endParaRPr kumimoji="0" lang="zh-CN" altLang="en-US" sz="4000" b="1" i="0" u="none" strike="noStrike" kern="1200" cap="none" spc="0" normalizeH="0" baseline="0" noProof="1" dirty="0">
              <a:solidFill>
                <a:schemeClr val="bg1"/>
              </a:solidFill>
              <a:effectLst>
                <a:outerShdw blurRad="38100" dist="38100" dir="2700000">
                  <a:srgbClr val="C0C0C0"/>
                </a:outerShdw>
              </a:effectLst>
              <a:latin typeface="+mj-lt"/>
              <a:ea typeface="+mj-ea"/>
              <a:cs typeface="+mj-cs"/>
            </a:endParaRPr>
          </a:p>
        </p:txBody>
      </p:sp>
      <p:sp>
        <p:nvSpPr>
          <p:cNvPr id="11266" name="文本占位符 68610"/>
          <p:cNvSpPr/>
          <p:nvPr>
            <p:ph idx="1"/>
          </p:nvPr>
        </p:nvSpPr>
        <p:spPr>
          <a:xfrm>
            <a:off x="2514600" y="152400"/>
            <a:ext cx="6096000" cy="6096000"/>
          </a:xfrm>
        </p:spPr>
        <p:txBody>
          <a:bodyPr anchor="t" anchorCtr="0"/>
          <a:p>
            <a:pPr algn="just"/>
            <a:r>
              <a:rPr lang="zh-CN" altLang="en-US" sz="2800" b="1" dirty="0"/>
              <a:t>传染源</a:t>
            </a:r>
            <a:endParaRPr lang="zh-CN" altLang="en-US" sz="2800" b="1" dirty="0"/>
          </a:p>
          <a:p>
            <a:pPr lvl="1" algn="just"/>
            <a:r>
              <a:rPr lang="zh-CN" altLang="en-US" sz="2400" b="1" dirty="0"/>
              <a:t>病人是唯一传染源。自发病前</a:t>
            </a:r>
            <a:r>
              <a:rPr lang="en-US" altLang="zh-CN" sz="2400" b="1"/>
              <a:t>2</a:t>
            </a:r>
            <a:r>
              <a:rPr lang="zh-CN" altLang="en-US" sz="2400" b="1" dirty="0"/>
              <a:t>日和出疹后</a:t>
            </a:r>
            <a:r>
              <a:rPr lang="en-US" altLang="zh-CN" sz="2400" b="1"/>
              <a:t>5</a:t>
            </a:r>
            <a:r>
              <a:rPr lang="zh-CN" altLang="en-US" sz="2400" b="1" dirty="0"/>
              <a:t>日内，具传染性，恢复期不带病毒。</a:t>
            </a:r>
            <a:endParaRPr lang="zh-CN" altLang="en-US" sz="2400" b="1" dirty="0"/>
          </a:p>
          <a:p>
            <a:pPr algn="just"/>
            <a:r>
              <a:rPr lang="zh-CN" altLang="en-US" sz="2800" b="1" dirty="0"/>
              <a:t>传播途径</a:t>
            </a:r>
            <a:endParaRPr lang="zh-CN" altLang="en-US" sz="2800" b="1" dirty="0"/>
          </a:p>
          <a:p>
            <a:pPr lvl="1" algn="just"/>
            <a:r>
              <a:rPr lang="zh-CN" altLang="en-US" sz="2400" b="1" dirty="0"/>
              <a:t>主要通过飞沫直接传播，通过衣物、玩具等间接传播少见。</a:t>
            </a:r>
            <a:endParaRPr lang="zh-CN" altLang="en-US" sz="2400" b="1" dirty="0"/>
          </a:p>
          <a:p>
            <a:pPr algn="just"/>
            <a:r>
              <a:rPr lang="zh-CN" altLang="en-US" sz="2800" b="1" dirty="0"/>
              <a:t>易感人群</a:t>
            </a:r>
            <a:endParaRPr lang="zh-CN" altLang="en-US" sz="2800" b="1" dirty="0"/>
          </a:p>
          <a:p>
            <a:pPr lvl="1" algn="just"/>
            <a:r>
              <a:rPr lang="zh-CN" altLang="en-US" sz="2400" b="1" dirty="0"/>
              <a:t>人群普遍易感。易感者接触病人后</a:t>
            </a:r>
            <a:r>
              <a:rPr lang="en-US" altLang="zh-CN" sz="2400" b="1"/>
              <a:t>90</a:t>
            </a:r>
            <a:r>
              <a:rPr lang="zh-CN" altLang="en-US" sz="2400" b="1" dirty="0"/>
              <a:t>％以上发病，病后有持久免疫力</a:t>
            </a:r>
            <a:endParaRPr lang="zh-CN" altLang="en-US" sz="2400" b="1" dirty="0"/>
          </a:p>
          <a:p>
            <a:pPr algn="just"/>
            <a:r>
              <a:rPr lang="zh-CN" altLang="en-US" sz="2800" b="1" dirty="0"/>
              <a:t>流行特征</a:t>
            </a:r>
            <a:endParaRPr lang="zh-CN" altLang="en-US" sz="2800" b="1" dirty="0"/>
          </a:p>
          <a:p>
            <a:pPr lvl="1" algn="just"/>
            <a:r>
              <a:rPr lang="zh-CN" altLang="en-US" sz="2400" b="1" dirty="0"/>
              <a:t>发病季节以冬春为多，但全年均可有病例发生。发病年龄</a:t>
            </a:r>
            <a:r>
              <a:rPr lang="en-US" altLang="zh-CN" sz="2400" b="1"/>
              <a:t>6</a:t>
            </a:r>
            <a:r>
              <a:rPr lang="zh-CN" altLang="en-US" sz="2400" b="1" dirty="0"/>
              <a:t>个月至</a:t>
            </a:r>
            <a:r>
              <a:rPr lang="en-US" altLang="zh-CN" sz="2400" b="1"/>
              <a:t>5</a:t>
            </a:r>
            <a:r>
              <a:rPr lang="zh-CN" altLang="en-US" sz="2400" b="1" dirty="0"/>
              <a:t>岁小儿发病率最高。</a:t>
            </a:r>
            <a:endParaRPr lang="zh-CN" altLang="en-US" sz="2400" b="1" dirty="0"/>
          </a:p>
          <a:p>
            <a:endParaRPr lang="zh-CN" altLang="en-US" sz="2800" dirty="0"/>
          </a:p>
        </p:txBody>
      </p:sp>
    </p:spTree>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标题 11265"/>
          <p:cNvSpPr/>
          <p:nvPr>
            <p:ph type="title"/>
          </p:nvPr>
        </p:nvSpPr>
        <p:spPr/>
        <p:txBody>
          <a:bodyPr anchor="ctr"/>
          <a:p>
            <a:pPr marL="0" marR="0" indent="0" algn="ctr" defTabSz="914400" rtl="0" eaLnBrk="1" fontAlgn="base" latinLnBrk="0" hangingPunct="1">
              <a:lnSpc>
                <a:spcPct val="100000"/>
              </a:lnSpc>
              <a:spcBef>
                <a:spcPct val="0"/>
              </a:spcBef>
              <a:spcAft>
                <a:spcPct val="0"/>
              </a:spcAft>
              <a:buClrTx/>
              <a:buSzTx/>
              <a:buFontTx/>
              <a:buNone/>
            </a:pP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发</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病</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机</a:t>
            </a:r>
            <a:br>
              <a:rPr lang="zh-CN" altLang="en-US" b="1"/>
            </a:br>
            <a:r>
              <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rPr>
              <a:t>制</a:t>
            </a:r>
            <a:endParaRPr kumimoji="0" lang="zh-CN" altLang="en-US" sz="4000" b="1" i="0" u="none" strike="noStrike" kern="1200" cap="none" spc="0" normalizeH="0" baseline="0" noProof="1">
              <a:solidFill>
                <a:schemeClr val="bg1"/>
              </a:solidFill>
              <a:effectLst>
                <a:outerShdw blurRad="38100" dist="38100" dir="2700000">
                  <a:srgbClr val="C0C0C0"/>
                </a:outerShdw>
              </a:effectLst>
              <a:latin typeface="+mj-lt"/>
              <a:ea typeface="+mj-ea"/>
              <a:cs typeface="+mj-cs"/>
            </a:endParaRPr>
          </a:p>
        </p:txBody>
      </p:sp>
      <p:sp>
        <p:nvSpPr>
          <p:cNvPr id="12290" name="文本占位符 11266"/>
          <p:cNvSpPr/>
          <p:nvPr>
            <p:ph idx="1"/>
          </p:nvPr>
        </p:nvSpPr>
        <p:spPr/>
        <p:txBody>
          <a:bodyPr anchor="t" anchorCtr="0"/>
          <a:p>
            <a:pPr algn="just"/>
            <a:r>
              <a:rPr lang="zh-CN" altLang="en-US" sz="3600" b="1"/>
              <a:t>初次病毒血症：</a:t>
            </a:r>
            <a:endParaRPr lang="zh-CN" altLang="en-US" sz="3600" b="1"/>
          </a:p>
          <a:p>
            <a:pPr algn="just">
              <a:buNone/>
            </a:pPr>
            <a:r>
              <a:rPr lang="zh-CN" altLang="en-US" b="1"/>
              <a:t>          先在上呼吸道和眼结膜上皮细胞内复制繁殖，通过局部淋巴组织进入血</a:t>
            </a:r>
            <a:r>
              <a:rPr lang="zh-CN" altLang="en-US" b="1" dirty="0"/>
              <a:t>流。</a:t>
            </a:r>
            <a:endParaRPr lang="zh-CN" altLang="en-US" b="1" dirty="0"/>
          </a:p>
          <a:p>
            <a:pPr algn="just">
              <a:buNone/>
            </a:pPr>
            <a:endParaRPr lang="zh-CN" altLang="en-US" sz="4400" b="1"/>
          </a:p>
          <a:p>
            <a:pPr algn="just"/>
            <a:r>
              <a:rPr lang="zh-CN" altLang="en-US" sz="3600" b="1" dirty="0"/>
              <a:t>第</a:t>
            </a:r>
            <a:r>
              <a:rPr lang="en-US" altLang="zh-CN" sz="3600" b="1"/>
              <a:t>2</a:t>
            </a:r>
            <a:r>
              <a:rPr lang="zh-CN" altLang="en-US" sz="3600" b="1"/>
              <a:t>次病毒血症：</a:t>
            </a:r>
            <a:endParaRPr lang="zh-CN" altLang="en-US" sz="3600" b="1"/>
          </a:p>
          <a:p>
            <a:pPr algn="just">
              <a:buNone/>
            </a:pPr>
            <a:r>
              <a:rPr lang="zh-CN" altLang="en-US" b="1"/>
              <a:t>          病毒被单核</a:t>
            </a:r>
            <a:r>
              <a:rPr lang="en-US" altLang="zh-CN" b="1"/>
              <a:t>-</a:t>
            </a:r>
            <a:r>
              <a:rPr lang="zh-CN" altLang="en-US" b="1"/>
              <a:t>巨噬细胞系统吞噬，繁殖，病毒再入血流。出现高热和出疹。病毒血症持续至出疹后第</a:t>
            </a:r>
            <a:r>
              <a:rPr lang="en-US" altLang="zh-CN" b="1"/>
              <a:t>2</a:t>
            </a:r>
            <a:r>
              <a:rPr lang="zh-CN" altLang="en-US" b="1"/>
              <a:t>日。</a:t>
            </a:r>
            <a:endParaRPr lang="zh-CN" altLang="en-US" b="1"/>
          </a:p>
        </p:txBody>
      </p:sp>
    </p:spTree>
  </p:cSld>
  <p:clrMapOvr>
    <a:masterClrMapping/>
  </p:clrMapOvr>
  <p:transition spd="slow">
    <p:circle/>
  </p:transition>
</p:sld>
</file>

<file path=ppt/tags/tag1.xml><?xml version="1.0" encoding="utf-8"?>
<p:tagLst xmlns:p="http://schemas.openxmlformats.org/presentationml/2006/main">
  <p:tag name="commondata" val="eyJoZGlkIjoiNmQ5MWY3NmZjMGY2YTgwYWI2NThjOWZiNzgwNzU1N2UifQ=="/>
</p:tagLst>
</file>

<file path=ppt/theme/theme1.xml><?xml version="1.0" encoding="utf-8"?>
<a:theme xmlns:a="http://schemas.openxmlformats.org/drawingml/2006/main" name="谈古论今">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
        <a:dk1>
          <a:srgbClr val="FFFFFF"/>
        </a:dk1>
        <a:lt1>
          <a:srgbClr val="0000FF"/>
        </a:lt1>
        <a:dk2>
          <a:srgbClr val="FFFF00"/>
        </a:dk2>
        <a:lt2>
          <a:srgbClr val="000000"/>
        </a:lt2>
        <a:accent1>
          <a:srgbClr val="FF9900"/>
        </a:accent1>
        <a:accent2>
          <a:srgbClr val="00FFFF"/>
        </a:accent2>
        <a:accent3>
          <a:srgbClr val="AAAAFF"/>
        </a:accent3>
        <a:accent4>
          <a:srgbClr val="DCDCDC"/>
        </a:accent4>
        <a:accent5>
          <a:srgbClr val="FFCAAA"/>
        </a:accent5>
        <a:accent6>
          <a:srgbClr val="00E5E5"/>
        </a:accent6>
        <a:hlink>
          <a:srgbClr val="FF0000"/>
        </a:hlink>
        <a:folHlink>
          <a:srgbClr val="969696"/>
        </a:folHlink>
      </a:clrScheme>
      <a:clrMap bg1="lt1" tx1="dk1" bg2="lt2" tx2="dk2" accent1="accent1" accent2="accent2" accent3="accent3" accent4="accent4" accent5="accent5" accent6="accent6" hlink="hlink" folHlink="folHlink"/>
    </a:extraClrScheme>
    <a:extraClrScheme>
      <a:clrScheme name="">
        <a:dk1>
          <a:srgbClr val="000000"/>
        </a:dk1>
        <a:lt1>
          <a:srgbClr val="FFFFCC"/>
        </a:lt1>
        <a:dk2>
          <a:srgbClr val="808000"/>
        </a:dk2>
        <a:lt2>
          <a:srgbClr val="808000"/>
        </a:lt2>
        <a:accent1>
          <a:srgbClr val="339933"/>
        </a:accent1>
        <a:accent2>
          <a:srgbClr val="800000"/>
        </a:accent2>
        <a:accent3>
          <a:srgbClr val="FFFFE2"/>
        </a:accent3>
        <a:accent4>
          <a:srgbClr val="000000"/>
        </a:accent4>
        <a:accent5>
          <a:srgbClr val="ADCAAD"/>
        </a:accent5>
        <a:accent6>
          <a:srgbClr val="72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27272"/>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FCC66"/>
        </a:accent1>
        <a:accent2>
          <a:srgbClr val="0000FF"/>
        </a:accent2>
        <a:accent3>
          <a:srgbClr val="FFFFFF"/>
        </a:accent3>
        <a:accent4>
          <a:srgbClr val="000000"/>
        </a:accent4>
        <a:accent5>
          <a:srgbClr val="FFE2B9"/>
        </a:accent5>
        <a:accent6>
          <a:srgbClr val="0000E5"/>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BE5"/>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9E5B7"/>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CDESIGNE</Template>
  <TotalTime>0</TotalTime>
  <Words>4584</Words>
  <Application>WPS 演示</Application>
  <PresentationFormat>在屏幕上显示</PresentationFormat>
  <Paragraphs>311</Paragraphs>
  <Slides>37</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37</vt:i4>
      </vt:variant>
    </vt:vector>
  </HeadingPairs>
  <TitlesOfParts>
    <vt:vector size="48" baseType="lpstr">
      <vt:lpstr>Arial</vt:lpstr>
      <vt:lpstr>宋体</vt:lpstr>
      <vt:lpstr>Wingdings</vt:lpstr>
      <vt:lpstr>Times New Roman</vt:lpstr>
      <vt:lpstr>楷体_GB2312</vt:lpstr>
      <vt:lpstr>新宋体</vt:lpstr>
      <vt:lpstr>微软雅黑</vt:lpstr>
      <vt:lpstr>Arial Unicode MS</vt:lpstr>
      <vt:lpstr>Calibri</vt:lpstr>
      <vt:lpstr>华文琥珀</vt:lpstr>
      <vt:lpstr>谈古论今</vt:lpstr>
      <vt:lpstr>麻疹(measles)</vt:lpstr>
      <vt:lpstr>概 述</vt:lpstr>
      <vt:lpstr>病 原 学</vt:lpstr>
      <vt:lpstr>病 原 学</vt:lpstr>
      <vt:lpstr>病 原 学</vt:lpstr>
      <vt:lpstr>流 行 病 学</vt:lpstr>
      <vt:lpstr>流 行 病 学</vt:lpstr>
      <vt:lpstr>流 行 病 学</vt:lpstr>
      <vt:lpstr>发 病 机 制</vt:lpstr>
      <vt:lpstr>发 病 机 制</vt:lpstr>
      <vt:lpstr>发 病 机 制</vt:lpstr>
      <vt:lpstr>病 理 解 剖</vt:lpstr>
      <vt:lpstr>临 床 表 现</vt:lpstr>
      <vt:lpstr>临 床 表 现</vt:lpstr>
      <vt:lpstr>PowerPoint 演示文稿</vt:lpstr>
      <vt:lpstr>临 床 表 现</vt:lpstr>
      <vt:lpstr>临 床 表 现</vt:lpstr>
      <vt:lpstr>临 床 表 现</vt:lpstr>
      <vt:lpstr>临 床 表 现</vt:lpstr>
      <vt:lpstr>临 床 表 现</vt:lpstr>
      <vt:lpstr>实 验 室 检 查</vt:lpstr>
      <vt:lpstr>实 验 室 检 查</vt:lpstr>
      <vt:lpstr>并 发 症</vt:lpstr>
      <vt:lpstr>并 发 症</vt:lpstr>
      <vt:lpstr>并 发 症</vt:lpstr>
      <vt:lpstr>诊 断</vt:lpstr>
      <vt:lpstr>鉴 别 诊 断  风 疹</vt:lpstr>
      <vt:lpstr>鉴 别 诊 断  幼儿急疹</vt:lpstr>
      <vt:lpstr>鉴 别 诊 断            药 疹</vt:lpstr>
      <vt:lpstr>鉴 别 诊 断  猩红热</vt:lpstr>
      <vt:lpstr>预 后</vt:lpstr>
      <vt:lpstr>治 疗</vt:lpstr>
      <vt:lpstr>治 疗</vt:lpstr>
      <vt:lpstr>治 疗</vt:lpstr>
      <vt:lpstr>预 防</vt:lpstr>
      <vt:lpstr>预 防</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小昆虫</cp:lastModifiedBy>
  <cp:revision>35</cp:revision>
  <dcterms:created xsi:type="dcterms:W3CDTF">2017-05-05T07:56:00Z</dcterms:created>
  <dcterms:modified xsi:type="dcterms:W3CDTF">2025-04-14T07:44:43Z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2052-12.1.0.20305</vt:lpwstr>
  </property>
  <property fmtid="{D5CDD505-2E9C-101B-9397-08002B2CF9AE}" pid="4" name="ICV">
    <vt:lpwstr>AE96ED2A3CCA4AB39DC86917499B6751_13</vt:lpwstr>
  </property>
</Properties>
</file>