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</p:sldIdLst>
  <p:sldSz cx="12192000" cy="6858000"/>
  <p:notesSz cx="12192000" cy="6858000"/>
  <p:embeddedFontLst>
    <p:embeddedFont>
      <p:font typeface="MiSans" pitchFamily="34" charset="-122"/>
      <p:regular r:id="rId23"/>
    </p:embeddedFont>
    <p:embeddedFont>
      <p:font typeface="MiSans" pitchFamily="34" charset="-120"/>
      <p:regular r:id="rId24"/>
    </p:embeddedFont>
    <p:embeddedFont>
      <p:font typeface="Calibri" panose="020F0502020204030204" charset="0"/>
      <p:regular r:id="rId25"/>
      <p:bold r:id="rId26"/>
      <p:italic r:id="rId27"/>
      <p:boldItalic r:id="rId28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font" Target="fonts/font6.fntdata"/><Relationship Id="rId27" Type="http://schemas.openxmlformats.org/officeDocument/2006/relationships/font" Target="fonts/font5.fntdata"/><Relationship Id="rId26" Type="http://schemas.openxmlformats.org/officeDocument/2006/relationships/font" Target="fonts/font4.fntdata"/><Relationship Id="rId25" Type="http://schemas.openxmlformats.org/officeDocument/2006/relationships/font" Target="fonts/font3.fntdata"/><Relationship Id="rId24" Type="http://schemas.openxmlformats.org/officeDocument/2006/relationships/font" Target="fonts/font2.fntdata"/><Relationship Id="rId23" Type="http://schemas.openxmlformats.org/officeDocument/2006/relationships/font" Target="fonts/font1.fntdata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52950" y="642938"/>
            <a:ext cx="3086100" cy="1735931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2475309"/>
            <a:ext cx="9753600" cy="202525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979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image" Target="../media/image8.png"/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5" Type="http://schemas.openxmlformats.org/officeDocument/2006/relationships/notesSlide" Target="../notesSlides/notesSlide11.x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19.jpeg"/><Relationship Id="rId12" Type="http://schemas.openxmlformats.org/officeDocument/2006/relationships/tags" Target="../tags/tag41.xml"/><Relationship Id="rId11" Type="http://schemas.openxmlformats.org/officeDocument/2006/relationships/tags" Target="../tags/tag40.xml"/><Relationship Id="rId10" Type="http://schemas.openxmlformats.org/officeDocument/2006/relationships/tags" Target="../tags/tag39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46.xml"/><Relationship Id="rId8" Type="http://schemas.openxmlformats.org/officeDocument/2006/relationships/tags" Target="../tags/tag45.xml"/><Relationship Id="rId7" Type="http://schemas.openxmlformats.org/officeDocument/2006/relationships/tags" Target="../tags/tag44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5" Type="http://schemas.openxmlformats.org/officeDocument/2006/relationships/notesSlide" Target="../notesSlides/notesSlide14.x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21.jpeg"/><Relationship Id="rId12" Type="http://schemas.openxmlformats.org/officeDocument/2006/relationships/tags" Target="../tags/tag49.xml"/><Relationship Id="rId11" Type="http://schemas.openxmlformats.org/officeDocument/2006/relationships/tags" Target="../tags/tag48.xml"/><Relationship Id="rId10" Type="http://schemas.openxmlformats.org/officeDocument/2006/relationships/tags" Target="../tags/tag47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52.xml"/><Relationship Id="rId8" Type="http://schemas.openxmlformats.org/officeDocument/2006/relationships/tags" Target="../tags/tag51.xml"/><Relationship Id="rId7" Type="http://schemas.openxmlformats.org/officeDocument/2006/relationships/tags" Target="../tags/tag50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2" Type="http://schemas.openxmlformats.org/officeDocument/2006/relationships/notesSlide" Target="../notesSlides/notesSlide15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53.xml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6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6.pn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tags" Target="../tags/tag3.xml"/><Relationship Id="rId7" Type="http://schemas.openxmlformats.org/officeDocument/2006/relationships/image" Target="../media/image8.png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tags" Target="../tags/tag2.xml"/><Relationship Id="rId3" Type="http://schemas.openxmlformats.org/officeDocument/2006/relationships/image" Target="../media/image7.png"/><Relationship Id="rId2" Type="http://schemas.openxmlformats.org/officeDocument/2006/relationships/tags" Target="../tags/tag1.xml"/><Relationship Id="rId18" Type="http://schemas.openxmlformats.org/officeDocument/2006/relationships/notesSlide" Target="../notesSlides/notesSlide5.xml"/><Relationship Id="rId17" Type="http://schemas.openxmlformats.org/officeDocument/2006/relationships/slideLayout" Target="../slideLayouts/slideLayout1.xml"/><Relationship Id="rId16" Type="http://schemas.openxmlformats.org/officeDocument/2006/relationships/image" Target="../media/image13.jpeg"/><Relationship Id="rId15" Type="http://schemas.openxmlformats.org/officeDocument/2006/relationships/tags" Target="../tags/tag10.xml"/><Relationship Id="rId14" Type="http://schemas.openxmlformats.org/officeDocument/2006/relationships/tags" Target="../tags/tag9.xml"/><Relationship Id="rId13" Type="http://schemas.openxmlformats.org/officeDocument/2006/relationships/tags" Target="../tags/tag8.xml"/><Relationship Id="rId12" Type="http://schemas.openxmlformats.org/officeDocument/2006/relationships/tags" Target="../tags/tag7.xml"/><Relationship Id="rId11" Type="http://schemas.openxmlformats.org/officeDocument/2006/relationships/tags" Target="../tags/tag6.xml"/><Relationship Id="rId10" Type="http://schemas.openxmlformats.org/officeDocument/2006/relationships/tags" Target="../tags/tag5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5.jpeg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image" Target="../media/image7.png"/><Relationship Id="rId4" Type="http://schemas.openxmlformats.org/officeDocument/2006/relationships/tags" Target="../tags/tag11.xml"/><Relationship Id="rId3" Type="http://schemas.openxmlformats.org/officeDocument/2006/relationships/image" Target="../media/image8.png"/><Relationship Id="rId23" Type="http://schemas.openxmlformats.org/officeDocument/2006/relationships/notesSlide" Target="../notesSlides/notesSlide8.xml"/><Relationship Id="rId22" Type="http://schemas.openxmlformats.org/officeDocument/2006/relationships/slideLayout" Target="../slideLayouts/slideLayout1.xml"/><Relationship Id="rId21" Type="http://schemas.openxmlformats.org/officeDocument/2006/relationships/image" Target="../media/image16.jpeg"/><Relationship Id="rId20" Type="http://schemas.openxmlformats.org/officeDocument/2006/relationships/tags" Target="../tags/tag25.xml"/><Relationship Id="rId2" Type="http://schemas.openxmlformats.org/officeDocument/2006/relationships/image" Target="../media/image3.png"/><Relationship Id="rId19" Type="http://schemas.openxmlformats.org/officeDocument/2006/relationships/tags" Target="../tags/tag24.xml"/><Relationship Id="rId18" Type="http://schemas.openxmlformats.org/officeDocument/2006/relationships/tags" Target="../tags/tag23.xml"/><Relationship Id="rId17" Type="http://schemas.openxmlformats.org/officeDocument/2006/relationships/tags" Target="../tags/tag22.xml"/><Relationship Id="rId16" Type="http://schemas.openxmlformats.org/officeDocument/2006/relationships/tags" Target="../tags/tag21.xml"/><Relationship Id="rId15" Type="http://schemas.openxmlformats.org/officeDocument/2006/relationships/tags" Target="../tags/tag20.xml"/><Relationship Id="rId14" Type="http://schemas.openxmlformats.org/officeDocument/2006/relationships/tags" Target="../tags/tag19.xml"/><Relationship Id="rId13" Type="http://schemas.openxmlformats.org/officeDocument/2006/relationships/tags" Target="../tags/tag18.xml"/><Relationship Id="rId12" Type="http://schemas.openxmlformats.org/officeDocument/2006/relationships/tags" Target="../tags/tag17.xml"/><Relationship Id="rId11" Type="http://schemas.openxmlformats.org/officeDocument/2006/relationships/tags" Target="../tags/tag16.xml"/><Relationship Id="rId10" Type="http://schemas.openxmlformats.org/officeDocument/2006/relationships/tags" Target="../tags/tag15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tags" Target="../tags/tag27.xml"/><Relationship Id="rId3" Type="http://schemas.openxmlformats.org/officeDocument/2006/relationships/image" Target="../media/image11.png"/><Relationship Id="rId2" Type="http://schemas.openxmlformats.org/officeDocument/2006/relationships/tags" Target="../tags/tag26.xml"/><Relationship Id="rId16" Type="http://schemas.openxmlformats.org/officeDocument/2006/relationships/notesSlide" Target="../notesSlides/notesSlide9.xml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17.jpeg"/><Relationship Id="rId13" Type="http://schemas.openxmlformats.org/officeDocument/2006/relationships/tags" Target="../tags/tag33.xml"/><Relationship Id="rId12" Type="http://schemas.openxmlformats.org/officeDocument/2006/relationships/tags" Target="../tags/tag32.xml"/><Relationship Id="rId11" Type="http://schemas.openxmlformats.org/officeDocument/2006/relationships/tags" Target="../tags/tag31.xml"/><Relationship Id="rId10" Type="http://schemas.openxmlformats.org/officeDocument/2006/relationships/tags" Target="../tags/tag30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10-09-19:28:48-d3jpos0s8jdo4os5e3pg.jpg"/>
          <p:cNvPicPr>
            <a:picLocks noChangeAspect="1"/>
          </p:cNvPicPr>
          <p:nvPr/>
        </p:nvPicPr>
        <p:blipFill>
          <a:blip r:embed="rId2"/>
          <a:srcRect t="2984" b="2984"/>
          <a:stretch>
            <a:fillRect/>
          </a:stretch>
        </p:blipFill>
        <p:spPr>
          <a:xfrm>
            <a:off x="-635" y="0"/>
            <a:ext cx="1219263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4695" y="1403985"/>
            <a:ext cx="7911465" cy="117729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4800" b="1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秋冬养生茶·经典体质方</a:t>
            </a:r>
            <a:endParaRPr lang="en-US" sz="1600" dirty="0"/>
          </a:p>
        </p:txBody>
      </p:sp>
      <p:pic>
        <p:nvPicPr>
          <p:cNvPr id="4" name="Image 1" descr="https://kimi-img.moonshot.cn/pub/slides/slides_tmpl/image/25-10-09-19:28:48-d3jpos0s8jdo4os5e3q0.png"/>
          <p:cNvPicPr>
            <a:picLocks noChangeAspect="1"/>
          </p:cNvPicPr>
          <p:nvPr/>
        </p:nvPicPr>
        <p:blipFill>
          <a:blip r:embed="rId3"/>
          <a:srcRect t="11400" r="14225"/>
          <a:stretch>
            <a:fillRect/>
          </a:stretch>
        </p:blipFill>
        <p:spPr>
          <a:xfrm>
            <a:off x="9344660" y="0"/>
            <a:ext cx="2847340" cy="3348355"/>
          </a:xfrm>
          <a:prstGeom prst="rect">
            <a:avLst/>
          </a:prstGeom>
        </p:spPr>
      </p:pic>
      <p:pic>
        <p:nvPicPr>
          <p:cNvPr id="5" name="Image 2" descr="https://kimi-img.moonshot.cn/pub/slides/slides_tmpl/image/25-10-09-19:28:48-d3jpos0s8jdo4os5e3q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020" y="5038090"/>
            <a:ext cx="3399155" cy="974090"/>
          </a:xfrm>
          <a:prstGeom prst="rect">
            <a:avLst/>
          </a:prstGeom>
        </p:spPr>
      </p:pic>
      <p:sp>
        <p:nvSpPr>
          <p:cNvPr id="6" name="Shape 1"/>
          <p:cNvSpPr/>
          <p:nvPr/>
        </p:nvSpPr>
        <p:spPr>
          <a:xfrm>
            <a:off x="1229360" y="5243830"/>
            <a:ext cx="2584450" cy="22098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pic>
        <p:nvPicPr>
          <p:cNvPr id="9" name="Image 3" descr="https://kimi-img.moonshot.cn/pub/slides/slides_tmpl/image/25-10-09-19:28:51-d3jposos8jdo4os5e41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0270" y="1929130"/>
            <a:ext cx="7316470" cy="4625340"/>
          </a:xfrm>
          <a:prstGeom prst="rect">
            <a:avLst/>
          </a:prstGeom>
        </p:spPr>
      </p:pic>
      <p:pic>
        <p:nvPicPr>
          <p:cNvPr id="10" name="Image 4" descr="https://kimi-img.moonshot.cn/pub/slides/slides_tmpl/image/25-10-09-19:28:50-d3jposgs8jdo4os5e3u0.png"/>
          <p:cNvPicPr>
            <a:picLocks noChangeAspect="1"/>
          </p:cNvPicPr>
          <p:nvPr/>
        </p:nvPicPr>
        <p:blipFill>
          <a:blip r:embed="rId6"/>
          <a:srcRect r="36787" b="-30769"/>
          <a:stretch>
            <a:fillRect/>
          </a:stretch>
        </p:blipFill>
        <p:spPr>
          <a:xfrm>
            <a:off x="860425" y="2947670"/>
            <a:ext cx="3150235" cy="400685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96315" y="5283835"/>
            <a:ext cx="2584450" cy="22098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ct val="90000"/>
              </a:lnSpc>
            </a:pPr>
            <a:r>
              <a:rPr lang="zh-CN" altLang="en-US" sz="1600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主讲人</a:t>
            </a:r>
            <a:r>
              <a:rPr lang="en-US" sz="1600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：</a:t>
            </a:r>
            <a:r>
              <a:rPr lang="zh-CN" altLang="en-US" sz="1600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陈冠乔</a:t>
            </a:r>
            <a:endParaRPr lang="zh-CN" altLang="en-US" sz="1600" dirty="0">
              <a:solidFill>
                <a:srgbClr val="4E5132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96315" y="5644515"/>
            <a:ext cx="4124960" cy="22098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1600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首义路街社区</a:t>
            </a:r>
            <a:r>
              <a:rPr lang="zh-CN" altLang="en-US" sz="1600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卫生服务中心</a:t>
            </a:r>
            <a:endParaRPr lang="zh-CN" altLang="en-US" sz="1600" dirty="0">
              <a:solidFill>
                <a:srgbClr val="4E5132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10-09-19:28:50-d3jposgs8jdo4os5e3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505" y="1597660"/>
            <a:ext cx="2840990" cy="284099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792730" y="4592955"/>
            <a:ext cx="6606540" cy="52197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algn="ctr">
              <a:lnSpc>
                <a:spcPct val="100000"/>
              </a:lnSpc>
            </a:pPr>
            <a:r>
              <a:rPr lang="en-US" sz="3400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疏肝理气茶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5259542" y="2292350"/>
            <a:ext cx="1618942" cy="13989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8500" b="1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pic>
        <p:nvPicPr>
          <p:cNvPr id="5" name="Image 1" descr="https://kimi-img.moonshot.cn/pub/slides/slides_tmpl/image/25-10-09-19:28:49-d3jpos8s8jdo4os5e3s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5269230"/>
            <a:ext cx="12192000" cy="1598930"/>
          </a:xfrm>
          <a:prstGeom prst="rect">
            <a:avLst/>
          </a:prstGeom>
        </p:spPr>
      </p:pic>
      <p:pic>
        <p:nvPicPr>
          <p:cNvPr id="6" name="Image 2" descr="https://kimi-img.moonshot.cn/pub/slides/slides_tmpl/image/25-10-09-19:28:48-d3jpos0s8jdo4os5e3q0.png"/>
          <p:cNvPicPr>
            <a:picLocks noChangeAspect="1"/>
          </p:cNvPicPr>
          <p:nvPr/>
        </p:nvPicPr>
        <p:blipFill>
          <a:blip r:embed="rId4">
            <a:alphaModFix amt="89000"/>
          </a:blip>
          <a:srcRect t="11400" r="14225"/>
          <a:stretch>
            <a:fillRect/>
          </a:stretch>
        </p:blipFill>
        <p:spPr>
          <a:xfrm>
            <a:off x="9844405" y="0"/>
            <a:ext cx="2347595" cy="2760980"/>
          </a:xfrm>
          <a:prstGeom prst="rect">
            <a:avLst/>
          </a:prstGeom>
        </p:spPr>
      </p:pic>
      <p:pic>
        <p:nvPicPr>
          <p:cNvPr id="7" name="Image 3" descr="https://kimi-img.moonshot.cn/pub/slides/slides_tmpl/image/25-10-09-19:28:49-d3jpos8s8jdo4os5e3t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5135" y="1597660"/>
            <a:ext cx="2490470" cy="545465"/>
          </a:xfrm>
          <a:prstGeom prst="rect">
            <a:avLst/>
          </a:prstGeom>
        </p:spPr>
      </p:pic>
      <p:pic>
        <p:nvPicPr>
          <p:cNvPr id="8" name="Image 4" descr="https://kimi-img.moonshot.cn/pub/slides/slides_tmpl/image/25-10-09-19:28:49-d3jpos8s8jdo4os5e3t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6575" y="3536315"/>
            <a:ext cx="2490470" cy="54546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10-09-19:28:54-d3jpotgs8jdo4os5e43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6410"/>
            <a:ext cx="12192000" cy="44119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81660" y="622300"/>
            <a:ext cx="10479405" cy="82296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三花茶解郁方</a:t>
            </a:r>
            <a:endParaRPr lang="en-US" sz="1600" dirty="0"/>
          </a:p>
        </p:txBody>
      </p:sp>
      <p:pic>
        <p:nvPicPr>
          <p:cNvPr id="4" name="Image 1" descr="https://kimi-img.moonshot.cn/pub/slides/slides_tmpl/image/25-10-09-19:28:48-d3jpos0s8jdo4os5e3q0.png"/>
          <p:cNvPicPr>
            <a:picLocks noChangeAspect="1"/>
          </p:cNvPicPr>
          <p:nvPr/>
        </p:nvPicPr>
        <p:blipFill>
          <a:blip r:embed="rId3">
            <a:alphaModFix amt="89000"/>
          </a:blip>
          <a:srcRect t="11400" r="14225"/>
          <a:stretch>
            <a:fillRect/>
          </a:stretch>
        </p:blipFill>
        <p:spPr>
          <a:xfrm>
            <a:off x="10484485" y="0"/>
            <a:ext cx="1707515" cy="2007870"/>
          </a:xfrm>
          <a:prstGeom prst="rect">
            <a:avLst/>
          </a:prstGeom>
        </p:spPr>
      </p:pic>
      <p:pic>
        <p:nvPicPr>
          <p:cNvPr id="5" name="Image 2" descr="https://kimi-img.moonshot.cn/pub/slides/slides_tmpl/image/25-10-09-19:28:49-d3jpos8s8jdo4os5e3t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0340" y="832485"/>
            <a:ext cx="1568450" cy="343535"/>
          </a:xfrm>
          <a:prstGeom prst="rect">
            <a:avLst/>
          </a:prstGeom>
        </p:spPr>
      </p:pic>
      <p:sp>
        <p:nvSpPr>
          <p:cNvPr id="6" name="Text 1"/>
          <p:cNvSpPr/>
          <p:nvPr>
            <p:custDataLst>
              <p:tags r:id="rId5"/>
            </p:custDataLst>
          </p:nvPr>
        </p:nvSpPr>
        <p:spPr>
          <a:xfrm>
            <a:off x="581660" y="2120900"/>
            <a:ext cx="5175250" cy="40195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三花茶的配方</a:t>
            </a:r>
            <a:endParaRPr lang="en-US" sz="1600" dirty="0"/>
          </a:p>
        </p:txBody>
      </p:sp>
      <p:sp>
        <p:nvSpPr>
          <p:cNvPr id="7" name="Text 2"/>
          <p:cNvSpPr/>
          <p:nvPr>
            <p:custDataLst>
              <p:tags r:id="rId6"/>
            </p:custDataLst>
          </p:nvPr>
        </p:nvSpPr>
        <p:spPr>
          <a:xfrm>
            <a:off x="581660" y="2522220"/>
            <a:ext cx="5175885" cy="14833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26262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三花茶由玫瑰5</a:t>
            </a:r>
            <a:r>
              <a:rPr lang="zh-CN" altLang="en-US" dirty="0">
                <a:solidFill>
                  <a:srgbClr val="26262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朵</a:t>
            </a:r>
            <a:r>
              <a:rPr lang="en-US" dirty="0">
                <a:solidFill>
                  <a:srgbClr val="26262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、菊花5</a:t>
            </a:r>
            <a:r>
              <a:rPr lang="zh-CN" altLang="en-US" dirty="0">
                <a:solidFill>
                  <a:srgbClr val="26262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朵</a:t>
            </a:r>
            <a:r>
              <a:rPr lang="en-US" dirty="0">
                <a:solidFill>
                  <a:srgbClr val="26262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和梅花5</a:t>
            </a:r>
            <a:r>
              <a:rPr lang="zh-CN" altLang="en-US" dirty="0">
                <a:solidFill>
                  <a:srgbClr val="26262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朵</a:t>
            </a:r>
            <a:r>
              <a:rPr lang="en-US" dirty="0">
                <a:solidFill>
                  <a:srgbClr val="26262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组成，玫瑰活血悦脾，菊花清头目，梅花疏痰火，三花同泡，芳香透泄。</a:t>
            </a:r>
            <a:endParaRPr lang="en-US" dirty="0"/>
          </a:p>
        </p:txBody>
      </p:sp>
      <p:sp>
        <p:nvSpPr>
          <p:cNvPr id="8" name="Text 3"/>
          <p:cNvSpPr/>
          <p:nvPr>
            <p:custDataLst>
              <p:tags r:id="rId7"/>
            </p:custDataLst>
          </p:nvPr>
        </p:nvSpPr>
        <p:spPr>
          <a:xfrm>
            <a:off x="581660" y="4095115"/>
            <a:ext cx="5175250" cy="40195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冲泡方法与用量</a:t>
            </a:r>
            <a:endParaRPr lang="en-US" sz="1600" dirty="0"/>
          </a:p>
        </p:txBody>
      </p:sp>
      <p:sp>
        <p:nvSpPr>
          <p:cNvPr id="9" name="Text 4"/>
          <p:cNvSpPr/>
          <p:nvPr>
            <p:custDataLst>
              <p:tags r:id="rId8"/>
            </p:custDataLst>
          </p:nvPr>
        </p:nvSpPr>
        <p:spPr>
          <a:xfrm>
            <a:off x="581660" y="4496435"/>
            <a:ext cx="5175885" cy="176339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26262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三花茶用开水冲泡，水温不超过九十度，保留花香。适用于情志不畅、胸胁微胀的肝郁体质。</a:t>
            </a:r>
            <a:endParaRPr lang="en-US" dirty="0"/>
          </a:p>
        </p:txBody>
      </p:sp>
      <p:sp>
        <p:nvSpPr>
          <p:cNvPr id="10" name="Text 5"/>
          <p:cNvSpPr/>
          <p:nvPr>
            <p:custDataLst>
              <p:tags r:id="rId9"/>
            </p:custDataLst>
          </p:nvPr>
        </p:nvSpPr>
        <p:spPr>
          <a:xfrm>
            <a:off x="6533515" y="2120900"/>
            <a:ext cx="5175250" cy="40195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功效与适用人群</a:t>
            </a:r>
            <a:endParaRPr lang="en-US" sz="1600" dirty="0"/>
          </a:p>
        </p:txBody>
      </p:sp>
      <p:sp>
        <p:nvSpPr>
          <p:cNvPr id="11" name="Text 6"/>
          <p:cNvSpPr/>
          <p:nvPr>
            <p:custDataLst>
              <p:tags r:id="rId10"/>
            </p:custDataLst>
          </p:nvPr>
        </p:nvSpPr>
        <p:spPr>
          <a:xfrm>
            <a:off x="6533515" y="2522220"/>
            <a:ext cx="5176520" cy="148399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26262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此茶可疏肝解郁，适用于肝郁体质的人群，尤其在秋冬季节，可作为晨起或午后茶饮用，预防情志内耗。</a:t>
            </a:r>
            <a:endParaRPr lang="en-US" dirty="0"/>
          </a:p>
        </p:txBody>
      </p:sp>
      <p:sp>
        <p:nvSpPr>
          <p:cNvPr id="12" name="Text 7"/>
          <p:cNvSpPr/>
          <p:nvPr>
            <p:custDataLst>
              <p:tags r:id="rId11"/>
            </p:custDataLst>
          </p:nvPr>
        </p:nvSpPr>
        <p:spPr>
          <a:xfrm>
            <a:off x="6533515" y="4095115"/>
            <a:ext cx="5175250" cy="40259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经典理论的体现</a:t>
            </a:r>
            <a:endParaRPr lang="en-US" sz="1600" dirty="0"/>
          </a:p>
        </p:txBody>
      </p:sp>
      <p:sp>
        <p:nvSpPr>
          <p:cNvPr id="13" name="Text 8"/>
          <p:cNvSpPr/>
          <p:nvPr>
            <p:custDataLst>
              <p:tags r:id="rId12"/>
            </p:custDataLst>
          </p:nvPr>
        </p:nvSpPr>
        <p:spPr>
          <a:xfrm>
            <a:off x="6533515" y="4496435"/>
            <a:ext cx="5176520" cy="176339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26262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三花茶的配方和冲泡方法体现了《内经》‘木郁达之’的理念，通过芳香透泄，调节肝气，预防肝郁化火。</a:t>
            </a:r>
            <a:endParaRPr lang="en-US" dirty="0"/>
          </a:p>
        </p:txBody>
      </p:sp>
      <p:pic>
        <p:nvPicPr>
          <p:cNvPr id="14" name="图片 13" descr="default(1)"/>
          <p:cNvPicPr>
            <a:picLocks noChangeAspect="1"/>
          </p:cNvPicPr>
          <p:nvPr/>
        </p:nvPicPr>
        <p:blipFill>
          <a:blip r:embed="rId13"/>
          <a:srcRect l="4137" t="52991" r="3705" b="18889"/>
          <a:stretch>
            <a:fillRect/>
          </a:stretch>
        </p:blipFill>
        <p:spPr>
          <a:xfrm>
            <a:off x="3580765" y="551180"/>
            <a:ext cx="3103880" cy="120523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10-09-19:28:50-d3jposgs8jdo4os5e3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505" y="1597660"/>
            <a:ext cx="2840990" cy="284099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792730" y="4592955"/>
            <a:ext cx="6606540" cy="52197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algn="ctr">
              <a:lnSpc>
                <a:spcPct val="100000"/>
              </a:lnSpc>
            </a:pPr>
            <a:r>
              <a:rPr lang="en-US" sz="3400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脾胃气虚茶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5259542" y="2292350"/>
            <a:ext cx="1618942" cy="13989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8500" b="1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04</a:t>
            </a:r>
            <a:endParaRPr lang="en-US" sz="1600" dirty="0"/>
          </a:p>
        </p:txBody>
      </p:sp>
      <p:pic>
        <p:nvPicPr>
          <p:cNvPr id="5" name="Image 1" descr="https://kimi-img.moonshot.cn/pub/slides/slides_tmpl/image/25-10-09-19:28:49-d3jpos8s8jdo4os5e3s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5269230"/>
            <a:ext cx="12192000" cy="1598930"/>
          </a:xfrm>
          <a:prstGeom prst="rect">
            <a:avLst/>
          </a:prstGeom>
        </p:spPr>
      </p:pic>
      <p:pic>
        <p:nvPicPr>
          <p:cNvPr id="6" name="Image 2" descr="https://kimi-img.moonshot.cn/pub/slides/slides_tmpl/image/25-10-09-19:28:48-d3jpos0s8jdo4os5e3q0.png"/>
          <p:cNvPicPr>
            <a:picLocks noChangeAspect="1"/>
          </p:cNvPicPr>
          <p:nvPr/>
        </p:nvPicPr>
        <p:blipFill>
          <a:blip r:embed="rId4">
            <a:alphaModFix amt="89000"/>
          </a:blip>
          <a:srcRect t="11400" r="14225"/>
          <a:stretch>
            <a:fillRect/>
          </a:stretch>
        </p:blipFill>
        <p:spPr>
          <a:xfrm>
            <a:off x="9844405" y="0"/>
            <a:ext cx="2347595" cy="2760980"/>
          </a:xfrm>
          <a:prstGeom prst="rect">
            <a:avLst/>
          </a:prstGeom>
        </p:spPr>
      </p:pic>
      <p:pic>
        <p:nvPicPr>
          <p:cNvPr id="7" name="Image 3" descr="https://kimi-img.moonshot.cn/pub/slides/slides_tmpl/image/25-10-09-19:28:49-d3jpos8s8jdo4os5e3t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5135" y="1597660"/>
            <a:ext cx="2490470" cy="545465"/>
          </a:xfrm>
          <a:prstGeom prst="rect">
            <a:avLst/>
          </a:prstGeom>
        </p:spPr>
      </p:pic>
      <p:pic>
        <p:nvPicPr>
          <p:cNvPr id="8" name="Image 4" descr="https://kimi-img.moonshot.cn/pub/slides/slides_tmpl/image/25-10-09-19:28:49-d3jpos8s8jdo4os5e3t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6575" y="3536315"/>
            <a:ext cx="2490470" cy="54546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3765" y="1694815"/>
            <a:ext cx="10468610" cy="82296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陈皮苹果温中茶</a:t>
            </a:r>
            <a:endParaRPr lang="en-US" sz="1600" dirty="0"/>
          </a:p>
        </p:txBody>
      </p:sp>
      <p:pic>
        <p:nvPicPr>
          <p:cNvPr id="3" name="Image 0" descr="https://kimi-img.moonshot.cn/pub/slides/slides_tmpl/image/25-10-09-19:28:48-d3jpos0s8jdo4os5e3q0.png"/>
          <p:cNvPicPr>
            <a:picLocks noChangeAspect="1"/>
          </p:cNvPicPr>
          <p:nvPr/>
        </p:nvPicPr>
        <p:blipFill>
          <a:blip r:embed="rId2">
            <a:alphaModFix amt="43000"/>
          </a:blip>
          <a:srcRect t="11400" r="14225"/>
          <a:stretch>
            <a:fillRect/>
          </a:stretch>
        </p:blipFill>
        <p:spPr>
          <a:xfrm>
            <a:off x="9844405" y="0"/>
            <a:ext cx="2347595" cy="2760980"/>
          </a:xfrm>
          <a:prstGeom prst="rect">
            <a:avLst/>
          </a:prstGeom>
        </p:spPr>
      </p:pic>
      <p:pic>
        <p:nvPicPr>
          <p:cNvPr id="4" name="Image 1" descr="https://kimi-img.moonshot.cn/pub/slides/slides_tmpl/image/25-10-09-19:28:49-d3jpos8s8jdo4os5e3s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90185"/>
            <a:ext cx="12192000" cy="1577975"/>
          </a:xfrm>
          <a:prstGeom prst="rect">
            <a:avLst/>
          </a:prstGeom>
        </p:spPr>
      </p:pic>
      <p:pic>
        <p:nvPicPr>
          <p:cNvPr id="5" name="Image 2" descr="https://kimi-img.moonshot.cn/pub/slides/slides_tmpl/image/25-10-09-19:28:49-d3jpos8s8jdo4os5e3t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765" y="614045"/>
            <a:ext cx="2490470" cy="545465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913765" y="2755900"/>
            <a:ext cx="8115300" cy="4572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陈皮苹果茶的配方与功效</a:t>
            </a:r>
            <a:endParaRPr lang="en-US" sz="1600" dirty="0"/>
          </a:p>
        </p:txBody>
      </p:sp>
      <p:sp>
        <p:nvSpPr>
          <p:cNvPr id="7" name="Text 2"/>
          <p:cNvSpPr/>
          <p:nvPr/>
        </p:nvSpPr>
        <p:spPr>
          <a:xfrm>
            <a:off x="913765" y="3357880"/>
            <a:ext cx="7244715" cy="146939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26262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陈皮苹果茶由陈皮10g和苹果1</a:t>
            </a:r>
            <a:r>
              <a:rPr lang="zh-CN" altLang="en-US" dirty="0">
                <a:solidFill>
                  <a:srgbClr val="26262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个（切片）</a:t>
            </a:r>
            <a:r>
              <a:rPr lang="en-US" dirty="0">
                <a:solidFill>
                  <a:srgbClr val="26262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组成，陈皮理气化湿，苹果甘酸和脾，适用于脾胃气虚、食欲不振、腹微胀的体质</a:t>
            </a:r>
            <a:r>
              <a:rPr lang="zh-CN" altLang="en-US" dirty="0">
                <a:solidFill>
                  <a:srgbClr val="26262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，阴虚火旺干咳无痰者慎用</a:t>
            </a:r>
            <a:r>
              <a:rPr lang="en-US" dirty="0">
                <a:solidFill>
                  <a:srgbClr val="26262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。</a:t>
            </a:r>
            <a:endParaRPr lang="en-US" dirty="0"/>
          </a:p>
        </p:txBody>
      </p:sp>
      <p:pic>
        <p:nvPicPr>
          <p:cNvPr id="8" name="图片 7" descr="_cgi-bin_mmwebwx-bin_webwxgetmsgimg__&amp;MsgID=458842728740442042&amp;skey=@crypt_32271392_acf6ea215a81233b41e1a766bfc1f570&amp;mmweb_appid=wx_webfilehelper"/>
          <p:cNvPicPr>
            <a:picLocks noChangeAspect="1"/>
          </p:cNvPicPr>
          <p:nvPr/>
        </p:nvPicPr>
        <p:blipFill>
          <a:blip r:embed="rId5"/>
          <a:srcRect l="24889" t="22889" r="22401" b="55343"/>
          <a:stretch>
            <a:fillRect/>
          </a:stretch>
        </p:blipFill>
        <p:spPr>
          <a:xfrm>
            <a:off x="6806565" y="4333875"/>
            <a:ext cx="3221990" cy="20447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56298" y="657860"/>
            <a:ext cx="10479405" cy="82296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姜枣陈皮扶阳茶</a:t>
            </a:r>
            <a:endParaRPr lang="en-US" sz="1600" dirty="0"/>
          </a:p>
        </p:txBody>
      </p:sp>
      <p:sp>
        <p:nvSpPr>
          <p:cNvPr id="3" name="Shape 1"/>
          <p:cNvSpPr/>
          <p:nvPr>
            <p:custDataLst>
              <p:tags r:id="rId2"/>
            </p:custDataLst>
          </p:nvPr>
        </p:nvSpPr>
        <p:spPr>
          <a:xfrm>
            <a:off x="4138296" y="3003089"/>
            <a:ext cx="0" cy="928914"/>
          </a:xfrm>
          <a:prstGeom prst="line">
            <a:avLst/>
          </a:prstGeom>
          <a:noFill/>
          <a:ln w="19050">
            <a:solidFill>
              <a:srgbClr val="D9D9D9"/>
            </a:solidFill>
            <a:prstDash val="solid"/>
            <a:headEnd type="none"/>
            <a:tailEnd type="none"/>
          </a:ln>
        </p:spPr>
      </p:sp>
      <p:sp>
        <p:nvSpPr>
          <p:cNvPr id="4" name="Shape 2"/>
          <p:cNvSpPr/>
          <p:nvPr>
            <p:custDataLst>
              <p:tags r:id="rId3"/>
            </p:custDataLst>
          </p:nvPr>
        </p:nvSpPr>
        <p:spPr>
          <a:xfrm>
            <a:off x="7795896" y="3003089"/>
            <a:ext cx="0" cy="928914"/>
          </a:xfrm>
          <a:prstGeom prst="line">
            <a:avLst/>
          </a:prstGeom>
          <a:noFill/>
          <a:ln w="19050">
            <a:solidFill>
              <a:srgbClr val="D9D9D9"/>
            </a:solidFill>
            <a:prstDash val="solid"/>
            <a:headEnd type="none"/>
            <a:tailEnd type="none"/>
          </a:ln>
        </p:spPr>
      </p:sp>
      <p:pic>
        <p:nvPicPr>
          <p:cNvPr id="5" name="Image 0" descr="https://kimi-img.moonshot.cn/pub/slides/slides_tmpl/image/25-10-09-19:28:49-d3jpos8s8jdo4os5e3s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90540"/>
            <a:ext cx="12192000" cy="1277620"/>
          </a:xfrm>
          <a:prstGeom prst="rect">
            <a:avLst/>
          </a:prstGeom>
        </p:spPr>
      </p:pic>
      <p:pic>
        <p:nvPicPr>
          <p:cNvPr id="6" name="Image 1" descr="https://kimi-img.moonshot.cn/pub/slides/slides_tmpl/image/25-10-09-19:28:48-d3jpos0s8jdo4os5e3q0.png"/>
          <p:cNvPicPr>
            <a:picLocks noChangeAspect="1"/>
          </p:cNvPicPr>
          <p:nvPr/>
        </p:nvPicPr>
        <p:blipFill>
          <a:blip r:embed="rId5">
            <a:alphaModFix amt="89000"/>
          </a:blip>
          <a:srcRect t="11400" r="14225"/>
          <a:stretch>
            <a:fillRect/>
          </a:stretch>
        </p:blipFill>
        <p:spPr>
          <a:xfrm>
            <a:off x="10405110" y="0"/>
            <a:ext cx="1786890" cy="2101215"/>
          </a:xfrm>
          <a:prstGeom prst="rect">
            <a:avLst/>
          </a:prstGeom>
        </p:spPr>
      </p:pic>
      <p:pic>
        <p:nvPicPr>
          <p:cNvPr id="7" name="Image 2" descr="https://kimi-img.moonshot.cn/pub/slides/slides_tmpl/image/25-10-09-19:28:49-d3jpos8s8jdo4os5e3t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5260" y="924560"/>
            <a:ext cx="2163445" cy="473710"/>
          </a:xfrm>
          <a:prstGeom prst="rect">
            <a:avLst/>
          </a:prstGeom>
        </p:spPr>
      </p:pic>
      <p:sp>
        <p:nvSpPr>
          <p:cNvPr id="8" name="Text 3"/>
          <p:cNvSpPr/>
          <p:nvPr>
            <p:custDataLst>
              <p:tags r:id="rId7"/>
            </p:custDataLst>
          </p:nvPr>
        </p:nvSpPr>
        <p:spPr>
          <a:xfrm>
            <a:off x="998855" y="2257425"/>
            <a:ext cx="2853690" cy="7143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姜枣陈皮茶的配方</a:t>
            </a:r>
            <a:endParaRPr lang="en-US" sz="1600" dirty="0"/>
          </a:p>
        </p:txBody>
      </p:sp>
      <p:sp>
        <p:nvSpPr>
          <p:cNvPr id="9" name="Text 4"/>
          <p:cNvSpPr/>
          <p:nvPr>
            <p:custDataLst>
              <p:tags r:id="rId8"/>
            </p:custDataLst>
          </p:nvPr>
        </p:nvSpPr>
        <p:spPr>
          <a:xfrm>
            <a:off x="998855" y="2971165"/>
            <a:ext cx="2853055" cy="251587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26262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姜枣陈皮茶由生姜5g、大枣10g和陈皮5g组成，生姜辛温散寒，大枣甘缓和中，陈皮行滞护气</a:t>
            </a:r>
            <a:r>
              <a:rPr lang="en-US" sz="1400" dirty="0">
                <a:solidFill>
                  <a:srgbClr val="26262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。</a:t>
            </a:r>
            <a:endParaRPr lang="en-US" sz="1600" dirty="0"/>
          </a:p>
        </p:txBody>
      </p:sp>
      <p:sp>
        <p:nvSpPr>
          <p:cNvPr id="10" name="Text 5"/>
          <p:cNvSpPr/>
          <p:nvPr>
            <p:custDataLst>
              <p:tags r:id="rId9"/>
            </p:custDataLst>
          </p:nvPr>
        </p:nvSpPr>
        <p:spPr>
          <a:xfrm>
            <a:off x="4599305" y="1697990"/>
            <a:ext cx="2853690" cy="7143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煎煮方法与用量</a:t>
            </a:r>
            <a:endParaRPr lang="en-US" sz="1600" dirty="0"/>
          </a:p>
        </p:txBody>
      </p:sp>
      <p:sp>
        <p:nvSpPr>
          <p:cNvPr id="11" name="Text 6"/>
          <p:cNvSpPr/>
          <p:nvPr>
            <p:custDataLst>
              <p:tags r:id="rId10"/>
            </p:custDataLst>
          </p:nvPr>
        </p:nvSpPr>
        <p:spPr>
          <a:xfrm>
            <a:off x="4599305" y="2411730"/>
            <a:ext cx="2853055" cy="251587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26262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生姜带皮煎煮，大枣掰开，陈皮少量，</a:t>
            </a:r>
            <a:r>
              <a:rPr lang="en-US" dirty="0">
                <a:solidFill>
                  <a:srgbClr val="262626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三味同煎15</a:t>
            </a:r>
            <a:r>
              <a:rPr lang="zh-CN" altLang="en-US" dirty="0">
                <a:solidFill>
                  <a:srgbClr val="262626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分钟即可，怕辣者可以加入红糖块</a:t>
            </a:r>
            <a:r>
              <a:rPr lang="en-US" altLang="zh-CN" dirty="0">
                <a:solidFill>
                  <a:srgbClr val="262626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1</a:t>
            </a:r>
            <a:r>
              <a:rPr lang="zh-CN" altLang="en-US" dirty="0">
                <a:solidFill>
                  <a:srgbClr val="262626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块</a:t>
            </a:r>
            <a:r>
              <a:rPr lang="en-US" dirty="0">
                <a:solidFill>
                  <a:srgbClr val="26262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。此茶温而不烈，适用于脾阳虚体质的人群。</a:t>
            </a:r>
            <a:endParaRPr lang="en-US" dirty="0"/>
          </a:p>
        </p:txBody>
      </p:sp>
      <p:sp>
        <p:nvSpPr>
          <p:cNvPr id="12" name="Text 7"/>
          <p:cNvSpPr/>
          <p:nvPr>
            <p:custDataLst>
              <p:tags r:id="rId11"/>
            </p:custDataLst>
          </p:nvPr>
        </p:nvSpPr>
        <p:spPr>
          <a:xfrm>
            <a:off x="8199120" y="2389505"/>
            <a:ext cx="2853690" cy="71628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功效与适用人群</a:t>
            </a:r>
            <a:endParaRPr lang="en-US" sz="1600" dirty="0"/>
          </a:p>
        </p:txBody>
      </p:sp>
      <p:sp>
        <p:nvSpPr>
          <p:cNvPr id="13" name="Text 8"/>
          <p:cNvSpPr/>
          <p:nvPr>
            <p:custDataLst>
              <p:tags r:id="rId12"/>
            </p:custDataLst>
          </p:nvPr>
        </p:nvSpPr>
        <p:spPr>
          <a:xfrm>
            <a:off x="8199120" y="3103245"/>
            <a:ext cx="2853055" cy="251587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26262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此茶可改善畏冷、手足不温、易溏泄等症状，适合脾阳虚体质的人群，尤其在秋冬季节，可作为晨起茶饮用。</a:t>
            </a:r>
            <a:endParaRPr lang="en-US" dirty="0"/>
          </a:p>
        </p:txBody>
      </p:sp>
      <p:pic>
        <p:nvPicPr>
          <p:cNvPr id="14" name="图片 13" descr="_cgi-bin_mmwebwx-bin_webwxgetmsgimg__&amp;MsgID=1158014044319701785&amp;skey=@crypt_32271392_acf6ea215a81233b41e1a766bfc1f570&amp;mmweb_appid=wx_webfilehelper"/>
          <p:cNvPicPr>
            <a:picLocks noChangeAspect="1"/>
          </p:cNvPicPr>
          <p:nvPr/>
        </p:nvPicPr>
        <p:blipFill>
          <a:blip r:embed="rId13"/>
          <a:srcRect l="23515" t="21593" r="23552" b="54713"/>
          <a:stretch>
            <a:fillRect/>
          </a:stretch>
        </p:blipFill>
        <p:spPr>
          <a:xfrm>
            <a:off x="4667885" y="4737735"/>
            <a:ext cx="2715895" cy="162496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10-09-19:28:49-d3jpos8s8jdo4os5e3s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90540"/>
            <a:ext cx="12192000" cy="127762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10-09-19:28:58-d3jpougs8jdo4os5e45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290" y="1993900"/>
            <a:ext cx="9105265" cy="391604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2764790" y="597535"/>
            <a:ext cx="7483475" cy="82296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体质茶饮用须知</a:t>
            </a:r>
            <a:endParaRPr lang="en-US" sz="1600" dirty="0"/>
          </a:p>
        </p:txBody>
      </p:sp>
      <p:pic>
        <p:nvPicPr>
          <p:cNvPr id="5" name="Image 2" descr="https://kimi-img.moonshot.cn/pub/slides/slides_tmpl/image/25-10-09-19:28:49-d3jpos8s8jdo4os5e3tg.png"/>
          <p:cNvPicPr>
            <a:picLocks noChangeAspect="1"/>
          </p:cNvPicPr>
          <p:nvPr/>
        </p:nvPicPr>
        <p:blipFill>
          <a:blip r:embed="rId4">
            <a:alphaModFix amt="58000"/>
          </a:blip>
          <a:srcRect b="4945"/>
          <a:stretch>
            <a:fillRect/>
          </a:stretch>
        </p:blipFill>
        <p:spPr>
          <a:xfrm>
            <a:off x="0" y="3989705"/>
            <a:ext cx="3092450" cy="2868295"/>
          </a:xfrm>
          <a:prstGeom prst="rect">
            <a:avLst/>
          </a:prstGeom>
        </p:spPr>
      </p:pic>
      <p:pic>
        <p:nvPicPr>
          <p:cNvPr id="6" name="Image 3" descr="https://kimi-img.moonshot.cn/pub/slides/slides_tmpl/image/25-10-09-19:28:48-d3jpos0s8jdo4os5e3q0.png"/>
          <p:cNvPicPr>
            <a:picLocks noChangeAspect="1"/>
          </p:cNvPicPr>
          <p:nvPr/>
        </p:nvPicPr>
        <p:blipFill>
          <a:blip r:embed="rId5">
            <a:alphaModFix amt="89000"/>
          </a:blip>
          <a:srcRect t="11400" r="14225"/>
          <a:stretch>
            <a:fillRect/>
          </a:stretch>
        </p:blipFill>
        <p:spPr>
          <a:xfrm>
            <a:off x="10405110" y="0"/>
            <a:ext cx="1786890" cy="2101215"/>
          </a:xfrm>
          <a:prstGeom prst="rect">
            <a:avLst/>
          </a:prstGeom>
        </p:spPr>
      </p:pic>
      <p:pic>
        <p:nvPicPr>
          <p:cNvPr id="7" name="Image 4" descr="https://kimi-img.moonshot.cn/pub/slides/slides_tmpl/image/25-10-09-19:28:49-d3jpos8s8jdo4os5e3t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840" y="766445"/>
            <a:ext cx="2163445" cy="473710"/>
          </a:xfrm>
          <a:prstGeom prst="rect">
            <a:avLst/>
          </a:prstGeom>
        </p:spPr>
      </p:pic>
      <p:sp>
        <p:nvSpPr>
          <p:cNvPr id="8" name="Text 1"/>
          <p:cNvSpPr/>
          <p:nvPr>
            <p:custDataLst>
              <p:tags r:id="rId7"/>
            </p:custDataLst>
          </p:nvPr>
        </p:nvSpPr>
        <p:spPr>
          <a:xfrm>
            <a:off x="3370580" y="2480310"/>
            <a:ext cx="3712210" cy="47498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饮用原则</a:t>
            </a:r>
            <a:endParaRPr lang="en-US" sz="1600" dirty="0"/>
          </a:p>
        </p:txBody>
      </p:sp>
      <p:sp>
        <p:nvSpPr>
          <p:cNvPr id="9" name="Text 2"/>
          <p:cNvSpPr/>
          <p:nvPr>
            <p:custDataLst>
              <p:tags r:id="rId8"/>
            </p:custDataLst>
          </p:nvPr>
        </p:nvSpPr>
        <p:spPr>
          <a:xfrm>
            <a:off x="3512820" y="3166110"/>
            <a:ext cx="3385820" cy="239268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26262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秋冬养生茶需根据体质选择，阴虚、气血亏虚、肝郁、脾胃气虚四大体质各有对应茶方，需因人、因时、连日饮用。</a:t>
            </a:r>
            <a:endParaRPr lang="en-US" dirty="0"/>
          </a:p>
        </p:txBody>
      </p:sp>
      <p:sp>
        <p:nvSpPr>
          <p:cNvPr id="10" name="Text 3"/>
          <p:cNvSpPr/>
          <p:nvPr>
            <p:custDataLst>
              <p:tags r:id="rId9"/>
            </p:custDataLst>
          </p:nvPr>
        </p:nvSpPr>
        <p:spPr>
          <a:xfrm>
            <a:off x="7479665" y="2480310"/>
            <a:ext cx="3712210" cy="47498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注意事项</a:t>
            </a:r>
            <a:endParaRPr lang="en-US" sz="1600" dirty="0"/>
          </a:p>
        </p:txBody>
      </p:sp>
      <p:sp>
        <p:nvSpPr>
          <p:cNvPr id="11" name="Text 4"/>
          <p:cNvSpPr/>
          <p:nvPr>
            <p:custDataLst>
              <p:tags r:id="rId10"/>
            </p:custDataLst>
          </p:nvPr>
        </p:nvSpPr>
        <p:spPr>
          <a:xfrm>
            <a:off x="7621905" y="3166110"/>
            <a:ext cx="3385820" cy="22510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26262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孕妇、慢病者需酌情调方。若兼夹多体，宜分时段、分轻重量饮。《内经》</a:t>
            </a:r>
            <a:r>
              <a:rPr lang="zh-CN" altLang="en-US" dirty="0">
                <a:solidFill>
                  <a:srgbClr val="26262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云：</a:t>
            </a:r>
            <a:r>
              <a:rPr lang="en-US" altLang="zh-CN" dirty="0">
                <a:solidFill>
                  <a:srgbClr val="26262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“</a:t>
            </a:r>
            <a:r>
              <a:rPr lang="en-US" dirty="0">
                <a:solidFill>
                  <a:srgbClr val="26262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谨察阴阳所在而调之”，强调因人施饮的重要性</a:t>
            </a:r>
            <a:r>
              <a:rPr lang="en-US" sz="1400" dirty="0">
                <a:solidFill>
                  <a:srgbClr val="26262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。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10-09-19:28:48-d3jpos0s8jdo4os5e3pg.jpg"/>
          <p:cNvPicPr>
            <a:picLocks noChangeAspect="1"/>
          </p:cNvPicPr>
          <p:nvPr/>
        </p:nvPicPr>
        <p:blipFill>
          <a:blip r:embed="rId2"/>
          <a:srcRect t="2984" b="2984"/>
          <a:stretch>
            <a:fillRect/>
          </a:stretch>
        </p:blipFill>
        <p:spPr>
          <a:xfrm>
            <a:off x="-635" y="0"/>
            <a:ext cx="1219263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19735" y="1236345"/>
            <a:ext cx="9298940" cy="2145665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46000"/>
                </a:srgbClr>
              </a:gs>
              <a:gs pos="30000">
                <a:srgbClr val="F9FBFD">
                  <a:alpha val="69000"/>
                </a:srgbClr>
              </a:gs>
              <a:gs pos="82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</p:spPr>
      </p:sp>
      <p:sp>
        <p:nvSpPr>
          <p:cNvPr id="4" name="Text 1"/>
          <p:cNvSpPr/>
          <p:nvPr/>
        </p:nvSpPr>
        <p:spPr>
          <a:xfrm>
            <a:off x="419735" y="1236345"/>
            <a:ext cx="9298940" cy="214566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627380" y="2313940"/>
            <a:ext cx="6939280" cy="893445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6" name="Text 3"/>
          <p:cNvSpPr/>
          <p:nvPr/>
        </p:nvSpPr>
        <p:spPr>
          <a:xfrm>
            <a:off x="2308860" y="2488565"/>
            <a:ext cx="2553970" cy="893445"/>
          </a:xfrm>
          <a:prstGeom prst="rect">
            <a:avLst/>
          </a:prstGeom>
          <a:noFill/>
        </p:spPr>
        <p:txBody>
          <a:bodyPr wrap="square" lIns="45720" tIns="91440" rIns="91440" bIns="45720" rtlCol="0" anchor="b"/>
          <a:lstStyle/>
          <a:p>
            <a:pPr>
              <a:lnSpc>
                <a:spcPct val="130000"/>
              </a:lnSpc>
            </a:pPr>
            <a:r>
              <a:rPr lang="en-US" sz="6600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感谢</a:t>
            </a:r>
            <a:r>
              <a:rPr lang="zh-CN" altLang="en-US" sz="6600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！</a:t>
            </a:r>
            <a:endParaRPr lang="zh-CN" altLang="en-US" sz="6600" dirty="0">
              <a:solidFill>
                <a:srgbClr val="4E5132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627380" y="1450340"/>
            <a:ext cx="8235315" cy="709295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8" name="Text 5"/>
          <p:cNvSpPr/>
          <p:nvPr/>
        </p:nvSpPr>
        <p:spPr>
          <a:xfrm>
            <a:off x="627380" y="1450340"/>
            <a:ext cx="8235315" cy="709295"/>
          </a:xfrm>
          <a:prstGeom prst="rect">
            <a:avLst/>
          </a:prstGeom>
          <a:noFill/>
        </p:spPr>
        <p:txBody>
          <a:bodyPr wrap="square" lIns="45720" tIns="91440" rIns="91440" bIns="45720" rtlCol="0" anchor="b"/>
          <a:lstStyle/>
          <a:p>
            <a:pPr>
              <a:lnSpc>
                <a:spcPct val="130000"/>
              </a:lnSpc>
            </a:pPr>
            <a:r>
              <a:rPr lang="en-US" sz="3200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THANK YOU FOR READING！</a:t>
            </a:r>
            <a:endParaRPr lang="en-US" sz="1600" dirty="0"/>
          </a:p>
        </p:txBody>
      </p:sp>
      <p:sp>
        <p:nvSpPr>
          <p:cNvPr id="10" name="Shape 6"/>
          <p:cNvSpPr/>
          <p:nvPr/>
        </p:nvSpPr>
        <p:spPr>
          <a:xfrm>
            <a:off x="996315" y="5283835"/>
            <a:ext cx="2584450" cy="2209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/>
          <a:p>
            <a:endParaRPr lang="zh-CN" altLang="en-US"/>
          </a:p>
        </p:txBody>
      </p:sp>
      <p:pic>
        <p:nvPicPr>
          <p:cNvPr id="13" name="Image 2" descr="https://kimi-img.moonshot.cn/pub/slides/slides_tmpl/image/25-10-09-19:28:48-d3jpos0s8jdo4os5e3q0.png"/>
          <p:cNvPicPr>
            <a:picLocks noChangeAspect="1"/>
          </p:cNvPicPr>
          <p:nvPr/>
        </p:nvPicPr>
        <p:blipFill>
          <a:blip r:embed="rId3"/>
          <a:srcRect t="11400" r="14225"/>
          <a:stretch>
            <a:fillRect/>
          </a:stretch>
        </p:blipFill>
        <p:spPr>
          <a:xfrm>
            <a:off x="9103360" y="0"/>
            <a:ext cx="3088640" cy="3632200"/>
          </a:xfrm>
          <a:prstGeom prst="rect">
            <a:avLst/>
          </a:prstGeom>
        </p:spPr>
      </p:pic>
      <p:pic>
        <p:nvPicPr>
          <p:cNvPr id="14" name="Image 3" descr="https://kimi-img.moonshot.cn/pub/slides/slides_tmpl/image/25-10-09-19:28:50-d3jposgs8jdo4os5e3u0.png"/>
          <p:cNvPicPr>
            <a:picLocks noChangeAspect="1"/>
          </p:cNvPicPr>
          <p:nvPr/>
        </p:nvPicPr>
        <p:blipFill>
          <a:blip r:embed="rId4"/>
          <a:srcRect r="36787" b="-30769"/>
          <a:stretch>
            <a:fillRect/>
          </a:stretch>
        </p:blipFill>
        <p:spPr>
          <a:xfrm>
            <a:off x="1712595" y="3609975"/>
            <a:ext cx="3150235" cy="400685"/>
          </a:xfrm>
          <a:prstGeom prst="rect">
            <a:avLst/>
          </a:prstGeom>
        </p:spPr>
      </p:pic>
      <p:pic>
        <p:nvPicPr>
          <p:cNvPr id="15" name="Image 4" descr="https://kimi-img.moonshot.cn/pub/slides/slides_tmpl/image/25-10-09-19:29:00-d3jpov0s8jdo4os5e48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7430" y="1449705"/>
            <a:ext cx="4279900" cy="5175885"/>
          </a:xfrm>
          <a:prstGeom prst="rect">
            <a:avLst/>
          </a:prstGeom>
        </p:spPr>
      </p:pic>
      <p:pic>
        <p:nvPicPr>
          <p:cNvPr id="16" name="Image 5" descr="https://kimi-img.moonshot.cn/pub/slides/slides_tmpl/image/25-10-09-19:28:50-d3jposgs8jdo4os5e3v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7810" y="4010660"/>
            <a:ext cx="2228850" cy="2266950"/>
          </a:xfrm>
          <a:prstGeom prst="rect">
            <a:avLst/>
          </a:prstGeom>
        </p:spPr>
      </p:pic>
      <p:pic>
        <p:nvPicPr>
          <p:cNvPr id="17" name="Image 6" descr="https://kimi-img.moonshot.cn/pub/slides/slides_tmpl/image/25-10-09-19:28:49-d3jpos8s8jdo4os5e3t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9250" y="975995"/>
            <a:ext cx="2163445" cy="47371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10-09-19:28:49-d3jpos8s8jdo4os5e3sg.png"/>
          <p:cNvPicPr>
            <a:picLocks noChangeAspect="1"/>
          </p:cNvPicPr>
          <p:nvPr/>
        </p:nvPicPr>
        <p:blipFill>
          <a:blip r:embed="rId2">
            <a:alphaModFix amt="56000"/>
          </a:blip>
          <a:srcRect l="63453" t="48645"/>
          <a:stretch>
            <a:fillRect/>
          </a:stretch>
        </p:blipFill>
        <p:spPr>
          <a:xfrm>
            <a:off x="0" y="2397125"/>
            <a:ext cx="12192000" cy="291465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32155" y="734695"/>
            <a:ext cx="10649585" cy="82296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内经秋冬养藏要义</a:t>
            </a:r>
            <a:endParaRPr lang="en-US" sz="1600" dirty="0"/>
          </a:p>
        </p:txBody>
      </p:sp>
      <p:pic>
        <p:nvPicPr>
          <p:cNvPr id="6" name="Image 3" descr="https://kimi-img.moonshot.cn/pub/slides/slides_tmpl/image/25-10-09-19:28:49-d3jpos8s8jdo4os5e3s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5259070"/>
            <a:ext cx="12192000" cy="1598930"/>
          </a:xfrm>
          <a:prstGeom prst="rect">
            <a:avLst/>
          </a:prstGeom>
        </p:spPr>
      </p:pic>
      <p:pic>
        <p:nvPicPr>
          <p:cNvPr id="7" name="Image 4" descr="https://kimi-img.moonshot.cn/pub/slides/slides_tmpl/image/25-10-09-19:28:48-d3jpos0s8jdo4os5e3q0.png"/>
          <p:cNvPicPr>
            <a:picLocks noChangeAspect="1"/>
          </p:cNvPicPr>
          <p:nvPr/>
        </p:nvPicPr>
        <p:blipFill>
          <a:blip r:embed="rId3">
            <a:alphaModFix amt="89000"/>
          </a:blip>
          <a:srcRect t="11400" r="14225"/>
          <a:stretch>
            <a:fillRect/>
          </a:stretch>
        </p:blipFill>
        <p:spPr>
          <a:xfrm>
            <a:off x="10236200" y="0"/>
            <a:ext cx="1955800" cy="2299970"/>
          </a:xfrm>
          <a:prstGeom prst="rect">
            <a:avLst/>
          </a:prstGeom>
        </p:spPr>
      </p:pic>
      <p:pic>
        <p:nvPicPr>
          <p:cNvPr id="8" name="Image 5" descr="https://kimi-img.moonshot.cn/pub/slides/slides_tmpl/image/25-10-09-19:28:49-d3jpos8s8jdo4os5e3t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8295" y="5545455"/>
            <a:ext cx="2164080" cy="473710"/>
          </a:xfrm>
          <a:prstGeom prst="rect">
            <a:avLst/>
          </a:prstGeom>
        </p:spPr>
      </p:pic>
      <p:sp>
        <p:nvSpPr>
          <p:cNvPr id="9" name="Text 1"/>
          <p:cNvSpPr/>
          <p:nvPr/>
        </p:nvSpPr>
        <p:spPr>
          <a:xfrm>
            <a:off x="732155" y="2668905"/>
            <a:ext cx="4266565" cy="38544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《黄帝内经》的秋冬养生理念</a:t>
            </a:r>
            <a:endParaRPr lang="en-US" sz="1600" dirty="0"/>
          </a:p>
        </p:txBody>
      </p:sp>
      <p:sp>
        <p:nvSpPr>
          <p:cNvPr id="10" name="Text 2"/>
          <p:cNvSpPr/>
          <p:nvPr/>
        </p:nvSpPr>
        <p:spPr>
          <a:xfrm>
            <a:off x="732155" y="3054350"/>
            <a:ext cx="3596640" cy="22574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26262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《黄帝内经》指出，秋冬阳潜阴长，人体应顺应闭藏之势，以温润、补养、少泄为总则。秋三月需收敛神气，冬三月则去寒就温，若逆此道则冬必病温、春必温病。</a:t>
            </a:r>
            <a:endParaRPr lang="en-US" dirty="0"/>
          </a:p>
        </p:txBody>
      </p:sp>
      <p:sp>
        <p:nvSpPr>
          <p:cNvPr id="11" name="Text 3"/>
          <p:cNvSpPr/>
          <p:nvPr/>
        </p:nvSpPr>
        <p:spPr>
          <a:xfrm>
            <a:off x="7999730" y="2668905"/>
            <a:ext cx="3860165" cy="34353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养生茶的因时制宜</a:t>
            </a:r>
            <a:endParaRPr lang="en-US" sz="1600" dirty="0"/>
          </a:p>
        </p:txBody>
      </p:sp>
      <p:sp>
        <p:nvSpPr>
          <p:cNvPr id="12" name="Text 4"/>
          <p:cNvSpPr/>
          <p:nvPr/>
        </p:nvSpPr>
        <p:spPr>
          <a:xfrm>
            <a:off x="7999730" y="3049270"/>
            <a:ext cx="3596640" cy="226187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26262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秋冬养生茶需遵循《内经》理念，顺应自然规律，选择温润、补养的茶饮，以助人体闭藏阳气，滋养阴精，为来年健康打下基础。</a:t>
            </a:r>
            <a:endParaRPr lang="en-US" dirty="0"/>
          </a:p>
        </p:txBody>
      </p:sp>
      <p:pic>
        <p:nvPicPr>
          <p:cNvPr id="13" name="图片 12"/>
          <p:cNvPicPr/>
          <p:nvPr/>
        </p:nvPicPr>
        <p:blipFill>
          <a:blip r:embed="rId5"/>
          <a:stretch>
            <a:fillRect/>
          </a:stretch>
        </p:blipFill>
        <p:spPr>
          <a:xfrm>
            <a:off x="4456430" y="2460625"/>
            <a:ext cx="3350895" cy="285623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10-09-19:28:58-d3jpougs8jdo4os5e460.png"/>
          <p:cNvPicPr>
            <a:picLocks noChangeAspect="1"/>
          </p:cNvPicPr>
          <p:nvPr/>
        </p:nvPicPr>
        <p:blipFill>
          <a:blip r:embed="rId2"/>
          <a:srcRect t="12735" b="12735"/>
          <a:stretch>
            <a:fillRect/>
          </a:stretch>
        </p:blipFill>
        <p:spPr>
          <a:xfrm>
            <a:off x="1151255" y="0"/>
            <a:ext cx="361505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41020" y="532130"/>
            <a:ext cx="10479405" cy="82296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温病条辨护阴思想</a:t>
            </a:r>
            <a:endParaRPr lang="en-US" sz="1600" dirty="0"/>
          </a:p>
        </p:txBody>
      </p:sp>
      <p:pic>
        <p:nvPicPr>
          <p:cNvPr id="4" name="Image 1" descr="https://kimi-img.moonshot.cn/pub/slides/slides_tmpl/image/25-10-09-19:28:50-d3jposgs8jdo4os5e3vg.png"/>
          <p:cNvPicPr>
            <a:picLocks noChangeAspect="1"/>
          </p:cNvPicPr>
          <p:nvPr/>
        </p:nvPicPr>
        <p:blipFill>
          <a:blip r:embed="rId3"/>
          <a:srcRect l="454" r="454"/>
          <a:stretch>
            <a:fillRect/>
          </a:stretch>
        </p:blipFill>
        <p:spPr>
          <a:xfrm flipH="1">
            <a:off x="1151255" y="1530985"/>
            <a:ext cx="1130935" cy="1141095"/>
          </a:xfrm>
          <a:prstGeom prst="rect">
            <a:avLst/>
          </a:prstGeom>
        </p:spPr>
      </p:pic>
      <p:pic>
        <p:nvPicPr>
          <p:cNvPr id="5" name="Image 2" descr="https://kimi-img.moonshot.cn/pub/slides/slides_tmpl/image/25-10-09-19:28:50-d3jposgs8jdo4os5e3vg.png"/>
          <p:cNvPicPr>
            <a:picLocks noChangeAspect="1"/>
          </p:cNvPicPr>
          <p:nvPr/>
        </p:nvPicPr>
        <p:blipFill>
          <a:blip r:embed="rId3"/>
          <a:srcRect l="454" r="454"/>
          <a:stretch>
            <a:fillRect/>
          </a:stretch>
        </p:blipFill>
        <p:spPr>
          <a:xfrm flipH="1">
            <a:off x="690245" y="3331845"/>
            <a:ext cx="1130935" cy="1141095"/>
          </a:xfrm>
          <a:prstGeom prst="rect">
            <a:avLst/>
          </a:prstGeom>
        </p:spPr>
      </p:pic>
      <p:pic>
        <p:nvPicPr>
          <p:cNvPr id="6" name="Image 3" descr="https://kimi-img.moonshot.cn/pub/slides/slides_tmpl/image/25-10-09-19:28:50-d3jposgs8jdo4os5e3vg.png"/>
          <p:cNvPicPr>
            <a:picLocks noChangeAspect="1"/>
          </p:cNvPicPr>
          <p:nvPr/>
        </p:nvPicPr>
        <p:blipFill>
          <a:blip r:embed="rId3"/>
          <a:srcRect l="454" r="454"/>
          <a:stretch>
            <a:fillRect/>
          </a:stretch>
        </p:blipFill>
        <p:spPr>
          <a:xfrm flipH="1">
            <a:off x="1113155" y="5018405"/>
            <a:ext cx="1130935" cy="1141095"/>
          </a:xfrm>
          <a:prstGeom prst="rect">
            <a:avLst/>
          </a:prstGeom>
        </p:spPr>
      </p:pic>
      <p:pic>
        <p:nvPicPr>
          <p:cNvPr id="7" name="Image 4" descr="https://kimi-img.moonshot.cn/pub/slides/slides_tmpl/image/25-10-09-19:28:48-d3jpos0s8jdo4os5e3q0.png"/>
          <p:cNvPicPr>
            <a:picLocks noChangeAspect="1"/>
          </p:cNvPicPr>
          <p:nvPr/>
        </p:nvPicPr>
        <p:blipFill>
          <a:blip r:embed="rId4">
            <a:alphaModFix amt="89000"/>
          </a:blip>
          <a:srcRect t="11400" r="14225"/>
          <a:stretch>
            <a:fillRect/>
          </a:stretch>
        </p:blipFill>
        <p:spPr>
          <a:xfrm>
            <a:off x="10405110" y="0"/>
            <a:ext cx="1786890" cy="2101215"/>
          </a:xfrm>
          <a:prstGeom prst="rect">
            <a:avLst/>
          </a:prstGeom>
        </p:spPr>
      </p:pic>
      <p:sp>
        <p:nvSpPr>
          <p:cNvPr id="8" name="Text 1"/>
          <p:cNvSpPr/>
          <p:nvPr/>
        </p:nvSpPr>
        <p:spPr>
          <a:xfrm>
            <a:off x="1318578" y="1787525"/>
            <a:ext cx="796290" cy="62801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4000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9" name="Text 2"/>
          <p:cNvSpPr/>
          <p:nvPr/>
        </p:nvSpPr>
        <p:spPr>
          <a:xfrm>
            <a:off x="2630805" y="1630045"/>
            <a:ext cx="6654165" cy="3721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《温病条辨》的护阴理念</a:t>
            </a:r>
            <a:endParaRPr lang="en-US" sz="1600" dirty="0"/>
          </a:p>
        </p:txBody>
      </p:sp>
      <p:sp>
        <p:nvSpPr>
          <p:cNvPr id="10" name="Text 3"/>
          <p:cNvSpPr/>
          <p:nvPr/>
        </p:nvSpPr>
        <p:spPr>
          <a:xfrm>
            <a:off x="2630805" y="1981200"/>
            <a:ext cx="8644890" cy="105283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26262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《温病条辨》提出‘冬不藏精，春必病温’，强调秋冬护阴津、潜阳气是防温病之要。温病学派认为养阴即是托邪外出，为日常茶养提供辨证思路。</a:t>
            </a:r>
            <a:endParaRPr lang="en-US" dirty="0"/>
          </a:p>
        </p:txBody>
      </p:sp>
      <p:sp>
        <p:nvSpPr>
          <p:cNvPr id="11" name="Text 4"/>
          <p:cNvSpPr/>
          <p:nvPr/>
        </p:nvSpPr>
        <p:spPr>
          <a:xfrm>
            <a:off x="857568" y="3588385"/>
            <a:ext cx="796290" cy="62801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4000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12" name="Text 5"/>
          <p:cNvSpPr/>
          <p:nvPr/>
        </p:nvSpPr>
        <p:spPr>
          <a:xfrm>
            <a:off x="2105025" y="3306445"/>
            <a:ext cx="7706360" cy="37655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秋冬茶养的护阴要点</a:t>
            </a:r>
            <a:endParaRPr lang="en-US" sz="1600" dirty="0"/>
          </a:p>
        </p:txBody>
      </p:sp>
      <p:sp>
        <p:nvSpPr>
          <p:cNvPr id="13" name="Text 6"/>
          <p:cNvSpPr/>
          <p:nvPr/>
        </p:nvSpPr>
        <p:spPr>
          <a:xfrm>
            <a:off x="2105025" y="3657600"/>
            <a:ext cx="9040495" cy="11239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26262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秋冬茶养应以甘润、微酸、清轻之味护津，既防燥邪，又助春升之气有源。阴虚、气血亏虚体质的茶方需特别注重护阴。</a:t>
            </a:r>
            <a:endParaRPr lang="en-US" dirty="0"/>
          </a:p>
        </p:txBody>
      </p:sp>
      <p:sp>
        <p:nvSpPr>
          <p:cNvPr id="14" name="Text 7"/>
          <p:cNvSpPr/>
          <p:nvPr/>
        </p:nvSpPr>
        <p:spPr>
          <a:xfrm>
            <a:off x="1280478" y="5274945"/>
            <a:ext cx="796290" cy="62801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4000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15" name="Text 8"/>
          <p:cNvSpPr/>
          <p:nvPr/>
        </p:nvSpPr>
        <p:spPr>
          <a:xfrm>
            <a:off x="2517775" y="4901565"/>
            <a:ext cx="6570345" cy="3340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经典理论的现代应用</a:t>
            </a:r>
            <a:endParaRPr lang="en-US" sz="1600" dirty="0"/>
          </a:p>
        </p:txBody>
      </p:sp>
      <p:sp>
        <p:nvSpPr>
          <p:cNvPr id="16" name="Text 9"/>
          <p:cNvSpPr/>
          <p:nvPr/>
        </p:nvSpPr>
        <p:spPr>
          <a:xfrm>
            <a:off x="2517775" y="5265420"/>
            <a:ext cx="8757920" cy="11506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26262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将《温病条辨》的护阴思想应用于秋冬养生茶，可有效预防温病，同时为阴虚体质和气血亏虚体质的人群提供科学的茶饮指导</a:t>
            </a:r>
            <a:r>
              <a:rPr lang="en-US" sz="1400" dirty="0">
                <a:solidFill>
                  <a:srgbClr val="26262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。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10-09-19:28:50-d3jposgs8jdo4os5e3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505" y="1597660"/>
            <a:ext cx="2840990" cy="284099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792730" y="4592955"/>
            <a:ext cx="6606540" cy="52197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algn="ctr">
              <a:lnSpc>
                <a:spcPct val="100000"/>
              </a:lnSpc>
            </a:pPr>
            <a:r>
              <a:rPr lang="en-US" sz="3400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阴虚体质茶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5259542" y="2292350"/>
            <a:ext cx="1618942" cy="13989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8500" b="1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pic>
        <p:nvPicPr>
          <p:cNvPr id="5" name="Image 1" descr="https://kimi-img.moonshot.cn/pub/slides/slides_tmpl/image/25-10-09-19:28:49-d3jpos8s8jdo4os5e3s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5269230"/>
            <a:ext cx="12192000" cy="1598930"/>
          </a:xfrm>
          <a:prstGeom prst="rect">
            <a:avLst/>
          </a:prstGeom>
        </p:spPr>
      </p:pic>
      <p:pic>
        <p:nvPicPr>
          <p:cNvPr id="6" name="Image 2" descr="https://kimi-img.moonshot.cn/pub/slides/slides_tmpl/image/25-10-09-19:28:48-d3jpos0s8jdo4os5e3q0.png"/>
          <p:cNvPicPr>
            <a:picLocks noChangeAspect="1"/>
          </p:cNvPicPr>
          <p:nvPr/>
        </p:nvPicPr>
        <p:blipFill>
          <a:blip r:embed="rId4">
            <a:alphaModFix amt="89000"/>
          </a:blip>
          <a:srcRect t="11400" r="14225"/>
          <a:stretch>
            <a:fillRect/>
          </a:stretch>
        </p:blipFill>
        <p:spPr>
          <a:xfrm>
            <a:off x="9844405" y="0"/>
            <a:ext cx="2347595" cy="2760980"/>
          </a:xfrm>
          <a:prstGeom prst="rect">
            <a:avLst/>
          </a:prstGeom>
        </p:spPr>
      </p:pic>
      <p:pic>
        <p:nvPicPr>
          <p:cNvPr id="7" name="Image 3" descr="https://kimi-img.moonshot.cn/pub/slides/slides_tmpl/image/25-10-09-19:28:49-d3jpos8s8jdo4os5e3t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5135" y="1597660"/>
            <a:ext cx="2490470" cy="545465"/>
          </a:xfrm>
          <a:prstGeom prst="rect">
            <a:avLst/>
          </a:prstGeom>
        </p:spPr>
      </p:pic>
      <p:pic>
        <p:nvPicPr>
          <p:cNvPr id="8" name="Image 4" descr="https://kimi-img.moonshot.cn/pub/slides/slides_tmpl/image/25-10-09-19:28:49-d3jpos8s8jdo4os5e3t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6575" y="3536315"/>
            <a:ext cx="2490470" cy="54546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10-09-19:28:49-d3jpos8s8jdo4os5e3s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63453" t="48645"/>
          <a:stretch>
            <a:fillRect/>
          </a:stretch>
        </p:blipFill>
        <p:spPr>
          <a:xfrm>
            <a:off x="0" y="3904615"/>
            <a:ext cx="12192635" cy="25590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7875" y="532130"/>
            <a:ext cx="10479405" cy="82296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黄芪麦冬水配义</a:t>
            </a:r>
            <a:endParaRPr lang="en-US" sz="1600" dirty="0"/>
          </a:p>
        </p:txBody>
      </p:sp>
      <p:pic>
        <p:nvPicPr>
          <p:cNvPr id="4" name="Image 1" descr="https://kimi-img.moonshot.cn/pub/slides/slides_tmpl/image/25-10-09-19:28:59-d3jpouos8jdo4os5e47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26" r="26"/>
          <a:stretch>
            <a:fillRect/>
          </a:stretch>
        </p:blipFill>
        <p:spPr>
          <a:xfrm>
            <a:off x="1155065" y="3515995"/>
            <a:ext cx="9724390" cy="1210945"/>
          </a:xfrm>
          <a:prstGeom prst="rect">
            <a:avLst/>
          </a:prstGeom>
        </p:spPr>
      </p:pic>
      <p:pic>
        <p:nvPicPr>
          <p:cNvPr id="5" name="Image 2" descr="https://kimi-img.moonshot.cn/pub/slides/slides_tmpl/image/25-10-09-19:28:48-d3jpos0s8jdo4os5e3q0.png"/>
          <p:cNvPicPr>
            <a:picLocks noChangeAspect="1"/>
          </p:cNvPicPr>
          <p:nvPr/>
        </p:nvPicPr>
        <p:blipFill>
          <a:blip r:embed="rId6">
            <a:alphaModFix amt="89000"/>
          </a:blip>
          <a:srcRect t="11400" r="14225"/>
          <a:stretch>
            <a:fillRect/>
          </a:stretch>
        </p:blipFill>
        <p:spPr>
          <a:xfrm>
            <a:off x="10484485" y="0"/>
            <a:ext cx="1707515" cy="2007870"/>
          </a:xfrm>
          <a:prstGeom prst="rect">
            <a:avLst/>
          </a:prstGeom>
        </p:spPr>
      </p:pic>
      <p:pic>
        <p:nvPicPr>
          <p:cNvPr id="6" name="Image 3" descr="https://kimi-img.moonshot.cn/pub/slides/slides_tmpl/image/25-10-09-19:28:49-d3jpos8s8jdo4os5e3t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8595" y="534670"/>
            <a:ext cx="2163445" cy="473710"/>
          </a:xfrm>
          <a:prstGeom prst="rect">
            <a:avLst/>
          </a:prstGeom>
        </p:spPr>
      </p:pic>
      <p:sp>
        <p:nvSpPr>
          <p:cNvPr id="7" name="Text 1"/>
          <p:cNvSpPr/>
          <p:nvPr>
            <p:custDataLst>
              <p:tags r:id="rId8"/>
            </p:custDataLst>
          </p:nvPr>
        </p:nvSpPr>
        <p:spPr>
          <a:xfrm>
            <a:off x="770890" y="1635760"/>
            <a:ext cx="5057140" cy="4013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黄芪麦冬水的配方</a:t>
            </a:r>
            <a:endParaRPr lang="en-US" sz="1600" dirty="0"/>
          </a:p>
        </p:txBody>
      </p:sp>
      <p:sp>
        <p:nvSpPr>
          <p:cNvPr id="8" name="Text 2"/>
          <p:cNvSpPr/>
          <p:nvPr>
            <p:custDataLst>
              <p:tags r:id="rId9"/>
            </p:custDataLst>
          </p:nvPr>
        </p:nvSpPr>
        <p:spPr>
          <a:xfrm>
            <a:off x="770890" y="2072640"/>
            <a:ext cx="5057140" cy="136461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26262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黄芪麦冬水由黄芪10g和麦冬10g组成，黄芪轻升护阳，麦冬甘润护阴，二者搭配，升中有润，适用于阴虚易燥、易感温病的体质</a:t>
            </a:r>
            <a:r>
              <a:rPr lang="en-US" sz="1400" dirty="0">
                <a:solidFill>
                  <a:srgbClr val="26262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。</a:t>
            </a:r>
            <a:endParaRPr lang="en-US" sz="1600" dirty="0"/>
          </a:p>
        </p:txBody>
      </p:sp>
      <p:sp>
        <p:nvSpPr>
          <p:cNvPr id="9" name="Text 3"/>
          <p:cNvSpPr/>
          <p:nvPr>
            <p:custDataLst>
              <p:tags r:id="rId10"/>
            </p:custDataLst>
          </p:nvPr>
        </p:nvSpPr>
        <p:spPr>
          <a:xfrm>
            <a:off x="6492875" y="1635760"/>
            <a:ext cx="5058410" cy="43688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煎煮方法与用量</a:t>
            </a:r>
            <a:endParaRPr lang="en-US" sz="1600" dirty="0"/>
          </a:p>
        </p:txBody>
      </p:sp>
      <p:sp>
        <p:nvSpPr>
          <p:cNvPr id="10" name="Text 4"/>
          <p:cNvSpPr/>
          <p:nvPr>
            <p:custDataLst>
              <p:tags r:id="rId11"/>
            </p:custDataLst>
          </p:nvPr>
        </p:nvSpPr>
        <p:spPr>
          <a:xfrm>
            <a:off x="6492875" y="2049780"/>
            <a:ext cx="5057775" cy="136461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26262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黄芪用量宜少，麦冬用量宜多，煎煮仅十分钟，保留其清气。这种煎煮方法符合《内经》‘气味辛甘发散为阳，酸苦涌泄为阴’的理论。</a:t>
            </a:r>
            <a:endParaRPr lang="en-US" dirty="0"/>
          </a:p>
        </p:txBody>
      </p:sp>
      <p:sp>
        <p:nvSpPr>
          <p:cNvPr id="11" name="Text 5"/>
          <p:cNvSpPr/>
          <p:nvPr>
            <p:custDataLst>
              <p:tags r:id="rId12"/>
            </p:custDataLst>
          </p:nvPr>
        </p:nvSpPr>
        <p:spPr>
          <a:xfrm>
            <a:off x="770890" y="4626610"/>
            <a:ext cx="5057140" cy="46228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功效与适用人群</a:t>
            </a:r>
            <a:endParaRPr lang="en-US" sz="1600" dirty="0"/>
          </a:p>
        </p:txBody>
      </p:sp>
      <p:sp>
        <p:nvSpPr>
          <p:cNvPr id="12" name="Text 6"/>
          <p:cNvSpPr/>
          <p:nvPr>
            <p:custDataLst>
              <p:tags r:id="rId13"/>
            </p:custDataLst>
          </p:nvPr>
        </p:nvSpPr>
        <p:spPr>
          <a:xfrm>
            <a:off x="770890" y="5041265"/>
            <a:ext cx="5057140" cy="136461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26262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此茶</a:t>
            </a:r>
            <a:r>
              <a:rPr lang="en-US" dirty="0">
                <a:solidFill>
                  <a:srgbClr val="26262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可纠正口干咽燥，预防冬月反复外感。适合阴虚体质的人群，尤其在秋冬季节，可作为日间代水饮用。</a:t>
            </a:r>
            <a:endParaRPr lang="en-US" dirty="0"/>
          </a:p>
        </p:txBody>
      </p:sp>
      <p:sp>
        <p:nvSpPr>
          <p:cNvPr id="13" name="Text 7"/>
          <p:cNvSpPr/>
          <p:nvPr>
            <p:custDataLst>
              <p:tags r:id="rId14"/>
            </p:custDataLst>
          </p:nvPr>
        </p:nvSpPr>
        <p:spPr>
          <a:xfrm>
            <a:off x="6492875" y="4626610"/>
            <a:ext cx="5058410" cy="43688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经典理论的体现</a:t>
            </a:r>
            <a:endParaRPr lang="en-US" sz="1600" dirty="0"/>
          </a:p>
        </p:txBody>
      </p:sp>
      <p:sp>
        <p:nvSpPr>
          <p:cNvPr id="14" name="Text 8"/>
          <p:cNvSpPr/>
          <p:nvPr>
            <p:custDataLst>
              <p:tags r:id="rId15"/>
            </p:custDataLst>
          </p:nvPr>
        </p:nvSpPr>
        <p:spPr>
          <a:xfrm>
            <a:off x="6492875" y="5040630"/>
            <a:ext cx="5057775" cy="136461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26262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黄芪麦冬水的配方和煎煮方法体现了《黄帝内经》和《温病条辨》的养生理念，顺应秋冬养藏之道，为阴虚体质提供科学的茶饮选择。</a:t>
            </a:r>
            <a:endParaRPr lang="en-US" dirty="0"/>
          </a:p>
        </p:txBody>
      </p:sp>
      <p:pic>
        <p:nvPicPr>
          <p:cNvPr id="16" name="图片 15" descr="_cgi-bin_mmwebwx-bin_webwxgetmsgimg__&amp;MsgID=5029050114454910694&amp;skey=@crypt_32271392_acf6ea215a81233b41e1a766bfc1f570&amp;mmweb_appid=wx_webfilehelper"/>
          <p:cNvPicPr>
            <a:picLocks noChangeAspect="1"/>
          </p:cNvPicPr>
          <p:nvPr/>
        </p:nvPicPr>
        <p:blipFill>
          <a:blip r:embed="rId16"/>
          <a:srcRect l="29938" t="22130" r="27661" b="54380"/>
          <a:stretch>
            <a:fillRect/>
          </a:stretch>
        </p:blipFill>
        <p:spPr>
          <a:xfrm>
            <a:off x="4020820" y="3227070"/>
            <a:ext cx="2175510" cy="161099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10-09-19:28:53-d3jpot8s8jdo4os5e43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59460" y="1763395"/>
            <a:ext cx="3215640" cy="321564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10-09-19:28:50-d3jposgs8jdo4os5e3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0" y="1594485"/>
            <a:ext cx="3540760" cy="354076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548505" y="1419225"/>
            <a:ext cx="6819900" cy="82296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莲子百合羹茶法</a:t>
            </a:r>
            <a:endParaRPr lang="en-US" sz="1600" dirty="0"/>
          </a:p>
        </p:txBody>
      </p:sp>
      <p:pic>
        <p:nvPicPr>
          <p:cNvPr id="5" name="Image 2" descr="https://kimi-img.moonshot.cn/pub/slides/slides_tmpl/image/25-10-09-19:28:49-d3jpos8s8jdo4os5e3s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0" y="5259070"/>
            <a:ext cx="12192000" cy="1598930"/>
          </a:xfrm>
          <a:prstGeom prst="rect">
            <a:avLst/>
          </a:prstGeom>
        </p:spPr>
      </p:pic>
      <p:pic>
        <p:nvPicPr>
          <p:cNvPr id="6" name="Image 3" descr="https://kimi-img.moonshot.cn/pub/slides/slides_tmpl/image/25-10-09-19:28:48-d3jpos0s8jdo4os5e3q0.png"/>
          <p:cNvPicPr>
            <a:picLocks noChangeAspect="1"/>
          </p:cNvPicPr>
          <p:nvPr/>
        </p:nvPicPr>
        <p:blipFill>
          <a:blip r:embed="rId5">
            <a:alphaModFix amt="89000"/>
          </a:blip>
          <a:srcRect t="11400" r="14225"/>
          <a:stretch>
            <a:fillRect/>
          </a:stretch>
        </p:blipFill>
        <p:spPr>
          <a:xfrm>
            <a:off x="10236200" y="0"/>
            <a:ext cx="1955800" cy="2299970"/>
          </a:xfrm>
          <a:prstGeom prst="rect">
            <a:avLst/>
          </a:prstGeom>
        </p:spPr>
      </p:pic>
      <p:pic>
        <p:nvPicPr>
          <p:cNvPr id="7" name="Image 4" descr="https://kimi-img.moonshot.cn/pub/slides/slides_tmpl/image/25-10-09-19:28:49-d3jpos8s8jdo4os5e3t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8295" y="5259070"/>
            <a:ext cx="2490470" cy="545465"/>
          </a:xfrm>
          <a:prstGeom prst="rect">
            <a:avLst/>
          </a:prstGeom>
        </p:spPr>
      </p:pic>
      <p:pic>
        <p:nvPicPr>
          <p:cNvPr id="8" name="Image 5" descr="https://kimi-img.moonshot.cn/pub/slides/slides_tmpl/image/25-10-09-19:28:49-d3jpos8s8jdo4os5e3t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2045" y="704215"/>
            <a:ext cx="1941830" cy="425450"/>
          </a:xfrm>
          <a:prstGeom prst="rect">
            <a:avLst/>
          </a:prstGeom>
        </p:spPr>
      </p:pic>
      <p:sp>
        <p:nvSpPr>
          <p:cNvPr id="9" name="Text 1"/>
          <p:cNvSpPr/>
          <p:nvPr/>
        </p:nvSpPr>
        <p:spPr>
          <a:xfrm>
            <a:off x="4548505" y="2693670"/>
            <a:ext cx="5099050" cy="4572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莲子百合羹的配方与功效</a:t>
            </a:r>
            <a:endParaRPr lang="en-US" sz="1600" dirty="0"/>
          </a:p>
        </p:txBody>
      </p:sp>
      <p:sp>
        <p:nvSpPr>
          <p:cNvPr id="10" name="Text 2"/>
          <p:cNvSpPr/>
          <p:nvPr/>
        </p:nvSpPr>
        <p:spPr>
          <a:xfrm>
            <a:off x="4549140" y="3235325"/>
            <a:ext cx="4491355" cy="194373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26262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莲子百合羹由莲子和百合组成，莲子固精安神，百合润肺清心，适用于阴虚兼失眠、虚热的体质。此羹可兼作傍晚茶点，助秋冬夜藏。</a:t>
            </a:r>
            <a:endParaRPr lang="en-US" dirty="0"/>
          </a:p>
        </p:txBody>
      </p:sp>
      <p:pic>
        <p:nvPicPr>
          <p:cNvPr id="11" name="图片 10" descr="_cgi-bin_mmwebwx-bin_webwxgetmsgimg__&amp;MsgID=4667423403823280268&amp;skey=@crypt_32271392_acf6ea215a81233b41e1a766bfc1f570&amp;mmweb_appid=wx_webfilehelper"/>
          <p:cNvPicPr>
            <a:picLocks noChangeAspect="1"/>
          </p:cNvPicPr>
          <p:nvPr/>
        </p:nvPicPr>
        <p:blipFill>
          <a:blip r:embed="rId7"/>
          <a:srcRect l="24666" t="21838" r="26784" b="53481"/>
          <a:stretch>
            <a:fillRect/>
          </a:stretch>
        </p:blipFill>
        <p:spPr>
          <a:xfrm>
            <a:off x="8155305" y="704215"/>
            <a:ext cx="3482975" cy="236791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10-09-19:28:50-d3jposgs8jdo4os5e3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505" y="1597660"/>
            <a:ext cx="2840990" cy="284099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792730" y="4592955"/>
            <a:ext cx="6606540" cy="52197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algn="ctr">
              <a:lnSpc>
                <a:spcPct val="100000"/>
              </a:lnSpc>
            </a:pPr>
            <a:r>
              <a:rPr lang="en-US" sz="3400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气血亏虚茶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5259542" y="2292350"/>
            <a:ext cx="1618942" cy="13989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8500" b="1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pic>
        <p:nvPicPr>
          <p:cNvPr id="5" name="Image 1" descr="https://kimi-img.moonshot.cn/pub/slides/slides_tmpl/image/25-10-09-19:28:49-d3jpos8s8jdo4os5e3s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5269230"/>
            <a:ext cx="12192000" cy="1598930"/>
          </a:xfrm>
          <a:prstGeom prst="rect">
            <a:avLst/>
          </a:prstGeom>
        </p:spPr>
      </p:pic>
      <p:pic>
        <p:nvPicPr>
          <p:cNvPr id="6" name="Image 2" descr="https://kimi-img.moonshot.cn/pub/slides/slides_tmpl/image/25-10-09-19:28:48-d3jpos0s8jdo4os5e3q0.png"/>
          <p:cNvPicPr>
            <a:picLocks noChangeAspect="1"/>
          </p:cNvPicPr>
          <p:nvPr/>
        </p:nvPicPr>
        <p:blipFill>
          <a:blip r:embed="rId4">
            <a:alphaModFix amt="89000"/>
          </a:blip>
          <a:srcRect t="11400" r="14225"/>
          <a:stretch>
            <a:fillRect/>
          </a:stretch>
        </p:blipFill>
        <p:spPr>
          <a:xfrm>
            <a:off x="9844405" y="0"/>
            <a:ext cx="2347595" cy="2760980"/>
          </a:xfrm>
          <a:prstGeom prst="rect">
            <a:avLst/>
          </a:prstGeom>
        </p:spPr>
      </p:pic>
      <p:pic>
        <p:nvPicPr>
          <p:cNvPr id="7" name="Image 3" descr="https://kimi-img.moonshot.cn/pub/slides/slides_tmpl/image/25-10-09-19:28:49-d3jpos8s8jdo4os5e3t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5135" y="1597660"/>
            <a:ext cx="2490470" cy="545465"/>
          </a:xfrm>
          <a:prstGeom prst="rect">
            <a:avLst/>
          </a:prstGeom>
        </p:spPr>
      </p:pic>
      <p:pic>
        <p:nvPicPr>
          <p:cNvPr id="8" name="Image 4" descr="https://kimi-img.moonshot.cn/pub/slides/slides_tmpl/image/25-10-09-19:28:49-d3jpos8s8jdo4os5e3t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6575" y="3536315"/>
            <a:ext cx="2490470" cy="54546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10-09-19:28:48-d3jpos0s8jdo4os5e3q0.png"/>
          <p:cNvPicPr>
            <a:picLocks noChangeAspect="1"/>
          </p:cNvPicPr>
          <p:nvPr/>
        </p:nvPicPr>
        <p:blipFill>
          <a:blip r:embed="rId2">
            <a:alphaModFix amt="89000"/>
          </a:blip>
          <a:srcRect t="11400" r="14225"/>
          <a:stretch>
            <a:fillRect/>
          </a:stretch>
        </p:blipFill>
        <p:spPr>
          <a:xfrm>
            <a:off x="10405110" y="0"/>
            <a:ext cx="1786890" cy="2101215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10-09-19:28:49-d3jpos8s8jdo4os5e3t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40" y="766445"/>
            <a:ext cx="2163445" cy="473710"/>
          </a:xfrm>
          <a:prstGeom prst="rect">
            <a:avLst/>
          </a:prstGeom>
        </p:spPr>
      </p:pic>
      <p:pic>
        <p:nvPicPr>
          <p:cNvPr id="4" name="Image 2" descr="https://kimi-img.moonshot.cn/pub/slides/slides_tmpl/image/25-10-09-19:28:49-d3jpos8s8jdo4os5e3s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alphaModFix amt="45000"/>
          </a:blip>
          <a:srcRect l="63453" t="48645"/>
          <a:stretch>
            <a:fillRect/>
          </a:stretch>
        </p:blipFill>
        <p:spPr>
          <a:xfrm>
            <a:off x="8106410" y="2090420"/>
            <a:ext cx="3316605" cy="4337050"/>
          </a:xfrm>
          <a:prstGeom prst="rect">
            <a:avLst/>
          </a:prstGeom>
        </p:spPr>
      </p:pic>
      <p:pic>
        <p:nvPicPr>
          <p:cNvPr id="5" name="Image 3" descr="https://kimi-img.moonshot.cn/pub/slides/slides_tmpl/image/25-10-09-19:28:49-d3jpos8s8jdo4os5e3s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>
            <a:alphaModFix amt="45000"/>
          </a:blip>
          <a:srcRect l="63453" t="48645"/>
          <a:stretch>
            <a:fillRect/>
          </a:stretch>
        </p:blipFill>
        <p:spPr>
          <a:xfrm>
            <a:off x="4454525" y="2090420"/>
            <a:ext cx="3316605" cy="4337050"/>
          </a:xfrm>
          <a:prstGeom prst="rect">
            <a:avLst/>
          </a:prstGeom>
        </p:spPr>
      </p:pic>
      <p:pic>
        <p:nvPicPr>
          <p:cNvPr id="6" name="Image 4" descr="https://kimi-img.moonshot.cn/pub/slides/slides_tmpl/image/25-10-09-19:28:49-d3jpos8s8jdo4os5e3sg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">
            <a:alphaModFix amt="45000"/>
          </a:blip>
          <a:srcRect l="63453" t="48645"/>
          <a:stretch>
            <a:fillRect/>
          </a:stretch>
        </p:blipFill>
        <p:spPr>
          <a:xfrm>
            <a:off x="803275" y="2090420"/>
            <a:ext cx="3316605" cy="4337050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813118" y="567690"/>
            <a:ext cx="10479405" cy="82296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桂圆红枣枸杞汤茶</a:t>
            </a:r>
            <a:endParaRPr lang="en-US" sz="1600" dirty="0"/>
          </a:p>
        </p:txBody>
      </p:sp>
      <p:pic>
        <p:nvPicPr>
          <p:cNvPr id="8" name="Image 5" descr="https://kimi-img.moonshot.cn/pub/slides/slides_tmpl/image/25-10-09-19:28:50-d3jposgs8jdo4os5e3vg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 l="454" r="454"/>
          <a:stretch>
            <a:fillRect/>
          </a:stretch>
        </p:blipFill>
        <p:spPr>
          <a:xfrm flipH="1">
            <a:off x="1837690" y="1530985"/>
            <a:ext cx="1247775" cy="1258570"/>
          </a:xfrm>
          <a:prstGeom prst="rect">
            <a:avLst/>
          </a:prstGeom>
        </p:spPr>
      </p:pic>
      <p:pic>
        <p:nvPicPr>
          <p:cNvPr id="9" name="Image 6" descr="https://kimi-img.moonshot.cn/pub/slides/slides_tmpl/image/25-10-09-19:28:50-d3jposgs8jdo4os5e3vg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rcRect l="454" r="454"/>
          <a:stretch>
            <a:fillRect/>
          </a:stretch>
        </p:blipFill>
        <p:spPr>
          <a:xfrm flipH="1">
            <a:off x="5505450" y="1443355"/>
            <a:ext cx="1247775" cy="1258570"/>
          </a:xfrm>
          <a:prstGeom prst="rect">
            <a:avLst/>
          </a:prstGeom>
        </p:spPr>
      </p:pic>
      <p:pic>
        <p:nvPicPr>
          <p:cNvPr id="10" name="Image 7" descr="https://kimi-img.moonshot.cn/pub/slides/slides_tmpl/image/25-10-09-19:28:50-d3jposgs8jdo4os5e3vg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9"/>
          <a:srcRect l="454" r="454"/>
          <a:stretch>
            <a:fillRect/>
          </a:stretch>
        </p:blipFill>
        <p:spPr>
          <a:xfrm flipH="1">
            <a:off x="9149715" y="1443355"/>
            <a:ext cx="1247775" cy="1258570"/>
          </a:xfrm>
          <a:prstGeom prst="rect">
            <a:avLst/>
          </a:prstGeom>
        </p:spPr>
      </p:pic>
      <p:sp>
        <p:nvSpPr>
          <p:cNvPr id="11" name="Text 1"/>
          <p:cNvSpPr/>
          <p:nvPr>
            <p:custDataLst>
              <p:tags r:id="rId12"/>
            </p:custDataLst>
          </p:nvPr>
        </p:nvSpPr>
        <p:spPr>
          <a:xfrm>
            <a:off x="2022475" y="1882775"/>
            <a:ext cx="878205" cy="6921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4000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12" name="Text 2"/>
          <p:cNvSpPr/>
          <p:nvPr>
            <p:custDataLst>
              <p:tags r:id="rId13"/>
            </p:custDataLst>
          </p:nvPr>
        </p:nvSpPr>
        <p:spPr>
          <a:xfrm>
            <a:off x="1085215" y="2922270"/>
            <a:ext cx="2805430" cy="78676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桂圆红枣枸杞汤的配方</a:t>
            </a:r>
            <a:endParaRPr lang="en-US" sz="1600" dirty="0"/>
          </a:p>
        </p:txBody>
      </p:sp>
      <p:sp>
        <p:nvSpPr>
          <p:cNvPr id="13" name="Text 3"/>
          <p:cNvSpPr/>
          <p:nvPr>
            <p:custDataLst>
              <p:tags r:id="rId14"/>
            </p:custDataLst>
          </p:nvPr>
        </p:nvSpPr>
        <p:spPr>
          <a:xfrm>
            <a:off x="1107440" y="3631565"/>
            <a:ext cx="2761615" cy="264731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26262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桂圆红枣枸杞汤由桂圆10g、红枣5</a:t>
            </a:r>
            <a:r>
              <a:rPr lang="zh-CN" altLang="en-US" dirty="0">
                <a:solidFill>
                  <a:srgbClr val="26262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个</a:t>
            </a:r>
            <a:r>
              <a:rPr lang="en-US" dirty="0">
                <a:solidFill>
                  <a:srgbClr val="26262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和枸杞5</a:t>
            </a:r>
            <a:r>
              <a:rPr lang="en-US" dirty="0">
                <a:solidFill>
                  <a:srgbClr val="26262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g组成，桂圆温心脾，红枣益中气，枸杞滋肝肾，三味成汤，代茶缓啜</a:t>
            </a:r>
            <a:r>
              <a:rPr lang="en-US" sz="1400" dirty="0">
                <a:solidFill>
                  <a:srgbClr val="26262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。</a:t>
            </a:r>
            <a:endParaRPr lang="en-US" sz="1600" dirty="0"/>
          </a:p>
        </p:txBody>
      </p:sp>
      <p:sp>
        <p:nvSpPr>
          <p:cNvPr id="14" name="Text 4"/>
          <p:cNvSpPr/>
          <p:nvPr>
            <p:custDataLst>
              <p:tags r:id="rId15"/>
            </p:custDataLst>
          </p:nvPr>
        </p:nvSpPr>
        <p:spPr>
          <a:xfrm>
            <a:off x="5690235" y="1795145"/>
            <a:ext cx="878205" cy="6921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4000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15" name="Text 5"/>
          <p:cNvSpPr/>
          <p:nvPr>
            <p:custDataLst>
              <p:tags r:id="rId16"/>
            </p:custDataLst>
          </p:nvPr>
        </p:nvSpPr>
        <p:spPr>
          <a:xfrm>
            <a:off x="4720590" y="2922270"/>
            <a:ext cx="2805430" cy="78676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煎煮方法与用量</a:t>
            </a:r>
            <a:endParaRPr lang="en-US" sz="1600" dirty="0"/>
          </a:p>
        </p:txBody>
      </p:sp>
      <p:sp>
        <p:nvSpPr>
          <p:cNvPr id="16" name="Text 6"/>
          <p:cNvSpPr/>
          <p:nvPr>
            <p:custDataLst>
              <p:tags r:id="rId17"/>
            </p:custDataLst>
          </p:nvPr>
        </p:nvSpPr>
        <p:spPr>
          <a:xfrm>
            <a:off x="4742815" y="3631565"/>
            <a:ext cx="2761615" cy="264731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26262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桂圆破壳后煎，红枣剪开，枸杞后下，小火煎煮。这种煎煮方法使汤茶温补而不燥，适合气血亏虚体质的人群</a:t>
            </a:r>
            <a:r>
              <a:rPr lang="en-US" sz="1400" dirty="0">
                <a:solidFill>
                  <a:srgbClr val="26262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。</a:t>
            </a:r>
            <a:endParaRPr lang="en-US" sz="1600" dirty="0"/>
          </a:p>
        </p:txBody>
      </p:sp>
      <p:sp>
        <p:nvSpPr>
          <p:cNvPr id="17" name="Text 7"/>
          <p:cNvSpPr/>
          <p:nvPr>
            <p:custDataLst>
              <p:tags r:id="rId18"/>
            </p:custDataLst>
          </p:nvPr>
        </p:nvSpPr>
        <p:spPr>
          <a:xfrm>
            <a:off x="9334500" y="1795145"/>
            <a:ext cx="878205" cy="6921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4000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18" name="Text 8"/>
          <p:cNvSpPr/>
          <p:nvPr>
            <p:custDataLst>
              <p:tags r:id="rId19"/>
            </p:custDataLst>
          </p:nvPr>
        </p:nvSpPr>
        <p:spPr>
          <a:xfrm>
            <a:off x="8361045" y="2922270"/>
            <a:ext cx="2805430" cy="78676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功效与适用人群</a:t>
            </a:r>
            <a:endParaRPr lang="en-US" sz="1600" dirty="0"/>
          </a:p>
        </p:txBody>
      </p:sp>
      <p:sp>
        <p:nvSpPr>
          <p:cNvPr id="19" name="Text 9"/>
          <p:cNvSpPr/>
          <p:nvPr>
            <p:custDataLst>
              <p:tags r:id="rId20"/>
            </p:custDataLst>
          </p:nvPr>
        </p:nvSpPr>
        <p:spPr>
          <a:xfrm>
            <a:off x="8383270" y="3631565"/>
            <a:ext cx="2761615" cy="264731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26262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此汤茶可改善面色淡、畏冷、易疲等症状，适用于气血亏虚体质的人群，尤其在秋冬季节，可作为午后茶饮用。</a:t>
            </a:r>
            <a:endParaRPr lang="en-US" dirty="0"/>
          </a:p>
        </p:txBody>
      </p:sp>
      <p:pic>
        <p:nvPicPr>
          <p:cNvPr id="20" name="图片 19" descr="_cgi-bin_mmwebwx-bin_webwxgetmsgimg__&amp;MsgID=8138091873321882297&amp;skey=@crypt_32271392_acf6ea215a81233b41e1a766bfc1f570&amp;mmweb_appid=wx_webfilehelper"/>
          <p:cNvPicPr>
            <a:picLocks noChangeAspect="1"/>
          </p:cNvPicPr>
          <p:nvPr/>
        </p:nvPicPr>
        <p:blipFill>
          <a:blip r:embed="rId21"/>
          <a:srcRect l="27871" t="21046" r="26064" b="53870"/>
          <a:stretch>
            <a:fillRect/>
          </a:stretch>
        </p:blipFill>
        <p:spPr>
          <a:xfrm>
            <a:off x="398145" y="74930"/>
            <a:ext cx="2363470" cy="172021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10-09-19:28:50-d3jposgs8jdo4os5e3v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454" r="454"/>
          <a:stretch>
            <a:fillRect/>
          </a:stretch>
        </p:blipFill>
        <p:spPr>
          <a:xfrm flipH="1">
            <a:off x="2660015" y="2142490"/>
            <a:ext cx="1247775" cy="125857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2155" y="753110"/>
            <a:ext cx="10649585" cy="82296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黑豆桑葚乌发茶</a:t>
            </a:r>
            <a:endParaRPr lang="en-US" sz="1600" dirty="0"/>
          </a:p>
        </p:txBody>
      </p:sp>
      <p:pic>
        <p:nvPicPr>
          <p:cNvPr id="4" name="Image 1" descr="https://kimi-img.moonshot.cn/pub/slides/slides_tmpl/image/25-10-09-19:28:50-d3jposgs8jdo4os5e3v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rcRect l="454" r="454"/>
          <a:stretch>
            <a:fillRect/>
          </a:stretch>
        </p:blipFill>
        <p:spPr>
          <a:xfrm flipH="1">
            <a:off x="8026400" y="2142490"/>
            <a:ext cx="1247775" cy="1258570"/>
          </a:xfrm>
          <a:prstGeom prst="rect">
            <a:avLst/>
          </a:prstGeom>
        </p:spPr>
      </p:pic>
      <p:pic>
        <p:nvPicPr>
          <p:cNvPr id="5" name="Image 2" descr="https://kimi-img.moonshot.cn/pub/slides/slides_tmpl/image/25-10-09-19:28:48-d3jpos0s8jdo4os5e3q0.png"/>
          <p:cNvPicPr>
            <a:picLocks noChangeAspect="1"/>
          </p:cNvPicPr>
          <p:nvPr/>
        </p:nvPicPr>
        <p:blipFill>
          <a:blip r:embed="rId5">
            <a:alphaModFix amt="43000"/>
          </a:blip>
          <a:srcRect t="11400" r="14225"/>
          <a:stretch>
            <a:fillRect/>
          </a:stretch>
        </p:blipFill>
        <p:spPr>
          <a:xfrm>
            <a:off x="9888220" y="0"/>
            <a:ext cx="2303780" cy="2709545"/>
          </a:xfrm>
          <a:prstGeom prst="rect">
            <a:avLst/>
          </a:prstGeom>
        </p:spPr>
      </p:pic>
      <p:pic>
        <p:nvPicPr>
          <p:cNvPr id="6" name="Image 3" descr="https://kimi-img.moonshot.cn/pub/slides/slides_tmpl/image/25-10-09-19:28:49-d3jpos8s8jdo4os5e3s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590540"/>
            <a:ext cx="12192000" cy="1277620"/>
          </a:xfrm>
          <a:prstGeom prst="rect">
            <a:avLst/>
          </a:prstGeom>
        </p:spPr>
      </p:pic>
      <p:pic>
        <p:nvPicPr>
          <p:cNvPr id="7" name="Image 4" descr="https://kimi-img.moonshot.cn/pub/slides/slides_tmpl/image/25-10-09-19:28:49-d3jpos8s8jdo4os5e3t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765" y="614045"/>
            <a:ext cx="2490470" cy="545465"/>
          </a:xfrm>
          <a:prstGeom prst="rect">
            <a:avLst/>
          </a:prstGeom>
        </p:spPr>
      </p:pic>
      <p:sp>
        <p:nvSpPr>
          <p:cNvPr id="8" name="Text 1"/>
          <p:cNvSpPr/>
          <p:nvPr>
            <p:custDataLst>
              <p:tags r:id="rId8"/>
            </p:custDataLst>
          </p:nvPr>
        </p:nvSpPr>
        <p:spPr>
          <a:xfrm>
            <a:off x="2844800" y="2494280"/>
            <a:ext cx="878205" cy="6921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4000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9" name="Text 2"/>
          <p:cNvSpPr/>
          <p:nvPr>
            <p:custDataLst>
              <p:tags r:id="rId9"/>
            </p:custDataLst>
          </p:nvPr>
        </p:nvSpPr>
        <p:spPr>
          <a:xfrm>
            <a:off x="945515" y="3596640"/>
            <a:ext cx="4541520" cy="38544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黑豆桑葚茶的配方</a:t>
            </a:r>
            <a:endParaRPr lang="en-US" sz="1600" dirty="0"/>
          </a:p>
        </p:txBody>
      </p:sp>
      <p:sp>
        <p:nvSpPr>
          <p:cNvPr id="10" name="Text 3"/>
          <p:cNvSpPr/>
          <p:nvPr>
            <p:custDataLst>
              <p:tags r:id="rId10"/>
            </p:custDataLst>
          </p:nvPr>
        </p:nvSpPr>
        <p:spPr>
          <a:xfrm>
            <a:off x="1174750" y="4018915"/>
            <a:ext cx="4083050" cy="17945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052334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黑豆桑葚茶由黑豆10g和桑葚5</a:t>
            </a:r>
            <a:r>
              <a:rPr lang="en-US" dirty="0">
                <a:solidFill>
                  <a:srgbClr val="052334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g组成，黑豆补肾填精，桑葚滋阴养血，二者搭配，适用于血亏兼早白发、目涩的体质。</a:t>
            </a:r>
            <a:endParaRPr lang="en-US" dirty="0"/>
          </a:p>
        </p:txBody>
      </p:sp>
      <p:sp>
        <p:nvSpPr>
          <p:cNvPr id="11" name="Text 4"/>
          <p:cNvSpPr/>
          <p:nvPr>
            <p:custDataLst>
              <p:tags r:id="rId11"/>
            </p:custDataLst>
          </p:nvPr>
        </p:nvSpPr>
        <p:spPr>
          <a:xfrm>
            <a:off x="8211185" y="2494280"/>
            <a:ext cx="878205" cy="6921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4000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12" name="Text 5"/>
          <p:cNvSpPr/>
          <p:nvPr>
            <p:custDataLst>
              <p:tags r:id="rId12"/>
            </p:custDataLst>
          </p:nvPr>
        </p:nvSpPr>
        <p:spPr>
          <a:xfrm>
            <a:off x="6379210" y="3596640"/>
            <a:ext cx="4541520" cy="38544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功效与适用人群</a:t>
            </a:r>
            <a:endParaRPr lang="en-US" sz="1600" dirty="0"/>
          </a:p>
        </p:txBody>
      </p:sp>
      <p:sp>
        <p:nvSpPr>
          <p:cNvPr id="13" name="Text 6"/>
          <p:cNvSpPr/>
          <p:nvPr>
            <p:custDataLst>
              <p:tags r:id="rId13"/>
            </p:custDataLst>
          </p:nvPr>
        </p:nvSpPr>
        <p:spPr>
          <a:xfrm>
            <a:off x="6608445" y="3983990"/>
            <a:ext cx="4083050" cy="17945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052334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此茶可改善早白发、目涩等症状，适合气血亏虚体质的人群，尤其在秋冬季节，可作为日常茶饮，长期饮用有益健康。</a:t>
            </a:r>
            <a:endParaRPr lang="en-US" dirty="0"/>
          </a:p>
        </p:txBody>
      </p:sp>
      <p:pic>
        <p:nvPicPr>
          <p:cNvPr id="15" name="图片 14" descr="default(2)"/>
          <p:cNvPicPr>
            <a:picLocks noChangeAspect="1"/>
          </p:cNvPicPr>
          <p:nvPr/>
        </p:nvPicPr>
        <p:blipFill>
          <a:blip r:embed="rId14"/>
          <a:srcRect l="25124" t="21000" r="22624" b="54991"/>
          <a:stretch>
            <a:fillRect/>
          </a:stretch>
        </p:blipFill>
        <p:spPr>
          <a:xfrm>
            <a:off x="4719320" y="1948180"/>
            <a:ext cx="2680970" cy="164655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tags/tag1.xml><?xml version="1.0" encoding="utf-8"?>
<p:tagLst xmlns:p="http://schemas.openxmlformats.org/presentationml/2006/main">
  <p:tag name="KSO_WM_DIAGRAM_VIRTUALLY_FRAME" val="{&quot;height&quot;:375.6,&quot;left&quot;:0,&quot;top&quot;:128.8,&quot;width&quot;:960.05}"/>
</p:tagLst>
</file>

<file path=ppt/tags/tag10.xml><?xml version="1.0" encoding="utf-8"?>
<p:tagLst xmlns:p="http://schemas.openxmlformats.org/presentationml/2006/main">
  <p:tag name="KSO_WM_DIAGRAM_VIRTUALLY_FRAME" val="{&quot;height&quot;:375.6,&quot;left&quot;:0,&quot;top&quot;:128.8,&quot;width&quot;:960.05}"/>
</p:tagLst>
</file>

<file path=ppt/tags/tag11.xml><?xml version="1.0" encoding="utf-8"?>
<p:tagLst xmlns:p="http://schemas.openxmlformats.org/presentationml/2006/main">
  <p:tag name="KSO_WM_DIAGRAM_VIRTUALLY_FRAME" val="{&quot;height&quot;:392.45,&quot;left&quot;:63.25,&quot;top&quot;:113.65,&quot;width&quot;:836.2}"/>
</p:tagLst>
</file>

<file path=ppt/tags/tag12.xml><?xml version="1.0" encoding="utf-8"?>
<p:tagLst xmlns:p="http://schemas.openxmlformats.org/presentationml/2006/main">
  <p:tag name="KSO_WM_DIAGRAM_VIRTUALLY_FRAME" val="{&quot;height&quot;:392.45,&quot;left&quot;:63.25,&quot;top&quot;:113.65,&quot;width&quot;:836.2}"/>
</p:tagLst>
</file>

<file path=ppt/tags/tag13.xml><?xml version="1.0" encoding="utf-8"?>
<p:tagLst xmlns:p="http://schemas.openxmlformats.org/presentationml/2006/main">
  <p:tag name="KSO_WM_DIAGRAM_VIRTUALLY_FRAME" val="{&quot;height&quot;:392.45,&quot;left&quot;:63.25,&quot;top&quot;:113.65,&quot;width&quot;:836.2}"/>
</p:tagLst>
</file>

<file path=ppt/tags/tag14.xml><?xml version="1.0" encoding="utf-8"?>
<p:tagLst xmlns:p="http://schemas.openxmlformats.org/presentationml/2006/main">
  <p:tag name="KSO_WM_DIAGRAM_VIRTUALLY_FRAME" val="{&quot;height&quot;:392.45,&quot;left&quot;:63.25,&quot;top&quot;:113.65,&quot;width&quot;:836.2}"/>
</p:tagLst>
</file>

<file path=ppt/tags/tag15.xml><?xml version="1.0" encoding="utf-8"?>
<p:tagLst xmlns:p="http://schemas.openxmlformats.org/presentationml/2006/main">
  <p:tag name="KSO_WM_DIAGRAM_VIRTUALLY_FRAME" val="{&quot;height&quot;:392.45,&quot;left&quot;:63.25,&quot;top&quot;:113.65,&quot;width&quot;:836.2}"/>
</p:tagLst>
</file>

<file path=ppt/tags/tag16.xml><?xml version="1.0" encoding="utf-8"?>
<p:tagLst xmlns:p="http://schemas.openxmlformats.org/presentationml/2006/main">
  <p:tag name="KSO_WM_DIAGRAM_VIRTUALLY_FRAME" val="{&quot;height&quot;:392.45,&quot;left&quot;:63.25,&quot;top&quot;:113.65,&quot;width&quot;:836.2}"/>
</p:tagLst>
</file>

<file path=ppt/tags/tag17.xml><?xml version="1.0" encoding="utf-8"?>
<p:tagLst xmlns:p="http://schemas.openxmlformats.org/presentationml/2006/main">
  <p:tag name="KSO_WM_DIAGRAM_VIRTUALLY_FRAME" val="{&quot;height&quot;:392.45,&quot;left&quot;:63.25,&quot;top&quot;:113.65,&quot;width&quot;:836.2}"/>
</p:tagLst>
</file>

<file path=ppt/tags/tag18.xml><?xml version="1.0" encoding="utf-8"?>
<p:tagLst xmlns:p="http://schemas.openxmlformats.org/presentationml/2006/main">
  <p:tag name="KSO_WM_DIAGRAM_VIRTUALLY_FRAME" val="{&quot;height&quot;:392.45,&quot;left&quot;:63.25,&quot;top&quot;:113.65,&quot;width&quot;:836.2}"/>
</p:tagLst>
</file>

<file path=ppt/tags/tag19.xml><?xml version="1.0" encoding="utf-8"?>
<p:tagLst xmlns:p="http://schemas.openxmlformats.org/presentationml/2006/main">
  <p:tag name="KSO_WM_DIAGRAM_VIRTUALLY_FRAME" val="{&quot;height&quot;:392.45,&quot;left&quot;:63.25,&quot;top&quot;:113.65,&quot;width&quot;:836.2}"/>
</p:tagLst>
</file>

<file path=ppt/tags/tag2.xml><?xml version="1.0" encoding="utf-8"?>
<p:tagLst xmlns:p="http://schemas.openxmlformats.org/presentationml/2006/main">
  <p:tag name="KSO_WM_DIAGRAM_VIRTUALLY_FRAME" val="{&quot;height&quot;:375.6,&quot;left&quot;:0,&quot;top&quot;:128.8,&quot;width&quot;:960.05}"/>
</p:tagLst>
</file>

<file path=ppt/tags/tag20.xml><?xml version="1.0" encoding="utf-8"?>
<p:tagLst xmlns:p="http://schemas.openxmlformats.org/presentationml/2006/main">
  <p:tag name="KSO_WM_DIAGRAM_VIRTUALLY_FRAME" val="{&quot;height&quot;:392.45,&quot;left&quot;:63.25,&quot;top&quot;:113.65,&quot;width&quot;:836.2}"/>
</p:tagLst>
</file>

<file path=ppt/tags/tag21.xml><?xml version="1.0" encoding="utf-8"?>
<p:tagLst xmlns:p="http://schemas.openxmlformats.org/presentationml/2006/main">
  <p:tag name="KSO_WM_DIAGRAM_VIRTUALLY_FRAME" val="{&quot;height&quot;:392.45,&quot;left&quot;:63.25,&quot;top&quot;:113.65,&quot;width&quot;:836.2}"/>
</p:tagLst>
</file>

<file path=ppt/tags/tag22.xml><?xml version="1.0" encoding="utf-8"?>
<p:tagLst xmlns:p="http://schemas.openxmlformats.org/presentationml/2006/main">
  <p:tag name="KSO_WM_DIAGRAM_VIRTUALLY_FRAME" val="{&quot;height&quot;:392.45,&quot;left&quot;:63.25,&quot;top&quot;:113.65,&quot;width&quot;:836.2}"/>
</p:tagLst>
</file>

<file path=ppt/tags/tag23.xml><?xml version="1.0" encoding="utf-8"?>
<p:tagLst xmlns:p="http://schemas.openxmlformats.org/presentationml/2006/main">
  <p:tag name="KSO_WM_DIAGRAM_VIRTUALLY_FRAME" val="{&quot;height&quot;:392.45,&quot;left&quot;:63.25,&quot;top&quot;:113.65,&quot;width&quot;:836.2}"/>
</p:tagLst>
</file>

<file path=ppt/tags/tag24.xml><?xml version="1.0" encoding="utf-8"?>
<p:tagLst xmlns:p="http://schemas.openxmlformats.org/presentationml/2006/main">
  <p:tag name="KSO_WM_DIAGRAM_VIRTUALLY_FRAME" val="{&quot;height&quot;:392.45,&quot;left&quot;:63.25,&quot;top&quot;:113.65,&quot;width&quot;:836.2}"/>
</p:tagLst>
</file>

<file path=ppt/tags/tag25.xml><?xml version="1.0" encoding="utf-8"?>
<p:tagLst xmlns:p="http://schemas.openxmlformats.org/presentationml/2006/main">
  <p:tag name="KSO_WM_DIAGRAM_VIRTUALLY_FRAME" val="{&quot;height&quot;:392.45,&quot;left&quot;:63.25,&quot;top&quot;:113.65,&quot;width&quot;:836.2}"/>
</p:tagLst>
</file>

<file path=ppt/tags/tag26.xml><?xml version="1.0" encoding="utf-8"?>
<p:tagLst xmlns:p="http://schemas.openxmlformats.org/presentationml/2006/main">
  <p:tag name="KSO_WM_DIAGRAM_VIRTUALLY_FRAME" val="{&quot;height&quot;:289.05,&quot;left&quot;:74.45,&quot;top&quot;:168.7,&quot;width&quot;:785.45}"/>
</p:tagLst>
</file>

<file path=ppt/tags/tag27.xml><?xml version="1.0" encoding="utf-8"?>
<p:tagLst xmlns:p="http://schemas.openxmlformats.org/presentationml/2006/main">
  <p:tag name="KSO_WM_DIAGRAM_VIRTUALLY_FRAME" val="{&quot;height&quot;:289.05,&quot;left&quot;:74.45,&quot;top&quot;:168.7,&quot;width&quot;:785.45}"/>
</p:tagLst>
</file>

<file path=ppt/tags/tag28.xml><?xml version="1.0" encoding="utf-8"?>
<p:tagLst xmlns:p="http://schemas.openxmlformats.org/presentationml/2006/main">
  <p:tag name="KSO_WM_DIAGRAM_VIRTUALLY_FRAME" val="{&quot;height&quot;:289.05,&quot;left&quot;:74.45,&quot;top&quot;:168.7,&quot;width&quot;:785.45}"/>
</p:tagLst>
</file>

<file path=ppt/tags/tag29.xml><?xml version="1.0" encoding="utf-8"?>
<p:tagLst xmlns:p="http://schemas.openxmlformats.org/presentationml/2006/main">
  <p:tag name="KSO_WM_DIAGRAM_VIRTUALLY_FRAME" val="{&quot;height&quot;:289.05,&quot;left&quot;:74.45,&quot;top&quot;:168.7,&quot;width&quot;:785.45}"/>
</p:tagLst>
</file>

<file path=ppt/tags/tag3.xml><?xml version="1.0" encoding="utf-8"?>
<p:tagLst xmlns:p="http://schemas.openxmlformats.org/presentationml/2006/main">
  <p:tag name="KSO_WM_DIAGRAM_VIRTUALLY_FRAME" val="{&quot;height&quot;:375.6,&quot;left&quot;:0,&quot;top&quot;:128.8,&quot;width&quot;:960.05}"/>
</p:tagLst>
</file>

<file path=ppt/tags/tag30.xml><?xml version="1.0" encoding="utf-8"?>
<p:tagLst xmlns:p="http://schemas.openxmlformats.org/presentationml/2006/main">
  <p:tag name="KSO_WM_DIAGRAM_VIRTUALLY_FRAME" val="{&quot;height&quot;:289.05,&quot;left&quot;:74.45,&quot;top&quot;:168.7,&quot;width&quot;:785.45}"/>
</p:tagLst>
</file>

<file path=ppt/tags/tag31.xml><?xml version="1.0" encoding="utf-8"?>
<p:tagLst xmlns:p="http://schemas.openxmlformats.org/presentationml/2006/main">
  <p:tag name="KSO_WM_DIAGRAM_VIRTUALLY_FRAME" val="{&quot;height&quot;:289.05,&quot;left&quot;:74.45,&quot;top&quot;:168.7,&quot;width&quot;:785.45}"/>
</p:tagLst>
</file>

<file path=ppt/tags/tag32.xml><?xml version="1.0" encoding="utf-8"?>
<p:tagLst xmlns:p="http://schemas.openxmlformats.org/presentationml/2006/main">
  <p:tag name="KSO_WM_DIAGRAM_VIRTUALLY_FRAME" val="{&quot;height&quot;:289.05,&quot;left&quot;:74.45,&quot;top&quot;:168.7,&quot;width&quot;:785.45}"/>
</p:tagLst>
</file>

<file path=ppt/tags/tag33.xml><?xml version="1.0" encoding="utf-8"?>
<p:tagLst xmlns:p="http://schemas.openxmlformats.org/presentationml/2006/main">
  <p:tag name="KSO_WM_DIAGRAM_VIRTUALLY_FRAME" val="{&quot;height&quot;:289.05,&quot;left&quot;:74.45,&quot;top&quot;:168.7,&quot;width&quot;:785.45}"/>
</p:tagLst>
</file>

<file path=ppt/tags/tag34.xml><?xml version="1.0" encoding="utf-8"?>
<p:tagLst xmlns:p="http://schemas.openxmlformats.org/presentationml/2006/main">
  <p:tag name="KSO_WM_DIAGRAM_VIRTUALLY_FRAME" val="{&quot;height&quot;:325.9,&quot;left&quot;:45.8,&quot;top&quot;:167,&quot;width&quot;:876.25}"/>
</p:tagLst>
</file>

<file path=ppt/tags/tag35.xml><?xml version="1.0" encoding="utf-8"?>
<p:tagLst xmlns:p="http://schemas.openxmlformats.org/presentationml/2006/main">
  <p:tag name="KSO_WM_DIAGRAM_VIRTUALLY_FRAME" val="{&quot;height&quot;:325.9,&quot;left&quot;:45.8,&quot;top&quot;:167,&quot;width&quot;:876.25}"/>
</p:tagLst>
</file>

<file path=ppt/tags/tag36.xml><?xml version="1.0" encoding="utf-8"?>
<p:tagLst xmlns:p="http://schemas.openxmlformats.org/presentationml/2006/main">
  <p:tag name="KSO_WM_DIAGRAM_VIRTUALLY_FRAME" val="{&quot;height&quot;:325.9,&quot;left&quot;:45.8,&quot;top&quot;:167,&quot;width&quot;:876.25}"/>
</p:tagLst>
</file>

<file path=ppt/tags/tag37.xml><?xml version="1.0" encoding="utf-8"?>
<p:tagLst xmlns:p="http://schemas.openxmlformats.org/presentationml/2006/main">
  <p:tag name="KSO_WM_DIAGRAM_VIRTUALLY_FRAME" val="{&quot;height&quot;:325.9,&quot;left&quot;:45.8,&quot;top&quot;:167,&quot;width&quot;:876.25}"/>
</p:tagLst>
</file>

<file path=ppt/tags/tag38.xml><?xml version="1.0" encoding="utf-8"?>
<p:tagLst xmlns:p="http://schemas.openxmlformats.org/presentationml/2006/main">
  <p:tag name="KSO_WM_DIAGRAM_VIRTUALLY_FRAME" val="{&quot;height&quot;:325.9,&quot;left&quot;:45.8,&quot;top&quot;:167,&quot;width&quot;:876.25}"/>
</p:tagLst>
</file>

<file path=ppt/tags/tag39.xml><?xml version="1.0" encoding="utf-8"?>
<p:tagLst xmlns:p="http://schemas.openxmlformats.org/presentationml/2006/main">
  <p:tag name="KSO_WM_DIAGRAM_VIRTUALLY_FRAME" val="{&quot;height&quot;:325.9,&quot;left&quot;:45.8,&quot;top&quot;:167,&quot;width&quot;:876.25}"/>
</p:tagLst>
</file>

<file path=ppt/tags/tag4.xml><?xml version="1.0" encoding="utf-8"?>
<p:tagLst xmlns:p="http://schemas.openxmlformats.org/presentationml/2006/main">
  <p:tag name="KSO_WM_DIAGRAM_VIRTUALLY_FRAME" val="{&quot;height&quot;:375.6,&quot;left&quot;:0,&quot;top&quot;:128.8,&quot;width&quot;:960.05}"/>
</p:tagLst>
</file>

<file path=ppt/tags/tag40.xml><?xml version="1.0" encoding="utf-8"?>
<p:tagLst xmlns:p="http://schemas.openxmlformats.org/presentationml/2006/main">
  <p:tag name="KSO_WM_DIAGRAM_VIRTUALLY_FRAME" val="{&quot;height&quot;:325.9,&quot;left&quot;:45.8,&quot;top&quot;:167,&quot;width&quot;:876.25}"/>
</p:tagLst>
</file>

<file path=ppt/tags/tag41.xml><?xml version="1.0" encoding="utf-8"?>
<p:tagLst xmlns:p="http://schemas.openxmlformats.org/presentationml/2006/main">
  <p:tag name="KSO_WM_DIAGRAM_VIRTUALLY_FRAME" val="{&quot;height&quot;:325.9,&quot;left&quot;:45.8,&quot;top&quot;:167,&quot;width&quot;:876.25}"/>
</p:tagLst>
</file>

<file path=ppt/tags/tag42.xml><?xml version="1.0" encoding="utf-8"?>
<p:tagLst xmlns:p="http://schemas.openxmlformats.org/presentationml/2006/main">
  <p:tag name="KSO_WM_DIAGRAM_VIRTUALLY_FRAME" val="{&quot;height&quot;:308.75,&quot;left&quot;:78.65,&quot;top&quot;:133.7,&quot;width&quot;:791.65}"/>
</p:tagLst>
</file>

<file path=ppt/tags/tag43.xml><?xml version="1.0" encoding="utf-8"?>
<p:tagLst xmlns:p="http://schemas.openxmlformats.org/presentationml/2006/main">
  <p:tag name="KSO_WM_DIAGRAM_VIRTUALLY_FRAME" val="{&quot;height&quot;:308.75,&quot;left&quot;:78.65,&quot;top&quot;:133.7,&quot;width&quot;:791.65}"/>
</p:tagLst>
</file>

<file path=ppt/tags/tag44.xml><?xml version="1.0" encoding="utf-8"?>
<p:tagLst xmlns:p="http://schemas.openxmlformats.org/presentationml/2006/main">
  <p:tag name="KSO_WM_DIAGRAM_VIRTUALLY_FRAME" val="{&quot;height&quot;:308.75,&quot;left&quot;:78.65,&quot;top&quot;:133.7,&quot;width&quot;:791.65}"/>
</p:tagLst>
</file>

<file path=ppt/tags/tag45.xml><?xml version="1.0" encoding="utf-8"?>
<p:tagLst xmlns:p="http://schemas.openxmlformats.org/presentationml/2006/main">
  <p:tag name="KSO_WM_DIAGRAM_VIRTUALLY_FRAME" val="{&quot;height&quot;:308.75,&quot;left&quot;:78.65,&quot;top&quot;:133.7,&quot;width&quot;:791.65}"/>
</p:tagLst>
</file>

<file path=ppt/tags/tag46.xml><?xml version="1.0" encoding="utf-8"?>
<p:tagLst xmlns:p="http://schemas.openxmlformats.org/presentationml/2006/main">
  <p:tag name="KSO_WM_DIAGRAM_VIRTUALLY_FRAME" val="{&quot;height&quot;:308.75,&quot;left&quot;:78.65,&quot;top&quot;:133.7,&quot;width&quot;:791.65}"/>
</p:tagLst>
</file>

<file path=ppt/tags/tag47.xml><?xml version="1.0" encoding="utf-8"?>
<p:tagLst xmlns:p="http://schemas.openxmlformats.org/presentationml/2006/main">
  <p:tag name="KSO_WM_DIAGRAM_VIRTUALLY_FRAME" val="{&quot;height&quot;:308.75,&quot;left&quot;:78.65,&quot;top&quot;:133.7,&quot;width&quot;:791.65}"/>
</p:tagLst>
</file>

<file path=ppt/tags/tag48.xml><?xml version="1.0" encoding="utf-8"?>
<p:tagLst xmlns:p="http://schemas.openxmlformats.org/presentationml/2006/main">
  <p:tag name="KSO_WM_DIAGRAM_VIRTUALLY_FRAME" val="{&quot;height&quot;:308.75,&quot;left&quot;:78.65,&quot;top&quot;:133.7,&quot;width&quot;:791.65}"/>
</p:tagLst>
</file>

<file path=ppt/tags/tag49.xml><?xml version="1.0" encoding="utf-8"?>
<p:tagLst xmlns:p="http://schemas.openxmlformats.org/presentationml/2006/main">
  <p:tag name="KSO_WM_DIAGRAM_VIRTUALLY_FRAME" val="{&quot;height&quot;:308.75,&quot;left&quot;:78.65,&quot;top&quot;:133.7,&quot;width&quot;:791.65}"/>
</p:tagLst>
</file>

<file path=ppt/tags/tag5.xml><?xml version="1.0" encoding="utf-8"?>
<p:tagLst xmlns:p="http://schemas.openxmlformats.org/presentationml/2006/main">
  <p:tag name="KSO_WM_DIAGRAM_VIRTUALLY_FRAME" val="{&quot;height&quot;:375.6,&quot;left&quot;:0,&quot;top&quot;:128.8,&quot;width&quot;:960.05}"/>
</p:tagLst>
</file>

<file path=ppt/tags/tag50.xml><?xml version="1.0" encoding="utf-8"?>
<p:tagLst xmlns:p="http://schemas.openxmlformats.org/presentationml/2006/main">
  <p:tag name="KSO_WM_DIAGRAM_VIRTUALLY_FRAME" val="{&quot;height&quot;:242.4,&quot;left&quot;:265.4,&quot;top&quot;:195.3,&quot;width&quot;:615.85}"/>
</p:tagLst>
</file>

<file path=ppt/tags/tag51.xml><?xml version="1.0" encoding="utf-8"?>
<p:tagLst xmlns:p="http://schemas.openxmlformats.org/presentationml/2006/main">
  <p:tag name="KSO_WM_DIAGRAM_VIRTUALLY_FRAME" val="{&quot;height&quot;:242.4,&quot;left&quot;:265.4,&quot;top&quot;:195.3,&quot;width&quot;:615.85}"/>
</p:tagLst>
</file>

<file path=ppt/tags/tag52.xml><?xml version="1.0" encoding="utf-8"?>
<p:tagLst xmlns:p="http://schemas.openxmlformats.org/presentationml/2006/main">
  <p:tag name="KSO_WM_DIAGRAM_VIRTUALLY_FRAME" val="{&quot;height&quot;:242.4,&quot;left&quot;:265.4,&quot;top&quot;:195.3,&quot;width&quot;:615.85}"/>
</p:tagLst>
</file>

<file path=ppt/tags/tag53.xml><?xml version="1.0" encoding="utf-8"?>
<p:tagLst xmlns:p="http://schemas.openxmlformats.org/presentationml/2006/main">
  <p:tag name="KSO_WM_DIAGRAM_VIRTUALLY_FRAME" val="{&quot;height&quot;:242.4,&quot;left&quot;:265.4,&quot;top&quot;:195.3,&quot;width&quot;:615.85}"/>
</p:tagLst>
</file>

<file path=ppt/tags/tag6.xml><?xml version="1.0" encoding="utf-8"?>
<p:tagLst xmlns:p="http://schemas.openxmlformats.org/presentationml/2006/main">
  <p:tag name="KSO_WM_DIAGRAM_VIRTUALLY_FRAME" val="{&quot;height&quot;:375.6,&quot;left&quot;:0,&quot;top&quot;:128.8,&quot;width&quot;:960.05}"/>
</p:tagLst>
</file>

<file path=ppt/tags/tag7.xml><?xml version="1.0" encoding="utf-8"?>
<p:tagLst xmlns:p="http://schemas.openxmlformats.org/presentationml/2006/main">
  <p:tag name="KSO_WM_DIAGRAM_VIRTUALLY_FRAME" val="{&quot;height&quot;:375.6,&quot;left&quot;:0,&quot;top&quot;:128.8,&quot;width&quot;:960.05}"/>
</p:tagLst>
</file>

<file path=ppt/tags/tag8.xml><?xml version="1.0" encoding="utf-8"?>
<p:tagLst xmlns:p="http://schemas.openxmlformats.org/presentationml/2006/main">
  <p:tag name="KSO_WM_DIAGRAM_VIRTUALLY_FRAME" val="{&quot;height&quot;:375.6,&quot;left&quot;:0,&quot;top&quot;:128.8,&quot;width&quot;:960.05}"/>
</p:tagLst>
</file>

<file path=ppt/tags/tag9.xml><?xml version="1.0" encoding="utf-8"?>
<p:tagLst xmlns:p="http://schemas.openxmlformats.org/presentationml/2006/main">
  <p:tag name="KSO_WM_DIAGRAM_VIRTUALLY_FRAME" val="{&quot;height&quot;:375.6,&quot;left&quot;:0,&quot;top&quot;:128.8,&quot;width&quot;:960.05}"/>
</p:tagLst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1729</Words>
  <Application>WPS 演示</Application>
  <PresentationFormat>On-screen Show (16:9)</PresentationFormat>
  <Paragraphs>162</Paragraphs>
  <Slides>16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Arial</vt:lpstr>
      <vt:lpstr>宋体</vt:lpstr>
      <vt:lpstr>Wingdings</vt:lpstr>
      <vt:lpstr>MiSans</vt:lpstr>
      <vt:lpstr>MiSans</vt:lpstr>
      <vt:lpstr>Calibri</vt:lpstr>
      <vt:lpstr>微软雅黑</vt:lpstr>
      <vt:lpstr>Arial Unicode MS</vt:lpstr>
      <vt:lpstr>等线</vt:lpstr>
      <vt:lpstr>Custom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Moonshot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秋冬养生茶·经典体质方</dc:title>
  <dc:creator>Kimi</dc:creator>
  <dc:subject>秋冬养生茶·经典体质方</dc:subject>
  <cp:lastModifiedBy>一朵向阳花</cp:lastModifiedBy>
  <cp:revision>8</cp:revision>
  <dcterms:created xsi:type="dcterms:W3CDTF">2025-11-11T03:48:00Z</dcterms:created>
  <dcterms:modified xsi:type="dcterms:W3CDTF">2025-12-19T03:20:40Z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{"Label":"秋冬养生茶·经典体质方","ContentProducer":"001191110108MACG2KBH8F10000","ProduceID":"d49b314q5kvmfu1d79jg","ReservedCode1":"","ContentPropagator":"001191110108MACG2KBH8F20000","PropagateID":"d49b314q5kvmfu1d79jg","ReservedCode2":""}</vt:lpwstr>
  </property>
  <property fmtid="{D5CDD505-2E9C-101B-9397-08002B2CF9AE}" pid="3" name="ICV">
    <vt:lpwstr>1CDA489387FF49C592B4754903386EA0_12</vt:lpwstr>
  </property>
  <property fmtid="{D5CDD505-2E9C-101B-9397-08002B2CF9AE}" pid="4" name="KSOProductBuildVer">
    <vt:lpwstr>2052-12.1.0.24034</vt:lpwstr>
  </property>
</Properties>
</file>