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5"/>
  </p:handoutMasterIdLst>
  <p:sldIdLst>
    <p:sldId id="275" r:id="rId3"/>
    <p:sldId id="289" r:id="rId4"/>
    <p:sldId id="288" r:id="rId5"/>
    <p:sldId id="276" r:id="rId6"/>
    <p:sldId id="278" r:id="rId7"/>
    <p:sldId id="281" r:id="rId8"/>
    <p:sldId id="291" r:id="rId9"/>
    <p:sldId id="285" r:id="rId10"/>
    <p:sldId id="292" r:id="rId11"/>
    <p:sldId id="286" r:id="rId12"/>
    <p:sldId id="287" r:id="rId13"/>
    <p:sldId id="277" r:id="rId14"/>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71585A76-2C2B-45A2-9E00-2767C983FA38}" type="datetimeFigureOut">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p>
            <a:pPr lvl="0" algn="r" eaLnBrk="1" fontAlgn="base" hangingPunct="1"/>
            <a:fld id="{9A0DB2DC-4C9A-4742-B13C-FB6460FD3503}" type="slidenum">
              <a:rPr lang="zh-CN" altLang="en-US" sz="1200" strike="noStrike" noProof="1" dirty="0">
                <a:latin typeface="Arial" panose="020B0604020202020204" pitchFamily="34" charset="0"/>
                <a:ea typeface="宋体" panose="02010600030101010101" pitchFamily="2" charset="-122"/>
                <a:cs typeface="+mn-cs"/>
              </a:rPr>
            </a:fld>
            <a:endParaRPr lang="zh-CN" altLang="en-US" sz="1200" strike="noStrike" noProof="1"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2050" name="Picture 2" descr="leaf"/>
          <p:cNvPicPr>
            <a:picLocks noChangeAspect="1"/>
          </p:cNvPicPr>
          <p:nvPr/>
        </p:nvPicPr>
        <p:blipFill>
          <a:blip r:embed="rId2"/>
          <a:stretch>
            <a:fillRect/>
          </a:stretch>
        </p:blipFill>
        <p:spPr>
          <a:xfrm>
            <a:off x="4932363" y="4267200"/>
            <a:ext cx="4113212" cy="2530475"/>
          </a:xfrm>
          <a:prstGeom prst="rect">
            <a:avLst/>
          </a:prstGeom>
          <a:noFill/>
          <a:ln w="9525">
            <a:noFill/>
          </a:ln>
        </p:spPr>
      </p:pic>
      <p:pic>
        <p:nvPicPr>
          <p:cNvPr id="2" name="Picture 8" descr="leaf"/>
          <p:cNvPicPr>
            <a:picLocks noChangeAspect="1"/>
          </p:cNvPicPr>
          <p:nvPr/>
        </p:nvPicPr>
        <p:blipFill>
          <a:blip r:embed="rId3"/>
          <a:stretch>
            <a:fillRect/>
          </a:stretch>
        </p:blipFill>
        <p:spPr>
          <a:xfrm>
            <a:off x="34925" y="115888"/>
            <a:ext cx="2520950" cy="1550987"/>
          </a:xfrm>
          <a:prstGeom prst="rect">
            <a:avLst/>
          </a:prstGeom>
          <a:noFill/>
          <a:ln w="9525">
            <a:noFill/>
          </a:ln>
        </p:spPr>
      </p:pic>
      <p:sp>
        <p:nvSpPr>
          <p:cNvPr id="2051" name="Rectangle 3"/>
          <p:cNvSpPr>
            <a:spLocks noGrp="1" noChangeArrowheads="1"/>
          </p:cNvSpPr>
          <p:nvPr>
            <p:ph type="ctrTitle"/>
          </p:nvPr>
        </p:nvSpPr>
        <p:spPr>
          <a:xfrm>
            <a:off x="685800" y="2130425"/>
            <a:ext cx="7772400" cy="1470025"/>
          </a:xfrm>
        </p:spPr>
        <p:txBody>
          <a:bodyPr/>
          <a:lstStyle>
            <a:lvl1pPr>
              <a:defRPr/>
            </a:lvl1pPr>
          </a:lstStyle>
          <a:p>
            <a:pPr fontAlgn="base"/>
            <a:r>
              <a:rPr lang="zh-CN" altLang="en-US" strike="noStrike" noProof="1"/>
              <a:t>单击此处编辑母版标题样式</a:t>
            </a:r>
            <a:endParaRPr lang="zh-CN" altLang="en-US" strike="noStrike" noProof="1"/>
          </a:p>
        </p:txBody>
      </p:sp>
      <p:sp>
        <p:nvSpPr>
          <p:cNvPr id="2052" name="Rectangle 4"/>
          <p:cNvSpPr>
            <a:spLocks noGrp="1" noChangeArrowheads="1"/>
          </p:cNvSpPr>
          <p:nvPr>
            <p:ph type="subTitle" idx="1"/>
          </p:nvPr>
        </p:nvSpPr>
        <p:spPr>
          <a:xfrm>
            <a:off x="1371600" y="3886200"/>
            <a:ext cx="6400800" cy="984250"/>
          </a:xfrm>
        </p:spPr>
        <p:txBody>
          <a:bodyPr anchor="ctr"/>
          <a:lstStyle>
            <a:lvl1pPr marL="0" indent="0" algn="ctr">
              <a:buFontTx/>
              <a:buNone/>
              <a:defRPr/>
            </a:lvl1pPr>
          </a:lstStyle>
          <a:p>
            <a:pPr fontAlgn="base"/>
            <a:r>
              <a:rPr lang="zh-CN" altLang="en-US" strike="noStrike" noProof="1"/>
              <a:t>单击此处编辑母版副标题样式</a:t>
            </a:r>
            <a:endParaRPr lang="zh-CN" altLang="en-US" strike="noStrike" noProof="1"/>
          </a:p>
        </p:txBody>
      </p:sp>
      <p:sp>
        <p:nvSpPr>
          <p:cNvPr id="11" name="Rectangle 5"/>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2" name="Rectangle 6"/>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 name="Rectangle 7"/>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p>
            <a:pPr algn="r"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1980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2" descr="leaf"/>
          <p:cNvPicPr>
            <a:picLocks noChangeAspect="1"/>
          </p:cNvPicPr>
          <p:nvPr/>
        </p:nvPicPr>
        <p:blipFill>
          <a:blip r:embed="rId12"/>
          <a:stretch>
            <a:fillRect/>
          </a:stretch>
        </p:blipFill>
        <p:spPr>
          <a:xfrm>
            <a:off x="34925" y="115888"/>
            <a:ext cx="2520950" cy="1550987"/>
          </a:xfrm>
          <a:prstGeom prst="rect">
            <a:avLst/>
          </a:prstGeom>
          <a:noFill/>
          <a:ln w="9525">
            <a:noFill/>
          </a:ln>
        </p:spPr>
      </p:pic>
      <p:pic>
        <p:nvPicPr>
          <p:cNvPr id="1027" name="Picture 3" descr="leaf"/>
          <p:cNvPicPr>
            <a:picLocks noChangeAspect="1"/>
          </p:cNvPicPr>
          <p:nvPr/>
        </p:nvPicPr>
        <p:blipFill>
          <a:blip r:embed="rId13"/>
          <a:stretch>
            <a:fillRect/>
          </a:stretch>
        </p:blipFill>
        <p:spPr>
          <a:xfrm>
            <a:off x="6373813" y="5153025"/>
            <a:ext cx="2671762" cy="1644650"/>
          </a:xfrm>
          <a:prstGeom prst="rect">
            <a:avLst/>
          </a:prstGeom>
          <a:noFill/>
          <a:ln w="9525">
            <a:noFill/>
          </a:ln>
        </p:spPr>
      </p:pic>
      <p:sp>
        <p:nvSpPr>
          <p:cNvPr id="1028" name="Rectangle 4"/>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9" name="Rectangle 5"/>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30" name="Rectangle 6"/>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1" name="Rectangle 7"/>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2" name="Rectangle 8"/>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3600" b="1">
          <a:solidFill>
            <a:schemeClr val="tx2"/>
          </a:solidFill>
          <a:latin typeface="+mj-lt"/>
          <a:ea typeface="+mj-ea"/>
          <a:cs typeface="+mj-cs"/>
        </a:defRPr>
      </a:lvl1pPr>
      <a:lvl2pPr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2pPr>
      <a:lvl3pPr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3pPr>
      <a:lvl4pPr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4pPr>
      <a:lvl5pPr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5pPr>
      <a:lvl6pPr marL="457200"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6pPr>
      <a:lvl7pPr marL="914400"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7pPr>
      <a:lvl8pPr marL="1371600"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8pPr>
      <a:lvl9pPr marL="1828800" algn="ctr" rtl="0" fontAlgn="base">
        <a:spcBef>
          <a:spcPct val="0"/>
        </a:spcBef>
        <a:spcAft>
          <a:spcPct val="0"/>
        </a:spcAft>
        <a:defRPr sz="3600" b="1">
          <a:solidFill>
            <a:schemeClr val="tx2"/>
          </a:solidFill>
          <a:latin typeface="Arial" panose="020B0604020202020204" pitchFamily="34" charset="0"/>
          <a:ea typeface="微软雅黑" panose="020B0503020204020204" pitchFamily="34" charset="-122"/>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ea typeface="+mn-ea"/>
        </a:defRPr>
      </a:lvl2pPr>
      <a:lvl3pPr marL="1143000" indent="-228600" algn="l" rtl="0" fontAlgn="base">
        <a:spcBef>
          <a:spcPct val="20000"/>
        </a:spcBef>
        <a:spcAft>
          <a:spcPct val="0"/>
        </a:spcAft>
        <a:buChar char="•"/>
        <a:defRPr sz="2000">
          <a:solidFill>
            <a:schemeClr val="tx1"/>
          </a:solidFill>
          <a:latin typeface="+mn-lt"/>
          <a:ea typeface="+mn-ea"/>
        </a:defRPr>
      </a:lvl3pPr>
      <a:lvl4pPr marL="1600200" indent="-228600" algn="l" rtl="0" fontAlgn="base">
        <a:spcBef>
          <a:spcPct val="20000"/>
        </a:spcBef>
        <a:spcAft>
          <a:spcPct val="0"/>
        </a:spcAft>
        <a:buChar char="–"/>
        <a:defRPr>
          <a:solidFill>
            <a:schemeClr val="tx1"/>
          </a:solidFill>
          <a:latin typeface="+mn-lt"/>
          <a:ea typeface="+mn-ea"/>
        </a:defRPr>
      </a:lvl4pPr>
      <a:lvl5pPr marL="2057400" indent="-228600" algn="l" rtl="0" fontAlgn="base">
        <a:spcBef>
          <a:spcPct val="20000"/>
        </a:spcBef>
        <a:spcAft>
          <a:spcPct val="0"/>
        </a:spcAft>
        <a:buChar char="»"/>
        <a:defRPr>
          <a:solidFill>
            <a:schemeClr val="tx1"/>
          </a:solidFill>
          <a:latin typeface="+mn-lt"/>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5" name="Rectangle 3"/>
          <p:cNvSpPr>
            <a:spLocks noGrp="1"/>
          </p:cNvSpPr>
          <p:nvPr>
            <p:ph type="subTitle" idx="1"/>
          </p:nvPr>
        </p:nvSpPr>
        <p:spPr>
          <a:xfrm>
            <a:off x="1571625" y="3213100"/>
            <a:ext cx="6808788" cy="2330450"/>
          </a:xfrm>
        </p:spPr>
        <p:txBody>
          <a:bodyPr vert="horz" wrap="square" lIns="91440" tIns="45720" rIns="91440" bIns="45720" anchor="ctr" anchorCtr="0"/>
          <a:p>
            <a:pPr marL="0" marR="0" indent="0" algn="ctr" defTabSz="914400" rtl="0" eaLnBrk="1" fontAlgn="base" latinLnBrk="0" hangingPunct="1">
              <a:lnSpc>
                <a:spcPct val="100000"/>
              </a:lnSpc>
              <a:spcBef>
                <a:spcPct val="20000"/>
              </a:spcBef>
              <a:spcAft>
                <a:spcPct val="0"/>
              </a:spcAft>
              <a:buClrTx/>
              <a:buSzTx/>
              <a:buFontTx/>
              <a:buNone/>
            </a:pPr>
            <a:endParaRPr kumimoji="0" lang="zh-CN" altLang="en-US" sz="2000" b="1" i="0" u="none" strike="noStrike" kern="0" cap="none" spc="0" normalizeH="0" baseline="0" noProof="1" dirty="0">
              <a:solidFill>
                <a:schemeClr val="tx1"/>
              </a:solidFill>
              <a:latin typeface="+mn-lt"/>
              <a:ea typeface="+mn-ea"/>
              <a:cs typeface="+mn-cs"/>
            </a:endParaRPr>
          </a:p>
          <a:p>
            <a:pPr marL="0" marR="0" indent="0" algn="ctr" defTabSz="914400" rtl="0" eaLnBrk="1" fontAlgn="base" latinLnBrk="0" hangingPunct="1">
              <a:lnSpc>
                <a:spcPct val="100000"/>
              </a:lnSpc>
              <a:spcBef>
                <a:spcPct val="20000"/>
              </a:spcBef>
              <a:spcAft>
                <a:spcPct val="0"/>
              </a:spcAft>
              <a:buClrTx/>
              <a:buSzTx/>
              <a:buFontTx/>
              <a:buNone/>
            </a:pPr>
            <a:endParaRPr kumimoji="0" lang="zh-CN" altLang="en-US" sz="2000" b="1" i="0" u="none" strike="noStrike" kern="0" cap="none" spc="0" normalizeH="0" baseline="0" noProof="1" dirty="0">
              <a:solidFill>
                <a:schemeClr val="tx1"/>
              </a:solidFill>
              <a:latin typeface="+mn-lt"/>
              <a:ea typeface="+mn-ea"/>
              <a:cs typeface="+mn-cs"/>
            </a:endParaRPr>
          </a:p>
          <a:p>
            <a:pPr marL="0" marR="0" indent="0" algn="ctr" defTabSz="914400" rtl="0" eaLnBrk="1" fontAlgn="base" latinLnBrk="0" hangingPunct="1">
              <a:lnSpc>
                <a:spcPct val="100000"/>
              </a:lnSpc>
              <a:spcBef>
                <a:spcPct val="20000"/>
              </a:spcBef>
              <a:spcAft>
                <a:spcPct val="0"/>
              </a:spcAft>
              <a:buClrTx/>
              <a:buSzTx/>
              <a:buFontTx/>
              <a:buNone/>
            </a:pPr>
            <a:endParaRPr kumimoji="0" lang="zh-CN" altLang="en-US" sz="2000" b="1" i="0" u="none" strike="noStrike" kern="0" cap="none" spc="0" normalizeH="0" baseline="0" noProof="1" dirty="0">
              <a:solidFill>
                <a:schemeClr val="tx1"/>
              </a:solidFill>
              <a:latin typeface="+mn-lt"/>
              <a:ea typeface="+mn-ea"/>
              <a:cs typeface="+mn-cs"/>
            </a:endParaRPr>
          </a:p>
          <a:p>
            <a:pPr marL="0" marR="0" indent="0" algn="ctr" defTabSz="914400" rtl="0" eaLnBrk="1" fontAlgn="base" latinLnBrk="0" hangingPunct="1">
              <a:lnSpc>
                <a:spcPct val="100000"/>
              </a:lnSpc>
              <a:spcBef>
                <a:spcPct val="20000"/>
              </a:spcBef>
              <a:spcAft>
                <a:spcPct val="0"/>
              </a:spcAft>
              <a:buClrTx/>
              <a:buSzTx/>
              <a:buFontTx/>
              <a:buNone/>
            </a:pPr>
            <a:endParaRPr kumimoji="0" lang="zh-CN" altLang="en-US" sz="2000" b="1" i="0" u="none" strike="noStrike" kern="0" cap="none" spc="0" normalizeH="0" baseline="0" noProof="1" dirty="0">
              <a:solidFill>
                <a:schemeClr val="tx1"/>
              </a:solidFill>
              <a:latin typeface="+mn-lt"/>
              <a:ea typeface="+mn-ea"/>
              <a:cs typeface="+mn-cs"/>
            </a:endParaRPr>
          </a:p>
          <a:p>
            <a:pPr marL="0" marR="0" indent="0" algn="ctr" defTabSz="914400" rtl="0" eaLnBrk="1" fontAlgn="base" latinLnBrk="0" hangingPunct="1">
              <a:lnSpc>
                <a:spcPct val="100000"/>
              </a:lnSpc>
              <a:spcBef>
                <a:spcPct val="20000"/>
              </a:spcBef>
              <a:spcAft>
                <a:spcPct val="0"/>
              </a:spcAft>
              <a:buClrTx/>
              <a:buSzTx/>
              <a:buFontTx/>
              <a:buNone/>
            </a:pPr>
            <a:endParaRPr kumimoji="0" lang="zh-CN" altLang="en-US" sz="2000" b="1" i="0" u="none" strike="noStrike" kern="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kern="0" cap="none" spc="0" normalizeH="0" baseline="0" noProof="1" dirty="0">
                <a:solidFill>
                  <a:schemeClr val="tx1"/>
                </a:solidFill>
                <a:latin typeface="+mn-lt"/>
                <a:ea typeface="+mn-ea"/>
                <a:cs typeface="+mn-cs"/>
              </a:rPr>
              <a:t> </a:t>
            </a:r>
            <a:r>
              <a:rPr kumimoji="0" lang="en-US" altLang="zh-CN" sz="2000" b="1" i="0" u="none" strike="noStrike" kern="0" cap="none" spc="0" normalizeH="0" baseline="0" noProof="1" dirty="0">
                <a:solidFill>
                  <a:schemeClr val="tx1"/>
                </a:solidFill>
                <a:latin typeface="+mn-lt"/>
                <a:ea typeface="+mn-ea"/>
                <a:cs typeface="+mn-cs"/>
              </a:rPr>
              <a:t>                  </a:t>
            </a:r>
            <a:endParaRPr kumimoji="0" lang="en-US" altLang="zh-CN" sz="2000" b="1" i="0" u="none" strike="noStrike" kern="0" cap="none" spc="0" normalizeH="0" baseline="0" noProof="1" dirty="0">
              <a:solidFill>
                <a:schemeClr val="tx1"/>
              </a:solidFill>
              <a:latin typeface="+mn-lt"/>
              <a:ea typeface="+mn-ea"/>
              <a:cs typeface="+mn-cs"/>
            </a:endParaRPr>
          </a:p>
        </p:txBody>
      </p:sp>
      <p:sp>
        <p:nvSpPr>
          <p:cNvPr id="2" name="文本框 1"/>
          <p:cNvSpPr txBox="1"/>
          <p:nvPr/>
        </p:nvSpPr>
        <p:spPr>
          <a:xfrm>
            <a:off x="650240" y="1873885"/>
            <a:ext cx="7536815" cy="3540125"/>
          </a:xfrm>
          <a:prstGeom prst="rect">
            <a:avLst/>
          </a:prstGeom>
          <a:noFill/>
        </p:spPr>
        <p:txBody>
          <a:bodyPr wrap="square" rtlCol="0">
            <a:noAutofit/>
          </a:bodyPr>
          <a:p>
            <a:pPr algn="ctr"/>
            <a:r>
              <a:rPr lang="zh-CN" altLang="en-US" sz="3200" b="1" dirty="0">
                <a:solidFill>
                  <a:srgbClr val="0070C0"/>
                </a:solidFill>
                <a:latin typeface="+mj-lt"/>
                <a:ea typeface="+mj-ea"/>
                <a:cs typeface="+mj-cs"/>
                <a:sym typeface="+mn-ea"/>
              </a:rPr>
              <a:t>关注普遍眼健康</a:t>
            </a:r>
            <a:r>
              <a:rPr lang="en-US" altLang="zh-CN" sz="3200" b="1" dirty="0">
                <a:solidFill>
                  <a:srgbClr val="0070C0"/>
                </a:solidFill>
                <a:latin typeface="+mj-lt"/>
                <a:ea typeface="+mj-ea"/>
                <a:cs typeface="+mj-cs"/>
                <a:sym typeface="+mn-ea"/>
              </a:rPr>
              <a:t>   </a:t>
            </a:r>
            <a:r>
              <a:rPr lang="zh-CN" altLang="en-US" sz="3200" b="1" dirty="0">
                <a:solidFill>
                  <a:srgbClr val="0070C0"/>
                </a:solidFill>
                <a:latin typeface="+mj-lt"/>
                <a:ea typeface="+mj-ea"/>
                <a:cs typeface="+mj-cs"/>
                <a:sym typeface="+mn-ea"/>
              </a:rPr>
              <a:t> </a:t>
            </a:r>
            <a:r>
              <a:rPr lang="zh-CN" altLang="en-US" sz="3200" b="1" dirty="0">
                <a:solidFill>
                  <a:srgbClr val="0070C0"/>
                </a:solidFill>
                <a:latin typeface="+mj-lt"/>
                <a:ea typeface="+mj-ea"/>
                <a:cs typeface="+mj-cs"/>
                <a:sym typeface="+mn-ea"/>
              </a:rPr>
              <a:t>守护清晰视界</a:t>
            </a:r>
            <a:endParaRPr lang="zh-CN" altLang="en-US" sz="3200" b="1" dirty="0">
              <a:solidFill>
                <a:srgbClr val="0070C0"/>
              </a:solidFill>
              <a:latin typeface="+mj-lt"/>
              <a:ea typeface="+mj-ea"/>
              <a:cs typeface="+mj-cs"/>
              <a:sym typeface="+mn-ea"/>
            </a:endParaRPr>
          </a:p>
          <a:p>
            <a:pPr algn="ctr"/>
            <a:r>
              <a:rPr lang="zh-CN" altLang="en-US" sz="2800" b="1" dirty="0">
                <a:solidFill>
                  <a:srgbClr val="0070C0"/>
                </a:solidFill>
                <a:latin typeface="+mj-lt"/>
                <a:ea typeface="+mj-ea"/>
                <a:cs typeface="+mj-cs"/>
                <a:sym typeface="+mn-ea"/>
              </a:rPr>
              <a:t>    </a:t>
            </a:r>
            <a:endParaRPr lang="zh-CN" altLang="en-US" sz="2800" b="1" dirty="0">
              <a:solidFill>
                <a:srgbClr val="0070C0"/>
              </a:solidFill>
              <a:latin typeface="+mj-lt"/>
              <a:ea typeface="+mj-ea"/>
              <a:cs typeface="+mj-cs"/>
              <a:sym typeface="+mn-ea"/>
            </a:endParaRPr>
          </a:p>
          <a:p>
            <a:pPr algn="ctr"/>
            <a:endParaRPr lang="en-US" altLang="zh-CN" dirty="0">
              <a:latin typeface="+mj-lt"/>
              <a:ea typeface="+mj-ea"/>
              <a:cs typeface="+mj-cs"/>
              <a:sym typeface="+mn-ea"/>
            </a:endParaRPr>
          </a:p>
          <a:p>
            <a:pPr algn="ctr"/>
            <a:endParaRPr lang="zh-CN" altLang="en-US"/>
          </a:p>
        </p:txBody>
      </p:sp>
      <p:sp>
        <p:nvSpPr>
          <p:cNvPr id="3" name="文本框 2"/>
          <p:cNvSpPr txBox="1"/>
          <p:nvPr/>
        </p:nvSpPr>
        <p:spPr>
          <a:xfrm>
            <a:off x="2430780" y="4210050"/>
            <a:ext cx="4085590" cy="819150"/>
          </a:xfrm>
          <a:prstGeom prst="rect">
            <a:avLst/>
          </a:prstGeom>
          <a:noFill/>
        </p:spPr>
        <p:txBody>
          <a:bodyPr wrap="square" rtlCol="0">
            <a:noAutofit/>
          </a:bodyPr>
          <a:p>
            <a:pPr algn="ctr"/>
            <a:endParaRPr lang="zh-CN" altLang="en-US" sz="2000" b="1" kern="0" dirty="0">
              <a:solidFill>
                <a:srgbClr val="0070C0"/>
              </a:solidFill>
              <a:latin typeface="+mn-lt"/>
              <a:ea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标题 1"/>
          <p:cNvSpPr>
            <a:spLocks noGrp="1"/>
          </p:cNvSpPr>
          <p:nvPr>
            <p:ph type="title"/>
          </p:nvPr>
        </p:nvSpPr>
        <p:spPr>
          <a:xfrm>
            <a:off x="539750" y="1349693"/>
            <a:ext cx="8229600" cy="1143000"/>
          </a:xfrm>
        </p:spPr>
        <p:txBody>
          <a:bodyPr anchor="ctr" anchorCtr="0"/>
          <a:p>
            <a:r>
              <a:rPr lang="en-US" altLang="zh-CN" sz="2400">
                <a:solidFill>
                  <a:srgbClr val="0070C0"/>
                </a:solidFill>
              </a:rPr>
              <a:t>1</a:t>
            </a:r>
            <a:r>
              <a:rPr lang="zh-CN" altLang="en-US" sz="2400">
                <a:solidFill>
                  <a:srgbClr val="0070C0"/>
                </a:solidFill>
              </a:rPr>
              <a:t>、老年人眼睛会有哪些眼疾</a:t>
            </a:r>
            <a:endParaRPr lang="zh-CN" altLang="en-US" sz="2400">
              <a:solidFill>
                <a:srgbClr val="0070C0"/>
              </a:solidFill>
            </a:endParaRPr>
          </a:p>
        </p:txBody>
      </p:sp>
      <p:sp>
        <p:nvSpPr>
          <p:cNvPr id="12290" name="内容占位符 2"/>
          <p:cNvSpPr>
            <a:spLocks noGrp="1"/>
          </p:cNvSpPr>
          <p:nvPr>
            <p:ph idx="1"/>
          </p:nvPr>
        </p:nvSpPr>
        <p:spPr>
          <a:xfrm>
            <a:off x="457200" y="2493010"/>
            <a:ext cx="8229600" cy="4525963"/>
          </a:xfrm>
        </p:spPr>
        <p:txBody>
          <a:bodyPr anchor="t" anchorCtr="0"/>
          <a:p>
            <a:pPr>
              <a:lnSpc>
                <a:spcPct val="150000"/>
              </a:lnSpc>
            </a:pPr>
            <a:r>
              <a:rPr lang="zh-CN" altLang="en-US" sz="2000"/>
              <a:t>老年人常见的眼病多与年龄增长、身体机能衰退及基础慢病相关，核心常见类型及特点如下：</a:t>
            </a:r>
            <a:endParaRPr lang="zh-CN" altLang="en-US" sz="2000"/>
          </a:p>
          <a:p>
            <a:pPr>
              <a:lnSpc>
                <a:spcPct val="150000"/>
              </a:lnSpc>
            </a:pPr>
            <a:r>
              <a:rPr lang="zh-CN" altLang="en-US" sz="2000"/>
              <a:t>包括白内障、青光眼、年龄相关性黄斑变性为高发致盲性眼病；此外还易出现糖尿病视网膜病变、干眼症以及屈光不正等视力问题。这些疾病与年龄增长、代谢功能下降或慢性病密切相关，可能导致视力下降甚至失明，建议老年人定期做眼部专项筛查，通过早期筛查和针对性治疗控制病情。</a:t>
            </a:r>
            <a:endParaRPr lang="zh-CN" altLang="en-US" sz="2000"/>
          </a:p>
        </p:txBody>
      </p:sp>
      <p:sp>
        <p:nvSpPr>
          <p:cNvPr id="2" name="文本框 1"/>
          <p:cNvSpPr txBox="1"/>
          <p:nvPr/>
        </p:nvSpPr>
        <p:spPr>
          <a:xfrm>
            <a:off x="1331595" y="692150"/>
            <a:ext cx="6383020" cy="869315"/>
          </a:xfrm>
          <a:prstGeom prst="rect">
            <a:avLst/>
          </a:prstGeom>
          <a:noFill/>
        </p:spPr>
        <p:txBody>
          <a:bodyPr wrap="square" rtlCol="0">
            <a:noAutofit/>
          </a:bodyPr>
          <a:p>
            <a:pPr algn="ctr"/>
            <a:r>
              <a:rPr lang="en-US" altLang="zh-CN" sz="3600" b="1" kern="0">
                <a:solidFill>
                  <a:srgbClr val="0070C0"/>
                </a:solidFill>
                <a:latin typeface="+mj-lt"/>
                <a:ea typeface="+mj-ea"/>
                <a:cs typeface="+mj-cs"/>
                <a:sym typeface="+mn-ea"/>
              </a:rPr>
              <a:t>04</a:t>
            </a:r>
            <a:r>
              <a:rPr lang="zh-CN" altLang="en-US" sz="3600" b="1" kern="0">
                <a:solidFill>
                  <a:srgbClr val="0070C0"/>
                </a:solidFill>
                <a:latin typeface="+mj-lt"/>
                <a:ea typeface="+mj-ea"/>
                <a:cs typeface="+mj-cs"/>
                <a:sym typeface="+mn-ea"/>
              </a:rPr>
              <a:t>老年人眼疾病防控</a:t>
            </a:r>
            <a:endParaRPr lang="zh-CN" altLang="en-US" sz="3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1"/>
          <p:cNvSpPr>
            <a:spLocks noGrp="1"/>
          </p:cNvSpPr>
          <p:nvPr>
            <p:ph type="title"/>
          </p:nvPr>
        </p:nvSpPr>
        <p:spPr/>
        <p:txBody>
          <a:bodyPr anchor="ctr" anchorCtr="0"/>
          <a:p>
            <a:r>
              <a:rPr lang="en-US" altLang="zh-CN" sz="2400">
                <a:solidFill>
                  <a:srgbClr val="0070C0"/>
                </a:solidFill>
              </a:rPr>
              <a:t>2</a:t>
            </a:r>
            <a:r>
              <a:rPr lang="zh-CN" altLang="en-US" sz="2400">
                <a:solidFill>
                  <a:srgbClr val="0070C0"/>
                </a:solidFill>
              </a:rPr>
              <a:t>、老年人眼保健日常要点</a:t>
            </a:r>
            <a:endParaRPr lang="zh-CN" altLang="en-US" sz="2400">
              <a:solidFill>
                <a:srgbClr val="0070C0"/>
              </a:solidFill>
            </a:endParaRPr>
          </a:p>
        </p:txBody>
      </p:sp>
      <p:sp>
        <p:nvSpPr>
          <p:cNvPr id="13314" name="内容占位符 2"/>
          <p:cNvSpPr>
            <a:spLocks noGrp="1"/>
          </p:cNvSpPr>
          <p:nvPr>
            <p:ph idx="1"/>
          </p:nvPr>
        </p:nvSpPr>
        <p:spPr/>
        <p:txBody>
          <a:bodyPr anchor="t" anchorCtr="0"/>
          <a:p>
            <a:pPr>
              <a:lnSpc>
                <a:spcPct val="150000"/>
              </a:lnSpc>
            </a:pPr>
            <a:r>
              <a:rPr lang="en-US" altLang="zh-CN" sz="2000"/>
              <a:t>       </a:t>
            </a:r>
            <a:r>
              <a:rPr lang="zh-CN" altLang="en-US" sz="2000"/>
              <a:t>通过保证每日户外活动、遵循科学用眼原则、定期检查视力以及保持营养均衡等综合措施，可有效防控干眼症等常见眼病，降低白内障、青光眼等致盲眼病发生风险。</a:t>
            </a:r>
            <a:endParaRPr lang="zh-CN" altLang="en-US"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Rectangle 2"/>
          <p:cNvSpPr>
            <a:spLocks noGrp="1"/>
          </p:cNvSpPr>
          <p:nvPr>
            <p:ph type="ctrTitle"/>
          </p:nvPr>
        </p:nvSpPr>
        <p:spPr>
          <a:xfrm>
            <a:off x="231140" y="1184275"/>
            <a:ext cx="8227060" cy="3197860"/>
          </a:xfrm>
        </p:spPr>
        <p:txBody>
          <a:bodyPr vert="horz" wrap="square" lIns="91440" tIns="45720" rIns="91440" bIns="45720" anchor="ctr" anchorCtr="0"/>
          <a:p>
            <a:pPr algn="l" eaLnBrk="1" hangingPunct="1">
              <a:buClrTx/>
              <a:buSzTx/>
              <a:buFontTx/>
            </a:pPr>
            <a:br>
              <a:rPr lang="zh-CN" altLang="en-US" sz="3200" dirty="0">
                <a:latin typeface="+mj-lt"/>
                <a:ea typeface="+mj-ea"/>
                <a:cs typeface="+mj-cs"/>
              </a:rPr>
            </a:br>
            <a:br>
              <a:rPr lang="zh-CN" altLang="en-US" sz="3200" dirty="0">
                <a:latin typeface="+mj-lt"/>
                <a:ea typeface="+mj-ea"/>
                <a:cs typeface="+mj-cs"/>
              </a:rPr>
            </a:br>
            <a:r>
              <a:rPr lang="en-US" altLang="zh-CN" sz="3200" dirty="0">
                <a:latin typeface="+mj-lt"/>
                <a:ea typeface="+mj-ea"/>
                <a:cs typeface="+mj-cs"/>
              </a:rPr>
              <a:t>   </a:t>
            </a:r>
            <a:br>
              <a:rPr lang="en-US" altLang="zh-CN" sz="3200" dirty="0">
                <a:latin typeface="+mj-lt"/>
                <a:ea typeface="+mj-ea"/>
                <a:cs typeface="+mj-cs"/>
              </a:rPr>
            </a:br>
            <a:br>
              <a:rPr lang="en-US" altLang="zh-CN" sz="3200" dirty="0">
                <a:latin typeface="+mj-lt"/>
                <a:ea typeface="+mj-ea"/>
                <a:cs typeface="+mj-cs"/>
              </a:rPr>
            </a:br>
            <a:r>
              <a:rPr lang="en-US" altLang="zh-CN" sz="3200" dirty="0">
                <a:latin typeface="+mj-lt"/>
                <a:ea typeface="+mj-ea"/>
                <a:cs typeface="+mj-cs"/>
              </a:rPr>
              <a:t>    </a:t>
            </a:r>
            <a:r>
              <a:rPr lang="zh-CN" altLang="en-US" sz="2000" b="0" dirty="0">
                <a:latin typeface="+mj-lt"/>
                <a:ea typeface="+mj-ea"/>
                <a:cs typeface="+mj-cs"/>
              </a:rPr>
              <a:t>关注普遍眼健康，全年龄全阶段科学护眼，筑牢用眼习惯，早防早治守护清晰视界，远离眼病困扰！</a:t>
            </a:r>
            <a:br>
              <a:rPr lang="zh-CN" altLang="en-US" sz="2000" b="0" dirty="0">
                <a:latin typeface="+mj-lt"/>
                <a:ea typeface="+mj-ea"/>
                <a:cs typeface="+mj-cs"/>
              </a:rPr>
            </a:br>
            <a:br>
              <a:rPr lang="zh-CN" altLang="en-US" sz="3200" dirty="0">
                <a:latin typeface="+mj-lt"/>
                <a:ea typeface="+mj-ea"/>
                <a:cs typeface="+mj-cs"/>
              </a:rPr>
            </a:br>
            <a:br>
              <a:rPr lang="zh-CN" altLang="en-US" sz="3200" dirty="0">
                <a:latin typeface="+mj-lt"/>
                <a:ea typeface="+mj-ea"/>
                <a:cs typeface="+mj-cs"/>
              </a:rPr>
            </a:br>
            <a:br>
              <a:rPr lang="zh-CN" altLang="en-US" sz="3200" dirty="0">
                <a:latin typeface="+mj-lt"/>
                <a:ea typeface="+mj-ea"/>
                <a:cs typeface="+mj-cs"/>
              </a:rPr>
            </a:br>
            <a:br>
              <a:rPr lang="zh-CN" altLang="en-US" sz="3200" dirty="0">
                <a:latin typeface="+mj-lt"/>
                <a:ea typeface="+mj-ea"/>
                <a:cs typeface="+mj-cs"/>
              </a:rPr>
            </a:br>
            <a:endParaRPr lang="zh-CN" altLang="en-US" sz="3200" dirty="0">
              <a:latin typeface="+mj-lt"/>
              <a:ea typeface="+mj-ea"/>
              <a:cs typeface="+mj-cs"/>
            </a:endParaRPr>
          </a:p>
        </p:txBody>
      </p:sp>
      <p:sp>
        <p:nvSpPr>
          <p:cNvPr id="2" name="文本框 1"/>
          <p:cNvSpPr txBox="1"/>
          <p:nvPr/>
        </p:nvSpPr>
        <p:spPr>
          <a:xfrm>
            <a:off x="1233170" y="908685"/>
            <a:ext cx="7225030" cy="779780"/>
          </a:xfrm>
          <a:prstGeom prst="rect">
            <a:avLst/>
          </a:prstGeom>
          <a:noFill/>
        </p:spPr>
        <p:txBody>
          <a:bodyPr wrap="square" rtlCol="0">
            <a:noAutofit/>
          </a:bodyPr>
          <a:p>
            <a:pPr algn="ctr"/>
            <a:r>
              <a:rPr lang="zh-CN" altLang="en-US" sz="3200" b="1" dirty="0">
                <a:solidFill>
                  <a:srgbClr val="0070C0"/>
                </a:solidFill>
                <a:latin typeface="+mj-lt"/>
                <a:ea typeface="+mj-ea"/>
                <a:cs typeface="+mj-cs"/>
                <a:sym typeface="+mn-ea"/>
              </a:rPr>
              <a:t>关注普遍眼健康，守护清晰视界</a:t>
            </a:r>
            <a:endParaRPr lang="zh-CN" altLang="en-US" sz="3200" b="1" dirty="0">
              <a:solidFill>
                <a:srgbClr val="0070C0"/>
              </a:solidFill>
              <a:latin typeface="+mj-lt"/>
              <a:ea typeface="+mj-ea"/>
              <a:cs typeface="+mj-cs"/>
              <a:sym typeface="+mn-ea"/>
            </a:endParaRPr>
          </a:p>
        </p:txBody>
      </p:sp>
      <p:sp>
        <p:nvSpPr>
          <p:cNvPr id="4" name="文本框 3"/>
          <p:cNvSpPr txBox="1"/>
          <p:nvPr/>
        </p:nvSpPr>
        <p:spPr>
          <a:xfrm>
            <a:off x="5292090" y="5013325"/>
            <a:ext cx="2863850" cy="460375"/>
          </a:xfrm>
          <a:prstGeom prst="rect">
            <a:avLst/>
          </a:prstGeom>
          <a:noFill/>
        </p:spPr>
        <p:txBody>
          <a:bodyPr wrap="square" rtlCol="0" anchor="t">
            <a:spAutoFit/>
          </a:bodyPr>
          <a:p>
            <a:r>
              <a:rPr lang="zh-CN" altLang="en-US" sz="2400" dirty="0">
                <a:latin typeface="+mj-lt"/>
                <a:ea typeface="+mj-ea"/>
                <a:cs typeface="+mj-cs"/>
                <a:sym typeface="+mn-ea"/>
              </a:rPr>
              <a:t>谢谢观看！</a:t>
            </a:r>
            <a:endParaRPr lang="zh-CN" altLang="en-US" sz="2400" dirty="0">
              <a:latin typeface="+mj-lt"/>
              <a:ea typeface="+mj-ea"/>
              <a:cs typeface="+mj-cs"/>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olidFill>
                  <a:srgbClr val="0070C0"/>
                </a:solidFill>
              </a:rPr>
              <a:t>目</a:t>
            </a:r>
            <a:r>
              <a:rPr lang="en-US" altLang="zh-CN">
                <a:solidFill>
                  <a:srgbClr val="0070C0"/>
                </a:solidFill>
              </a:rPr>
              <a:t>         </a:t>
            </a:r>
            <a:r>
              <a:rPr lang="zh-CN" altLang="en-US">
                <a:solidFill>
                  <a:srgbClr val="0070C0"/>
                </a:solidFill>
              </a:rPr>
              <a:t>录</a:t>
            </a:r>
            <a:endParaRPr lang="zh-CN" altLang="en-US">
              <a:solidFill>
                <a:srgbClr val="0070C0"/>
              </a:solidFill>
            </a:endParaRPr>
          </a:p>
        </p:txBody>
      </p:sp>
      <p:sp>
        <p:nvSpPr>
          <p:cNvPr id="3" name="内容占位符 2"/>
          <p:cNvSpPr>
            <a:spLocks noGrp="1"/>
          </p:cNvSpPr>
          <p:nvPr>
            <p:ph idx="1"/>
          </p:nvPr>
        </p:nvSpPr>
        <p:spPr>
          <a:xfrm>
            <a:off x="47625" y="1537335"/>
            <a:ext cx="9114155" cy="5410200"/>
          </a:xfrm>
        </p:spPr>
        <p:txBody>
          <a:bodyPr/>
          <a:p>
            <a:pPr marL="0" indent="0" algn="l">
              <a:lnSpc>
                <a:spcPct val="150000"/>
              </a:lnSpc>
              <a:buNone/>
            </a:pPr>
            <a:r>
              <a:rPr lang="en-US" altLang="zh-CN" dirty="0">
                <a:solidFill>
                  <a:srgbClr val="0070C0"/>
                </a:solidFill>
                <a:sym typeface="+mn-ea"/>
              </a:rPr>
              <a:t>    </a:t>
            </a:r>
            <a:r>
              <a:rPr lang="en-US" altLang="zh-CN">
                <a:solidFill>
                  <a:srgbClr val="0070C0"/>
                </a:solidFill>
                <a:sym typeface="+mn-ea"/>
              </a:rPr>
              <a:t>            </a:t>
            </a:r>
            <a:r>
              <a:rPr lang="en-US" altLang="zh-CN" dirty="0">
                <a:solidFill>
                  <a:srgbClr val="0070C0"/>
                </a:solidFill>
                <a:sym typeface="+mn-ea"/>
              </a:rPr>
              <a:t>                         </a:t>
            </a:r>
            <a:endParaRPr lang="zh-CN" altLang="en-US" sz="2000" dirty="0">
              <a:solidFill>
                <a:srgbClr val="0070C0"/>
              </a:solidFill>
              <a:sym typeface="+mn-ea"/>
            </a:endParaRPr>
          </a:p>
          <a:p>
            <a:pPr marL="0" indent="0">
              <a:lnSpc>
                <a:spcPct val="150000"/>
              </a:lnSpc>
              <a:buNone/>
            </a:pPr>
            <a:r>
              <a:rPr lang="en-US" altLang="zh-CN" sz="2000" dirty="0">
                <a:solidFill>
                  <a:srgbClr val="0070C0"/>
                </a:solidFill>
                <a:sym typeface="+mn-ea"/>
              </a:rPr>
              <a:t>                                                                                                                        </a:t>
            </a:r>
            <a:endParaRPr lang="zh-CN" altLang="en-US"/>
          </a:p>
        </p:txBody>
      </p:sp>
      <p:sp>
        <p:nvSpPr>
          <p:cNvPr id="4" name="文本框 3"/>
          <p:cNvSpPr txBox="1"/>
          <p:nvPr/>
        </p:nvSpPr>
        <p:spPr>
          <a:xfrm>
            <a:off x="-36195" y="2996565"/>
            <a:ext cx="4626610" cy="2778125"/>
          </a:xfrm>
          <a:prstGeom prst="rect">
            <a:avLst/>
          </a:prstGeom>
          <a:noFill/>
        </p:spPr>
        <p:txBody>
          <a:bodyPr wrap="square" rtlCol="0">
            <a:noAutofit/>
          </a:bodyPr>
          <a:p>
            <a:pPr marL="0" indent="0">
              <a:lnSpc>
                <a:spcPct val="150000"/>
              </a:lnSpc>
              <a:buNone/>
            </a:pPr>
            <a:r>
              <a:rPr lang="en-US" altLang="zh-CN">
                <a:solidFill>
                  <a:srgbClr val="0070C0"/>
                </a:solidFill>
                <a:sym typeface="+mn-ea"/>
              </a:rPr>
              <a:t> </a:t>
            </a:r>
            <a:r>
              <a:rPr lang="en-US" altLang="zh-CN" sz="3000" b="1">
                <a:solidFill>
                  <a:srgbClr val="0070C0"/>
                </a:solidFill>
                <a:uFillTx/>
                <a:sym typeface="+mn-ea"/>
              </a:rPr>
              <a:t>02</a:t>
            </a:r>
            <a:r>
              <a:rPr lang="zh-CN" altLang="en-US" sz="3000" b="1">
                <a:solidFill>
                  <a:srgbClr val="0070C0"/>
                </a:solidFill>
                <a:uFillTx/>
                <a:sym typeface="+mn-ea"/>
              </a:rPr>
              <a:t>青少年儿童近视防控</a:t>
            </a:r>
            <a:endParaRPr lang="zh-CN" altLang="en-US" sz="3000" b="1">
              <a:solidFill>
                <a:srgbClr val="0070C0"/>
              </a:solidFill>
              <a:uFillTx/>
              <a:sym typeface="+mn-ea"/>
            </a:endParaRPr>
          </a:p>
          <a:p>
            <a:pPr marL="0" indent="0">
              <a:lnSpc>
                <a:spcPct val="150000"/>
              </a:lnSpc>
              <a:buNone/>
            </a:pPr>
            <a:r>
              <a:rPr lang="en-US" altLang="zh-CN" sz="2000" b="1" dirty="0">
                <a:solidFill>
                  <a:srgbClr val="0070C0"/>
                </a:solidFill>
                <a:sym typeface="+mn-ea"/>
              </a:rPr>
              <a:t> 01</a:t>
            </a:r>
            <a:r>
              <a:rPr lang="zh-CN" altLang="en-US" sz="2000" b="1" dirty="0">
                <a:solidFill>
                  <a:srgbClr val="0070C0"/>
                </a:solidFill>
                <a:sym typeface="+mn-ea"/>
              </a:rPr>
              <a:t>青少年儿童近视的遗传因素解析</a:t>
            </a:r>
            <a:br>
              <a:rPr lang="zh-CN" altLang="en-US" sz="2000" b="1" dirty="0">
                <a:solidFill>
                  <a:srgbClr val="0070C0"/>
                </a:solidFill>
                <a:sym typeface="+mn-ea"/>
              </a:rPr>
            </a:br>
            <a:r>
              <a:rPr lang="en-US" altLang="zh-CN" sz="2000" b="1" dirty="0">
                <a:solidFill>
                  <a:srgbClr val="0070C0"/>
                </a:solidFill>
                <a:sym typeface="+mn-ea"/>
              </a:rPr>
              <a:t> 02</a:t>
            </a:r>
            <a:r>
              <a:rPr lang="zh-CN" altLang="en-US" sz="2000" b="1" dirty="0">
                <a:solidFill>
                  <a:srgbClr val="0070C0"/>
                </a:solidFill>
                <a:sym typeface="+mn-ea"/>
              </a:rPr>
              <a:t>近视的遗传特性与后天防控要点</a:t>
            </a:r>
            <a:endParaRPr lang="zh-CN" altLang="en-US" sz="2000" b="1" dirty="0">
              <a:solidFill>
                <a:srgbClr val="0070C0"/>
              </a:solidFill>
            </a:endParaRPr>
          </a:p>
          <a:p>
            <a:pPr marL="0" indent="0">
              <a:lnSpc>
                <a:spcPct val="150000"/>
              </a:lnSpc>
              <a:buNone/>
            </a:pPr>
            <a:r>
              <a:rPr lang="en-US" altLang="zh-CN" sz="2000" b="1">
                <a:solidFill>
                  <a:srgbClr val="0070C0"/>
                </a:solidFill>
              </a:rPr>
              <a:t> </a:t>
            </a:r>
            <a:r>
              <a:rPr lang="zh-CN" altLang="en-US" sz="2000" b="1">
                <a:solidFill>
                  <a:srgbClr val="0070C0"/>
                </a:solidFill>
              </a:rPr>
              <a:t>03青少年预防近视方法</a:t>
            </a:r>
            <a:br>
              <a:rPr lang="zh-CN" altLang="en-US" sz="2000" b="1">
                <a:solidFill>
                  <a:srgbClr val="0070C0"/>
                </a:solidFill>
              </a:rPr>
            </a:br>
            <a:r>
              <a:rPr lang="en-US" altLang="zh-CN" sz="2000" b="1">
                <a:solidFill>
                  <a:srgbClr val="0070C0"/>
                </a:solidFill>
              </a:rPr>
              <a:t> </a:t>
            </a:r>
            <a:r>
              <a:rPr lang="en-US" altLang="zh-CN" sz="2000" b="1" dirty="0">
                <a:solidFill>
                  <a:srgbClr val="0070C0"/>
                </a:solidFill>
                <a:sym typeface="+mn-ea"/>
              </a:rPr>
              <a:t>04</a:t>
            </a:r>
            <a:r>
              <a:rPr lang="zh-CN" altLang="en-US" sz="2000" b="1" dirty="0">
                <a:solidFill>
                  <a:srgbClr val="0070C0"/>
                </a:solidFill>
                <a:sym typeface="+mn-ea"/>
              </a:rPr>
              <a:t>青少年眼部按摩护眼法</a:t>
            </a:r>
            <a:endParaRPr lang="zh-CN" altLang="en-US" sz="2000" b="1" dirty="0">
              <a:solidFill>
                <a:srgbClr val="0070C0"/>
              </a:solidFill>
            </a:endParaRPr>
          </a:p>
          <a:p>
            <a:pPr marL="0" indent="0">
              <a:lnSpc>
                <a:spcPct val="150000"/>
              </a:lnSpc>
              <a:buNone/>
            </a:pPr>
            <a:endParaRPr lang="zh-CN" altLang="en-US" sz="2000" b="1">
              <a:solidFill>
                <a:srgbClr val="0070C0"/>
              </a:solidFill>
            </a:endParaRPr>
          </a:p>
        </p:txBody>
      </p:sp>
      <p:sp>
        <p:nvSpPr>
          <p:cNvPr id="5" name="文本框 4"/>
          <p:cNvSpPr txBox="1"/>
          <p:nvPr/>
        </p:nvSpPr>
        <p:spPr>
          <a:xfrm>
            <a:off x="4787900" y="3213100"/>
            <a:ext cx="4392295" cy="1783715"/>
          </a:xfrm>
          <a:prstGeom prst="rect">
            <a:avLst/>
          </a:prstGeom>
          <a:noFill/>
        </p:spPr>
        <p:txBody>
          <a:bodyPr wrap="square" rtlCol="0">
            <a:spAutoFit/>
          </a:bodyPr>
          <a:p>
            <a:r>
              <a:rPr lang="en-US" altLang="zh-CN" sz="3000" b="1" dirty="0">
                <a:solidFill>
                  <a:srgbClr val="0070C0"/>
                </a:solidFill>
                <a:uFillTx/>
                <a:sym typeface="+mn-ea"/>
              </a:rPr>
              <a:t>04</a:t>
            </a:r>
            <a:r>
              <a:rPr lang="zh-CN" altLang="en-US" sz="3000" b="1" dirty="0">
                <a:solidFill>
                  <a:srgbClr val="0070C0"/>
                </a:solidFill>
                <a:uFillTx/>
                <a:sym typeface="+mn-ea"/>
              </a:rPr>
              <a:t>老年人眼疾病防控</a:t>
            </a:r>
            <a:endParaRPr lang="zh-CN" altLang="en-US" sz="3200" b="1" dirty="0">
              <a:solidFill>
                <a:srgbClr val="0070C0"/>
              </a:solidFill>
              <a:sym typeface="+mn-ea"/>
            </a:endParaRPr>
          </a:p>
          <a:p>
            <a:pPr>
              <a:lnSpc>
                <a:spcPct val="150000"/>
              </a:lnSpc>
            </a:pPr>
            <a:r>
              <a:rPr lang="en-US" altLang="zh-CN" sz="2000">
                <a:solidFill>
                  <a:srgbClr val="0070C0"/>
                </a:solidFill>
                <a:sym typeface="+mn-ea"/>
              </a:rPr>
              <a:t>0</a:t>
            </a:r>
            <a:r>
              <a:rPr lang="en-US" altLang="zh-CN" sz="2000" b="1">
                <a:solidFill>
                  <a:srgbClr val="0070C0"/>
                </a:solidFill>
                <a:sym typeface="+mn-ea"/>
              </a:rPr>
              <a:t>1</a:t>
            </a:r>
            <a:r>
              <a:rPr lang="zh-CN" altLang="en-US" sz="2000" b="1">
                <a:solidFill>
                  <a:srgbClr val="0070C0"/>
                </a:solidFill>
                <a:sym typeface="+mn-ea"/>
              </a:rPr>
              <a:t>老年人眼睛会有哪些眼疾</a:t>
            </a:r>
            <a:endParaRPr lang="zh-CN" altLang="en-US" sz="2000" b="1">
              <a:solidFill>
                <a:srgbClr val="0070C0"/>
              </a:solidFill>
              <a:sym typeface="+mn-ea"/>
            </a:endParaRPr>
          </a:p>
          <a:p>
            <a:pPr>
              <a:lnSpc>
                <a:spcPct val="150000"/>
              </a:lnSpc>
            </a:pPr>
            <a:r>
              <a:rPr lang="en-US" altLang="zh-CN" sz="2000" b="1">
                <a:solidFill>
                  <a:srgbClr val="0070C0"/>
                </a:solidFill>
                <a:sym typeface="+mn-ea"/>
              </a:rPr>
              <a:t>02</a:t>
            </a:r>
            <a:r>
              <a:rPr lang="zh-CN" altLang="en-US" sz="2000" b="1">
                <a:solidFill>
                  <a:srgbClr val="0070C0"/>
                </a:solidFill>
                <a:sym typeface="+mn-ea"/>
              </a:rPr>
              <a:t>、老年人眼保健日常要点</a:t>
            </a:r>
            <a:endParaRPr lang="zh-CN" altLang="en-US" sz="2000" b="1">
              <a:solidFill>
                <a:srgbClr val="0070C0"/>
              </a:solidFill>
            </a:endParaRPr>
          </a:p>
          <a:p>
            <a:endParaRPr lang="zh-CN" altLang="en-US" sz="2000" b="1"/>
          </a:p>
        </p:txBody>
      </p:sp>
      <p:sp>
        <p:nvSpPr>
          <p:cNvPr id="8" name="文本框 7"/>
          <p:cNvSpPr txBox="1"/>
          <p:nvPr/>
        </p:nvSpPr>
        <p:spPr>
          <a:xfrm>
            <a:off x="4355465" y="1957705"/>
            <a:ext cx="4370070" cy="822960"/>
          </a:xfrm>
          <a:prstGeom prst="rect">
            <a:avLst/>
          </a:prstGeom>
          <a:noFill/>
        </p:spPr>
        <p:txBody>
          <a:bodyPr wrap="square" rtlCol="0">
            <a:noAutofit/>
          </a:bodyPr>
          <a:p>
            <a:r>
              <a:rPr lang="en-US" altLang="zh-CN" sz="3000" b="1" dirty="0">
                <a:solidFill>
                  <a:srgbClr val="0070C0"/>
                </a:solidFill>
                <a:uFillTx/>
                <a:sym typeface="+mn-ea"/>
              </a:rPr>
              <a:t>    03</a:t>
            </a:r>
            <a:r>
              <a:rPr lang="zh-CN" altLang="en-US" sz="3000" b="1" dirty="0">
                <a:solidFill>
                  <a:srgbClr val="0070C0"/>
                </a:solidFill>
                <a:uFillTx/>
                <a:sym typeface="+mn-ea"/>
              </a:rPr>
              <a:t>成年人眼疾病防控</a:t>
            </a:r>
            <a:r>
              <a:rPr lang="en-US" altLang="zh-CN" sz="3000" dirty="0">
                <a:solidFill>
                  <a:srgbClr val="0070C0"/>
                </a:solidFill>
                <a:uFillTx/>
                <a:sym typeface="+mn-ea"/>
              </a:rPr>
              <a:t> </a:t>
            </a:r>
            <a:endParaRPr lang="en-US" altLang="zh-CN" sz="3000" dirty="0">
              <a:solidFill>
                <a:srgbClr val="0070C0"/>
              </a:solidFill>
              <a:uFillTx/>
              <a:sym typeface="+mn-ea"/>
            </a:endParaRPr>
          </a:p>
        </p:txBody>
      </p:sp>
      <p:sp>
        <p:nvSpPr>
          <p:cNvPr id="9" name="文本框 8"/>
          <p:cNvSpPr txBox="1"/>
          <p:nvPr/>
        </p:nvSpPr>
        <p:spPr>
          <a:xfrm>
            <a:off x="35560" y="1772920"/>
            <a:ext cx="3973830" cy="652145"/>
          </a:xfrm>
          <a:prstGeom prst="rect">
            <a:avLst/>
          </a:prstGeom>
          <a:noFill/>
        </p:spPr>
        <p:txBody>
          <a:bodyPr wrap="square" rtlCol="0">
            <a:noAutofit/>
          </a:bodyPr>
          <a:p>
            <a:pPr>
              <a:lnSpc>
                <a:spcPct val="150000"/>
              </a:lnSpc>
            </a:pPr>
            <a:r>
              <a:rPr lang="en-US" altLang="zh-CN" sz="3000" b="1">
                <a:solidFill>
                  <a:srgbClr val="0070C0"/>
                </a:solidFill>
                <a:uFillTx/>
                <a:sym typeface="+mn-ea"/>
              </a:rPr>
              <a:t>01</a:t>
            </a:r>
            <a:r>
              <a:rPr lang="zh-CN" altLang="en-US" sz="3000" b="1">
                <a:solidFill>
                  <a:srgbClr val="0070C0"/>
                </a:solidFill>
                <a:uFillTx/>
                <a:sym typeface="+mn-ea"/>
              </a:rPr>
              <a:t>眼健康科普工作</a:t>
            </a:r>
            <a:endParaRPr lang="zh-CN" altLang="en-US" sz="3000" b="1">
              <a:solidFill>
                <a:srgbClr val="0070C0"/>
              </a:solidFill>
              <a:uFillTx/>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标题 1"/>
          <p:cNvSpPr>
            <a:spLocks noGrp="1"/>
          </p:cNvSpPr>
          <p:nvPr>
            <p:ph type="title"/>
          </p:nvPr>
        </p:nvSpPr>
        <p:spPr>
          <a:xfrm>
            <a:off x="467360" y="836613"/>
            <a:ext cx="8229600" cy="1143000"/>
          </a:xfrm>
        </p:spPr>
        <p:txBody>
          <a:bodyPr anchor="ctr" anchorCtr="0"/>
          <a:p>
            <a:r>
              <a:rPr lang="en-US" altLang="zh-CN">
                <a:solidFill>
                  <a:srgbClr val="0070C0"/>
                </a:solidFill>
              </a:rPr>
              <a:t>01</a:t>
            </a:r>
            <a:r>
              <a:rPr lang="zh-CN" altLang="en-US">
                <a:solidFill>
                  <a:srgbClr val="0070C0"/>
                </a:solidFill>
              </a:rPr>
              <a:t>眼健康科普工作</a:t>
            </a:r>
            <a:endParaRPr lang="zh-CN" altLang="en-US">
              <a:solidFill>
                <a:srgbClr val="0070C0"/>
              </a:solidFill>
            </a:endParaRPr>
          </a:p>
        </p:txBody>
      </p:sp>
      <p:sp>
        <p:nvSpPr>
          <p:cNvPr id="5122" name="内容占位符 2"/>
          <p:cNvSpPr>
            <a:spLocks noGrp="1"/>
          </p:cNvSpPr>
          <p:nvPr>
            <p:ph idx="1"/>
          </p:nvPr>
        </p:nvSpPr>
        <p:spPr>
          <a:xfrm>
            <a:off x="395605" y="2205355"/>
            <a:ext cx="8229600" cy="4525963"/>
          </a:xfrm>
        </p:spPr>
        <p:txBody>
          <a:bodyPr anchor="t" anchorCtr="0"/>
          <a:p>
            <a:pPr marL="0" indent="0">
              <a:buNone/>
            </a:pPr>
            <a:endParaRPr lang="en-US" altLang="zh-CN" sz="2000"/>
          </a:p>
          <a:p>
            <a:r>
              <a:rPr lang="en-US" altLang="zh-CN" sz="2000"/>
              <a:t>  </a:t>
            </a:r>
            <a:r>
              <a:rPr lang="zh-CN" altLang="en-US" sz="2000"/>
              <a:t>着重关注全人群眼健康，尤其聚焦青少年</a:t>
            </a:r>
            <a:r>
              <a:rPr lang="zh-CN" altLang="en-US" sz="2000">
                <a:sym typeface="+mn-ea"/>
              </a:rPr>
              <a:t>儿童成年人、</a:t>
            </a:r>
            <a:r>
              <a:rPr lang="zh-CN" altLang="en-US" sz="2000"/>
              <a:t>老年人三大重点人群；聚焦近视等屈光不正，白内、眼底病、青光眼、角膜瘕等重点眼病，针对不同人群特点强化精准关注与分级干预，全面筑牢全生命周期眼健康防线。</a:t>
            </a:r>
            <a:endParaRPr lang="zh-CN" altLang="en-US"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Rectangle 2"/>
          <p:cNvSpPr>
            <a:spLocks noGrp="1"/>
          </p:cNvSpPr>
          <p:nvPr>
            <p:ph type="title"/>
          </p:nvPr>
        </p:nvSpPr>
        <p:spPr>
          <a:xfrm>
            <a:off x="1403985" y="1625600"/>
            <a:ext cx="6383655" cy="714375"/>
          </a:xfrm>
        </p:spPr>
        <p:txBody>
          <a:bodyPr vert="horz" wrap="square" lIns="91440" tIns="45720" rIns="91440" bIns="45720" anchor="ctr" anchorCtr="0"/>
          <a:p>
            <a:pPr eaLnBrk="1" hangingPunct="1"/>
            <a:r>
              <a:rPr lang="en-US" altLang="zh-CN" sz="2400" dirty="0">
                <a:solidFill>
                  <a:srgbClr val="0070C0"/>
                </a:solidFill>
              </a:rPr>
              <a:t>1</a:t>
            </a:r>
            <a:r>
              <a:rPr lang="zh-CN" altLang="en-US" sz="2400" dirty="0">
                <a:solidFill>
                  <a:srgbClr val="0070C0"/>
                </a:solidFill>
              </a:rPr>
              <a:t>、青少年儿童近视的遗传因素解析</a:t>
            </a:r>
            <a:endParaRPr lang="zh-CN" altLang="en-US" sz="2400" dirty="0">
              <a:solidFill>
                <a:srgbClr val="0070C0"/>
              </a:solidFill>
            </a:endParaRPr>
          </a:p>
        </p:txBody>
      </p:sp>
      <p:sp>
        <p:nvSpPr>
          <p:cNvPr id="6146" name="Rectangle 3"/>
          <p:cNvSpPr>
            <a:spLocks noGrp="1"/>
          </p:cNvSpPr>
          <p:nvPr>
            <p:ph idx="1"/>
          </p:nvPr>
        </p:nvSpPr>
        <p:spPr>
          <a:xfrm>
            <a:off x="457200" y="2132965"/>
            <a:ext cx="8229600" cy="4525963"/>
          </a:xfrm>
        </p:spPr>
        <p:txBody>
          <a:bodyPr vert="horz" wrap="square" lIns="91440" tIns="45720" rIns="91440" bIns="45720" anchor="t" anchorCtr="0"/>
          <a:p>
            <a:pPr eaLnBrk="1" hangingPunct="1">
              <a:lnSpc>
                <a:spcPct val="150000"/>
              </a:lnSpc>
            </a:pPr>
            <a:r>
              <a:rPr lang="zh-CN" altLang="en-US" sz="2000" dirty="0"/>
              <a:t>近视属于一种遗传性眼病。对于大多数不超过</a:t>
            </a:r>
            <a:r>
              <a:rPr lang="en-US" altLang="zh-CN" sz="2000" dirty="0"/>
              <a:t>6</a:t>
            </a:r>
            <a:r>
              <a:rPr lang="zh-CN" altLang="en-US" sz="2000" dirty="0"/>
              <a:t>．</a:t>
            </a:r>
            <a:r>
              <a:rPr lang="en-US" altLang="zh-CN" sz="2000" dirty="0"/>
              <a:t>00</a:t>
            </a:r>
            <a:r>
              <a:rPr lang="zh-CN" altLang="en-US" sz="2000" dirty="0"/>
              <a:t>度的青少年低、中度近视（单纯性近视）而言，其发病为多因子遗传模式，</a:t>
            </a:r>
            <a:r>
              <a:rPr lang="en-US" altLang="zh-CN" sz="2000" dirty="0"/>
              <a:t>60</a:t>
            </a:r>
            <a:r>
              <a:rPr lang="zh-CN" altLang="en-US" sz="2000" dirty="0"/>
              <a:t>％由遗传因素所决定，</a:t>
            </a:r>
            <a:r>
              <a:rPr lang="en-US" altLang="zh-CN" sz="2000" dirty="0"/>
              <a:t>40</a:t>
            </a:r>
            <a:r>
              <a:rPr lang="zh-CN" altLang="en-US" sz="2000" dirty="0"/>
              <a:t>％受后天性环境因素影响；而超过</a:t>
            </a:r>
            <a:r>
              <a:rPr lang="en-US" altLang="zh-CN" sz="2000" dirty="0"/>
              <a:t>6</a:t>
            </a:r>
            <a:r>
              <a:rPr lang="zh-CN" altLang="en-US" sz="2000" dirty="0"/>
              <a:t>．</a:t>
            </a:r>
            <a:r>
              <a:rPr lang="en-US" altLang="zh-CN" sz="2000" dirty="0"/>
              <a:t>00 </a:t>
            </a:r>
            <a:r>
              <a:rPr lang="zh-CN" altLang="en-US" sz="2000" dirty="0"/>
              <a:t>度的高度近视，视为</a:t>
            </a:r>
            <a:r>
              <a:rPr lang="zh-CN" altLang="en-US" sz="2000" dirty="0">
                <a:sym typeface="+mn-ea"/>
              </a:rPr>
              <a:t>染色体隐性遗传，</a:t>
            </a:r>
            <a:r>
              <a:rPr lang="zh-CN" altLang="en-US" sz="2000" dirty="0"/>
              <a:t>遗传因素的影响占比更高，</a:t>
            </a:r>
            <a:r>
              <a:rPr lang="zh-CN" altLang="en-US" sz="2000" dirty="0">
                <a:sym typeface="+mn-ea"/>
              </a:rPr>
              <a:t>病理性高度近视的遗传关联性更为显著，</a:t>
            </a:r>
            <a:r>
              <a:rPr lang="zh-CN" altLang="en-US" sz="2000" dirty="0">
                <a:sym typeface="+mn-ea"/>
              </a:rPr>
              <a:t>后天环境因素影响作用极小。目前，遗传因素无法干预，因此低、中度近视的预防需要重点关注后天环境因素；高度近视则需要侧重早发现、早干预！</a:t>
            </a:r>
            <a:endParaRPr lang="zh-CN" altLang="en-US" sz="2000" dirty="0"/>
          </a:p>
          <a:p>
            <a:pPr eaLnBrk="1" hangingPunct="1"/>
            <a:endParaRPr lang="zh-CN" altLang="en-US" sz="2000" dirty="0"/>
          </a:p>
          <a:p>
            <a:pPr eaLnBrk="1" hangingPunct="1"/>
            <a:endParaRPr lang="en-US" altLang="zh-CN" sz="2000" dirty="0"/>
          </a:p>
        </p:txBody>
      </p:sp>
      <p:sp>
        <p:nvSpPr>
          <p:cNvPr id="2" name="文本框 1"/>
          <p:cNvSpPr txBox="1"/>
          <p:nvPr/>
        </p:nvSpPr>
        <p:spPr>
          <a:xfrm>
            <a:off x="1331595" y="1052830"/>
            <a:ext cx="6202680" cy="645160"/>
          </a:xfrm>
          <a:prstGeom prst="rect">
            <a:avLst/>
          </a:prstGeom>
          <a:noFill/>
        </p:spPr>
        <p:txBody>
          <a:bodyPr wrap="square" rtlCol="0">
            <a:spAutoFit/>
          </a:bodyPr>
          <a:p>
            <a:pPr algn="ctr"/>
            <a:r>
              <a:rPr lang="en-US" altLang="zh-CN" sz="3600" b="1" kern="0" dirty="0">
                <a:solidFill>
                  <a:srgbClr val="0070C0"/>
                </a:solidFill>
                <a:latin typeface="+mj-lt"/>
                <a:ea typeface="+mj-ea"/>
                <a:cs typeface="+mj-cs"/>
              </a:rPr>
              <a:t>02</a:t>
            </a:r>
            <a:r>
              <a:rPr lang="zh-CN" altLang="en-US" sz="3600" b="1" kern="0" dirty="0">
                <a:solidFill>
                  <a:srgbClr val="0070C0"/>
                </a:solidFill>
                <a:latin typeface="+mj-lt"/>
                <a:ea typeface="+mj-ea"/>
                <a:cs typeface="+mj-cs"/>
              </a:rPr>
              <a:t>青少年儿童近视防控</a:t>
            </a:r>
            <a:endParaRPr lang="zh-CN" altLang="en-US" sz="3600" b="1" kern="0" dirty="0">
              <a:solidFill>
                <a:srgbClr val="0070C0"/>
              </a:solidFill>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Rectangle 2"/>
          <p:cNvSpPr>
            <a:spLocks noGrp="1"/>
          </p:cNvSpPr>
          <p:nvPr>
            <p:ph type="title"/>
          </p:nvPr>
        </p:nvSpPr>
        <p:spPr>
          <a:xfrm>
            <a:off x="539750" y="116523"/>
            <a:ext cx="8229600" cy="1143000"/>
          </a:xfrm>
        </p:spPr>
        <p:txBody>
          <a:bodyPr vert="horz" wrap="square" lIns="91440" tIns="45720" rIns="91440" bIns="45720" anchor="ctr" anchorCtr="0"/>
          <a:p>
            <a:pPr eaLnBrk="1" hangingPunct="1"/>
            <a:r>
              <a:rPr lang="en-US" altLang="zh-CN" sz="2400" dirty="0">
                <a:solidFill>
                  <a:srgbClr val="0070C0"/>
                </a:solidFill>
              </a:rPr>
              <a:t>2</a:t>
            </a:r>
            <a:r>
              <a:rPr lang="zh-CN" altLang="en-US" sz="2400" dirty="0">
                <a:solidFill>
                  <a:srgbClr val="0070C0"/>
                </a:solidFill>
              </a:rPr>
              <a:t>、近视的遗传特性与后天防控要点</a:t>
            </a:r>
            <a:endParaRPr lang="zh-CN" altLang="en-US" sz="2400" dirty="0">
              <a:solidFill>
                <a:srgbClr val="0070C0"/>
              </a:solidFill>
            </a:endParaRPr>
          </a:p>
        </p:txBody>
      </p:sp>
      <p:sp>
        <p:nvSpPr>
          <p:cNvPr id="7170" name="Rectangle 3"/>
          <p:cNvSpPr>
            <a:spLocks noGrp="1"/>
          </p:cNvSpPr>
          <p:nvPr>
            <p:ph idx="1"/>
          </p:nvPr>
        </p:nvSpPr>
        <p:spPr>
          <a:xfrm>
            <a:off x="125730" y="1125220"/>
            <a:ext cx="8880475" cy="6619875"/>
          </a:xfrm>
        </p:spPr>
        <p:txBody>
          <a:bodyPr vert="horz" wrap="square" lIns="91440" tIns="45720" rIns="91440" bIns="45720" anchor="t" anchorCtr="0"/>
          <a:p>
            <a:pPr eaLnBrk="1" hangingPunct="1"/>
            <a:endParaRPr lang="zh-CN" altLang="en-US" sz="1600" dirty="0"/>
          </a:p>
          <a:p>
            <a:pPr eaLnBrk="1" hangingPunct="1">
              <a:lnSpc>
                <a:spcPct val="150000"/>
              </a:lnSpc>
            </a:pPr>
            <a:r>
              <a:rPr lang="zh-CN" altLang="en-US" sz="1600" dirty="0"/>
              <a:t>       </a:t>
            </a:r>
            <a:r>
              <a:rPr lang="zh-CN" altLang="en-US" sz="1800" dirty="0"/>
              <a:t>近视是一种遗传性眼病。就大多数不超过6．00度的青少年低、中度近视或单纯性近视而言，属多因子遗传，也就是说，其发病60％由遗传因素所决定，40％取决于后天性环境因素。超过6．00度的高度近视则属染色体隐性遗传，其发生完全由遗传决定，后天环境因素影响作用极小。目前，遗传因素无法干预，因此低、中度近视的预防需要重点关注后天环境因素；高度近视则需要侧重早发现、早干预！</a:t>
            </a:r>
            <a:endParaRPr lang="zh-CN" altLang="en-US" sz="1800" dirty="0"/>
          </a:p>
          <a:p>
            <a:pPr eaLnBrk="1" hangingPunct="1"/>
            <a:endParaRPr lang="zh-CN" altLang="en-US" sz="1800" dirty="0"/>
          </a:p>
          <a:p>
            <a:pPr eaLnBrk="1" hangingPunct="1">
              <a:lnSpc>
                <a:spcPct val="150000"/>
              </a:lnSpc>
            </a:pPr>
            <a:r>
              <a:rPr lang="zh-CN" altLang="en-US" sz="1800" dirty="0"/>
              <a:t>       低、中度近视的发病中，环境因素是重要的诱因。主要包括长时间、近距离用眼和用眼卫生习惯不当两个方面。少年儿童的眼球尚未发育完善的少年儿童在长时间持续紧张的近距离用眼状态，或存在不良用眼习惯，</a:t>
            </a:r>
            <a:r>
              <a:rPr lang="zh-CN" altLang="en-US" sz="1800" dirty="0">
                <a:sym typeface="+mn-ea"/>
              </a:rPr>
              <a:t>例如，学生家庭作业负担过重，近距离用眼持续时间过长和长时间无节制地玩游戏机、看电视等，</a:t>
            </a:r>
            <a:r>
              <a:rPr lang="zh-CN" altLang="en-US" sz="1800" dirty="0"/>
              <a:t>均可能引发眼的屈光度异常、眼球前后径改变，进而诱发近视。防治青少年近视，核心要从改变后天的用眼环境着手，减轻学生的课外作业负担，是预防近视的重要措施之一。 </a:t>
            </a:r>
            <a:endParaRPr lang="zh-CN" altLang="en-US" sz="1800" dirty="0"/>
          </a:p>
          <a:p>
            <a:pPr eaLnBrk="1" hangingPunct="1"/>
            <a:endParaRPr lang="zh-CN" alt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Rectangle 2"/>
          <p:cNvSpPr>
            <a:spLocks noGrp="1"/>
          </p:cNvSpPr>
          <p:nvPr>
            <p:ph type="title"/>
          </p:nvPr>
        </p:nvSpPr>
        <p:spPr/>
        <p:txBody>
          <a:bodyPr vert="horz" wrap="square" lIns="91440" tIns="45720" rIns="91440" bIns="45720" anchor="ctr" anchorCtr="0"/>
          <a:p>
            <a:pPr eaLnBrk="1" hangingPunct="1"/>
            <a:r>
              <a:rPr lang="en-US" altLang="zh-CN" sz="2400" dirty="0">
                <a:solidFill>
                  <a:srgbClr val="0070C0"/>
                </a:solidFill>
              </a:rPr>
              <a:t>3</a:t>
            </a:r>
            <a:r>
              <a:rPr lang="zh-CN" altLang="en-US" sz="2400" dirty="0">
                <a:solidFill>
                  <a:srgbClr val="0070C0"/>
                </a:solidFill>
              </a:rPr>
              <a:t>、青少年预防近视的方法</a:t>
            </a:r>
            <a:br>
              <a:rPr lang="zh-CN" altLang="en-US" sz="2400" dirty="0">
                <a:solidFill>
                  <a:srgbClr val="0070C0"/>
                </a:solidFill>
              </a:rPr>
            </a:br>
            <a:endParaRPr lang="zh-CN" altLang="en-US" sz="2400" dirty="0">
              <a:solidFill>
                <a:srgbClr val="0070C0"/>
              </a:solidFill>
            </a:endParaRPr>
          </a:p>
        </p:txBody>
      </p:sp>
      <p:sp>
        <p:nvSpPr>
          <p:cNvPr id="8194" name="Rectangle 3"/>
          <p:cNvSpPr>
            <a:spLocks noGrp="1"/>
          </p:cNvSpPr>
          <p:nvPr>
            <p:ph idx="1"/>
          </p:nvPr>
        </p:nvSpPr>
        <p:spPr>
          <a:xfrm>
            <a:off x="467360" y="1165860"/>
            <a:ext cx="8416290" cy="5629910"/>
          </a:xfrm>
        </p:spPr>
        <p:txBody>
          <a:bodyPr vert="horz" wrap="square" lIns="91440" tIns="45720" rIns="91440" bIns="45720" anchor="t" anchorCtr="0">
            <a:spAutoFit/>
          </a:bodyPr>
          <a:p>
            <a:pPr eaLnBrk="1" hangingPunct="1">
              <a:lnSpc>
                <a:spcPct val="150000"/>
              </a:lnSpc>
            </a:pPr>
            <a:r>
              <a:rPr lang="en-US" altLang="zh-CN" sz="1800"/>
              <a:t>1、 提倡望远练习。儿童青少年眼球处于生长发育阶段，调节能力很强，每天可进行一定时间的望远训练。如清晨远望远处的建筑物或树木，夜晚辨认天空的星斗，日常休息时对远处某一目标进行辨认，认真紧靠望远训练，对预防近视眼的发生和发展是很有收益的。</a:t>
            </a:r>
            <a:endParaRPr lang="en-US" altLang="zh-CN" sz="1800"/>
          </a:p>
          <a:p>
            <a:pPr algn="l" eaLnBrk="1" hangingPunct="1">
              <a:lnSpc>
                <a:spcPct val="150000"/>
              </a:lnSpc>
              <a:buClrTx/>
              <a:buSzTx/>
              <a:buFontTx/>
            </a:pPr>
            <a:r>
              <a:rPr lang="en-US" altLang="zh-CN" sz="1800"/>
              <a:t>2、培养良好的卫生习惯，注重正确的读写姿势。牢记三个“一”：就是握笔的手离笔尖一寸（3．3厘米）、胸部离桌子一拳（6～7厘米），书本离眼一尺（33厘米），保持端正坐姿，不要在行走、坐车或躺卧时阅读，以减轻视力疲劳。</a:t>
            </a:r>
            <a:endParaRPr lang="en-US" altLang="zh-CN" sz="1800"/>
          </a:p>
          <a:p>
            <a:pPr algn="l" eaLnBrk="1" hangingPunct="1">
              <a:lnSpc>
                <a:spcPct val="150000"/>
              </a:lnSpc>
              <a:buClrTx/>
              <a:buSzTx/>
              <a:buFontTx/>
            </a:pPr>
            <a:r>
              <a:rPr lang="en-US" altLang="zh-CN" sz="1800"/>
              <a:t>3、读书写字时应坚持 " 二要 二不要 " 。 </a:t>
            </a:r>
            <a:endParaRPr lang="en-US" altLang="zh-CN" sz="1800"/>
          </a:p>
          <a:p>
            <a:pPr marL="0" indent="0" algn="l" eaLnBrk="1" hangingPunct="1">
              <a:lnSpc>
                <a:spcPct val="150000"/>
              </a:lnSpc>
              <a:buClrTx/>
              <a:buSzTx/>
              <a:buFontTx/>
              <a:buNone/>
            </a:pPr>
            <a:r>
              <a:rPr lang="en-US" altLang="zh-CN" sz="1800"/>
              <a:t>     " 二要 " 是：读书写字姿势要端正，眼与书本距离应为 30-35 厘米，连续读书一小时左右，及时休息片刻或向远处眺望；</a:t>
            </a:r>
            <a:endParaRPr lang="en-US" altLang="zh-CN" sz="1800"/>
          </a:p>
          <a:p>
            <a:pPr marL="0" indent="0" algn="l" eaLnBrk="1" hangingPunct="1">
              <a:lnSpc>
                <a:spcPct val="150000"/>
              </a:lnSpc>
              <a:buClrTx/>
              <a:buSzTx/>
              <a:buFontTx/>
              <a:buNone/>
            </a:pPr>
            <a:r>
              <a:rPr lang="en-US" altLang="zh-CN" sz="1800"/>
              <a:t>      " 二不要 " 是：不要在光昏暗和直射阳光下看书；不要边吃饭边、边走路、边躺卧或在晃动的车厢内看书。</a:t>
            </a:r>
            <a:endParaRPr lang="en-US" altLang="zh-CN" sz="1800"/>
          </a:p>
          <a:p>
            <a:pPr eaLnBrk="1" hangingPunct="1"/>
            <a:endParaRPr lang="zh-CN" alt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dirty="0">
              <a:solidFill>
                <a:srgbClr val="0070C0"/>
              </a:solidFill>
              <a:sym typeface="+mn-ea"/>
            </a:endParaRPr>
          </a:p>
        </p:txBody>
      </p:sp>
      <p:sp>
        <p:nvSpPr>
          <p:cNvPr id="3" name="内容占位符 2"/>
          <p:cNvSpPr>
            <a:spLocks noGrp="1"/>
          </p:cNvSpPr>
          <p:nvPr>
            <p:ph idx="1"/>
          </p:nvPr>
        </p:nvSpPr>
        <p:spPr/>
        <p:txBody>
          <a:bodyPr/>
          <a:p>
            <a:pPr eaLnBrk="1" hangingPunct="1">
              <a:lnSpc>
                <a:spcPct val="150000"/>
              </a:lnSpc>
            </a:pPr>
            <a:r>
              <a:rPr lang="en-US" altLang="zh-CN" sz="2000"/>
              <a:t>4</a:t>
            </a:r>
            <a:r>
              <a:rPr lang="zh-CN" altLang="en-US" sz="2000"/>
              <a:t>、做好日常护眼配合：</a:t>
            </a:r>
            <a:r>
              <a:rPr lang="zh-CN" altLang="en-US" sz="2000" dirty="0">
                <a:sym typeface="+mn-ea"/>
              </a:rPr>
              <a:t>认真作眼保健操，积极参加体育锻炼增强体质、预防全身性疾病；注重补充营养、多吃明目护眼的食物，限制糖类食物的摄入；保证充足的睡眠，都是有利于眼球的正常发育、保护视力的积极措施。</a:t>
            </a:r>
            <a:endParaRPr lang="zh-CN" altLang="en-US" sz="2000" dirty="0">
              <a:sym typeface="+mn-ea"/>
            </a:endParaRPr>
          </a:p>
          <a:p>
            <a:pPr eaLnBrk="1" hangingPunct="1">
              <a:lnSpc>
                <a:spcPct val="150000"/>
              </a:lnSpc>
            </a:pPr>
            <a:r>
              <a:rPr lang="en-US" altLang="zh-CN" sz="2000" dirty="0">
                <a:sym typeface="+mn-ea"/>
              </a:rPr>
              <a:t>5</a:t>
            </a:r>
            <a:r>
              <a:rPr lang="zh-CN" altLang="en-US" sz="2000" dirty="0">
                <a:sym typeface="+mn-ea"/>
              </a:rPr>
              <a:t>、选择优质的课本及读物，纸张要白净，字墨要浓黑，提升黑白的对比度，不宜阅读纸质发黄、印刷不清的书刊。</a:t>
            </a:r>
            <a:endParaRPr lang="zh-CN" altLang="en-US" sz="2000" dirty="0"/>
          </a:p>
          <a:p>
            <a:pPr eaLnBrk="1" hangingPunct="1">
              <a:lnSpc>
                <a:spcPct val="150000"/>
              </a:lnSpc>
            </a:pPr>
            <a:r>
              <a:rPr lang="en-US" altLang="zh-CN" sz="2000" dirty="0">
                <a:sym typeface="+mn-ea"/>
              </a:rPr>
              <a:t>6</a:t>
            </a:r>
            <a:r>
              <a:rPr lang="zh-CN" altLang="en-US" sz="2000" dirty="0">
                <a:sym typeface="+mn-ea"/>
              </a:rPr>
              <a:t>、定期检查视力，以便及早发现视力减退情况，及时采取干预治疗措施。</a:t>
            </a:r>
            <a:endParaRPr lang="zh-CN" altLang="en-US"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Rectangle 2"/>
          <p:cNvSpPr>
            <a:spLocks noGrp="1"/>
          </p:cNvSpPr>
          <p:nvPr>
            <p:ph idx="1"/>
          </p:nvPr>
        </p:nvSpPr>
        <p:spPr>
          <a:xfrm>
            <a:off x="539750" y="500063"/>
            <a:ext cx="8399463" cy="5646737"/>
          </a:xfrm>
        </p:spPr>
        <p:txBody>
          <a:bodyPr vert="horz" wrap="square" lIns="91440" tIns="45720" rIns="91440" bIns="45720" anchor="t" anchorCtr="0"/>
          <a:p>
            <a:pPr marL="0" indent="0" algn="ctr" eaLnBrk="1" hangingPunct="1">
              <a:buNone/>
            </a:pPr>
            <a:r>
              <a:rPr lang="en-US" altLang="zh-CN" sz="2400" b="1" dirty="0">
                <a:solidFill>
                  <a:srgbClr val="0070C0"/>
                </a:solidFill>
              </a:rPr>
              <a:t>4</a:t>
            </a:r>
            <a:r>
              <a:rPr lang="zh-CN" altLang="en-US" sz="2400" b="1" dirty="0">
                <a:solidFill>
                  <a:srgbClr val="0070C0"/>
                </a:solidFill>
              </a:rPr>
              <a:t>、青少年眼部按摩护眼法</a:t>
            </a:r>
            <a:endParaRPr lang="zh-CN" altLang="en-US" sz="2400" b="1" dirty="0">
              <a:solidFill>
                <a:srgbClr val="0070C0"/>
              </a:solidFill>
            </a:endParaRPr>
          </a:p>
          <a:p>
            <a:pPr eaLnBrk="1" hangingPunct="1"/>
            <a:r>
              <a:rPr lang="en-US" altLang="zh-CN" sz="2000" dirty="0"/>
              <a:t>1</a:t>
            </a:r>
            <a:r>
              <a:rPr lang="zh-CN" altLang="en-US" sz="2000" dirty="0"/>
              <a:t>、双手拇指由印堂经前额分推太阳穴</a:t>
            </a:r>
            <a:r>
              <a:rPr lang="en-US" altLang="zh-CN" sz="2000" dirty="0"/>
              <a:t>10</a:t>
            </a:r>
            <a:r>
              <a:rPr lang="zh-CN" altLang="en-US" sz="2000" dirty="0"/>
              <a:t>次。 </a:t>
            </a:r>
            <a:endParaRPr lang="zh-CN" altLang="en-US" sz="2000" dirty="0"/>
          </a:p>
          <a:p>
            <a:pPr eaLnBrk="1" hangingPunct="1">
              <a:lnSpc>
                <a:spcPct val="150000"/>
              </a:lnSpc>
            </a:pPr>
            <a:r>
              <a:rPr lang="en-US" altLang="zh-CN" sz="2000" dirty="0"/>
              <a:t>2</a:t>
            </a:r>
            <a:r>
              <a:rPr lang="zh-CN" altLang="en-US" sz="2000" dirty="0"/>
              <a:t>、多指轻贴眼眶，</a:t>
            </a:r>
            <a:r>
              <a:rPr lang="zh-CN" altLang="en-US" sz="2000" dirty="0">
                <a:sym typeface="+mn-ea"/>
              </a:rPr>
              <a:t>上下</a:t>
            </a:r>
            <a:r>
              <a:rPr lang="zh-CN" altLang="en-US" sz="2000" dirty="0"/>
              <a:t>滑揉眼眶，重复</a:t>
            </a:r>
            <a:r>
              <a:rPr lang="en-US" altLang="zh-CN" sz="2000" dirty="0"/>
              <a:t>10</a:t>
            </a:r>
            <a:r>
              <a:rPr lang="zh-CN" altLang="en-US" sz="2000" dirty="0"/>
              <a:t>次。</a:t>
            </a:r>
            <a:endParaRPr lang="zh-CN" altLang="en-US" sz="2000" dirty="0"/>
          </a:p>
          <a:p>
            <a:pPr eaLnBrk="1" hangingPunct="1">
              <a:lnSpc>
                <a:spcPct val="150000"/>
              </a:lnSpc>
            </a:pPr>
            <a:r>
              <a:rPr lang="en-US" altLang="zh-CN" sz="2000" dirty="0"/>
              <a:t>3</a:t>
            </a:r>
            <a:r>
              <a:rPr lang="zh-CN" altLang="en-US" sz="2000" dirty="0"/>
              <a:t>、食指、中指并拢，按顺、逆时针方向分别摩眼周各</a:t>
            </a:r>
            <a:r>
              <a:rPr lang="en-US" altLang="zh-CN" sz="2000" dirty="0"/>
              <a:t>10</a:t>
            </a:r>
            <a:r>
              <a:rPr lang="zh-CN" altLang="en-US" sz="2000" dirty="0"/>
              <a:t>次。</a:t>
            </a:r>
            <a:endParaRPr lang="zh-CN" altLang="en-US" sz="2000" dirty="0"/>
          </a:p>
          <a:p>
            <a:pPr eaLnBrk="1" hangingPunct="1">
              <a:lnSpc>
                <a:spcPct val="150000"/>
              </a:lnSpc>
            </a:pPr>
            <a:r>
              <a:rPr lang="en-US" altLang="zh-CN" sz="2000" dirty="0"/>
              <a:t>4</a:t>
            </a:r>
            <a:r>
              <a:rPr lang="zh-CN" altLang="en-US" sz="2000" dirty="0"/>
              <a:t>、食指、中指并拢，轻压眼球并小幅压颤，重复</a:t>
            </a:r>
            <a:r>
              <a:rPr lang="en-US" altLang="zh-CN" sz="2000" dirty="0"/>
              <a:t>10</a:t>
            </a:r>
            <a:r>
              <a:rPr lang="zh-CN" altLang="en-US" sz="2000" dirty="0"/>
              <a:t>次。</a:t>
            </a:r>
            <a:endParaRPr lang="zh-CN" altLang="en-US" sz="2000" dirty="0"/>
          </a:p>
          <a:p>
            <a:pPr eaLnBrk="1" hangingPunct="1">
              <a:lnSpc>
                <a:spcPct val="150000"/>
              </a:lnSpc>
            </a:pPr>
            <a:r>
              <a:rPr lang="en-US" altLang="zh-CN" sz="2000" dirty="0"/>
              <a:t>5</a:t>
            </a:r>
            <a:r>
              <a:rPr lang="zh-CN" altLang="en-US" sz="2000" dirty="0"/>
              <a:t>、双手食指轻揉两侧睛明穴，并以指尖轻轻按压此穴，重复</a:t>
            </a:r>
            <a:r>
              <a:rPr lang="en-US" altLang="zh-CN" sz="2000" dirty="0"/>
              <a:t>10</a:t>
            </a:r>
            <a:r>
              <a:rPr lang="zh-CN" altLang="en-US" sz="2000" dirty="0"/>
              <a:t>次。</a:t>
            </a:r>
            <a:endParaRPr lang="zh-CN" altLang="en-US" sz="2000" dirty="0"/>
          </a:p>
          <a:p>
            <a:pPr eaLnBrk="1" hangingPunct="1">
              <a:lnSpc>
                <a:spcPct val="150000"/>
              </a:lnSpc>
            </a:pPr>
            <a:r>
              <a:rPr lang="en-US" altLang="zh-CN" sz="2000" dirty="0"/>
              <a:t>6</a:t>
            </a:r>
            <a:r>
              <a:rPr lang="zh-CN" altLang="en-US" sz="2000" dirty="0"/>
              <a:t>、双手食指揉太阳穴，</a:t>
            </a:r>
            <a:r>
              <a:rPr lang="zh-CN" altLang="en-US" sz="2000" dirty="0">
                <a:sym typeface="+mn-ea"/>
              </a:rPr>
              <a:t>重复</a:t>
            </a:r>
            <a:r>
              <a:rPr lang="en-US" altLang="zh-CN" sz="2000" dirty="0"/>
              <a:t>10</a:t>
            </a:r>
            <a:r>
              <a:rPr lang="zh-CN" altLang="en-US" sz="2000" dirty="0"/>
              <a:t>次。</a:t>
            </a:r>
            <a:endParaRPr lang="zh-CN" altLang="en-US" sz="2000" dirty="0"/>
          </a:p>
          <a:p>
            <a:pPr eaLnBrk="1" hangingPunct="1">
              <a:lnSpc>
                <a:spcPct val="150000"/>
              </a:lnSpc>
            </a:pPr>
            <a:r>
              <a:rPr lang="en-US" altLang="zh-CN" sz="2000" dirty="0"/>
              <a:t>7</a:t>
            </a:r>
            <a:r>
              <a:rPr lang="zh-CN" altLang="en-US" sz="2000" dirty="0"/>
              <a:t>、双手食指按揉鱼腰、内睛明、健明、正光、承泣、太阳、攒竹及眼四周酸胀点各</a:t>
            </a:r>
            <a:r>
              <a:rPr lang="en-US" altLang="zh-CN" sz="2000" dirty="0"/>
              <a:t>10</a:t>
            </a:r>
            <a:r>
              <a:rPr lang="zh-CN" altLang="en-US" sz="2000" dirty="0"/>
              <a:t>次。</a:t>
            </a:r>
            <a:endParaRPr lang="zh-CN" altLang="en-US" sz="2000" dirty="0"/>
          </a:p>
          <a:p>
            <a:pPr eaLnBrk="1" hangingPunct="1">
              <a:lnSpc>
                <a:spcPct val="150000"/>
              </a:lnSpc>
            </a:pPr>
            <a:r>
              <a:rPr lang="en-US" altLang="zh-CN" sz="2000" dirty="0"/>
              <a:t>8</a:t>
            </a:r>
            <a:r>
              <a:rPr lang="zh-CN" altLang="en-US" sz="2000" dirty="0"/>
              <a:t>、双手拇指、食指对捏耳垂部，并向外下方轻扯，</a:t>
            </a:r>
            <a:r>
              <a:rPr lang="zh-CN" altLang="en-US" sz="2000" dirty="0">
                <a:sym typeface="+mn-ea"/>
              </a:rPr>
              <a:t>重复</a:t>
            </a:r>
            <a:r>
              <a:rPr lang="en-US" altLang="zh-CN" sz="2000" dirty="0"/>
              <a:t>10</a:t>
            </a:r>
            <a:r>
              <a:rPr lang="zh-CN" altLang="en-US" sz="2000" dirty="0"/>
              <a:t>次。</a:t>
            </a:r>
            <a:endParaRPr lang="zh-CN" altLang="en-US" sz="2000" dirty="0"/>
          </a:p>
          <a:p>
            <a:pPr eaLnBrk="1" hangingPunct="1">
              <a:lnSpc>
                <a:spcPct val="150000"/>
              </a:lnSpc>
            </a:pPr>
            <a:r>
              <a:rPr lang="zh-CN" altLang="en-US" sz="2000" dirty="0"/>
              <a:t>整套动作完成后，闭目</a:t>
            </a:r>
            <a:r>
              <a:rPr lang="en-US" altLang="zh-CN" sz="2000" dirty="0"/>
              <a:t>2</a:t>
            </a:r>
            <a:r>
              <a:rPr lang="zh-CN" altLang="en-US" sz="2000" dirty="0"/>
              <a:t>分钟，睁开眼睛，感觉眼部恬静，对假性近视的恢复有一定的帮助。</a:t>
            </a:r>
            <a:endParaRPr lang="zh-CN" altLang="en-US" sz="2000" dirty="0"/>
          </a:p>
          <a:p>
            <a:pPr eaLnBrk="1" hangingPunct="1">
              <a:lnSpc>
                <a:spcPct val="150000"/>
              </a:lnSpc>
            </a:pPr>
            <a:endParaRPr lang="zh-CN" altLang="en-US" sz="1600" dirty="0"/>
          </a:p>
          <a:p>
            <a:pPr eaLnBrk="1" hangingPunct="1"/>
            <a:endParaRPr lang="zh-CN" altLang="en-US" sz="1400" dirty="0"/>
          </a:p>
          <a:p>
            <a:pPr eaLnBrk="1" hangingPunct="1"/>
            <a:endParaRPr lang="zh-CN" alt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buClrTx/>
              <a:buSzTx/>
              <a:buFontTx/>
            </a:pPr>
            <a:r>
              <a:rPr lang="en-US" altLang="zh-CN">
                <a:solidFill>
                  <a:srgbClr val="0070C0"/>
                </a:solidFill>
              </a:rPr>
              <a:t>03</a:t>
            </a:r>
            <a:r>
              <a:rPr lang="zh-CN" altLang="en-US">
                <a:solidFill>
                  <a:srgbClr val="0070C0"/>
                </a:solidFill>
              </a:rPr>
              <a:t>成年人眼疾病防控</a:t>
            </a:r>
            <a:endParaRPr lang="zh-CN" altLang="en-US">
              <a:solidFill>
                <a:srgbClr val="0070C0"/>
              </a:solidFill>
            </a:endParaRPr>
          </a:p>
        </p:txBody>
      </p:sp>
      <p:sp>
        <p:nvSpPr>
          <p:cNvPr id="3" name="内容占位符 2"/>
          <p:cNvSpPr>
            <a:spLocks noGrp="1"/>
          </p:cNvSpPr>
          <p:nvPr>
            <p:ph idx="1"/>
          </p:nvPr>
        </p:nvSpPr>
        <p:spPr>
          <a:xfrm>
            <a:off x="203200" y="1600200"/>
            <a:ext cx="8483600" cy="4526280"/>
          </a:xfrm>
        </p:spPr>
        <p:txBody>
          <a:bodyPr/>
          <a:p>
            <a:r>
              <a:rPr lang="zh-CN" altLang="en-US" sz="2000"/>
              <a:t>成年人护眼核心：控疲劳、防干眼、防慢病、定期</a:t>
            </a:r>
            <a:r>
              <a:rPr lang="en-US" altLang="zh-CN" sz="2000"/>
              <a:t> </a:t>
            </a:r>
            <a:r>
              <a:rPr lang="zh-CN" altLang="en-US" sz="2000"/>
              <a:t>查、避伤害</a:t>
            </a:r>
            <a:endParaRPr lang="zh-CN" altLang="en-US" sz="2000"/>
          </a:p>
          <a:p>
            <a:r>
              <a:rPr lang="en-US" altLang="zh-CN" sz="2000"/>
              <a:t>1</a:t>
            </a:r>
            <a:r>
              <a:rPr lang="zh-CN" altLang="en-US" sz="2000"/>
              <a:t>、日常用眼：</a:t>
            </a:r>
            <a:endParaRPr lang="zh-CN" altLang="en-US" sz="2000"/>
          </a:p>
          <a:p>
            <a:r>
              <a:rPr lang="zh-CN" altLang="en-US" sz="2000"/>
              <a:t>远离视疲劳与干眼：控制用眼时长；多眨眼与热敷。</a:t>
            </a:r>
            <a:endParaRPr lang="zh-CN" altLang="en-US" sz="2000"/>
          </a:p>
          <a:p>
            <a:r>
              <a:rPr lang="en-US" altLang="zh-CN" sz="2000"/>
              <a:t>2</a:t>
            </a:r>
            <a:r>
              <a:rPr lang="zh-CN" altLang="en-US" sz="2000"/>
              <a:t>、饮食与作息</a:t>
            </a:r>
            <a:r>
              <a:rPr lang="en-US" altLang="zh-CN" sz="2000"/>
              <a:t>:</a:t>
            </a:r>
            <a:endParaRPr lang="en-US" altLang="zh-CN" sz="2000"/>
          </a:p>
          <a:p>
            <a:r>
              <a:rPr lang="zh-CN" altLang="en-US" sz="2000"/>
              <a:t>护眼营养素：叶黄素：菠菜、西兰花、蛋黄、护黄斑、防蓝光；</a:t>
            </a:r>
            <a:br>
              <a:rPr lang="zh-CN" altLang="en-US" sz="2000"/>
            </a:br>
            <a:r>
              <a:rPr lang="zh-CN" altLang="en-US" sz="2000"/>
              <a:t>控糖控脂：少吃高糖高油，降低视糖尿病视网膜病变、黄斑病变风险。</a:t>
            </a:r>
            <a:br>
              <a:rPr lang="zh-CN" altLang="en-US" sz="2000"/>
            </a:br>
            <a:r>
              <a:rPr lang="zh-CN" altLang="en-US" sz="2000"/>
              <a:t>保证充足睡眠：熬夜会加重干眼、眼压波动。</a:t>
            </a:r>
            <a:endParaRPr lang="zh-CN" altLang="en-US" sz="2000"/>
          </a:p>
          <a:p>
            <a:r>
              <a:rPr lang="en-US" altLang="zh-CN" sz="2000"/>
              <a:t>3</a:t>
            </a:r>
            <a:r>
              <a:rPr lang="zh-CN" altLang="en-US" sz="2000"/>
              <a:t>、慢病管理：防眼病</a:t>
            </a:r>
            <a:r>
              <a:rPr lang="en-US" altLang="zh-CN" sz="2000"/>
              <a:t>“</a:t>
            </a:r>
            <a:r>
              <a:rPr lang="zh-CN" altLang="en-US" sz="2000"/>
              <a:t>隐形杀手</a:t>
            </a:r>
            <a:r>
              <a:rPr lang="en-US" altLang="zh-CN" sz="2000"/>
              <a:t>”</a:t>
            </a:r>
            <a:endParaRPr lang="en-US" altLang="zh-CN" sz="2000"/>
          </a:p>
          <a:p>
            <a:r>
              <a:rPr lang="zh-CN" altLang="en-US" sz="2000"/>
              <a:t>糖尿病、高血压、青光眼高危，这些都是眼病</a:t>
            </a:r>
            <a:r>
              <a:rPr lang="en-US" altLang="zh-CN" sz="2000"/>
              <a:t>“</a:t>
            </a:r>
            <a:r>
              <a:rPr lang="zh-CN" altLang="en-US" sz="2000"/>
              <a:t>杀手</a:t>
            </a:r>
            <a:r>
              <a:rPr lang="en-US" altLang="zh-CN" sz="2000"/>
              <a:t>”</a:t>
            </a:r>
            <a:endParaRPr lang="en-US" altLang="zh-CN" sz="2000"/>
          </a:p>
          <a:p>
            <a:r>
              <a:rPr lang="en-US" altLang="zh-CN" sz="2000"/>
              <a:t>4</a:t>
            </a:r>
            <a:r>
              <a:rPr lang="zh-CN" altLang="en-US" sz="2000"/>
              <a:t>、眼部防护：避外伤与感染</a:t>
            </a:r>
            <a:endParaRPr lang="zh-CN" altLang="en-US" sz="2000"/>
          </a:p>
          <a:p>
            <a:r>
              <a:rPr lang="zh-CN" altLang="en-US" sz="2000"/>
              <a:t>紫外线防护、职业防护、卫生习惯、慎用眼药水（遵医嘱）</a:t>
            </a:r>
            <a:endParaRPr lang="zh-CN" altLang="en-US" sz="2000"/>
          </a:p>
          <a:p>
            <a:endParaRPr lang="zh-CN" altLang="en-US" sz="2000"/>
          </a:p>
        </p:txBody>
      </p:sp>
    </p:spTree>
  </p:cSld>
  <p:clrMapOvr>
    <a:masterClrMapping/>
  </p:clrMapOvr>
</p:sld>
</file>

<file path=ppt/theme/theme1.xml><?xml version="1.0" encoding="utf-8"?>
<a:theme xmlns:a="http://schemas.openxmlformats.org/drawingml/2006/main" name="设计模板">
  <a:themeElements>
    <a:clrScheme name="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设计模板">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2549</Words>
  <Application>WPS 演示</Application>
  <PresentationFormat>全屏显示(4:3)</PresentationFormat>
  <Paragraphs>106</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Arial</vt:lpstr>
      <vt:lpstr>宋体</vt:lpstr>
      <vt:lpstr>Wingdings</vt:lpstr>
      <vt:lpstr>微软雅黑</vt:lpstr>
      <vt:lpstr>Arial Unicode MS</vt:lpstr>
      <vt:lpstr>Calibri</vt:lpstr>
      <vt:lpstr>设计模板</vt:lpstr>
      <vt:lpstr>PowerPoint 演示文稿</vt:lpstr>
      <vt:lpstr>目         录</vt:lpstr>
      <vt:lpstr>01眼健康科普工作</vt:lpstr>
      <vt:lpstr>1、青少年儿童近视的遗传因素解析</vt:lpstr>
      <vt:lpstr>2、近视的遗传特性与后天防控要点</vt:lpstr>
      <vt:lpstr>3、青少年预防近视的方法 </vt:lpstr>
      <vt:lpstr>PowerPoint 演示文稿</vt:lpstr>
      <vt:lpstr>PowerPoint 演示文稿</vt:lpstr>
      <vt:lpstr>03成年人眼疾病防控</vt:lpstr>
      <vt:lpstr>1、老年人眼睛会有哪些眼疾</vt:lpstr>
      <vt:lpstr>2、老年人眼保健日常要点</vt:lpstr>
      <vt:lpstr>           关注普遍眼健康，全年龄全阶段科学护眼，筑牢用眼习惯，早防早治守护清晰视界，远离眼病困扰！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爱眼相关知识-如何预防近视</dc:title>
  <dc:creator/>
  <cp:lastModifiedBy>ALLLLLLLex</cp:lastModifiedBy>
  <cp:revision>170</cp:revision>
  <dcterms:created xsi:type="dcterms:W3CDTF">2009-05-20T13:30:00Z</dcterms:created>
  <dcterms:modified xsi:type="dcterms:W3CDTF">2026-03-05T08:09:16Z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2052-11.8.2.11718</vt:lpwstr>
  </property>
  <property fmtid="{D5CDD505-2E9C-101B-9397-08002B2CF9AE}" pid="3" name="ICV">
    <vt:lpwstr>D6E74D2F4D3541EFB061AE284A3E7726_12</vt:lpwstr>
  </property>
</Properties>
</file>