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32"/>
  </p:handoutMasterIdLst>
  <p:sldIdLst>
    <p:sldId id="791" r:id="rId3"/>
    <p:sldId id="793" r:id="rId4"/>
    <p:sldId id="742" r:id="rId5"/>
    <p:sldId id="753" r:id="rId6"/>
    <p:sldId id="754" r:id="rId8"/>
    <p:sldId id="755" r:id="rId9"/>
    <p:sldId id="741" r:id="rId10"/>
    <p:sldId id="745" r:id="rId11"/>
    <p:sldId id="746" r:id="rId12"/>
    <p:sldId id="757" r:id="rId13"/>
    <p:sldId id="744" r:id="rId14"/>
    <p:sldId id="795" r:id="rId15"/>
    <p:sldId id="749" r:id="rId16"/>
    <p:sldId id="747" r:id="rId17"/>
    <p:sldId id="748" r:id="rId18"/>
    <p:sldId id="758" r:id="rId19"/>
    <p:sldId id="796" r:id="rId20"/>
    <p:sldId id="759" r:id="rId21"/>
    <p:sldId id="772" r:id="rId22"/>
    <p:sldId id="798" r:id="rId23"/>
    <p:sldId id="797" r:id="rId24"/>
    <p:sldId id="799" r:id="rId25"/>
    <p:sldId id="800" r:id="rId26"/>
    <p:sldId id="802" r:id="rId27"/>
    <p:sldId id="803" r:id="rId28"/>
    <p:sldId id="804" r:id="rId29"/>
    <p:sldId id="790" r:id="rId30"/>
    <p:sldId id="770" r:id="rId31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z" initials="ngz" lastIdx="13" clrIdx="0"/>
  <p:cmAuthor id="2" name="bofu" initials="b" lastIdx="14" clrIdx="1"/>
  <p:cmAuthor id="3" name="Zhang, Wentao" initials="ZW" lastIdx="4" clrIdx="2"/>
  <p:cmAuthor id="0" name="侍旖旎" initials="侍旖旎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FDF731"/>
    <a:srgbClr val="B5B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65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accent2"/>
            </a:solidFill>
          </c:spPr>
          <c:explosion val="0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睡眠</c:v>
                </c:pt>
                <c:pt idx="1">
                  <c:v>清醒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19</c:v>
                </c:pt>
                <c:pt idx="1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列2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清醒</c:v>
                </c:pt>
                <c:pt idx="1">
                  <c:v>睡眠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</c:v>
                </c:pt>
                <c:pt idx="1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列2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睡眠</c:v>
                </c:pt>
                <c:pt idx="1">
                  <c:v>清醒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</c:v>
                </c:pt>
                <c:pt idx="1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bg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bg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bg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1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11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海豚和大雁潜水</a:t>
            </a:r>
            <a:r>
              <a:rPr lang="en-US" altLang="zh-CN"/>
              <a:t>/</a:t>
            </a:r>
            <a:r>
              <a:rPr lang="zh-CN" altLang="en-US"/>
              <a:t>飞翔时只用一般大脑</a:t>
            </a:r>
            <a:r>
              <a:rPr lang="zh-CN" altLang="en-US"/>
              <a:t>睡觉。为什么它们只用一半大脑睡觉？因为睡觉时快眼动</a:t>
            </a:r>
            <a:r>
              <a:rPr lang="zh-CN" altLang="en-US"/>
              <a:t>睡眠阶段肌肉完全松弛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非快眼动睡眠</a:t>
            </a:r>
            <a:r>
              <a:rPr lang="en-US" altLang="zh-CN"/>
              <a:t>——</a:t>
            </a:r>
            <a:r>
              <a:rPr lang="zh-CN" altLang="en-US"/>
              <a:t>淘汰和去除不必要的</a:t>
            </a:r>
            <a:r>
              <a:rPr lang="zh-CN" altLang="en-US"/>
              <a:t>神经连接</a:t>
            </a:r>
            <a:endParaRPr lang="zh-CN" altLang="en-US"/>
          </a:p>
          <a:p>
            <a:r>
              <a:rPr lang="zh-CN" altLang="en-US"/>
              <a:t>快眼动睡眠</a:t>
            </a:r>
            <a:r>
              <a:rPr lang="en-US" altLang="zh-CN"/>
              <a:t>——</a:t>
            </a:r>
            <a:r>
              <a:rPr lang="zh-CN" altLang="en-US"/>
              <a:t>加强需要的神经</a:t>
            </a:r>
            <a:r>
              <a:rPr lang="zh-CN" altLang="en-US"/>
              <a:t>连接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/>
              <a:t>钢琴家练习曲子睡前记不住，睡后就记得很轻松，</a:t>
            </a:r>
            <a:r>
              <a:rPr lang="en-US" altLang="zh-CN"/>
              <a:t>NBA</a:t>
            </a:r>
            <a:r>
              <a:rPr lang="zh-CN" altLang="en-US"/>
              <a:t>球星睡眠大于</a:t>
            </a:r>
            <a:r>
              <a:rPr lang="en-US" altLang="zh-CN"/>
              <a:t>8</a:t>
            </a:r>
            <a:r>
              <a:rPr lang="zh-CN" altLang="en-US"/>
              <a:t>小时，</a:t>
            </a:r>
            <a:r>
              <a:rPr lang="zh-CN" altLang="en-US"/>
              <a:t>得分增加</a:t>
            </a:r>
            <a:r>
              <a:rPr lang="en-US" altLang="zh-CN"/>
              <a:t>9%-29%</a:t>
            </a:r>
            <a:endParaRPr lang="en-US" altLang="zh-CN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交通部调查显示，</a:t>
            </a:r>
            <a:r>
              <a:rPr lang="en-US" altLang="zh-CN">
                <a:sym typeface="+mn-ea"/>
              </a:rPr>
              <a:t>37%</a:t>
            </a:r>
            <a:r>
              <a:rPr lang="zh-CN" altLang="en-US">
                <a:sym typeface="+mn-ea"/>
              </a:rPr>
              <a:t>的司机说曾经在方向盘后打盹或睡着了。因疲劳驾驶导致的交通事故大约是酒后驾车所致交通事故的</a:t>
            </a:r>
            <a:r>
              <a:rPr lang="en-US" altLang="zh-CN">
                <a:sym typeface="+mn-ea"/>
              </a:rPr>
              <a:t>1.5</a:t>
            </a:r>
            <a:r>
              <a:rPr lang="zh-CN" altLang="en-US">
                <a:sym typeface="+mn-ea"/>
              </a:rPr>
              <a:t>倍。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失眠症是最常见的睡眠障碍，也是疫情期间睡眠障碍的主要表现形式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"/>
          </p:nvPr>
        </p:nvSpPr>
        <p:spPr/>
        <p:txBody>
          <a:bodyPr/>
          <a:p>
            <a:fld id="{D2A48B96-639E-45A3-A0BA-2464DFDB1FAA}" type="datetime11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2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70" y="1122680"/>
            <a:ext cx="12189460" cy="1642110"/>
          </a:xfrm>
          <a:solidFill>
            <a:schemeClr val="accent1">
              <a:lumMod val="75000"/>
            </a:schemeClr>
          </a:solidFill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1905" y="3680460"/>
            <a:ext cx="12188825" cy="3138170"/>
            <a:chOff x="401" y="6921"/>
            <a:chExt cx="19195" cy="4942"/>
          </a:xfrm>
        </p:grpSpPr>
        <p:pic>
          <p:nvPicPr>
            <p:cNvPr id="22532" name="图片 1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1" y="6921"/>
              <a:ext cx="19195" cy="3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1422" y="10717"/>
              <a:ext cx="7890" cy="1146"/>
            </a:xfrm>
            <a:prstGeom prst="rect">
              <a:avLst/>
            </a:prstGeom>
          </p:spPr>
        </p:pic>
      </p:grp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 userDrawn="1"/>
        </p:nvCxnSpPr>
        <p:spPr>
          <a:xfrm>
            <a:off x="1136824" y="1643449"/>
            <a:ext cx="10676239" cy="0"/>
          </a:xfrm>
          <a:prstGeom prst="line">
            <a:avLst/>
          </a:prstGeom>
          <a:ln w="15875">
            <a:solidFill>
              <a:srgbClr val="7C88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136821" y="698511"/>
            <a:ext cx="10515600" cy="944941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E6AB4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</a:t>
            </a:r>
            <a:br>
              <a:rPr lang="en-US" altLang="zh-CN" dirty="0"/>
            </a:br>
            <a:r>
              <a:rPr lang="zh-CN" altLang="en-US" dirty="0"/>
              <a:t>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 userDrawn="1"/>
        </p:nvCxnSpPr>
        <p:spPr>
          <a:xfrm>
            <a:off x="1136824" y="1643449"/>
            <a:ext cx="10676239" cy="0"/>
          </a:xfrm>
          <a:prstGeom prst="line">
            <a:avLst/>
          </a:prstGeom>
          <a:ln w="15875">
            <a:solidFill>
              <a:srgbClr val="7C88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36821" y="1102508"/>
            <a:ext cx="10515600" cy="54094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E6AB4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 userDrawn="1"/>
        </p:nvCxnSpPr>
        <p:spPr>
          <a:xfrm>
            <a:off x="1136824" y="1643449"/>
            <a:ext cx="10676239" cy="0"/>
          </a:xfrm>
          <a:prstGeom prst="line">
            <a:avLst/>
          </a:prstGeom>
          <a:ln w="15875">
            <a:solidFill>
              <a:srgbClr val="7C88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36821" y="1102508"/>
            <a:ext cx="10515600" cy="54094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E6AB4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 userDrawn="1"/>
        </p:nvCxnSpPr>
        <p:spPr>
          <a:xfrm>
            <a:off x="1136824" y="1643449"/>
            <a:ext cx="10676239" cy="0"/>
          </a:xfrm>
          <a:prstGeom prst="line">
            <a:avLst/>
          </a:prstGeom>
          <a:ln w="15875">
            <a:solidFill>
              <a:srgbClr val="7C88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36821" y="1102508"/>
            <a:ext cx="10515600" cy="54094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E6AB4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 userDrawn="1"/>
        </p:nvCxnSpPr>
        <p:spPr>
          <a:xfrm>
            <a:off x="1136824" y="1643449"/>
            <a:ext cx="10676239" cy="0"/>
          </a:xfrm>
          <a:prstGeom prst="line">
            <a:avLst/>
          </a:prstGeom>
          <a:ln w="15875">
            <a:solidFill>
              <a:srgbClr val="7C88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36821" y="1102508"/>
            <a:ext cx="10515600" cy="540943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4E6AB4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标题 1"/>
          <p:cNvSpPr>
            <a:spLocks noGrp="1"/>
          </p:cNvSpPr>
          <p:nvPr userDrawn="1"/>
        </p:nvSpPr>
        <p:spPr>
          <a:xfrm>
            <a:off x="-2540" y="4445"/>
            <a:ext cx="607060" cy="685609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54495" y="6129020"/>
            <a:ext cx="5010150" cy="727710"/>
          </a:xfrm>
          <a:prstGeom prst="rect">
            <a:avLst/>
          </a:prstGeom>
        </p:spPr>
      </p:pic>
      <p:sp>
        <p:nvSpPr>
          <p:cNvPr id="14" name="内容占位符 13"/>
          <p:cNvSpPr>
            <a:spLocks noGrp="1"/>
          </p:cNvSpPr>
          <p:nvPr>
            <p:ph idx="1"/>
          </p:nvPr>
        </p:nvSpPr>
        <p:spPr>
          <a:xfrm>
            <a:off x="1007110" y="992505"/>
            <a:ext cx="10515600" cy="4879975"/>
          </a:xfrm>
        </p:spPr>
        <p:txBody>
          <a:bodyPr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540" y="365125"/>
            <a:ext cx="12185015" cy="581025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97305"/>
            <a:ext cx="10515600" cy="4879975"/>
          </a:xfrm>
        </p:spPr>
        <p:txBody>
          <a:bodyPr/>
          <a:lstStyle>
            <a:lvl1pPr eaLnBrk="1" fontAlgn="auto" latinLnBrk="0" hangingPunct="1">
              <a:lnSpc>
                <a:spcPct val="150000"/>
              </a:lnSpc>
              <a:defRPr/>
            </a:lvl1pPr>
            <a:lvl2pPr eaLnBrk="1" fontAlgn="auto" latinLnBrk="0" hangingPunct="1">
              <a:lnSpc>
                <a:spcPct val="150000"/>
              </a:lnSpc>
              <a:defRPr/>
            </a:lvl2pPr>
            <a:lvl3pPr eaLnBrk="1" fontAlgn="auto" latinLnBrk="0" hangingPunct="1">
              <a:lnSpc>
                <a:spcPct val="150000"/>
              </a:lnSpc>
              <a:defRPr/>
            </a:lvl3pPr>
            <a:lvl4pPr eaLnBrk="1" fontAlgn="auto" latinLnBrk="0" hangingPunct="1">
              <a:lnSpc>
                <a:spcPct val="150000"/>
              </a:lnSpc>
              <a:defRPr/>
            </a:lvl4pPr>
            <a:lvl5pPr eaLnBrk="1" fontAlgn="auto" latinLnBrk="0" hangingPunct="1">
              <a:lnSpc>
                <a:spcPct val="150000"/>
              </a:lnSpc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540" y="6356350"/>
            <a:ext cx="2743200" cy="365125"/>
          </a:xfrm>
        </p:spPr>
        <p:txBody>
          <a:bodyPr/>
          <a:lstStyle>
            <a:lvl1pPr>
              <a:defRPr sz="1800" b="1"/>
            </a:lvl1pPr>
          </a:lstStyle>
          <a:p>
            <a:fld id="{D997B5FA-0921-464F-AAE1-844C04324D75}" type="datetime1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54495" y="6129020"/>
            <a:ext cx="5010150" cy="72771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0095" cy="6857365"/>
          </a:xfrm>
          <a:prstGeom prst="rect">
            <a:avLst/>
          </a:prstGeom>
        </p:spPr>
      </p:pic>
      <p:sp>
        <p:nvSpPr>
          <p:cNvPr id="9" name="标题 8"/>
          <p:cNvSpPr>
            <a:spLocks noGrp="1"/>
          </p:cNvSpPr>
          <p:nvPr>
            <p:ph type="ctrTitle"/>
            <p:custDataLst>
              <p:tags r:id="rId4"/>
            </p:custDataLst>
          </p:nvPr>
        </p:nvSpPr>
        <p:spPr>
          <a:xfrm>
            <a:off x="6266180" y="1050290"/>
            <a:ext cx="5924550" cy="2306320"/>
          </a:xfrm>
          <a:solidFill>
            <a:schemeClr val="accent1">
              <a:lumMod val="75000"/>
            </a:schemeClr>
          </a:solidFill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1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1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6" Type="http://schemas.openxmlformats.org/officeDocument/2006/relationships/tags" Target="../tags/tag37.xml"/><Relationship Id="rId5" Type="http://schemas.openxmlformats.org/officeDocument/2006/relationships/image" Target="../media/image30.png"/><Relationship Id="rId4" Type="http://schemas.openxmlformats.org/officeDocument/2006/relationships/tags" Target="../tags/tag36.xml"/><Relationship Id="rId3" Type="http://schemas.openxmlformats.org/officeDocument/2006/relationships/image" Target="../media/image29.png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tags" Target="../tags/tag40.xml"/><Relationship Id="rId4" Type="http://schemas.openxmlformats.org/officeDocument/2006/relationships/image" Target="../media/image32.png"/><Relationship Id="rId3" Type="http://schemas.openxmlformats.org/officeDocument/2006/relationships/tags" Target="../tags/tag39.xml"/><Relationship Id="rId2" Type="http://schemas.openxmlformats.org/officeDocument/2006/relationships/image" Target="../media/image31.jpeg"/><Relationship Id="rId1" Type="http://schemas.openxmlformats.org/officeDocument/2006/relationships/tags" Target="../tags/tag3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6" Type="http://schemas.openxmlformats.org/officeDocument/2006/relationships/tags" Target="../tags/tag4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tags" Target="../tags/tag4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tags" Target="../tags/tag42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tags" Target="../tags/tag45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tags" Target="../tags/tag44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tags" Target="../tags/tag47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tags" Target="../tags/tag4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6" Type="http://schemas.openxmlformats.org/officeDocument/2006/relationships/tags" Target="../tags/tag4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tags" Target="../tags/tag48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tags" Target="../tags/tag50.xml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tags" Target="../tags/tag53.xml"/><Relationship Id="rId3" Type="http://schemas.openxmlformats.org/officeDocument/2006/relationships/image" Target="../media/image13.jpeg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.png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tags" Target="../tags/tag56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tags" Target="../tags/tag57.xml"/><Relationship Id="rId1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tags" Target="../tags/tag58.xml"/><Relationship Id="rId1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tags" Target="../tags/tag59.xml"/><Relationship Id="rId1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tags" Target="../tags/tag60.xml"/><Relationship Id="rId1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tags" Target="../tags/tag61.xml"/><Relationship Id="rId1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.png"/><Relationship Id="rId2" Type="http://schemas.openxmlformats.org/officeDocument/2006/relationships/tags" Target="../tags/tag62.xml"/><Relationship Id="rId1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tags" Target="../tags/tag6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image" Target="../media/image7.png"/><Relationship Id="rId7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7" Type="http://schemas.openxmlformats.org/officeDocument/2006/relationships/slideLayout" Target="../slideLayouts/slideLayout3.xml"/><Relationship Id="rId16" Type="http://schemas.openxmlformats.org/officeDocument/2006/relationships/image" Target="../media/image5.png"/><Relationship Id="rId15" Type="http://schemas.openxmlformats.org/officeDocument/2006/relationships/tags" Target="../tags/tag11.xml"/><Relationship Id="rId14" Type="http://schemas.openxmlformats.org/officeDocument/2006/relationships/image" Target="../media/image10.png"/><Relationship Id="rId13" Type="http://schemas.openxmlformats.org/officeDocument/2006/relationships/tags" Target="../tags/tag10.xml"/><Relationship Id="rId12" Type="http://schemas.openxmlformats.org/officeDocument/2006/relationships/image" Target="../media/image9.png"/><Relationship Id="rId11" Type="http://schemas.openxmlformats.org/officeDocument/2006/relationships/tags" Target="../tags/tag9.xml"/><Relationship Id="rId10" Type="http://schemas.openxmlformats.org/officeDocument/2006/relationships/image" Target="../media/image8.png"/><Relationship Id="rId1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6" Type="http://schemas.openxmlformats.org/officeDocument/2006/relationships/tags" Target="../tags/tag1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20.xml"/><Relationship Id="rId7" Type="http://schemas.openxmlformats.org/officeDocument/2006/relationships/image" Target="../media/image19.png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image" Target="../media/image18.png"/><Relationship Id="rId3" Type="http://schemas.openxmlformats.org/officeDocument/2006/relationships/tags" Target="../tags/tag17.xml"/><Relationship Id="rId2" Type="http://schemas.openxmlformats.org/officeDocument/2006/relationships/image" Target="../media/image17.png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16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tags" Target="../tags/tag23.xml"/><Relationship Id="rId4" Type="http://schemas.openxmlformats.org/officeDocument/2006/relationships/image" Target="../media/image21.png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tags" Target="../tags/tag26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tags" Target="../tags/tag31.xml"/><Relationship Id="rId7" Type="http://schemas.openxmlformats.org/officeDocument/2006/relationships/image" Target="../media/image26.png"/><Relationship Id="rId6" Type="http://schemas.openxmlformats.org/officeDocument/2006/relationships/tags" Target="../tags/tag30.xml"/><Relationship Id="rId5" Type="http://schemas.openxmlformats.org/officeDocument/2006/relationships/image" Target="../media/image25.png"/><Relationship Id="rId4" Type="http://schemas.openxmlformats.org/officeDocument/2006/relationships/tags" Target="../tags/tag29.xml"/><Relationship Id="rId3" Type="http://schemas.openxmlformats.org/officeDocument/2006/relationships/image" Target="../media/image24.png"/><Relationship Id="rId2" Type="http://schemas.openxmlformats.org/officeDocument/2006/relationships/tags" Target="../tags/tag28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3.xml"/><Relationship Id="rId13" Type="http://schemas.openxmlformats.org/officeDocument/2006/relationships/image" Target="../media/image5.png"/><Relationship Id="rId12" Type="http://schemas.openxmlformats.org/officeDocument/2006/relationships/tags" Target="../tags/tag33.xml"/><Relationship Id="rId11" Type="http://schemas.openxmlformats.org/officeDocument/2006/relationships/image" Target="../media/image28.png"/><Relationship Id="rId10" Type="http://schemas.openxmlformats.org/officeDocument/2006/relationships/tags" Target="../tags/tag32.xml"/><Relationship Id="rId1" Type="http://schemas.openxmlformats.org/officeDocument/2006/relationships/tags" Target="../tags/tag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70" y="716915"/>
            <a:ext cx="12189460" cy="2047875"/>
          </a:xfrm>
        </p:spPr>
        <p:txBody>
          <a:bodyPr>
            <a:normAutofit fontScale="90000"/>
          </a:bodyPr>
          <a:p>
            <a:pPr algn="ctr"/>
            <a:r>
              <a:rPr lang="zh-CN" altLang="en-US">
                <a:solidFill>
                  <a:schemeClr val="bg1"/>
                </a:solidFill>
              </a:rPr>
              <a:t>美好睡眠，获益一生</a:t>
            </a:r>
            <a:br>
              <a:rPr lang="zh-CN" altLang="en-US">
                <a:solidFill>
                  <a:schemeClr val="bg1"/>
                </a:solidFill>
              </a:rPr>
            </a:br>
            <a:r>
              <a:rPr lang="en-US" altLang="zh-CN">
                <a:solidFill>
                  <a:schemeClr val="bg1"/>
                </a:solidFill>
              </a:rPr>
              <a:t>                                              </a:t>
            </a:r>
            <a:r>
              <a:rPr lang="en-US" altLang="zh-CN" sz="3555">
                <a:solidFill>
                  <a:schemeClr val="bg1"/>
                </a:solidFill>
              </a:rPr>
              <a:t>——</a:t>
            </a:r>
            <a:r>
              <a:rPr lang="zh-CN" altLang="en-US" sz="3555">
                <a:solidFill>
                  <a:schemeClr val="bg1"/>
                </a:solidFill>
              </a:rPr>
              <a:t>良好睡眠习惯的养成</a:t>
            </a:r>
            <a:endParaRPr lang="zh-CN" altLang="en-US" sz="3555">
              <a:solidFill>
                <a:schemeClr val="bg1"/>
              </a:solidFill>
            </a:endParaRPr>
          </a:p>
        </p:txBody>
      </p:sp>
      <p:pic>
        <p:nvPicPr>
          <p:cNvPr id="5124" name="Picture 5" descr="院徽组合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993755" y="11684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-2540" y="365125"/>
            <a:ext cx="12185015" cy="948690"/>
          </a:xfrm>
        </p:spPr>
        <p:txBody>
          <a:bodyPr/>
          <a:p>
            <a:r>
              <a:rPr lang="zh-CN" altLang="en-US" sz="4000"/>
              <a:t>睡觉的时候我们在</a:t>
            </a:r>
            <a:r>
              <a:rPr lang="zh-CN" altLang="en-US" sz="4000"/>
              <a:t>干什么？</a:t>
            </a:r>
            <a:endParaRPr lang="zh-CN" altLang="en-US" sz="4000"/>
          </a:p>
        </p:txBody>
      </p:sp>
      <p:sp>
        <p:nvSpPr>
          <p:cNvPr id="7" name="文本框 6"/>
          <p:cNvSpPr txBox="1"/>
          <p:nvPr/>
        </p:nvSpPr>
        <p:spPr>
          <a:xfrm>
            <a:off x="5942330" y="1613535"/>
            <a:ext cx="28981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记忆和</a:t>
            </a:r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遗忘</a:t>
            </a:r>
            <a:endParaRPr lang="zh-CN" alt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14400" y="2541270"/>
            <a:ext cx="5181600" cy="34404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513320" y="2419350"/>
            <a:ext cx="2781300" cy="3562350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-2540" y="365125"/>
            <a:ext cx="12185015" cy="948690"/>
          </a:xfrm>
        </p:spPr>
        <p:txBody>
          <a:bodyPr/>
          <a:p>
            <a:r>
              <a:rPr lang="zh-CN" altLang="en-US" sz="4000"/>
              <a:t>睡觉的时候我们在</a:t>
            </a:r>
            <a:r>
              <a:rPr lang="zh-CN" altLang="en-US" sz="4000"/>
              <a:t>干什么？</a:t>
            </a:r>
            <a:endParaRPr lang="zh-CN" altLang="en-US" sz="4000"/>
          </a:p>
        </p:txBody>
      </p:sp>
      <p:sp>
        <p:nvSpPr>
          <p:cNvPr id="7" name="文本框 6"/>
          <p:cNvSpPr txBox="1"/>
          <p:nvPr/>
        </p:nvSpPr>
        <p:spPr>
          <a:xfrm>
            <a:off x="5868670" y="1762125"/>
            <a:ext cx="32543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发育、长高</a:t>
            </a:r>
            <a:endParaRPr lang="zh-CN" alt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3856" t="20220" r="12366" b="2608"/>
          <a:stretch>
            <a:fillRect/>
          </a:stretch>
        </p:blipFill>
        <p:spPr>
          <a:xfrm>
            <a:off x="602615" y="1613535"/>
            <a:ext cx="3669665" cy="50723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75985" y="2998470"/>
            <a:ext cx="5629275" cy="2921635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睡眠的功能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56417" t="39498" r="-472" b="22831"/>
          <a:stretch>
            <a:fillRect/>
          </a:stretch>
        </p:blipFill>
        <p:spPr>
          <a:xfrm>
            <a:off x="538480" y="946150"/>
            <a:ext cx="1771015" cy="1842770"/>
          </a:xfrm>
          <a:prstGeom prst="ellipse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19467" r="7732"/>
          <a:stretch>
            <a:fillRect/>
          </a:stretch>
        </p:blipFill>
        <p:spPr>
          <a:xfrm>
            <a:off x="9490710" y="1825625"/>
            <a:ext cx="2193290" cy="2009140"/>
          </a:xfrm>
          <a:prstGeom prst="ellipse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11987" r="17987"/>
          <a:stretch>
            <a:fillRect/>
          </a:stretch>
        </p:blipFill>
        <p:spPr>
          <a:xfrm>
            <a:off x="394335" y="2866390"/>
            <a:ext cx="1949450" cy="1854835"/>
          </a:xfrm>
          <a:prstGeom prst="ellipse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l="9639" t="-497" r="33446" b="497"/>
          <a:stretch>
            <a:fillRect/>
          </a:stretch>
        </p:blipFill>
        <p:spPr>
          <a:xfrm>
            <a:off x="9582785" y="3834765"/>
            <a:ext cx="2101850" cy="2028825"/>
          </a:xfrm>
          <a:prstGeom prst="ellipse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l="39063" t="10156" r="20833" b="31831"/>
          <a:stretch>
            <a:fillRect/>
          </a:stretch>
        </p:blipFill>
        <p:spPr>
          <a:xfrm>
            <a:off x="360045" y="4798060"/>
            <a:ext cx="2043430" cy="1967230"/>
          </a:xfrm>
          <a:prstGeom prst="ellipse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309495" y="1607820"/>
            <a:ext cx="3704590" cy="518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effectLst/>
              </a:rPr>
              <a:t>恢复体力，精力</a:t>
            </a:r>
            <a:endParaRPr lang="zh-CN" altLang="en-US" sz="2000" b="1">
              <a:solidFill>
                <a:schemeClr val="bg1"/>
              </a:solidFill>
              <a:effectLst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343785" y="3534410"/>
            <a:ext cx="3704590" cy="518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effectLst/>
              </a:rPr>
              <a:t>儿童身体成长和脑功能发育</a:t>
            </a:r>
            <a:endParaRPr lang="zh-CN" altLang="en-US" sz="2000" b="1">
              <a:solidFill>
                <a:schemeClr val="bg1"/>
              </a:solidFill>
              <a:effectLst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403475" y="5521960"/>
            <a:ext cx="3704590" cy="518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effectLst/>
              </a:rPr>
              <a:t>增强机体抵抗力，调节情绪</a:t>
            </a:r>
            <a:endParaRPr lang="zh-CN" altLang="en-US" sz="2000" b="1">
              <a:solidFill>
                <a:schemeClr val="bg1"/>
              </a:solidFill>
              <a:effectLst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786120" y="2571115"/>
            <a:ext cx="3704590" cy="518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effectLst/>
              </a:rPr>
              <a:t>保护大脑，提高记忆力</a:t>
            </a:r>
            <a:endParaRPr lang="zh-CN" altLang="en-US" sz="2000" b="1">
              <a:solidFill>
                <a:schemeClr val="bg1"/>
              </a:solidFill>
              <a:effectLst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878195" y="4528820"/>
            <a:ext cx="3704590" cy="5187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2000" b="1">
                <a:solidFill>
                  <a:schemeClr val="bg1"/>
                </a:solidFill>
                <a:effectLst/>
              </a:rPr>
              <a:t>延缓衰老，促进长寿</a:t>
            </a:r>
            <a:endParaRPr lang="zh-CN" altLang="en-US" sz="2000" b="1">
              <a:solidFill>
                <a:schemeClr val="bg1"/>
              </a:solidFill>
              <a:effectLst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288395" y="6345555"/>
            <a:ext cx="894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/>
              <a:t>17/37</a:t>
            </a:r>
            <a:endParaRPr lang="en-US" altLang="zh-CN"/>
          </a:p>
        </p:txBody>
      </p:sp>
      <p:pic>
        <p:nvPicPr>
          <p:cNvPr id="5124" name="Picture 5" descr="院徽组合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-2540" y="365125"/>
            <a:ext cx="12185015" cy="949325"/>
          </a:xfrm>
        </p:spPr>
        <p:txBody>
          <a:bodyPr/>
          <a:p>
            <a:r>
              <a:rPr lang="zh-CN" altLang="en-US" sz="4000"/>
              <a:t>不睡觉会</a:t>
            </a:r>
            <a:r>
              <a:rPr lang="zh-CN" altLang="en-US" sz="4000"/>
              <a:t>怎么样？</a:t>
            </a:r>
            <a:endParaRPr lang="zh-CN" altLang="en-US" sz="4000"/>
          </a:p>
        </p:txBody>
      </p:sp>
      <p:sp>
        <p:nvSpPr>
          <p:cNvPr id="2" name="文本框 1"/>
          <p:cNvSpPr txBox="1"/>
          <p:nvPr/>
        </p:nvSpPr>
        <p:spPr>
          <a:xfrm>
            <a:off x="1345565" y="1962785"/>
            <a:ext cx="40805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注意力</a:t>
            </a:r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不集中</a:t>
            </a:r>
            <a:endParaRPr lang="zh-CN" alt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45" y="3146425"/>
            <a:ext cx="4860290" cy="26797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299960" y="1962785"/>
            <a:ext cx="40805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情绪</a:t>
            </a:r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不稳</a:t>
            </a:r>
            <a:endParaRPr lang="zh-CN" alt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185" y="2900680"/>
            <a:ext cx="4159885" cy="3209290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-2540" y="365125"/>
            <a:ext cx="12185015" cy="936625"/>
          </a:xfrm>
        </p:spPr>
        <p:txBody>
          <a:bodyPr/>
          <a:p>
            <a:r>
              <a:rPr lang="zh-CN" altLang="en-US" sz="4000"/>
              <a:t>不睡觉会</a:t>
            </a:r>
            <a:r>
              <a:rPr lang="zh-CN" altLang="en-US" sz="4000"/>
              <a:t>怎么样？</a:t>
            </a:r>
            <a:endParaRPr lang="zh-CN" altLang="en-US" sz="4000"/>
          </a:p>
        </p:txBody>
      </p:sp>
      <p:sp>
        <p:nvSpPr>
          <p:cNvPr id="7" name="文本框 6"/>
          <p:cNvSpPr txBox="1"/>
          <p:nvPr/>
        </p:nvSpPr>
        <p:spPr>
          <a:xfrm>
            <a:off x="795020" y="1749425"/>
            <a:ext cx="40805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经常</a:t>
            </a:r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生病</a:t>
            </a:r>
            <a:endParaRPr lang="zh-CN" alt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20" y="2591435"/>
            <a:ext cx="2491105" cy="3915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730" y="2591435"/>
            <a:ext cx="5319395" cy="3498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86730" y="1749425"/>
            <a:ext cx="40805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甚至</a:t>
            </a:r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肿瘤</a:t>
            </a:r>
            <a:endParaRPr lang="zh-CN" alt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4" name="Picture 5" descr="院徽组合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-2540" y="365125"/>
            <a:ext cx="12185015" cy="848360"/>
          </a:xfrm>
        </p:spPr>
        <p:txBody>
          <a:bodyPr/>
          <a:p>
            <a:r>
              <a:rPr lang="zh-CN" altLang="en-US" sz="4000"/>
              <a:t>不睡觉会</a:t>
            </a:r>
            <a:r>
              <a:rPr lang="zh-CN" altLang="en-US" sz="4000"/>
              <a:t>怎么样？</a:t>
            </a:r>
            <a:endParaRPr lang="zh-CN" altLang="en-US" sz="4000"/>
          </a:p>
        </p:txBody>
      </p:sp>
      <p:sp>
        <p:nvSpPr>
          <p:cNvPr id="7" name="文本框 6"/>
          <p:cNvSpPr txBox="1"/>
          <p:nvPr/>
        </p:nvSpPr>
        <p:spPr>
          <a:xfrm>
            <a:off x="1883410" y="1903095"/>
            <a:ext cx="40805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工作</a:t>
            </a:r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能力下降</a:t>
            </a:r>
            <a:endParaRPr lang="zh-CN" alt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49994"/>
          <a:stretch>
            <a:fillRect/>
          </a:stretch>
        </p:blipFill>
        <p:spPr>
          <a:xfrm>
            <a:off x="7522845" y="3018155"/>
            <a:ext cx="3186430" cy="27444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995" y="2900045"/>
            <a:ext cx="3971925" cy="2981325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-2540" y="365125"/>
            <a:ext cx="12185015" cy="8737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/>
              <a:t>谁会影响我们</a:t>
            </a:r>
            <a:r>
              <a:rPr lang="zh-CN" altLang="en-US" sz="4000"/>
              <a:t>睡觉？</a:t>
            </a:r>
            <a:endParaRPr lang="zh-CN" altLang="en-US" sz="4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" y="1613535"/>
            <a:ext cx="3709670" cy="25190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0" y="1613535"/>
            <a:ext cx="3484245" cy="28962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400" y="4348480"/>
            <a:ext cx="3181350" cy="23158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995" y="3428365"/>
            <a:ext cx="3803650" cy="2797175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睡眠生理</a:t>
            </a:r>
            <a:endParaRPr lang="zh-CN" altLang="en-US"/>
          </a:p>
        </p:txBody>
      </p:sp>
      <p:sp>
        <p:nvSpPr>
          <p:cNvPr id="6" name="上箭头标注 5"/>
          <p:cNvSpPr/>
          <p:nvPr/>
        </p:nvSpPr>
        <p:spPr>
          <a:xfrm>
            <a:off x="5512435" y="3944620"/>
            <a:ext cx="4114800" cy="2065655"/>
          </a:xfrm>
          <a:prstGeom prst="up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  <a:gs pos="96000">
                <a:schemeClr val="accent1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C00000"/>
                </a:solidFill>
              </a:rPr>
              <a:t>生物因素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</a:rPr>
              <a:t>遗传多态性、睡眠结构的变化、</a:t>
            </a:r>
            <a:r>
              <a:rPr lang="en-US" altLang="zh-CN">
                <a:solidFill>
                  <a:schemeClr val="tx1"/>
                </a:solidFill>
              </a:rPr>
              <a:t>HPA</a:t>
            </a:r>
            <a:r>
              <a:rPr lang="zh-CN" altLang="en-US">
                <a:solidFill>
                  <a:schemeClr val="tx1"/>
                </a:solidFill>
              </a:rPr>
              <a:t>轴功能变化、中脑边缘系统功能失调等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右箭头标注 6"/>
          <p:cNvSpPr/>
          <p:nvPr/>
        </p:nvSpPr>
        <p:spPr>
          <a:xfrm>
            <a:off x="3195955" y="1500505"/>
            <a:ext cx="2990215" cy="2003425"/>
          </a:xfrm>
          <a:prstGeom prst="right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  <a:gs pos="96000">
                <a:schemeClr val="accent1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C00000"/>
                </a:solidFill>
              </a:rPr>
              <a:t>心理因素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</a:rPr>
              <a:t>焦虑、抑郁、错误的认知模式、执行功能障碍、情绪失控等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8" name="左箭头标注 7"/>
          <p:cNvSpPr/>
          <p:nvPr/>
        </p:nvSpPr>
        <p:spPr>
          <a:xfrm>
            <a:off x="8954135" y="1500505"/>
            <a:ext cx="3033395" cy="2004060"/>
          </a:xfrm>
          <a:prstGeom prst="left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  <a:gs pos="96000">
                <a:schemeClr val="accent1">
                  <a:lumMod val="7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rgbClr val="C00000"/>
                </a:solidFill>
              </a:rPr>
              <a:t>社会因素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>
                <a:solidFill>
                  <a:schemeClr val="tx1"/>
                </a:solidFill>
              </a:rPr>
              <a:t>日间功能障碍、社交退缩、紧张的家庭</a:t>
            </a:r>
            <a:r>
              <a:rPr lang="en-US" altLang="zh-CN">
                <a:solidFill>
                  <a:schemeClr val="tx1"/>
                </a:solidFill>
              </a:rPr>
              <a:t>/</a:t>
            </a:r>
            <a:r>
              <a:rPr lang="zh-CN" altLang="en-US">
                <a:solidFill>
                  <a:schemeClr val="tx1"/>
                </a:solidFill>
              </a:rPr>
              <a:t>社会环境、经济</a:t>
            </a:r>
            <a:r>
              <a:rPr lang="en-US" altLang="zh-CN">
                <a:solidFill>
                  <a:schemeClr val="tx1"/>
                </a:solidFill>
              </a:rPr>
              <a:t>/</a:t>
            </a:r>
            <a:r>
              <a:rPr lang="zh-CN" altLang="en-US">
                <a:solidFill>
                  <a:schemeClr val="tx1"/>
                </a:solidFill>
              </a:rPr>
              <a:t>工作压力等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3" name="内容占位符 12"/>
          <p:cNvPicPr>
            <a:picLocks noChangeAspect="1"/>
          </p:cNvPicPr>
          <p:nvPr>
            <p:ph idx="1"/>
          </p:nvPr>
        </p:nvPicPr>
        <p:blipFill>
          <a:blip r:embed="rId1"/>
          <a:srcRect l="19467" r="7732"/>
          <a:stretch>
            <a:fillRect/>
          </a:stretch>
        </p:blipFill>
        <p:spPr>
          <a:xfrm>
            <a:off x="6186170" y="1144270"/>
            <a:ext cx="2767965" cy="2716530"/>
          </a:xfrm>
          <a:prstGeom prst="ellipse">
            <a:avLst/>
          </a:prstGeom>
        </p:spPr>
      </p:pic>
      <p:sp>
        <p:nvSpPr>
          <p:cNvPr id="14" name="内容占位符 2"/>
          <p:cNvSpPr>
            <a:spLocks noGrp="1"/>
          </p:cNvSpPr>
          <p:nvPr/>
        </p:nvSpPr>
        <p:spPr>
          <a:xfrm>
            <a:off x="323215" y="1500505"/>
            <a:ext cx="2417445" cy="4510405"/>
          </a:xfrm>
          <a:prstGeom prst="rect">
            <a:avLst/>
          </a:prstGeom>
          <a:gradFill>
            <a:gsLst>
              <a:gs pos="3000">
                <a:srgbClr val="D6E6F5"/>
              </a:gs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buNone/>
            </a:pPr>
            <a:r>
              <a:rPr lang="zh-CN" altLang="en-US" b="1">
                <a:solidFill>
                  <a:schemeClr val="tx1"/>
                </a:solidFill>
              </a:rPr>
              <a:t>睡眠障碍</a:t>
            </a:r>
            <a:r>
              <a:rPr lang="zh-CN" altLang="en-US" b="1">
                <a:solidFill>
                  <a:schemeClr val="tx1"/>
                </a:solidFill>
              </a:rPr>
              <a:t>是</a:t>
            </a:r>
            <a:r>
              <a:rPr lang="zh-CN" altLang="en-US" b="1">
                <a:solidFill>
                  <a:srgbClr val="C00000"/>
                </a:solidFill>
              </a:rPr>
              <a:t>生物</a:t>
            </a:r>
            <a:r>
              <a:rPr lang="en-US" altLang="zh-CN" b="1">
                <a:solidFill>
                  <a:srgbClr val="C00000"/>
                </a:solidFill>
              </a:rPr>
              <a:t>-</a:t>
            </a:r>
            <a:r>
              <a:rPr lang="zh-CN" altLang="en-US" b="1">
                <a:solidFill>
                  <a:srgbClr val="C00000"/>
                </a:solidFill>
              </a:rPr>
              <a:t>心理</a:t>
            </a:r>
            <a:r>
              <a:rPr lang="en-US" altLang="zh-CN" b="1">
                <a:solidFill>
                  <a:srgbClr val="C00000"/>
                </a:solidFill>
              </a:rPr>
              <a:t>-</a:t>
            </a:r>
            <a:r>
              <a:rPr lang="zh-CN" altLang="en-US" b="1">
                <a:solidFill>
                  <a:srgbClr val="C00000"/>
                </a:solidFill>
              </a:rPr>
              <a:t>社会因素</a:t>
            </a:r>
            <a:r>
              <a:rPr lang="zh-CN" altLang="en-US" b="1">
                <a:solidFill>
                  <a:schemeClr val="tx1"/>
                </a:solidFill>
              </a:rPr>
              <a:t>共同作用的结果。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27100" y="6117590"/>
            <a:ext cx="62198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bg1">
                    <a:lumMod val="65000"/>
                  </a:schemeClr>
                </a:solidFill>
                <a:sym typeface="+mn-ea"/>
              </a:rPr>
              <a:t>Blake, MJ</a:t>
            </a:r>
            <a:r>
              <a:rPr lang="en-US" altLang="zh-CN" sz="1400">
                <a:solidFill>
                  <a:schemeClr val="bg1">
                    <a:lumMod val="65000"/>
                  </a:schemeClr>
                </a:solidFill>
                <a:sym typeface="+mn-ea"/>
              </a:rPr>
              <a:t>.et al. </a:t>
            </a:r>
            <a:r>
              <a:rPr lang="zh-CN" altLang="en-US" sz="1400">
                <a:solidFill>
                  <a:schemeClr val="bg1">
                    <a:lumMod val="65000"/>
                  </a:schemeClr>
                </a:solidFill>
              </a:rPr>
              <a:t>Mechanisms underlying the association between insomnia, anxiety, and depression in adolescence: Implications for behavioral sleep interventions</a:t>
            </a:r>
            <a:r>
              <a:rPr lang="en-US" altLang="zh-CN" sz="1400">
                <a:solidFill>
                  <a:schemeClr val="bg1">
                    <a:lumMod val="65000"/>
                  </a:schemeClr>
                </a:solidFill>
              </a:rPr>
              <a:t>.</a:t>
            </a:r>
            <a:r>
              <a:rPr lang="zh-CN" altLang="en-US" sz="1400">
                <a:solidFill>
                  <a:schemeClr val="bg1">
                    <a:lumMod val="65000"/>
                  </a:schemeClr>
                </a:solidFill>
              </a:rPr>
              <a:t>CLINICAL PSYCHOLOGY REVIEW</a:t>
            </a:r>
            <a:r>
              <a:rPr lang="en-US" altLang="zh-CN" sz="1400">
                <a:solidFill>
                  <a:schemeClr val="bg1">
                    <a:lumMod val="65000"/>
                  </a:schemeClr>
                </a:solidFill>
              </a:rPr>
              <a:t>.</a:t>
            </a:r>
            <a:r>
              <a:rPr lang="zh-CN" altLang="en-US" sz="1400">
                <a:solidFill>
                  <a:schemeClr val="bg1">
                    <a:lumMod val="65000"/>
                  </a:schemeClr>
                </a:solidFill>
              </a:rPr>
              <a:t> 20</a:t>
            </a:r>
            <a:r>
              <a:rPr lang="en-US" altLang="zh-CN" sz="1400">
                <a:solidFill>
                  <a:schemeClr val="bg1">
                    <a:lumMod val="65000"/>
                  </a:schemeClr>
                </a:solidFill>
              </a:rPr>
              <a:t>18,JUL(63)</a:t>
            </a:r>
            <a:r>
              <a:rPr lang="zh-CN" altLang="en-US" sz="1400">
                <a:solidFill>
                  <a:schemeClr val="bg1">
                    <a:lumMod val="65000"/>
                  </a:schemeClr>
                </a:solidFill>
              </a:rPr>
              <a:t>:</a:t>
            </a:r>
            <a:r>
              <a:rPr lang="en-US" altLang="zh-CN" sz="1400">
                <a:solidFill>
                  <a:schemeClr val="bg1">
                    <a:lumMod val="65000"/>
                  </a:schemeClr>
                </a:solidFill>
              </a:rPr>
              <a:t>25</a:t>
            </a:r>
            <a:r>
              <a:rPr lang="zh-CN" altLang="en-US" sz="1400">
                <a:solidFill>
                  <a:schemeClr val="bg1">
                    <a:lumMod val="65000"/>
                  </a:schemeClr>
                </a:solidFill>
              </a:rPr>
              <a:t>-</a:t>
            </a:r>
            <a:r>
              <a:rPr lang="en-US" altLang="zh-CN" sz="1400">
                <a:solidFill>
                  <a:schemeClr val="bg1">
                    <a:lumMod val="65000"/>
                  </a:schemeClr>
                </a:solidFill>
              </a:rPr>
              <a:t>40.</a:t>
            </a:r>
            <a:endParaRPr lang="en-US" altLang="zh-CN" sz="14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288395" y="6345555"/>
            <a:ext cx="894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/>
              <a:t>15/37</a:t>
            </a:r>
            <a:endParaRPr lang="en-US" altLang="zh-CN"/>
          </a:p>
        </p:txBody>
      </p:sp>
      <p:pic>
        <p:nvPicPr>
          <p:cNvPr id="5124" name="Picture 5" descr="院徽组合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-2540" y="365125"/>
            <a:ext cx="12185015" cy="10115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/>
              <a:t>我的睡眠怎么样？我失眠了</a:t>
            </a:r>
            <a:r>
              <a:rPr lang="zh-CN" altLang="en-US" sz="4000"/>
              <a:t>吗？</a:t>
            </a:r>
            <a:endParaRPr lang="zh-CN" altLang="en-US" sz="400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66515" y="1863090"/>
            <a:ext cx="4166235" cy="4166235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51miz-E1179909-536381E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9820" y="1736725"/>
            <a:ext cx="4431665" cy="4431665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-2540" y="365125"/>
            <a:ext cx="12185015" cy="9734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/>
              <a:t>你晚上</a:t>
            </a:r>
            <a:r>
              <a:rPr lang="zh-CN" altLang="en-US" sz="4000"/>
              <a:t>睡几个</a:t>
            </a:r>
            <a:r>
              <a:rPr lang="zh-CN" altLang="en-US" sz="4000"/>
              <a:t>小时？</a:t>
            </a:r>
            <a:endParaRPr lang="zh-CN" altLang="en-US" sz="4000"/>
          </a:p>
        </p:txBody>
      </p:sp>
      <p:sp>
        <p:nvSpPr>
          <p:cNvPr id="3" name="文本框 2"/>
          <p:cNvSpPr txBox="1"/>
          <p:nvPr/>
        </p:nvSpPr>
        <p:spPr>
          <a:xfrm>
            <a:off x="197485" y="2799080"/>
            <a:ext cx="37674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全球</a:t>
            </a:r>
            <a:r>
              <a:rPr lang="en-US" altLang="zh-CN" sz="4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27%</a:t>
            </a:r>
            <a:r>
              <a:rPr lang="zh-CN" altLang="en-US" sz="4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人口</a:t>
            </a:r>
            <a:endParaRPr lang="zh-CN" altLang="en-US" sz="4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zh-CN" altLang="en-US" sz="4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存在</a:t>
            </a:r>
            <a:endParaRPr lang="zh-CN" altLang="en-US" sz="4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zh-CN" altLang="en-US" sz="4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睡眠问题</a:t>
            </a:r>
            <a:endParaRPr lang="zh-CN" altLang="en-US" sz="4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81975" y="2072640"/>
            <a:ext cx="3312160" cy="37725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规律睡眠</a:t>
            </a:r>
            <a:endParaRPr lang="zh-CN" altLang="en-US" sz="4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zh-CN" altLang="en-US" sz="4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可将</a:t>
            </a:r>
            <a:endParaRPr lang="zh-CN" altLang="en-US" sz="4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zh-CN" altLang="en-US" sz="4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实验数据</a:t>
            </a:r>
            <a:endParaRPr lang="zh-CN" altLang="en-US" sz="4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zh-CN" altLang="en-US" sz="4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重复性</a:t>
            </a:r>
            <a:endParaRPr lang="zh-CN" altLang="en-US" sz="4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zh-CN" altLang="en-US" sz="4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提高</a:t>
            </a:r>
            <a:r>
              <a:rPr lang="en-US" altLang="zh-CN" sz="4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33%</a:t>
            </a:r>
            <a:endParaRPr lang="en-US" altLang="zh-CN" sz="4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124" name="Picture 5" descr="院徽组合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540" y="365125"/>
            <a:ext cx="12185015" cy="1248410"/>
          </a:xfrm>
        </p:spPr>
        <p:txBody>
          <a:bodyPr/>
          <a:p>
            <a:r>
              <a:rPr lang="zh-CN" altLang="en-US" sz="4000"/>
              <a:t>目录</a:t>
            </a:r>
            <a:endParaRPr lang="zh-CN" altLang="en-US" sz="4000"/>
          </a:p>
        </p:txBody>
      </p:sp>
      <p:sp>
        <p:nvSpPr>
          <p:cNvPr id="3" name="文本框 2"/>
          <p:cNvSpPr txBox="1"/>
          <p:nvPr/>
        </p:nvSpPr>
        <p:spPr>
          <a:xfrm>
            <a:off x="1452245" y="2185035"/>
            <a:ext cx="9150350" cy="5219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我们为什么睡觉</a:t>
            </a:r>
            <a:endParaRPr lang="zh-CN" altLang="en-US" sz="28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52245" y="3277870"/>
            <a:ext cx="9150350" cy="5219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2.我们为什么失眠</a:t>
            </a:r>
            <a:endParaRPr lang="en-US" altLang="zh-CN" sz="28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40180" y="4363720"/>
            <a:ext cx="9150350" cy="52197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2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3.怎样拥有美好的睡眠</a:t>
            </a:r>
            <a:endParaRPr lang="en-US" altLang="zh-CN" sz="28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5124" name="Picture 5" descr="院徽组合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 sz="36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睡眠障碍的分类</a:t>
            </a:r>
            <a:endParaRPr lang="zh-CN" altLang="en-US" sz="36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964055"/>
            <a:ext cx="10515600" cy="3830955"/>
          </a:xfrm>
          <a:gradFill>
            <a:gsLst>
              <a:gs pos="3000">
                <a:srgbClr val="D6E6F5"/>
              </a:gs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>
            <a:normAutofit fontScale="90000" lnSpcReduction="10000"/>
          </a:bodyPr>
          <a:p>
            <a:pPr fontAlgn="auto">
              <a:lnSpc>
                <a:spcPct val="100000"/>
              </a:lnSpc>
            </a:pPr>
            <a:r>
              <a:rPr lang="zh-CN" altLang="en-US" b="1"/>
              <a:t>失眠</a:t>
            </a:r>
            <a:endParaRPr lang="zh-CN" altLang="en-US"/>
          </a:p>
          <a:p>
            <a:pPr fontAlgn="auto">
              <a:lnSpc>
                <a:spcPct val="100000"/>
              </a:lnSpc>
            </a:pPr>
            <a:r>
              <a:rPr lang="zh-CN" altLang="en-US"/>
              <a:t>睡眠相关呼吸障碍</a:t>
            </a:r>
            <a:endParaRPr lang="zh-CN" altLang="en-US"/>
          </a:p>
          <a:p>
            <a:pPr fontAlgn="auto">
              <a:lnSpc>
                <a:spcPct val="100000"/>
              </a:lnSpc>
            </a:pPr>
            <a:r>
              <a:rPr lang="zh-CN" altLang="en-US"/>
              <a:t>中枢性睡眠增多</a:t>
            </a:r>
            <a:endParaRPr lang="zh-CN" altLang="en-US"/>
          </a:p>
          <a:p>
            <a:pPr fontAlgn="auto">
              <a:lnSpc>
                <a:spcPct val="100000"/>
              </a:lnSpc>
            </a:pPr>
            <a:r>
              <a:rPr lang="zh-CN" altLang="en-US"/>
              <a:t>昼夜节律睡眠觉醒</a:t>
            </a:r>
            <a:r>
              <a:rPr lang="zh-CN" altLang="en-US"/>
              <a:t>障碍</a:t>
            </a:r>
            <a:endParaRPr lang="zh-CN" altLang="en-US"/>
          </a:p>
          <a:p>
            <a:pPr fontAlgn="auto">
              <a:lnSpc>
                <a:spcPct val="100000"/>
              </a:lnSpc>
            </a:pPr>
            <a:r>
              <a:rPr lang="zh-CN" altLang="en-US"/>
              <a:t>异态睡眠</a:t>
            </a:r>
            <a:endParaRPr lang="zh-CN" altLang="en-US"/>
          </a:p>
          <a:p>
            <a:pPr fontAlgn="auto">
              <a:lnSpc>
                <a:spcPct val="100000"/>
              </a:lnSpc>
            </a:pPr>
            <a:r>
              <a:rPr lang="zh-CN" altLang="en-US"/>
              <a:t>睡眠相关运动</a:t>
            </a:r>
            <a:r>
              <a:rPr lang="zh-CN" altLang="en-US"/>
              <a:t>障碍</a:t>
            </a:r>
            <a:endParaRPr lang="zh-CN" altLang="en-US"/>
          </a:p>
          <a:p>
            <a:pPr fontAlgn="auto">
              <a:lnSpc>
                <a:spcPct val="100000"/>
              </a:lnSpc>
            </a:pPr>
            <a:r>
              <a:rPr lang="zh-CN" altLang="en-US"/>
              <a:t>独立症候群，正常变异及尚未明确的问题</a:t>
            </a:r>
            <a:endParaRPr lang="zh-CN" altLang="en-US"/>
          </a:p>
          <a:p>
            <a:pPr fontAlgn="auto">
              <a:lnSpc>
                <a:spcPct val="100000"/>
              </a:lnSpc>
            </a:pPr>
            <a:r>
              <a:rPr lang="zh-CN" altLang="en-US"/>
              <a:t>其他睡眠障碍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31850" y="1161415"/>
            <a:ext cx="8353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2014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睡眠障碍国际分类第三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版（</a:t>
            </a:r>
            <a:r>
              <a:rPr lang="en-US" altLang="zh-CN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ICSD-3</a:t>
            </a:r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altLang="en-US" sz="3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288395" y="6345555"/>
            <a:ext cx="894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/>
              <a:t>10/37</a:t>
            </a:r>
            <a:endParaRPr lang="en-US" altLang="zh-CN"/>
          </a:p>
        </p:txBody>
      </p:sp>
      <p:pic>
        <p:nvPicPr>
          <p:cNvPr id="5124" name="Picture 5" descr="院徽组合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睡眠障碍的分类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97305"/>
            <a:ext cx="7710805" cy="4819015"/>
          </a:xfrm>
          <a:gradFill>
            <a:gsLst>
              <a:gs pos="3000">
                <a:srgbClr val="D6E6F5"/>
              </a:gs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p>
            <a:pPr fontAlgn="auto">
              <a:lnSpc>
                <a:spcPct val="150000"/>
              </a:lnSpc>
            </a:pPr>
            <a:r>
              <a:rPr lang="zh-CN" altLang="en-US"/>
              <a:t>失眠的</a:t>
            </a:r>
            <a:r>
              <a:rPr lang="zh-CN" altLang="en-US"/>
              <a:t>症状表现（</a:t>
            </a:r>
            <a:r>
              <a:rPr lang="en-US" altLang="zh-CN"/>
              <a:t>ICSD-3</a:t>
            </a:r>
            <a:r>
              <a:rPr lang="zh-CN" altLang="en-US"/>
              <a:t>＆</a:t>
            </a:r>
            <a:r>
              <a:rPr lang="en-US" altLang="zh-CN"/>
              <a:t>DSM-5</a:t>
            </a:r>
            <a:r>
              <a:rPr lang="zh-CN" altLang="en-US"/>
              <a:t>）：</a:t>
            </a:r>
            <a:endParaRPr lang="zh-CN" altLang="en-US"/>
          </a:p>
          <a:p>
            <a:pPr marL="0" indent="0" fontAlgn="auto">
              <a:lnSpc>
                <a:spcPct val="150000"/>
              </a:lnSpc>
              <a:buNone/>
            </a:pPr>
            <a:r>
              <a:rPr lang="zh-CN" altLang="en-US"/>
              <a:t>对睡眠数量或质量不满意，伴有下列之一或多项</a:t>
            </a:r>
            <a:endParaRPr lang="zh-CN" altLang="en-US"/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b="1"/>
              <a:t>1.</a:t>
            </a:r>
            <a:r>
              <a:rPr lang="zh-CN" altLang="en-US" b="1"/>
              <a:t>入睡困难</a:t>
            </a:r>
            <a:r>
              <a:rPr lang="en-US" altLang="zh-CN" b="1"/>
              <a:t>/</a:t>
            </a:r>
            <a:r>
              <a:rPr lang="zh-CN" altLang="en-US" b="1"/>
              <a:t>维持睡眠困难</a:t>
            </a:r>
            <a:r>
              <a:rPr lang="en-US" altLang="zh-CN" b="1"/>
              <a:t>/</a:t>
            </a:r>
            <a:r>
              <a:rPr lang="zh-CN" altLang="en-US" b="1"/>
              <a:t>早醒，且不能再入睡</a:t>
            </a:r>
            <a:endParaRPr lang="zh-CN" altLang="en-US" b="1"/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b="1"/>
              <a:t>2.</a:t>
            </a:r>
            <a:r>
              <a:rPr lang="zh-CN" altLang="en-US" b="1"/>
              <a:t>引起有临床意义的痛苦，或导致社交、职业、教育、行为或其他重要功能的</a:t>
            </a:r>
            <a:r>
              <a:rPr lang="zh-CN" altLang="en-US" b="1"/>
              <a:t>损害</a:t>
            </a:r>
            <a:endParaRPr lang="zh-CN" altLang="en-US" b="1"/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b="1"/>
              <a:t>3.</a:t>
            </a:r>
            <a:r>
              <a:rPr lang="zh-CN" altLang="en-US" b="1"/>
              <a:t>每周至少出现</a:t>
            </a:r>
            <a:r>
              <a:rPr lang="en-US" altLang="zh-CN" b="1"/>
              <a:t>3</a:t>
            </a:r>
            <a:r>
              <a:rPr lang="zh-CN" altLang="en-US" b="1"/>
              <a:t>晚</a:t>
            </a:r>
            <a:endParaRPr lang="zh-CN" altLang="en-US" b="1"/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b="1"/>
              <a:t>4.</a:t>
            </a:r>
            <a:r>
              <a:rPr lang="zh-CN" altLang="en-US" b="1"/>
              <a:t>至少存在</a:t>
            </a:r>
            <a:r>
              <a:rPr lang="en-US" altLang="zh-CN" b="1"/>
              <a:t>3</a:t>
            </a:r>
            <a:r>
              <a:rPr lang="zh-CN" altLang="en-US" b="1"/>
              <a:t>个月</a:t>
            </a:r>
            <a:endParaRPr lang="zh-CN" altLang="en-US" b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22410" y="1857375"/>
            <a:ext cx="2562225" cy="31432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288395" y="6345555"/>
            <a:ext cx="894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zh-CN"/>
              <a:t>11/37</a:t>
            </a:r>
            <a:endParaRPr lang="en-US" altLang="zh-CN"/>
          </a:p>
        </p:txBody>
      </p:sp>
      <p:pic>
        <p:nvPicPr>
          <p:cNvPr id="5124" name="Picture 5" descr="院徽组合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良好睡眠的四大支柱（</a:t>
            </a:r>
            <a:r>
              <a:rPr lang="en-US" altLang="zh-CN"/>
              <a:t>WHO</a:t>
            </a:r>
            <a:r>
              <a:rPr lang="zh-CN" altLang="en-US"/>
              <a:t>建议）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290" y="1019810"/>
            <a:ext cx="11119485" cy="5384800"/>
          </a:xfrm>
        </p:spPr>
        <p:txBody>
          <a:bodyPr>
            <a:normAutofit fontScale="90000" lnSpcReduction="10000"/>
          </a:bodyPr>
          <a:p>
            <a:r>
              <a:rPr lang="zh-CN" altLang="en-US" sz="3555" b="1">
                <a:highlight>
                  <a:srgbClr val="FFFF00"/>
                </a:highlight>
              </a:rPr>
              <a:t>规律性</a:t>
            </a:r>
            <a:r>
              <a:rPr lang="zh-CN" altLang="en-US" sz="3555">
                <a:highlight>
                  <a:srgbClr val="FFFF00"/>
                </a:highlight>
              </a:rPr>
              <a:t>：每天固定时间入睡和起床（±</a:t>
            </a:r>
            <a:r>
              <a:rPr lang="en-US" altLang="zh-CN" sz="3555">
                <a:highlight>
                  <a:srgbClr val="FFFF00"/>
                </a:highlight>
              </a:rPr>
              <a:t>30min</a:t>
            </a:r>
            <a:r>
              <a:rPr lang="zh-CN" altLang="en-US" sz="3555">
                <a:highlight>
                  <a:srgbClr val="FFFF00"/>
                </a:highlight>
              </a:rPr>
              <a:t>）</a:t>
            </a:r>
            <a:endParaRPr lang="zh-CN" altLang="en-US" sz="3555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altLang="zh-CN" sz="2285"/>
              <a:t>                               </a:t>
            </a:r>
            <a:r>
              <a:rPr lang="zh-CN" altLang="en-US" sz="2285"/>
              <a:t>依据：稳定昼夜节律，优化褪黑素分泌</a:t>
            </a:r>
            <a:endParaRPr lang="zh-CN" altLang="en-US" sz="2285"/>
          </a:p>
          <a:p>
            <a:r>
              <a:rPr lang="zh-CN" altLang="en-US" sz="3555" b="1">
                <a:highlight>
                  <a:srgbClr val="FFFF00"/>
                </a:highlight>
              </a:rPr>
              <a:t>充足性</a:t>
            </a:r>
            <a:r>
              <a:rPr lang="zh-CN" altLang="en-US" sz="3555">
                <a:highlight>
                  <a:srgbClr val="FFFF00"/>
                </a:highlight>
              </a:rPr>
              <a:t>：成人</a:t>
            </a:r>
            <a:r>
              <a:rPr lang="en-US" altLang="zh-CN" sz="3555">
                <a:highlight>
                  <a:srgbClr val="FFFF00"/>
                </a:highlight>
              </a:rPr>
              <a:t>7-9h</a:t>
            </a:r>
            <a:r>
              <a:rPr lang="zh-CN" altLang="en-US" sz="3555">
                <a:highlight>
                  <a:srgbClr val="FFFF00"/>
                </a:highlight>
              </a:rPr>
              <a:t>，青少年</a:t>
            </a:r>
            <a:r>
              <a:rPr lang="en-US" altLang="zh-CN" sz="3555">
                <a:highlight>
                  <a:srgbClr val="FFFF00"/>
                </a:highlight>
              </a:rPr>
              <a:t>8-10h</a:t>
            </a:r>
            <a:r>
              <a:rPr lang="zh-CN" altLang="en-US" sz="3555">
                <a:highlight>
                  <a:srgbClr val="FFFF00"/>
                </a:highlight>
              </a:rPr>
              <a:t>，老年人</a:t>
            </a:r>
            <a:r>
              <a:rPr lang="en-US" altLang="zh-CN" sz="3555">
                <a:highlight>
                  <a:srgbClr val="FFFF00"/>
                </a:highlight>
              </a:rPr>
              <a:t>7-8h</a:t>
            </a:r>
            <a:endParaRPr lang="en-US" altLang="zh-CN" sz="3555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altLang="zh-CN" sz="2285"/>
              <a:t>                               </a:t>
            </a:r>
            <a:r>
              <a:rPr lang="zh-CN" altLang="en-US" sz="2285"/>
              <a:t>依据：</a:t>
            </a:r>
            <a:r>
              <a:rPr lang="en-US" altLang="zh-CN" sz="2285"/>
              <a:t>&lt;6h</a:t>
            </a:r>
            <a:r>
              <a:rPr lang="zh-CN" altLang="en-US" sz="2285"/>
              <a:t>睡眠增加心血管疾病风险</a:t>
            </a:r>
            <a:r>
              <a:rPr lang="en-US" altLang="zh-CN" sz="2285"/>
              <a:t>17%</a:t>
            </a:r>
            <a:endParaRPr lang="zh-CN" altLang="en-US" sz="2285"/>
          </a:p>
          <a:p>
            <a:r>
              <a:rPr lang="zh-CN" altLang="en-US" sz="3555" b="1">
                <a:highlight>
                  <a:srgbClr val="FFFF00"/>
                </a:highlight>
              </a:rPr>
              <a:t>质量性</a:t>
            </a:r>
            <a:r>
              <a:rPr lang="zh-CN" altLang="en-US" sz="3555">
                <a:highlight>
                  <a:srgbClr val="FFFF00"/>
                </a:highlight>
              </a:rPr>
              <a:t>：深睡眠占比</a:t>
            </a:r>
            <a:r>
              <a:rPr lang="en-US" altLang="zh-CN" sz="3555">
                <a:highlight>
                  <a:srgbClr val="FFFF00"/>
                </a:highlight>
              </a:rPr>
              <a:t>≥15%</a:t>
            </a:r>
            <a:r>
              <a:rPr lang="zh-CN" altLang="en-US" sz="3555">
                <a:highlight>
                  <a:srgbClr val="FFFF00"/>
                </a:highlight>
              </a:rPr>
              <a:t>，夜间觉醒</a:t>
            </a:r>
            <a:r>
              <a:rPr lang="en-US" altLang="zh-CN" sz="3555">
                <a:highlight>
                  <a:srgbClr val="FFFF00"/>
                </a:highlight>
              </a:rPr>
              <a:t>≤1</a:t>
            </a:r>
            <a:r>
              <a:rPr lang="zh-CN" altLang="en-US" sz="3555">
                <a:highlight>
                  <a:srgbClr val="FFFF00"/>
                </a:highlight>
              </a:rPr>
              <a:t>次</a:t>
            </a:r>
            <a:endParaRPr lang="zh-CN" altLang="en-US" sz="3555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altLang="zh-CN" sz="2000"/>
              <a:t>                                    </a:t>
            </a:r>
            <a:r>
              <a:rPr lang="zh-CN" altLang="en-US" sz="2000"/>
              <a:t>监测：可通过可穿戴设备量化评估</a:t>
            </a:r>
            <a:endParaRPr lang="zh-CN" altLang="en-US" sz="2000"/>
          </a:p>
          <a:p>
            <a:r>
              <a:rPr lang="zh-CN" altLang="en-US" sz="3555" b="1">
                <a:highlight>
                  <a:srgbClr val="FFFF00"/>
                </a:highlight>
              </a:rPr>
              <a:t>恢复性</a:t>
            </a:r>
            <a:r>
              <a:rPr lang="zh-CN" altLang="en-US" sz="3555">
                <a:highlight>
                  <a:srgbClr val="FFFF00"/>
                </a:highlight>
              </a:rPr>
              <a:t>：晨起后</a:t>
            </a:r>
            <a:r>
              <a:rPr lang="en-US" altLang="zh-CN" sz="3555">
                <a:highlight>
                  <a:srgbClr val="FFFF00"/>
                </a:highlight>
              </a:rPr>
              <a:t>30min</a:t>
            </a:r>
            <a:r>
              <a:rPr lang="zh-CN" altLang="en-US" sz="3555">
                <a:highlight>
                  <a:srgbClr val="FFFF00"/>
                </a:highlight>
              </a:rPr>
              <a:t>内无疲劳感</a:t>
            </a:r>
            <a:endParaRPr lang="zh-CN" altLang="en-US" sz="3555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altLang="zh-CN" sz="2000"/>
              <a:t>                                    </a:t>
            </a:r>
            <a:r>
              <a:rPr lang="zh-CN" altLang="en-US" sz="2000"/>
              <a:t>标志：日间认知功能正常（如注意力、决策效率）</a:t>
            </a:r>
            <a:endParaRPr lang="zh-CN" altLang="en-US" sz="2000"/>
          </a:p>
          <a:p>
            <a:endParaRPr lang="zh-CN" altLang="en-US" sz="2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30222" r="71041" b="26764"/>
          <a:stretch>
            <a:fillRect/>
          </a:stretch>
        </p:blipFill>
        <p:spPr>
          <a:xfrm>
            <a:off x="9181465" y="2497455"/>
            <a:ext cx="3001010" cy="2785110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睡眠环境优化</a:t>
            </a:r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WHO</a:t>
            </a:r>
            <a:r>
              <a:rPr lang="zh-CN" altLang="en-US">
                <a:sym typeface="+mn-ea"/>
              </a:rPr>
              <a:t>建议）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2435" y="1100455"/>
            <a:ext cx="11610340" cy="5756910"/>
          </a:xfrm>
        </p:spPr>
        <p:txBody>
          <a:bodyPr>
            <a:normAutofit fontScale="60000"/>
          </a:bodyPr>
          <a:p>
            <a:r>
              <a:rPr lang="en-US" altLang="zh-CN" sz="4570" b="1">
                <a:highlight>
                  <a:srgbClr val="FFFF00"/>
                </a:highlight>
              </a:rPr>
              <a:t>1.</a:t>
            </a:r>
            <a:r>
              <a:rPr lang="zh-CN" altLang="en-US" sz="5335" b="1">
                <a:highlight>
                  <a:srgbClr val="FFFF00"/>
                </a:highlight>
              </a:rPr>
              <a:t>光照控制：</a:t>
            </a:r>
            <a:r>
              <a:rPr lang="en-US" altLang="zh-CN" sz="5335" b="1"/>
              <a:t> </a:t>
            </a:r>
            <a:r>
              <a:rPr lang="en-US" altLang="zh-CN" b="1"/>
              <a:t> </a:t>
            </a:r>
            <a:endParaRPr lang="en-US" altLang="zh-CN" b="1"/>
          </a:p>
          <a:p>
            <a:pPr marL="0" indent="0">
              <a:buNone/>
            </a:pPr>
            <a:r>
              <a:rPr lang="en-US" altLang="zh-CN"/>
              <a:t>- </a:t>
            </a:r>
            <a:r>
              <a:rPr lang="zh-CN" altLang="en-US"/>
              <a:t>睡前三小时避免蓝光（波长</a:t>
            </a:r>
            <a:r>
              <a:rPr lang="en-US" altLang="zh-CN"/>
              <a:t>&lt;480nm</a:t>
            </a:r>
            <a:r>
              <a:rPr lang="zh-CN" altLang="en-US"/>
              <a:t>），使用琥珀色光源（</a:t>
            </a:r>
            <a:r>
              <a:rPr lang="en-US" altLang="zh-CN"/>
              <a:t>Lux&lt;50</a:t>
            </a:r>
            <a:r>
              <a:rPr lang="zh-CN" altLang="en-US"/>
              <a:t>）</a:t>
            </a:r>
            <a:r>
              <a:rPr lang="en-US" altLang="zh-CN"/>
              <a:t> 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- </a:t>
            </a:r>
            <a:r>
              <a:rPr lang="zh-CN" altLang="en-US"/>
              <a:t>晨间暴露</a:t>
            </a:r>
            <a:r>
              <a:rPr lang="en-US" altLang="zh-CN"/>
              <a:t>10,000 lux</a:t>
            </a:r>
            <a:r>
              <a:rPr lang="zh-CN" altLang="en-US"/>
              <a:t>自然光</a:t>
            </a:r>
            <a:r>
              <a:rPr lang="en-US" altLang="zh-CN"/>
              <a:t>15</a:t>
            </a:r>
            <a:r>
              <a:rPr lang="zh-CN" altLang="en-US"/>
              <a:t>分钟（重置生物钟）</a:t>
            </a:r>
            <a:r>
              <a:rPr lang="en-US" altLang="zh-CN"/>
              <a:t>  </a:t>
            </a:r>
            <a:endParaRPr lang="en-US" altLang="zh-CN"/>
          </a:p>
          <a:p>
            <a:r>
              <a:rPr lang="en-US" altLang="zh-CN" sz="5335" b="1">
                <a:highlight>
                  <a:srgbClr val="FFFF00"/>
                </a:highlight>
              </a:rPr>
              <a:t>2.</a:t>
            </a:r>
            <a:r>
              <a:rPr lang="zh-CN" altLang="en-US" sz="5335" b="1">
                <a:highlight>
                  <a:srgbClr val="FFFF00"/>
                </a:highlight>
              </a:rPr>
              <a:t>温度调节：</a:t>
            </a:r>
            <a:r>
              <a:rPr lang="en-US" altLang="zh-CN" sz="5335">
                <a:highlight>
                  <a:srgbClr val="FFFF00"/>
                </a:highlight>
              </a:rPr>
              <a:t> </a:t>
            </a:r>
            <a:r>
              <a:rPr lang="en-US" altLang="zh-CN"/>
              <a:t>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 - </a:t>
            </a:r>
            <a:r>
              <a:rPr lang="zh-CN" altLang="en-US"/>
              <a:t>最佳室温：</a:t>
            </a:r>
            <a:r>
              <a:rPr lang="en-US" altLang="zh-CN"/>
              <a:t>16-19</a:t>
            </a:r>
            <a:r>
              <a:rPr lang="en-US" altLang="en-US"/>
              <a:t>°</a:t>
            </a:r>
            <a:r>
              <a:rPr lang="en-US" altLang="zh-CN"/>
              <a:t>C</a:t>
            </a:r>
            <a:r>
              <a:rPr lang="zh-CN" altLang="en-US"/>
              <a:t>（促进核心体温下降）</a:t>
            </a:r>
            <a:r>
              <a:rPr lang="en-US" altLang="zh-CN"/>
              <a:t> 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 - </a:t>
            </a:r>
            <a:r>
              <a:rPr lang="zh-CN" altLang="en-US"/>
              <a:t>足部保暖（增加入睡速度</a:t>
            </a:r>
            <a:r>
              <a:rPr lang="en-US" altLang="zh-CN"/>
              <a:t>40%</a:t>
            </a:r>
            <a:r>
              <a:rPr lang="zh-CN" altLang="en-US"/>
              <a:t>，</a:t>
            </a:r>
            <a:r>
              <a:rPr lang="en-US" altLang="zh-CN"/>
              <a:t>Sleep Med, 2020</a:t>
            </a:r>
            <a:r>
              <a:rPr lang="zh-CN" altLang="en-US"/>
              <a:t>）</a:t>
            </a:r>
            <a:r>
              <a:rPr lang="en-US" altLang="zh-CN"/>
              <a:t>  </a:t>
            </a:r>
            <a:endParaRPr lang="en-US" altLang="zh-CN"/>
          </a:p>
          <a:p>
            <a:r>
              <a:rPr lang="en-US" altLang="zh-CN" sz="5335" b="1">
                <a:highlight>
                  <a:srgbClr val="FFFF00"/>
                </a:highlight>
              </a:rPr>
              <a:t>3.</a:t>
            </a:r>
            <a:r>
              <a:rPr lang="zh-CN" altLang="en-US" sz="5335" b="1">
                <a:highlight>
                  <a:srgbClr val="FFFF00"/>
                </a:highlight>
              </a:rPr>
              <a:t>噪音管理：</a:t>
            </a:r>
            <a:r>
              <a:rPr lang="en-US" altLang="zh-CN" sz="5335"/>
              <a:t>  </a:t>
            </a:r>
            <a:endParaRPr lang="en-US" altLang="zh-CN" sz="5335"/>
          </a:p>
          <a:p>
            <a:pPr marL="0" indent="0">
              <a:buNone/>
            </a:pPr>
            <a:r>
              <a:rPr lang="en-US" altLang="zh-CN"/>
              <a:t> - </a:t>
            </a:r>
            <a:r>
              <a:rPr lang="zh-CN" altLang="en-US"/>
              <a:t>持续白噪音（</a:t>
            </a:r>
            <a:r>
              <a:rPr lang="en-US" altLang="zh-CN"/>
              <a:t>45-50dB</a:t>
            </a:r>
            <a:r>
              <a:rPr lang="zh-CN" altLang="en-US"/>
              <a:t>）优于间歇性噪音</a:t>
            </a:r>
            <a:r>
              <a:rPr lang="en-US" altLang="zh-CN"/>
              <a:t> 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 - </a:t>
            </a:r>
            <a:r>
              <a:rPr lang="zh-CN" altLang="en-US"/>
              <a:t>突发噪音防护：隔音耳塞</a:t>
            </a:r>
            <a:r>
              <a:rPr lang="en-US" altLang="zh-CN"/>
              <a:t>+</a:t>
            </a:r>
            <a:r>
              <a:rPr lang="zh-CN" altLang="en-US"/>
              <a:t>声学窗帘</a:t>
            </a:r>
            <a:r>
              <a:rPr lang="en-US" altLang="zh-CN"/>
              <a:t>  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30222" r="71041" b="26764"/>
          <a:stretch>
            <a:fillRect/>
          </a:stretch>
        </p:blipFill>
        <p:spPr>
          <a:xfrm>
            <a:off x="9181465" y="2497455"/>
            <a:ext cx="3001010" cy="2785110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行为干预策略</a:t>
            </a:r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WHO</a:t>
            </a:r>
            <a:r>
              <a:rPr lang="zh-CN" altLang="en-US">
                <a:sym typeface="+mn-ea"/>
              </a:rPr>
              <a:t>建议）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2905" y="946150"/>
            <a:ext cx="11376660" cy="5661660"/>
          </a:xfrm>
        </p:spPr>
        <p:txBody>
          <a:bodyPr>
            <a:normAutofit fontScale="60000"/>
          </a:bodyPr>
          <a:p>
            <a:r>
              <a:rPr lang="en-US" altLang="zh-CN" sz="5335" b="1">
                <a:highlight>
                  <a:srgbClr val="FFFF00"/>
                </a:highlight>
              </a:rPr>
              <a:t>1. </a:t>
            </a:r>
            <a:r>
              <a:rPr lang="zh-CN" altLang="en-US" sz="5335" b="1">
                <a:highlight>
                  <a:srgbClr val="FFFF00"/>
                </a:highlight>
              </a:rPr>
              <a:t>刺激控制疗法：</a:t>
            </a:r>
            <a:r>
              <a:rPr lang="en-US" altLang="zh-CN" sz="5335" b="1"/>
              <a:t> </a:t>
            </a:r>
            <a:r>
              <a:rPr lang="en-US" altLang="zh-CN"/>
              <a:t>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 - </a:t>
            </a:r>
            <a:r>
              <a:rPr lang="zh-CN" altLang="en-US"/>
              <a:t>床铺仅用于睡眠和性生活（避免工作</a:t>
            </a:r>
            <a:r>
              <a:rPr lang="en-US" altLang="zh-CN"/>
              <a:t>/</a:t>
            </a:r>
            <a:r>
              <a:rPr lang="zh-CN" altLang="en-US"/>
              <a:t>娱乐）</a:t>
            </a:r>
            <a:r>
              <a:rPr lang="en-US" altLang="zh-CN"/>
              <a:t> 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 - </a:t>
            </a:r>
            <a:r>
              <a:rPr lang="zh-CN" altLang="en-US"/>
              <a:t>清醒超</a:t>
            </a:r>
            <a:r>
              <a:rPr lang="en-US" altLang="zh-CN"/>
              <a:t>20</a:t>
            </a:r>
            <a:r>
              <a:rPr lang="zh-CN" altLang="en-US"/>
              <a:t>分钟即离开床铺（减少条件性失眠）</a:t>
            </a:r>
            <a:r>
              <a:rPr lang="en-US" altLang="zh-CN"/>
              <a:t>  </a:t>
            </a:r>
            <a:endParaRPr lang="en-US" altLang="zh-CN"/>
          </a:p>
          <a:p>
            <a:r>
              <a:rPr lang="en-US" altLang="zh-CN" sz="5335" b="1">
                <a:highlight>
                  <a:srgbClr val="FFFF00"/>
                </a:highlight>
              </a:rPr>
              <a:t>2. </a:t>
            </a:r>
            <a:r>
              <a:rPr lang="zh-CN" altLang="en-US" sz="5335" b="1">
                <a:highlight>
                  <a:srgbClr val="FFFF00"/>
                </a:highlight>
              </a:rPr>
              <a:t>饮食调控：</a:t>
            </a:r>
            <a:r>
              <a:rPr lang="en-US" altLang="zh-CN"/>
              <a:t> 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 - </a:t>
            </a:r>
            <a:r>
              <a:rPr lang="zh-CN" altLang="en-US"/>
              <a:t>睡前</a:t>
            </a:r>
            <a:r>
              <a:rPr lang="en-US" altLang="zh-CN"/>
              <a:t>3</a:t>
            </a:r>
            <a:r>
              <a:rPr lang="zh-CN" altLang="en-US"/>
              <a:t>小时禁食（胃排空需</a:t>
            </a:r>
            <a:r>
              <a:rPr lang="en-US" altLang="zh-CN"/>
              <a:t>2-4</a:t>
            </a:r>
            <a:r>
              <a:rPr lang="zh-CN" altLang="en-US"/>
              <a:t>小时）</a:t>
            </a:r>
            <a:r>
              <a:rPr lang="en-US" altLang="zh-CN"/>
              <a:t> 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 - </a:t>
            </a:r>
            <a:r>
              <a:rPr lang="zh-CN" altLang="en-US"/>
              <a:t>镁元素补充（每日</a:t>
            </a:r>
            <a:r>
              <a:rPr lang="en-US" altLang="zh-CN"/>
              <a:t>310-420mg</a:t>
            </a:r>
            <a:r>
              <a:rPr lang="zh-CN" altLang="en-US"/>
              <a:t>，改善深睡眠）</a:t>
            </a:r>
            <a:r>
              <a:rPr lang="en-US" altLang="zh-CN"/>
              <a:t>  </a:t>
            </a:r>
            <a:endParaRPr lang="en-US" altLang="zh-CN"/>
          </a:p>
          <a:p>
            <a:r>
              <a:rPr lang="en-US" altLang="zh-CN" sz="5335" b="1">
                <a:highlight>
                  <a:srgbClr val="FFFF00"/>
                </a:highlight>
              </a:rPr>
              <a:t>3. </a:t>
            </a:r>
            <a:r>
              <a:rPr lang="zh-CN" altLang="en-US" sz="5335" b="1">
                <a:highlight>
                  <a:srgbClr val="FFFF00"/>
                </a:highlight>
              </a:rPr>
              <a:t>运动处方：</a:t>
            </a:r>
            <a:r>
              <a:rPr lang="en-US" altLang="zh-CN"/>
              <a:t> 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 - </a:t>
            </a:r>
            <a:r>
              <a:rPr lang="zh-CN" altLang="en-US"/>
              <a:t>有氧运动时间窗：睡前</a:t>
            </a:r>
            <a:r>
              <a:rPr lang="en-US" altLang="zh-CN"/>
              <a:t>4-6</a:t>
            </a:r>
            <a:r>
              <a:rPr lang="zh-CN" altLang="en-US"/>
              <a:t>小时（降低皮质醇</a:t>
            </a:r>
            <a:r>
              <a:rPr lang="en-US" altLang="zh-CN"/>
              <a:t>28%</a:t>
            </a:r>
            <a:r>
              <a:rPr lang="zh-CN" altLang="en-US"/>
              <a:t>）</a:t>
            </a:r>
            <a:r>
              <a:rPr lang="en-US" altLang="zh-CN"/>
              <a:t>  </a:t>
            </a:r>
            <a:endParaRPr lang="en-US" altLang="zh-CN"/>
          </a:p>
          <a:p>
            <a:pPr marL="0" indent="0">
              <a:buNone/>
            </a:pPr>
            <a:r>
              <a:rPr lang="en-US" altLang="zh-CN"/>
              <a:t> - </a:t>
            </a:r>
            <a:r>
              <a:rPr lang="zh-CN" altLang="en-US"/>
              <a:t>禁忌：睡前</a:t>
            </a:r>
            <a:r>
              <a:rPr lang="en-US" altLang="zh-CN"/>
              <a:t>90</a:t>
            </a:r>
            <a:r>
              <a:rPr lang="zh-CN" altLang="en-US"/>
              <a:t>分钟内剧烈运动（升高核心体温）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30222" r="71041" b="26764"/>
          <a:stretch>
            <a:fillRect/>
          </a:stretch>
        </p:blipFill>
        <p:spPr>
          <a:xfrm>
            <a:off x="9181465" y="2497455"/>
            <a:ext cx="3001010" cy="2785110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数字时代特别建议</a:t>
            </a:r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WHO</a:t>
            </a:r>
            <a:r>
              <a:rPr lang="zh-CN" altLang="en-US">
                <a:sym typeface="+mn-ea"/>
              </a:rPr>
              <a:t>建议）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3415" y="1038860"/>
            <a:ext cx="11045190" cy="5568950"/>
          </a:xfrm>
        </p:spPr>
        <p:txBody>
          <a:bodyPr>
            <a:normAutofit fontScale="90000"/>
          </a:bodyPr>
          <a:p>
            <a:r>
              <a:rPr lang="zh-CN" altLang="en-US" sz="3555" b="1">
                <a:highlight>
                  <a:srgbClr val="FFFF00"/>
                </a:highlight>
              </a:rPr>
              <a:t>电子设备管理：</a:t>
            </a:r>
            <a:r>
              <a:rPr lang="en-US" altLang="zh-CN"/>
              <a:t>  </a:t>
            </a:r>
            <a:endParaRPr lang="en-US" altLang="zh-CN"/>
          </a:p>
          <a:p>
            <a:pPr marL="0" indent="0">
              <a:buNone/>
            </a:pPr>
            <a:r>
              <a:rPr lang="en-US" altLang="zh-CN" sz="2220"/>
              <a:t> - </a:t>
            </a:r>
            <a:r>
              <a:rPr lang="zh-CN" altLang="en-US" sz="2220"/>
              <a:t>屏幕时间截止：睡前</a:t>
            </a:r>
            <a:r>
              <a:rPr lang="en-US" altLang="zh-CN" sz="2220"/>
              <a:t>1.5</a:t>
            </a:r>
            <a:r>
              <a:rPr lang="zh-CN" altLang="en-US" sz="2220"/>
              <a:t>小时（减少褪黑素抑制</a:t>
            </a:r>
            <a:r>
              <a:rPr lang="en-US" altLang="zh-CN" sz="2220"/>
              <a:t>53%</a:t>
            </a:r>
            <a:r>
              <a:rPr lang="zh-CN" altLang="en-US" sz="2220"/>
              <a:t>）</a:t>
            </a:r>
            <a:r>
              <a:rPr lang="en-US" altLang="zh-CN" sz="2220"/>
              <a:t>  </a:t>
            </a:r>
            <a:endParaRPr lang="en-US" altLang="zh-CN" sz="2220"/>
          </a:p>
          <a:p>
            <a:pPr marL="0" indent="0">
              <a:buNone/>
            </a:pPr>
            <a:r>
              <a:rPr lang="en-US" altLang="zh-CN" sz="2220"/>
              <a:t> - </a:t>
            </a:r>
            <a:r>
              <a:rPr lang="zh-CN" altLang="en-US" sz="2220"/>
              <a:t>紧急工作防护：启用</a:t>
            </a:r>
            <a:r>
              <a:rPr lang="en-US" altLang="zh-CN" sz="2220"/>
              <a:t>“</a:t>
            </a:r>
            <a:r>
              <a:rPr lang="zh-CN" altLang="en-US" sz="2220"/>
              <a:t>纸质模式</a:t>
            </a:r>
            <a:r>
              <a:rPr lang="en-US" altLang="zh-CN" sz="2220"/>
              <a:t>”+</a:t>
            </a:r>
            <a:r>
              <a:rPr lang="zh-CN" altLang="en-US" sz="2220"/>
              <a:t>红屏滤镜（</a:t>
            </a:r>
            <a:r>
              <a:rPr lang="en-US" altLang="zh-CN" sz="2220"/>
              <a:t>λ&gt;600nm</a:t>
            </a:r>
            <a:r>
              <a:rPr lang="zh-CN" altLang="en-US" sz="2220"/>
              <a:t>）</a:t>
            </a:r>
            <a:r>
              <a:rPr lang="en-US" altLang="zh-CN"/>
              <a:t>  </a:t>
            </a:r>
            <a:endParaRPr lang="en-US" altLang="zh-CN"/>
          </a:p>
          <a:p>
            <a:r>
              <a:rPr lang="zh-CN" altLang="en-US" sz="3555" b="1">
                <a:highlight>
                  <a:srgbClr val="FFFF00"/>
                </a:highlight>
              </a:rPr>
              <a:t>人工智能辅助：</a:t>
            </a:r>
            <a:r>
              <a:rPr lang="en-US" altLang="zh-CN"/>
              <a:t>  </a:t>
            </a:r>
            <a:endParaRPr lang="en-US" altLang="zh-CN"/>
          </a:p>
          <a:p>
            <a:pPr marL="0" indent="0">
              <a:buNone/>
            </a:pPr>
            <a:r>
              <a:rPr lang="en-US" altLang="zh-CN" sz="2220">
                <a:sym typeface="+mn-ea"/>
              </a:rPr>
              <a:t> - </a:t>
            </a:r>
            <a:r>
              <a:rPr lang="zh-CN" altLang="en-US" sz="2220"/>
              <a:t>睡眠监测</a:t>
            </a:r>
            <a:r>
              <a:rPr lang="en-US" altLang="zh-CN" sz="2220"/>
              <a:t>APP</a:t>
            </a:r>
            <a:r>
              <a:rPr lang="zh-CN" altLang="en-US" sz="2220"/>
              <a:t>选择标准：</a:t>
            </a:r>
            <a:r>
              <a:rPr lang="en-US" altLang="zh-CN" sz="2220"/>
              <a:t>  </a:t>
            </a:r>
            <a:endParaRPr lang="en-US" altLang="zh-CN" sz="2220"/>
          </a:p>
          <a:p>
            <a:pPr marL="0" indent="0">
              <a:buNone/>
            </a:pPr>
            <a:r>
              <a:rPr lang="en-US" altLang="en-US" sz="2220"/>
              <a:t>▫</a:t>
            </a:r>
            <a:r>
              <a:rPr lang="en-US" altLang="en-US" sz="2220"/>
              <a:t>️</a:t>
            </a:r>
            <a:r>
              <a:rPr lang="en-US" altLang="zh-CN" sz="2220"/>
              <a:t> </a:t>
            </a:r>
            <a:r>
              <a:rPr lang="zh-CN" altLang="en-US" sz="2220"/>
              <a:t>基于</a:t>
            </a:r>
            <a:r>
              <a:rPr lang="en-US" altLang="zh-CN" sz="2220"/>
              <a:t>PPG</a:t>
            </a:r>
            <a:r>
              <a:rPr lang="zh-CN" altLang="en-US" sz="2220"/>
              <a:t>（光电容积描记）而非仅加速度计</a:t>
            </a:r>
            <a:r>
              <a:rPr lang="en-US" altLang="zh-CN" sz="2220"/>
              <a:t>  </a:t>
            </a:r>
            <a:endParaRPr lang="en-US" altLang="zh-CN" sz="2220"/>
          </a:p>
          <a:p>
            <a:pPr marL="0" indent="0">
              <a:buNone/>
            </a:pPr>
            <a:r>
              <a:rPr lang="en-US" altLang="en-US" sz="2220"/>
              <a:t>▫</a:t>
            </a:r>
            <a:r>
              <a:rPr lang="en-US" altLang="en-US" sz="2220"/>
              <a:t>️</a:t>
            </a:r>
            <a:r>
              <a:rPr lang="en-US" altLang="zh-CN" sz="2220"/>
              <a:t> </a:t>
            </a:r>
            <a:r>
              <a:rPr lang="zh-CN" altLang="en-US" sz="2220"/>
              <a:t>提供睡眠效率（</a:t>
            </a:r>
            <a:r>
              <a:rPr lang="en-US" altLang="zh-CN" sz="2220"/>
              <a:t>SE</a:t>
            </a:r>
            <a:r>
              <a:rPr lang="zh-CN" altLang="en-US" sz="2220"/>
              <a:t>）而非仅总时长</a:t>
            </a:r>
            <a:r>
              <a:rPr lang="en-US" altLang="zh-CN" sz="2220"/>
              <a:t>  </a:t>
            </a:r>
            <a:endParaRPr lang="en-US" altLang="zh-CN" sz="2220"/>
          </a:p>
          <a:p>
            <a:pPr marL="0" indent="0">
              <a:buNone/>
            </a:pPr>
            <a:r>
              <a:rPr lang="en-US" altLang="zh-CN" sz="2220">
                <a:sym typeface="+mn-ea"/>
              </a:rPr>
              <a:t> - </a:t>
            </a:r>
            <a:r>
              <a:rPr lang="zh-CN" altLang="en-US" sz="2220"/>
              <a:t>智能唤醒：在浅睡眠期触发（减少睡眠惯性）</a:t>
            </a:r>
            <a:r>
              <a:rPr lang="en-US" altLang="zh-CN"/>
              <a:t>  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30222" r="71041" b="26764"/>
          <a:stretch>
            <a:fillRect/>
          </a:stretch>
        </p:blipFill>
        <p:spPr>
          <a:xfrm>
            <a:off x="9181465" y="2497455"/>
            <a:ext cx="3001010" cy="2785110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睡眠障碍预警信号</a:t>
            </a:r>
            <a:r>
              <a:rPr lang="zh-CN" altLang="en-US">
                <a:sym typeface="+mn-ea"/>
              </a:rPr>
              <a:t>（</a:t>
            </a:r>
            <a:r>
              <a:rPr lang="en-US" altLang="zh-CN">
                <a:sym typeface="+mn-ea"/>
              </a:rPr>
              <a:t>WHO</a:t>
            </a:r>
            <a:r>
              <a:rPr lang="zh-CN" altLang="en-US">
                <a:sym typeface="+mn-ea"/>
              </a:rPr>
              <a:t>建议）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3200" b="1">
                <a:highlight>
                  <a:srgbClr val="FFFF00"/>
                </a:highlight>
              </a:rPr>
              <a:t>频率标准：</a:t>
            </a:r>
            <a:r>
              <a:rPr lang="en-US" altLang="zh-CN" sz="3200" b="1"/>
              <a:t>  </a:t>
            </a:r>
            <a:endParaRPr lang="en-US" altLang="zh-CN" sz="3200" b="1"/>
          </a:p>
          <a:p>
            <a:r>
              <a:rPr lang="en-US" altLang="zh-CN" sz="2400"/>
              <a:t>  </a:t>
            </a:r>
            <a:r>
              <a:rPr lang="en-US" altLang="en-US" sz="2400"/>
              <a:t>▫</a:t>
            </a:r>
            <a:r>
              <a:rPr lang="en-US" altLang="en-US" sz="2400"/>
              <a:t>️</a:t>
            </a:r>
            <a:r>
              <a:rPr lang="en-US" altLang="zh-CN" sz="2400"/>
              <a:t> </a:t>
            </a:r>
            <a:r>
              <a:rPr lang="zh-CN" altLang="en-US" sz="2400"/>
              <a:t>入睡困难（</a:t>
            </a:r>
            <a:r>
              <a:rPr lang="en-US" altLang="zh-CN" sz="2400"/>
              <a:t>&gt;30</a:t>
            </a:r>
            <a:r>
              <a:rPr lang="zh-CN" altLang="en-US" sz="2400"/>
              <a:t>分钟）</a:t>
            </a:r>
            <a:r>
              <a:rPr lang="en-US" altLang="zh-CN" sz="2400"/>
              <a:t>≥3</a:t>
            </a:r>
            <a:r>
              <a:rPr lang="zh-CN" altLang="en-US" sz="2400"/>
              <a:t>次</a:t>
            </a:r>
            <a:r>
              <a:rPr lang="en-US" altLang="zh-CN" sz="2400"/>
              <a:t>/</a:t>
            </a:r>
            <a:r>
              <a:rPr lang="zh-CN" altLang="en-US" sz="2400"/>
              <a:t>周</a:t>
            </a:r>
            <a:r>
              <a:rPr lang="en-US" altLang="zh-CN" sz="2400"/>
              <a:t>  </a:t>
            </a:r>
            <a:endParaRPr lang="en-US" altLang="zh-CN" sz="2400"/>
          </a:p>
          <a:p>
            <a:r>
              <a:rPr lang="en-US" altLang="zh-CN" sz="2400"/>
              <a:t>  </a:t>
            </a:r>
            <a:r>
              <a:rPr lang="en-US" altLang="en-US" sz="2400"/>
              <a:t>▫</a:t>
            </a:r>
            <a:r>
              <a:rPr lang="en-US" altLang="en-US" sz="2400"/>
              <a:t>️</a:t>
            </a:r>
            <a:r>
              <a:rPr lang="en-US" altLang="zh-CN" sz="2400"/>
              <a:t> </a:t>
            </a:r>
            <a:r>
              <a:rPr lang="zh-CN" altLang="en-US" sz="2400"/>
              <a:t>早醒（比预期早</a:t>
            </a:r>
            <a:r>
              <a:rPr lang="en-US" altLang="zh-CN" sz="2400"/>
              <a:t>1</a:t>
            </a:r>
            <a:r>
              <a:rPr lang="zh-CN" altLang="en-US" sz="2400"/>
              <a:t>小时）持续</a:t>
            </a:r>
            <a:r>
              <a:rPr lang="en-US" altLang="zh-CN" sz="2400"/>
              <a:t>2</a:t>
            </a:r>
            <a:r>
              <a:rPr lang="zh-CN" altLang="en-US" sz="2400"/>
              <a:t>周</a:t>
            </a:r>
            <a:r>
              <a:rPr lang="en-US" altLang="zh-CN" sz="2400"/>
              <a:t> </a:t>
            </a:r>
            <a:r>
              <a:rPr lang="en-US" altLang="zh-CN"/>
              <a:t> </a:t>
            </a:r>
            <a:endParaRPr lang="en-US" altLang="zh-CN"/>
          </a:p>
          <a:p>
            <a:r>
              <a:rPr lang="zh-CN" altLang="en-US" sz="3200" b="1">
                <a:highlight>
                  <a:srgbClr val="FFFF00"/>
                </a:highlight>
              </a:rPr>
              <a:t>功能损害：</a:t>
            </a:r>
            <a:r>
              <a:rPr lang="en-US" altLang="zh-CN"/>
              <a:t>  </a:t>
            </a:r>
            <a:endParaRPr lang="en-US" altLang="zh-CN"/>
          </a:p>
          <a:p>
            <a:r>
              <a:rPr lang="en-US" altLang="zh-CN" sz="2400"/>
              <a:t>  </a:t>
            </a:r>
            <a:r>
              <a:rPr lang="en-US" altLang="en-US" sz="2400"/>
              <a:t>▫</a:t>
            </a:r>
            <a:r>
              <a:rPr lang="en-US" altLang="en-US" sz="2400"/>
              <a:t>️</a:t>
            </a:r>
            <a:r>
              <a:rPr lang="en-US" altLang="zh-CN" sz="2400"/>
              <a:t> </a:t>
            </a:r>
            <a:r>
              <a:rPr lang="zh-CN" altLang="en-US" sz="2400"/>
              <a:t>日间嗜睡（</a:t>
            </a:r>
            <a:r>
              <a:rPr lang="en-US" altLang="zh-CN" sz="2400"/>
              <a:t>ESS</a:t>
            </a:r>
            <a:r>
              <a:rPr lang="zh-CN" altLang="en-US" sz="2400"/>
              <a:t>评分</a:t>
            </a:r>
            <a:r>
              <a:rPr lang="en-US" altLang="zh-CN" sz="2400"/>
              <a:t>≥10</a:t>
            </a:r>
            <a:r>
              <a:rPr lang="zh-CN" altLang="en-US" sz="2400"/>
              <a:t>）</a:t>
            </a:r>
            <a:r>
              <a:rPr lang="en-US" altLang="zh-CN" sz="2400"/>
              <a:t>  </a:t>
            </a:r>
            <a:endParaRPr lang="en-US" altLang="zh-CN" sz="2400"/>
          </a:p>
          <a:p>
            <a:r>
              <a:rPr lang="en-US" altLang="zh-CN" sz="2400"/>
              <a:t>  </a:t>
            </a:r>
            <a:r>
              <a:rPr lang="en-US" altLang="en-US" sz="2400"/>
              <a:t>▫</a:t>
            </a:r>
            <a:r>
              <a:rPr lang="en-US" altLang="en-US" sz="2400"/>
              <a:t>️</a:t>
            </a:r>
            <a:r>
              <a:rPr lang="en-US" altLang="zh-CN" sz="2400"/>
              <a:t> </a:t>
            </a:r>
            <a:r>
              <a:rPr lang="zh-CN" altLang="en-US" sz="2400"/>
              <a:t>认知衰退（如工作记忆错误率增加</a:t>
            </a:r>
            <a:r>
              <a:rPr lang="en-US" altLang="zh-CN" sz="2400"/>
              <a:t>50%</a:t>
            </a:r>
            <a:r>
              <a:rPr lang="zh-CN" altLang="en-US" sz="2400"/>
              <a:t>）</a:t>
            </a:r>
            <a:r>
              <a:rPr lang="en-US" altLang="zh-CN"/>
              <a:t>  </a:t>
            </a:r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30222" r="71041" b="26764"/>
          <a:stretch>
            <a:fillRect/>
          </a:stretch>
        </p:blipFill>
        <p:spPr>
          <a:xfrm>
            <a:off x="9181465" y="2497455"/>
            <a:ext cx="3001010" cy="2785110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93395" y="1297305"/>
            <a:ext cx="6291580" cy="4879975"/>
          </a:xfrm>
        </p:spPr>
        <p:txBody>
          <a:bodyPr/>
          <a:p>
            <a:r>
              <a:rPr lang="zh-CN" altLang="en-US"/>
              <a:t>不讳疾忌医，及时到医院</a:t>
            </a:r>
            <a:r>
              <a:rPr lang="zh-CN" altLang="en-US"/>
              <a:t>就诊</a:t>
            </a:r>
            <a:endParaRPr lang="zh-CN" altLang="en-US"/>
          </a:p>
          <a:p>
            <a:r>
              <a:rPr lang="zh-CN" altLang="en-US"/>
              <a:t>不要谈</a:t>
            </a:r>
            <a:r>
              <a:rPr lang="en-US" altLang="zh-CN"/>
              <a:t>“</a:t>
            </a:r>
            <a:r>
              <a:rPr lang="zh-CN" altLang="en-US"/>
              <a:t>药</a:t>
            </a:r>
            <a:r>
              <a:rPr lang="en-US" altLang="zh-CN"/>
              <a:t>”</a:t>
            </a:r>
            <a:r>
              <a:rPr lang="zh-CN" altLang="en-US"/>
              <a:t>色变</a:t>
            </a:r>
            <a:endParaRPr lang="zh-CN" altLang="en-US"/>
          </a:p>
          <a:p>
            <a:pPr marL="0" indent="0">
              <a:buNone/>
            </a:pPr>
            <a:r>
              <a:rPr lang="en-US" altLang="zh-CN"/>
              <a:t>——</a:t>
            </a:r>
            <a:r>
              <a:rPr lang="zh-CN" altLang="en-US"/>
              <a:t>对症用药（佐匹克隆等</a:t>
            </a:r>
            <a:r>
              <a:rPr lang="zh-CN" altLang="en-US"/>
              <a:t>助眠药）是身体安心休息的</a:t>
            </a:r>
            <a:r>
              <a:rPr lang="zh-CN" altLang="en-US"/>
              <a:t>保证</a:t>
            </a:r>
            <a:endParaRPr lang="zh-CN" altLang="en-US"/>
          </a:p>
          <a:p>
            <a:r>
              <a:rPr lang="zh-CN" altLang="en-US"/>
              <a:t>辨证施治，多学科</a:t>
            </a:r>
            <a:r>
              <a:rPr lang="zh-CN" altLang="en-US"/>
              <a:t>诊疗</a:t>
            </a:r>
            <a:endParaRPr lang="zh-CN" altLang="en-US"/>
          </a:p>
        </p:txBody>
      </p:sp>
      <p:sp>
        <p:nvSpPr>
          <p:cNvPr id="6" name="六边形 5"/>
          <p:cNvSpPr/>
          <p:nvPr/>
        </p:nvSpPr>
        <p:spPr>
          <a:xfrm>
            <a:off x="8508365" y="2844165"/>
            <a:ext cx="1895475" cy="1525905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睡眠中心</a:t>
            </a:r>
            <a:endParaRPr lang="zh-CN" altLang="en-US" sz="2000" b="1"/>
          </a:p>
        </p:txBody>
      </p:sp>
      <p:sp>
        <p:nvSpPr>
          <p:cNvPr id="7" name="六边形 6"/>
          <p:cNvSpPr/>
          <p:nvPr/>
        </p:nvSpPr>
        <p:spPr>
          <a:xfrm>
            <a:off x="8508365" y="1318260"/>
            <a:ext cx="1895475" cy="1525905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ym typeface="+mn-ea"/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  <a:sym typeface="+mn-ea"/>
              </a:rPr>
              <a:t>精神科</a:t>
            </a:r>
            <a:endParaRPr lang="zh-CN" altLang="en-US"/>
          </a:p>
          <a:p>
            <a:pPr algn="ctr"/>
            <a:endParaRPr lang="zh-CN" altLang="en-US"/>
          </a:p>
        </p:txBody>
      </p:sp>
      <p:sp>
        <p:nvSpPr>
          <p:cNvPr id="8" name="六边形 7"/>
          <p:cNvSpPr/>
          <p:nvPr/>
        </p:nvSpPr>
        <p:spPr>
          <a:xfrm>
            <a:off x="10005695" y="2077085"/>
            <a:ext cx="1895475" cy="1525905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  <a:sym typeface="+mn-ea"/>
              </a:rPr>
              <a:t>神经内科</a:t>
            </a:r>
            <a:endParaRPr lang="zh-CN" altLang="en-US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9" name="六边形 8"/>
          <p:cNvSpPr/>
          <p:nvPr/>
        </p:nvSpPr>
        <p:spPr>
          <a:xfrm>
            <a:off x="10005695" y="3602990"/>
            <a:ext cx="1895475" cy="1525905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耳鼻喉科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0" name="六边形 9"/>
          <p:cNvSpPr/>
          <p:nvPr/>
        </p:nvSpPr>
        <p:spPr>
          <a:xfrm>
            <a:off x="8508365" y="4370070"/>
            <a:ext cx="1895475" cy="1525905"/>
          </a:xfrm>
          <a:prstGeom prst="hexagon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中医科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1" name="六边形 10"/>
          <p:cNvSpPr/>
          <p:nvPr/>
        </p:nvSpPr>
        <p:spPr>
          <a:xfrm>
            <a:off x="6990715" y="3602990"/>
            <a:ext cx="1895475" cy="1525905"/>
          </a:xfrm>
          <a:prstGeom prst="hexagon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内分泌科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2" name="六边形 11"/>
          <p:cNvSpPr/>
          <p:nvPr/>
        </p:nvSpPr>
        <p:spPr>
          <a:xfrm>
            <a:off x="6990715" y="2077085"/>
            <a:ext cx="1895475" cy="1525905"/>
          </a:xfrm>
          <a:prstGeom prst="hexagon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呼吸科</a:t>
            </a:r>
            <a:endParaRPr lang="zh-CN" altLang="en-US" b="1">
              <a:solidFill>
                <a:schemeClr val="tx1"/>
              </a:solidFill>
            </a:endParaRPr>
          </a:p>
        </p:txBody>
      </p:sp>
      <p:pic>
        <p:nvPicPr>
          <p:cNvPr id="5124" name="Picture 5" descr="院徽组合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p>
            <a:r>
              <a:rPr lang="zh-CN" altLang="en-US" b="1">
                <a:solidFill>
                  <a:schemeClr val="bg1"/>
                </a:solidFill>
              </a:rPr>
              <a:t>祝大家每天都有好</a:t>
            </a:r>
            <a:r>
              <a:rPr lang="zh-CN" altLang="en-US" b="1">
                <a:solidFill>
                  <a:schemeClr val="bg1"/>
                </a:solidFill>
              </a:rPr>
              <a:t>睡眠！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5124" name="Picture 5" descr="院徽组合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-2540" y="365125"/>
            <a:ext cx="12185015" cy="874395"/>
          </a:xfrm>
        </p:spPr>
        <p:txBody>
          <a:bodyPr/>
          <a:p>
            <a:r>
              <a:rPr lang="zh-CN" altLang="en-US" sz="4000"/>
              <a:t>动物也要睡觉</a:t>
            </a:r>
            <a:r>
              <a:rPr lang="zh-CN" altLang="en-US" sz="4000"/>
              <a:t>吗？</a:t>
            </a:r>
            <a:endParaRPr lang="zh-CN" altLang="en-US" sz="40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4770" y="2556510"/>
            <a:ext cx="1720850" cy="17043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31975" y="3076575"/>
            <a:ext cx="2385060" cy="768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328410" y="2555875"/>
            <a:ext cx="2825115" cy="17691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411970" y="2556510"/>
            <a:ext cx="2268220" cy="18268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217035" y="2851150"/>
            <a:ext cx="2038350" cy="123825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756785" y="4569460"/>
            <a:ext cx="959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</a:rPr>
              <a:t>19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小时</a:t>
            </a:r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321550" y="4569460"/>
            <a:ext cx="8388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小时</a:t>
            </a:r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126980" y="4569460"/>
            <a:ext cx="887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</a:rPr>
              <a:t>14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小时</a:t>
            </a:r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5" name="图表 14"/>
          <p:cNvGraphicFramePr/>
          <p:nvPr/>
        </p:nvGraphicFramePr>
        <p:xfrm>
          <a:off x="3980815" y="4796155"/>
          <a:ext cx="2512060" cy="160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16" name="图表 15"/>
          <p:cNvGraphicFramePr/>
          <p:nvPr/>
        </p:nvGraphicFramePr>
        <p:xfrm>
          <a:off x="6484620" y="4796155"/>
          <a:ext cx="2512060" cy="160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图表 16"/>
          <p:cNvGraphicFramePr/>
          <p:nvPr/>
        </p:nvGraphicFramePr>
        <p:xfrm>
          <a:off x="9314815" y="4796155"/>
          <a:ext cx="2512060" cy="1605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124" name="Picture 5" descr="院徽组合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51miz-P1074178-G8YMU34H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0620" y="2046605"/>
            <a:ext cx="5961380" cy="35763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1798955"/>
            <a:ext cx="4724400" cy="3086735"/>
          </a:xfrm>
          <a:prstGeom prst="rect">
            <a:avLst/>
          </a:prstGeom>
        </p:spPr>
      </p:pic>
      <p:sp>
        <p:nvSpPr>
          <p:cNvPr id="6" name="标题 3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-2540" y="365125"/>
            <a:ext cx="12185015" cy="98679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/>
              <a:t>睡觉时大脑都在休息</a:t>
            </a:r>
            <a:r>
              <a:rPr lang="zh-CN" altLang="en-US" sz="4000"/>
              <a:t>吗？</a:t>
            </a:r>
            <a:endParaRPr lang="zh-CN" altLang="en-US" sz="4000"/>
          </a:p>
        </p:txBody>
      </p:sp>
      <p:sp>
        <p:nvSpPr>
          <p:cNvPr id="7" name="文本框 6"/>
          <p:cNvSpPr txBox="1"/>
          <p:nvPr/>
        </p:nvSpPr>
        <p:spPr>
          <a:xfrm>
            <a:off x="2769870" y="5220335"/>
            <a:ext cx="12934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/>
                </a:solidFill>
              </a:rPr>
              <a:t>海豚</a:t>
            </a:r>
            <a:endParaRPr lang="zh-CN" altLang="en-US" sz="4000" b="1">
              <a:solidFill>
                <a:schemeClr val="accent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64880" y="5137785"/>
            <a:ext cx="12934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/>
                </a:solidFill>
              </a:rPr>
              <a:t>大雁</a:t>
            </a:r>
            <a:endParaRPr lang="zh-CN" altLang="en-US" sz="4000" b="1">
              <a:solidFill>
                <a:schemeClr val="accent1"/>
              </a:solidFill>
            </a:endParaRPr>
          </a:p>
        </p:txBody>
      </p:sp>
      <p:pic>
        <p:nvPicPr>
          <p:cNvPr id="5124" name="Picture 5" descr="院徽组合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标题 3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-2540" y="365125"/>
            <a:ext cx="12185015" cy="9734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/>
              <a:t>谁在控制我们睡觉</a:t>
            </a:r>
            <a:r>
              <a:rPr lang="zh-CN" altLang="en-US" sz="4000"/>
              <a:t>呢？</a:t>
            </a:r>
            <a:endParaRPr lang="zh-CN" altLang="en-US" sz="40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905" y="1985645"/>
            <a:ext cx="3710305" cy="37103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051290" y="5331460"/>
            <a:ext cx="14274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/>
                </a:solidFill>
              </a:rPr>
              <a:t>大脑</a:t>
            </a:r>
            <a:endParaRPr lang="zh-CN" altLang="en-US" sz="4000" b="1">
              <a:solidFill>
                <a:schemeClr val="accent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1660" y="2205355"/>
            <a:ext cx="3126105" cy="300799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503295" y="2117725"/>
            <a:ext cx="4373245" cy="4581525"/>
            <a:chOff x="7355" y="3689"/>
            <a:chExt cx="6887" cy="721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5" y="3689"/>
              <a:ext cx="6887" cy="4574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7762" y="8822"/>
              <a:ext cx="5883" cy="2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4000" b="1">
                  <a:solidFill>
                    <a:schemeClr val="accent1"/>
                  </a:solidFill>
                </a:rPr>
                <a:t>果蝇生物钟基因表达的调控</a:t>
              </a:r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7760" y="1621790"/>
            <a:ext cx="3817620" cy="3747135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479415" y="2055495"/>
            <a:ext cx="5108575" cy="3510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63855" y="2155825"/>
            <a:ext cx="4838700" cy="3409950"/>
          </a:xfrm>
          <a:prstGeom prst="rect">
            <a:avLst/>
          </a:prstGeom>
        </p:spPr>
      </p:pic>
      <p:sp>
        <p:nvSpPr>
          <p:cNvPr id="6" name="标题 3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-2540" y="365125"/>
            <a:ext cx="12185015" cy="101219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/>
              <a:t>为什么累了会睡得</a:t>
            </a:r>
            <a:r>
              <a:rPr lang="zh-CN" altLang="en-US" sz="4000"/>
              <a:t>更香？</a:t>
            </a:r>
            <a:endParaRPr lang="zh-CN" altLang="en-US" sz="4000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518140" y="3050540"/>
            <a:ext cx="1594485" cy="1906905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51miz-E1326553-2189579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40" y="2208530"/>
            <a:ext cx="5872480" cy="3915410"/>
          </a:xfrm>
          <a:prstGeom prst="rect">
            <a:avLst/>
          </a:prstGeom>
        </p:spPr>
      </p:pic>
      <p:sp>
        <p:nvSpPr>
          <p:cNvPr id="6" name="标题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-2540" y="365125"/>
            <a:ext cx="12185015" cy="1023620"/>
          </a:xfrm>
        </p:spPr>
        <p:txBody>
          <a:bodyPr/>
          <a:p>
            <a:r>
              <a:rPr lang="zh-CN" altLang="en-US" sz="4000"/>
              <a:t>睡觉的时候我们在</a:t>
            </a:r>
            <a:r>
              <a:rPr lang="zh-CN" altLang="en-US" sz="4000"/>
              <a:t>干什么？</a:t>
            </a:r>
            <a:endParaRPr lang="zh-CN" altLang="en-US" sz="4000"/>
          </a:p>
        </p:txBody>
      </p:sp>
      <p:sp>
        <p:nvSpPr>
          <p:cNvPr id="7" name="文本框 6"/>
          <p:cNvSpPr txBox="1"/>
          <p:nvPr/>
        </p:nvSpPr>
        <p:spPr>
          <a:xfrm>
            <a:off x="5930265" y="1737360"/>
            <a:ext cx="1568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做梦</a:t>
            </a:r>
            <a:endParaRPr lang="zh-CN" alt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42965" y="2560320"/>
            <a:ext cx="6110605" cy="3301365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-2540" y="365125"/>
            <a:ext cx="12185015" cy="923290"/>
          </a:xfrm>
        </p:spPr>
        <p:txBody>
          <a:bodyPr/>
          <a:p>
            <a:r>
              <a:rPr lang="zh-CN" altLang="en-US" sz="4000"/>
              <a:t>睡觉的时候我们在</a:t>
            </a:r>
            <a:r>
              <a:rPr lang="zh-CN" altLang="en-US" sz="4000"/>
              <a:t>干什么？</a:t>
            </a:r>
            <a:endParaRPr lang="zh-CN" altLang="en-US" sz="4000"/>
          </a:p>
        </p:txBody>
      </p:sp>
      <p:sp>
        <p:nvSpPr>
          <p:cNvPr id="7" name="文本框 6"/>
          <p:cNvSpPr txBox="1"/>
          <p:nvPr/>
        </p:nvSpPr>
        <p:spPr>
          <a:xfrm>
            <a:off x="5542915" y="1749425"/>
            <a:ext cx="18021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休息</a:t>
            </a:r>
            <a:endParaRPr lang="zh-CN" alt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93230" y="1749425"/>
            <a:ext cx="5217160" cy="50806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40" y="2456180"/>
            <a:ext cx="4773295" cy="3602355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-2540" y="365125"/>
            <a:ext cx="12185015" cy="887095"/>
          </a:xfrm>
        </p:spPr>
        <p:txBody>
          <a:bodyPr/>
          <a:p>
            <a:r>
              <a:rPr lang="zh-CN" altLang="en-US" sz="4000"/>
              <a:t>睡觉的时候我们在</a:t>
            </a:r>
            <a:r>
              <a:rPr lang="zh-CN" altLang="en-US" sz="4000"/>
              <a:t>干什么？</a:t>
            </a:r>
            <a:endParaRPr lang="zh-CN" altLang="en-US" sz="4000"/>
          </a:p>
        </p:txBody>
      </p:sp>
      <p:sp>
        <p:nvSpPr>
          <p:cNvPr id="7" name="文本框 6"/>
          <p:cNvSpPr txBox="1"/>
          <p:nvPr/>
        </p:nvSpPr>
        <p:spPr>
          <a:xfrm>
            <a:off x="5942330" y="1613535"/>
            <a:ext cx="28981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记忆和</a:t>
            </a:r>
            <a:r>
              <a:rPr lang="zh-CN" altLang="en-US" sz="4000" b="1">
                <a:solidFill>
                  <a:schemeClr val="accent1">
                    <a:lumMod val="75000"/>
                  </a:schemeClr>
                </a:solidFill>
              </a:rPr>
              <a:t>遗忘</a:t>
            </a:r>
            <a:endParaRPr lang="zh-CN" altLang="en-US" sz="4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r="25225" b="18538"/>
          <a:stretch>
            <a:fillRect/>
          </a:stretch>
        </p:blipFill>
        <p:spPr>
          <a:xfrm>
            <a:off x="285750" y="2605405"/>
            <a:ext cx="1791970" cy="2639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421890" y="2439035"/>
            <a:ext cx="2044065" cy="3002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728845" y="2439035"/>
            <a:ext cx="2066290" cy="30581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075805" y="2389505"/>
            <a:ext cx="2124075" cy="31673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446260" y="2320290"/>
            <a:ext cx="2578100" cy="3561080"/>
          </a:xfrm>
          <a:prstGeom prst="rect">
            <a:avLst/>
          </a:prstGeom>
        </p:spPr>
      </p:pic>
      <p:pic>
        <p:nvPicPr>
          <p:cNvPr id="5124" name="Picture 5" descr="院徽组合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1169015" y="186690"/>
            <a:ext cx="875030" cy="838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PP_MARK_KEY" val="5ef6c95c-2e11-4deb-aae7-27f4cac1e037"/>
  <p:tag name="COMMONDATA" val="eyJoZGlkIjoiYjU5ZjI5MmRjZTg2MDRiMzNkZjQ5OGZlMTUyMTUwOWIifQ==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2130</Words>
  <Application>WPS 演示</Application>
  <PresentationFormat>宽屏</PresentationFormat>
  <Paragraphs>219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黑体</vt:lpstr>
      <vt:lpstr>Calibri</vt:lpstr>
      <vt:lpstr>Arial Unicode MS</vt:lpstr>
      <vt:lpstr>Office 主题</vt:lpstr>
      <vt:lpstr>美好睡眠，获益一生                                               ——良好睡眠习惯的养成</vt:lpstr>
      <vt:lpstr>目录</vt:lpstr>
      <vt:lpstr>动物也要睡觉吗？</vt:lpstr>
      <vt:lpstr>PowerPoint 演示文稿</vt:lpstr>
      <vt:lpstr>PowerPoint 演示文稿</vt:lpstr>
      <vt:lpstr>PowerPoint 演示文稿</vt:lpstr>
      <vt:lpstr>睡觉的时候我们在干什么？</vt:lpstr>
      <vt:lpstr>睡觉的时候我们在干什么？</vt:lpstr>
      <vt:lpstr>睡觉的时候我们在干什么？</vt:lpstr>
      <vt:lpstr>睡觉的时候我们在干什么？</vt:lpstr>
      <vt:lpstr>睡觉的时候我们在干什么？</vt:lpstr>
      <vt:lpstr>睡眠的功能</vt:lpstr>
      <vt:lpstr>不睡觉会怎么样？</vt:lpstr>
      <vt:lpstr>不睡觉会怎么样？</vt:lpstr>
      <vt:lpstr>不睡觉会怎么样？</vt:lpstr>
      <vt:lpstr>PowerPoint 演示文稿</vt:lpstr>
      <vt:lpstr>睡眠生理</vt:lpstr>
      <vt:lpstr>PowerPoint 演示文稿</vt:lpstr>
      <vt:lpstr>PowerPoint 演示文稿</vt:lpstr>
      <vt:lpstr>睡眠障碍的分类</vt:lpstr>
      <vt:lpstr>睡眠障碍的分类</vt:lpstr>
      <vt:lpstr>良好睡眠的四大支柱（WHO建议）</vt:lpstr>
      <vt:lpstr>睡眠环境优化（WHO建议）</vt:lpstr>
      <vt:lpstr>行为干预策略（WHO建议）</vt:lpstr>
      <vt:lpstr>数字时代特别建议（WHO建议）</vt:lpstr>
      <vt:lpstr>睡眠障碍预警信号（WHO建议）</vt:lpstr>
      <vt:lpstr>PowerPoint 演示文稿</vt:lpstr>
      <vt:lpstr>祝大家每天都有好睡眠！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icuyo</dc:creator>
  <cp:lastModifiedBy>ALLLLLLLex</cp:lastModifiedBy>
  <cp:revision>839</cp:revision>
  <dcterms:created xsi:type="dcterms:W3CDTF">2020-08-07T15:21:00Z</dcterms:created>
  <dcterms:modified xsi:type="dcterms:W3CDTF">2026-03-09T00:45:21Z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2052-11.8.2.11718</vt:lpwstr>
  </property>
  <property fmtid="{D5CDD505-2E9C-101B-9397-08002B2CF9AE}" pid="3" name="ICV">
    <vt:lpwstr>5EB3258F2D434BBE85B2DE8181315C70_13</vt:lpwstr>
  </property>
</Properties>
</file>