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16" r:id="rId3"/>
    <p:sldId id="2620" r:id="rId5"/>
    <p:sldId id="2562" r:id="rId6"/>
    <p:sldId id="2569" r:id="rId7"/>
    <p:sldId id="2577" r:id="rId8"/>
    <p:sldId id="2613" r:id="rId9"/>
    <p:sldId id="2614" r:id="rId10"/>
    <p:sldId id="2616" r:id="rId11"/>
    <p:sldId id="2617" r:id="rId12"/>
    <p:sldId id="2615" r:id="rId13"/>
    <p:sldId id="2561" r:id="rId14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58"/>
    <p:restoredTop sz="94719"/>
  </p:normalViewPr>
  <p:slideViewPr>
    <p:cSldViewPr snapToGrid="0" showGuides="1">
      <p:cViewPr varScale="1">
        <p:scale>
          <a:sx n="69" d="100"/>
          <a:sy n="69" d="100"/>
        </p:scale>
        <p:origin x="570" y="60"/>
      </p:cViewPr>
      <p:guideLst>
        <p:guide orient="horz" pos="2151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gs" Target="tags/tag68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ADA3F0-BFDA-49B3-A58E-1F0ED0A0C6F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4C7AFC-18F8-46B7-B44F-E8ACB6AF51E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C7AFC-18F8-46B7-B44F-E8ACB6AF51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D39F2-4651-4151-AF0A-F2EC0DCE17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A4E86-A167-472C-BA6F-C5F97F9E7E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D39F2-4651-4151-AF0A-F2EC0DCE17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A4E86-A167-472C-BA6F-C5F97F9E7E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D39F2-4651-4151-AF0A-F2EC0DCE17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A4E86-A167-472C-BA6F-C5F97F9E7E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D39F2-4651-4151-AF0A-F2EC0DCE17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A4E86-A167-472C-BA6F-C5F97F9E7E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D39F2-4651-4151-AF0A-F2EC0DCE17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A4E86-A167-472C-BA6F-C5F97F9E7E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D39F2-4651-4151-AF0A-F2EC0DCE17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A4E86-A167-472C-BA6F-C5F97F9E7E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D39F2-4651-4151-AF0A-F2EC0DCE17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A4E86-A167-472C-BA6F-C5F97F9E7E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D39F2-4651-4151-AF0A-F2EC0DCE17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A4E86-A167-472C-BA6F-C5F97F9E7E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D39F2-4651-4151-AF0A-F2EC0DCE17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A4E86-A167-472C-BA6F-C5F97F9E7E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D39F2-4651-4151-AF0A-F2EC0DCE17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A4E86-A167-472C-BA6F-C5F97F9E7E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D39F2-4651-4151-AF0A-F2EC0DCE17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A4E86-A167-472C-BA6F-C5F97F9E7E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D39F2-4651-4151-AF0A-F2EC0DCE17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8A4E86-A167-472C-BA6F-C5F97F9E7E3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tags" Target="../tags/tag3.xml"/><Relationship Id="rId7" Type="http://schemas.openxmlformats.org/officeDocument/2006/relationships/image" Target="../media/image3.png"/><Relationship Id="rId6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tags" Target="../tags/tag1.xml"/><Relationship Id="rId3" Type="http://schemas.openxmlformats.org/officeDocument/2006/relationships/image" Target="../media/image1.png"/><Relationship Id="rId2" Type="http://schemas.microsoft.com/office/2007/relationships/media" Target="../media/audio1.wav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4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6" Type="http://schemas.openxmlformats.org/officeDocument/2006/relationships/image" Target="../media/image3.png"/><Relationship Id="rId5" Type="http://schemas.openxmlformats.org/officeDocument/2006/relationships/tags" Target="../tags/tag63.xml"/><Relationship Id="rId4" Type="http://schemas.openxmlformats.org/officeDocument/2006/relationships/image" Target="../media/image2.png"/><Relationship Id="rId3" Type="http://schemas.openxmlformats.org/officeDocument/2006/relationships/tags" Target="../tags/tag62.xml"/><Relationship Id="rId2" Type="http://schemas.openxmlformats.org/officeDocument/2006/relationships/image" Target="../media/image5.png"/><Relationship Id="rId1" Type="http://schemas.openxmlformats.org/officeDocument/2006/relationships/tags" Target="../tags/tag61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67.xml"/><Relationship Id="rId6" Type="http://schemas.openxmlformats.org/officeDocument/2006/relationships/image" Target="../media/image3.png"/><Relationship Id="rId5" Type="http://schemas.openxmlformats.org/officeDocument/2006/relationships/tags" Target="../tags/tag66.xml"/><Relationship Id="rId4" Type="http://schemas.openxmlformats.org/officeDocument/2006/relationships/image" Target="../media/image2.png"/><Relationship Id="rId3" Type="http://schemas.openxmlformats.org/officeDocument/2006/relationships/tags" Target="../tags/tag65.xml"/><Relationship Id="rId2" Type="http://schemas.openxmlformats.org/officeDocument/2006/relationships/image" Target="../media/image5.png"/><Relationship Id="rId1" Type="http://schemas.openxmlformats.org/officeDocument/2006/relationships/tags" Target="../tags/tag64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2" Type="http://schemas.openxmlformats.org/officeDocument/2006/relationships/notesSlide" Target="../notesSlides/notesSlide2.xml"/><Relationship Id="rId41" Type="http://schemas.openxmlformats.org/officeDocument/2006/relationships/slideLayout" Target="../slideLayouts/slideLayout7.xml"/><Relationship Id="rId40" Type="http://schemas.openxmlformats.org/officeDocument/2006/relationships/tags" Target="../tags/tag40.xml"/><Relationship Id="rId4" Type="http://schemas.openxmlformats.org/officeDocument/2006/relationships/image" Target="../media/image2.png"/><Relationship Id="rId39" Type="http://schemas.openxmlformats.org/officeDocument/2006/relationships/image" Target="../media/image7.svg"/><Relationship Id="rId38" Type="http://schemas.openxmlformats.org/officeDocument/2006/relationships/image" Target="../media/image6.png"/><Relationship Id="rId37" Type="http://schemas.openxmlformats.org/officeDocument/2006/relationships/tags" Target="../tags/tag39.xml"/><Relationship Id="rId36" Type="http://schemas.openxmlformats.org/officeDocument/2006/relationships/tags" Target="../tags/tag38.xml"/><Relationship Id="rId35" Type="http://schemas.openxmlformats.org/officeDocument/2006/relationships/tags" Target="../tags/tag37.xml"/><Relationship Id="rId34" Type="http://schemas.openxmlformats.org/officeDocument/2006/relationships/tags" Target="../tags/tag36.xml"/><Relationship Id="rId33" Type="http://schemas.openxmlformats.org/officeDocument/2006/relationships/tags" Target="../tags/tag35.xml"/><Relationship Id="rId32" Type="http://schemas.openxmlformats.org/officeDocument/2006/relationships/tags" Target="../tags/tag34.xml"/><Relationship Id="rId31" Type="http://schemas.openxmlformats.org/officeDocument/2006/relationships/tags" Target="../tags/tag33.xml"/><Relationship Id="rId30" Type="http://schemas.openxmlformats.org/officeDocument/2006/relationships/tags" Target="../tags/tag32.xml"/><Relationship Id="rId3" Type="http://schemas.openxmlformats.org/officeDocument/2006/relationships/tags" Target="../tags/tag6.xml"/><Relationship Id="rId29" Type="http://schemas.openxmlformats.org/officeDocument/2006/relationships/tags" Target="../tags/tag31.xml"/><Relationship Id="rId28" Type="http://schemas.openxmlformats.org/officeDocument/2006/relationships/tags" Target="../tags/tag30.xml"/><Relationship Id="rId27" Type="http://schemas.openxmlformats.org/officeDocument/2006/relationships/tags" Target="../tags/tag29.xml"/><Relationship Id="rId26" Type="http://schemas.openxmlformats.org/officeDocument/2006/relationships/tags" Target="../tags/tag28.xml"/><Relationship Id="rId25" Type="http://schemas.openxmlformats.org/officeDocument/2006/relationships/tags" Target="../tags/tag27.xml"/><Relationship Id="rId24" Type="http://schemas.openxmlformats.org/officeDocument/2006/relationships/tags" Target="../tags/tag26.xml"/><Relationship Id="rId23" Type="http://schemas.openxmlformats.org/officeDocument/2006/relationships/tags" Target="../tags/tag25.xml"/><Relationship Id="rId22" Type="http://schemas.openxmlformats.org/officeDocument/2006/relationships/tags" Target="../tags/tag24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5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tags" Target="../tags/tag5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3.png"/><Relationship Id="rId5" Type="http://schemas.openxmlformats.org/officeDocument/2006/relationships/tags" Target="../tags/tag43.xml"/><Relationship Id="rId4" Type="http://schemas.openxmlformats.org/officeDocument/2006/relationships/image" Target="../media/image2.png"/><Relationship Id="rId3" Type="http://schemas.openxmlformats.org/officeDocument/2006/relationships/tags" Target="../tags/tag42.xml"/><Relationship Id="rId2" Type="http://schemas.openxmlformats.org/officeDocument/2006/relationships/image" Target="../media/image5.png"/><Relationship Id="rId1" Type="http://schemas.openxmlformats.org/officeDocument/2006/relationships/tags" Target="../tags/tag41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1.png"/><Relationship Id="rId7" Type="http://schemas.openxmlformats.org/officeDocument/2006/relationships/image" Target="../media/image10.png"/><Relationship Id="rId6" Type="http://schemas.openxmlformats.org/officeDocument/2006/relationships/image" Target="../media/image3.png"/><Relationship Id="rId5" Type="http://schemas.openxmlformats.org/officeDocument/2006/relationships/tags" Target="../tags/tag46.xml"/><Relationship Id="rId4" Type="http://schemas.openxmlformats.org/officeDocument/2006/relationships/image" Target="../media/image2.png"/><Relationship Id="rId3" Type="http://schemas.openxmlformats.org/officeDocument/2006/relationships/tags" Target="../tags/tag45.xml"/><Relationship Id="rId2" Type="http://schemas.openxmlformats.org/officeDocument/2006/relationships/image" Target="../media/image5.png"/><Relationship Id="rId1" Type="http://schemas.openxmlformats.org/officeDocument/2006/relationships/tags" Target="../tags/tag44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tags" Target="../tags/tag49.xml"/><Relationship Id="rId4" Type="http://schemas.openxmlformats.org/officeDocument/2006/relationships/image" Target="../media/image2.png"/><Relationship Id="rId3" Type="http://schemas.openxmlformats.org/officeDocument/2006/relationships/tags" Target="../tags/tag48.xml"/><Relationship Id="rId2" Type="http://schemas.openxmlformats.org/officeDocument/2006/relationships/image" Target="../media/image5.png"/><Relationship Id="rId1" Type="http://schemas.openxmlformats.org/officeDocument/2006/relationships/tags" Target="../tags/tag47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3.png"/><Relationship Id="rId3" Type="http://schemas.openxmlformats.org/officeDocument/2006/relationships/tags" Target="../tags/tag51.xml"/><Relationship Id="rId2" Type="http://schemas.openxmlformats.org/officeDocument/2006/relationships/image" Target="../media/image5.png"/><Relationship Id="rId1" Type="http://schemas.openxmlformats.org/officeDocument/2006/relationships/tags" Target="../tags/tag50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tags" Target="../tags/tag54.xml"/><Relationship Id="rId4" Type="http://schemas.openxmlformats.org/officeDocument/2006/relationships/image" Target="../media/image2.png"/><Relationship Id="rId3" Type="http://schemas.openxmlformats.org/officeDocument/2006/relationships/tags" Target="../tags/tag53.xml"/><Relationship Id="rId2" Type="http://schemas.openxmlformats.org/officeDocument/2006/relationships/image" Target="../media/image5.png"/><Relationship Id="rId1" Type="http://schemas.openxmlformats.org/officeDocument/2006/relationships/tags" Target="../tags/tag52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4.png"/><Relationship Id="rId7" Type="http://schemas.openxmlformats.org/officeDocument/2006/relationships/image" Target="../media/image13.png"/><Relationship Id="rId6" Type="http://schemas.openxmlformats.org/officeDocument/2006/relationships/image" Target="../media/image3.png"/><Relationship Id="rId5" Type="http://schemas.openxmlformats.org/officeDocument/2006/relationships/tags" Target="../tags/tag57.xml"/><Relationship Id="rId4" Type="http://schemas.openxmlformats.org/officeDocument/2006/relationships/image" Target="../media/image2.png"/><Relationship Id="rId3" Type="http://schemas.openxmlformats.org/officeDocument/2006/relationships/tags" Target="../tags/tag56.xml"/><Relationship Id="rId2" Type="http://schemas.openxmlformats.org/officeDocument/2006/relationships/image" Target="../media/image5.png"/><Relationship Id="rId1" Type="http://schemas.openxmlformats.org/officeDocument/2006/relationships/tags" Target="../tags/tag55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6.png"/><Relationship Id="rId7" Type="http://schemas.openxmlformats.org/officeDocument/2006/relationships/image" Target="../media/image15.png"/><Relationship Id="rId6" Type="http://schemas.openxmlformats.org/officeDocument/2006/relationships/image" Target="../media/image3.png"/><Relationship Id="rId5" Type="http://schemas.openxmlformats.org/officeDocument/2006/relationships/tags" Target="../tags/tag60.xml"/><Relationship Id="rId4" Type="http://schemas.openxmlformats.org/officeDocument/2006/relationships/image" Target="../media/image2.png"/><Relationship Id="rId3" Type="http://schemas.openxmlformats.org/officeDocument/2006/relationships/tags" Target="../tags/tag59.xml"/><Relationship Id="rId2" Type="http://schemas.openxmlformats.org/officeDocument/2006/relationships/image" Target="../media/image5.png"/><Relationship Id="rId1" Type="http://schemas.openxmlformats.org/officeDocument/2006/relationships/tags" Target="../tags/tag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c249dca6369b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677809" y="-781008"/>
            <a:ext cx="609600" cy="609600"/>
          </a:xfrm>
          <a:prstGeom prst="rect">
            <a:avLst/>
          </a:prstGeom>
        </p:spPr>
      </p:pic>
      <p:pic>
        <p:nvPicPr>
          <p:cNvPr id="18" name="图片 17" descr="tj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993380" y="3822700"/>
            <a:ext cx="4198620" cy="2547620"/>
          </a:xfrm>
          <a:prstGeom prst="rect">
            <a:avLst/>
          </a:prstGeom>
        </p:spPr>
      </p:pic>
      <p:pic>
        <p:nvPicPr>
          <p:cNvPr id="19" name="图片 18" descr="diwen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6370320"/>
            <a:ext cx="12192000" cy="487680"/>
          </a:xfrm>
          <a:prstGeom prst="rect">
            <a:avLst/>
          </a:prstGeom>
        </p:spPr>
      </p:pic>
      <p:pic>
        <p:nvPicPr>
          <p:cNvPr id="12" name="图片 11" descr="VI-logo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319780" y="121920"/>
            <a:ext cx="5711825" cy="290703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10"/>
            </p:custDataLst>
          </p:nvPr>
        </p:nvSpPr>
        <p:spPr>
          <a:xfrm>
            <a:off x="2353945" y="3228975"/>
            <a:ext cx="8060690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zh-CN" sz="6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晨练真的越早越好吗</a:t>
            </a:r>
            <a:endParaRPr lang="zh-CN" altLang="zh-CN" sz="6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+mj-cs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0" mute="1" numSld="999" showWhenStopped="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" name="图片 15" descr="VI-logo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4315" y="267970"/>
            <a:ext cx="2783205" cy="596900"/>
          </a:xfrm>
          <a:prstGeom prst="rect">
            <a:avLst/>
          </a:prstGeom>
        </p:spPr>
      </p:pic>
      <p:pic>
        <p:nvPicPr>
          <p:cNvPr id="8" name="图片 7" descr="tj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993380" y="3822700"/>
            <a:ext cx="4198620" cy="2547620"/>
          </a:xfrm>
          <a:prstGeom prst="rect">
            <a:avLst/>
          </a:prstGeom>
        </p:spPr>
      </p:pic>
      <p:pic>
        <p:nvPicPr>
          <p:cNvPr id="7" name="图片 6" descr="diwen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6370320"/>
            <a:ext cx="12192000" cy="487680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0" y="1015365"/>
            <a:ext cx="12210415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493395" y="126238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五、晨练的医学风险提示</a:t>
            </a:r>
            <a:endParaRPr lang="zh-CN" altLang="en-US" b="1"/>
          </a:p>
        </p:txBody>
      </p:sp>
      <p:sp>
        <p:nvSpPr>
          <p:cNvPr id="4" name="文本框 3"/>
          <p:cNvSpPr txBox="1"/>
          <p:nvPr/>
        </p:nvSpPr>
        <p:spPr>
          <a:xfrm>
            <a:off x="619125" y="1742440"/>
            <a:ext cx="6021070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 </a:t>
            </a:r>
            <a:r>
              <a:rPr lang="en-US" altLang="zh-CN">
                <a:solidFill>
                  <a:srgbClr val="FF0000"/>
                </a:solidFill>
              </a:rPr>
              <a:t>1.</a:t>
            </a:r>
            <a:r>
              <a:rPr lang="zh-CN" altLang="en-US">
                <a:solidFill>
                  <a:srgbClr val="FF0000"/>
                </a:solidFill>
              </a:rPr>
              <a:t>警惕</a:t>
            </a:r>
            <a:r>
              <a:rPr lang="en-US" altLang="zh-CN">
                <a:solidFill>
                  <a:srgbClr val="FF0000"/>
                </a:solidFill>
              </a:rPr>
              <a:t> “</a:t>
            </a:r>
            <a:r>
              <a:rPr lang="zh-CN" altLang="en-US">
                <a:solidFill>
                  <a:srgbClr val="FF0000"/>
                </a:solidFill>
              </a:rPr>
              <a:t>运动过量</a:t>
            </a:r>
            <a:r>
              <a:rPr lang="en-US" altLang="zh-CN">
                <a:solidFill>
                  <a:srgbClr val="FF0000"/>
                </a:solidFill>
              </a:rPr>
              <a:t>” </a:t>
            </a:r>
            <a:r>
              <a:rPr lang="zh-CN" altLang="en-US">
                <a:solidFill>
                  <a:srgbClr val="FF0000"/>
                </a:solidFill>
              </a:rPr>
              <a:t>信号：若晨练后出现持续头晕、心慌、胸闷、恶心、肌肉剧痛或尿液呈酱油色，可能是过度运动导致的低血糖、心肌缺血或横纹肌溶解，需立即停止运动并就医；</a:t>
            </a:r>
            <a:r>
              <a:rPr lang="en-US" altLang="zh-CN">
                <a:solidFill>
                  <a:srgbClr val="FF0000"/>
                </a:solidFill>
              </a:rPr>
              <a:t>​</a:t>
            </a:r>
            <a:endParaRPr lang="en-US" altLang="zh-CN">
              <a:solidFill>
                <a:srgbClr val="FF0000"/>
              </a:solidFill>
            </a:endParaRPr>
          </a:p>
          <a:p>
            <a:r>
              <a:rPr lang="en-US" altLang="zh-CN">
                <a:solidFill>
                  <a:srgbClr val="FF0000"/>
                </a:solidFill>
              </a:rPr>
              <a:t>  2.</a:t>
            </a:r>
            <a:r>
              <a:rPr lang="zh-CN" altLang="en-US">
                <a:solidFill>
                  <a:srgbClr val="FF0000"/>
                </a:solidFill>
              </a:rPr>
              <a:t>特殊人群需遵医嘱：高血压、糖尿病患者晨练前需监测血压、血糖，避免用药后立即运动（如降糖药后可能引发低血糖）；哮喘患者需携带急救药物，避免在寒冷、干燥环境中剧烈运动；</a:t>
            </a:r>
            <a:r>
              <a:rPr lang="en-US" altLang="zh-CN">
                <a:solidFill>
                  <a:srgbClr val="FF0000"/>
                </a:solidFill>
              </a:rPr>
              <a:t>​</a:t>
            </a:r>
            <a:endParaRPr lang="en-US" altLang="zh-CN">
              <a:solidFill>
                <a:srgbClr val="FF0000"/>
              </a:solidFill>
            </a:endParaRPr>
          </a:p>
          <a:p>
            <a:r>
              <a:rPr lang="en-US" altLang="zh-CN">
                <a:solidFill>
                  <a:srgbClr val="FF0000"/>
                </a:solidFill>
              </a:rPr>
              <a:t>  3.</a:t>
            </a:r>
            <a:r>
              <a:rPr lang="zh-CN" altLang="en-US">
                <a:solidFill>
                  <a:srgbClr val="FF0000"/>
                </a:solidFill>
              </a:rPr>
              <a:t>天气适应性调整：高温高湿天气减少运动时长，避免中暑；低温天气做好保暖（戴帽子、手套），避免皮肤冻伤与血管痉挛；雾霾天选择室内运动，减少呼吸道损伤。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671830" y="1877695"/>
            <a:ext cx="75565" cy="755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671830" y="2966085"/>
            <a:ext cx="75565" cy="755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671830" y="4054475"/>
            <a:ext cx="75565" cy="755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3080" y="1630680"/>
            <a:ext cx="4997450" cy="336994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71830" y="5313680"/>
            <a:ext cx="811466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如果习惯早起，可在</a:t>
            </a:r>
            <a:r>
              <a:rPr lang="en-US" altLang="zh-CN"/>
              <a:t> 4:00-6:00 </a:t>
            </a:r>
            <a:r>
              <a:rPr lang="zh-CN" altLang="en-US"/>
              <a:t>先进行室内轻度活动（如拉伸、慢走、冥想），等待日出后再到户外开展正式晨练；冬季或雾霾天更需推迟时间，优先保证环境安全与身体适应。</a:t>
            </a:r>
            <a:endParaRPr lang="zh-CN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" name="图片 15" descr="VI-logo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61010" y="4191635"/>
            <a:ext cx="2662555" cy="570865"/>
          </a:xfrm>
          <a:prstGeom prst="rect">
            <a:avLst/>
          </a:prstGeom>
        </p:spPr>
      </p:pic>
      <p:pic>
        <p:nvPicPr>
          <p:cNvPr id="8" name="图片 7" descr="tj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993380" y="3822700"/>
            <a:ext cx="4198620" cy="2547620"/>
          </a:xfrm>
          <a:prstGeom prst="rect">
            <a:avLst/>
          </a:prstGeom>
        </p:spPr>
      </p:pic>
      <p:pic>
        <p:nvPicPr>
          <p:cNvPr id="7" name="图片 6" descr="diwen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6370320"/>
            <a:ext cx="12192000" cy="487680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 flipV="1">
            <a:off x="-2540" y="3423285"/>
            <a:ext cx="8795385" cy="1143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1360805" y="1699895"/>
            <a:ext cx="153924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4500">
                <a:latin typeface="思源黑体 CN Bold" panose="020B0800000000000000" charset="-122"/>
                <a:ea typeface="思源黑体 CN Bold" panose="020B0800000000000000" charset="-122"/>
              </a:rPr>
              <a:t>谢谢</a:t>
            </a:r>
            <a:endParaRPr lang="zh-CN" sz="450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7"/>
            </p:custDataLst>
          </p:nvPr>
        </p:nvSpPr>
        <p:spPr>
          <a:xfrm>
            <a:off x="1360805" y="2385060"/>
            <a:ext cx="1641475" cy="6045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6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Thanks</a:t>
            </a:r>
            <a:endParaRPr lang="en-US" altLang="zh-CN" sz="2600" b="1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60120" y="4777740"/>
            <a:ext cx="6119495" cy="7550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地址</a:t>
            </a:r>
            <a:r>
              <a:rPr lang="zh-CN" sz="12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：</a:t>
            </a:r>
            <a:r>
              <a:rPr lang="zh-CN" altLang="en-US" sz="12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武汉市新洲区龙王咀一分场兴龙街80号</a:t>
            </a:r>
            <a:endParaRPr lang="zh-CN" altLang="en-US" sz="1200">
              <a:solidFill>
                <a:schemeClr val="bg1">
                  <a:lumMod val="5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Add：</a:t>
            </a:r>
            <a:r>
              <a:rPr lang="en-US" altLang="zh-CN" sz="12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</a:t>
            </a:r>
            <a:r>
              <a:rPr lang="zh-CN" altLang="en-US" sz="12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No.80 Xinglong StreetLongwangjui 1st BranchXinzhou DistrictWuhan City</a:t>
            </a:r>
            <a:endParaRPr lang="zh-CN" altLang="en-US" sz="1200">
              <a:solidFill>
                <a:schemeClr val="bg1">
                  <a:lumMod val="5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电话/Tel：027-86910058</a:t>
            </a:r>
            <a:endParaRPr lang="zh-CN" altLang="en-US" sz="1200">
              <a:solidFill>
                <a:schemeClr val="bg1">
                  <a:lumMod val="5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VI-logo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4315" y="267970"/>
            <a:ext cx="2783205" cy="596900"/>
          </a:xfrm>
          <a:prstGeom prst="rect">
            <a:avLst/>
          </a:prstGeom>
        </p:spPr>
      </p:pic>
      <p:pic>
        <p:nvPicPr>
          <p:cNvPr id="14" name="图片 7" descr="tj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993380" y="3822700"/>
            <a:ext cx="4198620" cy="2547620"/>
          </a:xfrm>
          <a:prstGeom prst="rect">
            <a:avLst/>
          </a:prstGeom>
        </p:spPr>
      </p:pic>
      <p:cxnSp>
        <p:nvCxnSpPr>
          <p:cNvPr id="57" name="直接连接符 56"/>
          <p:cNvCxnSpPr/>
          <p:nvPr>
            <p:custDataLst>
              <p:tags r:id="rId5"/>
            </p:custDataLst>
          </p:nvPr>
        </p:nvCxnSpPr>
        <p:spPr>
          <a:xfrm flipV="1">
            <a:off x="4638570" y="1999313"/>
            <a:ext cx="0" cy="869504"/>
          </a:xfrm>
          <a:prstGeom prst="line">
            <a:avLst/>
          </a:prstGeom>
          <a:ln w="12700" cap="rnd">
            <a:gradFill flip="none" rotWithShape="1">
              <a:gsLst>
                <a:gs pos="0">
                  <a:schemeClr val="accent1">
                    <a:alpha val="10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椭圆 8"/>
          <p:cNvSpPr/>
          <p:nvPr>
            <p:custDataLst>
              <p:tags r:id="rId6"/>
            </p:custDataLst>
          </p:nvPr>
        </p:nvSpPr>
        <p:spPr>
          <a:xfrm>
            <a:off x="3973861" y="2479458"/>
            <a:ext cx="4238278" cy="1181453"/>
          </a:xfrm>
          <a:prstGeom prst="ellipse">
            <a:avLst/>
          </a:prstGeom>
          <a:gradFill flip="none" rotWithShape="1">
            <a:gsLst>
              <a:gs pos="32000">
                <a:schemeClr val="accent1">
                  <a:alpha val="20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1"/>
            <a:tileRect/>
          </a:gra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" name="椭圆 7"/>
          <p:cNvSpPr/>
          <p:nvPr>
            <p:custDataLst>
              <p:tags r:id="rId7"/>
            </p:custDataLst>
          </p:nvPr>
        </p:nvSpPr>
        <p:spPr>
          <a:xfrm>
            <a:off x="4718222" y="2592349"/>
            <a:ext cx="2755556" cy="735227"/>
          </a:xfrm>
          <a:prstGeom prst="ellipse">
            <a:avLst/>
          </a:prstGeom>
          <a:noFill/>
          <a:ln w="9525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" name="椭圆 6"/>
          <p:cNvSpPr/>
          <p:nvPr>
            <p:custDataLst>
              <p:tags r:id="rId8"/>
            </p:custDataLst>
          </p:nvPr>
        </p:nvSpPr>
        <p:spPr>
          <a:xfrm>
            <a:off x="4718222" y="2406998"/>
            <a:ext cx="2755556" cy="735227"/>
          </a:xfrm>
          <a:prstGeom prst="ellipse">
            <a:avLst/>
          </a:prstGeom>
          <a:noFill/>
          <a:ln w="9525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5" name="椭圆 4"/>
          <p:cNvSpPr/>
          <p:nvPr>
            <p:custDataLst>
              <p:tags r:id="rId9"/>
            </p:custDataLst>
          </p:nvPr>
        </p:nvSpPr>
        <p:spPr>
          <a:xfrm>
            <a:off x="4718222" y="2221647"/>
            <a:ext cx="2755556" cy="735227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40000"/>
                </a:schemeClr>
              </a:gs>
              <a:gs pos="100000">
                <a:schemeClr val="accent1">
                  <a:alpha val="0"/>
                </a:schemeClr>
              </a:gs>
            </a:gsLst>
            <a:lin ang="16200000" scaled="1"/>
            <a:tileRect/>
          </a:gradFill>
          <a:ln w="9525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10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3" name="椭圆 12"/>
          <p:cNvSpPr/>
          <p:nvPr>
            <p:custDataLst>
              <p:tags r:id="rId10"/>
            </p:custDataLst>
          </p:nvPr>
        </p:nvSpPr>
        <p:spPr>
          <a:xfrm>
            <a:off x="1933339" y="2070916"/>
            <a:ext cx="8325322" cy="2278928"/>
          </a:xfrm>
          <a:prstGeom prst="ellipse">
            <a:avLst/>
          </a:prstGeom>
          <a:noFill/>
          <a:ln w="9525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10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31" name="任意多边形: 形状 30"/>
          <p:cNvSpPr/>
          <p:nvPr>
            <p:custDataLst>
              <p:tags r:id="rId11"/>
            </p:custDataLst>
          </p:nvPr>
        </p:nvSpPr>
        <p:spPr>
          <a:xfrm>
            <a:off x="3973861" y="3069764"/>
            <a:ext cx="4238278" cy="3179835"/>
          </a:xfrm>
          <a:custGeom>
            <a:avLst/>
            <a:gdLst>
              <a:gd name="connsiteX0" fmla="*/ 0 w 4238278"/>
              <a:gd name="connsiteY0" fmla="*/ 419 h 2571928"/>
              <a:gd name="connsiteX1" fmla="*/ 2119139 w 4238278"/>
              <a:gd name="connsiteY1" fmla="*/ 591146 h 2571928"/>
              <a:gd name="connsiteX2" fmla="*/ 4238278 w 4238278"/>
              <a:gd name="connsiteY2" fmla="*/ 419 h 2571928"/>
              <a:gd name="connsiteX3" fmla="*/ 4238278 w 4238278"/>
              <a:gd name="connsiteY3" fmla="*/ 1981201 h 2571928"/>
              <a:gd name="connsiteX4" fmla="*/ 4238278 w 4238278"/>
              <a:gd name="connsiteY4" fmla="*/ 1981619 h 2571928"/>
              <a:gd name="connsiteX5" fmla="*/ 4238203 w 4238278"/>
              <a:gd name="connsiteY5" fmla="*/ 1981619 h 2571928"/>
              <a:gd name="connsiteX6" fmla="*/ 4227337 w 4238278"/>
              <a:gd name="connsiteY6" fmla="*/ 2041600 h 2571928"/>
              <a:gd name="connsiteX7" fmla="*/ 2119139 w 4238278"/>
              <a:gd name="connsiteY7" fmla="*/ 2571928 h 2571928"/>
              <a:gd name="connsiteX8" fmla="*/ 10941 w 4238278"/>
              <a:gd name="connsiteY8" fmla="*/ 2041600 h 2571928"/>
              <a:gd name="connsiteX9" fmla="*/ 76 w 4238278"/>
              <a:gd name="connsiteY9" fmla="*/ 1981619 h 2571928"/>
              <a:gd name="connsiteX10" fmla="*/ 0 w 4238278"/>
              <a:gd name="connsiteY10" fmla="*/ 1981619 h 2571928"/>
              <a:gd name="connsiteX11" fmla="*/ 0 w 4238278"/>
              <a:gd name="connsiteY11" fmla="*/ 1981201 h 2571928"/>
              <a:gd name="connsiteX12" fmla="*/ 4238202 w 4238278"/>
              <a:gd name="connsiteY12" fmla="*/ 0 h 2571928"/>
              <a:gd name="connsiteX13" fmla="*/ 4238278 w 4238278"/>
              <a:gd name="connsiteY13" fmla="*/ 0 h 2571928"/>
              <a:gd name="connsiteX14" fmla="*/ 4238278 w 4238278"/>
              <a:gd name="connsiteY14" fmla="*/ 419 h 2571928"/>
              <a:gd name="connsiteX15" fmla="*/ 0 w 4238278"/>
              <a:gd name="connsiteY15" fmla="*/ 0 h 2571928"/>
              <a:gd name="connsiteX16" fmla="*/ 76 w 4238278"/>
              <a:gd name="connsiteY16" fmla="*/ 0 h 2571928"/>
              <a:gd name="connsiteX17" fmla="*/ 0 w 4238278"/>
              <a:gd name="connsiteY17" fmla="*/ 419 h 2571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238278" h="2571928">
                <a:moveTo>
                  <a:pt x="0" y="419"/>
                </a:moveTo>
                <a:cubicBezTo>
                  <a:pt x="0" y="326669"/>
                  <a:pt x="948771" y="591146"/>
                  <a:pt x="2119139" y="591146"/>
                </a:cubicBezTo>
                <a:cubicBezTo>
                  <a:pt x="3289507" y="591146"/>
                  <a:pt x="4238278" y="326669"/>
                  <a:pt x="4238278" y="419"/>
                </a:cubicBezTo>
                <a:lnTo>
                  <a:pt x="4238278" y="1981201"/>
                </a:lnTo>
                <a:lnTo>
                  <a:pt x="4238278" y="1981619"/>
                </a:lnTo>
                <a:lnTo>
                  <a:pt x="4238203" y="1981619"/>
                </a:lnTo>
                <a:lnTo>
                  <a:pt x="4227337" y="2041600"/>
                </a:lnTo>
                <a:cubicBezTo>
                  <a:pt x="4118816" y="2339478"/>
                  <a:pt x="3216359" y="2571928"/>
                  <a:pt x="2119139" y="2571928"/>
                </a:cubicBezTo>
                <a:cubicBezTo>
                  <a:pt x="1021919" y="2571928"/>
                  <a:pt x="119462" y="2339478"/>
                  <a:pt x="10941" y="2041600"/>
                </a:cubicBezTo>
                <a:lnTo>
                  <a:pt x="76" y="1981619"/>
                </a:lnTo>
                <a:lnTo>
                  <a:pt x="0" y="1981619"/>
                </a:lnTo>
                <a:lnTo>
                  <a:pt x="0" y="1981201"/>
                </a:lnTo>
                <a:close/>
                <a:moveTo>
                  <a:pt x="4238202" y="0"/>
                </a:moveTo>
                <a:lnTo>
                  <a:pt x="4238278" y="0"/>
                </a:lnTo>
                <a:lnTo>
                  <a:pt x="4238278" y="419"/>
                </a:lnTo>
                <a:close/>
                <a:moveTo>
                  <a:pt x="0" y="0"/>
                </a:moveTo>
                <a:lnTo>
                  <a:pt x="76" y="0"/>
                </a:lnTo>
                <a:lnTo>
                  <a:pt x="0" y="419"/>
                </a:lnTo>
                <a:close/>
              </a:path>
            </a:pathLst>
          </a:custGeom>
          <a:gradFill flip="none" rotWithShape="1">
            <a:gsLst>
              <a:gs pos="18000">
                <a:schemeClr val="accent1">
                  <a:alpha val="0"/>
                </a:schemeClr>
              </a:gs>
              <a:gs pos="100000">
                <a:schemeClr val="accent1">
                  <a:alpha val="2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51" name="任意多边形: 形状 50"/>
          <p:cNvSpPr/>
          <p:nvPr>
            <p:custDataLst>
              <p:tags r:id="rId12"/>
            </p:custDataLst>
          </p:nvPr>
        </p:nvSpPr>
        <p:spPr>
          <a:xfrm>
            <a:off x="2213348" y="2775904"/>
            <a:ext cx="7759302" cy="1930536"/>
          </a:xfrm>
          <a:custGeom>
            <a:avLst/>
            <a:gdLst>
              <a:gd name="connsiteX0" fmla="*/ 3879650 w 7759302"/>
              <a:gd name="connsiteY0" fmla="*/ 260003 h 1930536"/>
              <a:gd name="connsiteX1" fmla="*/ 392593 w 7759302"/>
              <a:gd name="connsiteY1" fmla="*/ 965267 h 1930536"/>
              <a:gd name="connsiteX2" fmla="*/ 3879650 w 7759302"/>
              <a:gd name="connsiteY2" fmla="*/ 1670531 h 1930536"/>
              <a:gd name="connsiteX3" fmla="*/ 7366707 w 7759302"/>
              <a:gd name="connsiteY3" fmla="*/ 965267 h 1930536"/>
              <a:gd name="connsiteX4" fmla="*/ 3879650 w 7759302"/>
              <a:gd name="connsiteY4" fmla="*/ 260003 h 1930536"/>
              <a:gd name="connsiteX5" fmla="*/ 3879651 w 7759302"/>
              <a:gd name="connsiteY5" fmla="*/ 0 h 1930536"/>
              <a:gd name="connsiteX6" fmla="*/ 7759302 w 7759302"/>
              <a:gd name="connsiteY6" fmla="*/ 965268 h 1930536"/>
              <a:gd name="connsiteX7" fmla="*/ 3879651 w 7759302"/>
              <a:gd name="connsiteY7" fmla="*/ 1930536 h 1930536"/>
              <a:gd name="connsiteX8" fmla="*/ 0 w 7759302"/>
              <a:gd name="connsiteY8" fmla="*/ 965268 h 1930536"/>
              <a:gd name="connsiteX9" fmla="*/ 3879651 w 7759302"/>
              <a:gd name="connsiteY9" fmla="*/ 0 h 1930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59302" h="1930536">
                <a:moveTo>
                  <a:pt x="3879650" y="260003"/>
                </a:moveTo>
                <a:cubicBezTo>
                  <a:pt x="1953802" y="260003"/>
                  <a:pt x="392593" y="575760"/>
                  <a:pt x="392593" y="965267"/>
                </a:cubicBezTo>
                <a:cubicBezTo>
                  <a:pt x="392593" y="1354774"/>
                  <a:pt x="1953802" y="1670531"/>
                  <a:pt x="3879650" y="1670531"/>
                </a:cubicBezTo>
                <a:cubicBezTo>
                  <a:pt x="5805498" y="1670531"/>
                  <a:pt x="7366707" y="1354774"/>
                  <a:pt x="7366707" y="965267"/>
                </a:cubicBezTo>
                <a:cubicBezTo>
                  <a:pt x="7366707" y="575760"/>
                  <a:pt x="5805498" y="260003"/>
                  <a:pt x="3879650" y="260003"/>
                </a:cubicBezTo>
                <a:close/>
                <a:moveTo>
                  <a:pt x="3879651" y="0"/>
                </a:moveTo>
                <a:cubicBezTo>
                  <a:pt x="6022323" y="0"/>
                  <a:pt x="7759302" y="432165"/>
                  <a:pt x="7759302" y="965268"/>
                </a:cubicBezTo>
                <a:cubicBezTo>
                  <a:pt x="7759302" y="1498371"/>
                  <a:pt x="6022323" y="1930536"/>
                  <a:pt x="3879651" y="1930536"/>
                </a:cubicBezTo>
                <a:cubicBezTo>
                  <a:pt x="1736979" y="1930536"/>
                  <a:pt x="0" y="1498371"/>
                  <a:pt x="0" y="965268"/>
                </a:cubicBezTo>
                <a:cubicBezTo>
                  <a:pt x="0" y="432165"/>
                  <a:pt x="1736979" y="0"/>
                  <a:pt x="3879651" y="0"/>
                </a:cubicBezTo>
                <a:close/>
              </a:path>
            </a:pathLst>
          </a:custGeom>
          <a:gradFill>
            <a:gsLst>
              <a:gs pos="14000">
                <a:schemeClr val="accent1">
                  <a:alpha val="0"/>
                </a:schemeClr>
              </a:gs>
              <a:gs pos="100000">
                <a:schemeClr val="accent1">
                  <a:alpha val="18000"/>
                </a:schemeClr>
              </a:gs>
            </a:gsLst>
            <a:lin ang="5400000" scaled="1"/>
          </a:gradFill>
          <a:ln w="158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cxnSp>
        <p:nvCxnSpPr>
          <p:cNvPr id="53" name="直接连接符 52"/>
          <p:cNvCxnSpPr/>
          <p:nvPr>
            <p:custDataLst>
              <p:tags r:id="rId13"/>
            </p:custDataLst>
          </p:nvPr>
        </p:nvCxnSpPr>
        <p:spPr>
          <a:xfrm flipV="1">
            <a:off x="4346837" y="2406998"/>
            <a:ext cx="0" cy="717675"/>
          </a:xfrm>
          <a:prstGeom prst="line">
            <a:avLst/>
          </a:prstGeom>
          <a:ln w="34925" cap="rnd">
            <a:gradFill flip="none" rotWithShape="1">
              <a:gsLst>
                <a:gs pos="0">
                  <a:schemeClr val="accent1">
                    <a:alpha val="4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>
            <p:custDataLst>
              <p:tags r:id="rId14"/>
            </p:custDataLst>
          </p:nvPr>
        </p:nvCxnSpPr>
        <p:spPr>
          <a:xfrm flipV="1">
            <a:off x="7892705" y="1999313"/>
            <a:ext cx="0" cy="869504"/>
          </a:xfrm>
          <a:prstGeom prst="line">
            <a:avLst/>
          </a:prstGeom>
          <a:ln w="19050" cap="rnd">
            <a:gradFill flip="none" rotWithShape="1">
              <a:gsLst>
                <a:gs pos="0">
                  <a:schemeClr val="accent1">
                    <a:alpha val="10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/>
          <p:cNvCxnSpPr/>
          <p:nvPr>
            <p:custDataLst>
              <p:tags r:id="rId15"/>
            </p:custDataLst>
          </p:nvPr>
        </p:nvCxnSpPr>
        <p:spPr>
          <a:xfrm flipV="1">
            <a:off x="7650327" y="2350744"/>
            <a:ext cx="0" cy="869504"/>
          </a:xfrm>
          <a:prstGeom prst="line">
            <a:avLst/>
          </a:prstGeom>
          <a:ln w="15875" cap="rnd">
            <a:gradFill flip="none"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/>
          <p:cNvCxnSpPr/>
          <p:nvPr>
            <p:custDataLst>
              <p:tags r:id="rId16"/>
            </p:custDataLst>
          </p:nvPr>
        </p:nvCxnSpPr>
        <p:spPr>
          <a:xfrm flipV="1">
            <a:off x="4960162" y="2687298"/>
            <a:ext cx="0" cy="717675"/>
          </a:xfrm>
          <a:prstGeom prst="line">
            <a:avLst/>
          </a:prstGeom>
          <a:ln w="44450" cap="rnd">
            <a:gradFill flip="none" rotWithShape="1"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60" name="矩形: 圆角 59"/>
          <p:cNvSpPr/>
          <p:nvPr>
            <p:custDataLst>
              <p:tags r:id="rId17"/>
            </p:custDataLst>
          </p:nvPr>
        </p:nvSpPr>
        <p:spPr>
          <a:xfrm>
            <a:off x="1759259" y="3644595"/>
            <a:ext cx="1364530" cy="1432895"/>
          </a:xfrm>
          <a:prstGeom prst="roundRect">
            <a:avLst>
              <a:gd name="adj" fmla="val 7184"/>
            </a:avLst>
          </a:prstGeom>
          <a:ln w="158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252095" numCol="1" spcCol="0" rtlCol="0" fromWordArt="0" anchor="t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400" spc="15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+mn-ea"/>
              <a:sym typeface="+mn-ea"/>
            </a:endParaRPr>
          </a:p>
        </p:txBody>
      </p:sp>
      <p:sp>
        <p:nvSpPr>
          <p:cNvPr id="43" name="序号"/>
          <p:cNvSpPr txBox="1">
            <a:spLocks noChangeAspect="1"/>
          </p:cNvSpPr>
          <p:nvPr>
            <p:custDataLst>
              <p:tags r:id="rId18"/>
            </p:custDataLst>
          </p:nvPr>
        </p:nvSpPr>
        <p:spPr>
          <a:xfrm>
            <a:off x="2143659" y="2881506"/>
            <a:ext cx="595730" cy="595730"/>
          </a:xfrm>
          <a:prstGeom prst="rect">
            <a:avLst/>
          </a:prstGeom>
          <a:noFill/>
          <a:effectLst>
            <a:outerShdw blurRad="127000" sx="102000" sy="102000" algn="ctr" rotWithShape="0">
              <a:schemeClr val="accent1">
                <a:alpha val="31000"/>
              </a:schemeClr>
            </a:outerShdw>
          </a:effectLst>
        </p:spPr>
        <p:txBody>
          <a:bodyPr wrap="none"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sz="3600" b="1" i="0" u="none" strike="noStrike" kern="1200" cap="none" normalizeH="0" baseline="0" noProof="0" dirty="0">
                <a:ln>
                  <a:noFill/>
                </a:ln>
                <a:gradFill>
                  <a:gsLst>
                    <a:gs pos="49000">
                      <a:schemeClr val="accent1">
                        <a:alpha val="100000"/>
                      </a:schemeClr>
                    </a:gs>
                    <a:gs pos="77000">
                      <a:schemeClr val="accent1">
                        <a:alpha val="0"/>
                      </a:schemeClr>
                    </a:gs>
                  </a:gsLst>
                  <a:lin ang="5400000" scaled="0"/>
                </a:gradFill>
                <a:uLnTx/>
                <a:uFillTx/>
                <a:ea typeface="微软雅黑" panose="020B0503020204020204" charset="-122"/>
                <a:cs typeface="+mn-cs"/>
              </a:rPr>
              <a:t>01</a:t>
            </a:r>
            <a:endParaRPr kumimoji="0" lang="en-US" sz="3600" b="1" i="0" u="none" strike="noStrike" kern="1200" cap="none" normalizeH="0" baseline="0" noProof="0" dirty="0">
              <a:ln>
                <a:noFill/>
              </a:ln>
              <a:gradFill>
                <a:gsLst>
                  <a:gs pos="49000">
                    <a:schemeClr val="accent1">
                      <a:alpha val="100000"/>
                    </a:schemeClr>
                  </a:gs>
                  <a:gs pos="77000">
                    <a:schemeClr val="accent1">
                      <a:alpha val="0"/>
                    </a:schemeClr>
                  </a:gs>
                </a:gsLst>
                <a:lin ang="5400000" scaled="0"/>
              </a:gradFill>
              <a:uLnTx/>
              <a:uFillTx/>
              <a:ea typeface="微软雅黑" panose="020B0503020204020204" charset="-122"/>
              <a:cs typeface="+mn-cs"/>
            </a:endParaRPr>
          </a:p>
        </p:txBody>
      </p:sp>
      <p:sp useBgFill="1">
        <p:nvSpPr>
          <p:cNvPr id="69" name="矩形: 圆角 68"/>
          <p:cNvSpPr/>
          <p:nvPr>
            <p:custDataLst>
              <p:tags r:id="rId19"/>
            </p:custDataLst>
          </p:nvPr>
        </p:nvSpPr>
        <p:spPr>
          <a:xfrm>
            <a:off x="5413735" y="4423401"/>
            <a:ext cx="1364530" cy="1432895"/>
          </a:xfrm>
          <a:prstGeom prst="roundRect">
            <a:avLst>
              <a:gd name="adj" fmla="val 7184"/>
            </a:avLst>
          </a:prstGeom>
          <a:ln w="158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252095" numCol="1" spcCol="0" rtlCol="0" fromWordArt="0" anchor="t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400" spc="15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+mn-ea"/>
              <a:sym typeface="+mn-ea"/>
            </a:endParaRPr>
          </a:p>
        </p:txBody>
      </p:sp>
      <p:sp>
        <p:nvSpPr>
          <p:cNvPr id="70" name="序号"/>
          <p:cNvSpPr txBox="1">
            <a:spLocks noChangeAspect="1"/>
          </p:cNvSpPr>
          <p:nvPr>
            <p:custDataLst>
              <p:tags r:id="rId20"/>
            </p:custDataLst>
          </p:nvPr>
        </p:nvSpPr>
        <p:spPr>
          <a:xfrm>
            <a:off x="5798135" y="3660312"/>
            <a:ext cx="595730" cy="595730"/>
          </a:xfrm>
          <a:prstGeom prst="rect">
            <a:avLst/>
          </a:prstGeom>
          <a:noFill/>
          <a:effectLst>
            <a:outerShdw blurRad="127000" sx="102000" sy="102000" algn="ctr" rotWithShape="0">
              <a:schemeClr val="accent3">
                <a:alpha val="31000"/>
              </a:schemeClr>
            </a:outerShdw>
          </a:effectLst>
        </p:spPr>
        <p:txBody>
          <a:bodyPr wrap="none" lIns="0" tIns="0" rIns="0" bIns="0" rtlCol="0" anchor="ctr">
            <a:norm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600" b="1" i="0" u="none" strike="noStrike" cap="none" spc="0" normalizeH="0" baseline="0">
                <a:ln>
                  <a:noFill/>
                </a:ln>
                <a:gradFill>
                  <a:gsLst>
                    <a:gs pos="49000">
                      <a:schemeClr val="accent1"/>
                    </a:gs>
                    <a:gs pos="77000">
                      <a:schemeClr val="accent1">
                        <a:alpha val="0"/>
                      </a:schemeClr>
                    </a:gs>
                  </a:gsLst>
                  <a:lin ang="5400000" scaled="0"/>
                </a:gradFill>
                <a:uLnTx/>
                <a:uFillTx/>
                <a:latin typeface="+mj-lt"/>
                <a:ea typeface="微软雅黑" panose="020B0503020204020204" charset="-122"/>
              </a:defRPr>
            </a:lvl1pPr>
          </a:lstStyle>
          <a:p>
            <a:r>
              <a:rPr lang="en-US">
                <a:gradFill>
                  <a:gsLst>
                    <a:gs pos="49000">
                      <a:schemeClr val="accent3">
                        <a:alpha val="100000"/>
                      </a:schemeClr>
                    </a:gs>
                    <a:gs pos="77000">
                      <a:schemeClr val="accent3">
                        <a:alpha val="0"/>
                      </a:schemeClr>
                    </a:gs>
                  </a:gsLst>
                  <a:lin ang="5400000" scaled="0"/>
                </a:gradFill>
                <a:latin typeface="+mn-lt"/>
              </a:rPr>
              <a:t>03</a:t>
            </a:r>
            <a:endParaRPr lang="en-US" dirty="0">
              <a:gradFill>
                <a:gsLst>
                  <a:gs pos="49000">
                    <a:schemeClr val="accent3">
                      <a:alpha val="100000"/>
                    </a:schemeClr>
                  </a:gs>
                  <a:gs pos="77000">
                    <a:schemeClr val="accent3">
                      <a:alpha val="0"/>
                    </a:schemeClr>
                  </a:gs>
                </a:gsLst>
                <a:lin ang="5400000" scaled="0"/>
              </a:gradFill>
              <a:latin typeface="+mn-lt"/>
            </a:endParaRPr>
          </a:p>
        </p:txBody>
      </p:sp>
      <p:sp useBgFill="1">
        <p:nvSpPr>
          <p:cNvPr id="74" name="矩形: 圆角 73"/>
          <p:cNvSpPr/>
          <p:nvPr>
            <p:custDataLst>
              <p:tags r:id="rId21"/>
            </p:custDataLst>
          </p:nvPr>
        </p:nvSpPr>
        <p:spPr>
          <a:xfrm>
            <a:off x="9068211" y="3644595"/>
            <a:ext cx="1364530" cy="1432895"/>
          </a:xfrm>
          <a:prstGeom prst="roundRect">
            <a:avLst>
              <a:gd name="adj" fmla="val 7184"/>
            </a:avLst>
          </a:prstGeom>
          <a:ln w="158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252095" numCol="1" spcCol="0" rtlCol="0" fromWordArt="0" anchor="t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400" spc="15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+mn-ea"/>
              <a:sym typeface="+mn-ea"/>
            </a:endParaRPr>
          </a:p>
        </p:txBody>
      </p:sp>
      <p:sp>
        <p:nvSpPr>
          <p:cNvPr id="75" name="序号"/>
          <p:cNvSpPr txBox="1">
            <a:spLocks noChangeAspect="1"/>
          </p:cNvSpPr>
          <p:nvPr>
            <p:custDataLst>
              <p:tags r:id="rId22"/>
            </p:custDataLst>
          </p:nvPr>
        </p:nvSpPr>
        <p:spPr>
          <a:xfrm>
            <a:off x="9452611" y="2881506"/>
            <a:ext cx="595730" cy="595730"/>
          </a:xfrm>
          <a:prstGeom prst="rect">
            <a:avLst/>
          </a:prstGeom>
          <a:noFill/>
          <a:effectLst>
            <a:outerShdw blurRad="127000" sx="102000" sy="102000" algn="ctr" rotWithShape="0">
              <a:schemeClr val="accent5">
                <a:alpha val="31000"/>
              </a:schemeClr>
            </a:outerShdw>
          </a:effectLst>
        </p:spPr>
        <p:txBody>
          <a:bodyPr wrap="none" lIns="0" tIns="0" rIns="0" bIns="0" rtlCol="0" anchor="ctr">
            <a:norm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600" b="1" i="0" u="none" strike="noStrike" cap="none" spc="0" normalizeH="0" baseline="0">
                <a:ln>
                  <a:noFill/>
                </a:ln>
                <a:gradFill>
                  <a:gsLst>
                    <a:gs pos="49000">
                      <a:schemeClr val="accent1"/>
                    </a:gs>
                    <a:gs pos="77000">
                      <a:schemeClr val="accent1">
                        <a:alpha val="0"/>
                      </a:schemeClr>
                    </a:gs>
                  </a:gsLst>
                  <a:lin ang="5400000" scaled="0"/>
                </a:gradFill>
                <a:uLnTx/>
                <a:uFillTx/>
                <a:latin typeface="+mj-lt"/>
                <a:ea typeface="微软雅黑" panose="020B0503020204020204" charset="-122"/>
              </a:defRPr>
            </a:lvl1pPr>
          </a:lstStyle>
          <a:p>
            <a:r>
              <a:rPr lang="en-US">
                <a:gradFill>
                  <a:gsLst>
                    <a:gs pos="49000">
                      <a:schemeClr val="accent5">
                        <a:alpha val="100000"/>
                      </a:schemeClr>
                    </a:gs>
                    <a:gs pos="77000">
                      <a:schemeClr val="accent5">
                        <a:alpha val="0"/>
                      </a:schemeClr>
                    </a:gs>
                  </a:gsLst>
                  <a:lin ang="5400000" scaled="0"/>
                </a:gradFill>
                <a:latin typeface="+mn-lt"/>
              </a:rPr>
              <a:t>05</a:t>
            </a:r>
            <a:endParaRPr lang="en-US" dirty="0">
              <a:gradFill>
                <a:gsLst>
                  <a:gs pos="49000">
                    <a:schemeClr val="accent5">
                      <a:alpha val="100000"/>
                    </a:schemeClr>
                  </a:gs>
                  <a:gs pos="77000">
                    <a:schemeClr val="accent5">
                      <a:alpha val="0"/>
                    </a:schemeClr>
                  </a:gs>
                </a:gsLst>
                <a:lin ang="5400000" scaled="0"/>
              </a:gradFill>
              <a:latin typeface="+mn-lt"/>
            </a:endParaRPr>
          </a:p>
        </p:txBody>
      </p:sp>
      <p:sp useBgFill="1">
        <p:nvSpPr>
          <p:cNvPr id="79" name="矩形: 圆角 78"/>
          <p:cNvSpPr/>
          <p:nvPr>
            <p:custDataLst>
              <p:tags r:id="rId23"/>
            </p:custDataLst>
          </p:nvPr>
        </p:nvSpPr>
        <p:spPr>
          <a:xfrm>
            <a:off x="3586497" y="4237740"/>
            <a:ext cx="1364530" cy="1432895"/>
          </a:xfrm>
          <a:prstGeom prst="roundRect">
            <a:avLst>
              <a:gd name="adj" fmla="val 7184"/>
            </a:avLst>
          </a:prstGeom>
          <a:ln w="158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252095" numCol="1" spcCol="0" rtlCol="0" fromWordArt="0" anchor="t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400" spc="15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+mn-ea"/>
              <a:sym typeface="+mn-ea"/>
            </a:endParaRPr>
          </a:p>
        </p:txBody>
      </p:sp>
      <p:sp>
        <p:nvSpPr>
          <p:cNvPr id="80" name="序号"/>
          <p:cNvSpPr txBox="1">
            <a:spLocks noChangeAspect="1"/>
          </p:cNvSpPr>
          <p:nvPr>
            <p:custDataLst>
              <p:tags r:id="rId24"/>
            </p:custDataLst>
          </p:nvPr>
        </p:nvSpPr>
        <p:spPr>
          <a:xfrm>
            <a:off x="3970897" y="3474651"/>
            <a:ext cx="595730" cy="595730"/>
          </a:xfrm>
          <a:prstGeom prst="rect">
            <a:avLst/>
          </a:prstGeom>
          <a:noFill/>
          <a:effectLst>
            <a:outerShdw blurRad="127000" sx="102000" sy="102000" algn="ctr" rotWithShape="0">
              <a:schemeClr val="accent2">
                <a:alpha val="31000"/>
              </a:schemeClr>
            </a:outerShdw>
          </a:effectLst>
        </p:spPr>
        <p:txBody>
          <a:bodyPr wrap="none" lIns="0" tIns="0" rIns="0" bIns="0" rtlCol="0" anchor="ctr">
            <a:norm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600" b="1" i="0" u="none" strike="noStrike" cap="none" spc="0" normalizeH="0" baseline="0">
                <a:ln>
                  <a:noFill/>
                </a:ln>
                <a:gradFill>
                  <a:gsLst>
                    <a:gs pos="49000">
                      <a:schemeClr val="accent1"/>
                    </a:gs>
                    <a:gs pos="77000">
                      <a:schemeClr val="accent1">
                        <a:alpha val="0"/>
                      </a:schemeClr>
                    </a:gs>
                  </a:gsLst>
                  <a:lin ang="5400000" scaled="0"/>
                </a:gradFill>
                <a:uLnTx/>
                <a:uFillTx/>
                <a:latin typeface="+mj-lt"/>
                <a:ea typeface="微软雅黑" panose="020B0503020204020204" charset="-122"/>
              </a:defRPr>
            </a:lvl1pPr>
          </a:lstStyle>
          <a:p>
            <a:pPr lvl="0" algn="ctr"/>
            <a:r>
              <a:rPr lang="en-US" dirty="0">
                <a:gradFill>
                  <a:gsLst>
                    <a:gs pos="49000">
                      <a:schemeClr val="accent2">
                        <a:alpha val="100000"/>
                      </a:schemeClr>
                    </a:gs>
                    <a:gs pos="77000">
                      <a:schemeClr val="accent2">
                        <a:alpha val="0"/>
                      </a:schemeClr>
                    </a:gs>
                  </a:gsLst>
                  <a:lin ang="5400000" scaled="0"/>
                </a:gradFill>
                <a:latin typeface="+mn-lt"/>
                <a:sym typeface="+mn-ea"/>
              </a:rPr>
              <a:t>02</a:t>
            </a:r>
            <a:endParaRPr lang="en-US" dirty="0">
              <a:gradFill>
                <a:gsLst>
                  <a:gs pos="49000">
                    <a:schemeClr val="accent2">
                      <a:alpha val="100000"/>
                    </a:schemeClr>
                  </a:gs>
                  <a:gs pos="77000">
                    <a:schemeClr val="accent2">
                      <a:alpha val="0"/>
                    </a:schemeClr>
                  </a:gs>
                </a:gsLst>
                <a:lin ang="5400000" scaled="0"/>
              </a:gradFill>
              <a:latin typeface="+mn-lt"/>
              <a:sym typeface="+mn-ea"/>
            </a:endParaRPr>
          </a:p>
        </p:txBody>
      </p:sp>
      <p:sp useBgFill="1">
        <p:nvSpPr>
          <p:cNvPr id="84" name="矩形: 圆角 83"/>
          <p:cNvSpPr/>
          <p:nvPr>
            <p:custDataLst>
              <p:tags r:id="rId25"/>
            </p:custDataLst>
          </p:nvPr>
        </p:nvSpPr>
        <p:spPr>
          <a:xfrm>
            <a:off x="7240973" y="4237740"/>
            <a:ext cx="1364530" cy="1432895"/>
          </a:xfrm>
          <a:prstGeom prst="roundRect">
            <a:avLst>
              <a:gd name="adj" fmla="val 7184"/>
            </a:avLst>
          </a:prstGeom>
          <a:ln w="158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252095" numCol="1" spcCol="0" rtlCol="0" fromWordArt="0" anchor="t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400" spc="15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+mn-ea"/>
              <a:sym typeface="+mn-ea"/>
            </a:endParaRPr>
          </a:p>
        </p:txBody>
      </p:sp>
      <p:sp>
        <p:nvSpPr>
          <p:cNvPr id="85" name="序号"/>
          <p:cNvSpPr txBox="1">
            <a:spLocks noChangeAspect="1"/>
          </p:cNvSpPr>
          <p:nvPr>
            <p:custDataLst>
              <p:tags r:id="rId26"/>
            </p:custDataLst>
          </p:nvPr>
        </p:nvSpPr>
        <p:spPr>
          <a:xfrm>
            <a:off x="7625373" y="3474651"/>
            <a:ext cx="595730" cy="595730"/>
          </a:xfrm>
          <a:prstGeom prst="rect">
            <a:avLst/>
          </a:prstGeom>
          <a:noFill/>
          <a:effectLst>
            <a:outerShdw blurRad="127000" sx="102000" sy="102000" algn="ctr" rotWithShape="0">
              <a:schemeClr val="accent4">
                <a:alpha val="31000"/>
              </a:schemeClr>
            </a:outerShdw>
          </a:effectLst>
        </p:spPr>
        <p:txBody>
          <a:bodyPr wrap="none" lIns="0" tIns="0" rIns="0" bIns="0" rtlCol="0" anchor="ctr">
            <a:norm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600" b="1" i="0" u="none" strike="noStrike" cap="none" spc="0" normalizeH="0" baseline="0">
                <a:ln>
                  <a:noFill/>
                </a:ln>
                <a:gradFill>
                  <a:gsLst>
                    <a:gs pos="49000">
                      <a:schemeClr val="accent1"/>
                    </a:gs>
                    <a:gs pos="77000">
                      <a:schemeClr val="accent1">
                        <a:alpha val="0"/>
                      </a:schemeClr>
                    </a:gs>
                  </a:gsLst>
                  <a:lin ang="5400000" scaled="0"/>
                </a:gradFill>
                <a:uLnTx/>
                <a:uFillTx/>
                <a:latin typeface="+mj-lt"/>
                <a:ea typeface="微软雅黑" panose="020B0503020204020204" charset="-122"/>
              </a:defRPr>
            </a:lvl1pPr>
          </a:lstStyle>
          <a:p>
            <a:pPr lvl="0" algn="ctr"/>
            <a:r>
              <a:rPr lang="en-US" dirty="0">
                <a:gradFill>
                  <a:gsLst>
                    <a:gs pos="49000">
                      <a:schemeClr val="accent4">
                        <a:alpha val="100000"/>
                      </a:schemeClr>
                    </a:gs>
                    <a:gs pos="77000">
                      <a:schemeClr val="accent4">
                        <a:alpha val="0"/>
                      </a:schemeClr>
                    </a:gs>
                  </a:gsLst>
                  <a:lin ang="5400000" scaled="0"/>
                </a:gradFill>
                <a:latin typeface="+mn-lt"/>
                <a:sym typeface="+mn-ea"/>
              </a:rPr>
              <a:t>04</a:t>
            </a:r>
            <a:endParaRPr lang="en-US" dirty="0">
              <a:gradFill>
                <a:gsLst>
                  <a:gs pos="49000">
                    <a:schemeClr val="accent4">
                      <a:alpha val="100000"/>
                    </a:schemeClr>
                  </a:gs>
                  <a:gs pos="77000">
                    <a:schemeClr val="accent4">
                      <a:alpha val="0"/>
                    </a:schemeClr>
                  </a:gs>
                </a:gsLst>
                <a:lin ang="5400000" scaled="0"/>
              </a:gradFill>
              <a:latin typeface="+mn-lt"/>
              <a:sym typeface="+mn-ea"/>
            </a:endParaRPr>
          </a:p>
        </p:txBody>
      </p:sp>
      <p:sp>
        <p:nvSpPr>
          <p:cNvPr id="2" name="矩形: 圆角 59"/>
          <p:cNvSpPr/>
          <p:nvPr>
            <p:custDataLst>
              <p:tags r:id="rId27"/>
            </p:custDataLst>
          </p:nvPr>
        </p:nvSpPr>
        <p:spPr>
          <a:xfrm>
            <a:off x="1759259" y="3659835"/>
            <a:ext cx="1364530" cy="1432895"/>
          </a:xfrm>
          <a:prstGeom prst="roundRect">
            <a:avLst>
              <a:gd name="adj" fmla="val 7184"/>
            </a:avLst>
          </a:prstGeom>
          <a:gradFill>
            <a:gsLst>
              <a:gs pos="0">
                <a:srgbClr val="FFFFFF">
                  <a:alpha val="10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 w="15875">
            <a:gradFill flip="none" rotWithShape="1">
              <a:gsLst>
                <a:gs pos="0">
                  <a:schemeClr val="accent1">
                    <a:lumMod val="60000"/>
                    <a:lumOff val="40000"/>
                    <a:alpha val="60000"/>
                  </a:schemeClr>
                </a:gs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252095" numCol="1" spcCol="0" rtlCol="0" fromWordArt="0" anchor="t" anchorCtr="0" forceAA="0" compatLnSpc="1">
            <a:noAutofit/>
          </a:bodyPr>
          <a:lstStyle/>
          <a:p>
            <a:pPr lvl="0" indent="0" algn="ctr" fontAlgn="auto">
              <a:lnSpc>
                <a:spcPct val="120000"/>
              </a:lnSpc>
              <a:buClrTx/>
              <a:buSzTx/>
              <a:buFontTx/>
            </a:pPr>
            <a:r>
              <a:rPr lang="zh-CN" altLang="en-US" sz="1600" spc="15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  <a:sym typeface="+mn-ea"/>
              </a:rPr>
              <a:t>晨练的生理益处</a:t>
            </a:r>
            <a:endParaRPr lang="zh-CN" altLang="en-US" sz="1600" spc="15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ea"/>
              <a:sym typeface="+mn-ea"/>
            </a:endParaRPr>
          </a:p>
        </p:txBody>
      </p:sp>
      <p:sp>
        <p:nvSpPr>
          <p:cNvPr id="3" name="矩形: 圆角 68"/>
          <p:cNvSpPr/>
          <p:nvPr>
            <p:custDataLst>
              <p:tags r:id="rId28"/>
            </p:custDataLst>
          </p:nvPr>
        </p:nvSpPr>
        <p:spPr>
          <a:xfrm>
            <a:off x="5413735" y="4438641"/>
            <a:ext cx="1364530" cy="1432895"/>
          </a:xfrm>
          <a:prstGeom prst="roundRect">
            <a:avLst>
              <a:gd name="adj" fmla="val 7184"/>
            </a:avLst>
          </a:prstGeom>
          <a:gradFill>
            <a:gsLst>
              <a:gs pos="0">
                <a:srgbClr val="FFFFFF">
                  <a:alpha val="10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 w="15875">
            <a:gradFill flip="none" rotWithShape="1">
              <a:gsLst>
                <a:gs pos="0">
                  <a:schemeClr val="accent3">
                    <a:lumMod val="60000"/>
                    <a:lumOff val="40000"/>
                    <a:alpha val="60000"/>
                  </a:schemeClr>
                </a:gs>
                <a:gs pos="100000">
                  <a:schemeClr val="accent3">
                    <a:lumMod val="60000"/>
                    <a:lumOff val="40000"/>
                    <a:alpha val="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252095" numCol="1" spcCol="0" rtlCol="0" fromWordArt="0" anchor="t" anchorCtr="0" forceAA="0" compatLnSpc="1">
            <a:noAutofit/>
          </a:bodyPr>
          <a:lstStyle/>
          <a:p>
            <a:pPr lvl="0" indent="0" algn="ctr" fontAlgn="auto">
              <a:lnSpc>
                <a:spcPct val="120000"/>
              </a:lnSpc>
              <a:buClrTx/>
              <a:buSzTx/>
              <a:buFontTx/>
            </a:pPr>
            <a:r>
              <a:rPr lang="zh-CN" altLang="en-US" sz="1600" spc="15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  <a:sym typeface="+mn-ea"/>
              </a:rPr>
              <a:t>科学晨练的医学建议</a:t>
            </a:r>
            <a:endParaRPr lang="zh-CN" altLang="en-US" sz="1600" spc="15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ea"/>
              <a:sym typeface="+mn-ea"/>
            </a:endParaRPr>
          </a:p>
        </p:txBody>
      </p:sp>
      <p:sp>
        <p:nvSpPr>
          <p:cNvPr id="6" name="矩形: 圆角 73"/>
          <p:cNvSpPr/>
          <p:nvPr>
            <p:custDataLst>
              <p:tags r:id="rId29"/>
            </p:custDataLst>
          </p:nvPr>
        </p:nvSpPr>
        <p:spPr>
          <a:xfrm>
            <a:off x="9068211" y="3659835"/>
            <a:ext cx="1364530" cy="1432895"/>
          </a:xfrm>
          <a:prstGeom prst="roundRect">
            <a:avLst>
              <a:gd name="adj" fmla="val 7184"/>
            </a:avLst>
          </a:prstGeom>
          <a:gradFill>
            <a:gsLst>
              <a:gs pos="0">
                <a:srgbClr val="FFFFFF">
                  <a:alpha val="10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 w="15875">
            <a:gradFill flip="none" rotWithShape="1">
              <a:gsLst>
                <a:gs pos="0">
                  <a:schemeClr val="accent5">
                    <a:lumMod val="60000"/>
                    <a:lumOff val="40000"/>
                    <a:alpha val="60000"/>
                  </a:schemeClr>
                </a:gs>
                <a:gs pos="10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252095" numCol="1" spcCol="0" rtlCol="0" fromWordArt="0" anchor="t" anchorCtr="0" forceAA="0" compatLnSpc="1">
            <a:noAutofit/>
          </a:bodyPr>
          <a:lstStyle/>
          <a:p>
            <a:pPr lvl="0" indent="0" algn="ctr" fontAlgn="auto">
              <a:lnSpc>
                <a:spcPct val="120000"/>
              </a:lnSpc>
              <a:buClrTx/>
              <a:buSzTx/>
              <a:buFontTx/>
            </a:pPr>
            <a:r>
              <a:rPr lang="zh-CN" altLang="en-US" sz="1600" spc="15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  <a:sym typeface="+mn-ea"/>
              </a:rPr>
              <a:t>晨练的医学风险提示</a:t>
            </a:r>
            <a:endParaRPr lang="zh-CN" altLang="en-US" sz="1600" spc="15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ea"/>
              <a:sym typeface="+mn-ea"/>
            </a:endParaRPr>
          </a:p>
        </p:txBody>
      </p:sp>
      <p:sp>
        <p:nvSpPr>
          <p:cNvPr id="10" name="矩形: 圆角 78"/>
          <p:cNvSpPr/>
          <p:nvPr>
            <p:custDataLst>
              <p:tags r:id="rId30"/>
            </p:custDataLst>
          </p:nvPr>
        </p:nvSpPr>
        <p:spPr>
          <a:xfrm>
            <a:off x="3586497" y="4252980"/>
            <a:ext cx="1364530" cy="1432895"/>
          </a:xfrm>
          <a:prstGeom prst="roundRect">
            <a:avLst>
              <a:gd name="adj" fmla="val 7184"/>
            </a:avLst>
          </a:prstGeom>
          <a:gradFill>
            <a:gsLst>
              <a:gs pos="0">
                <a:srgbClr val="FFFFFF">
                  <a:alpha val="10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 w="15875">
            <a:gradFill flip="none" rotWithShape="1">
              <a:gsLst>
                <a:gs pos="0">
                  <a:schemeClr val="accent2">
                    <a:lumMod val="60000"/>
                    <a:lumOff val="40000"/>
                    <a:alpha val="60000"/>
                  </a:schemeClr>
                </a:gs>
                <a:gs pos="100000">
                  <a:schemeClr val="accent2">
                    <a:lumMod val="60000"/>
                    <a:lumOff val="40000"/>
                    <a:alpha val="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252095" numCol="1" spcCol="0" rtlCol="0" fromWordArt="0" anchor="t" anchorCtr="0" forceAA="0" compatLnSpc="1">
            <a:noAutofit/>
          </a:bodyPr>
          <a:lstStyle/>
          <a:p>
            <a:pPr lvl="0" indent="0" algn="ctr" fontAlgn="auto">
              <a:lnSpc>
                <a:spcPct val="120000"/>
              </a:lnSpc>
              <a:buClrTx/>
              <a:buSzTx/>
              <a:buFontTx/>
            </a:pPr>
            <a:r>
              <a:rPr lang="zh-CN" altLang="en-US" sz="1600" spc="15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  <a:sym typeface="+mn-ea"/>
              </a:rPr>
              <a:t>晨练适宜与禁忌人群</a:t>
            </a:r>
            <a:endParaRPr lang="zh-CN" altLang="en-US" sz="1600" spc="15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ea"/>
              <a:sym typeface="+mn-ea"/>
            </a:endParaRPr>
          </a:p>
        </p:txBody>
      </p:sp>
      <p:sp>
        <p:nvSpPr>
          <p:cNvPr id="11" name="矩形: 圆角 83"/>
          <p:cNvSpPr/>
          <p:nvPr>
            <p:custDataLst>
              <p:tags r:id="rId31"/>
            </p:custDataLst>
          </p:nvPr>
        </p:nvSpPr>
        <p:spPr>
          <a:xfrm>
            <a:off x="7240973" y="4252980"/>
            <a:ext cx="1364530" cy="1432895"/>
          </a:xfrm>
          <a:prstGeom prst="roundRect">
            <a:avLst>
              <a:gd name="adj" fmla="val 7184"/>
            </a:avLst>
          </a:prstGeom>
          <a:gradFill>
            <a:gsLst>
              <a:gs pos="0">
                <a:srgbClr val="FFFFFF">
                  <a:alpha val="10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 w="15875">
            <a:gradFill flip="none" rotWithShape="1">
              <a:gsLst>
                <a:gs pos="0">
                  <a:schemeClr val="accent4">
                    <a:lumMod val="60000"/>
                    <a:lumOff val="40000"/>
                    <a:alpha val="60000"/>
                  </a:schemeClr>
                </a:gs>
                <a:gs pos="100000">
                  <a:schemeClr val="accent4">
                    <a:lumMod val="60000"/>
                    <a:lumOff val="40000"/>
                    <a:alpha val="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252095" numCol="1" spcCol="0" rtlCol="0" fromWordArt="0" anchor="t" anchorCtr="0" forceAA="0" compatLnSpc="1">
            <a:noAutofit/>
          </a:bodyPr>
          <a:lstStyle/>
          <a:p>
            <a:pPr lvl="0" indent="0" algn="ctr" fontAlgn="auto">
              <a:lnSpc>
                <a:spcPct val="120000"/>
              </a:lnSpc>
              <a:buClrTx/>
              <a:buSzTx/>
              <a:buFontTx/>
            </a:pPr>
            <a:r>
              <a:rPr lang="zh-CN" altLang="en-US" sz="1600" spc="15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  <a:sym typeface="+mn-ea"/>
              </a:rPr>
              <a:t>适合晨练的运动</a:t>
            </a:r>
            <a:endParaRPr lang="zh-CN" altLang="en-US" sz="1600" spc="15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ea"/>
              <a:sym typeface="+mn-ea"/>
            </a:endParaRPr>
          </a:p>
        </p:txBody>
      </p:sp>
      <p:sp>
        <p:nvSpPr>
          <p:cNvPr id="46" name="标题"/>
          <p:cNvSpPr txBox="1"/>
          <p:nvPr>
            <p:custDataLst>
              <p:tags r:id="rId32"/>
            </p:custDataLst>
          </p:nvPr>
        </p:nvSpPr>
        <p:spPr>
          <a:xfrm>
            <a:off x="1781950" y="3414700"/>
            <a:ext cx="1319148" cy="36021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75000"/>
                  <a:alpha val="100000"/>
                </a:schemeClr>
              </a:gs>
              <a:gs pos="97902">
                <a:schemeClr val="accent1">
                  <a:lumMod val="60000"/>
                  <a:lumOff val="40000"/>
                  <a:alpha val="100000"/>
                </a:schemeClr>
              </a:gs>
              <a:gs pos="47000">
                <a:schemeClr val="accent1">
                  <a:alpha val="100000"/>
                </a:schemeClr>
              </a:gs>
            </a:gsLst>
            <a:lin ang="13500000" scaled="1"/>
            <a:tileRect/>
          </a:gradFill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  <p:txBody>
          <a:bodyPr wrap="square" lIns="0" tIns="0" rIns="0" bIns="0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6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+mn-cs"/>
              </a:rPr>
              <a:t>添加标题</a:t>
            </a:r>
            <a:endParaRPr kumimoji="0" lang="zh-CN" altLang="en-US" sz="1600" b="1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71" name="标题"/>
          <p:cNvSpPr txBox="1"/>
          <p:nvPr>
            <p:custDataLst>
              <p:tags r:id="rId33"/>
            </p:custDataLst>
          </p:nvPr>
        </p:nvSpPr>
        <p:spPr>
          <a:xfrm>
            <a:off x="5436426" y="4193506"/>
            <a:ext cx="1319148" cy="36021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3">
                  <a:lumMod val="75000"/>
                  <a:alpha val="100000"/>
                </a:schemeClr>
              </a:gs>
              <a:gs pos="97902">
                <a:schemeClr val="accent3">
                  <a:lumMod val="60000"/>
                  <a:lumOff val="40000"/>
                  <a:alpha val="100000"/>
                </a:schemeClr>
              </a:gs>
              <a:gs pos="47000">
                <a:schemeClr val="accent3">
                  <a:alpha val="100000"/>
                </a:schemeClr>
              </a:gs>
            </a:gsLst>
            <a:lin ang="13500000" scaled="1"/>
            <a:tileRect/>
          </a:gradFill>
          <a:effectLst>
            <a:outerShdw blurRad="63500" sx="102000" sy="102000" algn="ctr" rotWithShape="0">
              <a:schemeClr val="accent3">
                <a:alpha val="40000"/>
              </a:schemeClr>
            </a:outerShdw>
          </a:effectLst>
        </p:spPr>
        <p:txBody>
          <a:bodyPr wrap="square" lIns="0" tIns="0" rIns="0" bIns="0" rtlCol="0" anchor="ctr" anchorCtr="1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1" i="0" u="none" strike="noStrike" cap="none" spc="30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r>
              <a:rPr lang="zh-CN" altLang="en-US" dirty="0">
                <a:solidFill>
                  <a:srgbClr val="FFFFFF"/>
                </a:solidFill>
                <a:latin typeface="+mn-ea"/>
                <a:ea typeface="+mn-ea"/>
              </a:rPr>
              <a:t>添加标题</a:t>
            </a:r>
            <a:endParaRPr lang="zh-CN" altLang="en-US" dirty="0">
              <a:solidFill>
                <a:srgbClr val="FFFFFF"/>
              </a:solidFill>
              <a:latin typeface="+mn-ea"/>
              <a:ea typeface="+mn-ea"/>
            </a:endParaRPr>
          </a:p>
        </p:txBody>
      </p:sp>
      <p:sp>
        <p:nvSpPr>
          <p:cNvPr id="76" name="标题"/>
          <p:cNvSpPr txBox="1"/>
          <p:nvPr>
            <p:custDataLst>
              <p:tags r:id="rId34"/>
            </p:custDataLst>
          </p:nvPr>
        </p:nvSpPr>
        <p:spPr>
          <a:xfrm>
            <a:off x="9090902" y="3414700"/>
            <a:ext cx="1319148" cy="36021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5">
                  <a:lumMod val="75000"/>
                  <a:alpha val="100000"/>
                </a:schemeClr>
              </a:gs>
              <a:gs pos="97902">
                <a:schemeClr val="accent5">
                  <a:lumMod val="60000"/>
                  <a:lumOff val="40000"/>
                  <a:alpha val="100000"/>
                </a:schemeClr>
              </a:gs>
              <a:gs pos="47000">
                <a:schemeClr val="accent5">
                  <a:alpha val="100000"/>
                </a:schemeClr>
              </a:gs>
            </a:gsLst>
            <a:lin ang="13500000" scaled="1"/>
            <a:tileRect/>
          </a:gradFill>
          <a:effectLst>
            <a:outerShdw blurRad="63500" sx="102000" sy="102000" algn="ctr" rotWithShape="0">
              <a:schemeClr val="accent5">
                <a:alpha val="40000"/>
              </a:schemeClr>
            </a:outerShdw>
          </a:effectLst>
        </p:spPr>
        <p:txBody>
          <a:bodyPr wrap="square" lIns="0" tIns="0" rIns="0" bIns="0" rtlCol="0" anchor="ctr" anchorCtr="1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1" i="0" u="none" strike="noStrike" cap="none" spc="30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r>
              <a:rPr lang="zh-CN" altLang="en-US">
                <a:solidFill>
                  <a:srgbClr val="FFFFFF"/>
                </a:solidFill>
                <a:latin typeface="+mn-ea"/>
                <a:ea typeface="+mn-ea"/>
              </a:rPr>
              <a:t>添加标题</a:t>
            </a:r>
            <a:endParaRPr lang="zh-CN" altLang="en-US">
              <a:solidFill>
                <a:srgbClr val="FFFFFF"/>
              </a:solidFill>
              <a:latin typeface="+mn-ea"/>
              <a:ea typeface="+mn-ea"/>
            </a:endParaRPr>
          </a:p>
        </p:txBody>
      </p:sp>
      <p:sp>
        <p:nvSpPr>
          <p:cNvPr id="81" name="标题"/>
          <p:cNvSpPr txBox="1"/>
          <p:nvPr>
            <p:custDataLst>
              <p:tags r:id="rId35"/>
            </p:custDataLst>
          </p:nvPr>
        </p:nvSpPr>
        <p:spPr>
          <a:xfrm>
            <a:off x="3609188" y="4007845"/>
            <a:ext cx="1319148" cy="36021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75000"/>
                  <a:alpha val="100000"/>
                </a:schemeClr>
              </a:gs>
              <a:gs pos="97902">
                <a:schemeClr val="accent2">
                  <a:lumMod val="60000"/>
                  <a:lumOff val="40000"/>
                  <a:alpha val="100000"/>
                </a:schemeClr>
              </a:gs>
              <a:gs pos="47000">
                <a:schemeClr val="accent2">
                  <a:alpha val="100000"/>
                </a:schemeClr>
              </a:gs>
            </a:gsLst>
            <a:lin ang="13500000" scaled="1"/>
            <a:tileRect/>
          </a:gradFill>
          <a:effectLst>
            <a:outerShdw blurRad="63500" sx="102000" sy="102000" algn="ctr" rotWithShape="0">
              <a:schemeClr val="accent2">
                <a:alpha val="40000"/>
              </a:schemeClr>
            </a:outerShdw>
          </a:effectLst>
        </p:spPr>
        <p:txBody>
          <a:bodyPr wrap="square" lIns="0" tIns="0" rIns="0" bIns="0" rtlCol="0" anchor="ctr" anchorCtr="1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1" i="0" u="none" strike="noStrike" cap="none" spc="30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ctr"/>
            <a:r>
              <a:rPr lang="zh-CN" altLang="en-US" dirty="0">
                <a:solidFill>
                  <a:srgbClr val="FFFFFF"/>
                </a:solidFill>
                <a:latin typeface="+mn-ea"/>
                <a:ea typeface="+mn-ea"/>
                <a:sym typeface="+mn-ea"/>
              </a:rPr>
              <a:t>添加标题</a:t>
            </a:r>
            <a:endParaRPr lang="zh-CN" altLang="en-US" dirty="0">
              <a:solidFill>
                <a:srgbClr val="FFFFFF"/>
              </a:solidFill>
              <a:latin typeface="+mn-ea"/>
              <a:ea typeface="+mn-ea"/>
              <a:sym typeface="+mn-ea"/>
            </a:endParaRPr>
          </a:p>
        </p:txBody>
      </p:sp>
      <p:sp>
        <p:nvSpPr>
          <p:cNvPr id="86" name="标题"/>
          <p:cNvSpPr txBox="1"/>
          <p:nvPr>
            <p:custDataLst>
              <p:tags r:id="rId36"/>
            </p:custDataLst>
          </p:nvPr>
        </p:nvSpPr>
        <p:spPr>
          <a:xfrm>
            <a:off x="7263664" y="4007845"/>
            <a:ext cx="1319148" cy="36021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4">
                  <a:lumMod val="75000"/>
                  <a:alpha val="100000"/>
                </a:schemeClr>
              </a:gs>
              <a:gs pos="97902">
                <a:schemeClr val="accent4">
                  <a:lumMod val="60000"/>
                  <a:lumOff val="40000"/>
                  <a:alpha val="100000"/>
                </a:schemeClr>
              </a:gs>
              <a:gs pos="47000">
                <a:schemeClr val="accent4">
                  <a:alpha val="100000"/>
                </a:schemeClr>
              </a:gs>
            </a:gsLst>
            <a:lin ang="13500000" scaled="1"/>
            <a:tileRect/>
          </a:gradFill>
          <a:effectLst>
            <a:outerShdw blurRad="63500" sx="102000" sy="102000" algn="ctr" rotWithShape="0">
              <a:schemeClr val="accent4">
                <a:alpha val="40000"/>
              </a:schemeClr>
            </a:outerShdw>
          </a:effectLst>
        </p:spPr>
        <p:txBody>
          <a:bodyPr wrap="square" lIns="0" tIns="0" rIns="0" bIns="0" rtlCol="0" anchor="ctr" anchorCtr="1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1" i="0" u="none" strike="noStrike" cap="none" spc="30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ctr"/>
            <a:r>
              <a:rPr lang="zh-CN" altLang="en-US" dirty="0">
                <a:solidFill>
                  <a:srgbClr val="FFFFFF"/>
                </a:solidFill>
                <a:latin typeface="+mn-ea"/>
                <a:ea typeface="+mn-ea"/>
                <a:sym typeface="+mn-ea"/>
              </a:rPr>
              <a:t>添加标题</a:t>
            </a:r>
            <a:endParaRPr lang="zh-CN" altLang="en-US" dirty="0">
              <a:solidFill>
                <a:srgbClr val="FFFFFF"/>
              </a:solidFill>
              <a:latin typeface="+mn-ea"/>
              <a:ea typeface="+mn-ea"/>
              <a:sym typeface="+mn-ea"/>
            </a:endParaRPr>
          </a:p>
        </p:txBody>
      </p:sp>
      <p:pic>
        <p:nvPicPr>
          <p:cNvPr id="12" name="图形 11" descr="343439383331313b343532303033323bd3a6d3c3b9dcc0ed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5729607" y="1958397"/>
            <a:ext cx="731409" cy="731409"/>
          </a:xfrm>
          <a:prstGeom prst="rect">
            <a:avLst/>
          </a:prstGeom>
        </p:spPr>
      </p:pic>
    </p:spTree>
    <p:custDataLst>
      <p:tags r:id="rId40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" name="图片 15" descr="VI-logo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4315" y="267970"/>
            <a:ext cx="2783205" cy="596900"/>
          </a:xfrm>
          <a:prstGeom prst="rect">
            <a:avLst/>
          </a:prstGeom>
        </p:spPr>
      </p:pic>
      <p:pic>
        <p:nvPicPr>
          <p:cNvPr id="8" name="图片 7" descr="tj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993380" y="3822700"/>
            <a:ext cx="4198620" cy="2547620"/>
          </a:xfrm>
          <a:prstGeom prst="rect">
            <a:avLst/>
          </a:prstGeom>
        </p:spPr>
      </p:pic>
      <p:pic>
        <p:nvPicPr>
          <p:cNvPr id="7" name="图片 6" descr="diwen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6370320"/>
            <a:ext cx="12192000" cy="487680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0" y="1015365"/>
            <a:ext cx="12210415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424815" y="135953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一、晨练的生理益处</a:t>
            </a:r>
            <a:endParaRPr lang="zh-CN" altLang="en-US" b="1"/>
          </a:p>
        </p:txBody>
      </p:sp>
      <p:sp>
        <p:nvSpPr>
          <p:cNvPr id="10" name="文本框 9"/>
          <p:cNvSpPr txBox="1"/>
          <p:nvPr/>
        </p:nvSpPr>
        <p:spPr>
          <a:xfrm>
            <a:off x="541655" y="1955800"/>
            <a:ext cx="5903595" cy="3978910"/>
          </a:xfrm>
          <a:prstGeom prst="rect">
            <a:avLst/>
          </a:prstGeom>
        </p:spPr>
        <p:txBody>
          <a:bodyPr>
            <a:noAutofit/>
          </a:bodyPr>
          <a:p>
            <a:pPr marL="0" indent="0"/>
            <a:r>
              <a:rPr lang="zh-CN" altLang="en-US" sz="1600" b="0" i="0">
                <a:solidFill>
                  <a:srgbClr val="1F232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晨练作为一种规律的晨间身体活动，其健康价值源于对人体生理机能的正向调节，经医学研究证实的核心益处包括：</a:t>
            </a:r>
            <a:endParaRPr lang="zh-CN" altLang="en-US" sz="1600" b="0" i="0">
              <a:solidFill>
                <a:srgbClr val="1F2329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/>
            <a:endParaRPr lang="en-US" altLang="zh-CN" sz="1600" b="0" i="0">
              <a:solidFill>
                <a:srgbClr val="1F2329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just"/>
            <a:r>
              <a:rPr lang="en-US" altLang="zh-CN" sz="1600" b="0" i="0">
                <a:solidFill>
                  <a:srgbClr val="1F232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lang="zh-CN" altLang="en-US" sz="1600" b="0" i="0">
                <a:solidFill>
                  <a:srgbClr val="1F232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改善心血管功能：清晨人体交感神经兴奋性较低，此时适度运动可逐步提升心率与心肌收缩力，促进冠状动脉扩张，增加心肌供血供氧，长期坚持能降低动脉粥样硬化、高血压、冠心病等心血管疾病风险。研究表明，规律晨练者的静息心率平均降低</a:t>
            </a:r>
            <a:r>
              <a:rPr lang="en-US" altLang="zh-CN" sz="1600" b="0" i="0">
                <a:solidFill>
                  <a:srgbClr val="1F232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5-10</a:t>
            </a:r>
            <a:r>
              <a:rPr lang="zh-CN" altLang="en-US" sz="1600" b="0" i="0">
                <a:solidFill>
                  <a:srgbClr val="1F232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次</a:t>
            </a:r>
            <a:r>
              <a:rPr lang="en-US" altLang="zh-CN" sz="1600" b="0" i="0">
                <a:solidFill>
                  <a:srgbClr val="1F232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/ </a:t>
            </a:r>
            <a:r>
              <a:rPr lang="zh-CN" altLang="en-US" sz="1600" b="0" i="0">
                <a:solidFill>
                  <a:srgbClr val="1F232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分钟，心血管顺应性显著提升。</a:t>
            </a:r>
            <a:endParaRPr lang="zh-CN" altLang="en-US" sz="1600" b="0" i="0">
              <a:solidFill>
                <a:srgbClr val="1F2329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just"/>
            <a:endParaRPr lang="en-US" altLang="zh-CN" sz="1600" b="0" i="0">
              <a:solidFill>
                <a:srgbClr val="1F2329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just"/>
            <a:r>
              <a:rPr lang="en-US" altLang="zh-CN" sz="1600" b="0" i="0">
                <a:solidFill>
                  <a:srgbClr val="1F232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</a:t>
            </a:r>
            <a:r>
              <a:rPr lang="zh-CN" altLang="en-US" sz="1600" b="0" i="0">
                <a:solidFill>
                  <a:srgbClr val="1F232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调节代谢与体重管理：晨起后人体血糖处于较低水平，此时运动可优先动员脂肪分解供能，提高胰岛素敏感性，减少脂肪堆积。医学数据显示，晨练结合合理饮食，体重下降速率比单纯晚间运动高</a:t>
            </a:r>
            <a:r>
              <a:rPr lang="en-US" altLang="zh-CN" sz="1600" b="0" i="0">
                <a:solidFill>
                  <a:srgbClr val="1F232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15%—20%</a:t>
            </a:r>
            <a:r>
              <a:rPr lang="zh-CN" altLang="en-US" sz="1600" b="0" i="0">
                <a:solidFill>
                  <a:srgbClr val="1F232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，且能有效改善血脂谱（降低甘油三酯、升高高密度脂蛋白）。</a:t>
            </a:r>
            <a:endParaRPr lang="zh-CN" altLang="en-US" sz="1600" b="0" i="0">
              <a:solidFill>
                <a:srgbClr val="1F2329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9270" y="1543685"/>
            <a:ext cx="4097655" cy="213487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9270" y="4077970"/>
            <a:ext cx="4098290" cy="203708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" name="图片 15" descr="VI-logo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4315" y="267970"/>
            <a:ext cx="2783205" cy="596900"/>
          </a:xfrm>
          <a:prstGeom prst="rect">
            <a:avLst/>
          </a:prstGeom>
        </p:spPr>
      </p:pic>
      <p:pic>
        <p:nvPicPr>
          <p:cNvPr id="8" name="图片 7" descr="tj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993380" y="3822700"/>
            <a:ext cx="4198620" cy="2547620"/>
          </a:xfrm>
          <a:prstGeom prst="rect">
            <a:avLst/>
          </a:prstGeom>
        </p:spPr>
      </p:pic>
      <p:pic>
        <p:nvPicPr>
          <p:cNvPr id="7" name="图片 6" descr="diwen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6370320"/>
            <a:ext cx="12192000" cy="487680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0" y="1015365"/>
            <a:ext cx="12210415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464820" y="1544320"/>
            <a:ext cx="5459095" cy="39331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3.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优化神经与内分泌调节：晨练可刺激大脑分泌多巴胺、血清素等神经递质，缓解焦虑、抑郁情绪，提升日间专注力与情绪稳定性；同时促进皮质醇节律正常化（清晨皮质醇适度升高，夜间平稳下降），避免因皮质醇紊乱导致的睡眠障碍、免疫力下降。</a:t>
            </a:r>
            <a:endParaRPr lang="zh-CN" altLang="en-US" sz="16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endParaRPr lang="zh-CN" altLang="en-US" sz="16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4.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增强免疫功能：适度晨练能激活</a:t>
            </a: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NK 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细胞（自然杀伤细胞）、淋巴细胞等免疫细胞活性，促进免疫球蛋白分泌，降低呼吸道感染、慢性炎症的发生风险。但需注意，过度运动反而会抑制免疫功能，需把控好强度。</a:t>
            </a:r>
            <a:endParaRPr lang="zh-CN" altLang="en-US" sz="16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4120" y="1165860"/>
            <a:ext cx="4963160" cy="22288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94120" y="3545205"/>
            <a:ext cx="4962525" cy="203708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" name="图片 15" descr="VI-logo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4315" y="267970"/>
            <a:ext cx="2783205" cy="596900"/>
          </a:xfrm>
          <a:prstGeom prst="rect">
            <a:avLst/>
          </a:prstGeom>
        </p:spPr>
      </p:pic>
      <p:pic>
        <p:nvPicPr>
          <p:cNvPr id="8" name="图片 7" descr="tj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993380" y="3822700"/>
            <a:ext cx="4198620" cy="2547620"/>
          </a:xfrm>
          <a:prstGeom prst="rect">
            <a:avLst/>
          </a:prstGeom>
        </p:spPr>
      </p:pic>
      <p:pic>
        <p:nvPicPr>
          <p:cNvPr id="7" name="图片 6" descr="diwen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6370320"/>
            <a:ext cx="12192000" cy="487680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0" y="1015365"/>
            <a:ext cx="12210415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347980" y="123317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二、晨练的适宜与禁忌人群</a:t>
            </a:r>
            <a:endParaRPr lang="zh-CN" altLang="en-US" b="1"/>
          </a:p>
        </p:txBody>
      </p:sp>
      <p:sp>
        <p:nvSpPr>
          <p:cNvPr id="10" name="文本框 9"/>
          <p:cNvSpPr txBox="1"/>
          <p:nvPr/>
        </p:nvSpPr>
        <p:spPr>
          <a:xfrm>
            <a:off x="117475" y="1819275"/>
            <a:ext cx="1205801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（一）适宜人群</a:t>
            </a:r>
            <a:r>
              <a:rPr lang="en-US" altLang="zh-CN" b="1"/>
              <a:t>​</a:t>
            </a:r>
            <a:endParaRPr lang="en-US" altLang="zh-CN" b="1"/>
          </a:p>
          <a:p>
            <a:r>
              <a:rPr lang="en-US" altLang="zh-CN"/>
              <a:t>         </a:t>
            </a:r>
            <a:r>
              <a:rPr lang="zh-CN" altLang="en-US"/>
              <a:t>健康成年人及青少年（促进生长发育、增强体质）；</a:t>
            </a:r>
            <a:r>
              <a:rPr lang="en-US" altLang="zh-CN"/>
              <a:t>​</a:t>
            </a:r>
            <a:endParaRPr lang="en-US" altLang="zh-CN"/>
          </a:p>
          <a:p>
            <a:r>
              <a:rPr lang="en-US" altLang="zh-CN"/>
              <a:t>         </a:t>
            </a:r>
            <a:r>
              <a:rPr lang="zh-CN" altLang="en-US"/>
              <a:t>高血压、糖尿病、血脂异常患者（需在病情控制稳定后，遵医嘱开展低强度运动）；</a:t>
            </a:r>
            <a:r>
              <a:rPr lang="en-US" altLang="zh-CN"/>
              <a:t>​</a:t>
            </a:r>
            <a:endParaRPr lang="en-US" altLang="zh-CN"/>
          </a:p>
          <a:p>
            <a:r>
              <a:rPr lang="en-US" altLang="zh-CN"/>
              <a:t>         </a:t>
            </a:r>
            <a:r>
              <a:rPr lang="zh-CN" altLang="en-US"/>
              <a:t>轻度焦虑、抑郁人群及睡眠质量不佳者（规律晨练可辅助改善症状）；</a:t>
            </a:r>
            <a:r>
              <a:rPr lang="en-US" altLang="zh-CN"/>
              <a:t>​</a:t>
            </a:r>
            <a:endParaRPr lang="en-US" altLang="zh-CN"/>
          </a:p>
          <a:p>
            <a:r>
              <a:rPr lang="en-US" altLang="zh-CN"/>
              <a:t>         </a:t>
            </a:r>
            <a:r>
              <a:rPr lang="zh-CN" altLang="en-US"/>
              <a:t>肥胖人群（优先选择有氧运动，循序渐进减脂）。</a:t>
            </a:r>
            <a:r>
              <a:rPr lang="en-US" altLang="zh-CN"/>
              <a:t>​</a:t>
            </a:r>
            <a:endParaRPr lang="en-US" altLang="zh-CN"/>
          </a:p>
          <a:p>
            <a:r>
              <a:rPr lang="zh-CN" altLang="en-US" b="1">
                <a:solidFill>
                  <a:srgbClr val="FF0000"/>
                </a:solidFill>
              </a:rPr>
              <a:t>（二）禁忌人群</a:t>
            </a:r>
            <a:r>
              <a:rPr lang="en-US" altLang="zh-CN" b="1">
                <a:solidFill>
                  <a:srgbClr val="FF0000"/>
                </a:solidFill>
              </a:rPr>
              <a:t>​</a:t>
            </a:r>
            <a:endParaRPr lang="en-US" altLang="zh-CN" b="1">
              <a:solidFill>
                <a:srgbClr val="FF0000"/>
              </a:solidFill>
            </a:endParaRPr>
          </a:p>
          <a:p>
            <a:r>
              <a:rPr lang="en-US" altLang="zh-CN"/>
              <a:t>        </a:t>
            </a:r>
            <a:r>
              <a:rPr lang="zh-CN" altLang="en-US">
                <a:solidFill>
                  <a:srgbClr val="FF0000"/>
                </a:solidFill>
              </a:rPr>
              <a:t>急性疾病患者（如感冒发热、急性肠胃炎、肺炎等，身体需集中能量对抗病原体，运动可能加重病情）；</a:t>
            </a:r>
            <a:r>
              <a:rPr lang="en-US" altLang="zh-CN">
                <a:solidFill>
                  <a:srgbClr val="FF0000"/>
                </a:solidFill>
              </a:rPr>
              <a:t>​</a:t>
            </a:r>
            <a:endParaRPr lang="en-US" altLang="zh-CN">
              <a:solidFill>
                <a:srgbClr val="FF0000"/>
              </a:solidFill>
            </a:endParaRPr>
          </a:p>
          <a:p>
            <a:r>
              <a:rPr lang="en-US" altLang="zh-CN">
                <a:solidFill>
                  <a:srgbClr val="FF0000"/>
                </a:solidFill>
              </a:rPr>
              <a:t>        </a:t>
            </a:r>
            <a:r>
              <a:rPr lang="zh-CN" altLang="en-US">
                <a:solidFill>
                  <a:srgbClr val="FF0000"/>
                </a:solidFill>
              </a:rPr>
              <a:t>严重心血管疾病患者（如不稳定型心绞痛、心肌梗死急性期、重度心力衰竭等，晨练可能诱发心肌缺血、心律失常）；</a:t>
            </a:r>
            <a:r>
              <a:rPr lang="en-US" altLang="zh-CN">
                <a:solidFill>
                  <a:srgbClr val="FF0000"/>
                </a:solidFill>
              </a:rPr>
              <a:t>​</a:t>
            </a:r>
            <a:endParaRPr lang="en-US" altLang="zh-CN">
              <a:solidFill>
                <a:srgbClr val="FF0000"/>
              </a:solidFill>
            </a:endParaRPr>
          </a:p>
          <a:p>
            <a:r>
              <a:rPr lang="en-US" altLang="zh-CN">
                <a:solidFill>
                  <a:srgbClr val="FF0000"/>
                </a:solidFill>
              </a:rPr>
              <a:t>        </a:t>
            </a:r>
            <a:r>
              <a:rPr lang="zh-CN" altLang="en-US">
                <a:solidFill>
                  <a:srgbClr val="FF0000"/>
                </a:solidFill>
              </a:rPr>
              <a:t>血压控制不佳者（清晨为血压高峰，收缩压</a:t>
            </a:r>
            <a:r>
              <a:rPr lang="en-US" altLang="zh-CN">
                <a:solidFill>
                  <a:srgbClr val="FF0000"/>
                </a:solidFill>
              </a:rPr>
              <a:t>≥160mmHg </a:t>
            </a:r>
            <a:r>
              <a:rPr lang="zh-CN" altLang="en-US">
                <a:solidFill>
                  <a:srgbClr val="FF0000"/>
                </a:solidFill>
              </a:rPr>
              <a:t>或舒张压</a:t>
            </a:r>
            <a:r>
              <a:rPr lang="en-US" altLang="zh-CN">
                <a:solidFill>
                  <a:srgbClr val="FF0000"/>
                </a:solidFill>
              </a:rPr>
              <a:t>≥100mmHg </a:t>
            </a:r>
            <a:r>
              <a:rPr lang="zh-CN" altLang="en-US">
                <a:solidFill>
                  <a:srgbClr val="FF0000"/>
                </a:solidFill>
              </a:rPr>
              <a:t>时，运动易引发脑血管意外）；</a:t>
            </a:r>
            <a:r>
              <a:rPr lang="en-US" altLang="zh-CN">
                <a:solidFill>
                  <a:srgbClr val="FF0000"/>
                </a:solidFill>
              </a:rPr>
              <a:t>​</a:t>
            </a:r>
            <a:endParaRPr lang="en-US" altLang="zh-CN">
              <a:solidFill>
                <a:srgbClr val="FF0000"/>
              </a:solidFill>
            </a:endParaRPr>
          </a:p>
          <a:p>
            <a:r>
              <a:rPr lang="en-US" altLang="zh-CN">
                <a:solidFill>
                  <a:srgbClr val="FF0000"/>
                </a:solidFill>
              </a:rPr>
              <a:t>        </a:t>
            </a:r>
            <a:r>
              <a:rPr lang="zh-CN" altLang="en-US">
                <a:solidFill>
                  <a:srgbClr val="FF0000"/>
                </a:solidFill>
              </a:rPr>
              <a:t>低血糖患者（晨起空腹可能加重低血糖，出现头晕、心慌、晕厥风险）；</a:t>
            </a:r>
            <a:r>
              <a:rPr lang="en-US" altLang="zh-CN">
                <a:solidFill>
                  <a:srgbClr val="FF0000"/>
                </a:solidFill>
              </a:rPr>
              <a:t>​</a:t>
            </a:r>
            <a:endParaRPr lang="en-US" altLang="zh-CN">
              <a:solidFill>
                <a:srgbClr val="FF0000"/>
              </a:solidFill>
            </a:endParaRPr>
          </a:p>
          <a:p>
            <a:r>
              <a:rPr lang="en-US" altLang="zh-CN">
                <a:solidFill>
                  <a:srgbClr val="FF0000"/>
                </a:solidFill>
              </a:rPr>
              <a:t>        </a:t>
            </a:r>
            <a:r>
              <a:rPr lang="zh-CN" altLang="en-US">
                <a:solidFill>
                  <a:srgbClr val="FF0000"/>
                </a:solidFill>
              </a:rPr>
              <a:t>关节损伤急性期、严重骨质疏松患者（避免运动导致二次损伤或骨折）。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563245" y="2253615"/>
            <a:ext cx="75565" cy="75565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563245" y="2524760"/>
            <a:ext cx="75565" cy="75565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563245" y="2795905"/>
            <a:ext cx="75565" cy="75565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563245" y="3067050"/>
            <a:ext cx="75565" cy="75565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563245" y="3566795"/>
            <a:ext cx="75565" cy="755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563245" y="3900170"/>
            <a:ext cx="75565" cy="755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563245" y="4447540"/>
            <a:ext cx="75565" cy="755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563245" y="4752975"/>
            <a:ext cx="75565" cy="755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563245" y="4994910"/>
            <a:ext cx="75565" cy="755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" name="图片 15" descr="VI-logo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4315" y="267970"/>
            <a:ext cx="2783205" cy="596900"/>
          </a:xfrm>
          <a:prstGeom prst="rect">
            <a:avLst/>
          </a:prstGeom>
        </p:spPr>
      </p:pic>
      <p:pic>
        <p:nvPicPr>
          <p:cNvPr id="7" name="图片 6" descr="diwen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6370320"/>
            <a:ext cx="12192000" cy="487680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0" y="1015365"/>
            <a:ext cx="12210415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328930" y="116586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三、科学晨练的医学建议</a:t>
            </a:r>
            <a:endParaRPr lang="zh-CN" altLang="en-US" b="1"/>
          </a:p>
        </p:txBody>
      </p:sp>
      <p:sp>
        <p:nvSpPr>
          <p:cNvPr id="4" name="文本框 3"/>
          <p:cNvSpPr txBox="1"/>
          <p:nvPr/>
        </p:nvSpPr>
        <p:spPr>
          <a:xfrm>
            <a:off x="328930" y="1708150"/>
            <a:ext cx="773684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1. </a:t>
            </a:r>
            <a:r>
              <a:rPr lang="zh-CN" altLang="en-US"/>
              <a:t>最佳时段：避开</a:t>
            </a:r>
            <a:r>
              <a:rPr lang="en-US" altLang="zh-CN"/>
              <a:t> “</a:t>
            </a:r>
            <a:r>
              <a:rPr lang="zh-CN" altLang="en-US"/>
              <a:t>清晨风险窗口</a:t>
            </a:r>
            <a:r>
              <a:rPr lang="en-US" altLang="zh-CN"/>
              <a:t>”​</a:t>
            </a:r>
            <a:endParaRPr lang="en-US" altLang="zh-CN"/>
          </a:p>
          <a:p>
            <a:pPr algn="just"/>
            <a:r>
              <a:rPr lang="zh-CN" altLang="en-US"/>
              <a:t>医学上，</a:t>
            </a:r>
            <a:r>
              <a:rPr lang="en-US" altLang="zh-CN"/>
              <a:t>6:30-8:30 </a:t>
            </a:r>
            <a:r>
              <a:rPr lang="zh-CN" altLang="en-US"/>
              <a:t>是较适宜的晨练时段。清晨</a:t>
            </a:r>
            <a:r>
              <a:rPr lang="en-US" altLang="zh-CN"/>
              <a:t> 4:00-6:00 </a:t>
            </a:r>
            <a:r>
              <a:rPr lang="zh-CN" altLang="en-US"/>
              <a:t>人体血压、心率处于生理高峰，血液黏稠度较高，是心血管事件高发期（被称为</a:t>
            </a:r>
            <a:r>
              <a:rPr lang="en-US" altLang="zh-CN"/>
              <a:t> “</a:t>
            </a:r>
            <a:r>
              <a:rPr lang="zh-CN" altLang="en-US"/>
              <a:t>清晨风险窗口</a:t>
            </a:r>
            <a:r>
              <a:rPr lang="en-US" altLang="zh-CN"/>
              <a:t>”</a:t>
            </a:r>
            <a:r>
              <a:rPr lang="zh-CN" altLang="en-US"/>
              <a:t>），尤其冬季需避免过早外出运动。此外，需等待日出后，气温回升、空气质量改善（</a:t>
            </a:r>
            <a:r>
              <a:rPr lang="en-US" altLang="zh-CN"/>
              <a:t>PM2.5≤100μg/m</a:t>
            </a:r>
            <a:r>
              <a:rPr lang="en-US" altLang="en-US"/>
              <a:t>³</a:t>
            </a:r>
            <a:r>
              <a:rPr lang="zh-CN" altLang="en-US"/>
              <a:t>）再进行，减少冷空气与污染物对呼吸道、血管的刺激。</a:t>
            </a:r>
            <a:r>
              <a:rPr lang="en-US" altLang="zh-CN"/>
              <a:t>​</a:t>
            </a:r>
            <a:endParaRPr lang="en-US" altLang="zh-CN"/>
          </a:p>
          <a:p>
            <a:r>
              <a:rPr lang="en-US" altLang="zh-CN"/>
              <a:t>2. </a:t>
            </a:r>
            <a:r>
              <a:rPr lang="zh-CN" altLang="en-US"/>
              <a:t>运动前准备：降低损伤风险</a:t>
            </a:r>
            <a:r>
              <a:rPr lang="en-US" altLang="zh-CN"/>
              <a:t>​</a:t>
            </a:r>
            <a:endParaRPr lang="en-US" altLang="zh-CN"/>
          </a:p>
          <a:p>
            <a:r>
              <a:rPr lang="zh-CN" altLang="en-US"/>
              <a:t>晨起先补水：睡眠时人体流失约</a:t>
            </a:r>
            <a:r>
              <a:rPr lang="en-US" altLang="zh-CN"/>
              <a:t> 500ml </a:t>
            </a:r>
            <a:r>
              <a:rPr lang="zh-CN" altLang="en-US"/>
              <a:t>水分，起床后饮用</a:t>
            </a:r>
            <a:r>
              <a:rPr lang="en-US" altLang="zh-CN"/>
              <a:t> 200-300ml </a:t>
            </a:r>
            <a:r>
              <a:rPr lang="zh-CN" altLang="en-US"/>
              <a:t>温水，可稀释血液、预防低血糖，避免运动中脱水；</a:t>
            </a:r>
            <a:r>
              <a:rPr lang="en-US" altLang="zh-CN"/>
              <a:t>​</a:t>
            </a:r>
            <a:endParaRPr lang="en-US" altLang="zh-CN"/>
          </a:p>
          <a:p>
            <a:pPr algn="just"/>
            <a:r>
              <a:rPr lang="zh-CN" altLang="en-US"/>
              <a:t>避免空腹高强度运动：健康人群可空腹进行低强度运动（如散步、瑜伽），但中等强度以上运动（如慢跑、跳绳）需提前</a:t>
            </a:r>
            <a:r>
              <a:rPr lang="en-US" altLang="zh-CN"/>
              <a:t> 15-30 </a:t>
            </a:r>
            <a:r>
              <a:rPr lang="zh-CN" altLang="en-US"/>
              <a:t>分钟摄入少量易消化食物（如半片面包、</a:t>
            </a:r>
            <a:r>
              <a:rPr lang="en-US" altLang="zh-CN"/>
              <a:t>1 </a:t>
            </a:r>
            <a:r>
              <a:rPr lang="zh-CN" altLang="en-US"/>
              <a:t>根香蕉），预防低血糖；</a:t>
            </a:r>
            <a:r>
              <a:rPr lang="en-US" altLang="zh-CN"/>
              <a:t>​</a:t>
            </a:r>
            <a:endParaRPr lang="en-US" altLang="zh-CN"/>
          </a:p>
          <a:p>
            <a:r>
              <a:rPr lang="zh-CN" altLang="en-US"/>
              <a:t>动态热身</a:t>
            </a:r>
            <a:r>
              <a:rPr lang="en-US" altLang="zh-CN"/>
              <a:t> 5-10 </a:t>
            </a:r>
            <a:r>
              <a:rPr lang="zh-CN" altLang="en-US"/>
              <a:t>分钟：晨起肌肉、关节灵活性较差，需通过拉伸、高抬腿、关节环绕等动态热身，激活肌肉群、改善关节活动度，降低拉伤、扭伤风险。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0845" y="2004695"/>
            <a:ext cx="4161155" cy="31813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" name="图片 15" descr="VI-logo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4315" y="267970"/>
            <a:ext cx="2783205" cy="596900"/>
          </a:xfrm>
          <a:prstGeom prst="rect">
            <a:avLst/>
          </a:prstGeom>
        </p:spPr>
      </p:pic>
      <p:pic>
        <p:nvPicPr>
          <p:cNvPr id="8" name="图片 7" descr="tj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993380" y="3822700"/>
            <a:ext cx="4198620" cy="2547620"/>
          </a:xfrm>
          <a:prstGeom prst="rect">
            <a:avLst/>
          </a:prstGeom>
        </p:spPr>
      </p:pic>
      <p:pic>
        <p:nvPicPr>
          <p:cNvPr id="7" name="图片 6" descr="diwen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6370320"/>
            <a:ext cx="12192000" cy="487680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0" y="1015365"/>
            <a:ext cx="12210415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338455" y="1434465"/>
            <a:ext cx="9248775" cy="40309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3. </a:t>
            </a:r>
            <a:r>
              <a:rPr lang="zh-CN" altLang="en-US"/>
              <a:t>运动强度与类型：个体化选择</a:t>
            </a:r>
            <a:r>
              <a:rPr lang="en-US" altLang="zh-CN"/>
              <a:t>​</a:t>
            </a:r>
            <a:endParaRPr lang="en-US" altLang="zh-CN"/>
          </a:p>
          <a:p>
            <a:r>
              <a:rPr lang="zh-CN" altLang="en-US"/>
              <a:t>强度把控：以</a:t>
            </a:r>
            <a:r>
              <a:rPr lang="en-US" altLang="zh-CN"/>
              <a:t> “</a:t>
            </a:r>
            <a:r>
              <a:rPr lang="zh-CN" altLang="en-US"/>
              <a:t>中等强度</a:t>
            </a:r>
            <a:r>
              <a:rPr lang="en-US" altLang="zh-CN"/>
              <a:t>” </a:t>
            </a:r>
            <a:r>
              <a:rPr lang="zh-CN" altLang="en-US"/>
              <a:t>为宜，医学判断标准为：运动时心率</a:t>
            </a:r>
            <a:r>
              <a:rPr lang="en-US" altLang="zh-CN"/>
              <a:t> =</a:t>
            </a:r>
            <a:r>
              <a:rPr lang="zh-CN" altLang="en-US"/>
              <a:t>（</a:t>
            </a:r>
            <a:r>
              <a:rPr lang="en-US" altLang="zh-CN"/>
              <a:t>220 - </a:t>
            </a:r>
            <a:r>
              <a:rPr lang="zh-CN" altLang="en-US"/>
              <a:t>年龄）</a:t>
            </a:r>
            <a:r>
              <a:rPr lang="en-US" altLang="en-US"/>
              <a:t>×</a:t>
            </a:r>
            <a:r>
              <a:rPr lang="en-US" altLang="zh-CN"/>
              <a:t>60%-70%</a:t>
            </a:r>
            <a:r>
              <a:rPr lang="zh-CN" altLang="en-US"/>
              <a:t>，呼吸略急促但能正常交谈，运动后微微出汗、无明显疲劳感。初学者可从低强度开始（如快走、太极），每周递增</a:t>
            </a:r>
            <a:r>
              <a:rPr lang="en-US" altLang="zh-CN"/>
              <a:t> 10% </a:t>
            </a:r>
            <a:r>
              <a:rPr lang="zh-CN" altLang="en-US"/>
              <a:t>强度，避免突然高强度运动导致横纹肌溶解、心血管负担过重；</a:t>
            </a:r>
            <a:r>
              <a:rPr lang="en-US" altLang="zh-CN"/>
              <a:t>​</a:t>
            </a:r>
            <a:endParaRPr lang="en-US" altLang="zh-CN"/>
          </a:p>
          <a:p>
            <a:r>
              <a:rPr lang="zh-CN" altLang="en-US"/>
              <a:t>适宜类型：有氧运动（快走、慢跑、游泳、骑行）为主，每周</a:t>
            </a:r>
            <a:r>
              <a:rPr lang="en-US" altLang="zh-CN"/>
              <a:t> 3-5 </a:t>
            </a:r>
            <a:r>
              <a:rPr lang="zh-CN" altLang="en-US"/>
              <a:t>次，每次</a:t>
            </a:r>
            <a:r>
              <a:rPr lang="en-US" altLang="zh-CN"/>
              <a:t> 30-60 </a:t>
            </a:r>
            <a:r>
              <a:rPr lang="zh-CN" altLang="en-US"/>
              <a:t>分钟；可搭配</a:t>
            </a:r>
            <a:r>
              <a:rPr lang="en-US" altLang="zh-CN"/>
              <a:t> 2 </a:t>
            </a:r>
            <a:r>
              <a:rPr lang="zh-CN" altLang="en-US"/>
              <a:t>次</a:t>
            </a:r>
            <a:r>
              <a:rPr lang="en-US" altLang="zh-CN"/>
              <a:t> / </a:t>
            </a:r>
            <a:r>
              <a:rPr lang="zh-CN" altLang="en-US"/>
              <a:t>周的抗阻训练（哑铃、弹力带），增强肌肉量，保护关节与骨骼；中老年人群优先选择低冲击运动（如广场舞、健走），避免跳跃、冲刺类高强度运动。</a:t>
            </a:r>
            <a:r>
              <a:rPr lang="en-US" altLang="zh-CN"/>
              <a:t>​</a:t>
            </a:r>
            <a:endParaRPr lang="en-US" altLang="zh-CN"/>
          </a:p>
          <a:p>
            <a:r>
              <a:rPr lang="en-US" altLang="zh-CN"/>
              <a:t>4. </a:t>
            </a:r>
            <a:r>
              <a:rPr lang="zh-CN" altLang="en-US"/>
              <a:t>运动后恢复：减少不适反应</a:t>
            </a:r>
            <a:r>
              <a:rPr lang="en-US" altLang="zh-CN"/>
              <a:t>​</a:t>
            </a:r>
            <a:endParaRPr lang="en-US" altLang="zh-CN"/>
          </a:p>
          <a:p>
            <a:r>
              <a:rPr lang="zh-CN" altLang="en-US"/>
              <a:t>及时补水与补能：运动后</a:t>
            </a:r>
            <a:r>
              <a:rPr lang="en-US" altLang="zh-CN"/>
              <a:t> 30 </a:t>
            </a:r>
            <a:r>
              <a:rPr lang="zh-CN" altLang="en-US"/>
              <a:t>分钟内饮用含电解质的温水（避免冰水），并补充少量蛋白质与碳水（如</a:t>
            </a:r>
            <a:r>
              <a:rPr lang="en-US" altLang="zh-CN"/>
              <a:t> 1 </a:t>
            </a:r>
            <a:r>
              <a:rPr lang="zh-CN" altLang="en-US"/>
              <a:t>杯牛奶</a:t>
            </a:r>
            <a:r>
              <a:rPr lang="en-US" altLang="zh-CN"/>
              <a:t> + 1 </a:t>
            </a:r>
            <a:r>
              <a:rPr lang="zh-CN" altLang="en-US"/>
              <a:t>片全麦面包），促进肌肉修复；</a:t>
            </a:r>
            <a:r>
              <a:rPr lang="en-US" altLang="zh-CN"/>
              <a:t>​</a:t>
            </a:r>
            <a:endParaRPr lang="en-US" altLang="zh-CN"/>
          </a:p>
          <a:p>
            <a:r>
              <a:rPr lang="zh-CN" altLang="en-US"/>
              <a:t>静态拉伸</a:t>
            </a:r>
            <a:r>
              <a:rPr lang="en-US" altLang="zh-CN"/>
              <a:t> 5-10 </a:t>
            </a:r>
            <a:r>
              <a:rPr lang="zh-CN" altLang="en-US"/>
              <a:t>分钟：缓解肌肉紧张，预防次日酸痛，降低肌肉僵硬导致的关节压力；</a:t>
            </a:r>
            <a:r>
              <a:rPr lang="en-US" altLang="zh-CN"/>
              <a:t>​</a:t>
            </a:r>
            <a:endParaRPr lang="en-US" altLang="zh-CN"/>
          </a:p>
          <a:p>
            <a:r>
              <a:rPr lang="zh-CN" altLang="en-US"/>
              <a:t>避免立即洗澡：运动后血管扩张，立即洗冷水澡可能引发血管收缩、血压骤升；洗热水澡则可能导致头晕、乏力，建议休息</a:t>
            </a:r>
            <a:r>
              <a:rPr lang="en-US" altLang="zh-CN"/>
              <a:t> 15-20 </a:t>
            </a:r>
            <a:r>
              <a:rPr lang="zh-CN" altLang="en-US"/>
              <a:t>分钟后再洗澡，水温控制在</a:t>
            </a:r>
            <a:r>
              <a:rPr lang="en-US" altLang="zh-CN"/>
              <a:t> 38-40</a:t>
            </a:r>
            <a:r>
              <a:rPr lang="en-US" altLang="en-US"/>
              <a:t>℃</a:t>
            </a:r>
            <a:r>
              <a:rPr lang="zh-CN" altLang="en-US"/>
              <a:t>。</a:t>
            </a:r>
            <a:endParaRPr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" name="图片 15" descr="VI-logo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4315" y="267970"/>
            <a:ext cx="2783205" cy="596900"/>
          </a:xfrm>
          <a:prstGeom prst="rect">
            <a:avLst/>
          </a:prstGeom>
        </p:spPr>
      </p:pic>
      <p:pic>
        <p:nvPicPr>
          <p:cNvPr id="8" name="图片 7" descr="tj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993380" y="3822700"/>
            <a:ext cx="4198620" cy="2547620"/>
          </a:xfrm>
          <a:prstGeom prst="rect">
            <a:avLst/>
          </a:prstGeom>
        </p:spPr>
      </p:pic>
      <p:pic>
        <p:nvPicPr>
          <p:cNvPr id="7" name="图片 6" descr="diwen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6370320"/>
            <a:ext cx="12192000" cy="487680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0" y="1015365"/>
            <a:ext cx="12210415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403860" y="1143635"/>
            <a:ext cx="53733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四、</a:t>
            </a:r>
            <a:r>
              <a:rPr lang="zh-CN" altLang="en-US" b="1">
                <a:sym typeface="+mn-ea"/>
              </a:rPr>
              <a:t>适合</a:t>
            </a:r>
            <a:r>
              <a:rPr lang="zh-CN" altLang="en-US" b="1"/>
              <a:t>晨练的运动</a:t>
            </a:r>
            <a:endParaRPr lang="zh-CN" altLang="en-US" b="1"/>
          </a:p>
        </p:txBody>
      </p:sp>
      <p:sp>
        <p:nvSpPr>
          <p:cNvPr id="4" name="文本框 3"/>
          <p:cNvSpPr txBox="1"/>
          <p:nvPr/>
        </p:nvSpPr>
        <p:spPr>
          <a:xfrm>
            <a:off x="686435" y="1791335"/>
            <a:ext cx="657606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1.</a:t>
            </a:r>
            <a:r>
              <a:rPr lang="zh-CN" altLang="en-US"/>
              <a:t>快走</a:t>
            </a:r>
            <a:r>
              <a:rPr lang="en-US" altLang="zh-CN"/>
              <a:t>/</a:t>
            </a:r>
            <a:r>
              <a:rPr lang="zh-CN" altLang="en-US"/>
              <a:t>慢跑</a:t>
            </a:r>
            <a:endParaRPr lang="zh-CN" altLang="en-US"/>
          </a:p>
          <a:p>
            <a:r>
              <a:rPr lang="zh-CN" altLang="en-US"/>
              <a:t>最经典的晨练运动，无需器械，随时随地可开展。空腹状态下以</a:t>
            </a:r>
            <a:r>
              <a:rPr lang="en-US" altLang="zh-CN"/>
              <a:t> “</a:t>
            </a:r>
            <a:r>
              <a:rPr lang="zh-CN" altLang="en-US"/>
              <a:t>能正常说话</a:t>
            </a:r>
            <a:r>
              <a:rPr lang="en-US" altLang="zh-CN"/>
              <a:t>” </a:t>
            </a:r>
            <a:r>
              <a:rPr lang="zh-CN" altLang="en-US"/>
              <a:t>的强</a:t>
            </a:r>
            <a:r>
              <a:rPr lang="en-US" altLang="zh-CN"/>
              <a:t>   </a:t>
            </a:r>
            <a:r>
              <a:rPr lang="zh-CN" altLang="en-US"/>
              <a:t>度进行，快走速度保持</a:t>
            </a:r>
            <a:r>
              <a:rPr lang="en-US" altLang="zh-CN"/>
              <a:t> 6-8 </a:t>
            </a:r>
            <a:r>
              <a:rPr lang="zh-CN" altLang="en-US"/>
              <a:t>公里</a:t>
            </a:r>
            <a:r>
              <a:rPr lang="en-US" altLang="zh-CN"/>
              <a:t> / </a:t>
            </a:r>
            <a:r>
              <a:rPr lang="zh-CN" altLang="en-US"/>
              <a:t>小时，慢跑控制在</a:t>
            </a:r>
            <a:r>
              <a:rPr lang="en-US" altLang="zh-CN"/>
              <a:t> 8-10 </a:t>
            </a:r>
            <a:r>
              <a:rPr lang="zh-CN" altLang="en-US"/>
              <a:t>公里</a:t>
            </a:r>
            <a:r>
              <a:rPr lang="en-US" altLang="zh-CN"/>
              <a:t> / </a:t>
            </a:r>
            <a:r>
              <a:rPr lang="zh-CN" altLang="en-US"/>
              <a:t>小时，时长</a:t>
            </a:r>
            <a:r>
              <a:rPr lang="en-US" altLang="zh-CN"/>
              <a:t> 20-40 </a:t>
            </a:r>
            <a:r>
              <a:rPr lang="zh-CN" altLang="en-US"/>
              <a:t>分钟为宜。</a:t>
            </a:r>
            <a:r>
              <a:rPr lang="en-US" altLang="zh-CN"/>
              <a:t>​</a:t>
            </a:r>
            <a:endParaRPr lang="en-US" altLang="zh-CN"/>
          </a:p>
          <a:p>
            <a:r>
              <a:rPr lang="zh-CN" altLang="en-US"/>
              <a:t>优势：激活心肺功能，促进血液循环，帮助消耗夜间堆积的糖原，对减脂也有辅助作用；适合所有年龄段，尤其是膝盖、脚踝关节敏感人群，快走是更安全的替代。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5045" y="1791335"/>
            <a:ext cx="4417695" cy="221678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46760" y="3908425"/>
            <a:ext cx="622236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2.</a:t>
            </a:r>
            <a:r>
              <a:rPr lang="zh-CN" altLang="en-US"/>
              <a:t>骑行</a:t>
            </a:r>
            <a:endParaRPr lang="zh-CN" altLang="en-US"/>
          </a:p>
          <a:p>
            <a:r>
              <a:rPr lang="zh-CN" altLang="en-US"/>
              <a:t>选择公园绿道、安静街道骑行，强度以</a:t>
            </a:r>
            <a:r>
              <a:rPr lang="en-US" altLang="zh-CN"/>
              <a:t> “</a:t>
            </a:r>
            <a:r>
              <a:rPr lang="zh-CN" altLang="en-US"/>
              <a:t>腿部微热不酸痛</a:t>
            </a:r>
            <a:r>
              <a:rPr lang="en-US" altLang="zh-CN"/>
              <a:t>” </a:t>
            </a:r>
            <a:r>
              <a:rPr lang="zh-CN" altLang="en-US"/>
              <a:t>为准，时长</a:t>
            </a:r>
            <a:r>
              <a:rPr lang="en-US" altLang="zh-CN"/>
              <a:t> 30-50 </a:t>
            </a:r>
            <a:r>
              <a:rPr lang="zh-CN" altLang="en-US"/>
              <a:t>分钟。建议提前吃少量碳水（如半片面包、一小把坚果），避免长时间空腹低血糖。</a:t>
            </a:r>
            <a:r>
              <a:rPr lang="en-US" altLang="zh-CN"/>
              <a:t>​</a:t>
            </a:r>
            <a:endParaRPr lang="en-US" altLang="zh-CN"/>
          </a:p>
          <a:p>
            <a:r>
              <a:rPr lang="zh-CN" altLang="en-US"/>
              <a:t>优势：对关节冲击小，能锻炼腿部肌肉和核心稳定性，同时感受户外风光，缓解晨起困倦；适合有骑行装备、周边路况较好的人群</a:t>
            </a:r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5045" y="4041775"/>
            <a:ext cx="4418330" cy="209804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" name="图片 15" descr="VI-logo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4315" y="267970"/>
            <a:ext cx="2783205" cy="596900"/>
          </a:xfrm>
          <a:prstGeom prst="rect">
            <a:avLst/>
          </a:prstGeom>
        </p:spPr>
      </p:pic>
      <p:pic>
        <p:nvPicPr>
          <p:cNvPr id="8" name="图片 7" descr="tj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993380" y="3822700"/>
            <a:ext cx="4198620" cy="2547620"/>
          </a:xfrm>
          <a:prstGeom prst="rect">
            <a:avLst/>
          </a:prstGeom>
        </p:spPr>
      </p:pic>
      <p:pic>
        <p:nvPicPr>
          <p:cNvPr id="7" name="图片 6" descr="diwen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6370320"/>
            <a:ext cx="12192000" cy="487680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0" y="1015365"/>
            <a:ext cx="12210415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330835" y="1104900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>
                <a:sym typeface="+mn-ea"/>
              </a:rPr>
              <a:t>四、适合晨练的运动</a:t>
            </a:r>
            <a:endParaRPr lang="zh-CN" altLang="en-US" b="1"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84505" y="1562735"/>
            <a:ext cx="618490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3.</a:t>
            </a:r>
            <a:r>
              <a:rPr lang="zh-CN" altLang="en-US"/>
              <a:t>游泳</a:t>
            </a:r>
            <a:endParaRPr lang="zh-CN" altLang="en-US"/>
          </a:p>
          <a:p>
            <a:r>
              <a:rPr lang="zh-CN" altLang="en-US"/>
              <a:t>晨泳需提前做好热身（避免水温过低刺激身体），以蛙泳、自由泳为主，强度控制在</a:t>
            </a:r>
            <a:r>
              <a:rPr lang="en-US" altLang="zh-CN"/>
              <a:t> “</a:t>
            </a:r>
            <a:r>
              <a:rPr lang="zh-CN" altLang="en-US"/>
              <a:t>游完不喘粗气</a:t>
            </a:r>
            <a:r>
              <a:rPr lang="en-US" altLang="zh-CN"/>
              <a:t>”</a:t>
            </a:r>
            <a:r>
              <a:rPr lang="zh-CN" altLang="en-US"/>
              <a:t>，时长</a:t>
            </a:r>
            <a:r>
              <a:rPr lang="en-US" altLang="zh-CN"/>
              <a:t> 20-30 </a:t>
            </a:r>
            <a:r>
              <a:rPr lang="zh-CN" altLang="en-US"/>
              <a:t>分钟。游泳前可喝一杯温水</a:t>
            </a:r>
            <a:r>
              <a:rPr lang="en-US" altLang="zh-CN"/>
              <a:t> + </a:t>
            </a:r>
            <a:r>
              <a:rPr lang="zh-CN" altLang="en-US"/>
              <a:t>一小块巧克力补充能量。</a:t>
            </a:r>
            <a:r>
              <a:rPr lang="en-US" altLang="zh-CN"/>
              <a:t>​</a:t>
            </a:r>
            <a:endParaRPr lang="en-US" altLang="zh-CN"/>
          </a:p>
          <a:p>
            <a:r>
              <a:rPr lang="zh-CN" altLang="en-US"/>
              <a:t>优势：全身运动，锻炼心肺和肌肉协调性，水的浮力减少关节压力，适合体重偏大、关节不适或夏季晨练人群；注意游泳后及时保暖，避免着凉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1820" y="1094740"/>
            <a:ext cx="5092065" cy="229489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54990" y="3989070"/>
            <a:ext cx="611505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4.</a:t>
            </a:r>
            <a:r>
              <a:rPr lang="zh-CN" altLang="en-US"/>
              <a:t>太极拳</a:t>
            </a:r>
            <a:r>
              <a:rPr lang="en-US" altLang="zh-CN"/>
              <a:t>/</a:t>
            </a:r>
            <a:r>
              <a:rPr lang="zh-CN" altLang="en-US"/>
              <a:t>八段锦</a:t>
            </a:r>
            <a:endParaRPr lang="zh-CN" altLang="en-US"/>
          </a:p>
          <a:p>
            <a:r>
              <a:rPr lang="zh-CN" altLang="en-US"/>
              <a:t>节奏缓慢，动作柔和，配合深呼吸，时长</a:t>
            </a:r>
            <a:r>
              <a:rPr lang="en-US" altLang="zh-CN"/>
              <a:t> 15-20 </a:t>
            </a:r>
            <a:r>
              <a:rPr lang="zh-CN" altLang="en-US"/>
              <a:t>分钟。无需空腹或特殊准备，重点在于</a:t>
            </a:r>
            <a:r>
              <a:rPr lang="en-US" altLang="zh-CN"/>
              <a:t> “</a:t>
            </a:r>
            <a:r>
              <a:rPr lang="zh-CN" altLang="en-US"/>
              <a:t>松而不懈、慢而不滞</a:t>
            </a:r>
            <a:r>
              <a:rPr lang="en-US" altLang="zh-CN"/>
              <a:t>”</a:t>
            </a:r>
            <a:r>
              <a:rPr lang="zh-CN" altLang="en-US"/>
              <a:t>。</a:t>
            </a:r>
            <a:r>
              <a:rPr lang="en-US" altLang="zh-CN"/>
              <a:t>​</a:t>
            </a:r>
            <a:endParaRPr lang="en-US" altLang="zh-CN"/>
          </a:p>
          <a:p>
            <a:r>
              <a:rPr lang="zh-CN" altLang="en-US"/>
              <a:t>优势：调理气息，改善心肺功能，缓解关节僵硬，适合中老年人、体质偏弱或喜欢传统养生运动的人群；通常在公园、广场有集体练习，社交属性强。</a:t>
            </a:r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1820" y="3399790"/>
            <a:ext cx="5092700" cy="290068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05_4*l_i*1_4"/>
  <p:tag name="KSO_WM_TEMPLATE_CATEGORY" val="diagram"/>
  <p:tag name="KSO_WM_TEMPLATE_INDEX" val="20231405"/>
  <p:tag name="KSO_WM_UNIT_LAYERLEVEL" val="1_1"/>
  <p:tag name="KSO_WM_TAG_VERSION" val="3.0"/>
  <p:tag name="KSO_WM_DIAGRAM_GROUP_CODE" val="l1-1"/>
  <p:tag name="KSO_WM_UNIT_TYPE" val="l_i"/>
  <p:tag name="KSO_WM_UNIT_INDEX" val="1_4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37.8899230957031,&quot;left&quot;:66.56085205078125,&quot;top&quot;:154.20448727104605,&quot;width&quot;:826.878295898437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1,&quot;transparency&quot;:0.6000000238418579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UNIT_USESOURCEFORMAT_APPLY" val="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05_4*l_i*1_5"/>
  <p:tag name="KSO_WM_TEMPLATE_CATEGORY" val="diagram"/>
  <p:tag name="KSO_WM_TEMPLATE_INDEX" val="20231405"/>
  <p:tag name="KSO_WM_UNIT_LAYERLEVEL" val="1_1"/>
  <p:tag name="KSO_WM_TAG_VERSION" val="3.0"/>
  <p:tag name="KSO_WM_DIAGRAM_GROUP_CODE" val="l1-1"/>
  <p:tag name="KSO_WM_UNIT_TYPE" val="l_i"/>
  <p:tag name="KSO_WM_UNIT_INDEX" val="1_5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37.8899230957031,&quot;left&quot;:66.56085205078125,&quot;top&quot;:154.20448727104605,&quot;width&quot;:826.8782958984375}"/>
  <p:tag name="KSO_WM_DIAGRAM_COLOR_MATCH_VALUE" val="{&quot;shape&quot;:{&quot;fill&quot;:{&quot;gradient&quot;:[{&quot;brightness&quot;:0,&quot;colorType&quot;:1,&quot;foreColorIndex&quot;:5,&quot;pos&quot;:0,&quot;transparency&quot;:0.6000000238418579},{&quot;brightness&quot;:0,&quot;colorType&quot;:1,&quot;foreColorIndex&quot;:5,&quot;pos&quot;:1,&quot;transparency&quot;:1}],&quot;type&quot;:3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UNIT_LINE_FORE_SCHEMECOLOR_INDEX" val="5"/>
  <p:tag name="KSO_WM_UNIT_USESOURCEFORMAT_APPLY" val="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05_4*l_i*1_6"/>
  <p:tag name="KSO_WM_TEMPLATE_CATEGORY" val="diagram"/>
  <p:tag name="KSO_WM_TEMPLATE_INDEX" val="20231405"/>
  <p:tag name="KSO_WM_UNIT_LAYERLEVEL" val="1_1"/>
  <p:tag name="KSO_WM_TAG_VERSION" val="3.0"/>
  <p:tag name="KSO_WM_DIAGRAM_GROUP_CODE" val="l1-1"/>
  <p:tag name="KSO_WM_UNIT_TYPE" val="l_i"/>
  <p:tag name="KSO_WM_UNIT_INDEX" val="1_6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37.8899230957031,&quot;left&quot;:66.56085205078125,&quot;top&quot;:154.20448727104605,&quot;width&quot;:826.878295898437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UNIT_USESOURCEFORMAT_APPLY" val="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05_4*l_i*1_7"/>
  <p:tag name="KSO_WM_TEMPLATE_CATEGORY" val="diagram"/>
  <p:tag name="KSO_WM_TEMPLATE_INDEX" val="20231405"/>
  <p:tag name="KSO_WM_UNIT_LAYERLEVEL" val="1_1"/>
  <p:tag name="KSO_WM_TAG_VERSION" val="3.0"/>
  <p:tag name="KSO_WM_DIAGRAM_GROUP_CODE" val="l1-1"/>
  <p:tag name="KSO_WM_UNIT_TYPE" val="l_i"/>
  <p:tag name="KSO_WM_UNIT_INDEX" val="1_7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37.8899230957031,&quot;left&quot;:66.56085205078125,&quot;top&quot;:154.20448727104605,&quot;width&quot;:826.8782958984375}"/>
  <p:tag name="KSO_WM_DIAGRAM_COLOR_MATCH_VALUE" val="{&quot;shape&quot;:{&quot;fill&quot;:{&quot;gradient&quot;:[{&quot;brightness&quot;:0,&quot;colorType&quot;:1,&quot;foreColorIndex&quot;:5,&quot;pos&quot;:0.18000000715255737,&quot;transparency&quot;:1},{&quot;brightness&quot;:0,&quot;colorType&quot;:1,&quot;foreColorIndex&quot;:5,&quot;pos&quot;:1,&quot;transparency&quot;:0.80000001192092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UNIT_TEXT_FILL_FORE_SCHEMECOLOR_INDEX" val="2"/>
  <p:tag name="KSO_WM_UNIT_TEXT_FILL_TYPE" val="1"/>
  <p:tag name="KSO_WM_UNIT_USESOURCEFORMAT_APPLY" val="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05_4*l_i*1_8"/>
  <p:tag name="KSO_WM_TEMPLATE_CATEGORY" val="diagram"/>
  <p:tag name="KSO_WM_TEMPLATE_INDEX" val="20231405"/>
  <p:tag name="KSO_WM_UNIT_LAYERLEVEL" val="1_1"/>
  <p:tag name="KSO_WM_TAG_VERSION" val="3.0"/>
  <p:tag name="KSO_WM_DIAGRAM_GROUP_CODE" val="l1-1"/>
  <p:tag name="KSO_WM_UNIT_TYPE" val="l_i"/>
  <p:tag name="KSO_WM_UNIT_INDEX" val="1_8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37.8899230957031,&quot;left&quot;:66.56085205078125,&quot;top&quot;:154.20448727104605,&quot;width&quot;:826.8782958984375}"/>
  <p:tag name="KSO_WM_DIAGRAM_COLOR_MATCH_VALUE" val="{&quot;shape&quot;:{&quot;fill&quot;:{&quot;gradient&quot;:[{&quot;brightness&quot;:0,&quot;colorType&quot;:1,&quot;foreColorIndex&quot;:5,&quot;pos&quot;:0.14000000059604645,&quot;transparency&quot;:1},{&quot;brightness&quot;:0,&quot;colorType&quot;:1,&quot;foreColorIndex&quot;:5,&quot;pos&quot;:1,&quot;transparency&quot;:0.8199999928474426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UNIT_USESOURCEFORMAT_APPLY" val="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05_4*l_i*1_9"/>
  <p:tag name="KSO_WM_TEMPLATE_CATEGORY" val="diagram"/>
  <p:tag name="KSO_WM_TEMPLATE_INDEX" val="20231405"/>
  <p:tag name="KSO_WM_UNIT_LAYERLEVEL" val="1_1"/>
  <p:tag name="KSO_WM_TAG_VERSION" val="3.0"/>
  <p:tag name="KSO_WM_DIAGRAM_GROUP_CODE" val="l1-1"/>
  <p:tag name="KSO_WM_UNIT_TYPE" val="l_i"/>
  <p:tag name="KSO_WM_UNIT_INDEX" val="1_9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37.8899230957031,&quot;left&quot;:66.56085205078125,&quot;top&quot;:154.20448727104605,&quot;width&quot;:826.878295898437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.6000000238418579},{&quot;brightness&quot;:0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5"/>
  <p:tag name="KSO_WM_UNIT_USESOURCEFORMAT_APPLY" val="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05_4*l_i*1_10"/>
  <p:tag name="KSO_WM_TEMPLATE_CATEGORY" val="diagram"/>
  <p:tag name="KSO_WM_TEMPLATE_INDEX" val="20231405"/>
  <p:tag name="KSO_WM_UNIT_LAYERLEVEL" val="1_1"/>
  <p:tag name="KSO_WM_TAG_VERSION" val="3.0"/>
  <p:tag name="KSO_WM_DIAGRAM_GROUP_CODE" val="l1-1"/>
  <p:tag name="KSO_WM_UNIT_TYPE" val="l_i"/>
  <p:tag name="KSO_WM_UNIT_INDEX" val="1_10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37.8899230957031,&quot;left&quot;:66.56085205078125,&quot;top&quot;:154.20448727104605,&quot;width&quot;:826.878295898437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5"/>
  <p:tag name="KSO_WM_UNIT_USESOURCEFORMAT_APPLY" val="1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05_4*l_i*1_11"/>
  <p:tag name="KSO_WM_TEMPLATE_CATEGORY" val="diagram"/>
  <p:tag name="KSO_WM_TEMPLATE_INDEX" val="20231405"/>
  <p:tag name="KSO_WM_UNIT_LAYERLEVEL" val="1_1"/>
  <p:tag name="KSO_WM_TAG_VERSION" val="3.0"/>
  <p:tag name="KSO_WM_DIAGRAM_GROUP_CODE" val="l1-1"/>
  <p:tag name="KSO_WM_UNIT_TYPE" val="l_i"/>
  <p:tag name="KSO_WM_UNIT_INDEX" val="1_1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37.8899230957031,&quot;left&quot;:66.56085205078125,&quot;top&quot;:154.20448727104605,&quot;width&quot;:826.878295898437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.5},{&quot;brightness&quot;:0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5"/>
  <p:tag name="KSO_WM_UNIT_USESOURCEFORMAT_APPLY" val="1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05_4*l_i*1_12"/>
  <p:tag name="KSO_WM_TEMPLATE_CATEGORY" val="diagram"/>
  <p:tag name="KSO_WM_TEMPLATE_INDEX" val="20231405"/>
  <p:tag name="KSO_WM_UNIT_LAYERLEVEL" val="1_1"/>
  <p:tag name="KSO_WM_TAG_VERSION" val="3.0"/>
  <p:tag name="KSO_WM_DIAGRAM_GROUP_CODE" val="l1-1"/>
  <p:tag name="KSO_WM_UNIT_TYPE" val="l_i"/>
  <p:tag name="KSO_WM_UNIT_INDEX" val="1_12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37.8899230957031,&quot;left&quot;:66.56085205078125,&quot;top&quot;:154.20448727104605,&quot;width&quot;:826.878295898437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.800000011920929},{&quot;brightness&quot;:0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5"/>
  <p:tag name="KSO_WM_UNIT_USESOURCEFORMAT_APPLY" val="1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05_4*l_h_i*1_1_2"/>
  <p:tag name="KSO_WM_TEMPLATE_CATEGORY" val="diagram"/>
  <p:tag name="KSO_WM_TEMPLATE_INDEX" val="20231405"/>
  <p:tag name="KSO_WM_UNIT_LAYERLEVEL" val="1_1_1"/>
  <p:tag name="KSO_WM_TAG_VERSION" val="3.0"/>
  <p:tag name="KSO_WM_DIAGRAM_GROUP_CODE" val="l1-1"/>
  <p:tag name="KSO_WM_UNIT_TYPE" val="l_h_i"/>
  <p:tag name="KSO_WM_UNIT_INDEX" val="1_1_2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37.8899230957031,&quot;left&quot;:66.56085205078125,&quot;top&quot;:154.20448727104605,&quot;width&quot;:826.878295898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USESOURCEFORMAT_APPLY" val="1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1"/>
  <p:tag name="KSO_WM_UNIT_ID" val="diagram20231405_4*l_h_i*1_1_1"/>
  <p:tag name="KSO_WM_TEMPLATE_CATEGORY" val="diagram"/>
  <p:tag name="KSO_WM_TEMPLATE_INDEX" val="20231405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37.8899230957031,&quot;left&quot;:66.56085205078125,&quot;top&quot;:154.20448727104605,&quot;width&quot;:826.8782958984375}"/>
  <p:tag name="KSO_WM_DIAGRAM_COLOR_MATCH_VALUE" val="{&quot;shape&quot;:{&quot;fill&quot;:{&quot;type&quot;:0},&quot;glow&quot;:{&quot;colorType&quot;:0},&quot;line&quot;:{&quot;type&quot;:0},&quot;shadow&quot;:{&quot;brightness&quot;:0,&quot;colorType&quot;:1,&quot;foreColorIndex&quot;:5,&quot;transparency&quot;:0.6899999976158142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1,&quot;foreColorIndex&quot;:5,&quot;pos&quot;:0.49000000953674316,&quot;transparency&quot;:0},{&quot;brightness&quot;:0,&quot;colorType&quot;:1,&quot;foreColorIndex&quot;:5,&quot;pos&quot;:0.7699999809265137,&quot;transparency&quot;: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FILL_FORE_SCHEMECOLOR_INDEX" val="3"/>
  <p:tag name="KSO_WM_UNIT_TEXT_FILL_TYPE" val="3"/>
  <p:tag name="KSO_WM_UNIT_SHADOW_SCHEMECOLOR_INDEX" val="5"/>
  <p:tag name="KSO_WM_UNIT_USESOURCEFORMAT_APPLY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05_4*l_h_i*1_3_2"/>
  <p:tag name="KSO_WM_TEMPLATE_CATEGORY" val="diagram"/>
  <p:tag name="KSO_WM_TEMPLATE_INDEX" val="20231405"/>
  <p:tag name="KSO_WM_UNIT_LAYERLEVEL" val="1_1_1"/>
  <p:tag name="KSO_WM_TAG_VERSION" val="3.0"/>
  <p:tag name="KSO_WM_DIAGRAM_GROUP_CODE" val="l1-1"/>
  <p:tag name="KSO_WM_UNIT_TYPE" val="l_h_i"/>
  <p:tag name="KSO_WM_UNIT_INDEX" val="1_3_2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37.8899230957031,&quot;left&quot;:66.56085205078125,&quot;top&quot;:154.20448727104605,&quot;width&quot;:826.878295898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USESOURCEFORMAT_APPLY" val="1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3_1"/>
  <p:tag name="KSO_WM_UNIT_ID" val="diagram20231405_4*l_h_i*1_3_1"/>
  <p:tag name="KSO_WM_TEMPLATE_CATEGORY" val="diagram"/>
  <p:tag name="KSO_WM_TEMPLATE_INDEX" val="20231405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37.8899230957031,&quot;left&quot;:66.56085205078125,&quot;top&quot;:154.20448727104605,&quot;width&quot;:826.8782958984375}"/>
  <p:tag name="KSO_WM_DIAGRAM_COLOR_MATCH_VALUE" val="{&quot;shape&quot;:{&quot;fill&quot;:{&quot;type&quot;:0},&quot;glow&quot;:{&quot;colorType&quot;:0},&quot;line&quot;:{&quot;type&quot;:0},&quot;shadow&quot;:{&quot;brightness&quot;:0,&quot;colorType&quot;:1,&quot;foreColorIndex&quot;:5,&quot;transparency&quot;:0.6899999976158142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1,&quot;foreColorIndex&quot;:5,&quot;pos&quot;:0.49000000953674316,&quot;transparency&quot;:0},{&quot;brightness&quot;:0,&quot;colorType&quot;:1,&quot;foreColorIndex&quot;:5,&quot;pos&quot;:0.7699999809265137,&quot;transparency&quot;: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FILL_FORE_SCHEMECOLOR_INDEX" val="3"/>
  <p:tag name="KSO_WM_UNIT_TEXT_FILL_TYPE" val="3"/>
  <p:tag name="KSO_WM_UNIT_SHADOW_SCHEMECOLOR_INDEX" val="7"/>
  <p:tag name="KSO_WM_UNIT_USESOURCEFORMAT_APPLY" val="1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05_4*l_h_i*1_5_2"/>
  <p:tag name="KSO_WM_TEMPLATE_CATEGORY" val="diagram"/>
  <p:tag name="KSO_WM_TEMPLATE_INDEX" val="20231405"/>
  <p:tag name="KSO_WM_UNIT_LAYERLEVEL" val="1_1_1"/>
  <p:tag name="KSO_WM_TAG_VERSION" val="3.0"/>
  <p:tag name="KSO_WM_DIAGRAM_GROUP_CODE" val="l1-1"/>
  <p:tag name="KSO_WM_UNIT_TYPE" val="l_h_i"/>
  <p:tag name="KSO_WM_UNIT_INDEX" val="1_5_2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37.8899230957031,&quot;left&quot;:66.56085205078125,&quot;top&quot;:154.20448727104605,&quot;width&quot;:826.878295898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USESOURCEFORMAT_APPLY" val="1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5_1"/>
  <p:tag name="KSO_WM_UNIT_ID" val="diagram20231405_4*l_h_i*1_5_1"/>
  <p:tag name="KSO_WM_TEMPLATE_CATEGORY" val="diagram"/>
  <p:tag name="KSO_WM_TEMPLATE_INDEX" val="20231405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37.8899230957031,&quot;left&quot;:66.56085205078125,&quot;top&quot;:154.20448727104605,&quot;width&quot;:826.8782958984375}"/>
  <p:tag name="KSO_WM_DIAGRAM_COLOR_MATCH_VALUE" val="{&quot;shape&quot;:{&quot;fill&quot;:{&quot;type&quot;:0},&quot;glow&quot;:{&quot;colorType&quot;:0},&quot;line&quot;:{&quot;type&quot;:0},&quot;shadow&quot;:{&quot;brightness&quot;:0,&quot;colorType&quot;:1,&quot;foreColorIndex&quot;:5,&quot;transparency&quot;:0.6899999976158142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1,&quot;foreColorIndex&quot;:5,&quot;pos&quot;:0.49000000953674316,&quot;transparency&quot;:0},{&quot;brightness&quot;:0,&quot;colorType&quot;:1,&quot;foreColorIndex&quot;:5,&quot;pos&quot;:0.7699999809265137,&quot;transparency&quot;: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FILL_FORE_SCHEMECOLOR_INDEX" val="3"/>
  <p:tag name="KSO_WM_UNIT_TEXT_FILL_TYPE" val="3"/>
  <p:tag name="KSO_WM_UNIT_SHADOW_SCHEMECOLOR_INDEX" val="9"/>
  <p:tag name="KSO_WM_UNIT_USESOURCEFORMAT_APPLY" val="1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05_4*l_h_i*1_2_2"/>
  <p:tag name="KSO_WM_TEMPLATE_CATEGORY" val="diagram"/>
  <p:tag name="KSO_WM_TEMPLATE_INDEX" val="20231405"/>
  <p:tag name="KSO_WM_UNIT_LAYERLEVEL" val="1_1_1"/>
  <p:tag name="KSO_WM_TAG_VERSION" val="3.0"/>
  <p:tag name="KSO_WM_DIAGRAM_GROUP_CODE" val="l1-1"/>
  <p:tag name="KSO_WM_UNIT_TYPE" val="l_h_i"/>
  <p:tag name="KSO_WM_UNIT_INDEX" val="1_2_2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37.8899230957031,&quot;left&quot;:66.56085205078125,&quot;top&quot;:154.20448727104605,&quot;width&quot;:826.878295898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USESOURCEFORMAT_APPLY" val="1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1"/>
  <p:tag name="KSO_WM_UNIT_ID" val="diagram20231405_4*l_h_i*1_2_1"/>
  <p:tag name="KSO_WM_TEMPLATE_CATEGORY" val="diagram"/>
  <p:tag name="KSO_WM_TEMPLATE_INDEX" val="20231405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37.8899230957031,&quot;left&quot;:66.56085205078125,&quot;top&quot;:154.20448727104605,&quot;width&quot;:826.8782958984375}"/>
  <p:tag name="KSO_WM_DIAGRAM_COLOR_MATCH_VALUE" val="{&quot;shape&quot;:{&quot;fill&quot;:{&quot;type&quot;:0},&quot;glow&quot;:{&quot;colorType&quot;:0},&quot;line&quot;:{&quot;type&quot;:0},&quot;shadow&quot;:{&quot;brightness&quot;:0,&quot;colorType&quot;:1,&quot;foreColorIndex&quot;:8,&quot;transparency&quot;:0.6899999976158142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1,&quot;foreColorIndex&quot;:6,&quot;pos&quot;:0.49000000953674316,&quot;transparency&quot;:0},{&quot;brightness&quot;:0,&quot;colorType&quot;:1,&quot;foreColorIndex&quot;:6,&quot;pos&quot;:0.7699999809265137,&quot;transparency&quot;: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FILL_FORE_SCHEMECOLOR_INDEX" val="3"/>
  <p:tag name="KSO_WM_UNIT_TEXT_FILL_TYPE" val="3"/>
  <p:tag name="KSO_WM_UNIT_SHADOW_SCHEMECOLOR_INDEX" val="6"/>
  <p:tag name="KSO_WM_UNIT_USESOURCEFORMAT_APPLY" val="1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05_4*l_h_i*1_4_2"/>
  <p:tag name="KSO_WM_TEMPLATE_CATEGORY" val="diagram"/>
  <p:tag name="KSO_WM_TEMPLATE_INDEX" val="20231405"/>
  <p:tag name="KSO_WM_UNIT_LAYERLEVEL" val="1_1_1"/>
  <p:tag name="KSO_WM_TAG_VERSION" val="3.0"/>
  <p:tag name="KSO_WM_DIAGRAM_GROUP_CODE" val="l1-1"/>
  <p:tag name="KSO_WM_UNIT_TYPE" val="l_h_i"/>
  <p:tag name="KSO_WM_UNIT_INDEX" val="1_4_2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37.8899230957031,&quot;left&quot;:66.56085205078125,&quot;top&quot;:154.20448727104605,&quot;width&quot;:826.878295898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USESOURCEFORMAT_APPLY" val="1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4_1"/>
  <p:tag name="KSO_WM_UNIT_ID" val="diagram20231405_4*l_h_i*1_4_1"/>
  <p:tag name="KSO_WM_TEMPLATE_CATEGORY" val="diagram"/>
  <p:tag name="KSO_WM_TEMPLATE_INDEX" val="20231405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37.8899230957031,&quot;left&quot;:66.56085205078125,&quot;top&quot;:154.20448727104605,&quot;width&quot;:826.8782958984375}"/>
  <p:tag name="KSO_WM_DIAGRAM_COLOR_MATCH_VALUE" val="{&quot;shape&quot;:{&quot;fill&quot;:{&quot;type&quot;:0},&quot;glow&quot;:{&quot;colorType&quot;:0},&quot;line&quot;:{&quot;type&quot;:0},&quot;shadow&quot;:{&quot;brightness&quot;:0,&quot;colorType&quot;:1,&quot;foreColorIndex&quot;:8,&quot;transparency&quot;:0.6899999976158142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1,&quot;foreColorIndex&quot;:6,&quot;pos&quot;:0.49000000953674316,&quot;transparency&quot;:0},{&quot;brightness&quot;:0,&quot;colorType&quot;:1,&quot;foreColorIndex&quot;:6,&quot;pos&quot;:0.7699999809265137,&quot;transparency&quot;: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FILL_FORE_SCHEMECOLOR_INDEX" val="3"/>
  <p:tag name="KSO_WM_UNIT_TEXT_FILL_TYPE" val="3"/>
  <p:tag name="KSO_WM_UNIT_SHADOW_SCHEMECOLOR_INDEX" val="8"/>
  <p:tag name="KSO_WM_UNIT_USESOURCEFORMAT_APPLY" val="1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05_4*l_h_f*1_1_3"/>
  <p:tag name="KSO_WM_TEMPLATE_CATEGORY" val="diagram"/>
  <p:tag name="KSO_WM_TEMPLATE_INDEX" val="20231405"/>
  <p:tag name="KSO_WM_UNIT_LAYERLEVEL" val="1_1_1"/>
  <p:tag name="KSO_WM_TAG_VERSION" val="3.0"/>
  <p:tag name="KSO_WM_DIAGRAM_GROUP_CODE" val="l1-1"/>
  <p:tag name="KSO_WM_UNIT_TYPE" val="l_h_f"/>
  <p:tag name="KSO_WM_UNIT_INDEX" val="1_1_3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37.8899230957031,&quot;left&quot;:66.56085205078125,&quot;top&quot;:154.20448727104605,&quot;width&quot;:826.8782958984375}"/>
  <p:tag name="KSO_WM_DIAGRAM_COLOR_MATCH_VALUE" val="{&quot;shape&quot;:{&quot;fill&quot;:{&quot;gradient&quot;:[{&quot;brightness&quot;:0,&quot;colorType&quot;:2,&quot;pos&quot;:0,&quot;rgb&quot;:&quot;#ffffff&quot;,&quot;transparency&quot;:0.8999999761581421},{&quot;brightness&quot;:0,&quot;colorType&quot;:2,&quot;pos&quot;:1,&quot;rgb&quot;:&quot;#ffffff&quot;,&quot;transparency&quot;:1}],&quot;type&quot;:3},&quot;glow&quot;:{&quot;colorType&quot;:0},&quot;line&quot;:{&quot;gradient&quot;:[{&quot;brightness&quot;:0.4000000059604645,&quot;colorType&quot;:1,&quot;foreColorIndex&quot;:5,&quot;pos&quot;:0,&quot;transparency&quot;:0.4000000059604645},{&quot;brightness&quot;:0.4000000059604645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SUBTYPE" val="a"/>
  <p:tag name="KSO_WM_UNIT_TEXT_LAYER_COUNT" val="1"/>
  <p:tag name="KSO_WM_UNIT_NOCLEAR" val="0"/>
  <p:tag name="KSO_WM_UNIT_TEXT_TYPE" val="1"/>
  <p:tag name="KSO_WM_UNIT_VALUE" val="24"/>
  <p:tag name="KSO_WM_UNIT_PRESET_TEXT" val="单击此处输入你的项正文，请阐述你的观点"/>
  <p:tag name="KSO_WM_UNIT_TEXT_FILL_FORE_SCHEMECOLOR_INDEX" val="1"/>
  <p:tag name="KSO_WM_UNIT_TEXT_FILL_TYPE" val="1"/>
  <p:tag name="KSO_WM_UNIT_LINE_FORE_SCHEMECOLOR_INDEX" val="5"/>
  <p:tag name="KSO_WM_UNIT_USESOURCEFORMAT_APPLY" val="1"/>
</p:tagLst>
</file>

<file path=ppt/tags/tag3.xml><?xml version="1.0" encoding="utf-8"?>
<p:tagLst xmlns:p="http://schemas.openxmlformats.org/presentationml/2006/main">
  <p:tag name="KSO_WM_UNIT_INDEX" val="1"/>
  <p:tag name="KSO_WM_UNIT_TYPE" val="j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05_4*l_h_f*1_3_3"/>
  <p:tag name="KSO_WM_TEMPLATE_CATEGORY" val="diagram"/>
  <p:tag name="KSO_WM_TEMPLATE_INDEX" val="20231405"/>
  <p:tag name="KSO_WM_UNIT_LAYERLEVEL" val="1_1_1"/>
  <p:tag name="KSO_WM_TAG_VERSION" val="3.0"/>
  <p:tag name="KSO_WM_DIAGRAM_GROUP_CODE" val="l1-1"/>
  <p:tag name="KSO_WM_UNIT_TYPE" val="l_h_f"/>
  <p:tag name="KSO_WM_UNIT_INDEX" val="1_3_3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37.8899230957031,&quot;left&quot;:66.56085205078125,&quot;top&quot;:154.20448727104605,&quot;width&quot;:826.8782958984375}"/>
  <p:tag name="KSO_WM_DIAGRAM_COLOR_MATCH_VALUE" val="{&quot;shape&quot;:{&quot;fill&quot;:{&quot;gradient&quot;:[{&quot;brightness&quot;:0,&quot;colorType&quot;:2,&quot;pos&quot;:0,&quot;rgb&quot;:&quot;#ffffff&quot;,&quot;transparency&quot;:0.8999999761581421},{&quot;brightness&quot;:0,&quot;colorType&quot;:2,&quot;pos&quot;:1,&quot;rgb&quot;:&quot;#ffffff&quot;,&quot;transparency&quot;:1}],&quot;type&quot;:3},&quot;glow&quot;:{&quot;colorType&quot;:0},&quot;line&quot;:{&quot;gradient&quot;:[{&quot;brightness&quot;:0.4000000059604645,&quot;colorType&quot;:1,&quot;foreColorIndex&quot;:5,&quot;pos&quot;:0,&quot;transparency&quot;:0.4000000059604645},{&quot;brightness&quot;:0.4000000059604645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SUBTYPE" val="a"/>
  <p:tag name="KSO_WM_UNIT_TEXT_LAYER_COUNT" val="1"/>
  <p:tag name="KSO_WM_UNIT_NOCLEAR" val="0"/>
  <p:tag name="KSO_WM_UNIT_TEXT_TYPE" val="1"/>
  <p:tag name="KSO_WM_UNIT_VALUE" val="24"/>
  <p:tag name="KSO_WM_UNIT_PRESET_TEXT" val="单击此处输入你的项正文，请阐述你的观点"/>
  <p:tag name="KSO_WM_UNIT_TEXT_FILL_FORE_SCHEMECOLOR_INDEX" val="1"/>
  <p:tag name="KSO_WM_UNIT_TEXT_FILL_TYPE" val="1"/>
  <p:tag name="KSO_WM_UNIT_LINE_FORE_SCHEMECOLOR_INDEX" val="7"/>
  <p:tag name="KSO_WM_UNIT_USESOURCEFORMAT_APPLY" val="1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05_4*l_h_f*1_5_3"/>
  <p:tag name="KSO_WM_TEMPLATE_CATEGORY" val="diagram"/>
  <p:tag name="KSO_WM_TEMPLATE_INDEX" val="20231405"/>
  <p:tag name="KSO_WM_UNIT_LAYERLEVEL" val="1_1_1"/>
  <p:tag name="KSO_WM_TAG_VERSION" val="3.0"/>
  <p:tag name="KSO_WM_DIAGRAM_GROUP_CODE" val="l1-1"/>
  <p:tag name="KSO_WM_UNIT_TYPE" val="l_h_f"/>
  <p:tag name="KSO_WM_UNIT_INDEX" val="1_5_3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37.8899230957031,&quot;left&quot;:66.56085205078125,&quot;top&quot;:154.20448727104605,&quot;width&quot;:826.8782958984375}"/>
  <p:tag name="KSO_WM_DIAGRAM_COLOR_MATCH_VALUE" val="{&quot;shape&quot;:{&quot;fill&quot;:{&quot;gradient&quot;:[{&quot;brightness&quot;:0,&quot;colorType&quot;:2,&quot;pos&quot;:0,&quot;rgb&quot;:&quot;#ffffff&quot;,&quot;transparency&quot;:0.8999999761581421},{&quot;brightness&quot;:0,&quot;colorType&quot;:2,&quot;pos&quot;:1,&quot;rgb&quot;:&quot;#ffffff&quot;,&quot;transparency&quot;:1}],&quot;type&quot;:3},&quot;glow&quot;:{&quot;colorType&quot;:0},&quot;line&quot;:{&quot;gradient&quot;:[{&quot;brightness&quot;:0.4000000059604645,&quot;colorType&quot;:1,&quot;foreColorIndex&quot;:5,&quot;pos&quot;:0,&quot;transparency&quot;:0.4000000059604645},{&quot;brightness&quot;:0.4000000059604645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SUBTYPE" val="a"/>
  <p:tag name="KSO_WM_UNIT_TEXT_LAYER_COUNT" val="1"/>
  <p:tag name="KSO_WM_UNIT_NOCLEAR" val="0"/>
  <p:tag name="KSO_WM_UNIT_TEXT_TYPE" val="1"/>
  <p:tag name="KSO_WM_UNIT_VALUE" val="24"/>
  <p:tag name="KSO_WM_UNIT_PRESET_TEXT" val="单击此处输入你的项正文，请阐述你的观点"/>
  <p:tag name="KSO_WM_UNIT_TEXT_FILL_FORE_SCHEMECOLOR_INDEX" val="1"/>
  <p:tag name="KSO_WM_UNIT_TEXT_FILL_TYPE" val="1"/>
  <p:tag name="KSO_WM_UNIT_LINE_FORE_SCHEMECOLOR_INDEX" val="9"/>
  <p:tag name="KSO_WM_UNIT_USESOURCEFORMAT_APPLY" val="1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05_4*l_h_f*1_2_3"/>
  <p:tag name="KSO_WM_TEMPLATE_CATEGORY" val="diagram"/>
  <p:tag name="KSO_WM_TEMPLATE_INDEX" val="20231405"/>
  <p:tag name="KSO_WM_UNIT_LAYERLEVEL" val="1_1_1"/>
  <p:tag name="KSO_WM_TAG_VERSION" val="3.0"/>
  <p:tag name="KSO_WM_DIAGRAM_GROUP_CODE" val="l1-1"/>
  <p:tag name="KSO_WM_UNIT_TYPE" val="l_h_f"/>
  <p:tag name="KSO_WM_UNIT_INDEX" val="1_2_3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37.8899230957031,&quot;left&quot;:66.56085205078125,&quot;top&quot;:154.20448727104605,&quot;width&quot;:826.8782958984375}"/>
  <p:tag name="KSO_WM_DIAGRAM_COLOR_MATCH_VALUE" val="{&quot;shape&quot;:{&quot;fill&quot;:{&quot;gradient&quot;:[{&quot;brightness&quot;:0,&quot;colorType&quot;:2,&quot;pos&quot;:0,&quot;rgb&quot;:&quot;#ffffff&quot;,&quot;transparency&quot;:0.8999999761581421},{&quot;brightness&quot;:0,&quot;colorType&quot;:2,&quot;pos&quot;:1,&quot;rgb&quot;:&quot;#ffffff&quot;,&quot;transparency&quot;:1}],&quot;type&quot;:3},&quot;glow&quot;:{&quot;colorType&quot;:0},&quot;line&quot;:{&quot;gradient&quot;:[{&quot;brightness&quot;:0.4000000059604645,&quot;colorType&quot;:1,&quot;foreColorIndex&quot;:6,&quot;pos&quot;:0,&quot;transparency&quot;:0.4000000059604645},{&quot;brightness&quot;:0.4000000059604645,&quot;colorType&quot;:1,&quot;foreColorIndex&quot;:6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SUBTYPE" val="a"/>
  <p:tag name="KSO_WM_UNIT_TEXT_LAYER_COUNT" val="1"/>
  <p:tag name="KSO_WM_UNIT_NOCLEAR" val="0"/>
  <p:tag name="KSO_WM_UNIT_TEXT_TYPE" val="1"/>
  <p:tag name="KSO_WM_UNIT_VALUE" val="24"/>
  <p:tag name="KSO_WM_UNIT_PRESET_TEXT" val="单击此处输入你的项正文，请阐述你的观点"/>
  <p:tag name="KSO_WM_UNIT_TEXT_FILL_FORE_SCHEMECOLOR_INDEX" val="1"/>
  <p:tag name="KSO_WM_UNIT_TEXT_FILL_TYPE" val="1"/>
  <p:tag name="KSO_WM_UNIT_LINE_FORE_SCHEMECOLOR_INDEX" val="6"/>
  <p:tag name="KSO_WM_UNIT_USESOURCEFORMAT_APPLY" val="1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05_4*l_h_f*1_4_3"/>
  <p:tag name="KSO_WM_TEMPLATE_CATEGORY" val="diagram"/>
  <p:tag name="KSO_WM_TEMPLATE_INDEX" val="20231405"/>
  <p:tag name="KSO_WM_UNIT_LAYERLEVEL" val="1_1_1"/>
  <p:tag name="KSO_WM_TAG_VERSION" val="3.0"/>
  <p:tag name="KSO_WM_DIAGRAM_GROUP_CODE" val="l1-1"/>
  <p:tag name="KSO_WM_UNIT_TYPE" val="l_h_f"/>
  <p:tag name="KSO_WM_UNIT_INDEX" val="1_4_3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37.8899230957031,&quot;left&quot;:66.56085205078125,&quot;top&quot;:154.20448727104605,&quot;width&quot;:826.8782958984375}"/>
  <p:tag name="KSO_WM_DIAGRAM_COLOR_MATCH_VALUE" val="{&quot;shape&quot;:{&quot;fill&quot;:{&quot;gradient&quot;:[{&quot;brightness&quot;:0,&quot;colorType&quot;:2,&quot;pos&quot;:0,&quot;rgb&quot;:&quot;#ffffff&quot;,&quot;transparency&quot;:0.8999999761581421},{&quot;brightness&quot;:0,&quot;colorType&quot;:2,&quot;pos&quot;:1,&quot;rgb&quot;:&quot;#ffffff&quot;,&quot;transparency&quot;:1}],&quot;type&quot;:3},&quot;glow&quot;:{&quot;colorType&quot;:0},&quot;line&quot;:{&quot;gradient&quot;:[{&quot;brightness&quot;:0.4000000059604645,&quot;colorType&quot;:1,&quot;foreColorIndex&quot;:6,&quot;pos&quot;:0,&quot;transparency&quot;:0.4000000059604645},{&quot;brightness&quot;:0.4000000059604645,&quot;colorType&quot;:1,&quot;foreColorIndex&quot;:6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SUBTYPE" val="a"/>
  <p:tag name="KSO_WM_UNIT_TEXT_LAYER_COUNT" val="1"/>
  <p:tag name="KSO_WM_UNIT_NOCLEAR" val="0"/>
  <p:tag name="KSO_WM_UNIT_TEXT_TYPE" val="1"/>
  <p:tag name="KSO_WM_UNIT_VALUE" val="24"/>
  <p:tag name="KSO_WM_UNIT_PRESET_TEXT" val="单击此处输入你的项正文，请阐述你的观点"/>
  <p:tag name="KSO_WM_UNIT_TEXT_FILL_FORE_SCHEMECOLOR_INDEX" val="1"/>
  <p:tag name="KSO_WM_UNIT_TEXT_FILL_TYPE" val="1"/>
  <p:tag name="KSO_WM_UNIT_LINE_FORE_SCHEMECOLOR_INDEX" val="8"/>
  <p:tag name="KSO_WM_UNIT_USESOURCEFORMAT_APPLY" val="1"/>
</p:tagLst>
</file>

<file path=ppt/tags/tag3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405_4*l_h_a*1_1_1"/>
  <p:tag name="KSO_WM_TEMPLATE_CATEGORY" val="diagram"/>
  <p:tag name="KSO_WM_TEMPLATE_INDEX" val="20231405"/>
  <p:tag name="KSO_WM_UNIT_LAYERLEVEL" val="1_1_1"/>
  <p:tag name="KSO_WM_TAG_VERSION" val="3.0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37.8899230957031,&quot;left&quot;:66.56085205078125,&quot;top&quot;:154.20448727104605,&quot;width&quot;:826.8782958984375}"/>
  <p:tag name="KSO_WM_DIAGRAM_COLOR_MATCH_VALUE" val="{&quot;shape&quot;:{&quot;fill&quot;:{&quot;gradient&quot;:[{&quot;brightness&quot;:-0.25,&quot;colorType&quot;:1,&quot;foreColorIndex&quot;:5,&quot;pos&quot;:0,&quot;transparency&quot;:0},{&quot;brightness&quot;:0.4000000059604645,&quot;colorType&quot;:1,&quot;foreColorIndex&quot;:5,&quot;pos&quot;:0.9790199995040894,&quot;transparency&quot;:0},{&quot;brightness&quot;:0,&quot;colorType&quot;:1,&quot;foreColorIndex&quot;:5,&quot;pos&quot;:0.4699999988079071,&quot;transparency&quot;:0}],&quot;type&quot;:3},&quot;glow&quot;:{&quot;colorType&quot;:0},&quot;line&quot;:{&quot;type&quot;:0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PRESET_TEXT" val="添加标题"/>
  <p:tag name="KSO_WM_UNIT_FILL_TYPE" val="3"/>
  <p:tag name="KSO_WM_UNIT_SHADOW_SCHEMECOLOR_INDEX" val="5"/>
  <p:tag name="KSO_WM_UNIT_USESOURCEFORMAT_APPLY" val="1"/>
</p:tagLst>
</file>

<file path=ppt/tags/tag3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405_4*l_h_a*1_3_1"/>
  <p:tag name="KSO_WM_TEMPLATE_CATEGORY" val="diagram"/>
  <p:tag name="KSO_WM_TEMPLATE_INDEX" val="20231405"/>
  <p:tag name="KSO_WM_UNIT_LAYERLEVEL" val="1_1_1"/>
  <p:tag name="KSO_WM_TAG_VERSION" val="3.0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37.8899230957031,&quot;left&quot;:66.56085205078125,&quot;top&quot;:154.20448727104605,&quot;width&quot;:826.8782958984375}"/>
  <p:tag name="KSO_WM_DIAGRAM_COLOR_MATCH_VALUE" val="{&quot;shape&quot;:{&quot;fill&quot;:{&quot;gradient&quot;:[{&quot;brightness&quot;:-0.25,&quot;colorType&quot;:1,&quot;foreColorIndex&quot;:5,&quot;pos&quot;:0,&quot;transparency&quot;:0},{&quot;brightness&quot;:0.4000000059604645,&quot;colorType&quot;:1,&quot;foreColorIndex&quot;:5,&quot;pos&quot;:0.9790199995040894,&quot;transparency&quot;:0},{&quot;brightness&quot;:0,&quot;colorType&quot;:1,&quot;foreColorIndex&quot;:5,&quot;pos&quot;:0.4699999988079071,&quot;transparency&quot;:0}],&quot;type&quot;:3},&quot;glow&quot;:{&quot;colorType&quot;:0},&quot;line&quot;:{&quot;type&quot;:0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PRESET_TEXT" val="添加标题"/>
  <p:tag name="KSO_WM_UNIT_FILL_TYPE" val="3"/>
  <p:tag name="KSO_WM_UNIT_SHADOW_SCHEMECOLOR_INDEX" val="7"/>
  <p:tag name="KSO_WM_UNIT_USESOURCEFORMAT_APPLY" val="1"/>
</p:tagLst>
</file>

<file path=ppt/tags/tag3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5_1"/>
  <p:tag name="KSO_WM_UNIT_ID" val="diagram20231405_4*l_h_a*1_5_1"/>
  <p:tag name="KSO_WM_TEMPLATE_CATEGORY" val="diagram"/>
  <p:tag name="KSO_WM_TEMPLATE_INDEX" val="20231405"/>
  <p:tag name="KSO_WM_UNIT_LAYERLEVEL" val="1_1_1"/>
  <p:tag name="KSO_WM_TAG_VERSION" val="3.0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37.8899230957031,&quot;left&quot;:66.56085205078125,&quot;top&quot;:154.20448727104605,&quot;width&quot;:826.8782958984375}"/>
  <p:tag name="KSO_WM_DIAGRAM_COLOR_MATCH_VALUE" val="{&quot;shape&quot;:{&quot;fill&quot;:{&quot;gradient&quot;:[{&quot;brightness&quot;:-0.25,&quot;colorType&quot;:1,&quot;foreColorIndex&quot;:5,&quot;pos&quot;:0,&quot;transparency&quot;:0},{&quot;brightness&quot;:0.4000000059604645,&quot;colorType&quot;:1,&quot;foreColorIndex&quot;:5,&quot;pos&quot;:0.9790199995040894,&quot;transparency&quot;:0},{&quot;brightness&quot;:0,&quot;colorType&quot;:1,&quot;foreColorIndex&quot;:5,&quot;pos&quot;:0.4699999988079071,&quot;transparency&quot;:0}],&quot;type&quot;:3},&quot;glow&quot;:{&quot;colorType&quot;:0},&quot;line&quot;:{&quot;type&quot;:0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PRESET_TEXT" val="添加标题"/>
  <p:tag name="KSO_WM_UNIT_FILL_TYPE" val="3"/>
  <p:tag name="KSO_WM_UNIT_SHADOW_SCHEMECOLOR_INDEX" val="9"/>
  <p:tag name="KSO_WM_UNIT_USESOURCEFORMAT_APPLY" val="1"/>
</p:tagLst>
</file>

<file path=ppt/tags/tag3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405_4*l_h_a*1_2_1"/>
  <p:tag name="KSO_WM_TEMPLATE_CATEGORY" val="diagram"/>
  <p:tag name="KSO_WM_TEMPLATE_INDEX" val="20231405"/>
  <p:tag name="KSO_WM_UNIT_LAYERLEVEL" val="1_1_1"/>
  <p:tag name="KSO_WM_TAG_VERSION" val="3.0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37.8899230957031,&quot;left&quot;:66.56085205078125,&quot;top&quot;:154.20448727104605,&quot;width&quot;:826.8782958984375}"/>
  <p:tag name="KSO_WM_DIAGRAM_COLOR_MATCH_VALUE" val="{&quot;shape&quot;:{&quot;fill&quot;:{&quot;gradient&quot;:[{&quot;brightness&quot;:-0.25,&quot;colorType&quot;:1,&quot;foreColorIndex&quot;:6,&quot;pos&quot;:0,&quot;transparency&quot;:0},{&quot;brightness&quot;:0.4000000059604645,&quot;colorType&quot;:1,&quot;foreColorIndex&quot;:6,&quot;pos&quot;:0.9790199995040894,&quot;transparency&quot;:0},{&quot;brightness&quot;:0,&quot;colorType&quot;:1,&quot;foreColorIndex&quot;:6,&quot;pos&quot;:0.4699999988079071,&quot;transparency&quot;:0}],&quot;type&quot;:3},&quot;glow&quot;:{&quot;colorType&quot;:0},&quot;line&quot;:{&quot;type&quot;:0},&quot;shadow&quot;:{&quot;brightness&quot;:0,&quot;colorType&quot;:1,&quot;foreColorIndex&quot;:6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PRESET_TEXT" val="添加标题"/>
  <p:tag name="KSO_WM_UNIT_FILL_TYPE" val="3"/>
  <p:tag name="KSO_WM_UNIT_SHADOW_SCHEMECOLOR_INDEX" val="6"/>
  <p:tag name="KSO_WM_UNIT_USESOURCEFORMAT_APPLY" val="1"/>
</p:tagLst>
</file>

<file path=ppt/tags/tag3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4_1"/>
  <p:tag name="KSO_WM_UNIT_ID" val="diagram20231405_4*l_h_a*1_4_1"/>
  <p:tag name="KSO_WM_TEMPLATE_CATEGORY" val="diagram"/>
  <p:tag name="KSO_WM_TEMPLATE_INDEX" val="20231405"/>
  <p:tag name="KSO_WM_UNIT_LAYERLEVEL" val="1_1_1"/>
  <p:tag name="KSO_WM_TAG_VERSION" val="3.0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37.8899230957031,&quot;left&quot;:66.56085205078125,&quot;top&quot;:154.20448727104605,&quot;width&quot;:826.8782958984375}"/>
  <p:tag name="KSO_WM_DIAGRAM_COLOR_MATCH_VALUE" val="{&quot;shape&quot;:{&quot;fill&quot;:{&quot;gradient&quot;:[{&quot;brightness&quot;:-0.25,&quot;colorType&quot;:1,&quot;foreColorIndex&quot;:6,&quot;pos&quot;:0,&quot;transparency&quot;:0},{&quot;brightness&quot;:0.4000000059604645,&quot;colorType&quot;:1,&quot;foreColorIndex&quot;:6,&quot;pos&quot;:0.9790199995040894,&quot;transparency&quot;:0},{&quot;brightness&quot;:0,&quot;colorType&quot;:1,&quot;foreColorIndex&quot;:6,&quot;pos&quot;:0.4699999988079071,&quot;transparency&quot;:0}],&quot;type&quot;:3},&quot;glow&quot;:{&quot;colorType&quot;:0},&quot;line&quot;:{&quot;type&quot;:0},&quot;shadow&quot;:{&quot;brightness&quot;:0,&quot;colorType&quot;:1,&quot;foreColorIndex&quot;:6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PRESET_TEXT" val="添加标题"/>
  <p:tag name="KSO_WM_UNIT_FILL_TYPE" val="3"/>
  <p:tag name="KSO_WM_UNIT_SHADOW_SCHEMECOLOR_INDEX" val="8"/>
  <p:tag name="KSO_WM_UNIT_USESOURCEFORMAT_APPLY" val="1"/>
</p:tagLst>
</file>

<file path=ppt/tags/tag39.xml><?xml version="1.0" encoding="utf-8"?>
<p:tagLst xmlns:p="http://schemas.openxmlformats.org/presentationml/2006/main"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x"/>
  <p:tag name="KSO_WM_UNIT_INDEX" val="1_1"/>
  <p:tag name="KSO_WM_UNIT_ID" val="diagram20231405_4*l_x*1_1"/>
  <p:tag name="KSO_WM_TEMPLATE_CATEGORY" val="diagram"/>
  <p:tag name="KSO_WM_TEMPLATE_INDEX" val="20231405"/>
  <p:tag name="KSO_WM_UNIT_LAYERLEVEL" val="1_1"/>
  <p:tag name="KSO_WM_TAG_VERSION" val="3.0"/>
  <p:tag name="KSO_WM_BEAUTIFY_FLAG" val="#wm#"/>
  <p:tag name="KSO_WM_UNIT_VALUE" val="203*203"/>
  <p:tag name="KSO_WM_DIAGRAM_COLOR_MATCH_VALUE" val="{&quot;shape&quot;:{&quot;fill&quot;:{&quot;gradient&quot;:[{&quot;brightness&quot;:0,&quot;colorType&quot;:1,&quot;foreColorIndex&quot;:5,&quot;pos&quot;:0,&quot;transparency&quot;:0.6392157077789307},{&quot;brightness&quot;:0.4000000059604645,&quot;colorType&quot;:1,&quot;foreColorIndex&quot;:5,&quot;pos&quot;:0.6899999976158142,&quot;transparency&quot;:0.7098039388656616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VIRTUALLY_FRAME" val="{&quot;height&quot;:337.8899230957031,&quot;left&quot;:66.56085205078125,&quot;top&quot;:154.20448727104605,&quot;width&quot;:826.8782958984375}"/>
  <p:tag name="KSO_WM_DIAGRAM_MAX_ITEMCNT" val="6"/>
  <p:tag name="KSO_WM_DIAGRAM_MIN_ITEMCNT" val="2"/>
  <p:tag name="KSO_WM_UNIT_FILL_FORE_SCHEMECOLOR_INDEX" val="5"/>
  <p:tag name="KSO_WM_UNIT_USESOURCEFORMAT_APPLY" val="1"/>
</p:tagLst>
</file>

<file path=ppt/tags/tag4.xml><?xml version="1.0" encoding="utf-8"?>
<p:tagLst xmlns:p="http://schemas.openxmlformats.org/presentationml/2006/main">
  <p:tag name="KSO_WM_UNIT_INDEX" val="1"/>
  <p:tag name="KSO_WM_UNIT_TYPE" val="a"/>
  <p:tag name="KSO_WM_BEAUTIFY_FLAG" val="#wm#"/>
</p:tagLst>
</file>

<file path=ppt/tags/tag40.xml><?xml version="1.0" encoding="utf-8"?>
<p:tagLst xmlns:p="http://schemas.openxmlformats.org/presentationml/2006/main">
  <p:tag name="KSO_WM_SLIDE_ID" val="diagram20231405_4"/>
  <p:tag name="KSO_WM_TEMPLATE_SUBCATEGORY" val="0"/>
  <p:tag name="KSO_WM_TEMPLATE_MASTER_TYPE" val="0"/>
  <p:tag name="KSO_WM_TEMPLATE_COLOR_TYPE" val="0"/>
  <p:tag name="KSO_WM_SLIDE_ITEM_CNT" val="5"/>
  <p:tag name="KSO_WM_SLIDE_INDEX" val="4"/>
  <p:tag name="KSO_WM_TAG_VERSION" val="3.0"/>
  <p:tag name="KSO_WM_BEAUTIFY_FLAG" val="#wm#"/>
  <p:tag name="KSO_WM_TEMPLATE_CATEGORY" val="diagram"/>
  <p:tag name="KSO_WM_TEMPLATE_INDEX" val="20231405"/>
  <p:tag name="KSO_WM_SLIDE_LAYOUT" val="a_l"/>
  <p:tag name="KSO_WM_SLIDE_LAYOUT_CNT" val="1_1"/>
  <p:tag name="KSO_WM_SLIDE_TYPE" val="text"/>
  <p:tag name="KSO_WM_SLIDE_SUBTYPE" val="diag"/>
  <p:tag name="KSO_WM_SLIDE_SIZE" val="682.951*337.89"/>
  <p:tag name="KSO_WM_SLIDE_POSITION" val="138.524*154.204"/>
  <p:tag name="KSO_WM_DIAGRAM_GROUP_CODE" val="l1-1"/>
  <p:tag name="KSO_WM_SLIDE_DIAGTYPE" val="l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ISPRING_SCORM_RATE_SLIDES" val="0"/>
  <p:tag name="ISPRING_SCORM_PASSING_SCORE" val="0.000000"/>
  <p:tag name="ISPRING_ULTRA_SCORM_COURSE_ID" val="3ADD303F-B3CD-4A23-A5F1-07F9EE250D6C"/>
  <p:tag name="ISPRINGONLINEFOLDERID" val="0"/>
  <p:tag name="ISPRINGONLINEFOLDERPATH" val="Content List"/>
  <p:tag name="ISPRINGCLOUDFOLDERID" val="0"/>
  <p:tag name="ISPRINGCLOUDFOLDERPATH" val="Repository"/>
  <p:tag name="ISPRING_OUTPUT_FOLDER" val="C:\Users\codi\Desktop\20190711包图"/>
  <p:tag name="ISPRING_PRESENTATION_TITLE" val="北欧插画风清新唯美西方艺术PPT模板"/>
  <p:tag name="ISPRING_FIRST_PUBLISH" val="1"/>
  <p:tag name="ISPRING_SCORM_RATE_QUIZZES" val="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KSO_WPP_MARK_KEY" val="ec645d06-45cd-4117-90df-46ff7a485df3"/>
  <p:tag name="COMMONDATA" val="eyJoZGlkIjoiMmRiYjhiNjQ1ZWIxY2JkZTg1NzAxNWYzM2I0MjJkZDIifQ=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05_4*l_i*1_1"/>
  <p:tag name="KSO_WM_TEMPLATE_CATEGORY" val="diagram"/>
  <p:tag name="KSO_WM_TEMPLATE_INDEX" val="20231405"/>
  <p:tag name="KSO_WM_UNIT_LAYERLEVEL" val="1_1"/>
  <p:tag name="KSO_WM_TAG_VERSION" val="3.0"/>
  <p:tag name="KSO_WM_DIAGRAM_GROUP_CODE" val="l1-1"/>
  <p:tag name="KSO_WM_UNIT_TYPE" val="l_i"/>
  <p:tag name="KSO_WM_UNIT_INDEX" val="1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37.8899230957031,&quot;left&quot;:66.56085205078125,&quot;top&quot;:154.20448727104605,&quot;width&quot;:826.878295898437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5"/>
  <p:tag name="KSO_WM_UNIT_USESOURCEFORMAT_APPLY" val="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05_4*l_i*1_2"/>
  <p:tag name="KSO_WM_TEMPLATE_CATEGORY" val="diagram"/>
  <p:tag name="KSO_WM_TEMPLATE_INDEX" val="20231405"/>
  <p:tag name="KSO_WM_UNIT_LAYERLEVEL" val="1_1"/>
  <p:tag name="KSO_WM_TAG_VERSION" val="3.0"/>
  <p:tag name="KSO_WM_DIAGRAM_GROUP_CODE" val="l1-1"/>
  <p:tag name="KSO_WM_UNIT_TYPE" val="l_i"/>
  <p:tag name="KSO_WM_UNIT_INDEX" val="1_2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37.8899230957031,&quot;left&quot;:66.56085205078125,&quot;top&quot;:154.20448727104605,&quot;width&quot;:826.8782958984375}"/>
  <p:tag name="KSO_WM_DIAGRAM_COLOR_MATCH_VALUE" val="{&quot;shape&quot;:{&quot;fill&quot;:{&quot;gradient&quot;:[{&quot;brightness&quot;:0,&quot;colorType&quot;:1,&quot;foreColorIndex&quot;:5,&quot;pos&quot;:0.3199999928474426,&quot;transparency&quot;:0.800000011920929},{&quot;brightness&quot;:0,&quot;colorType&quot;:1,&quot;foreColorIndex&quot;:5,&quot;pos&quot;:1,&quot;transparency&quot;: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UNIT_USESOURCEFORMAT_APPLY" val="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05_4*l_i*1_3"/>
  <p:tag name="KSO_WM_TEMPLATE_CATEGORY" val="diagram"/>
  <p:tag name="KSO_WM_TEMPLATE_INDEX" val="20231405"/>
  <p:tag name="KSO_WM_UNIT_LAYERLEVEL" val="1_1"/>
  <p:tag name="KSO_WM_TAG_VERSION" val="3.0"/>
  <p:tag name="KSO_WM_DIAGRAM_GROUP_CODE" val="l1-1"/>
  <p:tag name="KSO_WM_UNIT_TYPE" val="l_i"/>
  <p:tag name="KSO_WM_UNIT_INDEX" val="1_3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37.8899230957031,&quot;left&quot;:66.56085205078125,&quot;top&quot;:154.20448727104605,&quot;width&quot;:826.878295898437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1,&quot;transparency&quot;:0.6000000238418579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UNIT_USESOURCEFORMAT_APPLY" val="1"/>
</p:tagLst>
</file>

<file path=ppt/theme/theme1.xml><?xml version="1.0" encoding="utf-8"?>
<a:theme xmlns:a="http://schemas.openxmlformats.org/drawingml/2006/main" name="Office 主题​​">
  <a:themeElements>
    <a:clrScheme name="自定义 15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C9391"/>
      </a:accent1>
      <a:accent2>
        <a:srgbClr val="DDBC8D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3051</Words>
  <Application>WPS 演示</Application>
  <PresentationFormat>宽屏</PresentationFormat>
  <Paragraphs>111</Paragraphs>
  <Slides>11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4" baseType="lpstr">
      <vt:lpstr>Arial</vt:lpstr>
      <vt:lpstr>宋体</vt:lpstr>
      <vt:lpstr>Wingdings</vt:lpstr>
      <vt:lpstr>微软雅黑</vt:lpstr>
      <vt:lpstr>Arial</vt:lpstr>
      <vt:lpstr>思源黑体 CN Bold</vt:lpstr>
      <vt:lpstr>黑体</vt:lpstr>
      <vt:lpstr>思源黑体 CN Normal</vt:lpstr>
      <vt:lpstr>思源黑体 CN Medium</vt:lpstr>
      <vt:lpstr>Arial Unicode MS</vt:lpstr>
      <vt:lpstr>等线 Light</vt:lpstr>
      <vt:lpstr>等线</vt:lpstr>
      <vt:lpstr>Office 主题​​</vt:lpstr>
      <vt:lpstr>PowerPoint 演示文稿</vt:lpstr>
      <vt:lpstr>单击此处添加标题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北欧插画风清新唯美西方艺术PPT模板</dc:title>
  <dc:creator>Administrater</dc:creator>
  <cp:lastModifiedBy>ALLLLLLLex</cp:lastModifiedBy>
  <cp:revision>46</cp:revision>
  <dcterms:created xsi:type="dcterms:W3CDTF">2019-07-11T11:15:00Z</dcterms:created>
  <dcterms:modified xsi:type="dcterms:W3CDTF">2026-03-10T00:46:01Z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9702A45C49F34DFFBBE04CBC8482B278_13</vt:lpwstr>
  </property>
  <property fmtid="{D5CDD505-2E9C-101B-9397-08002B2CF9AE}" pid="3" name="KSOProductBuildVer">
    <vt:lpwstr>2052-11.8.2.11718</vt:lpwstr>
  </property>
</Properties>
</file>