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62" r:id="rId6"/>
    <p:sldId id="261" r:id="rId7"/>
    <p:sldId id="263" r:id="rId8"/>
    <p:sldId id="264" r:id="rId9"/>
    <p:sldId id="265" r:id="rId10"/>
    <p:sldId id="266" r:id="rId11"/>
    <p:sldId id="269" r:id="rId12"/>
    <p:sldId id="270" r:id="rId13"/>
    <p:sldId id="271" r:id="rId14"/>
    <p:sldId id="267" r:id="rId15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54"/>
        <p:guide pos="2881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074" name="标题 3073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 anchorCtr="0"/>
          <a:p>
            <a:pPr defTabSz="914400">
              <a:buClrTx/>
              <a:buSzTx/>
              <a:buFontTx/>
              <a:buNone/>
            </a:pPr>
            <a:r>
              <a:rPr lang="zh-CN" altLang="en-US" sz="4400" b="1" kern="1200" baseline="0">
                <a:latin typeface="Arial" panose="020B0604020202020204" pitchFamily="34" charset="0"/>
                <a:ea typeface="宋体" panose="02010600030101010101" pitchFamily="2" charset="-122"/>
              </a:rPr>
              <a:t>糖尿病患者健康管理</a:t>
            </a:r>
            <a:endParaRPr lang="zh-CN" altLang="en-US" sz="4400" b="1" kern="1200" baseline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-37465" y="-34290"/>
            <a:ext cx="9162415" cy="6891655"/>
          </a:xfrm>
          <a:blipFill rotWithShape="1">
            <a:blip r:embed="rId1"/>
            <a:stretch>
              <a:fillRect/>
            </a:stretch>
          </a:blipFill>
        </p:spPr>
        <p:txBody>
          <a:bodyPr/>
          <a:p>
            <a:pPr marL="0" indent="0">
              <a:buNone/>
            </a:pPr>
            <a:r>
              <a:rPr lang="en-US" altLang="zh-CN"/>
              <a:t>                          </a:t>
            </a:r>
            <a:endParaRPr lang="en-US" altLang="zh-CN"/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r>
              <a:rPr lang="en-US" altLang="zh-CN"/>
              <a:t>                               </a:t>
            </a:r>
            <a:r>
              <a:rPr lang="zh-CN" altLang="en-US"/>
              <a:t>综合干预管理</a:t>
            </a:r>
            <a:endParaRPr lang="zh-CN" altLang="en-US"/>
          </a:p>
          <a:p>
            <a:pPr marL="0" indent="0">
              <a:buNone/>
            </a:pPr>
            <a:endParaRPr lang="zh-CN" altLang="en-US"/>
          </a:p>
          <a:p>
            <a:r>
              <a:rPr lang="en-US" altLang="zh-CN"/>
              <a:t>2</a:t>
            </a:r>
            <a:r>
              <a:rPr lang="zh-CN" altLang="en-US"/>
              <a:t>型糖尿病患者除降糖治疗外，还应综合控制血压、血脂、抗血小板聚集治疗</a:t>
            </a:r>
            <a:r>
              <a:rPr lang="en-US" altLang="en-US"/>
              <a:t> </a:t>
            </a:r>
            <a:r>
              <a:rPr lang="zh-CN" altLang="en-US"/>
              <a:t>和体重管理。</a:t>
            </a:r>
            <a:endParaRPr lang="zh-CN" altLang="en-US"/>
          </a:p>
          <a:p>
            <a:endParaRPr lang="zh-CN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445" y="-6985"/>
            <a:ext cx="9138920" cy="6851650"/>
          </a:xfrm>
          <a:ln>
            <a:solidFill>
              <a:schemeClr val="tx1"/>
            </a:solidFill>
          </a:ln>
        </p:spPr>
        <p:txBody>
          <a:bodyPr/>
          <a:p>
            <a:pPr marL="0" indent="0">
              <a:buNone/>
            </a:pPr>
            <a:r>
              <a:rPr lang="en-US" altLang="zh-CN"/>
              <a:t>                    </a:t>
            </a:r>
            <a:r>
              <a:rPr lang="zh-CN" altLang="zh-CN"/>
              <a:t>血糖异常个性化指导</a:t>
            </a:r>
            <a:endParaRPr lang="zh-CN" altLang="zh-CN"/>
          </a:p>
          <a:p>
            <a:pPr marL="0" indent="0">
              <a:buNone/>
            </a:pPr>
            <a:r>
              <a:rPr lang="en-US" altLang="zh-CN" sz="800"/>
              <a:t>——————————————————————————————————————————————————————————————————————————————————————</a:t>
            </a:r>
            <a:endParaRPr lang="en-US" altLang="zh-CN" sz="800"/>
          </a:p>
          <a:p>
            <a:pPr marL="0" indent="0">
              <a:buNone/>
            </a:pPr>
            <a:r>
              <a:rPr lang="zh-CN" altLang="en-US" sz="1400"/>
              <a:t>疾病</a:t>
            </a:r>
            <a:r>
              <a:rPr lang="en-US" altLang="zh-CN" sz="1400"/>
              <a:t>        </a:t>
            </a:r>
            <a:r>
              <a:rPr lang="zh-CN" altLang="en-US" sz="1400"/>
              <a:t>是否</a:t>
            </a:r>
            <a:r>
              <a:rPr lang="en-US" altLang="zh-CN" sz="1400"/>
              <a:t>              </a:t>
            </a:r>
            <a:r>
              <a:rPr lang="zh-CN" altLang="en-US" sz="1400"/>
              <a:t>判断</a:t>
            </a:r>
            <a:r>
              <a:rPr lang="en-US" altLang="zh-CN" sz="1400"/>
              <a:t>                    </a:t>
            </a:r>
            <a:r>
              <a:rPr lang="zh-CN" sz="1400"/>
              <a:t>健</a:t>
            </a:r>
            <a:r>
              <a:rPr lang="zh-CN" altLang="en-US" sz="1400"/>
              <a:t>康评价</a:t>
            </a:r>
            <a:r>
              <a:rPr lang="en-US" altLang="zh-CN" sz="1400"/>
              <a:t>                                      </a:t>
            </a:r>
            <a:r>
              <a:rPr lang="zh-CN" altLang="en-US" sz="1400"/>
              <a:t>指导建议</a:t>
            </a:r>
            <a:endParaRPr lang="zh-CN" altLang="en-US" sz="1400"/>
          </a:p>
          <a:p>
            <a:pPr marL="0" indent="0">
              <a:buNone/>
            </a:pPr>
            <a:r>
              <a:rPr lang="zh-CN" altLang="en-US" sz="1400">
                <a:sym typeface="+mn-ea"/>
              </a:rPr>
              <a:t>种类</a:t>
            </a:r>
            <a:r>
              <a:rPr lang="en-US" altLang="zh-CN" sz="1400">
                <a:sym typeface="+mn-ea"/>
              </a:rPr>
              <a:t>        </a:t>
            </a:r>
            <a:r>
              <a:rPr lang="zh-CN" altLang="en-US" sz="1400">
                <a:sym typeface="+mn-ea"/>
              </a:rPr>
              <a:t>患疾病</a:t>
            </a:r>
            <a:r>
              <a:rPr lang="en-US" altLang="zh-CN" sz="1400">
                <a:sym typeface="+mn-ea"/>
              </a:rPr>
              <a:t>           </a:t>
            </a:r>
            <a:r>
              <a:rPr lang="zh-CN" altLang="en-US" sz="1400">
                <a:sym typeface="+mn-ea"/>
              </a:rPr>
              <a:t>标准</a:t>
            </a:r>
            <a:endParaRPr lang="zh-CN" altLang="en-US" sz="1400"/>
          </a:p>
          <a:p>
            <a:pPr marL="0" indent="0">
              <a:buNone/>
            </a:pPr>
            <a:r>
              <a:rPr lang="en-US" altLang="zh-CN" sz="800"/>
              <a:t>————————————————————————————————————————————————————————————————————————————————————————</a:t>
            </a:r>
            <a:endParaRPr lang="en-US" altLang="zh-CN" sz="800"/>
          </a:p>
          <a:p>
            <a:pPr marL="0" indent="0">
              <a:buNone/>
            </a:pPr>
            <a:r>
              <a:rPr lang="en-US" altLang="zh-CN" sz="800"/>
              <a:t>                          </a:t>
            </a:r>
            <a:r>
              <a:rPr lang="en-US" altLang="zh-CN" sz="1400">
                <a:latin typeface="+mn-ea"/>
                <a:cs typeface="+mn-ea"/>
              </a:rPr>
              <a:t>            ≥7.0mmol/L    </a:t>
            </a:r>
            <a:r>
              <a:rPr lang="zh-CN" altLang="en-US" sz="1400">
                <a:latin typeface="+mn-ea"/>
                <a:cs typeface="+mn-ea"/>
              </a:rPr>
              <a:t>血糖控制不满意</a:t>
            </a:r>
            <a:r>
              <a:rPr lang="en-US" altLang="zh-CN" sz="1400">
                <a:latin typeface="+mn-ea"/>
                <a:cs typeface="+mn-ea"/>
              </a:rPr>
              <a:t>      </a:t>
            </a:r>
            <a:r>
              <a:rPr lang="zh-CN" altLang="en-US" sz="1400">
                <a:latin typeface="+mn-ea"/>
                <a:cs typeface="+mn-ea"/>
                <a:sym typeface="+mn-ea"/>
              </a:rPr>
              <a:t>空腹血糖在7.0mmol/L以上：密切监测空腹和餐后两</a:t>
            </a:r>
            <a:endParaRPr lang="zh-CN" altLang="en-US" sz="1400">
              <a:latin typeface="+mn-ea"/>
              <a:cs typeface="+mn-ea"/>
              <a:sym typeface="+mn-ea"/>
            </a:endParaRPr>
          </a:p>
          <a:p>
            <a:pPr marL="0" indent="0">
              <a:buNone/>
            </a:pPr>
            <a:r>
              <a:rPr lang="zh-CN" altLang="en-US" sz="1400">
                <a:latin typeface="+mn-ea"/>
                <a:cs typeface="+mn-ea"/>
                <a:sym typeface="+mn-ea"/>
              </a:rPr>
              <a:t> </a:t>
            </a:r>
            <a:r>
              <a:rPr lang="en-US" altLang="zh-CN" sz="1400">
                <a:latin typeface="+mn-ea"/>
                <a:cs typeface="+mn-ea"/>
                <a:sym typeface="+mn-ea"/>
              </a:rPr>
              <a:t>                                                      </a:t>
            </a:r>
            <a:r>
              <a:rPr lang="zh-CN" altLang="en-US" sz="1400">
                <a:latin typeface="+mn-ea"/>
                <a:cs typeface="+mn-ea"/>
                <a:sym typeface="+mn-ea"/>
              </a:rPr>
              <a:t>小时血糖，如多次超过7.0mmol/L或11.1mmol/L，建</a:t>
            </a:r>
            <a:endParaRPr lang="zh-CN" altLang="en-US" sz="1400">
              <a:latin typeface="+mn-ea"/>
              <a:cs typeface="+mn-ea"/>
              <a:sym typeface="+mn-ea"/>
            </a:endParaRPr>
          </a:p>
          <a:p>
            <a:pPr marL="0" indent="0">
              <a:buNone/>
            </a:pPr>
            <a:r>
              <a:rPr lang="zh-CN" altLang="en-US" sz="1400">
                <a:latin typeface="+mn-ea"/>
                <a:cs typeface="+mn-ea"/>
                <a:sym typeface="+mn-ea"/>
              </a:rPr>
              <a:t> </a:t>
            </a:r>
            <a:r>
              <a:rPr lang="en-US" altLang="zh-CN" sz="1400">
                <a:latin typeface="+mn-ea"/>
                <a:cs typeface="+mn-ea"/>
                <a:sym typeface="+mn-ea"/>
              </a:rPr>
              <a:t>       </a:t>
            </a:r>
            <a:r>
              <a:rPr lang="zh-CN" altLang="en-US" sz="1400">
                <a:latin typeface="+mn-ea"/>
                <a:cs typeface="+mn-ea"/>
                <a:sym typeface="+mn-ea"/>
              </a:rPr>
              <a:t>有既往史</a:t>
            </a:r>
            <a:r>
              <a:rPr lang="en-US" altLang="zh-CN" sz="1400">
                <a:latin typeface="+mn-ea"/>
                <a:cs typeface="+mn-ea"/>
                <a:sym typeface="+mn-ea"/>
              </a:rPr>
              <a:t>                                       </a:t>
            </a:r>
            <a:r>
              <a:rPr lang="zh-CN" altLang="en-US" sz="1400">
                <a:latin typeface="+mn-ea"/>
                <a:cs typeface="+mn-ea"/>
                <a:sym typeface="+mn-ea"/>
              </a:rPr>
              <a:t>议及时上级医院糖尿病专科就诊调整您的治疗方案。</a:t>
            </a:r>
            <a:endParaRPr lang="zh-CN" altLang="en-US" sz="1400">
              <a:latin typeface="+mn-ea"/>
              <a:cs typeface="+mn-ea"/>
              <a:sym typeface="+mn-ea"/>
            </a:endParaRPr>
          </a:p>
          <a:p>
            <a:pPr marL="0" indent="0">
              <a:buNone/>
            </a:pPr>
            <a:r>
              <a:rPr lang="zh-CN" altLang="en-US" sz="1400">
                <a:latin typeface="+mn-ea"/>
                <a:cs typeface="+mn-ea"/>
                <a:sym typeface="+mn-ea"/>
              </a:rPr>
              <a:t> </a:t>
            </a:r>
            <a:r>
              <a:rPr lang="en-US" altLang="zh-CN" sz="1400">
                <a:latin typeface="+mn-ea"/>
                <a:cs typeface="+mn-ea"/>
                <a:sym typeface="+mn-ea"/>
              </a:rPr>
              <a:t>                   3.9-7.0mmol/L        /                                 /</a:t>
            </a:r>
            <a:endParaRPr lang="en-US" altLang="zh-CN" sz="1400">
              <a:latin typeface="+mn-ea"/>
              <a:cs typeface="+mn-ea"/>
              <a:sym typeface="+mn-ea"/>
            </a:endParaRPr>
          </a:p>
          <a:p>
            <a:pPr marL="0" indent="0">
              <a:buNone/>
            </a:pPr>
            <a:r>
              <a:rPr lang="en-US" altLang="zh-CN" sz="1400">
                <a:latin typeface="+mn-ea"/>
                <a:cs typeface="+mn-ea"/>
                <a:sym typeface="+mn-ea"/>
              </a:rPr>
              <a:t>        </a:t>
            </a:r>
            <a:endParaRPr lang="en-US" altLang="zh-CN" sz="1400">
              <a:latin typeface="+mn-ea"/>
              <a:cs typeface="+mn-ea"/>
              <a:sym typeface="+mn-ea"/>
            </a:endParaRPr>
          </a:p>
          <a:p>
            <a:pPr marL="0" indent="0">
              <a:buNone/>
            </a:pPr>
            <a:r>
              <a:rPr lang="en-US" altLang="zh-CN" sz="1400">
                <a:latin typeface="+mn-ea"/>
                <a:cs typeface="+mn-ea"/>
                <a:sym typeface="+mn-ea"/>
              </a:rPr>
              <a:t> </a:t>
            </a:r>
            <a:r>
              <a:rPr lang="zh-CN" altLang="en-US" sz="1400">
                <a:latin typeface="+mn-ea"/>
                <a:cs typeface="+mn-ea"/>
                <a:sym typeface="+mn-ea"/>
              </a:rPr>
              <a:t>糖</a:t>
            </a:r>
            <a:r>
              <a:rPr lang="en-US" altLang="zh-CN" sz="1400">
                <a:latin typeface="+mn-ea"/>
                <a:cs typeface="+mn-ea"/>
                <a:sym typeface="+mn-ea"/>
              </a:rPr>
              <a:t>     </a:t>
            </a:r>
            <a:r>
              <a:rPr lang="en-US" altLang="zh-CN" sz="14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</a:t>
            </a:r>
            <a:r>
              <a:rPr lang="en-US" altLang="zh-CN" sz="1400">
                <a:latin typeface="+mn-ea"/>
                <a:cs typeface="+mn-ea"/>
                <a:sym typeface="+mn-ea"/>
              </a:rPr>
              <a:t>                                      </a:t>
            </a:r>
            <a:r>
              <a:rPr lang="zh-CN" altLang="en-US" sz="1400">
                <a:latin typeface="+mn-ea"/>
                <a:cs typeface="+mn-ea"/>
                <a:sym typeface="+mn-ea"/>
              </a:rPr>
              <a:t>定期监测血糖，严格低糖饮食，控制饮食，适量运</a:t>
            </a:r>
            <a:endParaRPr lang="zh-CN" altLang="en-US" sz="1400">
              <a:latin typeface="+mn-ea"/>
              <a:cs typeface="+mn-ea"/>
              <a:sym typeface="+mn-ea"/>
            </a:endParaRPr>
          </a:p>
          <a:p>
            <a:pPr marL="0" indent="0">
              <a:buNone/>
            </a:pPr>
            <a:r>
              <a:rPr lang="zh-CN" altLang="en-US" sz="1400">
                <a:latin typeface="+mn-ea"/>
                <a:cs typeface="+mn-ea"/>
                <a:sym typeface="+mn-ea"/>
              </a:rPr>
              <a:t> 尿</a:t>
            </a:r>
            <a:r>
              <a:rPr lang="en-US" altLang="zh-CN" sz="1400">
                <a:latin typeface="+mn-ea"/>
                <a:cs typeface="+mn-ea"/>
                <a:sym typeface="+mn-ea"/>
              </a:rPr>
              <a:t>                                                    </a:t>
            </a:r>
            <a:r>
              <a:rPr lang="zh-CN" altLang="en-US" sz="1400">
                <a:latin typeface="+mn-ea"/>
                <a:cs typeface="+mn-ea"/>
                <a:sym typeface="+mn-ea"/>
              </a:rPr>
              <a:t>动；建议重新复查空腹血糖及餐后2小时血糖，必要</a:t>
            </a:r>
            <a:endParaRPr lang="zh-CN" altLang="en-US" sz="1400">
              <a:latin typeface="+mn-ea"/>
              <a:cs typeface="+mn-ea"/>
              <a:sym typeface="+mn-ea"/>
            </a:endParaRPr>
          </a:p>
          <a:p>
            <a:pPr marL="0" indent="0">
              <a:buNone/>
            </a:pPr>
            <a:r>
              <a:rPr lang="zh-CN" altLang="en-US" sz="1400">
                <a:latin typeface="+mn-ea"/>
                <a:cs typeface="+mn-ea"/>
                <a:sym typeface="+mn-ea"/>
              </a:rPr>
              <a:t> 病</a:t>
            </a:r>
            <a:r>
              <a:rPr lang="en-US" altLang="zh-CN" sz="1400">
                <a:latin typeface="+mn-ea"/>
                <a:cs typeface="+mn-ea"/>
                <a:sym typeface="+mn-ea"/>
              </a:rPr>
              <a:t>                 </a:t>
            </a:r>
            <a:r>
              <a:rPr lang="en-US" altLang="zh-CN" sz="14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en-US" altLang="zh-CN" sz="1400">
                <a:latin typeface="+mn-ea"/>
                <a:cs typeface="+mn-ea"/>
                <a:sym typeface="+mn-ea"/>
              </a:rPr>
              <a:t>≥7.0mmol/L</a:t>
            </a:r>
            <a:r>
              <a:rPr lang="en-US" altLang="zh-CN" sz="1400">
                <a:latin typeface="+mn-ea"/>
                <a:cs typeface="+mn-ea"/>
                <a:sym typeface="+mn-ea"/>
              </a:rPr>
              <a:t>     </a:t>
            </a:r>
            <a:r>
              <a:rPr lang="zh-CN" altLang="en-US" sz="1400">
                <a:latin typeface="+mn-ea"/>
                <a:cs typeface="+mn-ea"/>
                <a:sym typeface="+mn-ea"/>
              </a:rPr>
              <a:t>血糖偏高</a:t>
            </a:r>
            <a:r>
              <a:rPr lang="en-US" altLang="zh-CN" sz="1400">
                <a:latin typeface="+mn-ea"/>
                <a:cs typeface="+mn-ea"/>
                <a:sym typeface="+mn-ea"/>
              </a:rPr>
              <a:t>          </a:t>
            </a:r>
            <a:r>
              <a:rPr lang="zh-CN" altLang="en-US" sz="1400">
                <a:latin typeface="+mn-ea"/>
                <a:cs typeface="+mn-ea"/>
                <a:sym typeface="+mn-ea"/>
              </a:rPr>
              <a:t>时内分泌科就诊，明确诊断。长期未控制的慢性疾</a:t>
            </a:r>
            <a:r>
              <a:rPr lang="en-US" altLang="zh-CN" sz="1400">
                <a:latin typeface="+mn-ea"/>
                <a:cs typeface="+mn-ea"/>
                <a:sym typeface="+mn-ea"/>
              </a:rPr>
              <a:t> </a:t>
            </a:r>
            <a:endParaRPr lang="en-US" altLang="zh-CN" sz="1400">
              <a:latin typeface="+mn-ea"/>
              <a:cs typeface="+mn-ea"/>
              <a:sym typeface="+mn-ea"/>
            </a:endParaRPr>
          </a:p>
          <a:p>
            <a:pPr marL="0" indent="0">
              <a:buNone/>
            </a:pPr>
            <a:r>
              <a:rPr lang="en-US" altLang="zh-CN" sz="1400">
                <a:latin typeface="+mn-ea"/>
                <a:cs typeface="+mn-ea"/>
                <a:sym typeface="+mn-ea"/>
              </a:rPr>
              <a:t>       </a:t>
            </a:r>
            <a:r>
              <a:rPr lang="zh-CN" altLang="en-US" sz="14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无既往史</a:t>
            </a:r>
            <a:r>
              <a:rPr lang="en-US" altLang="zh-CN" sz="14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en-US" altLang="zh-CN" sz="1400">
                <a:latin typeface="+mn-ea"/>
                <a:cs typeface="+mn-ea"/>
                <a:sym typeface="+mn-ea"/>
              </a:rPr>
              <a:t>                                       </a:t>
            </a:r>
            <a:r>
              <a:rPr lang="zh-CN" altLang="en-US" sz="1400">
                <a:latin typeface="+mn-ea"/>
                <a:cs typeface="+mn-ea"/>
                <a:sym typeface="+mn-ea"/>
              </a:rPr>
              <a:t>病致死致残率极高，请您重视慢性疾病的控制。</a:t>
            </a:r>
            <a:endParaRPr lang="zh-CN" altLang="en-US" sz="1400" b="0" i="0">
              <a:latin typeface="+mn-ea"/>
              <a:cs typeface="+mn-ea"/>
            </a:endParaRPr>
          </a:p>
          <a:p>
            <a:pPr marL="0" indent="0">
              <a:buNone/>
            </a:pPr>
            <a:r>
              <a:rPr lang="en-US" altLang="zh-CN" sz="1400" b="0" i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                               </a:t>
            </a:r>
            <a:endParaRPr lang="en-US" altLang="zh-CN" sz="1400" b="0" i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marL="0" indent="0">
              <a:buNone/>
            </a:pPr>
            <a:r>
              <a:rPr lang="en-US" altLang="zh-CN" sz="1400" b="0" i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                                </a:t>
            </a:r>
            <a:r>
              <a:rPr lang="en-US" altLang="zh-CN" sz="1400">
                <a:latin typeface="+mn-ea"/>
                <a:cs typeface="+mn-ea"/>
                <a:sym typeface="+mn-ea"/>
              </a:rPr>
              <a:t>                 </a:t>
            </a:r>
            <a:r>
              <a:rPr lang="zh-CN" altLang="en-US" sz="1400">
                <a:latin typeface="+mn-ea"/>
                <a:cs typeface="+mn-ea"/>
                <a:sym typeface="+mn-ea"/>
              </a:rPr>
              <a:t>糖耐量受损/</a:t>
            </a:r>
            <a:r>
              <a:rPr lang="en-US" altLang="zh-CN" sz="1400">
                <a:latin typeface="+mn-ea"/>
                <a:cs typeface="+mn-ea"/>
                <a:sym typeface="+mn-ea"/>
              </a:rPr>
              <a:t>        </a:t>
            </a:r>
            <a:r>
              <a:rPr lang="zh-CN" altLang="en-US" sz="1400">
                <a:latin typeface="+mn-ea"/>
                <a:cs typeface="+mn-ea"/>
                <a:sym typeface="+mn-ea"/>
              </a:rPr>
              <a:t>您目前血糖升高，还未达到确诊糖尿病标准，请您</a:t>
            </a:r>
            <a:endParaRPr lang="zh-CN" altLang="en-US" sz="1400">
              <a:latin typeface="+mn-ea"/>
              <a:cs typeface="+mn-ea"/>
              <a:sym typeface="+mn-ea"/>
            </a:endParaRPr>
          </a:p>
          <a:p>
            <a:pPr marL="0" indent="0">
              <a:buNone/>
            </a:pPr>
            <a:r>
              <a:rPr lang="zh-CN" altLang="en-US" sz="1400">
                <a:latin typeface="+mn-ea"/>
                <a:cs typeface="+mn-ea"/>
                <a:sym typeface="+mn-ea"/>
              </a:rPr>
              <a:t> </a:t>
            </a:r>
            <a:r>
              <a:rPr lang="en-US" altLang="zh-CN" sz="1400">
                <a:latin typeface="+mn-ea"/>
                <a:cs typeface="+mn-ea"/>
                <a:sym typeface="+mn-ea"/>
              </a:rPr>
              <a:t>                  </a:t>
            </a:r>
            <a:r>
              <a:rPr lang="en-US" altLang="zh-CN" sz="1400">
                <a:latin typeface="+mn-ea"/>
                <a:cs typeface="+mn-ea"/>
                <a:sym typeface="+mn-ea"/>
              </a:rPr>
              <a:t>6.1-7.0mmol/L</a:t>
            </a:r>
            <a:r>
              <a:rPr lang="en-US" altLang="zh-CN" sz="1400">
                <a:latin typeface="+mn-ea"/>
                <a:cs typeface="+mn-ea"/>
                <a:sym typeface="+mn-ea"/>
              </a:rPr>
              <a:t>    </a:t>
            </a:r>
            <a:r>
              <a:rPr lang="zh-CN" altLang="en-US" sz="1400">
                <a:latin typeface="+mn-ea"/>
                <a:cs typeface="+mn-ea"/>
                <a:sym typeface="+mn-ea"/>
              </a:rPr>
              <a:t>空腹血糖受损</a:t>
            </a:r>
            <a:r>
              <a:rPr lang="en-US" altLang="zh-CN" sz="1400">
                <a:latin typeface="+mn-ea"/>
                <a:cs typeface="+mn-ea"/>
                <a:sym typeface="+mn-ea"/>
              </a:rPr>
              <a:t>      </a:t>
            </a:r>
            <a:r>
              <a:rPr lang="zh-CN" altLang="en-US" sz="1400">
                <a:latin typeface="+mn-ea"/>
                <a:cs typeface="+mn-ea"/>
                <a:sym typeface="+mn-ea"/>
              </a:rPr>
              <a:t>复查空腹血糖及餐后2小时血糖，必要时可进行口服</a:t>
            </a:r>
            <a:endParaRPr lang="zh-CN" altLang="en-US" sz="1400">
              <a:latin typeface="+mn-ea"/>
              <a:cs typeface="+mn-ea"/>
              <a:sym typeface="+mn-ea"/>
            </a:endParaRPr>
          </a:p>
          <a:p>
            <a:pPr marL="0" indent="0">
              <a:buNone/>
            </a:pPr>
            <a:r>
              <a:rPr lang="zh-CN" altLang="en-US" sz="1400">
                <a:latin typeface="+mn-ea"/>
                <a:cs typeface="+mn-ea"/>
                <a:sym typeface="+mn-ea"/>
              </a:rPr>
              <a:t> </a:t>
            </a:r>
            <a:r>
              <a:rPr lang="en-US" altLang="zh-CN" sz="1400">
                <a:latin typeface="+mn-ea"/>
                <a:cs typeface="+mn-ea"/>
                <a:sym typeface="+mn-ea"/>
              </a:rPr>
              <a:t>                                                      </a:t>
            </a:r>
            <a:r>
              <a:rPr lang="zh-CN" altLang="en-US" sz="1400">
                <a:latin typeface="+mn-ea"/>
                <a:cs typeface="+mn-ea"/>
                <a:sym typeface="+mn-ea"/>
              </a:rPr>
              <a:t>糖耐量试验或去内分泌科就诊明确诊断。</a:t>
            </a:r>
            <a:endParaRPr lang="zh-CN" altLang="en-US" sz="1400" b="0" i="0">
              <a:latin typeface="+mn-ea"/>
              <a:cs typeface="+mn-ea"/>
            </a:endParaRPr>
          </a:p>
          <a:p>
            <a:pPr marL="0" indent="0">
              <a:buNone/>
            </a:pPr>
            <a:endParaRPr lang="zh-CN" altLang="en-US" sz="1400">
              <a:latin typeface="+mn-ea"/>
              <a:cs typeface="+mn-ea"/>
              <a:sym typeface="+mn-ea"/>
            </a:endParaRPr>
          </a:p>
          <a:p>
            <a:pPr marL="0" indent="0">
              <a:buNone/>
            </a:pPr>
            <a:r>
              <a:rPr lang="zh-CN" altLang="en-US" sz="1400">
                <a:latin typeface="+mn-ea"/>
                <a:cs typeface="+mn-ea"/>
                <a:sym typeface="+mn-ea"/>
              </a:rPr>
              <a:t> </a:t>
            </a:r>
            <a:r>
              <a:rPr lang="en-US" altLang="zh-CN" sz="1400">
                <a:latin typeface="+mn-ea"/>
                <a:cs typeface="+mn-ea"/>
                <a:sym typeface="+mn-ea"/>
              </a:rPr>
              <a:t>       </a:t>
            </a:r>
            <a:r>
              <a:rPr lang="zh-CN" altLang="en-US" sz="14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所有人群</a:t>
            </a:r>
            <a:r>
              <a:rPr lang="en-US" altLang="zh-CN" sz="14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≤3.9mmol/l           </a:t>
            </a:r>
            <a:r>
              <a:rPr lang="zh-CN" altLang="en-US" sz="1400">
                <a:latin typeface="+mn-ea"/>
                <a:cs typeface="+mn-ea"/>
                <a:sym typeface="+mn-ea"/>
              </a:rPr>
              <a:t> 血糖偏低</a:t>
            </a:r>
            <a:r>
              <a:rPr lang="en-US" altLang="zh-CN" sz="1400">
                <a:latin typeface="+mn-ea"/>
                <a:cs typeface="+mn-ea"/>
                <a:sym typeface="+mn-ea"/>
              </a:rPr>
              <a:t>         </a:t>
            </a:r>
            <a:r>
              <a:rPr lang="zh-CN" altLang="en-US" sz="1400">
                <a:latin typeface="+mn-ea"/>
                <a:cs typeface="+mn-ea"/>
                <a:sym typeface="+mn-ea"/>
              </a:rPr>
              <a:t>无糖尿病史者按时进餐，常备食物，无症状暂不处理</a:t>
            </a:r>
            <a:endParaRPr lang="zh-CN" altLang="en-US" sz="1400">
              <a:latin typeface="+mn-ea"/>
              <a:cs typeface="+mn-ea"/>
              <a:sym typeface="+mn-ea"/>
            </a:endParaRPr>
          </a:p>
          <a:p>
            <a:pPr marL="0" indent="0">
              <a:buNone/>
            </a:pPr>
            <a:r>
              <a:rPr lang="zh-CN" altLang="en-US" sz="1400">
                <a:latin typeface="+mn-ea"/>
                <a:cs typeface="+mn-ea"/>
                <a:sym typeface="+mn-ea"/>
              </a:rPr>
              <a:t> </a:t>
            </a:r>
            <a:r>
              <a:rPr lang="en-US" altLang="zh-CN" sz="1400">
                <a:latin typeface="+mn-ea"/>
                <a:cs typeface="+mn-ea"/>
                <a:sym typeface="+mn-ea"/>
              </a:rPr>
              <a:t>                                                      </a:t>
            </a:r>
            <a:r>
              <a:rPr lang="zh-CN" altLang="en-US" sz="1400">
                <a:latin typeface="+mn-ea"/>
                <a:cs typeface="+mn-ea"/>
                <a:sym typeface="+mn-ea"/>
              </a:rPr>
              <a:t>定期复查。有糖尿病史者建议定期监测血糖，平时</a:t>
            </a:r>
            <a:r>
              <a:rPr lang="en-US" altLang="zh-CN" sz="1400">
                <a:latin typeface="+mn-ea"/>
                <a:cs typeface="+mn-ea"/>
                <a:sym typeface="+mn-ea"/>
              </a:rPr>
              <a:t>                  </a:t>
            </a:r>
            <a:endParaRPr lang="en-US" altLang="zh-CN" sz="1400">
              <a:latin typeface="+mn-ea"/>
              <a:cs typeface="+mn-ea"/>
              <a:sym typeface="+mn-ea"/>
            </a:endParaRPr>
          </a:p>
          <a:p>
            <a:pPr marL="0" indent="0">
              <a:buNone/>
            </a:pPr>
            <a:r>
              <a:rPr lang="en-US" altLang="zh-CN" sz="1400">
                <a:latin typeface="+mn-ea"/>
                <a:cs typeface="+mn-ea"/>
                <a:sym typeface="+mn-ea"/>
              </a:rPr>
              <a:t>                                                       </a:t>
            </a:r>
            <a:r>
              <a:rPr lang="zh-CN" altLang="en-US" sz="1400">
                <a:latin typeface="+mn-ea"/>
                <a:cs typeface="+mn-ea"/>
                <a:sym typeface="+mn-ea"/>
              </a:rPr>
              <a:t>带点糖果在身边，防止低血糖昏迷，如出现低血糖</a:t>
            </a:r>
            <a:endParaRPr lang="zh-CN" altLang="en-US" sz="1400">
              <a:latin typeface="+mn-ea"/>
              <a:cs typeface="+mn-ea"/>
              <a:sym typeface="+mn-ea"/>
            </a:endParaRPr>
          </a:p>
          <a:p>
            <a:pPr marL="0" indent="0">
              <a:buNone/>
            </a:pPr>
            <a:r>
              <a:rPr lang="zh-CN" altLang="en-US" sz="1400">
                <a:latin typeface="+mn-ea"/>
                <a:cs typeface="+mn-ea"/>
                <a:sym typeface="+mn-ea"/>
              </a:rPr>
              <a:t> </a:t>
            </a:r>
            <a:r>
              <a:rPr lang="en-US" altLang="zh-CN" sz="1400">
                <a:latin typeface="+mn-ea"/>
                <a:cs typeface="+mn-ea"/>
                <a:sym typeface="+mn-ea"/>
              </a:rPr>
              <a:t>                                                      </a:t>
            </a:r>
            <a:r>
              <a:rPr lang="zh-CN" altLang="en-US" sz="1400">
                <a:latin typeface="+mn-ea"/>
                <a:cs typeface="+mn-ea"/>
                <a:sym typeface="+mn-ea"/>
              </a:rPr>
              <a:t>情况较平凡，请及时上级医院糖尿病专科就诊调整</a:t>
            </a:r>
            <a:endParaRPr lang="zh-CN" altLang="en-US" sz="1400">
              <a:latin typeface="+mn-ea"/>
              <a:cs typeface="+mn-ea"/>
              <a:sym typeface="+mn-ea"/>
            </a:endParaRPr>
          </a:p>
          <a:p>
            <a:pPr marL="0" indent="0">
              <a:buNone/>
            </a:pPr>
            <a:r>
              <a:rPr lang="zh-CN" altLang="en-US" sz="1400">
                <a:latin typeface="+mn-ea"/>
                <a:cs typeface="+mn-ea"/>
                <a:sym typeface="+mn-ea"/>
              </a:rPr>
              <a:t> </a:t>
            </a:r>
            <a:r>
              <a:rPr lang="en-US" altLang="zh-CN" sz="1400">
                <a:latin typeface="+mn-ea"/>
                <a:cs typeface="+mn-ea"/>
                <a:sym typeface="+mn-ea"/>
              </a:rPr>
              <a:t>                                                      </a:t>
            </a:r>
            <a:r>
              <a:rPr lang="zh-CN" altLang="en-US" sz="1400">
                <a:latin typeface="+mn-ea"/>
                <a:cs typeface="+mn-ea"/>
                <a:sym typeface="+mn-ea"/>
              </a:rPr>
              <a:t>您的治疗方案。</a:t>
            </a:r>
            <a:endParaRPr lang="zh-CN" altLang="en-US" sz="1400">
              <a:latin typeface="+mn-ea"/>
              <a:cs typeface="+mn-ea"/>
              <a:sym typeface="+mn-ea"/>
            </a:endParaRPr>
          </a:p>
          <a:p>
            <a:pPr marL="0" indent="0">
              <a:buNone/>
            </a:pPr>
            <a:r>
              <a:rPr lang="en-US" altLang="zh-CN" sz="800" b="0" i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—————————————————————————————————————————————————————————————————————————————————</a:t>
            </a:r>
            <a:endParaRPr lang="zh-CN" altLang="en-US" sz="1400" b="0" i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marL="0" indent="0">
              <a:buNone/>
            </a:pPr>
            <a:endParaRPr lang="en-US" altLang="zh-CN" sz="1400" b="0" i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marL="0" indent="0">
              <a:buNone/>
            </a:pPr>
            <a:endParaRPr lang="zh-CN" altLang="en-US" sz="1400" b="0" i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marL="0" indent="0">
              <a:buNone/>
            </a:pPr>
            <a:r>
              <a:rPr lang="en-US" altLang="zh-CN" sz="1400">
                <a:latin typeface="+mn-ea"/>
                <a:cs typeface="+mn-ea"/>
                <a:sym typeface="+mn-ea"/>
              </a:rPr>
              <a:t>                           </a:t>
            </a:r>
            <a:endParaRPr lang="zh-CN" altLang="en-US" sz="1400" b="0" i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marL="0" indent="0">
              <a:buNone/>
            </a:pPr>
            <a:endParaRPr lang="zh-CN" altLang="en-US" sz="1400" b="0" i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marL="0" indent="0">
              <a:buNone/>
            </a:pPr>
            <a:endParaRPr lang="zh-CN" altLang="en-US" sz="1400" b="0" i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marL="0" indent="0">
              <a:buNone/>
            </a:pPr>
            <a:endParaRPr lang="zh-CN" altLang="en-US" sz="1400" b="0" i="0">
              <a:latin typeface="+mn-ea"/>
              <a:cs typeface="+mn-ea"/>
            </a:endParaRPr>
          </a:p>
          <a:p>
            <a:pPr marL="0" indent="0">
              <a:buNone/>
            </a:pPr>
            <a:endParaRPr lang="en-US" altLang="zh-CN" sz="1400">
              <a:latin typeface="+mn-ea"/>
              <a:cs typeface="+mn-ea"/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609600" y="596900"/>
            <a:ext cx="1905" cy="55689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 flipV="1">
            <a:off x="612140" y="2493010"/>
            <a:ext cx="8423910" cy="349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 flipH="1">
            <a:off x="1619250" y="638175"/>
            <a:ext cx="20955" cy="55987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 flipH="1">
            <a:off x="3059430" y="622935"/>
            <a:ext cx="47625" cy="56140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 flipH="1">
            <a:off x="4643755" y="638175"/>
            <a:ext cx="20320" cy="56711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1691640" y="2132965"/>
            <a:ext cx="7416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 flipV="1">
            <a:off x="1655445" y="3789045"/>
            <a:ext cx="7452995" cy="889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>
            <a:off x="612140" y="4780915"/>
            <a:ext cx="8496300" cy="15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29210"/>
            <a:ext cx="9143365" cy="6829425"/>
          </a:xfrm>
        </p:spPr>
        <p:txBody>
          <a:bodyPr/>
          <a:p>
            <a:pPr marL="0" indent="0">
              <a:buNone/>
            </a:pPr>
            <a:r>
              <a:rPr lang="en-US" altLang="zh-CN">
                <a:sym typeface="+mn-ea"/>
              </a:rPr>
              <a:t>                               </a:t>
            </a:r>
            <a:endParaRPr lang="en-US" altLang="zh-CN">
              <a:sym typeface="+mn-ea"/>
            </a:endParaRPr>
          </a:p>
          <a:p>
            <a:pPr marL="0" indent="0">
              <a:buNone/>
            </a:pPr>
            <a:r>
              <a:rPr lang="en-US" altLang="zh-CN">
                <a:sym typeface="+mn-ea"/>
              </a:rPr>
              <a:t>                               </a:t>
            </a:r>
            <a:r>
              <a:rPr lang="zh-CN" altLang="zh-CN">
                <a:sym typeface="+mn-ea"/>
              </a:rPr>
              <a:t>分类干预</a:t>
            </a:r>
            <a:endParaRPr lang="zh-CN" altLang="zh-CN">
              <a:sym typeface="+mn-ea"/>
            </a:endParaRPr>
          </a:p>
          <a:p>
            <a:pPr marL="0" indent="0">
              <a:buNone/>
            </a:pPr>
            <a:r>
              <a:rPr lang="en-US" altLang="zh-CN" sz="800">
                <a:sym typeface="+mn-ea"/>
              </a:rPr>
              <a:t>————————————————————————————————————————————————————————————————————————————————————————</a:t>
            </a:r>
            <a:endParaRPr lang="zh-CN" altLang="zh-CN">
              <a:sym typeface="+mn-ea"/>
            </a:endParaRPr>
          </a:p>
          <a:p>
            <a:pPr marL="0" indent="0">
              <a:buNone/>
            </a:pPr>
            <a:r>
              <a:rPr lang="en-US" altLang="zh-CN" sz="2400">
                <a:sym typeface="+mn-ea"/>
              </a:rPr>
              <a:t>           </a:t>
            </a:r>
            <a:r>
              <a:rPr lang="zh-CN" altLang="zh-CN" sz="2400">
                <a:sym typeface="+mn-ea"/>
              </a:rPr>
              <a:t>分类情况</a:t>
            </a:r>
            <a:r>
              <a:rPr lang="zh-CN" altLang="zh-CN">
                <a:sym typeface="+mn-ea"/>
              </a:rPr>
              <a:t> </a:t>
            </a:r>
            <a:r>
              <a:rPr lang="en-US" altLang="zh-CN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   </a:t>
            </a:r>
            <a:r>
              <a:rPr lang="en-US" altLang="zh-CN" sz="2400" dirty="0" smtClean="0">
                <a:latin typeface="+mn-ea"/>
                <a:cs typeface="+mn-ea"/>
                <a:sym typeface="+mn-ea"/>
              </a:rPr>
              <a:t> </a:t>
            </a:r>
            <a:r>
              <a:rPr lang="zh-CN" altLang="zh-CN" sz="2400">
                <a:latin typeface="+mn-ea"/>
                <a:cs typeface="+mn-ea"/>
                <a:sym typeface="+mn-ea"/>
              </a:rPr>
              <a:t>处理原则</a:t>
            </a:r>
            <a:endParaRPr lang="zh-CN" altLang="en-US" sz="2400" b="1" dirty="0" smtClean="0">
              <a:latin typeface="+mn-ea"/>
              <a:cs typeface="+mn-ea"/>
            </a:endParaRPr>
          </a:p>
          <a:p>
            <a:pPr marL="0" indent="0" algn="l">
              <a:buClrTx/>
              <a:buSzTx/>
              <a:buFontTx/>
              <a:buNone/>
            </a:pPr>
            <a:r>
              <a:rPr lang="en-US" altLang="zh-CN" sz="2000" dirty="0" smtClean="0">
                <a:latin typeface="微软雅黑" panose="020B0503020204020204" charset="-122"/>
                <a:ea typeface="微软雅黑" panose="020B0503020204020204" charset="-122"/>
                <a:sym typeface="黑体" panose="02010609060101010101" charset="-122"/>
              </a:rPr>
              <a:t>       </a:t>
            </a:r>
            <a:r>
              <a:rPr lang="zh-CN" altLang="en-US" sz="1600" dirty="0" smtClean="0">
                <a:latin typeface="微软雅黑" panose="020B0503020204020204" charset="-122"/>
                <a:ea typeface="微软雅黑" panose="020B0503020204020204" charset="-122"/>
                <a:sym typeface="黑体" panose="02010609060101010101" charset="-122"/>
              </a:rPr>
              <a:t>血糖控制满意无药物不良反应</a:t>
            </a:r>
            <a:r>
              <a:rPr lang="en-US" altLang="zh-CN" sz="1600" dirty="0" smtClean="0">
                <a:latin typeface="微软雅黑" panose="020B0503020204020204" charset="-122"/>
                <a:ea typeface="微软雅黑" panose="020B0503020204020204" charset="-122"/>
                <a:sym typeface="黑体" panose="02010609060101010101" charset="-122"/>
              </a:rPr>
              <a:t>                           </a:t>
            </a:r>
            <a:r>
              <a:rPr lang="zh-CN" altLang="en-US" sz="1600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预约下一次随访时间</a:t>
            </a:r>
            <a:endParaRPr lang="zh-CN" altLang="en-US" sz="1600" b="1" dirty="0" smtClean="0">
              <a:latin typeface="微软雅黑" panose="020B0503020204020204" charset="-122"/>
              <a:ea typeface="微软雅黑" panose="020B0503020204020204" charset="-122"/>
            </a:endParaRPr>
          </a:p>
          <a:p>
            <a:pPr marL="0" indent="0" algn="l">
              <a:buClrTx/>
              <a:buSzTx/>
              <a:buFontTx/>
              <a:buNone/>
            </a:pPr>
            <a:r>
              <a:rPr lang="en-US" altLang="zh-CN" sz="1600" dirty="0" smtClean="0">
                <a:latin typeface="微软雅黑" panose="020B0503020204020204" charset="-122"/>
                <a:ea typeface="微软雅黑" panose="020B0503020204020204" charset="-122"/>
                <a:sym typeface="黑体" panose="02010609060101010101" charset="-122"/>
              </a:rPr>
              <a:t>       </a:t>
            </a:r>
            <a:r>
              <a:rPr lang="zh-CN" altLang="en-US" sz="1600" dirty="0" smtClean="0">
                <a:latin typeface="微软雅黑" panose="020B0503020204020204" charset="-122"/>
                <a:ea typeface="微软雅黑" panose="020B0503020204020204" charset="-122"/>
                <a:sym typeface="黑体" panose="02010609060101010101" charset="-122"/>
              </a:rPr>
              <a:t>无新发并发症或原有并发症无加重的患者</a:t>
            </a:r>
            <a:r>
              <a:rPr lang="en-US" altLang="zh-CN" sz="1600" dirty="0" smtClean="0">
                <a:latin typeface="微软雅黑" panose="020B0503020204020204" charset="-122"/>
                <a:ea typeface="微软雅黑" panose="020B0503020204020204" charset="-122"/>
                <a:sym typeface="黑体" panose="02010609060101010101" charset="-122"/>
              </a:rPr>
              <a:t>   </a:t>
            </a:r>
            <a:endParaRPr lang="en-US" altLang="zh-CN" sz="1600" dirty="0" smtClean="0">
              <a:latin typeface="微软雅黑" panose="020B0503020204020204" charset="-122"/>
              <a:ea typeface="微软雅黑" panose="020B0503020204020204" charset="-122"/>
              <a:sym typeface="黑体" panose="02010609060101010101" charset="-122"/>
            </a:endParaRPr>
          </a:p>
          <a:p>
            <a:pPr marL="0" indent="0" algn="l">
              <a:buClrTx/>
              <a:buSzTx/>
              <a:buFontTx/>
              <a:buNone/>
            </a:pPr>
            <a:endParaRPr lang="en-US" altLang="zh-CN" sz="1600" dirty="0" smtClean="0">
              <a:latin typeface="微软雅黑" panose="020B0503020204020204" charset="-122"/>
              <a:ea typeface="微软雅黑" panose="020B0503020204020204" charset="-122"/>
              <a:sym typeface="黑体" panose="02010609060101010101" charset="-122"/>
            </a:endParaRPr>
          </a:p>
          <a:p>
            <a:pPr marL="0" indent="0" algn="l">
              <a:buClrTx/>
              <a:buSzTx/>
              <a:buFontTx/>
              <a:buNone/>
            </a:pPr>
            <a:r>
              <a:rPr lang="en-US" altLang="zh-CN" sz="1600" dirty="0" smtClean="0">
                <a:latin typeface="微软雅黑" panose="020B0503020204020204" charset="-122"/>
                <a:ea typeface="微软雅黑" panose="020B0503020204020204" charset="-122"/>
                <a:sym typeface="黑体" panose="02010609060101010101" charset="-122"/>
              </a:rPr>
              <a:t>       </a:t>
            </a:r>
            <a:r>
              <a:rPr lang="zh-CN" altLang="en-US" sz="1600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第一次出现血糖控制不满意；</a:t>
            </a:r>
            <a:r>
              <a:rPr lang="en-US" altLang="zh-CN" sz="1600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           </a:t>
            </a:r>
            <a:r>
              <a:rPr lang="zh-CN" altLang="en-US" sz="16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结合其服药依从性，</a:t>
            </a:r>
            <a:endParaRPr lang="zh-CN" altLang="en-US" sz="1600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0" indent="0" algn="l">
              <a:buClrTx/>
              <a:buSzTx/>
              <a:buFontTx/>
              <a:buNone/>
            </a:pPr>
            <a:r>
              <a:rPr lang="zh-CN" altLang="en-US" sz="16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en-US" altLang="zh-CN" sz="16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</a:t>
            </a:r>
            <a:r>
              <a:rPr lang="zh-CN" altLang="en-US" sz="1600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出现药物不良反应的患者</a:t>
            </a:r>
            <a:r>
              <a:rPr lang="en-US" altLang="zh-CN" sz="1600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                  </a:t>
            </a:r>
            <a:r>
              <a:rPr lang="zh-CN" altLang="en-US" sz="16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必要时增加现用药物剂量；</a:t>
            </a:r>
            <a:endParaRPr lang="zh-CN" altLang="en-US" sz="1600" b="1" dirty="0" smtClean="0">
              <a:latin typeface="微软雅黑" panose="020B0503020204020204" charset="-122"/>
              <a:ea typeface="微软雅黑" panose="020B0503020204020204" charset="-122"/>
            </a:endParaRPr>
          </a:p>
          <a:p>
            <a:pPr marL="0" indent="0" algn="l">
              <a:buClrTx/>
              <a:buSzTx/>
              <a:buFontTx/>
              <a:buNone/>
            </a:pPr>
            <a:r>
              <a:rPr lang="en-US" altLang="zh-CN" sz="16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                                                             </a:t>
            </a:r>
            <a:r>
              <a:rPr lang="zh-CN" altLang="en-US" sz="16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更换或增加不同类的降糖药物；</a:t>
            </a:r>
            <a:endParaRPr lang="zh-CN" altLang="en-US" sz="1600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0" indent="0" algn="l">
              <a:buClrTx/>
              <a:buSzTx/>
              <a:buFontTx/>
              <a:buNone/>
            </a:pPr>
            <a:r>
              <a:rPr lang="en-US" altLang="zh-CN" sz="16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                                                             2</a:t>
            </a:r>
            <a:r>
              <a:rPr lang="zh-CN" altLang="en-US" sz="16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周内追加随访</a:t>
            </a:r>
            <a:endParaRPr lang="zh-CN" altLang="en-US" sz="1600" dirty="0" smtClean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marL="0" indent="0" algn="l">
              <a:buClrTx/>
              <a:buSzTx/>
              <a:buFontTx/>
              <a:buNone/>
            </a:pPr>
            <a:endParaRPr lang="zh-CN" altLang="en-US" sz="1600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0" indent="0" algn="l">
              <a:buClrTx/>
              <a:buSzTx/>
              <a:buFontTx/>
              <a:buNone/>
            </a:pPr>
            <a:r>
              <a:rPr lang="zh-CN" altLang="en-US" sz="16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en-US" altLang="zh-CN" sz="16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</a:t>
            </a:r>
            <a:r>
              <a:rPr lang="zh-CN" altLang="en-US" sz="1600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连续两次出现血糖控制不满意；</a:t>
            </a:r>
            <a:endParaRPr lang="zh-CN" altLang="en-US" sz="1600" dirty="0" smtClean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marL="0" indent="0" algn="l">
              <a:buClrTx/>
              <a:buSzTx/>
              <a:buFontTx/>
              <a:buNone/>
            </a:pPr>
            <a:r>
              <a:rPr lang="zh-CN" altLang="en-US" sz="1600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en-US" altLang="zh-CN" sz="1600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</a:t>
            </a:r>
            <a:r>
              <a:rPr lang="zh-CN" altLang="en-US" sz="1600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药物不良反应难以控制；</a:t>
            </a:r>
            <a:r>
              <a:rPr lang="en-US" altLang="zh-CN" sz="1600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                </a:t>
            </a:r>
            <a:r>
              <a:rPr lang="zh-CN" altLang="en-US" sz="16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转诊到上级医院；</a:t>
            </a:r>
            <a:endParaRPr lang="zh-CN" altLang="en-US" sz="1600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0" indent="0" algn="l">
              <a:buClrTx/>
              <a:buSzTx/>
              <a:buFontTx/>
              <a:buNone/>
            </a:pPr>
            <a:r>
              <a:rPr lang="en-US" altLang="zh-CN" sz="1600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</a:t>
            </a:r>
            <a:r>
              <a:rPr lang="zh-CN" altLang="en-US" sz="1600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出现新的并发症；</a:t>
            </a:r>
            <a:r>
              <a:rPr lang="en-US" altLang="zh-CN" sz="1600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                          </a:t>
            </a:r>
            <a:r>
              <a:rPr lang="en-US" altLang="zh-CN" sz="16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</a:t>
            </a:r>
            <a:r>
              <a:rPr lang="zh-CN" altLang="en-US" sz="16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周内主动追加随访</a:t>
            </a:r>
            <a:endParaRPr lang="zh-CN" altLang="en-US" sz="1600" b="1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0" indent="0" algn="l">
              <a:buClrTx/>
              <a:buSzTx/>
              <a:buFontTx/>
              <a:buNone/>
            </a:pPr>
            <a:r>
              <a:rPr lang="en-US" altLang="zh-CN" sz="1600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</a:t>
            </a:r>
            <a:r>
              <a:rPr lang="zh-CN" altLang="en-US" sz="1600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原有并发症加重的患者</a:t>
            </a:r>
            <a:endParaRPr lang="zh-CN" altLang="en-US" sz="1600" b="1" dirty="0" smtClean="0">
              <a:latin typeface="微软雅黑" panose="020B0503020204020204" charset="-122"/>
              <a:ea typeface="微软雅黑" panose="020B0503020204020204" charset="-122"/>
            </a:endParaRPr>
          </a:p>
          <a:p>
            <a:pPr marL="0" indent="0" algn="l">
              <a:buClrTx/>
              <a:buSzTx/>
              <a:buFontTx/>
              <a:buNone/>
            </a:pPr>
            <a:r>
              <a:rPr lang="en-US" altLang="zh-CN" sz="16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                                                 </a:t>
            </a:r>
            <a:r>
              <a:rPr lang="zh-CN" altLang="en-US" sz="1600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en-US" altLang="zh-CN" sz="1600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</a:t>
            </a:r>
            <a:r>
              <a:rPr lang="en-US" altLang="zh-CN" sz="1600" dirty="0" smtClean="0">
                <a:latin typeface="微软雅黑" panose="020B0503020204020204" charset="-122"/>
                <a:ea typeface="微软雅黑" panose="020B0503020204020204" charset="-122"/>
                <a:sym typeface="黑体" panose="02010609060101010101" charset="-122"/>
              </a:rPr>
              <a:t>             </a:t>
            </a:r>
            <a:endParaRPr lang="zh-CN" altLang="en-US" sz="1600" dirty="0" smtClean="0">
              <a:latin typeface="微软雅黑" panose="020B0503020204020204" charset="-122"/>
              <a:ea typeface="微软雅黑" panose="020B0503020204020204" charset="-122"/>
              <a:sym typeface="黑体" panose="02010609060101010101" charset="-122"/>
            </a:endParaRPr>
          </a:p>
          <a:p>
            <a:pPr marL="0" indent="0">
              <a:buNone/>
            </a:pPr>
            <a:endParaRPr lang="zh-CN" altLang="en-US" b="1" dirty="0" smtClean="0">
              <a:latin typeface="微软雅黑" panose="020B0503020204020204" charset="-122"/>
              <a:ea typeface="微软雅黑" panose="020B0503020204020204" charset="-122"/>
            </a:endParaRPr>
          </a:p>
          <a:p>
            <a:pPr marL="0" indent="0">
              <a:buNone/>
            </a:pPr>
            <a:endParaRPr lang="zh-CN" altLang="en-US"/>
          </a:p>
        </p:txBody>
      </p:sp>
      <p:cxnSp>
        <p:nvCxnSpPr>
          <p:cNvPr id="4" name="直接连接符 3"/>
          <p:cNvCxnSpPr/>
          <p:nvPr/>
        </p:nvCxnSpPr>
        <p:spPr>
          <a:xfrm>
            <a:off x="24765" y="2772410"/>
            <a:ext cx="9084310" cy="889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/>
        </p:nvCxnSpPr>
        <p:spPr>
          <a:xfrm>
            <a:off x="10795" y="4186555"/>
            <a:ext cx="9098280" cy="349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-3175" y="5803265"/>
            <a:ext cx="9147810" cy="25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4382770" y="1271905"/>
            <a:ext cx="45085" cy="4533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9525"/>
            <a:ext cx="9144000" cy="6881495"/>
          </a:xfrm>
          <a:blipFill rotWithShape="1">
            <a:blip r:embed="rId1"/>
            <a:stretch>
              <a:fillRect/>
            </a:stretch>
          </a:blipFill>
        </p:spPr>
        <p:txBody>
          <a:bodyPr/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r>
              <a:rPr lang="zh-CN" altLang="en-US"/>
              <a:t> </a:t>
            </a:r>
            <a:r>
              <a:rPr lang="en-US" altLang="zh-CN"/>
              <a:t>                        </a:t>
            </a:r>
            <a:r>
              <a:rPr lang="zh-CN" altLang="en-US" sz="5400">
                <a:latin typeface="+mn-ea"/>
                <a:cs typeface="+mn-ea"/>
              </a:rPr>
              <a:t>感谢聆听！</a:t>
            </a:r>
            <a:endParaRPr lang="zh-CN" altLang="en-US" sz="5400">
              <a:latin typeface="+mn-ea"/>
              <a:cs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-635" y="8890"/>
            <a:ext cx="9144635" cy="6844030"/>
          </a:xfrm>
          <a:blipFill rotWithShape="1">
            <a:blip r:embed="rId1"/>
            <a:stretch>
              <a:fillRect/>
            </a:stretch>
          </a:blipFill>
        </p:spPr>
        <p:txBody>
          <a:bodyPr/>
          <a:p>
            <a:pPr marL="0" indent="0">
              <a:buNone/>
            </a:pPr>
            <a:endParaRPr lang="zh-CN" altLang="en-US" sz="2800">
              <a:sym typeface="+mn-ea"/>
            </a:endParaRPr>
          </a:p>
          <a:p>
            <a:pPr marL="0" indent="0">
              <a:buNone/>
            </a:pPr>
            <a:endParaRPr lang="zh-CN" altLang="en-US" sz="2800">
              <a:sym typeface="+mn-ea"/>
            </a:endParaRPr>
          </a:p>
          <a:p>
            <a:pPr marL="0" indent="0">
              <a:buNone/>
            </a:pPr>
            <a:r>
              <a:rPr lang="zh-CN" altLang="en-US" sz="2800">
                <a:sym typeface="+mn-ea"/>
              </a:rPr>
              <a:t>目录</a:t>
            </a:r>
            <a:endParaRPr lang="en-US" altLang="zh-CN" sz="2800">
              <a:latin typeface="+mj-ea"/>
              <a:ea typeface="+mj-ea"/>
              <a:cs typeface="+mj-ea"/>
            </a:endParaRPr>
          </a:p>
          <a:p>
            <a:r>
              <a:rPr lang="en-US" altLang="zh-CN" sz="2800">
                <a:latin typeface="+mj-ea"/>
                <a:ea typeface="+mj-ea"/>
                <a:cs typeface="+mj-ea"/>
              </a:rPr>
              <a:t>1.</a:t>
            </a:r>
            <a:r>
              <a:rPr lang="zh-CN" altLang="en-US" sz="2800">
                <a:latin typeface="+mj-ea"/>
                <a:ea typeface="+mj-ea"/>
                <a:cs typeface="+mj-ea"/>
              </a:rPr>
              <a:t>糖尿病基础知识认知（分型、诊断标准）</a:t>
            </a:r>
            <a:endParaRPr lang="zh-CN" altLang="en-US" sz="2800">
              <a:latin typeface="+mj-ea"/>
              <a:ea typeface="+mj-ea"/>
              <a:cs typeface="+mj-ea"/>
            </a:endParaRPr>
          </a:p>
          <a:p>
            <a:r>
              <a:rPr lang="en-US" altLang="zh-CN" sz="2800">
                <a:latin typeface="+mj-ea"/>
                <a:ea typeface="+mj-ea"/>
                <a:cs typeface="+mj-ea"/>
              </a:rPr>
              <a:t>2.</a:t>
            </a:r>
            <a:r>
              <a:rPr lang="zh-CN" altLang="en-US"/>
              <a:t>糖尿病的诊断标准</a:t>
            </a:r>
            <a:endParaRPr lang="zh-CN" altLang="en-US"/>
          </a:p>
          <a:p>
            <a:r>
              <a:rPr lang="en-US" altLang="zh-CN" sz="2800">
                <a:latin typeface="+mj-ea"/>
                <a:ea typeface="+mj-ea"/>
                <a:cs typeface="+mj-ea"/>
              </a:rPr>
              <a:t>3.</a:t>
            </a:r>
            <a:r>
              <a:rPr lang="zh-CN" altLang="en-US"/>
              <a:t>糖尿病的控制目标</a:t>
            </a:r>
            <a:r>
              <a:rPr lang="en-US" altLang="en-US"/>
              <a:t> </a:t>
            </a:r>
            <a:endParaRPr lang="en-US" altLang="en-US"/>
          </a:p>
          <a:p>
            <a:r>
              <a:rPr lang="en-US" altLang="zh-CN" sz="2800">
                <a:latin typeface="+mj-ea"/>
                <a:ea typeface="+mj-ea"/>
                <a:cs typeface="+mj-ea"/>
              </a:rPr>
              <a:t>4.</a:t>
            </a:r>
            <a:r>
              <a:rPr lang="zh-CN" altLang="en-US"/>
              <a:t> 生活方式干预及目标</a:t>
            </a:r>
            <a:endParaRPr lang="zh-CN" altLang="en-US"/>
          </a:p>
          <a:p>
            <a:r>
              <a:rPr lang="en-US" altLang="zh-CN" sz="2800">
                <a:latin typeface="+mj-ea"/>
                <a:ea typeface="+mj-ea"/>
                <a:cs typeface="+mj-ea"/>
              </a:rPr>
              <a:t>5.</a:t>
            </a:r>
            <a:r>
              <a:rPr lang="zh-CN" altLang="en-US"/>
              <a:t>糖尿病的常见药物</a:t>
            </a:r>
            <a:endParaRPr lang="zh-CN" altLang="en-US"/>
          </a:p>
          <a:p>
            <a:r>
              <a:rPr lang="en-US" altLang="zh-CN" sz="2800">
                <a:latin typeface="+mj-ea"/>
                <a:ea typeface="+mj-ea"/>
                <a:cs typeface="+mj-ea"/>
              </a:rPr>
              <a:t>6.</a:t>
            </a:r>
            <a:r>
              <a:rPr lang="zh-CN" altLang="en-US"/>
              <a:t>综合干预管理</a:t>
            </a:r>
            <a:endParaRPr lang="zh-CN" altLang="en-US"/>
          </a:p>
          <a:p>
            <a:r>
              <a:rPr lang="en-US" altLang="zh-CN" sz="2800">
                <a:latin typeface="+mj-ea"/>
                <a:ea typeface="+mj-ea"/>
                <a:cs typeface="+mj-ea"/>
              </a:rPr>
              <a:t>7.</a:t>
            </a:r>
            <a:r>
              <a:rPr lang="zh-CN" altLang="zh-CN" sz="2800">
                <a:latin typeface="+mj-ea"/>
                <a:ea typeface="+mj-ea"/>
                <a:cs typeface="+mj-ea"/>
              </a:rPr>
              <a:t>血糖的异常个性化指导</a:t>
            </a:r>
            <a:endParaRPr lang="zh-CN" altLang="zh-CN" sz="2800">
              <a:latin typeface="+mj-ea"/>
              <a:ea typeface="+mj-ea"/>
              <a:cs typeface="+mj-ea"/>
            </a:endParaRPr>
          </a:p>
          <a:p>
            <a:r>
              <a:rPr lang="en-US" altLang="zh-CN" sz="2800">
                <a:latin typeface="+mj-ea"/>
                <a:ea typeface="+mj-ea"/>
                <a:cs typeface="+mj-ea"/>
              </a:rPr>
              <a:t>8.</a:t>
            </a:r>
            <a:r>
              <a:rPr lang="zh-CN" altLang="en-US" sz="2800">
                <a:latin typeface="+mj-ea"/>
                <a:ea typeface="+mj-ea"/>
                <a:cs typeface="+mj-ea"/>
              </a:rPr>
              <a:t>分类干预</a:t>
            </a:r>
            <a:endParaRPr lang="zh-CN" altLang="en-US"/>
          </a:p>
          <a:p>
            <a:pPr marL="0" indent="0">
              <a:buNone/>
            </a:pPr>
            <a:br>
              <a:rPr lang="en-US" altLang="zh-CN"/>
            </a:br>
            <a:endParaRPr lang="en-US" altLang="zh-CN"/>
          </a:p>
          <a:p>
            <a:endParaRPr lang="en-US" altLang="zh-C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12115" y="311785"/>
            <a:ext cx="8274685" cy="6246495"/>
          </a:xfrm>
        </p:spPr>
        <p:txBody>
          <a:bodyPr/>
          <a:p>
            <a:pPr marL="0" indent="0">
              <a:buNone/>
            </a:pPr>
            <a:r>
              <a:rPr lang="en-US" altLang="zh-CN" b="1"/>
              <a:t>                       </a:t>
            </a:r>
            <a:endParaRPr lang="en-US" altLang="zh-CN" b="1"/>
          </a:p>
          <a:p>
            <a:pPr marL="0" indent="0">
              <a:buNone/>
            </a:pPr>
            <a:r>
              <a:rPr lang="en-US" altLang="zh-CN" b="1"/>
              <a:t>                         </a:t>
            </a:r>
            <a:r>
              <a:rPr lang="zh-CN" altLang="en-US" b="1"/>
              <a:t>糖尿病基础知识</a:t>
            </a:r>
            <a:endParaRPr lang="zh-CN" altLang="en-US" b="1"/>
          </a:p>
          <a:p>
            <a:pPr marL="0" indent="0">
              <a:buNone/>
            </a:pPr>
            <a:endParaRPr lang="zh-CN" altLang="en-US" b="1"/>
          </a:p>
          <a:p>
            <a:r>
              <a:rPr lang="zh-CN" altLang="en-US" sz="2400" b="1">
                <a:latin typeface="+mn-ea"/>
                <a:cs typeface="+mn-ea"/>
              </a:rPr>
              <a:t>糖尿病</a:t>
            </a:r>
            <a:r>
              <a:rPr lang="zh-CN" altLang="en-US" sz="2400">
                <a:latin typeface="+mn-ea"/>
                <a:cs typeface="+mn-ea"/>
              </a:rPr>
              <a:t>：是一组因胰岛素分泌不足或作用缺陷，导致血糖升高的代谢性疾病，主要分为</a:t>
            </a:r>
            <a:r>
              <a:rPr lang="en-US" altLang="zh-CN" sz="2400">
                <a:latin typeface="+mn-ea"/>
                <a:cs typeface="+mn-ea"/>
              </a:rPr>
              <a:t>1</a:t>
            </a:r>
            <a:r>
              <a:rPr lang="zh-CN" altLang="en-US" sz="2400">
                <a:latin typeface="+mn-ea"/>
                <a:cs typeface="+mn-ea"/>
              </a:rPr>
              <a:t>型、</a:t>
            </a:r>
            <a:r>
              <a:rPr lang="en-US" altLang="zh-CN" sz="2400">
                <a:latin typeface="+mn-ea"/>
                <a:cs typeface="+mn-ea"/>
              </a:rPr>
              <a:t>2</a:t>
            </a:r>
            <a:r>
              <a:rPr lang="zh-CN" altLang="en-US" sz="2400">
                <a:latin typeface="+mn-ea"/>
                <a:cs typeface="+mn-ea"/>
              </a:rPr>
              <a:t>型、妊娠糖尿病等类型</a:t>
            </a:r>
            <a:r>
              <a:rPr lang="zh-CN" altLang="en-US"/>
              <a:t>。</a:t>
            </a:r>
            <a:endParaRPr lang="zh-CN" altLang="en-US"/>
          </a:p>
          <a:p>
            <a:endParaRPr lang="zh-CN" altLang="en-US"/>
          </a:p>
          <a:p>
            <a:r>
              <a:rPr lang="zh-CN" altLang="en-US" sz="2400" b="1">
                <a:latin typeface="+mn-ea"/>
                <a:cs typeface="+mn-ea"/>
              </a:rPr>
              <a:t>常见症状</a:t>
            </a:r>
            <a:endParaRPr lang="en-US" altLang="en-US" sz="2400" b="1">
              <a:latin typeface="+mn-ea"/>
              <a:cs typeface="+mn-ea"/>
            </a:endParaRPr>
          </a:p>
          <a:p>
            <a:r>
              <a:rPr lang="en-US" altLang="zh-CN" sz="2400">
                <a:latin typeface="+mn-ea"/>
                <a:cs typeface="+mn-ea"/>
              </a:rPr>
              <a:t>-</a:t>
            </a:r>
            <a:r>
              <a:rPr lang="en-US" altLang="en-US" sz="2400">
                <a:latin typeface="+mn-ea"/>
                <a:cs typeface="+mn-ea"/>
              </a:rPr>
              <a:t> </a:t>
            </a:r>
            <a:r>
              <a:rPr lang="zh-CN" altLang="en-US" sz="2400" b="1">
                <a:latin typeface="+mn-ea"/>
                <a:cs typeface="+mn-ea"/>
              </a:rPr>
              <a:t>典型表现</a:t>
            </a:r>
            <a:r>
              <a:rPr lang="zh-CN" altLang="en-US" sz="2400">
                <a:latin typeface="+mn-ea"/>
                <a:cs typeface="+mn-ea"/>
              </a:rPr>
              <a:t>：多饮、多食、多尿、体重减轻（</a:t>
            </a:r>
            <a:r>
              <a:rPr lang="en-US" altLang="zh-CN" sz="2400">
                <a:latin typeface="+mn-ea"/>
                <a:cs typeface="+mn-ea"/>
              </a:rPr>
              <a:t>“</a:t>
            </a:r>
            <a:r>
              <a:rPr lang="zh-CN" altLang="en-US" sz="2400">
                <a:latin typeface="+mn-ea"/>
                <a:cs typeface="+mn-ea"/>
              </a:rPr>
              <a:t>三多一少</a:t>
            </a:r>
            <a:r>
              <a:rPr lang="en-US" altLang="zh-CN" sz="2400">
                <a:latin typeface="+mn-ea"/>
                <a:cs typeface="+mn-ea"/>
              </a:rPr>
              <a:t>”</a:t>
            </a:r>
            <a:r>
              <a:rPr lang="zh-CN" altLang="en-US" sz="2400">
                <a:latin typeface="+mn-ea"/>
                <a:cs typeface="+mn-ea"/>
              </a:rPr>
              <a:t>）。</a:t>
            </a:r>
            <a:endParaRPr lang="zh-CN" altLang="en-US" sz="2400">
              <a:latin typeface="+mn-ea"/>
              <a:cs typeface="+mn-ea"/>
            </a:endParaRPr>
          </a:p>
          <a:p>
            <a:r>
              <a:rPr lang="en-US" altLang="zh-CN" sz="2400">
                <a:latin typeface="+mn-ea"/>
                <a:cs typeface="+mn-ea"/>
              </a:rPr>
              <a:t>-</a:t>
            </a:r>
            <a:r>
              <a:rPr lang="en-US" altLang="en-US" sz="2400">
                <a:latin typeface="+mn-ea"/>
                <a:cs typeface="+mn-ea"/>
              </a:rPr>
              <a:t> </a:t>
            </a:r>
            <a:r>
              <a:rPr lang="zh-CN" altLang="en-US" sz="2400" b="1">
                <a:latin typeface="+mn-ea"/>
                <a:cs typeface="+mn-ea"/>
              </a:rPr>
              <a:t>非典型表现</a:t>
            </a:r>
            <a:r>
              <a:rPr lang="zh-CN" altLang="en-US" sz="2400">
                <a:latin typeface="+mn-ea"/>
                <a:cs typeface="+mn-ea"/>
              </a:rPr>
              <a:t>：乏力、视力模糊、皮肤瘙痒、伤口不易愈合。</a:t>
            </a:r>
            <a:br>
              <a:rPr lang="en-US" altLang="zh-CN"/>
            </a:br>
            <a:r>
              <a:rPr lang="en-US" altLang="en-US"/>
              <a:t> </a:t>
            </a:r>
            <a:br>
              <a:rPr lang="en-US" altLang="zh-CN"/>
            </a:br>
            <a:endParaRPr lang="en-US" altLang="zh-CN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35" y="635"/>
            <a:ext cx="9098280" cy="6848475"/>
          </a:xfrm>
          <a:blipFill rotWithShape="1">
            <a:blip r:embed="rId1"/>
            <a:stretch>
              <a:fillRect/>
            </a:stretch>
          </a:blipFill>
        </p:spPr>
        <p:txBody>
          <a:bodyPr/>
          <a:p>
            <a:pPr marL="0" indent="0">
              <a:buNone/>
            </a:pPr>
            <a:endParaRPr lang="zh-CN" altLang="zh-CN"/>
          </a:p>
          <a:p>
            <a:pPr marL="0" indent="0">
              <a:buNone/>
            </a:pPr>
            <a:r>
              <a:rPr lang="zh-CN" altLang="zh-CN"/>
              <a:t> </a:t>
            </a:r>
            <a:r>
              <a:rPr lang="en-US" altLang="zh-CN"/>
              <a:t>                      </a:t>
            </a:r>
            <a:r>
              <a:rPr lang="zh-CN" altLang="zh-CN"/>
              <a:t>糖尿病诊断标准</a:t>
            </a:r>
            <a:endParaRPr lang="zh-CN" altLang="zh-CN"/>
          </a:p>
          <a:p>
            <a:pPr marL="0" indent="0">
              <a:buNone/>
            </a:pPr>
            <a:endParaRPr lang="zh-CN" altLang="zh-CN"/>
          </a:p>
          <a:p>
            <a:pPr marL="0" indent="0">
              <a:buNone/>
            </a:pPr>
            <a:r>
              <a:rPr lang="en-US" altLang="zh-CN" sz="800"/>
              <a:t>_____________________________________________________________________________________________________________________________________________</a:t>
            </a:r>
            <a:endParaRPr lang="en-US" altLang="zh-CN" sz="800"/>
          </a:p>
          <a:p>
            <a:pPr marL="0" indent="0">
              <a:buNone/>
            </a:pPr>
            <a:r>
              <a:rPr lang="zh-CN" altLang="zh-CN" sz="1800"/>
              <a:t>诊断标准</a:t>
            </a:r>
            <a:r>
              <a:rPr lang="en-US" altLang="zh-CN" sz="1800"/>
              <a:t>                                                                </a:t>
            </a:r>
            <a:r>
              <a:rPr lang="zh-CN" altLang="en-US" sz="1800"/>
              <a:t>静脉血浆葡萄糖</a:t>
            </a:r>
            <a:endParaRPr lang="zh-CN" altLang="en-US" sz="1800"/>
          </a:p>
          <a:p>
            <a:pPr marL="0" indent="0">
              <a:buNone/>
            </a:pPr>
            <a:r>
              <a:rPr lang="en-US" altLang="zh-CN" sz="1800"/>
              <a:t>                                                                                </a:t>
            </a:r>
            <a:r>
              <a:rPr lang="zh-CN" altLang="en-US" sz="1800"/>
              <a:t>或</a:t>
            </a:r>
            <a:r>
              <a:rPr lang="en-US" altLang="zh-CN" sz="1800"/>
              <a:t>HbA1c</a:t>
            </a:r>
            <a:r>
              <a:rPr lang="zh-CN" altLang="zh-CN" sz="1800"/>
              <a:t>水平</a:t>
            </a:r>
            <a:endParaRPr lang="zh-CN" altLang="zh-CN" sz="1800"/>
          </a:p>
          <a:p>
            <a:pPr marL="0" indent="0">
              <a:buNone/>
            </a:pPr>
            <a:r>
              <a:rPr lang="en-US" altLang="zh-CN" sz="800"/>
              <a:t>———————————————————————————————————————————————————————————————————————————————</a:t>
            </a:r>
            <a:endParaRPr lang="en-US" altLang="zh-CN" sz="800"/>
          </a:p>
          <a:p>
            <a:pPr marL="0" indent="0">
              <a:buNone/>
            </a:pPr>
            <a:r>
              <a:rPr lang="zh-CN" altLang="zh-CN" sz="1800"/>
              <a:t>典型糖尿病症状</a:t>
            </a:r>
            <a:endParaRPr lang="zh-CN" altLang="zh-CN" sz="1800"/>
          </a:p>
          <a:p>
            <a:pPr marL="0" indent="0">
              <a:buNone/>
            </a:pPr>
            <a:r>
              <a:rPr lang="en-US" altLang="zh-CN" sz="1800"/>
              <a:t>   </a:t>
            </a:r>
            <a:r>
              <a:rPr lang="zh-CN" altLang="en-US" sz="1800"/>
              <a:t>加上随机血糖</a:t>
            </a:r>
            <a:r>
              <a:rPr lang="en-US" altLang="zh-CN" sz="1800"/>
              <a:t>                                                         ≥11.1mmol/L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   </a:t>
            </a:r>
            <a:r>
              <a:rPr lang="zh-CN" altLang="en-US" sz="1800"/>
              <a:t>或加上空腹血糖</a:t>
            </a:r>
            <a:r>
              <a:rPr lang="en-US" altLang="zh-CN" sz="1800"/>
              <a:t>                                                     </a:t>
            </a:r>
            <a:r>
              <a:rPr lang="en-US" altLang="zh-CN" sz="1800">
                <a:sym typeface="+mn-ea"/>
              </a:rPr>
              <a:t>≥7.0mmol/L</a:t>
            </a:r>
            <a:endParaRPr lang="en-US" altLang="zh-CN" sz="1800">
              <a:sym typeface="+mn-ea"/>
            </a:endParaRPr>
          </a:p>
          <a:p>
            <a:pPr marL="0" indent="0">
              <a:buNone/>
            </a:pPr>
            <a:r>
              <a:rPr lang="en-US" altLang="zh-CN" sz="1800"/>
              <a:t>   </a:t>
            </a:r>
            <a:r>
              <a:rPr lang="zh-CN" altLang="en-US" sz="1800">
                <a:sym typeface="+mn-ea"/>
              </a:rPr>
              <a:t>或加上</a:t>
            </a:r>
            <a:r>
              <a:rPr lang="en-US" altLang="zh-CN" sz="1800">
                <a:sym typeface="+mn-ea"/>
              </a:rPr>
              <a:t>OGTT2h</a:t>
            </a:r>
            <a:r>
              <a:rPr lang="zh-CN" altLang="zh-CN" sz="1800">
                <a:sym typeface="+mn-ea"/>
              </a:rPr>
              <a:t>血糖</a:t>
            </a:r>
            <a:r>
              <a:rPr lang="en-US" altLang="zh-CN" sz="1800">
                <a:sym typeface="+mn-ea"/>
              </a:rPr>
              <a:t>                                               ≥11.1mmol/L</a:t>
            </a:r>
            <a:endParaRPr lang="en-US" altLang="zh-CN" sz="1800">
              <a:sym typeface="+mn-ea"/>
            </a:endParaRPr>
          </a:p>
          <a:p>
            <a:pPr marL="0" indent="0">
              <a:buNone/>
            </a:pPr>
            <a:r>
              <a:rPr lang="en-US" altLang="zh-CN" sz="1800">
                <a:sym typeface="+mn-ea"/>
              </a:rPr>
              <a:t>   </a:t>
            </a:r>
            <a:r>
              <a:rPr lang="zh-CN" altLang="en-US" sz="1800">
                <a:sym typeface="+mn-ea"/>
              </a:rPr>
              <a:t>或加上</a:t>
            </a:r>
            <a:r>
              <a:rPr lang="en-US" altLang="zh-CN" sz="1800">
                <a:sym typeface="+mn-ea"/>
              </a:rPr>
              <a:t>HbA1c                                                         </a:t>
            </a:r>
            <a:r>
              <a:rPr lang="en-US" altLang="zh-CN" sz="1800">
                <a:sym typeface="+mn-ea"/>
              </a:rPr>
              <a:t>≥6.5%</a:t>
            </a:r>
            <a:endParaRPr lang="en-US" altLang="zh-CN" sz="1800">
              <a:sym typeface="+mn-ea"/>
            </a:endParaRPr>
          </a:p>
          <a:p>
            <a:pPr marL="0" indent="0">
              <a:buNone/>
            </a:pPr>
            <a:endParaRPr lang="zh-CN" altLang="en-US" sz="1800">
              <a:sym typeface="+mn-ea"/>
            </a:endParaRPr>
          </a:p>
          <a:p>
            <a:pPr marL="0" indent="0">
              <a:buNone/>
            </a:pPr>
            <a:r>
              <a:rPr lang="zh-CN" altLang="en-US" sz="1800">
                <a:sym typeface="+mn-ea"/>
              </a:rPr>
              <a:t>无糖尿病典型症状者，须复查确认（不包括随机血糖）</a:t>
            </a:r>
            <a:endParaRPr lang="zh-CN" altLang="en-US" sz="1800">
              <a:sym typeface="+mn-ea"/>
            </a:endParaRPr>
          </a:p>
          <a:p>
            <a:pPr marL="0" indent="0">
              <a:buNone/>
            </a:pPr>
            <a:r>
              <a:rPr lang="en-US" altLang="zh-CN" sz="800"/>
              <a:t>______________________________________________________________________________________________________________________________________________</a:t>
            </a:r>
            <a:endParaRPr lang="en-US" altLang="zh-CN" sz="800"/>
          </a:p>
          <a:p>
            <a:pPr marL="0" indent="0">
              <a:buNone/>
            </a:pPr>
            <a:r>
              <a:rPr lang="zh-CN" altLang="zh-CN" sz="1800"/>
              <a:t>注：急性感染、创伤或其他应激情况下可出现暂时性血糖升高，不能以此时的血糖值</a:t>
            </a:r>
            <a:endParaRPr lang="zh-CN" altLang="zh-CN" sz="1800"/>
          </a:p>
          <a:p>
            <a:pPr marL="0" indent="0">
              <a:buNone/>
            </a:pPr>
            <a:r>
              <a:rPr lang="zh-CN" altLang="zh-CN" sz="1800"/>
              <a:t> </a:t>
            </a:r>
            <a:r>
              <a:rPr lang="en-US" altLang="zh-CN" sz="1800"/>
              <a:t>      </a:t>
            </a:r>
            <a:r>
              <a:rPr lang="zh-CN" altLang="en-US" sz="1800"/>
              <a:t>诊断糖尿病，须在应激消除后复查，再确定糖代谢状态。</a:t>
            </a:r>
            <a:endParaRPr lang="en-US" altLang="zh-CN" sz="1800"/>
          </a:p>
          <a:p>
            <a:pPr marL="0" indent="0">
              <a:buNone/>
            </a:pPr>
            <a:endParaRPr lang="en-US" altLang="zh-CN" sz="1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350" y="10160"/>
            <a:ext cx="9104630" cy="6862445"/>
          </a:xfrm>
          <a:blipFill rotWithShape="1">
            <a:blip r:embed="rId1"/>
            <a:stretch>
              <a:fillRect/>
            </a:stretch>
          </a:blipFill>
        </p:spPr>
        <p:txBody>
          <a:bodyPr/>
          <a:p>
            <a:pPr marL="0" indent="0">
              <a:buNone/>
            </a:pPr>
            <a:r>
              <a:rPr lang="en-US" altLang="zh-CN"/>
              <a:t>                        </a:t>
            </a:r>
            <a:r>
              <a:rPr lang="zh-CN" altLang="en-US"/>
              <a:t>糖尿病的控制目标</a:t>
            </a:r>
            <a:endParaRPr lang="zh-CN" altLang="en-US"/>
          </a:p>
          <a:p>
            <a:pPr marL="0" indent="0">
              <a:buNone/>
            </a:pPr>
            <a:r>
              <a:rPr lang="en-US" sz="800"/>
              <a:t>——————————————————————————————————————————————————————————————————————————————————————</a:t>
            </a:r>
            <a:endParaRPr lang="en-US" sz="800"/>
          </a:p>
          <a:p>
            <a:pPr marL="0" indent="0">
              <a:buNone/>
            </a:pPr>
            <a:r>
              <a:rPr lang="en-US" altLang="zh-CN" sz="2000"/>
              <a:t>     </a:t>
            </a:r>
            <a:r>
              <a:rPr lang="zh-CN" sz="2000"/>
              <a:t>指标</a:t>
            </a:r>
            <a:r>
              <a:rPr lang="en-US" altLang="zh-CN" sz="2000"/>
              <a:t>                                                                           </a:t>
            </a:r>
            <a:r>
              <a:rPr lang="zh-CN" altLang="en-US" sz="2000"/>
              <a:t>目标值</a:t>
            </a:r>
            <a:endParaRPr lang="zh-CN" altLang="en-US" sz="2000"/>
          </a:p>
          <a:p>
            <a:pPr marL="0" indent="0">
              <a:buNone/>
            </a:pPr>
            <a:r>
              <a:rPr lang="en-US" altLang="zh-CN" sz="800"/>
              <a:t>———————————————————————————————————————————————————————————————————————————————————————</a:t>
            </a:r>
            <a:endParaRPr lang="en-US" altLang="zh-CN" sz="800"/>
          </a:p>
          <a:p>
            <a:pPr marL="0" indent="0">
              <a:buNone/>
            </a:pPr>
            <a:r>
              <a:rPr lang="en-US" altLang="zh-CN" sz="2000"/>
              <a:t>    </a:t>
            </a:r>
            <a:r>
              <a:rPr lang="zh-CN" altLang="en-US" sz="2000"/>
              <a:t>静脉</a:t>
            </a:r>
            <a:r>
              <a:rPr lang="en-US" altLang="zh-CN" sz="2000"/>
              <a:t> </a:t>
            </a:r>
            <a:r>
              <a:rPr lang="zh-CN" altLang="en-US" sz="2000"/>
              <a:t>或毛细血管血糖（</a:t>
            </a:r>
            <a:r>
              <a:rPr lang="en-US" altLang="zh-CN" sz="2000"/>
              <a:t>mmol/L)           </a:t>
            </a:r>
            <a:endParaRPr lang="en-US" altLang="zh-CN" sz="2000"/>
          </a:p>
          <a:p>
            <a:pPr marL="0" indent="0">
              <a:buNone/>
            </a:pPr>
            <a:r>
              <a:rPr lang="en-US" altLang="zh-CN" sz="2000"/>
              <a:t>       </a:t>
            </a:r>
            <a:r>
              <a:rPr lang="zh-CN" altLang="zh-CN" sz="2000"/>
              <a:t>空腹</a:t>
            </a:r>
            <a:r>
              <a:rPr lang="en-US" altLang="zh-CN" sz="2000"/>
              <a:t>                                                                          4.4—7.0</a:t>
            </a:r>
            <a:endParaRPr lang="en-US" altLang="zh-CN" sz="2000"/>
          </a:p>
          <a:p>
            <a:pPr marL="0" indent="0">
              <a:buNone/>
            </a:pPr>
            <a:r>
              <a:rPr lang="en-US" altLang="zh-CN" sz="2000"/>
              <a:t>       </a:t>
            </a:r>
            <a:r>
              <a:rPr lang="zh-CN" altLang="en-US" sz="2000"/>
              <a:t>非空腹</a:t>
            </a:r>
            <a:r>
              <a:rPr lang="en-US" altLang="zh-CN" sz="2000"/>
              <a:t>                                                                       </a:t>
            </a:r>
            <a:r>
              <a:rPr lang="zh-CN" altLang="en-US" sz="2000"/>
              <a:t>＜</a:t>
            </a:r>
            <a:r>
              <a:rPr lang="en-US" altLang="zh-CN" sz="2000"/>
              <a:t>10.0</a:t>
            </a:r>
            <a:endParaRPr lang="en-US" altLang="zh-CN" sz="2000"/>
          </a:p>
          <a:p>
            <a:pPr marL="0" indent="0">
              <a:buNone/>
            </a:pPr>
            <a:r>
              <a:rPr lang="en-US" altLang="zh-CN" sz="2000"/>
              <a:t>       </a:t>
            </a:r>
            <a:r>
              <a:rPr lang="zh-CN" altLang="en-US" sz="2000"/>
              <a:t>糖化血红蛋白（</a:t>
            </a:r>
            <a:r>
              <a:rPr lang="en-US" altLang="zh-CN" sz="2000"/>
              <a:t>%</a:t>
            </a:r>
            <a:r>
              <a:rPr lang="zh-CN" altLang="en-US" sz="2000"/>
              <a:t>）</a:t>
            </a:r>
            <a:r>
              <a:rPr lang="en-US" altLang="zh-CN" sz="2000"/>
              <a:t>                                                  </a:t>
            </a:r>
            <a:r>
              <a:rPr lang="zh-CN" altLang="en-US" sz="2000">
                <a:sym typeface="+mn-ea"/>
              </a:rPr>
              <a:t>＜</a:t>
            </a:r>
            <a:r>
              <a:rPr lang="en-US" altLang="zh-CN" sz="2000">
                <a:sym typeface="+mn-ea"/>
              </a:rPr>
              <a:t>7.0</a:t>
            </a:r>
            <a:endParaRPr lang="en-US" altLang="zh-CN" sz="2000">
              <a:sym typeface="+mn-ea"/>
            </a:endParaRPr>
          </a:p>
          <a:p>
            <a:pPr marL="0" indent="0">
              <a:buNone/>
            </a:pPr>
            <a:r>
              <a:rPr lang="en-US" altLang="zh-CN" sz="2000">
                <a:sym typeface="+mn-ea"/>
              </a:rPr>
              <a:t>       </a:t>
            </a:r>
            <a:r>
              <a:rPr lang="zh-CN" altLang="en-US" sz="2000">
                <a:sym typeface="+mn-ea"/>
              </a:rPr>
              <a:t>血压（</a:t>
            </a:r>
            <a:r>
              <a:rPr lang="en-US" altLang="zh-CN" sz="2000">
                <a:sym typeface="+mn-ea"/>
              </a:rPr>
              <a:t>mmHg)                                                            </a:t>
            </a:r>
            <a:r>
              <a:rPr lang="zh-CN" altLang="zh-CN" sz="2000">
                <a:sym typeface="+mn-ea"/>
              </a:rPr>
              <a:t>＜</a:t>
            </a:r>
            <a:r>
              <a:rPr lang="en-US" altLang="zh-CN" sz="2000">
                <a:sym typeface="+mn-ea"/>
              </a:rPr>
              <a:t>130/80</a:t>
            </a:r>
            <a:endParaRPr lang="en-US" altLang="zh-CN" sz="2000">
              <a:sym typeface="+mn-ea"/>
            </a:endParaRPr>
          </a:p>
          <a:p>
            <a:pPr marL="0" indent="0">
              <a:buNone/>
            </a:pPr>
            <a:r>
              <a:rPr lang="en-US" altLang="zh-CN" sz="2000">
                <a:sym typeface="+mn-ea"/>
              </a:rPr>
              <a:t>       </a:t>
            </a:r>
            <a:r>
              <a:rPr lang="zh-CN" altLang="zh-CN" sz="2000">
                <a:sym typeface="+mn-ea"/>
              </a:rPr>
              <a:t>总胆固醇</a:t>
            </a:r>
            <a:r>
              <a:rPr lang="zh-CN" altLang="en-US" sz="2000">
                <a:sym typeface="+mn-ea"/>
              </a:rPr>
              <a:t>（</a:t>
            </a:r>
            <a:r>
              <a:rPr lang="en-US" altLang="zh-CN" sz="2000">
                <a:sym typeface="+mn-ea"/>
              </a:rPr>
              <a:t>mmol/L)                                                    </a:t>
            </a:r>
            <a:r>
              <a:rPr lang="zh-CN" altLang="zh-CN" sz="2000">
                <a:sym typeface="+mn-ea"/>
              </a:rPr>
              <a:t>＜</a:t>
            </a:r>
            <a:r>
              <a:rPr lang="en-US" altLang="zh-CN" sz="2000">
                <a:sym typeface="+mn-ea"/>
              </a:rPr>
              <a:t>4.5</a:t>
            </a:r>
            <a:endParaRPr lang="en-US" altLang="zh-CN" sz="2000">
              <a:sym typeface="+mn-ea"/>
            </a:endParaRPr>
          </a:p>
          <a:p>
            <a:pPr marL="0" indent="0">
              <a:buNone/>
            </a:pPr>
            <a:r>
              <a:rPr lang="en-US" altLang="zh-CN" sz="2000">
                <a:sym typeface="+mn-ea"/>
              </a:rPr>
              <a:t>       </a:t>
            </a:r>
            <a:r>
              <a:rPr lang="zh-CN" altLang="en-US" sz="2000">
                <a:sym typeface="+mn-ea"/>
              </a:rPr>
              <a:t>高密度脂蛋白胆固醇（</a:t>
            </a:r>
            <a:r>
              <a:rPr lang="en-US" altLang="zh-CN" sz="2000">
                <a:sym typeface="+mn-ea"/>
              </a:rPr>
              <a:t>mmol/L)                                  </a:t>
            </a:r>
            <a:endParaRPr lang="en-US" altLang="zh-CN" sz="2000">
              <a:sym typeface="+mn-ea"/>
            </a:endParaRPr>
          </a:p>
          <a:p>
            <a:pPr marL="0" indent="0">
              <a:buNone/>
            </a:pPr>
            <a:r>
              <a:rPr lang="en-US" altLang="zh-CN" sz="2000">
                <a:sym typeface="+mn-ea"/>
              </a:rPr>
              <a:t>           </a:t>
            </a:r>
            <a:r>
              <a:rPr lang="zh-CN" altLang="en-US" sz="2000">
                <a:sym typeface="+mn-ea"/>
              </a:rPr>
              <a:t>男性</a:t>
            </a:r>
            <a:r>
              <a:rPr lang="en-US" altLang="zh-CN" sz="2000">
                <a:sym typeface="+mn-ea"/>
              </a:rPr>
              <a:t>                                                                       </a:t>
            </a:r>
            <a:r>
              <a:rPr lang="zh-CN" sz="2000">
                <a:sym typeface="+mn-ea"/>
              </a:rPr>
              <a:t>＞</a:t>
            </a:r>
            <a:r>
              <a:rPr lang="en-US" altLang="zh-CN" sz="2000">
                <a:sym typeface="+mn-ea"/>
              </a:rPr>
              <a:t>1.0</a:t>
            </a:r>
            <a:endParaRPr lang="zh-CN" altLang="en-US" sz="2000">
              <a:sym typeface="+mn-ea"/>
            </a:endParaRPr>
          </a:p>
          <a:p>
            <a:pPr marL="0" indent="0">
              <a:buNone/>
            </a:pPr>
            <a:r>
              <a:rPr lang="en-US" altLang="zh-CN" sz="2000">
                <a:sym typeface="+mn-ea"/>
              </a:rPr>
              <a:t>           </a:t>
            </a:r>
            <a:r>
              <a:rPr lang="zh-CN" altLang="en-US" sz="2000">
                <a:sym typeface="+mn-ea"/>
              </a:rPr>
              <a:t>女性</a:t>
            </a:r>
            <a:r>
              <a:rPr lang="en-US" altLang="zh-CN" sz="2000">
                <a:sym typeface="+mn-ea"/>
              </a:rPr>
              <a:t>                                                                       </a:t>
            </a:r>
            <a:r>
              <a:rPr lang="zh-CN" altLang="en-US" sz="2000">
                <a:sym typeface="+mn-ea"/>
              </a:rPr>
              <a:t>＞</a:t>
            </a:r>
            <a:r>
              <a:rPr lang="en-US" altLang="zh-CN" sz="2000">
                <a:sym typeface="+mn-ea"/>
              </a:rPr>
              <a:t>1.3</a:t>
            </a:r>
            <a:endParaRPr lang="en-US" altLang="zh-CN" sz="2000">
              <a:sym typeface="+mn-ea"/>
            </a:endParaRPr>
          </a:p>
          <a:p>
            <a:pPr marL="0" indent="0">
              <a:buNone/>
            </a:pPr>
            <a:r>
              <a:rPr lang="en-US" altLang="zh-CN" sz="2000">
                <a:sym typeface="+mn-ea"/>
              </a:rPr>
              <a:t>       </a:t>
            </a:r>
            <a:r>
              <a:rPr lang="zh-CN" altLang="en-US" sz="2000">
                <a:sym typeface="+mn-ea"/>
              </a:rPr>
              <a:t>甘油三酯</a:t>
            </a:r>
            <a:r>
              <a:rPr lang="en-US" altLang="zh-CN" sz="2000">
                <a:sym typeface="+mn-ea"/>
              </a:rPr>
              <a:t> </a:t>
            </a:r>
            <a:r>
              <a:rPr lang="zh-CN" altLang="en-US" sz="2000">
                <a:sym typeface="+mn-ea"/>
              </a:rPr>
              <a:t>（</a:t>
            </a:r>
            <a:r>
              <a:rPr lang="en-US" altLang="zh-CN" sz="2000">
                <a:sym typeface="+mn-ea"/>
              </a:rPr>
              <a:t>mmol/L)                                                   </a:t>
            </a:r>
            <a:r>
              <a:rPr lang="zh-CN" altLang="en-US" sz="2000">
                <a:sym typeface="+mn-ea"/>
              </a:rPr>
              <a:t>＜</a:t>
            </a:r>
            <a:r>
              <a:rPr lang="en-US" altLang="zh-CN" sz="2000">
                <a:sym typeface="+mn-ea"/>
              </a:rPr>
              <a:t>1.7    </a:t>
            </a:r>
            <a:endParaRPr lang="en-US" altLang="zh-CN" sz="2000">
              <a:sym typeface="+mn-ea"/>
            </a:endParaRPr>
          </a:p>
          <a:p>
            <a:pPr marL="0" indent="0">
              <a:buNone/>
            </a:pPr>
            <a:r>
              <a:rPr lang="en-US" altLang="zh-CN" sz="2000">
                <a:sym typeface="+mn-ea"/>
              </a:rPr>
              <a:t>       </a:t>
            </a:r>
            <a:r>
              <a:rPr lang="zh-CN" altLang="en-US" sz="2000">
                <a:sym typeface="+mn-ea"/>
              </a:rPr>
              <a:t>低密度脂蛋白胆固醇（</a:t>
            </a:r>
            <a:r>
              <a:rPr lang="en-US" altLang="zh-CN" sz="2000">
                <a:sym typeface="+mn-ea"/>
              </a:rPr>
              <a:t>mmol/L)  </a:t>
            </a:r>
            <a:endParaRPr lang="en-US" altLang="zh-CN" sz="2000">
              <a:sym typeface="+mn-ea"/>
            </a:endParaRPr>
          </a:p>
          <a:p>
            <a:pPr marL="0" indent="0">
              <a:buNone/>
            </a:pPr>
            <a:r>
              <a:rPr lang="en-US" altLang="zh-CN" sz="2000">
                <a:sym typeface="+mn-ea"/>
              </a:rPr>
              <a:t>          </a:t>
            </a:r>
            <a:r>
              <a:rPr lang="zh-CN" altLang="en-US" sz="2000">
                <a:sym typeface="+mn-ea"/>
              </a:rPr>
              <a:t>未合并动脉粥样硬化性血管疾病</a:t>
            </a:r>
            <a:r>
              <a:rPr lang="en-US" altLang="zh-CN" sz="2000">
                <a:sym typeface="+mn-ea"/>
              </a:rPr>
              <a:t>                             </a:t>
            </a:r>
            <a:r>
              <a:rPr lang="zh-CN" altLang="en-US" sz="2000">
                <a:sym typeface="+mn-ea"/>
              </a:rPr>
              <a:t>＜</a:t>
            </a:r>
            <a:r>
              <a:rPr lang="en-US" altLang="zh-CN" sz="2000">
                <a:sym typeface="+mn-ea"/>
              </a:rPr>
              <a:t>2.6</a:t>
            </a:r>
            <a:endParaRPr lang="en-US" altLang="zh-CN" sz="2000">
              <a:sym typeface="+mn-ea"/>
            </a:endParaRPr>
          </a:p>
          <a:p>
            <a:pPr marL="0" indent="0">
              <a:buNone/>
            </a:pPr>
            <a:r>
              <a:rPr lang="en-US" altLang="zh-CN" sz="2000">
                <a:sym typeface="+mn-ea"/>
              </a:rPr>
              <a:t>          </a:t>
            </a:r>
            <a:r>
              <a:rPr lang="zh-CN" altLang="en-US" sz="2000">
                <a:sym typeface="+mn-ea"/>
              </a:rPr>
              <a:t>合并动脉粥样硬化性血管疾病</a:t>
            </a:r>
            <a:r>
              <a:rPr lang="en-US" altLang="zh-CN" sz="2000">
                <a:sym typeface="+mn-ea"/>
              </a:rPr>
              <a:t>                                 </a:t>
            </a:r>
            <a:r>
              <a:rPr lang="zh-CN" altLang="en-US" sz="2000">
                <a:sym typeface="+mn-ea"/>
              </a:rPr>
              <a:t>＜</a:t>
            </a:r>
            <a:r>
              <a:rPr lang="en-US" altLang="zh-CN" sz="2000">
                <a:sym typeface="+mn-ea"/>
              </a:rPr>
              <a:t>1.8</a:t>
            </a:r>
            <a:endParaRPr lang="en-US" altLang="zh-CN" sz="2000">
              <a:sym typeface="+mn-ea"/>
            </a:endParaRPr>
          </a:p>
          <a:p>
            <a:pPr marL="0" indent="0">
              <a:buNone/>
            </a:pPr>
            <a:r>
              <a:rPr lang="en-US" altLang="zh-CN" sz="2000">
                <a:sym typeface="+mn-ea"/>
              </a:rPr>
              <a:t>       </a:t>
            </a:r>
            <a:r>
              <a:rPr lang="zh-CN" altLang="en-US" sz="2000">
                <a:sym typeface="+mn-ea"/>
              </a:rPr>
              <a:t>体重指数（</a:t>
            </a:r>
            <a:r>
              <a:rPr lang="en-US" altLang="zh-CN" sz="2000">
                <a:sym typeface="+mn-ea"/>
              </a:rPr>
              <a:t>kg/㎡）                                                     </a:t>
            </a:r>
            <a:r>
              <a:rPr lang="zh-CN" altLang="en-US" sz="2000">
                <a:sym typeface="+mn-ea"/>
              </a:rPr>
              <a:t>＜</a:t>
            </a:r>
            <a:r>
              <a:rPr lang="en-US" altLang="zh-CN" sz="2000">
                <a:sym typeface="+mn-ea"/>
              </a:rPr>
              <a:t>24</a:t>
            </a:r>
            <a:endParaRPr lang="en-US" altLang="zh-CN" sz="800">
              <a:sym typeface="+mn-ea"/>
            </a:endParaRPr>
          </a:p>
          <a:p>
            <a:pPr marL="0" indent="0">
              <a:buNone/>
            </a:pPr>
            <a:r>
              <a:rPr lang="en-US" altLang="zh-CN" sz="800">
                <a:sym typeface="+mn-ea"/>
              </a:rPr>
              <a:t>———————————————————————————————————————————————————————————————————————————————————————</a:t>
            </a:r>
            <a:endParaRPr lang="en-US" altLang="zh-CN" sz="2000">
              <a:sym typeface="+mn-ea"/>
            </a:endParaRPr>
          </a:p>
          <a:p>
            <a:pPr marL="0" indent="0">
              <a:buNone/>
            </a:pPr>
            <a:r>
              <a:rPr lang="en-US" altLang="zh-CN" sz="2000">
                <a:sym typeface="+mn-ea"/>
              </a:rPr>
              <a:t>       </a:t>
            </a:r>
            <a:endParaRPr lang="en-US" altLang="zh-CN" sz="2000">
              <a:sym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-635" y="-635"/>
            <a:ext cx="9144000" cy="6858635"/>
          </a:xfrm>
          <a:blipFill rotWithShape="1">
            <a:blip r:embed="rId1"/>
            <a:stretch>
              <a:fillRect/>
            </a:stretch>
          </a:blipFill>
        </p:spPr>
        <p:txBody>
          <a:bodyPr/>
          <a:p>
            <a:pPr marL="0" indent="0">
              <a:buNone/>
            </a:pPr>
            <a:r>
              <a:rPr lang="en-US" altLang="zh-CN">
                <a:sym typeface="+mn-ea"/>
              </a:rPr>
              <a:t>           </a:t>
            </a:r>
            <a:endParaRPr lang="en-US" altLang="zh-CN">
              <a:sym typeface="+mn-ea"/>
            </a:endParaRPr>
          </a:p>
          <a:p>
            <a:pPr marL="0" indent="0">
              <a:buNone/>
            </a:pPr>
            <a:endParaRPr lang="en-US" altLang="zh-CN" sz="2800">
              <a:latin typeface="+mn-ea"/>
              <a:cs typeface="+mn-ea"/>
              <a:sym typeface="+mn-ea"/>
            </a:endParaRPr>
          </a:p>
          <a:p>
            <a:pPr marL="0" indent="0">
              <a:buNone/>
            </a:pPr>
            <a:r>
              <a:rPr lang="en-US" altLang="zh-CN" sz="2800">
                <a:latin typeface="+mn-ea"/>
                <a:cs typeface="+mn-ea"/>
                <a:sym typeface="+mn-ea"/>
              </a:rPr>
              <a:t>    </a:t>
            </a:r>
            <a:r>
              <a:rPr lang="zh-CN" altLang="en-US" sz="2800">
                <a:latin typeface="+mn-ea"/>
                <a:cs typeface="+mn-ea"/>
                <a:sym typeface="+mn-ea"/>
              </a:rPr>
              <a:t>糖化血红蛋白（</a:t>
            </a:r>
            <a:r>
              <a:rPr lang="en-US" altLang="zh-CN" sz="2800">
                <a:latin typeface="+mn-ea"/>
                <a:cs typeface="+mn-ea"/>
                <a:sym typeface="+mn-ea"/>
              </a:rPr>
              <a:t>HbA1c</a:t>
            </a:r>
            <a:r>
              <a:rPr lang="zh-CN" altLang="en-US" sz="2800">
                <a:latin typeface="+mn-ea"/>
                <a:cs typeface="+mn-ea"/>
                <a:sym typeface="+mn-ea"/>
              </a:rPr>
              <a:t>）分层控制目标值建议</a:t>
            </a:r>
            <a:endParaRPr lang="zh-CN" altLang="en-US" sz="2800">
              <a:latin typeface="+mn-ea"/>
              <a:cs typeface="+mn-ea"/>
              <a:sym typeface="+mn-ea"/>
            </a:endParaRPr>
          </a:p>
          <a:p>
            <a:pPr marL="0" indent="0">
              <a:buNone/>
            </a:pPr>
            <a:endParaRPr lang="zh-CN" altLang="en-US" sz="2800">
              <a:latin typeface="+mn-ea"/>
              <a:cs typeface="+mn-ea"/>
            </a:endParaRPr>
          </a:p>
          <a:p>
            <a:pPr marL="0" indent="0">
              <a:buNone/>
            </a:pPr>
            <a:r>
              <a:rPr lang="en-US" altLang="zh-CN" sz="800"/>
              <a:t>————————————————————————————————————————————————————————————————————————————————————————</a:t>
            </a:r>
            <a:endParaRPr lang="en-US" altLang="zh-CN" sz="800"/>
          </a:p>
          <a:p>
            <a:pPr marL="0" indent="0">
              <a:buNone/>
            </a:pPr>
            <a:r>
              <a:rPr lang="en-US" altLang="zh-CN" sz="2400">
                <a:latin typeface="+mn-ea"/>
                <a:cs typeface="+mn-ea"/>
                <a:sym typeface="+mn-ea"/>
              </a:rPr>
              <a:t> </a:t>
            </a:r>
            <a:r>
              <a:rPr lang="en-US" altLang="zh-CN" sz="2000">
                <a:latin typeface="+mn-ea"/>
                <a:cs typeface="+mn-ea"/>
                <a:sym typeface="+mn-ea"/>
              </a:rPr>
              <a:t> HbA1c                           </a:t>
            </a:r>
            <a:r>
              <a:rPr lang="zh-CN" altLang="en-US" sz="2000">
                <a:latin typeface="+mn-ea"/>
                <a:cs typeface="+mn-ea"/>
                <a:sym typeface="+mn-ea"/>
              </a:rPr>
              <a:t>适用人群</a:t>
            </a:r>
            <a:r>
              <a:rPr lang="en-US" altLang="zh-CN" sz="2000">
                <a:latin typeface="+mn-ea"/>
                <a:cs typeface="+mn-ea"/>
                <a:sym typeface="+mn-ea"/>
              </a:rPr>
              <a:t>              </a:t>
            </a:r>
            <a:endParaRPr lang="en-US" altLang="zh-CN" sz="2000">
              <a:latin typeface="+mn-ea"/>
              <a:cs typeface="+mn-ea"/>
              <a:sym typeface="+mn-ea"/>
            </a:endParaRPr>
          </a:p>
          <a:p>
            <a:pPr marL="0" indent="0">
              <a:buNone/>
            </a:pPr>
            <a:r>
              <a:rPr lang="en-US" altLang="zh-CN" sz="2000">
                <a:latin typeface="+mn-ea"/>
                <a:cs typeface="+mn-ea"/>
                <a:sym typeface="+mn-ea"/>
              </a:rPr>
              <a:t>  </a:t>
            </a:r>
            <a:r>
              <a:rPr lang="zh-CN" altLang="en-US" sz="2000">
                <a:latin typeface="+mn-ea"/>
                <a:cs typeface="+mn-ea"/>
                <a:sym typeface="+mn-ea"/>
              </a:rPr>
              <a:t>水平</a:t>
            </a:r>
            <a:endParaRPr lang="zh-CN" altLang="en-US" sz="2000">
              <a:latin typeface="+mn-ea"/>
              <a:cs typeface="+mn-ea"/>
              <a:sym typeface="+mn-ea"/>
            </a:endParaRPr>
          </a:p>
          <a:p>
            <a:pPr marL="0" indent="0">
              <a:buNone/>
            </a:pPr>
            <a:r>
              <a:rPr lang="en-US" altLang="zh-CN" sz="800">
                <a:latin typeface="+mn-ea"/>
                <a:cs typeface="+mn-ea"/>
                <a:sym typeface="+mn-ea"/>
              </a:rPr>
              <a:t>———————————————————————————————————————————————————————————————————————————————————————— </a:t>
            </a:r>
            <a:endParaRPr lang="en-US" altLang="zh-CN" sz="800">
              <a:latin typeface="+mn-ea"/>
              <a:cs typeface="+mn-ea"/>
              <a:sym typeface="+mn-ea"/>
            </a:endParaRPr>
          </a:p>
          <a:p>
            <a:pPr marL="0" indent="0">
              <a:buNone/>
            </a:pPr>
            <a:r>
              <a:rPr lang="en-US" altLang="zh-CN" sz="800">
                <a:latin typeface="+mn-ea"/>
                <a:cs typeface="+mn-ea"/>
                <a:sym typeface="+mn-ea"/>
              </a:rPr>
              <a:t>    </a:t>
            </a:r>
            <a:r>
              <a:rPr lang="zh-CN" altLang="en-US" sz="2000">
                <a:latin typeface="+mn-ea"/>
                <a:cs typeface="+mn-ea"/>
                <a:sym typeface="+mn-ea"/>
              </a:rPr>
              <a:t>＜</a:t>
            </a:r>
            <a:r>
              <a:rPr lang="en-US" altLang="zh-CN" sz="2000">
                <a:latin typeface="+mn-ea"/>
                <a:cs typeface="+mn-ea"/>
                <a:sym typeface="+mn-ea"/>
              </a:rPr>
              <a:t>6.5%          </a:t>
            </a:r>
            <a:r>
              <a:rPr lang="zh-CN" altLang="en-US" sz="2000">
                <a:latin typeface="+mn-ea"/>
                <a:cs typeface="+mn-ea"/>
                <a:sym typeface="+mn-ea"/>
              </a:rPr>
              <a:t>年龄较轻、病程较短、预期寿命较长、无并发症、未合并心</a:t>
            </a:r>
            <a:endParaRPr lang="zh-CN" altLang="en-US" sz="2000">
              <a:latin typeface="+mn-ea"/>
              <a:cs typeface="+mn-ea"/>
              <a:sym typeface="+mn-ea"/>
            </a:endParaRPr>
          </a:p>
          <a:p>
            <a:pPr marL="0" indent="0">
              <a:buNone/>
            </a:pPr>
            <a:r>
              <a:rPr lang="zh-CN" altLang="en-US" sz="2000">
                <a:latin typeface="+mn-ea"/>
                <a:cs typeface="+mn-ea"/>
                <a:sym typeface="+mn-ea"/>
              </a:rPr>
              <a:t> </a:t>
            </a:r>
            <a:r>
              <a:rPr lang="en-US" altLang="zh-CN" sz="2000">
                <a:latin typeface="+mn-ea"/>
                <a:cs typeface="+mn-ea"/>
                <a:sym typeface="+mn-ea"/>
              </a:rPr>
              <a:t>                 </a:t>
            </a:r>
            <a:r>
              <a:rPr lang="zh-CN" altLang="en-US" sz="2000">
                <a:latin typeface="+mn-ea"/>
                <a:cs typeface="+mn-ea"/>
                <a:sym typeface="+mn-ea"/>
              </a:rPr>
              <a:t>血管疾病的</a:t>
            </a:r>
            <a:r>
              <a:rPr lang="en-US" altLang="zh-CN" sz="2000">
                <a:latin typeface="+mn-ea"/>
                <a:cs typeface="+mn-ea"/>
                <a:sym typeface="+mn-ea"/>
              </a:rPr>
              <a:t>2</a:t>
            </a:r>
            <a:r>
              <a:rPr lang="zh-CN" altLang="en-US" sz="2000">
                <a:latin typeface="+mn-ea"/>
                <a:cs typeface="+mn-ea"/>
                <a:sym typeface="+mn-ea"/>
              </a:rPr>
              <a:t>型糖尿病患者，前提是无低血糖或其他不良反</a:t>
            </a:r>
            <a:endParaRPr lang="zh-CN" altLang="en-US" sz="2000">
              <a:latin typeface="+mn-ea"/>
              <a:cs typeface="+mn-ea"/>
              <a:sym typeface="+mn-ea"/>
            </a:endParaRPr>
          </a:p>
          <a:p>
            <a:pPr marL="0" indent="0">
              <a:buNone/>
            </a:pPr>
            <a:r>
              <a:rPr lang="zh-CN" altLang="en-US" sz="2000">
                <a:latin typeface="+mn-ea"/>
                <a:cs typeface="+mn-ea"/>
                <a:sym typeface="+mn-ea"/>
              </a:rPr>
              <a:t> </a:t>
            </a:r>
            <a:r>
              <a:rPr lang="en-US" altLang="zh-CN" sz="2000">
                <a:latin typeface="+mn-ea"/>
                <a:cs typeface="+mn-ea"/>
                <a:sym typeface="+mn-ea"/>
              </a:rPr>
              <a:t>                 </a:t>
            </a:r>
            <a:r>
              <a:rPr lang="zh-CN" altLang="en-US" sz="2000">
                <a:latin typeface="+mn-ea"/>
                <a:cs typeface="+mn-ea"/>
                <a:sym typeface="+mn-ea"/>
              </a:rPr>
              <a:t>应。</a:t>
            </a:r>
            <a:endParaRPr lang="zh-CN" altLang="en-US" sz="2000">
              <a:latin typeface="+mn-ea"/>
              <a:cs typeface="+mn-ea"/>
              <a:sym typeface="+mn-ea"/>
            </a:endParaRPr>
          </a:p>
          <a:p>
            <a:pPr marL="0" indent="0">
              <a:buNone/>
            </a:pPr>
            <a:r>
              <a:rPr lang="en-US" altLang="zh-CN" sz="2000">
                <a:latin typeface="+mn-ea"/>
                <a:cs typeface="+mn-ea"/>
                <a:sym typeface="+mn-ea"/>
              </a:rPr>
              <a:t>  </a:t>
            </a:r>
            <a:r>
              <a:rPr lang="zh-CN" altLang="en-US" sz="2000">
                <a:latin typeface="+mn-ea"/>
                <a:cs typeface="+mn-ea"/>
                <a:sym typeface="+mn-ea"/>
              </a:rPr>
              <a:t>＜</a:t>
            </a:r>
            <a:r>
              <a:rPr lang="en-US" altLang="zh-CN" sz="2000">
                <a:latin typeface="+mn-ea"/>
                <a:cs typeface="+mn-ea"/>
                <a:sym typeface="+mn-ea"/>
              </a:rPr>
              <a:t>7.0%          </a:t>
            </a:r>
            <a:r>
              <a:rPr lang="zh-CN" altLang="en-US" sz="2000">
                <a:latin typeface="+mn-ea"/>
                <a:cs typeface="+mn-ea"/>
                <a:sym typeface="+mn-ea"/>
              </a:rPr>
              <a:t>大多数非妊娠成年</a:t>
            </a:r>
            <a:r>
              <a:rPr lang="en-US" altLang="zh-CN" sz="2000">
                <a:latin typeface="+mn-ea"/>
                <a:cs typeface="+mn-ea"/>
                <a:sym typeface="+mn-ea"/>
              </a:rPr>
              <a:t>2</a:t>
            </a:r>
            <a:r>
              <a:rPr lang="zh-CN" altLang="en-US" sz="2000">
                <a:latin typeface="+mn-ea"/>
                <a:cs typeface="+mn-ea"/>
                <a:sym typeface="+mn-ea"/>
              </a:rPr>
              <a:t>型糖尿病患者。</a:t>
            </a:r>
            <a:endParaRPr lang="zh-CN" altLang="en-US" sz="2000">
              <a:latin typeface="+mn-ea"/>
              <a:cs typeface="+mn-ea"/>
              <a:sym typeface="+mn-ea"/>
            </a:endParaRPr>
          </a:p>
          <a:p>
            <a:pPr marL="0" indent="0">
              <a:buNone/>
            </a:pPr>
            <a:r>
              <a:rPr lang="en-US" altLang="zh-CN" sz="2000">
                <a:latin typeface="+mn-ea"/>
                <a:cs typeface="+mn-ea"/>
                <a:sym typeface="+mn-ea"/>
              </a:rPr>
              <a:t>  </a:t>
            </a:r>
            <a:r>
              <a:rPr lang="zh-CN" altLang="en-US" sz="2000">
                <a:latin typeface="+mn-ea"/>
                <a:cs typeface="+mn-ea"/>
                <a:sym typeface="+mn-ea"/>
              </a:rPr>
              <a:t>＜</a:t>
            </a:r>
            <a:r>
              <a:rPr lang="en-US" altLang="zh-CN" sz="2000">
                <a:latin typeface="+mn-ea"/>
                <a:cs typeface="+mn-ea"/>
                <a:sym typeface="+mn-ea"/>
              </a:rPr>
              <a:t>8.0%          </a:t>
            </a:r>
            <a:r>
              <a:rPr lang="zh-CN" altLang="en-US" sz="2000">
                <a:latin typeface="+mn-ea"/>
                <a:cs typeface="+mn-ea"/>
                <a:sym typeface="+mn-ea"/>
              </a:rPr>
              <a:t>年龄较大、病程较长、有严重低血糖史、预期寿命较短、有</a:t>
            </a:r>
            <a:endParaRPr lang="zh-CN" altLang="en-US" sz="2000">
              <a:latin typeface="+mn-ea"/>
              <a:cs typeface="+mn-ea"/>
              <a:sym typeface="+mn-ea"/>
            </a:endParaRPr>
          </a:p>
          <a:p>
            <a:pPr marL="0" indent="0">
              <a:buNone/>
            </a:pPr>
            <a:r>
              <a:rPr lang="zh-CN" altLang="en-US" sz="2000">
                <a:latin typeface="+mn-ea"/>
                <a:cs typeface="+mn-ea"/>
                <a:sym typeface="+mn-ea"/>
              </a:rPr>
              <a:t> </a:t>
            </a:r>
            <a:r>
              <a:rPr lang="en-US" altLang="zh-CN" sz="2000">
                <a:latin typeface="+mn-ea"/>
                <a:cs typeface="+mn-ea"/>
                <a:sym typeface="+mn-ea"/>
              </a:rPr>
              <a:t>                 </a:t>
            </a:r>
            <a:r>
              <a:rPr lang="zh-CN" altLang="en-US" sz="2000">
                <a:latin typeface="+mn-ea"/>
                <a:cs typeface="+mn-ea"/>
                <a:sym typeface="+mn-ea"/>
              </a:rPr>
              <a:t>显著的微血管或大血管并发症或严重合并症的患者。</a:t>
            </a:r>
            <a:endParaRPr lang="zh-CN" altLang="en-US" sz="2000">
              <a:latin typeface="+mn-ea"/>
              <a:cs typeface="+mn-ea"/>
              <a:sym typeface="+mn-e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0795"/>
            <a:ext cx="9144000" cy="6833870"/>
          </a:xfrm>
          <a:blipFill rotWithShape="1">
            <a:blip r:embed="rId1"/>
            <a:stretch>
              <a:fillRect/>
            </a:stretch>
          </a:blipFill>
        </p:spPr>
        <p:txBody>
          <a:bodyPr/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r>
              <a:rPr lang="en-US" altLang="zh-CN"/>
              <a:t>                           </a:t>
            </a:r>
            <a:r>
              <a:rPr lang="zh-CN" altLang="en-US"/>
              <a:t>生活方式干预</a:t>
            </a:r>
            <a:endParaRPr lang="zh-CN" altLang="en-US"/>
          </a:p>
          <a:p>
            <a:pPr marL="0" indent="0">
              <a:buNone/>
            </a:pPr>
            <a:endParaRPr lang="zh-CN" altLang="en-US" sz="2400">
              <a:latin typeface="+mn-ea"/>
              <a:cs typeface="+mn-ea"/>
            </a:endParaRPr>
          </a:p>
          <a:p>
            <a:pPr marL="0" indent="0">
              <a:buNone/>
            </a:pPr>
            <a:endParaRPr lang="zh-CN" altLang="en-US" sz="2400">
              <a:latin typeface="+mn-ea"/>
              <a:cs typeface="+mn-ea"/>
            </a:endParaRPr>
          </a:p>
          <a:p>
            <a:pPr marL="0" indent="0">
              <a:buNone/>
            </a:pPr>
            <a:r>
              <a:rPr lang="zh-CN" altLang="en-US" sz="2400">
                <a:latin typeface="+mn-ea"/>
                <a:cs typeface="+mn-ea"/>
              </a:rPr>
              <a:t>对已确诊的糖尿病患者，应立即启动并坚持生活方式干预，各类生活方式干预的内容和目标见</a:t>
            </a:r>
            <a:r>
              <a:rPr lang="en-US" altLang="en-US" sz="2400">
                <a:latin typeface="+mn-ea"/>
                <a:cs typeface="+mn-ea"/>
              </a:rPr>
              <a:t> </a:t>
            </a:r>
            <a:r>
              <a:rPr lang="zh-CN" altLang="en-US" sz="2400">
                <a:latin typeface="+mn-ea"/>
                <a:cs typeface="+mn-ea"/>
              </a:rPr>
              <a:t>表</a:t>
            </a:r>
            <a:r>
              <a:rPr lang="en-US" altLang="zh-CN" sz="2400">
                <a:latin typeface="+mn-ea"/>
                <a:cs typeface="+mn-ea"/>
              </a:rPr>
              <a:t>8</a:t>
            </a:r>
            <a:r>
              <a:rPr lang="en-US" altLang="en-US" sz="2400">
                <a:latin typeface="+mn-ea"/>
                <a:cs typeface="+mn-ea"/>
              </a:rPr>
              <a:t> </a:t>
            </a:r>
            <a:r>
              <a:rPr lang="zh-CN" altLang="en-US" sz="2400">
                <a:latin typeface="+mn-ea"/>
                <a:cs typeface="+mn-ea"/>
              </a:rPr>
              <a:t>。具体干预方法参见《中国糖尿病健康管理规范》</a:t>
            </a:r>
            <a:r>
              <a:rPr lang="en-US" altLang="en-US" sz="2400">
                <a:latin typeface="+mn-ea"/>
                <a:cs typeface="+mn-ea"/>
              </a:rPr>
              <a:t> </a:t>
            </a:r>
            <a:r>
              <a:rPr lang="zh-CN" altLang="en-US" sz="2400">
                <a:latin typeface="+mn-ea"/>
                <a:cs typeface="+mn-ea"/>
              </a:rPr>
              <a:t>［</a:t>
            </a:r>
            <a:r>
              <a:rPr lang="en-US" altLang="en-US" sz="2400">
                <a:latin typeface="+mn-ea"/>
                <a:cs typeface="+mn-ea"/>
              </a:rPr>
              <a:t> </a:t>
            </a:r>
            <a:r>
              <a:rPr lang="en-US" altLang="zh-CN" sz="2400">
                <a:latin typeface="+mn-ea"/>
                <a:cs typeface="+mn-ea"/>
              </a:rPr>
              <a:t>17 </a:t>
            </a:r>
            <a:r>
              <a:rPr lang="zh-CN" altLang="en-US" sz="2400">
                <a:latin typeface="+mn-ea"/>
                <a:cs typeface="+mn-ea"/>
              </a:rPr>
              <a:t>］</a:t>
            </a:r>
            <a:r>
              <a:rPr lang="en-US" altLang="en-US" sz="2400">
                <a:latin typeface="+mn-ea"/>
                <a:cs typeface="+mn-ea"/>
              </a:rPr>
              <a:t> </a:t>
            </a:r>
            <a:r>
              <a:rPr lang="zh-CN" altLang="en-US" sz="2400">
                <a:latin typeface="+mn-ea"/>
                <a:cs typeface="+mn-ea"/>
              </a:rPr>
              <a:t>。</a:t>
            </a:r>
            <a:endParaRPr lang="zh-CN" altLang="en-US" sz="2400">
              <a:latin typeface="+mn-ea"/>
              <a:cs typeface="+mn-ea"/>
            </a:endParaRPr>
          </a:p>
          <a:p>
            <a:endParaRPr lang="zh-CN" altLang="en-US" sz="2400">
              <a:latin typeface="+mn-ea"/>
              <a:cs typeface="+mn-e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00B0F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/>
      <p:pic>
        <p:nvPicPr>
          <p:cNvPr id="4" name="图片 3" descr="mmexport06033607ea3119fed0c78c43f9a3e764_1767767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240" y="25400"/>
            <a:ext cx="9084945" cy="679704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035" y="22860"/>
            <a:ext cx="9110345" cy="6823075"/>
          </a:xfrm>
          <a:blipFill rotWithShape="1">
            <a:blip r:embed="rId1"/>
            <a:stretch>
              <a:fillRect/>
            </a:stretch>
          </a:blipFill>
        </p:spPr>
        <p:txBody>
          <a:bodyPr/>
          <a:p>
            <a:pPr marL="0" indent="0">
              <a:buNone/>
            </a:pPr>
            <a:r>
              <a:rPr lang="en-US" altLang="zh-CN"/>
              <a:t>                   </a:t>
            </a:r>
            <a:r>
              <a:rPr lang="zh-CN" altLang="en-US">
                <a:sym typeface="+mn-ea"/>
              </a:rPr>
              <a:t>糖尿病的常见药物</a:t>
            </a:r>
            <a:endParaRPr lang="zh-CN" altLang="en-US">
              <a:sym typeface="+mn-ea"/>
            </a:endParaRPr>
          </a:p>
          <a:p>
            <a:pPr marL="0" indent="0">
              <a:buNone/>
            </a:pPr>
            <a:endParaRPr lang="zh-CN" altLang="en-US"/>
          </a:p>
          <a:p>
            <a:r>
              <a:rPr lang="zh-CN" altLang="en-US" sz="2000">
                <a:latin typeface="+mn-ea"/>
                <a:cs typeface="+mn-ea"/>
              </a:rPr>
              <a:t>生活方式干预是</a:t>
            </a:r>
            <a:r>
              <a:rPr lang="en-US" altLang="zh-CN" sz="2000">
                <a:latin typeface="+mn-ea"/>
                <a:cs typeface="+mn-ea"/>
              </a:rPr>
              <a:t>2</a:t>
            </a:r>
            <a:r>
              <a:rPr lang="zh-CN" altLang="en-US" sz="2000">
                <a:latin typeface="+mn-ea"/>
                <a:cs typeface="+mn-ea"/>
              </a:rPr>
              <a:t>型糖尿病的基础治疗措施，应贯穿于糖尿病治疗的始终。对初诊血糖控制较好的糖尿病患者，医生可根据病情及患者意愿采取单纯生活方式干预。如果单纯生活方式干预不能使血糖控制达标，应及时起始药物治疗。</a:t>
            </a:r>
            <a:endParaRPr lang="zh-CN" altLang="en-US" sz="2000">
              <a:latin typeface="+mn-ea"/>
              <a:cs typeface="+mn-ea"/>
            </a:endParaRPr>
          </a:p>
          <a:p>
            <a:endParaRPr lang="zh-CN" altLang="en-US" sz="2000">
              <a:latin typeface="+mn-ea"/>
              <a:cs typeface="+mn-ea"/>
            </a:endParaRPr>
          </a:p>
          <a:p>
            <a:r>
              <a:rPr lang="zh-CN" altLang="en-US" sz="2000">
                <a:latin typeface="+mn-ea"/>
                <a:cs typeface="+mn-ea"/>
              </a:rPr>
              <a:t>常见的降糖药物：</a:t>
            </a:r>
            <a:endParaRPr lang="zh-CN" altLang="en-US" sz="2000">
              <a:latin typeface="+mn-ea"/>
              <a:cs typeface="+mn-ea"/>
            </a:endParaRPr>
          </a:p>
          <a:p>
            <a:pPr marL="0" indent="0">
              <a:buNone/>
            </a:pPr>
            <a:r>
              <a:rPr lang="en-US" altLang="zh-CN" sz="2000">
                <a:latin typeface="+mn-ea"/>
                <a:cs typeface="+mn-ea"/>
              </a:rPr>
              <a:t>   </a:t>
            </a:r>
            <a:r>
              <a:rPr lang="zh-CN" altLang="en-US" sz="2000">
                <a:latin typeface="+mn-ea"/>
                <a:cs typeface="+mn-ea"/>
              </a:rPr>
              <a:t>二甲双胍</a:t>
            </a:r>
            <a:r>
              <a:rPr lang="en-US" altLang="zh-CN" sz="2000">
                <a:latin typeface="+mn-ea"/>
                <a:cs typeface="+mn-ea"/>
              </a:rPr>
              <a:t>,</a:t>
            </a:r>
            <a:r>
              <a:rPr lang="zh-CN" altLang="en-US" sz="2000">
                <a:latin typeface="+mn-ea"/>
                <a:cs typeface="+mn-ea"/>
              </a:rPr>
              <a:t>主要不良反应：胃肠道反应如腹部不适、腹泻等。</a:t>
            </a:r>
            <a:endParaRPr lang="zh-CN" altLang="en-US" sz="2000">
              <a:latin typeface="+mn-ea"/>
              <a:cs typeface="+mn-ea"/>
            </a:endParaRPr>
          </a:p>
          <a:p>
            <a:pPr marL="0" indent="0">
              <a:buNone/>
            </a:pPr>
            <a:r>
              <a:rPr lang="en-US" altLang="zh-CN" sz="2000">
                <a:latin typeface="+mn-ea"/>
                <a:cs typeface="+mn-ea"/>
              </a:rPr>
              <a:t>   </a:t>
            </a:r>
            <a:r>
              <a:rPr lang="zh-CN" altLang="en-US" sz="2000">
                <a:latin typeface="+mn-ea"/>
                <a:cs typeface="+mn-ea"/>
              </a:rPr>
              <a:t>胰岛素促泌剂</a:t>
            </a:r>
            <a:r>
              <a:rPr lang="en-US" altLang="zh-CN" sz="2000">
                <a:latin typeface="+mn-ea"/>
                <a:cs typeface="+mn-ea"/>
              </a:rPr>
              <a:t>(</a:t>
            </a:r>
            <a:r>
              <a:rPr lang="zh-CN" altLang="en-US" sz="2000">
                <a:latin typeface="+mn-ea"/>
                <a:cs typeface="+mn-ea"/>
              </a:rPr>
              <a:t>磺脲类和格列奈类药物</a:t>
            </a:r>
            <a:r>
              <a:rPr lang="en-US" altLang="zh-CN" sz="2000">
                <a:latin typeface="+mn-ea"/>
                <a:cs typeface="+mn-ea"/>
              </a:rPr>
              <a:t>),</a:t>
            </a:r>
            <a:r>
              <a:rPr lang="zh-CN" altLang="en-US" sz="2000">
                <a:latin typeface="+mn-ea"/>
                <a:cs typeface="+mn-ea"/>
              </a:rPr>
              <a:t>主要不良反应：低血糖和体重增加。</a:t>
            </a:r>
            <a:endParaRPr lang="zh-CN" altLang="en-US" sz="2000">
              <a:latin typeface="+mn-ea"/>
              <a:cs typeface="+mn-ea"/>
            </a:endParaRPr>
          </a:p>
          <a:p>
            <a:pPr marL="0" indent="0">
              <a:buNone/>
            </a:pPr>
            <a:r>
              <a:rPr lang="en-US" altLang="zh-CN" sz="2000">
                <a:latin typeface="+mn-ea"/>
                <a:cs typeface="+mn-ea"/>
              </a:rPr>
              <a:t>   α-</a:t>
            </a:r>
            <a:r>
              <a:rPr lang="zh-CN" altLang="en-US" sz="2000">
                <a:latin typeface="+mn-ea"/>
                <a:cs typeface="+mn-ea"/>
              </a:rPr>
              <a:t>糖苷酶抑制剂（阿卡波糖、米格列醇等），主要不良反应：胃肠道反应如</a:t>
            </a:r>
            <a:endParaRPr lang="zh-CN" altLang="en-US" sz="2000">
              <a:latin typeface="+mn-ea"/>
              <a:cs typeface="+mn-ea"/>
            </a:endParaRPr>
          </a:p>
          <a:p>
            <a:pPr marL="0" indent="0">
              <a:buNone/>
            </a:pPr>
            <a:r>
              <a:rPr lang="zh-CN" altLang="en-US" sz="2000">
                <a:latin typeface="+mn-ea"/>
                <a:cs typeface="+mn-ea"/>
              </a:rPr>
              <a:t> </a:t>
            </a:r>
            <a:r>
              <a:rPr lang="en-US" altLang="zh-CN" sz="2000">
                <a:latin typeface="+mn-ea"/>
                <a:cs typeface="+mn-ea"/>
              </a:rPr>
              <a:t>                                           </a:t>
            </a:r>
            <a:r>
              <a:rPr lang="zh-CN" altLang="en-US" sz="2000">
                <a:latin typeface="+mn-ea"/>
                <a:cs typeface="+mn-ea"/>
              </a:rPr>
              <a:t>腹胀、排气增多等。</a:t>
            </a:r>
            <a:endParaRPr lang="zh-CN" altLang="en-US" sz="2000">
              <a:latin typeface="+mn-ea"/>
              <a:cs typeface="+mn-ea"/>
            </a:endParaRPr>
          </a:p>
          <a:p>
            <a:pPr marL="0" indent="0">
              <a:buNone/>
            </a:pPr>
            <a:r>
              <a:rPr lang="zh-CN" altLang="en-US" sz="2000">
                <a:latin typeface="+mn-ea"/>
                <a:cs typeface="+mn-ea"/>
              </a:rPr>
              <a:t> </a:t>
            </a:r>
            <a:r>
              <a:rPr lang="en-US" altLang="zh-CN" sz="2000">
                <a:latin typeface="+mn-ea"/>
                <a:cs typeface="+mn-ea"/>
              </a:rPr>
              <a:t>  DPP-4i(</a:t>
            </a:r>
            <a:r>
              <a:rPr lang="zh-CN" altLang="zh-CN" sz="2000">
                <a:latin typeface="+mn-ea"/>
                <a:cs typeface="+mn-ea"/>
              </a:rPr>
              <a:t>列汀类），</a:t>
            </a:r>
            <a:r>
              <a:rPr lang="zh-CN" altLang="en-US" sz="2000">
                <a:latin typeface="+mn-ea"/>
                <a:cs typeface="+mn-ea"/>
              </a:rPr>
              <a:t>主要不良反应：总体不良反应发生率低。可能出现超敏反</a:t>
            </a:r>
            <a:r>
              <a:rPr lang="en-US" altLang="zh-CN" sz="2000">
                <a:latin typeface="+mn-ea"/>
                <a:cs typeface="+mn-ea"/>
              </a:rPr>
              <a:t> </a:t>
            </a:r>
            <a:endParaRPr lang="en-US" altLang="zh-CN" sz="2000">
              <a:latin typeface="+mn-ea"/>
              <a:cs typeface="+mn-ea"/>
            </a:endParaRPr>
          </a:p>
          <a:p>
            <a:pPr marL="0" indent="0">
              <a:buNone/>
            </a:pPr>
            <a:r>
              <a:rPr lang="en-US" altLang="zh-CN" sz="2000">
                <a:latin typeface="+mn-ea"/>
                <a:cs typeface="+mn-ea"/>
              </a:rPr>
              <a:t>                    </a:t>
            </a:r>
            <a:r>
              <a:rPr lang="zh-CN" altLang="en-US" sz="2000">
                <a:latin typeface="+mn-ea"/>
                <a:cs typeface="+mn-ea"/>
              </a:rPr>
              <a:t>应、头痛、上呼吸道感染等。</a:t>
            </a:r>
            <a:endParaRPr lang="zh-CN" altLang="en-US" sz="2000">
              <a:latin typeface="+mn-ea"/>
              <a:cs typeface="+mn-ea"/>
            </a:endParaRPr>
          </a:p>
          <a:p>
            <a:pPr marL="0" indent="0">
              <a:buNone/>
            </a:pPr>
            <a:r>
              <a:rPr lang="en-US" altLang="zh-CN" sz="2000">
                <a:latin typeface="+mn-ea"/>
                <a:cs typeface="+mn-ea"/>
              </a:rPr>
              <a:t>   </a:t>
            </a:r>
            <a:r>
              <a:rPr lang="zh-CN" altLang="en-US" sz="2000">
                <a:latin typeface="+mn-ea"/>
                <a:cs typeface="+mn-ea"/>
              </a:rPr>
              <a:t>胰岛素：控制高血糖的重要方法。</a:t>
            </a:r>
            <a:endParaRPr lang="zh-CN" altLang="en-US" sz="2000">
              <a:latin typeface="+mn-ea"/>
              <a:cs typeface="+mn-ea"/>
            </a:endParaRPr>
          </a:p>
          <a:p>
            <a:endParaRPr lang="zh-CN" altLang="en-US" sz="2000">
              <a:latin typeface="+mn-ea"/>
              <a:cs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6241</Words>
  <Application>WPS 演示</Application>
  <PresentationFormat/>
  <Paragraphs>166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1" baseType="lpstr">
      <vt:lpstr>Arial</vt:lpstr>
      <vt:lpstr>宋体</vt:lpstr>
      <vt:lpstr>Wingdings</vt:lpstr>
      <vt:lpstr>微软雅黑</vt:lpstr>
      <vt:lpstr>黑体</vt:lpstr>
      <vt:lpstr>Arial Unicode MS</vt:lpstr>
      <vt:lpstr>Calibri</vt:lpstr>
      <vt:lpstr>默认设计模板</vt:lpstr>
      <vt:lpstr>糖尿病患者健康管理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糖尿病患者健康管理</dc:title>
  <dc:creator>Administrator</dc:creator>
  <cp:lastModifiedBy>ALLLLLLLex</cp:lastModifiedBy>
  <cp:revision>8</cp:revision>
  <dcterms:created xsi:type="dcterms:W3CDTF">2026-01-08T01:47:00Z</dcterms:created>
  <dcterms:modified xsi:type="dcterms:W3CDTF">2026-03-12T07:49:04Z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2052-11.8.2.11718</vt:lpwstr>
  </property>
  <property fmtid="{D5CDD505-2E9C-101B-9397-08002B2CF9AE}" pid="3" name="ICV">
    <vt:lpwstr>72A02CED25104BE88AE542F4724E423A_12</vt:lpwstr>
  </property>
</Properties>
</file>