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54"/>
  </p:handoutMasterIdLst>
  <p:sldIdLst>
    <p:sldId id="353" r:id="rId3"/>
    <p:sldId id="390" r:id="rId4"/>
    <p:sldId id="354" r:id="rId5"/>
    <p:sldId id="355" r:id="rId6"/>
    <p:sldId id="358" r:id="rId7"/>
    <p:sldId id="359" r:id="rId8"/>
    <p:sldId id="360" r:id="rId9"/>
    <p:sldId id="361" r:id="rId10"/>
    <p:sldId id="404" r:id="rId12"/>
    <p:sldId id="392" r:id="rId13"/>
    <p:sldId id="370" r:id="rId14"/>
    <p:sldId id="398" r:id="rId15"/>
    <p:sldId id="399" r:id="rId16"/>
    <p:sldId id="400" r:id="rId17"/>
    <p:sldId id="371" r:id="rId18"/>
    <p:sldId id="393" r:id="rId19"/>
    <p:sldId id="266" r:id="rId20"/>
    <p:sldId id="267" r:id="rId21"/>
    <p:sldId id="320" r:id="rId22"/>
    <p:sldId id="321" r:id="rId23"/>
    <p:sldId id="394" r:id="rId24"/>
    <p:sldId id="271" r:id="rId25"/>
    <p:sldId id="286" r:id="rId26"/>
    <p:sldId id="402" r:id="rId27"/>
    <p:sldId id="275" r:id="rId28"/>
    <p:sldId id="324" r:id="rId29"/>
    <p:sldId id="405" r:id="rId30"/>
    <p:sldId id="406" r:id="rId31"/>
    <p:sldId id="410" r:id="rId32"/>
    <p:sldId id="287" r:id="rId33"/>
    <p:sldId id="291" r:id="rId34"/>
    <p:sldId id="273" r:id="rId35"/>
    <p:sldId id="274" r:id="rId36"/>
    <p:sldId id="323" r:id="rId37"/>
    <p:sldId id="403" r:id="rId38"/>
    <p:sldId id="395" r:id="rId39"/>
    <p:sldId id="375" r:id="rId40"/>
    <p:sldId id="376" r:id="rId41"/>
    <p:sldId id="377" r:id="rId42"/>
    <p:sldId id="378" r:id="rId43"/>
    <p:sldId id="379" r:id="rId44"/>
    <p:sldId id="381" r:id="rId45"/>
    <p:sldId id="382" r:id="rId46"/>
    <p:sldId id="383" r:id="rId47"/>
    <p:sldId id="384" r:id="rId48"/>
    <p:sldId id="385" r:id="rId49"/>
    <p:sldId id="388" r:id="rId50"/>
    <p:sldId id="389" r:id="rId51"/>
    <p:sldId id="339" r:id="rId52"/>
    <p:sldId id="411" r:id="rId5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FF00"/>
    <a:srgbClr val="3366FF"/>
    <a:srgbClr val="CC3300"/>
    <a:srgbClr val="FFE7E7"/>
    <a:srgbClr val="FFEBEB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7"/>
    <p:restoredTop sz="94671"/>
  </p:normalViewPr>
  <p:slideViewPr>
    <p:cSldViewPr snapToGrid="0" showGuides="1">
      <p:cViewPr varScale="1">
        <p:scale>
          <a:sx n="70" d="100"/>
          <a:sy n="70" d="100"/>
        </p:scale>
        <p:origin x="-1596" y="-90"/>
      </p:cViewPr>
      <p:guideLst>
        <p:guide orient="horz" pos="2157"/>
        <p:guide pos="293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3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8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8371" name="Rectangle 2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2" name="Rectangle 3"/>
          <p:cNvSpPr/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可以用图表示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0419" name="Rectangle 2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20" name="Rectangle 3"/>
          <p:cNvSpPr/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建议用图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21A743-7707-4834-BA52-641A59172EC3}" type="datetime1"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可编辑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21A743-7707-4834-BA52-641A59172EC3}" type="datetime1"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可编辑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6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1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rgbClr val="FFFF00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rgbClr val="FFFF00"/>
          </a:solidFill>
          <a:latin typeface="+mn-lt"/>
          <a:ea typeface="+mn-ea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rgbClr val="FFFF00"/>
          </a:solidFill>
          <a:latin typeface="+mn-lt"/>
          <a:ea typeface="+mn-ea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1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1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746125" y="284163"/>
            <a:ext cx="7594600" cy="8699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</a:rPr>
              <a:t>今天我们所谈的话题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1703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什么是高血压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高血压的症状与危害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降压治疗的意义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养生与高血压治疗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药物与高血压治疗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高血压的症状与危害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050"/>
          <p:cNvSpPr>
            <a:spLocks noGrp="1"/>
          </p:cNvSpPr>
          <p:nvPr>
            <p:ph type="title"/>
          </p:nvPr>
        </p:nvSpPr>
        <p:spPr>
          <a:xfrm>
            <a:off x="696913" y="236538"/>
            <a:ext cx="7772400" cy="8382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高血压可出现哪些不适？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6387" name="Rectangle 2051"/>
          <p:cNvSpPr>
            <a:spLocks noGrp="1"/>
          </p:cNvSpPr>
          <p:nvPr>
            <p:ph idx="1"/>
          </p:nvPr>
        </p:nvSpPr>
        <p:spPr>
          <a:xfrm>
            <a:off x="604838" y="1890713"/>
            <a:ext cx="7810500" cy="24701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多数人可能没有症状，因此疏于治疗，导致严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重后果，高血压又被称为“无声的杀手”。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少数人可能有头晕、头痛或鼻出血等表现。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如果血压长期控制不好，就会出现严重的心脑肾等方面的问题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5025" y="201613"/>
            <a:ext cx="7772400" cy="9144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高血压真正的危害是什么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16049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高血压不仅是一个独立的疾病，其更重要的危害在于将产生严重的后果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102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高血压真正的危害是什么</a:t>
            </a:r>
            <a:endParaRPr lang="zh-CN" altLang="en-US" sz="1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435" name="Rectangle 1027"/>
          <p:cNvSpPr>
            <a:spLocks noGrp="1"/>
          </p:cNvSpPr>
          <p:nvPr>
            <p:ph idx="1"/>
          </p:nvPr>
        </p:nvSpPr>
        <p:spPr>
          <a:xfrm>
            <a:off x="685800" y="1619250"/>
            <a:ext cx="8458200" cy="4832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高血压往往通过以下几条途径达到最终阶段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高血压</a:t>
            </a: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粥样硬化、左心室肥厚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      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冠心病（心肌梗塞、心绞痛 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      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心力衰竭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      </a:t>
            </a: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死亡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高血压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微蛋白尿形成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      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肾脏损害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      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肾功能衰竭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      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死亡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高血压真正的危害是什么</a:t>
            </a:r>
            <a:endParaRPr lang="zh-CN" altLang="en-US" sz="1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803275" y="1703388"/>
            <a:ext cx="7058025" cy="4002087"/>
          </a:xfrm>
        </p:spPr>
        <p:txBody>
          <a:bodyPr vert="horz" wrap="square" lIns="91440" tIns="45720" rIns="91440" bIns="45720" anchor="t" anchorCtr="0"/>
          <a:p>
            <a:pPr defTabSz="914400" eaLnBrk="1" hangingPunct="1">
              <a:tabLst>
                <a:tab pos="1530350" algn="l"/>
              </a:tabLst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</a:t>
            </a: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动脉粥样硬化、血管弹性下降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buNone/>
              <a:tabLst>
                <a:tab pos="1530350" algn="l"/>
              </a:tabLst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	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脑卒中（中风）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buNone/>
              <a:tabLst>
                <a:tab pos="1530350" algn="l"/>
              </a:tabLst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	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偏瘫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buNone/>
              <a:tabLst>
                <a:tab pos="1530350" algn="l"/>
              </a:tabLst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	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痴呆或死亡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tabLst>
                <a:tab pos="15303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高血压患者的很多同时患有糖尿病，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buNone/>
              <a:tabLst>
                <a:tab pos="15303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而高血压患者又可能发生新出现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sym typeface="Wingdings" panose="05000000000000000000" pitchFamily="2" charset="2"/>
            </a:endParaRPr>
          </a:p>
          <a:p>
            <a:pPr defTabSz="914400" eaLnBrk="1" hangingPunct="1">
              <a:buNone/>
              <a:tabLst>
                <a:tab pos="15303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	的糖尿病互相影响，互相加重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460" name="Oval 5"/>
          <p:cNvSpPr/>
          <p:nvPr/>
        </p:nvSpPr>
        <p:spPr>
          <a:xfrm>
            <a:off x="7188200" y="2890838"/>
            <a:ext cx="125413" cy="100012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461" name="Oval 6"/>
          <p:cNvSpPr/>
          <p:nvPr/>
        </p:nvSpPr>
        <p:spPr>
          <a:xfrm>
            <a:off x="6815138" y="2717800"/>
            <a:ext cx="261937" cy="23812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462" name="Oval 7"/>
          <p:cNvSpPr/>
          <p:nvPr/>
        </p:nvSpPr>
        <p:spPr>
          <a:xfrm>
            <a:off x="6477000" y="2278063"/>
            <a:ext cx="487363" cy="4508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8975" y="180975"/>
            <a:ext cx="7772400" cy="8382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高血压常并发哪些疾病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sz="half" idx="1"/>
          </p:nvPr>
        </p:nvSpPr>
        <p:spPr>
          <a:xfrm>
            <a:off x="1143000" y="1730375"/>
            <a:ext cx="2819400" cy="2262188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冠心病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糖尿病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心力衰竭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高血脂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endParaRPr kumimoji="1"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84" name="Rectangle 4"/>
          <p:cNvSpPr>
            <a:spLocks noGrp="1"/>
          </p:cNvSpPr>
          <p:nvPr>
            <p:ph sz="half" idx="2"/>
          </p:nvPr>
        </p:nvSpPr>
        <p:spPr>
          <a:xfrm>
            <a:off x="3419475" y="3776663"/>
            <a:ext cx="3810000" cy="2171700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肾脏疾病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周围动脉疾病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中风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左心室肥厚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788988" y="1465263"/>
            <a:ext cx="2605087" cy="2693987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0486" name="Rectangle 7"/>
          <p:cNvSpPr/>
          <p:nvPr/>
        </p:nvSpPr>
        <p:spPr>
          <a:xfrm>
            <a:off x="3268663" y="3429000"/>
            <a:ext cx="3055937" cy="2693988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5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降压治疗的意义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09613" y="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为什么治疗高血压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685800" y="1546225"/>
            <a:ext cx="4716463" cy="4254500"/>
          </a:xfrm>
        </p:spPr>
        <p:txBody>
          <a:bodyPr vert="horz" wrap="square" lIns="91440" tIns="45720" rIns="91440" bIns="45720" anchor="t" anchorCtr="0"/>
          <a:p>
            <a:pPr marL="376555" indent="-376555" defTabSz="914400" eaLnBrk="1" hangingPunct="1">
              <a:lnSpc>
                <a:spcPct val="150000"/>
              </a:lnSpc>
              <a:buSzTx/>
              <a:buFont typeface="Wingdings" panose="05000000000000000000" pitchFamily="2" charset="2"/>
              <a:buChar char="§"/>
              <a:tabLst>
                <a:tab pos="4762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降低血压，血压要达标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76555" indent="-376555" defTabSz="914400" eaLnBrk="1" hangingPunct="1">
              <a:lnSpc>
                <a:spcPct val="150000"/>
              </a:lnSpc>
              <a:buSzTx/>
              <a:buFont typeface="Wingdings" panose="05000000000000000000" pitchFamily="2" charset="2"/>
              <a:buChar char="§"/>
              <a:tabLst>
                <a:tab pos="4762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降低心血管病的死亡，降低病残的总危险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76555" indent="-376555" defTabSz="914400" eaLnBrk="1" hangingPunct="1">
              <a:lnSpc>
                <a:spcPct val="150000"/>
              </a:lnSpc>
              <a:buSzTx/>
              <a:buNone/>
              <a:tabLst>
                <a:tab pos="4762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</a:t>
            </a:r>
            <a:r>
              <a:rPr lang="en-US" altLang="zh-CN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——《</a:t>
            </a:r>
            <a:r>
              <a:rPr lang="zh-CN" altLang="en-US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中国高血压防治指南</a:t>
            </a:r>
            <a:r>
              <a:rPr lang="en-US" altLang="zh-CN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endParaRPr lang="en-US" altLang="zh-CN" sz="20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76555" indent="-376555" defTabSz="914400" eaLnBrk="1" hangingPunct="1">
              <a:lnSpc>
                <a:spcPct val="150000"/>
              </a:lnSpc>
              <a:buSzTx/>
              <a:buFont typeface="Wingdings" panose="05000000000000000000" pitchFamily="2" charset="2"/>
              <a:buChar char="§"/>
              <a:tabLst>
                <a:tab pos="476250" algn="l"/>
              </a:tabLst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降低血压就是延长生命，改善生活质量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09613" y="-122237"/>
            <a:ext cx="81788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血压最好达到什么水平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85800" y="2293938"/>
            <a:ext cx="7772400" cy="1457325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zh-CN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血压降到（ 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 140/90mmHg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就很不容易啦！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1039813" y="2047875"/>
            <a:ext cx="7177087" cy="185420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3557" name="Rectangle 7"/>
          <p:cNvSpPr/>
          <p:nvPr/>
        </p:nvSpPr>
        <p:spPr>
          <a:xfrm>
            <a:off x="6789738" y="3543300"/>
            <a:ext cx="1617662" cy="1439863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3558" name="Picture 6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5" y="3429000"/>
            <a:ext cx="2152650" cy="156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4025" y="671513"/>
            <a:ext cx="8235950" cy="1227137"/>
          </a:xfrm>
        </p:spPr>
        <p:txBody>
          <a:bodyPr vert="horz" wrap="square" lIns="91440" tIns="45720" rIns="91440" bIns="45720" anchor="b" anchorCtr="0"/>
          <a:p>
            <a:pPr algn="l" eaLnBrk="1" hangingPunct="1">
              <a:lnSpc>
                <a:spcPts val="6000"/>
              </a:lnSpc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有高血压，又有糖尿病，</a:t>
            </a:r>
            <a:b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血压要达到什么水平？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371475" y="2679700"/>
            <a:ext cx="8096250" cy="1698625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降到正常血压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(130/85mmHg)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就不错了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如果能够降到理想血压（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&lt;120/80mmHg) 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fontAlgn="ctr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就更不容易了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4580" name="Rectangle 13"/>
          <p:cNvSpPr/>
          <p:nvPr/>
        </p:nvSpPr>
        <p:spPr>
          <a:xfrm>
            <a:off x="887413" y="2454275"/>
            <a:ext cx="7177087" cy="194310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4581" name="Rectangle 15"/>
          <p:cNvSpPr/>
          <p:nvPr/>
        </p:nvSpPr>
        <p:spPr>
          <a:xfrm>
            <a:off x="6713538" y="4043363"/>
            <a:ext cx="1617662" cy="1439862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4582" name="Picture 14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3675063"/>
            <a:ext cx="2513013" cy="1827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026"/>
          <p:cNvSpPr>
            <a:spLocks noGrp="1"/>
          </p:cNvSpPr>
          <p:nvPr>
            <p:ph type="ctrTitle"/>
          </p:nvPr>
        </p:nvSpPr>
        <p:spPr>
          <a:xfrm>
            <a:off x="638175" y="2297113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什么是高血压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59"/>
          <p:cNvSpPr/>
          <p:nvPr/>
        </p:nvSpPr>
        <p:spPr>
          <a:xfrm>
            <a:off x="5535613" y="3206750"/>
            <a:ext cx="2254250" cy="2930525"/>
          </a:xfrm>
          <a:prstGeom prst="rect">
            <a:avLst/>
          </a:prstGeom>
          <a:solidFill>
            <a:srgbClr val="FFE7E7"/>
          </a:solidFill>
          <a:ln w="9525">
            <a:noFill/>
          </a:ln>
        </p:spPr>
        <p:txBody>
          <a:bodyPr wrap="none" anchor="ctr" anchorCtr="0"/>
          <a:p>
            <a:pPr algn="ctr"/>
            <a:endParaRPr lang="zh-CN" altLang="zh-CN" sz="32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有高血压，又有肾脏病，</a:t>
            </a:r>
            <a:b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血压要达到什么水平？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560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首先要看您的尿蛋白水平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aphicFrame>
        <p:nvGraphicFramePr>
          <p:cNvPr id="92216" name="Group 56"/>
          <p:cNvGraphicFramePr>
            <a:graphicFrameLocks noGrp="1"/>
          </p:cNvGraphicFramePr>
          <p:nvPr/>
        </p:nvGraphicFramePr>
        <p:xfrm>
          <a:off x="965200" y="3206750"/>
          <a:ext cx="6875463" cy="2008188"/>
        </p:xfrm>
        <a:graphic>
          <a:graphicData uri="http://schemas.openxmlformats.org/drawingml/2006/table">
            <a:tbl>
              <a:tblPr/>
              <a:tblGrid>
                <a:gridCol w="6875463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蛋白尿（克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/24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小时）    血压（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mmHg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）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      &lt;1                      130/80mmHg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     </a:t>
                      </a: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≥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                     125/75mmHg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Text Box 47"/>
          <p:cNvSpPr txBox="1"/>
          <p:nvPr/>
        </p:nvSpPr>
        <p:spPr>
          <a:xfrm>
            <a:off x="979488" y="5564188"/>
            <a:ext cx="5276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达到这样的标准需要持之以恒的努力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养生与高血压治疗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733425" y="-9525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您需要控制体重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7651" name="Rectangle 4"/>
          <p:cNvSpPr>
            <a:spLocks noGrp="1"/>
          </p:cNvSpPr>
          <p:nvPr>
            <p:ph idx="1"/>
          </p:nvPr>
        </p:nvSpPr>
        <p:spPr>
          <a:xfrm>
            <a:off x="2952750" y="1693863"/>
            <a:ext cx="5557838" cy="3817937"/>
          </a:xfrm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22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标准体重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hangingPunct="1">
              <a:lnSpc>
                <a:spcPct val="22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（千克）＝身高（厘米）－ </a:t>
            </a:r>
            <a:r>
              <a:rPr lang="en-US" altLang="zh-CN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105</a:t>
            </a:r>
            <a:endParaRPr lang="en-US" altLang="zh-CN" sz="24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hangingPunct="1">
              <a:lnSpc>
                <a:spcPct val="22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超过标准体重</a:t>
            </a:r>
            <a:r>
              <a:rPr lang="en-US" altLang="zh-CN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％为超重，</a:t>
            </a:r>
            <a:endParaRPr lang="zh-CN" altLang="en-US" sz="24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 eaLnBrk="1" hangingPunct="1">
              <a:lnSpc>
                <a:spcPct val="22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超过</a:t>
            </a:r>
            <a:r>
              <a:rPr lang="en-US" altLang="zh-CN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％为肥胖。</a:t>
            </a:r>
            <a:endParaRPr lang="zh-CN" altLang="en-US" sz="24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76275" y="-111125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控制体重，您能做到吗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68338" y="1673225"/>
            <a:ext cx="7235825" cy="432117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每日热量摄入不要超过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1200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千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（相当于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岁儿童每日进食量）例如：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早餐：稀饭 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小碗，小素包子 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个   </a:t>
            </a:r>
            <a:endParaRPr lang="zh-CN" altLang="en-US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晚餐：馒头半个，烧带鱼一小块（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两）</a:t>
            </a:r>
            <a:endParaRPr lang="zh-CN" altLang="en-US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炒青菜（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两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</a:t>
            </a:r>
            <a:endParaRPr lang="en-US" altLang="zh-CN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午餐：米饭 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小碗  菜花炒瘦肉丝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0.5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两  </a:t>
            </a:r>
            <a:endParaRPr lang="zh-CN" altLang="en-US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素炒黄豆芽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1.2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两  </a:t>
            </a:r>
            <a:endParaRPr lang="zh-CN" altLang="en-US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植物油：</a:t>
            </a:r>
            <a:r>
              <a:rPr lang="en-US" altLang="zh-CN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汤匙（全天）</a:t>
            </a:r>
            <a:endParaRPr lang="zh-CN" altLang="en-US" sz="2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/>
          <p:nvPr/>
        </p:nvSpPr>
        <p:spPr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  <a:t>控制体重，您能做到吗</a:t>
            </a:r>
            <a:endParaRPr lang="zh-CN" altLang="en-US" sz="4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0467" name="Rectangle 3"/>
          <p:cNvSpPr/>
          <p:nvPr/>
        </p:nvSpPr>
        <p:spPr>
          <a:xfrm>
            <a:off x="4303713" y="1833563"/>
            <a:ext cx="4449762" cy="2117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低胆固醇饮食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注意饮食质量的调节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851025"/>
            <a:ext cx="2636838" cy="269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Rectangle 5"/>
          <p:cNvSpPr/>
          <p:nvPr/>
        </p:nvSpPr>
        <p:spPr>
          <a:xfrm>
            <a:off x="1052513" y="1854200"/>
            <a:ext cx="2630487" cy="2679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85800" y="-96837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合理膳食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685800" y="2057400"/>
            <a:ext cx="6653213" cy="22415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高纤维类为主，蔬菜、水果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钾离子食物，如瘦肉、柑橘类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香蕉、杨桃、木瓜、胡萝卜、芹菜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西红柿、绿色蔬菜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（钾离子有助于排钠） 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3" y="3514725"/>
            <a:ext cx="2730500" cy="273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Line 5"/>
          <p:cNvSpPr/>
          <p:nvPr/>
        </p:nvSpPr>
        <p:spPr>
          <a:xfrm flipH="1">
            <a:off x="955675" y="5692775"/>
            <a:ext cx="5095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685800" y="242888"/>
            <a:ext cx="7754938" cy="8318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低盐（钠）饮食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820738" y="1555750"/>
            <a:ext cx="4554537" cy="278288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endParaRPr lang="en-US" altLang="zh-CN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食盐量；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&lt;6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日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</a:t>
            </a:r>
            <a:r>
              <a:rPr lang="en-US" altLang="zh-CN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大致相当于标准普通牙膏盖大小</a:t>
            </a:r>
            <a:r>
              <a:rPr lang="en-US" altLang="zh-CN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</a:t>
            </a:r>
            <a:endParaRPr lang="en-US" altLang="zh-CN" sz="20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少吃腌制食品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aphicFrame>
        <p:nvGraphicFramePr>
          <p:cNvPr id="1026" name="Object 4"/>
          <p:cNvGraphicFramePr/>
          <p:nvPr/>
        </p:nvGraphicFramePr>
        <p:xfrm>
          <a:off x="4346575" y="4624388"/>
          <a:ext cx="31242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6465570" imgH="4239260" progId="Flash.Movie">
                  <p:embed/>
                </p:oleObj>
              </mc:Choice>
              <mc:Fallback>
                <p:oleObj name="" r:id="rId2" imgW="6465570" imgH="423926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6575" y="4624388"/>
                        <a:ext cx="3124200" cy="204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/>
          <p:cNvSpPr/>
          <p:nvPr/>
        </p:nvSpPr>
        <p:spPr>
          <a:xfrm>
            <a:off x="1314450" y="5192713"/>
            <a:ext cx="3795713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1" name="Line 6"/>
          <p:cNvSpPr/>
          <p:nvPr/>
        </p:nvSpPr>
        <p:spPr>
          <a:xfrm>
            <a:off x="6313488" y="5192713"/>
            <a:ext cx="2830512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高血压食物的宜与忌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、碳水化合物：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适宜的食物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米饭、粥、面条、葛粉、芋头，软豆类。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应忌的食物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番薯（产生腹气）、干豆类、味道浓的饼干。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蛋白质的食品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适宜的食物：牛肉、猪瘦肉、鱼肉、蛋、牛奶、冰淇淋、豆腐等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应忌的食物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：五花肉、排骨肉、香肠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685800" y="13970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脂肪类食物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适宜的食物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植物油、少量的奶油、沙拉酱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应忌的食物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动物油、猪油、熏肉、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维生素、矿物质食品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适宜的食物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蔬菜类（芹菜、油菜、菠菜、番茄、小白菜、洋白菜、韭菜、山药、冬瓜、洋葱、香菇、银耳）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水果类（山楂、苹果、枣、香蕉、柿子、西瓜、葡萄、橘子）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应忌的食物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纤维硬的蔬菜（牛蒡、竹笋、辣椒）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其他食物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适宜的食物</a:t>
            </a:r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淡茶、酵母乳饮料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应忌的食物</a:t>
            </a:r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香辛料（辣椒、咖喱粉）、酒类饮料、盐浸食物、咖啡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719138" y="368300"/>
            <a:ext cx="7705725" cy="7747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    压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622300" y="1857375"/>
            <a:ext cx="4940300" cy="3594100"/>
          </a:xfrm>
          <a:ln>
            <a:solidFill>
              <a:srgbClr val="CC33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当血液在血管里流动时，会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对血管壁产生一定的压力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这种压力就被称为</a:t>
            </a: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</a:t>
            </a:r>
            <a:endParaRPr lang="zh-CN" altLang="en-US" sz="28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血压的意义：血压使血液在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体内循环，是将营养和氧气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输送到全身的动力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平常我们所说的血压就是指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右上臂肱动脉的血压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7172" name="Picture 1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2073275"/>
            <a:ext cx="3568700" cy="340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7"/>
          <p:cNvSpPr/>
          <p:nvPr/>
        </p:nvSpPr>
        <p:spPr>
          <a:xfrm>
            <a:off x="5962650" y="2090738"/>
            <a:ext cx="2430463" cy="2384425"/>
          </a:xfrm>
          <a:prstGeom prst="rect">
            <a:avLst/>
          </a:prstGeom>
          <a:noFill/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174" name="Rectangle 14"/>
          <p:cNvSpPr/>
          <p:nvPr/>
        </p:nvSpPr>
        <p:spPr>
          <a:xfrm>
            <a:off x="5880100" y="2008188"/>
            <a:ext cx="2592388" cy="255905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85800" y="296863"/>
            <a:ext cx="7772400" cy="762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您能戒烟吗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021138" y="1597025"/>
            <a:ext cx="4164012" cy="28876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烟中含有一氧化碳、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尼古丁、硫氢化合物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等可使细小动脉痉挛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收缩，末梢血管阻力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增加，血压升高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5844" name="Picture 4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900" y="1954213"/>
            <a:ext cx="6024563" cy="409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Rectangle 6"/>
          <p:cNvSpPr/>
          <p:nvPr/>
        </p:nvSpPr>
        <p:spPr>
          <a:xfrm>
            <a:off x="276225" y="1677988"/>
            <a:ext cx="3330575" cy="4059237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85800" y="319088"/>
            <a:ext cx="7772400" cy="728662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戒酒能做到吗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873125" y="1798638"/>
            <a:ext cx="7772400" cy="135255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过量饮酒、长期饮酒者特别白酒及烈性酒均可使血压升高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6868" name="Picture 5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113" y="2744788"/>
            <a:ext cx="62865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Line 6"/>
          <p:cNvSpPr/>
          <p:nvPr/>
        </p:nvSpPr>
        <p:spPr>
          <a:xfrm>
            <a:off x="952500" y="5849938"/>
            <a:ext cx="57610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70" name="Line 7"/>
          <p:cNvSpPr/>
          <p:nvPr/>
        </p:nvSpPr>
        <p:spPr>
          <a:xfrm flipV="1">
            <a:off x="7853363" y="5808663"/>
            <a:ext cx="1290637" cy="127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8001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您能坚持每天运动吗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685800" y="1554163"/>
            <a:ext cx="5668963" cy="388143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运动项目：散步、慢跑、体操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爬山、太极拳、气功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运动量：以活动时心律为指标。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适合心率是“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170-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年龄数”，最多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不宜再超过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次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即每分钟不得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超过约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125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次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持之以恒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719138" y="249238"/>
            <a:ext cx="6056312" cy="1539875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并不是所有高血压病人都适宜锻炼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854075" y="2058988"/>
            <a:ext cx="5383213" cy="395605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严重的高血压伴有明显的头晕、目眩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高血压病已经发生心、脑、肾并发症，如已经合并有高血压心脏病、冠心病、不稳定型心绞痛、半年内发生过心肌梗死、严重心率失常者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8916" name="Rectangle 5"/>
          <p:cNvSpPr/>
          <p:nvPr/>
        </p:nvSpPr>
        <p:spPr>
          <a:xfrm>
            <a:off x="827088" y="1954213"/>
            <a:ext cx="5473700" cy="385762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85800" y="347663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773113" y="1773238"/>
            <a:ext cx="7772400" cy="2022475"/>
          </a:xfrm>
        </p:spPr>
        <p:txBody>
          <a:bodyPr vert="horz" wrap="square" lIns="91440" tIns="45720" rIns="91440" bIns="45720" anchor="t" anchorCtr="0"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舒适的生活环境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开朗乐观的生活情绪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规律、劳逸结合的生活态度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9940" name="Text Box 4"/>
          <p:cNvSpPr txBox="1"/>
          <p:nvPr/>
        </p:nvSpPr>
        <p:spPr>
          <a:xfrm>
            <a:off x="703263" y="287338"/>
            <a:ext cx="75501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  <a:t>能开朗乐观，不生气吗</a:t>
            </a:r>
            <a:endParaRPr lang="zh-CN" altLang="en-US" sz="4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AutoShape 2"/>
          <p:cNvSpPr/>
          <p:nvPr/>
        </p:nvSpPr>
        <p:spPr>
          <a:xfrm>
            <a:off x="801688" y="1443038"/>
            <a:ext cx="7604125" cy="3848100"/>
          </a:xfrm>
          <a:prstGeom prst="wedgeRoundRectCallout">
            <a:avLst>
              <a:gd name="adj1" fmla="val -39231"/>
              <a:gd name="adj2" fmla="val 72880"/>
              <a:gd name="adj3" fmla="val 16667"/>
            </a:avLst>
          </a:prstGeom>
          <a:noFill/>
          <a:ln w="190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  <a:t>说实话：养生好听，行动难</a:t>
            </a:r>
            <a:b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</a:br>
            <a: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  药物治疗是控制高               </a:t>
            </a:r>
            <a:endParaRPr lang="zh-CN" altLang="en-US" sz="4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44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  血压的理想选择</a:t>
            </a:r>
            <a:endParaRPr lang="zh-CN" altLang="en-US" sz="4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药物与高血压治疗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66750" y="146050"/>
            <a:ext cx="7772400" cy="928688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降压药物的主要分类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sz="half" idx="1"/>
          </p:nvPr>
        </p:nvSpPr>
        <p:spPr>
          <a:xfrm>
            <a:off x="866775" y="1714500"/>
            <a:ext cx="7391400" cy="4191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钙拮抗剂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肾素</a:t>
            </a:r>
            <a:r>
              <a:rPr kumimoji="1"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-</a:t>
            </a: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血管紧张素转换酶抑制剂</a:t>
            </a:r>
            <a:r>
              <a:rPr kumimoji="1"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(ACEI)</a:t>
            </a:r>
            <a:endParaRPr kumimoji="1"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血管紧张素</a:t>
            </a:r>
            <a:r>
              <a:rPr kumimoji="1"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Ⅱ</a:t>
            </a: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受体拮抗剂</a:t>
            </a:r>
            <a:r>
              <a:rPr kumimoji="1"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(ATⅡRA)</a:t>
            </a:r>
            <a:endParaRPr kumimoji="1"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r>
              <a:rPr kumimoji="1"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b</a:t>
            </a: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受体阻滞剂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r>
              <a:rPr kumimoji="1"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降压利尿药</a:t>
            </a:r>
            <a:endParaRPr kumimoji="1"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</a:pPr>
            <a:endParaRPr kumimoji="1"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538163" y="184150"/>
            <a:ext cx="8058150" cy="871538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sz="4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钙拮抗剂适合哪些高血压患者</a:t>
            </a:r>
            <a:endParaRPr lang="zh-CN" altLang="en-US" sz="40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339725" y="1909763"/>
            <a:ext cx="8310563" cy="285273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常见药：硝苯地平、氨氯地平、拉西地平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适合各类高血压病人，无明显副作用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适合用于高血压的各个时期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尤其适合已经出现心脑肾等并发症的</a:t>
            </a:r>
            <a:r>
              <a:rPr lang="zh-CN" altLang="en-US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老年患者</a:t>
            </a:r>
            <a:endParaRPr lang="zh-CN" altLang="en-US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endParaRPr lang="en-US" altLang="zh-CN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549275" y="20638"/>
            <a:ext cx="6877050" cy="10287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sz="4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钙拮抗剂的“</a:t>
            </a:r>
            <a:r>
              <a:rPr lang="zh-CN" altLang="en-US" sz="40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自动保险作用</a:t>
            </a:r>
            <a:r>
              <a:rPr lang="zh-CN" altLang="en-US" sz="4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”</a:t>
            </a:r>
            <a:endParaRPr lang="zh-CN" altLang="en-US" sz="40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533400" y="2190750"/>
            <a:ext cx="7772400" cy="179863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血压越高，服用钙拮抗剂降压效果越明显，但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血压下降一般不低于正常水平，且不会因为体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位改变而影响血压。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52475" y="185738"/>
            <a:ext cx="7607300" cy="923925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血压计量单位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681038" y="1628775"/>
            <a:ext cx="4346575" cy="4370388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现今国际上一般用“毫米汞柱（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mmHg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）”来表示血压的高低。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血压单位还可用千帕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(kPa)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来表示　　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　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8196" name="Picture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5326063"/>
            <a:ext cx="962025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 descr="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63" y="1430338"/>
            <a:ext cx="6207125" cy="451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Oval 7"/>
          <p:cNvSpPr/>
          <p:nvPr/>
        </p:nvSpPr>
        <p:spPr>
          <a:xfrm>
            <a:off x="5100638" y="1724025"/>
            <a:ext cx="3600450" cy="3600450"/>
          </a:xfrm>
          <a:prstGeom prst="ellipse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199" name="Line 8"/>
          <p:cNvSpPr/>
          <p:nvPr/>
        </p:nvSpPr>
        <p:spPr>
          <a:xfrm flipH="1" flipV="1">
            <a:off x="7932738" y="5046663"/>
            <a:ext cx="331787" cy="498475"/>
          </a:xfrm>
          <a:prstGeom prst="line">
            <a:avLst/>
          </a:prstGeom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723900" y="187325"/>
            <a:ext cx="7658100" cy="8572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常见副作用及解决办法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 flipH="1">
            <a:off x="904875" y="2166938"/>
            <a:ext cx="7334250" cy="2557462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心律增快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合用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受体阻滞剂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可出现头痛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﹑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面部潮红等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首次服用小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剂量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踝部水肿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看是否能耐受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46084" name="Picture 4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63" y="2862263"/>
            <a:ext cx="62865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Oval 5"/>
          <p:cNvSpPr/>
          <p:nvPr/>
        </p:nvSpPr>
        <p:spPr>
          <a:xfrm>
            <a:off x="6350000" y="4033838"/>
            <a:ext cx="2266950" cy="2266950"/>
          </a:xfrm>
          <a:prstGeom prst="ellipse">
            <a:avLst/>
          </a:prstGeom>
          <a:noFill/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301625" y="904875"/>
            <a:ext cx="8523288" cy="812800"/>
          </a:xfrm>
          <a:ln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sz="32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血管紧张素转化酶抑制剂</a:t>
            </a:r>
            <a:r>
              <a:rPr lang="en-US" altLang="zh-CN" sz="32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(ACEI)</a:t>
            </a:r>
            <a:r>
              <a:rPr lang="zh-CN" altLang="en-US" sz="32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适合哪些患者</a:t>
            </a:r>
            <a:endParaRPr lang="zh-CN" altLang="en-US" sz="32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835025" y="2592388"/>
            <a:ext cx="7391400" cy="1833562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常见药：卡托普利、依那普利、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适用于各种类型高血压患者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尤其适用于合并有慢性肾功能不全的病人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保护心肌，治疗充血性心力衰竭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823913" y="198438"/>
            <a:ext cx="7467600" cy="8572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ACEI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常见副作用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5308600" y="2071688"/>
            <a:ext cx="3038475" cy="83343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咳嗽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低血压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头痛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脱发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endParaRPr lang="en-US" altLang="zh-CN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8132" name="Rectangle 5"/>
          <p:cNvSpPr/>
          <p:nvPr/>
        </p:nvSpPr>
        <p:spPr>
          <a:xfrm>
            <a:off x="1435100" y="2192338"/>
            <a:ext cx="2279650" cy="25050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8133" name="Line 6"/>
          <p:cNvSpPr/>
          <p:nvPr/>
        </p:nvSpPr>
        <p:spPr>
          <a:xfrm flipV="1">
            <a:off x="3690938" y="1928813"/>
            <a:ext cx="700087" cy="2635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4" name="Line 7"/>
          <p:cNvSpPr/>
          <p:nvPr/>
        </p:nvSpPr>
        <p:spPr>
          <a:xfrm>
            <a:off x="3702050" y="4672013"/>
            <a:ext cx="639763" cy="388937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5" name="Line 8"/>
          <p:cNvSpPr/>
          <p:nvPr/>
        </p:nvSpPr>
        <p:spPr>
          <a:xfrm flipH="1">
            <a:off x="4341813" y="1916113"/>
            <a:ext cx="49212" cy="3157537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6" name="Line 9"/>
          <p:cNvSpPr/>
          <p:nvPr/>
        </p:nvSpPr>
        <p:spPr>
          <a:xfrm flipH="1" flipV="1">
            <a:off x="847725" y="1928813"/>
            <a:ext cx="574675" cy="2508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7" name="Line 10"/>
          <p:cNvSpPr/>
          <p:nvPr/>
        </p:nvSpPr>
        <p:spPr>
          <a:xfrm flipH="1">
            <a:off x="808038" y="4672013"/>
            <a:ext cx="614362" cy="401637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8" name="Line 11"/>
          <p:cNvSpPr/>
          <p:nvPr/>
        </p:nvSpPr>
        <p:spPr>
          <a:xfrm flipH="1">
            <a:off x="822325" y="1928813"/>
            <a:ext cx="25400" cy="3155950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9" name="Line 12"/>
          <p:cNvSpPr/>
          <p:nvPr/>
        </p:nvSpPr>
        <p:spPr>
          <a:xfrm flipH="1" flipV="1">
            <a:off x="835025" y="3268663"/>
            <a:ext cx="588963" cy="160337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40" name="Line 13"/>
          <p:cNvSpPr/>
          <p:nvPr/>
        </p:nvSpPr>
        <p:spPr>
          <a:xfrm flipV="1">
            <a:off x="3740150" y="3268663"/>
            <a:ext cx="627063" cy="160337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41" name="Rectangle 14"/>
          <p:cNvSpPr/>
          <p:nvPr/>
        </p:nvSpPr>
        <p:spPr>
          <a:xfrm>
            <a:off x="1385888" y="4622800"/>
            <a:ext cx="2379662" cy="150813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512763" y="522288"/>
            <a:ext cx="7950200" cy="12827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sz="3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血管紧张素</a:t>
            </a:r>
            <a:r>
              <a:rPr lang="en-US" altLang="zh-CN" sz="3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Ⅱ</a:t>
            </a:r>
            <a:r>
              <a:rPr lang="zh-CN" altLang="en-US" sz="3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受体拮抗剂</a:t>
            </a:r>
            <a:r>
              <a:rPr lang="en-US" altLang="zh-CN" sz="3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(ATⅡRA)</a:t>
            </a:r>
            <a:endParaRPr lang="en-US" altLang="zh-CN" sz="3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757238" y="2200275"/>
            <a:ext cx="7620000" cy="24955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常见药：氯沙坦、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缬沙坦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主要对于轻－中度原发性高血压病人有效。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并能减少非糖尿病高血压伴蛋白尿患者的尿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蛋白量。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735013" y="290513"/>
            <a:ext cx="7429500" cy="7429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受体阻滞剂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685800" y="2084388"/>
            <a:ext cx="7772400" cy="218598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常见药：富马酸比索洛尔片、阿替洛尔、酒石酸美托洛尔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合并冠心病者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青年人的高血压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需用血管扩张剂的高血压患者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1026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受体阻滞剂特点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1203" name="Rectangle 1027"/>
          <p:cNvSpPr>
            <a:spLocks noGrp="1"/>
          </p:cNvSpPr>
          <p:nvPr>
            <p:ph idx="1"/>
          </p:nvPr>
        </p:nvSpPr>
        <p:spPr>
          <a:xfrm>
            <a:off x="706438" y="2030413"/>
            <a:ext cx="7772400" cy="1687512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单独应用时，具有安全、温和而有效的特点。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可与其他抗高血压药合用，能增加降压效果，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同时减少其他降压药的副作用。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771525" y="296863"/>
            <a:ext cx="7600950" cy="762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en-US" altLang="zh-CN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受体阻滞剂副作用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685800" y="2271713"/>
            <a:ext cx="7772400" cy="207168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诱发或加重支气管哮喘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加重严重心力衰竭患者的心衰程度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影响脂质代谢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52228" name="Picture 4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38" y="2482850"/>
            <a:ext cx="7456487" cy="542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700088" y="-66675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利 尿 剂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685800" y="2200275"/>
            <a:ext cx="7772400" cy="227171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降压利尿药是某些高血压的必选药物，如难以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控制的高血压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﹑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高血压急症的抢救等。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61988" y="269875"/>
            <a:ext cx="8115300" cy="78105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降压利尿药常见副作用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685800" y="2328863"/>
            <a:ext cx="7772400" cy="12319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低钾、低钠血症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诱发痛风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54276" name="Picture 4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143000"/>
            <a:ext cx="62865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Line 4"/>
          <p:cNvSpPr/>
          <p:nvPr/>
        </p:nvSpPr>
        <p:spPr>
          <a:xfrm>
            <a:off x="3532188" y="6200775"/>
            <a:ext cx="5611812" cy="0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90800"/>
            <a:ext cx="6172200" cy="11430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j-cs"/>
              </a:rPr>
              <a:t>祝您拥有健康的身体，同时享受健康的生活！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90563" y="357188"/>
            <a:ext cx="7772400" cy="842962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人的一天中血压有变化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690563" y="2000250"/>
            <a:ext cx="4649787" cy="3636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每日血压的两个高峰：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上午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点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下午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点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不同时段的血压水平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6:00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20:00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      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&lt;140/90mmHg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20:00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6:00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：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       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&lt;120/80mmHg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9220" name="Picture 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684338"/>
            <a:ext cx="62865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Oval 5"/>
          <p:cNvSpPr/>
          <p:nvPr/>
        </p:nvSpPr>
        <p:spPr>
          <a:xfrm>
            <a:off x="5143500" y="2028825"/>
            <a:ext cx="3600450" cy="3600450"/>
          </a:xfrm>
          <a:prstGeom prst="ellipse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003548"/>
              </a:gs>
              <a:gs pos="0">
                <a:srgbClr val="00B0F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Picture 3" descr="E:\卡拉赞\GUANXIAN.png"/>
          <p:cNvSpPr>
            <a:spLocks noChangeAspect="1"/>
          </p:cNvSpPr>
          <p:nvPr/>
        </p:nvSpPr>
        <p:spPr>
          <a:xfrm>
            <a:off x="396875" y="390525"/>
            <a:ext cx="8256588" cy="5875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" name="Oval 6"/>
          <p:cNvSpPr/>
          <p:nvPr/>
        </p:nvSpPr>
        <p:spPr>
          <a:xfrm flipH="1">
            <a:off x="382588" y="5081588"/>
            <a:ext cx="8270875" cy="1444625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PH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6"/>
          <p:cNvSpPr/>
          <p:nvPr/>
        </p:nvSpPr>
        <p:spPr>
          <a:xfrm flipH="1">
            <a:off x="884238" y="4883150"/>
            <a:ext cx="8270875" cy="1443038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FFCC">
                  <a:lumMod val="82000"/>
                </a:srgbClr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PH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6"/>
          <p:cNvSpPr/>
          <p:nvPr/>
        </p:nvSpPr>
        <p:spPr>
          <a:xfrm flipH="1">
            <a:off x="884238" y="5421313"/>
            <a:ext cx="8270875" cy="1441450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PH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五角星 30"/>
          <p:cNvSpPr/>
          <p:nvPr/>
        </p:nvSpPr>
        <p:spPr>
          <a:xfrm rot="19800000">
            <a:off x="4498975" y="2409825"/>
            <a:ext cx="2405063" cy="323691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五角星 5"/>
          <p:cNvSpPr/>
          <p:nvPr/>
        </p:nvSpPr>
        <p:spPr>
          <a:xfrm rot="19800000">
            <a:off x="4540250" y="3314700"/>
            <a:ext cx="1690688" cy="2274888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五角星 32"/>
          <p:cNvSpPr/>
          <p:nvPr/>
        </p:nvSpPr>
        <p:spPr>
          <a:xfrm rot="19800000">
            <a:off x="3032125" y="2871788"/>
            <a:ext cx="1416050" cy="190182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五角星 5"/>
          <p:cNvSpPr/>
          <p:nvPr/>
        </p:nvSpPr>
        <p:spPr>
          <a:xfrm rot="19800000">
            <a:off x="2890838" y="3565525"/>
            <a:ext cx="992188" cy="13382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五角星 5"/>
          <p:cNvSpPr/>
          <p:nvPr/>
        </p:nvSpPr>
        <p:spPr>
          <a:xfrm rot="19800000">
            <a:off x="3778250" y="4652963"/>
            <a:ext cx="1146175" cy="15414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五角星 35"/>
          <p:cNvSpPr/>
          <p:nvPr/>
        </p:nvSpPr>
        <p:spPr>
          <a:xfrm rot="19800000">
            <a:off x="6878638" y="2270125"/>
            <a:ext cx="1195388" cy="1606550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五角星 5"/>
          <p:cNvSpPr/>
          <p:nvPr/>
        </p:nvSpPr>
        <p:spPr>
          <a:xfrm rot="19800000">
            <a:off x="7472363" y="1725613"/>
            <a:ext cx="547688" cy="736600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五角星 37"/>
          <p:cNvSpPr/>
          <p:nvPr/>
        </p:nvSpPr>
        <p:spPr>
          <a:xfrm rot="19800000">
            <a:off x="2668588" y="5337175"/>
            <a:ext cx="746125" cy="1004888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五角星 5"/>
          <p:cNvSpPr/>
          <p:nvPr/>
        </p:nvSpPr>
        <p:spPr>
          <a:xfrm rot="19800000">
            <a:off x="7118350" y="3322638"/>
            <a:ext cx="993775" cy="13382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46"/>
          <p:cNvGrpSpPr/>
          <p:nvPr/>
        </p:nvGrpSpPr>
        <p:grpSpPr>
          <a:xfrm>
            <a:off x="1304925" y="1033463"/>
            <a:ext cx="4464807" cy="1708658"/>
            <a:chOff x="444658" y="95542"/>
            <a:chExt cx="4945221" cy="1405733"/>
          </a:xfrm>
        </p:grpSpPr>
        <p:sp>
          <p:nvSpPr>
            <p:cNvPr id="56354" name="TextBox 7"/>
            <p:cNvSpPr txBox="1"/>
            <p:nvPr/>
          </p:nvSpPr>
          <p:spPr>
            <a:xfrm>
              <a:off x="444658" y="95542"/>
              <a:ext cx="204598" cy="14057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endParaRPr lang="en-US" altLang="zh-CN" sz="10500" dirty="0">
                <a:solidFill>
                  <a:schemeClr val="bg1"/>
                </a:solidFill>
                <a:latin typeface="方正超粗黑简体"/>
                <a:ea typeface="方正超粗黑简体"/>
              </a:endParaRPr>
            </a:p>
          </p:txBody>
        </p:sp>
        <p:sp>
          <p:nvSpPr>
            <p:cNvPr id="56355" name="TextBox 18"/>
            <p:cNvSpPr txBox="1"/>
            <p:nvPr/>
          </p:nvSpPr>
          <p:spPr>
            <a:xfrm>
              <a:off x="1521991" y="596903"/>
              <a:ext cx="3867888" cy="6458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en-US" altLang="zh-CN" sz="4500" dirty="0">
                  <a:solidFill>
                    <a:schemeClr val="bg1"/>
                  </a:solidFill>
                  <a:latin typeface="Calibri" panose="020F0502020204030204" pitchFamily="34" charset="0"/>
                </a:rPr>
                <a:t>THANK     YOU</a:t>
              </a:r>
              <a:endParaRPr lang="en-US" altLang="zh-CN" sz="45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7" name="Freeform 14"/>
          <p:cNvSpPr/>
          <p:nvPr/>
        </p:nvSpPr>
        <p:spPr>
          <a:xfrm rot="6300000" flipH="1">
            <a:off x="5730875" y="-361950"/>
            <a:ext cx="6719888" cy="2060575"/>
          </a:xfrm>
          <a:custGeom>
            <a:avLst/>
            <a:gdLst>
              <a:gd name="txL" fmla="*/ 0 w 1268"/>
              <a:gd name="txT" fmla="*/ 0 h 523"/>
              <a:gd name="txR" fmla="*/ 1268 w 1268"/>
              <a:gd name="txB" fmla="*/ 523 h 5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68" h="523">
                <a:moveTo>
                  <a:pt x="1268" y="296"/>
                </a:moveTo>
                <a:cubicBezTo>
                  <a:pt x="1268" y="296"/>
                  <a:pt x="900" y="199"/>
                  <a:pt x="644" y="70"/>
                </a:cubicBezTo>
                <a:cubicBezTo>
                  <a:pt x="644" y="70"/>
                  <a:pt x="530" y="0"/>
                  <a:pt x="400" y="47"/>
                </a:cubicBezTo>
                <a:cubicBezTo>
                  <a:pt x="400" y="47"/>
                  <a:pt x="269" y="58"/>
                  <a:pt x="244" y="56"/>
                </a:cubicBezTo>
                <a:cubicBezTo>
                  <a:pt x="244" y="56"/>
                  <a:pt x="185" y="80"/>
                  <a:pt x="251" y="115"/>
                </a:cubicBezTo>
                <a:cubicBezTo>
                  <a:pt x="251" y="115"/>
                  <a:pt x="359" y="126"/>
                  <a:pt x="380" y="117"/>
                </a:cubicBezTo>
                <a:cubicBezTo>
                  <a:pt x="380" y="117"/>
                  <a:pt x="319" y="122"/>
                  <a:pt x="302" y="136"/>
                </a:cubicBezTo>
                <a:cubicBezTo>
                  <a:pt x="302" y="136"/>
                  <a:pt x="229" y="143"/>
                  <a:pt x="203" y="129"/>
                </a:cubicBezTo>
                <a:cubicBezTo>
                  <a:pt x="203" y="129"/>
                  <a:pt x="9" y="58"/>
                  <a:pt x="0" y="127"/>
                </a:cubicBezTo>
                <a:cubicBezTo>
                  <a:pt x="0" y="127"/>
                  <a:pt x="4" y="145"/>
                  <a:pt x="49" y="139"/>
                </a:cubicBezTo>
                <a:cubicBezTo>
                  <a:pt x="49" y="139"/>
                  <a:pt x="20" y="173"/>
                  <a:pt x="33" y="183"/>
                </a:cubicBezTo>
                <a:cubicBezTo>
                  <a:pt x="33" y="183"/>
                  <a:pt x="168" y="192"/>
                  <a:pt x="199" y="213"/>
                </a:cubicBezTo>
                <a:cubicBezTo>
                  <a:pt x="199" y="213"/>
                  <a:pt x="277" y="228"/>
                  <a:pt x="318" y="234"/>
                </a:cubicBezTo>
                <a:cubicBezTo>
                  <a:pt x="318" y="234"/>
                  <a:pt x="372" y="263"/>
                  <a:pt x="393" y="249"/>
                </a:cubicBezTo>
                <a:cubicBezTo>
                  <a:pt x="393" y="249"/>
                  <a:pt x="506" y="232"/>
                  <a:pt x="548" y="232"/>
                </a:cubicBezTo>
                <a:cubicBezTo>
                  <a:pt x="548" y="232"/>
                  <a:pt x="623" y="223"/>
                  <a:pt x="687" y="249"/>
                </a:cubicBezTo>
                <a:cubicBezTo>
                  <a:pt x="687" y="249"/>
                  <a:pt x="1027" y="450"/>
                  <a:pt x="1098" y="474"/>
                </a:cubicBezTo>
                <a:cubicBezTo>
                  <a:pt x="1098" y="474"/>
                  <a:pt x="1198" y="518"/>
                  <a:pt x="1214" y="523"/>
                </a:cubicBezTo>
                <a:lnTo>
                  <a:pt x="1268" y="296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 lIns="91438" tIns="45719" rIns="91438" bIns="45719"/>
          <a:p>
            <a:pPr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949575" y="7265988"/>
            <a:ext cx="542925" cy="7286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五角星 48"/>
          <p:cNvSpPr/>
          <p:nvPr/>
        </p:nvSpPr>
        <p:spPr>
          <a:xfrm>
            <a:off x="3905250" y="7218363"/>
            <a:ext cx="820738" cy="110331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五角星 5"/>
          <p:cNvSpPr/>
          <p:nvPr/>
        </p:nvSpPr>
        <p:spPr>
          <a:xfrm>
            <a:off x="2922588" y="7256463"/>
            <a:ext cx="657225" cy="8858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五角星 5"/>
          <p:cNvSpPr/>
          <p:nvPr/>
        </p:nvSpPr>
        <p:spPr>
          <a:xfrm>
            <a:off x="6313488" y="7200900"/>
            <a:ext cx="892175" cy="1200150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五角星 51"/>
          <p:cNvSpPr/>
          <p:nvPr/>
        </p:nvSpPr>
        <p:spPr>
          <a:xfrm>
            <a:off x="5924550" y="7218363"/>
            <a:ext cx="820738" cy="110331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5180013" y="7256463"/>
            <a:ext cx="657225" cy="88582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五角星 5"/>
          <p:cNvSpPr/>
          <p:nvPr/>
        </p:nvSpPr>
        <p:spPr>
          <a:xfrm>
            <a:off x="4168775" y="7256463"/>
            <a:ext cx="655638" cy="8858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五角星 5"/>
          <p:cNvSpPr/>
          <p:nvPr/>
        </p:nvSpPr>
        <p:spPr>
          <a:xfrm>
            <a:off x="2376488" y="7200900"/>
            <a:ext cx="890588" cy="1200150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五角星 55"/>
          <p:cNvSpPr/>
          <p:nvPr/>
        </p:nvSpPr>
        <p:spPr>
          <a:xfrm>
            <a:off x="7442200" y="7256463"/>
            <a:ext cx="657225" cy="88582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875 -0.683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00" y="-34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00" y="-146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00" y="-1460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00" y="-1460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00" y="-146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39375 0.54167 L -3.88889E-6 -1.23457E-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00" y="-2710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39375 0.54167 L -3.88889E-6 -1.23457E-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00" y="-2710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0.20833 0.28241 L 1.38889E-6 1.23457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00" y="-1410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68958 0.94352 L 1.11022E-16 6.17284E-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00" y="-4720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0.10521 0.59352 L 2.77778E-6 -6.17284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00" y="-2970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-0.03855 0.48611 L 4.16667E-6 -2.46914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0" y="-2430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68958 0.94352 L 1.11022E-16 6.17284E-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00" y="-4720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-0.64914 0.54753 L 4.44444E-6 2.46914E-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00" y="-2740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0.01145 0.20833 L 4.16667E-6 -3.7037E-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-10400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2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21600000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2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79" dur="2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2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200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83" dur="2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200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200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87" dur="2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200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200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91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200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95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200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99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200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03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200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200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07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200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4988" y="0"/>
            <a:ext cx="7772400" cy="1143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四肢血压实际不一致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650875" y="2052638"/>
            <a:ext cx="4465638" cy="3435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测量血压以右上肢为准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右上肢比左上肢高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10mmHg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平卧时下肢比上肢血压高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40mmHg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1026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762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什么是正常血压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1267" name="Rectangle 1027"/>
          <p:cNvSpPr>
            <a:spLocks noGrp="1"/>
          </p:cNvSpPr>
          <p:nvPr>
            <p:ph idx="1"/>
          </p:nvPr>
        </p:nvSpPr>
        <p:spPr>
          <a:xfrm>
            <a:off x="666750" y="1365250"/>
            <a:ext cx="4422775" cy="47926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理想水平</a:t>
            </a:r>
            <a:r>
              <a:rPr lang="en-US" altLang="zh-CN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收缩压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&lt;120mmHg,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舒张压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&lt;80mmHg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正常水平</a:t>
            </a:r>
            <a:r>
              <a:rPr lang="en-US" altLang="zh-CN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</a:t>
            </a:r>
            <a:endParaRPr lang="en-US" altLang="zh-CN" sz="28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收缩压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&lt;130mmHg, 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舒张压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&lt;85mmHg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正常高限</a:t>
            </a:r>
            <a:r>
              <a:rPr lang="en-US" altLang="zh-CN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</a:t>
            </a:r>
            <a:endParaRPr lang="en-US" altLang="zh-CN" sz="28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收缩压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130-139mmHg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舒张压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85- 89mmHg</a:t>
            </a:r>
            <a:endParaRPr lang="en-US" altLang="zh-CN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530225" y="279400"/>
            <a:ext cx="7772400" cy="762000"/>
          </a:xfrm>
        </p:spPr>
        <p:txBody>
          <a:bodyPr vert="horz" wrap="square" lIns="91440" tIns="45720" rIns="91440" bIns="45720" anchor="b" anchorCtr="0"/>
          <a:p>
            <a:pPr algn="l" eaLnBrk="1" hangingPunct="1"/>
            <a:r>
              <a:rPr lang="zh-CN" altLang="en-US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什么是高血压</a:t>
            </a:r>
            <a:endParaRPr lang="zh-CN" altLang="en-US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3364" name="Rectangle 4"/>
          <p:cNvSpPr/>
          <p:nvPr/>
        </p:nvSpPr>
        <p:spPr>
          <a:xfrm>
            <a:off x="1371600" y="1674813"/>
            <a:ext cx="45720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世界卫生组织规定：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收缩压</a:t>
            </a:r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≥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140mmHg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或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舒张压</a:t>
            </a:r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≥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90mmHg</a:t>
            </a:r>
            <a:endParaRPr lang="en-US" altLang="zh-CN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即为</a:t>
            </a:r>
            <a:r>
              <a:rPr lang="zh-CN" altLang="en-US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高血压</a:t>
            </a:r>
            <a:r>
              <a:rPr lang="en-US" altLang="zh-CN" sz="2800" dirty="0">
                <a:solidFill>
                  <a:srgbClr val="CC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  <a:endParaRPr lang="en-US" altLang="zh-CN" sz="28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292" name="Rectangle 8"/>
          <p:cNvSpPr/>
          <p:nvPr/>
        </p:nvSpPr>
        <p:spPr>
          <a:xfrm>
            <a:off x="5749925" y="3721100"/>
            <a:ext cx="2254250" cy="2417763"/>
          </a:xfrm>
          <a:prstGeom prst="rect">
            <a:avLst/>
          </a:prstGeom>
          <a:solidFill>
            <a:srgbClr val="FFE7E7"/>
          </a:solidFill>
          <a:ln w="9525">
            <a:noFill/>
          </a:ln>
        </p:spPr>
        <p:txBody>
          <a:bodyPr wrap="none" anchor="ctr" anchorCtr="0"/>
          <a:p>
            <a:pPr algn="ctr"/>
            <a:endParaRPr lang="zh-CN" altLang="zh-CN" sz="32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293" name="Rectangle 3"/>
          <p:cNvSpPr>
            <a:spLocks noGrp="1"/>
          </p:cNvSpPr>
          <p:nvPr>
            <p:ph idx="1"/>
          </p:nvPr>
        </p:nvSpPr>
        <p:spPr>
          <a:xfrm>
            <a:off x="1333500" y="4524375"/>
            <a:ext cx="7537450" cy="1439863"/>
          </a:xfrm>
        </p:spPr>
        <p:txBody>
          <a:bodyPr vert="horz" wrap="square" lIns="91440" tIns="45720" rIns="91440" bIns="45720" anchor="t" anchorCtr="0"/>
          <a:p>
            <a:pPr marL="663575" indent="-663575" eaLnBrk="1" hangingPunct="1">
              <a:buNone/>
            </a:pPr>
            <a:r>
              <a:rPr lang="zh-CN" altLang="en-US" sz="28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注意：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如果您</a:t>
            </a:r>
            <a:r>
              <a:rPr lang="zh-CN" altLang="en-US" sz="28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连续</a:t>
            </a:r>
            <a:r>
              <a:rPr lang="en-US" altLang="zh-CN" sz="28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次，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不在同一天测量血压，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663575" indent="-663575"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都超过正常标准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就可以确定 自己患了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663575" indent="-663575" eaLnBrk="1" hangingPunct="1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高血压</a:t>
            </a:r>
            <a:r>
              <a:rPr lang="en-US" altLang="zh-CN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此时应及时去医院看医生。</a:t>
            </a:r>
            <a:endParaRPr lang="zh-CN" altLang="en-US" sz="28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294" name="Rectangle 5"/>
          <p:cNvSpPr/>
          <p:nvPr/>
        </p:nvSpPr>
        <p:spPr>
          <a:xfrm>
            <a:off x="1227138" y="1590675"/>
            <a:ext cx="6688137" cy="2179638"/>
          </a:xfrm>
          <a:prstGeom prst="rect">
            <a:avLst/>
          </a:prstGeom>
          <a:noFill/>
          <a:ln w="85725" cap="flat" cmpd="tri">
            <a:solidFill>
              <a:srgbClr val="CC33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3200" dirty="0">
              <a:solidFill>
                <a:srgbClr val="CC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0</TotalTime>
  <Words>3442</Words>
  <Application>WPS 演示</Application>
  <PresentationFormat>全屏显示(4:3)</PresentationFormat>
  <Paragraphs>342</Paragraphs>
  <Slides>50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黑体</vt:lpstr>
      <vt:lpstr>新宋体</vt:lpstr>
      <vt:lpstr>微软雅黑</vt:lpstr>
      <vt:lpstr>Arial Unicode MS</vt:lpstr>
      <vt:lpstr>Calibri</vt:lpstr>
      <vt:lpstr>方正超粗黑简体</vt:lpstr>
      <vt:lpstr>Nature</vt:lpstr>
      <vt:lpstr>Flash.Movie</vt:lpstr>
      <vt:lpstr>今天我们所谈的话题</vt:lpstr>
      <vt:lpstr>什么是高血压</vt:lpstr>
      <vt:lpstr>血    压</vt:lpstr>
      <vt:lpstr>血压计量单位</vt:lpstr>
      <vt:lpstr>人的一天中血压有变化</vt:lpstr>
      <vt:lpstr>四肢血压实际不一致</vt:lpstr>
      <vt:lpstr>什么是正常血压</vt:lpstr>
      <vt:lpstr>什么是高血压</vt:lpstr>
      <vt:lpstr>PowerPoint 演示文稿</vt:lpstr>
      <vt:lpstr>高血压的症状与危害</vt:lpstr>
      <vt:lpstr>高血压可出现哪些不适？</vt:lpstr>
      <vt:lpstr>高血压真正的危害是什么</vt:lpstr>
      <vt:lpstr>高血压真正的危害是什么</vt:lpstr>
      <vt:lpstr>高血压真正的危害是什么</vt:lpstr>
      <vt:lpstr>高血压常并发哪些疾病</vt:lpstr>
      <vt:lpstr>降压治疗的意义</vt:lpstr>
      <vt:lpstr>为什么治疗高血压</vt:lpstr>
      <vt:lpstr>血压最好达到什么水平</vt:lpstr>
      <vt:lpstr>有高血压，又有糖尿病， 血压要达到什么水平？</vt:lpstr>
      <vt:lpstr>有高血压，又有肾脏病， 血压要达到什么水平？</vt:lpstr>
      <vt:lpstr>养生与高血压治疗</vt:lpstr>
      <vt:lpstr>您需要控制体重</vt:lpstr>
      <vt:lpstr>控制体重，您能做到吗</vt:lpstr>
      <vt:lpstr>PowerPoint 演示文稿</vt:lpstr>
      <vt:lpstr>合理膳食</vt:lpstr>
      <vt:lpstr>低盐（钠）饮食</vt:lpstr>
      <vt:lpstr>高血压食物的宜与忌</vt:lpstr>
      <vt:lpstr>PowerPoint 演示文稿</vt:lpstr>
      <vt:lpstr>其他食物</vt:lpstr>
      <vt:lpstr>您能戒烟吗</vt:lpstr>
      <vt:lpstr>戒酒能做到吗</vt:lpstr>
      <vt:lpstr>您能坚持每天运动吗</vt:lpstr>
      <vt:lpstr>并不是所有高血压病人都适宜锻炼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演示文稿</vt:lpstr>
      <vt:lpstr>药物与高血压治疗</vt:lpstr>
      <vt:lpstr>降压药物的主要分类</vt:lpstr>
      <vt:lpstr>钙拮抗剂适合哪些高血压患者</vt:lpstr>
      <vt:lpstr>钙拮抗剂的“自动保险作用”</vt:lpstr>
      <vt:lpstr>常见副作用及解决办法</vt:lpstr>
      <vt:lpstr>血管紧张素转化酶抑制剂(ACEI)适合哪些患者</vt:lpstr>
      <vt:lpstr>ACEI常见副作用</vt:lpstr>
      <vt:lpstr>血管紧张素Ⅱ受体拮抗剂(ATⅡRA)</vt:lpstr>
      <vt:lpstr>b受体阻滞剂</vt:lpstr>
      <vt:lpstr>b受体阻滞剂特点</vt:lpstr>
      <vt:lpstr>b受体阻滞剂副作用</vt:lpstr>
      <vt:lpstr>利 尿 剂</vt:lpstr>
      <vt:lpstr>降压利尿药常见副作用</vt:lpstr>
      <vt:lpstr>祝您拥有健康的身体，同时享受健康的生活！</vt:lpstr>
      <vt:lpstr>PowerPoint 演示文稿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关爱老人   送健康</dc:title>
  <dc:creator>a</dc:creator>
  <cp:lastModifiedBy>ALLLLLLLex</cp:lastModifiedBy>
  <cp:revision>338</cp:revision>
  <dcterms:created xsi:type="dcterms:W3CDTF">2003-01-15T15:00:00Z</dcterms:created>
  <dcterms:modified xsi:type="dcterms:W3CDTF">2026-03-16T07:56:20Z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79EE1B7BFC01439E8710FAFEE33E80A5_13</vt:lpwstr>
  </property>
  <property fmtid="{D5CDD505-2E9C-101B-9397-08002B2CF9AE}" pid="3" name="KSOProductBuildVer">
    <vt:lpwstr>2052-11.8.2.11718</vt:lpwstr>
  </property>
</Properties>
</file>