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3"/>
  </p:sldMasterIdLst>
  <p:notesMasterIdLst>
    <p:notesMasterId r:id="rId19"/>
  </p:notesMasterIdLst>
  <p:sldIdLst>
    <p:sldId id="257" r:id="rId4"/>
    <p:sldId id="258" r:id="rId5"/>
    <p:sldId id="259" r:id="rId6"/>
    <p:sldId id="260" r:id="rId7"/>
    <p:sldId id="262" r:id="rId8"/>
    <p:sldId id="263" r:id="rId9"/>
    <p:sldId id="268" r:id="rId10"/>
    <p:sldId id="269" r:id="rId11"/>
    <p:sldId id="270" r:id="rId12"/>
    <p:sldId id="274" r:id="rId13"/>
    <p:sldId id="277" r:id="rId14"/>
    <p:sldId id="278" r:id="rId15"/>
    <p:sldId id="279" r:id="rId16"/>
    <p:sldId id="280" r:id="rId17"/>
    <p:sldId id="281" r:id="rId18"/>
    <p:sldId id="282" r:id="rId20"/>
    <p:sldId id="283" r:id="rId21"/>
    <p:sldId id="284" r:id="rId22"/>
    <p:sldId id="285" r:id="rId23"/>
    <p:sldId id="286" r:id="rId24"/>
    <p:sldId id="287" r:id="rId25"/>
    <p:sldId id="288" r:id="rId26"/>
    <p:sldId id="289" r:id="rId27"/>
    <p:sldId id="290" r:id="rId28"/>
    <p:sldId id="291" r:id="rId29"/>
  </p:sldIdLst>
  <p:sldSz cx="12192000" cy="68580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9B32"/>
    <a:srgbClr val="5F504B"/>
    <a:srgbClr val="71504B"/>
    <a:srgbClr val="C56805"/>
    <a:srgbClr val="F1790F"/>
    <a:srgbClr val="DC7506"/>
    <a:srgbClr val="FFFFFF"/>
    <a:srgbClr val="F99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27"/>
  </p:normalViewPr>
  <p:slideViewPr>
    <p:cSldViewPr snapToGrid="0">
      <p:cViewPr>
        <p:scale>
          <a:sx n="54" d="100"/>
          <a:sy n="54" d="100"/>
        </p:scale>
        <p:origin x="2152" y="1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45" name=""/>
        <p:cNvGrpSpPr/>
        <p:nvPr/>
      </p:nvGrpSpPr>
      <p:grpSpPr>
        <a:xfrm>
          <a:off x="0" y="0"/>
          <a:ext cx="0" cy="0"/>
          <a:chOff x="0" y="0"/>
          <a:chExt cx="0" cy="0"/>
        </a:xfrm>
      </p:grpSpPr>
      <p:sp>
        <p:nvSpPr>
          <p:cNvPr id="1049047"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048"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1049049"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9050"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051"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052"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p:sp>
        <p:nvSpPr>
          <p:cNvPr id="1048793" name="幻灯片图像占位符 1"/>
          <p:cNvSpPr>
            <a:spLocks noGrp="1"/>
          </p:cNvSpPr>
          <p:nvPr>
            <p:ph type="sldImg" idx="2"/>
          </p:nvPr>
        </p:nvSpPr>
        <p:spPr/>
      </p:sp>
      <p:sp>
        <p:nvSpPr>
          <p:cNvPr id="1048794"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image" Target="../media/image2.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2.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6" Type="http://schemas.openxmlformats.org/officeDocument/2006/relationships/image" Target="../media/image3.png"/><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25" name=""/>
        <p:cNvGrpSpPr/>
        <p:nvPr/>
      </p:nvGrpSpPr>
      <p:grpSpPr>
        <a:xfrm>
          <a:off x="0" y="0"/>
          <a:ext cx="0" cy="0"/>
          <a:chOff x="0" y="0"/>
          <a:chExt cx="0" cy="0"/>
        </a:xfrm>
      </p:grpSpPr>
      <p:sp>
        <p:nvSpPr>
          <p:cNvPr id="1048581"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1048582"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1048583" name="日期占位符 3"/>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584" name="页脚占位符 4"/>
          <p:cNvSpPr>
            <a:spLocks noGrp="1"/>
          </p:cNvSpPr>
          <p:nvPr>
            <p:ph type="ftr" sz="quarter" idx="11"/>
          </p:nvPr>
        </p:nvSpPr>
        <p:spPr/>
        <p:txBody>
          <a:bodyPr/>
          <a:p>
            <a:endParaRPr kumimoji="1" lang="zh-CN" altLang="en-US"/>
          </a:p>
        </p:txBody>
      </p:sp>
      <p:sp>
        <p:nvSpPr>
          <p:cNvPr id="1048585" name="灯片编号占位符 5"/>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39" name=""/>
        <p:cNvGrpSpPr/>
        <p:nvPr/>
      </p:nvGrpSpPr>
      <p:grpSpPr>
        <a:xfrm>
          <a:off x="0" y="0"/>
          <a:ext cx="0" cy="0"/>
          <a:chOff x="0" y="0"/>
          <a:chExt cx="0" cy="0"/>
        </a:xfrm>
      </p:grpSpPr>
      <p:sp>
        <p:nvSpPr>
          <p:cNvPr id="1049014" name="标题 1"/>
          <p:cNvSpPr>
            <a:spLocks noGrp="1"/>
          </p:cNvSpPr>
          <p:nvPr>
            <p:ph type="title"/>
          </p:nvPr>
        </p:nvSpPr>
        <p:spPr/>
        <p:txBody>
          <a:bodyPr/>
          <a:p>
            <a:r>
              <a:rPr kumimoji="1" lang="zh-CN" altLang="en-US"/>
              <a:t>单击此处编辑母版标题样式</a:t>
            </a:r>
            <a:endParaRPr kumimoji="1" lang="zh-CN" altLang="en-US"/>
          </a:p>
        </p:txBody>
      </p:sp>
      <p:sp>
        <p:nvSpPr>
          <p:cNvPr id="1049015" name="竖排文字占位符 2"/>
          <p:cNvSpPr>
            <a:spLocks noGrp="1"/>
          </p:cNvSpPr>
          <p:nvPr>
            <p:ph type="body" orient="vert" idx="1"/>
          </p:nvPr>
        </p:nvSpPr>
        <p:spPr/>
        <p:txBody>
          <a:bodyPr vert="eaVert"/>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9016" name="日期占位符 3"/>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17" name="页脚占位符 4"/>
          <p:cNvSpPr>
            <a:spLocks noGrp="1"/>
          </p:cNvSpPr>
          <p:nvPr>
            <p:ph type="ftr" sz="quarter" idx="11"/>
          </p:nvPr>
        </p:nvSpPr>
        <p:spPr/>
        <p:txBody>
          <a:bodyPr/>
          <a:p>
            <a:endParaRPr kumimoji="1" lang="zh-CN" altLang="en-US"/>
          </a:p>
        </p:txBody>
      </p:sp>
      <p:sp>
        <p:nvSpPr>
          <p:cNvPr id="1049018" name="灯片编号占位符 5"/>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37" name=""/>
        <p:cNvGrpSpPr/>
        <p:nvPr/>
      </p:nvGrpSpPr>
      <p:grpSpPr>
        <a:xfrm>
          <a:off x="0" y="0"/>
          <a:ext cx="0" cy="0"/>
          <a:chOff x="0" y="0"/>
          <a:chExt cx="0" cy="0"/>
        </a:xfrm>
      </p:grpSpPr>
      <p:sp>
        <p:nvSpPr>
          <p:cNvPr id="1049003" name="竖排标题 1"/>
          <p:cNvSpPr>
            <a:spLocks noGrp="1"/>
          </p:cNvSpPr>
          <p:nvPr>
            <p:ph type="title" orient="vert"/>
          </p:nvPr>
        </p:nvSpPr>
        <p:spPr>
          <a:xfrm>
            <a:off x="8724900" y="365125"/>
            <a:ext cx="2628900" cy="5811838"/>
          </a:xfrm>
        </p:spPr>
        <p:txBody>
          <a:bodyPr vert="eaVert"/>
          <a:p>
            <a:r>
              <a:rPr kumimoji="1" lang="zh-CN" altLang="en-US"/>
              <a:t>单击此处编辑母版标题样式</a:t>
            </a:r>
            <a:endParaRPr kumimoji="1" lang="zh-CN" altLang="en-US"/>
          </a:p>
        </p:txBody>
      </p:sp>
      <p:sp>
        <p:nvSpPr>
          <p:cNvPr id="1049004" name="竖排文字占位符 2"/>
          <p:cNvSpPr>
            <a:spLocks noGrp="1"/>
          </p:cNvSpPr>
          <p:nvPr>
            <p:ph type="body" orient="vert" idx="1"/>
          </p:nvPr>
        </p:nvSpPr>
        <p:spPr>
          <a:xfrm>
            <a:off x="838200" y="365125"/>
            <a:ext cx="7734300" cy="5811838"/>
          </a:xfrm>
        </p:spPr>
        <p:txBody>
          <a:bodyPr vert="eaVert"/>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9005" name="日期占位符 3"/>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06" name="页脚占位符 4"/>
          <p:cNvSpPr>
            <a:spLocks noGrp="1"/>
          </p:cNvSpPr>
          <p:nvPr>
            <p:ph type="ftr" sz="quarter" idx="11"/>
          </p:nvPr>
        </p:nvSpPr>
        <p:spPr/>
        <p:txBody>
          <a:bodyPr/>
          <a:p>
            <a:endParaRPr kumimoji="1" lang="zh-CN" altLang="en-US"/>
          </a:p>
        </p:txBody>
      </p:sp>
      <p:sp>
        <p:nvSpPr>
          <p:cNvPr id="1049007" name="灯片编号占位符 5"/>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27" name=""/>
        <p:cNvGrpSpPr/>
        <p:nvPr/>
      </p:nvGrpSpPr>
      <p:grpSpPr>
        <a:xfrm>
          <a:off x="0" y="0"/>
          <a:ext cx="0" cy="0"/>
          <a:chOff x="0" y="0"/>
          <a:chExt cx="0" cy="0"/>
        </a:xfrm>
      </p:grpSpPr>
      <p:sp>
        <p:nvSpPr>
          <p:cNvPr id="1048949"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1048950"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1048951" name="日期占位符 3"/>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52" name="页脚占位符 4"/>
          <p:cNvSpPr>
            <a:spLocks noGrp="1"/>
          </p:cNvSpPr>
          <p:nvPr>
            <p:ph type="ftr" sz="quarter" idx="11"/>
          </p:nvPr>
        </p:nvSpPr>
        <p:spPr/>
        <p:txBody>
          <a:bodyPr/>
          <a:p>
            <a:endParaRPr kumimoji="1" lang="zh-CN" altLang="en-US"/>
          </a:p>
        </p:txBody>
      </p:sp>
      <p:sp>
        <p:nvSpPr>
          <p:cNvPr id="1048953" name="灯片编号占位符 5"/>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79" name=""/>
        <p:cNvGrpSpPr/>
        <p:nvPr/>
      </p:nvGrpSpPr>
      <p:grpSpPr>
        <a:xfrm>
          <a:off x="0" y="0"/>
          <a:ext cx="0" cy="0"/>
          <a:chOff x="0" y="0"/>
          <a:chExt cx="0" cy="0"/>
        </a:xfrm>
      </p:grpSpPr>
      <p:sp>
        <p:nvSpPr>
          <p:cNvPr id="1048620" name="内容占位符 2"/>
          <p:cNvSpPr>
            <a:spLocks noGrp="1"/>
          </p:cNvSpPr>
          <p:nvPr>
            <p:ph idx="1"/>
          </p:nvPr>
        </p:nvSpPr>
        <p:spPr>
          <a:xfrm>
            <a:off x="341630" y="988695"/>
            <a:ext cx="11339830" cy="5188585"/>
          </a:xfrm>
        </p:spPr>
        <p:txBody>
          <a:bodyPr/>
          <a:lstStyle>
            <a:lvl1pPr>
              <a:defRPr sz="2400"/>
            </a:lvl1pPr>
            <a:lvl2pPr>
              <a:defRPr sz="2000"/>
            </a:lvl2pPr>
            <a:lvl3pPr>
              <a:defRPr sz="1800"/>
            </a:lvl3pPr>
            <a:lvl4pPr marL="1371600" indent="0">
              <a:buNone/>
            </a:lvl4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endParaRPr kumimoji="1" lang="zh-CN" altLang="en-US"/>
          </a:p>
        </p:txBody>
      </p:sp>
      <p:sp>
        <p:nvSpPr>
          <p:cNvPr id="1048621" name="Line 14"/>
          <p:cNvSpPr>
            <a:spLocks noChangeShapeType="1"/>
          </p:cNvSpPr>
          <p:nvPr userDrawn="1">
            <p:custDataLst>
              <p:tags r:id="rId2"/>
            </p:custDataLst>
          </p:nvPr>
        </p:nvSpPr>
        <p:spPr bwMode="auto">
          <a:xfrm>
            <a:off x="10969274" y="6460084"/>
            <a:ext cx="0" cy="179388"/>
          </a:xfrm>
          <a:prstGeom prst="line">
            <a:avLst/>
          </a:prstGeom>
          <a:noFill/>
          <a:ln w="9525">
            <a:solidFill>
              <a:schemeClr val="tx1">
                <a:lumMod val="65000"/>
                <a:lumOff val="35000"/>
              </a:schemeClr>
            </a:solidFill>
            <a:round/>
          </a:ln>
        </p:spPr>
        <p:txBody>
          <a:bodyPr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048622" name="Rectangle 15"/>
          <p:cNvSpPr>
            <a:spLocks noChangeArrowheads="1"/>
          </p:cNvSpPr>
          <p:nvPr userDrawn="1">
            <p:custDataLst>
              <p:tags r:id="rId3"/>
            </p:custDataLst>
          </p:nvPr>
        </p:nvSpPr>
        <p:spPr bwMode="auto">
          <a:xfrm>
            <a:off x="10970895" y="6433185"/>
            <a:ext cx="561340" cy="194310"/>
          </a:xfrm>
          <a:prstGeom prst="rect">
            <a:avLst/>
          </a:prstGeom>
          <a:noFill/>
          <a:ln>
            <a:noFill/>
          </a:ln>
        </p:spPr>
        <p:txBody>
          <a:bodyPr wrap="none" lIns="0" tIns="0" rIns="0" bIns="0" anchor="ctr"/>
          <a:lstStyle>
            <a:lvl1pPr defTabSz="933450" eaLnBrk="0" hangingPunct="0">
              <a:defRPr>
                <a:solidFill>
                  <a:schemeClr val="tx1"/>
                </a:solidFill>
                <a:latin typeface="Arial" panose="020B0604020202020204" pitchFamily="34" charset="0"/>
                <a:ea typeface="宋体" panose="02010600030101010101" pitchFamily="2" charset="-122"/>
              </a:defRPr>
            </a:lvl1pPr>
            <a:lvl2pPr marL="742950" indent="-285750" defTabSz="933450" eaLnBrk="0" hangingPunct="0">
              <a:defRPr>
                <a:solidFill>
                  <a:schemeClr val="tx1"/>
                </a:solidFill>
                <a:latin typeface="Arial" panose="020B0604020202020204" pitchFamily="34" charset="0"/>
                <a:ea typeface="宋体" panose="02010600030101010101" pitchFamily="2" charset="-122"/>
              </a:defRPr>
            </a:lvl2pPr>
            <a:lvl3pPr marL="1143000" indent="-228600" defTabSz="933450" eaLnBrk="0" hangingPunct="0">
              <a:defRPr>
                <a:solidFill>
                  <a:schemeClr val="tx1"/>
                </a:solidFill>
                <a:latin typeface="Arial" panose="020B0604020202020204" pitchFamily="34" charset="0"/>
                <a:ea typeface="宋体" panose="02010600030101010101" pitchFamily="2" charset="-122"/>
              </a:defRPr>
            </a:lvl3pPr>
            <a:lvl4pPr marL="1600200" indent="-228600" defTabSz="933450" eaLnBrk="0" hangingPunct="0">
              <a:defRPr>
                <a:solidFill>
                  <a:schemeClr val="tx1"/>
                </a:solidFill>
                <a:latin typeface="Arial" panose="020B0604020202020204" pitchFamily="34" charset="0"/>
                <a:ea typeface="宋体" panose="02010600030101010101" pitchFamily="2" charset="-122"/>
              </a:defRPr>
            </a:lvl4pPr>
            <a:lvl5pPr marL="2057400" indent="-228600" defTabSz="933450" eaLnBrk="0" hangingPunct="0">
              <a:defRPr>
                <a:solidFill>
                  <a:schemeClr val="tx1"/>
                </a:solidFill>
                <a:latin typeface="Arial" panose="020B0604020202020204" pitchFamily="34" charset="0"/>
                <a:ea typeface="宋体" panose="02010600030101010101" pitchFamily="2" charset="-122"/>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33450" rtl="0" eaLnBrk="1" fontAlgn="auto" latinLnBrk="0" hangingPunct="1">
              <a:lnSpc>
                <a:spcPct val="100000"/>
              </a:lnSpc>
              <a:spcBef>
                <a:spcPts val="0"/>
              </a:spcBef>
              <a:spcAft>
                <a:spcPts val="0"/>
              </a:spcAft>
              <a:buClrTx/>
              <a:buSzTx/>
              <a:buFontTx/>
              <a:buNone/>
            </a:pPr>
            <a:fld id="{22459BAF-54F4-4A3F-8107-447B9C1185CA}" type="slidenum">
              <a:rPr kumimoji="0" lang="en-US" altLang="zh-CN" sz="1200" b="0" i="0" u="none" strike="noStrike" kern="1200" cap="none" spc="0" normalizeH="0" baseline="0" noProof="0" smtClean="0">
                <a:ln>
                  <a:noFill/>
                </a:ln>
                <a:solidFill>
                  <a:srgbClr val="000000">
                    <a:lumMod val="65000"/>
                    <a:lumOff val="35000"/>
                  </a:srgbClr>
                </a:solidFill>
                <a:effectLst/>
                <a:uLnTx/>
                <a:uFillTx/>
                <a:latin typeface="微软雅黑" panose="020B0503020204020204" charset="-122"/>
                <a:ea typeface="微软雅黑" panose="020B0503020204020204" charset="-122"/>
                <a:cs typeface="Arial" panose="020B0604020202020204" pitchFamily="34" charset="0"/>
              </a:rPr>
            </a:fld>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 </a:t>
            </a:r>
            <a:endPar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048623" name="Rectangle 5"/>
          <p:cNvSpPr txBox="1">
            <a:spLocks noChangeArrowheads="1"/>
          </p:cNvSpPr>
          <p:nvPr userDrawn="1">
            <p:custDataLst>
              <p:tags r:id="rId4"/>
            </p:custDataLst>
          </p:nvPr>
        </p:nvSpPr>
        <p:spPr bwMode="auto">
          <a:xfrm>
            <a:off x="9343965" y="6457704"/>
            <a:ext cx="1527175" cy="184150"/>
          </a:xfrm>
          <a:prstGeom prst="rect">
            <a:avLst/>
          </a:prstGeom>
          <a:noFill/>
          <a:ln>
            <a:noFill/>
          </a:ln>
          <a:effectLst/>
        </p:spPr>
        <p:txBody>
          <a:bodyPr lIns="0" tIns="0" rIns="0" bIns="0" anchor="ctr">
            <a:spAutoFit/>
          </a:bodyPr>
          <a:lstStyle>
            <a:defPPr>
              <a:defRPr lang="zh-CN"/>
            </a:defPPr>
            <a:lvl1pPr algn="r" rtl="0" eaLnBrk="1" fontAlgn="base" hangingPunct="1">
              <a:spcBef>
                <a:spcPct val="0"/>
              </a:spcBef>
              <a:spcAft>
                <a:spcPct val="0"/>
              </a:spcAft>
              <a:defRPr sz="11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r" defTabSz="914400" rtl="0" eaLnBrk="1" fontAlgn="base" latinLnBrk="0" hangingPunct="1">
              <a:lnSpc>
                <a:spcPct val="100000"/>
              </a:lnSpc>
              <a:spcBef>
                <a:spcPct val="0"/>
              </a:spcBef>
              <a:spcAft>
                <a:spcPct val="0"/>
              </a:spcAft>
              <a:buClrTx/>
              <a:buSzTx/>
              <a:buFontTx/>
              <a:buNone/>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华润健康</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p:txBody>
      </p:sp>
      <p:pic>
        <p:nvPicPr>
          <p:cNvPr id="2097161" name="图片 14"/>
          <p:cNvPicPr>
            <a:picLocks noChangeAspect="1"/>
          </p:cNvPicPr>
          <p:nvPr userDrawn="1">
            <p:custDataLst>
              <p:tags r:id="rId5"/>
            </p:custDataLst>
          </p:nvPr>
        </p:nvPicPr>
        <p:blipFill>
          <a:blip r:embed="rId6">
            <a:clrChange>
              <a:clrFrom>
                <a:srgbClr val="FFFFFF"/>
              </a:clrFrom>
              <a:clrTo>
                <a:srgbClr val="FFFFFF">
                  <a:alpha val="0"/>
                </a:srgbClr>
              </a:clrTo>
            </a:clrChange>
          </a:blip>
          <a:stretch>
            <a:fillRect/>
          </a:stretch>
        </p:blipFill>
        <p:spPr>
          <a:xfrm>
            <a:off x="11384721" y="5525079"/>
            <a:ext cx="678077" cy="1216787"/>
          </a:xfrm>
          <a:prstGeom prst="rect">
            <a:avLst/>
          </a:prstGeom>
        </p:spPr>
      </p:pic>
      <p:cxnSp>
        <p:nvCxnSpPr>
          <p:cNvPr id="3145735" name="直接连接符 16"/>
          <p:cNvCxnSpPr/>
          <p:nvPr userDrawn="1">
            <p:custDataLst>
              <p:tags r:id="rId7"/>
            </p:custDataLst>
          </p:nvPr>
        </p:nvCxnSpPr>
        <p:spPr>
          <a:xfrm flipH="1">
            <a:off x="10322193" y="6679833"/>
            <a:ext cx="1062528" cy="0"/>
          </a:xfrm>
          <a:prstGeom prst="line">
            <a:avLst/>
          </a:prstGeom>
          <a:ln>
            <a:solidFill>
              <a:srgbClr val="999999"/>
            </a:solidFill>
          </a:ln>
        </p:spPr>
        <p:style>
          <a:lnRef idx="1">
            <a:schemeClr val="accent1"/>
          </a:lnRef>
          <a:fillRef idx="0">
            <a:schemeClr val="accent1"/>
          </a:fillRef>
          <a:effectRef idx="0">
            <a:schemeClr val="accent1"/>
          </a:effectRef>
          <a:fontRef idx="minor">
            <a:schemeClr val="tx1"/>
          </a:fontRef>
        </p:style>
      </p:cxnSp>
      <p:sp>
        <p:nvSpPr>
          <p:cNvPr id="1048624" name="等腰三角形 33"/>
          <p:cNvSpPr/>
          <p:nvPr userDrawn="1">
            <p:custDataLst>
              <p:tags r:id="rId8"/>
            </p:custDataLst>
          </p:nvPr>
        </p:nvSpPr>
        <p:spPr>
          <a:xfrm flipV="1">
            <a:off x="96584" y="517892"/>
            <a:ext cx="1160697" cy="253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rtlCol="0" anchor="ctr"/>
          <a:p>
            <a:pPr algn="ctr"/>
            <a:endParaRPr lang="zh-CN" altLang="en-US">
              <a:cs typeface="+mn-ea"/>
              <a:sym typeface="+mn-lt"/>
            </a:endParaRPr>
          </a:p>
        </p:txBody>
      </p:sp>
      <p:sp>
        <p:nvSpPr>
          <p:cNvPr id="1048625" name="矩形 31"/>
          <p:cNvSpPr/>
          <p:nvPr userDrawn="1">
            <p:custDataLst>
              <p:tags r:id="rId9"/>
            </p:custDataLst>
          </p:nvPr>
        </p:nvSpPr>
        <p:spPr>
          <a:xfrm>
            <a:off x="0" y="275685"/>
            <a:ext cx="9144000" cy="434975"/>
          </a:xfrm>
          <a:prstGeom prst="rect">
            <a:avLst/>
          </a:prstGeom>
          <a:gradFill flip="none" rotWithShape="1">
            <a:gsLst>
              <a:gs pos="0">
                <a:schemeClr val="accent1">
                  <a:lumMod val="60000"/>
                  <a:lumOff val="40000"/>
                </a:schemeClr>
              </a:gs>
              <a:gs pos="100000">
                <a:schemeClr val="bg1">
                  <a:lumMod val="8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rtlCol="0" anchor="ctr"/>
          <a:p>
            <a:pPr algn="ctr"/>
            <a:endParaRPr lang="zh-CN" altLang="en-US">
              <a:cs typeface="+mn-ea"/>
              <a:sym typeface="+mn-lt"/>
            </a:endParaRPr>
          </a:p>
        </p:txBody>
      </p:sp>
      <p:sp>
        <p:nvSpPr>
          <p:cNvPr id="1048626" name="平行四边形 32"/>
          <p:cNvSpPr/>
          <p:nvPr userDrawn="1">
            <p:custDataLst>
              <p:tags r:id="rId10"/>
            </p:custDataLst>
          </p:nvPr>
        </p:nvSpPr>
        <p:spPr>
          <a:xfrm>
            <a:off x="673878" y="216191"/>
            <a:ext cx="1407471" cy="553818"/>
          </a:xfrm>
          <a:prstGeom prst="parallelogram">
            <a:avLst>
              <a:gd name="adj" fmla="val 48207"/>
            </a:avLst>
          </a:prstGeom>
          <a:gradFill flip="none" rotWithShape="1">
            <a:gsLst>
              <a:gs pos="0">
                <a:schemeClr val="accent4"/>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sym typeface="+mn-lt"/>
            </a:endParaRPr>
          </a:p>
        </p:txBody>
      </p:sp>
      <p:sp>
        <p:nvSpPr>
          <p:cNvPr id="1048627" name="椭圆 33"/>
          <p:cNvSpPr/>
          <p:nvPr userDrawn="1">
            <p:custDataLst>
              <p:tags r:id="rId11"/>
            </p:custDataLst>
          </p:nvPr>
        </p:nvSpPr>
        <p:spPr>
          <a:xfrm>
            <a:off x="1143000" y="275587"/>
            <a:ext cx="457200" cy="457200"/>
          </a:xfrm>
          <a:prstGeom prst="ellipse">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p>
            <a:pPr algn="ctr">
              <a:lnSpc>
                <a:spcPct val="130000"/>
              </a:lnSpc>
            </a:pPr>
            <a:endParaRPr lang="zh-CN" altLang="en-US" sz="1200" dirty="0">
              <a:latin typeface="微软雅黑" panose="020B0503020204020204" charset="-122"/>
              <a:ea typeface="微软雅黑" panose="020B0503020204020204" charset="-122"/>
            </a:endParaRPr>
          </a:p>
        </p:txBody>
      </p:sp>
      <p:sp>
        <p:nvSpPr>
          <p:cNvPr id="1048628" name="标题 1"/>
          <p:cNvSpPr>
            <a:spLocks noGrp="1"/>
          </p:cNvSpPr>
          <p:nvPr>
            <p:ph type="title"/>
          </p:nvPr>
        </p:nvSpPr>
        <p:spPr>
          <a:xfrm>
            <a:off x="2221230" y="308610"/>
            <a:ext cx="10283825" cy="461645"/>
          </a:xfrm>
        </p:spPr>
        <p:txBody>
          <a:bodyPr/>
          <a:lstStyle>
            <a:lvl1pPr>
              <a:defRPr sz="2400" b="1">
                <a:latin typeface="微软雅黑" panose="020B0503020204020204" charset="-122"/>
                <a:ea typeface="微软雅黑" panose="020B0503020204020204" charset="-122"/>
              </a:defRPr>
            </a:lvl1pPr>
          </a:lstStyle>
          <a:p>
            <a:r>
              <a:rPr kumimoji="1" lang="zh-CN" altLang="en-US"/>
              <a:t>单击此处编辑母版标题样式</a:t>
            </a:r>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32" name=""/>
        <p:cNvGrpSpPr/>
        <p:nvPr/>
      </p:nvGrpSpPr>
      <p:grpSpPr>
        <a:xfrm>
          <a:off x="0" y="0"/>
          <a:ext cx="0" cy="0"/>
          <a:chOff x="0" y="0"/>
          <a:chExt cx="0" cy="0"/>
        </a:xfrm>
      </p:grpSpPr>
      <p:sp>
        <p:nvSpPr>
          <p:cNvPr id="1048976"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1048977"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1048978" name="日期占位符 3"/>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79" name="页脚占位符 4"/>
          <p:cNvSpPr>
            <a:spLocks noGrp="1"/>
          </p:cNvSpPr>
          <p:nvPr>
            <p:ph type="ftr" sz="quarter" idx="11"/>
          </p:nvPr>
        </p:nvSpPr>
        <p:spPr/>
        <p:txBody>
          <a:bodyPr/>
          <a:p>
            <a:endParaRPr kumimoji="1" lang="zh-CN" altLang="en-US"/>
          </a:p>
        </p:txBody>
      </p:sp>
      <p:sp>
        <p:nvSpPr>
          <p:cNvPr id="1048980" name="灯片编号占位符 5"/>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31" name=""/>
        <p:cNvGrpSpPr/>
        <p:nvPr/>
      </p:nvGrpSpPr>
      <p:grpSpPr>
        <a:xfrm>
          <a:off x="0" y="0"/>
          <a:ext cx="0" cy="0"/>
          <a:chOff x="0" y="0"/>
          <a:chExt cx="0" cy="0"/>
        </a:xfrm>
      </p:grpSpPr>
      <p:sp>
        <p:nvSpPr>
          <p:cNvPr id="1048970" name="标题 1"/>
          <p:cNvSpPr>
            <a:spLocks noGrp="1"/>
          </p:cNvSpPr>
          <p:nvPr>
            <p:ph type="title"/>
          </p:nvPr>
        </p:nvSpPr>
        <p:spPr/>
        <p:txBody>
          <a:bodyPr/>
          <a:p>
            <a:r>
              <a:rPr kumimoji="1" lang="zh-CN" altLang="en-US"/>
              <a:t>单击此处编辑母版标题样式</a:t>
            </a:r>
            <a:endParaRPr kumimoji="1" lang="zh-CN" altLang="en-US"/>
          </a:p>
        </p:txBody>
      </p:sp>
      <p:sp>
        <p:nvSpPr>
          <p:cNvPr id="1048971" name="内容占位符 2"/>
          <p:cNvSpPr>
            <a:spLocks noGrp="1"/>
          </p:cNvSpPr>
          <p:nvPr>
            <p:ph sz="half" idx="1"/>
          </p:nvPr>
        </p:nvSpPr>
        <p:spPr>
          <a:xfrm>
            <a:off x="838200" y="1825625"/>
            <a:ext cx="5181600" cy="4351338"/>
          </a:xfrm>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972" name="内容占位符 3"/>
          <p:cNvSpPr>
            <a:spLocks noGrp="1"/>
          </p:cNvSpPr>
          <p:nvPr>
            <p:ph sz="half" idx="2"/>
          </p:nvPr>
        </p:nvSpPr>
        <p:spPr>
          <a:xfrm>
            <a:off x="6172200" y="1825625"/>
            <a:ext cx="5181600" cy="4351338"/>
          </a:xfrm>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973" name="日期占位符 4"/>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74" name="页脚占位符 5"/>
          <p:cNvSpPr>
            <a:spLocks noGrp="1"/>
          </p:cNvSpPr>
          <p:nvPr>
            <p:ph type="ftr" sz="quarter" idx="11"/>
          </p:nvPr>
        </p:nvSpPr>
        <p:spPr/>
        <p:txBody>
          <a:bodyPr/>
          <a:p>
            <a:endParaRPr kumimoji="1" lang="zh-CN" altLang="en-US"/>
          </a:p>
        </p:txBody>
      </p:sp>
      <p:sp>
        <p:nvSpPr>
          <p:cNvPr id="1048975" name="灯片编号占位符 6"/>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35" name=""/>
        <p:cNvGrpSpPr/>
        <p:nvPr/>
      </p:nvGrpSpPr>
      <p:grpSpPr>
        <a:xfrm>
          <a:off x="0" y="0"/>
          <a:ext cx="0" cy="0"/>
          <a:chOff x="0" y="0"/>
          <a:chExt cx="0" cy="0"/>
        </a:xfrm>
      </p:grpSpPr>
      <p:sp>
        <p:nvSpPr>
          <p:cNvPr id="1048991" name="标题 1"/>
          <p:cNvSpPr>
            <a:spLocks noGrp="1"/>
          </p:cNvSpPr>
          <p:nvPr>
            <p:ph type="title"/>
          </p:nvPr>
        </p:nvSpPr>
        <p:spPr>
          <a:xfrm>
            <a:off x="839788" y="365125"/>
            <a:ext cx="10515600" cy="1325563"/>
          </a:xfrm>
        </p:spPr>
        <p:txBody>
          <a:bodyPr/>
          <a:p>
            <a:r>
              <a:rPr kumimoji="1" lang="zh-CN" altLang="en-US"/>
              <a:t>单击此处编辑母版标题样式</a:t>
            </a:r>
            <a:endParaRPr kumimoji="1" lang="zh-CN" altLang="en-US"/>
          </a:p>
        </p:txBody>
      </p:sp>
      <p:sp>
        <p:nvSpPr>
          <p:cNvPr id="1048992"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1048993" name="内容占位符 3"/>
          <p:cNvSpPr>
            <a:spLocks noGrp="1"/>
          </p:cNvSpPr>
          <p:nvPr>
            <p:ph sz="half" idx="2"/>
          </p:nvPr>
        </p:nvSpPr>
        <p:spPr>
          <a:xfrm>
            <a:off x="839788" y="2505075"/>
            <a:ext cx="5157787" cy="3684588"/>
          </a:xfrm>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994"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1048995" name="内容占位符 5"/>
          <p:cNvSpPr>
            <a:spLocks noGrp="1"/>
          </p:cNvSpPr>
          <p:nvPr>
            <p:ph sz="quarter" idx="4"/>
          </p:nvPr>
        </p:nvSpPr>
        <p:spPr>
          <a:xfrm>
            <a:off x="6172200" y="2505075"/>
            <a:ext cx="5183188" cy="3684588"/>
          </a:xfrm>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996" name="日期占位符 6"/>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97" name="页脚占位符 7"/>
          <p:cNvSpPr>
            <a:spLocks noGrp="1"/>
          </p:cNvSpPr>
          <p:nvPr>
            <p:ph type="ftr" sz="quarter" idx="11"/>
          </p:nvPr>
        </p:nvSpPr>
        <p:spPr/>
        <p:txBody>
          <a:bodyPr/>
          <a:p>
            <a:endParaRPr kumimoji="1" lang="zh-CN" altLang="en-US"/>
          </a:p>
        </p:txBody>
      </p:sp>
      <p:sp>
        <p:nvSpPr>
          <p:cNvPr id="1048998" name="灯片编号占位符 8"/>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34" name=""/>
        <p:cNvGrpSpPr/>
        <p:nvPr/>
      </p:nvGrpSpPr>
      <p:grpSpPr>
        <a:xfrm>
          <a:off x="0" y="0"/>
          <a:ext cx="0" cy="0"/>
          <a:chOff x="0" y="0"/>
          <a:chExt cx="0" cy="0"/>
        </a:xfrm>
      </p:grpSpPr>
      <p:sp>
        <p:nvSpPr>
          <p:cNvPr id="1048987" name="标题 1"/>
          <p:cNvSpPr>
            <a:spLocks noGrp="1"/>
          </p:cNvSpPr>
          <p:nvPr>
            <p:ph type="title"/>
          </p:nvPr>
        </p:nvSpPr>
        <p:spPr/>
        <p:txBody>
          <a:bodyPr/>
          <a:p>
            <a:r>
              <a:rPr kumimoji="1" lang="zh-CN" altLang="en-US"/>
              <a:t>单击此处编辑母版标题样式</a:t>
            </a:r>
            <a:endParaRPr kumimoji="1" lang="zh-CN" altLang="en-US"/>
          </a:p>
        </p:txBody>
      </p:sp>
      <p:sp>
        <p:nvSpPr>
          <p:cNvPr id="1048988" name="日期占位符 2"/>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89" name="页脚占位符 3"/>
          <p:cNvSpPr>
            <a:spLocks noGrp="1"/>
          </p:cNvSpPr>
          <p:nvPr>
            <p:ph type="ftr" sz="quarter" idx="11"/>
          </p:nvPr>
        </p:nvSpPr>
        <p:spPr/>
        <p:txBody>
          <a:bodyPr/>
          <a:p>
            <a:endParaRPr kumimoji="1" lang="zh-CN" altLang="en-US"/>
          </a:p>
        </p:txBody>
      </p:sp>
      <p:sp>
        <p:nvSpPr>
          <p:cNvPr id="1048990" name="灯片编号占位符 4"/>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26" name=""/>
        <p:cNvGrpSpPr/>
        <p:nvPr/>
      </p:nvGrpSpPr>
      <p:grpSpPr>
        <a:xfrm>
          <a:off x="0" y="0"/>
          <a:ext cx="0" cy="0"/>
          <a:chOff x="0" y="0"/>
          <a:chExt cx="0" cy="0"/>
        </a:xfrm>
      </p:grpSpPr>
      <p:sp>
        <p:nvSpPr>
          <p:cNvPr id="1048946" name="日期占位符 1"/>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47" name="页脚占位符 2"/>
          <p:cNvSpPr>
            <a:spLocks noGrp="1"/>
          </p:cNvSpPr>
          <p:nvPr>
            <p:ph type="ftr" sz="quarter" idx="11"/>
          </p:nvPr>
        </p:nvSpPr>
        <p:spPr/>
        <p:txBody>
          <a:bodyPr/>
          <a:p>
            <a:endParaRPr kumimoji="1" lang="zh-CN" altLang="en-US"/>
          </a:p>
        </p:txBody>
      </p:sp>
      <p:sp>
        <p:nvSpPr>
          <p:cNvPr id="1048948" name="灯片编号占位符 3"/>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33" name=""/>
        <p:cNvGrpSpPr/>
        <p:nvPr/>
      </p:nvGrpSpPr>
      <p:grpSpPr>
        <a:xfrm>
          <a:off x="0" y="0"/>
          <a:ext cx="0" cy="0"/>
          <a:chOff x="0" y="0"/>
          <a:chExt cx="0" cy="0"/>
        </a:xfrm>
      </p:grpSpPr>
      <p:sp>
        <p:nvSpPr>
          <p:cNvPr id="1048981"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1048982"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983"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1048984" name="日期占位符 4"/>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85" name="页脚占位符 5"/>
          <p:cNvSpPr>
            <a:spLocks noGrp="1"/>
          </p:cNvSpPr>
          <p:nvPr>
            <p:ph type="ftr" sz="quarter" idx="11"/>
          </p:nvPr>
        </p:nvSpPr>
        <p:spPr/>
        <p:txBody>
          <a:bodyPr/>
          <a:p>
            <a:endParaRPr kumimoji="1" lang="zh-CN" altLang="en-US"/>
          </a:p>
        </p:txBody>
      </p:sp>
      <p:sp>
        <p:nvSpPr>
          <p:cNvPr id="1048986" name="灯片编号占位符 6"/>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60" name=""/>
        <p:cNvGrpSpPr/>
        <p:nvPr/>
      </p:nvGrpSpPr>
      <p:grpSpPr>
        <a:xfrm>
          <a:off x="0" y="0"/>
          <a:ext cx="0" cy="0"/>
          <a:chOff x="0" y="0"/>
          <a:chExt cx="0" cy="0"/>
        </a:xfrm>
      </p:grpSpPr>
      <p:sp>
        <p:nvSpPr>
          <p:cNvPr id="1048589" name="内容占位符 2"/>
          <p:cNvSpPr>
            <a:spLocks noGrp="1"/>
          </p:cNvSpPr>
          <p:nvPr>
            <p:ph idx="1"/>
          </p:nvPr>
        </p:nvSpPr>
        <p:spPr>
          <a:xfrm>
            <a:off x="341630" y="988695"/>
            <a:ext cx="11339830" cy="5188585"/>
          </a:xfrm>
        </p:spPr>
        <p:txBody>
          <a:bodyPr/>
          <a:lstStyle>
            <a:lvl1pPr>
              <a:defRPr sz="2400"/>
            </a:lvl1pPr>
            <a:lvl2pPr>
              <a:defRPr sz="2000"/>
            </a:lvl2pPr>
            <a:lvl3pPr>
              <a:defRPr sz="1800"/>
            </a:lvl3pPr>
            <a:lvl4pPr marL="1371600" indent="0">
              <a:buNone/>
            </a:lvl4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endParaRPr kumimoji="1" lang="zh-CN" altLang="en-US"/>
          </a:p>
        </p:txBody>
      </p:sp>
      <p:pic>
        <p:nvPicPr>
          <p:cNvPr id="2097154" name="图片 10" descr="华润健康商业品牌_RGB"/>
          <p:cNvPicPr>
            <a:picLocks noChangeAspect="1"/>
          </p:cNvPicPr>
          <p:nvPr userDrawn="1">
            <p:custDataLst>
              <p:tags r:id="rId2"/>
            </p:custDataLst>
          </p:nvPr>
        </p:nvPicPr>
        <p:blipFill>
          <a:blip r:embed="rId3"/>
          <a:stretch>
            <a:fillRect/>
          </a:stretch>
        </p:blipFill>
        <p:spPr>
          <a:xfrm>
            <a:off x="10403840" y="0"/>
            <a:ext cx="1788160" cy="873760"/>
          </a:xfrm>
          <a:prstGeom prst="rect">
            <a:avLst/>
          </a:prstGeom>
        </p:spPr>
      </p:pic>
      <p:sp>
        <p:nvSpPr>
          <p:cNvPr id="1048590" name="Line 14"/>
          <p:cNvSpPr>
            <a:spLocks noChangeShapeType="1"/>
          </p:cNvSpPr>
          <p:nvPr userDrawn="1">
            <p:custDataLst>
              <p:tags r:id="rId4"/>
            </p:custDataLst>
          </p:nvPr>
        </p:nvSpPr>
        <p:spPr bwMode="auto">
          <a:xfrm>
            <a:off x="10969274" y="6460084"/>
            <a:ext cx="0" cy="179388"/>
          </a:xfrm>
          <a:prstGeom prst="line">
            <a:avLst/>
          </a:prstGeom>
          <a:noFill/>
          <a:ln w="9525">
            <a:solidFill>
              <a:schemeClr val="tx1">
                <a:lumMod val="65000"/>
                <a:lumOff val="35000"/>
              </a:schemeClr>
            </a:solidFill>
            <a:round/>
          </a:ln>
        </p:spPr>
        <p:txBody>
          <a:bodyPr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048591" name="Rectangle 15"/>
          <p:cNvSpPr>
            <a:spLocks noChangeArrowheads="1"/>
          </p:cNvSpPr>
          <p:nvPr userDrawn="1">
            <p:custDataLst>
              <p:tags r:id="rId5"/>
            </p:custDataLst>
          </p:nvPr>
        </p:nvSpPr>
        <p:spPr bwMode="auto">
          <a:xfrm>
            <a:off x="10970895" y="6433185"/>
            <a:ext cx="561340" cy="194310"/>
          </a:xfrm>
          <a:prstGeom prst="rect">
            <a:avLst/>
          </a:prstGeom>
          <a:noFill/>
          <a:ln>
            <a:noFill/>
          </a:ln>
        </p:spPr>
        <p:txBody>
          <a:bodyPr wrap="none" lIns="0" tIns="0" rIns="0" bIns="0" anchor="ctr"/>
          <a:lstStyle>
            <a:lvl1pPr defTabSz="933450" eaLnBrk="0" hangingPunct="0">
              <a:defRPr>
                <a:solidFill>
                  <a:schemeClr val="tx1"/>
                </a:solidFill>
                <a:latin typeface="Arial" panose="020B0604020202020204" pitchFamily="34" charset="0"/>
                <a:ea typeface="宋体" panose="02010600030101010101" pitchFamily="2" charset="-122"/>
              </a:defRPr>
            </a:lvl1pPr>
            <a:lvl2pPr marL="742950" indent="-285750" defTabSz="933450" eaLnBrk="0" hangingPunct="0">
              <a:defRPr>
                <a:solidFill>
                  <a:schemeClr val="tx1"/>
                </a:solidFill>
                <a:latin typeface="Arial" panose="020B0604020202020204" pitchFamily="34" charset="0"/>
                <a:ea typeface="宋体" panose="02010600030101010101" pitchFamily="2" charset="-122"/>
              </a:defRPr>
            </a:lvl2pPr>
            <a:lvl3pPr marL="1143000" indent="-228600" defTabSz="933450" eaLnBrk="0" hangingPunct="0">
              <a:defRPr>
                <a:solidFill>
                  <a:schemeClr val="tx1"/>
                </a:solidFill>
                <a:latin typeface="Arial" panose="020B0604020202020204" pitchFamily="34" charset="0"/>
                <a:ea typeface="宋体" panose="02010600030101010101" pitchFamily="2" charset="-122"/>
              </a:defRPr>
            </a:lvl3pPr>
            <a:lvl4pPr marL="1600200" indent="-228600" defTabSz="933450" eaLnBrk="0" hangingPunct="0">
              <a:defRPr>
                <a:solidFill>
                  <a:schemeClr val="tx1"/>
                </a:solidFill>
                <a:latin typeface="Arial" panose="020B0604020202020204" pitchFamily="34" charset="0"/>
                <a:ea typeface="宋体" panose="02010600030101010101" pitchFamily="2" charset="-122"/>
              </a:defRPr>
            </a:lvl4pPr>
            <a:lvl5pPr marL="2057400" indent="-228600" defTabSz="933450" eaLnBrk="0" hangingPunct="0">
              <a:defRPr>
                <a:solidFill>
                  <a:schemeClr val="tx1"/>
                </a:solidFill>
                <a:latin typeface="Arial" panose="020B0604020202020204" pitchFamily="34" charset="0"/>
                <a:ea typeface="宋体" panose="02010600030101010101" pitchFamily="2" charset="-122"/>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33450" rtl="0" eaLnBrk="1" fontAlgn="auto" latinLnBrk="0" hangingPunct="1">
              <a:lnSpc>
                <a:spcPct val="100000"/>
              </a:lnSpc>
              <a:spcBef>
                <a:spcPts val="0"/>
              </a:spcBef>
              <a:spcAft>
                <a:spcPts val="0"/>
              </a:spcAft>
              <a:buClrTx/>
              <a:buSzTx/>
              <a:buFontTx/>
              <a:buNone/>
            </a:pPr>
            <a:fld id="{22459BAF-54F4-4A3F-8107-447B9C1185CA}" type="slidenum">
              <a:rPr kumimoji="0" lang="en-US" altLang="zh-CN" sz="1200" b="0" i="0" u="none" strike="noStrike" kern="1200" cap="none" spc="0" normalizeH="0" baseline="0" noProof="0" smtClean="0">
                <a:ln>
                  <a:noFill/>
                </a:ln>
                <a:solidFill>
                  <a:srgbClr val="000000">
                    <a:lumMod val="65000"/>
                    <a:lumOff val="35000"/>
                  </a:srgbClr>
                </a:solidFill>
                <a:effectLst/>
                <a:uLnTx/>
                <a:uFillTx/>
                <a:latin typeface="微软雅黑" panose="020B0503020204020204" charset="-122"/>
                <a:ea typeface="微软雅黑" panose="020B0503020204020204" charset="-122"/>
                <a:cs typeface="Arial" panose="020B0604020202020204" pitchFamily="34" charset="0"/>
              </a:rPr>
            </a:fld>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 </a:t>
            </a:r>
            <a:endPar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048592" name="Rectangle 5"/>
          <p:cNvSpPr txBox="1">
            <a:spLocks noChangeArrowheads="1"/>
          </p:cNvSpPr>
          <p:nvPr userDrawn="1">
            <p:custDataLst>
              <p:tags r:id="rId6"/>
            </p:custDataLst>
          </p:nvPr>
        </p:nvSpPr>
        <p:spPr bwMode="auto">
          <a:xfrm>
            <a:off x="9343965" y="6457704"/>
            <a:ext cx="1527175" cy="184150"/>
          </a:xfrm>
          <a:prstGeom prst="rect">
            <a:avLst/>
          </a:prstGeom>
          <a:noFill/>
          <a:ln>
            <a:noFill/>
          </a:ln>
          <a:effectLst/>
        </p:spPr>
        <p:txBody>
          <a:bodyPr lIns="0" tIns="0" rIns="0" bIns="0" anchor="ctr">
            <a:spAutoFit/>
          </a:bodyPr>
          <a:lstStyle>
            <a:defPPr>
              <a:defRPr lang="zh-CN"/>
            </a:defPPr>
            <a:lvl1pPr algn="r" rtl="0" eaLnBrk="1" fontAlgn="base" hangingPunct="1">
              <a:spcBef>
                <a:spcPct val="0"/>
              </a:spcBef>
              <a:spcAft>
                <a:spcPct val="0"/>
              </a:spcAft>
              <a:defRPr sz="11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r" defTabSz="914400" rtl="0" eaLnBrk="1" fontAlgn="base" latinLnBrk="0" hangingPunct="1">
              <a:lnSpc>
                <a:spcPct val="100000"/>
              </a:lnSpc>
              <a:spcBef>
                <a:spcPct val="0"/>
              </a:spcBef>
              <a:spcAft>
                <a:spcPct val="0"/>
              </a:spcAft>
              <a:buClrTx/>
              <a:buSzTx/>
              <a:buFontTx/>
              <a:buNone/>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华润健康</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p:txBody>
      </p:sp>
      <p:pic>
        <p:nvPicPr>
          <p:cNvPr id="2097155" name="图片 14"/>
          <p:cNvPicPr>
            <a:picLocks noChangeAspect="1"/>
          </p:cNvPicPr>
          <p:nvPr userDrawn="1">
            <p:custDataLst>
              <p:tags r:id="rId7"/>
            </p:custDataLst>
          </p:nvPr>
        </p:nvPicPr>
        <p:blipFill>
          <a:blip r:embed="rId8">
            <a:clrChange>
              <a:clrFrom>
                <a:srgbClr val="FFFFFF"/>
              </a:clrFrom>
              <a:clrTo>
                <a:srgbClr val="FFFFFF">
                  <a:alpha val="0"/>
                </a:srgbClr>
              </a:clrTo>
            </a:clrChange>
          </a:blip>
          <a:stretch>
            <a:fillRect/>
          </a:stretch>
        </p:blipFill>
        <p:spPr>
          <a:xfrm>
            <a:off x="11384721" y="5525079"/>
            <a:ext cx="678077" cy="1216787"/>
          </a:xfrm>
          <a:prstGeom prst="rect">
            <a:avLst/>
          </a:prstGeom>
        </p:spPr>
      </p:pic>
      <p:cxnSp>
        <p:nvCxnSpPr>
          <p:cNvPr id="3145729" name="直接连接符 16"/>
          <p:cNvCxnSpPr/>
          <p:nvPr userDrawn="1">
            <p:custDataLst>
              <p:tags r:id="rId9"/>
            </p:custDataLst>
          </p:nvPr>
        </p:nvCxnSpPr>
        <p:spPr>
          <a:xfrm flipH="1">
            <a:off x="10322193" y="6679833"/>
            <a:ext cx="1062528" cy="0"/>
          </a:xfrm>
          <a:prstGeom prst="line">
            <a:avLst/>
          </a:prstGeom>
          <a:ln>
            <a:solidFill>
              <a:srgbClr val="999999"/>
            </a:solidFill>
          </a:ln>
        </p:spPr>
        <p:style>
          <a:lnRef idx="1">
            <a:schemeClr val="accent1"/>
          </a:lnRef>
          <a:fillRef idx="0">
            <a:schemeClr val="accent1"/>
          </a:fillRef>
          <a:effectRef idx="0">
            <a:schemeClr val="accent1"/>
          </a:effectRef>
          <a:fontRef idx="minor">
            <a:schemeClr val="tx1"/>
          </a:fontRef>
        </p:style>
      </p:cxnSp>
      <p:sp>
        <p:nvSpPr>
          <p:cNvPr id="1048593" name="等腰三角形 33"/>
          <p:cNvSpPr/>
          <p:nvPr userDrawn="1">
            <p:custDataLst>
              <p:tags r:id="rId10"/>
            </p:custDataLst>
          </p:nvPr>
        </p:nvSpPr>
        <p:spPr>
          <a:xfrm flipV="1">
            <a:off x="96584" y="517892"/>
            <a:ext cx="1160697" cy="253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rtlCol="0" anchor="ctr"/>
          <a:p>
            <a:pPr algn="ctr"/>
            <a:endParaRPr lang="zh-CN" altLang="en-US">
              <a:cs typeface="+mn-ea"/>
              <a:sym typeface="+mn-lt"/>
            </a:endParaRPr>
          </a:p>
        </p:txBody>
      </p:sp>
      <p:sp>
        <p:nvSpPr>
          <p:cNvPr id="1048594" name="矩形 31"/>
          <p:cNvSpPr/>
          <p:nvPr userDrawn="1">
            <p:custDataLst>
              <p:tags r:id="rId11"/>
            </p:custDataLst>
          </p:nvPr>
        </p:nvSpPr>
        <p:spPr>
          <a:xfrm>
            <a:off x="0" y="275685"/>
            <a:ext cx="9144000" cy="434975"/>
          </a:xfrm>
          <a:prstGeom prst="rect">
            <a:avLst/>
          </a:prstGeom>
          <a:gradFill flip="none" rotWithShape="1">
            <a:gsLst>
              <a:gs pos="0">
                <a:schemeClr val="accent1">
                  <a:lumMod val="60000"/>
                  <a:lumOff val="40000"/>
                </a:schemeClr>
              </a:gs>
              <a:gs pos="100000">
                <a:schemeClr val="bg1">
                  <a:lumMod val="8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rtlCol="0" anchor="ctr"/>
          <a:p>
            <a:pPr algn="ctr"/>
            <a:endParaRPr lang="zh-CN" altLang="en-US">
              <a:cs typeface="+mn-ea"/>
              <a:sym typeface="+mn-lt"/>
            </a:endParaRPr>
          </a:p>
        </p:txBody>
      </p:sp>
      <p:sp>
        <p:nvSpPr>
          <p:cNvPr id="1048595" name="平行四边形 32"/>
          <p:cNvSpPr/>
          <p:nvPr userDrawn="1">
            <p:custDataLst>
              <p:tags r:id="rId12"/>
            </p:custDataLst>
          </p:nvPr>
        </p:nvSpPr>
        <p:spPr>
          <a:xfrm>
            <a:off x="673878" y="216191"/>
            <a:ext cx="1407471" cy="553818"/>
          </a:xfrm>
          <a:prstGeom prst="parallelogram">
            <a:avLst>
              <a:gd name="adj" fmla="val 48207"/>
            </a:avLst>
          </a:prstGeom>
          <a:gradFill flip="none" rotWithShape="1">
            <a:gsLst>
              <a:gs pos="0">
                <a:schemeClr val="accent4"/>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sym typeface="+mn-lt"/>
            </a:endParaRPr>
          </a:p>
        </p:txBody>
      </p:sp>
      <p:sp>
        <p:nvSpPr>
          <p:cNvPr id="1048596" name="椭圆 33"/>
          <p:cNvSpPr/>
          <p:nvPr userDrawn="1">
            <p:custDataLst>
              <p:tags r:id="rId13"/>
            </p:custDataLst>
          </p:nvPr>
        </p:nvSpPr>
        <p:spPr>
          <a:xfrm>
            <a:off x="1143000" y="275587"/>
            <a:ext cx="457200" cy="457200"/>
          </a:xfrm>
          <a:prstGeom prst="ellipse">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p>
            <a:pPr algn="ctr">
              <a:lnSpc>
                <a:spcPct val="130000"/>
              </a:lnSpc>
            </a:pPr>
            <a:endParaRPr lang="zh-CN" altLang="en-US" sz="1200" dirty="0">
              <a:latin typeface="微软雅黑" panose="020B0503020204020204" charset="-122"/>
              <a:ea typeface="微软雅黑" panose="020B0503020204020204" charset="-122"/>
            </a:endParaRPr>
          </a:p>
        </p:txBody>
      </p:sp>
      <p:sp>
        <p:nvSpPr>
          <p:cNvPr id="1048597" name="文本框 35"/>
          <p:cNvSpPr txBox="1"/>
          <p:nvPr userDrawn="1">
            <p:custDataLst>
              <p:tags r:id="rId14"/>
            </p:custDataLst>
          </p:nvPr>
        </p:nvSpPr>
        <p:spPr>
          <a:xfrm>
            <a:off x="1149448" y="273145"/>
            <a:ext cx="436881" cy="438150"/>
          </a:xfrm>
          <a:prstGeom prst="rect">
            <a:avLst/>
          </a:prstGeom>
          <a:noFill/>
        </p:spPr>
        <p:txBody>
          <a:bodyPr wrap="none" rtlCol="0" anchor="t">
            <a:spAutoFit/>
          </a:bodyPr>
          <a:p>
            <a:pPr>
              <a:lnSpc>
                <a:spcPct val="130000"/>
              </a:lnSpc>
              <a:spcBef>
                <a:spcPts val="600"/>
              </a:spcBef>
            </a:pPr>
            <a:r>
              <a:rPr lang="en-US" altLang="zh-CN" b="1"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01</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598" name="标题 1"/>
          <p:cNvSpPr>
            <a:spLocks noGrp="1"/>
          </p:cNvSpPr>
          <p:nvPr>
            <p:ph type="title"/>
          </p:nvPr>
        </p:nvSpPr>
        <p:spPr>
          <a:xfrm>
            <a:off x="2221230" y="308610"/>
            <a:ext cx="8182610" cy="461645"/>
          </a:xfrm>
        </p:spPr>
        <p:txBody>
          <a:bodyPr/>
          <a:lstStyle>
            <a:lvl1pPr>
              <a:defRPr sz="2400" b="1">
                <a:latin typeface="微软雅黑" panose="020B0503020204020204" charset="-122"/>
                <a:ea typeface="微软雅黑" panose="020B0503020204020204" charset="-122"/>
              </a:defRPr>
            </a:lvl1pPr>
          </a:lstStyle>
          <a:p>
            <a:r>
              <a:rPr kumimoji="1" lang="zh-CN" altLang="en-US"/>
              <a:t>单击此处编辑母版标题样式</a:t>
            </a:r>
            <a:endParaRPr kumimoji="1" lang="zh-CN" altLang="en-US"/>
          </a:p>
        </p:txBody>
      </p:sp>
      <p:pic>
        <p:nvPicPr>
          <p:cNvPr id="2097156" name="图片 22"/>
          <p:cNvPicPr>
            <a:picLocks noChangeAspect="1"/>
          </p:cNvPicPr>
          <p:nvPr userDrawn="1">
            <p:custDataLst>
              <p:tags r:id="rId15"/>
            </p:custDataLst>
          </p:nvPr>
        </p:nvPicPr>
        <p:blipFill>
          <a:blip r:embed="rId16"/>
          <a:stretch>
            <a:fillRect/>
          </a:stretch>
        </p:blipFill>
        <p:spPr>
          <a:xfrm>
            <a:off x="12192000" y="0"/>
            <a:ext cx="534035" cy="310134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28" name=""/>
        <p:cNvGrpSpPr/>
        <p:nvPr/>
      </p:nvGrpSpPr>
      <p:grpSpPr>
        <a:xfrm>
          <a:off x="0" y="0"/>
          <a:ext cx="0" cy="0"/>
          <a:chOff x="0" y="0"/>
          <a:chExt cx="0" cy="0"/>
        </a:xfrm>
      </p:grpSpPr>
      <p:sp>
        <p:nvSpPr>
          <p:cNvPr id="1048954"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1048955"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1048956"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1048957" name="日期占位符 4"/>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58" name="页脚占位符 5"/>
          <p:cNvSpPr>
            <a:spLocks noGrp="1"/>
          </p:cNvSpPr>
          <p:nvPr>
            <p:ph type="ftr" sz="quarter" idx="11"/>
          </p:nvPr>
        </p:nvSpPr>
        <p:spPr/>
        <p:txBody>
          <a:bodyPr/>
          <a:p>
            <a:endParaRPr kumimoji="1" lang="zh-CN" altLang="en-US"/>
          </a:p>
        </p:txBody>
      </p:sp>
      <p:sp>
        <p:nvSpPr>
          <p:cNvPr id="1048959" name="灯片编号占位符 6"/>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29" name=""/>
        <p:cNvGrpSpPr/>
        <p:nvPr/>
      </p:nvGrpSpPr>
      <p:grpSpPr>
        <a:xfrm>
          <a:off x="0" y="0"/>
          <a:ext cx="0" cy="0"/>
          <a:chOff x="0" y="0"/>
          <a:chExt cx="0" cy="0"/>
        </a:xfrm>
      </p:grpSpPr>
      <p:sp>
        <p:nvSpPr>
          <p:cNvPr id="1048960" name="标题 1"/>
          <p:cNvSpPr>
            <a:spLocks noGrp="1"/>
          </p:cNvSpPr>
          <p:nvPr>
            <p:ph type="title"/>
          </p:nvPr>
        </p:nvSpPr>
        <p:spPr/>
        <p:txBody>
          <a:bodyPr/>
          <a:p>
            <a:r>
              <a:rPr kumimoji="1" lang="zh-CN" altLang="en-US"/>
              <a:t>单击此处编辑母版标题样式</a:t>
            </a:r>
            <a:endParaRPr kumimoji="1" lang="zh-CN" altLang="en-US"/>
          </a:p>
        </p:txBody>
      </p:sp>
      <p:sp>
        <p:nvSpPr>
          <p:cNvPr id="1048961" name="竖排文字占位符 2"/>
          <p:cNvSpPr>
            <a:spLocks noGrp="1"/>
          </p:cNvSpPr>
          <p:nvPr>
            <p:ph type="body" orient="vert" idx="1"/>
          </p:nvPr>
        </p:nvSpPr>
        <p:spPr/>
        <p:txBody>
          <a:bodyPr vert="eaVert"/>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962" name="日期占位符 3"/>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63" name="页脚占位符 4"/>
          <p:cNvSpPr>
            <a:spLocks noGrp="1"/>
          </p:cNvSpPr>
          <p:nvPr>
            <p:ph type="ftr" sz="quarter" idx="11"/>
          </p:nvPr>
        </p:nvSpPr>
        <p:spPr/>
        <p:txBody>
          <a:bodyPr/>
          <a:p>
            <a:endParaRPr kumimoji="1" lang="zh-CN" altLang="en-US"/>
          </a:p>
        </p:txBody>
      </p:sp>
      <p:sp>
        <p:nvSpPr>
          <p:cNvPr id="1048964" name="灯片编号占位符 5"/>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30" name=""/>
        <p:cNvGrpSpPr/>
        <p:nvPr/>
      </p:nvGrpSpPr>
      <p:grpSpPr>
        <a:xfrm>
          <a:off x="0" y="0"/>
          <a:ext cx="0" cy="0"/>
          <a:chOff x="0" y="0"/>
          <a:chExt cx="0" cy="0"/>
        </a:xfrm>
      </p:grpSpPr>
      <p:sp>
        <p:nvSpPr>
          <p:cNvPr id="1048965" name="竖排标题 1"/>
          <p:cNvSpPr>
            <a:spLocks noGrp="1"/>
          </p:cNvSpPr>
          <p:nvPr>
            <p:ph type="title" orient="vert"/>
          </p:nvPr>
        </p:nvSpPr>
        <p:spPr>
          <a:xfrm>
            <a:off x="8724900" y="365125"/>
            <a:ext cx="2628900" cy="5811838"/>
          </a:xfrm>
        </p:spPr>
        <p:txBody>
          <a:bodyPr vert="eaVert"/>
          <a:p>
            <a:r>
              <a:rPr kumimoji="1" lang="zh-CN" altLang="en-US"/>
              <a:t>单击此处编辑母版标题样式</a:t>
            </a:r>
            <a:endParaRPr kumimoji="1" lang="zh-CN" altLang="en-US"/>
          </a:p>
        </p:txBody>
      </p:sp>
      <p:sp>
        <p:nvSpPr>
          <p:cNvPr id="1048966" name="竖排文字占位符 2"/>
          <p:cNvSpPr>
            <a:spLocks noGrp="1"/>
          </p:cNvSpPr>
          <p:nvPr>
            <p:ph type="body" orient="vert" idx="1"/>
          </p:nvPr>
        </p:nvSpPr>
        <p:spPr>
          <a:xfrm>
            <a:off x="838200" y="365125"/>
            <a:ext cx="7734300" cy="5811838"/>
          </a:xfrm>
        </p:spPr>
        <p:txBody>
          <a:bodyPr vert="eaVert"/>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967" name="日期占位符 3"/>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8968" name="页脚占位符 4"/>
          <p:cNvSpPr>
            <a:spLocks noGrp="1"/>
          </p:cNvSpPr>
          <p:nvPr>
            <p:ph type="ftr" sz="quarter" idx="11"/>
          </p:nvPr>
        </p:nvSpPr>
        <p:spPr/>
        <p:txBody>
          <a:bodyPr/>
          <a:p>
            <a:endParaRPr kumimoji="1" lang="zh-CN" altLang="en-US"/>
          </a:p>
        </p:txBody>
      </p:sp>
      <p:sp>
        <p:nvSpPr>
          <p:cNvPr id="1048969" name="灯片编号占位符 5"/>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40" name=""/>
        <p:cNvGrpSpPr/>
        <p:nvPr/>
      </p:nvGrpSpPr>
      <p:grpSpPr>
        <a:xfrm>
          <a:off x="0" y="0"/>
          <a:ext cx="0" cy="0"/>
          <a:chOff x="0" y="0"/>
          <a:chExt cx="0" cy="0"/>
        </a:xfrm>
      </p:grpSpPr>
      <p:sp>
        <p:nvSpPr>
          <p:cNvPr id="1049019"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1049020"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1049021" name="日期占位符 3"/>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22" name="页脚占位符 4"/>
          <p:cNvSpPr>
            <a:spLocks noGrp="1"/>
          </p:cNvSpPr>
          <p:nvPr>
            <p:ph type="ftr" sz="quarter" idx="11"/>
          </p:nvPr>
        </p:nvSpPr>
        <p:spPr/>
        <p:txBody>
          <a:bodyPr/>
          <a:p>
            <a:endParaRPr kumimoji="1" lang="zh-CN" altLang="en-US"/>
          </a:p>
        </p:txBody>
      </p:sp>
      <p:sp>
        <p:nvSpPr>
          <p:cNvPr id="1049023" name="灯片编号占位符 5"/>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41" name=""/>
        <p:cNvGrpSpPr/>
        <p:nvPr/>
      </p:nvGrpSpPr>
      <p:grpSpPr>
        <a:xfrm>
          <a:off x="0" y="0"/>
          <a:ext cx="0" cy="0"/>
          <a:chOff x="0" y="0"/>
          <a:chExt cx="0" cy="0"/>
        </a:xfrm>
      </p:grpSpPr>
      <p:sp>
        <p:nvSpPr>
          <p:cNvPr id="1049024" name="标题 1"/>
          <p:cNvSpPr>
            <a:spLocks noGrp="1"/>
          </p:cNvSpPr>
          <p:nvPr>
            <p:ph type="title"/>
          </p:nvPr>
        </p:nvSpPr>
        <p:spPr/>
        <p:txBody>
          <a:bodyPr/>
          <a:p>
            <a:r>
              <a:rPr kumimoji="1" lang="zh-CN" altLang="en-US"/>
              <a:t>单击此处编辑母版标题样式</a:t>
            </a:r>
            <a:endParaRPr kumimoji="1" lang="zh-CN" altLang="en-US"/>
          </a:p>
        </p:txBody>
      </p:sp>
      <p:sp>
        <p:nvSpPr>
          <p:cNvPr id="1049025" name="内容占位符 2"/>
          <p:cNvSpPr>
            <a:spLocks noGrp="1"/>
          </p:cNvSpPr>
          <p:nvPr>
            <p:ph sz="half" idx="1"/>
          </p:nvPr>
        </p:nvSpPr>
        <p:spPr>
          <a:xfrm>
            <a:off x="838200" y="1825625"/>
            <a:ext cx="5181600" cy="4351338"/>
          </a:xfrm>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9026" name="内容占位符 3"/>
          <p:cNvSpPr>
            <a:spLocks noGrp="1"/>
          </p:cNvSpPr>
          <p:nvPr>
            <p:ph sz="half" idx="2"/>
          </p:nvPr>
        </p:nvSpPr>
        <p:spPr>
          <a:xfrm>
            <a:off x="6172200" y="1825625"/>
            <a:ext cx="5181600" cy="4351338"/>
          </a:xfrm>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9027" name="日期占位符 4"/>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28" name="页脚占位符 5"/>
          <p:cNvSpPr>
            <a:spLocks noGrp="1"/>
          </p:cNvSpPr>
          <p:nvPr>
            <p:ph type="ftr" sz="quarter" idx="11"/>
          </p:nvPr>
        </p:nvSpPr>
        <p:spPr/>
        <p:txBody>
          <a:bodyPr/>
          <a:p>
            <a:endParaRPr kumimoji="1" lang="zh-CN" altLang="en-US"/>
          </a:p>
        </p:txBody>
      </p:sp>
      <p:sp>
        <p:nvSpPr>
          <p:cNvPr id="1049029" name="灯片编号占位符 6"/>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42" name=""/>
        <p:cNvGrpSpPr/>
        <p:nvPr/>
      </p:nvGrpSpPr>
      <p:grpSpPr>
        <a:xfrm>
          <a:off x="0" y="0"/>
          <a:ext cx="0" cy="0"/>
          <a:chOff x="0" y="0"/>
          <a:chExt cx="0" cy="0"/>
        </a:xfrm>
      </p:grpSpPr>
      <p:sp>
        <p:nvSpPr>
          <p:cNvPr id="1049030" name="标题 1"/>
          <p:cNvSpPr>
            <a:spLocks noGrp="1"/>
          </p:cNvSpPr>
          <p:nvPr>
            <p:ph type="title"/>
          </p:nvPr>
        </p:nvSpPr>
        <p:spPr>
          <a:xfrm>
            <a:off x="839788" y="365125"/>
            <a:ext cx="10515600" cy="1325563"/>
          </a:xfrm>
        </p:spPr>
        <p:txBody>
          <a:bodyPr/>
          <a:p>
            <a:r>
              <a:rPr kumimoji="1" lang="zh-CN" altLang="en-US"/>
              <a:t>单击此处编辑母版标题样式</a:t>
            </a:r>
            <a:endParaRPr kumimoji="1" lang="zh-CN" altLang="en-US"/>
          </a:p>
        </p:txBody>
      </p:sp>
      <p:sp>
        <p:nvSpPr>
          <p:cNvPr id="1049031"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1049032" name="内容占位符 3"/>
          <p:cNvSpPr>
            <a:spLocks noGrp="1"/>
          </p:cNvSpPr>
          <p:nvPr>
            <p:ph sz="half" idx="2"/>
          </p:nvPr>
        </p:nvSpPr>
        <p:spPr>
          <a:xfrm>
            <a:off x="839788" y="2505075"/>
            <a:ext cx="5157787" cy="3684588"/>
          </a:xfrm>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9033"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1049034" name="内容占位符 5"/>
          <p:cNvSpPr>
            <a:spLocks noGrp="1"/>
          </p:cNvSpPr>
          <p:nvPr>
            <p:ph sz="quarter" idx="4"/>
          </p:nvPr>
        </p:nvSpPr>
        <p:spPr>
          <a:xfrm>
            <a:off x="6172200" y="2505075"/>
            <a:ext cx="5183188" cy="3684588"/>
          </a:xfrm>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9035" name="日期占位符 6"/>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36" name="页脚占位符 7"/>
          <p:cNvSpPr>
            <a:spLocks noGrp="1"/>
          </p:cNvSpPr>
          <p:nvPr>
            <p:ph type="ftr" sz="quarter" idx="11"/>
          </p:nvPr>
        </p:nvSpPr>
        <p:spPr/>
        <p:txBody>
          <a:bodyPr/>
          <a:p>
            <a:endParaRPr kumimoji="1" lang="zh-CN" altLang="en-US"/>
          </a:p>
        </p:txBody>
      </p:sp>
      <p:sp>
        <p:nvSpPr>
          <p:cNvPr id="1049037" name="灯片编号占位符 8"/>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36" name=""/>
        <p:cNvGrpSpPr/>
        <p:nvPr/>
      </p:nvGrpSpPr>
      <p:grpSpPr>
        <a:xfrm>
          <a:off x="0" y="0"/>
          <a:ext cx="0" cy="0"/>
          <a:chOff x="0" y="0"/>
          <a:chExt cx="0" cy="0"/>
        </a:xfrm>
      </p:grpSpPr>
      <p:sp>
        <p:nvSpPr>
          <p:cNvPr id="1048999" name="标题 1"/>
          <p:cNvSpPr>
            <a:spLocks noGrp="1"/>
          </p:cNvSpPr>
          <p:nvPr>
            <p:ph type="title"/>
          </p:nvPr>
        </p:nvSpPr>
        <p:spPr/>
        <p:txBody>
          <a:bodyPr/>
          <a:p>
            <a:r>
              <a:rPr kumimoji="1" lang="zh-CN" altLang="en-US"/>
              <a:t>单击此处编辑母版标题样式</a:t>
            </a:r>
            <a:endParaRPr kumimoji="1" lang="zh-CN" altLang="en-US"/>
          </a:p>
        </p:txBody>
      </p:sp>
      <p:sp>
        <p:nvSpPr>
          <p:cNvPr id="1049000" name="日期占位符 2"/>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01" name="页脚占位符 3"/>
          <p:cNvSpPr>
            <a:spLocks noGrp="1"/>
          </p:cNvSpPr>
          <p:nvPr>
            <p:ph type="ftr" sz="quarter" idx="11"/>
          </p:nvPr>
        </p:nvSpPr>
        <p:spPr/>
        <p:txBody>
          <a:bodyPr/>
          <a:p>
            <a:endParaRPr kumimoji="1" lang="zh-CN" altLang="en-US"/>
          </a:p>
        </p:txBody>
      </p:sp>
      <p:sp>
        <p:nvSpPr>
          <p:cNvPr id="1049002" name="灯片编号占位符 4"/>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43" name=""/>
        <p:cNvGrpSpPr/>
        <p:nvPr/>
      </p:nvGrpSpPr>
      <p:grpSpPr>
        <a:xfrm>
          <a:off x="0" y="0"/>
          <a:ext cx="0" cy="0"/>
          <a:chOff x="0" y="0"/>
          <a:chExt cx="0" cy="0"/>
        </a:xfrm>
      </p:grpSpPr>
      <p:sp>
        <p:nvSpPr>
          <p:cNvPr id="1049038" name="日期占位符 1"/>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39" name="页脚占位符 2"/>
          <p:cNvSpPr>
            <a:spLocks noGrp="1"/>
          </p:cNvSpPr>
          <p:nvPr>
            <p:ph type="ftr" sz="quarter" idx="11"/>
          </p:nvPr>
        </p:nvSpPr>
        <p:spPr/>
        <p:txBody>
          <a:bodyPr/>
          <a:p>
            <a:endParaRPr kumimoji="1" lang="zh-CN" altLang="en-US"/>
          </a:p>
        </p:txBody>
      </p:sp>
      <p:sp>
        <p:nvSpPr>
          <p:cNvPr id="1049040" name="灯片编号占位符 3"/>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44" name=""/>
        <p:cNvGrpSpPr/>
        <p:nvPr/>
      </p:nvGrpSpPr>
      <p:grpSpPr>
        <a:xfrm>
          <a:off x="0" y="0"/>
          <a:ext cx="0" cy="0"/>
          <a:chOff x="0" y="0"/>
          <a:chExt cx="0" cy="0"/>
        </a:xfrm>
      </p:grpSpPr>
      <p:sp>
        <p:nvSpPr>
          <p:cNvPr id="1049041"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1049042"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9043"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1049044" name="日期占位符 4"/>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45" name="页脚占位符 5"/>
          <p:cNvSpPr>
            <a:spLocks noGrp="1"/>
          </p:cNvSpPr>
          <p:nvPr>
            <p:ph type="ftr" sz="quarter" idx="11"/>
          </p:nvPr>
        </p:nvSpPr>
        <p:spPr/>
        <p:txBody>
          <a:bodyPr/>
          <a:p>
            <a:endParaRPr kumimoji="1" lang="zh-CN" altLang="en-US"/>
          </a:p>
        </p:txBody>
      </p:sp>
      <p:sp>
        <p:nvSpPr>
          <p:cNvPr id="1049046" name="灯片编号占位符 6"/>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38" name=""/>
        <p:cNvGrpSpPr/>
        <p:nvPr/>
      </p:nvGrpSpPr>
      <p:grpSpPr>
        <a:xfrm>
          <a:off x="0" y="0"/>
          <a:ext cx="0" cy="0"/>
          <a:chOff x="0" y="0"/>
          <a:chExt cx="0" cy="0"/>
        </a:xfrm>
      </p:grpSpPr>
      <p:sp>
        <p:nvSpPr>
          <p:cNvPr id="1049008"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1049009"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1049010"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1049011" name="日期占位符 4"/>
          <p:cNvSpPr>
            <a:spLocks noGrp="1"/>
          </p:cNvSpPr>
          <p:nvPr>
            <p:ph type="dt" sz="half" idx="10"/>
          </p:nvPr>
        </p:nvSpPr>
        <p:spPr/>
        <p:txBody>
          <a:bodyPr/>
          <a:p>
            <a:fld id="{856E7E66-6662-FC43-9041-E9871F4CF6D6}" type="datetimeFigureOut">
              <a:rPr kumimoji="1" lang="zh-CN" altLang="en-US" smtClean="0"/>
            </a:fld>
            <a:endParaRPr kumimoji="1" lang="zh-CN" altLang="en-US"/>
          </a:p>
        </p:txBody>
      </p:sp>
      <p:sp>
        <p:nvSpPr>
          <p:cNvPr id="1049012" name="页脚占位符 5"/>
          <p:cNvSpPr>
            <a:spLocks noGrp="1"/>
          </p:cNvSpPr>
          <p:nvPr>
            <p:ph type="ftr" sz="quarter" idx="11"/>
          </p:nvPr>
        </p:nvSpPr>
        <p:spPr/>
        <p:txBody>
          <a:bodyPr/>
          <a:p>
            <a:endParaRPr kumimoji="1" lang="zh-CN" altLang="en-US"/>
          </a:p>
        </p:txBody>
      </p:sp>
      <p:sp>
        <p:nvSpPr>
          <p:cNvPr id="1049013" name="灯片编号占位符 6"/>
          <p:cNvSpPr>
            <a:spLocks noGrp="1"/>
          </p:cNvSpPr>
          <p:nvPr>
            <p:ph type="sldNum" sz="quarter" idx="12"/>
          </p:nvPr>
        </p:nvSpPr>
        <p:spPr/>
        <p:txBody>
          <a:bodyPr/>
          <a:p>
            <a:fld id="{09DC3E46-E067-3D4B-BE90-7D8D2ACD8B3D}"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tags" Target="../tags/tag1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3.png"/><Relationship Id="rId12" Type="http://schemas.openxmlformats.org/officeDocument/2006/relationships/tags" Target="../tags/tag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3"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kumimoji="1" lang="zh-CN" altLang="en-US"/>
              <a:t>单击此处编辑母版标题样式</a:t>
            </a:r>
            <a:endParaRPr kumimoji="1"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E7E66-6662-FC43-9041-E9871F4CF6D6}" type="datetimeFigureOut">
              <a:rPr kumimoji="1" lang="zh-CN" altLang="en-US" smtClean="0"/>
            </a:fld>
            <a:endParaRPr kumimoji="1"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C3E46-E067-3D4B-BE90-7D8D2ACD8B3D}" type="slidenum">
              <a:rPr kumimoji="1" lang="zh-CN" altLang="en-US" smtClean="0"/>
            </a:fld>
            <a:endParaRPr kumimoji="1" lang="zh-CN" altLang="en-US"/>
          </a:p>
        </p:txBody>
      </p:sp>
      <p:pic>
        <p:nvPicPr>
          <p:cNvPr id="2097152" name="图片 22"/>
          <p:cNvPicPr>
            <a:picLocks noChangeAspect="1"/>
          </p:cNvPicPr>
          <p:nvPr userDrawn="1">
            <p:custDataLst>
              <p:tags r:id="rId12"/>
            </p:custDataLst>
          </p:nvPr>
        </p:nvPicPr>
        <p:blipFill>
          <a:blip r:embed="rId13"/>
          <a:stretch>
            <a:fillRect/>
          </a:stretch>
        </p:blipFill>
        <p:spPr>
          <a:xfrm>
            <a:off x="12192000" y="0"/>
            <a:ext cx="534035" cy="31013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67" name=""/>
        <p:cNvGrpSpPr/>
        <p:nvPr/>
      </p:nvGrpSpPr>
      <p:grpSpPr>
        <a:xfrm>
          <a:off x="0" y="0"/>
          <a:ext cx="0" cy="0"/>
          <a:chOff x="0" y="0"/>
          <a:chExt cx="0" cy="0"/>
        </a:xfrm>
      </p:grpSpPr>
      <p:sp>
        <p:nvSpPr>
          <p:cNvPr id="1048615"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kumimoji="1" lang="zh-CN" altLang="en-US"/>
              <a:t>单击此处编辑母版标题样式</a:t>
            </a:r>
            <a:endParaRPr kumimoji="1" lang="zh-CN" altLang="en-US"/>
          </a:p>
        </p:txBody>
      </p:sp>
      <p:sp>
        <p:nvSpPr>
          <p:cNvPr id="1048616"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61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E7E66-6662-FC43-9041-E9871F4CF6D6}" type="datetimeFigureOut">
              <a:rPr kumimoji="1" lang="zh-CN" altLang="en-US" smtClean="0"/>
            </a:fld>
            <a:endParaRPr kumimoji="1" lang="zh-CN" altLang="en-US"/>
          </a:p>
        </p:txBody>
      </p:sp>
      <p:sp>
        <p:nvSpPr>
          <p:cNvPr id="104861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104861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C3E46-E067-3D4B-BE90-7D8D2ACD8B3D}" type="slidenum">
              <a:rPr kumimoji="1" lang="zh-CN" altLang="en-US" smtClean="0"/>
            </a:fld>
            <a:endParaRPr kumimoji="1" lang="zh-CN" altLang="en-US"/>
          </a:p>
        </p:txBody>
      </p:sp>
      <p:pic>
        <p:nvPicPr>
          <p:cNvPr id="2097160" name="图片 22"/>
          <p:cNvPicPr>
            <a:picLocks noChangeAspect="1"/>
          </p:cNvPicPr>
          <p:nvPr userDrawn="1">
            <p:custDataLst>
              <p:tags r:id="rId12"/>
            </p:custDataLst>
          </p:nvPr>
        </p:nvPicPr>
        <p:blipFill>
          <a:blip r:embed="rId13"/>
          <a:stretch>
            <a:fillRect/>
          </a:stretch>
        </p:blipFill>
        <p:spPr>
          <a:xfrm>
            <a:off x="12192000" y="0"/>
            <a:ext cx="534035" cy="310134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2.png"/><Relationship Id="rId2" Type="http://schemas.openxmlformats.org/officeDocument/2006/relationships/tags" Target="../tags/tag9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4.xml"/><Relationship Id="rId2" Type="http://schemas.openxmlformats.org/officeDocument/2006/relationships/image" Target="../media/image13.jpeg"/><Relationship Id="rId1" Type="http://schemas.openxmlformats.org/officeDocument/2006/relationships/tags" Target="../tags/tag93.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image" Target="../media/image14.jpeg"/><Relationship Id="rId4" Type="http://schemas.openxmlformats.org/officeDocument/2006/relationships/image" Target="../media/image3.png"/><Relationship Id="rId3" Type="http://schemas.openxmlformats.org/officeDocument/2006/relationships/tags" Target="../tags/tag107.xml"/><Relationship Id="rId2" Type="http://schemas.openxmlformats.org/officeDocument/2006/relationships/tags" Target="../tags/tag106.xml"/><Relationship Id="rId15" Type="http://schemas.openxmlformats.org/officeDocument/2006/relationships/notesSlide" Target="../notesSlides/notesSlide1.xml"/><Relationship Id="rId14" Type="http://schemas.openxmlformats.org/officeDocument/2006/relationships/slideLayout" Target="../slideLayouts/slideLayout13.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tags" Target="../tags/tag116.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5.png"/><Relationship Id="rId2" Type="http://schemas.openxmlformats.org/officeDocument/2006/relationships/tags" Target="../tags/tag117.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8.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tags" Target="../tags/tag119.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0" Type="http://schemas.openxmlformats.org/officeDocument/2006/relationships/slideLayout" Target="../slideLayouts/slideLayout2.xml"/><Relationship Id="rId2" Type="http://schemas.openxmlformats.org/officeDocument/2006/relationships/image" Target="../media/image6.png"/><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tags" Target="../tags/tag120.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tags" Target="../tags/tag121.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tags" Target="../tags/tag122.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tags" Target="../tags/tag123.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6.png"/><Relationship Id="rId2" Type="http://schemas.openxmlformats.org/officeDocument/2006/relationships/tags" Target="../tags/tag124.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7.png"/><Relationship Id="rId2" Type="http://schemas.openxmlformats.org/officeDocument/2006/relationships/tags" Target="../tags/tag125.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image" Target="../media/image3.png"/><Relationship Id="rId2" Type="http://schemas.openxmlformats.org/officeDocument/2006/relationships/tags" Target="../tags/tag41.xml"/><Relationship Id="rId19" Type="http://schemas.openxmlformats.org/officeDocument/2006/relationships/slideLayout" Target="../slideLayouts/slideLayout13.xml"/><Relationship Id="rId18" Type="http://schemas.openxmlformats.org/officeDocument/2006/relationships/tags" Target="../tags/tag56.xml"/><Relationship Id="rId17" Type="http://schemas.openxmlformats.org/officeDocument/2006/relationships/tags" Target="../tags/tag55.xml"/><Relationship Id="rId16" Type="http://schemas.openxmlformats.org/officeDocument/2006/relationships/tags" Target="../tags/tag54.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image" Target="../media/image9.jpeg"/><Relationship Id="rId3" Type="http://schemas.openxmlformats.org/officeDocument/2006/relationships/image" Target="../media/image3.png"/><Relationship Id="rId23" Type="http://schemas.openxmlformats.org/officeDocument/2006/relationships/slideLayout" Target="../slideLayouts/slideLayout13.xml"/><Relationship Id="rId22" Type="http://schemas.openxmlformats.org/officeDocument/2006/relationships/tags" Target="../tags/tag75.xml"/><Relationship Id="rId21" Type="http://schemas.openxmlformats.org/officeDocument/2006/relationships/tags" Target="../tags/tag74.xml"/><Relationship Id="rId20" Type="http://schemas.openxmlformats.org/officeDocument/2006/relationships/tags" Target="../tags/tag73.xml"/><Relationship Id="rId2" Type="http://schemas.openxmlformats.org/officeDocument/2006/relationships/tags" Target="../tags/tag57.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image" Target="../media/image3.png"/><Relationship Id="rId2" Type="http://schemas.openxmlformats.org/officeDocument/2006/relationships/tags" Target="../tags/tag76.xml"/><Relationship Id="rId11" Type="http://schemas.openxmlformats.org/officeDocument/2006/relationships/slideLayout" Target="../slideLayouts/slideLayout13.xml"/><Relationship Id="rId10" Type="http://schemas.openxmlformats.org/officeDocument/2006/relationships/image" Target="../media/image10.jpe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11.jpeg"/><Relationship Id="rId1" Type="http://schemas.openxmlformats.org/officeDocument/2006/relationships/tags" Target="../tags/tag83.xml"/></Relationships>
</file>

<file path=ppt/slides/_rels/slide9.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image" Target="../media/image3.png"/><Relationship Id="rId2" Type="http://schemas.openxmlformats.org/officeDocument/2006/relationships/tags" Target="../tags/tag85.xml"/><Relationship Id="rId10" Type="http://schemas.openxmlformats.org/officeDocument/2006/relationships/slideLayout" Target="../slideLayouts/slideLayout13.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pic>
        <p:nvPicPr>
          <p:cNvPr id="2097153" name="图片 15" descr="图片包含 游戏机, 大&#10;&#10;描述已自动生成"/>
          <p:cNvPicPr>
            <a:picLocks noChangeAspect="1"/>
          </p:cNvPicPr>
          <p:nvPr/>
        </p:nvPicPr>
        <p:blipFill rotWithShape="1">
          <a:blip r:embed="rId1"/>
          <a:srcRect l="9875" t="1093" b="1462"/>
          <a:stretch>
            <a:fillRect/>
          </a:stretch>
        </p:blipFill>
        <p:spPr>
          <a:xfrm>
            <a:off x="0" y="-38735"/>
            <a:ext cx="12192000" cy="6906895"/>
          </a:xfrm>
          <a:prstGeom prst="rect">
            <a:avLst/>
          </a:prstGeom>
        </p:spPr>
      </p:pic>
      <p:sp>
        <p:nvSpPr>
          <p:cNvPr id="1048588" name="文本框 8"/>
          <p:cNvSpPr txBox="1"/>
          <p:nvPr/>
        </p:nvSpPr>
        <p:spPr>
          <a:xfrm>
            <a:off x="686435" y="1370965"/>
            <a:ext cx="11991975" cy="688340"/>
          </a:xfrm>
          <a:prstGeom prst="rect">
            <a:avLst/>
          </a:prstGeom>
          <a:noFill/>
        </p:spPr>
        <p:txBody>
          <a:bodyPr wrap="square">
            <a:spAutoFit/>
          </a:bodyPr>
          <a:p>
            <a:r>
              <a:rPr lang="en-US" altLang="en-US" sz="4000" b="1" spc="300" dirty="0">
                <a:solidFill>
                  <a:srgbClr val="5F504B"/>
                </a:solidFill>
                <a:latin typeface="锐字奥运精神拼搏简 准粗" panose="02010604000000000000" charset="-122"/>
                <a:ea typeface="锐字奥运精神拼搏简 准粗" panose="02010604000000000000" charset="-122"/>
              </a:rPr>
              <a:t>减重</a:t>
            </a:r>
            <a:r>
              <a:rPr lang="en-US" altLang="en-US" sz="4000" b="1" spc="300" dirty="0">
                <a:solidFill>
                  <a:srgbClr val="5F504B"/>
                </a:solidFill>
                <a:latin typeface="锐字奥运精神拼搏简 准粗" panose="02010604000000000000" charset="-122"/>
                <a:ea typeface="锐字奥运精神拼搏简 准粗" panose="02010604000000000000" charset="-122"/>
              </a:rPr>
              <a:t>知识</a:t>
            </a:r>
            <a:r>
              <a:rPr lang="en-US" altLang="en-US" sz="4000" b="1" spc="300" dirty="0">
                <a:solidFill>
                  <a:srgbClr val="5F504B"/>
                </a:solidFill>
                <a:latin typeface="锐字奥运精神拼搏简 准粗" panose="02010604000000000000" charset="-122"/>
                <a:ea typeface="锐字奥运精神拼搏简 准粗" panose="02010604000000000000" charset="-122"/>
              </a:rPr>
              <a:t>讲座</a:t>
            </a:r>
            <a:endParaRPr lang="zh-CN" altLang="en-US" sz="4400" b="1" spc="300" dirty="0">
              <a:solidFill>
                <a:srgbClr val="5F504B"/>
              </a:solidFill>
              <a:latin typeface="锐字奥运精神拼搏简 准粗" panose="02010604000000000000" charset="-122"/>
              <a:ea typeface="锐字奥运精神拼搏简 准粗" panose="02010604000000000000" charset="-122"/>
            </a:endParaRPr>
          </a:p>
        </p:txBody>
      </p:sp>
      <p:cxnSp>
        <p:nvCxnSpPr>
          <p:cNvPr id="3145728" name="直线连接符 9"/>
          <p:cNvCxnSpPr/>
          <p:nvPr/>
        </p:nvCxnSpPr>
        <p:spPr>
          <a:xfrm>
            <a:off x="868249" y="2863366"/>
            <a:ext cx="5081600" cy="0"/>
          </a:xfrm>
          <a:prstGeom prst="line">
            <a:avLst/>
          </a:prstGeom>
          <a:ln w="25400">
            <a:gradFill flip="none" rotWithShape="1">
              <a:gsLst>
                <a:gs pos="0">
                  <a:schemeClr val="bg1">
                    <a:alpha val="0"/>
                  </a:schemeClr>
                </a:gs>
                <a:gs pos="100000">
                  <a:srgbClr val="F99C33"/>
                </a:gs>
              </a:gsLst>
              <a:lin ang="108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pic>
        <p:nvPicPr>
          <p:cNvPr id="2097233"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751" name="文本框 36"/>
          <p:cNvSpPr txBox="1"/>
          <p:nvPr/>
        </p:nvSpPr>
        <p:spPr>
          <a:xfrm>
            <a:off x="2095018" y="262912"/>
            <a:ext cx="5910878"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肥胖症的分级</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752" name="文本框 1"/>
          <p:cNvSpPr txBox="1"/>
          <p:nvPr userDrawn="1">
            <p:custDataLst>
              <p:tags r:id="rId2"/>
            </p:custDataLst>
          </p:nvPr>
        </p:nvSpPr>
        <p:spPr>
          <a:xfrm>
            <a:off x="1207868" y="258540"/>
            <a:ext cx="323850" cy="450850"/>
          </a:xfrm>
          <a:prstGeom prst="rect">
            <a:avLst/>
          </a:prstGeom>
          <a:noFill/>
        </p:spPr>
        <p:txBody>
          <a:bodyPr wrap="none" rtlCol="0" anchor="t">
            <a:spAutoFit/>
          </a:bodyPr>
          <a:p>
            <a:pPr>
              <a:lnSpc>
                <a:spcPct val="130000"/>
              </a:lnSpc>
              <a:spcBef>
                <a:spcPts val="600"/>
              </a:spcBef>
            </a:pPr>
            <a:r>
              <a:rPr lang="en-US" altLang="zh-CN" b="1"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097234" name="图片 2"/>
          <p:cNvPicPr>
            <a:picLocks noChangeAspect="1"/>
          </p:cNvPicPr>
          <p:nvPr/>
        </p:nvPicPr>
        <p:blipFill>
          <a:blip r:embed="rId3"/>
          <a:stretch>
            <a:fillRect/>
          </a:stretch>
        </p:blipFill>
        <p:spPr>
          <a:xfrm>
            <a:off x="1491615" y="1475105"/>
            <a:ext cx="8305165" cy="33337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pic>
        <p:nvPicPr>
          <p:cNvPr id="2097243" name="图片 9" descr="【大】北京市健宫医院引进达芬奇手术机器人，累计开展400例机器人手术"/>
          <p:cNvPicPr>
            <a:picLocks noChangeAspect="1"/>
          </p:cNvPicPr>
          <p:nvPr>
            <p:custDataLst>
              <p:tags r:id="rId1"/>
            </p:custDataLst>
          </p:nvPr>
        </p:nvPicPr>
        <p:blipFill>
          <a:blip r:embed="rId2"/>
          <a:srcRect l="20149"/>
          <a:stretch>
            <a:fillRect/>
          </a:stretch>
        </p:blipFill>
        <p:spPr>
          <a:xfrm>
            <a:off x="0" y="0"/>
            <a:ext cx="8223250" cy="6866255"/>
          </a:xfrm>
          <a:prstGeom prst="rect">
            <a:avLst/>
          </a:prstGeom>
        </p:spPr>
      </p:pic>
      <p:sp>
        <p:nvSpPr>
          <p:cNvPr id="1048761" name="矩形 10"/>
          <p:cNvSpPr/>
          <p:nvPr>
            <p:custDataLst>
              <p:tags r:id="rId3"/>
            </p:custDataLst>
          </p:nvPr>
        </p:nvSpPr>
        <p:spPr>
          <a:xfrm flipH="1">
            <a:off x="819785" y="0"/>
            <a:ext cx="11410950" cy="6857365"/>
          </a:xfrm>
          <a:prstGeom prst="rect">
            <a:avLst/>
          </a:prstGeom>
          <a:gradFill>
            <a:gsLst>
              <a:gs pos="46000">
                <a:schemeClr val="accent1">
                  <a:lumMod val="5000"/>
                  <a:lumOff val="95000"/>
                </a:schemeClr>
              </a:gs>
              <a:gs pos="100000">
                <a:schemeClr val="bg1">
                  <a:alpha val="6000"/>
                  <a:lumMod val="85000"/>
                </a:schemeClr>
              </a:gs>
            </a:gsLst>
            <a:lin ang="213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62" name="文本框 4"/>
          <p:cNvSpPr txBox="1"/>
          <p:nvPr/>
        </p:nvSpPr>
        <p:spPr>
          <a:xfrm>
            <a:off x="5387340" y="3079987"/>
            <a:ext cx="6069965" cy="764540"/>
          </a:xfrm>
          <a:prstGeom prst="rect">
            <a:avLst/>
          </a:prstGeom>
          <a:noFill/>
        </p:spPr>
        <p:txBody>
          <a:bodyPr wrap="square" rtlCol="0">
            <a:spAutoFit/>
          </a:bodyPr>
          <a:p>
            <a:pPr algn="dist"/>
            <a:r>
              <a:rPr lang="en-US"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饮食</a:t>
            </a:r>
            <a:r>
              <a:rPr lang="en-US"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及</a:t>
            </a:r>
            <a:r>
              <a:rPr lang="en-US"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运动</a:t>
            </a:r>
            <a:r>
              <a:rPr lang="en-US"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指导</a:t>
            </a:r>
            <a:endParaRPr lang="zh-CN"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endParaRPr>
          </a:p>
        </p:txBody>
      </p:sp>
      <p:sp>
        <p:nvSpPr>
          <p:cNvPr id="1048763" name="文本框 5"/>
          <p:cNvSpPr txBox="1"/>
          <p:nvPr/>
        </p:nvSpPr>
        <p:spPr>
          <a:xfrm>
            <a:off x="5801773" y="2159826"/>
            <a:ext cx="4721097" cy="1399540"/>
          </a:xfrm>
          <a:prstGeom prst="rect">
            <a:avLst/>
          </a:prstGeom>
          <a:noFill/>
        </p:spPr>
        <p:txBody>
          <a:bodyPr wrap="none" rtlCol="0">
            <a:spAutoFit/>
          </a:bodyPr>
          <a:p>
            <a:r>
              <a:rPr lang="en-US" altLang="zh-CN" sz="8800" b="1" dirty="0">
                <a:gradFill flip="none" rotWithShape="1">
                  <a:gsLst>
                    <a:gs pos="35000">
                      <a:srgbClr val="0070C0">
                        <a:alpha val="0"/>
                      </a:srgbClr>
                    </a:gs>
                    <a:gs pos="100000">
                      <a:srgbClr val="F99C33"/>
                    </a:gs>
                  </a:gsLst>
                  <a:lin ang="16200000" scaled="1"/>
                </a:gradFill>
                <a:latin typeface="微软雅黑" panose="020B0503020204020204" charset="-122"/>
                <a:ea typeface="微软雅黑" panose="020B0503020204020204" charset="-122"/>
                <a:cs typeface="Poppins Light" panose="00000400000000000000" pitchFamily="2" charset="0"/>
              </a:rPr>
              <a:t>PART  04</a:t>
            </a:r>
            <a:endParaRPr lang="zh-CN" altLang="en-US" sz="8800" b="1" dirty="0">
              <a:gradFill flip="none" rotWithShape="1">
                <a:gsLst>
                  <a:gs pos="35000">
                    <a:srgbClr val="0070C0">
                      <a:alpha val="0"/>
                    </a:srgbClr>
                  </a:gs>
                  <a:gs pos="100000">
                    <a:srgbClr val="F99C33"/>
                  </a:gs>
                </a:gsLst>
                <a:lin ang="16200000" scaled="1"/>
              </a:gradFill>
              <a:latin typeface="微软雅黑" panose="020B0503020204020204" charset="-122"/>
              <a:ea typeface="微软雅黑" panose="020B0503020204020204" charset="-122"/>
              <a:cs typeface="Poppins Light" panose="00000400000000000000"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pic>
        <p:nvPicPr>
          <p:cNvPr id="2097244"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764" name="文本框 36"/>
          <p:cNvSpPr txBox="1"/>
          <p:nvPr/>
        </p:nvSpPr>
        <p:spPr>
          <a:xfrm>
            <a:off x="2095018" y="262912"/>
            <a:ext cx="5910878"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减重目标</a:t>
            </a: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765" name="文本框 1"/>
          <p:cNvSpPr txBox="1"/>
          <p:nvPr userDrawn="1">
            <p:custDataLst>
              <p:tags r:id="rId2"/>
            </p:custDataLst>
          </p:nvPr>
        </p:nvSpPr>
        <p:spPr>
          <a:xfrm>
            <a:off x="1207868" y="258540"/>
            <a:ext cx="323850" cy="450850"/>
          </a:xfrm>
          <a:prstGeom prst="rect">
            <a:avLst/>
          </a:prstGeom>
          <a:noFill/>
        </p:spPr>
        <p:txBody>
          <a:bodyPr wrap="none" rtlCol="0" anchor="t">
            <a:spAutoFit/>
          </a:bodyPr>
          <a:p>
            <a:pPr>
              <a:lnSpc>
                <a:spcPct val="130000"/>
              </a:lnSpc>
              <a:spcBef>
                <a:spcPts val="600"/>
              </a:spcBef>
            </a:pPr>
            <a:r>
              <a:rPr lang="en-US" altLang="zh-CN" b="1"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766" name="内容占位符 3"/>
          <p:cNvSpPr>
            <a:spLocks noGrp="1"/>
          </p:cNvSpPr>
          <p:nvPr>
            <p:ph idx="1"/>
          </p:nvPr>
        </p:nvSpPr>
        <p:spPr/>
        <p:txBody>
          <a:bodyPr/>
          <a:p>
            <a:endParaRPr lang="zh-CN" altLang="en-US"/>
          </a:p>
          <a:p>
            <a:pPr marL="0" indent="0">
              <a:buNone/>
            </a:pPr>
            <a:endParaRPr lang="zh-CN" altLang="en-US"/>
          </a:p>
        </p:txBody>
      </p:sp>
      <p:sp>
        <p:nvSpPr>
          <p:cNvPr id="1048767" name="TextBox 8"/>
          <p:cNvSpPr txBox="1"/>
          <p:nvPr>
            <p:custDataLst>
              <p:tags r:id="rId3"/>
            </p:custDataLst>
          </p:nvPr>
        </p:nvSpPr>
        <p:spPr>
          <a:xfrm>
            <a:off x="870612" y="1256442"/>
            <a:ext cx="7648170" cy="725805"/>
          </a:xfrm>
          <a:prstGeom prst="rect">
            <a:avLst/>
          </a:prstGeom>
        </p:spPr>
        <p:txBody>
          <a:bodyPr vert="horz" wrap="square" lIns="123825" tIns="123825" rIns="57150" bIns="123825" rtlCol="0" anchor="t" anchorCtr="0">
            <a:normAutofit lnSpcReduction="10000"/>
          </a:bodyPr>
          <a:p>
            <a:pPr algn="l">
              <a:lnSpc>
                <a:spcPct val="140000"/>
              </a:lnSpc>
              <a:buClrTx/>
              <a:buSzTx/>
              <a:buFontTx/>
            </a:pPr>
            <a:r>
              <a:rPr lang="en-US" sz="2250" b="1">
                <a:solidFill>
                  <a:srgbClr val="ED7D31">
                    <a:alpha val="100000"/>
                  </a:srgbClr>
                </a:solidFill>
                <a:latin typeface="微软雅黑" panose="020B0503020204020204" charset="-122"/>
                <a:ea typeface="微软雅黑" panose="020B0503020204020204" charset="-122"/>
                <a:cs typeface="微软雅黑" panose="020B0503020204020204" charset="-122"/>
              </a:rPr>
              <a:t>强化治疗期目标</a:t>
            </a:r>
            <a:endParaRPr lang="en-US" sz="22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68" name="TextBox 13"/>
          <p:cNvSpPr txBox="1"/>
          <p:nvPr>
            <p:custDataLst>
              <p:tags r:id="rId4"/>
            </p:custDataLst>
          </p:nvPr>
        </p:nvSpPr>
        <p:spPr>
          <a:xfrm>
            <a:off x="862965" y="1856105"/>
            <a:ext cx="9724390" cy="1146810"/>
          </a:xfrm>
          <a:prstGeom prst="rect">
            <a:avLst/>
          </a:prstGeom>
        </p:spPr>
        <p:txBody>
          <a:bodyPr vert="horz" wrap="square" lIns="123825" tIns="123825" rIns="57150" bIns="123825" rtlCol="0" anchor="t" anchorCtr="0">
            <a:normAutofit/>
          </a:bodyPr>
          <a:p>
            <a:pPr>
              <a:lnSpc>
                <a:spcPct val="150000"/>
              </a:lnSpc>
            </a:pPr>
            <a:r>
              <a:rPr lang="en-US">
                <a:solidFill>
                  <a:schemeClr val="dk1">
                    <a:alpha val="100000"/>
                  </a:schemeClr>
                </a:solidFill>
                <a:latin typeface="微软雅黑" panose="020B0503020204020204" charset="-122"/>
                <a:ea typeface="微软雅黑" panose="020B0503020204020204" charset="-122"/>
                <a:cs typeface="微软雅黑" panose="020B0503020204020204" charset="-122"/>
              </a:rPr>
              <a:t>轻度肥胖症</a:t>
            </a:r>
            <a:r>
              <a:rPr lang="zh-CN" altLang="en-US">
                <a:solidFill>
                  <a:schemeClr val="dk1">
                    <a:alpha val="100000"/>
                  </a:schemeClr>
                </a:solidFill>
                <a:latin typeface="微软雅黑" panose="020B0503020204020204" charset="-122"/>
                <a:ea typeface="微软雅黑" panose="020B0503020204020204" charset="-122"/>
                <a:cs typeface="微软雅黑" panose="020B0503020204020204" charset="-122"/>
              </a:rPr>
              <a:t>：</a:t>
            </a:r>
            <a:r>
              <a:rPr lang="en-US">
                <a:solidFill>
                  <a:schemeClr val="dk1">
                    <a:alpha val="100000"/>
                  </a:schemeClr>
                </a:solidFill>
                <a:latin typeface="微软雅黑" panose="020B0503020204020204" charset="-122"/>
                <a:ea typeface="微软雅黑" panose="020B0503020204020204" charset="-122"/>
                <a:cs typeface="微软雅黑" panose="020B0503020204020204" charset="-122"/>
              </a:rPr>
              <a:t>3-6月减5%-15%，</a:t>
            </a:r>
            <a:r>
              <a:rPr lang="zh-CN" altLang="en-US">
                <a:solidFill>
                  <a:schemeClr val="dk1">
                    <a:alpha val="100000"/>
                  </a:schemeClr>
                </a:solidFill>
                <a:latin typeface="微软雅黑" panose="020B0503020204020204" charset="-122"/>
                <a:ea typeface="微软雅黑" panose="020B0503020204020204" charset="-122"/>
                <a:cs typeface="微软雅黑" panose="020B0503020204020204" charset="-122"/>
              </a:rPr>
              <a:t>可</a:t>
            </a:r>
            <a:r>
              <a:rPr lang="en-US">
                <a:solidFill>
                  <a:schemeClr val="dk1">
                    <a:alpha val="100000"/>
                  </a:schemeClr>
                </a:solidFill>
                <a:latin typeface="微软雅黑" panose="020B0503020204020204" charset="-122"/>
                <a:ea typeface="微软雅黑" panose="020B0503020204020204" charset="-122"/>
                <a:cs typeface="微软雅黑" panose="020B0503020204020204" charset="-122"/>
              </a:rPr>
              <a:t>改善高血压、血脂异常、脂肪肝、</a:t>
            </a:r>
            <a:r>
              <a:rPr lang="zh-CN" altLang="en-US">
                <a:solidFill>
                  <a:schemeClr val="dk1">
                    <a:alpha val="100000"/>
                  </a:schemeClr>
                </a:solidFill>
                <a:latin typeface="微软雅黑" panose="020B0503020204020204" charset="-122"/>
                <a:ea typeface="微软雅黑" panose="020B0503020204020204" charset="-122"/>
                <a:cs typeface="微软雅黑" panose="020B0503020204020204" charset="-122"/>
              </a:rPr>
              <a:t>血糖</a:t>
            </a:r>
            <a:r>
              <a:rPr lang="en-US">
                <a:solidFill>
                  <a:schemeClr val="dk1">
                    <a:alpha val="100000"/>
                  </a:schemeClr>
                </a:solidFill>
                <a:latin typeface="微软雅黑" panose="020B0503020204020204" charset="-122"/>
                <a:ea typeface="微软雅黑" panose="020B0503020204020204" charset="-122"/>
                <a:cs typeface="微软雅黑" panose="020B0503020204020204" charset="-122"/>
              </a:rPr>
              <a:t>；中重度肥胖症设定更高减重目标，提高代谢控制。</a:t>
            </a:r>
            <a:endParaRPr lang="en-US">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769" name="TextBox 14"/>
          <p:cNvSpPr txBox="1"/>
          <p:nvPr>
            <p:custDataLst>
              <p:tags r:id="rId5"/>
            </p:custDataLst>
          </p:nvPr>
        </p:nvSpPr>
        <p:spPr>
          <a:xfrm>
            <a:off x="813360" y="2757069"/>
            <a:ext cx="7648170" cy="725805"/>
          </a:xfrm>
          <a:prstGeom prst="rect">
            <a:avLst/>
          </a:prstGeom>
        </p:spPr>
        <p:txBody>
          <a:bodyPr vert="horz" wrap="square" lIns="123825" tIns="123825" rIns="57150" bIns="123825" rtlCol="0" anchor="t" anchorCtr="0">
            <a:normAutofit lnSpcReduction="10000"/>
          </a:bodyPr>
          <a:p>
            <a:pPr>
              <a:lnSpc>
                <a:spcPct val="140000"/>
              </a:lnSpc>
            </a:pPr>
            <a:r>
              <a:rPr lang="en-US" sz="2250" b="1">
                <a:solidFill>
                  <a:srgbClr val="ED7D31">
                    <a:alpha val="100000"/>
                  </a:srgbClr>
                </a:solidFill>
                <a:latin typeface="微软雅黑" panose="020B0503020204020204" charset="-122"/>
                <a:ea typeface="微软雅黑" panose="020B0503020204020204" charset="-122"/>
                <a:cs typeface="微软雅黑" panose="020B0503020204020204" charset="-122"/>
              </a:rPr>
              <a:t>治疗维持期建议</a:t>
            </a:r>
            <a:endParaRPr lang="en-US" sz="22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70" name="TextBox 15"/>
          <p:cNvSpPr txBox="1"/>
          <p:nvPr>
            <p:custDataLst>
              <p:tags r:id="rId6"/>
            </p:custDataLst>
          </p:nvPr>
        </p:nvSpPr>
        <p:spPr>
          <a:xfrm>
            <a:off x="882650" y="3482975"/>
            <a:ext cx="9351645" cy="1146810"/>
          </a:xfrm>
          <a:prstGeom prst="rect">
            <a:avLst/>
          </a:prstGeom>
        </p:spPr>
        <p:txBody>
          <a:bodyPr vert="horz" wrap="square" lIns="123825" tIns="123825" rIns="57150" bIns="123825" rtlCol="0" anchor="t" anchorCtr="0">
            <a:normAutofit/>
          </a:bodyPr>
          <a:p>
            <a:pPr>
              <a:lnSpc>
                <a:spcPct val="150000"/>
              </a:lnSpc>
            </a:pPr>
            <a:r>
              <a:rPr lang="en-US">
                <a:solidFill>
                  <a:schemeClr val="dk1">
                    <a:alpha val="100000"/>
                  </a:schemeClr>
                </a:solidFill>
                <a:latin typeface="微软雅黑" panose="020B0503020204020204" charset="-122"/>
                <a:ea typeface="微软雅黑" panose="020B0503020204020204" charset="-122"/>
                <a:cs typeface="微软雅黑" panose="020B0503020204020204" charset="-122"/>
              </a:rPr>
              <a:t>接近个体化最佳体重后，需长期维持减重效果，每3~6个月评估减重效果和代谢指标。</a:t>
            </a:r>
            <a:endParaRPr lang="en-US">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245"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771" name="文本框 36"/>
          <p:cNvSpPr txBox="1"/>
          <p:nvPr/>
        </p:nvSpPr>
        <p:spPr>
          <a:xfrm>
            <a:off x="2095018" y="262912"/>
            <a:ext cx="5910878"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生活及行为方式治疗</a:t>
            </a: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772" name="文本框 1"/>
          <p:cNvSpPr txBox="1"/>
          <p:nvPr userDrawn="1">
            <p:custDataLst>
              <p:tags r:id="rId2"/>
            </p:custDataLst>
          </p:nvPr>
        </p:nvSpPr>
        <p:spPr>
          <a:xfrm>
            <a:off x="1222473" y="258540"/>
            <a:ext cx="323850" cy="450850"/>
          </a:xfrm>
          <a:prstGeom prst="rect">
            <a:avLst/>
          </a:prstGeom>
          <a:noFill/>
        </p:spPr>
        <p:txBody>
          <a:bodyPr wrap="none" rtlCol="0" anchor="t">
            <a:spAutoFit/>
          </a:bodyPr>
          <a:p>
            <a:pPr>
              <a:lnSpc>
                <a:spcPct val="130000"/>
              </a:lnSpc>
              <a:spcBef>
                <a:spcPts val="600"/>
              </a:spcBef>
            </a:pPr>
            <a:r>
              <a:rPr lang="en-US" altLang="zh-CN" b="1"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773" name="内容占位符 3"/>
          <p:cNvSpPr>
            <a:spLocks noGrp="1"/>
          </p:cNvSpPr>
          <p:nvPr>
            <p:ph idx="1"/>
          </p:nvPr>
        </p:nvSpPr>
        <p:spPr/>
        <p:txBody>
          <a:bodyPr/>
          <a:p>
            <a:endParaRPr lang="zh-CN" altLang="en-US"/>
          </a:p>
          <a:p>
            <a:pPr marL="0" indent="0">
              <a:buNone/>
            </a:pPr>
            <a:endParaRPr lang="zh-CN" altLang="en-US"/>
          </a:p>
        </p:txBody>
      </p:sp>
      <p:sp>
        <p:nvSpPr>
          <p:cNvPr id="1048774" name="TextBox 14"/>
          <p:cNvSpPr txBox="1"/>
          <p:nvPr>
            <p:custDataLst>
              <p:tags r:id="rId3"/>
            </p:custDataLst>
          </p:nvPr>
        </p:nvSpPr>
        <p:spPr>
          <a:xfrm>
            <a:off x="856615" y="1073785"/>
            <a:ext cx="3988435" cy="970915"/>
          </a:xfrm>
          <a:prstGeom prst="rect">
            <a:avLst/>
          </a:prstGeom>
        </p:spPr>
        <p:txBody>
          <a:bodyPr vert="horz" wrap="square" lIns="123825" tIns="123825" rIns="57150" bIns="123825" rtlCol="0" anchor="t" anchorCtr="0">
            <a:normAutofit/>
          </a:bodyPr>
          <a:p>
            <a:pPr>
              <a:lnSpc>
                <a:spcPct val="120000"/>
              </a:lnSpc>
            </a:pPr>
            <a:r>
              <a:rPr lang="en-US" sz="2400" b="1">
                <a:solidFill>
                  <a:srgbClr val="ED7D31">
                    <a:alpha val="100000"/>
                  </a:srgbClr>
                </a:solidFill>
                <a:latin typeface="微软雅黑" panose="020B0503020204020204" charset="-122"/>
                <a:ea typeface="微软雅黑" panose="020B0503020204020204" charset="-122"/>
                <a:cs typeface="微软雅黑" panose="020B0503020204020204" charset="-122"/>
              </a:rPr>
              <a:t>饮食治疗原则</a:t>
            </a:r>
            <a:endParaRPr lang="en-US" sz="240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75" name="TextBox 15"/>
          <p:cNvSpPr txBox="1"/>
          <p:nvPr>
            <p:custDataLst>
              <p:tags r:id="rId4"/>
            </p:custDataLst>
          </p:nvPr>
        </p:nvSpPr>
        <p:spPr>
          <a:xfrm>
            <a:off x="796925" y="1605915"/>
            <a:ext cx="9681210" cy="847090"/>
          </a:xfrm>
          <a:prstGeom prst="rect">
            <a:avLst/>
          </a:prstGeom>
        </p:spPr>
        <p:txBody>
          <a:bodyPr vert="horz" wrap="square" lIns="123825" tIns="123825" rIns="57150" bIns="123825" rtlCol="0" anchor="t" anchorCtr="0">
            <a:noAutofit/>
          </a:bodyPr>
          <a:p>
            <a:pPr indent="0">
              <a:lnSpc>
                <a:spcPct val="150000"/>
              </a:lnSpc>
              <a:buFont typeface="Wingdings" panose="05000000000000000000" charset="0"/>
              <a:buNone/>
            </a:pP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200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）控制总能量摄入，保持合理膳食；</a:t>
            </a:r>
            <a:endPar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200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）少吃高能量食物，饮食清淡，限制饮酒；</a:t>
            </a:r>
            <a:endPar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2000">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）纠正不良饮食行为，科学进餐</a:t>
            </a:r>
            <a:r>
              <a:rPr lang="en-US" altLang="zh-CN" sz="200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zh-CN" sz="20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2000">
                <a:solidFill>
                  <a:srgbClr val="000000">
                    <a:alpha val="100000"/>
                  </a:srgbClr>
                </a:solidFill>
                <a:latin typeface="微软雅黑" panose="020B0503020204020204" charset="-122"/>
                <a:ea typeface="微软雅黑" panose="020B0503020204020204" charset="-122"/>
                <a:cs typeface="微软雅黑" panose="020B0503020204020204" charset="-122"/>
              </a:rPr>
              <a:t>4</a:t>
            </a: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）食养有道，合理选择食药物质；</a:t>
            </a:r>
            <a:endPar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2000">
                <a:solidFill>
                  <a:srgbClr val="000000">
                    <a:alpha val="100000"/>
                  </a:srgbClr>
                </a:solidFill>
                <a:latin typeface="微软雅黑" panose="020B0503020204020204" charset="-122"/>
                <a:ea typeface="微软雅黑" panose="020B0503020204020204" charset="-122"/>
                <a:cs typeface="微软雅黑" panose="020B0503020204020204" charset="-122"/>
              </a:rPr>
              <a:t>5</a:t>
            </a:r>
            <a:r>
              <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rPr>
              <a:t>）安全减重，达到并保持健康体重</a:t>
            </a:r>
            <a:endParaRPr lang="zh-CN" altLang="en-US" sz="20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pic>
        <p:nvPicPr>
          <p:cNvPr id="2097246"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776" name="文本框 36"/>
          <p:cNvSpPr txBox="1"/>
          <p:nvPr/>
        </p:nvSpPr>
        <p:spPr>
          <a:xfrm>
            <a:off x="2095018" y="262912"/>
            <a:ext cx="5910878"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生活及行为方式治疗</a:t>
            </a: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777" name="文本框 1"/>
          <p:cNvSpPr txBox="1"/>
          <p:nvPr userDrawn="1">
            <p:custDataLst>
              <p:tags r:id="rId2"/>
            </p:custDataLst>
          </p:nvPr>
        </p:nvSpPr>
        <p:spPr>
          <a:xfrm>
            <a:off x="1222473" y="258540"/>
            <a:ext cx="323850" cy="450850"/>
          </a:xfrm>
          <a:prstGeom prst="rect">
            <a:avLst/>
          </a:prstGeom>
          <a:noFill/>
        </p:spPr>
        <p:txBody>
          <a:bodyPr wrap="none" rtlCol="0" anchor="t">
            <a:spAutoFit/>
          </a:bodyPr>
          <a:p>
            <a:pPr>
              <a:lnSpc>
                <a:spcPct val="130000"/>
              </a:lnSpc>
              <a:spcBef>
                <a:spcPts val="600"/>
              </a:spcBef>
            </a:pPr>
            <a:r>
              <a:rPr lang="en-US" altLang="zh-CN" b="1"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778" name="内容占位符 3"/>
          <p:cNvSpPr>
            <a:spLocks noGrp="1"/>
          </p:cNvSpPr>
          <p:nvPr>
            <p:ph idx="1"/>
          </p:nvPr>
        </p:nvSpPr>
        <p:spPr/>
        <p:txBody>
          <a:bodyPr/>
          <a:p>
            <a:endParaRPr lang="zh-CN" altLang="en-US"/>
          </a:p>
          <a:p>
            <a:pPr marL="0" indent="0">
              <a:buNone/>
            </a:pPr>
            <a:endParaRPr lang="zh-CN" altLang="en-US"/>
          </a:p>
        </p:txBody>
      </p:sp>
      <p:sp>
        <p:nvSpPr>
          <p:cNvPr id="1048779" name="TextBox 16"/>
          <p:cNvSpPr txBox="1"/>
          <p:nvPr>
            <p:custDataLst>
              <p:tags r:id="rId3"/>
            </p:custDataLst>
          </p:nvPr>
        </p:nvSpPr>
        <p:spPr>
          <a:xfrm>
            <a:off x="970823" y="709480"/>
            <a:ext cx="2113907" cy="970764"/>
          </a:xfrm>
          <a:prstGeom prst="rect">
            <a:avLst/>
          </a:prstGeom>
        </p:spPr>
        <p:txBody>
          <a:bodyPr vert="horz" wrap="square" lIns="123825" tIns="123825" rIns="57150" bIns="123825" rtlCol="0" anchor="t" anchorCtr="0">
            <a:normAutofit lnSpcReduction="20000"/>
          </a:bodyPr>
          <a:p>
            <a:pPr>
              <a:lnSpc>
                <a:spcPct val="120000"/>
              </a:lnSpc>
            </a:pPr>
            <a:endPar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400" b="1">
                <a:solidFill>
                  <a:srgbClr val="ED7D31">
                    <a:alpha val="100000"/>
                  </a:srgbClr>
                </a:solidFill>
                <a:latin typeface="微软雅黑" panose="020B0503020204020204" charset="-122"/>
                <a:ea typeface="微软雅黑" panose="020B0503020204020204" charset="-122"/>
                <a:cs typeface="微软雅黑" panose="020B0503020204020204" charset="-122"/>
              </a:rPr>
              <a:t>合理膳食</a:t>
            </a:r>
            <a:endParaRPr lang="zh-CN" altLang="en-US" sz="240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80" name="TextBox 17"/>
          <p:cNvSpPr txBox="1"/>
          <p:nvPr>
            <p:custDataLst>
              <p:tags r:id="rId4"/>
            </p:custDataLst>
          </p:nvPr>
        </p:nvSpPr>
        <p:spPr>
          <a:xfrm>
            <a:off x="970915" y="1680210"/>
            <a:ext cx="9625965" cy="2679307"/>
          </a:xfrm>
          <a:prstGeom prst="rect">
            <a:avLst/>
          </a:prstGeom>
        </p:spPr>
        <p:txBody>
          <a:bodyPr vert="horz" wrap="square" lIns="123825" tIns="123825" rIns="57150" bIns="123825" rtlCol="0" anchor="t" anchorCtr="0">
            <a:normAutofit fontScale="31944" lnSpcReduction="20000"/>
          </a:bodyPr>
          <a:p>
            <a:pPr indent="0" algn="just">
              <a:lnSpc>
                <a:spcPct val="150000"/>
              </a:lnSpc>
              <a:buFont typeface="Wingdings" panose="05000000000000000000" charset="0"/>
              <a:buNone/>
            </a:pP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720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）控制总能量摄入量基础上保证摄入的食物多样化、保障有充足营养素摄入和平衡膳食，必要时可补充适当的复合营养素。</a:t>
            </a:r>
            <a:endPar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just">
              <a:lnSpc>
                <a:spcPct val="150000"/>
              </a:lnSpc>
              <a:buFont typeface="Wingdings" panose="05000000000000000000" charset="0"/>
              <a:buNone/>
            </a:pP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720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）一日三餐合理分配餐次比，推荐早、中、晚三餐供能比为</a:t>
            </a:r>
            <a:r>
              <a:rPr lang="en-US" altLang="zh-CN" sz="7200">
                <a:solidFill>
                  <a:srgbClr val="000000">
                    <a:alpha val="100000"/>
                  </a:srgbClr>
                </a:solidFill>
                <a:latin typeface="微软雅黑" panose="020B0503020204020204" charset="-122"/>
                <a:ea typeface="微软雅黑" panose="020B0503020204020204" charset="-122"/>
                <a:cs typeface="微软雅黑" panose="020B0503020204020204" charset="-122"/>
              </a:rPr>
              <a:t> 3∶4∶3</a:t>
            </a: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zh-CN" sz="72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just">
              <a:lnSpc>
                <a:spcPct val="150000"/>
              </a:lnSpc>
              <a:buFont typeface="Wingdings" panose="05000000000000000000" charset="0"/>
              <a:buNone/>
            </a:pP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7200">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）三大宏量营养素的供能比分别为碳水化合物</a:t>
            </a:r>
            <a:r>
              <a:rPr lang="en-US" altLang="zh-CN" sz="7200">
                <a:solidFill>
                  <a:srgbClr val="000000">
                    <a:alpha val="100000"/>
                  </a:srgbClr>
                </a:solidFill>
                <a:latin typeface="微软雅黑" panose="020B0503020204020204" charset="-122"/>
                <a:ea typeface="微软雅黑" panose="020B0503020204020204" charset="-122"/>
                <a:cs typeface="微软雅黑" panose="020B0503020204020204" charset="-122"/>
              </a:rPr>
              <a:t> 50%~60%</a:t>
            </a: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，蛋白质</a:t>
            </a:r>
            <a:r>
              <a:rPr lang="en-US" altLang="zh-CN" sz="7200">
                <a:solidFill>
                  <a:srgbClr val="000000">
                    <a:alpha val="100000"/>
                  </a:srgbClr>
                </a:solidFill>
                <a:latin typeface="微软雅黑" panose="020B0503020204020204" charset="-122"/>
                <a:ea typeface="微软雅黑" panose="020B0503020204020204" charset="-122"/>
                <a:cs typeface="微软雅黑" panose="020B0503020204020204" charset="-122"/>
              </a:rPr>
              <a:t>15%~20%</a:t>
            </a: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，脂肪</a:t>
            </a:r>
            <a:r>
              <a:rPr lang="en-US" altLang="zh-CN" sz="7200">
                <a:solidFill>
                  <a:srgbClr val="000000">
                    <a:alpha val="100000"/>
                  </a:srgbClr>
                </a:solidFill>
                <a:latin typeface="微软雅黑" panose="020B0503020204020204" charset="-122"/>
                <a:ea typeface="微软雅黑" panose="020B0503020204020204" charset="-122"/>
                <a:cs typeface="微软雅黑" panose="020B0503020204020204" charset="-122"/>
              </a:rPr>
              <a:t>20%~30%</a:t>
            </a:r>
            <a:r>
              <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just">
              <a:lnSpc>
                <a:spcPct val="150000"/>
              </a:lnSpc>
              <a:buFont typeface="Wingdings" panose="05000000000000000000" charset="0"/>
              <a:buNone/>
            </a:pPr>
            <a:endParaRPr lang="zh-CN" altLang="en-US" sz="72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pic>
        <p:nvPicPr>
          <p:cNvPr id="2097247"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781" name="文本框 36"/>
          <p:cNvSpPr txBox="1"/>
          <p:nvPr/>
        </p:nvSpPr>
        <p:spPr>
          <a:xfrm>
            <a:off x="2095018" y="262912"/>
            <a:ext cx="5910878"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生活及行为方式治疗</a:t>
            </a:r>
            <a: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能量的食物来源</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782" name="文本框 1"/>
          <p:cNvSpPr txBox="1"/>
          <p:nvPr userDrawn="1">
            <p:custDataLst>
              <p:tags r:id="rId2"/>
            </p:custDataLst>
          </p:nvPr>
        </p:nvSpPr>
        <p:spPr>
          <a:xfrm>
            <a:off x="1104900" y="258445"/>
            <a:ext cx="414020" cy="387350"/>
          </a:xfrm>
          <a:prstGeom prst="rect">
            <a:avLst/>
          </a:prstGeom>
          <a:noFill/>
        </p:spPr>
        <p:txBody>
          <a:bodyPr wrap="none" rtlCol="0" anchor="t">
            <a:noAutofit/>
          </a:bodyPr>
          <a:p>
            <a:pPr>
              <a:lnSpc>
                <a:spcPct val="130000"/>
              </a:lnSpc>
              <a:spcBef>
                <a:spcPts val="600"/>
              </a:spcBef>
            </a:pPr>
            <a:r>
              <a:rPr lang="en-US" altLang="zh-CN" b="1"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2.1</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783" name="内容占位符 3"/>
          <p:cNvSpPr>
            <a:spLocks noGrp="1"/>
          </p:cNvSpPr>
          <p:nvPr>
            <p:ph idx="1"/>
          </p:nvPr>
        </p:nvSpPr>
        <p:spPr/>
        <p:txBody>
          <a:bodyPr/>
          <a:p>
            <a:endParaRPr lang="zh-CN" altLang="en-US"/>
          </a:p>
          <a:p>
            <a:pPr marL="0" indent="0">
              <a:buNone/>
            </a:pPr>
            <a:endParaRPr lang="zh-CN" altLang="en-US"/>
          </a:p>
        </p:txBody>
      </p:sp>
      <p:sp>
        <p:nvSpPr>
          <p:cNvPr id="1048784" name="TextBox 18"/>
          <p:cNvSpPr txBox="1"/>
          <p:nvPr>
            <p:custDataLst>
              <p:tags r:id="rId3"/>
            </p:custDataLst>
          </p:nvPr>
        </p:nvSpPr>
        <p:spPr>
          <a:xfrm>
            <a:off x="808990" y="3785235"/>
            <a:ext cx="3341370" cy="970915"/>
          </a:xfrm>
          <a:prstGeom prst="rect">
            <a:avLst/>
          </a:prstGeom>
        </p:spPr>
        <p:txBody>
          <a:bodyPr vert="horz" wrap="square" lIns="123825" tIns="123825" rIns="57150" bIns="123825" rtlCol="0" anchor="t" anchorCtr="0">
            <a:normAutofit/>
          </a:bodyPr>
          <a:p>
            <a:pPr>
              <a:lnSpc>
                <a:spcPct val="120000"/>
              </a:lnSpc>
            </a:pPr>
            <a:endPar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2097248" name="Picture 2"/>
          <p:cNvPicPr>
            <a:picLocks noChangeAspect="1"/>
          </p:cNvPicPr>
          <p:nvPr/>
        </p:nvPicPr>
        <p:blipFill>
          <a:blip r:embed="rId4"/>
          <a:srcRect/>
          <a:stretch>
            <a:fillRect/>
          </a:stretch>
        </p:blipFill>
        <p:spPr>
          <a:xfrm>
            <a:off x="12192000" y="0"/>
            <a:ext cx="534035" cy="3101340"/>
          </a:xfrm>
          <a:prstGeom prst="rect">
            <a:avLst/>
          </a:prstGeom>
        </p:spPr>
      </p:pic>
      <p:cxnSp>
        <p:nvCxnSpPr>
          <p:cNvPr id="3145773"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249"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74"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250" name="Picture 6"/>
          <p:cNvPicPr>
            <a:picLocks noChangeAspect="1"/>
          </p:cNvPicPr>
          <p:nvPr/>
        </p:nvPicPr>
        <p:blipFill>
          <a:blip r:embed="rId1"/>
          <a:srcRect/>
          <a:stretch>
            <a:fillRect/>
          </a:stretch>
        </p:blipFill>
        <p:spPr>
          <a:xfrm>
            <a:off x="11511721" y="5652079"/>
            <a:ext cx="678077" cy="1216787"/>
          </a:xfrm>
          <a:prstGeom prst="rect">
            <a:avLst/>
          </a:prstGeom>
        </p:spPr>
      </p:pic>
      <p:pic>
        <p:nvPicPr>
          <p:cNvPr id="2097251" name="Picture 8"/>
          <p:cNvPicPr>
            <a:picLocks noChangeAspect="1"/>
          </p:cNvPicPr>
          <p:nvPr/>
        </p:nvPicPr>
        <p:blipFill>
          <a:blip r:embed="rId5"/>
          <a:srcRect t="11768" b="11768"/>
          <a:stretch>
            <a:fillRect/>
          </a:stretch>
        </p:blipFill>
        <p:spPr>
          <a:xfrm>
            <a:off x="808990" y="1257300"/>
            <a:ext cx="4171950" cy="4705985"/>
          </a:xfrm>
          <a:prstGeom prst="roundRect">
            <a:avLst/>
          </a:prstGeom>
        </p:spPr>
      </p:pic>
      <p:sp>
        <p:nvSpPr>
          <p:cNvPr id="1048785" name="TextBox 9"/>
          <p:cNvSpPr txBox="1"/>
          <p:nvPr>
            <p:custDataLst>
              <p:tags r:id="rId6"/>
            </p:custDataLst>
          </p:nvPr>
        </p:nvSpPr>
        <p:spPr>
          <a:xfrm>
            <a:off x="5319395" y="1533525"/>
            <a:ext cx="6065520" cy="509905"/>
          </a:xfrm>
          <a:prstGeom prst="rect">
            <a:avLst/>
          </a:prstGeom>
        </p:spPr>
        <p:txBody>
          <a:bodyPr vert="horz" wrap="square" lIns="114300" tIns="57150" rIns="114300" bIns="57150" rtlCol="0" anchor="t" anchorCtr="0">
            <a:normAutofit/>
          </a:bodyPr>
          <a:p>
            <a:pPr>
              <a:lnSpc>
                <a:spcPct val="120000"/>
              </a:lnSpc>
            </a:pP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鼓励主食以全谷物为主，适当增加粗粮，并减少精白米面摄入。</a:t>
            </a:r>
            <a:endPar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786" name="TextBox 10"/>
          <p:cNvSpPr txBox="1"/>
          <p:nvPr>
            <p:custDataLst>
              <p:tags r:id="rId7"/>
            </p:custDataLst>
          </p:nvPr>
        </p:nvSpPr>
        <p:spPr>
          <a:xfrm>
            <a:off x="5260784" y="1166803"/>
            <a:ext cx="3971456" cy="349838"/>
          </a:xfrm>
          <a:prstGeom prst="rect">
            <a:avLst/>
          </a:prstGeom>
        </p:spPr>
        <p:txBody>
          <a:bodyPr vert="horz" wrap="square" lIns="114300" tIns="57150" rIns="114300" bIns="57150" rtlCol="0" anchor="t" anchorCtr="0">
            <a:normAutofit/>
          </a:bodyPr>
          <a:p>
            <a:pPr>
              <a:lnSpc>
                <a:spcPct val="77000"/>
              </a:lnSpc>
            </a:pPr>
            <a:r>
              <a:rPr lang="zh-CN" altLang="en-US" sz="1500" b="1">
                <a:solidFill>
                  <a:srgbClr val="FA9B32">
                    <a:alpha val="100000"/>
                  </a:srgbClr>
                </a:solidFill>
                <a:latin typeface="微软雅黑" panose="020B0503020204020204" charset="-122"/>
                <a:ea typeface="微软雅黑" panose="020B0503020204020204" charset="-122"/>
                <a:cs typeface="微软雅黑" panose="020B0503020204020204" charset="-122"/>
              </a:rPr>
              <a:t>碳水化合物</a:t>
            </a:r>
            <a:endParaRPr lang="zh-CN" altLang="en-US" sz="1500" b="1">
              <a:solidFill>
                <a:srgbClr val="FA9B32">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87" name="TextBox 11"/>
          <p:cNvSpPr txBox="1"/>
          <p:nvPr>
            <p:custDataLst>
              <p:tags r:id="rId8"/>
            </p:custDataLst>
          </p:nvPr>
        </p:nvSpPr>
        <p:spPr>
          <a:xfrm>
            <a:off x="5326048" y="2317498"/>
            <a:ext cx="6214003" cy="1211364"/>
          </a:xfrm>
          <a:prstGeom prst="rect">
            <a:avLst/>
          </a:prstGeom>
        </p:spPr>
        <p:txBody>
          <a:bodyPr vert="horz" wrap="square" lIns="114300" tIns="57150" rIns="114300" bIns="57150" rtlCol="0" anchor="t" anchorCtr="0">
            <a:normAutofit/>
          </a:bodyPr>
          <a:p>
            <a:pPr>
              <a:lnSpc>
                <a:spcPct val="120000"/>
              </a:lnSpc>
            </a:pP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主要来源是动物脂肪、肉类及植物的种子。动物来源脂肪的饱和脂肪酸和单不饱和脂肪酸含量较多，而多不饱和脂肪酸含量较少，其中水产品富含多不饱和脂肪酸，植物来源脂肪富含不饱和脂肪酸。</a:t>
            </a: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常见富含多不饱和脂肪酸和饱和脂肪酸的食物见附录</a:t>
            </a:r>
            <a:r>
              <a:rPr lang="en-US" altLang="zh-CN" sz="1425">
                <a:solidFill>
                  <a:schemeClr val="dk1">
                    <a:alpha val="100000"/>
                  </a:schemeClr>
                </a:solidFill>
                <a:latin typeface="微软雅黑" panose="020B0503020204020204" charset="-122"/>
                <a:ea typeface="微软雅黑" panose="020B0503020204020204" charset="-122"/>
                <a:cs typeface="微软雅黑" panose="020B0503020204020204" charset="-122"/>
              </a:rPr>
              <a:t>1</a:t>
            </a:r>
            <a:endParaRPr lang="en-US" altLang="zh-CN"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788" name="TextBox 12"/>
          <p:cNvSpPr txBox="1"/>
          <p:nvPr>
            <p:custDataLst>
              <p:tags r:id="rId9"/>
            </p:custDataLst>
          </p:nvPr>
        </p:nvSpPr>
        <p:spPr>
          <a:xfrm>
            <a:off x="5314240" y="2051055"/>
            <a:ext cx="4062297" cy="357840"/>
          </a:xfrm>
          <a:prstGeom prst="rect">
            <a:avLst/>
          </a:prstGeom>
        </p:spPr>
        <p:txBody>
          <a:bodyPr vert="horz" wrap="square" lIns="114300" tIns="57150" rIns="114300" bIns="57150" rtlCol="0" anchor="t" anchorCtr="0">
            <a:normAutofit/>
          </a:bodyPr>
          <a:p>
            <a:pPr>
              <a:lnSpc>
                <a:spcPct val="77000"/>
              </a:lnSpc>
            </a:pPr>
            <a:r>
              <a:rPr lang="zh-CN" altLang="en-US" sz="1500" b="1">
                <a:solidFill>
                  <a:srgbClr val="FA9B32">
                    <a:alpha val="100000"/>
                  </a:srgbClr>
                </a:solidFill>
                <a:latin typeface="微软雅黑" panose="020B0503020204020204" charset="-122"/>
                <a:ea typeface="微软雅黑" panose="020B0503020204020204" charset="-122"/>
                <a:cs typeface="微软雅黑" panose="020B0503020204020204" charset="-122"/>
              </a:rPr>
              <a:t>脂肪</a:t>
            </a:r>
            <a:endParaRPr lang="zh-CN" altLang="en-US" sz="1500" b="1">
              <a:solidFill>
                <a:srgbClr val="FA9B32">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89" name="TextBox 13"/>
          <p:cNvSpPr txBox="1"/>
          <p:nvPr>
            <p:custDataLst>
              <p:tags r:id="rId10"/>
            </p:custDataLst>
          </p:nvPr>
        </p:nvSpPr>
        <p:spPr>
          <a:xfrm>
            <a:off x="5398888" y="4911554"/>
            <a:ext cx="4934186" cy="969212"/>
          </a:xfrm>
          <a:prstGeom prst="rect">
            <a:avLst/>
          </a:prstGeom>
        </p:spPr>
        <p:txBody>
          <a:bodyPr vert="horz" wrap="square" lIns="114300" tIns="57150" rIns="114300" bIns="57150" rtlCol="0" anchor="t" anchorCtr="0">
            <a:normAutofit/>
          </a:bodyPr>
          <a:p>
            <a:pPr>
              <a:lnSpc>
                <a:spcPct val="120000"/>
              </a:lnSpc>
            </a:pP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需保障足量的新鲜蔬果摄入，蔬菜水果品种多样化，但要减少高糖水果（如芒果、西瓜、荔枝、哈密瓜等）及高淀粉含量蔬菜（土豆、南瓜、山药等）的摄入。</a:t>
            </a: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790" name="TextBox 14"/>
          <p:cNvSpPr txBox="1"/>
          <p:nvPr>
            <p:custDataLst>
              <p:tags r:id="rId11"/>
            </p:custDataLst>
          </p:nvPr>
        </p:nvSpPr>
        <p:spPr>
          <a:xfrm>
            <a:off x="5446320" y="4585620"/>
            <a:ext cx="4062297" cy="357840"/>
          </a:xfrm>
          <a:prstGeom prst="rect">
            <a:avLst/>
          </a:prstGeom>
        </p:spPr>
        <p:txBody>
          <a:bodyPr vert="horz" wrap="square" lIns="114300" tIns="57150" rIns="114300" bIns="57150" rtlCol="0" anchor="t" anchorCtr="0">
            <a:normAutofit/>
          </a:bodyPr>
          <a:p>
            <a:pPr>
              <a:lnSpc>
                <a:spcPct val="77000"/>
              </a:lnSpc>
            </a:pPr>
            <a:r>
              <a:rPr lang="zh-CN" altLang="en-US" sz="1500" b="1">
                <a:solidFill>
                  <a:srgbClr val="FA9B32">
                    <a:alpha val="100000"/>
                  </a:srgbClr>
                </a:solidFill>
                <a:latin typeface="微软雅黑" panose="020B0503020204020204" charset="-122"/>
                <a:ea typeface="微软雅黑" panose="020B0503020204020204" charset="-122"/>
                <a:cs typeface="微软雅黑" panose="020B0503020204020204" charset="-122"/>
              </a:rPr>
              <a:t>其它</a:t>
            </a:r>
            <a:endParaRPr lang="zh-CN" altLang="en-US" sz="1500" b="1">
              <a:solidFill>
                <a:srgbClr val="FA9B32">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91" name="TextBox 12"/>
          <p:cNvSpPr txBox="1"/>
          <p:nvPr>
            <p:custDataLst>
              <p:tags r:id="rId12"/>
            </p:custDataLst>
          </p:nvPr>
        </p:nvSpPr>
        <p:spPr>
          <a:xfrm>
            <a:off x="5362384" y="3526795"/>
            <a:ext cx="3971456" cy="349838"/>
          </a:xfrm>
          <a:prstGeom prst="rect">
            <a:avLst/>
          </a:prstGeom>
        </p:spPr>
        <p:txBody>
          <a:bodyPr vert="horz" wrap="square" lIns="114300" tIns="57150" rIns="114300" bIns="57150" rtlCol="0" anchor="t" anchorCtr="0">
            <a:normAutofit/>
          </a:bodyPr>
          <a:p>
            <a:pPr>
              <a:lnSpc>
                <a:spcPct val="77000"/>
              </a:lnSpc>
            </a:pPr>
            <a:r>
              <a:rPr lang="zh-CN" altLang="en-US" sz="1500" b="1">
                <a:solidFill>
                  <a:srgbClr val="FA9B32">
                    <a:alpha val="100000"/>
                  </a:srgbClr>
                </a:solidFill>
                <a:latin typeface="微软雅黑" panose="020B0503020204020204" charset="-122"/>
                <a:ea typeface="微软雅黑" panose="020B0503020204020204" charset="-122"/>
                <a:cs typeface="微软雅黑" panose="020B0503020204020204" charset="-122"/>
              </a:rPr>
              <a:t>蛋白质</a:t>
            </a:r>
            <a:endParaRPr lang="zh-CN" altLang="en-US" sz="1500" b="1">
              <a:solidFill>
                <a:srgbClr val="FA9B32">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92" name="TextBox 13"/>
          <p:cNvSpPr txBox="1"/>
          <p:nvPr>
            <p:custDataLst>
              <p:tags r:id="rId13"/>
            </p:custDataLst>
          </p:nvPr>
        </p:nvSpPr>
        <p:spPr>
          <a:xfrm>
            <a:off x="5398770" y="3879850"/>
            <a:ext cx="5798820" cy="622300"/>
          </a:xfrm>
          <a:prstGeom prst="rect">
            <a:avLst/>
          </a:prstGeom>
        </p:spPr>
        <p:txBody>
          <a:bodyPr vert="horz" wrap="square" lIns="114300" tIns="57150" rIns="114300" bIns="57150" rtlCol="0" anchor="t" anchorCtr="0">
            <a:normAutofit lnSpcReduction="10000"/>
          </a:bodyPr>
          <a:p>
            <a:pPr>
              <a:lnSpc>
                <a:spcPct val="120000"/>
              </a:lnSpc>
            </a:pP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以优质蛋白为主，主要来源于肉类（禽畜的瘦肉部分）、鱼虾、蛋类、奶类、大豆等。</a:t>
            </a: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pic>
        <p:nvPicPr>
          <p:cNvPr id="2097252"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795" name="文本框 36"/>
          <p:cNvSpPr txBox="1"/>
          <p:nvPr/>
        </p:nvSpPr>
        <p:spPr>
          <a:xfrm>
            <a:off x="2095018" y="262912"/>
            <a:ext cx="5910878" cy="802640"/>
          </a:xfrm>
          <a:prstGeom prst="rect">
            <a:avLst/>
          </a:prstGeom>
          <a:noFill/>
        </p:spPr>
        <p:txBody>
          <a:bodyPr wrap="square">
            <a:spAutoFit/>
          </a:bodyPr>
          <a:p>
            <a:b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b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796" name="文本框 1"/>
          <p:cNvSpPr txBox="1"/>
          <p:nvPr userDrawn="1">
            <p:custDataLst>
              <p:tags r:id="rId2"/>
            </p:custDataLst>
          </p:nvPr>
        </p:nvSpPr>
        <p:spPr>
          <a:xfrm>
            <a:off x="1121410" y="239395"/>
            <a:ext cx="423545" cy="498475"/>
          </a:xfrm>
          <a:prstGeom prst="rect">
            <a:avLst/>
          </a:prstGeom>
          <a:noFill/>
        </p:spPr>
        <p:txBody>
          <a:bodyPr wrap="none" rtlCol="0" anchor="t">
            <a:no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2.2</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797" name="内容占位符 3"/>
          <p:cNvSpPr>
            <a:spLocks noGrp="1"/>
          </p:cNvSpPr>
          <p:nvPr>
            <p:ph idx="1"/>
          </p:nvPr>
        </p:nvSpPr>
        <p:spPr>
          <a:xfrm>
            <a:off x="341630" y="1004570"/>
            <a:ext cx="11339830" cy="5188585"/>
          </a:xfrm>
        </p:spPr>
        <p:txBody>
          <a:bodyPr/>
          <a:p>
            <a:endParaRPr lang="zh-CN" altLang="en-US"/>
          </a:p>
          <a:p>
            <a:pPr marL="0" indent="0">
              <a:buNone/>
            </a:pPr>
            <a:endParaRPr lang="zh-CN" altLang="en-US"/>
          </a:p>
        </p:txBody>
      </p:sp>
      <p:pic>
        <p:nvPicPr>
          <p:cNvPr id="2097253" name="Picture 2"/>
          <p:cNvPicPr>
            <a:picLocks noChangeAspect="1"/>
          </p:cNvPicPr>
          <p:nvPr/>
        </p:nvPicPr>
        <p:blipFill>
          <a:blip r:embed="rId3"/>
          <a:srcRect/>
          <a:stretch>
            <a:fillRect/>
          </a:stretch>
        </p:blipFill>
        <p:spPr>
          <a:xfrm>
            <a:off x="12192000" y="0"/>
            <a:ext cx="534035" cy="3101340"/>
          </a:xfrm>
          <a:prstGeom prst="rect">
            <a:avLst/>
          </a:prstGeom>
        </p:spPr>
      </p:pic>
      <p:cxnSp>
        <p:nvCxnSpPr>
          <p:cNvPr id="3145775"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254"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76"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255" name="Picture 6"/>
          <p:cNvPicPr>
            <a:picLocks noChangeAspect="1"/>
          </p:cNvPicPr>
          <p:nvPr/>
        </p:nvPicPr>
        <p:blipFill>
          <a:blip r:embed="rId1"/>
          <a:srcRect/>
          <a:stretch>
            <a:fillRect/>
          </a:stretch>
        </p:blipFill>
        <p:spPr>
          <a:xfrm>
            <a:off x="11511721" y="5652079"/>
            <a:ext cx="678077" cy="1216787"/>
          </a:xfrm>
          <a:prstGeom prst="rect">
            <a:avLst/>
          </a:prstGeom>
        </p:spPr>
      </p:pic>
      <p:sp>
        <p:nvSpPr>
          <p:cNvPr id="1048798" name="AutoShape 8"/>
          <p:cNvSpPr/>
          <p:nvPr/>
        </p:nvSpPr>
        <p:spPr>
          <a:xfrm>
            <a:off x="825413" y="1191047"/>
            <a:ext cx="9962055" cy="2322576"/>
          </a:xfrm>
          <a:prstGeom prst="roundRect">
            <a:avLst/>
          </a:prstGeom>
          <a:solidFill>
            <a:srgbClr val="ED7D31">
              <a:alpha val="100000"/>
            </a:srgbClr>
          </a:solidFill>
        </p:spPr>
      </p:sp>
      <p:sp>
        <p:nvSpPr>
          <p:cNvPr id="1048799" name="TextBox 9"/>
          <p:cNvSpPr txBox="1"/>
          <p:nvPr/>
        </p:nvSpPr>
        <p:spPr>
          <a:xfrm>
            <a:off x="1238320" y="2072436"/>
            <a:ext cx="9127717" cy="1277417"/>
          </a:xfrm>
          <a:prstGeom prst="rect">
            <a:avLst/>
          </a:prstGeom>
        </p:spPr>
        <p:txBody>
          <a:bodyPr vert="horz" wrap="square" lIns="123825" tIns="123825" rIns="57150" bIns="123825" rtlCol="0" anchor="t" anchorCtr="0"/>
          <a:p>
            <a:pPr>
              <a:lnSpc>
                <a:spcPct val="150000"/>
              </a:lnSpc>
            </a:pP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进食含</a:t>
            </a:r>
            <a:r>
              <a:rPr lang="en-US" altLang="zh-CN">
                <a:solidFill>
                  <a:srgbClr val="FFFFFF">
                    <a:alpha val="100000"/>
                  </a:srgbClr>
                </a:solidFill>
                <a:latin typeface="微软雅黑" panose="020B0503020204020204" charset="-122"/>
                <a:ea typeface="微软雅黑" panose="020B0503020204020204" charset="-122"/>
                <a:cs typeface="微软雅黑" panose="020B0503020204020204" charset="-122"/>
              </a:rPr>
              <a:t>50g</a:t>
            </a: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可利用碳水化合物的某种食物</a:t>
            </a:r>
            <a:r>
              <a:rPr lang="en-US" altLang="zh-CN">
                <a:solidFill>
                  <a:srgbClr val="FFFFFF">
                    <a:alpha val="100000"/>
                  </a:srgbClr>
                </a:solidFill>
                <a:latin typeface="微软雅黑" panose="020B0503020204020204" charset="-122"/>
                <a:ea typeface="微软雅黑" panose="020B0503020204020204" charset="-122"/>
                <a:cs typeface="微软雅黑" panose="020B0503020204020204" charset="-122"/>
              </a:rPr>
              <a:t>2h</a:t>
            </a: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内血糖升高的程度和进食</a:t>
            </a:r>
            <a:r>
              <a:rPr lang="en-US" altLang="zh-CN">
                <a:solidFill>
                  <a:srgbClr val="FFFFFF">
                    <a:alpha val="100000"/>
                  </a:srgbClr>
                </a:solidFill>
                <a:latin typeface="微软雅黑" panose="020B0503020204020204" charset="-122"/>
                <a:ea typeface="微软雅黑" panose="020B0503020204020204" charset="-122"/>
                <a:cs typeface="微软雅黑" panose="020B0503020204020204" charset="-122"/>
              </a:rPr>
              <a:t>50g</a:t>
            </a: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葡萄糖引起的血糖升高程度的比值</a:t>
            </a:r>
            <a:endPar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00" name="TextBox 10"/>
          <p:cNvSpPr txBox="1"/>
          <p:nvPr/>
        </p:nvSpPr>
        <p:spPr>
          <a:xfrm>
            <a:off x="1238320" y="1314990"/>
            <a:ext cx="8969708" cy="812720"/>
          </a:xfrm>
          <a:prstGeom prst="rect">
            <a:avLst/>
          </a:prstGeom>
        </p:spPr>
        <p:txBody>
          <a:bodyPr vert="horz" wrap="square" lIns="123825" tIns="123825" rIns="57150" bIns="123825" rtlCol="0" anchor="t" anchorCtr="0">
            <a:normAutofit/>
          </a:bodyPr>
          <a:p>
            <a:pPr>
              <a:lnSpc>
                <a:spcPct val="150000"/>
              </a:lnSpc>
            </a:pPr>
            <a:r>
              <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rPr>
              <a:t>定义</a:t>
            </a:r>
            <a:endPar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01" name="AutoShape 11"/>
          <p:cNvSpPr/>
          <p:nvPr/>
        </p:nvSpPr>
        <p:spPr>
          <a:xfrm>
            <a:off x="825413" y="3764762"/>
            <a:ext cx="9962055" cy="2322576"/>
          </a:xfrm>
          <a:prstGeom prst="roundRect">
            <a:avLst/>
          </a:prstGeom>
          <a:solidFill>
            <a:srgbClr val="ED7D31">
              <a:alpha val="100000"/>
              <a:lumMod val="20000"/>
              <a:lumOff val="80000"/>
            </a:srgbClr>
          </a:solidFill>
        </p:spPr>
      </p:sp>
      <p:sp>
        <p:nvSpPr>
          <p:cNvPr id="1048802" name="TextBox 12"/>
          <p:cNvSpPr txBox="1"/>
          <p:nvPr/>
        </p:nvSpPr>
        <p:spPr>
          <a:xfrm>
            <a:off x="1238773" y="4622373"/>
            <a:ext cx="9126998" cy="1261086"/>
          </a:xfrm>
          <a:prstGeom prst="rect">
            <a:avLst/>
          </a:prstGeom>
        </p:spPr>
        <p:txBody>
          <a:bodyPr vert="horz" wrap="square" lIns="123825" tIns="123825" rIns="57150" bIns="123825" rtlCol="0" anchor="t" anchorCtr="0">
            <a:normAutofit/>
          </a:bodyPr>
          <a:p>
            <a:pPr>
              <a:lnSpc>
                <a:spcPct val="150000"/>
              </a:lnSpc>
            </a:pPr>
            <a:r>
              <a:rPr lang="zh-CN" altLang="en-US" sz="1600">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衡量食物中碳水化合物提高血糖水平能力的关键参数，与食物中碳水化合物的消化和吸收速率有关</a:t>
            </a:r>
            <a:endParaRPr lang="zh-CN" altLang="en-US" sz="1600">
              <a:solidFill>
                <a:srgbClr val="ED7D31">
                  <a:lumMod val="5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03" name="TextBox 13"/>
          <p:cNvSpPr txBox="1"/>
          <p:nvPr/>
        </p:nvSpPr>
        <p:spPr>
          <a:xfrm>
            <a:off x="1226708" y="3904662"/>
            <a:ext cx="9217723" cy="689515"/>
          </a:xfrm>
          <a:prstGeom prst="rect">
            <a:avLst/>
          </a:prstGeom>
        </p:spPr>
        <p:txBody>
          <a:bodyPr vert="horz" wrap="square" lIns="123825" tIns="123825" rIns="57150" bIns="123825" rtlCol="0" anchor="t" anchorCtr="0">
            <a:normAutofit lnSpcReduction="10000"/>
          </a:bodyPr>
          <a:p>
            <a:pPr>
              <a:lnSpc>
                <a:spcPct val="150000"/>
              </a:lnSpc>
            </a:pPr>
            <a:r>
              <a:rPr lang="zh-CN" altLang="en-US" sz="1950" b="1">
                <a:solidFill>
                  <a:srgbClr val="ED7D31">
                    <a:alpha val="100000"/>
                  </a:srgbClr>
                </a:solidFill>
                <a:latin typeface="微软雅黑" panose="020B0503020204020204" charset="-122"/>
                <a:ea typeface="微软雅黑" panose="020B0503020204020204" charset="-122"/>
                <a:cs typeface="微软雅黑" panose="020B0503020204020204" charset="-122"/>
              </a:rPr>
              <a:t>作用</a:t>
            </a:r>
            <a:endParaRPr lang="zh-CN" altLang="en-US" sz="19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cxnSp>
        <p:nvCxnSpPr>
          <p:cNvPr id="3145777" name="Connector 14"/>
          <p:cNvCxnSpPr/>
          <p:nvPr/>
        </p:nvCxnSpPr>
        <p:spPr>
          <a:xfrm>
            <a:off x="1403660" y="4600054"/>
            <a:ext cx="8782334" cy="0"/>
          </a:xfrm>
          <a:prstGeom prst="line">
            <a:avLst/>
          </a:prstGeom>
          <a:solidFill>
            <a:srgbClr val="ED7D31"/>
          </a:solidFill>
          <a:ln w="9525">
            <a:solidFill>
              <a:srgbClr val="ED7D31"/>
            </a:solidFill>
            <a:prstDash val="solid"/>
            <a:headEnd type="oval"/>
            <a:tailEnd type="none"/>
          </a:ln>
          <a:effectLst/>
        </p:spPr>
      </p:cxnSp>
      <p:cxnSp>
        <p:nvCxnSpPr>
          <p:cNvPr id="3145778" name="Connector 15"/>
          <p:cNvCxnSpPr/>
          <p:nvPr/>
        </p:nvCxnSpPr>
        <p:spPr>
          <a:xfrm>
            <a:off x="1411012" y="2072436"/>
            <a:ext cx="8782334" cy="0"/>
          </a:xfrm>
          <a:prstGeom prst="line">
            <a:avLst/>
          </a:prstGeom>
          <a:solidFill>
            <a:srgbClr val="ED7D31"/>
          </a:solidFill>
          <a:ln w="9525">
            <a:solidFill>
              <a:srgbClr val="ED7D31">
                <a:lumMod val="20000"/>
                <a:lumOff val="80000"/>
              </a:srgbClr>
            </a:solidFill>
            <a:prstDash val="solid"/>
            <a:headEnd type="oval"/>
            <a:tailEnd type="none"/>
          </a:ln>
          <a:effectLst/>
        </p:spPr>
      </p:cxnSp>
      <p:sp>
        <p:nvSpPr>
          <p:cNvPr id="1048804" name="TextBox 16"/>
          <p:cNvSpPr txBox="1"/>
          <p:nvPr/>
        </p:nvSpPr>
        <p:spPr>
          <a:xfrm>
            <a:off x="2047393" y="339747"/>
            <a:ext cx="5910878" cy="460375"/>
          </a:xfrm>
          <a:prstGeom prst="rect">
            <a:avLst/>
          </a:prstGeom>
          <a:noFill/>
        </p:spPr>
        <p:txBody>
          <a:bodyPr vert="horz" wrap="square" lIns="91440" tIns="45720" rIns="91440" bIns="45720" rtlCol="0" anchor="t" anchorCtr="0">
            <a:normAutofit fontScale="98333"/>
          </a:bodyPr>
          <a:p>
            <a:pPr algn="l">
              <a:lnSpc>
                <a:spcPct val="80000"/>
              </a:lnSpc>
            </a:pP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血糖生成指数（</a:t>
            </a:r>
            <a:r>
              <a:rPr lang="en-US" altLang="zh-CN" sz="2400" b="1">
                <a:solidFill>
                  <a:srgbClr val="3F3F3F">
                    <a:alpha val="100000"/>
                  </a:srgbClr>
                </a:solidFill>
                <a:latin typeface="微软雅黑" panose="020B0503020204020204" charset="-122"/>
                <a:ea typeface="微软雅黑" panose="020B0503020204020204" charset="-122"/>
                <a:cs typeface="微软雅黑" panose="020B0503020204020204" charset="-122"/>
              </a:rPr>
              <a:t>glycemic index</a:t>
            </a: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a:t>
            </a:r>
            <a:r>
              <a:rPr lang="en-US" altLang="zh-CN" sz="2400" b="1">
                <a:solidFill>
                  <a:srgbClr val="3F3F3F">
                    <a:alpha val="100000"/>
                  </a:srgbClr>
                </a:solidFill>
                <a:latin typeface="微软雅黑" panose="020B0503020204020204" charset="-122"/>
                <a:ea typeface="微软雅黑" panose="020B0503020204020204" charset="-122"/>
                <a:cs typeface="微软雅黑" panose="020B0503020204020204" charset="-122"/>
              </a:rPr>
              <a:t>GI</a:t>
            </a: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pic>
        <p:nvPicPr>
          <p:cNvPr id="2097256"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05" name="文本框 36"/>
          <p:cNvSpPr txBox="1"/>
          <p:nvPr/>
        </p:nvSpPr>
        <p:spPr>
          <a:xfrm>
            <a:off x="2095018" y="262912"/>
            <a:ext cx="5910878"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食物的血糖生成指数（</a:t>
            </a:r>
            <a: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t>GI</a:t>
            </a:r>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）速查表</a:t>
            </a: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06" name="文本框 1"/>
          <p:cNvSpPr txBox="1"/>
          <p:nvPr userDrawn="1">
            <p:custDataLst>
              <p:tags r:id="rId2"/>
            </p:custDataLst>
          </p:nvPr>
        </p:nvSpPr>
        <p:spPr>
          <a:xfrm>
            <a:off x="1131570" y="262255"/>
            <a:ext cx="508000" cy="461645"/>
          </a:xfrm>
          <a:prstGeom prst="rect">
            <a:avLst/>
          </a:prstGeom>
          <a:noFill/>
        </p:spPr>
        <p:txBody>
          <a:bodyPr wrap="none" rtlCol="0" anchor="t">
            <a:no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2.2</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07" name="内容占位符 3"/>
          <p:cNvSpPr>
            <a:spLocks noGrp="1"/>
          </p:cNvSpPr>
          <p:nvPr>
            <p:ph idx="1"/>
          </p:nvPr>
        </p:nvSpPr>
        <p:spPr/>
        <p:txBody>
          <a:bodyPr/>
          <a:p>
            <a:endParaRPr lang="zh-CN" altLang="en-US"/>
          </a:p>
          <a:p>
            <a:pPr marL="0" indent="0">
              <a:buNone/>
            </a:pPr>
            <a:endParaRPr lang="zh-CN" altLang="en-US"/>
          </a:p>
        </p:txBody>
      </p:sp>
      <p:pic>
        <p:nvPicPr>
          <p:cNvPr id="2097257" name="图片 6"/>
          <p:cNvPicPr>
            <a:picLocks noChangeAspect="1"/>
          </p:cNvPicPr>
          <p:nvPr/>
        </p:nvPicPr>
        <p:blipFill>
          <a:blip r:embed="rId3"/>
          <a:stretch>
            <a:fillRect/>
          </a:stretch>
        </p:blipFill>
        <p:spPr>
          <a:xfrm>
            <a:off x="2094865" y="851535"/>
            <a:ext cx="7632700" cy="58908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pic>
        <p:nvPicPr>
          <p:cNvPr id="2097258"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08" name="文本框 36"/>
          <p:cNvSpPr txBox="1"/>
          <p:nvPr/>
        </p:nvSpPr>
        <p:spPr>
          <a:xfrm>
            <a:off x="2095018" y="262912"/>
            <a:ext cx="5910878"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常用的医学减重膳食模式</a:t>
            </a: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09" name="文本框 1"/>
          <p:cNvSpPr txBox="1"/>
          <p:nvPr userDrawn="1">
            <p:custDataLst>
              <p:tags r:id="rId2"/>
            </p:custDataLst>
          </p:nvPr>
        </p:nvSpPr>
        <p:spPr>
          <a:xfrm>
            <a:off x="1134745" y="262255"/>
            <a:ext cx="530225" cy="461645"/>
          </a:xfrm>
          <a:prstGeom prst="rect">
            <a:avLst/>
          </a:prstGeom>
          <a:noFill/>
        </p:spPr>
        <p:txBody>
          <a:bodyPr wrap="none" rtlCol="0" anchor="t">
            <a:no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10" name="文本框 2"/>
          <p:cNvSpPr txBox="1"/>
          <p:nvPr/>
        </p:nvSpPr>
        <p:spPr>
          <a:xfrm>
            <a:off x="1250950" y="1261745"/>
            <a:ext cx="7530465" cy="3234690"/>
          </a:xfrm>
          <a:prstGeom prst="rect">
            <a:avLst/>
          </a:prstGeom>
          <a:noFill/>
        </p:spPr>
        <p:txBody>
          <a:bodyPr wrap="square" rtlCol="0" anchor="t">
            <a:spAutoFit/>
          </a:bodyPr>
          <a:p>
            <a:pPr lvl="1" indent="-457200" algn="l">
              <a:lnSpc>
                <a:spcPct val="150000"/>
              </a:lnSpc>
              <a:buClrTx/>
              <a:buSzTx/>
              <a:buFont typeface="Wingdings" panose="05000000000000000000" charset="0"/>
              <a:buChar char="p"/>
            </a:pP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sym typeface="+mn-ea"/>
              </a:rPr>
              <a:t>限能量膳食食（</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sym typeface="+mn-ea"/>
              </a:rPr>
              <a:t>CRD</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sym typeface="+mn-ea"/>
            </a:endParaRPr>
          </a:p>
          <a:p>
            <a:pPr lvl="1" indent="-457200" algn="l">
              <a:lnSpc>
                <a:spcPct val="150000"/>
              </a:lnSpc>
              <a:buClrTx/>
              <a:buSzTx/>
              <a:buFont typeface="Wingdings" panose="05000000000000000000" charset="0"/>
              <a:buChar char="p"/>
            </a:pP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高蛋白膳食（HPD）</a:t>
            </a:r>
            <a:endPar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endParaRPr>
          </a:p>
          <a:p>
            <a:pPr lvl="1" indent="-457200" algn="l">
              <a:lnSpc>
                <a:spcPct val="150000"/>
              </a:lnSpc>
              <a:buClrTx/>
              <a:buSzTx/>
              <a:buFont typeface="Wingdings" panose="05000000000000000000" charset="0"/>
              <a:buChar char="p"/>
            </a:pP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低</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碳</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水</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化</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合</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物</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膳</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食（</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LCDs</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a:t>
            </a:r>
            <a:endPar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endParaRPr>
          </a:p>
          <a:p>
            <a:pPr lvl="1" indent="-457200" algn="l">
              <a:lnSpc>
                <a:spcPct val="150000"/>
              </a:lnSpc>
              <a:buClrTx/>
              <a:buSzTx/>
              <a:buFont typeface="Wingdings" panose="05000000000000000000" charset="0"/>
              <a:buChar char="p"/>
            </a:pP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极低碳水化合物膳食（</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VLCDs</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a:t>
            </a:r>
            <a:endPar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endParaRPr>
          </a:p>
          <a:p>
            <a:pPr lvl="1" indent="-457200" algn="l">
              <a:lnSpc>
                <a:spcPct val="150000"/>
              </a:lnSpc>
              <a:buClrTx/>
              <a:buSzTx/>
              <a:buFont typeface="Wingdings" panose="05000000000000000000" charset="0"/>
              <a:buChar char="p"/>
            </a:pP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间歇性能量限制（轻断食膳食模式，</a:t>
            </a:r>
            <a:r>
              <a:rPr lang="en-US" altLang="zh-CN" sz="2800" b="1">
                <a:solidFill>
                  <a:srgbClr val="FA9B32">
                    <a:alpha val="100000"/>
                  </a:srgbClr>
                </a:solidFill>
                <a:latin typeface="微软雅黑" panose="020B0503020204020204" charset="-122"/>
                <a:ea typeface="微软雅黑" panose="020B0503020204020204" charset="-122"/>
                <a:cs typeface="微软雅黑" panose="020B0503020204020204" charset="-122"/>
              </a:rPr>
              <a:t>IER</a:t>
            </a:r>
            <a:r>
              <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rPr>
              <a:t>）</a:t>
            </a:r>
            <a:endParaRPr lang="zh-CN" altLang="en-US" sz="2800" b="1">
              <a:solidFill>
                <a:srgbClr val="FA9B32">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pic>
        <p:nvPicPr>
          <p:cNvPr id="2097259"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11" name="文本框 36"/>
          <p:cNvSpPr txBox="1"/>
          <p:nvPr/>
        </p:nvSpPr>
        <p:spPr>
          <a:xfrm>
            <a:off x="2095018" y="262912"/>
            <a:ext cx="5910878" cy="802640"/>
          </a:xfrm>
          <a:prstGeom prst="rect">
            <a:avLst/>
          </a:prstGeom>
          <a:noFill/>
        </p:spPr>
        <p:txBody>
          <a:bodyPr wrap="square">
            <a:spAutoFit/>
          </a:bodyPr>
          <a:p>
            <a:b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b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12" name="文本框 1"/>
          <p:cNvSpPr txBox="1"/>
          <p:nvPr userDrawn="1">
            <p:custDataLst>
              <p:tags r:id="rId2"/>
            </p:custDataLst>
          </p:nvPr>
        </p:nvSpPr>
        <p:spPr>
          <a:xfrm>
            <a:off x="1123950" y="269875"/>
            <a:ext cx="584835" cy="483235"/>
          </a:xfrm>
          <a:prstGeom prst="rect">
            <a:avLst/>
          </a:prstGeom>
          <a:noFill/>
        </p:spPr>
        <p:txBody>
          <a:bodyPr wrap="none" rtlCol="0" anchor="t">
            <a:no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13" name="内容占位符 3"/>
          <p:cNvSpPr>
            <a:spLocks noGrp="1"/>
          </p:cNvSpPr>
          <p:nvPr>
            <p:ph idx="1"/>
          </p:nvPr>
        </p:nvSpPr>
        <p:spPr/>
        <p:txBody>
          <a:bodyPr/>
          <a:p>
            <a:endParaRPr lang="zh-CN" altLang="en-US"/>
          </a:p>
          <a:p>
            <a:pPr marL="0" indent="0">
              <a:buNone/>
            </a:pPr>
            <a:endParaRPr lang="zh-CN" altLang="en-US"/>
          </a:p>
        </p:txBody>
      </p:sp>
      <p:pic>
        <p:nvPicPr>
          <p:cNvPr id="2097260" name="Picture 2"/>
          <p:cNvPicPr>
            <a:picLocks noChangeAspect="1"/>
          </p:cNvPicPr>
          <p:nvPr/>
        </p:nvPicPr>
        <p:blipFill>
          <a:blip r:embed="rId3"/>
          <a:srcRect/>
          <a:stretch>
            <a:fillRect/>
          </a:stretch>
        </p:blipFill>
        <p:spPr>
          <a:xfrm>
            <a:off x="12192000" y="0"/>
            <a:ext cx="534035" cy="3101340"/>
          </a:xfrm>
          <a:prstGeom prst="rect">
            <a:avLst/>
          </a:prstGeom>
        </p:spPr>
      </p:pic>
      <p:cxnSp>
        <p:nvCxnSpPr>
          <p:cNvPr id="3145779"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261"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80"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262" name="Picture 6"/>
          <p:cNvPicPr>
            <a:picLocks noChangeAspect="1"/>
          </p:cNvPicPr>
          <p:nvPr/>
        </p:nvPicPr>
        <p:blipFill>
          <a:blip r:embed="rId1"/>
          <a:srcRect/>
          <a:stretch>
            <a:fillRect/>
          </a:stretch>
        </p:blipFill>
        <p:spPr>
          <a:xfrm>
            <a:off x="11511721" y="5652079"/>
            <a:ext cx="678077" cy="1216787"/>
          </a:xfrm>
          <a:prstGeom prst="rect">
            <a:avLst/>
          </a:prstGeom>
        </p:spPr>
      </p:pic>
      <p:sp>
        <p:nvSpPr>
          <p:cNvPr id="1048814" name="AutoShape 8"/>
          <p:cNvSpPr/>
          <p:nvPr/>
        </p:nvSpPr>
        <p:spPr>
          <a:xfrm>
            <a:off x="825413" y="1191047"/>
            <a:ext cx="9962055" cy="2322576"/>
          </a:xfrm>
          <a:prstGeom prst="roundRect">
            <a:avLst/>
          </a:prstGeom>
          <a:solidFill>
            <a:srgbClr val="ED7D31">
              <a:alpha val="100000"/>
            </a:srgbClr>
          </a:solidFill>
        </p:spPr>
      </p:sp>
      <p:sp>
        <p:nvSpPr>
          <p:cNvPr id="1048815" name="TextBox 9"/>
          <p:cNvSpPr txBox="1"/>
          <p:nvPr/>
        </p:nvSpPr>
        <p:spPr>
          <a:xfrm>
            <a:off x="1238320" y="2072436"/>
            <a:ext cx="9127717" cy="1277417"/>
          </a:xfrm>
          <a:prstGeom prst="rect">
            <a:avLst/>
          </a:prstGeom>
        </p:spPr>
        <p:txBody>
          <a:bodyPr vert="horz" wrap="square" lIns="123825" tIns="123825" rIns="57150" bIns="123825" rtlCol="0" anchor="t" anchorCtr="0"/>
          <a:p>
            <a:pPr>
              <a:lnSpc>
                <a:spcPct val="150000"/>
              </a:lnSpc>
            </a:pP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在目标能量摄入量基础上每日减少</a:t>
            </a:r>
            <a:r>
              <a:rPr lang="en-US" altLang="zh-CN">
                <a:solidFill>
                  <a:srgbClr val="FFFFFF">
                    <a:alpha val="100000"/>
                  </a:srgbClr>
                </a:solidFill>
                <a:latin typeface="微软雅黑" panose="020B0503020204020204" charset="-122"/>
                <a:ea typeface="微软雅黑" panose="020B0503020204020204" charset="-122"/>
                <a:cs typeface="微软雅黑" panose="020B0503020204020204" charset="-122"/>
              </a:rPr>
              <a:t> 500~1000 kcal</a:t>
            </a: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en-US" altLang="zh-CN">
                <a:solidFill>
                  <a:srgbClr val="FFFFFF">
                    <a:alpha val="100000"/>
                  </a:srgbClr>
                </a:solidFill>
                <a:latin typeface="微软雅黑" panose="020B0503020204020204" charset="-122"/>
                <a:ea typeface="微软雅黑" panose="020B0503020204020204" charset="-122"/>
                <a:cs typeface="微软雅黑" panose="020B0503020204020204" charset="-122"/>
              </a:rPr>
              <a:t>1 kcal=4.184 kJ</a:t>
            </a: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）能量（男性为</a:t>
            </a:r>
            <a:endPar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a:solidFill>
                  <a:srgbClr val="FFFFFF">
                    <a:alpha val="100000"/>
                  </a:srgbClr>
                </a:solidFill>
                <a:latin typeface="微软雅黑" panose="020B0503020204020204" charset="-122"/>
                <a:ea typeface="微软雅黑" panose="020B0503020204020204" charset="-122"/>
                <a:cs typeface="微软雅黑" panose="020B0503020204020204" charset="-122"/>
              </a:rPr>
              <a:t> 1200~1400 kcal/d</a:t>
            </a: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，女性为</a:t>
            </a:r>
            <a:r>
              <a:rPr lang="en-US" altLang="zh-CN">
                <a:solidFill>
                  <a:srgbClr val="FFFFFF">
                    <a:alpha val="100000"/>
                  </a:srgbClr>
                </a:solidFill>
                <a:latin typeface="微软雅黑" panose="020B0503020204020204" charset="-122"/>
                <a:ea typeface="微软雅黑" panose="020B0503020204020204" charset="-122"/>
                <a:cs typeface="微软雅黑" panose="020B0503020204020204" charset="-122"/>
              </a:rPr>
              <a:t>1000~1200 kcal/d</a:t>
            </a:r>
            <a:r>
              <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rPr>
              <a:t>，或在推荐摄入量基础上减少</a:t>
            </a:r>
            <a:r>
              <a:rPr lang="en-US" altLang="zh-CN">
                <a:solidFill>
                  <a:srgbClr val="FFFFFF">
                    <a:alpha val="100000"/>
                  </a:srgbClr>
                </a:solidFill>
                <a:latin typeface="微软雅黑" panose="020B0503020204020204" charset="-122"/>
                <a:ea typeface="微软雅黑" panose="020B0503020204020204" charset="-122"/>
                <a:cs typeface="微软雅黑" panose="020B0503020204020204" charset="-122"/>
              </a:rPr>
              <a:t>1/3</a:t>
            </a:r>
            <a:endParaRPr lang="zh-CN" altLang="en-US">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16" name="TextBox 10"/>
          <p:cNvSpPr txBox="1"/>
          <p:nvPr/>
        </p:nvSpPr>
        <p:spPr>
          <a:xfrm>
            <a:off x="1238320" y="1314990"/>
            <a:ext cx="8969708" cy="812720"/>
          </a:xfrm>
          <a:prstGeom prst="rect">
            <a:avLst/>
          </a:prstGeom>
        </p:spPr>
        <p:txBody>
          <a:bodyPr vert="horz" wrap="square" lIns="123825" tIns="123825" rIns="57150" bIns="123825" rtlCol="0" anchor="t" anchorCtr="0">
            <a:normAutofit/>
          </a:bodyPr>
          <a:p>
            <a:pPr>
              <a:lnSpc>
                <a:spcPct val="150000"/>
              </a:lnSpc>
            </a:pPr>
            <a:r>
              <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rPr>
              <a:t>定义</a:t>
            </a:r>
            <a:endPar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17" name="AutoShape 11"/>
          <p:cNvSpPr/>
          <p:nvPr/>
        </p:nvSpPr>
        <p:spPr>
          <a:xfrm>
            <a:off x="825413" y="3764762"/>
            <a:ext cx="9962055" cy="2322576"/>
          </a:xfrm>
          <a:prstGeom prst="roundRect">
            <a:avLst/>
          </a:prstGeom>
          <a:solidFill>
            <a:srgbClr val="ED7D31">
              <a:alpha val="100000"/>
              <a:lumMod val="20000"/>
              <a:lumOff val="80000"/>
            </a:srgbClr>
          </a:solidFill>
        </p:spPr>
      </p:sp>
      <p:sp>
        <p:nvSpPr>
          <p:cNvPr id="1048818" name="TextBox 12"/>
          <p:cNvSpPr txBox="1"/>
          <p:nvPr/>
        </p:nvSpPr>
        <p:spPr>
          <a:xfrm>
            <a:off x="1238773" y="4622373"/>
            <a:ext cx="9126998" cy="1261086"/>
          </a:xfrm>
          <a:prstGeom prst="rect">
            <a:avLst/>
          </a:prstGeom>
        </p:spPr>
        <p:txBody>
          <a:bodyPr vert="horz" wrap="square" lIns="123825" tIns="123825" rIns="57150" bIns="123825" rtlCol="0" anchor="t" anchorCtr="0">
            <a:normAutofit/>
          </a:bodyPr>
          <a:p>
            <a:pPr>
              <a:lnSpc>
                <a:spcPct val="150000"/>
              </a:lnSpc>
            </a:pPr>
            <a:r>
              <a:rPr lang="zh-CN" altLang="en-US" sz="1600">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所有肥胖症患者</a:t>
            </a:r>
            <a:endParaRPr lang="zh-CN" altLang="en-US" sz="1600">
              <a:solidFill>
                <a:srgbClr val="ED7D31">
                  <a:lumMod val="5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19" name="TextBox 13"/>
          <p:cNvSpPr txBox="1"/>
          <p:nvPr/>
        </p:nvSpPr>
        <p:spPr>
          <a:xfrm>
            <a:off x="1226708" y="3904662"/>
            <a:ext cx="9217723" cy="689515"/>
          </a:xfrm>
          <a:prstGeom prst="rect">
            <a:avLst/>
          </a:prstGeom>
        </p:spPr>
        <p:txBody>
          <a:bodyPr vert="horz" wrap="square" lIns="123825" tIns="123825" rIns="57150" bIns="123825" rtlCol="0" anchor="t" anchorCtr="0">
            <a:normAutofit lnSpcReduction="10000"/>
          </a:bodyPr>
          <a:p>
            <a:pPr>
              <a:lnSpc>
                <a:spcPct val="150000"/>
              </a:lnSpc>
            </a:pPr>
            <a:r>
              <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rPr>
              <a:t>适用情况</a:t>
            </a:r>
            <a:endPar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cxnSp>
        <p:nvCxnSpPr>
          <p:cNvPr id="3145781" name="Connector 14"/>
          <p:cNvCxnSpPr/>
          <p:nvPr/>
        </p:nvCxnSpPr>
        <p:spPr>
          <a:xfrm>
            <a:off x="1403660" y="4600054"/>
            <a:ext cx="8782334" cy="0"/>
          </a:xfrm>
          <a:prstGeom prst="line">
            <a:avLst/>
          </a:prstGeom>
          <a:solidFill>
            <a:srgbClr val="ED7D31"/>
          </a:solidFill>
          <a:ln w="9525">
            <a:solidFill>
              <a:srgbClr val="ED7D31"/>
            </a:solidFill>
            <a:prstDash val="solid"/>
            <a:headEnd type="oval"/>
            <a:tailEnd type="none"/>
          </a:ln>
          <a:effectLst/>
        </p:spPr>
      </p:cxnSp>
      <p:cxnSp>
        <p:nvCxnSpPr>
          <p:cNvPr id="3145782" name="Connector 15"/>
          <p:cNvCxnSpPr/>
          <p:nvPr/>
        </p:nvCxnSpPr>
        <p:spPr>
          <a:xfrm>
            <a:off x="1411012" y="2072436"/>
            <a:ext cx="8782334" cy="0"/>
          </a:xfrm>
          <a:prstGeom prst="line">
            <a:avLst/>
          </a:prstGeom>
          <a:solidFill>
            <a:srgbClr val="ED7D31"/>
          </a:solidFill>
          <a:ln w="9525">
            <a:solidFill>
              <a:srgbClr val="ED7D31">
                <a:lumMod val="20000"/>
                <a:lumOff val="80000"/>
              </a:srgbClr>
            </a:solidFill>
            <a:prstDash val="solid"/>
            <a:headEnd type="oval"/>
            <a:tailEnd type="none"/>
          </a:ln>
          <a:effectLst/>
        </p:spPr>
      </p:cxnSp>
      <p:sp>
        <p:nvSpPr>
          <p:cNvPr id="1048820" name="TextBox 16"/>
          <p:cNvSpPr txBox="1"/>
          <p:nvPr/>
        </p:nvSpPr>
        <p:spPr>
          <a:xfrm>
            <a:off x="2095018" y="339747"/>
            <a:ext cx="5910878" cy="460375"/>
          </a:xfrm>
          <a:prstGeom prst="rect">
            <a:avLst/>
          </a:prstGeom>
          <a:noFill/>
        </p:spPr>
        <p:txBody>
          <a:bodyPr vert="horz" wrap="square" lIns="91440" tIns="45720" rIns="91440" bIns="45720" rtlCol="0" anchor="t" anchorCtr="0">
            <a:normAutofit fontScale="98333"/>
          </a:bodyPr>
          <a:p>
            <a:pPr algn="l">
              <a:lnSpc>
                <a:spcPct val="80000"/>
              </a:lnSpc>
            </a:pP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限能量膳食食（</a:t>
            </a:r>
            <a:r>
              <a:rPr lang="en-US" altLang="zh-CN" sz="2400" b="1">
                <a:solidFill>
                  <a:srgbClr val="3F3F3F">
                    <a:alpha val="100000"/>
                  </a:srgbClr>
                </a:solidFill>
                <a:latin typeface="微软雅黑" panose="020B0503020204020204" charset="-122"/>
                <a:ea typeface="微软雅黑" panose="020B0503020204020204" charset="-122"/>
                <a:cs typeface="微软雅黑" panose="020B0503020204020204" charset="-122"/>
              </a:rPr>
              <a:t>CRD</a:t>
            </a: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pic>
        <p:nvPicPr>
          <p:cNvPr id="2097157" name="图片 37"/>
          <p:cNvPicPr>
            <a:picLocks noChangeAspect="1"/>
          </p:cNvPicPr>
          <p:nvPr/>
        </p:nvPicPr>
        <p:blipFill rotWithShape="1">
          <a:blip r:embed="rId1"/>
          <a:srcRect l="7930" r="21636" b="24359"/>
          <a:stretch>
            <a:fillRect/>
          </a:stretch>
        </p:blipFill>
        <p:spPr>
          <a:xfrm>
            <a:off x="-1" y="0"/>
            <a:ext cx="12192001" cy="6858000"/>
          </a:xfrm>
          <a:prstGeom prst="rect">
            <a:avLst/>
          </a:prstGeom>
        </p:spPr>
      </p:pic>
      <p:sp>
        <p:nvSpPr>
          <p:cNvPr id="1048599" name="矩形 4"/>
          <p:cNvSpPr/>
          <p:nvPr/>
        </p:nvSpPr>
        <p:spPr>
          <a:xfrm>
            <a:off x="-15240" y="-27510"/>
            <a:ext cx="12207240" cy="6871335"/>
          </a:xfrm>
          <a:prstGeom prst="rect">
            <a:avLst/>
          </a:prstGeom>
          <a:gradFill flip="none" rotWithShape="1">
            <a:gsLst>
              <a:gs pos="0">
                <a:schemeClr val="bg1">
                  <a:alpha val="65719"/>
                </a:schemeClr>
              </a:gs>
              <a:gs pos="50000">
                <a:schemeClr val="bg1">
                  <a:alpha val="85000"/>
                </a:schemeClr>
              </a:gs>
              <a:gs pos="100000">
                <a:schemeClr val="bg1">
                  <a:alpha val="82159"/>
                </a:scheme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48600" name="矩形 32"/>
          <p:cNvSpPr/>
          <p:nvPr/>
        </p:nvSpPr>
        <p:spPr>
          <a:xfrm>
            <a:off x="1788216" y="0"/>
            <a:ext cx="2319454" cy="5577195"/>
          </a:xfrm>
          <a:prstGeom prst="rect">
            <a:avLst/>
          </a:prstGeom>
          <a:gradFill flip="none" rotWithShape="1">
            <a:gsLst>
              <a:gs pos="1000">
                <a:schemeClr val="accent4">
                  <a:lumMod val="75000"/>
                  <a:alpha val="5000"/>
                </a:schemeClr>
              </a:gs>
              <a:gs pos="93000">
                <a:schemeClr val="accent2">
                  <a:lumMod val="40000"/>
                  <a:lumOff val="60000"/>
                  <a:alpha val="4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48601" name="矩形 48"/>
          <p:cNvSpPr/>
          <p:nvPr/>
        </p:nvSpPr>
        <p:spPr>
          <a:xfrm>
            <a:off x="1788216" y="5577195"/>
            <a:ext cx="2319454" cy="52745"/>
          </a:xfrm>
          <a:prstGeom prst="rect">
            <a:avLst/>
          </a:prstGeom>
          <a:solidFill>
            <a:srgbClr val="F99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p>
        </p:txBody>
      </p:sp>
      <p:pic>
        <p:nvPicPr>
          <p:cNvPr id="2097158" name="图片 16"/>
          <p:cNvPicPr>
            <a:picLocks noChangeAspect="1"/>
          </p:cNvPicPr>
          <p:nvPr/>
        </p:nvPicPr>
        <p:blipFill rotWithShape="1">
          <a:blip r:embed="rId2">
            <a:duotone>
              <a:schemeClr val="accent1">
                <a:shade val="45000"/>
                <a:satMod val="135000"/>
              </a:schemeClr>
              <a:prstClr val="white"/>
            </a:duotone>
            <a:lum bright="6000"/>
          </a:blip>
          <a:srcRect l="41386"/>
          <a:stretch>
            <a:fillRect/>
          </a:stretch>
        </p:blipFill>
        <p:spPr>
          <a:xfrm>
            <a:off x="1788216" y="-27510"/>
            <a:ext cx="1860998" cy="3175000"/>
          </a:xfrm>
          <a:prstGeom prst="rect">
            <a:avLst/>
          </a:prstGeom>
        </p:spPr>
      </p:pic>
      <p:grpSp>
        <p:nvGrpSpPr>
          <p:cNvPr id="62" name="组合 6"/>
          <p:cNvGrpSpPr/>
          <p:nvPr>
            <p:custDataLst>
              <p:tags r:id="rId3"/>
            </p:custDataLst>
          </p:nvPr>
        </p:nvGrpSpPr>
        <p:grpSpPr>
          <a:xfrm>
            <a:off x="5211866" y="539118"/>
            <a:ext cx="4146356" cy="5546567"/>
            <a:chOff x="9880" y="1138"/>
            <a:chExt cx="6358" cy="7940"/>
          </a:xfrm>
        </p:grpSpPr>
        <p:grpSp>
          <p:nvGrpSpPr>
            <p:cNvPr id="63" name="组合 7"/>
            <p:cNvGrpSpPr/>
            <p:nvPr/>
          </p:nvGrpSpPr>
          <p:grpSpPr>
            <a:xfrm>
              <a:off x="9880" y="1138"/>
              <a:ext cx="5151" cy="1459"/>
              <a:chOff x="1137839" y="1749492"/>
              <a:chExt cx="3270891" cy="926499"/>
            </a:xfrm>
          </p:grpSpPr>
          <p:sp>
            <p:nvSpPr>
              <p:cNvPr id="1048602" name="文本框 8"/>
              <p:cNvSpPr txBox="1"/>
              <p:nvPr>
                <p:custDataLst>
                  <p:tags r:id="rId4"/>
                </p:custDataLst>
              </p:nvPr>
            </p:nvSpPr>
            <p:spPr>
              <a:xfrm>
                <a:off x="1177850" y="2313497"/>
                <a:ext cx="3230880" cy="362494"/>
              </a:xfrm>
              <a:prstGeom prst="rect">
                <a:avLst/>
              </a:prstGeom>
              <a:noFill/>
            </p:spPr>
            <p:txBody>
              <a:bodyPr wrap="square" rtlCol="0">
                <a:spAutoFit/>
              </a:bodyPr>
              <a:p>
                <a:pPr algn="l"/>
                <a:r>
                  <a:rPr lang="en-US" altLang="en-US" sz="2000" b="1" spc="600" dirty="0">
                    <a:solidFill>
                      <a:schemeClr val="tx1">
                        <a:lumMod val="65000"/>
                        <a:lumOff val="35000"/>
                      </a:schemeClr>
                    </a:solidFill>
                    <a:latin typeface="微软雅黑" panose="020B0503020204020204" charset="-122"/>
                    <a:ea typeface="微软雅黑" panose="020B0503020204020204" charset="-122"/>
                    <a:sym typeface="+mn-ea"/>
                  </a:rPr>
                  <a:t>肥胖</a:t>
                </a:r>
                <a:r>
                  <a:rPr lang="en-US" altLang="en-US" sz="2000" b="1" spc="600" dirty="0">
                    <a:solidFill>
                      <a:schemeClr val="tx1">
                        <a:lumMod val="65000"/>
                        <a:lumOff val="35000"/>
                      </a:schemeClr>
                    </a:solidFill>
                    <a:latin typeface="微软雅黑" panose="020B0503020204020204" charset="-122"/>
                    <a:ea typeface="微软雅黑" panose="020B0503020204020204" charset="-122"/>
                    <a:sym typeface="+mn-ea"/>
                  </a:rPr>
                  <a:t>的</a:t>
                </a:r>
                <a:r>
                  <a:rPr lang="en-US" altLang="en-US" sz="2000" b="1" spc="600" dirty="0">
                    <a:solidFill>
                      <a:schemeClr val="tx1">
                        <a:lumMod val="65000"/>
                        <a:lumOff val="35000"/>
                      </a:schemeClr>
                    </a:solidFill>
                    <a:latin typeface="微软雅黑" panose="020B0503020204020204" charset="-122"/>
                    <a:ea typeface="微软雅黑" panose="020B0503020204020204" charset="-122"/>
                    <a:sym typeface="+mn-ea"/>
                  </a:rPr>
                  <a:t>危害</a:t>
                </a:r>
                <a:endParaRPr lang="zh-CN" altLang="en-US" sz="2000" b="1" spc="6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048603" name="文本框 9"/>
              <p:cNvSpPr txBox="1"/>
              <p:nvPr>
                <p:custDataLst>
                  <p:tags r:id="rId5"/>
                </p:custDataLst>
              </p:nvPr>
            </p:nvSpPr>
            <p:spPr>
              <a:xfrm>
                <a:off x="1137839" y="1749492"/>
                <a:ext cx="1223412" cy="375350"/>
              </a:xfrm>
              <a:prstGeom prst="rect">
                <a:avLst/>
              </a:prstGeom>
              <a:noFill/>
            </p:spPr>
            <p:txBody>
              <a:bodyPr wrap="square" rtlCol="0">
                <a:spAutoFit/>
              </a:bodyPr>
              <a:p>
                <a:r>
                  <a:rPr lang="zh-CN" altLang="en-US" sz="2000" b="1" spc="300" dirty="0">
                    <a:solidFill>
                      <a:srgbClr val="F99C33"/>
                    </a:solidFill>
                    <a:latin typeface="微软雅黑" panose="020B0503020204020204" charset="-122"/>
                    <a:ea typeface="微软雅黑" panose="020B0503020204020204" charset="-122"/>
                    <a:cs typeface="Poppins Light" panose="00000400000000000000" pitchFamily="2" charset="0"/>
                  </a:rPr>
                  <a:t>第一章</a:t>
                </a:r>
                <a:endParaRPr lang="zh-CN" altLang="en-US" sz="2000" b="1" spc="300" dirty="0">
                  <a:solidFill>
                    <a:srgbClr val="F99C33"/>
                  </a:solidFill>
                  <a:latin typeface="微软雅黑" panose="020B0503020204020204" charset="-122"/>
                  <a:ea typeface="微软雅黑" panose="020B0503020204020204" charset="-122"/>
                  <a:cs typeface="Poppins Light" panose="00000400000000000000" pitchFamily="2" charset="0"/>
                </a:endParaRPr>
              </a:p>
            </p:txBody>
          </p:sp>
          <p:cxnSp>
            <p:nvCxnSpPr>
              <p:cNvPr id="3145730" name="直接连接符 12"/>
              <p:cNvCxnSpPr/>
              <p:nvPr>
                <p:custDataLst>
                  <p:tags r:id="rId6"/>
                </p:custDataLst>
              </p:nvPr>
            </p:nvCxnSpPr>
            <p:spPr>
              <a:xfrm>
                <a:off x="1228479" y="2192695"/>
                <a:ext cx="1957240" cy="0"/>
              </a:xfrm>
              <a:prstGeom prst="line">
                <a:avLst/>
              </a:prstGeom>
              <a:ln w="15875">
                <a:gradFill flip="none" rotWithShape="1">
                  <a:gsLst>
                    <a:gs pos="0">
                      <a:schemeClr val="accent1">
                        <a:lumMod val="5000"/>
                        <a:lumOff val="95000"/>
                        <a:alpha val="0"/>
                      </a:schemeClr>
                    </a:gs>
                    <a:gs pos="50000">
                      <a:srgbClr val="F99C33"/>
                    </a:gs>
                    <a:gs pos="100000">
                      <a:schemeClr val="accent2"/>
                    </a:gs>
                  </a:gsLst>
                  <a:lin ang="10800000" scaled="1"/>
                </a:gradFill>
              </a:ln>
            </p:spPr>
            <p:style>
              <a:lnRef idx="1">
                <a:schemeClr val="dk1"/>
              </a:lnRef>
              <a:fillRef idx="0">
                <a:schemeClr val="dk1"/>
              </a:fillRef>
              <a:effectRef idx="0">
                <a:schemeClr val="dk1"/>
              </a:effectRef>
              <a:fontRef idx="minor">
                <a:schemeClr val="tx1"/>
              </a:fontRef>
            </p:style>
          </p:cxnSp>
        </p:grpSp>
        <p:grpSp>
          <p:nvGrpSpPr>
            <p:cNvPr id="64" name="组合 11"/>
            <p:cNvGrpSpPr/>
            <p:nvPr/>
          </p:nvGrpSpPr>
          <p:grpSpPr>
            <a:xfrm>
              <a:off x="9880" y="2786"/>
              <a:ext cx="6358" cy="1410"/>
              <a:chOff x="1137725" y="974893"/>
              <a:chExt cx="4037330" cy="895736"/>
            </a:xfrm>
          </p:grpSpPr>
          <p:sp>
            <p:nvSpPr>
              <p:cNvPr id="1048604" name="文本框 18"/>
              <p:cNvSpPr txBox="1"/>
              <p:nvPr>
                <p:custDataLst>
                  <p:tags r:id="rId7"/>
                </p:custDataLst>
              </p:nvPr>
            </p:nvSpPr>
            <p:spPr>
              <a:xfrm>
                <a:off x="1137725" y="1510469"/>
                <a:ext cx="4037330" cy="360160"/>
              </a:xfrm>
              <a:prstGeom prst="rect">
                <a:avLst/>
              </a:prstGeom>
              <a:noFill/>
            </p:spPr>
            <p:txBody>
              <a:bodyPr wrap="square" rtlCol="0">
                <a:spAutoFit/>
              </a:bodyPr>
              <a:p>
                <a:r>
                  <a:rPr lang="zh-CN" altLang="en-US" sz="20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肥胖症概述</a:t>
                </a:r>
                <a:endParaRPr lang="zh-CN" altLang="en-US" sz="2000" b="1" spc="600" dirty="0">
                  <a:solidFill>
                    <a:schemeClr val="tx1">
                      <a:lumMod val="65000"/>
                      <a:lumOff val="35000"/>
                    </a:schemeClr>
                  </a:solidFill>
                  <a:latin typeface="微软雅黑" panose="020B0503020204020204" charset="-122"/>
                  <a:ea typeface="微软雅黑" panose="020B0503020204020204" charset="-122"/>
                </a:endParaRPr>
              </a:p>
            </p:txBody>
          </p:sp>
          <p:sp>
            <p:nvSpPr>
              <p:cNvPr id="1048605" name="文本框 19"/>
              <p:cNvSpPr txBox="1"/>
              <p:nvPr>
                <p:custDataLst>
                  <p:tags r:id="rId8"/>
                </p:custDataLst>
              </p:nvPr>
            </p:nvSpPr>
            <p:spPr>
              <a:xfrm>
                <a:off x="1151120" y="974893"/>
                <a:ext cx="2066290" cy="373295"/>
              </a:xfrm>
              <a:prstGeom prst="rect">
                <a:avLst/>
              </a:prstGeom>
              <a:noFill/>
            </p:spPr>
            <p:txBody>
              <a:bodyPr wrap="square" rtlCol="0">
                <a:spAutoFit/>
              </a:bodyPr>
              <a:p>
                <a:r>
                  <a:rPr lang="zh-CN" altLang="en-US" sz="2000" b="1" spc="300" dirty="0">
                    <a:solidFill>
                      <a:srgbClr val="F99C33"/>
                    </a:solidFill>
                    <a:latin typeface="微软雅黑" panose="020B0503020204020204" charset="-122"/>
                    <a:ea typeface="微软雅黑" panose="020B0503020204020204" charset="-122"/>
                    <a:cs typeface="Poppins Light" panose="00000400000000000000" pitchFamily="2" charset="0"/>
                  </a:rPr>
                  <a:t>第二章</a:t>
                </a:r>
                <a:r>
                  <a:rPr lang="en-US" altLang="zh-CN" sz="2000" b="1" spc="300" dirty="0">
                    <a:solidFill>
                      <a:srgbClr val="F99C33"/>
                    </a:solidFill>
                    <a:latin typeface="微软雅黑" panose="020B0503020204020204" charset="-122"/>
                    <a:ea typeface="微软雅黑" panose="020B0503020204020204" charset="-122"/>
                    <a:cs typeface="Poppins Light" panose="00000400000000000000" pitchFamily="2" charset="0"/>
                  </a:rPr>
                  <a:t> </a:t>
                </a:r>
                <a:endParaRPr lang="en-US" altLang="zh-CN" sz="2000" b="1" spc="300" dirty="0">
                  <a:solidFill>
                    <a:srgbClr val="F99C33"/>
                  </a:solidFill>
                  <a:latin typeface="微软雅黑" panose="020B0503020204020204" charset="-122"/>
                  <a:ea typeface="微软雅黑" panose="020B0503020204020204" charset="-122"/>
                  <a:cs typeface="Poppins Light" panose="00000400000000000000" pitchFamily="2" charset="0"/>
                </a:endParaRPr>
              </a:p>
            </p:txBody>
          </p:sp>
          <p:cxnSp>
            <p:nvCxnSpPr>
              <p:cNvPr id="3145731" name="直接连接符 12"/>
              <p:cNvCxnSpPr/>
              <p:nvPr>
                <p:custDataLst>
                  <p:tags r:id="rId9"/>
                </p:custDataLst>
              </p:nvPr>
            </p:nvCxnSpPr>
            <p:spPr>
              <a:xfrm>
                <a:off x="1216111" y="1378912"/>
                <a:ext cx="1957240" cy="0"/>
              </a:xfrm>
              <a:prstGeom prst="line">
                <a:avLst/>
              </a:prstGeom>
              <a:ln w="15875">
                <a:gradFill flip="none" rotWithShape="1">
                  <a:gsLst>
                    <a:gs pos="0">
                      <a:schemeClr val="accent1">
                        <a:lumMod val="5000"/>
                        <a:lumOff val="95000"/>
                        <a:alpha val="0"/>
                      </a:schemeClr>
                    </a:gs>
                    <a:gs pos="50000">
                      <a:srgbClr val="F99C33"/>
                    </a:gs>
                    <a:gs pos="100000">
                      <a:schemeClr val="accent2"/>
                    </a:gs>
                  </a:gsLst>
                  <a:lin ang="10800000" scaled="1"/>
                </a:gradFill>
              </a:ln>
            </p:spPr>
            <p:style>
              <a:lnRef idx="1">
                <a:schemeClr val="dk1"/>
              </a:lnRef>
              <a:fillRef idx="0">
                <a:schemeClr val="dk1"/>
              </a:fillRef>
              <a:effectRef idx="0">
                <a:schemeClr val="dk1"/>
              </a:effectRef>
              <a:fontRef idx="minor">
                <a:schemeClr val="tx1"/>
              </a:fontRef>
            </p:style>
          </p:cxnSp>
        </p:grpSp>
        <p:grpSp>
          <p:nvGrpSpPr>
            <p:cNvPr id="65" name="组合 21"/>
            <p:cNvGrpSpPr/>
            <p:nvPr/>
          </p:nvGrpSpPr>
          <p:grpSpPr>
            <a:xfrm>
              <a:off x="9919" y="5994"/>
              <a:ext cx="5113" cy="3084"/>
              <a:chOff x="1162363" y="1147565"/>
              <a:chExt cx="3246245" cy="1957320"/>
            </a:xfrm>
          </p:grpSpPr>
          <p:sp>
            <p:nvSpPr>
              <p:cNvPr id="1048606" name="文本框 22"/>
              <p:cNvSpPr txBox="1"/>
              <p:nvPr>
                <p:custDataLst>
                  <p:tags r:id="rId10"/>
                </p:custDataLst>
              </p:nvPr>
            </p:nvSpPr>
            <p:spPr>
              <a:xfrm>
                <a:off x="1177728" y="2742572"/>
                <a:ext cx="3230880" cy="362313"/>
              </a:xfrm>
              <a:prstGeom prst="rect">
                <a:avLst/>
              </a:prstGeom>
              <a:noFill/>
            </p:spPr>
            <p:txBody>
              <a:bodyPr wrap="square" rtlCol="0">
                <a:spAutoFit/>
              </a:bodyPr>
              <a:p>
                <a:pPr algn="l"/>
                <a:endParaRPr lang="zh-CN" altLang="en-US" sz="20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endParaRPr>
              </a:p>
            </p:txBody>
          </p:sp>
          <p:sp>
            <p:nvSpPr>
              <p:cNvPr id="1048607" name="文本框 23"/>
              <p:cNvSpPr txBox="1"/>
              <p:nvPr>
                <p:custDataLst>
                  <p:tags r:id="rId11"/>
                </p:custDataLst>
              </p:nvPr>
            </p:nvSpPr>
            <p:spPr>
              <a:xfrm>
                <a:off x="1162363" y="1147565"/>
                <a:ext cx="1223412" cy="362367"/>
              </a:xfrm>
              <a:prstGeom prst="rect">
                <a:avLst/>
              </a:prstGeom>
              <a:noFill/>
            </p:spPr>
            <p:txBody>
              <a:bodyPr wrap="square" rtlCol="0">
                <a:spAutoFit/>
              </a:bodyPr>
              <a:p>
                <a:r>
                  <a:rPr lang="zh-CN" altLang="en-US" sz="2000" b="1" spc="300" dirty="0">
                    <a:solidFill>
                      <a:srgbClr val="F99C33"/>
                    </a:solidFill>
                    <a:latin typeface="微软雅黑" panose="020B0503020204020204" charset="-122"/>
                    <a:ea typeface="微软雅黑" panose="020B0503020204020204" charset="-122"/>
                    <a:cs typeface="Poppins Light" panose="00000400000000000000" pitchFamily="2" charset="0"/>
                  </a:rPr>
                  <a:t>第四章</a:t>
                </a:r>
                <a:endParaRPr lang="zh-CN" altLang="en-US" sz="2000" b="1" spc="300" dirty="0">
                  <a:solidFill>
                    <a:srgbClr val="F99C33"/>
                  </a:solidFill>
                  <a:latin typeface="微软雅黑" panose="020B0503020204020204" charset="-122"/>
                  <a:ea typeface="微软雅黑" panose="020B0503020204020204" charset="-122"/>
                  <a:cs typeface="Poppins Light" panose="00000400000000000000" pitchFamily="2" charset="0"/>
                </a:endParaRPr>
              </a:p>
            </p:txBody>
          </p:sp>
          <p:cxnSp>
            <p:nvCxnSpPr>
              <p:cNvPr id="3145732" name="直接连接符 12"/>
              <p:cNvCxnSpPr/>
              <p:nvPr>
                <p:custDataLst>
                  <p:tags r:id="rId12"/>
                </p:custDataLst>
              </p:nvPr>
            </p:nvCxnSpPr>
            <p:spPr>
              <a:xfrm>
                <a:off x="1211949" y="1636638"/>
                <a:ext cx="1957240" cy="0"/>
              </a:xfrm>
              <a:prstGeom prst="line">
                <a:avLst/>
              </a:prstGeom>
              <a:ln w="15875">
                <a:gradFill flip="none" rotWithShape="1">
                  <a:gsLst>
                    <a:gs pos="0">
                      <a:schemeClr val="accent1">
                        <a:lumMod val="5000"/>
                        <a:lumOff val="95000"/>
                        <a:alpha val="0"/>
                      </a:schemeClr>
                    </a:gs>
                    <a:gs pos="50000">
                      <a:srgbClr val="F99C33"/>
                    </a:gs>
                    <a:gs pos="100000">
                      <a:schemeClr val="accent2"/>
                    </a:gs>
                  </a:gsLst>
                  <a:lin ang="10800000" scaled="1"/>
                </a:gradFill>
              </a:ln>
            </p:spPr>
            <p:style>
              <a:lnRef idx="1">
                <a:schemeClr val="dk1"/>
              </a:lnRef>
              <a:fillRef idx="0">
                <a:schemeClr val="dk1"/>
              </a:fillRef>
              <a:effectRef idx="0">
                <a:schemeClr val="dk1"/>
              </a:effectRef>
              <a:fontRef idx="minor">
                <a:schemeClr val="tx1"/>
              </a:fontRef>
            </p:style>
          </p:cxnSp>
        </p:grpSp>
      </p:grpSp>
      <p:sp>
        <p:nvSpPr>
          <p:cNvPr id="1048608" name="文本框 2"/>
          <p:cNvSpPr txBox="1"/>
          <p:nvPr>
            <p:custDataLst>
              <p:tags r:id="rId13"/>
            </p:custDataLst>
          </p:nvPr>
        </p:nvSpPr>
        <p:spPr>
          <a:xfrm>
            <a:off x="2514600" y="2183765"/>
            <a:ext cx="1134745" cy="2152015"/>
          </a:xfrm>
          <a:prstGeom prst="rect">
            <a:avLst/>
          </a:prstGeom>
          <a:noFill/>
        </p:spPr>
        <p:txBody>
          <a:bodyPr wrap="square">
            <a:noAutofit/>
          </a:bodyPr>
          <a:p>
            <a:pPr>
              <a:lnSpc>
                <a:spcPct val="120000"/>
              </a:lnSpc>
            </a:pPr>
            <a:r>
              <a:rPr lang="zh-CN" altLang="en-US" sz="5400" b="1" spc="300" dirty="0">
                <a:solidFill>
                  <a:srgbClr val="5F504B"/>
                </a:solidFill>
                <a:latin typeface="锐字奥运精神拼搏简 准粗" panose="02010604000000000000" charset="-122"/>
                <a:ea typeface="锐字奥运精神拼搏简 准粗" panose="02010604000000000000" charset="-122"/>
              </a:rPr>
              <a:t>目</a:t>
            </a:r>
            <a:endParaRPr lang="zh-CN" altLang="en-US" sz="5400" b="1" spc="300" dirty="0">
              <a:solidFill>
                <a:srgbClr val="5F504B"/>
              </a:solidFill>
              <a:latin typeface="锐字奥运精神拼搏简 准粗" panose="02010604000000000000" charset="-122"/>
              <a:ea typeface="锐字奥运精神拼搏简 准粗" panose="02010604000000000000" charset="-122"/>
            </a:endParaRPr>
          </a:p>
          <a:p>
            <a:pPr>
              <a:lnSpc>
                <a:spcPct val="120000"/>
              </a:lnSpc>
            </a:pPr>
            <a:r>
              <a:rPr lang="zh-CN" altLang="en-US" sz="5400" b="1" spc="300" dirty="0">
                <a:solidFill>
                  <a:srgbClr val="5F504B"/>
                </a:solidFill>
                <a:latin typeface="锐字奥运精神拼搏简 准粗" panose="02010604000000000000" charset="-122"/>
                <a:ea typeface="锐字奥运精神拼搏简 准粗" panose="02010604000000000000" charset="-122"/>
              </a:rPr>
              <a:t>录</a:t>
            </a:r>
            <a:endParaRPr lang="zh-CN" altLang="en-US" sz="5400" b="1" spc="300" dirty="0">
              <a:solidFill>
                <a:srgbClr val="5F504B"/>
              </a:solidFill>
              <a:latin typeface="锐字奥运精神拼搏简 准粗" panose="02010604000000000000" charset="-122"/>
              <a:ea typeface="锐字奥运精神拼搏简 准粗" panose="02010604000000000000" charset="-122"/>
            </a:endParaRPr>
          </a:p>
        </p:txBody>
      </p:sp>
      <p:sp>
        <p:nvSpPr>
          <p:cNvPr id="1048609" name="文本框 1"/>
          <p:cNvSpPr txBox="1"/>
          <p:nvPr>
            <p:custDataLst>
              <p:tags r:id="rId14"/>
            </p:custDataLst>
          </p:nvPr>
        </p:nvSpPr>
        <p:spPr>
          <a:xfrm>
            <a:off x="5240107" y="3426108"/>
            <a:ext cx="4145828" cy="398780"/>
          </a:xfrm>
          <a:prstGeom prst="rect">
            <a:avLst/>
          </a:prstGeom>
          <a:noFill/>
        </p:spPr>
        <p:txBody>
          <a:bodyPr wrap="square" rtlCol="0">
            <a:spAutoFit/>
          </a:bodyPr>
          <a:p>
            <a:r>
              <a:rPr lang="zh-CN" altLang="en-US" sz="20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肥胖症的诊断</a:t>
            </a:r>
            <a:endParaRPr lang="zh-CN" altLang="en-US" sz="20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endParaRPr>
          </a:p>
        </p:txBody>
      </p:sp>
      <p:sp>
        <p:nvSpPr>
          <p:cNvPr id="1048610" name="文本框 3"/>
          <p:cNvSpPr txBox="1"/>
          <p:nvPr>
            <p:custDataLst>
              <p:tags r:id="rId15"/>
            </p:custDataLst>
          </p:nvPr>
        </p:nvSpPr>
        <p:spPr>
          <a:xfrm>
            <a:off x="5236932" y="2764847"/>
            <a:ext cx="2121819" cy="398780"/>
          </a:xfrm>
          <a:prstGeom prst="rect">
            <a:avLst/>
          </a:prstGeom>
          <a:noFill/>
        </p:spPr>
        <p:txBody>
          <a:bodyPr wrap="square" rtlCol="0">
            <a:spAutoFit/>
          </a:bodyPr>
          <a:p>
            <a:r>
              <a:rPr lang="zh-CN" altLang="en-US" sz="2000" b="1" spc="300" dirty="0">
                <a:solidFill>
                  <a:srgbClr val="F99C33"/>
                </a:solidFill>
                <a:latin typeface="微软雅黑" panose="020B0503020204020204" charset="-122"/>
                <a:ea typeface="微软雅黑" panose="020B0503020204020204" charset="-122"/>
                <a:cs typeface="Poppins Light" panose="00000400000000000000" pitchFamily="2" charset="0"/>
              </a:rPr>
              <a:t>第三章</a:t>
            </a:r>
            <a:r>
              <a:rPr lang="en-US" altLang="zh-CN" sz="2000" b="1" spc="300" dirty="0">
                <a:solidFill>
                  <a:srgbClr val="F99C33"/>
                </a:solidFill>
                <a:latin typeface="微软雅黑" panose="020B0503020204020204" charset="-122"/>
                <a:ea typeface="微软雅黑" panose="020B0503020204020204" charset="-122"/>
                <a:cs typeface="Poppins Light" panose="00000400000000000000" pitchFamily="2" charset="0"/>
              </a:rPr>
              <a:t> </a:t>
            </a:r>
            <a:endParaRPr lang="en-US" altLang="zh-CN" sz="2000" b="1" spc="300" dirty="0">
              <a:solidFill>
                <a:srgbClr val="F99C33"/>
              </a:solidFill>
              <a:latin typeface="微软雅黑" panose="020B0503020204020204" charset="-122"/>
              <a:ea typeface="微软雅黑" panose="020B0503020204020204" charset="-122"/>
              <a:cs typeface="Poppins Light" panose="00000400000000000000" pitchFamily="2" charset="0"/>
            </a:endParaRPr>
          </a:p>
        </p:txBody>
      </p:sp>
      <p:sp>
        <p:nvSpPr>
          <p:cNvPr id="1048611" name="文本框 5"/>
          <p:cNvSpPr txBox="1"/>
          <p:nvPr>
            <p:custDataLst>
              <p:tags r:id="rId16"/>
            </p:custDataLst>
          </p:nvPr>
        </p:nvSpPr>
        <p:spPr>
          <a:xfrm>
            <a:off x="5252807" y="4595375"/>
            <a:ext cx="3317705" cy="398780"/>
          </a:xfrm>
          <a:prstGeom prst="rect">
            <a:avLst/>
          </a:prstGeom>
          <a:noFill/>
        </p:spPr>
        <p:txBody>
          <a:bodyPr wrap="square" rtlCol="0">
            <a:spAutoFit/>
          </a:bodyPr>
          <a:p>
            <a:pPr algn="l"/>
            <a:r>
              <a:rPr lang="en-US" altLang="en-US" sz="20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饮食</a:t>
            </a:r>
            <a:r>
              <a:rPr lang="en-US" altLang="en-US" sz="20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及</a:t>
            </a:r>
            <a:r>
              <a:rPr lang="en-US" altLang="en-US" sz="20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运动指导</a:t>
            </a:r>
            <a:endParaRPr lang="zh-CN" altLang="en-US" sz="2000" b="1" spc="6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048612" name="文本框 12"/>
          <p:cNvSpPr txBox="1"/>
          <p:nvPr>
            <p:custDataLst>
              <p:tags r:id="rId17"/>
            </p:custDataLst>
          </p:nvPr>
        </p:nvSpPr>
        <p:spPr>
          <a:xfrm>
            <a:off x="5241290" y="5076825"/>
            <a:ext cx="1256030" cy="461010"/>
          </a:xfrm>
          <a:prstGeom prst="rect">
            <a:avLst/>
          </a:prstGeom>
          <a:noFill/>
        </p:spPr>
        <p:txBody>
          <a:bodyPr wrap="square" rtlCol="0">
            <a:noAutofit/>
          </a:bodyPr>
          <a:p>
            <a:endParaRPr lang="zh-CN" altLang="en-US" sz="2000" b="1" spc="300" dirty="0">
              <a:solidFill>
                <a:srgbClr val="F99C33"/>
              </a:solidFill>
              <a:latin typeface="微软雅黑" panose="020B0503020204020204" charset="-122"/>
              <a:ea typeface="微软雅黑" panose="020B0503020204020204" charset="-122"/>
              <a:cs typeface="Poppins Light" panose="00000400000000000000" pitchFamily="2" charset="0"/>
            </a:endParaRPr>
          </a:p>
        </p:txBody>
      </p:sp>
      <p:cxnSp>
        <p:nvCxnSpPr>
          <p:cNvPr id="3145733" name="直接连接符 12"/>
          <p:cNvCxnSpPr/>
          <p:nvPr>
            <p:custDataLst>
              <p:tags r:id="rId18"/>
            </p:custDataLst>
          </p:nvPr>
        </p:nvCxnSpPr>
        <p:spPr>
          <a:xfrm>
            <a:off x="5313248" y="5555052"/>
            <a:ext cx="2010101" cy="0"/>
          </a:xfrm>
          <a:prstGeom prst="line">
            <a:avLst/>
          </a:prstGeom>
          <a:ln w="15875">
            <a:gradFill flip="none" rotWithShape="1">
              <a:gsLst>
                <a:gs pos="0">
                  <a:schemeClr val="accent1">
                    <a:lumMod val="5000"/>
                    <a:lumOff val="95000"/>
                    <a:alpha val="0"/>
                  </a:schemeClr>
                </a:gs>
                <a:gs pos="50000">
                  <a:srgbClr val="F99C33"/>
                </a:gs>
                <a:gs pos="100000">
                  <a:schemeClr val="accent2"/>
                </a:gs>
              </a:gsLst>
              <a:lin ang="10800000" scaled="1"/>
            </a:gradFill>
          </a:ln>
        </p:spPr>
        <p:style>
          <a:lnRef idx="1">
            <a:schemeClr val="dk1"/>
          </a:lnRef>
          <a:fillRef idx="0">
            <a:schemeClr val="dk1"/>
          </a:fillRef>
          <a:effectRef idx="0">
            <a:schemeClr val="dk1"/>
          </a:effectRef>
          <a:fontRef idx="minor">
            <a:schemeClr val="tx1"/>
          </a:fontRef>
        </p:style>
      </p:cxnSp>
      <p:cxnSp>
        <p:nvCxnSpPr>
          <p:cNvPr id="3145734" name="直接连接符 12"/>
          <p:cNvCxnSpPr/>
          <p:nvPr>
            <p:custDataLst>
              <p:tags r:id="rId19"/>
            </p:custDataLst>
          </p:nvPr>
        </p:nvCxnSpPr>
        <p:spPr>
          <a:xfrm>
            <a:off x="5288033" y="3285434"/>
            <a:ext cx="2010041" cy="0"/>
          </a:xfrm>
          <a:prstGeom prst="line">
            <a:avLst/>
          </a:prstGeom>
          <a:ln w="15875">
            <a:gradFill flip="none" rotWithShape="1">
              <a:gsLst>
                <a:gs pos="0">
                  <a:schemeClr val="accent1">
                    <a:lumMod val="5000"/>
                    <a:lumOff val="95000"/>
                    <a:alpha val="0"/>
                  </a:schemeClr>
                </a:gs>
                <a:gs pos="50000">
                  <a:srgbClr val="F99C33"/>
                </a:gs>
                <a:gs pos="100000">
                  <a:schemeClr val="accent2"/>
                </a:gs>
              </a:gsLst>
              <a:lin ang="10800000" scaled="1"/>
            </a:gra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pic>
        <p:nvPicPr>
          <p:cNvPr id="2097263"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21" name="文本框 36"/>
          <p:cNvSpPr txBox="1"/>
          <p:nvPr/>
        </p:nvSpPr>
        <p:spPr>
          <a:xfrm>
            <a:off x="2095018" y="262912"/>
            <a:ext cx="5910878" cy="802640"/>
          </a:xfrm>
          <a:prstGeom prst="rect">
            <a:avLst/>
          </a:prstGeom>
          <a:noFill/>
        </p:spPr>
        <p:txBody>
          <a:bodyPr wrap="square">
            <a:spAutoFit/>
          </a:bodyPr>
          <a:p>
            <a:b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b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22" name="文本框 1"/>
          <p:cNvSpPr txBox="1"/>
          <p:nvPr userDrawn="1">
            <p:custDataLst>
              <p:tags r:id="rId2"/>
            </p:custDataLst>
          </p:nvPr>
        </p:nvSpPr>
        <p:spPr>
          <a:xfrm>
            <a:off x="1118870" y="247015"/>
            <a:ext cx="564515" cy="462280"/>
          </a:xfrm>
          <a:prstGeom prst="rect">
            <a:avLst/>
          </a:prstGeom>
          <a:noFill/>
        </p:spPr>
        <p:txBody>
          <a:bodyPr wrap="none" rtlCol="0" anchor="t">
            <a:no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23" name="内容占位符 3"/>
          <p:cNvSpPr>
            <a:spLocks noGrp="1"/>
          </p:cNvSpPr>
          <p:nvPr>
            <p:ph idx="1"/>
          </p:nvPr>
        </p:nvSpPr>
        <p:spPr/>
        <p:txBody>
          <a:bodyPr/>
          <a:p>
            <a:endParaRPr lang="zh-CN" altLang="en-US"/>
          </a:p>
          <a:p>
            <a:pPr marL="0" indent="0">
              <a:buNone/>
            </a:pPr>
            <a:endParaRPr lang="zh-CN" altLang="en-US"/>
          </a:p>
        </p:txBody>
      </p:sp>
      <p:pic>
        <p:nvPicPr>
          <p:cNvPr id="2097264" name="Picture 2"/>
          <p:cNvPicPr>
            <a:picLocks noChangeAspect="1"/>
          </p:cNvPicPr>
          <p:nvPr/>
        </p:nvPicPr>
        <p:blipFill>
          <a:blip r:embed="rId3"/>
          <a:srcRect/>
          <a:stretch>
            <a:fillRect/>
          </a:stretch>
        </p:blipFill>
        <p:spPr>
          <a:xfrm>
            <a:off x="12192000" y="0"/>
            <a:ext cx="534035" cy="3101340"/>
          </a:xfrm>
          <a:prstGeom prst="rect">
            <a:avLst/>
          </a:prstGeom>
        </p:spPr>
      </p:pic>
      <p:cxnSp>
        <p:nvCxnSpPr>
          <p:cNvPr id="3145783"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265"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84"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266" name="Picture 6"/>
          <p:cNvPicPr>
            <a:picLocks noChangeAspect="1"/>
          </p:cNvPicPr>
          <p:nvPr/>
        </p:nvPicPr>
        <p:blipFill>
          <a:blip r:embed="rId1"/>
          <a:srcRect/>
          <a:stretch>
            <a:fillRect/>
          </a:stretch>
        </p:blipFill>
        <p:spPr>
          <a:xfrm>
            <a:off x="11511721" y="5652079"/>
            <a:ext cx="678077" cy="1216787"/>
          </a:xfrm>
          <a:prstGeom prst="rect">
            <a:avLst/>
          </a:prstGeom>
        </p:spPr>
      </p:pic>
      <p:sp>
        <p:nvSpPr>
          <p:cNvPr id="1048824" name="AutoShape 8"/>
          <p:cNvSpPr/>
          <p:nvPr/>
        </p:nvSpPr>
        <p:spPr>
          <a:xfrm>
            <a:off x="825413" y="1191047"/>
            <a:ext cx="9962055" cy="2322576"/>
          </a:xfrm>
          <a:prstGeom prst="roundRect">
            <a:avLst/>
          </a:prstGeom>
          <a:solidFill>
            <a:srgbClr val="ED7D31">
              <a:alpha val="100000"/>
            </a:srgbClr>
          </a:solidFill>
        </p:spPr>
      </p:sp>
      <p:sp>
        <p:nvSpPr>
          <p:cNvPr id="1048825" name="TextBox 9"/>
          <p:cNvSpPr txBox="1"/>
          <p:nvPr/>
        </p:nvSpPr>
        <p:spPr>
          <a:xfrm>
            <a:off x="1238320" y="2072436"/>
            <a:ext cx="9127717" cy="1277417"/>
          </a:xfrm>
          <a:prstGeom prst="rect">
            <a:avLst/>
          </a:prstGeom>
        </p:spPr>
        <p:txBody>
          <a:bodyPr vert="horz" wrap="square" lIns="123825" tIns="123825" rIns="57150" bIns="123825" rtlCol="0" anchor="t" anchorCtr="0">
            <a:normAutofit/>
          </a:bodyPr>
          <a:p>
            <a:pPr>
              <a:lnSpc>
                <a:spcPct val="150000"/>
              </a:lnSpc>
            </a:pP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每日蛋白质摄入量超过摄入总能量的</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 20%</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，但不超过</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30%</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，或是蛋白质摄入量超过</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 1.5 g/</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kg·d</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），但不超</a:t>
            </a:r>
            <a:endPar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过</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2.0 g/</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kg·d</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）的膳食模式</a:t>
            </a:r>
            <a:endPar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26" name="TextBox 10"/>
          <p:cNvSpPr txBox="1"/>
          <p:nvPr/>
        </p:nvSpPr>
        <p:spPr>
          <a:xfrm>
            <a:off x="1238320" y="1314990"/>
            <a:ext cx="8969708" cy="812720"/>
          </a:xfrm>
          <a:prstGeom prst="rect">
            <a:avLst/>
          </a:prstGeom>
        </p:spPr>
        <p:txBody>
          <a:bodyPr vert="horz" wrap="square" lIns="123825" tIns="123825" rIns="57150" bIns="123825" rtlCol="0" anchor="t" anchorCtr="0">
            <a:normAutofit/>
          </a:bodyPr>
          <a:p>
            <a:pPr>
              <a:lnSpc>
                <a:spcPct val="150000"/>
              </a:lnSpc>
            </a:pPr>
            <a:r>
              <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rPr>
              <a:t>定义</a:t>
            </a:r>
            <a:endPar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27" name="AutoShape 11"/>
          <p:cNvSpPr/>
          <p:nvPr/>
        </p:nvSpPr>
        <p:spPr>
          <a:xfrm>
            <a:off x="825413" y="3764762"/>
            <a:ext cx="9962055" cy="2322576"/>
          </a:xfrm>
          <a:prstGeom prst="roundRect">
            <a:avLst/>
          </a:prstGeom>
          <a:solidFill>
            <a:srgbClr val="ED7D31">
              <a:alpha val="100000"/>
              <a:lumMod val="20000"/>
              <a:lumOff val="80000"/>
            </a:srgbClr>
          </a:solidFill>
        </p:spPr>
      </p:sp>
      <p:sp>
        <p:nvSpPr>
          <p:cNvPr id="1048828" name="TextBox 12"/>
          <p:cNvSpPr txBox="1"/>
          <p:nvPr/>
        </p:nvSpPr>
        <p:spPr>
          <a:xfrm>
            <a:off x="1226708" y="4638883"/>
            <a:ext cx="9126998" cy="1261086"/>
          </a:xfrm>
          <a:prstGeom prst="rect">
            <a:avLst/>
          </a:prstGeom>
        </p:spPr>
        <p:txBody>
          <a:bodyPr vert="horz" wrap="square" lIns="123825" tIns="123825" rIns="57150" bIns="123825" rtlCol="0" anchor="t" anchorCtr="0">
            <a:normAutofit/>
          </a:bodyPr>
          <a:p>
            <a:pPr marL="285750" indent="-285750">
              <a:lnSpc>
                <a:spcPct val="150000"/>
              </a:lnSpc>
              <a:buFont typeface="Arial" panose="020B0604020202020204" pitchFamily="34" charset="0"/>
              <a:buChar char="•"/>
            </a:pPr>
            <a:r>
              <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适用于肾功能正常且需要短期快速减重的伴有糖脂代谢异常的肥胖症患者，不建议长期</a:t>
            </a:r>
            <a:r>
              <a:rPr lang="en-US" altLang="zh-CN"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HPD</a:t>
            </a:r>
            <a:endParaRPr lang="en-US" altLang="zh-CN"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不适用于伴有痛风、肾脏疾病、肝功能不全和消化系统疾病（胰腺炎、慢性肠胃炎、消化道溃疡等）的肥胖症患者</a:t>
            </a:r>
            <a:endPar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l"/>
            </a:pPr>
            <a:endPar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29" name="TextBox 13"/>
          <p:cNvSpPr txBox="1"/>
          <p:nvPr/>
        </p:nvSpPr>
        <p:spPr>
          <a:xfrm>
            <a:off x="1226708" y="3904662"/>
            <a:ext cx="9217723" cy="689515"/>
          </a:xfrm>
          <a:prstGeom prst="rect">
            <a:avLst/>
          </a:prstGeom>
        </p:spPr>
        <p:txBody>
          <a:bodyPr vert="horz" wrap="square" lIns="123825" tIns="123825" rIns="57150" bIns="123825" rtlCol="0" anchor="t" anchorCtr="0">
            <a:normAutofit lnSpcReduction="10000"/>
          </a:bodyPr>
          <a:p>
            <a:pPr>
              <a:lnSpc>
                <a:spcPct val="150000"/>
              </a:lnSpc>
            </a:pPr>
            <a:r>
              <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rPr>
              <a:t>适用情况</a:t>
            </a:r>
            <a:endPar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cxnSp>
        <p:nvCxnSpPr>
          <p:cNvPr id="3145785" name="Connector 14"/>
          <p:cNvCxnSpPr/>
          <p:nvPr/>
        </p:nvCxnSpPr>
        <p:spPr>
          <a:xfrm>
            <a:off x="1403660" y="4600054"/>
            <a:ext cx="8782334" cy="0"/>
          </a:xfrm>
          <a:prstGeom prst="line">
            <a:avLst/>
          </a:prstGeom>
          <a:solidFill>
            <a:srgbClr val="ED7D31"/>
          </a:solidFill>
          <a:ln w="9525">
            <a:solidFill>
              <a:srgbClr val="ED7D31"/>
            </a:solidFill>
            <a:prstDash val="solid"/>
            <a:headEnd type="oval"/>
            <a:tailEnd type="none"/>
          </a:ln>
          <a:effectLst/>
        </p:spPr>
      </p:cxnSp>
      <p:cxnSp>
        <p:nvCxnSpPr>
          <p:cNvPr id="3145786" name="Connector 15"/>
          <p:cNvCxnSpPr/>
          <p:nvPr/>
        </p:nvCxnSpPr>
        <p:spPr>
          <a:xfrm>
            <a:off x="1411012" y="2072436"/>
            <a:ext cx="8782334" cy="0"/>
          </a:xfrm>
          <a:prstGeom prst="line">
            <a:avLst/>
          </a:prstGeom>
          <a:solidFill>
            <a:srgbClr val="ED7D31"/>
          </a:solidFill>
          <a:ln w="9525">
            <a:solidFill>
              <a:srgbClr val="ED7D31">
                <a:lumMod val="20000"/>
                <a:lumOff val="80000"/>
              </a:srgbClr>
            </a:solidFill>
            <a:prstDash val="solid"/>
            <a:headEnd type="oval"/>
            <a:tailEnd type="none"/>
          </a:ln>
          <a:effectLst/>
        </p:spPr>
      </p:cxnSp>
      <p:sp>
        <p:nvSpPr>
          <p:cNvPr id="1048830" name="TextBox 16"/>
          <p:cNvSpPr txBox="1"/>
          <p:nvPr/>
        </p:nvSpPr>
        <p:spPr>
          <a:xfrm>
            <a:off x="1995958" y="361972"/>
            <a:ext cx="5910878" cy="460375"/>
          </a:xfrm>
          <a:prstGeom prst="rect">
            <a:avLst/>
          </a:prstGeom>
          <a:noFill/>
        </p:spPr>
        <p:txBody>
          <a:bodyPr vert="horz" wrap="square" lIns="91440" tIns="45720" rIns="91440" bIns="45720" rtlCol="0" anchor="t" anchorCtr="0">
            <a:normAutofit lnSpcReduction="20000"/>
          </a:bodyPr>
          <a:p>
            <a:pPr algn="l">
              <a:lnSpc>
                <a:spcPct val="80000"/>
              </a:lnSpc>
            </a:pP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高蛋白膳食（</a:t>
            </a:r>
            <a:r>
              <a:rPr lang="en-US" altLang="zh-CN" sz="2400" b="1">
                <a:solidFill>
                  <a:srgbClr val="3F3F3F">
                    <a:alpha val="100000"/>
                  </a:srgbClr>
                </a:solidFill>
                <a:latin typeface="微软雅黑" panose="020B0503020204020204" charset="-122"/>
                <a:ea typeface="微软雅黑" panose="020B0503020204020204" charset="-122"/>
                <a:cs typeface="微软雅黑" panose="020B0503020204020204" charset="-122"/>
              </a:rPr>
              <a:t>HPD</a:t>
            </a: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pic>
        <p:nvPicPr>
          <p:cNvPr id="2097267"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31" name="文本框 36"/>
          <p:cNvSpPr txBox="1"/>
          <p:nvPr/>
        </p:nvSpPr>
        <p:spPr>
          <a:xfrm>
            <a:off x="2095018" y="262912"/>
            <a:ext cx="5910878" cy="802640"/>
          </a:xfrm>
          <a:prstGeom prst="rect">
            <a:avLst/>
          </a:prstGeom>
          <a:noFill/>
        </p:spPr>
        <p:txBody>
          <a:bodyPr wrap="square">
            <a:spAutoFit/>
          </a:bodyPr>
          <a:p>
            <a:b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b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32" name="文本框 1"/>
          <p:cNvSpPr txBox="1"/>
          <p:nvPr userDrawn="1">
            <p:custDataLst>
              <p:tags r:id="rId2"/>
            </p:custDataLst>
          </p:nvPr>
        </p:nvSpPr>
        <p:spPr>
          <a:xfrm>
            <a:off x="1120238" y="258540"/>
            <a:ext cx="487681" cy="438151"/>
          </a:xfrm>
          <a:prstGeom prst="rect">
            <a:avLst/>
          </a:prstGeom>
          <a:noFill/>
        </p:spPr>
        <p:txBody>
          <a:bodyPr wrap="none" rtlCol="0" anchor="t">
            <a:sp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33" name="内容占位符 3"/>
          <p:cNvSpPr>
            <a:spLocks noGrp="1"/>
          </p:cNvSpPr>
          <p:nvPr>
            <p:ph idx="1"/>
          </p:nvPr>
        </p:nvSpPr>
        <p:spPr/>
        <p:txBody>
          <a:bodyPr/>
          <a:p>
            <a:endParaRPr lang="zh-CN" altLang="en-US"/>
          </a:p>
          <a:p>
            <a:pPr marL="0" indent="0">
              <a:buNone/>
            </a:pPr>
            <a:endParaRPr lang="zh-CN" altLang="en-US"/>
          </a:p>
        </p:txBody>
      </p:sp>
      <p:pic>
        <p:nvPicPr>
          <p:cNvPr id="2097268" name="Picture 2"/>
          <p:cNvPicPr>
            <a:picLocks noChangeAspect="1"/>
          </p:cNvPicPr>
          <p:nvPr/>
        </p:nvPicPr>
        <p:blipFill>
          <a:blip r:embed="rId3"/>
          <a:srcRect/>
          <a:stretch>
            <a:fillRect/>
          </a:stretch>
        </p:blipFill>
        <p:spPr>
          <a:xfrm>
            <a:off x="12192000" y="0"/>
            <a:ext cx="534035" cy="3101340"/>
          </a:xfrm>
          <a:prstGeom prst="rect">
            <a:avLst/>
          </a:prstGeom>
        </p:spPr>
      </p:pic>
      <p:cxnSp>
        <p:nvCxnSpPr>
          <p:cNvPr id="3145787"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269"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88"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270" name="Picture 6"/>
          <p:cNvPicPr>
            <a:picLocks noChangeAspect="1"/>
          </p:cNvPicPr>
          <p:nvPr/>
        </p:nvPicPr>
        <p:blipFill>
          <a:blip r:embed="rId1"/>
          <a:srcRect/>
          <a:stretch>
            <a:fillRect/>
          </a:stretch>
        </p:blipFill>
        <p:spPr>
          <a:xfrm>
            <a:off x="11511721" y="5652079"/>
            <a:ext cx="678077" cy="1216787"/>
          </a:xfrm>
          <a:prstGeom prst="rect">
            <a:avLst/>
          </a:prstGeom>
        </p:spPr>
      </p:pic>
      <p:sp>
        <p:nvSpPr>
          <p:cNvPr id="1048834" name="AutoShape 8"/>
          <p:cNvSpPr/>
          <p:nvPr/>
        </p:nvSpPr>
        <p:spPr>
          <a:xfrm>
            <a:off x="825413" y="1191047"/>
            <a:ext cx="9962055" cy="2322576"/>
          </a:xfrm>
          <a:prstGeom prst="roundRect">
            <a:avLst/>
          </a:prstGeom>
          <a:solidFill>
            <a:srgbClr val="ED7D31">
              <a:alpha val="100000"/>
            </a:srgbClr>
          </a:solidFill>
        </p:spPr>
      </p:sp>
      <p:sp>
        <p:nvSpPr>
          <p:cNvPr id="1048835" name="TextBox 9"/>
          <p:cNvSpPr txBox="1"/>
          <p:nvPr/>
        </p:nvSpPr>
        <p:spPr>
          <a:xfrm>
            <a:off x="1238320" y="2072436"/>
            <a:ext cx="9127717" cy="1277417"/>
          </a:xfrm>
          <a:prstGeom prst="rect">
            <a:avLst/>
          </a:prstGeom>
        </p:spPr>
        <p:txBody>
          <a:bodyPr vert="horz" wrap="square" lIns="123825" tIns="123825" rIns="57150" bIns="123825" rtlCol="0" anchor="t" anchorCtr="0">
            <a:normAutofit/>
          </a:bodyPr>
          <a:p>
            <a:pPr>
              <a:lnSpc>
                <a:spcPct val="150000"/>
              </a:lnSpc>
            </a:pP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膳食中碳水化合物的供能比</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≤40%</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，脂肪的供能比</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≥30%</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，蛋白质的摄入量相对增加，限制或不限制总能量摄入的一类膳食。</a:t>
            </a:r>
            <a:endPar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36" name="TextBox 10"/>
          <p:cNvSpPr txBox="1"/>
          <p:nvPr/>
        </p:nvSpPr>
        <p:spPr>
          <a:xfrm>
            <a:off x="1238320" y="1314990"/>
            <a:ext cx="8969708" cy="812720"/>
          </a:xfrm>
          <a:prstGeom prst="rect">
            <a:avLst/>
          </a:prstGeom>
        </p:spPr>
        <p:txBody>
          <a:bodyPr vert="horz" wrap="square" lIns="123825" tIns="123825" rIns="57150" bIns="123825" rtlCol="0" anchor="t" anchorCtr="0">
            <a:normAutofit/>
          </a:bodyPr>
          <a:p>
            <a:pPr>
              <a:lnSpc>
                <a:spcPct val="150000"/>
              </a:lnSpc>
            </a:pPr>
            <a:r>
              <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rPr>
              <a:t>定义</a:t>
            </a:r>
            <a:endPar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37" name="AutoShape 11"/>
          <p:cNvSpPr/>
          <p:nvPr/>
        </p:nvSpPr>
        <p:spPr>
          <a:xfrm>
            <a:off x="825413" y="3764762"/>
            <a:ext cx="9962055" cy="2322576"/>
          </a:xfrm>
          <a:prstGeom prst="roundRect">
            <a:avLst/>
          </a:prstGeom>
          <a:solidFill>
            <a:srgbClr val="ED7D31">
              <a:alpha val="100000"/>
              <a:lumMod val="20000"/>
              <a:lumOff val="80000"/>
            </a:srgbClr>
          </a:solidFill>
        </p:spPr>
      </p:sp>
      <p:sp>
        <p:nvSpPr>
          <p:cNvPr id="1048838" name="TextBox 12"/>
          <p:cNvSpPr txBox="1"/>
          <p:nvPr/>
        </p:nvSpPr>
        <p:spPr>
          <a:xfrm>
            <a:off x="1226708" y="4638883"/>
            <a:ext cx="9126998" cy="1261086"/>
          </a:xfrm>
          <a:prstGeom prst="rect">
            <a:avLst/>
          </a:prstGeom>
        </p:spPr>
        <p:txBody>
          <a:bodyPr vert="horz" wrap="square" lIns="123825" tIns="123825" rIns="57150" bIns="123825" rtlCol="0" anchor="t" anchorCtr="0">
            <a:normAutofit/>
          </a:bodyPr>
          <a:p>
            <a:pPr indent="0">
              <a:lnSpc>
                <a:spcPct val="150000"/>
              </a:lnSpc>
              <a:buFont typeface="Arial" panose="020B0604020202020204" pitchFamily="34" charset="0"/>
              <a:buNone/>
            </a:pPr>
            <a:r>
              <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肥胖症患者的短期或中期体重控制，在短期、快速降低体重方面优于其他饮食方法</a:t>
            </a:r>
            <a:endPar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39" name="TextBox 13"/>
          <p:cNvSpPr txBox="1"/>
          <p:nvPr/>
        </p:nvSpPr>
        <p:spPr>
          <a:xfrm>
            <a:off x="1226708" y="3904662"/>
            <a:ext cx="9217723" cy="689515"/>
          </a:xfrm>
          <a:prstGeom prst="rect">
            <a:avLst/>
          </a:prstGeom>
        </p:spPr>
        <p:txBody>
          <a:bodyPr vert="horz" wrap="square" lIns="123825" tIns="123825" rIns="57150" bIns="123825" rtlCol="0" anchor="t" anchorCtr="0">
            <a:normAutofit lnSpcReduction="10000"/>
          </a:bodyPr>
          <a:p>
            <a:pPr>
              <a:lnSpc>
                <a:spcPct val="150000"/>
              </a:lnSpc>
            </a:pPr>
            <a:r>
              <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rPr>
              <a:t>适用情况</a:t>
            </a:r>
            <a:endPar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cxnSp>
        <p:nvCxnSpPr>
          <p:cNvPr id="3145789" name="Connector 14"/>
          <p:cNvCxnSpPr/>
          <p:nvPr/>
        </p:nvCxnSpPr>
        <p:spPr>
          <a:xfrm>
            <a:off x="1403660" y="4600054"/>
            <a:ext cx="8782334" cy="0"/>
          </a:xfrm>
          <a:prstGeom prst="line">
            <a:avLst/>
          </a:prstGeom>
          <a:solidFill>
            <a:srgbClr val="ED7D31"/>
          </a:solidFill>
          <a:ln w="9525">
            <a:solidFill>
              <a:srgbClr val="ED7D31"/>
            </a:solidFill>
            <a:prstDash val="solid"/>
            <a:headEnd type="oval"/>
            <a:tailEnd type="none"/>
          </a:ln>
          <a:effectLst/>
        </p:spPr>
      </p:cxnSp>
      <p:cxnSp>
        <p:nvCxnSpPr>
          <p:cNvPr id="3145790" name="Connector 15"/>
          <p:cNvCxnSpPr/>
          <p:nvPr/>
        </p:nvCxnSpPr>
        <p:spPr>
          <a:xfrm>
            <a:off x="1411012" y="2072436"/>
            <a:ext cx="8782334" cy="0"/>
          </a:xfrm>
          <a:prstGeom prst="line">
            <a:avLst/>
          </a:prstGeom>
          <a:solidFill>
            <a:srgbClr val="ED7D31"/>
          </a:solidFill>
          <a:ln w="9525">
            <a:solidFill>
              <a:srgbClr val="ED7D31">
                <a:lumMod val="20000"/>
                <a:lumOff val="80000"/>
              </a:srgbClr>
            </a:solidFill>
            <a:prstDash val="solid"/>
            <a:headEnd type="oval"/>
            <a:tailEnd type="none"/>
          </a:ln>
          <a:effectLst/>
        </p:spPr>
      </p:cxnSp>
      <p:sp>
        <p:nvSpPr>
          <p:cNvPr id="1048840" name="TextBox 16"/>
          <p:cNvSpPr txBox="1"/>
          <p:nvPr/>
        </p:nvSpPr>
        <p:spPr>
          <a:xfrm>
            <a:off x="1995958" y="361972"/>
            <a:ext cx="5910878" cy="460375"/>
          </a:xfrm>
          <a:prstGeom prst="rect">
            <a:avLst/>
          </a:prstGeom>
          <a:noFill/>
        </p:spPr>
        <p:txBody>
          <a:bodyPr vert="horz" wrap="square" lIns="91440" tIns="45720" rIns="91440" bIns="45720" rtlCol="0" anchor="t" anchorCtr="0">
            <a:normAutofit lnSpcReduction="20000"/>
          </a:bodyPr>
          <a:p>
            <a:pPr algn="l">
              <a:lnSpc>
                <a:spcPct val="80000"/>
              </a:lnSpc>
            </a:pP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低碳水化合物膳食（</a:t>
            </a:r>
            <a:r>
              <a:rPr lang="en-US" altLang="zh-CN" sz="2400" b="1">
                <a:solidFill>
                  <a:srgbClr val="3F3F3F">
                    <a:alpha val="100000"/>
                  </a:srgbClr>
                </a:solidFill>
                <a:latin typeface="微软雅黑" panose="020B0503020204020204" charset="-122"/>
                <a:ea typeface="微软雅黑" panose="020B0503020204020204" charset="-122"/>
                <a:cs typeface="微软雅黑" panose="020B0503020204020204" charset="-122"/>
              </a:rPr>
              <a:t>LCDs</a:t>
            </a: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pic>
        <p:nvPicPr>
          <p:cNvPr id="2097271"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41" name="文本框 36"/>
          <p:cNvSpPr txBox="1"/>
          <p:nvPr/>
        </p:nvSpPr>
        <p:spPr>
          <a:xfrm>
            <a:off x="2095018" y="262912"/>
            <a:ext cx="5910878" cy="802640"/>
          </a:xfrm>
          <a:prstGeom prst="rect">
            <a:avLst/>
          </a:prstGeom>
          <a:noFill/>
        </p:spPr>
        <p:txBody>
          <a:bodyPr wrap="square">
            <a:spAutoFit/>
          </a:bodyPr>
          <a:p>
            <a:b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b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42" name="文本框 1"/>
          <p:cNvSpPr txBox="1"/>
          <p:nvPr userDrawn="1">
            <p:custDataLst>
              <p:tags r:id="rId2"/>
            </p:custDataLst>
          </p:nvPr>
        </p:nvSpPr>
        <p:spPr>
          <a:xfrm>
            <a:off x="1109345" y="242570"/>
            <a:ext cx="600710" cy="510540"/>
          </a:xfrm>
          <a:prstGeom prst="rect">
            <a:avLst/>
          </a:prstGeom>
          <a:noFill/>
        </p:spPr>
        <p:txBody>
          <a:bodyPr wrap="none" rtlCol="0" anchor="t">
            <a:no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43" name="内容占位符 3"/>
          <p:cNvSpPr>
            <a:spLocks noGrp="1"/>
          </p:cNvSpPr>
          <p:nvPr>
            <p:ph idx="1"/>
          </p:nvPr>
        </p:nvSpPr>
        <p:spPr/>
        <p:txBody>
          <a:bodyPr/>
          <a:p>
            <a:endParaRPr lang="zh-CN" altLang="en-US"/>
          </a:p>
          <a:p>
            <a:pPr marL="0" indent="0">
              <a:buNone/>
            </a:pPr>
            <a:endParaRPr lang="zh-CN" altLang="en-US"/>
          </a:p>
        </p:txBody>
      </p:sp>
      <p:pic>
        <p:nvPicPr>
          <p:cNvPr id="2097272" name="Picture 2"/>
          <p:cNvPicPr>
            <a:picLocks noChangeAspect="1"/>
          </p:cNvPicPr>
          <p:nvPr/>
        </p:nvPicPr>
        <p:blipFill>
          <a:blip r:embed="rId3"/>
          <a:srcRect/>
          <a:stretch>
            <a:fillRect/>
          </a:stretch>
        </p:blipFill>
        <p:spPr>
          <a:xfrm>
            <a:off x="12192000" y="0"/>
            <a:ext cx="534035" cy="3101340"/>
          </a:xfrm>
          <a:prstGeom prst="rect">
            <a:avLst/>
          </a:prstGeom>
        </p:spPr>
      </p:pic>
      <p:cxnSp>
        <p:nvCxnSpPr>
          <p:cNvPr id="3145791"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273"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92"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274" name="Picture 6"/>
          <p:cNvPicPr>
            <a:picLocks noChangeAspect="1"/>
          </p:cNvPicPr>
          <p:nvPr/>
        </p:nvPicPr>
        <p:blipFill>
          <a:blip r:embed="rId1"/>
          <a:srcRect/>
          <a:stretch>
            <a:fillRect/>
          </a:stretch>
        </p:blipFill>
        <p:spPr>
          <a:xfrm>
            <a:off x="11511721" y="5652079"/>
            <a:ext cx="678077" cy="1216787"/>
          </a:xfrm>
          <a:prstGeom prst="rect">
            <a:avLst/>
          </a:prstGeom>
        </p:spPr>
      </p:pic>
      <p:sp>
        <p:nvSpPr>
          <p:cNvPr id="1048844" name="AutoShape 8"/>
          <p:cNvSpPr/>
          <p:nvPr/>
        </p:nvSpPr>
        <p:spPr>
          <a:xfrm>
            <a:off x="825413" y="1191047"/>
            <a:ext cx="9962055" cy="2322576"/>
          </a:xfrm>
          <a:prstGeom prst="roundRect">
            <a:avLst/>
          </a:prstGeom>
          <a:solidFill>
            <a:srgbClr val="ED7D31">
              <a:alpha val="100000"/>
            </a:srgbClr>
          </a:solidFill>
        </p:spPr>
      </p:sp>
      <p:sp>
        <p:nvSpPr>
          <p:cNvPr id="1048845" name="TextBox 9"/>
          <p:cNvSpPr txBox="1"/>
          <p:nvPr/>
        </p:nvSpPr>
        <p:spPr>
          <a:xfrm>
            <a:off x="1238320" y="2072436"/>
            <a:ext cx="9127717" cy="1277417"/>
          </a:xfrm>
          <a:prstGeom prst="rect">
            <a:avLst/>
          </a:prstGeom>
        </p:spPr>
        <p:txBody>
          <a:bodyPr vert="horz" wrap="square" lIns="123825" tIns="123825" rIns="57150" bIns="123825" rtlCol="0" anchor="t" anchorCtr="0">
            <a:normAutofit/>
          </a:bodyPr>
          <a:p>
            <a:pPr>
              <a:lnSpc>
                <a:spcPct val="150000"/>
              </a:lnSpc>
            </a:pP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以膳食中碳水化合物的供能比</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≤20% </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为目标（生酮膳食是</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 VLCDs </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极特殊类型）</a:t>
            </a:r>
            <a:endPar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46" name="TextBox 10"/>
          <p:cNvSpPr txBox="1"/>
          <p:nvPr/>
        </p:nvSpPr>
        <p:spPr>
          <a:xfrm>
            <a:off x="1238320" y="1314990"/>
            <a:ext cx="8969708" cy="812720"/>
          </a:xfrm>
          <a:prstGeom prst="rect">
            <a:avLst/>
          </a:prstGeom>
        </p:spPr>
        <p:txBody>
          <a:bodyPr vert="horz" wrap="square" lIns="123825" tIns="123825" rIns="57150" bIns="123825" rtlCol="0" anchor="t" anchorCtr="0">
            <a:normAutofit/>
          </a:bodyPr>
          <a:p>
            <a:pPr>
              <a:lnSpc>
                <a:spcPct val="150000"/>
              </a:lnSpc>
            </a:pPr>
            <a:r>
              <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rPr>
              <a:t>定义</a:t>
            </a:r>
            <a:endPar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47" name="AutoShape 11"/>
          <p:cNvSpPr/>
          <p:nvPr/>
        </p:nvSpPr>
        <p:spPr>
          <a:xfrm>
            <a:off x="825413" y="3764762"/>
            <a:ext cx="9962055" cy="2322576"/>
          </a:xfrm>
          <a:prstGeom prst="roundRect">
            <a:avLst/>
          </a:prstGeom>
          <a:solidFill>
            <a:srgbClr val="ED7D31">
              <a:alpha val="100000"/>
              <a:lumMod val="20000"/>
              <a:lumOff val="80000"/>
            </a:srgbClr>
          </a:solidFill>
        </p:spPr>
      </p:sp>
      <p:sp>
        <p:nvSpPr>
          <p:cNvPr id="1048848" name="TextBox 12"/>
          <p:cNvSpPr txBox="1"/>
          <p:nvPr/>
        </p:nvSpPr>
        <p:spPr>
          <a:xfrm>
            <a:off x="1226708" y="4638883"/>
            <a:ext cx="9126998" cy="1261086"/>
          </a:xfrm>
          <a:prstGeom prst="rect">
            <a:avLst/>
          </a:prstGeom>
        </p:spPr>
        <p:txBody>
          <a:bodyPr vert="horz" wrap="square" lIns="123825" tIns="123825" rIns="57150" bIns="123825" rtlCol="0" anchor="t" anchorCtr="0">
            <a:normAutofit/>
          </a:bodyPr>
          <a:p>
            <a:pPr marL="285750" indent="-285750">
              <a:lnSpc>
                <a:spcPct val="150000"/>
              </a:lnSpc>
              <a:buFont typeface="Arial" panose="020B0604020202020204" pitchFamily="34" charset="0"/>
              <a:buChar char="•"/>
            </a:pPr>
            <a:r>
              <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肝功能损伤、胰腺炎、胃肠动力下降、怀孕和哺乳等的肥胖症患者</a:t>
            </a:r>
            <a:endPar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49" name="TextBox 13"/>
          <p:cNvSpPr txBox="1"/>
          <p:nvPr/>
        </p:nvSpPr>
        <p:spPr>
          <a:xfrm>
            <a:off x="1226708" y="3904662"/>
            <a:ext cx="9217723" cy="689515"/>
          </a:xfrm>
          <a:prstGeom prst="rect">
            <a:avLst/>
          </a:prstGeom>
        </p:spPr>
        <p:txBody>
          <a:bodyPr vert="horz" wrap="square" lIns="123825" tIns="123825" rIns="57150" bIns="123825" rtlCol="0" anchor="t" anchorCtr="0">
            <a:normAutofit lnSpcReduction="10000"/>
          </a:bodyPr>
          <a:p>
            <a:pPr>
              <a:lnSpc>
                <a:spcPct val="150000"/>
              </a:lnSpc>
            </a:pPr>
            <a:r>
              <a:rPr lang="zh-CN" altLang="en-US" sz="1950" b="1">
                <a:solidFill>
                  <a:srgbClr val="ED7D31">
                    <a:alpha val="100000"/>
                  </a:srgbClr>
                </a:solidFill>
                <a:latin typeface="微软雅黑" panose="020B0503020204020204" charset="-122"/>
                <a:ea typeface="微软雅黑" panose="020B0503020204020204" charset="-122"/>
                <a:cs typeface="微软雅黑" panose="020B0503020204020204" charset="-122"/>
              </a:rPr>
              <a:t>不</a:t>
            </a:r>
            <a:r>
              <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rPr>
              <a:t>适用情况</a:t>
            </a:r>
            <a:endParaRPr lang="en-US" sz="19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cxnSp>
        <p:nvCxnSpPr>
          <p:cNvPr id="3145793" name="Connector 14"/>
          <p:cNvCxnSpPr/>
          <p:nvPr/>
        </p:nvCxnSpPr>
        <p:spPr>
          <a:xfrm>
            <a:off x="1403660" y="4600054"/>
            <a:ext cx="8782334" cy="0"/>
          </a:xfrm>
          <a:prstGeom prst="line">
            <a:avLst/>
          </a:prstGeom>
          <a:solidFill>
            <a:srgbClr val="ED7D31"/>
          </a:solidFill>
          <a:ln w="9525">
            <a:solidFill>
              <a:srgbClr val="ED7D31"/>
            </a:solidFill>
            <a:prstDash val="solid"/>
            <a:headEnd type="oval"/>
            <a:tailEnd type="none"/>
          </a:ln>
          <a:effectLst/>
        </p:spPr>
      </p:cxnSp>
      <p:cxnSp>
        <p:nvCxnSpPr>
          <p:cNvPr id="3145794" name="Connector 15"/>
          <p:cNvCxnSpPr/>
          <p:nvPr/>
        </p:nvCxnSpPr>
        <p:spPr>
          <a:xfrm>
            <a:off x="1411012" y="2072436"/>
            <a:ext cx="8782334" cy="0"/>
          </a:xfrm>
          <a:prstGeom prst="line">
            <a:avLst/>
          </a:prstGeom>
          <a:solidFill>
            <a:srgbClr val="ED7D31"/>
          </a:solidFill>
          <a:ln w="9525">
            <a:solidFill>
              <a:srgbClr val="ED7D31">
                <a:lumMod val="20000"/>
                <a:lumOff val="80000"/>
              </a:srgbClr>
            </a:solidFill>
            <a:prstDash val="solid"/>
            <a:headEnd type="oval"/>
            <a:tailEnd type="none"/>
          </a:ln>
          <a:effectLst/>
        </p:spPr>
      </p:cxnSp>
      <p:sp>
        <p:nvSpPr>
          <p:cNvPr id="1048850" name="TextBox 16"/>
          <p:cNvSpPr txBox="1"/>
          <p:nvPr/>
        </p:nvSpPr>
        <p:spPr>
          <a:xfrm>
            <a:off x="1995958" y="361972"/>
            <a:ext cx="5910878" cy="460375"/>
          </a:xfrm>
          <a:prstGeom prst="rect">
            <a:avLst/>
          </a:prstGeom>
          <a:noFill/>
        </p:spPr>
        <p:txBody>
          <a:bodyPr vert="horz" wrap="square" lIns="91440" tIns="45720" rIns="91440" bIns="45720" rtlCol="0" anchor="t" anchorCtr="0">
            <a:normAutofit fontScale="98333"/>
          </a:bodyPr>
          <a:p>
            <a:pPr algn="l">
              <a:lnSpc>
                <a:spcPct val="80000"/>
              </a:lnSpc>
            </a:pP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极低碳水化合物膳食（</a:t>
            </a:r>
            <a:r>
              <a:rPr lang="en-US" altLang="zh-CN" sz="2400" b="1">
                <a:solidFill>
                  <a:srgbClr val="3F3F3F">
                    <a:alpha val="100000"/>
                  </a:srgbClr>
                </a:solidFill>
                <a:latin typeface="微软雅黑" panose="020B0503020204020204" charset="-122"/>
                <a:ea typeface="微软雅黑" panose="020B0503020204020204" charset="-122"/>
                <a:cs typeface="微软雅黑" panose="020B0503020204020204" charset="-122"/>
              </a:rPr>
              <a:t>VLCDs</a:t>
            </a: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pic>
        <p:nvPicPr>
          <p:cNvPr id="2097275"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51" name="文本框 36"/>
          <p:cNvSpPr txBox="1"/>
          <p:nvPr/>
        </p:nvSpPr>
        <p:spPr>
          <a:xfrm>
            <a:off x="2095018" y="262912"/>
            <a:ext cx="5910878" cy="802640"/>
          </a:xfrm>
          <a:prstGeom prst="rect">
            <a:avLst/>
          </a:prstGeom>
          <a:noFill/>
        </p:spPr>
        <p:txBody>
          <a:bodyPr wrap="square">
            <a:spAutoFit/>
          </a:bodyPr>
          <a:p>
            <a:b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b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52" name="文本框 1"/>
          <p:cNvSpPr txBox="1"/>
          <p:nvPr userDrawn="1">
            <p:custDataLst>
              <p:tags r:id="rId2"/>
            </p:custDataLst>
          </p:nvPr>
        </p:nvSpPr>
        <p:spPr>
          <a:xfrm>
            <a:off x="1123950" y="258445"/>
            <a:ext cx="584835" cy="450850"/>
          </a:xfrm>
          <a:prstGeom prst="rect">
            <a:avLst/>
          </a:prstGeom>
          <a:noFill/>
        </p:spPr>
        <p:txBody>
          <a:bodyPr wrap="square" rtlCol="0" anchor="t">
            <a:sp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53" name="内容占位符 3"/>
          <p:cNvSpPr>
            <a:spLocks noGrp="1"/>
          </p:cNvSpPr>
          <p:nvPr>
            <p:ph idx="1"/>
          </p:nvPr>
        </p:nvSpPr>
        <p:spPr/>
        <p:txBody>
          <a:bodyPr/>
          <a:p>
            <a:endParaRPr lang="zh-CN" altLang="en-US"/>
          </a:p>
          <a:p>
            <a:pPr marL="0" indent="0">
              <a:buNone/>
            </a:pPr>
            <a:endParaRPr lang="zh-CN" altLang="en-US"/>
          </a:p>
        </p:txBody>
      </p:sp>
      <p:pic>
        <p:nvPicPr>
          <p:cNvPr id="2097276" name="Picture 2"/>
          <p:cNvPicPr>
            <a:picLocks noChangeAspect="1"/>
          </p:cNvPicPr>
          <p:nvPr/>
        </p:nvPicPr>
        <p:blipFill>
          <a:blip r:embed="rId3"/>
          <a:srcRect/>
          <a:stretch>
            <a:fillRect/>
          </a:stretch>
        </p:blipFill>
        <p:spPr>
          <a:xfrm>
            <a:off x="12192000" y="0"/>
            <a:ext cx="534035" cy="3101340"/>
          </a:xfrm>
          <a:prstGeom prst="rect">
            <a:avLst/>
          </a:prstGeom>
        </p:spPr>
      </p:pic>
      <p:cxnSp>
        <p:nvCxnSpPr>
          <p:cNvPr id="3145795"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277"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96"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278" name="Picture 6"/>
          <p:cNvPicPr>
            <a:picLocks noChangeAspect="1"/>
          </p:cNvPicPr>
          <p:nvPr/>
        </p:nvPicPr>
        <p:blipFill>
          <a:blip r:embed="rId1"/>
          <a:srcRect/>
          <a:stretch>
            <a:fillRect/>
          </a:stretch>
        </p:blipFill>
        <p:spPr>
          <a:xfrm>
            <a:off x="11511721" y="5652079"/>
            <a:ext cx="678077" cy="1216787"/>
          </a:xfrm>
          <a:prstGeom prst="rect">
            <a:avLst/>
          </a:prstGeom>
        </p:spPr>
      </p:pic>
      <p:sp>
        <p:nvSpPr>
          <p:cNvPr id="1048854" name="AutoShape 8"/>
          <p:cNvSpPr/>
          <p:nvPr/>
        </p:nvSpPr>
        <p:spPr>
          <a:xfrm>
            <a:off x="825413" y="1191047"/>
            <a:ext cx="9962055" cy="2322576"/>
          </a:xfrm>
          <a:prstGeom prst="roundRect">
            <a:avLst/>
          </a:prstGeom>
          <a:solidFill>
            <a:srgbClr val="ED7D31">
              <a:alpha val="100000"/>
            </a:srgbClr>
          </a:solidFill>
        </p:spPr>
      </p:sp>
      <p:sp>
        <p:nvSpPr>
          <p:cNvPr id="1048855" name="TextBox 9"/>
          <p:cNvSpPr txBox="1"/>
          <p:nvPr/>
        </p:nvSpPr>
        <p:spPr>
          <a:xfrm>
            <a:off x="1238320" y="2072436"/>
            <a:ext cx="9127717" cy="1277417"/>
          </a:xfrm>
          <a:prstGeom prst="rect">
            <a:avLst/>
          </a:prstGeom>
        </p:spPr>
        <p:txBody>
          <a:bodyPr vert="horz" wrap="square" lIns="123825" tIns="123825" rIns="57150" bIns="123825" rtlCol="0" anchor="t" anchorCtr="0">
            <a:normAutofit/>
          </a:bodyPr>
          <a:p>
            <a:pPr>
              <a:lnSpc>
                <a:spcPct val="150000"/>
              </a:lnSpc>
            </a:pP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指按照一定规律，在规定时间内禁食或给予有限能量摄入的饮食模式。目前常使用的</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 IER</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方式有：隔日禁食法（每</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 24 </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小时轮流禁食）、</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4∶3 </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或</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5∶2 </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的</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 IER</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（在连续</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非连续日每周禁食</a:t>
            </a:r>
            <a:r>
              <a:rPr lang="en-US" altLang="zh-CN" sz="1425">
                <a:solidFill>
                  <a:srgbClr val="FFFFFF">
                    <a:alpha val="100000"/>
                  </a:srgbClr>
                </a:solidFill>
                <a:latin typeface="微软雅黑" panose="020B0503020204020204" charset="-122"/>
                <a:ea typeface="微软雅黑" panose="020B0503020204020204" charset="-122"/>
                <a:cs typeface="微软雅黑" panose="020B0503020204020204" charset="-122"/>
              </a:rPr>
              <a:t> 2~3 d</a:t>
            </a:r>
            <a:r>
              <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）等。</a:t>
            </a:r>
            <a:endParaRPr lang="zh-CN" altLang="en-US" sz="1425">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56" name="TextBox 10"/>
          <p:cNvSpPr txBox="1"/>
          <p:nvPr/>
        </p:nvSpPr>
        <p:spPr>
          <a:xfrm>
            <a:off x="1238320" y="1314990"/>
            <a:ext cx="8969708" cy="812720"/>
          </a:xfrm>
          <a:prstGeom prst="rect">
            <a:avLst/>
          </a:prstGeom>
        </p:spPr>
        <p:txBody>
          <a:bodyPr vert="horz" wrap="square" lIns="123825" tIns="123825" rIns="57150" bIns="123825" rtlCol="0" anchor="t" anchorCtr="0">
            <a:normAutofit/>
          </a:bodyPr>
          <a:p>
            <a:pPr>
              <a:lnSpc>
                <a:spcPct val="150000"/>
              </a:lnSpc>
            </a:pPr>
            <a:r>
              <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rPr>
              <a:t>定义</a:t>
            </a:r>
            <a:endParaRPr lang="en-US" sz="19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57" name="AutoShape 11"/>
          <p:cNvSpPr/>
          <p:nvPr/>
        </p:nvSpPr>
        <p:spPr>
          <a:xfrm>
            <a:off x="825413" y="3764762"/>
            <a:ext cx="9962055" cy="2322576"/>
          </a:xfrm>
          <a:prstGeom prst="roundRect">
            <a:avLst/>
          </a:prstGeom>
          <a:solidFill>
            <a:srgbClr val="ED7D31">
              <a:alpha val="100000"/>
              <a:lumMod val="20000"/>
              <a:lumOff val="80000"/>
            </a:srgbClr>
          </a:solidFill>
        </p:spPr>
      </p:sp>
      <p:sp>
        <p:nvSpPr>
          <p:cNvPr id="1048858" name="TextBox 12"/>
          <p:cNvSpPr txBox="1"/>
          <p:nvPr/>
        </p:nvSpPr>
        <p:spPr>
          <a:xfrm>
            <a:off x="1226708" y="4638883"/>
            <a:ext cx="9126998" cy="1261086"/>
          </a:xfrm>
          <a:prstGeom prst="rect">
            <a:avLst/>
          </a:prstGeom>
        </p:spPr>
        <p:txBody>
          <a:bodyPr vert="horz" wrap="square" lIns="123825" tIns="123825" rIns="57150" bIns="123825" rtlCol="0" anchor="t" anchorCtr="0">
            <a:normAutofit/>
          </a:bodyPr>
          <a:p>
            <a:pPr>
              <a:lnSpc>
                <a:spcPct val="150000"/>
              </a:lnSpc>
            </a:pPr>
            <a:r>
              <a:rPr lang="en-US" altLang="zh-CN"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IER</a:t>
            </a:r>
            <a:r>
              <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rPr>
              <a:t>干预可降低肥胖症患者的体重，减少体脂含量，同时改善脂代谢及提高胰岛素敏感性。</a:t>
            </a:r>
            <a:endParaRPr lang="zh-CN" altLang="en-US" sz="1425">
              <a:solidFill>
                <a:srgbClr val="ED7D31">
                  <a:lumMod val="5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859" name="TextBox 13"/>
          <p:cNvSpPr txBox="1"/>
          <p:nvPr/>
        </p:nvSpPr>
        <p:spPr>
          <a:xfrm>
            <a:off x="1226708" y="3904662"/>
            <a:ext cx="9217723" cy="689515"/>
          </a:xfrm>
          <a:prstGeom prst="rect">
            <a:avLst/>
          </a:prstGeom>
        </p:spPr>
        <p:txBody>
          <a:bodyPr vert="horz" wrap="square" lIns="123825" tIns="123825" rIns="57150" bIns="123825" rtlCol="0" anchor="t" anchorCtr="0">
            <a:normAutofit lnSpcReduction="10000"/>
          </a:bodyPr>
          <a:p>
            <a:pPr>
              <a:lnSpc>
                <a:spcPct val="150000"/>
              </a:lnSpc>
            </a:pPr>
            <a:r>
              <a:rPr lang="zh-CN" altLang="en-US" sz="1950" b="1">
                <a:solidFill>
                  <a:srgbClr val="ED7D31">
                    <a:alpha val="100000"/>
                  </a:srgbClr>
                </a:solidFill>
                <a:latin typeface="微软雅黑" panose="020B0503020204020204" charset="-122"/>
                <a:ea typeface="微软雅黑" panose="020B0503020204020204" charset="-122"/>
                <a:cs typeface="微软雅黑" panose="020B0503020204020204" charset="-122"/>
              </a:rPr>
              <a:t>作用</a:t>
            </a:r>
            <a:endParaRPr lang="zh-CN" altLang="en-US" sz="195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cxnSp>
        <p:nvCxnSpPr>
          <p:cNvPr id="3145797" name="Connector 14"/>
          <p:cNvCxnSpPr/>
          <p:nvPr/>
        </p:nvCxnSpPr>
        <p:spPr>
          <a:xfrm>
            <a:off x="1403660" y="4600054"/>
            <a:ext cx="8782334" cy="0"/>
          </a:xfrm>
          <a:prstGeom prst="line">
            <a:avLst/>
          </a:prstGeom>
          <a:solidFill>
            <a:srgbClr val="ED7D31"/>
          </a:solidFill>
          <a:ln w="9525">
            <a:solidFill>
              <a:srgbClr val="ED7D31"/>
            </a:solidFill>
            <a:prstDash val="solid"/>
            <a:headEnd type="oval"/>
            <a:tailEnd type="none"/>
          </a:ln>
          <a:effectLst/>
        </p:spPr>
      </p:cxnSp>
      <p:cxnSp>
        <p:nvCxnSpPr>
          <p:cNvPr id="3145798" name="Connector 15"/>
          <p:cNvCxnSpPr/>
          <p:nvPr/>
        </p:nvCxnSpPr>
        <p:spPr>
          <a:xfrm>
            <a:off x="1411012" y="2072436"/>
            <a:ext cx="8782334" cy="0"/>
          </a:xfrm>
          <a:prstGeom prst="line">
            <a:avLst/>
          </a:prstGeom>
          <a:solidFill>
            <a:srgbClr val="ED7D31"/>
          </a:solidFill>
          <a:ln w="9525">
            <a:solidFill>
              <a:srgbClr val="ED7D31">
                <a:lumMod val="20000"/>
                <a:lumOff val="80000"/>
              </a:srgbClr>
            </a:solidFill>
            <a:prstDash val="solid"/>
            <a:headEnd type="oval"/>
            <a:tailEnd type="none"/>
          </a:ln>
          <a:effectLst/>
        </p:spPr>
      </p:cxnSp>
      <p:sp>
        <p:nvSpPr>
          <p:cNvPr id="1048860" name="TextBox 16"/>
          <p:cNvSpPr txBox="1"/>
          <p:nvPr/>
        </p:nvSpPr>
        <p:spPr>
          <a:xfrm>
            <a:off x="2095018" y="356257"/>
            <a:ext cx="5910878" cy="460375"/>
          </a:xfrm>
          <a:prstGeom prst="rect">
            <a:avLst/>
          </a:prstGeom>
          <a:noFill/>
        </p:spPr>
        <p:txBody>
          <a:bodyPr vert="horz" wrap="square" lIns="91440" tIns="45720" rIns="91440" bIns="45720" rtlCol="0" anchor="t" anchorCtr="0">
            <a:normAutofit lnSpcReduction="20000"/>
          </a:bodyPr>
          <a:p>
            <a:pPr algn="l">
              <a:lnSpc>
                <a:spcPct val="80000"/>
              </a:lnSpc>
            </a:pP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间歇性能量限制（轻断食膳食模式，</a:t>
            </a:r>
            <a:r>
              <a:rPr lang="en-US" altLang="zh-CN" sz="2400" b="1">
                <a:solidFill>
                  <a:srgbClr val="3F3F3F">
                    <a:alpha val="100000"/>
                  </a:srgbClr>
                </a:solidFill>
                <a:latin typeface="微软雅黑" panose="020B0503020204020204" charset="-122"/>
                <a:ea typeface="微软雅黑" panose="020B0503020204020204" charset="-122"/>
                <a:cs typeface="微软雅黑" panose="020B0503020204020204" charset="-122"/>
              </a:rPr>
              <a:t>IER</a:t>
            </a:r>
            <a:r>
              <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3F3F3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pic>
        <p:nvPicPr>
          <p:cNvPr id="2097279"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61" name="文本框 36"/>
          <p:cNvSpPr txBox="1"/>
          <p:nvPr/>
        </p:nvSpPr>
        <p:spPr>
          <a:xfrm>
            <a:off x="1929130" y="262890"/>
            <a:ext cx="6532245"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肥胖症或合并糖尿病</a:t>
            </a:r>
            <a:r>
              <a:rPr lang="en-US" altLang="zh-CN" sz="24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痛风食谱</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62" name="文本框 1"/>
          <p:cNvSpPr txBox="1"/>
          <p:nvPr userDrawn="1">
            <p:custDataLst>
              <p:tags r:id="rId2"/>
            </p:custDataLst>
          </p:nvPr>
        </p:nvSpPr>
        <p:spPr>
          <a:xfrm>
            <a:off x="1105535" y="258445"/>
            <a:ext cx="605155" cy="450850"/>
          </a:xfrm>
          <a:prstGeom prst="rect">
            <a:avLst/>
          </a:prstGeom>
          <a:noFill/>
        </p:spPr>
        <p:txBody>
          <a:bodyPr wrap="square" rtlCol="0" anchor="t">
            <a:sp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63" name="内容占位符 3"/>
          <p:cNvSpPr>
            <a:spLocks noGrp="1"/>
          </p:cNvSpPr>
          <p:nvPr>
            <p:ph idx="1"/>
          </p:nvPr>
        </p:nvSpPr>
        <p:spPr/>
        <p:txBody>
          <a:bodyPr/>
          <a:p>
            <a:endParaRPr lang="zh-CN" altLang="en-US"/>
          </a:p>
          <a:p>
            <a:pPr marL="0" indent="0">
              <a:buNone/>
            </a:pPr>
            <a:endParaRPr lang="zh-CN" altLang="en-US"/>
          </a:p>
        </p:txBody>
      </p:sp>
      <p:pic>
        <p:nvPicPr>
          <p:cNvPr id="2097280" name="图片 2"/>
          <p:cNvPicPr>
            <a:picLocks noChangeAspect="1"/>
          </p:cNvPicPr>
          <p:nvPr/>
        </p:nvPicPr>
        <p:blipFill>
          <a:blip r:embed="rId3"/>
          <a:stretch>
            <a:fillRect/>
          </a:stretch>
        </p:blipFill>
        <p:spPr>
          <a:xfrm>
            <a:off x="2637790" y="723900"/>
            <a:ext cx="5249545" cy="61347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13" name=""/>
        <p:cNvGrpSpPr/>
        <p:nvPr/>
      </p:nvGrpSpPr>
      <p:grpSpPr>
        <a:xfrm>
          <a:off x="0" y="0"/>
          <a:ext cx="0" cy="0"/>
          <a:chOff x="0" y="0"/>
          <a:chExt cx="0" cy="0"/>
        </a:xfrm>
      </p:grpSpPr>
      <p:pic>
        <p:nvPicPr>
          <p:cNvPr id="2097281"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864" name="文本框 36"/>
          <p:cNvSpPr txBox="1"/>
          <p:nvPr/>
        </p:nvSpPr>
        <p:spPr>
          <a:xfrm>
            <a:off x="2095018" y="262912"/>
            <a:ext cx="5910878" cy="460375"/>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运动锻炼</a:t>
            </a:r>
            <a:endParaRPr lang="en-US" altLang="zh-CN"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865" name="文本框 1"/>
          <p:cNvSpPr txBox="1"/>
          <p:nvPr userDrawn="1">
            <p:custDataLst>
              <p:tags r:id="rId2"/>
            </p:custDataLst>
          </p:nvPr>
        </p:nvSpPr>
        <p:spPr>
          <a:xfrm>
            <a:off x="1207868" y="273145"/>
            <a:ext cx="323850" cy="450850"/>
          </a:xfrm>
          <a:prstGeom prst="rect">
            <a:avLst/>
          </a:prstGeom>
          <a:noFill/>
        </p:spPr>
        <p:txBody>
          <a:bodyPr wrap="none" rtlCol="0" anchor="t">
            <a:sp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48866" name="内容占位符 3"/>
          <p:cNvSpPr>
            <a:spLocks noGrp="1"/>
          </p:cNvSpPr>
          <p:nvPr>
            <p:ph idx="1"/>
          </p:nvPr>
        </p:nvSpPr>
        <p:spPr/>
        <p:txBody>
          <a:bodyPr/>
          <a:p>
            <a:endParaRPr lang="zh-CN" altLang="en-US"/>
          </a:p>
          <a:p>
            <a:pPr marL="0" indent="0">
              <a:buNone/>
            </a:pPr>
            <a:endParaRPr lang="zh-CN" altLang="en-US"/>
          </a:p>
        </p:txBody>
      </p:sp>
      <p:pic>
        <p:nvPicPr>
          <p:cNvPr id="2097282" name="图片 5"/>
          <p:cNvPicPr>
            <a:picLocks noChangeAspect="1"/>
          </p:cNvPicPr>
          <p:nvPr/>
        </p:nvPicPr>
        <p:blipFill>
          <a:blip r:embed="rId3"/>
          <a:srcRect l="1344" r="2719"/>
          <a:stretch>
            <a:fillRect/>
          </a:stretch>
        </p:blipFill>
        <p:spPr>
          <a:xfrm>
            <a:off x="1149350" y="1412240"/>
            <a:ext cx="9716135" cy="28733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pic>
        <p:nvPicPr>
          <p:cNvPr id="2097159" name="图片 3" descr="图片包含 小, 游戏机&#10;&#10;描述已自动生成"/>
          <p:cNvPicPr>
            <a:picLocks noChangeAspect="1"/>
          </p:cNvPicPr>
          <p:nvPr/>
        </p:nvPicPr>
        <p:blipFill>
          <a:blip r:embed="rId1"/>
          <a:stretch>
            <a:fillRect/>
          </a:stretch>
        </p:blipFill>
        <p:spPr>
          <a:xfrm>
            <a:off x="0" y="0"/>
            <a:ext cx="12192000" cy="6858000"/>
          </a:xfrm>
          <a:prstGeom prst="rect">
            <a:avLst/>
          </a:prstGeom>
        </p:spPr>
      </p:pic>
      <p:sp>
        <p:nvSpPr>
          <p:cNvPr id="1048613" name="文本框 4"/>
          <p:cNvSpPr txBox="1"/>
          <p:nvPr/>
        </p:nvSpPr>
        <p:spPr>
          <a:xfrm>
            <a:off x="662940" y="2650490"/>
            <a:ext cx="6069965" cy="829945"/>
          </a:xfrm>
          <a:prstGeom prst="rect">
            <a:avLst/>
          </a:prstGeom>
          <a:noFill/>
        </p:spPr>
        <p:txBody>
          <a:bodyPr wrap="square" rtlCol="0">
            <a:spAutoFit/>
          </a:bodyPr>
          <a:p>
            <a:pPr algn="dist"/>
            <a:r>
              <a:rPr lang="en-US" altLang="en-US" sz="48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肥胖</a:t>
            </a:r>
            <a:r>
              <a:rPr lang="en-US" altLang="en-US" sz="48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的</a:t>
            </a:r>
            <a:r>
              <a:rPr lang="en-US" altLang="en-US" sz="48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危害</a:t>
            </a:r>
            <a:endParaRPr lang="zh-CN" altLang="en-US" sz="48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endParaRPr>
          </a:p>
        </p:txBody>
      </p:sp>
      <p:sp>
        <p:nvSpPr>
          <p:cNvPr id="1048614" name="文本框 5"/>
          <p:cNvSpPr txBox="1"/>
          <p:nvPr/>
        </p:nvSpPr>
        <p:spPr>
          <a:xfrm>
            <a:off x="1077373" y="1924639"/>
            <a:ext cx="4721096" cy="1399540"/>
          </a:xfrm>
          <a:prstGeom prst="rect">
            <a:avLst/>
          </a:prstGeom>
          <a:noFill/>
        </p:spPr>
        <p:txBody>
          <a:bodyPr wrap="none" rtlCol="0">
            <a:spAutoFit/>
          </a:bodyPr>
          <a:p>
            <a:r>
              <a:rPr lang="en-US" altLang="zh-CN" sz="8800" b="1" dirty="0">
                <a:gradFill flip="none" rotWithShape="1">
                  <a:gsLst>
                    <a:gs pos="52000">
                      <a:srgbClr val="0070C0">
                        <a:alpha val="0"/>
                      </a:srgbClr>
                    </a:gs>
                    <a:gs pos="100000">
                      <a:srgbClr val="F99C33"/>
                    </a:gs>
                  </a:gsLst>
                  <a:lin ang="16200000" scaled="1"/>
                </a:gradFill>
                <a:latin typeface="微软雅黑" panose="020B0503020204020204" charset="-122"/>
                <a:ea typeface="微软雅黑" panose="020B0503020204020204" charset="-122"/>
                <a:cs typeface="Poppins Light" panose="00000400000000000000" pitchFamily="2" charset="0"/>
              </a:rPr>
              <a:t>PART  01</a:t>
            </a:r>
            <a:endParaRPr lang="en-US" altLang="zh-CN" sz="8800" b="1" dirty="0">
              <a:gradFill flip="none" rotWithShape="1">
                <a:gsLst>
                  <a:gs pos="52000">
                    <a:srgbClr val="0070C0">
                      <a:alpha val="0"/>
                    </a:srgbClr>
                  </a:gs>
                  <a:gs pos="100000">
                    <a:srgbClr val="F99C33"/>
                  </a:gs>
                </a:gsLst>
                <a:lin ang="16200000" scaled="1"/>
              </a:gradFill>
              <a:latin typeface="微软雅黑" panose="020B0503020204020204" charset="-122"/>
              <a:ea typeface="微软雅黑" panose="020B0503020204020204" charset="-122"/>
              <a:cs typeface="Poppins Light" panose="000004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pic>
        <p:nvPicPr>
          <p:cNvPr id="2097162"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629" name="文本框 36"/>
          <p:cNvSpPr txBox="1"/>
          <p:nvPr/>
        </p:nvSpPr>
        <p:spPr>
          <a:xfrm>
            <a:off x="2095018" y="262912"/>
            <a:ext cx="5910878" cy="802640"/>
          </a:xfrm>
          <a:prstGeom prst="rect">
            <a:avLst/>
          </a:prstGeom>
          <a:noFill/>
        </p:spPr>
        <p:txBody>
          <a:bodyPr wrap="square">
            <a:spAutoFit/>
          </a:bodyPr>
          <a:p>
            <a:r>
              <a:rPr lang="en-US" altLang="en-US" sz="2400" b="1" dirty="0">
                <a:solidFill>
                  <a:schemeClr val="tx1">
                    <a:lumMod val="75000"/>
                    <a:lumOff val="25000"/>
                  </a:schemeClr>
                </a:solidFill>
                <a:latin typeface="微软雅黑" panose="020B0503020204020204" charset="-122"/>
                <a:ea typeface="微软雅黑" panose="020B0503020204020204" charset="-122"/>
                <a:sym typeface="+mn-ea"/>
              </a:rPr>
              <a:t>肥胖的</a:t>
            </a:r>
            <a:r>
              <a:rPr lang="en-US" altLang="en-US" sz="2400" b="1" dirty="0">
                <a:solidFill>
                  <a:schemeClr val="tx1">
                    <a:lumMod val="75000"/>
                    <a:lumOff val="25000"/>
                  </a:schemeClr>
                </a:solidFill>
                <a:latin typeface="微软雅黑" panose="020B0503020204020204" charset="-122"/>
                <a:ea typeface="微软雅黑" panose="020B0503020204020204" charset="-122"/>
                <a:sym typeface="+mn-ea"/>
              </a:rPr>
              <a:t>危害</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a:p>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630" name="文本框 1"/>
          <p:cNvSpPr txBox="1"/>
          <p:nvPr userDrawn="1">
            <p:custDataLst>
              <p:tags r:id="rId2"/>
            </p:custDataLst>
          </p:nvPr>
        </p:nvSpPr>
        <p:spPr>
          <a:xfrm>
            <a:off x="1207868" y="273145"/>
            <a:ext cx="323850" cy="450850"/>
          </a:xfrm>
          <a:prstGeom prst="rect">
            <a:avLst/>
          </a:prstGeom>
          <a:noFill/>
        </p:spPr>
        <p:txBody>
          <a:bodyPr wrap="none" rtlCol="0" anchor="t">
            <a:sp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097163" name="Picture 2"/>
          <p:cNvPicPr>
            <a:picLocks noChangeAspect="1"/>
          </p:cNvPicPr>
          <p:nvPr/>
        </p:nvPicPr>
        <p:blipFill>
          <a:blip r:embed="rId3"/>
          <a:srcRect/>
          <a:stretch>
            <a:fillRect/>
          </a:stretch>
        </p:blipFill>
        <p:spPr>
          <a:xfrm>
            <a:off x="12192000" y="0"/>
            <a:ext cx="534035" cy="3101340"/>
          </a:xfrm>
          <a:prstGeom prst="rect">
            <a:avLst/>
          </a:prstGeom>
        </p:spPr>
      </p:pic>
      <p:pic>
        <p:nvPicPr>
          <p:cNvPr id="2097164" name="Picture 4"/>
          <p:cNvPicPr>
            <a:picLocks noChangeAspect="1"/>
          </p:cNvPicPr>
          <p:nvPr/>
        </p:nvPicPr>
        <p:blipFill>
          <a:blip r:embed="rId1"/>
          <a:srcRect/>
          <a:stretch>
            <a:fillRect/>
          </a:stretch>
        </p:blipFill>
        <p:spPr>
          <a:xfrm>
            <a:off x="11511721" y="5652079"/>
            <a:ext cx="678077" cy="1216787"/>
          </a:xfrm>
          <a:prstGeom prst="rect">
            <a:avLst/>
          </a:prstGeom>
        </p:spPr>
      </p:pic>
      <p:pic>
        <p:nvPicPr>
          <p:cNvPr id="2097165" name="Picture 6"/>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38" name="Connector 3"/>
          <p:cNvCxnSpPr/>
          <p:nvPr/>
        </p:nvCxnSpPr>
        <p:spPr>
          <a:xfrm>
            <a:off x="8381648" y="6613119"/>
            <a:ext cx="0" cy="179388"/>
          </a:xfrm>
          <a:prstGeom prst="line">
            <a:avLst/>
          </a:prstGeom>
          <a:ln w="9525">
            <a:solidFill>
              <a:srgbClr val="595959">
                <a:alpha val="100000"/>
              </a:srgbClr>
            </a:solidFill>
            <a:prstDash val="solid"/>
            <a:headEnd type="none"/>
            <a:tailEnd type="none"/>
          </a:ln>
        </p:spPr>
      </p:cxnSp>
      <p:pic>
        <p:nvPicPr>
          <p:cNvPr id="2097166" name="Picture 4"/>
          <p:cNvPicPr>
            <a:picLocks noChangeAspect="1"/>
          </p:cNvPicPr>
          <p:nvPr/>
        </p:nvPicPr>
        <p:blipFill>
          <a:blip r:embed="rId1"/>
          <a:srcRect/>
          <a:stretch>
            <a:fillRect/>
          </a:stretch>
        </p:blipFill>
        <p:spPr>
          <a:xfrm>
            <a:off x="8924096" y="5805114"/>
            <a:ext cx="678077" cy="1216787"/>
          </a:xfrm>
          <a:prstGeom prst="rect">
            <a:avLst/>
          </a:prstGeom>
        </p:spPr>
      </p:pic>
      <p:cxnSp>
        <p:nvCxnSpPr>
          <p:cNvPr id="3145739" name="Connector 5"/>
          <p:cNvCxnSpPr/>
          <p:nvPr/>
        </p:nvCxnSpPr>
        <p:spPr>
          <a:xfrm flipH="1">
            <a:off x="7734568" y="6832868"/>
            <a:ext cx="1062528" cy="0"/>
          </a:xfrm>
          <a:prstGeom prst="line">
            <a:avLst/>
          </a:prstGeom>
          <a:ln w="6350">
            <a:solidFill>
              <a:srgbClr val="999999">
                <a:alpha val="100000"/>
              </a:srgbClr>
            </a:solidFill>
            <a:prstDash val="solid"/>
            <a:headEnd type="none"/>
            <a:tailEnd type="none"/>
          </a:ln>
        </p:spPr>
      </p:cxnSp>
      <p:pic>
        <p:nvPicPr>
          <p:cNvPr id="2097167" name="Picture 6"/>
          <p:cNvPicPr>
            <a:picLocks noChangeAspect="1"/>
          </p:cNvPicPr>
          <p:nvPr/>
        </p:nvPicPr>
        <p:blipFill>
          <a:blip r:embed="rId1"/>
          <a:srcRect/>
          <a:stretch>
            <a:fillRect/>
          </a:stretch>
        </p:blipFill>
        <p:spPr>
          <a:xfrm>
            <a:off x="8924096" y="5805114"/>
            <a:ext cx="678077" cy="1216787"/>
          </a:xfrm>
          <a:prstGeom prst="rect">
            <a:avLst/>
          </a:prstGeom>
        </p:spPr>
      </p:pic>
      <p:sp>
        <p:nvSpPr>
          <p:cNvPr id="1048631" name="AutoShape 8"/>
          <p:cNvSpPr/>
          <p:nvPr>
            <p:custDataLst>
              <p:tags r:id="rId4"/>
            </p:custDataLst>
          </p:nvPr>
        </p:nvSpPr>
        <p:spPr>
          <a:xfrm>
            <a:off x="742604" y="1386400"/>
            <a:ext cx="607819" cy="607819"/>
          </a:xfrm>
          <a:prstGeom prst="ellipse">
            <a:avLst/>
          </a:prstGeom>
          <a:solidFill>
            <a:srgbClr val="ED7D31">
              <a:alpha val="20000"/>
            </a:srgbClr>
          </a:solidFill>
        </p:spPr>
      </p:sp>
      <p:sp>
        <p:nvSpPr>
          <p:cNvPr id="1048632" name="AutoShape 9"/>
          <p:cNvSpPr/>
          <p:nvPr>
            <p:custDataLst>
              <p:tags r:id="rId5"/>
            </p:custDataLst>
          </p:nvPr>
        </p:nvSpPr>
        <p:spPr>
          <a:xfrm>
            <a:off x="870948" y="1514744"/>
            <a:ext cx="351132" cy="351132"/>
          </a:xfrm>
          <a:prstGeom prst="ellipse">
            <a:avLst/>
          </a:prstGeom>
          <a:solidFill>
            <a:srgbClr val="ED7D31">
              <a:alpha val="100000"/>
            </a:srgbClr>
          </a:solidFill>
        </p:spPr>
      </p:sp>
      <p:cxnSp>
        <p:nvCxnSpPr>
          <p:cNvPr id="3145740" name="Connector 10"/>
          <p:cNvCxnSpPr/>
          <p:nvPr>
            <p:custDataLst>
              <p:tags r:id="rId6"/>
            </p:custDataLst>
          </p:nvPr>
        </p:nvCxnSpPr>
        <p:spPr>
          <a:xfrm>
            <a:off x="1046514" y="1994219"/>
            <a:ext cx="0" cy="831102"/>
          </a:xfrm>
          <a:prstGeom prst="line">
            <a:avLst/>
          </a:prstGeom>
          <a:solidFill>
            <a:srgbClr val="ED7D31"/>
          </a:solidFill>
          <a:ln w="9525">
            <a:solidFill>
              <a:srgbClr val="ED7D31"/>
            </a:solidFill>
            <a:prstDash val="dash"/>
            <a:headEnd type="none"/>
            <a:tailEnd type="none"/>
          </a:ln>
          <a:effectLst/>
        </p:spPr>
      </p:cxnSp>
      <p:sp>
        <p:nvSpPr>
          <p:cNvPr id="1048633" name="TextBox 11"/>
          <p:cNvSpPr txBox="1"/>
          <p:nvPr>
            <p:custDataLst>
              <p:tags r:id="rId7"/>
            </p:custDataLst>
          </p:nvPr>
        </p:nvSpPr>
        <p:spPr>
          <a:xfrm>
            <a:off x="1482841" y="1182227"/>
            <a:ext cx="6563956" cy="696773"/>
          </a:xfrm>
          <a:prstGeom prst="rect">
            <a:avLst/>
          </a:prstGeom>
        </p:spPr>
        <p:txBody>
          <a:bodyPr vert="horz" wrap="square" lIns="123825" tIns="123825" rIns="57150" bIns="123825" rtlCol="0" anchor="t" anchorCtr="0">
            <a:noAutofit/>
          </a:bodyPr>
          <a:p>
            <a:pPr>
              <a:lnSpc>
                <a:spcPct val="150000"/>
              </a:lnSpc>
            </a:pPr>
            <a:r>
              <a:rPr lang="en-US" sz="2000" b="1">
                <a:solidFill>
                  <a:srgbClr val="ED7D31">
                    <a:alpha val="100000"/>
                  </a:srgbClr>
                </a:solidFill>
                <a:latin typeface="微软雅黑" panose="020B0503020204020204" charset="-122"/>
                <a:ea typeface="微软雅黑" panose="020B0503020204020204" charset="-122"/>
                <a:cs typeface="微软雅黑" panose="020B0503020204020204" charset="-122"/>
              </a:rPr>
              <a:t>肥胖率激增</a:t>
            </a:r>
            <a:endParaRPr lang="en-US" sz="200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634" name="TextBox 12"/>
          <p:cNvSpPr txBox="1"/>
          <p:nvPr>
            <p:custDataLst>
              <p:tags r:id="rId8"/>
            </p:custDataLst>
          </p:nvPr>
        </p:nvSpPr>
        <p:spPr>
          <a:xfrm>
            <a:off x="1482725" y="1704975"/>
            <a:ext cx="9382125" cy="1146810"/>
          </a:xfrm>
          <a:prstGeom prst="rect">
            <a:avLst/>
          </a:prstGeom>
        </p:spPr>
        <p:txBody>
          <a:bodyPr vert="horz" wrap="square" lIns="123825" tIns="123825" rIns="57150" bIns="123825" rtlCol="0" anchor="t" anchorCtr="0"/>
          <a:p>
            <a:pPr>
              <a:lnSpc>
                <a:spcPct val="150000"/>
              </a:lnSpc>
            </a:pPr>
            <a:r>
              <a:rPr lang="en-US">
                <a:solidFill>
                  <a:srgbClr val="000000">
                    <a:alpha val="100000"/>
                  </a:srgbClr>
                </a:solidFill>
                <a:latin typeface="微软雅黑" panose="020B0503020204020204" charset="-122"/>
                <a:ea typeface="微软雅黑" panose="020B0503020204020204" charset="-122"/>
                <a:cs typeface="微软雅黑" panose="020B0503020204020204" charset="-122"/>
              </a:rPr>
              <a:t>据《中国居民营养与慢性病状况报告（2020年）》显示，我国18岁及以上居民超重和肥胖率超过50%。</a:t>
            </a:r>
            <a:r>
              <a:rPr lang="zh-CN" altLang="en-US">
                <a:solidFill>
                  <a:srgbClr val="000000">
                    <a:alpha val="100000"/>
                  </a:srgbClr>
                </a:solidFill>
                <a:latin typeface="微软雅黑" panose="020B0503020204020204" charset="-122"/>
                <a:ea typeface="微软雅黑" panose="020B0503020204020204" charset="-122"/>
                <a:cs typeface="微软雅黑" panose="020B0503020204020204" charset="-122"/>
              </a:rPr>
              <a:t>学龄儿童、青少年超重和肥胖率约</a:t>
            </a:r>
            <a:r>
              <a:rPr lang="en-US" altLang="zh-CN">
                <a:solidFill>
                  <a:srgbClr val="000000">
                    <a:alpha val="100000"/>
                  </a:srgbClr>
                </a:solidFill>
                <a:latin typeface="微软雅黑" panose="020B0503020204020204" charset="-122"/>
                <a:ea typeface="微软雅黑" panose="020B0503020204020204" charset="-122"/>
                <a:cs typeface="微软雅黑" panose="020B0503020204020204" charset="-122"/>
              </a:rPr>
              <a:t> 20%</a:t>
            </a:r>
            <a:endParaRPr lang="en-US" altLang="zh-C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635" name="AutoShape 15"/>
          <p:cNvSpPr/>
          <p:nvPr>
            <p:custDataLst>
              <p:tags r:id="rId9"/>
            </p:custDataLst>
          </p:nvPr>
        </p:nvSpPr>
        <p:spPr>
          <a:xfrm>
            <a:off x="742604" y="3025009"/>
            <a:ext cx="607819" cy="607819"/>
          </a:xfrm>
          <a:prstGeom prst="ellipse">
            <a:avLst/>
          </a:prstGeom>
          <a:solidFill>
            <a:srgbClr val="ED7D31">
              <a:alpha val="20000"/>
            </a:srgbClr>
          </a:solidFill>
        </p:spPr>
      </p:sp>
      <p:sp>
        <p:nvSpPr>
          <p:cNvPr id="1048636" name="AutoShape 16"/>
          <p:cNvSpPr/>
          <p:nvPr>
            <p:custDataLst>
              <p:tags r:id="rId10"/>
            </p:custDataLst>
          </p:nvPr>
        </p:nvSpPr>
        <p:spPr>
          <a:xfrm>
            <a:off x="870948" y="3153353"/>
            <a:ext cx="351132" cy="351132"/>
          </a:xfrm>
          <a:prstGeom prst="ellipse">
            <a:avLst/>
          </a:prstGeom>
          <a:solidFill>
            <a:srgbClr val="ED7D31">
              <a:alpha val="100000"/>
            </a:srgbClr>
          </a:solidFill>
        </p:spPr>
      </p:sp>
      <p:cxnSp>
        <p:nvCxnSpPr>
          <p:cNvPr id="3145741" name="Connector 17"/>
          <p:cNvCxnSpPr/>
          <p:nvPr>
            <p:custDataLst>
              <p:tags r:id="rId11"/>
            </p:custDataLst>
          </p:nvPr>
        </p:nvCxnSpPr>
        <p:spPr>
          <a:xfrm>
            <a:off x="1046514" y="3632828"/>
            <a:ext cx="0" cy="831102"/>
          </a:xfrm>
          <a:prstGeom prst="line">
            <a:avLst/>
          </a:prstGeom>
          <a:solidFill>
            <a:srgbClr val="ED7D31"/>
          </a:solidFill>
          <a:ln w="9525">
            <a:solidFill>
              <a:srgbClr val="ED7D31"/>
            </a:solidFill>
            <a:prstDash val="dash"/>
            <a:headEnd type="none"/>
            <a:tailEnd type="none"/>
          </a:ln>
          <a:effectLst/>
        </p:spPr>
      </p:cxnSp>
      <p:sp>
        <p:nvSpPr>
          <p:cNvPr id="1048637" name="TextBox 18"/>
          <p:cNvSpPr txBox="1"/>
          <p:nvPr>
            <p:custDataLst>
              <p:tags r:id="rId12"/>
            </p:custDataLst>
          </p:nvPr>
        </p:nvSpPr>
        <p:spPr>
          <a:xfrm>
            <a:off x="1482841" y="2820836"/>
            <a:ext cx="6563956" cy="696773"/>
          </a:xfrm>
          <a:prstGeom prst="rect">
            <a:avLst/>
          </a:prstGeom>
        </p:spPr>
        <p:txBody>
          <a:bodyPr vert="horz" wrap="square" lIns="123825" tIns="123825" rIns="57150" bIns="123825" rtlCol="0" anchor="t" anchorCtr="0">
            <a:noAutofit/>
          </a:bodyPr>
          <a:p>
            <a:pPr>
              <a:lnSpc>
                <a:spcPct val="150000"/>
              </a:lnSpc>
            </a:pPr>
            <a:r>
              <a:rPr lang="en-US" sz="2000" b="1">
                <a:solidFill>
                  <a:srgbClr val="ED7D31">
                    <a:alpha val="100000"/>
                  </a:srgbClr>
                </a:solidFill>
                <a:latin typeface="微软雅黑" panose="020B0503020204020204" charset="-122"/>
                <a:ea typeface="微软雅黑" panose="020B0503020204020204" charset="-122"/>
                <a:cs typeface="微软雅黑" panose="020B0503020204020204" charset="-122"/>
              </a:rPr>
              <a:t>肥胖危害</a:t>
            </a:r>
            <a:endParaRPr lang="en-US" sz="200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638" name="TextBox 19"/>
          <p:cNvSpPr txBox="1"/>
          <p:nvPr>
            <p:custDataLst>
              <p:tags r:id="rId13"/>
            </p:custDataLst>
          </p:nvPr>
        </p:nvSpPr>
        <p:spPr>
          <a:xfrm>
            <a:off x="1482725" y="3343275"/>
            <a:ext cx="9262110" cy="1146810"/>
          </a:xfrm>
          <a:prstGeom prst="rect">
            <a:avLst/>
          </a:prstGeom>
        </p:spPr>
        <p:txBody>
          <a:bodyPr vert="horz" wrap="square" lIns="123825" tIns="123825" rIns="57150" bIns="123825" rtlCol="0" anchor="t" anchorCtr="0">
            <a:normAutofit/>
          </a:bodyPr>
          <a:p>
            <a:pPr>
              <a:lnSpc>
                <a:spcPct val="150000"/>
              </a:lnSpc>
            </a:pPr>
            <a:r>
              <a:rPr lang="en-US" sz="1800">
                <a:solidFill>
                  <a:srgbClr val="000000">
                    <a:alpha val="100000"/>
                  </a:srgbClr>
                </a:solidFill>
                <a:latin typeface="微软雅黑" panose="020B0503020204020204" charset="-122"/>
                <a:ea typeface="微软雅黑" panose="020B0503020204020204" charset="-122"/>
                <a:cs typeface="微软雅黑" panose="020B0503020204020204" charset="-122"/>
              </a:rPr>
              <a:t>超重和肥胖可以导致严重的健康问题，如糖尿病、高血压、高血脂、高尿酸、脂肪肝、慢性肾脏病、胆囊结石和动脉硬化等，也是2019年我国第六大致死致残的危险因素。</a:t>
            </a:r>
            <a:endParaRPr lang="en-US" sz="16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639" name="AutoShape 20"/>
          <p:cNvSpPr/>
          <p:nvPr>
            <p:custDataLst>
              <p:tags r:id="rId14"/>
            </p:custDataLst>
          </p:nvPr>
        </p:nvSpPr>
        <p:spPr>
          <a:xfrm>
            <a:off x="742604" y="4663619"/>
            <a:ext cx="607819" cy="607819"/>
          </a:xfrm>
          <a:prstGeom prst="ellipse">
            <a:avLst/>
          </a:prstGeom>
          <a:solidFill>
            <a:srgbClr val="ED7D31">
              <a:alpha val="20000"/>
            </a:srgbClr>
          </a:solidFill>
        </p:spPr>
      </p:sp>
      <p:sp>
        <p:nvSpPr>
          <p:cNvPr id="1048640" name="AutoShape 21"/>
          <p:cNvSpPr/>
          <p:nvPr>
            <p:custDataLst>
              <p:tags r:id="rId15"/>
            </p:custDataLst>
          </p:nvPr>
        </p:nvSpPr>
        <p:spPr>
          <a:xfrm>
            <a:off x="870948" y="4791962"/>
            <a:ext cx="351132" cy="351132"/>
          </a:xfrm>
          <a:prstGeom prst="ellipse">
            <a:avLst/>
          </a:prstGeom>
          <a:solidFill>
            <a:srgbClr val="ED7D31">
              <a:alpha val="100000"/>
            </a:srgbClr>
          </a:solidFill>
        </p:spPr>
      </p:sp>
      <p:cxnSp>
        <p:nvCxnSpPr>
          <p:cNvPr id="3145742" name="Connector 22"/>
          <p:cNvCxnSpPr/>
          <p:nvPr>
            <p:custDataLst>
              <p:tags r:id="rId16"/>
            </p:custDataLst>
          </p:nvPr>
        </p:nvCxnSpPr>
        <p:spPr>
          <a:xfrm>
            <a:off x="1046514" y="5271438"/>
            <a:ext cx="0" cy="831102"/>
          </a:xfrm>
          <a:prstGeom prst="line">
            <a:avLst/>
          </a:prstGeom>
          <a:solidFill>
            <a:srgbClr val="ED7D31"/>
          </a:solidFill>
          <a:ln w="9525">
            <a:solidFill>
              <a:srgbClr val="ED7D31"/>
            </a:solidFill>
            <a:prstDash val="dash"/>
            <a:headEnd type="none"/>
            <a:tailEnd type="none"/>
          </a:ln>
          <a:effectLst/>
        </p:spPr>
      </p:cxnSp>
      <p:sp>
        <p:nvSpPr>
          <p:cNvPr id="1048641" name="TextBox 23"/>
          <p:cNvSpPr txBox="1"/>
          <p:nvPr>
            <p:custDataLst>
              <p:tags r:id="rId17"/>
            </p:custDataLst>
          </p:nvPr>
        </p:nvSpPr>
        <p:spPr>
          <a:xfrm>
            <a:off x="1482841" y="4459445"/>
            <a:ext cx="6563956" cy="696773"/>
          </a:xfrm>
          <a:prstGeom prst="rect">
            <a:avLst/>
          </a:prstGeom>
        </p:spPr>
        <p:txBody>
          <a:bodyPr vert="horz" wrap="square" lIns="123825" tIns="123825" rIns="57150" bIns="123825" rtlCol="0" anchor="t" anchorCtr="0">
            <a:normAutofit lnSpcReduction="10000"/>
          </a:bodyPr>
          <a:p>
            <a:pPr>
              <a:lnSpc>
                <a:spcPct val="150000"/>
              </a:lnSpc>
            </a:pPr>
            <a:r>
              <a:rPr lang="en-US" sz="2000" b="1">
                <a:solidFill>
                  <a:srgbClr val="ED7D31">
                    <a:alpha val="100000"/>
                  </a:srgbClr>
                </a:solidFill>
                <a:latin typeface="微软雅黑" panose="020B0503020204020204" charset="-122"/>
                <a:ea typeface="微软雅黑" panose="020B0503020204020204" charset="-122"/>
                <a:cs typeface="微软雅黑" panose="020B0503020204020204" charset="-122"/>
              </a:rPr>
              <a:t>肥胖负担</a:t>
            </a:r>
            <a:endParaRPr lang="en-US" sz="160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642" name="TextBox 24"/>
          <p:cNvSpPr txBox="1"/>
          <p:nvPr>
            <p:custDataLst>
              <p:tags r:id="rId18"/>
            </p:custDataLst>
          </p:nvPr>
        </p:nvSpPr>
        <p:spPr>
          <a:xfrm>
            <a:off x="1482725" y="4982210"/>
            <a:ext cx="9747885" cy="1146810"/>
          </a:xfrm>
          <a:prstGeom prst="rect">
            <a:avLst/>
          </a:prstGeom>
        </p:spPr>
        <p:txBody>
          <a:bodyPr vert="horz" wrap="square" lIns="123825" tIns="123825" rIns="57150" bIns="123825" rtlCol="0" anchor="t" anchorCtr="0">
            <a:normAutofit/>
          </a:bodyPr>
          <a:p>
            <a:pPr algn="l">
              <a:lnSpc>
                <a:spcPct val="150000"/>
              </a:lnSpc>
              <a:buClrTx/>
              <a:buSzTx/>
              <a:buFontTx/>
            </a:pPr>
            <a:r>
              <a:rPr lang="en-US" sz="1800">
                <a:solidFill>
                  <a:srgbClr val="000000">
                    <a:alpha val="100000"/>
                  </a:srgbClr>
                </a:solidFill>
                <a:latin typeface="微软雅黑" panose="020B0503020204020204" charset="-122"/>
                <a:ea typeface="微软雅黑" panose="020B0503020204020204" charset="-122"/>
                <a:cs typeface="微软雅黑" panose="020B0503020204020204" charset="-122"/>
              </a:rPr>
              <a:t>肥胖还会引起社会和心理问题，并造成巨大社会和家庭经济负担；到2030年，中国归于超重或肥胖的医疗费用可能达到4180亿元人民币，约占全国医疗费用总额的21.5%。</a:t>
            </a:r>
            <a:endParaRPr lang="en-US" sz="18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657" name="矩形 9"/>
          <p:cNvSpPr/>
          <p:nvPr/>
        </p:nvSpPr>
        <p:spPr>
          <a:xfrm>
            <a:off x="33020" y="-21590"/>
            <a:ext cx="12158980" cy="687959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74" name="图片 2" descr="穿着白色衣服的人&#10;&#10;中度可信度描述已自动生成"/>
          <p:cNvPicPr>
            <a:picLocks noChangeAspect="1"/>
          </p:cNvPicPr>
          <p:nvPr/>
        </p:nvPicPr>
        <p:blipFill rotWithShape="1">
          <a:blip r:embed="rId1"/>
          <a:srcRect l="-3200" r="14526"/>
          <a:stretch>
            <a:fillRect/>
          </a:stretch>
        </p:blipFill>
        <p:spPr>
          <a:xfrm flipH="1">
            <a:off x="-1" y="-21097"/>
            <a:ext cx="9149949" cy="6879098"/>
          </a:xfrm>
          <a:prstGeom prst="rect">
            <a:avLst/>
          </a:prstGeom>
        </p:spPr>
      </p:pic>
      <p:sp>
        <p:nvSpPr>
          <p:cNvPr id="1048658" name="文本框 4"/>
          <p:cNvSpPr txBox="1"/>
          <p:nvPr/>
        </p:nvSpPr>
        <p:spPr>
          <a:xfrm>
            <a:off x="5387340" y="3231061"/>
            <a:ext cx="6069965" cy="783590"/>
          </a:xfrm>
          <a:prstGeom prst="rect">
            <a:avLst/>
          </a:prstGeom>
          <a:noFill/>
        </p:spPr>
        <p:txBody>
          <a:bodyPr wrap="square" rtlCol="0">
            <a:spAutoFit/>
          </a:bodyPr>
          <a:p>
            <a:pPr algn="dist"/>
            <a:r>
              <a:rPr lang="zh-CN"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肥胖症概述</a:t>
            </a:r>
            <a:endParaRPr lang="zh-CN"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endParaRPr>
          </a:p>
        </p:txBody>
      </p:sp>
      <p:sp>
        <p:nvSpPr>
          <p:cNvPr id="1048659" name="文本框 5"/>
          <p:cNvSpPr txBox="1"/>
          <p:nvPr/>
        </p:nvSpPr>
        <p:spPr>
          <a:xfrm>
            <a:off x="5801773" y="2310900"/>
            <a:ext cx="4721097" cy="1399540"/>
          </a:xfrm>
          <a:prstGeom prst="rect">
            <a:avLst/>
          </a:prstGeom>
          <a:noFill/>
        </p:spPr>
        <p:txBody>
          <a:bodyPr wrap="none" rtlCol="0">
            <a:spAutoFit/>
          </a:bodyPr>
          <a:p>
            <a:r>
              <a:rPr lang="en-US" altLang="zh-CN" sz="8800" b="1" dirty="0">
                <a:gradFill flip="none" rotWithShape="1">
                  <a:gsLst>
                    <a:gs pos="35000">
                      <a:srgbClr val="0070C0">
                        <a:alpha val="0"/>
                      </a:srgbClr>
                    </a:gs>
                    <a:gs pos="100000">
                      <a:srgbClr val="F99C33"/>
                    </a:gs>
                  </a:gsLst>
                  <a:lin ang="16200000" scaled="1"/>
                </a:gradFill>
                <a:latin typeface="微软雅黑" panose="020B0503020204020204" charset="-122"/>
                <a:ea typeface="微软雅黑" panose="020B0503020204020204" charset="-122"/>
                <a:cs typeface="Poppins Light" panose="00000400000000000000" pitchFamily="2" charset="0"/>
              </a:rPr>
              <a:t>PART  02</a:t>
            </a:r>
            <a:endParaRPr lang="zh-CN" altLang="en-US" sz="8800" b="1" dirty="0">
              <a:gradFill flip="none" rotWithShape="1">
                <a:gsLst>
                  <a:gs pos="35000">
                    <a:srgbClr val="0070C0">
                      <a:alpha val="0"/>
                    </a:srgbClr>
                  </a:gs>
                  <a:gs pos="100000">
                    <a:srgbClr val="F99C33"/>
                  </a:gs>
                </a:gsLst>
                <a:lin ang="16200000" scaled="1"/>
              </a:gradFill>
              <a:latin typeface="微软雅黑" panose="020B0503020204020204" charset="-122"/>
              <a:ea typeface="微软雅黑" panose="020B0503020204020204" charset="-122"/>
              <a:cs typeface="Poppins Light" panose="000004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pic>
        <p:nvPicPr>
          <p:cNvPr id="2097175"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660" name="文本框 36"/>
          <p:cNvSpPr txBox="1"/>
          <p:nvPr/>
        </p:nvSpPr>
        <p:spPr>
          <a:xfrm>
            <a:off x="2095018" y="262912"/>
            <a:ext cx="5910878" cy="802640"/>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肥胖症的定义和分类</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a:p>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661" name="文本框 1"/>
          <p:cNvSpPr txBox="1"/>
          <p:nvPr userDrawn="1">
            <p:custDataLst>
              <p:tags r:id="rId2"/>
            </p:custDataLst>
          </p:nvPr>
        </p:nvSpPr>
        <p:spPr>
          <a:xfrm>
            <a:off x="1207868" y="273145"/>
            <a:ext cx="323850" cy="450850"/>
          </a:xfrm>
          <a:prstGeom prst="rect">
            <a:avLst/>
          </a:prstGeom>
          <a:noFill/>
        </p:spPr>
        <p:txBody>
          <a:bodyPr wrap="none" rtlCol="0" anchor="t">
            <a:sp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097176" name="Picture 2"/>
          <p:cNvPicPr>
            <a:picLocks noChangeAspect="1"/>
          </p:cNvPicPr>
          <p:nvPr/>
        </p:nvPicPr>
        <p:blipFill>
          <a:blip r:embed="rId3"/>
          <a:srcRect/>
          <a:stretch>
            <a:fillRect/>
          </a:stretch>
        </p:blipFill>
        <p:spPr>
          <a:xfrm>
            <a:off x="12192000" y="0"/>
            <a:ext cx="534035" cy="3101340"/>
          </a:xfrm>
          <a:prstGeom prst="rect">
            <a:avLst/>
          </a:prstGeom>
        </p:spPr>
      </p:pic>
      <p:cxnSp>
        <p:nvCxnSpPr>
          <p:cNvPr id="3145747"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177"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48"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178" name="Picture 6"/>
          <p:cNvPicPr>
            <a:picLocks noChangeAspect="1"/>
          </p:cNvPicPr>
          <p:nvPr/>
        </p:nvPicPr>
        <p:blipFill>
          <a:blip r:embed="rId1"/>
          <a:srcRect/>
          <a:stretch>
            <a:fillRect/>
          </a:stretch>
        </p:blipFill>
        <p:spPr>
          <a:xfrm>
            <a:off x="11511721" y="5652079"/>
            <a:ext cx="678077" cy="1216787"/>
          </a:xfrm>
          <a:prstGeom prst="rect">
            <a:avLst/>
          </a:prstGeom>
        </p:spPr>
      </p:pic>
      <p:pic>
        <p:nvPicPr>
          <p:cNvPr id="2097179" name="Picture 8"/>
          <p:cNvPicPr>
            <a:picLocks noChangeAspect="1"/>
          </p:cNvPicPr>
          <p:nvPr/>
        </p:nvPicPr>
        <p:blipFill>
          <a:blip r:embed="rId4">
            <a:alphaModFix amt="70000"/>
          </a:blip>
          <a:srcRect/>
          <a:stretch>
            <a:fillRect/>
          </a:stretch>
        </p:blipFill>
        <p:spPr>
          <a:xfrm>
            <a:off x="154300" y="1109992"/>
            <a:ext cx="4095887" cy="5461182"/>
          </a:xfrm>
          <a:prstGeom prst="parallelogram">
            <a:avLst/>
          </a:prstGeom>
        </p:spPr>
      </p:pic>
      <p:sp>
        <p:nvSpPr>
          <p:cNvPr id="1048662" name="TextBox 9"/>
          <p:cNvSpPr txBox="1"/>
          <p:nvPr>
            <p:custDataLst>
              <p:tags r:id="rId5"/>
            </p:custDataLst>
          </p:nvPr>
        </p:nvSpPr>
        <p:spPr>
          <a:xfrm>
            <a:off x="5021790" y="1109992"/>
            <a:ext cx="5989821" cy="719999"/>
          </a:xfrm>
          <a:prstGeom prst="rect">
            <a:avLst/>
          </a:prstGeom>
        </p:spPr>
        <p:txBody>
          <a:bodyPr vert="horz" wrap="square" lIns="123825" tIns="123825" rIns="57150" bIns="123825" rtlCol="0" anchor="t" anchorCtr="0">
            <a:normAutofit lnSpcReduction="10000"/>
          </a:bodyPr>
          <a:p>
            <a:pPr>
              <a:lnSpc>
                <a:spcPct val="140000"/>
              </a:lnSpc>
            </a:pPr>
            <a:r>
              <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rPr>
              <a:t>肥胖症的定义</a:t>
            </a:r>
            <a:endPar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nSpc>
                <a:spcPct val="140000"/>
              </a:lnSpc>
            </a:pPr>
            <a:endPar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663" name="AutoShape 10"/>
          <p:cNvSpPr/>
          <p:nvPr>
            <p:custDataLst>
              <p:tags r:id="rId6"/>
            </p:custDataLst>
          </p:nvPr>
        </p:nvSpPr>
        <p:spPr>
          <a:xfrm>
            <a:off x="3723196" y="1295798"/>
            <a:ext cx="668149" cy="523974"/>
          </a:xfrm>
          <a:prstGeom prst="rect">
            <a:avLst/>
          </a:prstGeom>
          <a:solidFill>
            <a:schemeClr val="accent2">
              <a:alpha val="100000"/>
            </a:schemeClr>
          </a:solidFill>
        </p:spPr>
      </p:sp>
      <p:sp>
        <p:nvSpPr>
          <p:cNvPr id="1048664" name="AutoShape 11"/>
          <p:cNvSpPr/>
          <p:nvPr>
            <p:custDataLst>
              <p:tags r:id="rId7"/>
            </p:custDataLst>
          </p:nvPr>
        </p:nvSpPr>
        <p:spPr>
          <a:xfrm>
            <a:off x="4144917" y="1295798"/>
            <a:ext cx="523974" cy="523974"/>
          </a:xfrm>
          <a:prstGeom prst="ellipse">
            <a:avLst/>
          </a:prstGeom>
          <a:solidFill>
            <a:schemeClr val="accent2">
              <a:alpha val="100000"/>
            </a:schemeClr>
          </a:solidFill>
        </p:spPr>
      </p:sp>
      <p:sp>
        <p:nvSpPr>
          <p:cNvPr id="1048665" name="AutoShape 12"/>
          <p:cNvSpPr/>
          <p:nvPr>
            <p:custDataLst>
              <p:tags r:id="rId8"/>
            </p:custDataLst>
          </p:nvPr>
        </p:nvSpPr>
        <p:spPr>
          <a:xfrm>
            <a:off x="3461209" y="1295798"/>
            <a:ext cx="523974" cy="523974"/>
          </a:xfrm>
          <a:prstGeom prst="ellipse">
            <a:avLst/>
          </a:prstGeom>
          <a:solidFill>
            <a:schemeClr val="accent2">
              <a:alpha val="100000"/>
            </a:schemeClr>
          </a:solidFill>
        </p:spPr>
      </p:sp>
      <p:sp>
        <p:nvSpPr>
          <p:cNvPr id="1048666" name="TextBox 13"/>
          <p:cNvSpPr txBox="1"/>
          <p:nvPr>
            <p:custDataLst>
              <p:tags r:id="rId9"/>
            </p:custDataLst>
          </p:nvPr>
        </p:nvSpPr>
        <p:spPr>
          <a:xfrm>
            <a:off x="3629632" y="1174560"/>
            <a:ext cx="761713" cy="754837"/>
          </a:xfrm>
          <a:prstGeom prst="rect">
            <a:avLst/>
          </a:prstGeom>
        </p:spPr>
        <p:txBody>
          <a:bodyPr vert="horz" wrap="square" lIns="123825" tIns="123825" rIns="57150" bIns="123825" rtlCol="0" anchor="t" anchorCtr="0">
            <a:normAutofit lnSpcReduction="10000"/>
          </a:bodyPr>
          <a:p>
            <a:pPr algn="ctr">
              <a:lnSpc>
                <a:spcPct val="150000"/>
              </a:lnSpc>
            </a:pPr>
            <a:r>
              <a:rPr lang="en-US" sz="2250" b="1">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lang="en-US" sz="22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667" name="TextBox 14"/>
          <p:cNvSpPr txBox="1"/>
          <p:nvPr>
            <p:custDataLst>
              <p:tags r:id="rId10"/>
            </p:custDataLst>
          </p:nvPr>
        </p:nvSpPr>
        <p:spPr>
          <a:xfrm>
            <a:off x="5021580" y="1764030"/>
            <a:ext cx="6259830" cy="1277620"/>
          </a:xfrm>
          <a:prstGeom prst="rect">
            <a:avLst/>
          </a:prstGeom>
        </p:spPr>
        <p:txBody>
          <a:bodyPr vert="horz" wrap="square" lIns="123825" tIns="123825" rIns="57150" bIns="123825" rtlCol="0" anchor="t" anchorCtr="0">
            <a:normAutofit/>
          </a:bodyPr>
          <a:p>
            <a:pPr>
              <a:lnSpc>
                <a:spcPct val="150000"/>
              </a:lnSpc>
            </a:pP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肥胖症由遗传和环境因素导致，特征包括脂肪细胞数量增多、体脂分布失调和局部脂肪沉积；已被</a:t>
            </a:r>
            <a:r>
              <a:rPr lang="en-US" altLang="zh-CN" sz="1425">
                <a:solidFill>
                  <a:schemeClr val="dk1">
                    <a:alpha val="100000"/>
                  </a:schemeClr>
                </a:solidFill>
                <a:latin typeface="微软雅黑" panose="020B0503020204020204" charset="-122"/>
                <a:ea typeface="微软雅黑" panose="020B0503020204020204" charset="-122"/>
                <a:cs typeface="微软雅黑" panose="020B0503020204020204" charset="-122"/>
              </a:rPr>
              <a:t>WHO</a:t>
            </a: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认定为疾病，并被</a:t>
            </a:r>
            <a:r>
              <a:rPr lang="en-US" altLang="zh-CN" sz="1425">
                <a:solidFill>
                  <a:schemeClr val="dk1">
                    <a:alpha val="100000"/>
                  </a:schemeClr>
                </a:solidFill>
                <a:latin typeface="微软雅黑" panose="020B0503020204020204" charset="-122"/>
                <a:ea typeface="微软雅黑" panose="020B0503020204020204" charset="-122"/>
                <a:cs typeface="微软雅黑" panose="020B0503020204020204" charset="-122"/>
              </a:rPr>
              <a:t>WOF</a:t>
            </a: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称为慢性复发性疾病。</a:t>
            </a: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668" name="TextBox 15"/>
          <p:cNvSpPr txBox="1"/>
          <p:nvPr>
            <p:custDataLst>
              <p:tags r:id="rId11"/>
            </p:custDataLst>
          </p:nvPr>
        </p:nvSpPr>
        <p:spPr>
          <a:xfrm>
            <a:off x="4603086" y="2766189"/>
            <a:ext cx="5989821" cy="719999"/>
          </a:xfrm>
          <a:prstGeom prst="rect">
            <a:avLst/>
          </a:prstGeom>
        </p:spPr>
        <p:txBody>
          <a:bodyPr vert="horz" wrap="square" lIns="123825" tIns="123825" rIns="57150" bIns="123825" rtlCol="0" anchor="t" anchorCtr="0">
            <a:normAutofit lnSpcReduction="10000"/>
          </a:bodyPr>
          <a:p>
            <a:pPr>
              <a:lnSpc>
                <a:spcPct val="140000"/>
              </a:lnSpc>
            </a:pPr>
            <a:r>
              <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rPr>
              <a:t>肥胖症的分类</a:t>
            </a:r>
            <a:endPar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nSpc>
                <a:spcPct val="140000"/>
              </a:lnSpc>
            </a:pPr>
            <a:endPar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669" name="AutoShape 16"/>
          <p:cNvSpPr/>
          <p:nvPr>
            <p:custDataLst>
              <p:tags r:id="rId12"/>
            </p:custDataLst>
          </p:nvPr>
        </p:nvSpPr>
        <p:spPr>
          <a:xfrm>
            <a:off x="3304492" y="2951995"/>
            <a:ext cx="668149" cy="523974"/>
          </a:xfrm>
          <a:prstGeom prst="rect">
            <a:avLst/>
          </a:prstGeom>
          <a:solidFill>
            <a:schemeClr val="accent2">
              <a:alpha val="100000"/>
            </a:schemeClr>
          </a:solidFill>
        </p:spPr>
      </p:sp>
      <p:sp>
        <p:nvSpPr>
          <p:cNvPr id="1048670" name="AutoShape 17"/>
          <p:cNvSpPr/>
          <p:nvPr>
            <p:custDataLst>
              <p:tags r:id="rId13"/>
            </p:custDataLst>
          </p:nvPr>
        </p:nvSpPr>
        <p:spPr>
          <a:xfrm>
            <a:off x="3726213" y="2951995"/>
            <a:ext cx="523974" cy="523974"/>
          </a:xfrm>
          <a:prstGeom prst="ellipse">
            <a:avLst/>
          </a:prstGeom>
          <a:solidFill>
            <a:schemeClr val="accent2">
              <a:alpha val="100000"/>
            </a:schemeClr>
          </a:solidFill>
        </p:spPr>
      </p:sp>
      <p:sp>
        <p:nvSpPr>
          <p:cNvPr id="1048671" name="AutoShape 18"/>
          <p:cNvSpPr/>
          <p:nvPr>
            <p:custDataLst>
              <p:tags r:id="rId14"/>
            </p:custDataLst>
          </p:nvPr>
        </p:nvSpPr>
        <p:spPr>
          <a:xfrm>
            <a:off x="3042505" y="2951995"/>
            <a:ext cx="523974" cy="523974"/>
          </a:xfrm>
          <a:prstGeom prst="ellipse">
            <a:avLst/>
          </a:prstGeom>
          <a:solidFill>
            <a:schemeClr val="accent2">
              <a:alpha val="100000"/>
            </a:schemeClr>
          </a:solidFill>
        </p:spPr>
      </p:sp>
      <p:sp>
        <p:nvSpPr>
          <p:cNvPr id="1048672" name="TextBox 19"/>
          <p:cNvSpPr txBox="1"/>
          <p:nvPr>
            <p:custDataLst>
              <p:tags r:id="rId15"/>
            </p:custDataLst>
          </p:nvPr>
        </p:nvSpPr>
        <p:spPr>
          <a:xfrm>
            <a:off x="3094713" y="2830757"/>
            <a:ext cx="1050205" cy="754837"/>
          </a:xfrm>
          <a:prstGeom prst="rect">
            <a:avLst/>
          </a:prstGeom>
        </p:spPr>
        <p:txBody>
          <a:bodyPr vert="horz" wrap="square" lIns="123825" tIns="123825" rIns="57150" bIns="123825" rtlCol="0" anchor="t" anchorCtr="0">
            <a:normAutofit lnSpcReduction="10000"/>
          </a:bodyPr>
          <a:p>
            <a:pPr algn="ctr">
              <a:lnSpc>
                <a:spcPct val="150000"/>
              </a:lnSpc>
            </a:pPr>
            <a:r>
              <a:rPr lang="en-US" sz="2250" b="1">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lang="en-US" sz="22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673" name="TextBox 20"/>
          <p:cNvSpPr txBox="1"/>
          <p:nvPr>
            <p:custDataLst>
              <p:tags r:id="rId16"/>
            </p:custDataLst>
          </p:nvPr>
        </p:nvSpPr>
        <p:spPr>
          <a:xfrm>
            <a:off x="4603115" y="3321685"/>
            <a:ext cx="6908800" cy="1494155"/>
          </a:xfrm>
          <a:prstGeom prst="rect">
            <a:avLst/>
          </a:prstGeom>
        </p:spPr>
        <p:txBody>
          <a:bodyPr vert="horz" wrap="square" lIns="123825" tIns="123825" rIns="57150" bIns="123825" rtlCol="0" anchor="t" anchorCtr="0">
            <a:normAutofit/>
          </a:bodyPr>
          <a:p>
            <a:pPr>
              <a:lnSpc>
                <a:spcPct val="150000"/>
              </a:lnSpc>
            </a:pP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①单纯性肥胖症（原发性肥胖症）：无明显内分泌、代谢病病因可寻。单纯性肥胖症又可分为体质性肥胖症（幼年起病性肥胖症）和获得性肥胖症（成年起病性肥胖症）。</a:t>
            </a: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②继发性肥胖症：是指继发于神经</a:t>
            </a:r>
            <a:r>
              <a:rPr lang="en-US" altLang="zh-CN" sz="1425">
                <a:solidFill>
                  <a:schemeClr val="dk1">
                    <a:alpha val="100000"/>
                  </a:schemeClr>
                </a:solidFill>
                <a:latin typeface="微软雅黑" panose="020B0503020204020204" charset="-122"/>
                <a:ea typeface="微软雅黑" panose="020B0503020204020204" charset="-122"/>
                <a:cs typeface="微软雅黑" panose="020B0503020204020204" charset="-122"/>
              </a:rPr>
              <a:t>-</a:t>
            </a: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内分泌</a:t>
            </a:r>
            <a:r>
              <a:rPr lang="en-US" altLang="zh-CN" sz="1425">
                <a:solidFill>
                  <a:schemeClr val="dk1">
                    <a:alpha val="100000"/>
                  </a:schemeClr>
                </a:solidFill>
                <a:latin typeface="微软雅黑" panose="020B0503020204020204" charset="-122"/>
                <a:ea typeface="微软雅黑" panose="020B0503020204020204" charset="-122"/>
                <a:cs typeface="微软雅黑" panose="020B0503020204020204" charset="-122"/>
              </a:rPr>
              <a:t>-</a:t>
            </a: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代谢紊乱基础上的肥胖症。</a:t>
            </a: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674" name="TextBox 21"/>
          <p:cNvSpPr txBox="1"/>
          <p:nvPr>
            <p:custDataLst>
              <p:tags r:id="rId17"/>
            </p:custDataLst>
          </p:nvPr>
        </p:nvSpPr>
        <p:spPr>
          <a:xfrm>
            <a:off x="4221062" y="4499220"/>
            <a:ext cx="5989821" cy="719999"/>
          </a:xfrm>
          <a:prstGeom prst="rect">
            <a:avLst/>
          </a:prstGeom>
        </p:spPr>
        <p:txBody>
          <a:bodyPr vert="horz" wrap="square" lIns="123825" tIns="123825" rIns="57150" bIns="123825" rtlCol="0" anchor="t" anchorCtr="0">
            <a:normAutofit lnSpcReduction="10000"/>
          </a:bodyPr>
          <a:p>
            <a:pPr>
              <a:lnSpc>
                <a:spcPct val="140000"/>
              </a:lnSpc>
            </a:pPr>
            <a:r>
              <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rPr>
              <a:t>肥胖症的分型</a:t>
            </a:r>
            <a:endPar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nSpc>
                <a:spcPct val="140000"/>
              </a:lnSpc>
            </a:pPr>
            <a:endParaRPr lang="zh-CN" altLang="en-US" sz="225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675" name="AutoShape 22"/>
          <p:cNvSpPr/>
          <p:nvPr>
            <p:custDataLst>
              <p:tags r:id="rId18"/>
            </p:custDataLst>
          </p:nvPr>
        </p:nvSpPr>
        <p:spPr>
          <a:xfrm>
            <a:off x="2922468" y="4608191"/>
            <a:ext cx="668149" cy="523974"/>
          </a:xfrm>
          <a:prstGeom prst="rect">
            <a:avLst/>
          </a:prstGeom>
          <a:solidFill>
            <a:schemeClr val="accent2">
              <a:alpha val="100000"/>
            </a:schemeClr>
          </a:solidFill>
        </p:spPr>
      </p:sp>
      <p:sp>
        <p:nvSpPr>
          <p:cNvPr id="1048676" name="AutoShape 23"/>
          <p:cNvSpPr/>
          <p:nvPr>
            <p:custDataLst>
              <p:tags r:id="rId19"/>
            </p:custDataLst>
          </p:nvPr>
        </p:nvSpPr>
        <p:spPr>
          <a:xfrm>
            <a:off x="3344189" y="4608191"/>
            <a:ext cx="523974" cy="523974"/>
          </a:xfrm>
          <a:prstGeom prst="ellipse">
            <a:avLst/>
          </a:prstGeom>
          <a:solidFill>
            <a:schemeClr val="accent2">
              <a:alpha val="100000"/>
            </a:schemeClr>
          </a:solidFill>
        </p:spPr>
      </p:sp>
      <p:sp>
        <p:nvSpPr>
          <p:cNvPr id="1048677" name="AutoShape 24"/>
          <p:cNvSpPr/>
          <p:nvPr>
            <p:custDataLst>
              <p:tags r:id="rId20"/>
            </p:custDataLst>
          </p:nvPr>
        </p:nvSpPr>
        <p:spPr>
          <a:xfrm>
            <a:off x="2660481" y="4608191"/>
            <a:ext cx="523974" cy="523974"/>
          </a:xfrm>
          <a:prstGeom prst="ellipse">
            <a:avLst/>
          </a:prstGeom>
          <a:solidFill>
            <a:schemeClr val="accent2">
              <a:alpha val="100000"/>
            </a:schemeClr>
          </a:solidFill>
        </p:spPr>
      </p:sp>
      <p:sp>
        <p:nvSpPr>
          <p:cNvPr id="1048678" name="TextBox 25"/>
          <p:cNvSpPr txBox="1"/>
          <p:nvPr>
            <p:custDataLst>
              <p:tags r:id="rId21"/>
            </p:custDataLst>
          </p:nvPr>
        </p:nvSpPr>
        <p:spPr>
          <a:xfrm>
            <a:off x="2741771" y="4486953"/>
            <a:ext cx="1062715" cy="754837"/>
          </a:xfrm>
          <a:prstGeom prst="rect">
            <a:avLst/>
          </a:prstGeom>
        </p:spPr>
        <p:txBody>
          <a:bodyPr vert="horz" wrap="square" lIns="123825" tIns="123825" rIns="57150" bIns="123825" rtlCol="0" anchor="t" anchorCtr="0">
            <a:normAutofit lnSpcReduction="10000"/>
          </a:bodyPr>
          <a:p>
            <a:pPr algn="ctr">
              <a:lnSpc>
                <a:spcPct val="150000"/>
              </a:lnSpc>
            </a:pPr>
            <a:r>
              <a:rPr lang="en-US" sz="2250" b="1">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lang="en-US" sz="225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679" name="TextBox 26"/>
          <p:cNvSpPr txBox="1"/>
          <p:nvPr>
            <p:custDataLst>
              <p:tags r:id="rId22"/>
            </p:custDataLst>
          </p:nvPr>
        </p:nvSpPr>
        <p:spPr>
          <a:xfrm>
            <a:off x="4220845" y="5000625"/>
            <a:ext cx="6371590" cy="1277620"/>
          </a:xfrm>
          <a:prstGeom prst="rect">
            <a:avLst/>
          </a:prstGeom>
        </p:spPr>
        <p:txBody>
          <a:bodyPr vert="horz" wrap="square" lIns="123825" tIns="123825" rIns="57150" bIns="123825" rtlCol="0" anchor="t" anchorCtr="0">
            <a:normAutofit/>
          </a:bodyPr>
          <a:p>
            <a:pPr>
              <a:lnSpc>
                <a:spcPct val="150000"/>
              </a:lnSpc>
            </a:pPr>
            <a:r>
              <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rPr>
              <a:t>依据脂肪积聚部位，肥胖症分为中心型（腹型）和周围型（皮下脂肪型）。</a:t>
            </a: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1425">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pic>
        <p:nvPicPr>
          <p:cNvPr id="2097202"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711" name="文本框 1"/>
          <p:cNvSpPr txBox="1"/>
          <p:nvPr userDrawn="1">
            <p:custDataLst>
              <p:tags r:id="rId2"/>
            </p:custDataLst>
          </p:nvPr>
        </p:nvSpPr>
        <p:spPr>
          <a:xfrm>
            <a:off x="1207868" y="273145"/>
            <a:ext cx="323850" cy="450850"/>
          </a:xfrm>
          <a:prstGeom prst="rect">
            <a:avLst/>
          </a:prstGeom>
          <a:noFill/>
        </p:spPr>
        <p:txBody>
          <a:bodyPr wrap="none" rtlCol="0" anchor="t">
            <a:spAutoFit/>
          </a:bodyPr>
          <a:p>
            <a:pPr>
              <a:lnSpc>
                <a:spcPct val="130000"/>
              </a:lnSpc>
              <a:spcBef>
                <a:spcPts val="600"/>
              </a:spcBef>
            </a:pPr>
            <a:r>
              <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097203" name="Picture 2"/>
          <p:cNvPicPr>
            <a:picLocks noChangeAspect="1"/>
          </p:cNvPicPr>
          <p:nvPr/>
        </p:nvPicPr>
        <p:blipFill>
          <a:blip r:embed="rId3"/>
          <a:srcRect/>
          <a:stretch>
            <a:fillRect/>
          </a:stretch>
        </p:blipFill>
        <p:spPr>
          <a:xfrm>
            <a:off x="12192000" y="0"/>
            <a:ext cx="534035" cy="3101340"/>
          </a:xfrm>
          <a:prstGeom prst="rect">
            <a:avLst/>
          </a:prstGeom>
        </p:spPr>
      </p:pic>
      <p:cxnSp>
        <p:nvCxnSpPr>
          <p:cNvPr id="3145757" name="Connector 3"/>
          <p:cNvCxnSpPr/>
          <p:nvPr/>
        </p:nvCxnSpPr>
        <p:spPr>
          <a:xfrm>
            <a:off x="10969273" y="6460084"/>
            <a:ext cx="0" cy="179388"/>
          </a:xfrm>
          <a:prstGeom prst="line">
            <a:avLst/>
          </a:prstGeom>
          <a:ln w="9525">
            <a:solidFill>
              <a:srgbClr val="595959">
                <a:alpha val="100000"/>
              </a:srgbClr>
            </a:solidFill>
            <a:prstDash val="solid"/>
            <a:headEnd type="none"/>
            <a:tailEnd type="none"/>
          </a:ln>
        </p:spPr>
      </p:cxnSp>
      <p:pic>
        <p:nvPicPr>
          <p:cNvPr id="2097204" name="Picture 4"/>
          <p:cNvPicPr>
            <a:picLocks noChangeAspect="1"/>
          </p:cNvPicPr>
          <p:nvPr/>
        </p:nvPicPr>
        <p:blipFill>
          <a:blip r:embed="rId1"/>
          <a:srcRect/>
          <a:stretch>
            <a:fillRect/>
          </a:stretch>
        </p:blipFill>
        <p:spPr>
          <a:xfrm>
            <a:off x="11511721" y="5652079"/>
            <a:ext cx="678077" cy="1216787"/>
          </a:xfrm>
          <a:prstGeom prst="rect">
            <a:avLst/>
          </a:prstGeom>
        </p:spPr>
      </p:pic>
      <p:cxnSp>
        <p:nvCxnSpPr>
          <p:cNvPr id="3145758" name="Connector 5"/>
          <p:cNvCxnSpPr/>
          <p:nvPr/>
        </p:nvCxnSpPr>
        <p:spPr>
          <a:xfrm flipH="1">
            <a:off x="10322193" y="6679833"/>
            <a:ext cx="1062528" cy="0"/>
          </a:xfrm>
          <a:prstGeom prst="line">
            <a:avLst/>
          </a:prstGeom>
          <a:ln w="6350">
            <a:solidFill>
              <a:srgbClr val="999999">
                <a:alpha val="100000"/>
              </a:srgbClr>
            </a:solidFill>
            <a:prstDash val="solid"/>
            <a:headEnd type="none"/>
            <a:tailEnd type="none"/>
          </a:ln>
        </p:spPr>
      </p:cxnSp>
      <p:pic>
        <p:nvPicPr>
          <p:cNvPr id="2097205" name="Picture 6"/>
          <p:cNvPicPr>
            <a:picLocks noChangeAspect="1"/>
          </p:cNvPicPr>
          <p:nvPr/>
        </p:nvPicPr>
        <p:blipFill>
          <a:blip r:embed="rId1"/>
          <a:srcRect/>
          <a:stretch>
            <a:fillRect/>
          </a:stretch>
        </p:blipFill>
        <p:spPr>
          <a:xfrm>
            <a:off x="11511721" y="5652079"/>
            <a:ext cx="678077" cy="1216787"/>
          </a:xfrm>
          <a:prstGeom prst="rect">
            <a:avLst/>
          </a:prstGeom>
        </p:spPr>
      </p:pic>
      <p:pic>
        <p:nvPicPr>
          <p:cNvPr id="2097206" name="Picture 2"/>
          <p:cNvPicPr>
            <a:picLocks noChangeAspect="1"/>
          </p:cNvPicPr>
          <p:nvPr/>
        </p:nvPicPr>
        <p:blipFill>
          <a:blip r:embed="rId3"/>
          <a:srcRect/>
          <a:stretch>
            <a:fillRect/>
          </a:stretch>
        </p:blipFill>
        <p:spPr>
          <a:xfrm>
            <a:off x="12319000" y="127000"/>
            <a:ext cx="534035" cy="3101340"/>
          </a:xfrm>
          <a:prstGeom prst="rect">
            <a:avLst/>
          </a:prstGeom>
        </p:spPr>
      </p:pic>
      <p:cxnSp>
        <p:nvCxnSpPr>
          <p:cNvPr id="3145759" name="Connector 3"/>
          <p:cNvCxnSpPr/>
          <p:nvPr/>
        </p:nvCxnSpPr>
        <p:spPr>
          <a:xfrm>
            <a:off x="11096273" y="6587084"/>
            <a:ext cx="0" cy="179388"/>
          </a:xfrm>
          <a:prstGeom prst="line">
            <a:avLst/>
          </a:prstGeom>
          <a:ln w="9525">
            <a:solidFill>
              <a:srgbClr val="595959">
                <a:alpha val="100000"/>
              </a:srgbClr>
            </a:solidFill>
            <a:prstDash val="solid"/>
            <a:headEnd type="none"/>
            <a:tailEnd type="none"/>
          </a:ln>
        </p:spPr>
      </p:cxnSp>
      <p:pic>
        <p:nvPicPr>
          <p:cNvPr id="2097207" name="Picture 4"/>
          <p:cNvPicPr>
            <a:picLocks noChangeAspect="1"/>
          </p:cNvPicPr>
          <p:nvPr/>
        </p:nvPicPr>
        <p:blipFill>
          <a:blip r:embed="rId1"/>
          <a:srcRect/>
          <a:stretch>
            <a:fillRect/>
          </a:stretch>
        </p:blipFill>
        <p:spPr>
          <a:xfrm>
            <a:off x="11638721" y="5779079"/>
            <a:ext cx="678077" cy="1216787"/>
          </a:xfrm>
          <a:prstGeom prst="rect">
            <a:avLst/>
          </a:prstGeom>
        </p:spPr>
      </p:pic>
      <p:cxnSp>
        <p:nvCxnSpPr>
          <p:cNvPr id="3145760" name="Connector 5"/>
          <p:cNvCxnSpPr/>
          <p:nvPr/>
        </p:nvCxnSpPr>
        <p:spPr>
          <a:xfrm flipH="1">
            <a:off x="10449193" y="6806833"/>
            <a:ext cx="1062528" cy="0"/>
          </a:xfrm>
          <a:prstGeom prst="line">
            <a:avLst/>
          </a:prstGeom>
          <a:ln w="6350">
            <a:solidFill>
              <a:srgbClr val="999999">
                <a:alpha val="100000"/>
              </a:srgbClr>
            </a:solidFill>
            <a:prstDash val="solid"/>
            <a:headEnd type="none"/>
            <a:tailEnd type="none"/>
          </a:ln>
        </p:spPr>
      </p:cxnSp>
      <p:pic>
        <p:nvPicPr>
          <p:cNvPr id="2097208" name="Picture 6"/>
          <p:cNvPicPr>
            <a:picLocks noChangeAspect="1"/>
          </p:cNvPicPr>
          <p:nvPr/>
        </p:nvPicPr>
        <p:blipFill>
          <a:blip r:embed="rId1"/>
          <a:srcRect/>
          <a:stretch>
            <a:fillRect/>
          </a:stretch>
        </p:blipFill>
        <p:spPr>
          <a:xfrm>
            <a:off x="11638721" y="5779079"/>
            <a:ext cx="678077" cy="1216787"/>
          </a:xfrm>
          <a:prstGeom prst="rect">
            <a:avLst/>
          </a:prstGeom>
        </p:spPr>
      </p:pic>
      <p:sp>
        <p:nvSpPr>
          <p:cNvPr id="1048712" name="AutoShape 8"/>
          <p:cNvSpPr/>
          <p:nvPr/>
        </p:nvSpPr>
        <p:spPr>
          <a:xfrm>
            <a:off x="6810510" y="1925939"/>
            <a:ext cx="3752401" cy="3752401"/>
          </a:xfrm>
          <a:prstGeom prst="ellipse">
            <a:avLst/>
          </a:prstGeom>
          <a:solidFill>
            <a:srgbClr val="ED7D31">
              <a:alpha val="100000"/>
              <a:lumMod val="60000"/>
              <a:lumOff val="40000"/>
            </a:srgbClr>
          </a:solidFill>
        </p:spPr>
      </p:sp>
      <p:sp>
        <p:nvSpPr>
          <p:cNvPr id="1048713" name="TextBox 9"/>
          <p:cNvSpPr txBox="1"/>
          <p:nvPr>
            <p:custDataLst>
              <p:tags r:id="rId4"/>
            </p:custDataLst>
          </p:nvPr>
        </p:nvSpPr>
        <p:spPr>
          <a:xfrm>
            <a:off x="433352" y="1937552"/>
            <a:ext cx="5549636" cy="668829"/>
          </a:xfrm>
          <a:prstGeom prst="rect">
            <a:avLst/>
          </a:prstGeom>
        </p:spPr>
        <p:txBody>
          <a:bodyPr vert="horz" wrap="square" lIns="114300" tIns="57150" rIns="114300" bIns="57150" rtlCol="0" anchor="t" anchorCtr="0">
            <a:normAutofit/>
          </a:bodyPr>
          <a:p>
            <a:pPr>
              <a:lnSpc>
                <a:spcPct val="120000"/>
              </a:lnSpc>
            </a:pPr>
            <a:r>
              <a:rPr lang="en-US" sz="1425">
                <a:solidFill>
                  <a:srgbClr val="000000">
                    <a:alpha val="100000"/>
                  </a:srgbClr>
                </a:solidFill>
                <a:latin typeface="微软雅黑" panose="020B0503020204020204" charset="-122"/>
                <a:ea typeface="微软雅黑" panose="020B0503020204020204" charset="-122"/>
                <a:cs typeface="微软雅黑" panose="020B0503020204020204" charset="-122"/>
              </a:rPr>
              <a:t>肥胖症的发生受遗传、环境和社会文化等因素影响，其中遗传因素显著影响肥胖程度及脂肪分布，尤其是内脏脂肪。</a:t>
            </a:r>
            <a:endParaRPr lang="en-US" sz="1425">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14" name="TextBox 10"/>
          <p:cNvSpPr txBox="1"/>
          <p:nvPr>
            <p:custDataLst>
              <p:tags r:id="rId5"/>
            </p:custDataLst>
          </p:nvPr>
        </p:nvSpPr>
        <p:spPr>
          <a:xfrm>
            <a:off x="433352" y="1500980"/>
            <a:ext cx="2575077" cy="346028"/>
          </a:xfrm>
          <a:prstGeom prst="rect">
            <a:avLst/>
          </a:prstGeom>
        </p:spPr>
        <p:txBody>
          <a:bodyPr vert="horz" wrap="square" lIns="114300" tIns="57150" rIns="114300" bIns="57150" rtlCol="0" anchor="t" anchorCtr="0">
            <a:noAutofit/>
          </a:bodyPr>
          <a:p>
            <a:pPr>
              <a:lnSpc>
                <a:spcPct val="77000"/>
              </a:lnSpc>
            </a:pPr>
            <a:r>
              <a:rPr lang="en-US" sz="1700" b="1">
                <a:solidFill>
                  <a:srgbClr val="ED7D31">
                    <a:alpha val="100000"/>
                  </a:srgbClr>
                </a:solidFill>
                <a:latin typeface="微软雅黑" panose="020B0503020204020204" charset="-122"/>
                <a:ea typeface="微软雅黑" panose="020B0503020204020204" charset="-122"/>
                <a:cs typeface="微软雅黑" panose="020B0503020204020204" charset="-122"/>
              </a:rPr>
              <a:t>影响</a:t>
            </a:r>
            <a:r>
              <a:rPr lang="zh-CN" altLang="en-US" sz="1700" b="1">
                <a:solidFill>
                  <a:srgbClr val="ED7D31">
                    <a:alpha val="100000"/>
                  </a:srgbClr>
                </a:solidFill>
                <a:latin typeface="微软雅黑" panose="020B0503020204020204" charset="-122"/>
                <a:ea typeface="微软雅黑" panose="020B0503020204020204" charset="-122"/>
                <a:cs typeface="微软雅黑" panose="020B0503020204020204" charset="-122"/>
              </a:rPr>
              <a:t>因素</a:t>
            </a:r>
            <a:endParaRPr lang="zh-CN" altLang="en-US" sz="170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15" name="TextBox 11"/>
          <p:cNvSpPr txBox="1"/>
          <p:nvPr>
            <p:custDataLst>
              <p:tags r:id="rId6"/>
            </p:custDataLst>
          </p:nvPr>
        </p:nvSpPr>
        <p:spPr>
          <a:xfrm>
            <a:off x="433352" y="3362368"/>
            <a:ext cx="5549636" cy="668829"/>
          </a:xfrm>
          <a:prstGeom prst="rect">
            <a:avLst/>
          </a:prstGeom>
        </p:spPr>
        <p:txBody>
          <a:bodyPr vert="horz" wrap="square" lIns="114300" tIns="57150" rIns="114300" bIns="57150" rtlCol="0" anchor="t" anchorCtr="0">
            <a:normAutofit/>
          </a:bodyPr>
          <a:p>
            <a:pPr>
              <a:lnSpc>
                <a:spcPct val="120000"/>
              </a:lnSpc>
            </a:pPr>
            <a:r>
              <a:rPr lang="en-US" sz="1425">
                <a:solidFill>
                  <a:srgbClr val="000000">
                    <a:alpha val="100000"/>
                  </a:srgbClr>
                </a:solidFill>
                <a:latin typeface="微软雅黑" panose="020B0503020204020204" charset="-122"/>
                <a:ea typeface="微软雅黑" panose="020B0503020204020204" charset="-122"/>
                <a:cs typeface="微软雅黑" panose="020B0503020204020204" charset="-122"/>
              </a:rPr>
              <a:t>饮食结构的改变和久坐少动的生活方式导致能量摄入增加、消耗减少</a:t>
            </a:r>
            <a:endParaRPr lang="en-US" sz="1425">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16" name="TextBox 12"/>
          <p:cNvSpPr txBox="1"/>
          <p:nvPr>
            <p:custDataLst>
              <p:tags r:id="rId7"/>
            </p:custDataLst>
          </p:nvPr>
        </p:nvSpPr>
        <p:spPr>
          <a:xfrm>
            <a:off x="433352" y="2925796"/>
            <a:ext cx="2575077" cy="346028"/>
          </a:xfrm>
          <a:prstGeom prst="rect">
            <a:avLst/>
          </a:prstGeom>
        </p:spPr>
        <p:txBody>
          <a:bodyPr vert="horz" wrap="square" lIns="114300" tIns="57150" rIns="114300" bIns="57150" rtlCol="0" anchor="t" anchorCtr="0">
            <a:noAutofit/>
          </a:bodyPr>
          <a:p>
            <a:pPr>
              <a:lnSpc>
                <a:spcPct val="77000"/>
              </a:lnSpc>
            </a:pPr>
            <a:r>
              <a:rPr lang="en-US" sz="1700" b="1">
                <a:solidFill>
                  <a:srgbClr val="ED7D31">
                    <a:alpha val="100000"/>
                  </a:srgbClr>
                </a:solidFill>
                <a:latin typeface="微软雅黑" panose="020B0503020204020204" charset="-122"/>
                <a:ea typeface="微软雅黑" panose="020B0503020204020204" charset="-122"/>
                <a:cs typeface="微软雅黑" panose="020B0503020204020204" charset="-122"/>
              </a:rPr>
              <a:t>膳食营养与运动</a:t>
            </a:r>
            <a:endParaRPr lang="en-US" sz="170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17" name="TextBox 13"/>
          <p:cNvSpPr txBox="1"/>
          <p:nvPr>
            <p:custDataLst>
              <p:tags r:id="rId8"/>
            </p:custDataLst>
          </p:nvPr>
        </p:nvSpPr>
        <p:spPr>
          <a:xfrm>
            <a:off x="433352" y="4875829"/>
            <a:ext cx="5732473" cy="668829"/>
          </a:xfrm>
          <a:prstGeom prst="rect">
            <a:avLst/>
          </a:prstGeom>
        </p:spPr>
        <p:txBody>
          <a:bodyPr vert="horz" wrap="square" lIns="114300" tIns="57150" rIns="114300" bIns="57150" rtlCol="0" anchor="t" anchorCtr="0">
            <a:normAutofit/>
          </a:bodyPr>
          <a:p>
            <a:pPr>
              <a:lnSpc>
                <a:spcPct val="120000"/>
              </a:lnSpc>
            </a:pPr>
            <a:r>
              <a:rPr lang="en-US" sz="1425">
                <a:solidFill>
                  <a:srgbClr val="000000">
                    <a:alpha val="100000"/>
                  </a:srgbClr>
                </a:solidFill>
                <a:latin typeface="微软雅黑" panose="020B0503020204020204" charset="-122"/>
                <a:ea typeface="微软雅黑" panose="020B0503020204020204" charset="-122"/>
                <a:cs typeface="微软雅黑" panose="020B0503020204020204" charset="-122"/>
              </a:rPr>
              <a:t>随着社会经济快速发展，心理压力和焦虑、抑郁增多，孕前高BMI、孕妇体重过度增加或营养不良均增加后代肥胖风险。</a:t>
            </a:r>
            <a:endParaRPr lang="en-US" sz="1425">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18" name="TextBox 14"/>
          <p:cNvSpPr txBox="1"/>
          <p:nvPr>
            <p:custDataLst>
              <p:tags r:id="rId9"/>
            </p:custDataLst>
          </p:nvPr>
        </p:nvSpPr>
        <p:spPr>
          <a:xfrm>
            <a:off x="433352" y="4439257"/>
            <a:ext cx="2575077" cy="346028"/>
          </a:xfrm>
          <a:prstGeom prst="rect">
            <a:avLst/>
          </a:prstGeom>
        </p:spPr>
        <p:txBody>
          <a:bodyPr vert="horz" wrap="square" lIns="114300" tIns="57150" rIns="114300" bIns="57150" rtlCol="0" anchor="t" anchorCtr="0">
            <a:noAutofit/>
          </a:bodyPr>
          <a:p>
            <a:pPr>
              <a:lnSpc>
                <a:spcPct val="77000"/>
              </a:lnSpc>
            </a:pPr>
            <a:r>
              <a:rPr lang="en-US" sz="1700" b="1">
                <a:solidFill>
                  <a:srgbClr val="ED7D31">
                    <a:alpha val="100000"/>
                  </a:srgbClr>
                </a:solidFill>
                <a:latin typeface="微软雅黑" panose="020B0503020204020204" charset="-122"/>
                <a:ea typeface="微软雅黑" panose="020B0503020204020204" charset="-122"/>
                <a:cs typeface="微软雅黑" panose="020B0503020204020204" charset="-122"/>
              </a:rPr>
              <a:t>社会心理与环境因素</a:t>
            </a:r>
            <a:endParaRPr lang="en-US" sz="1700" b="1">
              <a:solidFill>
                <a:srgbClr val="ED7D31">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2097209" name="Picture 15"/>
          <p:cNvPicPr>
            <a:picLocks noChangeAspect="1"/>
          </p:cNvPicPr>
          <p:nvPr/>
        </p:nvPicPr>
        <p:blipFill>
          <a:blip r:embed="rId10"/>
          <a:srcRect/>
          <a:stretch>
            <a:fillRect/>
          </a:stretch>
        </p:blipFill>
        <p:spPr>
          <a:xfrm>
            <a:off x="7311423" y="2405014"/>
            <a:ext cx="2750574" cy="2750574"/>
          </a:xfrm>
          <a:prstGeom prst="ellipse">
            <a:avLst/>
          </a:prstGeom>
        </p:spPr>
      </p:pic>
      <p:sp>
        <p:nvSpPr>
          <p:cNvPr id="1048719" name="AutoShape 16"/>
          <p:cNvSpPr/>
          <p:nvPr/>
        </p:nvSpPr>
        <p:spPr>
          <a:xfrm>
            <a:off x="8251667" y="1412545"/>
            <a:ext cx="870086" cy="870086"/>
          </a:xfrm>
          <a:prstGeom prst="ellipse">
            <a:avLst/>
          </a:prstGeom>
          <a:solidFill>
            <a:srgbClr val="ED7D31">
              <a:alpha val="100000"/>
            </a:srgbClr>
          </a:solidFill>
        </p:spPr>
      </p:sp>
      <p:sp>
        <p:nvSpPr>
          <p:cNvPr id="1048720" name="AutoShape 17"/>
          <p:cNvSpPr/>
          <p:nvPr/>
        </p:nvSpPr>
        <p:spPr>
          <a:xfrm>
            <a:off x="6592870" y="4399065"/>
            <a:ext cx="870086" cy="870086"/>
          </a:xfrm>
          <a:prstGeom prst="ellipse">
            <a:avLst/>
          </a:prstGeom>
          <a:solidFill>
            <a:srgbClr val="ED7D31">
              <a:alpha val="100000"/>
            </a:srgbClr>
          </a:solidFill>
        </p:spPr>
      </p:sp>
      <p:sp>
        <p:nvSpPr>
          <p:cNvPr id="1048721" name="AutoShape 18"/>
          <p:cNvSpPr/>
          <p:nvPr/>
        </p:nvSpPr>
        <p:spPr>
          <a:xfrm>
            <a:off x="9893403" y="4399065"/>
            <a:ext cx="870086" cy="870086"/>
          </a:xfrm>
          <a:prstGeom prst="ellipse">
            <a:avLst/>
          </a:prstGeom>
          <a:solidFill>
            <a:srgbClr val="ED7D31">
              <a:alpha val="100000"/>
            </a:srgbClr>
          </a:solidFill>
        </p:spPr>
      </p:sp>
      <p:sp>
        <p:nvSpPr>
          <p:cNvPr id="1048722" name="Freeform 19"/>
          <p:cNvSpPr/>
          <p:nvPr/>
        </p:nvSpPr>
        <p:spPr>
          <a:xfrm>
            <a:off x="8483596" y="1611436"/>
            <a:ext cx="406228" cy="406228"/>
          </a:xfrm>
          <a:custGeom>
            <a:avLst/>
            <a:gdLst/>
            <a:ahLst/>
            <a:cxnLst/>
            <a:rect l="l" t="t" r="r" b="b"/>
            <a:pathLst>
              <a:path w="304800" h="304800">
                <a:moveTo>
                  <a:pt x="0" y="91440"/>
                </a:moveTo>
                <a:lnTo>
                  <a:pt x="152400" y="0"/>
                </a:lnTo>
                <a:lnTo>
                  <a:pt x="304800" y="91440"/>
                </a:lnTo>
                <a:lnTo>
                  <a:pt x="304800" y="121920"/>
                </a:lnTo>
                <a:lnTo>
                  <a:pt x="0" y="121920"/>
                </a:lnTo>
                <a:lnTo>
                  <a:pt x="0" y="91440"/>
                </a:lnTo>
                <a:close/>
              </a:path>
              <a:path w="304800" h="304800">
                <a:moveTo>
                  <a:pt x="0" y="274320"/>
                </a:moveTo>
                <a:lnTo>
                  <a:pt x="304800" y="274320"/>
                </a:lnTo>
                <a:lnTo>
                  <a:pt x="304800" y="304800"/>
                </a:lnTo>
                <a:lnTo>
                  <a:pt x="0" y="304800"/>
                </a:lnTo>
                <a:lnTo>
                  <a:pt x="0" y="274320"/>
                </a:lnTo>
                <a:close/>
              </a:path>
              <a:path w="304800" h="304800">
                <a:moveTo>
                  <a:pt x="30480" y="243840"/>
                </a:moveTo>
                <a:lnTo>
                  <a:pt x="274320" y="243840"/>
                </a:lnTo>
                <a:lnTo>
                  <a:pt x="274320" y="274320"/>
                </a:lnTo>
                <a:lnTo>
                  <a:pt x="30480" y="274320"/>
                </a:lnTo>
                <a:lnTo>
                  <a:pt x="30480" y="243840"/>
                </a:lnTo>
                <a:close/>
              </a:path>
              <a:path w="304800" h="304800">
                <a:moveTo>
                  <a:pt x="30480" y="121920"/>
                </a:moveTo>
                <a:lnTo>
                  <a:pt x="91440" y="121920"/>
                </a:lnTo>
                <a:lnTo>
                  <a:pt x="91440" y="243840"/>
                </a:lnTo>
                <a:lnTo>
                  <a:pt x="30480" y="243840"/>
                </a:lnTo>
                <a:lnTo>
                  <a:pt x="30480" y="121920"/>
                </a:lnTo>
                <a:close/>
              </a:path>
              <a:path w="304800" h="304800">
                <a:moveTo>
                  <a:pt x="121920" y="121920"/>
                </a:moveTo>
                <a:lnTo>
                  <a:pt x="182880" y="121920"/>
                </a:lnTo>
                <a:lnTo>
                  <a:pt x="182880" y="243840"/>
                </a:lnTo>
                <a:lnTo>
                  <a:pt x="121920" y="243840"/>
                </a:lnTo>
                <a:lnTo>
                  <a:pt x="121920" y="121920"/>
                </a:lnTo>
                <a:close/>
              </a:path>
              <a:path w="304800" h="304800">
                <a:moveTo>
                  <a:pt x="213360" y="121920"/>
                </a:moveTo>
                <a:lnTo>
                  <a:pt x="274320" y="121920"/>
                </a:lnTo>
                <a:lnTo>
                  <a:pt x="274320" y="243840"/>
                </a:lnTo>
                <a:lnTo>
                  <a:pt x="213360" y="243840"/>
                </a:lnTo>
                <a:lnTo>
                  <a:pt x="213360" y="121920"/>
                </a:lnTo>
              </a:path>
            </a:pathLst>
          </a:custGeom>
          <a:solidFill>
            <a:srgbClr val="FFFFFF">
              <a:alpha val="100000"/>
            </a:srgbClr>
          </a:solidFill>
        </p:spPr>
      </p:sp>
      <p:sp>
        <p:nvSpPr>
          <p:cNvPr id="1048723" name="Freeform 20"/>
          <p:cNvSpPr/>
          <p:nvPr/>
        </p:nvSpPr>
        <p:spPr>
          <a:xfrm>
            <a:off x="10133735" y="4607907"/>
            <a:ext cx="405950" cy="405950"/>
          </a:xfrm>
          <a:custGeom>
            <a:avLst/>
            <a:gdLst/>
            <a:ahLst/>
            <a:cxnLst/>
            <a:rect l="l" t="t" r="r" b="b"/>
            <a:pathLst>
              <a:path w="304800" h="304800">
                <a:moveTo>
                  <a:pt x="152400" y="190500"/>
                </a:moveTo>
                <a:cubicBezTo>
                  <a:pt x="152400" y="169459"/>
                  <a:pt x="169459" y="152400"/>
                  <a:pt x="190500" y="152400"/>
                </a:cubicBezTo>
                <a:cubicBezTo>
                  <a:pt x="211541" y="152400"/>
                  <a:pt x="228600" y="169459"/>
                  <a:pt x="228600" y="190500"/>
                </a:cubicBezTo>
                <a:cubicBezTo>
                  <a:pt x="228600" y="211541"/>
                  <a:pt x="211541" y="228600"/>
                  <a:pt x="190500" y="228600"/>
                </a:cubicBezTo>
                <a:cubicBezTo>
                  <a:pt x="169459" y="228600"/>
                  <a:pt x="152400" y="211541"/>
                  <a:pt x="152400" y="190500"/>
                </a:cubicBezTo>
                <a:close/>
              </a:path>
              <a:path w="304800" h="304800">
                <a:moveTo>
                  <a:pt x="266700" y="76200"/>
                </a:moveTo>
                <a:lnTo>
                  <a:pt x="235372" y="12925"/>
                </a:lnTo>
                <a:cubicBezTo>
                  <a:pt x="232801" y="5410"/>
                  <a:pt x="225695" y="0"/>
                  <a:pt x="217284" y="0"/>
                </a:cubicBezTo>
                <a:lnTo>
                  <a:pt x="164973" y="0"/>
                </a:lnTo>
                <a:cubicBezTo>
                  <a:pt x="156467" y="0"/>
                  <a:pt x="149295" y="5544"/>
                  <a:pt x="146837" y="13192"/>
                </a:cubicBezTo>
                <a:lnTo>
                  <a:pt x="114338" y="76200"/>
                </a:lnTo>
                <a:lnTo>
                  <a:pt x="38100" y="76200"/>
                </a:lnTo>
                <a:cubicBezTo>
                  <a:pt x="17059" y="76200"/>
                  <a:pt x="0" y="93259"/>
                  <a:pt x="0" y="114300"/>
                </a:cubicBezTo>
                <a:lnTo>
                  <a:pt x="0" y="304800"/>
                </a:lnTo>
                <a:lnTo>
                  <a:pt x="304800" y="304800"/>
                </a:lnTo>
                <a:lnTo>
                  <a:pt x="304800" y="114300"/>
                </a:lnTo>
                <a:cubicBezTo>
                  <a:pt x="304800" y="93259"/>
                  <a:pt x="287760" y="76200"/>
                  <a:pt x="266700" y="76200"/>
                </a:cubicBezTo>
                <a:close/>
              </a:path>
              <a:path w="304800" h="304800">
                <a:moveTo>
                  <a:pt x="57150" y="152400"/>
                </a:moveTo>
                <a:cubicBezTo>
                  <a:pt x="46625" y="152400"/>
                  <a:pt x="38100" y="143875"/>
                  <a:pt x="38100" y="133350"/>
                </a:cubicBezTo>
                <a:cubicBezTo>
                  <a:pt x="38100" y="122825"/>
                  <a:pt x="46625" y="114300"/>
                  <a:pt x="57150" y="114300"/>
                </a:cubicBezTo>
                <a:cubicBezTo>
                  <a:pt x="67675" y="114300"/>
                  <a:pt x="76200" y="122825"/>
                  <a:pt x="76200" y="133350"/>
                </a:cubicBezTo>
                <a:cubicBezTo>
                  <a:pt x="76200" y="143875"/>
                  <a:pt x="67675" y="152400"/>
                  <a:pt x="57150" y="152400"/>
                </a:cubicBezTo>
                <a:close/>
              </a:path>
              <a:path w="304800" h="304800">
                <a:moveTo>
                  <a:pt x="190500" y="266700"/>
                </a:moveTo>
                <a:cubicBezTo>
                  <a:pt x="148419" y="266700"/>
                  <a:pt x="114300" y="232581"/>
                  <a:pt x="114300" y="190500"/>
                </a:cubicBezTo>
                <a:cubicBezTo>
                  <a:pt x="114300" y="148419"/>
                  <a:pt x="148419" y="114300"/>
                  <a:pt x="190500" y="114300"/>
                </a:cubicBezTo>
                <a:cubicBezTo>
                  <a:pt x="232581" y="114300"/>
                  <a:pt x="266700" y="148419"/>
                  <a:pt x="266700" y="190500"/>
                </a:cubicBezTo>
                <a:cubicBezTo>
                  <a:pt x="266700" y="232581"/>
                  <a:pt x="232581" y="266700"/>
                  <a:pt x="190500" y="266700"/>
                </a:cubicBezTo>
              </a:path>
            </a:pathLst>
          </a:custGeom>
          <a:solidFill>
            <a:srgbClr val="FFFFFF">
              <a:alpha val="100000"/>
            </a:srgbClr>
          </a:solidFill>
        </p:spPr>
      </p:sp>
      <p:sp>
        <p:nvSpPr>
          <p:cNvPr id="1048724" name="Freeform 21"/>
          <p:cNvSpPr/>
          <p:nvPr/>
        </p:nvSpPr>
        <p:spPr>
          <a:xfrm>
            <a:off x="6798897" y="4604169"/>
            <a:ext cx="459877" cy="459877"/>
          </a:xfrm>
          <a:custGeom>
            <a:avLst/>
            <a:gdLst/>
            <a:ahLst/>
            <a:cxnLst/>
            <a:rect l="l" t="t" r="r" b="b"/>
            <a:pathLst>
              <a:path w="304800" h="304800">
                <a:moveTo>
                  <a:pt x="304800" y="171155"/>
                </a:moveTo>
                <a:lnTo>
                  <a:pt x="304800" y="133055"/>
                </a:lnTo>
                <a:lnTo>
                  <a:pt x="259261" y="114081"/>
                </a:lnTo>
                <a:cubicBezTo>
                  <a:pt x="257994" y="110509"/>
                  <a:pt x="256661" y="107051"/>
                  <a:pt x="255022" y="103661"/>
                </a:cubicBezTo>
                <a:lnTo>
                  <a:pt x="273406" y="57893"/>
                </a:lnTo>
                <a:lnTo>
                  <a:pt x="246459" y="30956"/>
                </a:lnTo>
                <a:lnTo>
                  <a:pt x="201101" y="49635"/>
                </a:lnTo>
                <a:cubicBezTo>
                  <a:pt x="197644" y="47958"/>
                  <a:pt x="194110" y="46549"/>
                  <a:pt x="190462" y="45244"/>
                </a:cubicBezTo>
                <a:lnTo>
                  <a:pt x="171155" y="0"/>
                </a:lnTo>
                <a:lnTo>
                  <a:pt x="133055" y="0"/>
                </a:lnTo>
                <a:lnTo>
                  <a:pt x="114224" y="45091"/>
                </a:lnTo>
                <a:cubicBezTo>
                  <a:pt x="110433" y="46434"/>
                  <a:pt x="106785" y="47844"/>
                  <a:pt x="103175" y="49559"/>
                </a:cubicBezTo>
                <a:lnTo>
                  <a:pt x="57893" y="31366"/>
                </a:lnTo>
                <a:lnTo>
                  <a:pt x="30956" y="58303"/>
                </a:lnTo>
                <a:lnTo>
                  <a:pt x="49416" y="103175"/>
                </a:lnTo>
                <a:cubicBezTo>
                  <a:pt x="47625" y="106861"/>
                  <a:pt x="46177" y="110614"/>
                  <a:pt x="44796" y="114491"/>
                </a:cubicBezTo>
                <a:lnTo>
                  <a:pt x="0" y="133645"/>
                </a:lnTo>
                <a:lnTo>
                  <a:pt x="0" y="171745"/>
                </a:lnTo>
                <a:lnTo>
                  <a:pt x="44834" y="190424"/>
                </a:lnTo>
                <a:cubicBezTo>
                  <a:pt x="46215" y="194291"/>
                  <a:pt x="47701" y="198053"/>
                  <a:pt x="49482" y="201740"/>
                </a:cubicBezTo>
                <a:lnTo>
                  <a:pt x="31366" y="246907"/>
                </a:lnTo>
                <a:lnTo>
                  <a:pt x="58303" y="273844"/>
                </a:lnTo>
                <a:lnTo>
                  <a:pt x="103289" y="255318"/>
                </a:lnTo>
                <a:cubicBezTo>
                  <a:pt x="106899" y="257032"/>
                  <a:pt x="110585" y="258404"/>
                  <a:pt x="114376" y="259709"/>
                </a:cubicBezTo>
                <a:lnTo>
                  <a:pt x="133645" y="304800"/>
                </a:lnTo>
                <a:lnTo>
                  <a:pt x="171745" y="304800"/>
                </a:lnTo>
                <a:lnTo>
                  <a:pt x="190605" y="259480"/>
                </a:lnTo>
                <a:cubicBezTo>
                  <a:pt x="194215" y="258137"/>
                  <a:pt x="197787" y="256727"/>
                  <a:pt x="201206" y="255089"/>
                </a:cubicBezTo>
                <a:lnTo>
                  <a:pt x="246898" y="273396"/>
                </a:lnTo>
                <a:lnTo>
                  <a:pt x="273834" y="246459"/>
                </a:lnTo>
                <a:lnTo>
                  <a:pt x="255079" y="200997"/>
                </a:lnTo>
                <a:cubicBezTo>
                  <a:pt x="256680" y="197577"/>
                  <a:pt x="257985" y="194110"/>
                  <a:pt x="259251" y="190576"/>
                </a:cubicBezTo>
                <a:lnTo>
                  <a:pt x="304800" y="171155"/>
                </a:lnTo>
                <a:close/>
              </a:path>
              <a:path w="304800" h="304800">
                <a:moveTo>
                  <a:pt x="152105" y="209550"/>
                </a:moveTo>
                <a:cubicBezTo>
                  <a:pt x="120558" y="209550"/>
                  <a:pt x="94955" y="183947"/>
                  <a:pt x="94955" y="152400"/>
                </a:cubicBezTo>
                <a:cubicBezTo>
                  <a:pt x="94955" y="120853"/>
                  <a:pt x="120558" y="95250"/>
                  <a:pt x="152105" y="95250"/>
                </a:cubicBezTo>
                <a:cubicBezTo>
                  <a:pt x="183652" y="95250"/>
                  <a:pt x="209255" y="120853"/>
                  <a:pt x="209255" y="152400"/>
                </a:cubicBezTo>
                <a:cubicBezTo>
                  <a:pt x="209255" y="183947"/>
                  <a:pt x="183652" y="209550"/>
                  <a:pt x="152105" y="209550"/>
                </a:cubicBezTo>
              </a:path>
            </a:pathLst>
          </a:custGeom>
          <a:solidFill>
            <a:srgbClr val="FFFFFF">
              <a:alpha val="100000"/>
            </a:srgbClr>
          </a:solidFill>
        </p:spPr>
      </p:sp>
      <p:sp>
        <p:nvSpPr>
          <p:cNvPr id="1048725" name="TextBox 22"/>
          <p:cNvSpPr txBox="1"/>
          <p:nvPr/>
        </p:nvSpPr>
        <p:spPr>
          <a:xfrm>
            <a:off x="2041678" y="375307"/>
            <a:ext cx="5910878" cy="460375"/>
          </a:xfrm>
          <a:prstGeom prst="rect">
            <a:avLst/>
          </a:prstGeom>
          <a:noFill/>
        </p:spPr>
        <p:txBody>
          <a:bodyPr vert="horz" wrap="square" lIns="91440" tIns="45720" rIns="91440" bIns="45720" rtlCol="0" anchor="t" anchorCtr="0">
            <a:normAutofit lnSpcReduction="20000"/>
          </a:bodyPr>
          <a:p>
            <a:pPr algn="l">
              <a:lnSpc>
                <a:spcPct val="80000"/>
              </a:lnSpc>
            </a:pPr>
            <a:r>
              <a:rPr lang="en-US" sz="2400" b="1">
                <a:solidFill>
                  <a:srgbClr val="3F3F3F">
                    <a:alpha val="100000"/>
                  </a:srgbClr>
                </a:solidFill>
                <a:latin typeface="微软雅黑" panose="020B0503020204020204" charset="-122"/>
                <a:ea typeface="微软雅黑" panose="020B0503020204020204" charset="-122"/>
                <a:cs typeface="微软雅黑" panose="020B0503020204020204" charset="-122"/>
              </a:rPr>
              <a:t>肥胖症的发病机制</a:t>
            </a:r>
            <a:endParaRPr lang="en-US" sz="2400" b="1">
              <a:solidFill>
                <a:srgbClr val="3F3F3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pic>
        <p:nvPicPr>
          <p:cNvPr id="2097210" name="图片 8" descr="花园式医院 (1)"/>
          <p:cNvPicPr>
            <a:picLocks noChangeAspect="1"/>
          </p:cNvPicPr>
          <p:nvPr>
            <p:custDataLst>
              <p:tags r:id="rId1"/>
            </p:custDataLst>
          </p:nvPr>
        </p:nvPicPr>
        <p:blipFill>
          <a:blip r:embed="rId2">
            <a:lum bright="6000"/>
          </a:blip>
          <a:srcRect t="12850" r="8479" b="8440"/>
          <a:stretch>
            <a:fillRect/>
          </a:stretch>
        </p:blipFill>
        <p:spPr>
          <a:xfrm>
            <a:off x="238760" y="0"/>
            <a:ext cx="11952605" cy="6858000"/>
          </a:xfrm>
          <a:prstGeom prst="rect">
            <a:avLst/>
          </a:prstGeom>
        </p:spPr>
      </p:pic>
      <p:sp>
        <p:nvSpPr>
          <p:cNvPr id="1048726" name="矩形 9"/>
          <p:cNvSpPr/>
          <p:nvPr>
            <p:custDataLst>
              <p:tags r:id="rId3"/>
            </p:custDataLst>
          </p:nvPr>
        </p:nvSpPr>
        <p:spPr>
          <a:xfrm>
            <a:off x="0" y="0"/>
            <a:ext cx="10031095" cy="6857365"/>
          </a:xfrm>
          <a:prstGeom prst="rect">
            <a:avLst/>
          </a:prstGeom>
          <a:gradFill>
            <a:gsLst>
              <a:gs pos="46000">
                <a:schemeClr val="accent1">
                  <a:lumMod val="5000"/>
                  <a:lumOff val="95000"/>
                </a:schemeClr>
              </a:gs>
              <a:gs pos="100000">
                <a:schemeClr val="bg1">
                  <a:alpha val="6000"/>
                  <a:lumMod val="85000"/>
                </a:schemeClr>
              </a:gs>
            </a:gsLst>
            <a:lin ang="213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27" name="文本框 4"/>
          <p:cNvSpPr txBox="1"/>
          <p:nvPr/>
        </p:nvSpPr>
        <p:spPr>
          <a:xfrm>
            <a:off x="736600" y="2844800"/>
            <a:ext cx="6356350" cy="783590"/>
          </a:xfrm>
          <a:prstGeom prst="rect">
            <a:avLst/>
          </a:prstGeom>
          <a:noFill/>
        </p:spPr>
        <p:txBody>
          <a:bodyPr wrap="square" rtlCol="0">
            <a:spAutoFit/>
          </a:bodyPr>
          <a:p>
            <a:pPr algn="dist"/>
            <a:r>
              <a:rPr lang="zh-CN"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rPr>
              <a:t>肥胖症的诊断</a:t>
            </a:r>
            <a:endParaRPr lang="zh-CN" altLang="en-US" sz="4500" b="1" spc="600" dirty="0">
              <a:solidFill>
                <a:schemeClr val="tx1">
                  <a:lumMod val="65000"/>
                  <a:lumOff val="35000"/>
                </a:schemeClr>
              </a:solidFill>
              <a:latin typeface="微软雅黑" panose="020B0503020204020204" charset="-122"/>
              <a:ea typeface="微软雅黑" panose="020B0503020204020204" charset="-122"/>
              <a:cs typeface="方正正粗黑简体" panose="02000500000000000000" charset="-122"/>
              <a:sym typeface="+mn-ea"/>
            </a:endParaRPr>
          </a:p>
        </p:txBody>
      </p:sp>
      <p:sp>
        <p:nvSpPr>
          <p:cNvPr id="1048728" name="文本框 5"/>
          <p:cNvSpPr txBox="1"/>
          <p:nvPr/>
        </p:nvSpPr>
        <p:spPr>
          <a:xfrm>
            <a:off x="1094518" y="1924639"/>
            <a:ext cx="4721096" cy="1399540"/>
          </a:xfrm>
          <a:prstGeom prst="rect">
            <a:avLst/>
          </a:prstGeom>
          <a:noFill/>
        </p:spPr>
        <p:txBody>
          <a:bodyPr wrap="none" rtlCol="0">
            <a:spAutoFit/>
          </a:bodyPr>
          <a:p>
            <a:r>
              <a:rPr lang="en-US" altLang="zh-CN" sz="8800" b="1" dirty="0">
                <a:gradFill flip="none" rotWithShape="1">
                  <a:gsLst>
                    <a:gs pos="35000">
                      <a:srgbClr val="0070C0">
                        <a:alpha val="0"/>
                      </a:srgbClr>
                    </a:gs>
                    <a:gs pos="100000">
                      <a:srgbClr val="F99C33"/>
                    </a:gs>
                  </a:gsLst>
                  <a:lin ang="16200000" scaled="1"/>
                </a:gradFill>
                <a:latin typeface="微软雅黑" panose="020B0503020204020204" charset="-122"/>
                <a:ea typeface="微软雅黑" panose="020B0503020204020204" charset="-122"/>
                <a:cs typeface="Poppins Light" panose="00000400000000000000" pitchFamily="2" charset="0"/>
              </a:rPr>
              <a:t>PART  03</a:t>
            </a:r>
            <a:endParaRPr lang="zh-CN" altLang="en-US" sz="8800" b="1" dirty="0">
              <a:gradFill flip="none" rotWithShape="1">
                <a:gsLst>
                  <a:gs pos="35000">
                    <a:srgbClr val="0070C0">
                      <a:alpha val="0"/>
                    </a:srgbClr>
                  </a:gs>
                  <a:gs pos="100000">
                    <a:srgbClr val="F99C33"/>
                  </a:gs>
                </a:gsLst>
                <a:lin ang="16200000" scaled="1"/>
              </a:gradFill>
              <a:latin typeface="微软雅黑" panose="020B0503020204020204" charset="-122"/>
              <a:ea typeface="微软雅黑" panose="020B0503020204020204" charset="-122"/>
              <a:cs typeface="Poppins Light" panose="00000400000000000000"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pic>
        <p:nvPicPr>
          <p:cNvPr id="2097211" name="图片 14"/>
          <p:cNvPicPr>
            <a:picLocks noChangeAspect="1"/>
          </p:cNvPicPr>
          <p:nvPr/>
        </p:nvPicPr>
        <p:blipFill>
          <a:blip r:embed="rId1">
            <a:clrChange>
              <a:clrFrom>
                <a:srgbClr val="FFFFFF"/>
              </a:clrFrom>
              <a:clrTo>
                <a:srgbClr val="FFFFFF">
                  <a:alpha val="0"/>
                </a:srgbClr>
              </a:clrTo>
            </a:clrChange>
          </a:blip>
          <a:stretch>
            <a:fillRect/>
          </a:stretch>
        </p:blipFill>
        <p:spPr>
          <a:xfrm>
            <a:off x="11384721" y="5525079"/>
            <a:ext cx="678077" cy="1216787"/>
          </a:xfrm>
          <a:prstGeom prst="rect">
            <a:avLst/>
          </a:prstGeom>
        </p:spPr>
      </p:pic>
      <p:sp>
        <p:nvSpPr>
          <p:cNvPr id="1048729" name="文本框 36"/>
          <p:cNvSpPr txBox="1"/>
          <p:nvPr/>
        </p:nvSpPr>
        <p:spPr>
          <a:xfrm>
            <a:off x="1959763" y="273072"/>
            <a:ext cx="5910878" cy="1158240"/>
          </a:xfrm>
          <a:prstGeom prst="rect">
            <a:avLst/>
          </a:prstGeom>
          <a:noFill/>
        </p:spPr>
        <p:txBody>
          <a:bodyPr wrap="square">
            <a:spAutoFit/>
          </a:bodyPr>
          <a:p>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评估与检查</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a:p>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a:p>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48730" name="文本框 1"/>
          <p:cNvSpPr txBox="1"/>
          <p:nvPr userDrawn="1">
            <p:custDataLst>
              <p:tags r:id="rId2"/>
            </p:custDataLst>
          </p:nvPr>
        </p:nvSpPr>
        <p:spPr>
          <a:xfrm>
            <a:off x="1207868" y="243935"/>
            <a:ext cx="323850" cy="450850"/>
          </a:xfrm>
          <a:prstGeom prst="rect">
            <a:avLst/>
          </a:prstGeom>
          <a:noFill/>
        </p:spPr>
        <p:txBody>
          <a:bodyPr wrap="none" rtlCol="0" anchor="t">
            <a:spAutoFit/>
          </a:bodyPr>
          <a:p>
            <a:pPr>
              <a:lnSpc>
                <a:spcPct val="130000"/>
              </a:lnSpc>
              <a:spcBef>
                <a:spcPts val="600"/>
              </a:spcBef>
            </a:pPr>
            <a:r>
              <a:rPr lang="en-US" altLang="zh-CN" b="1"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endParaRPr lang="en-US" altLang="zh-CN" b="1" kern="0" dirty="0">
              <a:solidFill>
                <a:srgbClr val="F99C3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097212" name="Picture 2"/>
          <p:cNvPicPr>
            <a:picLocks noChangeAspect="1"/>
          </p:cNvPicPr>
          <p:nvPr/>
        </p:nvPicPr>
        <p:blipFill>
          <a:blip r:embed="rId3"/>
          <a:srcRect/>
          <a:stretch>
            <a:fillRect/>
          </a:stretch>
        </p:blipFill>
        <p:spPr>
          <a:xfrm>
            <a:off x="12099290" y="78105"/>
            <a:ext cx="534035" cy="3101340"/>
          </a:xfrm>
          <a:prstGeom prst="rect">
            <a:avLst/>
          </a:prstGeom>
        </p:spPr>
      </p:pic>
      <p:cxnSp>
        <p:nvCxnSpPr>
          <p:cNvPr id="3145761" name="Connector 3"/>
          <p:cNvCxnSpPr/>
          <p:nvPr/>
        </p:nvCxnSpPr>
        <p:spPr>
          <a:xfrm>
            <a:off x="10876563" y="6538189"/>
            <a:ext cx="0" cy="179388"/>
          </a:xfrm>
          <a:prstGeom prst="line">
            <a:avLst/>
          </a:prstGeom>
          <a:ln w="9525">
            <a:solidFill>
              <a:srgbClr val="595959">
                <a:alpha val="100000"/>
              </a:srgbClr>
            </a:solidFill>
            <a:prstDash val="solid"/>
            <a:headEnd type="none"/>
            <a:tailEnd type="none"/>
          </a:ln>
        </p:spPr>
      </p:cxnSp>
      <p:pic>
        <p:nvPicPr>
          <p:cNvPr id="2097213" name="Picture 4"/>
          <p:cNvPicPr>
            <a:picLocks noChangeAspect="1"/>
          </p:cNvPicPr>
          <p:nvPr/>
        </p:nvPicPr>
        <p:blipFill>
          <a:blip r:embed="rId1"/>
          <a:srcRect/>
          <a:stretch>
            <a:fillRect/>
          </a:stretch>
        </p:blipFill>
        <p:spPr>
          <a:xfrm>
            <a:off x="11419011" y="5730184"/>
            <a:ext cx="678077" cy="1216787"/>
          </a:xfrm>
          <a:prstGeom prst="rect">
            <a:avLst/>
          </a:prstGeom>
        </p:spPr>
      </p:pic>
      <p:cxnSp>
        <p:nvCxnSpPr>
          <p:cNvPr id="3145762" name="Connector 5"/>
          <p:cNvCxnSpPr/>
          <p:nvPr/>
        </p:nvCxnSpPr>
        <p:spPr>
          <a:xfrm flipH="1">
            <a:off x="10229483" y="6757938"/>
            <a:ext cx="1062528" cy="0"/>
          </a:xfrm>
          <a:prstGeom prst="line">
            <a:avLst/>
          </a:prstGeom>
          <a:ln w="6350">
            <a:solidFill>
              <a:srgbClr val="999999">
                <a:alpha val="100000"/>
              </a:srgbClr>
            </a:solidFill>
            <a:prstDash val="solid"/>
            <a:headEnd type="none"/>
            <a:tailEnd type="none"/>
          </a:ln>
        </p:spPr>
      </p:cxnSp>
      <p:pic>
        <p:nvPicPr>
          <p:cNvPr id="2097214" name="Picture 6"/>
          <p:cNvPicPr>
            <a:picLocks noChangeAspect="1"/>
          </p:cNvPicPr>
          <p:nvPr/>
        </p:nvPicPr>
        <p:blipFill>
          <a:blip r:embed="rId1"/>
          <a:srcRect/>
          <a:stretch>
            <a:fillRect/>
          </a:stretch>
        </p:blipFill>
        <p:spPr>
          <a:xfrm>
            <a:off x="11419011" y="5730184"/>
            <a:ext cx="678077" cy="1216787"/>
          </a:xfrm>
          <a:prstGeom prst="rect">
            <a:avLst/>
          </a:prstGeom>
        </p:spPr>
      </p:pic>
      <p:sp>
        <p:nvSpPr>
          <p:cNvPr id="1048731" name="TextBox 16"/>
          <p:cNvSpPr txBox="1"/>
          <p:nvPr>
            <p:custDataLst>
              <p:tags r:id="rId4"/>
            </p:custDataLst>
          </p:nvPr>
        </p:nvSpPr>
        <p:spPr>
          <a:xfrm>
            <a:off x="691424" y="1045131"/>
            <a:ext cx="5413228" cy="696773"/>
          </a:xfrm>
          <a:prstGeom prst="rect">
            <a:avLst/>
          </a:prstGeom>
        </p:spPr>
        <p:txBody>
          <a:bodyPr vert="horz" wrap="square" lIns="123825" tIns="123825" rIns="57150" bIns="123825" rtlCol="0" anchor="t" anchorCtr="0">
            <a:normAutofit/>
          </a:bodyPr>
          <a:p>
            <a:pPr>
              <a:lnSpc>
                <a:spcPct val="150000"/>
              </a:lnSpc>
            </a:pPr>
            <a:r>
              <a:rPr lang="en-US" altLang="zh-CN" b="1">
                <a:solidFill>
                  <a:srgbClr val="FA9B32">
                    <a:alpha val="100000"/>
                  </a:srgbClr>
                </a:solidFill>
                <a:latin typeface="微软雅黑" panose="020B0503020204020204" charset="-122"/>
                <a:ea typeface="微软雅黑" panose="020B0503020204020204" charset="-122"/>
                <a:cs typeface="微软雅黑" panose="020B0503020204020204" charset="-122"/>
              </a:rPr>
              <a:t>1.BMI</a:t>
            </a:r>
            <a:endParaRPr lang="en-US" b="1">
              <a:solidFill>
                <a:srgbClr val="FA9B32">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32" name="TextBox 17"/>
          <p:cNvSpPr txBox="1"/>
          <p:nvPr>
            <p:custDataLst>
              <p:tags r:id="rId5"/>
            </p:custDataLst>
          </p:nvPr>
        </p:nvSpPr>
        <p:spPr>
          <a:xfrm>
            <a:off x="742315" y="1468755"/>
            <a:ext cx="8865870" cy="929005"/>
          </a:xfrm>
          <a:prstGeom prst="rect">
            <a:avLst/>
          </a:prstGeom>
        </p:spPr>
        <p:txBody>
          <a:bodyPr vert="horz" wrap="square" lIns="123825" tIns="123825" rIns="57150" bIns="123825" rtlCol="0" anchor="t" anchorCtr="0">
            <a:noAutofit/>
          </a:bodyPr>
          <a:p>
            <a:pPr>
              <a:lnSpc>
                <a:spcPct val="150000"/>
              </a:lnSpc>
            </a:pP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我</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国</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目</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前</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采</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用</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BMI≥24.0 kg/m</a:t>
            </a:r>
            <a:r>
              <a:rPr lang="en-US" altLang="zh-CN" sz="1600" baseline="30000">
                <a:solidFill>
                  <a:schemeClr val="dk1">
                    <a:alpha val="100000"/>
                  </a:schemeClr>
                </a:solidFill>
                <a:latin typeface="微软雅黑" panose="020B0503020204020204" charset="-122"/>
                <a:ea typeface="微软雅黑" panose="020B0503020204020204" charset="-122"/>
                <a:cs typeface="微软雅黑" panose="020B0503020204020204" charset="-122"/>
              </a:rPr>
              <a:t>2</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和</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BMI≥28.0 kg/m</a:t>
            </a:r>
            <a:r>
              <a:rPr lang="en-US" altLang="zh-CN" sz="1600" baseline="30000">
                <a:solidFill>
                  <a:schemeClr val="dk1">
                    <a:alpha val="100000"/>
                  </a:schemeClr>
                </a:solidFill>
                <a:latin typeface="微软雅黑" panose="020B0503020204020204" charset="-122"/>
                <a:ea typeface="微软雅黑" panose="020B0503020204020204" charset="-122"/>
                <a:cs typeface="微软雅黑" panose="020B0503020204020204" charset="-122"/>
              </a:rPr>
              <a:t>2</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作为成人超重和肥胖症的诊断标准。</a:t>
            </a:r>
            <a:endPar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733" name="TextBox 16"/>
          <p:cNvSpPr txBox="1"/>
          <p:nvPr>
            <p:custDataLst>
              <p:tags r:id="rId6"/>
            </p:custDataLst>
          </p:nvPr>
        </p:nvSpPr>
        <p:spPr>
          <a:xfrm>
            <a:off x="716824" y="1896031"/>
            <a:ext cx="5413228" cy="696773"/>
          </a:xfrm>
          <a:prstGeom prst="rect">
            <a:avLst/>
          </a:prstGeom>
        </p:spPr>
        <p:txBody>
          <a:bodyPr vert="horz" wrap="square" lIns="123825" tIns="123825" rIns="57150" bIns="123825" rtlCol="0" anchor="t" anchorCtr="0">
            <a:normAutofit/>
          </a:bodyPr>
          <a:p>
            <a:pPr>
              <a:lnSpc>
                <a:spcPct val="150000"/>
              </a:lnSpc>
            </a:pPr>
            <a:r>
              <a:rPr lang="en-US" altLang="zh-CN" b="1">
                <a:solidFill>
                  <a:srgbClr val="FA9B32">
                    <a:alpha val="100000"/>
                  </a:srgbClr>
                </a:solidFill>
                <a:latin typeface="微软雅黑" panose="020B0503020204020204" charset="-122"/>
                <a:ea typeface="微软雅黑" panose="020B0503020204020204" charset="-122"/>
                <a:cs typeface="微软雅黑" panose="020B0503020204020204" charset="-122"/>
              </a:rPr>
              <a:t>2.</a:t>
            </a:r>
            <a:r>
              <a:rPr lang="zh-CN" altLang="en-US" b="1">
                <a:solidFill>
                  <a:srgbClr val="FA9B32">
                    <a:alpha val="100000"/>
                  </a:srgbClr>
                </a:solidFill>
                <a:latin typeface="微软雅黑" panose="020B0503020204020204" charset="-122"/>
                <a:ea typeface="微软雅黑" panose="020B0503020204020204" charset="-122"/>
                <a:cs typeface="微软雅黑" panose="020B0503020204020204" charset="-122"/>
              </a:rPr>
              <a:t>腰围</a:t>
            </a:r>
            <a:endParaRPr lang="zh-CN" altLang="en-US" b="1">
              <a:solidFill>
                <a:srgbClr val="FA9B32">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34" name="TextBox 17"/>
          <p:cNvSpPr txBox="1"/>
          <p:nvPr>
            <p:custDataLst>
              <p:tags r:id="rId7"/>
            </p:custDataLst>
          </p:nvPr>
        </p:nvSpPr>
        <p:spPr>
          <a:xfrm>
            <a:off x="704215" y="2319655"/>
            <a:ext cx="9119235" cy="929005"/>
          </a:xfrm>
          <a:prstGeom prst="rect">
            <a:avLst/>
          </a:prstGeom>
        </p:spPr>
        <p:txBody>
          <a:bodyPr vert="horz" wrap="square" lIns="123825" tIns="123825" rIns="57150" bIns="123825" rtlCol="0" anchor="t" anchorCtr="0">
            <a:noAutofit/>
          </a:bodyPr>
          <a:p>
            <a:pPr>
              <a:lnSpc>
                <a:spcPct val="150000"/>
              </a:lnSpc>
            </a:pP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我国目前采用男性腰围</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 85~&lt;90 cm</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、女性腰围</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80~&lt;85 cm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作为诊断成人中心型肥胖前期的标准；男性腰围</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≥90 cm</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、女性腰围</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≥85 cm</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作为诊断成人中心型肥胖症的标准。</a:t>
            </a:r>
            <a:endPar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48735" name="TextBox 16"/>
          <p:cNvSpPr txBox="1"/>
          <p:nvPr>
            <p:custDataLst>
              <p:tags r:id="rId8"/>
            </p:custDataLst>
          </p:nvPr>
        </p:nvSpPr>
        <p:spPr>
          <a:xfrm>
            <a:off x="691424" y="3145076"/>
            <a:ext cx="5413228" cy="696773"/>
          </a:xfrm>
          <a:prstGeom prst="rect">
            <a:avLst/>
          </a:prstGeom>
        </p:spPr>
        <p:txBody>
          <a:bodyPr vert="horz" wrap="square" lIns="123825" tIns="123825" rIns="57150" bIns="123825" rtlCol="0" anchor="t" anchorCtr="0">
            <a:normAutofit/>
          </a:bodyPr>
          <a:p>
            <a:pPr>
              <a:lnSpc>
                <a:spcPct val="150000"/>
              </a:lnSpc>
            </a:pPr>
            <a:r>
              <a:rPr lang="en-US" altLang="zh-CN" b="1">
                <a:solidFill>
                  <a:srgbClr val="FA9B32">
                    <a:alpha val="100000"/>
                  </a:srgbClr>
                </a:solidFill>
                <a:latin typeface="微软雅黑" panose="020B0503020204020204" charset="-122"/>
                <a:ea typeface="微软雅黑" panose="020B0503020204020204" charset="-122"/>
                <a:cs typeface="微软雅黑" panose="020B0503020204020204" charset="-122"/>
              </a:rPr>
              <a:t>3.</a:t>
            </a:r>
            <a:r>
              <a:rPr lang="zh-CN" altLang="en-US" b="1">
                <a:solidFill>
                  <a:srgbClr val="FA9B32">
                    <a:alpha val="100000"/>
                  </a:srgbClr>
                </a:solidFill>
                <a:latin typeface="微软雅黑" panose="020B0503020204020204" charset="-122"/>
                <a:ea typeface="微软雅黑" panose="020B0503020204020204" charset="-122"/>
                <a:cs typeface="微软雅黑" panose="020B0503020204020204" charset="-122"/>
              </a:rPr>
              <a:t>生物电阻抗分析法（</a:t>
            </a:r>
            <a:r>
              <a:rPr lang="en-US" altLang="zh-CN" b="1">
                <a:solidFill>
                  <a:srgbClr val="FA9B32">
                    <a:alpha val="100000"/>
                  </a:srgbClr>
                </a:solidFill>
                <a:latin typeface="微软雅黑" panose="020B0503020204020204" charset="-122"/>
                <a:ea typeface="微软雅黑" panose="020B0503020204020204" charset="-122"/>
                <a:cs typeface="微软雅黑" panose="020B0503020204020204" charset="-122"/>
              </a:rPr>
              <a:t>BIA</a:t>
            </a:r>
            <a:r>
              <a:rPr lang="zh-CN" altLang="en-US" b="1">
                <a:solidFill>
                  <a:srgbClr val="FA9B32">
                    <a:alpha val="100000"/>
                  </a:srgbClr>
                </a:solidFill>
                <a:latin typeface="微软雅黑" panose="020B0503020204020204" charset="-122"/>
                <a:ea typeface="微软雅黑" panose="020B0503020204020204" charset="-122"/>
                <a:cs typeface="微软雅黑" panose="020B0503020204020204" charset="-122"/>
              </a:rPr>
              <a:t>）</a:t>
            </a:r>
            <a:endParaRPr lang="zh-CN" altLang="en-US" b="1">
              <a:solidFill>
                <a:srgbClr val="FA9B32">
                  <a:alpha val="100000"/>
                </a:srgbClr>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b="1">
              <a:solidFill>
                <a:srgbClr val="FA9B32">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8736" name="TextBox 17"/>
          <p:cNvSpPr txBox="1"/>
          <p:nvPr>
            <p:custDataLst>
              <p:tags r:id="rId9"/>
            </p:custDataLst>
          </p:nvPr>
        </p:nvSpPr>
        <p:spPr>
          <a:xfrm>
            <a:off x="755015" y="3619500"/>
            <a:ext cx="9119235" cy="582295"/>
          </a:xfrm>
          <a:prstGeom prst="rect">
            <a:avLst/>
          </a:prstGeom>
        </p:spPr>
        <p:txBody>
          <a:bodyPr vert="horz" wrap="square" lIns="123825" tIns="123825" rIns="57150" bIns="123825" rtlCol="0" anchor="t" anchorCtr="0">
            <a:noAutofit/>
          </a:bodyPr>
          <a:p>
            <a:pPr>
              <a:lnSpc>
                <a:spcPct val="150000"/>
              </a:lnSpc>
            </a:pP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男性体脂率</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&gt;25%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或女性</a:t>
            </a:r>
            <a:r>
              <a:rPr lang="en-US" altLang="zh-CN" sz="1600">
                <a:solidFill>
                  <a:schemeClr val="dk1">
                    <a:alpha val="100000"/>
                  </a:schemeClr>
                </a:solidFill>
                <a:latin typeface="微软雅黑" panose="020B0503020204020204" charset="-122"/>
                <a:ea typeface="微软雅黑" panose="020B0503020204020204" charset="-122"/>
                <a:cs typeface="微软雅黑" panose="020B0503020204020204" charset="-122"/>
              </a:rPr>
              <a:t>&gt;30% </a:t>
            </a:r>
            <a:r>
              <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rPr>
              <a:t>可以判断为体脂过多。</a:t>
            </a:r>
            <a:endParaRPr lang="zh-CN" altLang="en-US" sz="16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DIAGRAM_VIRTUALLY_FRAME" val="{&quot;height&quot;:468.5,&quot;left&quot;:34.12220472440945,&quot;top&quot;:86,&quot;width&quot;:847.1442519685039}"/>
</p:tagLst>
</file>

<file path=ppt/tags/tag102.xml><?xml version="1.0" encoding="utf-8"?>
<p:tagLst xmlns:p="http://schemas.openxmlformats.org/presentationml/2006/main">
  <p:tag name="KSO_WM_DIAGRAM_VIRTUALLY_FRAME" val="{&quot;height&quot;:468.5,&quot;left&quot;:34.12220472440945,&quot;top&quot;:86,&quot;width&quot;:847.1442519685039}"/>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DIAGRAM_VIRTUALLY_FRAME" val="{&quot;height&quot;:468.5,&quot;left&quot;:34.12220472440945,&quot;top&quot;:86,&quot;width&quot;:847.1442519685039}"/>
</p:tagLst>
</file>

<file path=ppt/tags/tag105.xml><?xml version="1.0" encoding="utf-8"?>
<p:tagLst xmlns:p="http://schemas.openxmlformats.org/presentationml/2006/main">
  <p:tag name="KSO_WM_DIAGRAM_VIRTUALLY_FRAME" val="{&quot;height&quot;:468.5,&quot;left&quot;:34.12220472440945,&quot;top&quot;:86,&quot;width&quot;:847.1442519685039}"/>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DIAGRAM_VIRTUALLY_FRAME" val="{&quot;height&quot;:468.5,&quot;left&quot;:34.12220472440945,&quot;top&quot;:86,&quot;width&quot;:847.1442519685039}"/>
</p:tagLst>
</file>

<file path=ppt/tags/tag108.xml><?xml version="1.0" encoding="utf-8"?>
<p:tagLst xmlns:p="http://schemas.openxmlformats.org/presentationml/2006/main">
  <p:tag name="KSO_WM_DIAGRAM_VIRTUALLY_FRAME" val="{&quot;height&quot;:350.18480314960635,&quot;left&quot;:418.8349606299213,&quot;top&quot;:91.87425196850391,&quot;width&quot;:489.83047244094485}"/>
</p:tagLst>
</file>

<file path=ppt/tags/tag109.xml><?xml version="1.0" encoding="utf-8"?>
<p:tagLst xmlns:p="http://schemas.openxmlformats.org/presentationml/2006/main">
  <p:tag name="KSO_WM_DIAGRAM_VIRTUALLY_FRAME" val="{&quot;height&quot;:350.18480314960635,&quot;left&quot;:418.8349606299213,&quot;top&quot;:91.87425196850391,&quot;width&quot;:489.83047244094485}"/>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458.4848031496064,&quot;left&quot;:413.3349606299213,&quot;top&quot;:91.87425196850391,&quot;width&quot;:495.33047244094485}"/>
</p:tagLst>
</file>

<file path=ppt/tags/tag111.xml><?xml version="1.0" encoding="utf-8"?>
<p:tagLst xmlns:p="http://schemas.openxmlformats.org/presentationml/2006/main">
  <p:tag name="KSO_WM_DIAGRAM_VIRTUALLY_FRAME" val="{&quot;height&quot;:458.4848031496064,&quot;left&quot;:413.3349606299213,&quot;top&quot;:91.87425196850391,&quot;width&quot;:495.33047244094485}"/>
</p:tagLst>
</file>

<file path=ppt/tags/tag112.xml><?xml version="1.0" encoding="utf-8"?>
<p:tagLst xmlns:p="http://schemas.openxmlformats.org/presentationml/2006/main">
  <p:tag name="KSO_WM_DIAGRAM_VIRTUALLY_FRAME" val="{&quot;height&quot;:458.4848031496064,&quot;left&quot;:413.3349606299213,&quot;top&quot;:91.87425196850391,&quot;width&quot;:495.33047244094485}"/>
</p:tagLst>
</file>

<file path=ppt/tags/tag113.xml><?xml version="1.0" encoding="utf-8"?>
<p:tagLst xmlns:p="http://schemas.openxmlformats.org/presentationml/2006/main">
  <p:tag name="KSO_WM_DIAGRAM_VIRTUALLY_FRAME" val="{&quot;height&quot;:458.4848031496064,&quot;left&quot;:413.3349606299213,&quot;top&quot;:91.87425196850391,&quot;width&quot;:495.33047244094485}"/>
</p:tagLst>
</file>

<file path=ppt/tags/tag114.xml><?xml version="1.0" encoding="utf-8"?>
<p:tagLst xmlns:p="http://schemas.openxmlformats.org/presentationml/2006/main">
  <p:tag name="KSO_WM_DIAGRAM_VIRTUALLY_FRAME" val="{&quot;height&quot;:350.18480314960635,&quot;left&quot;:413.3349606299213,&quot;top&quot;:91.87425196850391,&quot;width&quot;:495.33047244094485}"/>
</p:tagLst>
</file>

<file path=ppt/tags/tag115.xml><?xml version="1.0" encoding="utf-8"?>
<p:tagLst xmlns:p="http://schemas.openxmlformats.org/presentationml/2006/main">
  <p:tag name="KSO_WM_DIAGRAM_VIRTUALLY_FRAME" val="{&quot;height&quot;:357.2348031496064,&quot;left&quot;:413.3349606299213,&quot;top&quot;:91.87425196850391,&quot;width&quot;:495.33047244094485}"/>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THINKCELLSHAPEDONOTDELETE" val="pZ4YyLDEw1kWyArsOwgouLw"/>
  <p:tag name="KSO_WM_BEAUTIFY_FLAG" val=""/>
</p:tagLst>
</file>

<file path=ppt/tags/tag16.xml><?xml version="1.0" encoding="utf-8"?>
<p:tagLst xmlns:p="http://schemas.openxmlformats.org/presentationml/2006/main">
  <p:tag name="THINKCELLSHAPEDONOTDELETE" val="pMLfP3WgNKUeC4uhZUOGyyw"/>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512.4905282332933,&quot;left&quot;:410.38314960629924,&quot;top&quot;:2.9499999999999544,&quot;width&quot;:370.2668503937008}"/>
</p:tagLst>
</file>

<file path=ppt/tags/tag25.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26.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27.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28.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29.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xml><?xml version="1.0" encoding="utf-8"?>
<p:tagLst xmlns:p="http://schemas.openxmlformats.org/presentationml/2006/main">
  <p:tag name="THINKCELLSHAPEDONOTDELETE" val="pZ4YyLDEw1kWyArsOwgouLw"/>
  <p:tag name="KSO_WM_BEAUTIFY_FLAG" val=""/>
</p:tagLst>
</file>

<file path=ppt/tags/tag30.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1.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2.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3.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6.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7.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8.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39.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4.xml><?xml version="1.0" encoding="utf-8"?>
<p:tagLst xmlns:p="http://schemas.openxmlformats.org/presentationml/2006/main">
  <p:tag name="THINKCELLSHAPEDONOTDELETE" val="pMLfP3WgNKUeC4uhZUOGyyw"/>
  <p:tag name="KSO_WM_BEAUTIFY_FLAG" val=""/>
</p:tagLst>
</file>

<file path=ppt/tags/tag40.xml><?xml version="1.0" encoding="utf-8"?>
<p:tagLst xmlns:p="http://schemas.openxmlformats.org/presentationml/2006/main">
  <p:tag name="KSO_WM_BEAUTIFY_FLAG" val=""/>
  <p:tag name="KSO_WM_DIAGRAM_VIRTUALLY_FRAME" val="{&quot;height&quot;:512.4905282332933,&quot;left&quot;:410.38314960629924,&quot;top&quot;:2.9499999999999544,&quot;width&quot;:370.2668503937008}"/>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43.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44.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45.xml><?xml version="1.0" encoding="utf-8"?>
<p:tagLst xmlns:p="http://schemas.openxmlformats.org/presentationml/2006/main">
  <p:tag name="KSO_WM_DIAGRAM_VIRTUALLY_FRAME" val="{&quot;height&quot;:391.5612598425197,&quot;left&quot;:116.75,&quot;top&quot;:91.0387401574803,&quot;width&quot;:767.55}"/>
</p:tagLst>
</file>

<file path=ppt/tags/tag46.xml><?xml version="1.0" encoding="utf-8"?>
<p:tagLst xmlns:p="http://schemas.openxmlformats.org/presentationml/2006/main">
  <p:tag name="KSO_WM_DIAGRAM_VIRTUALLY_FRAME" val="{&quot;height&quot;:391.5612598425197,&quot;left&quot;:116.75,&quot;top&quot;:91.0387401574803,&quot;width&quot;:767.55}"/>
</p:tagLst>
</file>

<file path=ppt/tags/tag47.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48.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49.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391.5612598425197,&quot;left&quot;:116.75,&quot;top&quot;:91.0387401574803,&quot;width&quot;:767.55}"/>
</p:tagLst>
</file>

<file path=ppt/tags/tag51.xml><?xml version="1.0" encoding="utf-8"?>
<p:tagLst xmlns:p="http://schemas.openxmlformats.org/presentationml/2006/main">
  <p:tag name="KSO_WM_DIAGRAM_VIRTUALLY_FRAME" val="{&quot;height&quot;:391.5612598425197,&quot;left&quot;:116.75,&quot;top&quot;:91.0387401574803,&quot;width&quot;:767.55}"/>
</p:tagLst>
</file>

<file path=ppt/tags/tag52.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53.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54.xml><?xml version="1.0" encoding="utf-8"?>
<p:tagLst xmlns:p="http://schemas.openxmlformats.org/presentationml/2006/main">
  <p:tag name="KSO_WM_DIAGRAM_VIRTUALLY_FRAME" val="{&quot;height&quot;:389.49370078740156,&quot;left&quot;:272.2227559055118,&quot;top&quot;:91.0387401574803,&quot;width&quot;:575.1333070866142}"/>
</p:tagLst>
</file>

<file path=ppt/tags/tag55.xml><?xml version="1.0" encoding="utf-8"?>
<p:tagLst xmlns:p="http://schemas.openxmlformats.org/presentationml/2006/main">
  <p:tag name="KSO_WM_DIAGRAM_VIRTUALLY_FRAME" val="{&quot;height&quot;:391.5612598425197,&quot;left&quot;:116.75,&quot;top&quot;:91.0387401574803,&quot;width&quot;:767.55}"/>
</p:tagLst>
</file>

<file path=ppt/tags/tag56.xml><?xml version="1.0" encoding="utf-8"?>
<p:tagLst xmlns:p="http://schemas.openxmlformats.org/presentationml/2006/main">
  <p:tag name="KSO_WM_DIAGRAM_VIRTUALLY_FRAME" val="{&quot;height&quot;:391.5612598425197,&quot;left&quot;:116.75,&quot;top&quot;:91.0387401574803,&quot;width&quot;:767.55}"/>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59.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1.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2.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3.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4.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5.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6.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7.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8.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69.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71.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72.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73.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74.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75.xml><?xml version="1.0" encoding="utf-8"?>
<p:tagLst xmlns:p="http://schemas.openxmlformats.org/presentationml/2006/main">
  <p:tag name="KSO_WM_DIAGRAM_VIRTUALLY_FRAME" val="{&quot;height&quot;:406.9490551181102,&quot;left&quot;:209.48669291338584,&quot;top&quot;:87.40094488188977,&quot;width&quot;:696.9633070866141}"/>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DIAGRAM_VIRTUALLY_FRAME" val="{&quot;height&quot;:318.3998425196851,&quot;left&quot;:34.12220472440945,&quot;top&quot;:118.18740157480315,&quot;width&quot;:451.3758267716536}"/>
</p:tagLst>
</file>

<file path=ppt/tags/tag78.xml><?xml version="1.0" encoding="utf-8"?>
<p:tagLst xmlns:p="http://schemas.openxmlformats.org/presentationml/2006/main">
  <p:tag name="KSO_WM_DIAGRAM_VIRTUALLY_FRAME" val="{&quot;height&quot;:318.3998425196851,&quot;left&quot;:34.12220472440945,&quot;top&quot;:118.18740157480315,&quot;width&quot;:451.3758267716536}"/>
</p:tagLst>
</file>

<file path=ppt/tags/tag79.xml><?xml version="1.0" encoding="utf-8"?>
<p:tagLst xmlns:p="http://schemas.openxmlformats.org/presentationml/2006/main">
  <p:tag name="KSO_WM_DIAGRAM_VIRTUALLY_FRAME" val="{&quot;height&quot;:318.3998425196851,&quot;left&quot;:34.12220472440945,&quot;top&quot;:118.18740157480315,&quot;width&quot;:451.3758267716536}"/>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IRTUALLY_FRAME" val="{&quot;height&quot;:318.3998425196851,&quot;left&quot;:34.12220472440945,&quot;top&quot;:118.18740157480315,&quot;width&quot;:451.3758267716536}"/>
</p:tagLst>
</file>

<file path=ppt/tags/tag81.xml><?xml version="1.0" encoding="utf-8"?>
<p:tagLst xmlns:p="http://schemas.openxmlformats.org/presentationml/2006/main">
  <p:tag name="KSO_WM_DIAGRAM_VIRTUALLY_FRAME" val="{&quot;height&quot;:318.3998425196851,&quot;left&quot;:34.12220472440945,&quot;top&quot;:118.18740157480315,&quot;width&quot;:451.3758267716536}"/>
</p:tagLst>
</file>

<file path=ppt/tags/tag82.xml><?xml version="1.0" encoding="utf-8"?>
<p:tagLst xmlns:p="http://schemas.openxmlformats.org/presentationml/2006/main">
  <p:tag name="KSO_WM_DIAGRAM_VIRTUALLY_FRAME" val="{&quot;height&quot;:318.3998425196851,&quot;left&quot;:34.12220472440945,&quot;top&quot;:118.18740157480315,&quot;width&quot;:451.3758267716536}"/>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DIAGRAM_VIRTUALLY_FRAME" val="{&quot;height&quot;:358.33370078740165,&quot;left&quot;:370.19338582677165,&quot;top&quot;:115.39377952755906,&quot;width&quot;:511.637874015748}"/>
</p:tagLst>
</file>

<file path=ppt/tags/tag87.xml><?xml version="1.0" encoding="utf-8"?>
<p:tagLst xmlns:p="http://schemas.openxmlformats.org/presentationml/2006/main">
  <p:tag name="KSO_WM_DIAGRAM_VIRTUALLY_FRAME" val="{&quot;height&quot;:358.33370078740165,&quot;left&quot;:370.19338582677165,&quot;top&quot;:115.39377952755906,&quot;width&quot;:511.637874015748}"/>
</p:tagLst>
</file>

<file path=ppt/tags/tag88.xml><?xml version="1.0" encoding="utf-8"?>
<p:tagLst xmlns:p="http://schemas.openxmlformats.org/presentationml/2006/main">
  <p:tag name="KSO_WM_DIAGRAM_VIRTUALLY_FRAME" val="{&quot;height&quot;:358.33370078740165,&quot;left&quot;:370.19338582677165,&quot;top&quot;:115.39377952755906,&quot;width&quot;:511.637874015748}"/>
</p:tagLst>
</file>

<file path=ppt/tags/tag89.xml><?xml version="1.0" encoding="utf-8"?>
<p:tagLst xmlns:p="http://schemas.openxmlformats.org/presentationml/2006/main">
  <p:tag name="KSO_WM_DIAGRAM_VIRTUALLY_FRAME" val="{&quot;height&quot;:358.33370078740165,&quot;left&quot;:370.19338582677165,&quot;top&quot;:115.39377952755906,&quot;width&quot;:511.637874015748}"/>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358.33370078740165,&quot;left&quot;:370.19338582677165,&quot;top&quot;:115.39377952755906,&quot;width&quot;:511.637874015748}"/>
</p:tagLst>
</file>

<file path=ppt/tags/tag91.xml><?xml version="1.0" encoding="utf-8"?>
<p:tagLst xmlns:p="http://schemas.openxmlformats.org/presentationml/2006/main">
  <p:tag name="KSO_WM_DIAGRAM_VIRTUALLY_FRAME" val="{&quot;height&quot;:358.33370078740165,&quot;left&quot;:370.19338582677165,&quot;top&quot;:115.39377952755906,&quot;width&quot;:511.637874015748}"/>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DIAGRAM_VIRTUALLY_FRAME" val="{&quot;height&quot;:250.51755905511808,&quot;left&quot;:67.95,&quot;top&quot;:98.93244094488189,&quot;width&quot;:765.7}"/>
</p:tagLst>
</file>

<file path=ppt/tags/tag97.xml><?xml version="1.0" encoding="utf-8"?>
<p:tagLst xmlns:p="http://schemas.openxmlformats.org/presentationml/2006/main">
  <p:tag name="KSO_WM_DIAGRAM_VIRTUALLY_FRAME" val="{&quot;height&quot;:250.51755905511808,&quot;left&quot;:67.95,&quot;top&quot;:98.93244094488189,&quot;width&quot;:765.7}"/>
</p:tagLst>
</file>

<file path=ppt/tags/tag98.xml><?xml version="1.0" encoding="utf-8"?>
<p:tagLst xmlns:p="http://schemas.openxmlformats.org/presentationml/2006/main">
  <p:tag name="KSO_WM_DIAGRAM_VIRTUALLY_FRAME" val="{&quot;height&quot;:250.51755905511808,&quot;left&quot;:67.95,&quot;top&quot;:98.93244094488189,&quot;width&quot;:765.7}"/>
</p:tagLst>
</file>

<file path=ppt/tags/tag99.xml><?xml version="1.0" encoding="utf-8"?>
<p:tagLst xmlns:p="http://schemas.openxmlformats.org/presentationml/2006/main">
  <p:tag name="KSO_WM_DIAGRAM_VIRTUALLY_FRAME" val="{&quot;height&quot;:250.51755905511808,&quot;left&quot;:67.95,&quot;top&quot;:98.93244094488189,&quot;width&quot;:765.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2595</Words>
  <Application>WPS 演示</Application>
  <PresentationFormat/>
  <Paragraphs>318</Paragraphs>
  <Slides>25</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25</vt:i4>
      </vt:variant>
    </vt:vector>
  </HeadingPairs>
  <TitlesOfParts>
    <vt:vector size="42" baseType="lpstr">
      <vt:lpstr>Arial</vt:lpstr>
      <vt:lpstr>宋体</vt:lpstr>
      <vt:lpstr>Wingdings</vt:lpstr>
      <vt:lpstr>Arial</vt:lpstr>
      <vt:lpstr>微软雅黑</vt:lpstr>
      <vt:lpstr>锐字奥运精神拼搏简 准粗</vt:lpstr>
      <vt:lpstr>Poppins Light</vt:lpstr>
      <vt:lpstr>Segoe Print</vt:lpstr>
      <vt:lpstr>方正正粗黑简体</vt:lpstr>
      <vt:lpstr>黑体</vt:lpstr>
      <vt:lpstr>Arial Unicode MS</vt:lpstr>
      <vt:lpstr>等线 Light</vt:lpstr>
      <vt:lpstr>等线</vt:lpstr>
      <vt:lpstr>Calibri</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 user</dc:creator>
  <cp:lastModifiedBy>ALLLLLLLex</cp:lastModifiedBy>
  <cp:revision>8</cp:revision>
  <dcterms:created xsi:type="dcterms:W3CDTF">2026-03-06T00:44:00Z</dcterms:created>
  <dcterms:modified xsi:type="dcterms:W3CDTF">2026-03-16T08:05:48Z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068EE99936BA459F911263D21AAA22A0_13</vt:lpwstr>
  </property>
  <property fmtid="{D5CDD505-2E9C-101B-9397-08002B2CF9AE}" pid="3" name="KSOProductBuildVer">
    <vt:lpwstr>2052-11.8.2.11718</vt:lpwstr>
  </property>
</Properties>
</file>