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8" r:id="rId4"/>
    <p:sldId id="259" r:id="rId5"/>
    <p:sldId id="272" r:id="rId6"/>
    <p:sldId id="261" r:id="rId7"/>
    <p:sldId id="262" r:id="rId8"/>
    <p:sldId id="263" r:id="rId9"/>
    <p:sldId id="264" r:id="rId10"/>
    <p:sldId id="265" r:id="rId11"/>
    <p:sldId id="273" r:id="rId12"/>
    <p:sldId id="267" r:id="rId13"/>
    <p:sldId id="268" r:id="rId14"/>
    <p:sldId id="269" r:id="rId15"/>
    <p:sldId id="270" r:id="rId16"/>
    <p:sldId id="274" r:id="rId17"/>
    <p:sldId id="271" r:id="rId18"/>
  </p:sldIdLst>
  <p:sldSz cx="12192000" cy="6858000"/>
  <p:notesSz cx="6858000" cy="9144000"/>
  <p:embeddedFontLst>
    <p:embeddedFont>
      <p:font typeface="Source Han Sans CN Bold" panose="020B0800000000000000" charset="-122"/>
      <p:bold r:id="rId22"/>
    </p:embeddedFont>
    <p:embeddedFont>
      <p:font typeface="Source Han Sans" panose="020B0500000000000000" charset="-122"/>
      <p:regular r:id="rId23"/>
    </p:embeddedFont>
    <p:embeddedFont>
      <p:font typeface="OPPOSans B" panose="00020600040101010101" charset="-122"/>
      <p:regular r:id="rId24"/>
    </p:embeddedFont>
    <p:embeddedFont>
      <p:font typeface="Source Han Sans CN Regular" panose="020B0A00000000000000" charset="-122"/>
      <p:bold r:id="rId25"/>
    </p:embeddedFont>
    <p:embeddedFont>
      <p:font typeface="等线" panose="02010600030101010101" charset="-122"/>
      <p:regular r:id="rId26"/>
    </p:embeddedFont>
    <p:embeddedFont>
      <p:font typeface="等线 Light" panose="02010600030101010101" charset="-122"/>
      <p:regular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951485" y="-248444"/>
            <a:ext cx="13537137" cy="7627938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779077" y="0"/>
            <a:ext cx="2412923" cy="1079939"/>
          </a:xfrm>
          <a:custGeom>
            <a:avLst/>
            <a:gdLst>
              <a:gd name="connsiteX0" fmla="*/ 0 w 2412923"/>
              <a:gd name="connsiteY0" fmla="*/ 0 h 1079939"/>
              <a:gd name="connsiteX1" fmla="*/ 2412923 w 2412923"/>
              <a:gd name="connsiteY1" fmla="*/ 0 h 1079939"/>
              <a:gd name="connsiteX2" fmla="*/ 2412923 w 2412923"/>
              <a:gd name="connsiteY2" fmla="*/ 806672 h 1079939"/>
              <a:gd name="connsiteX3" fmla="*/ 2282300 w 2412923"/>
              <a:gd name="connsiteY3" fmla="*/ 886028 h 1079939"/>
              <a:gd name="connsiteX4" fmla="*/ 1516487 w 2412923"/>
              <a:gd name="connsiteY4" fmla="*/ 1079939 h 1079939"/>
              <a:gd name="connsiteX5" fmla="*/ 36119 w 2412923"/>
              <a:gd name="connsiteY5" fmla="*/ 98685 h 1079939"/>
            </a:gdLst>
            <a:ahLst/>
            <a:cxnLst/>
            <a:rect l="l" t="t" r="r" b="b"/>
            <a:pathLst>
              <a:path w="2412923" h="1079939">
                <a:moveTo>
                  <a:pt x="0" y="0"/>
                </a:moveTo>
                <a:lnTo>
                  <a:pt x="2412923" y="0"/>
                </a:lnTo>
                <a:lnTo>
                  <a:pt x="2412923" y="806672"/>
                </a:lnTo>
                <a:lnTo>
                  <a:pt x="2282300" y="886028"/>
                </a:lnTo>
                <a:cubicBezTo>
                  <a:pt x="2054652" y="1009694"/>
                  <a:pt x="1793773" y="1079939"/>
                  <a:pt x="1516487" y="1079939"/>
                </a:cubicBezTo>
                <a:cubicBezTo>
                  <a:pt x="851001" y="1079939"/>
                  <a:pt x="280018" y="675327"/>
                  <a:pt x="36119" y="9868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423144" y="6171094"/>
            <a:ext cx="4387006" cy="686906"/>
          </a:xfrm>
          <a:custGeom>
            <a:avLst/>
            <a:gdLst>
              <a:gd name="connsiteX0" fmla="*/ 2193503 w 4387006"/>
              <a:gd name="connsiteY0" fmla="*/ 0 h 686906"/>
              <a:gd name="connsiteX1" fmla="*/ 4348834 w 4387006"/>
              <a:gd name="connsiteY1" fmla="*/ 658362 h 686906"/>
              <a:gd name="connsiteX2" fmla="*/ 4387006 w 4387006"/>
              <a:gd name="connsiteY2" fmla="*/ 686906 h 686906"/>
              <a:gd name="connsiteX3" fmla="*/ 0 w 4387006"/>
              <a:gd name="connsiteY3" fmla="*/ 686906 h 686906"/>
              <a:gd name="connsiteX4" fmla="*/ 38173 w 4387006"/>
              <a:gd name="connsiteY4" fmla="*/ 658362 h 686906"/>
              <a:gd name="connsiteX5" fmla="*/ 2193503 w 4387006"/>
              <a:gd name="connsiteY5" fmla="*/ 0 h 686906"/>
            </a:gdLst>
            <a:ahLst/>
            <a:cxnLst/>
            <a:rect l="l" t="t" r="r" b="b"/>
            <a:pathLst>
              <a:path w="4387006" h="686906">
                <a:moveTo>
                  <a:pt x="2193503" y="0"/>
                </a:moveTo>
                <a:cubicBezTo>
                  <a:pt x="2991886" y="0"/>
                  <a:pt x="3733583" y="242706"/>
                  <a:pt x="4348834" y="658362"/>
                </a:cubicBezTo>
                <a:lnTo>
                  <a:pt x="4387006" y="686906"/>
                </a:lnTo>
                <a:lnTo>
                  <a:pt x="0" y="686906"/>
                </a:lnTo>
                <a:lnTo>
                  <a:pt x="38173" y="658362"/>
                </a:lnTo>
                <a:cubicBezTo>
                  <a:pt x="653424" y="242706"/>
                  <a:pt x="1395120" y="0"/>
                  <a:pt x="219350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143836" y="5871243"/>
            <a:ext cx="599700" cy="5997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73196" y="1644119"/>
            <a:ext cx="6156531" cy="26734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400" dirty="0" err="1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老年性痴呆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5210450" y="562310"/>
            <a:ext cx="1143715" cy="1143715"/>
          </a:xfrm>
          <a:prstGeom prst="plus">
            <a:avLst>
              <a:gd name="adj" fmla="val 36013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638212"/>
            <a:ext cx="537267" cy="390488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49773" y="54211"/>
            <a:ext cx="5073650" cy="6048139"/>
            <a:chOff x="249773" y="54211"/>
            <a:chExt cx="5073650" cy="6048139"/>
          </a:xfrm>
        </p:grpSpPr>
        <p:sp>
          <p:nvSpPr>
            <p:cNvPr id="14" name="标题 1"/>
            <p:cNvSpPr txBox="1"/>
            <p:nvPr/>
          </p:nvSpPr>
          <p:spPr>
            <a:xfrm>
              <a:off x="249773" y="1028700"/>
              <a:ext cx="5073650" cy="5073650"/>
            </a:xfrm>
            <a:prstGeom prst="donut">
              <a:avLst>
                <a:gd name="adj" fmla="val 2534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570892" y="1337630"/>
              <a:ext cx="4455792" cy="445579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/>
            <a:srcRect r="61354" b="36256"/>
            <a:stretch>
              <a:fillRect/>
            </a:stretch>
          </p:blipFill>
          <p:spPr>
            <a:xfrm>
              <a:off x="703949" y="54211"/>
              <a:ext cx="3536078" cy="58324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55600" y="-63500"/>
            <a:ext cx="13665200" cy="769937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0" y="0"/>
            <a:ext cx="2804799" cy="1255329"/>
          </a:xfrm>
          <a:custGeom>
            <a:avLst/>
            <a:gdLst>
              <a:gd name="connsiteX0" fmla="*/ 0 w 2412923"/>
              <a:gd name="connsiteY0" fmla="*/ 0 h 1079939"/>
              <a:gd name="connsiteX1" fmla="*/ 2412923 w 2412923"/>
              <a:gd name="connsiteY1" fmla="*/ 0 h 1079939"/>
              <a:gd name="connsiteX2" fmla="*/ 2412923 w 2412923"/>
              <a:gd name="connsiteY2" fmla="*/ 806672 h 1079939"/>
              <a:gd name="connsiteX3" fmla="*/ 2282300 w 2412923"/>
              <a:gd name="connsiteY3" fmla="*/ 886028 h 1079939"/>
              <a:gd name="connsiteX4" fmla="*/ 1516487 w 2412923"/>
              <a:gd name="connsiteY4" fmla="*/ 1079939 h 1079939"/>
              <a:gd name="connsiteX5" fmla="*/ 36119 w 2412923"/>
              <a:gd name="connsiteY5" fmla="*/ 98685 h 1079939"/>
            </a:gdLst>
            <a:ahLst/>
            <a:cxnLst/>
            <a:rect l="l" t="t" r="r" b="b"/>
            <a:pathLst>
              <a:path w="2412923" h="1079939">
                <a:moveTo>
                  <a:pt x="0" y="0"/>
                </a:moveTo>
                <a:lnTo>
                  <a:pt x="2412923" y="0"/>
                </a:lnTo>
                <a:lnTo>
                  <a:pt x="2412923" y="806672"/>
                </a:lnTo>
                <a:lnTo>
                  <a:pt x="2282300" y="886028"/>
                </a:lnTo>
                <a:cubicBezTo>
                  <a:pt x="2054652" y="1009694"/>
                  <a:pt x="1793773" y="1079939"/>
                  <a:pt x="1516487" y="1079939"/>
                </a:cubicBezTo>
                <a:cubicBezTo>
                  <a:pt x="851001" y="1079939"/>
                  <a:pt x="280018" y="675327"/>
                  <a:pt x="36119" y="9868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418892" y="6171094"/>
            <a:ext cx="4387006" cy="686906"/>
          </a:xfrm>
          <a:custGeom>
            <a:avLst/>
            <a:gdLst>
              <a:gd name="connsiteX0" fmla="*/ 2193503 w 4387006"/>
              <a:gd name="connsiteY0" fmla="*/ 0 h 686906"/>
              <a:gd name="connsiteX1" fmla="*/ 4348834 w 4387006"/>
              <a:gd name="connsiteY1" fmla="*/ 658362 h 686906"/>
              <a:gd name="connsiteX2" fmla="*/ 4387006 w 4387006"/>
              <a:gd name="connsiteY2" fmla="*/ 686906 h 686906"/>
              <a:gd name="connsiteX3" fmla="*/ 0 w 4387006"/>
              <a:gd name="connsiteY3" fmla="*/ 686906 h 686906"/>
              <a:gd name="connsiteX4" fmla="*/ 38173 w 4387006"/>
              <a:gd name="connsiteY4" fmla="*/ 658362 h 686906"/>
              <a:gd name="connsiteX5" fmla="*/ 2193503 w 4387006"/>
              <a:gd name="connsiteY5" fmla="*/ 0 h 686906"/>
            </a:gdLst>
            <a:ahLst/>
            <a:cxnLst/>
            <a:rect l="l" t="t" r="r" b="b"/>
            <a:pathLst>
              <a:path w="4387006" h="686906">
                <a:moveTo>
                  <a:pt x="2193503" y="0"/>
                </a:moveTo>
                <a:cubicBezTo>
                  <a:pt x="2991886" y="0"/>
                  <a:pt x="3733583" y="242706"/>
                  <a:pt x="4348834" y="658362"/>
                </a:cubicBezTo>
                <a:lnTo>
                  <a:pt x="4387006" y="686906"/>
                </a:lnTo>
                <a:lnTo>
                  <a:pt x="0" y="686906"/>
                </a:lnTo>
                <a:lnTo>
                  <a:pt x="38173" y="658362"/>
                </a:lnTo>
                <a:cubicBezTo>
                  <a:pt x="653424" y="242706"/>
                  <a:pt x="1395120" y="0"/>
                  <a:pt x="219350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981633" y="638212"/>
            <a:ext cx="537267" cy="390488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729516" y="2646600"/>
            <a:ext cx="5167084" cy="27965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 dirty="0" err="1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科学预防措施</a:t>
            </a:r>
            <a:endParaRPr kumimoji="1" lang="zh-CN" altLang="en-US" sz="4000" dirty="0"/>
          </a:p>
        </p:txBody>
      </p:sp>
      <p:sp>
        <p:nvSpPr>
          <p:cNvPr id="10" name="标题 1"/>
          <p:cNvSpPr txBox="1"/>
          <p:nvPr/>
        </p:nvSpPr>
        <p:spPr>
          <a:xfrm flipH="1">
            <a:off x="10693639" y="2055442"/>
            <a:ext cx="824053" cy="824053"/>
          </a:xfrm>
          <a:prstGeom prst="plus">
            <a:avLst>
              <a:gd name="adj" fmla="val 36013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43836" y="5871243"/>
            <a:ext cx="599700" cy="5997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42926" y="833456"/>
            <a:ext cx="4816178" cy="5594814"/>
            <a:chOff x="542926" y="833456"/>
            <a:chExt cx="4816178" cy="5594814"/>
          </a:xfrm>
        </p:grpSpPr>
        <p:grpSp>
          <p:nvGrpSpPr>
            <p:cNvPr id="13" name="组合 12"/>
            <p:cNvGrpSpPr/>
            <p:nvPr/>
          </p:nvGrpSpPr>
          <p:grpSpPr>
            <a:xfrm>
              <a:off x="542926" y="1612094"/>
              <a:ext cx="4816178" cy="4816176"/>
              <a:chOff x="542926" y="1612094"/>
              <a:chExt cx="4816178" cy="4816176"/>
            </a:xfrm>
          </p:grpSpPr>
          <p:sp>
            <p:nvSpPr>
              <p:cNvPr id="14" name="标题 1"/>
              <p:cNvSpPr txBox="1"/>
              <p:nvPr/>
            </p:nvSpPr>
            <p:spPr>
              <a:xfrm flipH="1">
                <a:off x="542926" y="1612094"/>
                <a:ext cx="4816178" cy="481617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/>
            </p:nvSpPr>
            <p:spPr>
              <a:xfrm flipH="1">
                <a:off x="825385" y="1894552"/>
                <a:ext cx="4251261" cy="4251261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/>
            <a:srcRect r="61354" b="36256"/>
            <a:stretch>
              <a:fillRect/>
            </a:stretch>
          </p:blipFill>
          <p:spPr>
            <a:xfrm>
              <a:off x="1621631" y="833456"/>
              <a:ext cx="2658767" cy="55382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组合 21"/>
          <p:cNvGrpSpPr/>
          <p:nvPr/>
        </p:nvGrpSpPr>
        <p:grpSpPr>
          <a:xfrm>
            <a:off x="3955594" y="999045"/>
            <a:ext cx="2064176" cy="2064176"/>
            <a:chOff x="3955594" y="999045"/>
            <a:chExt cx="2064176" cy="2064176"/>
          </a:xfrm>
        </p:grpSpPr>
        <p:sp>
          <p:nvSpPr>
            <p:cNvPr id="23" name="标题 1"/>
            <p:cNvSpPr txBox="1"/>
            <p:nvPr/>
          </p:nvSpPr>
          <p:spPr>
            <a:xfrm>
              <a:off x="3955594" y="999045"/>
              <a:ext cx="2064176" cy="2064176"/>
            </a:xfrm>
            <a:prstGeom prst="donut">
              <a:avLst>
                <a:gd name="adj" fmla="val 2534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>
              <a:off x="4086239" y="1124731"/>
              <a:ext cx="1812805" cy="1812804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6000" dirty="0">
                  <a:solidFill>
                    <a:schemeClr val="bg2"/>
                  </a:solidFill>
                  <a:latin typeface="Source Han Sans CN Regular" panose="020B0A00000000000000" charset="-122"/>
                  <a:ea typeface="Source Han Sans CN Regular" panose="020B0A00000000000000" charset="-122"/>
                </a:rPr>
                <a:t>04</a:t>
              </a:r>
              <a:endParaRPr kumimoji="1" lang="zh-CN" altLang="en-US" sz="6000" dirty="0">
                <a:solidFill>
                  <a:schemeClr val="bg2"/>
                </a:solidFill>
                <a:latin typeface="Source Han Sans CN Regular" panose="020B0A00000000000000" charset="-122"/>
                <a:ea typeface="Source Han Sans CN Regular" panose="020B0A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56121" y="1791758"/>
            <a:ext cx="3576921" cy="3946332"/>
          </a:xfrm>
          <a:prstGeom prst="roundRect">
            <a:avLst>
              <a:gd name="adj" fmla="val 2814"/>
            </a:avLst>
          </a:prstGeom>
          <a:solidFill>
            <a:srgbClr val="FFFFFF">
              <a:alpha val="100000"/>
            </a:srgbClr>
          </a:solidFill>
          <a:ln w="15875" cap="flat">
            <a:noFill/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14124" y="1602508"/>
            <a:ext cx="3260914" cy="425223"/>
          </a:xfrm>
          <a:prstGeom prst="roundRect">
            <a:avLst>
              <a:gd name="adj" fmla="val 50000"/>
            </a:avLst>
          </a:prstGeom>
          <a:gradFill>
            <a:gsLst>
              <a:gs pos="24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5400000" scaled="0"/>
          </a:gradFill>
          <a:ln w="25400" cap="flat">
            <a:noFill/>
            <a:miter/>
          </a:ln>
          <a:effectLst>
            <a:outerShdw blurRad="139700" dist="101600" dir="2700000" sx="96000" sy="96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2483" y="1633982"/>
            <a:ext cx="2964197" cy="3555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控制“三高”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76841" y="2201331"/>
            <a:ext cx="3335481" cy="344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管理血压、血糖和血脂水平，定期体检，按时服药，保持健康的生活方式。
高血压、高血糖和高血脂是老年性痴呆的危险因素，控制好“三高”可以降低患病风险。</a:t>
            </a:r>
            <a:endParaRPr kumimoji="1" lang="zh-CN" altLang="en-US"/>
          </a:p>
        </p:txBody>
      </p:sp>
      <p:cxnSp>
        <p:nvCxnSpPr>
          <p:cNvPr id="6" name="标题 1"/>
          <p:cNvCxnSpPr/>
          <p:nvPr/>
        </p:nvCxnSpPr>
        <p:spPr>
          <a:xfrm>
            <a:off x="2123113" y="2163113"/>
            <a:ext cx="642937" cy="0"/>
          </a:xfrm>
          <a:prstGeom prst="line">
            <a:avLst/>
          </a:prstGeom>
          <a:noFill/>
          <a:ln w="63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4297148" y="1791758"/>
            <a:ext cx="3576921" cy="3946332"/>
          </a:xfrm>
          <a:prstGeom prst="roundRect">
            <a:avLst>
              <a:gd name="adj" fmla="val 2814"/>
            </a:avLst>
          </a:prstGeom>
          <a:solidFill>
            <a:srgbClr val="FFFFFF">
              <a:alpha val="100000"/>
            </a:srgbClr>
          </a:solidFill>
          <a:ln w="15875" cap="flat">
            <a:noFill/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455151" y="1602508"/>
            <a:ext cx="3260914" cy="425223"/>
          </a:xfrm>
          <a:prstGeom prst="roundRect">
            <a:avLst>
              <a:gd name="adj" fmla="val 50000"/>
            </a:avLst>
          </a:prstGeom>
          <a:gradFill>
            <a:gsLst>
              <a:gs pos="24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5400000" scaled="0"/>
          </a:gradFill>
          <a:ln w="25400" cap="flat">
            <a:noFill/>
            <a:miter/>
          </a:ln>
          <a:effectLst>
            <a:outerShdw blurRad="139700" dist="101600" dir="2700000" sx="96000" sy="96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03510" y="1633982"/>
            <a:ext cx="2964197" cy="3555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适度运动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417868" y="2201331"/>
            <a:ext cx="3335481" cy="344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保持适度运动，每周进行150分钟的快走、游泳、瑜伽、太极拳、广场舞等运动。
运动可以促进血液循环，增强大脑功能，保持健康的体重。</a:t>
            </a:r>
            <a:endParaRPr kumimoji="1" lang="zh-CN" altLang="en-US"/>
          </a:p>
        </p:txBody>
      </p:sp>
      <p:cxnSp>
        <p:nvCxnSpPr>
          <p:cNvPr id="11" name="标题 1"/>
          <p:cNvCxnSpPr/>
          <p:nvPr/>
        </p:nvCxnSpPr>
        <p:spPr>
          <a:xfrm>
            <a:off x="5764140" y="2163113"/>
            <a:ext cx="642937" cy="0"/>
          </a:xfrm>
          <a:prstGeom prst="line">
            <a:avLst/>
          </a:prstGeom>
          <a:noFill/>
          <a:ln w="6350" cap="rnd">
            <a:solidFill>
              <a:schemeClr val="accent1"/>
            </a:solidFill>
            <a:miter/>
          </a:ln>
        </p:spPr>
      </p:cxnSp>
      <p:sp>
        <p:nvSpPr>
          <p:cNvPr id="12" name="标题 1"/>
          <p:cNvSpPr txBox="1"/>
          <p:nvPr/>
        </p:nvSpPr>
        <p:spPr>
          <a:xfrm>
            <a:off x="7941979" y="1791758"/>
            <a:ext cx="3576921" cy="3946332"/>
          </a:xfrm>
          <a:prstGeom prst="roundRect">
            <a:avLst>
              <a:gd name="adj" fmla="val 2814"/>
            </a:avLst>
          </a:prstGeom>
          <a:solidFill>
            <a:srgbClr val="FFFFFF">
              <a:alpha val="100000"/>
            </a:srgbClr>
          </a:solidFill>
          <a:ln w="15875" cap="flat">
            <a:noFill/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099982" y="1602508"/>
            <a:ext cx="3260914" cy="425223"/>
          </a:xfrm>
          <a:prstGeom prst="roundRect">
            <a:avLst>
              <a:gd name="adj" fmla="val 50000"/>
            </a:avLst>
          </a:prstGeom>
          <a:gradFill>
            <a:gsLst>
              <a:gs pos="24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5400000" scaled="0"/>
          </a:gradFill>
          <a:ln w="25400" cap="flat">
            <a:noFill/>
            <a:miter/>
          </a:ln>
          <a:effectLst>
            <a:outerShdw blurRad="139700" dist="101600" dir="2700000" sx="96000" sy="96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248341" y="1633982"/>
            <a:ext cx="2964197" cy="3555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健康饮食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062699" y="2201331"/>
            <a:ext cx="3335481" cy="344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多吃深海鱼、坚果、粗粮、应季瓜果蔬菜，少吃油炸食品和红肉。
这些食物富含营养，有助于大脑健康，预防老年性痴呆。</a:t>
            </a:r>
            <a:endParaRPr kumimoji="1" lang="zh-CN" altLang="en-US"/>
          </a:p>
        </p:txBody>
      </p:sp>
      <p:cxnSp>
        <p:nvCxnSpPr>
          <p:cNvPr id="16" name="标题 1"/>
          <p:cNvCxnSpPr/>
          <p:nvPr/>
        </p:nvCxnSpPr>
        <p:spPr>
          <a:xfrm>
            <a:off x="9408971" y="2163113"/>
            <a:ext cx="642937" cy="0"/>
          </a:xfrm>
          <a:prstGeom prst="line">
            <a:avLst/>
          </a:prstGeom>
          <a:noFill/>
          <a:ln w="6350" cap="rnd">
            <a:solidFill>
              <a:schemeClr val="accent1"/>
            </a:solidFill>
            <a:miter/>
          </a:ln>
        </p:spPr>
      </p:cxnSp>
      <p:sp>
        <p:nvSpPr>
          <p:cNvPr id="17" name="标题 1"/>
          <p:cNvSpPr txBox="1"/>
          <p:nvPr/>
        </p:nvSpPr>
        <p:spPr>
          <a:xfrm>
            <a:off x="499512" y="491491"/>
            <a:ext cx="149976" cy="1499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10592" y="263750"/>
            <a:ext cx="1082514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生活方式调整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38406" y="330384"/>
            <a:ext cx="236094" cy="23609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1"/>
          <a:srcRect t="12500" b="12500"/>
          <a:stretch>
            <a:fillRect/>
          </a:stretch>
        </p:blipFill>
        <p:spPr>
          <a:xfrm>
            <a:off x="4297551" y="3541999"/>
            <a:ext cx="3418514" cy="2563886"/>
          </a:xfrm>
          <a:prstGeom prst="round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24" y="3597355"/>
            <a:ext cx="3504535" cy="245317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7" y="3764924"/>
            <a:ext cx="3418514" cy="228185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1" y="2573397"/>
            <a:ext cx="2117606" cy="2117606"/>
          </a:xfrm>
          <a:prstGeom prst="blockArc">
            <a:avLst>
              <a:gd name="adj1" fmla="val 21559607"/>
              <a:gd name="adj2" fmla="val 16275662"/>
              <a:gd name="adj3" fmla="val 6291"/>
            </a:avLst>
          </a:prstGeom>
          <a:solidFill>
            <a:schemeClr val="accent1"/>
          </a:solidFill>
          <a:ln w="1905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标题 1"/>
          <p:cNvCxnSpPr/>
          <p:nvPr/>
        </p:nvCxnSpPr>
        <p:spPr>
          <a:xfrm>
            <a:off x="2677438" y="3632200"/>
            <a:ext cx="9720000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miter/>
          </a:ln>
        </p:spPr>
      </p:cxnSp>
      <p:sp>
        <p:nvSpPr>
          <p:cNvPr id="4" name="标题 1"/>
          <p:cNvSpPr txBox="1"/>
          <p:nvPr/>
        </p:nvSpPr>
        <p:spPr>
          <a:xfrm>
            <a:off x="3893934" y="4071878"/>
            <a:ext cx="288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戒烟限酒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893935" y="4633039"/>
            <a:ext cx="2880000" cy="125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戒烟限酒，保持健康的生活方式</a:t>
            </a: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吸烟和过量饮酒会增加老年性痴呆的风险，应尽量避免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6" name="标题 1"/>
          <p:cNvSpPr txBox="1"/>
          <p:nvPr/>
        </p:nvSpPr>
        <p:spPr>
          <a:xfrm>
            <a:off x="3893935" y="3362200"/>
            <a:ext cx="540000" cy="5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638899" y="4071878"/>
            <a:ext cx="288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减少污染暴露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638900" y="4633039"/>
            <a:ext cx="2880000" cy="12573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45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保持良好的居住环境，减少空气污染、噪音污染等对大脑的不良影响</a:t>
            </a:r>
            <a:r>
              <a:rPr kumimoji="1" lang="en-US" altLang="zh-CN" sz="1145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8638900" y="3362200"/>
            <a:ext cx="540000" cy="5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3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266856" y="2757360"/>
            <a:ext cx="288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关注听力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266857" y="1371464"/>
            <a:ext cx="2880000" cy="125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听力损失不矫正，痴呆风险成倍增长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6265978" y="3362200"/>
            <a:ext cx="540000" cy="5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91203" y="2804200"/>
            <a:ext cx="1656002" cy="1656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350640" y="3232957"/>
            <a:ext cx="737129" cy="79848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99512" y="491491"/>
            <a:ext cx="149976" cy="1499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38406" y="330384"/>
            <a:ext cx="236094" cy="23609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9800000" flipH="1">
            <a:off x="6381802" y="2884834"/>
            <a:ext cx="544010" cy="2650603"/>
          </a:xfrm>
          <a:prstGeom prst="roundRect">
            <a:avLst>
              <a:gd name="adj" fmla="val 50000"/>
            </a:avLst>
          </a:prstGeom>
          <a:gradFill>
            <a:gsLst>
              <a:gs pos="1000">
                <a:schemeClr val="accent2">
                  <a:alpha val="0"/>
                </a:schemeClr>
              </a:gs>
              <a:gs pos="100000">
                <a:schemeClr val="accent2">
                  <a:alpha val="6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800000" flipH="1" flipV="1">
            <a:off x="5321097" y="2884834"/>
            <a:ext cx="544010" cy="265060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6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1" flipV="1">
            <a:off x="5833161" y="3767286"/>
            <a:ext cx="544010" cy="265060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6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800000">
            <a:off x="5684565" y="2939503"/>
            <a:ext cx="896432" cy="89643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>
            <a:outerShdw blurRad="50800" dist="38100" dir="8100000" algn="tr" rotWithShape="0">
              <a:schemeClr val="accent2">
                <a:lumMod val="75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9800000" flipH="1">
            <a:off x="4712072" y="4644372"/>
            <a:ext cx="896432" cy="89643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>
            <a:outerShdw blurRad="50800" dist="38100" dir="8100000" algn="tr" rotWithShape="0">
              <a:schemeClr val="accent2">
                <a:lumMod val="75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7" name="标题 1"/>
          <p:cNvCxnSpPr/>
          <p:nvPr/>
        </p:nvCxnSpPr>
        <p:spPr>
          <a:xfrm rot="1800000" flipH="1" flipV="1">
            <a:off x="5577010" y="3852982"/>
            <a:ext cx="0" cy="743712"/>
          </a:xfrm>
          <a:prstGeom prst="straightConnector1">
            <a:avLst/>
          </a:prstGeom>
          <a:noFill/>
          <a:ln w="9525" cap="sq">
            <a:solidFill>
              <a:schemeClr val="accent2"/>
            </a:solidFill>
            <a:miter/>
            <a:tailEnd type="triangle"/>
          </a:ln>
        </p:spPr>
      </p:cxnSp>
      <p:cxnSp>
        <p:nvCxnSpPr>
          <p:cNvPr id="8" name="标题 1"/>
          <p:cNvCxnSpPr/>
          <p:nvPr/>
        </p:nvCxnSpPr>
        <p:spPr>
          <a:xfrm rot="19800000" flipH="1">
            <a:off x="6680384" y="3852983"/>
            <a:ext cx="0" cy="743712"/>
          </a:xfrm>
          <a:prstGeom prst="straightConnector1">
            <a:avLst/>
          </a:prstGeom>
          <a:noFill/>
          <a:ln w="9525" cap="sq">
            <a:solidFill>
              <a:schemeClr val="accent2"/>
            </a:solidFill>
            <a:miter/>
            <a:tailEnd type="triangle"/>
          </a:ln>
        </p:spPr>
      </p:cxnSp>
      <p:cxnSp>
        <p:nvCxnSpPr>
          <p:cNvPr id="9" name="标题 1"/>
          <p:cNvCxnSpPr/>
          <p:nvPr/>
        </p:nvCxnSpPr>
        <p:spPr>
          <a:xfrm rot="5400000" flipH="1">
            <a:off x="6125649" y="4749095"/>
            <a:ext cx="0" cy="743712"/>
          </a:xfrm>
          <a:prstGeom prst="straightConnector1">
            <a:avLst/>
          </a:prstGeom>
          <a:noFill/>
          <a:ln w="9525" cap="sq">
            <a:solidFill>
              <a:schemeClr val="accent2"/>
            </a:solidFill>
            <a:miter/>
            <a:tailEnd type="triangle"/>
          </a:ln>
        </p:spPr>
      </p:cxnSp>
      <p:sp>
        <p:nvSpPr>
          <p:cNvPr id="10" name="标题 1"/>
          <p:cNvSpPr txBox="1"/>
          <p:nvPr/>
        </p:nvSpPr>
        <p:spPr>
          <a:xfrm>
            <a:off x="5951918" y="3208775"/>
            <a:ext cx="361726" cy="361726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014057" y="4954118"/>
            <a:ext cx="292462" cy="31680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9800000" flipH="1">
            <a:off x="6607928" y="4644372"/>
            <a:ext cx="896432" cy="89643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>
            <a:outerShdw blurRad="50800" dist="38100" dir="8100000" algn="tr" rotWithShape="0">
              <a:schemeClr val="accent2">
                <a:lumMod val="75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875281" y="4928614"/>
            <a:ext cx="361726" cy="32794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914235" y="2028323"/>
            <a:ext cx="4470640" cy="803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4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积极参加社交活动，避免孤独，与家人、朋友保持密切联系。
社交活动可以刺激大脑，增强认知功能，预防老年性痴呆。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914235" y="1581713"/>
            <a:ext cx="4470640" cy="4470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保持社交活动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0400" y="5021689"/>
            <a:ext cx="3842589" cy="803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04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保证充足的睡眠，避免长期熬夜，保持良好的睡眠质量</a:t>
            </a:r>
            <a:r>
              <a:rPr kumimoji="1" lang="en-US" altLang="zh-CN" sz="104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
</a:t>
            </a:r>
            <a:r>
              <a:rPr kumimoji="1" lang="en-US" altLang="zh-CN" sz="104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睡眠不足会影响大脑功能，增加老年性痴呆的风险，应重视睡眠健康</a:t>
            </a:r>
            <a:r>
              <a:rPr kumimoji="1" lang="en-US" altLang="zh-CN" sz="104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17" name="标题 1"/>
          <p:cNvSpPr txBox="1"/>
          <p:nvPr/>
        </p:nvSpPr>
        <p:spPr>
          <a:xfrm>
            <a:off x="660400" y="4575079"/>
            <a:ext cx="3842589" cy="4470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保证充足睡眠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676311" y="5021689"/>
            <a:ext cx="3842589" cy="803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多进行阅读、写作、益智游戏、解谜等活动，锻炼大脑，保持思维活跃。
脑力活动可以刺激神经元，增强大脑功能，延缓认知衰退。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676311" y="4575079"/>
            <a:ext cx="3842589" cy="4470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多进行脑力活动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99512" y="491491"/>
            <a:ext cx="149976" cy="1499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338406" y="330384"/>
            <a:ext cx="236094" cy="23609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692548" y="0"/>
            <a:ext cx="10575759" cy="6852888"/>
          </a:xfrm>
          <a:custGeom>
            <a:avLst/>
            <a:gdLst>
              <a:gd name="connsiteX0" fmla="*/ 0 w 10016202"/>
              <a:gd name="connsiteY0" fmla="*/ 0 h 6881989"/>
              <a:gd name="connsiteX1" fmla="*/ 9128035 w 10016202"/>
              <a:gd name="connsiteY1" fmla="*/ 0 h 6881989"/>
              <a:gd name="connsiteX2" fmla="*/ 9290029 w 10016202"/>
              <a:gd name="connsiteY2" fmla="*/ 316290 h 6881989"/>
              <a:gd name="connsiteX3" fmla="*/ 10016202 w 10016202"/>
              <a:gd name="connsiteY3" fmla="*/ 3508901 h 6881989"/>
              <a:gd name="connsiteX4" fmla="*/ 9290029 w 10016202"/>
              <a:gd name="connsiteY4" fmla="*/ 6701512 h 6881989"/>
              <a:gd name="connsiteX5" fmla="*/ 9197594 w 10016202"/>
              <a:gd name="connsiteY5" fmla="*/ 6881989 h 6881989"/>
              <a:gd name="connsiteX6" fmla="*/ 0 w 10016202"/>
              <a:gd name="connsiteY6" fmla="*/ 6881989 h 6881989"/>
              <a:gd name="connsiteX7" fmla="*/ 0 w 10016202"/>
              <a:gd name="connsiteY7" fmla="*/ 0 h 6881989"/>
            </a:gdLst>
            <a:ahLst/>
            <a:cxnLst/>
            <a:rect l="l" t="t" r="r" b="b"/>
            <a:pathLst>
              <a:path w="10016202" h="6881989">
                <a:moveTo>
                  <a:pt x="0" y="0"/>
                </a:moveTo>
                <a:lnTo>
                  <a:pt x="9128035" y="0"/>
                </a:lnTo>
                <a:lnTo>
                  <a:pt x="9290029" y="316290"/>
                </a:lnTo>
                <a:cubicBezTo>
                  <a:pt x="9755405" y="1282103"/>
                  <a:pt x="10016202" y="2365046"/>
                  <a:pt x="10016202" y="3508901"/>
                </a:cubicBezTo>
                <a:cubicBezTo>
                  <a:pt x="10016202" y="4652756"/>
                  <a:pt x="9755405" y="5735699"/>
                  <a:pt x="9290029" y="6701512"/>
                </a:cubicBezTo>
                <a:lnTo>
                  <a:pt x="9197594" y="6881989"/>
                </a:lnTo>
                <a:lnTo>
                  <a:pt x="0" y="688198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5000">
                <a:schemeClr val="bg1"/>
              </a:gs>
              <a:gs pos="100000">
                <a:schemeClr val="accent1">
                  <a:lumMod val="20000"/>
                  <a:lumOff val="80000"/>
                  <a:alpha val="73000"/>
                </a:schemeClr>
              </a:gs>
            </a:gsLst>
            <a:lin ang="6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4139854" y="0"/>
            <a:ext cx="10575759" cy="6852888"/>
          </a:xfrm>
          <a:custGeom>
            <a:avLst/>
            <a:gdLst>
              <a:gd name="connsiteX0" fmla="*/ 0 w 10016202"/>
              <a:gd name="connsiteY0" fmla="*/ 0 h 6881989"/>
              <a:gd name="connsiteX1" fmla="*/ 9128035 w 10016202"/>
              <a:gd name="connsiteY1" fmla="*/ 0 h 6881989"/>
              <a:gd name="connsiteX2" fmla="*/ 9290029 w 10016202"/>
              <a:gd name="connsiteY2" fmla="*/ 316290 h 6881989"/>
              <a:gd name="connsiteX3" fmla="*/ 10016202 w 10016202"/>
              <a:gd name="connsiteY3" fmla="*/ 3508901 h 6881989"/>
              <a:gd name="connsiteX4" fmla="*/ 9290029 w 10016202"/>
              <a:gd name="connsiteY4" fmla="*/ 6701512 h 6881989"/>
              <a:gd name="connsiteX5" fmla="*/ 9197594 w 10016202"/>
              <a:gd name="connsiteY5" fmla="*/ 6881989 h 6881989"/>
              <a:gd name="connsiteX6" fmla="*/ 0 w 10016202"/>
              <a:gd name="connsiteY6" fmla="*/ 6881989 h 6881989"/>
              <a:gd name="connsiteX7" fmla="*/ 0 w 10016202"/>
              <a:gd name="connsiteY7" fmla="*/ 0 h 6881989"/>
            </a:gdLst>
            <a:ahLst/>
            <a:cxnLst/>
            <a:rect l="l" t="t" r="r" b="b"/>
            <a:pathLst>
              <a:path w="10016202" h="6881989">
                <a:moveTo>
                  <a:pt x="0" y="0"/>
                </a:moveTo>
                <a:lnTo>
                  <a:pt x="9128035" y="0"/>
                </a:lnTo>
                <a:lnTo>
                  <a:pt x="9290029" y="316290"/>
                </a:lnTo>
                <a:cubicBezTo>
                  <a:pt x="9755405" y="1282103"/>
                  <a:pt x="10016202" y="2365046"/>
                  <a:pt x="10016202" y="3508901"/>
                </a:cubicBezTo>
                <a:cubicBezTo>
                  <a:pt x="10016202" y="4652756"/>
                  <a:pt x="9755405" y="5735699"/>
                  <a:pt x="9290029" y="6701512"/>
                </a:cubicBezTo>
                <a:lnTo>
                  <a:pt x="9197594" y="6881989"/>
                </a:lnTo>
                <a:lnTo>
                  <a:pt x="0" y="688198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8000">
                <a:schemeClr val="bg1"/>
              </a:gs>
              <a:gs pos="100000">
                <a:schemeClr val="accent1">
                  <a:lumMod val="20000"/>
                  <a:lumOff val="80000"/>
                  <a:alpha val="73000"/>
                </a:schemeClr>
              </a:gs>
            </a:gsLst>
            <a:lin ang="6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9637562" y="3268439"/>
            <a:ext cx="663182" cy="601251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47803" y="2919754"/>
            <a:ext cx="3027038" cy="23731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定期接受认知训练，如记忆训练、注意力训练等，提升大脑功能。
认知训练可以有效延缓认知衰退，降低老年性痴呆的发病风险。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47803" y="2025556"/>
            <a:ext cx="2783347" cy="7921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接受认知训练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99512" y="491491"/>
            <a:ext cx="149976" cy="1499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38406" y="330384"/>
            <a:ext cx="236094" cy="23609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7" name="Picture 11"/>
          <p:cNvPicPr>
            <a:picLocks noChangeAspect="1"/>
          </p:cNvPicPr>
          <p:nvPr/>
        </p:nvPicPr>
        <p:blipFill>
          <a:blip r:embed="rId1"/>
          <a:srcRect l="5566" r="5566"/>
          <a:stretch>
            <a:fillRect/>
          </a:stretch>
        </p:blipFill>
        <p:spPr>
          <a:xfrm>
            <a:off x="6303870" y="1171191"/>
            <a:ext cx="5592659" cy="419449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55600" y="-63500"/>
            <a:ext cx="13665200" cy="769937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0" y="0"/>
            <a:ext cx="2804799" cy="1255329"/>
          </a:xfrm>
          <a:custGeom>
            <a:avLst/>
            <a:gdLst>
              <a:gd name="connsiteX0" fmla="*/ 0 w 2412923"/>
              <a:gd name="connsiteY0" fmla="*/ 0 h 1079939"/>
              <a:gd name="connsiteX1" fmla="*/ 2412923 w 2412923"/>
              <a:gd name="connsiteY1" fmla="*/ 0 h 1079939"/>
              <a:gd name="connsiteX2" fmla="*/ 2412923 w 2412923"/>
              <a:gd name="connsiteY2" fmla="*/ 806672 h 1079939"/>
              <a:gd name="connsiteX3" fmla="*/ 2282300 w 2412923"/>
              <a:gd name="connsiteY3" fmla="*/ 886028 h 1079939"/>
              <a:gd name="connsiteX4" fmla="*/ 1516487 w 2412923"/>
              <a:gd name="connsiteY4" fmla="*/ 1079939 h 1079939"/>
              <a:gd name="connsiteX5" fmla="*/ 36119 w 2412923"/>
              <a:gd name="connsiteY5" fmla="*/ 98685 h 1079939"/>
            </a:gdLst>
            <a:ahLst/>
            <a:cxnLst/>
            <a:rect l="l" t="t" r="r" b="b"/>
            <a:pathLst>
              <a:path w="2412923" h="1079939">
                <a:moveTo>
                  <a:pt x="0" y="0"/>
                </a:moveTo>
                <a:lnTo>
                  <a:pt x="2412923" y="0"/>
                </a:lnTo>
                <a:lnTo>
                  <a:pt x="2412923" y="806672"/>
                </a:lnTo>
                <a:lnTo>
                  <a:pt x="2282300" y="886028"/>
                </a:lnTo>
                <a:cubicBezTo>
                  <a:pt x="2054652" y="1009694"/>
                  <a:pt x="1793773" y="1079939"/>
                  <a:pt x="1516487" y="1079939"/>
                </a:cubicBezTo>
                <a:cubicBezTo>
                  <a:pt x="851001" y="1079939"/>
                  <a:pt x="280018" y="675327"/>
                  <a:pt x="36119" y="9868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418892" y="6171094"/>
            <a:ext cx="4387006" cy="686906"/>
          </a:xfrm>
          <a:custGeom>
            <a:avLst/>
            <a:gdLst>
              <a:gd name="connsiteX0" fmla="*/ 2193503 w 4387006"/>
              <a:gd name="connsiteY0" fmla="*/ 0 h 686906"/>
              <a:gd name="connsiteX1" fmla="*/ 4348834 w 4387006"/>
              <a:gd name="connsiteY1" fmla="*/ 658362 h 686906"/>
              <a:gd name="connsiteX2" fmla="*/ 4387006 w 4387006"/>
              <a:gd name="connsiteY2" fmla="*/ 686906 h 686906"/>
              <a:gd name="connsiteX3" fmla="*/ 0 w 4387006"/>
              <a:gd name="connsiteY3" fmla="*/ 686906 h 686906"/>
              <a:gd name="connsiteX4" fmla="*/ 38173 w 4387006"/>
              <a:gd name="connsiteY4" fmla="*/ 658362 h 686906"/>
              <a:gd name="connsiteX5" fmla="*/ 2193503 w 4387006"/>
              <a:gd name="connsiteY5" fmla="*/ 0 h 686906"/>
            </a:gdLst>
            <a:ahLst/>
            <a:cxnLst/>
            <a:rect l="l" t="t" r="r" b="b"/>
            <a:pathLst>
              <a:path w="4387006" h="686906">
                <a:moveTo>
                  <a:pt x="2193503" y="0"/>
                </a:moveTo>
                <a:cubicBezTo>
                  <a:pt x="2991886" y="0"/>
                  <a:pt x="3733583" y="242706"/>
                  <a:pt x="4348834" y="658362"/>
                </a:cubicBezTo>
                <a:lnTo>
                  <a:pt x="4387006" y="686906"/>
                </a:lnTo>
                <a:lnTo>
                  <a:pt x="0" y="686906"/>
                </a:lnTo>
                <a:lnTo>
                  <a:pt x="38173" y="658362"/>
                </a:lnTo>
                <a:cubicBezTo>
                  <a:pt x="653424" y="242706"/>
                  <a:pt x="1395120" y="0"/>
                  <a:pt x="219350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981633" y="638212"/>
            <a:ext cx="537267" cy="390488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229745" y="4315681"/>
            <a:ext cx="5167084" cy="27965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lvl="0"/>
            <a:r>
              <a:rPr lang="zh-CN" altLang="en-US" sz="2400" dirty="0"/>
              <a:t>总结：老年性痴呆虽然无法逆转，但通过早期识别危险因素和采取有效的预防措施，我们可以降低患病风险，延缓疾病进展。</a:t>
            </a:r>
            <a:endParaRPr lang="zh-CN" altLang="en-US" sz="2400" dirty="0"/>
          </a:p>
        </p:txBody>
      </p:sp>
      <p:sp>
        <p:nvSpPr>
          <p:cNvPr id="10" name="标题 1"/>
          <p:cNvSpPr txBox="1"/>
          <p:nvPr/>
        </p:nvSpPr>
        <p:spPr>
          <a:xfrm flipH="1">
            <a:off x="10693639" y="2055442"/>
            <a:ext cx="824053" cy="824053"/>
          </a:xfrm>
          <a:prstGeom prst="plus">
            <a:avLst>
              <a:gd name="adj" fmla="val 36013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43836" y="5871243"/>
            <a:ext cx="599700" cy="5997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42926" y="833456"/>
            <a:ext cx="4816178" cy="5594814"/>
            <a:chOff x="542926" y="833456"/>
            <a:chExt cx="4816178" cy="5594814"/>
          </a:xfrm>
        </p:grpSpPr>
        <p:grpSp>
          <p:nvGrpSpPr>
            <p:cNvPr id="13" name="组合 12"/>
            <p:cNvGrpSpPr/>
            <p:nvPr/>
          </p:nvGrpSpPr>
          <p:grpSpPr>
            <a:xfrm>
              <a:off x="542926" y="1612094"/>
              <a:ext cx="4816178" cy="4816176"/>
              <a:chOff x="542926" y="1612094"/>
              <a:chExt cx="4816178" cy="4816176"/>
            </a:xfrm>
          </p:grpSpPr>
          <p:sp>
            <p:nvSpPr>
              <p:cNvPr id="14" name="标题 1"/>
              <p:cNvSpPr txBox="1"/>
              <p:nvPr/>
            </p:nvSpPr>
            <p:spPr>
              <a:xfrm flipH="1">
                <a:off x="542926" y="1612094"/>
                <a:ext cx="4816178" cy="481617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/>
            </p:nvSpPr>
            <p:spPr>
              <a:xfrm flipH="1">
                <a:off x="825385" y="1894552"/>
                <a:ext cx="4251261" cy="4251261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/>
            <a:srcRect r="61354" b="36256"/>
            <a:stretch>
              <a:fillRect/>
            </a:stretch>
          </p:blipFill>
          <p:spPr>
            <a:xfrm>
              <a:off x="1621631" y="833456"/>
              <a:ext cx="2658767" cy="55382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32" y="1124731"/>
            <a:ext cx="4971604" cy="3604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1068277" y="-248444"/>
            <a:ext cx="13537137" cy="7627938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779077" y="0"/>
            <a:ext cx="2412923" cy="1079939"/>
          </a:xfrm>
          <a:custGeom>
            <a:avLst/>
            <a:gdLst>
              <a:gd name="connsiteX0" fmla="*/ 0 w 2412923"/>
              <a:gd name="connsiteY0" fmla="*/ 0 h 1079939"/>
              <a:gd name="connsiteX1" fmla="*/ 2412923 w 2412923"/>
              <a:gd name="connsiteY1" fmla="*/ 0 h 1079939"/>
              <a:gd name="connsiteX2" fmla="*/ 2412923 w 2412923"/>
              <a:gd name="connsiteY2" fmla="*/ 806672 h 1079939"/>
              <a:gd name="connsiteX3" fmla="*/ 2282300 w 2412923"/>
              <a:gd name="connsiteY3" fmla="*/ 886028 h 1079939"/>
              <a:gd name="connsiteX4" fmla="*/ 1516487 w 2412923"/>
              <a:gd name="connsiteY4" fmla="*/ 1079939 h 1079939"/>
              <a:gd name="connsiteX5" fmla="*/ 36119 w 2412923"/>
              <a:gd name="connsiteY5" fmla="*/ 98685 h 1079939"/>
            </a:gdLst>
            <a:ahLst/>
            <a:cxnLst/>
            <a:rect l="l" t="t" r="r" b="b"/>
            <a:pathLst>
              <a:path w="2412923" h="1079939">
                <a:moveTo>
                  <a:pt x="0" y="0"/>
                </a:moveTo>
                <a:lnTo>
                  <a:pt x="2412923" y="0"/>
                </a:lnTo>
                <a:lnTo>
                  <a:pt x="2412923" y="806672"/>
                </a:lnTo>
                <a:lnTo>
                  <a:pt x="2282300" y="886028"/>
                </a:lnTo>
                <a:cubicBezTo>
                  <a:pt x="2054652" y="1009694"/>
                  <a:pt x="1793773" y="1079939"/>
                  <a:pt x="1516487" y="1079939"/>
                </a:cubicBezTo>
                <a:cubicBezTo>
                  <a:pt x="851001" y="1079939"/>
                  <a:pt x="280018" y="675327"/>
                  <a:pt x="36119" y="9868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423144" y="6171094"/>
            <a:ext cx="4387006" cy="686906"/>
          </a:xfrm>
          <a:custGeom>
            <a:avLst/>
            <a:gdLst>
              <a:gd name="connsiteX0" fmla="*/ 2193503 w 4387006"/>
              <a:gd name="connsiteY0" fmla="*/ 0 h 686906"/>
              <a:gd name="connsiteX1" fmla="*/ 4348834 w 4387006"/>
              <a:gd name="connsiteY1" fmla="*/ 658362 h 686906"/>
              <a:gd name="connsiteX2" fmla="*/ 4387006 w 4387006"/>
              <a:gd name="connsiteY2" fmla="*/ 686906 h 686906"/>
              <a:gd name="connsiteX3" fmla="*/ 0 w 4387006"/>
              <a:gd name="connsiteY3" fmla="*/ 686906 h 686906"/>
              <a:gd name="connsiteX4" fmla="*/ 38173 w 4387006"/>
              <a:gd name="connsiteY4" fmla="*/ 658362 h 686906"/>
              <a:gd name="connsiteX5" fmla="*/ 2193503 w 4387006"/>
              <a:gd name="connsiteY5" fmla="*/ 0 h 686906"/>
            </a:gdLst>
            <a:ahLst/>
            <a:cxnLst/>
            <a:rect l="l" t="t" r="r" b="b"/>
            <a:pathLst>
              <a:path w="4387006" h="686906">
                <a:moveTo>
                  <a:pt x="2193503" y="0"/>
                </a:moveTo>
                <a:cubicBezTo>
                  <a:pt x="2991886" y="0"/>
                  <a:pt x="3733583" y="242706"/>
                  <a:pt x="4348834" y="658362"/>
                </a:cubicBezTo>
                <a:lnTo>
                  <a:pt x="4387006" y="686906"/>
                </a:lnTo>
                <a:lnTo>
                  <a:pt x="0" y="686906"/>
                </a:lnTo>
                <a:lnTo>
                  <a:pt x="38173" y="658362"/>
                </a:lnTo>
                <a:cubicBezTo>
                  <a:pt x="653424" y="242706"/>
                  <a:pt x="1395120" y="0"/>
                  <a:pt x="219350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143836" y="5871243"/>
            <a:ext cx="599700" cy="5997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922342" y="1583737"/>
            <a:ext cx="6156531" cy="26734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400" dirty="0" err="1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谢谢大家</a:t>
            </a:r>
            <a:endParaRPr kumimoji="1" lang="en-US" altLang="zh-CN" sz="4400" dirty="0">
              <a:ln w="12700">
                <a:noFill/>
              </a:ln>
              <a:solidFill>
                <a:srgbClr val="896A47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800" dirty="0"/>
              <a:t>让我们用理解替代偏见，</a:t>
            </a:r>
            <a:endParaRPr lang="en-US" altLang="zh-CN" sz="1800" dirty="0"/>
          </a:p>
          <a:p>
            <a:pPr algn="l">
              <a:lnSpc>
                <a:spcPct val="130000"/>
              </a:lnSpc>
            </a:pPr>
            <a:r>
              <a:rPr lang="zh-CN" altLang="en-US" sz="1800" dirty="0"/>
              <a:t>用行动守护每一段珍贵记忆！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4430293" y="456842"/>
            <a:ext cx="1143715" cy="1143715"/>
          </a:xfrm>
          <a:prstGeom prst="plus">
            <a:avLst>
              <a:gd name="adj" fmla="val 36013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638212"/>
            <a:ext cx="537267" cy="390488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-284365" y="122954"/>
            <a:ext cx="5073650" cy="6048139"/>
            <a:chOff x="249773" y="54211"/>
            <a:chExt cx="5073650" cy="6048139"/>
          </a:xfrm>
        </p:grpSpPr>
        <p:sp>
          <p:nvSpPr>
            <p:cNvPr id="14" name="标题 1"/>
            <p:cNvSpPr txBox="1"/>
            <p:nvPr/>
          </p:nvSpPr>
          <p:spPr>
            <a:xfrm>
              <a:off x="249773" y="1028700"/>
              <a:ext cx="5073650" cy="5073650"/>
            </a:xfrm>
            <a:prstGeom prst="donut">
              <a:avLst>
                <a:gd name="adj" fmla="val 2534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570892" y="1337630"/>
              <a:ext cx="4455792" cy="445579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/>
            <a:srcRect r="61354" b="36256"/>
            <a:stretch>
              <a:fillRect/>
            </a:stretch>
          </p:blipFill>
          <p:spPr>
            <a:xfrm>
              <a:off x="703949" y="54211"/>
              <a:ext cx="3536078" cy="58324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62" y="758149"/>
            <a:ext cx="3502492" cy="5412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55600" y="-63500"/>
            <a:ext cx="13665200" cy="769937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955594" y="999045"/>
            <a:ext cx="2064176" cy="2064176"/>
            <a:chOff x="3955594" y="999045"/>
            <a:chExt cx="2064176" cy="2064176"/>
          </a:xfrm>
        </p:grpSpPr>
        <p:sp>
          <p:nvSpPr>
            <p:cNvPr id="4" name="标题 1"/>
            <p:cNvSpPr txBox="1"/>
            <p:nvPr/>
          </p:nvSpPr>
          <p:spPr>
            <a:xfrm>
              <a:off x="3955594" y="999045"/>
              <a:ext cx="2064176" cy="2064176"/>
            </a:xfrm>
            <a:prstGeom prst="donut">
              <a:avLst>
                <a:gd name="adj" fmla="val 2534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4086239" y="1124731"/>
              <a:ext cx="1812805" cy="1812804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flipH="1">
            <a:off x="0" y="0"/>
            <a:ext cx="2804799" cy="1255329"/>
          </a:xfrm>
          <a:custGeom>
            <a:avLst/>
            <a:gdLst>
              <a:gd name="connsiteX0" fmla="*/ 0 w 2412923"/>
              <a:gd name="connsiteY0" fmla="*/ 0 h 1079939"/>
              <a:gd name="connsiteX1" fmla="*/ 2412923 w 2412923"/>
              <a:gd name="connsiteY1" fmla="*/ 0 h 1079939"/>
              <a:gd name="connsiteX2" fmla="*/ 2412923 w 2412923"/>
              <a:gd name="connsiteY2" fmla="*/ 806672 h 1079939"/>
              <a:gd name="connsiteX3" fmla="*/ 2282300 w 2412923"/>
              <a:gd name="connsiteY3" fmla="*/ 886028 h 1079939"/>
              <a:gd name="connsiteX4" fmla="*/ 1516487 w 2412923"/>
              <a:gd name="connsiteY4" fmla="*/ 1079939 h 1079939"/>
              <a:gd name="connsiteX5" fmla="*/ 36119 w 2412923"/>
              <a:gd name="connsiteY5" fmla="*/ 98685 h 1079939"/>
            </a:gdLst>
            <a:ahLst/>
            <a:cxnLst/>
            <a:rect l="l" t="t" r="r" b="b"/>
            <a:pathLst>
              <a:path w="2412923" h="1079939">
                <a:moveTo>
                  <a:pt x="0" y="0"/>
                </a:moveTo>
                <a:lnTo>
                  <a:pt x="2412923" y="0"/>
                </a:lnTo>
                <a:lnTo>
                  <a:pt x="2412923" y="806672"/>
                </a:lnTo>
                <a:lnTo>
                  <a:pt x="2282300" y="886028"/>
                </a:lnTo>
                <a:cubicBezTo>
                  <a:pt x="2054652" y="1009694"/>
                  <a:pt x="1793773" y="1079939"/>
                  <a:pt x="1516487" y="1079939"/>
                </a:cubicBezTo>
                <a:cubicBezTo>
                  <a:pt x="851001" y="1079939"/>
                  <a:pt x="280018" y="675327"/>
                  <a:pt x="36119" y="9868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418892" y="6171094"/>
            <a:ext cx="4387006" cy="686906"/>
          </a:xfrm>
          <a:custGeom>
            <a:avLst/>
            <a:gdLst>
              <a:gd name="connsiteX0" fmla="*/ 2193503 w 4387006"/>
              <a:gd name="connsiteY0" fmla="*/ 0 h 686906"/>
              <a:gd name="connsiteX1" fmla="*/ 4348834 w 4387006"/>
              <a:gd name="connsiteY1" fmla="*/ 658362 h 686906"/>
              <a:gd name="connsiteX2" fmla="*/ 4387006 w 4387006"/>
              <a:gd name="connsiteY2" fmla="*/ 686906 h 686906"/>
              <a:gd name="connsiteX3" fmla="*/ 0 w 4387006"/>
              <a:gd name="connsiteY3" fmla="*/ 686906 h 686906"/>
              <a:gd name="connsiteX4" fmla="*/ 38173 w 4387006"/>
              <a:gd name="connsiteY4" fmla="*/ 658362 h 686906"/>
              <a:gd name="connsiteX5" fmla="*/ 2193503 w 4387006"/>
              <a:gd name="connsiteY5" fmla="*/ 0 h 686906"/>
            </a:gdLst>
            <a:ahLst/>
            <a:cxnLst/>
            <a:rect l="l" t="t" r="r" b="b"/>
            <a:pathLst>
              <a:path w="4387006" h="686906">
                <a:moveTo>
                  <a:pt x="2193503" y="0"/>
                </a:moveTo>
                <a:cubicBezTo>
                  <a:pt x="2991886" y="0"/>
                  <a:pt x="3733583" y="242706"/>
                  <a:pt x="4348834" y="658362"/>
                </a:cubicBezTo>
                <a:lnTo>
                  <a:pt x="4387006" y="686906"/>
                </a:lnTo>
                <a:lnTo>
                  <a:pt x="0" y="686906"/>
                </a:lnTo>
                <a:lnTo>
                  <a:pt x="38173" y="658362"/>
                </a:lnTo>
                <a:cubicBezTo>
                  <a:pt x="653424" y="242706"/>
                  <a:pt x="1395120" y="0"/>
                  <a:pt x="219350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981633" y="638212"/>
            <a:ext cx="537267" cy="390488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108598" y="3825968"/>
            <a:ext cx="5167084" cy="27965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000" dirty="0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HONOR Sans Text GBK DemiBold" panose="02000600000000000000" pitchFamily="2" charset="-122"/>
                <a:ea typeface="HONOR Sans Text GBK DemiBold" panose="02000600000000000000" pitchFamily="2" charset="-122"/>
              </a:rPr>
              <a:t>什么是</a:t>
            </a:r>
            <a:r>
              <a:rPr kumimoji="1" lang="en-US" altLang="zh-CN" sz="4000" dirty="0" err="1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HONOR Sans Text GBK DemiBold" panose="02000600000000000000" pitchFamily="2" charset="-122"/>
                <a:ea typeface="HONOR Sans Text GBK DemiBold" panose="02000600000000000000" pitchFamily="2" charset="-122"/>
              </a:rPr>
              <a:t>老年性痴呆</a:t>
            </a:r>
            <a:endParaRPr kumimoji="1" lang="zh-CN" altLang="en-US" sz="4000" dirty="0">
              <a:ln w="12700">
                <a:noFill/>
              </a:ln>
              <a:solidFill>
                <a:srgbClr val="896A47">
                  <a:alpha val="100000"/>
                </a:srgbClr>
              </a:solidFill>
              <a:latin typeface="HONOR Sans Text GBK DemiBold" panose="02000600000000000000" pitchFamily="2" charset="-122"/>
              <a:ea typeface="HONOR Sans Text GBK DemiBold" panose="02000600000000000000" pitchFamily="2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 flipH="1">
            <a:off x="10693639" y="2055442"/>
            <a:ext cx="824053" cy="824053"/>
          </a:xfrm>
          <a:prstGeom prst="plus">
            <a:avLst>
              <a:gd name="adj" fmla="val 36013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43836" y="5871243"/>
            <a:ext cx="599700" cy="5997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42926" y="833456"/>
            <a:ext cx="4816178" cy="5594814"/>
            <a:chOff x="542926" y="833456"/>
            <a:chExt cx="4816178" cy="5594814"/>
          </a:xfrm>
        </p:grpSpPr>
        <p:grpSp>
          <p:nvGrpSpPr>
            <p:cNvPr id="13" name="组合 12"/>
            <p:cNvGrpSpPr/>
            <p:nvPr/>
          </p:nvGrpSpPr>
          <p:grpSpPr>
            <a:xfrm>
              <a:off x="542926" y="1612094"/>
              <a:ext cx="4816178" cy="4816176"/>
              <a:chOff x="542926" y="1612094"/>
              <a:chExt cx="4816178" cy="4816176"/>
            </a:xfrm>
          </p:grpSpPr>
          <p:sp>
            <p:nvSpPr>
              <p:cNvPr id="14" name="标题 1"/>
              <p:cNvSpPr txBox="1"/>
              <p:nvPr/>
            </p:nvSpPr>
            <p:spPr>
              <a:xfrm flipH="1">
                <a:off x="542926" y="1612094"/>
                <a:ext cx="4816178" cy="481617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/>
            </p:nvSpPr>
            <p:spPr>
              <a:xfrm flipH="1">
                <a:off x="825385" y="1894552"/>
                <a:ext cx="4251261" cy="4251261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/>
            <a:srcRect r="61354" b="36256"/>
            <a:stretch>
              <a:fillRect/>
            </a:stretch>
          </p:blipFill>
          <p:spPr>
            <a:xfrm>
              <a:off x="1621631" y="833456"/>
              <a:ext cx="2658767" cy="55382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组合 16"/>
          <p:cNvGrpSpPr/>
          <p:nvPr/>
        </p:nvGrpSpPr>
        <p:grpSpPr>
          <a:xfrm>
            <a:off x="3955594" y="999045"/>
            <a:ext cx="2064176" cy="2064176"/>
            <a:chOff x="3955594" y="999045"/>
            <a:chExt cx="2064176" cy="2064176"/>
          </a:xfrm>
        </p:grpSpPr>
        <p:sp>
          <p:nvSpPr>
            <p:cNvPr id="18" name="标题 1"/>
            <p:cNvSpPr txBox="1"/>
            <p:nvPr/>
          </p:nvSpPr>
          <p:spPr>
            <a:xfrm>
              <a:off x="3955594" y="999045"/>
              <a:ext cx="2064176" cy="2064176"/>
            </a:xfrm>
            <a:prstGeom prst="donut">
              <a:avLst>
                <a:gd name="adj" fmla="val 2534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4086239" y="1124731"/>
              <a:ext cx="1812805" cy="1812804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0" name="标题 1"/>
          <p:cNvSpPr txBox="1"/>
          <p:nvPr/>
        </p:nvSpPr>
        <p:spPr>
          <a:xfrm>
            <a:off x="4383350" y="635000"/>
            <a:ext cx="2427864" cy="20116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2"/>
          <a:srcRect l="8429" r="8429"/>
          <a:stretch>
            <a:fillRect/>
          </a:stretch>
        </p:blipFill>
        <p:spPr>
          <a:xfrm>
            <a:off x="6075525" y="627664"/>
            <a:ext cx="4750583" cy="4285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5399215">
            <a:off x="10434204" y="-1345769"/>
            <a:ext cx="2987112" cy="2987112"/>
          </a:xfrm>
          <a:prstGeom prst="donut">
            <a:avLst>
              <a:gd name="adj" fmla="val 13257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/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4444986"/>
            <a:ext cx="12192000" cy="2413013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  <a:alpha val="61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>
            <a:off x="670922" y="2400300"/>
            <a:ext cx="5220000" cy="3595976"/>
          </a:xfrm>
          <a:prstGeom prst="roundRect">
            <a:avLst>
              <a:gd name="adj" fmla="val 942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0800000">
            <a:off x="6298900" y="2400300"/>
            <a:ext cx="5220000" cy="3595976"/>
          </a:xfrm>
          <a:prstGeom prst="roundRect">
            <a:avLst>
              <a:gd name="adj" fmla="val 942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30922" y="4232008"/>
            <a:ext cx="4860000" cy="28389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它并不是老糊涂， 而是一种脑部疾病，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核心是大脑中有害蛋白堆积和神经元死亡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6418383" y="4192078"/>
            <a:ext cx="4860000" cy="28389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导致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记忆、思考能力、言语功能和日常生活能力等</a:t>
            </a: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逐渐丧失，严重时还会产生幻觉妄想等精神行为症状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 rot="10800000">
            <a:off x="655100" y="1154999"/>
            <a:ext cx="10863797" cy="906357"/>
          </a:xfrm>
          <a:prstGeom prst="roundRect">
            <a:avLst>
              <a:gd name="adj" fmla="val 942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99512" y="491491"/>
            <a:ext cx="149976" cy="1499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10592" y="263750"/>
            <a:ext cx="1082514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疾病定义与病理机制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38406" y="330384"/>
            <a:ext cx="236094" cy="23609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3" y="948658"/>
            <a:ext cx="5880997" cy="2734018"/>
          </a:xfrm>
          <a:prstGeom prst="rect">
            <a:avLst/>
          </a:prstGeom>
        </p:spPr>
      </p:pic>
      <p:pic>
        <p:nvPicPr>
          <p:cNvPr id="14" name="Picture 4" descr="世界阿尔兹海默病日|立防立治，无问早晚——关注正在遗忘的TA - 健康卫生频道 - 鲁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21" y="-138508"/>
            <a:ext cx="3936624" cy="433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55600" y="-63500"/>
            <a:ext cx="13665200" cy="769937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955594" y="999045"/>
            <a:ext cx="2064176" cy="2064176"/>
            <a:chOff x="3955594" y="999045"/>
            <a:chExt cx="2064176" cy="2064176"/>
          </a:xfrm>
        </p:grpSpPr>
        <p:sp>
          <p:nvSpPr>
            <p:cNvPr id="4" name="标题 1"/>
            <p:cNvSpPr txBox="1"/>
            <p:nvPr/>
          </p:nvSpPr>
          <p:spPr>
            <a:xfrm>
              <a:off x="3955594" y="999045"/>
              <a:ext cx="2064176" cy="2064176"/>
            </a:xfrm>
            <a:prstGeom prst="donut">
              <a:avLst>
                <a:gd name="adj" fmla="val 2534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4086239" y="1124731"/>
              <a:ext cx="1812805" cy="1812804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flipH="1">
            <a:off x="0" y="0"/>
            <a:ext cx="2804799" cy="1255329"/>
          </a:xfrm>
          <a:custGeom>
            <a:avLst/>
            <a:gdLst>
              <a:gd name="connsiteX0" fmla="*/ 0 w 2412923"/>
              <a:gd name="connsiteY0" fmla="*/ 0 h 1079939"/>
              <a:gd name="connsiteX1" fmla="*/ 2412923 w 2412923"/>
              <a:gd name="connsiteY1" fmla="*/ 0 h 1079939"/>
              <a:gd name="connsiteX2" fmla="*/ 2412923 w 2412923"/>
              <a:gd name="connsiteY2" fmla="*/ 806672 h 1079939"/>
              <a:gd name="connsiteX3" fmla="*/ 2282300 w 2412923"/>
              <a:gd name="connsiteY3" fmla="*/ 886028 h 1079939"/>
              <a:gd name="connsiteX4" fmla="*/ 1516487 w 2412923"/>
              <a:gd name="connsiteY4" fmla="*/ 1079939 h 1079939"/>
              <a:gd name="connsiteX5" fmla="*/ 36119 w 2412923"/>
              <a:gd name="connsiteY5" fmla="*/ 98685 h 1079939"/>
            </a:gdLst>
            <a:ahLst/>
            <a:cxnLst/>
            <a:rect l="l" t="t" r="r" b="b"/>
            <a:pathLst>
              <a:path w="2412923" h="1079939">
                <a:moveTo>
                  <a:pt x="0" y="0"/>
                </a:moveTo>
                <a:lnTo>
                  <a:pt x="2412923" y="0"/>
                </a:lnTo>
                <a:lnTo>
                  <a:pt x="2412923" y="806672"/>
                </a:lnTo>
                <a:lnTo>
                  <a:pt x="2282300" y="886028"/>
                </a:lnTo>
                <a:cubicBezTo>
                  <a:pt x="2054652" y="1009694"/>
                  <a:pt x="1793773" y="1079939"/>
                  <a:pt x="1516487" y="1079939"/>
                </a:cubicBezTo>
                <a:cubicBezTo>
                  <a:pt x="851001" y="1079939"/>
                  <a:pt x="280018" y="675327"/>
                  <a:pt x="36119" y="9868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418892" y="6171094"/>
            <a:ext cx="4387006" cy="686906"/>
          </a:xfrm>
          <a:custGeom>
            <a:avLst/>
            <a:gdLst>
              <a:gd name="connsiteX0" fmla="*/ 2193503 w 4387006"/>
              <a:gd name="connsiteY0" fmla="*/ 0 h 686906"/>
              <a:gd name="connsiteX1" fmla="*/ 4348834 w 4387006"/>
              <a:gd name="connsiteY1" fmla="*/ 658362 h 686906"/>
              <a:gd name="connsiteX2" fmla="*/ 4387006 w 4387006"/>
              <a:gd name="connsiteY2" fmla="*/ 686906 h 686906"/>
              <a:gd name="connsiteX3" fmla="*/ 0 w 4387006"/>
              <a:gd name="connsiteY3" fmla="*/ 686906 h 686906"/>
              <a:gd name="connsiteX4" fmla="*/ 38173 w 4387006"/>
              <a:gd name="connsiteY4" fmla="*/ 658362 h 686906"/>
              <a:gd name="connsiteX5" fmla="*/ 2193503 w 4387006"/>
              <a:gd name="connsiteY5" fmla="*/ 0 h 686906"/>
            </a:gdLst>
            <a:ahLst/>
            <a:cxnLst/>
            <a:rect l="l" t="t" r="r" b="b"/>
            <a:pathLst>
              <a:path w="4387006" h="686906">
                <a:moveTo>
                  <a:pt x="2193503" y="0"/>
                </a:moveTo>
                <a:cubicBezTo>
                  <a:pt x="2991886" y="0"/>
                  <a:pt x="3733583" y="242706"/>
                  <a:pt x="4348834" y="658362"/>
                </a:cubicBezTo>
                <a:lnTo>
                  <a:pt x="4387006" y="686906"/>
                </a:lnTo>
                <a:lnTo>
                  <a:pt x="0" y="686906"/>
                </a:lnTo>
                <a:lnTo>
                  <a:pt x="38173" y="658362"/>
                </a:lnTo>
                <a:cubicBezTo>
                  <a:pt x="653424" y="242706"/>
                  <a:pt x="1395120" y="0"/>
                  <a:pt x="219350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981633" y="638212"/>
            <a:ext cx="537267" cy="390488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729516" y="2646600"/>
            <a:ext cx="5167084" cy="27965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 dirty="0" err="1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老年性痴呆</a:t>
            </a:r>
            <a:r>
              <a:rPr kumimoji="1" lang="zh-CN" altLang="en-US" sz="4000" dirty="0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常见误区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 flipH="1">
            <a:off x="10693639" y="2055442"/>
            <a:ext cx="824053" cy="824053"/>
          </a:xfrm>
          <a:prstGeom prst="plus">
            <a:avLst>
              <a:gd name="adj" fmla="val 36013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43836" y="5871243"/>
            <a:ext cx="599700" cy="5997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42926" y="833456"/>
            <a:ext cx="4816178" cy="5594814"/>
            <a:chOff x="542926" y="833456"/>
            <a:chExt cx="4816178" cy="5594814"/>
          </a:xfrm>
        </p:grpSpPr>
        <p:grpSp>
          <p:nvGrpSpPr>
            <p:cNvPr id="13" name="组合 12"/>
            <p:cNvGrpSpPr/>
            <p:nvPr/>
          </p:nvGrpSpPr>
          <p:grpSpPr>
            <a:xfrm>
              <a:off x="542926" y="1612094"/>
              <a:ext cx="4816178" cy="4816176"/>
              <a:chOff x="542926" y="1612094"/>
              <a:chExt cx="4816178" cy="4816176"/>
            </a:xfrm>
          </p:grpSpPr>
          <p:sp>
            <p:nvSpPr>
              <p:cNvPr id="14" name="标题 1"/>
              <p:cNvSpPr txBox="1"/>
              <p:nvPr/>
            </p:nvSpPr>
            <p:spPr>
              <a:xfrm flipH="1">
                <a:off x="542926" y="1612094"/>
                <a:ext cx="4816178" cy="481617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/>
            </p:nvSpPr>
            <p:spPr>
              <a:xfrm flipH="1">
                <a:off x="825385" y="1894552"/>
                <a:ext cx="4251261" cy="4251261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/>
            <a:srcRect r="61354" b="36256"/>
            <a:stretch>
              <a:fillRect/>
            </a:stretch>
          </p:blipFill>
          <p:spPr>
            <a:xfrm>
              <a:off x="1621631" y="833456"/>
              <a:ext cx="2658767" cy="55382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组合 16"/>
          <p:cNvGrpSpPr/>
          <p:nvPr/>
        </p:nvGrpSpPr>
        <p:grpSpPr>
          <a:xfrm>
            <a:off x="3955594" y="999045"/>
            <a:ext cx="2064176" cy="2064176"/>
            <a:chOff x="3955594" y="999045"/>
            <a:chExt cx="2064176" cy="2064176"/>
          </a:xfrm>
        </p:grpSpPr>
        <p:sp>
          <p:nvSpPr>
            <p:cNvPr id="18" name="标题 1"/>
            <p:cNvSpPr txBox="1"/>
            <p:nvPr/>
          </p:nvSpPr>
          <p:spPr>
            <a:xfrm>
              <a:off x="3955594" y="999045"/>
              <a:ext cx="2064176" cy="2064176"/>
            </a:xfrm>
            <a:prstGeom prst="donut">
              <a:avLst>
                <a:gd name="adj" fmla="val 2534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4086239" y="1124731"/>
              <a:ext cx="1812805" cy="1812804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0" name="标题 1"/>
          <p:cNvSpPr txBox="1"/>
          <p:nvPr/>
        </p:nvSpPr>
        <p:spPr>
          <a:xfrm>
            <a:off x="4383350" y="635000"/>
            <a:ext cx="2427864" cy="20116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 dirty="0"/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3759430"/>
            <a:ext cx="12192000" cy="191454"/>
          </a:xfrm>
          <a:custGeom>
            <a:avLst/>
            <a:gdLst>
              <a:gd name="connsiteX0" fmla="*/ 0 w 13577104"/>
              <a:gd name="connsiteY0" fmla="*/ 277818 h 451438"/>
              <a:gd name="connsiteX1" fmla="*/ 1932972 w 13577104"/>
              <a:gd name="connsiteY1" fmla="*/ 23174 h 451438"/>
              <a:gd name="connsiteX2" fmla="*/ 4155311 w 13577104"/>
              <a:gd name="connsiteY2" fmla="*/ 428288 h 451438"/>
              <a:gd name="connsiteX3" fmla="*/ 7014258 w 13577104"/>
              <a:gd name="connsiteY3" fmla="*/ 25 h 451438"/>
              <a:gd name="connsiteX4" fmla="*/ 9225023 w 13577104"/>
              <a:gd name="connsiteY4" fmla="*/ 451438 h 451438"/>
              <a:gd name="connsiteX5" fmla="*/ 11586258 w 13577104"/>
              <a:gd name="connsiteY5" fmla="*/ 25 h 451438"/>
              <a:gd name="connsiteX6" fmla="*/ 13577104 w 13577104"/>
              <a:gd name="connsiteY6" fmla="*/ 439863 h 451438"/>
            </a:gdLst>
            <a:ahLst/>
            <a:cxnLst/>
            <a:rect l="l" t="t" r="r" b="b"/>
            <a:pathLst>
              <a:path w="13577104" h="451438">
                <a:moveTo>
                  <a:pt x="0" y="277818"/>
                </a:moveTo>
                <a:cubicBezTo>
                  <a:pt x="620210" y="137957"/>
                  <a:pt x="1240420" y="-1904"/>
                  <a:pt x="1932972" y="23174"/>
                </a:cubicBezTo>
                <a:cubicBezTo>
                  <a:pt x="2625524" y="48252"/>
                  <a:pt x="3308430" y="432146"/>
                  <a:pt x="4155311" y="428288"/>
                </a:cubicBezTo>
                <a:cubicBezTo>
                  <a:pt x="5002192" y="424430"/>
                  <a:pt x="6169306" y="-3833"/>
                  <a:pt x="7014258" y="25"/>
                </a:cubicBezTo>
                <a:cubicBezTo>
                  <a:pt x="7859210" y="3883"/>
                  <a:pt x="8463023" y="451438"/>
                  <a:pt x="9225023" y="451438"/>
                </a:cubicBezTo>
                <a:cubicBezTo>
                  <a:pt x="9987023" y="451438"/>
                  <a:pt x="10860911" y="1954"/>
                  <a:pt x="11586258" y="25"/>
                </a:cubicBezTo>
                <a:cubicBezTo>
                  <a:pt x="12311605" y="-1904"/>
                  <a:pt x="12944354" y="218979"/>
                  <a:pt x="13577104" y="439863"/>
                </a:cubicBezTo>
              </a:path>
            </a:pathLst>
          </a:cu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96366" y="3012864"/>
            <a:ext cx="822767" cy="1562582"/>
          </a:xfrm>
          <a:custGeom>
            <a:avLst/>
            <a:gdLst>
              <a:gd name="connsiteX0" fmla="*/ 0 w 822767"/>
              <a:gd name="connsiteY0" fmla="*/ 0 h 1562582"/>
              <a:gd name="connsiteX1" fmla="*/ 822767 w 822767"/>
              <a:gd name="connsiteY1" fmla="*/ 781291 h 1562582"/>
              <a:gd name="connsiteX2" fmla="*/ 0 w 822767"/>
              <a:gd name="connsiteY2" fmla="*/ 1562582 h 1562582"/>
              <a:gd name="connsiteX3" fmla="*/ 524308 w 822767"/>
              <a:gd name="connsiteY3" fmla="*/ 781291 h 1562582"/>
              <a:gd name="connsiteX4" fmla="*/ 0 w 822767"/>
              <a:gd name="connsiteY4" fmla="*/ 0 h 1562582"/>
              <a:gd name="connsiteX5" fmla="*/ 0 w 822767"/>
              <a:gd name="connsiteY5" fmla="*/ 0 h 1562582"/>
              <a:gd name="connsiteX6" fmla="*/ 0 w 822767"/>
              <a:gd name="connsiteY6" fmla="*/ 0 h 1562582"/>
            </a:gdLst>
            <a:ahLst/>
            <a:cxnLst/>
            <a:rect l="l" t="t" r="r" b="b"/>
            <a:pathLst>
              <a:path w="822767" h="1562582">
                <a:moveTo>
                  <a:pt x="0" y="0"/>
                </a:moveTo>
                <a:lnTo>
                  <a:pt x="822767" y="781291"/>
                </a:lnTo>
                <a:lnTo>
                  <a:pt x="0" y="1562582"/>
                </a:lnTo>
                <a:lnTo>
                  <a:pt x="524308" y="7812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315951" y="3089061"/>
            <a:ext cx="822767" cy="1562582"/>
          </a:xfrm>
          <a:custGeom>
            <a:avLst/>
            <a:gdLst>
              <a:gd name="connsiteX0" fmla="*/ 0 w 822767"/>
              <a:gd name="connsiteY0" fmla="*/ 0 h 1562582"/>
              <a:gd name="connsiteX1" fmla="*/ 822767 w 822767"/>
              <a:gd name="connsiteY1" fmla="*/ 781291 h 1562582"/>
              <a:gd name="connsiteX2" fmla="*/ 0 w 822767"/>
              <a:gd name="connsiteY2" fmla="*/ 1562582 h 1562582"/>
              <a:gd name="connsiteX3" fmla="*/ 524308 w 822767"/>
              <a:gd name="connsiteY3" fmla="*/ 781291 h 1562582"/>
              <a:gd name="connsiteX4" fmla="*/ 0 w 822767"/>
              <a:gd name="connsiteY4" fmla="*/ 0 h 1562582"/>
              <a:gd name="connsiteX5" fmla="*/ 0 w 822767"/>
              <a:gd name="connsiteY5" fmla="*/ 0 h 1562582"/>
              <a:gd name="connsiteX6" fmla="*/ 0 w 822767"/>
              <a:gd name="connsiteY6" fmla="*/ 0 h 1562582"/>
            </a:gdLst>
            <a:ahLst/>
            <a:cxnLst/>
            <a:rect l="l" t="t" r="r" b="b"/>
            <a:pathLst>
              <a:path w="822767" h="1562582">
                <a:moveTo>
                  <a:pt x="0" y="0"/>
                </a:moveTo>
                <a:lnTo>
                  <a:pt x="822767" y="781291"/>
                </a:lnTo>
                <a:lnTo>
                  <a:pt x="0" y="1562582"/>
                </a:lnTo>
                <a:lnTo>
                  <a:pt x="524308" y="7812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38452" y="3710786"/>
            <a:ext cx="319132" cy="319132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240399" y="3129886"/>
            <a:ext cx="822767" cy="1562582"/>
          </a:xfrm>
          <a:custGeom>
            <a:avLst/>
            <a:gdLst>
              <a:gd name="connsiteX0" fmla="*/ 0 w 822767"/>
              <a:gd name="connsiteY0" fmla="*/ 0 h 1562582"/>
              <a:gd name="connsiteX1" fmla="*/ 822767 w 822767"/>
              <a:gd name="connsiteY1" fmla="*/ 781291 h 1562582"/>
              <a:gd name="connsiteX2" fmla="*/ 0 w 822767"/>
              <a:gd name="connsiteY2" fmla="*/ 1562582 h 1562582"/>
              <a:gd name="connsiteX3" fmla="*/ 524308 w 822767"/>
              <a:gd name="connsiteY3" fmla="*/ 781291 h 1562582"/>
              <a:gd name="connsiteX4" fmla="*/ 0 w 822767"/>
              <a:gd name="connsiteY4" fmla="*/ 0 h 1562582"/>
              <a:gd name="connsiteX5" fmla="*/ 0 w 822767"/>
              <a:gd name="connsiteY5" fmla="*/ 0 h 1562582"/>
              <a:gd name="connsiteX6" fmla="*/ 0 w 822767"/>
              <a:gd name="connsiteY6" fmla="*/ 0 h 1562582"/>
            </a:gdLst>
            <a:ahLst/>
            <a:cxnLst/>
            <a:rect l="l" t="t" r="r" b="b"/>
            <a:pathLst>
              <a:path w="822767" h="1562582">
                <a:moveTo>
                  <a:pt x="0" y="0"/>
                </a:moveTo>
                <a:lnTo>
                  <a:pt x="822767" y="781291"/>
                </a:lnTo>
                <a:lnTo>
                  <a:pt x="0" y="1562582"/>
                </a:lnTo>
                <a:lnTo>
                  <a:pt x="524308" y="7812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862900" y="3751611"/>
            <a:ext cx="319132" cy="319132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918866" y="3634588"/>
            <a:ext cx="319132" cy="319132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950694" y="3666416"/>
            <a:ext cx="255479" cy="255479"/>
          </a:xfrm>
          <a:prstGeom prst="pie">
            <a:avLst>
              <a:gd name="adj1" fmla="val 19870605"/>
              <a:gd name="adj2" fmla="val 1620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970279" y="3742613"/>
            <a:ext cx="255479" cy="255479"/>
          </a:xfrm>
          <a:prstGeom prst="pie">
            <a:avLst>
              <a:gd name="adj1" fmla="val 1409832"/>
              <a:gd name="adj2" fmla="val 16200000"/>
            </a:avLst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894727" y="3783438"/>
            <a:ext cx="255479" cy="255479"/>
          </a:xfrm>
          <a:prstGeom prst="pie">
            <a:avLst>
              <a:gd name="adj1" fmla="val 6193230"/>
              <a:gd name="adj2" fmla="val 1620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96958" y="1243056"/>
            <a:ext cx="4336547" cy="652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老了都会痴呆吗？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96959" y="1932052"/>
            <a:ext cx="4336547" cy="11143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许多人认为老了都会痴呆，但科学真相是仅4%- 5%的老年人患病，多数人晚年仍能保持脑健康。
脑细胞退化不等于痴呆，关键在于病理性损伤。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966665" y="1383228"/>
            <a:ext cx="4336547" cy="652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脑萎缩等于痴呆？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966666" y="2072224"/>
            <a:ext cx="4336547" cy="9873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生理性脑萎缩是正常的老化过程，人人都会有，但老年性痴呆的诊断需要结合临床症状，而非单看影像</a:t>
            </a:r>
            <a:r>
              <a:rPr kumimoji="1" lang="en-US" altLang="zh-CN" sz="13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888275" y="4671063"/>
            <a:ext cx="4336547" cy="652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6F86D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记性差就是痴呆吗？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88275" y="5439988"/>
            <a:ext cx="4336547" cy="10014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偶尔忘事是正常老化现象，但如果频繁遗忘近期事件，且影响日常生活，则需要警惕老年性痴呆</a:t>
            </a:r>
            <a:r>
              <a:rPr kumimoji="1" lang="en-US" altLang="zh-CN" sz="13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18" name="标题 1"/>
          <p:cNvSpPr txBox="1"/>
          <p:nvPr/>
        </p:nvSpPr>
        <p:spPr>
          <a:xfrm>
            <a:off x="499512" y="491491"/>
            <a:ext cx="149976" cy="1499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10592" y="263750"/>
            <a:ext cx="1082514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常见误区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38406" y="330384"/>
            <a:ext cx="236094" cy="23609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71575" y="4785363"/>
            <a:ext cx="4336547" cy="652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6F86D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老年性痴呆无药可治，只能放弃？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971575" y="5643188"/>
            <a:ext cx="4336547" cy="10014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当然也不是，早期识别，健康生活方式，认知训练，可以有效延缓疾病的到来</a:t>
            </a:r>
            <a:r>
              <a:rPr kumimoji="1" lang="en-US" altLang="zh-CN" sz="13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55600" y="-63500"/>
            <a:ext cx="13665200" cy="769937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955594" y="999045"/>
            <a:ext cx="2064176" cy="2064176"/>
            <a:chOff x="3955594" y="999045"/>
            <a:chExt cx="2064176" cy="2064176"/>
          </a:xfrm>
        </p:grpSpPr>
        <p:sp>
          <p:nvSpPr>
            <p:cNvPr id="4" name="标题 1"/>
            <p:cNvSpPr txBox="1"/>
            <p:nvPr/>
          </p:nvSpPr>
          <p:spPr>
            <a:xfrm>
              <a:off x="3955594" y="999045"/>
              <a:ext cx="2064176" cy="2064176"/>
            </a:xfrm>
            <a:prstGeom prst="donut">
              <a:avLst>
                <a:gd name="adj" fmla="val 2534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4086239" y="1124731"/>
              <a:ext cx="1812805" cy="1812804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flipH="1">
            <a:off x="0" y="0"/>
            <a:ext cx="2804799" cy="1255329"/>
          </a:xfrm>
          <a:custGeom>
            <a:avLst/>
            <a:gdLst>
              <a:gd name="connsiteX0" fmla="*/ 0 w 2412923"/>
              <a:gd name="connsiteY0" fmla="*/ 0 h 1079939"/>
              <a:gd name="connsiteX1" fmla="*/ 2412923 w 2412923"/>
              <a:gd name="connsiteY1" fmla="*/ 0 h 1079939"/>
              <a:gd name="connsiteX2" fmla="*/ 2412923 w 2412923"/>
              <a:gd name="connsiteY2" fmla="*/ 806672 h 1079939"/>
              <a:gd name="connsiteX3" fmla="*/ 2282300 w 2412923"/>
              <a:gd name="connsiteY3" fmla="*/ 886028 h 1079939"/>
              <a:gd name="connsiteX4" fmla="*/ 1516487 w 2412923"/>
              <a:gd name="connsiteY4" fmla="*/ 1079939 h 1079939"/>
              <a:gd name="connsiteX5" fmla="*/ 36119 w 2412923"/>
              <a:gd name="connsiteY5" fmla="*/ 98685 h 1079939"/>
            </a:gdLst>
            <a:ahLst/>
            <a:cxnLst/>
            <a:rect l="l" t="t" r="r" b="b"/>
            <a:pathLst>
              <a:path w="2412923" h="1079939">
                <a:moveTo>
                  <a:pt x="0" y="0"/>
                </a:moveTo>
                <a:lnTo>
                  <a:pt x="2412923" y="0"/>
                </a:lnTo>
                <a:lnTo>
                  <a:pt x="2412923" y="806672"/>
                </a:lnTo>
                <a:lnTo>
                  <a:pt x="2282300" y="886028"/>
                </a:lnTo>
                <a:cubicBezTo>
                  <a:pt x="2054652" y="1009694"/>
                  <a:pt x="1793773" y="1079939"/>
                  <a:pt x="1516487" y="1079939"/>
                </a:cubicBezTo>
                <a:cubicBezTo>
                  <a:pt x="851001" y="1079939"/>
                  <a:pt x="280018" y="675327"/>
                  <a:pt x="36119" y="9868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418892" y="6171094"/>
            <a:ext cx="4387006" cy="686906"/>
          </a:xfrm>
          <a:custGeom>
            <a:avLst/>
            <a:gdLst>
              <a:gd name="connsiteX0" fmla="*/ 2193503 w 4387006"/>
              <a:gd name="connsiteY0" fmla="*/ 0 h 686906"/>
              <a:gd name="connsiteX1" fmla="*/ 4348834 w 4387006"/>
              <a:gd name="connsiteY1" fmla="*/ 658362 h 686906"/>
              <a:gd name="connsiteX2" fmla="*/ 4387006 w 4387006"/>
              <a:gd name="connsiteY2" fmla="*/ 686906 h 686906"/>
              <a:gd name="connsiteX3" fmla="*/ 0 w 4387006"/>
              <a:gd name="connsiteY3" fmla="*/ 686906 h 686906"/>
              <a:gd name="connsiteX4" fmla="*/ 38173 w 4387006"/>
              <a:gd name="connsiteY4" fmla="*/ 658362 h 686906"/>
              <a:gd name="connsiteX5" fmla="*/ 2193503 w 4387006"/>
              <a:gd name="connsiteY5" fmla="*/ 0 h 686906"/>
            </a:gdLst>
            <a:ahLst/>
            <a:cxnLst/>
            <a:rect l="l" t="t" r="r" b="b"/>
            <a:pathLst>
              <a:path w="4387006" h="686906">
                <a:moveTo>
                  <a:pt x="2193503" y="0"/>
                </a:moveTo>
                <a:cubicBezTo>
                  <a:pt x="2991886" y="0"/>
                  <a:pt x="3733583" y="242706"/>
                  <a:pt x="4348834" y="658362"/>
                </a:cubicBezTo>
                <a:lnTo>
                  <a:pt x="4387006" y="686906"/>
                </a:lnTo>
                <a:lnTo>
                  <a:pt x="0" y="686906"/>
                </a:lnTo>
                <a:lnTo>
                  <a:pt x="38173" y="658362"/>
                </a:lnTo>
                <a:cubicBezTo>
                  <a:pt x="653424" y="242706"/>
                  <a:pt x="1395120" y="0"/>
                  <a:pt x="219350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981633" y="638212"/>
            <a:ext cx="537267" cy="390488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729516" y="2646600"/>
            <a:ext cx="5167084" cy="27965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896A4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早期识别方法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10693639" y="2055442"/>
            <a:ext cx="824053" cy="824053"/>
          </a:xfrm>
          <a:prstGeom prst="plus">
            <a:avLst>
              <a:gd name="adj" fmla="val 36013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43836" y="5871243"/>
            <a:ext cx="599700" cy="5997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42926" y="833456"/>
            <a:ext cx="4816178" cy="5594814"/>
            <a:chOff x="542926" y="833456"/>
            <a:chExt cx="4816178" cy="5594814"/>
          </a:xfrm>
        </p:grpSpPr>
        <p:grpSp>
          <p:nvGrpSpPr>
            <p:cNvPr id="13" name="组合 12"/>
            <p:cNvGrpSpPr/>
            <p:nvPr/>
          </p:nvGrpSpPr>
          <p:grpSpPr>
            <a:xfrm>
              <a:off x="542926" y="1612094"/>
              <a:ext cx="4816178" cy="4816176"/>
              <a:chOff x="542926" y="1612094"/>
              <a:chExt cx="4816178" cy="4816176"/>
            </a:xfrm>
          </p:grpSpPr>
          <p:sp>
            <p:nvSpPr>
              <p:cNvPr id="14" name="标题 1"/>
              <p:cNvSpPr txBox="1"/>
              <p:nvPr/>
            </p:nvSpPr>
            <p:spPr>
              <a:xfrm flipH="1">
                <a:off x="542926" y="1612094"/>
                <a:ext cx="4816178" cy="481617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/>
            </p:nvSpPr>
            <p:spPr>
              <a:xfrm flipH="1">
                <a:off x="825385" y="1894552"/>
                <a:ext cx="4251261" cy="4251261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/>
            <a:srcRect r="61354" b="36256"/>
            <a:stretch>
              <a:fillRect/>
            </a:stretch>
          </p:blipFill>
          <p:spPr>
            <a:xfrm>
              <a:off x="1621631" y="833456"/>
              <a:ext cx="2658767" cy="55382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组合 16"/>
          <p:cNvGrpSpPr/>
          <p:nvPr/>
        </p:nvGrpSpPr>
        <p:grpSpPr>
          <a:xfrm>
            <a:off x="3955594" y="999045"/>
            <a:ext cx="2064176" cy="2064176"/>
            <a:chOff x="3955594" y="999045"/>
            <a:chExt cx="2064176" cy="2064176"/>
          </a:xfrm>
        </p:grpSpPr>
        <p:sp>
          <p:nvSpPr>
            <p:cNvPr id="18" name="标题 1"/>
            <p:cNvSpPr txBox="1"/>
            <p:nvPr/>
          </p:nvSpPr>
          <p:spPr>
            <a:xfrm>
              <a:off x="3955594" y="999045"/>
              <a:ext cx="2064176" cy="2064176"/>
            </a:xfrm>
            <a:prstGeom prst="donut">
              <a:avLst>
                <a:gd name="adj" fmla="val 2534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4086239" y="1124731"/>
              <a:ext cx="1812805" cy="1812804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0" name="标题 1"/>
          <p:cNvSpPr txBox="1"/>
          <p:nvPr/>
        </p:nvSpPr>
        <p:spPr>
          <a:xfrm>
            <a:off x="4383350" y="635000"/>
            <a:ext cx="2427864" cy="20116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1742200"/>
            <a:ext cx="3420000" cy="3780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70691" y="2034653"/>
            <a:ext cx="360000" cy="3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30400" y="2123206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重复提问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30400" y="2750004"/>
            <a:ext cx="2880000" cy="23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患者会反复询问同一个问题，即使刚刚得到过答案，也难以记住。
例如，不断询问家人“今天吃什么”或“我要去的地方在哪里”，这是记忆障碍的典型表现。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379650" y="1742200"/>
            <a:ext cx="3420000" cy="3780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589941" y="2034653"/>
            <a:ext cx="360000" cy="3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649650" y="2123206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忘记物品名称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49650" y="2750004"/>
            <a:ext cx="2880000" cy="23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患者常忘记日常物品的名称，如把“钥匙”说成“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开门的东西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”，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影响正常交流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
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这种语言障碍是认知功能受损的早期信号之一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8098899" y="1742200"/>
            <a:ext cx="3420000" cy="3780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309190" y="2034653"/>
            <a:ext cx="360000" cy="3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368900" y="2123206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遗忘物品位置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368900" y="2750004"/>
            <a:ext cx="2880000" cy="23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患者会忘记自己把东西放在哪里，甚至在寻找时产生困惑和焦虑。
例如，找不到刚放下的眼镜或钱包，可能暗示记忆出现了问题。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99512" y="491491"/>
            <a:ext cx="149976" cy="1499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10592" y="263750"/>
            <a:ext cx="1082514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记忆预警信号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38406" y="330384"/>
            <a:ext cx="236094" cy="23609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74700" y="1889799"/>
            <a:ext cx="3091876" cy="3924108"/>
          </a:xfrm>
          <a:prstGeom prst="roundRect">
            <a:avLst>
              <a:gd name="adj" fmla="val 7118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blurRad="190500" dist="38100" dir="8100000" algn="tr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06514" y="4042687"/>
            <a:ext cx="2828248" cy="1538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如原本温和的人变得暴躁、易怒，或者原本开朗的人变得孤僻、抑郁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4" name="标题 1"/>
          <p:cNvSpPr txBox="1"/>
          <p:nvPr/>
        </p:nvSpPr>
        <p:spPr>
          <a:xfrm>
            <a:off x="906514" y="3431501"/>
            <a:ext cx="2828248" cy="568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性格突变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836090" y="2361144"/>
            <a:ext cx="969096" cy="969096"/>
          </a:xfrm>
          <a:prstGeom prst="ellipse">
            <a:avLst/>
          </a:prstGeom>
          <a:solidFill>
            <a:schemeClr val="accent1">
              <a:alpha val="1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25703" y="2450759"/>
            <a:ext cx="789870" cy="789868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254000" dist="1270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135797" y="2671476"/>
            <a:ext cx="369682" cy="348433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859431" y="2568916"/>
            <a:ext cx="202696" cy="276777"/>
          </a:xfrm>
          <a:custGeom>
            <a:avLst/>
            <a:gdLst>
              <a:gd name="T0" fmla="*/ 82 w 82"/>
              <a:gd name="T1" fmla="*/ 56 h 112"/>
              <a:gd name="T2" fmla="*/ 0 w 82"/>
              <a:gd name="T3" fmla="*/ 112 h 112"/>
              <a:gd name="T4" fmla="*/ 0 w 82"/>
              <a:gd name="T5" fmla="*/ 0 h 112"/>
              <a:gd name="T6" fmla="*/ 82 w 82"/>
              <a:gd name="T7" fmla="*/ 56 h 112"/>
            </a:gdLst>
            <a:ahLst/>
            <a:cxnLst/>
            <a:rect l="0" t="0" r="r" b="b"/>
            <a:pathLst>
              <a:path w="82" h="112">
                <a:moveTo>
                  <a:pt x="82" y="56"/>
                </a:moveTo>
                <a:cubicBezTo>
                  <a:pt x="69" y="89"/>
                  <a:pt x="37" y="112"/>
                  <a:pt x="0" y="112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69" y="23"/>
                  <a:pt x="82" y="5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877847" y="1990666"/>
            <a:ext cx="1201771" cy="786090"/>
          </a:xfrm>
          <a:custGeom>
            <a:avLst/>
            <a:gdLst>
              <a:gd name="T0" fmla="*/ 487 w 487"/>
              <a:gd name="T1" fmla="*/ 89 h 318"/>
              <a:gd name="T2" fmla="*/ 487 w 487"/>
              <a:gd name="T3" fmla="*/ 257 h 318"/>
              <a:gd name="T4" fmla="*/ 480 w 487"/>
              <a:gd name="T5" fmla="*/ 290 h 318"/>
              <a:gd name="T6" fmla="*/ 462 w 487"/>
              <a:gd name="T7" fmla="*/ 318 h 318"/>
              <a:gd name="T8" fmla="*/ 462 w 487"/>
              <a:gd name="T9" fmla="*/ 262 h 318"/>
              <a:gd name="T10" fmla="*/ 398 w 487"/>
              <a:gd name="T11" fmla="*/ 234 h 318"/>
              <a:gd name="T12" fmla="*/ 118 w 487"/>
              <a:gd name="T13" fmla="*/ 234 h 318"/>
              <a:gd name="T14" fmla="*/ 117 w 487"/>
              <a:gd name="T15" fmla="*/ 234 h 318"/>
              <a:gd name="T16" fmla="*/ 0 w 487"/>
              <a:gd name="T17" fmla="*/ 117 h 318"/>
              <a:gd name="T18" fmla="*/ 117 w 487"/>
              <a:gd name="T19" fmla="*/ 0 h 318"/>
              <a:gd name="T20" fmla="*/ 117 w 487"/>
              <a:gd name="T21" fmla="*/ 0 h 318"/>
              <a:gd name="T22" fmla="*/ 398 w 487"/>
              <a:gd name="T23" fmla="*/ 0 h 318"/>
              <a:gd name="T24" fmla="*/ 487 w 487"/>
              <a:gd name="T25" fmla="*/ 89 h 318"/>
            </a:gdLst>
            <a:ahLst/>
            <a:cxnLst/>
            <a:rect l="0" t="0" r="r" b="b"/>
            <a:pathLst>
              <a:path w="487" h="318">
                <a:moveTo>
                  <a:pt x="487" y="89"/>
                </a:moveTo>
                <a:cubicBezTo>
                  <a:pt x="487" y="257"/>
                  <a:pt x="487" y="257"/>
                  <a:pt x="487" y="257"/>
                </a:cubicBezTo>
                <a:cubicBezTo>
                  <a:pt x="487" y="269"/>
                  <a:pt x="484" y="280"/>
                  <a:pt x="480" y="290"/>
                </a:cubicBezTo>
                <a:cubicBezTo>
                  <a:pt x="476" y="301"/>
                  <a:pt x="470" y="310"/>
                  <a:pt x="462" y="318"/>
                </a:cubicBezTo>
                <a:cubicBezTo>
                  <a:pt x="477" y="303"/>
                  <a:pt x="477" y="278"/>
                  <a:pt x="462" y="262"/>
                </a:cubicBezTo>
                <a:cubicBezTo>
                  <a:pt x="446" y="245"/>
                  <a:pt x="423" y="234"/>
                  <a:pt x="398" y="234"/>
                </a:cubicBezTo>
                <a:cubicBezTo>
                  <a:pt x="118" y="234"/>
                  <a:pt x="118" y="234"/>
                  <a:pt x="118" y="234"/>
                </a:cubicBezTo>
                <a:cubicBezTo>
                  <a:pt x="117" y="234"/>
                  <a:pt x="117" y="234"/>
                  <a:pt x="117" y="234"/>
                </a:cubicBezTo>
                <a:cubicBezTo>
                  <a:pt x="53" y="234"/>
                  <a:pt x="0" y="182"/>
                  <a:pt x="0" y="117"/>
                </a:cubicBezTo>
                <a:cubicBezTo>
                  <a:pt x="0" y="52"/>
                  <a:pt x="53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398" y="0"/>
                  <a:pt x="398" y="0"/>
                  <a:pt x="398" y="0"/>
                </a:cubicBezTo>
                <a:cubicBezTo>
                  <a:pt x="447" y="0"/>
                  <a:pt x="487" y="39"/>
                  <a:pt x="487" y="8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>
            <a:outerShdw blurRad="190500" dist="152400" dir="8520000" sx="94000" sy="94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163925" y="1889799"/>
            <a:ext cx="3091876" cy="3924108"/>
          </a:xfrm>
          <a:prstGeom prst="roundRect">
            <a:avLst>
              <a:gd name="adj" fmla="val 7118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blurRad="190500" dist="38100" dir="8100000" algn="tr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295739" y="4042687"/>
            <a:ext cx="2828248" cy="1538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在熟悉的地方迷路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
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这是空间认知能力受损的表现，需要引起重视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8295739" y="3431501"/>
            <a:ext cx="2828248" cy="568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迷路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225315" y="2361144"/>
            <a:ext cx="969096" cy="969096"/>
          </a:xfrm>
          <a:prstGeom prst="ellipse">
            <a:avLst/>
          </a:prstGeom>
          <a:solidFill>
            <a:schemeClr val="accent1">
              <a:alpha val="1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314928" y="2450759"/>
            <a:ext cx="789870" cy="789868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254000" dist="1270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538609" y="2660183"/>
            <a:ext cx="342508" cy="37102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1251004" y="2568916"/>
            <a:ext cx="202696" cy="276777"/>
          </a:xfrm>
          <a:custGeom>
            <a:avLst/>
            <a:gdLst>
              <a:gd name="T0" fmla="*/ 82 w 82"/>
              <a:gd name="T1" fmla="*/ 56 h 112"/>
              <a:gd name="T2" fmla="*/ 0 w 82"/>
              <a:gd name="T3" fmla="*/ 112 h 112"/>
              <a:gd name="T4" fmla="*/ 0 w 82"/>
              <a:gd name="T5" fmla="*/ 0 h 112"/>
              <a:gd name="T6" fmla="*/ 82 w 82"/>
              <a:gd name="T7" fmla="*/ 56 h 112"/>
            </a:gdLst>
            <a:ahLst/>
            <a:cxnLst/>
            <a:rect l="0" t="0" r="r" b="b"/>
            <a:pathLst>
              <a:path w="82" h="112">
                <a:moveTo>
                  <a:pt x="82" y="56"/>
                </a:moveTo>
                <a:cubicBezTo>
                  <a:pt x="69" y="89"/>
                  <a:pt x="37" y="112"/>
                  <a:pt x="0" y="112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69" y="23"/>
                  <a:pt x="82" y="5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463692" y="1889799"/>
            <a:ext cx="3091876" cy="3924108"/>
          </a:xfrm>
          <a:prstGeom prst="roundRect">
            <a:avLst>
              <a:gd name="adj" fmla="val 7118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blurRad="190500" dist="38100" dir="8100000" algn="tr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595506" y="4042687"/>
            <a:ext cx="2828248" cy="1538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8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患者可能会出现抑郁、焦虑等情绪问题，对生活失去兴趣，甚至拒绝社交活动</a:t>
            </a:r>
            <a:r>
              <a:rPr kumimoji="1" lang="en-US" altLang="zh-CN" sz="118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
</a:t>
            </a:r>
            <a:endParaRPr kumimoji="1" lang="zh-CN" altLang="en-US" dirty="0"/>
          </a:p>
        </p:txBody>
      </p:sp>
      <p:sp>
        <p:nvSpPr>
          <p:cNvPr id="19" name="标题 1"/>
          <p:cNvSpPr txBox="1"/>
          <p:nvPr/>
        </p:nvSpPr>
        <p:spPr>
          <a:xfrm>
            <a:off x="4595506" y="3431501"/>
            <a:ext cx="2828248" cy="568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情绪问题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525082" y="2361144"/>
            <a:ext cx="969096" cy="969096"/>
          </a:xfrm>
          <a:prstGeom prst="ellipse">
            <a:avLst/>
          </a:prstGeom>
          <a:solidFill>
            <a:schemeClr val="accent1">
              <a:alpha val="1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614695" y="2450759"/>
            <a:ext cx="789870" cy="789868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254000" dist="1270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827737" y="2669669"/>
            <a:ext cx="363786" cy="352049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546964" y="2568916"/>
            <a:ext cx="202696" cy="276777"/>
          </a:xfrm>
          <a:custGeom>
            <a:avLst/>
            <a:gdLst>
              <a:gd name="T0" fmla="*/ 82 w 82"/>
              <a:gd name="T1" fmla="*/ 56 h 112"/>
              <a:gd name="T2" fmla="*/ 0 w 82"/>
              <a:gd name="T3" fmla="*/ 112 h 112"/>
              <a:gd name="T4" fmla="*/ 0 w 82"/>
              <a:gd name="T5" fmla="*/ 0 h 112"/>
              <a:gd name="T6" fmla="*/ 82 w 82"/>
              <a:gd name="T7" fmla="*/ 56 h 112"/>
            </a:gdLst>
            <a:ahLst/>
            <a:cxnLst/>
            <a:rect l="0" t="0" r="r" b="b"/>
            <a:pathLst>
              <a:path w="82" h="112">
                <a:moveTo>
                  <a:pt x="82" y="56"/>
                </a:moveTo>
                <a:cubicBezTo>
                  <a:pt x="69" y="89"/>
                  <a:pt x="37" y="112"/>
                  <a:pt x="0" y="112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69" y="23"/>
                  <a:pt x="82" y="5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65380" y="1990666"/>
            <a:ext cx="1201771" cy="786090"/>
          </a:xfrm>
          <a:custGeom>
            <a:avLst/>
            <a:gdLst>
              <a:gd name="T0" fmla="*/ 487 w 487"/>
              <a:gd name="T1" fmla="*/ 89 h 318"/>
              <a:gd name="T2" fmla="*/ 487 w 487"/>
              <a:gd name="T3" fmla="*/ 257 h 318"/>
              <a:gd name="T4" fmla="*/ 480 w 487"/>
              <a:gd name="T5" fmla="*/ 290 h 318"/>
              <a:gd name="T6" fmla="*/ 462 w 487"/>
              <a:gd name="T7" fmla="*/ 318 h 318"/>
              <a:gd name="T8" fmla="*/ 462 w 487"/>
              <a:gd name="T9" fmla="*/ 262 h 318"/>
              <a:gd name="T10" fmla="*/ 398 w 487"/>
              <a:gd name="T11" fmla="*/ 234 h 318"/>
              <a:gd name="T12" fmla="*/ 118 w 487"/>
              <a:gd name="T13" fmla="*/ 234 h 318"/>
              <a:gd name="T14" fmla="*/ 117 w 487"/>
              <a:gd name="T15" fmla="*/ 234 h 318"/>
              <a:gd name="T16" fmla="*/ 0 w 487"/>
              <a:gd name="T17" fmla="*/ 117 h 318"/>
              <a:gd name="T18" fmla="*/ 117 w 487"/>
              <a:gd name="T19" fmla="*/ 0 h 318"/>
              <a:gd name="T20" fmla="*/ 117 w 487"/>
              <a:gd name="T21" fmla="*/ 0 h 318"/>
              <a:gd name="T22" fmla="*/ 398 w 487"/>
              <a:gd name="T23" fmla="*/ 0 h 318"/>
              <a:gd name="T24" fmla="*/ 487 w 487"/>
              <a:gd name="T25" fmla="*/ 89 h 318"/>
            </a:gdLst>
            <a:ahLst/>
            <a:cxnLst/>
            <a:rect l="0" t="0" r="r" b="b"/>
            <a:pathLst>
              <a:path w="487" h="318">
                <a:moveTo>
                  <a:pt x="487" y="89"/>
                </a:moveTo>
                <a:cubicBezTo>
                  <a:pt x="487" y="257"/>
                  <a:pt x="487" y="257"/>
                  <a:pt x="487" y="257"/>
                </a:cubicBezTo>
                <a:cubicBezTo>
                  <a:pt x="487" y="269"/>
                  <a:pt x="484" y="280"/>
                  <a:pt x="480" y="290"/>
                </a:cubicBezTo>
                <a:cubicBezTo>
                  <a:pt x="476" y="301"/>
                  <a:pt x="470" y="310"/>
                  <a:pt x="462" y="318"/>
                </a:cubicBezTo>
                <a:cubicBezTo>
                  <a:pt x="477" y="303"/>
                  <a:pt x="477" y="278"/>
                  <a:pt x="462" y="262"/>
                </a:cubicBezTo>
                <a:cubicBezTo>
                  <a:pt x="446" y="245"/>
                  <a:pt x="423" y="234"/>
                  <a:pt x="398" y="234"/>
                </a:cubicBezTo>
                <a:cubicBezTo>
                  <a:pt x="118" y="234"/>
                  <a:pt x="118" y="234"/>
                  <a:pt x="118" y="234"/>
                </a:cubicBezTo>
                <a:cubicBezTo>
                  <a:pt x="117" y="234"/>
                  <a:pt x="117" y="234"/>
                  <a:pt x="117" y="234"/>
                </a:cubicBezTo>
                <a:cubicBezTo>
                  <a:pt x="53" y="234"/>
                  <a:pt x="0" y="182"/>
                  <a:pt x="0" y="117"/>
                </a:cubicBezTo>
                <a:cubicBezTo>
                  <a:pt x="0" y="52"/>
                  <a:pt x="53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398" y="0"/>
                  <a:pt x="398" y="0"/>
                  <a:pt x="398" y="0"/>
                </a:cubicBezTo>
                <a:cubicBezTo>
                  <a:pt x="447" y="0"/>
                  <a:pt x="487" y="39"/>
                  <a:pt x="487" y="8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>
            <a:outerShdw blurRad="190500" dist="152400" dir="8520000" sx="94000" sy="94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0248380" y="1990666"/>
            <a:ext cx="1201771" cy="786090"/>
          </a:xfrm>
          <a:custGeom>
            <a:avLst/>
            <a:gdLst>
              <a:gd name="T0" fmla="*/ 487 w 487"/>
              <a:gd name="T1" fmla="*/ 89 h 318"/>
              <a:gd name="T2" fmla="*/ 487 w 487"/>
              <a:gd name="T3" fmla="*/ 257 h 318"/>
              <a:gd name="T4" fmla="*/ 480 w 487"/>
              <a:gd name="T5" fmla="*/ 290 h 318"/>
              <a:gd name="T6" fmla="*/ 462 w 487"/>
              <a:gd name="T7" fmla="*/ 318 h 318"/>
              <a:gd name="T8" fmla="*/ 462 w 487"/>
              <a:gd name="T9" fmla="*/ 262 h 318"/>
              <a:gd name="T10" fmla="*/ 398 w 487"/>
              <a:gd name="T11" fmla="*/ 234 h 318"/>
              <a:gd name="T12" fmla="*/ 118 w 487"/>
              <a:gd name="T13" fmla="*/ 234 h 318"/>
              <a:gd name="T14" fmla="*/ 117 w 487"/>
              <a:gd name="T15" fmla="*/ 234 h 318"/>
              <a:gd name="T16" fmla="*/ 0 w 487"/>
              <a:gd name="T17" fmla="*/ 117 h 318"/>
              <a:gd name="T18" fmla="*/ 117 w 487"/>
              <a:gd name="T19" fmla="*/ 0 h 318"/>
              <a:gd name="T20" fmla="*/ 117 w 487"/>
              <a:gd name="T21" fmla="*/ 0 h 318"/>
              <a:gd name="T22" fmla="*/ 398 w 487"/>
              <a:gd name="T23" fmla="*/ 0 h 318"/>
              <a:gd name="T24" fmla="*/ 487 w 487"/>
              <a:gd name="T25" fmla="*/ 89 h 318"/>
            </a:gdLst>
            <a:ahLst/>
            <a:cxnLst/>
            <a:rect l="0" t="0" r="r" b="b"/>
            <a:pathLst>
              <a:path w="487" h="318">
                <a:moveTo>
                  <a:pt x="487" y="89"/>
                </a:moveTo>
                <a:cubicBezTo>
                  <a:pt x="487" y="257"/>
                  <a:pt x="487" y="257"/>
                  <a:pt x="487" y="257"/>
                </a:cubicBezTo>
                <a:cubicBezTo>
                  <a:pt x="487" y="269"/>
                  <a:pt x="484" y="280"/>
                  <a:pt x="480" y="290"/>
                </a:cubicBezTo>
                <a:cubicBezTo>
                  <a:pt x="476" y="301"/>
                  <a:pt x="470" y="310"/>
                  <a:pt x="462" y="318"/>
                </a:cubicBezTo>
                <a:cubicBezTo>
                  <a:pt x="477" y="303"/>
                  <a:pt x="477" y="278"/>
                  <a:pt x="462" y="262"/>
                </a:cubicBezTo>
                <a:cubicBezTo>
                  <a:pt x="446" y="245"/>
                  <a:pt x="423" y="234"/>
                  <a:pt x="398" y="234"/>
                </a:cubicBezTo>
                <a:cubicBezTo>
                  <a:pt x="118" y="234"/>
                  <a:pt x="118" y="234"/>
                  <a:pt x="118" y="234"/>
                </a:cubicBezTo>
                <a:cubicBezTo>
                  <a:pt x="117" y="234"/>
                  <a:pt x="117" y="234"/>
                  <a:pt x="117" y="234"/>
                </a:cubicBezTo>
                <a:cubicBezTo>
                  <a:pt x="53" y="234"/>
                  <a:pt x="0" y="182"/>
                  <a:pt x="0" y="117"/>
                </a:cubicBezTo>
                <a:cubicBezTo>
                  <a:pt x="0" y="52"/>
                  <a:pt x="53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398" y="0"/>
                  <a:pt x="398" y="0"/>
                  <a:pt x="398" y="0"/>
                </a:cubicBezTo>
                <a:cubicBezTo>
                  <a:pt x="447" y="0"/>
                  <a:pt x="487" y="39"/>
                  <a:pt x="487" y="8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>
            <a:outerShdw blurRad="190500" dist="152400" dir="8520000" sx="94000" sy="94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3065514" y="2085301"/>
            <a:ext cx="796248" cy="365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748514" y="2085301"/>
            <a:ext cx="796248" cy="365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0456914" y="2085301"/>
            <a:ext cx="796248" cy="365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99512" y="491491"/>
            <a:ext cx="149976" cy="1499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810592" y="263750"/>
            <a:ext cx="1082514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行为异常表现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338406" y="330384"/>
            <a:ext cx="236094" cy="23609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5400000">
            <a:off x="289640" y="1968247"/>
            <a:ext cx="4347200" cy="3427031"/>
          </a:xfrm>
          <a:prstGeom prst="hexagon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71323" sx="102000" sy="1020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85588" tIns="42794" rIns="85588" bIns="4279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160" y="2408790"/>
            <a:ext cx="2804160" cy="517613"/>
          </a:xfrm>
          <a:prstGeom prst="roundRect">
            <a:avLst>
              <a:gd name="adj" fmla="val 50000"/>
            </a:avLst>
          </a:prstGeom>
          <a:gradFill>
            <a:gsLst>
              <a:gs pos="18000">
                <a:schemeClr val="accent1">
                  <a:lumMod val="60000"/>
                  <a:lumOff val="40000"/>
                  <a:alpha val="100000"/>
                </a:schemeClr>
              </a:gs>
              <a:gs pos="93000">
                <a:schemeClr val="accent1"/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138115" y="2491970"/>
            <a:ext cx="2650250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画钟试验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59890" y="3083888"/>
            <a:ext cx="2806700" cy="1729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674F35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画钟试验是一种简单有效的筛查工具，要求患者画一个完整的钟面，标出数字，并让指针指向11:10分。
如果患者画钟试验错误≥2处，建议及时就医，进行进一步检查。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846936" y="4956295"/>
            <a:ext cx="120800" cy="120800"/>
          </a:xfrm>
          <a:prstGeom prst="ellipse">
            <a:avLst/>
          </a:pr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173464" y="4956295"/>
            <a:ext cx="120800" cy="120800"/>
          </a:xfrm>
          <a:prstGeom prst="ellipse">
            <a:avLst/>
          </a:pr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99512" y="491491"/>
            <a:ext cx="149976" cy="1499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10592" y="263750"/>
            <a:ext cx="1082514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简易筛查工具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338406" y="330384"/>
            <a:ext cx="236094" cy="23609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63" y="2371617"/>
            <a:ext cx="6287377" cy="270547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1440</Words>
  <Application>WPS 演示</Application>
  <PresentationFormat>宽屏</PresentationFormat>
  <Paragraphs>136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Source Han Sans CN Bold</vt:lpstr>
      <vt:lpstr>OPPOSans R</vt:lpstr>
      <vt:lpstr>HONOR Sans Text GBK DemiBold</vt:lpstr>
      <vt:lpstr>Source Han Sans</vt:lpstr>
      <vt:lpstr>OPPOSans B</vt:lpstr>
      <vt:lpstr>Source Han Sans CN Regular</vt:lpstr>
      <vt:lpstr>等线</vt:lpstr>
      <vt:lpstr>微软雅黑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ALLLLLLLex</cp:lastModifiedBy>
  <cp:revision>10</cp:revision>
  <dcterms:created xsi:type="dcterms:W3CDTF">2026-03-24T08:14:02Z</dcterms:created>
  <dcterms:modified xsi:type="dcterms:W3CDTF">2026-03-24T08:14:26Z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AD53151A956E4D6D8F50591C50EF531F</vt:lpwstr>
  </property>
  <property fmtid="{D5CDD505-2E9C-101B-9397-08002B2CF9AE}" pid="3" name="KSOProductBuildVer">
    <vt:lpwstr>2052-11.8.2.11718</vt:lpwstr>
  </property>
</Properties>
</file>