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29.svg" ContentType="image/svg+xml"/>
  <Override PartName="/ppt/media/image3.svg" ContentType="image/svg+xml"/>
  <Override PartName="/ppt/media/image31.svg" ContentType="image/svg+xml"/>
  <Override PartName="/ppt/media/image36.svg" ContentType="image/svg+xml"/>
  <Override PartName="/ppt/media/image38.svg" ContentType="image/svg+xml"/>
  <Override PartName="/ppt/media/image41.svg" ContentType="image/svg+xml"/>
  <Override PartName="/ppt/media/image47.svg" ContentType="image/svg+xml"/>
  <Override PartName="/ppt/media/image5.svg" ContentType="image/svg+xml"/>
  <Override PartName="/ppt/media/image50.svg" ContentType="image/svg+xml"/>
  <Override PartName="/ppt/media/image52.svg" ContentType="image/svg+xml"/>
  <Override PartName="/ppt/media/image55.svg" ContentType="image/svg+xml"/>
  <Override PartName="/ppt/media/image58.svg" ContentType="image/svg+xml"/>
  <Override PartName="/ppt/media/image60.svg" ContentType="image/svg+xml"/>
  <Override PartName="/ppt/media/image66.svg" ContentType="image/svg+xml"/>
  <Override PartName="/ppt/media/image68.svg" ContentType="image/svg+xml"/>
  <Override PartName="/ppt/media/image7.svg" ContentType="image/svg+xml"/>
  <Override PartName="/ppt/media/image72.svg" ContentType="image/svg+xml"/>
  <Override PartName="/ppt/media/image77.svg" ContentType="image/svg+xml"/>
  <Override PartName="/ppt/media/image80.svg" ContentType="image/svg+xml"/>
  <Override PartName="/ppt/media/image83.svg" ContentType="image/svg+xml"/>
  <Override PartName="/ppt/media/image85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72" r:id="rId3"/>
    <p:sldId id="257" r:id="rId5"/>
    <p:sldId id="271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3" r:id="rId20"/>
  </p:sldIdLst>
  <p:sldSz cx="18288000" cy="10287000"/>
  <p:notesSz cx="6858000" cy="9144000"/>
  <p:embeddedFontLst>
    <p:embeddedFont>
      <p:font typeface="方正榜书行简体" panose="02000000000000000000" charset="-122"/>
      <p:regular r:id="rId24"/>
    </p:embeddedFont>
    <p:embeddedFont>
      <p:font typeface="可画状元郎-简" panose="00020600040101010101" charset="-122"/>
      <p:regular r:id="rId25"/>
    </p:embeddedFont>
    <p:embeddedFont>
      <p:font typeface="Calibri" panose="020F050202020403020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74" d="100"/>
          <a:sy n="74" d="100"/>
        </p:scale>
        <p:origin x="-1092" y="-90"/>
      </p:cViewPr>
      <p:guideLst>
        <p:guide orient="horz" pos="2171"/>
        <p:guide pos="28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svg"/><Relationship Id="rId8" Type="http://schemas.openxmlformats.org/officeDocument/2006/relationships/image" Target="../media/image8.png"/><Relationship Id="rId7" Type="http://schemas.openxmlformats.org/officeDocument/2006/relationships/image" Target="../media/image7.svg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3" Type="http://schemas.openxmlformats.org/officeDocument/2006/relationships/image" Target="../media/image3.svg"/><Relationship Id="rId21" Type="http://schemas.openxmlformats.org/officeDocument/2006/relationships/notesSlide" Target="../notesSlides/notesSlide1.xml"/><Relationship Id="rId20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9" Type="http://schemas.openxmlformats.org/officeDocument/2006/relationships/image" Target="../media/image19.svg"/><Relationship Id="rId18" Type="http://schemas.openxmlformats.org/officeDocument/2006/relationships/image" Target="../media/image18.png"/><Relationship Id="rId17" Type="http://schemas.openxmlformats.org/officeDocument/2006/relationships/image" Target="../media/image17.svg"/><Relationship Id="rId16" Type="http://schemas.openxmlformats.org/officeDocument/2006/relationships/image" Target="../media/image16.png"/><Relationship Id="rId15" Type="http://schemas.openxmlformats.org/officeDocument/2006/relationships/image" Target="../media/image15.svg"/><Relationship Id="rId14" Type="http://schemas.openxmlformats.org/officeDocument/2006/relationships/image" Target="../media/image14.png"/><Relationship Id="rId13" Type="http://schemas.openxmlformats.org/officeDocument/2006/relationships/image" Target="../media/image13.svg"/><Relationship Id="rId12" Type="http://schemas.openxmlformats.org/officeDocument/2006/relationships/image" Target="../media/image12.png"/><Relationship Id="rId11" Type="http://schemas.openxmlformats.org/officeDocument/2006/relationships/image" Target="../media/image11.sv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3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0.png"/><Relationship Id="rId8" Type="http://schemas.openxmlformats.org/officeDocument/2006/relationships/image" Target="../media/image69.png"/><Relationship Id="rId7" Type="http://schemas.openxmlformats.org/officeDocument/2006/relationships/image" Target="../media/image68.svg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Relationship Id="rId3" Type="http://schemas.openxmlformats.org/officeDocument/2006/relationships/image" Target="../media/image64.png"/><Relationship Id="rId2" Type="http://schemas.openxmlformats.org/officeDocument/2006/relationships/image" Target="../media/image21.svg"/><Relationship Id="rId11" Type="http://schemas.openxmlformats.org/officeDocument/2006/relationships/notesSlide" Target="../notesSlides/notesSlide11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svg"/><Relationship Id="rId3" Type="http://schemas.openxmlformats.org/officeDocument/2006/relationships/image" Target="../media/image71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8.png"/><Relationship Id="rId8" Type="http://schemas.openxmlformats.org/officeDocument/2006/relationships/image" Target="../media/image77.svg"/><Relationship Id="rId7" Type="http://schemas.openxmlformats.org/officeDocument/2006/relationships/image" Target="../media/image76.png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75.png"/><Relationship Id="rId3" Type="http://schemas.openxmlformats.org/officeDocument/2006/relationships/image" Target="../media/image74.png"/><Relationship Id="rId2" Type="http://schemas.openxmlformats.org/officeDocument/2006/relationships/image" Target="../media/image21.svg"/><Relationship Id="rId11" Type="http://schemas.openxmlformats.org/officeDocument/2006/relationships/notesSlide" Target="../notesSlides/notesSlide13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svg"/><Relationship Id="rId3" Type="http://schemas.openxmlformats.org/officeDocument/2006/relationships/image" Target="../media/image79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3.svg"/><Relationship Id="rId3" Type="http://schemas.openxmlformats.org/officeDocument/2006/relationships/image" Target="../media/image8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2.png"/><Relationship Id="rId22" Type="http://schemas.openxmlformats.org/officeDocument/2006/relationships/notesSlide" Target="../notesSlides/notesSlide16.xml"/><Relationship Id="rId21" Type="http://schemas.openxmlformats.org/officeDocument/2006/relationships/slideLayout" Target="../slideLayouts/slideLayout7.xml"/><Relationship Id="rId20" Type="http://schemas.openxmlformats.org/officeDocument/2006/relationships/image" Target="../media/image19.svg"/><Relationship Id="rId2" Type="http://schemas.openxmlformats.org/officeDocument/2006/relationships/image" Target="../media/image85.svg"/><Relationship Id="rId19" Type="http://schemas.openxmlformats.org/officeDocument/2006/relationships/image" Target="../media/image18.png"/><Relationship Id="rId18" Type="http://schemas.openxmlformats.org/officeDocument/2006/relationships/image" Target="../media/image17.svg"/><Relationship Id="rId17" Type="http://schemas.openxmlformats.org/officeDocument/2006/relationships/image" Target="../media/image16.png"/><Relationship Id="rId16" Type="http://schemas.openxmlformats.org/officeDocument/2006/relationships/image" Target="../media/image15.svg"/><Relationship Id="rId15" Type="http://schemas.openxmlformats.org/officeDocument/2006/relationships/image" Target="../media/image14.png"/><Relationship Id="rId14" Type="http://schemas.openxmlformats.org/officeDocument/2006/relationships/image" Target="../media/image13.svg"/><Relationship Id="rId13" Type="http://schemas.openxmlformats.org/officeDocument/2006/relationships/image" Target="../media/image12.png"/><Relationship Id="rId12" Type="http://schemas.openxmlformats.org/officeDocument/2006/relationships/image" Target="../media/image11.svg"/><Relationship Id="rId11" Type="http://schemas.openxmlformats.org/officeDocument/2006/relationships/image" Target="../media/image10.png"/><Relationship Id="rId10" Type="http://schemas.openxmlformats.org/officeDocument/2006/relationships/image" Target="../media/image9.svg"/><Relationship Id="rId1" Type="http://schemas.openxmlformats.org/officeDocument/2006/relationships/image" Target="../media/image84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1.svg"/><Relationship Id="rId7" Type="http://schemas.openxmlformats.org/officeDocument/2006/relationships/image" Target="../media/image10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5" Type="http://schemas.openxmlformats.org/officeDocument/2006/relationships/notesSlide" Target="../notesSlides/notesSlide17.xml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86.png"/><Relationship Id="rId12" Type="http://schemas.openxmlformats.org/officeDocument/2006/relationships/image" Target="../media/image19.svg"/><Relationship Id="rId11" Type="http://schemas.openxmlformats.org/officeDocument/2006/relationships/image" Target="../media/image18.png"/><Relationship Id="rId10" Type="http://schemas.openxmlformats.org/officeDocument/2006/relationships/image" Target="../media/image15.sv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media" Target="../media/media1.mp3"/><Relationship Id="rId8" Type="http://schemas.openxmlformats.org/officeDocument/2006/relationships/audio" Target="../media/media1.mp3"/><Relationship Id="rId7" Type="http://schemas.openxmlformats.org/officeDocument/2006/relationships/image" Target="../media/image26.jpe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4" Type="http://schemas.openxmlformats.org/officeDocument/2006/relationships/notesSlide" Target="../notesSlides/notesSlide2.xml"/><Relationship Id="rId13" Type="http://schemas.openxmlformats.org/officeDocument/2006/relationships/slideLayout" Target="../slideLayouts/slideLayout7.xml"/><Relationship Id="rId12" Type="http://schemas.microsoft.com/office/2007/relationships/media" Target="../media/media2.mp3"/><Relationship Id="rId11" Type="http://schemas.openxmlformats.org/officeDocument/2006/relationships/audio" Target="../media/media2.mp3"/><Relationship Id="rId10" Type="http://schemas.openxmlformats.org/officeDocument/2006/relationships/image" Target="../media/image27.png"/><Relationship Id="rId1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5.svg"/><Relationship Id="rId7" Type="http://schemas.openxmlformats.org/officeDocument/2006/relationships/image" Target="../media/image24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Relationship Id="rId3" Type="http://schemas.openxmlformats.org/officeDocument/2006/relationships/image" Target="../media/image28.png"/><Relationship Id="rId2" Type="http://schemas.openxmlformats.org/officeDocument/2006/relationships/image" Target="../media/image21.svg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image" Target="../media/image32.png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21.svg"/><Relationship Id="rId16" Type="http://schemas.openxmlformats.org/officeDocument/2006/relationships/notesSlide" Target="../notesSlides/notesSlide4.xml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33.png"/><Relationship Id="rId13" Type="http://schemas.microsoft.com/office/2007/relationships/media" Target="../media/media3.mp4"/><Relationship Id="rId12" Type="http://schemas.openxmlformats.org/officeDocument/2006/relationships/video" Target="../media/media3.mp4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39.png"/><Relationship Id="rId7" Type="http://schemas.openxmlformats.org/officeDocument/2006/relationships/image" Target="../media/image38.svg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21.svg"/><Relationship Id="rId13" Type="http://schemas.openxmlformats.org/officeDocument/2006/relationships/notesSlide" Target="../notesSlides/notesSlide5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42.png"/><Relationship Id="rId10" Type="http://schemas.openxmlformats.org/officeDocument/2006/relationships/image" Target="../media/image41.svg"/><Relationship Id="rId1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svg"/><Relationship Id="rId8" Type="http://schemas.openxmlformats.org/officeDocument/2006/relationships/image" Target="../media/image51.png"/><Relationship Id="rId7" Type="http://schemas.openxmlformats.org/officeDocument/2006/relationships/image" Target="../media/image50.svg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svg"/><Relationship Id="rId3" Type="http://schemas.openxmlformats.org/officeDocument/2006/relationships/image" Target="../media/image46.png"/><Relationship Id="rId2" Type="http://schemas.openxmlformats.org/officeDocument/2006/relationships/image" Target="../media/image21.svg"/><Relationship Id="rId11" Type="http://schemas.openxmlformats.org/officeDocument/2006/relationships/notesSlide" Target="../notesSlides/notesSlide7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58.svg"/><Relationship Id="rId7" Type="http://schemas.openxmlformats.org/officeDocument/2006/relationships/image" Target="../media/image57.png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21.svg"/><Relationship Id="rId10" Type="http://schemas.openxmlformats.org/officeDocument/2006/relationships/notesSlide" Target="../notesSlides/notesSlide8.xml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svg"/><Relationship Id="rId3" Type="http://schemas.openxmlformats.org/officeDocument/2006/relationships/image" Target="../media/image59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7F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6890146" y="0"/>
            <a:ext cx="11397854" cy="10287000"/>
            <a:chOff x="0" y="0"/>
            <a:chExt cx="15197138" cy="13716000"/>
          </a:xfrm>
        </p:grpSpPr>
        <p:sp>
          <p:nvSpPr>
            <p:cNvPr id="3" name="Freeform 3"/>
            <p:cNvSpPr/>
            <p:nvPr/>
          </p:nvSpPr>
          <p:spPr>
            <a:xfrm>
              <a:off x="-1560068" y="0"/>
              <a:ext cx="16757269" cy="13716000"/>
            </a:xfrm>
            <a:custGeom>
              <a:avLst/>
              <a:gdLst/>
              <a:ahLst/>
              <a:cxnLst/>
              <a:rect l="l" t="t" r="r" b="b"/>
              <a:pathLst>
                <a:path w="16757269" h="13716000">
                  <a:moveTo>
                    <a:pt x="6287008" y="0"/>
                  </a:moveTo>
                  <a:lnTo>
                    <a:pt x="16757269" y="0"/>
                  </a:lnTo>
                  <a:lnTo>
                    <a:pt x="16757269" y="13716000"/>
                  </a:lnTo>
                  <a:lnTo>
                    <a:pt x="2319528" y="13716000"/>
                  </a:lnTo>
                  <a:lnTo>
                    <a:pt x="2181606" y="13500481"/>
                  </a:lnTo>
                  <a:cubicBezTo>
                    <a:pt x="2101342" y="13362051"/>
                    <a:pt x="2026793" y="13219557"/>
                    <a:pt x="1958213" y="13072745"/>
                  </a:cubicBezTo>
                  <a:cubicBezTo>
                    <a:pt x="0" y="8883904"/>
                    <a:pt x="5913374" y="7251700"/>
                    <a:pt x="5691251" y="5423408"/>
                  </a:cubicBezTo>
                  <a:cubicBezTo>
                    <a:pt x="5538851" y="4190746"/>
                    <a:pt x="5022342" y="1935353"/>
                    <a:pt x="6024753" y="343408"/>
                  </a:cubicBezTo>
                  <a:close/>
                </a:path>
              </a:pathLst>
            </a:custGeom>
            <a:solidFill>
              <a:srgbClr val="DF711C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76200" y="2857500"/>
            <a:ext cx="4986020" cy="6797040"/>
          </a:xfrm>
          <a:custGeom>
            <a:avLst/>
            <a:gdLst/>
            <a:ahLst/>
            <a:cxnLst/>
            <a:rect l="l" t="t" r="r" b="b"/>
            <a:pathLst>
              <a:path w="5110338" h="7148928">
                <a:moveTo>
                  <a:pt x="0" y="0"/>
                </a:moveTo>
                <a:lnTo>
                  <a:pt x="5110338" y="0"/>
                </a:lnTo>
                <a:lnTo>
                  <a:pt x="5110338" y="7148929"/>
                </a:lnTo>
                <a:lnTo>
                  <a:pt x="0" y="7148929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71902" t="-12836" r="-62253" b="-54547"/>
            </a:stretch>
          </a:blipFill>
        </p:spPr>
      </p:sp>
      <p:grpSp>
        <p:nvGrpSpPr>
          <p:cNvPr id="7" name="Group 7"/>
          <p:cNvGrpSpPr/>
          <p:nvPr/>
        </p:nvGrpSpPr>
        <p:grpSpPr>
          <a:xfrm rot="0">
            <a:off x="0" y="9582538"/>
            <a:ext cx="18288000" cy="704462"/>
            <a:chOff x="0" y="0"/>
            <a:chExt cx="24384000" cy="9392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384000" cy="939292"/>
            </a:xfrm>
            <a:custGeom>
              <a:avLst/>
              <a:gdLst/>
              <a:ahLst/>
              <a:cxnLst/>
              <a:rect l="l" t="t" r="r" b="b"/>
              <a:pathLst>
                <a:path w="24384000" h="939292">
                  <a:moveTo>
                    <a:pt x="0" y="0"/>
                  </a:moveTo>
                  <a:lnTo>
                    <a:pt x="24384000" y="0"/>
                  </a:lnTo>
                  <a:lnTo>
                    <a:pt x="24384000" y="939292"/>
                  </a:lnTo>
                  <a:lnTo>
                    <a:pt x="0" y="939292"/>
                  </a:lnTo>
                  <a:close/>
                </a:path>
              </a:pathLst>
            </a:custGeom>
            <a:solidFill>
              <a:srgbClr val="3C85A5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1428260" y="1535570"/>
            <a:ext cx="1370923" cy="1196949"/>
          </a:xfrm>
          <a:custGeom>
            <a:avLst/>
            <a:gdLst/>
            <a:ahLst/>
            <a:cxnLst/>
            <a:rect l="l" t="t" r="r" b="b"/>
            <a:pathLst>
              <a:path w="1370923" h="1196949">
                <a:moveTo>
                  <a:pt x="0" y="0"/>
                </a:moveTo>
                <a:lnTo>
                  <a:pt x="1370923" y="0"/>
                </a:lnTo>
                <a:lnTo>
                  <a:pt x="1370923" y="1196948"/>
                </a:lnTo>
                <a:lnTo>
                  <a:pt x="0" y="1196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79220" y="8249121"/>
            <a:ext cx="958910" cy="971404"/>
          </a:xfrm>
          <a:custGeom>
            <a:avLst/>
            <a:gdLst/>
            <a:ahLst/>
            <a:cxnLst/>
            <a:rect l="l" t="t" r="r" b="b"/>
            <a:pathLst>
              <a:path w="958910" h="971404">
                <a:moveTo>
                  <a:pt x="0" y="0"/>
                </a:moveTo>
                <a:lnTo>
                  <a:pt x="958910" y="0"/>
                </a:lnTo>
                <a:lnTo>
                  <a:pt x="958910" y="971405"/>
                </a:lnTo>
                <a:lnTo>
                  <a:pt x="0" y="9714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19805" y="5710122"/>
            <a:ext cx="1034558" cy="1100945"/>
          </a:xfrm>
          <a:custGeom>
            <a:avLst/>
            <a:gdLst/>
            <a:ahLst/>
            <a:cxnLst/>
            <a:rect l="l" t="t" r="r" b="b"/>
            <a:pathLst>
              <a:path w="1034558" h="1100945">
                <a:moveTo>
                  <a:pt x="0" y="0"/>
                </a:moveTo>
                <a:lnTo>
                  <a:pt x="1034558" y="0"/>
                </a:lnTo>
                <a:lnTo>
                  <a:pt x="1034558" y="1100945"/>
                </a:lnTo>
                <a:lnTo>
                  <a:pt x="0" y="11009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891693" y="3265545"/>
            <a:ext cx="1334261" cy="1618263"/>
          </a:xfrm>
          <a:custGeom>
            <a:avLst/>
            <a:gdLst/>
            <a:ahLst/>
            <a:cxnLst/>
            <a:rect l="l" t="t" r="r" b="b"/>
            <a:pathLst>
              <a:path w="1334261" h="1618263">
                <a:moveTo>
                  <a:pt x="0" y="0"/>
                </a:moveTo>
                <a:lnTo>
                  <a:pt x="1334261" y="0"/>
                </a:lnTo>
                <a:lnTo>
                  <a:pt x="1334261" y="1618263"/>
                </a:lnTo>
                <a:lnTo>
                  <a:pt x="0" y="16182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724553" y="7048808"/>
            <a:ext cx="1886051" cy="1560529"/>
          </a:xfrm>
          <a:custGeom>
            <a:avLst/>
            <a:gdLst/>
            <a:ahLst/>
            <a:cxnLst/>
            <a:rect l="l" t="t" r="r" b="b"/>
            <a:pathLst>
              <a:path w="1886051" h="1560529">
                <a:moveTo>
                  <a:pt x="0" y="0"/>
                </a:moveTo>
                <a:lnTo>
                  <a:pt x="1886051" y="0"/>
                </a:lnTo>
                <a:lnTo>
                  <a:pt x="1886051" y="1560529"/>
                </a:lnTo>
                <a:lnTo>
                  <a:pt x="0" y="15605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p>
            <a:endParaRPr lang="zh-CN" altLang="en-US"/>
          </a:p>
        </p:txBody>
      </p:sp>
      <p:sp>
        <p:nvSpPr>
          <p:cNvPr id="15" name="Freeform 15"/>
          <p:cNvSpPr/>
          <p:nvPr/>
        </p:nvSpPr>
        <p:spPr>
          <a:xfrm>
            <a:off x="8915216" y="6515176"/>
            <a:ext cx="769434" cy="763581"/>
          </a:xfrm>
          <a:custGeom>
            <a:avLst/>
            <a:gdLst/>
            <a:ahLst/>
            <a:cxnLst/>
            <a:rect l="l" t="t" r="r" b="b"/>
            <a:pathLst>
              <a:path w="769434" h="763581">
                <a:moveTo>
                  <a:pt x="0" y="0"/>
                </a:moveTo>
                <a:lnTo>
                  <a:pt x="769434" y="0"/>
                </a:lnTo>
                <a:lnTo>
                  <a:pt x="769434" y="763581"/>
                </a:lnTo>
                <a:lnTo>
                  <a:pt x="0" y="7635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 rot="-2299237">
            <a:off x="5578414" y="2661990"/>
            <a:ext cx="457231" cy="457231"/>
            <a:chOff x="0" y="0"/>
            <a:chExt cx="524070" cy="52407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24002" cy="524129"/>
            </a:xfrm>
            <a:custGeom>
              <a:avLst/>
              <a:gdLst/>
              <a:ahLst/>
              <a:cxnLst/>
              <a:rect l="l" t="t" r="r" b="b"/>
              <a:pathLst>
                <a:path w="524002" h="524129">
                  <a:moveTo>
                    <a:pt x="0" y="262001"/>
                  </a:moveTo>
                  <a:cubicBezTo>
                    <a:pt x="0" y="117348"/>
                    <a:pt x="117348" y="0"/>
                    <a:pt x="262001" y="0"/>
                  </a:cubicBezTo>
                  <a:lnTo>
                    <a:pt x="262001" y="38100"/>
                  </a:lnTo>
                  <a:lnTo>
                    <a:pt x="262001" y="0"/>
                  </a:lnTo>
                  <a:cubicBezTo>
                    <a:pt x="406781" y="0"/>
                    <a:pt x="524002" y="117348"/>
                    <a:pt x="524002" y="262001"/>
                  </a:cubicBezTo>
                  <a:lnTo>
                    <a:pt x="485902" y="262001"/>
                  </a:lnTo>
                  <a:lnTo>
                    <a:pt x="524002" y="262001"/>
                  </a:lnTo>
                  <a:cubicBezTo>
                    <a:pt x="524002" y="406781"/>
                    <a:pt x="406654" y="524002"/>
                    <a:pt x="262001" y="524002"/>
                  </a:cubicBezTo>
                  <a:lnTo>
                    <a:pt x="262001" y="485902"/>
                  </a:lnTo>
                  <a:lnTo>
                    <a:pt x="262001" y="524002"/>
                  </a:lnTo>
                  <a:cubicBezTo>
                    <a:pt x="117348" y="524129"/>
                    <a:pt x="0" y="406781"/>
                    <a:pt x="0" y="262001"/>
                  </a:cubicBezTo>
                  <a:lnTo>
                    <a:pt x="38100" y="262001"/>
                  </a:lnTo>
                  <a:lnTo>
                    <a:pt x="76200" y="262001"/>
                  </a:lnTo>
                  <a:lnTo>
                    <a:pt x="38100" y="262001"/>
                  </a:lnTo>
                  <a:lnTo>
                    <a:pt x="0" y="262001"/>
                  </a:lnTo>
                  <a:moveTo>
                    <a:pt x="76200" y="262001"/>
                  </a:moveTo>
                  <a:cubicBezTo>
                    <a:pt x="76200" y="283083"/>
                    <a:pt x="59182" y="300101"/>
                    <a:pt x="38100" y="300101"/>
                  </a:cubicBezTo>
                  <a:cubicBezTo>
                    <a:pt x="17018" y="300101"/>
                    <a:pt x="0" y="283083"/>
                    <a:pt x="0" y="262001"/>
                  </a:cubicBezTo>
                  <a:cubicBezTo>
                    <a:pt x="0" y="240919"/>
                    <a:pt x="17018" y="223901"/>
                    <a:pt x="38100" y="223901"/>
                  </a:cubicBezTo>
                  <a:cubicBezTo>
                    <a:pt x="59182" y="223901"/>
                    <a:pt x="76200" y="240919"/>
                    <a:pt x="76200" y="262001"/>
                  </a:cubicBezTo>
                  <a:cubicBezTo>
                    <a:pt x="76200" y="364617"/>
                    <a:pt x="159385" y="447802"/>
                    <a:pt x="262001" y="447802"/>
                  </a:cubicBezTo>
                  <a:cubicBezTo>
                    <a:pt x="364617" y="447802"/>
                    <a:pt x="447802" y="364617"/>
                    <a:pt x="447802" y="262001"/>
                  </a:cubicBezTo>
                  <a:cubicBezTo>
                    <a:pt x="447802" y="159385"/>
                    <a:pt x="364617" y="76200"/>
                    <a:pt x="262001" y="76200"/>
                  </a:cubicBezTo>
                  <a:lnTo>
                    <a:pt x="262001" y="38100"/>
                  </a:lnTo>
                  <a:lnTo>
                    <a:pt x="262001" y="76200"/>
                  </a:lnTo>
                  <a:cubicBezTo>
                    <a:pt x="159385" y="76200"/>
                    <a:pt x="76200" y="159385"/>
                    <a:pt x="76200" y="262001"/>
                  </a:cubicBezTo>
                  <a:close/>
                </a:path>
              </a:pathLst>
            </a:custGeom>
            <a:solidFill>
              <a:srgbClr val="F5B642"/>
            </a:solidFill>
          </p:spPr>
        </p:sp>
      </p:grpSp>
      <p:grpSp>
        <p:nvGrpSpPr>
          <p:cNvPr id="18" name="Group 18"/>
          <p:cNvGrpSpPr/>
          <p:nvPr/>
        </p:nvGrpSpPr>
        <p:grpSpPr>
          <a:xfrm rot="-2299237">
            <a:off x="5338218" y="1581936"/>
            <a:ext cx="554917" cy="554917"/>
            <a:chOff x="0" y="0"/>
            <a:chExt cx="636036" cy="63603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6016" cy="636016"/>
            </a:xfrm>
            <a:custGeom>
              <a:avLst/>
              <a:gdLst/>
              <a:ahLst/>
              <a:cxnLst/>
              <a:rect l="l" t="t" r="r" b="b"/>
              <a:pathLst>
                <a:path w="636016" h="636016">
                  <a:moveTo>
                    <a:pt x="0" y="318008"/>
                  </a:moveTo>
                  <a:cubicBezTo>
                    <a:pt x="0" y="142367"/>
                    <a:pt x="142367" y="0"/>
                    <a:pt x="318008" y="0"/>
                  </a:cubicBezTo>
                  <a:lnTo>
                    <a:pt x="318008" y="38100"/>
                  </a:lnTo>
                  <a:lnTo>
                    <a:pt x="318008" y="0"/>
                  </a:lnTo>
                  <a:cubicBezTo>
                    <a:pt x="493649" y="0"/>
                    <a:pt x="636016" y="142367"/>
                    <a:pt x="636016" y="318008"/>
                  </a:cubicBezTo>
                  <a:lnTo>
                    <a:pt x="597916" y="318008"/>
                  </a:lnTo>
                  <a:lnTo>
                    <a:pt x="636016" y="318008"/>
                  </a:lnTo>
                  <a:cubicBezTo>
                    <a:pt x="636016" y="493649"/>
                    <a:pt x="493649" y="636016"/>
                    <a:pt x="318008" y="636016"/>
                  </a:cubicBezTo>
                  <a:lnTo>
                    <a:pt x="318008" y="597916"/>
                  </a:lnTo>
                  <a:lnTo>
                    <a:pt x="318008" y="636016"/>
                  </a:lnTo>
                  <a:cubicBezTo>
                    <a:pt x="142367" y="636016"/>
                    <a:pt x="0" y="493649"/>
                    <a:pt x="0" y="318008"/>
                  </a:cubicBezTo>
                  <a:lnTo>
                    <a:pt x="38100" y="318008"/>
                  </a:lnTo>
                  <a:lnTo>
                    <a:pt x="76200" y="318008"/>
                  </a:lnTo>
                  <a:lnTo>
                    <a:pt x="38100" y="318008"/>
                  </a:lnTo>
                  <a:lnTo>
                    <a:pt x="0" y="318008"/>
                  </a:lnTo>
                  <a:moveTo>
                    <a:pt x="76200" y="318008"/>
                  </a:moveTo>
                  <a:cubicBezTo>
                    <a:pt x="76200" y="339090"/>
                    <a:pt x="59182" y="356108"/>
                    <a:pt x="38100" y="356108"/>
                  </a:cubicBezTo>
                  <a:cubicBezTo>
                    <a:pt x="17018" y="356108"/>
                    <a:pt x="0" y="339090"/>
                    <a:pt x="0" y="318008"/>
                  </a:cubicBezTo>
                  <a:cubicBezTo>
                    <a:pt x="0" y="296926"/>
                    <a:pt x="17018" y="279908"/>
                    <a:pt x="38100" y="279908"/>
                  </a:cubicBezTo>
                  <a:cubicBezTo>
                    <a:pt x="59182" y="279908"/>
                    <a:pt x="76200" y="296926"/>
                    <a:pt x="76200" y="318008"/>
                  </a:cubicBezTo>
                  <a:cubicBezTo>
                    <a:pt x="76200" y="451612"/>
                    <a:pt x="184404" y="559816"/>
                    <a:pt x="318008" y="559816"/>
                  </a:cubicBezTo>
                  <a:cubicBezTo>
                    <a:pt x="451612" y="559816"/>
                    <a:pt x="559816" y="451612"/>
                    <a:pt x="559816" y="318008"/>
                  </a:cubicBezTo>
                  <a:cubicBezTo>
                    <a:pt x="559816" y="184404"/>
                    <a:pt x="451612" y="76200"/>
                    <a:pt x="318008" y="76200"/>
                  </a:cubicBezTo>
                  <a:lnTo>
                    <a:pt x="318008" y="38100"/>
                  </a:lnTo>
                  <a:lnTo>
                    <a:pt x="318008" y="76200"/>
                  </a:lnTo>
                  <a:cubicBezTo>
                    <a:pt x="184404" y="76200"/>
                    <a:pt x="76200" y="184404"/>
                    <a:pt x="76200" y="318008"/>
                  </a:cubicBezTo>
                  <a:close/>
                </a:path>
              </a:pathLst>
            </a:custGeom>
            <a:solidFill>
              <a:srgbClr val="F5B642"/>
            </a:solidFill>
          </p:spPr>
        </p:sp>
      </p:grpSp>
      <p:sp>
        <p:nvSpPr>
          <p:cNvPr id="20" name="Freeform 20"/>
          <p:cNvSpPr/>
          <p:nvPr/>
        </p:nvSpPr>
        <p:spPr>
          <a:xfrm>
            <a:off x="657171" y="909351"/>
            <a:ext cx="1995710" cy="1224693"/>
          </a:xfrm>
          <a:custGeom>
            <a:avLst/>
            <a:gdLst/>
            <a:ahLst/>
            <a:cxnLst/>
            <a:rect l="l" t="t" r="r" b="b"/>
            <a:pathLst>
              <a:path w="1995710" h="1224693">
                <a:moveTo>
                  <a:pt x="0" y="0"/>
                </a:moveTo>
                <a:lnTo>
                  <a:pt x="1995710" y="0"/>
                </a:lnTo>
                <a:lnTo>
                  <a:pt x="1995710" y="1224693"/>
                </a:lnTo>
                <a:lnTo>
                  <a:pt x="0" y="12246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2299237">
            <a:off x="4214901" y="1100854"/>
            <a:ext cx="1141065" cy="1082402"/>
          </a:xfrm>
          <a:custGeom>
            <a:avLst/>
            <a:gdLst/>
            <a:ahLst/>
            <a:cxnLst/>
            <a:rect l="l" t="t" r="r" b="b"/>
            <a:pathLst>
              <a:path w="1141065" h="1082402">
                <a:moveTo>
                  <a:pt x="0" y="0"/>
                </a:moveTo>
                <a:lnTo>
                  <a:pt x="1141065" y="0"/>
                </a:lnTo>
                <a:lnTo>
                  <a:pt x="1141065" y="1082402"/>
                </a:lnTo>
                <a:lnTo>
                  <a:pt x="0" y="10824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274671" y="3265545"/>
            <a:ext cx="1508058" cy="1877955"/>
          </a:xfrm>
          <a:custGeom>
            <a:avLst/>
            <a:gdLst/>
            <a:ahLst/>
            <a:cxnLst/>
            <a:rect l="l" t="t" r="r" b="b"/>
            <a:pathLst>
              <a:path w="1508058" h="1877955">
                <a:moveTo>
                  <a:pt x="0" y="0"/>
                </a:moveTo>
                <a:lnTo>
                  <a:pt x="1508058" y="0"/>
                </a:lnTo>
                <a:lnTo>
                  <a:pt x="1508058" y="1877955"/>
                </a:lnTo>
                <a:lnTo>
                  <a:pt x="0" y="187795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901565" y="2517140"/>
            <a:ext cx="12915265" cy="19685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5350"/>
              </a:lnSpc>
              <a:spcBef>
                <a:spcPct val="0"/>
              </a:spcBef>
            </a:pPr>
            <a:r>
              <a:rPr lang="en-US" sz="10965">
                <a:solidFill>
                  <a:srgbClr val="808080"/>
                </a:solidFill>
                <a:latin typeface="方正榜书行简体" panose="02000000000000000000" charset="-122"/>
                <a:ea typeface="方正榜书行简体" panose="02000000000000000000" charset="-122"/>
                <a:cs typeface="可画状元郎-简" panose="00020600040101010101" charset="-122"/>
                <a:sym typeface="可画状元郎-简" panose="00020600040101010101" charset="-122"/>
              </a:rPr>
              <a:t>睡眠呼吸暂停综合征</a:t>
            </a:r>
            <a:endParaRPr lang="en-US" sz="10965">
              <a:solidFill>
                <a:srgbClr val="808080"/>
              </a:solidFill>
              <a:latin typeface="方正榜书行简体" panose="02000000000000000000" charset="-122"/>
              <a:ea typeface="方正榜书行简体" panose="02000000000000000000" charset="-122"/>
              <a:cs typeface="可画状元郎-简" panose="00020600040101010101" charset="-122"/>
              <a:sym typeface="可画状元郎-简" panose="00020600040101010101" charset="-122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4901565" y="4262120"/>
            <a:ext cx="13462000" cy="16871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3160"/>
              </a:lnSpc>
              <a:spcBef>
                <a:spcPct val="0"/>
              </a:spcBef>
            </a:pPr>
            <a:r>
              <a:rPr lang="en-US" sz="9400">
                <a:solidFill>
                  <a:srgbClr val="808080"/>
                </a:solidFill>
                <a:latin typeface="方正榜书行简体" panose="02000000000000000000" charset="-122"/>
                <a:ea typeface="方正榜书行简体" panose="02000000000000000000" charset="-122"/>
                <a:cs typeface="可画状元郎-简" panose="00020600040101010101" charset="-122"/>
                <a:sym typeface="可画状元郎-简" panose="00020600040101010101" charset="-122"/>
              </a:rPr>
              <a:t>别让鼾声掩盖了健康危机</a:t>
            </a:r>
            <a:endParaRPr lang="en-US" sz="9400">
              <a:solidFill>
                <a:srgbClr val="808080"/>
              </a:solidFill>
              <a:latin typeface="方正榜书行简体" panose="02000000000000000000" charset="-122"/>
              <a:ea typeface="方正榜书行简体" panose="02000000000000000000" charset="-122"/>
              <a:cs typeface="可画状元郎-简" panose="00020600040101010101" charset="-122"/>
              <a:sym typeface="可画状元郎-简" panose="00020600040101010101" charset="-122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4853940" y="2461895"/>
            <a:ext cx="13111480" cy="19685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5350"/>
              </a:lnSpc>
              <a:spcBef>
                <a:spcPct val="0"/>
              </a:spcBef>
            </a:pPr>
            <a:r>
              <a:rPr lang="en-US" sz="10965">
                <a:solidFill>
                  <a:srgbClr val="FAE39D"/>
                </a:solidFill>
                <a:latin typeface="方正榜书行简体" panose="02000000000000000000" charset="-122"/>
                <a:ea typeface="方正榜书行简体" panose="02000000000000000000" charset="-122"/>
                <a:cs typeface="可画状元郎-简" panose="00020600040101010101" charset="-122"/>
                <a:sym typeface="可画状元郎-简" panose="00020600040101010101" charset="-122"/>
              </a:rPr>
              <a:t>睡眠呼吸暂停综合征</a:t>
            </a:r>
            <a:endParaRPr lang="en-US" sz="10965">
              <a:solidFill>
                <a:srgbClr val="FAE39D"/>
              </a:solidFill>
              <a:latin typeface="方正榜书行简体" panose="02000000000000000000" charset="-122"/>
              <a:ea typeface="方正榜书行简体" panose="02000000000000000000" charset="-122"/>
              <a:cs typeface="可画状元郎-简" panose="00020600040101010101" charset="-122"/>
              <a:sym typeface="可画状元郎-简" panose="00020600040101010101" charset="-122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4853940" y="4206875"/>
            <a:ext cx="13509625" cy="16871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3160"/>
              </a:lnSpc>
              <a:spcBef>
                <a:spcPct val="0"/>
              </a:spcBef>
            </a:pPr>
            <a:r>
              <a:rPr lang="en-US" sz="9400">
                <a:solidFill>
                  <a:srgbClr val="FAE39D"/>
                </a:solidFill>
                <a:latin typeface="方正榜书行简体" panose="02000000000000000000" charset="-122"/>
                <a:ea typeface="方正榜书行简体" panose="02000000000000000000" charset="-122"/>
                <a:cs typeface="可画状元郎-简" panose="00020600040101010101" charset="-122"/>
                <a:sym typeface="可画状元郎-简" panose="00020600040101010101" charset="-122"/>
              </a:rPr>
              <a:t>别让鼾声掩盖了健康危机</a:t>
            </a:r>
            <a:endParaRPr lang="en-US" sz="9400">
              <a:solidFill>
                <a:srgbClr val="FAE39D"/>
              </a:solidFill>
              <a:latin typeface="方正榜书行简体" panose="02000000000000000000" charset="-122"/>
              <a:ea typeface="方正榜书行简体" panose="02000000000000000000" charset="-122"/>
              <a:cs typeface="可画状元郎-简" panose="00020600040101010101" charset="-122"/>
              <a:sym typeface="可画状元郎-简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0" y="9582538"/>
            <a:ext cx="18288000" cy="704462"/>
            <a:chOff x="0" y="0"/>
            <a:chExt cx="24384000" cy="939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939292"/>
            </a:xfrm>
            <a:custGeom>
              <a:avLst/>
              <a:gdLst/>
              <a:ahLst/>
              <a:cxnLst/>
              <a:rect l="l" t="t" r="r" b="b"/>
              <a:pathLst>
                <a:path w="24384000" h="939292">
                  <a:moveTo>
                    <a:pt x="0" y="0"/>
                  </a:moveTo>
                  <a:lnTo>
                    <a:pt x="24384000" y="0"/>
                  </a:lnTo>
                  <a:lnTo>
                    <a:pt x="24384000" y="939292"/>
                  </a:lnTo>
                  <a:lnTo>
                    <a:pt x="0" y="939292"/>
                  </a:lnTo>
                  <a:close/>
                </a:path>
              </a:pathLst>
            </a:custGeom>
            <a:solidFill>
              <a:srgbClr val="DF711C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621639" y="413002"/>
            <a:ext cx="805947" cy="849225"/>
          </a:xfrm>
          <a:custGeom>
            <a:avLst/>
            <a:gdLst/>
            <a:ahLst/>
            <a:cxnLst/>
            <a:rect l="l" t="t" r="r" b="b"/>
            <a:pathLst>
              <a:path w="805947" h="849225">
                <a:moveTo>
                  <a:pt x="0" y="0"/>
                </a:moveTo>
                <a:lnTo>
                  <a:pt x="805947" y="0"/>
                </a:lnTo>
                <a:lnTo>
                  <a:pt x="805947" y="849226"/>
                </a:lnTo>
                <a:lnTo>
                  <a:pt x="0" y="8492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51550" y="1262228"/>
            <a:ext cx="5505992" cy="7425111"/>
          </a:xfrm>
          <a:custGeom>
            <a:avLst/>
            <a:gdLst/>
            <a:ahLst/>
            <a:cxnLst/>
            <a:rect l="l" t="t" r="r" b="b"/>
            <a:pathLst>
              <a:path w="5505992" h="7425111">
                <a:moveTo>
                  <a:pt x="0" y="0"/>
                </a:moveTo>
                <a:lnTo>
                  <a:pt x="5505993" y="0"/>
                </a:lnTo>
                <a:lnTo>
                  <a:pt x="5505993" y="7425110"/>
                </a:lnTo>
                <a:lnTo>
                  <a:pt x="0" y="74251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4994"/>
            </a:stretch>
          </a:blipFill>
        </p:spPr>
      </p:sp>
      <p:grpSp>
        <p:nvGrpSpPr>
          <p:cNvPr id="6" name="Group 6"/>
          <p:cNvGrpSpPr/>
          <p:nvPr/>
        </p:nvGrpSpPr>
        <p:grpSpPr>
          <a:xfrm rot="0">
            <a:off x="6597804" y="1882994"/>
            <a:ext cx="10661496" cy="6536323"/>
            <a:chOff x="0" y="0"/>
            <a:chExt cx="2807966" cy="17215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07966" cy="1721501"/>
            </a:xfrm>
            <a:custGeom>
              <a:avLst/>
              <a:gdLst/>
              <a:ahLst/>
              <a:cxnLst/>
              <a:rect l="l" t="t" r="r" b="b"/>
              <a:pathLst>
                <a:path w="2807966" h="1721501">
                  <a:moveTo>
                    <a:pt x="37034" y="0"/>
                  </a:moveTo>
                  <a:lnTo>
                    <a:pt x="2770932" y="0"/>
                  </a:lnTo>
                  <a:cubicBezTo>
                    <a:pt x="2780754" y="0"/>
                    <a:pt x="2790174" y="3902"/>
                    <a:pt x="2797119" y="10847"/>
                  </a:cubicBezTo>
                  <a:cubicBezTo>
                    <a:pt x="2804064" y="17792"/>
                    <a:pt x="2807966" y="27212"/>
                    <a:pt x="2807966" y="37034"/>
                  </a:cubicBezTo>
                  <a:lnTo>
                    <a:pt x="2807966" y="1684467"/>
                  </a:lnTo>
                  <a:cubicBezTo>
                    <a:pt x="2807966" y="1694289"/>
                    <a:pt x="2804064" y="1703709"/>
                    <a:pt x="2797119" y="1710654"/>
                  </a:cubicBezTo>
                  <a:cubicBezTo>
                    <a:pt x="2790174" y="1717599"/>
                    <a:pt x="2780754" y="1721501"/>
                    <a:pt x="2770932" y="1721501"/>
                  </a:cubicBezTo>
                  <a:lnTo>
                    <a:pt x="37034" y="1721501"/>
                  </a:lnTo>
                  <a:cubicBezTo>
                    <a:pt x="27212" y="1721501"/>
                    <a:pt x="17792" y="1717599"/>
                    <a:pt x="10847" y="1710654"/>
                  </a:cubicBezTo>
                  <a:cubicBezTo>
                    <a:pt x="3902" y="1703709"/>
                    <a:pt x="0" y="1694289"/>
                    <a:pt x="0" y="1684467"/>
                  </a:cubicBezTo>
                  <a:lnTo>
                    <a:pt x="0" y="37034"/>
                  </a:lnTo>
                  <a:cubicBezTo>
                    <a:pt x="0" y="27212"/>
                    <a:pt x="3902" y="17792"/>
                    <a:pt x="10847" y="10847"/>
                  </a:cubicBezTo>
                  <a:cubicBezTo>
                    <a:pt x="17792" y="3902"/>
                    <a:pt x="27212" y="0"/>
                    <a:pt x="3703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EE7F25"/>
              </a:solidFill>
              <a:prstDash val="lgDash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2807966" cy="17310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0"/>
                </a:lnSpc>
              </a:p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619675" y="308227"/>
            <a:ext cx="10585893" cy="847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60"/>
              </a:lnSpc>
              <a:spcBef>
                <a:spcPct val="0"/>
              </a:spcBef>
            </a:pPr>
            <a:r>
              <a:rPr lang="en-US" sz="4900" b="1">
                <a:solidFill>
                  <a:srgbClr val="000000"/>
                </a:solidFill>
                <a:latin typeface="思源黑体 1 Bold" panose="020B0800000000000000" charset="-122"/>
                <a:ea typeface="思源黑体 1 Bold" panose="020B0800000000000000" charset="-122"/>
                <a:cs typeface="思源黑体 1 Bold" panose="020B0800000000000000" charset="-122"/>
                <a:sym typeface="思源黑体 1 Bold" panose="020B0800000000000000" charset="-122"/>
              </a:rPr>
              <a:t>揪出隐形杀手——睡眠监测</a:t>
            </a:r>
            <a:endParaRPr lang="en-US" sz="4900" b="1">
              <a:solidFill>
                <a:srgbClr val="000000"/>
              </a:solidFill>
              <a:latin typeface="思源黑体 1 Bold" panose="020B0800000000000000" charset="-122"/>
              <a:ea typeface="思源黑体 1 Bold" panose="020B0800000000000000" charset="-122"/>
              <a:cs typeface="思源黑体 1 Bold" panose="020B0800000000000000" charset="-122"/>
              <a:sym typeface="思源黑体 1 Bold" panose="020B0800000000000000" charset="-12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970107" y="2116664"/>
            <a:ext cx="11916891" cy="76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DF711C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便携式监测设备（PSG）</a:t>
            </a:r>
            <a:endParaRPr lang="en-US" sz="4500" b="1">
              <a:solidFill>
                <a:srgbClr val="DF711C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665085" y="3340100"/>
            <a:ext cx="9082405" cy="4408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83920" lvl="1" indent="-441960" algn="l">
              <a:lnSpc>
                <a:spcPts val="5730"/>
              </a:lnSpc>
              <a:buFont typeface="Arial" panose="020B0604020202020204"/>
              <a:buChar char="•"/>
            </a:pPr>
            <a:r>
              <a:rPr lang="en-US" sz="4095" b="1">
                <a:solidFill>
                  <a:srgbClr val="3D6CBE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小巧轻便，佩戴简单 </a:t>
            </a:r>
            <a:endParaRPr lang="en-US" sz="4095" b="1">
              <a:solidFill>
                <a:srgbClr val="3D6CBE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  <a:p>
            <a:pPr marL="883920" lvl="1" indent="-441960" algn="l">
              <a:lnSpc>
                <a:spcPts val="5730"/>
              </a:lnSpc>
              <a:buFont typeface="Arial" panose="020B0604020202020204"/>
              <a:buChar char="•"/>
            </a:pPr>
            <a:r>
              <a:rPr lang="en-US" sz="4095" b="1">
                <a:solidFill>
                  <a:srgbClr val="3D6CBE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家庭或其他非临床环境</a:t>
            </a:r>
            <a:r>
              <a:rPr lang="en-US" sz="4095" b="1">
                <a:solidFill>
                  <a:srgbClr val="000000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使用</a:t>
            </a:r>
            <a:endParaRPr lang="en-US" sz="4095" b="1">
              <a:solidFill>
                <a:srgbClr val="000000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  <a:p>
            <a:pPr marL="883920" lvl="1" indent="-441960" algn="l">
              <a:lnSpc>
                <a:spcPts val="5730"/>
              </a:lnSpc>
              <a:buFont typeface="Arial" panose="020B0604020202020204"/>
              <a:buChar char="•"/>
            </a:pPr>
            <a:r>
              <a:rPr lang="en-US" sz="4095" b="1">
                <a:solidFill>
                  <a:srgbClr val="000000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采集</a:t>
            </a:r>
            <a:r>
              <a:rPr lang="en-US" sz="4095" b="1">
                <a:solidFill>
                  <a:srgbClr val="3D6CBE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呼吸频率、心率、血氧饱和度、睡眠姿势、体动</a:t>
            </a:r>
            <a:r>
              <a:rPr lang="en-US" sz="4095" b="1">
                <a:solidFill>
                  <a:srgbClr val="000000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等信息</a:t>
            </a:r>
            <a:endParaRPr lang="en-US" sz="4095" b="1">
              <a:solidFill>
                <a:srgbClr val="000000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  <a:p>
            <a:pPr marL="883920" lvl="1" indent="-441960" algn="l">
              <a:lnSpc>
                <a:spcPts val="5730"/>
              </a:lnSpc>
              <a:buFont typeface="Arial" panose="020B0604020202020204"/>
              <a:buChar char="•"/>
            </a:pPr>
            <a:r>
              <a:rPr lang="en-US" sz="4095" b="1">
                <a:solidFill>
                  <a:srgbClr val="000000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记录和分析睡眠过程中的</a:t>
            </a:r>
            <a:r>
              <a:rPr lang="en-US" sz="4095" b="1">
                <a:solidFill>
                  <a:srgbClr val="4472C4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各种生理参数</a:t>
            </a:r>
            <a:endParaRPr lang="en-US" sz="4095" b="1">
              <a:solidFill>
                <a:srgbClr val="4472C4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0" y="9582538"/>
            <a:ext cx="18288000" cy="704462"/>
            <a:chOff x="0" y="0"/>
            <a:chExt cx="24384000" cy="939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939292"/>
            </a:xfrm>
            <a:custGeom>
              <a:avLst/>
              <a:gdLst/>
              <a:ahLst/>
              <a:cxnLst/>
              <a:rect l="l" t="t" r="r" b="b"/>
              <a:pathLst>
                <a:path w="24384000" h="939292">
                  <a:moveTo>
                    <a:pt x="0" y="0"/>
                  </a:moveTo>
                  <a:lnTo>
                    <a:pt x="24384000" y="0"/>
                  </a:lnTo>
                  <a:lnTo>
                    <a:pt x="24384000" y="939292"/>
                  </a:lnTo>
                  <a:lnTo>
                    <a:pt x="0" y="939292"/>
                  </a:lnTo>
                  <a:close/>
                </a:path>
              </a:pathLst>
            </a:custGeom>
            <a:solidFill>
              <a:srgbClr val="DF711C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621639" y="413002"/>
            <a:ext cx="805947" cy="849225"/>
          </a:xfrm>
          <a:custGeom>
            <a:avLst/>
            <a:gdLst/>
            <a:ahLst/>
            <a:cxnLst/>
            <a:rect l="l" t="t" r="r" b="b"/>
            <a:pathLst>
              <a:path w="805947" h="849225">
                <a:moveTo>
                  <a:pt x="0" y="0"/>
                </a:moveTo>
                <a:lnTo>
                  <a:pt x="805947" y="0"/>
                </a:lnTo>
                <a:lnTo>
                  <a:pt x="805947" y="849226"/>
                </a:lnTo>
                <a:lnTo>
                  <a:pt x="0" y="8492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 rot="0">
            <a:off x="435610" y="2263854"/>
            <a:ext cx="17628642" cy="6896386"/>
            <a:chOff x="0" y="0"/>
            <a:chExt cx="4642934" cy="18163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642934" cy="1816332"/>
            </a:xfrm>
            <a:custGeom>
              <a:avLst/>
              <a:gdLst/>
              <a:ahLst/>
              <a:cxnLst/>
              <a:rect l="l" t="t" r="r" b="b"/>
              <a:pathLst>
                <a:path w="4642934" h="1816332">
                  <a:moveTo>
                    <a:pt x="22398" y="0"/>
                  </a:moveTo>
                  <a:lnTo>
                    <a:pt x="4620537" y="0"/>
                  </a:lnTo>
                  <a:cubicBezTo>
                    <a:pt x="4632907" y="0"/>
                    <a:pt x="4642934" y="10028"/>
                    <a:pt x="4642934" y="22398"/>
                  </a:cubicBezTo>
                  <a:lnTo>
                    <a:pt x="4642934" y="1793935"/>
                  </a:lnTo>
                  <a:cubicBezTo>
                    <a:pt x="4642934" y="1806304"/>
                    <a:pt x="4632907" y="1816332"/>
                    <a:pt x="4620537" y="1816332"/>
                  </a:cubicBezTo>
                  <a:lnTo>
                    <a:pt x="22398" y="1816332"/>
                  </a:lnTo>
                  <a:cubicBezTo>
                    <a:pt x="10028" y="1816332"/>
                    <a:pt x="0" y="1806304"/>
                    <a:pt x="0" y="1793935"/>
                  </a:cubicBezTo>
                  <a:lnTo>
                    <a:pt x="0" y="22398"/>
                  </a:lnTo>
                  <a:cubicBezTo>
                    <a:pt x="0" y="10028"/>
                    <a:pt x="10028" y="0"/>
                    <a:pt x="2239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rnd">
              <a:solidFill>
                <a:srgbClr val="DF711C"/>
              </a:solidFill>
              <a:prstDash val="lg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4642934" cy="1825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7600950" y="1808478"/>
            <a:ext cx="3086100" cy="910752"/>
            <a:chOff x="0" y="0"/>
            <a:chExt cx="812800" cy="2398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239869"/>
            </a:xfrm>
            <a:custGeom>
              <a:avLst/>
              <a:gdLst/>
              <a:ahLst/>
              <a:cxnLst/>
              <a:rect l="l" t="t" r="r" b="b"/>
              <a:pathLst>
                <a:path w="812800" h="239869">
                  <a:moveTo>
                    <a:pt x="50173" y="0"/>
                  </a:moveTo>
                  <a:lnTo>
                    <a:pt x="762627" y="0"/>
                  </a:lnTo>
                  <a:cubicBezTo>
                    <a:pt x="775934" y="0"/>
                    <a:pt x="788695" y="5286"/>
                    <a:pt x="798105" y="14695"/>
                  </a:cubicBezTo>
                  <a:cubicBezTo>
                    <a:pt x="807514" y="24105"/>
                    <a:pt x="812800" y="36866"/>
                    <a:pt x="812800" y="50173"/>
                  </a:cubicBezTo>
                  <a:lnTo>
                    <a:pt x="812800" y="189696"/>
                  </a:lnTo>
                  <a:cubicBezTo>
                    <a:pt x="812800" y="203003"/>
                    <a:pt x="807514" y="215764"/>
                    <a:pt x="798105" y="225174"/>
                  </a:cubicBezTo>
                  <a:cubicBezTo>
                    <a:pt x="788695" y="234583"/>
                    <a:pt x="775934" y="239869"/>
                    <a:pt x="762627" y="239869"/>
                  </a:cubicBezTo>
                  <a:lnTo>
                    <a:pt x="50173" y="239869"/>
                  </a:lnTo>
                  <a:cubicBezTo>
                    <a:pt x="36866" y="239869"/>
                    <a:pt x="24105" y="234583"/>
                    <a:pt x="14695" y="225174"/>
                  </a:cubicBezTo>
                  <a:cubicBezTo>
                    <a:pt x="5286" y="215764"/>
                    <a:pt x="0" y="203003"/>
                    <a:pt x="0" y="189696"/>
                  </a:cubicBezTo>
                  <a:lnTo>
                    <a:pt x="0" y="50173"/>
                  </a:lnTo>
                  <a:cubicBezTo>
                    <a:pt x="0" y="36866"/>
                    <a:pt x="5286" y="24105"/>
                    <a:pt x="14695" y="14695"/>
                  </a:cubicBezTo>
                  <a:cubicBezTo>
                    <a:pt x="24105" y="5286"/>
                    <a:pt x="36866" y="0"/>
                    <a:pt x="50173" y="0"/>
                  </a:cubicBezTo>
                  <a:close/>
                </a:path>
              </a:pathLst>
            </a:custGeom>
            <a:solidFill>
              <a:srgbClr val="FFC393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297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20"/>
                </a:lnSpc>
                <a:spcBef>
                  <a:spcPct val="0"/>
                </a:spcBef>
              </a:pPr>
            </a:p>
          </p:txBody>
        </p:sp>
      </p:grpSp>
      <p:sp>
        <p:nvSpPr>
          <p:cNvPr id="11" name="Freeform 11"/>
          <p:cNvSpPr/>
          <p:nvPr/>
        </p:nvSpPr>
        <p:spPr>
          <a:xfrm>
            <a:off x="6492667" y="3376455"/>
            <a:ext cx="5182460" cy="3793468"/>
          </a:xfrm>
          <a:custGeom>
            <a:avLst/>
            <a:gdLst/>
            <a:ahLst/>
            <a:cxnLst/>
            <a:rect l="l" t="t" r="r" b="b"/>
            <a:pathLst>
              <a:path w="5182460" h="3793468">
                <a:moveTo>
                  <a:pt x="0" y="0"/>
                </a:moveTo>
                <a:lnTo>
                  <a:pt x="5182461" y="0"/>
                </a:lnTo>
                <a:lnTo>
                  <a:pt x="5182461" y="3793468"/>
                </a:lnTo>
                <a:lnTo>
                  <a:pt x="0" y="37934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19675" y="3965787"/>
            <a:ext cx="1456122" cy="1456122"/>
          </a:xfrm>
          <a:custGeom>
            <a:avLst/>
            <a:gdLst/>
            <a:ahLst/>
            <a:cxnLst/>
            <a:rect l="l" t="t" r="r" b="b"/>
            <a:pathLst>
              <a:path w="1456122" h="1456122">
                <a:moveTo>
                  <a:pt x="0" y="0"/>
                </a:moveTo>
                <a:lnTo>
                  <a:pt x="1456122" y="0"/>
                </a:lnTo>
                <a:lnTo>
                  <a:pt x="1456122" y="1456122"/>
                </a:lnTo>
                <a:lnTo>
                  <a:pt x="0" y="14561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731453" y="2978537"/>
            <a:ext cx="2701478" cy="2529258"/>
          </a:xfrm>
          <a:custGeom>
            <a:avLst/>
            <a:gdLst/>
            <a:ahLst/>
            <a:cxnLst/>
            <a:rect l="l" t="t" r="r" b="b"/>
            <a:pathLst>
              <a:path w="2701478" h="2529258">
                <a:moveTo>
                  <a:pt x="0" y="0"/>
                </a:moveTo>
                <a:lnTo>
                  <a:pt x="2701478" y="0"/>
                </a:lnTo>
                <a:lnTo>
                  <a:pt x="2701478" y="2529259"/>
                </a:lnTo>
                <a:lnTo>
                  <a:pt x="0" y="25292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19675" y="5421909"/>
            <a:ext cx="3376828" cy="2110518"/>
          </a:xfrm>
          <a:custGeom>
            <a:avLst/>
            <a:gdLst/>
            <a:ahLst/>
            <a:cxnLst/>
            <a:rect l="l" t="t" r="r" b="b"/>
            <a:pathLst>
              <a:path w="3376828" h="2110518">
                <a:moveTo>
                  <a:pt x="0" y="0"/>
                </a:moveTo>
                <a:lnTo>
                  <a:pt x="3376828" y="0"/>
                </a:lnTo>
                <a:lnTo>
                  <a:pt x="3376828" y="2110518"/>
                </a:lnTo>
                <a:lnTo>
                  <a:pt x="0" y="21105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021817" y="3965787"/>
            <a:ext cx="3848258" cy="2809228"/>
          </a:xfrm>
          <a:custGeom>
            <a:avLst/>
            <a:gdLst/>
            <a:ahLst/>
            <a:cxnLst/>
            <a:rect l="l" t="t" r="r" b="b"/>
            <a:pathLst>
              <a:path w="3848258" h="2809228">
                <a:moveTo>
                  <a:pt x="0" y="0"/>
                </a:moveTo>
                <a:lnTo>
                  <a:pt x="3848258" y="0"/>
                </a:lnTo>
                <a:lnTo>
                  <a:pt x="3848258" y="2809229"/>
                </a:lnTo>
                <a:lnTo>
                  <a:pt x="0" y="28092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619675" y="308227"/>
            <a:ext cx="10585893" cy="847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60"/>
              </a:lnSpc>
              <a:spcBef>
                <a:spcPct val="0"/>
              </a:spcBef>
            </a:pPr>
            <a:r>
              <a:rPr lang="en-US" sz="4900" b="1">
                <a:solidFill>
                  <a:srgbClr val="000000"/>
                </a:solidFill>
                <a:latin typeface="思源黑体 1 Bold" panose="020B0800000000000000" charset="-122"/>
                <a:ea typeface="思源黑体 1 Bold" panose="020B0800000000000000" charset="-122"/>
                <a:cs typeface="思源黑体 1 Bold" panose="020B0800000000000000" charset="-122"/>
                <a:sym typeface="思源黑体 1 Bold" panose="020B0800000000000000" charset="-122"/>
              </a:rPr>
              <a:t>如何开展行动？</a:t>
            </a:r>
            <a:endParaRPr lang="en-US" sz="4900" b="1">
              <a:solidFill>
                <a:srgbClr val="000000"/>
              </a:solidFill>
              <a:latin typeface="思源黑体 1 Bold" panose="020B0800000000000000" charset="-122"/>
              <a:ea typeface="思源黑体 1 Bold" panose="020B0800000000000000" charset="-122"/>
              <a:cs typeface="思源黑体 1 Bold" panose="020B0800000000000000" charset="-122"/>
              <a:sym typeface="思源黑体 1 Bold" panose="020B0800000000000000" charset="-122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263192" y="1835731"/>
            <a:ext cx="3761615" cy="770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55"/>
              </a:lnSpc>
              <a:spcBef>
                <a:spcPct val="0"/>
              </a:spcBef>
            </a:pPr>
            <a:r>
              <a:rPr lang="en-US" sz="4540" b="1" spc="1375">
                <a:solidFill>
                  <a:srgbClr val="030303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治疗</a:t>
            </a:r>
            <a:endParaRPr lang="en-US" sz="4540" b="1" spc="1375">
              <a:solidFill>
                <a:srgbClr val="030303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516954" y="7555419"/>
            <a:ext cx="3582270" cy="596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40"/>
              </a:lnSpc>
              <a:spcBef>
                <a:spcPct val="0"/>
              </a:spcBef>
            </a:pPr>
            <a:r>
              <a:rPr lang="en-US" sz="3530" b="1">
                <a:solidFill>
                  <a:srgbClr val="000000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改变生活方式</a:t>
            </a:r>
            <a:endParaRPr lang="en-US" sz="3530" b="1">
              <a:solidFill>
                <a:srgbClr val="000000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017556" y="7555419"/>
            <a:ext cx="4464751" cy="121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40"/>
              </a:lnSpc>
              <a:spcBef>
                <a:spcPct val="0"/>
              </a:spcBef>
            </a:pPr>
            <a:r>
              <a:rPr lang="en-US" sz="3530" b="1">
                <a:solidFill>
                  <a:srgbClr val="000000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持续正压通气治疗（CPAP）</a:t>
            </a:r>
            <a:endParaRPr lang="en-US" sz="3530" b="1">
              <a:solidFill>
                <a:srgbClr val="000000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3021817" y="7510585"/>
            <a:ext cx="3519293" cy="596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40"/>
              </a:lnSpc>
              <a:spcBef>
                <a:spcPct val="0"/>
              </a:spcBef>
            </a:pPr>
            <a:r>
              <a:rPr lang="en-US" sz="3530" b="1">
                <a:solidFill>
                  <a:srgbClr val="000000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口腔矫治器</a:t>
            </a:r>
            <a:endParaRPr lang="en-US" sz="3530" b="1">
              <a:solidFill>
                <a:srgbClr val="000000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0" y="9582538"/>
            <a:ext cx="18288000" cy="704462"/>
            <a:chOff x="0" y="0"/>
            <a:chExt cx="24384000" cy="939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939292"/>
            </a:xfrm>
            <a:custGeom>
              <a:avLst/>
              <a:gdLst/>
              <a:ahLst/>
              <a:cxnLst/>
              <a:rect l="l" t="t" r="r" b="b"/>
              <a:pathLst>
                <a:path w="24384000" h="939292">
                  <a:moveTo>
                    <a:pt x="0" y="0"/>
                  </a:moveTo>
                  <a:lnTo>
                    <a:pt x="24384000" y="0"/>
                  </a:lnTo>
                  <a:lnTo>
                    <a:pt x="24384000" y="939292"/>
                  </a:lnTo>
                  <a:lnTo>
                    <a:pt x="0" y="939292"/>
                  </a:lnTo>
                  <a:close/>
                </a:path>
              </a:pathLst>
            </a:custGeom>
            <a:solidFill>
              <a:srgbClr val="DF711C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621639" y="413002"/>
            <a:ext cx="805947" cy="849225"/>
          </a:xfrm>
          <a:custGeom>
            <a:avLst/>
            <a:gdLst/>
            <a:ahLst/>
            <a:cxnLst/>
            <a:rect l="l" t="t" r="r" b="b"/>
            <a:pathLst>
              <a:path w="805947" h="849225">
                <a:moveTo>
                  <a:pt x="0" y="0"/>
                </a:moveTo>
                <a:lnTo>
                  <a:pt x="805947" y="0"/>
                </a:lnTo>
                <a:lnTo>
                  <a:pt x="805947" y="849226"/>
                </a:lnTo>
                <a:lnTo>
                  <a:pt x="0" y="8492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 rot="0">
            <a:off x="2112623" y="2263854"/>
            <a:ext cx="14029200" cy="6896386"/>
            <a:chOff x="0" y="0"/>
            <a:chExt cx="3694933" cy="18163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94933" cy="1816332"/>
            </a:xfrm>
            <a:custGeom>
              <a:avLst/>
              <a:gdLst/>
              <a:ahLst/>
              <a:cxnLst/>
              <a:rect l="l" t="t" r="r" b="b"/>
              <a:pathLst>
                <a:path w="3694933" h="1816332">
                  <a:moveTo>
                    <a:pt x="28144" y="0"/>
                  </a:moveTo>
                  <a:lnTo>
                    <a:pt x="3666789" y="0"/>
                  </a:lnTo>
                  <a:cubicBezTo>
                    <a:pt x="3682333" y="0"/>
                    <a:pt x="3694933" y="12601"/>
                    <a:pt x="3694933" y="28144"/>
                  </a:cubicBezTo>
                  <a:lnTo>
                    <a:pt x="3694933" y="1788188"/>
                  </a:lnTo>
                  <a:cubicBezTo>
                    <a:pt x="3694933" y="1803732"/>
                    <a:pt x="3682333" y="1816332"/>
                    <a:pt x="3666789" y="1816332"/>
                  </a:cubicBezTo>
                  <a:lnTo>
                    <a:pt x="28144" y="1816332"/>
                  </a:lnTo>
                  <a:cubicBezTo>
                    <a:pt x="12601" y="1816332"/>
                    <a:pt x="0" y="1803732"/>
                    <a:pt x="0" y="1788188"/>
                  </a:cubicBezTo>
                  <a:lnTo>
                    <a:pt x="0" y="28144"/>
                  </a:lnTo>
                  <a:cubicBezTo>
                    <a:pt x="0" y="12601"/>
                    <a:pt x="12601" y="0"/>
                    <a:pt x="281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rnd">
              <a:solidFill>
                <a:srgbClr val="DF711C"/>
              </a:solidFill>
              <a:prstDash val="lg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3694933" cy="1825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7600950" y="1808478"/>
            <a:ext cx="3086100" cy="910752"/>
            <a:chOff x="0" y="0"/>
            <a:chExt cx="812800" cy="2398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239869"/>
            </a:xfrm>
            <a:custGeom>
              <a:avLst/>
              <a:gdLst/>
              <a:ahLst/>
              <a:cxnLst/>
              <a:rect l="l" t="t" r="r" b="b"/>
              <a:pathLst>
                <a:path w="812800" h="239869">
                  <a:moveTo>
                    <a:pt x="50173" y="0"/>
                  </a:moveTo>
                  <a:lnTo>
                    <a:pt x="762627" y="0"/>
                  </a:lnTo>
                  <a:cubicBezTo>
                    <a:pt x="775934" y="0"/>
                    <a:pt x="788695" y="5286"/>
                    <a:pt x="798105" y="14695"/>
                  </a:cubicBezTo>
                  <a:cubicBezTo>
                    <a:pt x="807514" y="24105"/>
                    <a:pt x="812800" y="36866"/>
                    <a:pt x="812800" y="50173"/>
                  </a:cubicBezTo>
                  <a:lnTo>
                    <a:pt x="812800" y="189696"/>
                  </a:lnTo>
                  <a:cubicBezTo>
                    <a:pt x="812800" y="203003"/>
                    <a:pt x="807514" y="215764"/>
                    <a:pt x="798105" y="225174"/>
                  </a:cubicBezTo>
                  <a:cubicBezTo>
                    <a:pt x="788695" y="234583"/>
                    <a:pt x="775934" y="239869"/>
                    <a:pt x="762627" y="239869"/>
                  </a:cubicBezTo>
                  <a:lnTo>
                    <a:pt x="50173" y="239869"/>
                  </a:lnTo>
                  <a:cubicBezTo>
                    <a:pt x="36866" y="239869"/>
                    <a:pt x="24105" y="234583"/>
                    <a:pt x="14695" y="225174"/>
                  </a:cubicBezTo>
                  <a:cubicBezTo>
                    <a:pt x="5286" y="215764"/>
                    <a:pt x="0" y="203003"/>
                    <a:pt x="0" y="189696"/>
                  </a:cubicBezTo>
                  <a:lnTo>
                    <a:pt x="0" y="50173"/>
                  </a:lnTo>
                  <a:cubicBezTo>
                    <a:pt x="0" y="36866"/>
                    <a:pt x="5286" y="24105"/>
                    <a:pt x="14695" y="14695"/>
                  </a:cubicBezTo>
                  <a:cubicBezTo>
                    <a:pt x="24105" y="5286"/>
                    <a:pt x="36866" y="0"/>
                    <a:pt x="50173" y="0"/>
                  </a:cubicBezTo>
                  <a:close/>
                </a:path>
              </a:pathLst>
            </a:custGeom>
            <a:solidFill>
              <a:srgbClr val="FFC393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297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20"/>
                </a:lnSpc>
                <a:spcBef>
                  <a:spcPct val="0"/>
                </a:spcBef>
              </a:pPr>
            </a:p>
          </p:txBody>
        </p:sp>
      </p:grpSp>
      <p:sp>
        <p:nvSpPr>
          <p:cNvPr id="11" name="Freeform 11"/>
          <p:cNvSpPr/>
          <p:nvPr/>
        </p:nvSpPr>
        <p:spPr>
          <a:xfrm>
            <a:off x="3410787" y="3733047"/>
            <a:ext cx="4995057" cy="3271762"/>
          </a:xfrm>
          <a:custGeom>
            <a:avLst/>
            <a:gdLst/>
            <a:ahLst/>
            <a:cxnLst/>
            <a:rect l="l" t="t" r="r" b="b"/>
            <a:pathLst>
              <a:path w="4995057" h="3271762">
                <a:moveTo>
                  <a:pt x="0" y="0"/>
                </a:moveTo>
                <a:lnTo>
                  <a:pt x="4995057" y="0"/>
                </a:lnTo>
                <a:lnTo>
                  <a:pt x="4995057" y="3271763"/>
                </a:lnTo>
                <a:lnTo>
                  <a:pt x="0" y="32717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482285" y="3568471"/>
            <a:ext cx="4177919" cy="3436338"/>
          </a:xfrm>
          <a:custGeom>
            <a:avLst/>
            <a:gdLst/>
            <a:ahLst/>
            <a:cxnLst/>
            <a:rect l="l" t="t" r="r" b="b"/>
            <a:pathLst>
              <a:path w="4177919" h="3436338">
                <a:moveTo>
                  <a:pt x="0" y="0"/>
                </a:moveTo>
                <a:lnTo>
                  <a:pt x="4177919" y="0"/>
                </a:lnTo>
                <a:lnTo>
                  <a:pt x="4177919" y="3436339"/>
                </a:lnTo>
                <a:lnTo>
                  <a:pt x="0" y="34363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619675" y="308227"/>
            <a:ext cx="10585893" cy="847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60"/>
              </a:lnSpc>
              <a:spcBef>
                <a:spcPct val="0"/>
              </a:spcBef>
            </a:pPr>
            <a:r>
              <a:rPr lang="en-US" sz="4900" b="1">
                <a:solidFill>
                  <a:srgbClr val="000000"/>
                </a:solidFill>
                <a:latin typeface="思源黑体 1 Bold" panose="020B0800000000000000" charset="-122"/>
                <a:ea typeface="思源黑体 1 Bold" panose="020B0800000000000000" charset="-122"/>
                <a:cs typeface="思源黑体 1 Bold" panose="020B0800000000000000" charset="-122"/>
                <a:sym typeface="思源黑体 1 Bold" panose="020B0800000000000000" charset="-122"/>
              </a:rPr>
              <a:t>如何开展行动？</a:t>
            </a:r>
            <a:endParaRPr lang="en-US" sz="4900" b="1">
              <a:solidFill>
                <a:srgbClr val="000000"/>
              </a:solidFill>
              <a:latin typeface="思源黑体 1 Bold" panose="020B0800000000000000" charset="-122"/>
              <a:ea typeface="思源黑体 1 Bold" panose="020B0800000000000000" charset="-122"/>
              <a:cs typeface="思源黑体 1 Bold" panose="020B0800000000000000" charset="-122"/>
              <a:sym typeface="思源黑体 1 Bold" panose="020B0800000000000000" charset="-122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263192" y="1835731"/>
            <a:ext cx="3761615" cy="770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55"/>
              </a:lnSpc>
              <a:spcBef>
                <a:spcPct val="0"/>
              </a:spcBef>
            </a:pPr>
            <a:r>
              <a:rPr lang="en-US" sz="4540" b="1" spc="1375">
                <a:solidFill>
                  <a:srgbClr val="030303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治疗</a:t>
            </a:r>
            <a:endParaRPr lang="en-US" sz="4540" b="1" spc="1375">
              <a:solidFill>
                <a:srgbClr val="030303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481071" y="7240711"/>
            <a:ext cx="6854489" cy="1135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0"/>
              </a:lnSpc>
            </a:pPr>
            <a:r>
              <a:rPr lang="en-US" sz="3530" b="1">
                <a:solidFill>
                  <a:srgbClr val="000000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手术治疗</a:t>
            </a:r>
            <a:endParaRPr lang="en-US" sz="3530" b="1">
              <a:solidFill>
                <a:srgbClr val="000000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  <a:p>
            <a:pPr marL="0" lvl="0" indent="0" algn="ctr">
              <a:lnSpc>
                <a:spcPts val="4240"/>
              </a:lnSpc>
              <a:spcBef>
                <a:spcPct val="0"/>
              </a:spcBef>
            </a:pPr>
            <a:r>
              <a:rPr lang="en-US" sz="3030" b="1">
                <a:solidFill>
                  <a:srgbClr val="000000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（明显的上气道解剖结构异常者 ）</a:t>
            </a:r>
            <a:endParaRPr lang="en-US" sz="3030" b="1">
              <a:solidFill>
                <a:srgbClr val="000000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144000" y="7240711"/>
            <a:ext cx="6854489" cy="1135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0"/>
              </a:lnSpc>
            </a:pPr>
            <a:r>
              <a:rPr lang="en-US" sz="3530" b="1">
                <a:solidFill>
                  <a:srgbClr val="000000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药物治疗</a:t>
            </a:r>
            <a:endParaRPr lang="en-US" sz="3530" b="1">
              <a:solidFill>
                <a:srgbClr val="000000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  <a:p>
            <a:pPr marL="0" lvl="0" indent="0" algn="ctr">
              <a:lnSpc>
                <a:spcPts val="4240"/>
              </a:lnSpc>
              <a:spcBef>
                <a:spcPct val="0"/>
              </a:spcBef>
            </a:pPr>
            <a:r>
              <a:rPr lang="en-US" sz="3030" b="1">
                <a:solidFill>
                  <a:srgbClr val="000000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（若合并某些疾病） </a:t>
            </a:r>
            <a:endParaRPr lang="en-US" sz="3030" b="1">
              <a:solidFill>
                <a:srgbClr val="000000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0" y="9582538"/>
            <a:ext cx="18288000" cy="704462"/>
            <a:chOff x="0" y="0"/>
            <a:chExt cx="24384000" cy="939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939292"/>
            </a:xfrm>
            <a:custGeom>
              <a:avLst/>
              <a:gdLst/>
              <a:ahLst/>
              <a:cxnLst/>
              <a:rect l="l" t="t" r="r" b="b"/>
              <a:pathLst>
                <a:path w="24384000" h="939292">
                  <a:moveTo>
                    <a:pt x="0" y="0"/>
                  </a:moveTo>
                  <a:lnTo>
                    <a:pt x="24384000" y="0"/>
                  </a:lnTo>
                  <a:lnTo>
                    <a:pt x="24384000" y="939292"/>
                  </a:lnTo>
                  <a:lnTo>
                    <a:pt x="0" y="939292"/>
                  </a:lnTo>
                  <a:close/>
                </a:path>
              </a:pathLst>
            </a:custGeom>
            <a:solidFill>
              <a:srgbClr val="DF711C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621639" y="413002"/>
            <a:ext cx="805947" cy="849225"/>
          </a:xfrm>
          <a:custGeom>
            <a:avLst/>
            <a:gdLst/>
            <a:ahLst/>
            <a:cxnLst/>
            <a:rect l="l" t="t" r="r" b="b"/>
            <a:pathLst>
              <a:path w="805947" h="849225">
                <a:moveTo>
                  <a:pt x="0" y="0"/>
                </a:moveTo>
                <a:lnTo>
                  <a:pt x="805947" y="0"/>
                </a:lnTo>
                <a:lnTo>
                  <a:pt x="805947" y="849226"/>
                </a:lnTo>
                <a:lnTo>
                  <a:pt x="0" y="8492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 rot="0">
            <a:off x="621639" y="2263854"/>
            <a:ext cx="17238099" cy="6896386"/>
            <a:chOff x="0" y="0"/>
            <a:chExt cx="4540075" cy="18163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40076" cy="1816332"/>
            </a:xfrm>
            <a:custGeom>
              <a:avLst/>
              <a:gdLst/>
              <a:ahLst/>
              <a:cxnLst/>
              <a:rect l="l" t="t" r="r" b="b"/>
              <a:pathLst>
                <a:path w="4540076" h="1816332">
                  <a:moveTo>
                    <a:pt x="22905" y="0"/>
                  </a:moveTo>
                  <a:lnTo>
                    <a:pt x="4517171" y="0"/>
                  </a:lnTo>
                  <a:cubicBezTo>
                    <a:pt x="4523245" y="0"/>
                    <a:pt x="4529071" y="2413"/>
                    <a:pt x="4533367" y="6709"/>
                  </a:cubicBezTo>
                  <a:cubicBezTo>
                    <a:pt x="4537663" y="11004"/>
                    <a:pt x="4540076" y="16830"/>
                    <a:pt x="4540076" y="22905"/>
                  </a:cubicBezTo>
                  <a:lnTo>
                    <a:pt x="4540076" y="1793427"/>
                  </a:lnTo>
                  <a:cubicBezTo>
                    <a:pt x="4540076" y="1799502"/>
                    <a:pt x="4537663" y="1805328"/>
                    <a:pt x="4533367" y="1809623"/>
                  </a:cubicBezTo>
                  <a:cubicBezTo>
                    <a:pt x="4529071" y="1813919"/>
                    <a:pt x="4523245" y="1816332"/>
                    <a:pt x="4517171" y="1816332"/>
                  </a:cubicBezTo>
                  <a:lnTo>
                    <a:pt x="22905" y="1816332"/>
                  </a:lnTo>
                  <a:cubicBezTo>
                    <a:pt x="16830" y="1816332"/>
                    <a:pt x="11004" y="1813919"/>
                    <a:pt x="6709" y="1809623"/>
                  </a:cubicBezTo>
                  <a:cubicBezTo>
                    <a:pt x="2413" y="1805328"/>
                    <a:pt x="0" y="1799502"/>
                    <a:pt x="0" y="1793427"/>
                  </a:cubicBezTo>
                  <a:lnTo>
                    <a:pt x="0" y="22905"/>
                  </a:lnTo>
                  <a:cubicBezTo>
                    <a:pt x="0" y="16830"/>
                    <a:pt x="2413" y="11004"/>
                    <a:pt x="6709" y="6709"/>
                  </a:cubicBezTo>
                  <a:cubicBezTo>
                    <a:pt x="11004" y="2413"/>
                    <a:pt x="16830" y="0"/>
                    <a:pt x="2290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rnd">
              <a:solidFill>
                <a:srgbClr val="DF711C"/>
              </a:solidFill>
              <a:prstDash val="lg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4540075" cy="1825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7600950" y="1808478"/>
            <a:ext cx="3086100" cy="910752"/>
            <a:chOff x="0" y="0"/>
            <a:chExt cx="812800" cy="2398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239869"/>
            </a:xfrm>
            <a:custGeom>
              <a:avLst/>
              <a:gdLst/>
              <a:ahLst/>
              <a:cxnLst/>
              <a:rect l="l" t="t" r="r" b="b"/>
              <a:pathLst>
                <a:path w="812800" h="239869">
                  <a:moveTo>
                    <a:pt x="50173" y="0"/>
                  </a:moveTo>
                  <a:lnTo>
                    <a:pt x="762627" y="0"/>
                  </a:lnTo>
                  <a:cubicBezTo>
                    <a:pt x="775934" y="0"/>
                    <a:pt x="788695" y="5286"/>
                    <a:pt x="798105" y="14695"/>
                  </a:cubicBezTo>
                  <a:cubicBezTo>
                    <a:pt x="807514" y="24105"/>
                    <a:pt x="812800" y="36866"/>
                    <a:pt x="812800" y="50173"/>
                  </a:cubicBezTo>
                  <a:lnTo>
                    <a:pt x="812800" y="189696"/>
                  </a:lnTo>
                  <a:cubicBezTo>
                    <a:pt x="812800" y="203003"/>
                    <a:pt x="807514" y="215764"/>
                    <a:pt x="798105" y="225174"/>
                  </a:cubicBezTo>
                  <a:cubicBezTo>
                    <a:pt x="788695" y="234583"/>
                    <a:pt x="775934" y="239869"/>
                    <a:pt x="762627" y="239869"/>
                  </a:cubicBezTo>
                  <a:lnTo>
                    <a:pt x="50173" y="239869"/>
                  </a:lnTo>
                  <a:cubicBezTo>
                    <a:pt x="36866" y="239869"/>
                    <a:pt x="24105" y="234583"/>
                    <a:pt x="14695" y="225174"/>
                  </a:cubicBezTo>
                  <a:cubicBezTo>
                    <a:pt x="5286" y="215764"/>
                    <a:pt x="0" y="203003"/>
                    <a:pt x="0" y="189696"/>
                  </a:cubicBezTo>
                  <a:lnTo>
                    <a:pt x="0" y="50173"/>
                  </a:lnTo>
                  <a:cubicBezTo>
                    <a:pt x="0" y="36866"/>
                    <a:pt x="5286" y="24105"/>
                    <a:pt x="14695" y="14695"/>
                  </a:cubicBezTo>
                  <a:cubicBezTo>
                    <a:pt x="24105" y="5286"/>
                    <a:pt x="36866" y="0"/>
                    <a:pt x="50173" y="0"/>
                  </a:cubicBezTo>
                  <a:close/>
                </a:path>
              </a:pathLst>
            </a:custGeom>
            <a:solidFill>
              <a:srgbClr val="FFC393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297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20"/>
                </a:lnSpc>
                <a:spcBef>
                  <a:spcPct val="0"/>
                </a:spcBef>
              </a:pPr>
            </a:p>
          </p:txBody>
        </p:sp>
      </p:grpSp>
      <p:sp>
        <p:nvSpPr>
          <p:cNvPr id="11" name="Freeform 11"/>
          <p:cNvSpPr/>
          <p:nvPr/>
        </p:nvSpPr>
        <p:spPr>
          <a:xfrm>
            <a:off x="1125208" y="3428171"/>
            <a:ext cx="3718871" cy="3430658"/>
          </a:xfrm>
          <a:custGeom>
            <a:avLst/>
            <a:gdLst/>
            <a:ahLst/>
            <a:cxnLst/>
            <a:rect l="l" t="t" r="r" b="b"/>
            <a:pathLst>
              <a:path w="3718871" h="3430658">
                <a:moveTo>
                  <a:pt x="0" y="0"/>
                </a:moveTo>
                <a:lnTo>
                  <a:pt x="3718871" y="0"/>
                </a:lnTo>
                <a:lnTo>
                  <a:pt x="3718871" y="3430658"/>
                </a:lnTo>
                <a:lnTo>
                  <a:pt x="0" y="3430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490077" y="3481230"/>
            <a:ext cx="3546231" cy="3404382"/>
          </a:xfrm>
          <a:custGeom>
            <a:avLst/>
            <a:gdLst/>
            <a:ahLst/>
            <a:cxnLst/>
            <a:rect l="l" t="t" r="r" b="b"/>
            <a:pathLst>
              <a:path w="3546231" h="3404382">
                <a:moveTo>
                  <a:pt x="0" y="0"/>
                </a:moveTo>
                <a:lnTo>
                  <a:pt x="3546231" y="0"/>
                </a:lnTo>
                <a:lnTo>
                  <a:pt x="3546231" y="3404382"/>
                </a:lnTo>
                <a:lnTo>
                  <a:pt x="0" y="3404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684008" y="3746496"/>
            <a:ext cx="2873850" cy="2873850"/>
          </a:xfrm>
          <a:custGeom>
            <a:avLst/>
            <a:gdLst/>
            <a:ahLst/>
            <a:cxnLst/>
            <a:rect l="l" t="t" r="r" b="b"/>
            <a:pathLst>
              <a:path w="2873850" h="2873850">
                <a:moveTo>
                  <a:pt x="0" y="0"/>
                </a:moveTo>
                <a:lnTo>
                  <a:pt x="2873850" y="0"/>
                </a:lnTo>
                <a:lnTo>
                  <a:pt x="2873850" y="2873850"/>
                </a:lnTo>
                <a:lnTo>
                  <a:pt x="0" y="2873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264414" y="4053907"/>
            <a:ext cx="1604425" cy="2179186"/>
          </a:xfrm>
          <a:custGeom>
            <a:avLst/>
            <a:gdLst/>
            <a:ahLst/>
            <a:cxnLst/>
            <a:rect l="l" t="t" r="r" b="b"/>
            <a:pathLst>
              <a:path w="1604425" h="2179186">
                <a:moveTo>
                  <a:pt x="0" y="0"/>
                </a:moveTo>
                <a:lnTo>
                  <a:pt x="1604426" y="0"/>
                </a:lnTo>
                <a:lnTo>
                  <a:pt x="1604426" y="2179186"/>
                </a:lnTo>
                <a:lnTo>
                  <a:pt x="0" y="21791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514414" y="3631208"/>
            <a:ext cx="3104427" cy="3104427"/>
          </a:xfrm>
          <a:custGeom>
            <a:avLst/>
            <a:gdLst/>
            <a:ahLst/>
            <a:cxnLst/>
            <a:rect l="l" t="t" r="r" b="b"/>
            <a:pathLst>
              <a:path w="3104427" h="3104427">
                <a:moveTo>
                  <a:pt x="0" y="0"/>
                </a:moveTo>
                <a:lnTo>
                  <a:pt x="3104426" y="0"/>
                </a:lnTo>
                <a:lnTo>
                  <a:pt x="3104426" y="3104427"/>
                </a:lnTo>
                <a:lnTo>
                  <a:pt x="0" y="31044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619675" y="308227"/>
            <a:ext cx="10585893" cy="847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60"/>
              </a:lnSpc>
              <a:spcBef>
                <a:spcPct val="0"/>
              </a:spcBef>
            </a:pPr>
            <a:r>
              <a:rPr lang="en-US" sz="4900" b="1">
                <a:solidFill>
                  <a:srgbClr val="000000"/>
                </a:solidFill>
                <a:latin typeface="思源黑体 1 Bold" panose="020B0800000000000000" charset="-122"/>
                <a:ea typeface="思源黑体 1 Bold" panose="020B0800000000000000" charset="-122"/>
                <a:cs typeface="思源黑体 1 Bold" panose="020B0800000000000000" charset="-122"/>
                <a:sym typeface="思源黑体 1 Bold" panose="020B0800000000000000" charset="-122"/>
              </a:rPr>
              <a:t>如何开展行动？</a:t>
            </a:r>
            <a:endParaRPr lang="en-US" sz="4900" b="1">
              <a:solidFill>
                <a:srgbClr val="000000"/>
              </a:solidFill>
              <a:latin typeface="思源黑体 1 Bold" panose="020B0800000000000000" charset="-122"/>
              <a:ea typeface="思源黑体 1 Bold" panose="020B0800000000000000" charset="-122"/>
              <a:cs typeface="思源黑体 1 Bold" panose="020B0800000000000000" charset="-122"/>
              <a:sym typeface="思源黑体 1 Bold" panose="020B0800000000000000" charset="-122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263192" y="1835731"/>
            <a:ext cx="3761615" cy="770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55"/>
              </a:lnSpc>
              <a:spcBef>
                <a:spcPct val="0"/>
              </a:spcBef>
            </a:pPr>
            <a:r>
              <a:rPr lang="en-US" sz="4540" b="1" spc="1375">
                <a:solidFill>
                  <a:srgbClr val="030303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预防</a:t>
            </a:r>
            <a:endParaRPr lang="en-US" sz="4540" b="1" spc="1375">
              <a:solidFill>
                <a:srgbClr val="030303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24613" y="7261238"/>
            <a:ext cx="3920062" cy="596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40"/>
              </a:lnSpc>
              <a:spcBef>
                <a:spcPct val="0"/>
              </a:spcBef>
            </a:pPr>
            <a:r>
              <a:rPr lang="en-US" sz="3530" b="1">
                <a:solidFill>
                  <a:srgbClr val="000000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控制饮食和体重</a:t>
            </a:r>
            <a:endParaRPr lang="en-US" sz="3530" b="1">
              <a:solidFill>
                <a:srgbClr val="000000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808509" y="7261238"/>
            <a:ext cx="4562313" cy="596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40"/>
              </a:lnSpc>
              <a:spcBef>
                <a:spcPct val="0"/>
              </a:spcBef>
            </a:pPr>
            <a:r>
              <a:rPr lang="en-US" sz="3530" b="1">
                <a:solidFill>
                  <a:srgbClr val="000000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定期进行体育锻炼</a:t>
            </a:r>
            <a:endParaRPr lang="en-US" sz="3530" b="1">
              <a:solidFill>
                <a:srgbClr val="000000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240689" y="7261238"/>
            <a:ext cx="3519293" cy="596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40"/>
              </a:lnSpc>
              <a:spcBef>
                <a:spcPct val="0"/>
              </a:spcBef>
            </a:pPr>
            <a:r>
              <a:rPr lang="en-US" sz="3530" b="1">
                <a:solidFill>
                  <a:srgbClr val="000000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戒烟戒酒</a:t>
            </a:r>
            <a:endParaRPr lang="en-US" sz="3530" b="1">
              <a:solidFill>
                <a:srgbClr val="000000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2962269" y="7346963"/>
            <a:ext cx="4480508" cy="1040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60"/>
              </a:lnSpc>
            </a:pPr>
            <a:r>
              <a:rPr lang="en-US" sz="3530" b="1">
                <a:solidFill>
                  <a:srgbClr val="000000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避免使用可能导致或加重药物</a:t>
            </a:r>
            <a:endParaRPr lang="en-US" sz="3530" b="1">
              <a:solidFill>
                <a:srgbClr val="000000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2962269" y="6745160"/>
            <a:ext cx="4480508" cy="338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5"/>
              </a:lnSpc>
            </a:pPr>
            <a:r>
              <a:rPr lang="en-US" sz="2300" b="1">
                <a:solidFill>
                  <a:srgbClr val="000000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如安眠药、镇静剂</a:t>
            </a:r>
            <a:endParaRPr lang="en-US" sz="2300" b="1">
              <a:solidFill>
                <a:srgbClr val="000000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0" y="9582538"/>
            <a:ext cx="18288000" cy="704462"/>
            <a:chOff x="0" y="0"/>
            <a:chExt cx="24384000" cy="939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939292"/>
            </a:xfrm>
            <a:custGeom>
              <a:avLst/>
              <a:gdLst/>
              <a:ahLst/>
              <a:cxnLst/>
              <a:rect l="l" t="t" r="r" b="b"/>
              <a:pathLst>
                <a:path w="24384000" h="939292">
                  <a:moveTo>
                    <a:pt x="0" y="0"/>
                  </a:moveTo>
                  <a:lnTo>
                    <a:pt x="24384000" y="0"/>
                  </a:lnTo>
                  <a:lnTo>
                    <a:pt x="24384000" y="939292"/>
                  </a:lnTo>
                  <a:lnTo>
                    <a:pt x="0" y="939292"/>
                  </a:lnTo>
                  <a:close/>
                </a:path>
              </a:pathLst>
            </a:custGeom>
            <a:solidFill>
              <a:srgbClr val="DF711C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621639" y="413002"/>
            <a:ext cx="805947" cy="849225"/>
          </a:xfrm>
          <a:custGeom>
            <a:avLst/>
            <a:gdLst/>
            <a:ahLst/>
            <a:cxnLst/>
            <a:rect l="l" t="t" r="r" b="b"/>
            <a:pathLst>
              <a:path w="805947" h="849225">
                <a:moveTo>
                  <a:pt x="0" y="0"/>
                </a:moveTo>
                <a:lnTo>
                  <a:pt x="805947" y="0"/>
                </a:lnTo>
                <a:lnTo>
                  <a:pt x="805947" y="849226"/>
                </a:lnTo>
                <a:lnTo>
                  <a:pt x="0" y="8492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 rot="0">
            <a:off x="2458168" y="1653251"/>
            <a:ext cx="13371665" cy="6980499"/>
            <a:chOff x="0" y="0"/>
            <a:chExt cx="1421595" cy="7421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21595" cy="742124"/>
            </a:xfrm>
            <a:custGeom>
              <a:avLst/>
              <a:gdLst/>
              <a:ahLst/>
              <a:cxnLst/>
              <a:rect l="l" t="t" r="r" b="b"/>
              <a:pathLst>
                <a:path w="1421595" h="742124">
                  <a:moveTo>
                    <a:pt x="27791" y="0"/>
                  </a:moveTo>
                  <a:lnTo>
                    <a:pt x="1393803" y="0"/>
                  </a:lnTo>
                  <a:cubicBezTo>
                    <a:pt x="1409152" y="0"/>
                    <a:pt x="1421595" y="12442"/>
                    <a:pt x="1421595" y="27791"/>
                  </a:cubicBezTo>
                  <a:lnTo>
                    <a:pt x="1421595" y="714333"/>
                  </a:lnTo>
                  <a:cubicBezTo>
                    <a:pt x="1421595" y="721704"/>
                    <a:pt x="1418667" y="728773"/>
                    <a:pt x="1413455" y="733985"/>
                  </a:cubicBezTo>
                  <a:cubicBezTo>
                    <a:pt x="1408243" y="739196"/>
                    <a:pt x="1401174" y="742124"/>
                    <a:pt x="1393803" y="742124"/>
                  </a:cubicBezTo>
                  <a:lnTo>
                    <a:pt x="27791" y="742124"/>
                  </a:lnTo>
                  <a:cubicBezTo>
                    <a:pt x="12442" y="742124"/>
                    <a:pt x="0" y="729682"/>
                    <a:pt x="0" y="714333"/>
                  </a:cubicBezTo>
                  <a:lnTo>
                    <a:pt x="0" y="27791"/>
                  </a:lnTo>
                  <a:cubicBezTo>
                    <a:pt x="0" y="20420"/>
                    <a:pt x="2928" y="13352"/>
                    <a:pt x="8140" y="8140"/>
                  </a:cubicBezTo>
                  <a:cubicBezTo>
                    <a:pt x="13352" y="2928"/>
                    <a:pt x="20420" y="0"/>
                    <a:pt x="2779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DF711C"/>
              </a:solidFill>
              <a:prstDash val="lg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421595" cy="7992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20"/>
                </a:lnSpc>
                <a:spcBef>
                  <a:spcPct val="0"/>
                </a:spcBef>
              </a:pPr>
            </a:p>
          </p:txBody>
        </p:sp>
      </p:grpSp>
      <p:sp>
        <p:nvSpPr>
          <p:cNvPr id="8" name="Freeform 8"/>
          <p:cNvSpPr/>
          <p:nvPr/>
        </p:nvSpPr>
        <p:spPr>
          <a:xfrm>
            <a:off x="4485060" y="3441304"/>
            <a:ext cx="3041103" cy="3041103"/>
          </a:xfrm>
          <a:custGeom>
            <a:avLst/>
            <a:gdLst/>
            <a:ahLst/>
            <a:cxnLst/>
            <a:rect l="l" t="t" r="r" b="b"/>
            <a:pathLst>
              <a:path w="3041103" h="3041103">
                <a:moveTo>
                  <a:pt x="0" y="0"/>
                </a:moveTo>
                <a:lnTo>
                  <a:pt x="3041103" y="0"/>
                </a:lnTo>
                <a:lnTo>
                  <a:pt x="3041103" y="3041103"/>
                </a:lnTo>
                <a:lnTo>
                  <a:pt x="0" y="3041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619675" y="308227"/>
            <a:ext cx="10585893" cy="847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60"/>
              </a:lnSpc>
              <a:spcBef>
                <a:spcPct val="0"/>
              </a:spcBef>
            </a:pPr>
            <a:r>
              <a:rPr lang="en-US" sz="4900" b="1">
                <a:solidFill>
                  <a:srgbClr val="000000"/>
                </a:solidFill>
                <a:latin typeface="思源黑体 1 Bold" panose="020B0800000000000000" charset="-122"/>
                <a:ea typeface="思源黑体 1 Bold" panose="020B0800000000000000" charset="-122"/>
                <a:cs typeface="思源黑体 1 Bold" panose="020B0800000000000000" charset="-122"/>
                <a:sym typeface="思源黑体 1 Bold" panose="020B0800000000000000" charset="-122"/>
              </a:rPr>
              <a:t>如果有疑似症状怎么办？</a:t>
            </a:r>
            <a:endParaRPr lang="en-US" sz="4900" b="1">
              <a:solidFill>
                <a:srgbClr val="000000"/>
              </a:solidFill>
              <a:latin typeface="思源黑体 1 Bold" panose="020B0800000000000000" charset="-122"/>
              <a:ea typeface="思源黑体 1 Bold" panose="020B0800000000000000" charset="-122"/>
              <a:cs typeface="思源黑体 1 Bold" panose="020B0800000000000000" charset="-122"/>
              <a:sym typeface="思源黑体 1 Bold" panose="020B0800000000000000" charset="-12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987426" y="2088442"/>
            <a:ext cx="8313149" cy="812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40"/>
              </a:lnSpc>
              <a:spcBef>
                <a:spcPct val="0"/>
              </a:spcBef>
            </a:pPr>
            <a:r>
              <a:rPr lang="en-US" sz="4530" b="1">
                <a:solidFill>
                  <a:srgbClr val="030303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速挂</a:t>
            </a:r>
            <a:r>
              <a:rPr lang="zh-CN" sz="4530" b="1">
                <a:solidFill>
                  <a:schemeClr val="accent6">
                    <a:lumMod val="75000"/>
                  </a:schemeClr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综合科</a:t>
            </a:r>
            <a:r>
              <a:rPr lang="en-US" sz="4530" b="1">
                <a:solidFill>
                  <a:srgbClr val="DF711C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或睡眠门诊</a:t>
            </a:r>
            <a:r>
              <a:rPr lang="en-US" sz="4530" b="1">
                <a:solidFill>
                  <a:srgbClr val="030303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！</a:t>
            </a:r>
            <a:endParaRPr lang="en-US" sz="4530" b="1">
              <a:solidFill>
                <a:srgbClr val="030303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124835" y="6987540"/>
            <a:ext cx="6052820" cy="7766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060"/>
              </a:lnSpc>
              <a:spcBef>
                <a:spcPct val="0"/>
              </a:spcBef>
            </a:pPr>
            <a:r>
              <a:rPr lang="en-US" sz="4330" b="1">
                <a:solidFill>
                  <a:srgbClr val="000000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电话：</a:t>
            </a:r>
            <a:r>
              <a:rPr lang="en-US" altLang="zh-CN" sz="4330" b="1">
                <a:solidFill>
                  <a:srgbClr val="000000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(027)51850563</a:t>
            </a:r>
            <a:endParaRPr lang="en-US" altLang="zh-CN" sz="4330" b="1">
              <a:solidFill>
                <a:srgbClr val="000000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846111" y="6987232"/>
            <a:ext cx="5380368" cy="730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60"/>
              </a:lnSpc>
              <a:spcBef>
                <a:spcPct val="0"/>
              </a:spcBef>
            </a:pPr>
            <a:r>
              <a:rPr lang="en-US" sz="4330" b="1">
                <a:solidFill>
                  <a:srgbClr val="000000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公众号二维码</a:t>
            </a:r>
            <a:endParaRPr lang="en-US" sz="4330" b="1">
              <a:solidFill>
                <a:srgbClr val="000000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</p:txBody>
      </p:sp>
      <p:pic>
        <p:nvPicPr>
          <p:cNvPr id="9" name="图片 8" descr="新公众号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0" y="3543300"/>
            <a:ext cx="2758440" cy="27584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0" y="9582538"/>
            <a:ext cx="18288000" cy="704462"/>
            <a:chOff x="0" y="0"/>
            <a:chExt cx="24384000" cy="939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939292"/>
            </a:xfrm>
            <a:custGeom>
              <a:avLst/>
              <a:gdLst/>
              <a:ahLst/>
              <a:cxnLst/>
              <a:rect l="l" t="t" r="r" b="b"/>
              <a:pathLst>
                <a:path w="24384000" h="939292">
                  <a:moveTo>
                    <a:pt x="0" y="0"/>
                  </a:moveTo>
                  <a:lnTo>
                    <a:pt x="24384000" y="0"/>
                  </a:lnTo>
                  <a:lnTo>
                    <a:pt x="24384000" y="939292"/>
                  </a:lnTo>
                  <a:lnTo>
                    <a:pt x="0" y="939292"/>
                  </a:lnTo>
                  <a:close/>
                </a:path>
              </a:pathLst>
            </a:custGeom>
            <a:solidFill>
              <a:srgbClr val="DF711C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621639" y="413002"/>
            <a:ext cx="805947" cy="849225"/>
          </a:xfrm>
          <a:custGeom>
            <a:avLst/>
            <a:gdLst/>
            <a:ahLst/>
            <a:cxnLst/>
            <a:rect l="l" t="t" r="r" b="b"/>
            <a:pathLst>
              <a:path w="805947" h="849225">
                <a:moveTo>
                  <a:pt x="0" y="0"/>
                </a:moveTo>
                <a:lnTo>
                  <a:pt x="805947" y="0"/>
                </a:lnTo>
                <a:lnTo>
                  <a:pt x="805947" y="849226"/>
                </a:lnTo>
                <a:lnTo>
                  <a:pt x="0" y="8492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 rot="0">
            <a:off x="0" y="1855962"/>
            <a:ext cx="9144000" cy="990863"/>
            <a:chOff x="0" y="0"/>
            <a:chExt cx="2408296" cy="2609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08296" cy="260968"/>
            </a:xfrm>
            <a:custGeom>
              <a:avLst/>
              <a:gdLst/>
              <a:ahLst/>
              <a:cxnLst/>
              <a:rect l="l" t="t" r="r" b="b"/>
              <a:pathLst>
                <a:path w="2408296" h="260968">
                  <a:moveTo>
                    <a:pt x="2205096" y="0"/>
                  </a:moveTo>
                  <a:lnTo>
                    <a:pt x="0" y="0"/>
                  </a:lnTo>
                  <a:lnTo>
                    <a:pt x="0" y="260968"/>
                  </a:lnTo>
                  <a:lnTo>
                    <a:pt x="2205096" y="260968"/>
                  </a:lnTo>
                  <a:lnTo>
                    <a:pt x="2408296" y="130484"/>
                  </a:lnTo>
                  <a:lnTo>
                    <a:pt x="2205096" y="0"/>
                  </a:lnTo>
                  <a:close/>
                </a:path>
              </a:pathLst>
            </a:custGeom>
            <a:solidFill>
              <a:srgbClr val="EE7F2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2293996" cy="270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3763464" y="8020050"/>
            <a:ext cx="11948880" cy="1238250"/>
            <a:chOff x="0" y="0"/>
            <a:chExt cx="3147030" cy="32612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47030" cy="326123"/>
            </a:xfrm>
            <a:custGeom>
              <a:avLst/>
              <a:gdLst/>
              <a:ahLst/>
              <a:cxnLst/>
              <a:rect l="l" t="t" r="r" b="b"/>
              <a:pathLst>
                <a:path w="3147030" h="326123">
                  <a:moveTo>
                    <a:pt x="26565" y="0"/>
                  </a:moveTo>
                  <a:lnTo>
                    <a:pt x="3120466" y="0"/>
                  </a:lnTo>
                  <a:cubicBezTo>
                    <a:pt x="3127511" y="0"/>
                    <a:pt x="3134268" y="2799"/>
                    <a:pt x="3139250" y="7781"/>
                  </a:cubicBezTo>
                  <a:cubicBezTo>
                    <a:pt x="3144231" y="12762"/>
                    <a:pt x="3147030" y="19519"/>
                    <a:pt x="3147030" y="26565"/>
                  </a:cubicBezTo>
                  <a:lnTo>
                    <a:pt x="3147030" y="299559"/>
                  </a:lnTo>
                  <a:cubicBezTo>
                    <a:pt x="3147030" y="314230"/>
                    <a:pt x="3135137" y="326123"/>
                    <a:pt x="3120466" y="326123"/>
                  </a:cubicBezTo>
                  <a:lnTo>
                    <a:pt x="26565" y="326123"/>
                  </a:lnTo>
                  <a:cubicBezTo>
                    <a:pt x="19519" y="326123"/>
                    <a:pt x="12762" y="323325"/>
                    <a:pt x="7781" y="318343"/>
                  </a:cubicBezTo>
                  <a:cubicBezTo>
                    <a:pt x="2799" y="313361"/>
                    <a:pt x="0" y="306604"/>
                    <a:pt x="0" y="299559"/>
                  </a:cubicBezTo>
                  <a:lnTo>
                    <a:pt x="0" y="26565"/>
                  </a:lnTo>
                  <a:cubicBezTo>
                    <a:pt x="0" y="19519"/>
                    <a:pt x="2799" y="12762"/>
                    <a:pt x="7781" y="7781"/>
                  </a:cubicBezTo>
                  <a:cubicBezTo>
                    <a:pt x="12762" y="2799"/>
                    <a:pt x="19519" y="0"/>
                    <a:pt x="2656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rnd">
              <a:solidFill>
                <a:srgbClr val="DF711C"/>
              </a:solidFill>
              <a:prstDash val="lg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3147030" cy="3356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0"/>
                </a:lnSpc>
              </a:pPr>
            </a:p>
          </p:txBody>
        </p:sp>
      </p:grpSp>
      <p:sp>
        <p:nvSpPr>
          <p:cNvPr id="11" name="Freeform 11"/>
          <p:cNvSpPr/>
          <p:nvPr/>
        </p:nvSpPr>
        <p:spPr>
          <a:xfrm>
            <a:off x="6256387" y="2678523"/>
            <a:ext cx="6664979" cy="5023728"/>
          </a:xfrm>
          <a:custGeom>
            <a:avLst/>
            <a:gdLst/>
            <a:ahLst/>
            <a:cxnLst/>
            <a:rect l="l" t="t" r="r" b="b"/>
            <a:pathLst>
              <a:path w="6664979" h="5023728">
                <a:moveTo>
                  <a:pt x="0" y="0"/>
                </a:moveTo>
                <a:lnTo>
                  <a:pt x="6664979" y="0"/>
                </a:lnTo>
                <a:lnTo>
                  <a:pt x="6664979" y="5023728"/>
                </a:lnTo>
                <a:lnTo>
                  <a:pt x="0" y="50237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619675" y="308227"/>
            <a:ext cx="10585893" cy="847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60"/>
              </a:lnSpc>
              <a:spcBef>
                <a:spcPct val="0"/>
              </a:spcBef>
            </a:pPr>
            <a:r>
              <a:rPr lang="en-US" sz="4900" b="1">
                <a:solidFill>
                  <a:srgbClr val="000000"/>
                </a:solidFill>
                <a:latin typeface="思源黑体 1 Bold" panose="020B0800000000000000" charset="-122"/>
                <a:ea typeface="思源黑体 1 Bold" panose="020B0800000000000000" charset="-122"/>
                <a:cs typeface="思源黑体 1 Bold" panose="020B0800000000000000" charset="-122"/>
                <a:sym typeface="思源黑体 1 Bold" panose="020B0800000000000000" charset="-122"/>
              </a:rPr>
              <a:t>睡眠呼吸暂停综合征</a:t>
            </a:r>
            <a:endParaRPr lang="en-US" sz="4900" b="1">
              <a:solidFill>
                <a:srgbClr val="000000"/>
              </a:solidFill>
              <a:latin typeface="思源黑体 1 Bold" panose="020B0800000000000000" charset="-122"/>
              <a:ea typeface="思源黑体 1 Bold" panose="020B0800000000000000" charset="-122"/>
              <a:cs typeface="思源黑体 1 Bold" panose="020B0800000000000000" charset="-122"/>
              <a:sym typeface="思源黑体 1 Bold" panose="020B0800000000000000" charset="-122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43449" y="1948064"/>
            <a:ext cx="8857101" cy="730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60"/>
              </a:lnSpc>
              <a:spcBef>
                <a:spcPct val="0"/>
              </a:spcBef>
            </a:pPr>
            <a:r>
              <a:rPr lang="en-US" sz="4330" b="1">
                <a:solidFill>
                  <a:srgbClr val="FFFFFF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今晚，你会关注家人的鼾声吗？</a:t>
            </a:r>
            <a:endParaRPr lang="en-US" sz="4330" b="1">
              <a:solidFill>
                <a:srgbClr val="FFFFFF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854210" y="8236968"/>
            <a:ext cx="13929042" cy="728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60"/>
              </a:lnSpc>
              <a:spcBef>
                <a:spcPct val="0"/>
              </a:spcBef>
            </a:pPr>
            <a:r>
              <a:rPr lang="en-US" sz="4330" b="1">
                <a:solidFill>
                  <a:srgbClr val="0D0D0D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关注呼吸，守护健康——从一夜好眠开始！</a:t>
            </a:r>
            <a:endParaRPr lang="en-US" sz="4330" b="1">
              <a:solidFill>
                <a:srgbClr val="0D0D0D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7F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6890146" y="0"/>
            <a:ext cx="11397854" cy="10287000"/>
            <a:chOff x="0" y="0"/>
            <a:chExt cx="15197138" cy="13716000"/>
          </a:xfrm>
        </p:grpSpPr>
        <p:sp>
          <p:nvSpPr>
            <p:cNvPr id="3" name="Freeform 3"/>
            <p:cNvSpPr/>
            <p:nvPr/>
          </p:nvSpPr>
          <p:spPr>
            <a:xfrm>
              <a:off x="-1560068" y="0"/>
              <a:ext cx="16757269" cy="13716000"/>
            </a:xfrm>
            <a:custGeom>
              <a:avLst/>
              <a:gdLst/>
              <a:ahLst/>
              <a:cxnLst/>
              <a:rect l="l" t="t" r="r" b="b"/>
              <a:pathLst>
                <a:path w="16757269" h="13716000">
                  <a:moveTo>
                    <a:pt x="6287008" y="0"/>
                  </a:moveTo>
                  <a:lnTo>
                    <a:pt x="16757269" y="0"/>
                  </a:lnTo>
                  <a:lnTo>
                    <a:pt x="16757269" y="13716000"/>
                  </a:lnTo>
                  <a:lnTo>
                    <a:pt x="2319528" y="13716000"/>
                  </a:lnTo>
                  <a:lnTo>
                    <a:pt x="2181606" y="13500481"/>
                  </a:lnTo>
                  <a:cubicBezTo>
                    <a:pt x="2101342" y="13362051"/>
                    <a:pt x="2026793" y="13219557"/>
                    <a:pt x="1958213" y="13072745"/>
                  </a:cubicBezTo>
                  <a:cubicBezTo>
                    <a:pt x="0" y="8883904"/>
                    <a:pt x="5913374" y="7251700"/>
                    <a:pt x="5691251" y="5423408"/>
                  </a:cubicBezTo>
                  <a:cubicBezTo>
                    <a:pt x="5538851" y="4190746"/>
                    <a:pt x="5022342" y="1935353"/>
                    <a:pt x="6024753" y="343408"/>
                  </a:cubicBezTo>
                  <a:close/>
                </a:path>
              </a:pathLst>
            </a:custGeom>
            <a:solidFill>
              <a:srgbClr val="DF711C"/>
            </a:solidFill>
          </p:spPr>
        </p:sp>
      </p:grpSp>
      <p:grpSp>
        <p:nvGrpSpPr>
          <p:cNvPr id="7" name="Group 7"/>
          <p:cNvGrpSpPr/>
          <p:nvPr/>
        </p:nvGrpSpPr>
        <p:grpSpPr>
          <a:xfrm rot="0">
            <a:off x="0" y="9582538"/>
            <a:ext cx="18288000" cy="704462"/>
            <a:chOff x="0" y="0"/>
            <a:chExt cx="24384000" cy="9392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384000" cy="939292"/>
            </a:xfrm>
            <a:custGeom>
              <a:avLst/>
              <a:gdLst/>
              <a:ahLst/>
              <a:cxnLst/>
              <a:rect l="l" t="t" r="r" b="b"/>
              <a:pathLst>
                <a:path w="24384000" h="939292">
                  <a:moveTo>
                    <a:pt x="0" y="0"/>
                  </a:moveTo>
                  <a:lnTo>
                    <a:pt x="24384000" y="0"/>
                  </a:lnTo>
                  <a:lnTo>
                    <a:pt x="24384000" y="939292"/>
                  </a:lnTo>
                  <a:lnTo>
                    <a:pt x="0" y="939292"/>
                  </a:lnTo>
                  <a:close/>
                </a:path>
              </a:pathLst>
            </a:custGeom>
            <a:solidFill>
              <a:srgbClr val="3C85A5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9162917" y="6122805"/>
            <a:ext cx="708495" cy="746540"/>
          </a:xfrm>
          <a:custGeom>
            <a:avLst/>
            <a:gdLst/>
            <a:ahLst/>
            <a:cxnLst/>
            <a:rect l="l" t="t" r="r" b="b"/>
            <a:pathLst>
              <a:path w="708495" h="746540">
                <a:moveTo>
                  <a:pt x="0" y="0"/>
                </a:moveTo>
                <a:lnTo>
                  <a:pt x="708496" y="0"/>
                </a:lnTo>
                <a:lnTo>
                  <a:pt x="708496" y="746540"/>
                </a:lnTo>
                <a:lnTo>
                  <a:pt x="0" y="74654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28260" y="1535570"/>
            <a:ext cx="1370923" cy="1196949"/>
          </a:xfrm>
          <a:custGeom>
            <a:avLst/>
            <a:gdLst/>
            <a:ahLst/>
            <a:cxnLst/>
            <a:rect l="l" t="t" r="r" b="b"/>
            <a:pathLst>
              <a:path w="1370923" h="1196949">
                <a:moveTo>
                  <a:pt x="0" y="0"/>
                </a:moveTo>
                <a:lnTo>
                  <a:pt x="1370923" y="0"/>
                </a:lnTo>
                <a:lnTo>
                  <a:pt x="1370923" y="1196948"/>
                </a:lnTo>
                <a:lnTo>
                  <a:pt x="0" y="11969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79220" y="8249121"/>
            <a:ext cx="958910" cy="971404"/>
          </a:xfrm>
          <a:custGeom>
            <a:avLst/>
            <a:gdLst/>
            <a:ahLst/>
            <a:cxnLst/>
            <a:rect l="l" t="t" r="r" b="b"/>
            <a:pathLst>
              <a:path w="958910" h="971404">
                <a:moveTo>
                  <a:pt x="0" y="0"/>
                </a:moveTo>
                <a:lnTo>
                  <a:pt x="958910" y="0"/>
                </a:lnTo>
                <a:lnTo>
                  <a:pt x="958910" y="971405"/>
                </a:lnTo>
                <a:lnTo>
                  <a:pt x="0" y="9714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19805" y="5710122"/>
            <a:ext cx="1034558" cy="1100945"/>
          </a:xfrm>
          <a:custGeom>
            <a:avLst/>
            <a:gdLst/>
            <a:ahLst/>
            <a:cxnLst/>
            <a:rect l="l" t="t" r="r" b="b"/>
            <a:pathLst>
              <a:path w="1034558" h="1100945">
                <a:moveTo>
                  <a:pt x="0" y="0"/>
                </a:moveTo>
                <a:lnTo>
                  <a:pt x="1034558" y="0"/>
                </a:lnTo>
                <a:lnTo>
                  <a:pt x="1034558" y="1100945"/>
                </a:lnTo>
                <a:lnTo>
                  <a:pt x="0" y="11009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361978" y="4686040"/>
            <a:ext cx="1334261" cy="1618263"/>
          </a:xfrm>
          <a:custGeom>
            <a:avLst/>
            <a:gdLst/>
            <a:ahLst/>
            <a:cxnLst/>
            <a:rect l="l" t="t" r="r" b="b"/>
            <a:pathLst>
              <a:path w="1334261" h="1618263">
                <a:moveTo>
                  <a:pt x="0" y="0"/>
                </a:moveTo>
                <a:lnTo>
                  <a:pt x="1334261" y="0"/>
                </a:lnTo>
                <a:lnTo>
                  <a:pt x="1334261" y="1618263"/>
                </a:lnTo>
                <a:lnTo>
                  <a:pt x="0" y="16182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181753" y="7253278"/>
            <a:ext cx="1886051" cy="1560529"/>
          </a:xfrm>
          <a:custGeom>
            <a:avLst/>
            <a:gdLst/>
            <a:ahLst/>
            <a:cxnLst/>
            <a:rect l="l" t="t" r="r" b="b"/>
            <a:pathLst>
              <a:path w="1886051" h="1560529">
                <a:moveTo>
                  <a:pt x="0" y="0"/>
                </a:moveTo>
                <a:lnTo>
                  <a:pt x="1886051" y="0"/>
                </a:lnTo>
                <a:lnTo>
                  <a:pt x="1886051" y="1560529"/>
                </a:lnTo>
                <a:lnTo>
                  <a:pt x="0" y="15605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43540" y="6122805"/>
            <a:ext cx="752262" cy="746540"/>
          </a:xfrm>
          <a:custGeom>
            <a:avLst/>
            <a:gdLst/>
            <a:ahLst/>
            <a:cxnLst/>
            <a:rect l="l" t="t" r="r" b="b"/>
            <a:pathLst>
              <a:path w="752262" h="746540">
                <a:moveTo>
                  <a:pt x="0" y="0"/>
                </a:moveTo>
                <a:lnTo>
                  <a:pt x="752262" y="0"/>
                </a:lnTo>
                <a:lnTo>
                  <a:pt x="752262" y="746540"/>
                </a:lnTo>
                <a:lnTo>
                  <a:pt x="0" y="7465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 rot="-2299237">
            <a:off x="5812729" y="2762955"/>
            <a:ext cx="457231" cy="457231"/>
            <a:chOff x="0" y="0"/>
            <a:chExt cx="524070" cy="52407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24002" cy="524129"/>
            </a:xfrm>
            <a:custGeom>
              <a:avLst/>
              <a:gdLst/>
              <a:ahLst/>
              <a:cxnLst/>
              <a:rect l="l" t="t" r="r" b="b"/>
              <a:pathLst>
                <a:path w="524002" h="524129">
                  <a:moveTo>
                    <a:pt x="0" y="262001"/>
                  </a:moveTo>
                  <a:cubicBezTo>
                    <a:pt x="0" y="117348"/>
                    <a:pt x="117348" y="0"/>
                    <a:pt x="262001" y="0"/>
                  </a:cubicBezTo>
                  <a:lnTo>
                    <a:pt x="262001" y="38100"/>
                  </a:lnTo>
                  <a:lnTo>
                    <a:pt x="262001" y="0"/>
                  </a:lnTo>
                  <a:cubicBezTo>
                    <a:pt x="406781" y="0"/>
                    <a:pt x="524002" y="117348"/>
                    <a:pt x="524002" y="262001"/>
                  </a:cubicBezTo>
                  <a:lnTo>
                    <a:pt x="485902" y="262001"/>
                  </a:lnTo>
                  <a:lnTo>
                    <a:pt x="524002" y="262001"/>
                  </a:lnTo>
                  <a:cubicBezTo>
                    <a:pt x="524002" y="406781"/>
                    <a:pt x="406654" y="524002"/>
                    <a:pt x="262001" y="524002"/>
                  </a:cubicBezTo>
                  <a:lnTo>
                    <a:pt x="262001" y="485902"/>
                  </a:lnTo>
                  <a:lnTo>
                    <a:pt x="262001" y="524002"/>
                  </a:lnTo>
                  <a:cubicBezTo>
                    <a:pt x="117348" y="524129"/>
                    <a:pt x="0" y="406781"/>
                    <a:pt x="0" y="262001"/>
                  </a:cubicBezTo>
                  <a:lnTo>
                    <a:pt x="38100" y="262001"/>
                  </a:lnTo>
                  <a:lnTo>
                    <a:pt x="76200" y="262001"/>
                  </a:lnTo>
                  <a:lnTo>
                    <a:pt x="38100" y="262001"/>
                  </a:lnTo>
                  <a:lnTo>
                    <a:pt x="0" y="262001"/>
                  </a:lnTo>
                  <a:moveTo>
                    <a:pt x="76200" y="262001"/>
                  </a:moveTo>
                  <a:cubicBezTo>
                    <a:pt x="76200" y="283083"/>
                    <a:pt x="59182" y="300101"/>
                    <a:pt x="38100" y="300101"/>
                  </a:cubicBezTo>
                  <a:cubicBezTo>
                    <a:pt x="17018" y="300101"/>
                    <a:pt x="0" y="283083"/>
                    <a:pt x="0" y="262001"/>
                  </a:cubicBezTo>
                  <a:cubicBezTo>
                    <a:pt x="0" y="240919"/>
                    <a:pt x="17018" y="223901"/>
                    <a:pt x="38100" y="223901"/>
                  </a:cubicBezTo>
                  <a:cubicBezTo>
                    <a:pt x="59182" y="223901"/>
                    <a:pt x="76200" y="240919"/>
                    <a:pt x="76200" y="262001"/>
                  </a:cubicBezTo>
                  <a:cubicBezTo>
                    <a:pt x="76200" y="364617"/>
                    <a:pt x="159385" y="447802"/>
                    <a:pt x="262001" y="447802"/>
                  </a:cubicBezTo>
                  <a:cubicBezTo>
                    <a:pt x="364617" y="447802"/>
                    <a:pt x="447802" y="364617"/>
                    <a:pt x="447802" y="262001"/>
                  </a:cubicBezTo>
                  <a:cubicBezTo>
                    <a:pt x="447802" y="159385"/>
                    <a:pt x="364617" y="76200"/>
                    <a:pt x="262001" y="76200"/>
                  </a:cubicBezTo>
                  <a:lnTo>
                    <a:pt x="262001" y="38100"/>
                  </a:lnTo>
                  <a:lnTo>
                    <a:pt x="262001" y="76200"/>
                  </a:lnTo>
                  <a:cubicBezTo>
                    <a:pt x="159385" y="76200"/>
                    <a:pt x="76200" y="159385"/>
                    <a:pt x="76200" y="262001"/>
                  </a:cubicBezTo>
                  <a:close/>
                </a:path>
              </a:pathLst>
            </a:custGeom>
            <a:solidFill>
              <a:srgbClr val="F5B642"/>
            </a:solidFill>
          </p:spPr>
        </p:sp>
      </p:grpSp>
      <p:grpSp>
        <p:nvGrpSpPr>
          <p:cNvPr id="18" name="Group 18"/>
          <p:cNvGrpSpPr/>
          <p:nvPr/>
        </p:nvGrpSpPr>
        <p:grpSpPr>
          <a:xfrm rot="-2299237">
            <a:off x="5338218" y="1581936"/>
            <a:ext cx="554917" cy="554917"/>
            <a:chOff x="0" y="0"/>
            <a:chExt cx="636036" cy="63603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6016" cy="636016"/>
            </a:xfrm>
            <a:custGeom>
              <a:avLst/>
              <a:gdLst/>
              <a:ahLst/>
              <a:cxnLst/>
              <a:rect l="l" t="t" r="r" b="b"/>
              <a:pathLst>
                <a:path w="636016" h="636016">
                  <a:moveTo>
                    <a:pt x="0" y="318008"/>
                  </a:moveTo>
                  <a:cubicBezTo>
                    <a:pt x="0" y="142367"/>
                    <a:pt x="142367" y="0"/>
                    <a:pt x="318008" y="0"/>
                  </a:cubicBezTo>
                  <a:lnTo>
                    <a:pt x="318008" y="38100"/>
                  </a:lnTo>
                  <a:lnTo>
                    <a:pt x="318008" y="0"/>
                  </a:lnTo>
                  <a:cubicBezTo>
                    <a:pt x="493649" y="0"/>
                    <a:pt x="636016" y="142367"/>
                    <a:pt x="636016" y="318008"/>
                  </a:cubicBezTo>
                  <a:lnTo>
                    <a:pt x="597916" y="318008"/>
                  </a:lnTo>
                  <a:lnTo>
                    <a:pt x="636016" y="318008"/>
                  </a:lnTo>
                  <a:cubicBezTo>
                    <a:pt x="636016" y="493649"/>
                    <a:pt x="493649" y="636016"/>
                    <a:pt x="318008" y="636016"/>
                  </a:cubicBezTo>
                  <a:lnTo>
                    <a:pt x="318008" y="597916"/>
                  </a:lnTo>
                  <a:lnTo>
                    <a:pt x="318008" y="636016"/>
                  </a:lnTo>
                  <a:cubicBezTo>
                    <a:pt x="142367" y="636016"/>
                    <a:pt x="0" y="493649"/>
                    <a:pt x="0" y="318008"/>
                  </a:cubicBezTo>
                  <a:lnTo>
                    <a:pt x="38100" y="318008"/>
                  </a:lnTo>
                  <a:lnTo>
                    <a:pt x="76200" y="318008"/>
                  </a:lnTo>
                  <a:lnTo>
                    <a:pt x="38100" y="318008"/>
                  </a:lnTo>
                  <a:lnTo>
                    <a:pt x="0" y="318008"/>
                  </a:lnTo>
                  <a:moveTo>
                    <a:pt x="76200" y="318008"/>
                  </a:moveTo>
                  <a:cubicBezTo>
                    <a:pt x="76200" y="339090"/>
                    <a:pt x="59182" y="356108"/>
                    <a:pt x="38100" y="356108"/>
                  </a:cubicBezTo>
                  <a:cubicBezTo>
                    <a:pt x="17018" y="356108"/>
                    <a:pt x="0" y="339090"/>
                    <a:pt x="0" y="318008"/>
                  </a:cubicBezTo>
                  <a:cubicBezTo>
                    <a:pt x="0" y="296926"/>
                    <a:pt x="17018" y="279908"/>
                    <a:pt x="38100" y="279908"/>
                  </a:cubicBezTo>
                  <a:cubicBezTo>
                    <a:pt x="59182" y="279908"/>
                    <a:pt x="76200" y="296926"/>
                    <a:pt x="76200" y="318008"/>
                  </a:cubicBezTo>
                  <a:cubicBezTo>
                    <a:pt x="76200" y="451612"/>
                    <a:pt x="184404" y="559816"/>
                    <a:pt x="318008" y="559816"/>
                  </a:cubicBezTo>
                  <a:cubicBezTo>
                    <a:pt x="451612" y="559816"/>
                    <a:pt x="559816" y="451612"/>
                    <a:pt x="559816" y="318008"/>
                  </a:cubicBezTo>
                  <a:cubicBezTo>
                    <a:pt x="559816" y="184404"/>
                    <a:pt x="451612" y="76200"/>
                    <a:pt x="318008" y="76200"/>
                  </a:cubicBezTo>
                  <a:lnTo>
                    <a:pt x="318008" y="38100"/>
                  </a:lnTo>
                  <a:lnTo>
                    <a:pt x="318008" y="76200"/>
                  </a:lnTo>
                  <a:cubicBezTo>
                    <a:pt x="184404" y="76200"/>
                    <a:pt x="76200" y="184404"/>
                    <a:pt x="76200" y="318008"/>
                  </a:cubicBezTo>
                  <a:close/>
                </a:path>
              </a:pathLst>
            </a:custGeom>
            <a:solidFill>
              <a:srgbClr val="F5B642"/>
            </a:solidFill>
          </p:spPr>
        </p:sp>
      </p:grpSp>
      <p:sp>
        <p:nvSpPr>
          <p:cNvPr id="20" name="Freeform 20"/>
          <p:cNvSpPr/>
          <p:nvPr/>
        </p:nvSpPr>
        <p:spPr>
          <a:xfrm>
            <a:off x="657171" y="909351"/>
            <a:ext cx="1995710" cy="1224693"/>
          </a:xfrm>
          <a:custGeom>
            <a:avLst/>
            <a:gdLst/>
            <a:ahLst/>
            <a:cxnLst/>
            <a:rect l="l" t="t" r="r" b="b"/>
            <a:pathLst>
              <a:path w="1995710" h="1224693">
                <a:moveTo>
                  <a:pt x="0" y="0"/>
                </a:moveTo>
                <a:lnTo>
                  <a:pt x="1995710" y="0"/>
                </a:lnTo>
                <a:lnTo>
                  <a:pt x="1995710" y="1224693"/>
                </a:lnTo>
                <a:lnTo>
                  <a:pt x="0" y="122469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2299237">
            <a:off x="4214901" y="1100854"/>
            <a:ext cx="1141065" cy="1082402"/>
          </a:xfrm>
          <a:custGeom>
            <a:avLst/>
            <a:gdLst/>
            <a:ahLst/>
            <a:cxnLst/>
            <a:rect l="l" t="t" r="r" b="b"/>
            <a:pathLst>
              <a:path w="1141065" h="1082402">
                <a:moveTo>
                  <a:pt x="0" y="0"/>
                </a:moveTo>
                <a:lnTo>
                  <a:pt x="1141065" y="0"/>
                </a:lnTo>
                <a:lnTo>
                  <a:pt x="1141065" y="1082402"/>
                </a:lnTo>
                <a:lnTo>
                  <a:pt x="0" y="108240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274671" y="3265545"/>
            <a:ext cx="1508058" cy="1877955"/>
          </a:xfrm>
          <a:custGeom>
            <a:avLst/>
            <a:gdLst/>
            <a:ahLst/>
            <a:cxnLst/>
            <a:rect l="l" t="t" r="r" b="b"/>
            <a:pathLst>
              <a:path w="1508058" h="1877955">
                <a:moveTo>
                  <a:pt x="0" y="0"/>
                </a:moveTo>
                <a:lnTo>
                  <a:pt x="1508058" y="0"/>
                </a:lnTo>
                <a:lnTo>
                  <a:pt x="1508058" y="1877955"/>
                </a:lnTo>
                <a:lnTo>
                  <a:pt x="0" y="187795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6092190" y="6209030"/>
            <a:ext cx="2537460" cy="520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060"/>
              </a:lnSpc>
              <a:spcBef>
                <a:spcPct val="0"/>
              </a:spcBef>
            </a:pPr>
            <a:endParaRPr lang="en-US" sz="2900" b="1">
              <a:solidFill>
                <a:srgbClr val="FAE39D"/>
              </a:solidFill>
              <a:latin typeface="思源黑体 1 Bold" panose="020B0800000000000000" charset="-122"/>
              <a:ea typeface="思源黑体 1 Bold" panose="020B0800000000000000" charset="-122"/>
              <a:cs typeface="思源黑体 1 Bold" panose="020B0800000000000000" charset="-122"/>
              <a:sym typeface="思源黑体 1 Bold" panose="020B0800000000000000" charset="-122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9953625" y="6209030"/>
            <a:ext cx="4380865" cy="520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060"/>
              </a:lnSpc>
              <a:spcBef>
                <a:spcPct val="0"/>
              </a:spcBef>
            </a:pPr>
            <a:endParaRPr lang="en-US" sz="2900" b="1">
              <a:solidFill>
                <a:srgbClr val="FAE39D"/>
              </a:solidFill>
              <a:latin typeface="思源黑体 1 Bold" panose="020B0800000000000000" charset="-122"/>
              <a:ea typeface="思源黑体 1 Bold" panose="020B0800000000000000" charset="-122"/>
              <a:cs typeface="思源黑体 1 Bold" panose="020B0800000000000000" charset="-122"/>
              <a:sym typeface="思源黑体 1 Bold" panose="020B0800000000000000" charset="-122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5105400" y="2324100"/>
            <a:ext cx="12778740" cy="348424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13425"/>
              </a:lnSpc>
            </a:pPr>
            <a:r>
              <a:rPr lang="en-US" sz="12205">
                <a:solidFill>
                  <a:srgbClr val="808080"/>
                </a:solidFill>
                <a:latin typeface="可画状元郎-简" panose="00020600040101010101" charset="-122"/>
                <a:ea typeface="可画状元郎-简" panose="00020600040101010101" charset="-122"/>
                <a:cs typeface="可画状元郎-简" panose="00020600040101010101" charset="-122"/>
                <a:sym typeface="可画状元郎-简" panose="00020600040101010101" charset="-122"/>
              </a:rPr>
              <a:t>早监测，早干预</a:t>
            </a:r>
            <a:endParaRPr lang="en-US" sz="12205">
              <a:solidFill>
                <a:srgbClr val="808080"/>
              </a:solidFill>
              <a:latin typeface="可画状元郎-简" panose="00020600040101010101" charset="-122"/>
              <a:ea typeface="可画状元郎-简" panose="00020600040101010101" charset="-122"/>
              <a:cs typeface="可画状元郎-简" panose="00020600040101010101" charset="-122"/>
              <a:sym typeface="可画状元郎-简" panose="00020600040101010101" charset="-122"/>
            </a:endParaRPr>
          </a:p>
          <a:p>
            <a:pPr algn="l">
              <a:lnSpc>
                <a:spcPts val="13425"/>
              </a:lnSpc>
            </a:pPr>
            <a:r>
              <a:rPr lang="en-US" sz="12205">
                <a:solidFill>
                  <a:srgbClr val="808080"/>
                </a:solidFill>
                <a:latin typeface="可画状元郎-简" panose="00020600040101010101" charset="-122"/>
                <a:ea typeface="可画状元郎-简" panose="00020600040101010101" charset="-122"/>
                <a:cs typeface="可画状元郎-简" panose="00020600040101010101" charset="-122"/>
                <a:sym typeface="可画状元郎-简" panose="00020600040101010101" charset="-122"/>
              </a:rPr>
              <a:t>人生不再“断片“！</a:t>
            </a:r>
            <a:endParaRPr lang="en-US" sz="12205">
              <a:solidFill>
                <a:srgbClr val="808080"/>
              </a:solidFill>
              <a:latin typeface="可画状元郎-简" panose="00020600040101010101" charset="-122"/>
              <a:ea typeface="可画状元郎-简" panose="00020600040101010101" charset="-122"/>
              <a:cs typeface="可画状元郎-简" panose="00020600040101010101" charset="-122"/>
              <a:sym typeface="可画状元郎-简" panose="00020600040101010101" charset="-122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5034915" y="2226310"/>
            <a:ext cx="13136880" cy="377380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13425"/>
              </a:lnSpc>
            </a:pPr>
            <a:r>
              <a:rPr lang="en-US" sz="12205">
                <a:solidFill>
                  <a:srgbClr val="FAE39D"/>
                </a:solidFill>
                <a:latin typeface="可画状元郎-简" panose="00020600040101010101" charset="-122"/>
                <a:ea typeface="可画状元郎-简" panose="00020600040101010101" charset="-122"/>
                <a:cs typeface="可画状元郎-简" panose="00020600040101010101" charset="-122"/>
                <a:sym typeface="可画状元郎-简" panose="00020600040101010101" charset="-122"/>
              </a:rPr>
              <a:t>早监测，早干预</a:t>
            </a:r>
            <a:endParaRPr lang="en-US" sz="12205">
              <a:solidFill>
                <a:srgbClr val="FAE39D"/>
              </a:solidFill>
              <a:latin typeface="可画状元郎-简" panose="00020600040101010101" charset="-122"/>
              <a:ea typeface="可画状元郎-简" panose="00020600040101010101" charset="-122"/>
              <a:cs typeface="可画状元郎-简" panose="00020600040101010101" charset="-122"/>
              <a:sym typeface="可画状元郎-简" panose="00020600040101010101" charset="-122"/>
            </a:endParaRPr>
          </a:p>
          <a:p>
            <a:pPr algn="l">
              <a:lnSpc>
                <a:spcPts val="13425"/>
              </a:lnSpc>
            </a:pPr>
            <a:r>
              <a:rPr lang="en-US" sz="12205">
                <a:solidFill>
                  <a:srgbClr val="FAE39D"/>
                </a:solidFill>
                <a:latin typeface="可画状元郎-简" panose="00020600040101010101" charset="-122"/>
                <a:ea typeface="可画状元郎-简" panose="00020600040101010101" charset="-122"/>
                <a:cs typeface="可画状元郎-简" panose="00020600040101010101" charset="-122"/>
                <a:sym typeface="可画状元郎-简" panose="00020600040101010101" charset="-122"/>
              </a:rPr>
              <a:t>人生不再“断片“！</a:t>
            </a:r>
            <a:endParaRPr lang="en-US" sz="12205">
              <a:solidFill>
                <a:srgbClr val="FAE39D"/>
              </a:solidFill>
              <a:latin typeface="可画状元郎-简" panose="00020600040101010101" charset="-122"/>
              <a:ea typeface="可画状元郎-简" panose="00020600040101010101" charset="-122"/>
              <a:cs typeface="可画状元郎-简" panose="00020600040101010101" charset="-122"/>
              <a:sym typeface="可画状元郎-简" panose="00020600040101010101" charset="-122"/>
            </a:endParaRP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7F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6890146" y="0"/>
            <a:ext cx="11397854" cy="10287000"/>
            <a:chOff x="0" y="0"/>
            <a:chExt cx="15197138" cy="13716000"/>
          </a:xfrm>
        </p:grpSpPr>
        <p:sp>
          <p:nvSpPr>
            <p:cNvPr id="3" name="Freeform 3"/>
            <p:cNvSpPr/>
            <p:nvPr/>
          </p:nvSpPr>
          <p:spPr>
            <a:xfrm>
              <a:off x="-1560068" y="0"/>
              <a:ext cx="16757269" cy="13716000"/>
            </a:xfrm>
            <a:custGeom>
              <a:avLst/>
              <a:gdLst/>
              <a:ahLst/>
              <a:cxnLst/>
              <a:rect l="l" t="t" r="r" b="b"/>
              <a:pathLst>
                <a:path w="16757269" h="13716000">
                  <a:moveTo>
                    <a:pt x="6287008" y="0"/>
                  </a:moveTo>
                  <a:lnTo>
                    <a:pt x="16757269" y="0"/>
                  </a:lnTo>
                  <a:lnTo>
                    <a:pt x="16757269" y="13716000"/>
                  </a:lnTo>
                  <a:lnTo>
                    <a:pt x="2319528" y="13716000"/>
                  </a:lnTo>
                  <a:lnTo>
                    <a:pt x="2181606" y="13500481"/>
                  </a:lnTo>
                  <a:cubicBezTo>
                    <a:pt x="2101342" y="13362051"/>
                    <a:pt x="2026793" y="13219557"/>
                    <a:pt x="1958213" y="13072745"/>
                  </a:cubicBezTo>
                  <a:cubicBezTo>
                    <a:pt x="0" y="8883904"/>
                    <a:pt x="5913374" y="7251700"/>
                    <a:pt x="5691251" y="5423408"/>
                  </a:cubicBezTo>
                  <a:cubicBezTo>
                    <a:pt x="5538851" y="4190746"/>
                    <a:pt x="5022342" y="1935353"/>
                    <a:pt x="6024753" y="343408"/>
                  </a:cubicBezTo>
                  <a:close/>
                </a:path>
              </a:pathLst>
            </a:custGeom>
            <a:solidFill>
              <a:srgbClr val="DF711C"/>
            </a:solidFill>
          </p:spPr>
        </p:sp>
      </p:grpSp>
      <p:grpSp>
        <p:nvGrpSpPr>
          <p:cNvPr id="7" name="Group 7"/>
          <p:cNvGrpSpPr/>
          <p:nvPr/>
        </p:nvGrpSpPr>
        <p:grpSpPr>
          <a:xfrm rot="0">
            <a:off x="0" y="9582538"/>
            <a:ext cx="18288000" cy="704462"/>
            <a:chOff x="0" y="0"/>
            <a:chExt cx="24384000" cy="9392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384000" cy="939292"/>
            </a:xfrm>
            <a:custGeom>
              <a:avLst/>
              <a:gdLst/>
              <a:ahLst/>
              <a:cxnLst/>
              <a:rect l="l" t="t" r="r" b="b"/>
              <a:pathLst>
                <a:path w="24384000" h="939292">
                  <a:moveTo>
                    <a:pt x="0" y="0"/>
                  </a:moveTo>
                  <a:lnTo>
                    <a:pt x="24384000" y="0"/>
                  </a:lnTo>
                  <a:lnTo>
                    <a:pt x="24384000" y="939292"/>
                  </a:lnTo>
                  <a:lnTo>
                    <a:pt x="0" y="939292"/>
                  </a:lnTo>
                  <a:close/>
                </a:path>
              </a:pathLst>
            </a:custGeom>
            <a:solidFill>
              <a:srgbClr val="3C85A5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1428260" y="1535570"/>
            <a:ext cx="1370923" cy="1196949"/>
          </a:xfrm>
          <a:custGeom>
            <a:avLst/>
            <a:gdLst/>
            <a:ahLst/>
            <a:cxnLst/>
            <a:rect l="l" t="t" r="r" b="b"/>
            <a:pathLst>
              <a:path w="1370923" h="1196949">
                <a:moveTo>
                  <a:pt x="0" y="0"/>
                </a:moveTo>
                <a:lnTo>
                  <a:pt x="1370923" y="0"/>
                </a:lnTo>
                <a:lnTo>
                  <a:pt x="1370923" y="1196948"/>
                </a:lnTo>
                <a:lnTo>
                  <a:pt x="0" y="119694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79220" y="8249121"/>
            <a:ext cx="958910" cy="971404"/>
          </a:xfrm>
          <a:custGeom>
            <a:avLst/>
            <a:gdLst/>
            <a:ahLst/>
            <a:cxnLst/>
            <a:rect l="l" t="t" r="r" b="b"/>
            <a:pathLst>
              <a:path w="958910" h="971404">
                <a:moveTo>
                  <a:pt x="0" y="0"/>
                </a:moveTo>
                <a:lnTo>
                  <a:pt x="958910" y="0"/>
                </a:lnTo>
                <a:lnTo>
                  <a:pt x="958910" y="971405"/>
                </a:lnTo>
                <a:lnTo>
                  <a:pt x="0" y="9714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05605" y="5710122"/>
            <a:ext cx="1034558" cy="1100945"/>
          </a:xfrm>
          <a:custGeom>
            <a:avLst/>
            <a:gdLst/>
            <a:ahLst/>
            <a:cxnLst/>
            <a:rect l="l" t="t" r="r" b="b"/>
            <a:pathLst>
              <a:path w="1034558" h="1100945">
                <a:moveTo>
                  <a:pt x="0" y="0"/>
                </a:moveTo>
                <a:lnTo>
                  <a:pt x="1034558" y="0"/>
                </a:lnTo>
                <a:lnTo>
                  <a:pt x="1034558" y="1100945"/>
                </a:lnTo>
                <a:lnTo>
                  <a:pt x="0" y="11009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724553" y="7048808"/>
            <a:ext cx="1886051" cy="1560529"/>
          </a:xfrm>
          <a:custGeom>
            <a:avLst/>
            <a:gdLst/>
            <a:ahLst/>
            <a:cxnLst/>
            <a:rect l="l" t="t" r="r" b="b"/>
            <a:pathLst>
              <a:path w="1886051" h="1560529">
                <a:moveTo>
                  <a:pt x="0" y="0"/>
                </a:moveTo>
                <a:lnTo>
                  <a:pt x="1886051" y="0"/>
                </a:lnTo>
                <a:lnTo>
                  <a:pt x="1886051" y="1560529"/>
                </a:lnTo>
                <a:lnTo>
                  <a:pt x="0" y="15605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p>
            <a:endParaRPr lang="zh-CN" altLang="en-US"/>
          </a:p>
        </p:txBody>
      </p:sp>
      <p:grpSp>
        <p:nvGrpSpPr>
          <p:cNvPr id="16" name="Group 16"/>
          <p:cNvGrpSpPr/>
          <p:nvPr/>
        </p:nvGrpSpPr>
        <p:grpSpPr>
          <a:xfrm rot="-2299237">
            <a:off x="6013389" y="2966790"/>
            <a:ext cx="457231" cy="457231"/>
            <a:chOff x="0" y="0"/>
            <a:chExt cx="524070" cy="52407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24002" cy="524129"/>
            </a:xfrm>
            <a:custGeom>
              <a:avLst/>
              <a:gdLst/>
              <a:ahLst/>
              <a:cxnLst/>
              <a:rect l="l" t="t" r="r" b="b"/>
              <a:pathLst>
                <a:path w="524002" h="524129">
                  <a:moveTo>
                    <a:pt x="0" y="262001"/>
                  </a:moveTo>
                  <a:cubicBezTo>
                    <a:pt x="0" y="117348"/>
                    <a:pt x="117348" y="0"/>
                    <a:pt x="262001" y="0"/>
                  </a:cubicBezTo>
                  <a:lnTo>
                    <a:pt x="262001" y="38100"/>
                  </a:lnTo>
                  <a:lnTo>
                    <a:pt x="262001" y="0"/>
                  </a:lnTo>
                  <a:cubicBezTo>
                    <a:pt x="406781" y="0"/>
                    <a:pt x="524002" y="117348"/>
                    <a:pt x="524002" y="262001"/>
                  </a:cubicBezTo>
                  <a:lnTo>
                    <a:pt x="485902" y="262001"/>
                  </a:lnTo>
                  <a:lnTo>
                    <a:pt x="524002" y="262001"/>
                  </a:lnTo>
                  <a:cubicBezTo>
                    <a:pt x="524002" y="406781"/>
                    <a:pt x="406654" y="524002"/>
                    <a:pt x="262001" y="524002"/>
                  </a:cubicBezTo>
                  <a:lnTo>
                    <a:pt x="262001" y="485902"/>
                  </a:lnTo>
                  <a:lnTo>
                    <a:pt x="262001" y="524002"/>
                  </a:lnTo>
                  <a:cubicBezTo>
                    <a:pt x="117348" y="524129"/>
                    <a:pt x="0" y="406781"/>
                    <a:pt x="0" y="262001"/>
                  </a:cubicBezTo>
                  <a:lnTo>
                    <a:pt x="38100" y="262001"/>
                  </a:lnTo>
                  <a:lnTo>
                    <a:pt x="76200" y="262001"/>
                  </a:lnTo>
                  <a:lnTo>
                    <a:pt x="38100" y="262001"/>
                  </a:lnTo>
                  <a:lnTo>
                    <a:pt x="0" y="262001"/>
                  </a:lnTo>
                  <a:moveTo>
                    <a:pt x="76200" y="262001"/>
                  </a:moveTo>
                  <a:cubicBezTo>
                    <a:pt x="76200" y="283083"/>
                    <a:pt x="59182" y="300101"/>
                    <a:pt x="38100" y="300101"/>
                  </a:cubicBezTo>
                  <a:cubicBezTo>
                    <a:pt x="17018" y="300101"/>
                    <a:pt x="0" y="283083"/>
                    <a:pt x="0" y="262001"/>
                  </a:cubicBezTo>
                  <a:cubicBezTo>
                    <a:pt x="0" y="240919"/>
                    <a:pt x="17018" y="223901"/>
                    <a:pt x="38100" y="223901"/>
                  </a:cubicBezTo>
                  <a:cubicBezTo>
                    <a:pt x="59182" y="223901"/>
                    <a:pt x="76200" y="240919"/>
                    <a:pt x="76200" y="262001"/>
                  </a:cubicBezTo>
                  <a:cubicBezTo>
                    <a:pt x="76200" y="364617"/>
                    <a:pt x="159385" y="447802"/>
                    <a:pt x="262001" y="447802"/>
                  </a:cubicBezTo>
                  <a:cubicBezTo>
                    <a:pt x="364617" y="447802"/>
                    <a:pt x="447802" y="364617"/>
                    <a:pt x="447802" y="262001"/>
                  </a:cubicBezTo>
                  <a:cubicBezTo>
                    <a:pt x="447802" y="159385"/>
                    <a:pt x="364617" y="76200"/>
                    <a:pt x="262001" y="76200"/>
                  </a:cubicBezTo>
                  <a:lnTo>
                    <a:pt x="262001" y="38100"/>
                  </a:lnTo>
                  <a:lnTo>
                    <a:pt x="262001" y="76200"/>
                  </a:lnTo>
                  <a:cubicBezTo>
                    <a:pt x="159385" y="76200"/>
                    <a:pt x="76200" y="159385"/>
                    <a:pt x="76200" y="262001"/>
                  </a:cubicBezTo>
                  <a:close/>
                </a:path>
              </a:pathLst>
            </a:custGeom>
            <a:solidFill>
              <a:srgbClr val="F5B642"/>
            </a:solidFill>
          </p:spPr>
        </p:sp>
      </p:grpSp>
      <p:grpSp>
        <p:nvGrpSpPr>
          <p:cNvPr id="18" name="Group 18"/>
          <p:cNvGrpSpPr/>
          <p:nvPr/>
        </p:nvGrpSpPr>
        <p:grpSpPr>
          <a:xfrm rot="-2299237">
            <a:off x="5338218" y="1581936"/>
            <a:ext cx="554917" cy="554917"/>
            <a:chOff x="0" y="0"/>
            <a:chExt cx="636036" cy="63603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6016" cy="636016"/>
            </a:xfrm>
            <a:custGeom>
              <a:avLst/>
              <a:gdLst/>
              <a:ahLst/>
              <a:cxnLst/>
              <a:rect l="l" t="t" r="r" b="b"/>
              <a:pathLst>
                <a:path w="636016" h="636016">
                  <a:moveTo>
                    <a:pt x="0" y="318008"/>
                  </a:moveTo>
                  <a:cubicBezTo>
                    <a:pt x="0" y="142367"/>
                    <a:pt x="142367" y="0"/>
                    <a:pt x="318008" y="0"/>
                  </a:cubicBezTo>
                  <a:lnTo>
                    <a:pt x="318008" y="38100"/>
                  </a:lnTo>
                  <a:lnTo>
                    <a:pt x="318008" y="0"/>
                  </a:lnTo>
                  <a:cubicBezTo>
                    <a:pt x="493649" y="0"/>
                    <a:pt x="636016" y="142367"/>
                    <a:pt x="636016" y="318008"/>
                  </a:cubicBezTo>
                  <a:lnTo>
                    <a:pt x="597916" y="318008"/>
                  </a:lnTo>
                  <a:lnTo>
                    <a:pt x="636016" y="318008"/>
                  </a:lnTo>
                  <a:cubicBezTo>
                    <a:pt x="636016" y="493649"/>
                    <a:pt x="493649" y="636016"/>
                    <a:pt x="318008" y="636016"/>
                  </a:cubicBezTo>
                  <a:lnTo>
                    <a:pt x="318008" y="597916"/>
                  </a:lnTo>
                  <a:lnTo>
                    <a:pt x="318008" y="636016"/>
                  </a:lnTo>
                  <a:cubicBezTo>
                    <a:pt x="142367" y="636016"/>
                    <a:pt x="0" y="493649"/>
                    <a:pt x="0" y="318008"/>
                  </a:cubicBezTo>
                  <a:lnTo>
                    <a:pt x="38100" y="318008"/>
                  </a:lnTo>
                  <a:lnTo>
                    <a:pt x="76200" y="318008"/>
                  </a:lnTo>
                  <a:lnTo>
                    <a:pt x="38100" y="318008"/>
                  </a:lnTo>
                  <a:lnTo>
                    <a:pt x="0" y="318008"/>
                  </a:lnTo>
                  <a:moveTo>
                    <a:pt x="76200" y="318008"/>
                  </a:moveTo>
                  <a:cubicBezTo>
                    <a:pt x="76200" y="339090"/>
                    <a:pt x="59182" y="356108"/>
                    <a:pt x="38100" y="356108"/>
                  </a:cubicBezTo>
                  <a:cubicBezTo>
                    <a:pt x="17018" y="356108"/>
                    <a:pt x="0" y="339090"/>
                    <a:pt x="0" y="318008"/>
                  </a:cubicBezTo>
                  <a:cubicBezTo>
                    <a:pt x="0" y="296926"/>
                    <a:pt x="17018" y="279908"/>
                    <a:pt x="38100" y="279908"/>
                  </a:cubicBezTo>
                  <a:cubicBezTo>
                    <a:pt x="59182" y="279908"/>
                    <a:pt x="76200" y="296926"/>
                    <a:pt x="76200" y="318008"/>
                  </a:cubicBezTo>
                  <a:cubicBezTo>
                    <a:pt x="76200" y="451612"/>
                    <a:pt x="184404" y="559816"/>
                    <a:pt x="318008" y="559816"/>
                  </a:cubicBezTo>
                  <a:cubicBezTo>
                    <a:pt x="451612" y="559816"/>
                    <a:pt x="559816" y="451612"/>
                    <a:pt x="559816" y="318008"/>
                  </a:cubicBezTo>
                  <a:cubicBezTo>
                    <a:pt x="559816" y="184404"/>
                    <a:pt x="451612" y="76200"/>
                    <a:pt x="318008" y="76200"/>
                  </a:cubicBezTo>
                  <a:lnTo>
                    <a:pt x="318008" y="38100"/>
                  </a:lnTo>
                  <a:lnTo>
                    <a:pt x="318008" y="76200"/>
                  </a:lnTo>
                  <a:cubicBezTo>
                    <a:pt x="184404" y="76200"/>
                    <a:pt x="76200" y="184404"/>
                    <a:pt x="76200" y="318008"/>
                  </a:cubicBezTo>
                  <a:close/>
                </a:path>
              </a:pathLst>
            </a:custGeom>
            <a:solidFill>
              <a:srgbClr val="F5B642"/>
            </a:solidFill>
          </p:spPr>
        </p:sp>
      </p:grpSp>
      <p:sp>
        <p:nvSpPr>
          <p:cNvPr id="20" name="Freeform 20"/>
          <p:cNvSpPr/>
          <p:nvPr/>
        </p:nvSpPr>
        <p:spPr>
          <a:xfrm>
            <a:off x="657171" y="909351"/>
            <a:ext cx="1995710" cy="1224693"/>
          </a:xfrm>
          <a:custGeom>
            <a:avLst/>
            <a:gdLst/>
            <a:ahLst/>
            <a:cxnLst/>
            <a:rect l="l" t="t" r="r" b="b"/>
            <a:pathLst>
              <a:path w="1995710" h="1224693">
                <a:moveTo>
                  <a:pt x="0" y="0"/>
                </a:moveTo>
                <a:lnTo>
                  <a:pt x="1995710" y="0"/>
                </a:lnTo>
                <a:lnTo>
                  <a:pt x="1995710" y="1224693"/>
                </a:lnTo>
                <a:lnTo>
                  <a:pt x="0" y="12246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274671" y="3265545"/>
            <a:ext cx="1508058" cy="1877955"/>
          </a:xfrm>
          <a:custGeom>
            <a:avLst/>
            <a:gdLst/>
            <a:ahLst/>
            <a:cxnLst/>
            <a:rect l="l" t="t" r="r" b="b"/>
            <a:pathLst>
              <a:path w="1508058" h="1877955">
                <a:moveTo>
                  <a:pt x="0" y="0"/>
                </a:moveTo>
                <a:lnTo>
                  <a:pt x="1508058" y="0"/>
                </a:lnTo>
                <a:lnTo>
                  <a:pt x="1508058" y="1877955"/>
                </a:lnTo>
                <a:lnTo>
                  <a:pt x="0" y="187795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3939858" y="3924300"/>
            <a:ext cx="12915265" cy="19685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5350"/>
              </a:lnSpc>
              <a:spcBef>
                <a:spcPct val="0"/>
              </a:spcBef>
            </a:pPr>
            <a:r>
              <a:rPr lang="zh-CN" altLang="en-US" sz="18800">
                <a:solidFill>
                  <a:srgbClr val="808080"/>
                </a:solidFill>
                <a:latin typeface="方正榜书行简体" panose="02000000000000000000" charset="-122"/>
                <a:ea typeface="方正榜书行简体" panose="02000000000000000000" charset="-122"/>
                <a:cs typeface="可画状元郎-简" panose="00020600040101010101" charset="-122"/>
                <a:sym typeface="可画状元郎-简" panose="00020600040101010101" charset="-122"/>
              </a:rPr>
              <a:t>谢谢大家</a:t>
            </a:r>
            <a:endParaRPr lang="zh-CN" altLang="en-US" sz="18800">
              <a:solidFill>
                <a:srgbClr val="808080"/>
              </a:solidFill>
              <a:latin typeface="方正榜书行简体" panose="02000000000000000000" charset="-122"/>
              <a:ea typeface="方正榜书行简体" panose="02000000000000000000" charset="-122"/>
              <a:cs typeface="可画状元郎-简" panose="00020600040101010101" charset="-122"/>
              <a:sym typeface="可画状元郎-简" panose="00020600040101010101" charset="-122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3841750" y="3924300"/>
            <a:ext cx="13111480" cy="19685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5350"/>
              </a:lnSpc>
              <a:spcBef>
                <a:spcPct val="0"/>
              </a:spcBef>
            </a:pPr>
            <a:r>
              <a:rPr lang="zh-CN" altLang="en-US" sz="18800">
                <a:solidFill>
                  <a:srgbClr val="FAE39D"/>
                </a:solidFill>
                <a:latin typeface="方正榜书行简体" panose="02000000000000000000" charset="-122"/>
                <a:ea typeface="方正榜书行简体" panose="02000000000000000000" charset="-122"/>
                <a:cs typeface="可画状元郎-简" panose="00020600040101010101" charset="-122"/>
                <a:sym typeface="可画状元郎-简" panose="00020600040101010101" charset="-122"/>
              </a:rPr>
              <a:t>谢谢大家</a:t>
            </a:r>
            <a:endParaRPr lang="zh-CN" altLang="en-US" sz="18800">
              <a:solidFill>
                <a:srgbClr val="FAE39D"/>
              </a:solidFill>
              <a:latin typeface="方正榜书行简体" panose="02000000000000000000" charset="-122"/>
              <a:ea typeface="方正榜书行简体" panose="02000000000000000000" charset="-122"/>
              <a:cs typeface="可画状元郎-简" panose="00020600040101010101" charset="-122"/>
              <a:sym typeface="可画状元郎-简" panose="0002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3">
            <a:clrChange>
              <a:clrFrom>
                <a:srgbClr val="0297FC">
                  <a:alpha val="100000"/>
                </a:srgbClr>
              </a:clrFrom>
              <a:clrTo>
                <a:srgbClr val="0297FC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685800" y="2019300"/>
            <a:ext cx="7287895" cy="7876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0" y="9582538"/>
            <a:ext cx="18288000" cy="704462"/>
            <a:chOff x="0" y="0"/>
            <a:chExt cx="24384000" cy="939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939292"/>
            </a:xfrm>
            <a:custGeom>
              <a:avLst/>
              <a:gdLst/>
              <a:ahLst/>
              <a:cxnLst/>
              <a:rect l="l" t="t" r="r" b="b"/>
              <a:pathLst>
                <a:path w="24384000" h="939292">
                  <a:moveTo>
                    <a:pt x="0" y="0"/>
                  </a:moveTo>
                  <a:lnTo>
                    <a:pt x="24384000" y="0"/>
                  </a:lnTo>
                  <a:lnTo>
                    <a:pt x="24384000" y="939292"/>
                  </a:lnTo>
                  <a:lnTo>
                    <a:pt x="0" y="939292"/>
                  </a:lnTo>
                  <a:close/>
                </a:path>
              </a:pathLst>
            </a:custGeom>
            <a:solidFill>
              <a:srgbClr val="DF711C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621639" y="413002"/>
            <a:ext cx="805947" cy="849225"/>
          </a:xfrm>
          <a:custGeom>
            <a:avLst/>
            <a:gdLst/>
            <a:ahLst/>
            <a:cxnLst/>
            <a:rect l="l" t="t" r="r" b="b"/>
            <a:pathLst>
              <a:path w="805947" h="849225">
                <a:moveTo>
                  <a:pt x="0" y="0"/>
                </a:moveTo>
                <a:lnTo>
                  <a:pt x="805947" y="0"/>
                </a:lnTo>
                <a:lnTo>
                  <a:pt x="805947" y="849226"/>
                </a:lnTo>
                <a:lnTo>
                  <a:pt x="0" y="8492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354695" y="8160477"/>
            <a:ext cx="643890" cy="386531"/>
          </a:xfrm>
          <a:custGeom>
            <a:avLst/>
            <a:gdLst/>
            <a:ahLst/>
            <a:cxnLst/>
            <a:rect l="l" t="t" r="r" b="b"/>
            <a:pathLst>
              <a:path w="644218" h="386531">
                <a:moveTo>
                  <a:pt x="0" y="0"/>
                </a:moveTo>
                <a:lnTo>
                  <a:pt x="644218" y="0"/>
                </a:lnTo>
                <a:lnTo>
                  <a:pt x="644218" y="386531"/>
                </a:lnTo>
                <a:lnTo>
                  <a:pt x="0" y="3865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658287" y="7734023"/>
            <a:ext cx="1691097" cy="1502963"/>
          </a:xfrm>
          <a:custGeom>
            <a:avLst/>
            <a:gdLst/>
            <a:ahLst/>
            <a:cxnLst/>
            <a:rect l="l" t="t" r="r" b="b"/>
            <a:pathLst>
              <a:path w="1691097" h="1502963">
                <a:moveTo>
                  <a:pt x="0" y="0"/>
                </a:moveTo>
                <a:lnTo>
                  <a:pt x="1691097" y="0"/>
                </a:lnTo>
                <a:lnTo>
                  <a:pt x="1691097" y="1502962"/>
                </a:lnTo>
                <a:lnTo>
                  <a:pt x="0" y="15029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605280" y="378460"/>
            <a:ext cx="3129915" cy="879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860"/>
              </a:lnSpc>
              <a:spcBef>
                <a:spcPct val="0"/>
              </a:spcBef>
            </a:pPr>
            <a:r>
              <a:rPr lang="en-US" sz="4900" b="1">
                <a:solidFill>
                  <a:srgbClr val="000000"/>
                </a:solidFill>
                <a:latin typeface="思源黑体 1 Bold" panose="020B0800000000000000" charset="-122"/>
                <a:ea typeface="思源黑体 1 Bold" panose="020B0800000000000000" charset="-122"/>
                <a:cs typeface="思源黑体 1 Bold" panose="020B0800000000000000" charset="-122"/>
                <a:sym typeface="思源黑体 1 Bold" panose="020B0800000000000000" charset="-122"/>
              </a:rPr>
              <a:t>情景引入</a:t>
            </a:r>
            <a:endParaRPr lang="en-US" sz="4900" b="1">
              <a:solidFill>
                <a:srgbClr val="000000"/>
              </a:solidFill>
              <a:latin typeface="思源黑体 1 Bold" panose="020B0800000000000000" charset="-122"/>
              <a:ea typeface="思源黑体 1 Bold" panose="020B0800000000000000" charset="-122"/>
              <a:cs typeface="思源黑体 1 Bold" panose="020B0800000000000000" charset="-122"/>
              <a:sym typeface="思源黑体 1 Bold" panose="020B0800000000000000" charset="-12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553200" y="7985760"/>
            <a:ext cx="1275080" cy="735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740"/>
              </a:lnSpc>
              <a:spcBef>
                <a:spcPct val="0"/>
              </a:spcBef>
            </a:pPr>
            <a:r>
              <a:rPr lang="en-US" sz="4800" b="1">
                <a:solidFill>
                  <a:srgbClr val="000000"/>
                </a:solidFill>
                <a:latin typeface="思源黑体 1 Bold" panose="020B0800000000000000" charset="-122"/>
                <a:ea typeface="思源黑体 1 Bold" panose="020B0800000000000000" charset="-122"/>
                <a:cs typeface="思源黑体 1 Bold" panose="020B0800000000000000" charset="-122"/>
                <a:sym typeface="思源黑体 1 Bold" panose="020B0800000000000000" charset="-122"/>
              </a:rPr>
              <a:t>打鼾</a:t>
            </a:r>
            <a:endParaRPr lang="en-US" sz="4800" b="1">
              <a:solidFill>
                <a:srgbClr val="000000"/>
              </a:solidFill>
              <a:latin typeface="思源黑体 1 Bold" panose="020B0800000000000000" charset="-122"/>
              <a:ea typeface="思源黑体 1 Bold" panose="020B0800000000000000" charset="-122"/>
              <a:cs typeface="思源黑体 1 Bold" panose="020B0800000000000000" charset="-122"/>
              <a:sym typeface="思源黑体 1 Bold" panose="020B0800000000000000" charset="-122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525000" y="7985760"/>
            <a:ext cx="2938780" cy="735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740"/>
              </a:lnSpc>
              <a:spcBef>
                <a:spcPct val="0"/>
              </a:spcBef>
            </a:pPr>
            <a:r>
              <a:rPr lang="en-US" sz="4800" b="1">
                <a:solidFill>
                  <a:srgbClr val="000000"/>
                </a:solidFill>
                <a:latin typeface="思源黑体 1 Bold" panose="020B0800000000000000" charset="-122"/>
                <a:ea typeface="思源黑体 1 Bold" panose="020B0800000000000000" charset="-122"/>
                <a:cs typeface="思源黑体 1 Bold" panose="020B0800000000000000" charset="-122"/>
                <a:sym typeface="思源黑体 1 Bold" panose="020B0800000000000000" charset="-122"/>
              </a:rPr>
              <a:t>睡得香</a:t>
            </a:r>
            <a:endParaRPr lang="en-US" sz="4800" b="1">
              <a:solidFill>
                <a:srgbClr val="000000"/>
              </a:solidFill>
              <a:latin typeface="思源黑体 1 Bold" panose="020B0800000000000000" charset="-122"/>
              <a:ea typeface="思源黑体 1 Bold" panose="020B0800000000000000" charset="-122"/>
              <a:cs typeface="思源黑体 1 Bold" panose="020B0800000000000000" charset="-122"/>
              <a:sym typeface="思源黑体 1 Bold" panose="020B0800000000000000" charset="-122"/>
            </a:endParaRPr>
          </a:p>
        </p:txBody>
      </p:sp>
      <p:pic>
        <p:nvPicPr>
          <p:cNvPr id="18" name="图片 17"/>
          <p:cNvPicPr/>
          <p:nvPr/>
        </p:nvPicPr>
        <p:blipFill>
          <a:blip r:embed="rId7"/>
          <a:stretch>
            <a:fillRect/>
          </a:stretch>
        </p:blipFill>
        <p:spPr>
          <a:xfrm>
            <a:off x="4876800" y="1866900"/>
            <a:ext cx="8886190" cy="5666740"/>
          </a:xfrm>
          <a:prstGeom prst="rect">
            <a:avLst/>
          </a:prstGeom>
        </p:spPr>
      </p:pic>
      <p:pic>
        <p:nvPicPr>
          <p:cNvPr id="5" name="5e2aee8131f9be311a4cce3227a1f51d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297400" y="114300"/>
            <a:ext cx="495300" cy="495300"/>
          </a:xfrm>
          <a:prstGeom prst="rect">
            <a:avLst/>
          </a:prstGeom>
        </p:spPr>
      </p:pic>
      <p:pic>
        <p:nvPicPr>
          <p:cNvPr id="9" name="854a14862d57e61298778a5a591688ce">
            <a:hlinkClick r:id="" action="ppaction://media"/>
          </p:cNvPr>
          <p:cNvPicPr/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868400" y="7048500"/>
            <a:ext cx="495300" cy="4953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8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6" showWhenStopped="0">
                <p:cTn id="10" repeatCount="indefinite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0" y="9582538"/>
            <a:ext cx="18288000" cy="704462"/>
            <a:chOff x="0" y="0"/>
            <a:chExt cx="24384000" cy="939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939292"/>
            </a:xfrm>
            <a:custGeom>
              <a:avLst/>
              <a:gdLst/>
              <a:ahLst/>
              <a:cxnLst/>
              <a:rect l="l" t="t" r="r" b="b"/>
              <a:pathLst>
                <a:path w="24384000" h="939292">
                  <a:moveTo>
                    <a:pt x="0" y="0"/>
                  </a:moveTo>
                  <a:lnTo>
                    <a:pt x="24384000" y="0"/>
                  </a:lnTo>
                  <a:lnTo>
                    <a:pt x="24384000" y="939292"/>
                  </a:lnTo>
                  <a:lnTo>
                    <a:pt x="0" y="939292"/>
                  </a:lnTo>
                  <a:close/>
                </a:path>
              </a:pathLst>
            </a:custGeom>
            <a:solidFill>
              <a:srgbClr val="DF711C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621639" y="413002"/>
            <a:ext cx="805947" cy="849225"/>
          </a:xfrm>
          <a:custGeom>
            <a:avLst/>
            <a:gdLst/>
            <a:ahLst/>
            <a:cxnLst/>
            <a:rect l="l" t="t" r="r" b="b"/>
            <a:pathLst>
              <a:path w="805947" h="849225">
                <a:moveTo>
                  <a:pt x="0" y="0"/>
                </a:moveTo>
                <a:lnTo>
                  <a:pt x="805947" y="0"/>
                </a:lnTo>
                <a:lnTo>
                  <a:pt x="805947" y="849226"/>
                </a:lnTo>
                <a:lnTo>
                  <a:pt x="0" y="8492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581400" y="1943100"/>
            <a:ext cx="4072255" cy="4448810"/>
          </a:xfrm>
          <a:custGeom>
            <a:avLst/>
            <a:gdLst/>
            <a:ahLst/>
            <a:cxnLst/>
            <a:rect l="l" t="t" r="r" b="b"/>
            <a:pathLst>
              <a:path w="3138346" h="3947606">
                <a:moveTo>
                  <a:pt x="0" y="0"/>
                </a:moveTo>
                <a:lnTo>
                  <a:pt x="3138346" y="0"/>
                </a:lnTo>
                <a:lnTo>
                  <a:pt x="3138346" y="3947606"/>
                </a:lnTo>
                <a:lnTo>
                  <a:pt x="0" y="39476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458200" y="2247900"/>
            <a:ext cx="4138295" cy="4188460"/>
          </a:xfrm>
          <a:custGeom>
            <a:avLst/>
            <a:gdLst/>
            <a:ahLst/>
            <a:cxnLst/>
            <a:rect l="l" t="t" r="r" b="b"/>
            <a:pathLst>
              <a:path w="3694608" h="3694608">
                <a:moveTo>
                  <a:pt x="0" y="0"/>
                </a:moveTo>
                <a:lnTo>
                  <a:pt x="3694608" y="0"/>
                </a:lnTo>
                <a:lnTo>
                  <a:pt x="3694608" y="3694608"/>
                </a:lnTo>
                <a:lnTo>
                  <a:pt x="0" y="36946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605280" y="378460"/>
            <a:ext cx="3129915" cy="879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860"/>
              </a:lnSpc>
              <a:spcBef>
                <a:spcPct val="0"/>
              </a:spcBef>
            </a:pPr>
            <a:r>
              <a:rPr lang="en-US" sz="4900" b="1">
                <a:solidFill>
                  <a:srgbClr val="000000"/>
                </a:solidFill>
                <a:latin typeface="思源黑体 1 Bold" panose="020B0800000000000000" charset="-122"/>
                <a:ea typeface="思源黑体 1 Bold" panose="020B0800000000000000" charset="-122"/>
                <a:cs typeface="思源黑体 1 Bold" panose="020B0800000000000000" charset="-122"/>
                <a:sym typeface="思源黑体 1 Bold" panose="020B0800000000000000" charset="-122"/>
              </a:rPr>
              <a:t>情景引入</a:t>
            </a:r>
            <a:endParaRPr lang="en-US" sz="4900" b="1">
              <a:solidFill>
                <a:srgbClr val="000000"/>
              </a:solidFill>
              <a:latin typeface="思源黑体 1 Bold" panose="020B0800000000000000" charset="-122"/>
              <a:ea typeface="思源黑体 1 Bold" panose="020B0800000000000000" charset="-122"/>
              <a:cs typeface="思源黑体 1 Bold" panose="020B0800000000000000" charset="-122"/>
              <a:sym typeface="思源黑体 1 Bold" panose="020B0800000000000000" charset="-122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477000" y="7048500"/>
            <a:ext cx="4074160" cy="645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4800" b="1">
                <a:solidFill>
                  <a:srgbClr val="000000"/>
                </a:solidFill>
                <a:latin typeface="思源黑体 1 Bold" panose="020B0800000000000000" charset="-122"/>
                <a:ea typeface="思源黑体 1 Bold" panose="020B0800000000000000" charset="-122"/>
                <a:cs typeface="思源黑体 1 Bold" panose="020B0800000000000000" charset="-122"/>
                <a:sym typeface="思源黑体 1 Bold" panose="020B0800000000000000" charset="-122"/>
              </a:rPr>
              <a:t>你是否经历过</a:t>
            </a:r>
            <a:endParaRPr lang="en-US" sz="4800" b="1">
              <a:solidFill>
                <a:srgbClr val="000000"/>
              </a:solidFill>
              <a:latin typeface="思源黑体 1 Bold" panose="020B0800000000000000" charset="-122"/>
              <a:ea typeface="思源黑体 1 Bold" panose="020B0800000000000000" charset="-122"/>
              <a:cs typeface="思源黑体 1 Bold" panose="020B0800000000000000" charset="-122"/>
              <a:sym typeface="思源黑体 1 Bold" panose="020B0800000000000000" charset="-122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352800" y="7962900"/>
            <a:ext cx="10725785" cy="735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740"/>
              </a:lnSpc>
              <a:spcBef>
                <a:spcPct val="0"/>
              </a:spcBef>
            </a:pPr>
            <a:r>
              <a:rPr lang="en-US" sz="5400" b="1">
                <a:solidFill>
                  <a:srgbClr val="3C85A5"/>
                </a:solidFill>
                <a:latin typeface="思源黑体 1 Bold" panose="020B0800000000000000" charset="-122"/>
                <a:ea typeface="思源黑体 1 Bold" panose="020B0800000000000000" charset="-122"/>
                <a:cs typeface="思源黑体 1 Bold" panose="020B0800000000000000" charset="-122"/>
                <a:sym typeface="思源黑体 1 Bold" panose="020B0800000000000000" charset="-122"/>
              </a:rPr>
              <a:t>半夜憋醒、白天嗜睡、记忆力下降</a:t>
            </a:r>
            <a:endParaRPr lang="en-US" sz="5400" b="1">
              <a:solidFill>
                <a:srgbClr val="3C85A5"/>
              </a:solidFill>
              <a:latin typeface="思源黑体 1 Bold" panose="020B0800000000000000" charset="-122"/>
              <a:ea typeface="思源黑体 1 Bold" panose="020B0800000000000000" charset="-122"/>
              <a:cs typeface="思源黑体 1 Bold" panose="020B0800000000000000" charset="-122"/>
              <a:sym typeface="思源黑体 1 Bold" panose="020B0800000000000000" charset="-122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4249400" y="6667500"/>
            <a:ext cx="2153920" cy="1979295"/>
          </a:xfrm>
          <a:custGeom>
            <a:avLst/>
            <a:gdLst/>
            <a:ahLst/>
            <a:cxnLst/>
            <a:rect l="l" t="t" r="r" b="b"/>
            <a:pathLst>
              <a:path w="1652216" h="1468407">
                <a:moveTo>
                  <a:pt x="0" y="0"/>
                </a:moveTo>
                <a:lnTo>
                  <a:pt x="1652216" y="0"/>
                </a:lnTo>
                <a:lnTo>
                  <a:pt x="1652216" y="1468407"/>
                </a:lnTo>
                <a:lnTo>
                  <a:pt x="0" y="14684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0" y="9582538"/>
            <a:ext cx="18288000" cy="704462"/>
            <a:chOff x="0" y="0"/>
            <a:chExt cx="24384000" cy="939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939292"/>
            </a:xfrm>
            <a:custGeom>
              <a:avLst/>
              <a:gdLst/>
              <a:ahLst/>
              <a:cxnLst/>
              <a:rect l="l" t="t" r="r" b="b"/>
              <a:pathLst>
                <a:path w="24384000" h="939292">
                  <a:moveTo>
                    <a:pt x="0" y="0"/>
                  </a:moveTo>
                  <a:lnTo>
                    <a:pt x="24384000" y="0"/>
                  </a:lnTo>
                  <a:lnTo>
                    <a:pt x="24384000" y="939292"/>
                  </a:lnTo>
                  <a:lnTo>
                    <a:pt x="0" y="939292"/>
                  </a:lnTo>
                  <a:close/>
                </a:path>
              </a:pathLst>
            </a:custGeom>
            <a:solidFill>
              <a:srgbClr val="DF711C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621639" y="413002"/>
            <a:ext cx="805947" cy="849225"/>
          </a:xfrm>
          <a:custGeom>
            <a:avLst/>
            <a:gdLst/>
            <a:ahLst/>
            <a:cxnLst/>
            <a:rect l="l" t="t" r="r" b="b"/>
            <a:pathLst>
              <a:path w="805947" h="849225">
                <a:moveTo>
                  <a:pt x="0" y="0"/>
                </a:moveTo>
                <a:lnTo>
                  <a:pt x="805947" y="0"/>
                </a:lnTo>
                <a:lnTo>
                  <a:pt x="805947" y="849226"/>
                </a:lnTo>
                <a:lnTo>
                  <a:pt x="0" y="8492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 rot="0">
            <a:off x="2026888" y="1779269"/>
            <a:ext cx="13598105" cy="897803"/>
            <a:chOff x="0" y="0"/>
            <a:chExt cx="3581394" cy="23645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81394" cy="236458"/>
            </a:xfrm>
            <a:custGeom>
              <a:avLst/>
              <a:gdLst/>
              <a:ahLst/>
              <a:cxnLst/>
              <a:rect l="l" t="t" r="r" b="b"/>
              <a:pathLst>
                <a:path w="3581394" h="236458">
                  <a:moveTo>
                    <a:pt x="29036" y="0"/>
                  </a:moveTo>
                  <a:lnTo>
                    <a:pt x="3552358" y="0"/>
                  </a:lnTo>
                  <a:cubicBezTo>
                    <a:pt x="3568394" y="0"/>
                    <a:pt x="3581394" y="13000"/>
                    <a:pt x="3581394" y="29036"/>
                  </a:cubicBezTo>
                  <a:lnTo>
                    <a:pt x="3581394" y="207422"/>
                  </a:lnTo>
                  <a:cubicBezTo>
                    <a:pt x="3581394" y="223459"/>
                    <a:pt x="3568394" y="236458"/>
                    <a:pt x="3552358" y="236458"/>
                  </a:cubicBezTo>
                  <a:lnTo>
                    <a:pt x="29036" y="236458"/>
                  </a:lnTo>
                  <a:cubicBezTo>
                    <a:pt x="13000" y="236458"/>
                    <a:pt x="0" y="223459"/>
                    <a:pt x="0" y="207422"/>
                  </a:cubicBezTo>
                  <a:lnTo>
                    <a:pt x="0" y="29036"/>
                  </a:lnTo>
                  <a:cubicBezTo>
                    <a:pt x="0" y="13000"/>
                    <a:pt x="13000" y="0"/>
                    <a:pt x="29036" y="0"/>
                  </a:cubicBezTo>
                  <a:close/>
                </a:path>
              </a:pathLst>
            </a:custGeom>
            <a:solidFill>
              <a:srgbClr val="DF711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3581394" cy="245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0"/>
                </a:lnSpc>
              </a:pPr>
            </a:p>
          </p:txBody>
        </p:sp>
      </p:grpSp>
      <p:grpSp>
        <p:nvGrpSpPr>
          <p:cNvPr id="8" name="Group 8"/>
          <p:cNvGrpSpPr/>
          <p:nvPr>
            <p:custDataLst>
              <p:tags r:id="rId3"/>
            </p:custDataLst>
          </p:nvPr>
        </p:nvGrpSpPr>
        <p:grpSpPr>
          <a:xfrm rot="0">
            <a:off x="646755" y="3334298"/>
            <a:ext cx="1419313" cy="1419313"/>
            <a:chOff x="0" y="0"/>
            <a:chExt cx="1892418" cy="1892418"/>
          </a:xfrm>
        </p:grpSpPr>
        <p:grpSp>
          <p:nvGrpSpPr>
            <p:cNvPr id="9" name="Group 9"/>
            <p:cNvGrpSpPr/>
            <p:nvPr/>
          </p:nvGrpSpPr>
          <p:grpSpPr>
            <a:xfrm rot="0">
              <a:off x="0" y="0"/>
              <a:ext cx="1892418" cy="1892418"/>
              <a:chOff x="0" y="0"/>
              <a:chExt cx="812800" cy="812800"/>
            </a:xfrm>
          </p:grpSpPr>
          <p:sp>
            <p:nvSpPr>
              <p:cNvPr id="10" name="Freeform 10"/>
              <p:cNvSpPr/>
              <p:nvPr>
                <p:custDataLst>
                  <p:tags r:id="rId4"/>
                </p:custDataLst>
              </p:nvPr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711C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80"/>
                  </a:lnSpc>
                </a:pPr>
              </a:p>
            </p:txBody>
          </p:sp>
        </p:grpSp>
        <p:sp>
          <p:nvSpPr>
            <p:cNvPr id="12" name="TextBox 12"/>
            <p:cNvSpPr txBox="1"/>
            <p:nvPr>
              <p:custDataLst>
                <p:tags r:id="rId5"/>
              </p:custDataLst>
            </p:nvPr>
          </p:nvSpPr>
          <p:spPr>
            <a:xfrm>
              <a:off x="157480" y="347980"/>
              <a:ext cx="1600201" cy="12166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560"/>
                </a:lnSpc>
              </a:pPr>
              <a:r>
                <a:rPr lang="en-US" sz="3095" b="1">
                  <a:solidFill>
                    <a:srgbClr val="FFFFFF"/>
                  </a:solidFill>
                  <a:latin typeface="思源黑体 1 Bold" panose="020B0800000000000000" charset="-122"/>
                  <a:ea typeface="思源黑体 1 Bold" panose="020B0800000000000000" charset="-122"/>
                  <a:cs typeface="思源黑体 1 Bold" panose="020B0800000000000000" charset="-122"/>
                  <a:sym typeface="思源黑体 1 Bold" panose="020B0800000000000000" charset="-122"/>
                </a:rPr>
                <a:t>主要</a:t>
              </a:r>
              <a:endParaRPr lang="en-US" sz="3095" b="1">
                <a:solidFill>
                  <a:srgbClr val="FFFFFF"/>
                </a:solidFill>
                <a:latin typeface="思源黑体 1 Bold" panose="020B0800000000000000" charset="-122"/>
                <a:ea typeface="思源黑体 1 Bold" panose="020B0800000000000000" charset="-122"/>
                <a:cs typeface="思源黑体 1 Bold" panose="020B0800000000000000" charset="-122"/>
                <a:sym typeface="思源黑体 1 Bold" panose="020B0800000000000000" charset="-122"/>
              </a:endParaRPr>
            </a:p>
            <a:p>
              <a:pPr marL="0" lvl="0" indent="0" algn="ctr">
                <a:lnSpc>
                  <a:spcPts val="3560"/>
                </a:lnSpc>
              </a:pPr>
              <a:r>
                <a:rPr lang="en-US" sz="3095" b="1">
                  <a:solidFill>
                    <a:srgbClr val="FFFFFF"/>
                  </a:solidFill>
                  <a:latin typeface="思源黑体 1 Bold" panose="020B0800000000000000" charset="-122"/>
                  <a:ea typeface="思源黑体 1 Bold" panose="020B0800000000000000" charset="-122"/>
                  <a:cs typeface="思源黑体 1 Bold" panose="020B0800000000000000" charset="-122"/>
                  <a:sym typeface="思源黑体 1 Bold" panose="020B0800000000000000" charset="-122"/>
                </a:rPr>
                <a:t>表现</a:t>
              </a:r>
              <a:endParaRPr lang="en-US" sz="3095" b="1">
                <a:solidFill>
                  <a:srgbClr val="FFFFFF"/>
                </a:solidFill>
                <a:latin typeface="思源黑体 1 Bold" panose="020B0800000000000000" charset="-122"/>
                <a:ea typeface="思源黑体 1 Bold" panose="020B0800000000000000" charset="-122"/>
                <a:cs typeface="思源黑体 1 Bold" panose="020B0800000000000000" charset="-122"/>
                <a:sym typeface="思源黑体 1 Bold" panose="020B0800000000000000" charset="-122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4671056" y="2835929"/>
            <a:ext cx="1679005" cy="2025949"/>
          </a:xfrm>
          <a:custGeom>
            <a:avLst/>
            <a:gdLst/>
            <a:ahLst/>
            <a:cxnLst/>
            <a:rect l="l" t="t" r="r" b="b"/>
            <a:pathLst>
              <a:path w="1679005" h="2025949">
                <a:moveTo>
                  <a:pt x="0" y="0"/>
                </a:moveTo>
                <a:lnTo>
                  <a:pt x="1679005" y="0"/>
                </a:lnTo>
                <a:lnTo>
                  <a:pt x="1679005" y="2025948"/>
                </a:lnTo>
                <a:lnTo>
                  <a:pt x="0" y="20259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AutoShape 14"/>
          <p:cNvSpPr/>
          <p:nvPr/>
        </p:nvSpPr>
        <p:spPr>
          <a:xfrm>
            <a:off x="17252332" y="3305037"/>
            <a:ext cx="0" cy="1087733"/>
          </a:xfrm>
          <a:prstGeom prst="line">
            <a:avLst/>
          </a:prstGeom>
          <a:ln w="104775" cap="flat">
            <a:solidFill>
              <a:srgbClr val="4472C4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15" name="Group 15"/>
          <p:cNvGrpSpPr/>
          <p:nvPr>
            <p:custDataLst>
              <p:tags r:id="rId7"/>
            </p:custDataLst>
          </p:nvPr>
        </p:nvGrpSpPr>
        <p:grpSpPr>
          <a:xfrm rot="0">
            <a:off x="646755" y="6134736"/>
            <a:ext cx="1419313" cy="1419313"/>
            <a:chOff x="0" y="0"/>
            <a:chExt cx="1892418" cy="1892418"/>
          </a:xfrm>
        </p:grpSpPr>
        <p:grpSp>
          <p:nvGrpSpPr>
            <p:cNvPr id="16" name="Group 16"/>
            <p:cNvGrpSpPr/>
            <p:nvPr/>
          </p:nvGrpSpPr>
          <p:grpSpPr>
            <a:xfrm rot="0">
              <a:off x="0" y="0"/>
              <a:ext cx="1892418" cy="1892418"/>
              <a:chOff x="0" y="0"/>
              <a:chExt cx="812800" cy="812800"/>
            </a:xfrm>
          </p:grpSpPr>
          <p:sp>
            <p:nvSpPr>
              <p:cNvPr id="17" name="Freeform 17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711C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80"/>
                  </a:lnSpc>
                </a:pPr>
              </a:p>
            </p:txBody>
          </p:sp>
        </p:grpSp>
        <p:sp>
          <p:nvSpPr>
            <p:cNvPr id="19" name="TextBox 19"/>
            <p:cNvSpPr txBox="1"/>
            <p:nvPr>
              <p:custDataLst>
                <p:tags r:id="rId9"/>
              </p:custDataLst>
            </p:nvPr>
          </p:nvSpPr>
          <p:spPr>
            <a:xfrm>
              <a:off x="104987" y="347980"/>
              <a:ext cx="1721274" cy="12166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3560"/>
                </a:lnSpc>
              </a:pPr>
              <a:r>
                <a:rPr lang="en-US" sz="3095" b="1">
                  <a:solidFill>
                    <a:srgbClr val="FFFFFF"/>
                  </a:solidFill>
                  <a:latin typeface="思源黑体 1 Bold" panose="020B0800000000000000" charset="-122"/>
                  <a:ea typeface="思源黑体 1 Bold" panose="020B0800000000000000" charset="-122"/>
                  <a:cs typeface="思源黑体 1 Bold" panose="020B0800000000000000" charset="-122"/>
                  <a:sym typeface="思源黑体 1 Bold" panose="020B0800000000000000" charset="-122"/>
                </a:rPr>
                <a:t>自觉</a:t>
              </a:r>
              <a:endParaRPr lang="en-US" sz="3095" b="1">
                <a:solidFill>
                  <a:srgbClr val="FFFFFF"/>
                </a:solidFill>
                <a:latin typeface="思源黑体 1 Bold" panose="020B0800000000000000" charset="-122"/>
                <a:ea typeface="思源黑体 1 Bold" panose="020B0800000000000000" charset="-122"/>
                <a:cs typeface="思源黑体 1 Bold" panose="020B0800000000000000" charset="-122"/>
                <a:sym typeface="思源黑体 1 Bold" panose="020B0800000000000000" charset="-122"/>
              </a:endParaRPr>
            </a:p>
            <a:p>
              <a:pPr marL="0" lvl="0" indent="0" algn="ctr">
                <a:lnSpc>
                  <a:spcPts val="3560"/>
                </a:lnSpc>
              </a:pPr>
              <a:r>
                <a:rPr lang="en-US" sz="3095" b="1">
                  <a:solidFill>
                    <a:srgbClr val="FFFFFF"/>
                  </a:solidFill>
                  <a:latin typeface="思源黑体 1 Bold" panose="020B0800000000000000" charset="-122"/>
                  <a:ea typeface="思源黑体 1 Bold" panose="020B0800000000000000" charset="-122"/>
                  <a:cs typeface="思源黑体 1 Bold" panose="020B0800000000000000" charset="-122"/>
                  <a:sym typeface="思源黑体 1 Bold" panose="020B0800000000000000" charset="-122"/>
                </a:rPr>
                <a:t>症状</a:t>
              </a:r>
              <a:endParaRPr lang="en-US" sz="3095" b="1">
                <a:solidFill>
                  <a:srgbClr val="FFFFFF"/>
                </a:solidFill>
                <a:latin typeface="思源黑体 1 Bold" panose="020B0800000000000000" charset="-122"/>
                <a:ea typeface="思源黑体 1 Bold" panose="020B0800000000000000" charset="-122"/>
                <a:cs typeface="思源黑体 1 Bold" panose="020B0800000000000000" charset="-122"/>
                <a:sym typeface="思源黑体 1 Bold" panose="020B0800000000000000" charset="-122"/>
              </a:endParaRP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821149" y="361682"/>
            <a:ext cx="10585893" cy="847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60"/>
              </a:lnSpc>
              <a:spcBef>
                <a:spcPct val="0"/>
              </a:spcBef>
            </a:pPr>
            <a:r>
              <a:rPr lang="en-US" sz="4900" b="1">
                <a:solidFill>
                  <a:srgbClr val="000000"/>
                </a:solidFill>
                <a:latin typeface="思源黑体 1 Bold" panose="020B0800000000000000" charset="-122"/>
                <a:ea typeface="思源黑体 1 Bold" panose="020B0800000000000000" charset="-122"/>
                <a:cs typeface="思源黑体 1 Bold" panose="020B0800000000000000" charset="-122"/>
                <a:sym typeface="思源黑体 1 Bold" panose="020B0800000000000000" charset="-122"/>
              </a:rPr>
              <a:t>什么是睡眠呼吸暂停综合征</a:t>
            </a:r>
            <a:endParaRPr lang="en-US" sz="4900" b="1">
              <a:solidFill>
                <a:srgbClr val="000000"/>
              </a:solidFill>
              <a:latin typeface="思源黑体 1 Bold" panose="020B0800000000000000" charset="-122"/>
              <a:ea typeface="思源黑体 1 Bold" panose="020B0800000000000000" charset="-122"/>
              <a:cs typeface="思源黑体 1 Bold" panose="020B0800000000000000" charset="-122"/>
              <a:sym typeface="思源黑体 1 Bold" panose="020B0800000000000000" charset="-122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765915" y="1832566"/>
            <a:ext cx="16367701" cy="705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40"/>
              </a:lnSpc>
              <a:spcBef>
                <a:spcPct val="0"/>
              </a:spcBef>
            </a:pPr>
            <a:r>
              <a:rPr lang="en-US" sz="4100" b="1">
                <a:solidFill>
                  <a:srgbClr val="FFFFFF"/>
                </a:solidFill>
                <a:latin typeface="思源黑体 1 Bold" panose="020B0800000000000000" charset="-122"/>
                <a:ea typeface="思源黑体 1 Bold" panose="020B0800000000000000" charset="-122"/>
                <a:cs typeface="思源黑体 1 Bold" panose="020B0800000000000000" charset="-122"/>
                <a:sym typeface="思源黑体 1 Bold" panose="020B0800000000000000" charset="-122"/>
              </a:rPr>
              <a:t>睡眠呼吸暂停综合征（Sleep Apnea Syndrome，SAS）</a:t>
            </a:r>
            <a:endParaRPr lang="en-US" sz="4100" b="1">
              <a:solidFill>
                <a:srgbClr val="FFFFFF"/>
              </a:solidFill>
              <a:latin typeface="思源黑体 1 Bold" panose="020B0800000000000000" charset="-122"/>
              <a:ea typeface="思源黑体 1 Bold" panose="020B0800000000000000" charset="-122"/>
              <a:cs typeface="思源黑体 1 Bold" panose="020B0800000000000000" charset="-122"/>
              <a:sym typeface="思源黑体 1 Bold" panose="020B0800000000000000" charset="-122"/>
            </a:endParaRPr>
          </a:p>
        </p:txBody>
      </p:sp>
      <p:sp>
        <p:nvSpPr>
          <p:cNvPr id="24" name="TextBox 24"/>
          <p:cNvSpPr txBox="1"/>
          <p:nvPr>
            <p:custDataLst>
              <p:tags r:id="rId10"/>
            </p:custDataLst>
          </p:nvPr>
        </p:nvSpPr>
        <p:spPr>
          <a:xfrm>
            <a:off x="2076450" y="3695700"/>
            <a:ext cx="12451080" cy="664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180"/>
              </a:lnSpc>
              <a:spcBef>
                <a:spcPct val="0"/>
              </a:spcBef>
            </a:pPr>
            <a:r>
              <a:rPr lang="en-US" sz="3700" b="1">
                <a:solidFill>
                  <a:srgbClr val="000000"/>
                </a:solidFill>
                <a:latin typeface="思源黑体 1 Bold" panose="020B0800000000000000" charset="-122"/>
                <a:ea typeface="思源黑体 1 Bold" panose="020B0800000000000000" charset="-122"/>
                <a:cs typeface="思源黑体 1 Bold" panose="020B0800000000000000" charset="-122"/>
                <a:sym typeface="思源黑体 1 Bold" panose="020B0800000000000000" charset="-122"/>
              </a:rPr>
              <a:t>睡眠中反复出现</a:t>
            </a:r>
            <a:r>
              <a:rPr lang="en-US" sz="3700" b="1">
                <a:solidFill>
                  <a:srgbClr val="4472C4"/>
                </a:solidFill>
                <a:latin typeface="思源黑体 1 Bold" panose="020B0800000000000000" charset="-122"/>
                <a:ea typeface="思源黑体 1 Bold" panose="020B0800000000000000" charset="-122"/>
                <a:cs typeface="思源黑体 1 Bold" panose="020B0800000000000000" charset="-122"/>
                <a:sym typeface="思源黑体 1 Bold" panose="020B0800000000000000" charset="-122"/>
              </a:rPr>
              <a:t>呼吸暂停或呼吸变浅</a:t>
            </a:r>
            <a:r>
              <a:rPr lang="en-US" sz="3700" b="1">
                <a:solidFill>
                  <a:srgbClr val="000000"/>
                </a:solidFill>
                <a:latin typeface="思源黑体 1 Bold" panose="020B0800000000000000" charset="-122"/>
                <a:ea typeface="思源黑体 1 Bold" panose="020B0800000000000000" charset="-122"/>
                <a:cs typeface="思源黑体 1 Bold" panose="020B0800000000000000" charset="-122"/>
                <a:sym typeface="思源黑体 1 Bold" panose="020B0800000000000000" charset="-122"/>
              </a:rPr>
              <a:t>，导致</a:t>
            </a:r>
            <a:r>
              <a:rPr lang="en-US" sz="3700" b="1">
                <a:solidFill>
                  <a:srgbClr val="4472C4"/>
                </a:solidFill>
                <a:latin typeface="思源黑体 1 Bold" panose="020B0800000000000000" charset="-122"/>
                <a:ea typeface="思源黑体 1 Bold" panose="020B0800000000000000" charset="-122"/>
                <a:cs typeface="思源黑体 1 Bold" panose="020B0800000000000000" charset="-122"/>
                <a:sym typeface="思源黑体 1 Bold" panose="020B0800000000000000" charset="-122"/>
              </a:rPr>
              <a:t>氧气供应不足</a:t>
            </a:r>
            <a:endParaRPr lang="en-US" sz="3700" b="1">
              <a:solidFill>
                <a:srgbClr val="4472C4"/>
              </a:solidFill>
              <a:latin typeface="思源黑体 1 Bold" panose="020B0800000000000000" charset="-122"/>
              <a:ea typeface="思源黑体 1 Bold" panose="020B0800000000000000" charset="-122"/>
              <a:cs typeface="思源黑体 1 Bold" panose="020B0800000000000000" charset="-122"/>
              <a:sym typeface="思源黑体 1 Bold" panose="020B0800000000000000" charset="-122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6464361" y="3491080"/>
            <a:ext cx="621283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3600" b="1">
                <a:solidFill>
                  <a:srgbClr val="4472C4"/>
                </a:solidFill>
                <a:latin typeface="思源黑体 1 Bold" panose="020B0800000000000000" charset="-122"/>
                <a:ea typeface="思源黑体 1 Bold" panose="020B0800000000000000" charset="-122"/>
                <a:cs typeface="思源黑体 1 Bold" panose="020B0800000000000000" charset="-122"/>
                <a:sym typeface="思源黑体 1 Bold" panose="020B0800000000000000" charset="-122"/>
              </a:rPr>
              <a:t>O2</a:t>
            </a:r>
            <a:endParaRPr lang="en-US" sz="3600" b="1">
              <a:solidFill>
                <a:srgbClr val="4472C4"/>
              </a:solidFill>
              <a:latin typeface="思源黑体 1 Bold" panose="020B0800000000000000" charset="-122"/>
              <a:ea typeface="思源黑体 1 Bold" panose="020B0800000000000000" charset="-122"/>
              <a:cs typeface="思源黑体 1 Bold" panose="020B0800000000000000" charset="-122"/>
              <a:sym typeface="思源黑体 1 Bold" panose="020B0800000000000000" charset="-122"/>
            </a:endParaRPr>
          </a:p>
        </p:txBody>
      </p:sp>
      <p:sp>
        <p:nvSpPr>
          <p:cNvPr id="26" name="TextBox 26"/>
          <p:cNvSpPr txBox="1"/>
          <p:nvPr>
            <p:custDataLst>
              <p:tags r:id="rId11"/>
            </p:custDataLst>
          </p:nvPr>
        </p:nvSpPr>
        <p:spPr>
          <a:xfrm>
            <a:off x="2362835" y="6591300"/>
            <a:ext cx="10227310" cy="664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180"/>
              </a:lnSpc>
              <a:spcBef>
                <a:spcPct val="0"/>
              </a:spcBef>
            </a:pPr>
            <a:r>
              <a:rPr lang="en-US" sz="3700" b="1">
                <a:solidFill>
                  <a:srgbClr val="4472C4"/>
                </a:solidFill>
                <a:latin typeface="思源黑体 1 Bold" panose="020B0800000000000000" charset="-122"/>
                <a:ea typeface="思源黑体 1 Bold" panose="020B0800000000000000" charset="-122"/>
                <a:cs typeface="思源黑体 1 Bold" panose="020B0800000000000000" charset="-122"/>
                <a:sym typeface="思源黑体 1 Bold" panose="020B0800000000000000" charset="-122"/>
              </a:rPr>
              <a:t>夜间睡眠打鼾</a:t>
            </a:r>
            <a:r>
              <a:rPr lang="en-US" sz="3700" b="1">
                <a:solidFill>
                  <a:srgbClr val="000000"/>
                </a:solidFill>
                <a:latin typeface="思源黑体 1 Bold" panose="020B0800000000000000" charset="-122"/>
                <a:ea typeface="思源黑体 1 Bold" panose="020B0800000000000000" charset="-122"/>
                <a:cs typeface="思源黑体 1 Bold" panose="020B0800000000000000" charset="-122"/>
                <a:sym typeface="思源黑体 1 Bold" panose="020B0800000000000000" charset="-122"/>
              </a:rPr>
              <a:t>伴</a:t>
            </a:r>
            <a:r>
              <a:rPr lang="en-US" sz="3700" b="1">
                <a:solidFill>
                  <a:srgbClr val="4472C4"/>
                </a:solidFill>
                <a:latin typeface="思源黑体 1 Bold" panose="020B0800000000000000" charset="-122"/>
                <a:ea typeface="思源黑体 1 Bold" panose="020B0800000000000000" charset="-122"/>
                <a:cs typeface="思源黑体 1 Bold" panose="020B0800000000000000" charset="-122"/>
                <a:sym typeface="思源黑体 1 Bold" panose="020B0800000000000000" charset="-122"/>
              </a:rPr>
              <a:t>呼吸暂停</a:t>
            </a:r>
            <a:r>
              <a:rPr lang="zh-CN" altLang="en-US" sz="3700" b="1">
                <a:solidFill>
                  <a:srgbClr val="000000"/>
                </a:solidFill>
                <a:latin typeface="思源黑体 1 Bold" panose="020B0800000000000000" charset="-122"/>
                <a:ea typeface="思源黑体 1 Bold" panose="020B0800000000000000" charset="-122"/>
                <a:cs typeface="思源黑体 1 Bold" panose="020B0800000000000000" charset="-122"/>
                <a:sym typeface="思源黑体 1 Bold" panose="020B0800000000000000" charset="-122"/>
              </a:rPr>
              <a:t>＋</a:t>
            </a:r>
            <a:r>
              <a:rPr lang="en-US" sz="3700" b="1">
                <a:solidFill>
                  <a:srgbClr val="4472C4"/>
                </a:solidFill>
                <a:latin typeface="思源黑体 1 Bold" panose="020B0800000000000000" charset="-122"/>
                <a:ea typeface="思源黑体 1 Bold" panose="020B0800000000000000" charset="-122"/>
                <a:cs typeface="思源黑体 1 Bold" panose="020B0800000000000000" charset="-122"/>
                <a:sym typeface="思源黑体 1 Bold" panose="020B0800000000000000" charset="-122"/>
              </a:rPr>
              <a:t>白天嗜睡</a:t>
            </a:r>
            <a:endParaRPr lang="en-US" sz="3700" b="1">
              <a:solidFill>
                <a:srgbClr val="4472C4"/>
              </a:solidFill>
              <a:latin typeface="思源黑体 1 Bold" panose="020B0800000000000000" charset="-122"/>
              <a:ea typeface="思源黑体 1 Bold" panose="020B0800000000000000" charset="-122"/>
              <a:cs typeface="思源黑体 1 Bold" panose="020B0800000000000000" charset="-122"/>
              <a:sym typeface="思源黑体 1 Bold" panose="020B0800000000000000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496435" y="4392930"/>
            <a:ext cx="6096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rgbClr val="FF000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每次＞</a:t>
            </a:r>
            <a:r>
              <a:rPr lang="en-US" altLang="zh-CN" sz="3600" b="1">
                <a:solidFill>
                  <a:srgbClr val="FF000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10s</a:t>
            </a:r>
            <a:r>
              <a:rPr lang="zh-CN" altLang="en-US" sz="3600" b="1">
                <a:solidFill>
                  <a:srgbClr val="FF000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！</a:t>
            </a:r>
            <a:endParaRPr lang="zh-CN" altLang="en-US" sz="3600" b="1">
              <a:solidFill>
                <a:srgbClr val="FF0000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pic>
        <p:nvPicPr>
          <p:cNvPr id="28" name="ScreenRecording_03-28-2025 19-34-00_1">
            <a:hlinkClick r:id="" action="ppaction://media"/>
          </p:cNvPr>
          <p:cNvPicPr/>
          <p:nvPr>
            <a:vide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rcRect r="1888" b="3724"/>
          <a:stretch>
            <a:fillRect/>
          </a:stretch>
        </p:blipFill>
        <p:spPr>
          <a:xfrm>
            <a:off x="10516235" y="5295900"/>
            <a:ext cx="6921500" cy="385699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773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 vol="0" mute="1">
                <p:cTn id="7" repeatCount="indefinite" fill="hold" display="1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0" y="9582538"/>
            <a:ext cx="18288000" cy="704462"/>
            <a:chOff x="0" y="0"/>
            <a:chExt cx="24384000" cy="939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939292"/>
            </a:xfrm>
            <a:custGeom>
              <a:avLst/>
              <a:gdLst/>
              <a:ahLst/>
              <a:cxnLst/>
              <a:rect l="l" t="t" r="r" b="b"/>
              <a:pathLst>
                <a:path w="24384000" h="939292">
                  <a:moveTo>
                    <a:pt x="0" y="0"/>
                  </a:moveTo>
                  <a:lnTo>
                    <a:pt x="24384000" y="0"/>
                  </a:lnTo>
                  <a:lnTo>
                    <a:pt x="24384000" y="939292"/>
                  </a:lnTo>
                  <a:lnTo>
                    <a:pt x="0" y="939292"/>
                  </a:lnTo>
                  <a:close/>
                </a:path>
              </a:pathLst>
            </a:custGeom>
            <a:solidFill>
              <a:srgbClr val="DF711C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028700" y="413002"/>
            <a:ext cx="805947" cy="849225"/>
          </a:xfrm>
          <a:custGeom>
            <a:avLst/>
            <a:gdLst/>
            <a:ahLst/>
            <a:cxnLst/>
            <a:rect l="l" t="t" r="r" b="b"/>
            <a:pathLst>
              <a:path w="805947" h="849225">
                <a:moveTo>
                  <a:pt x="0" y="0"/>
                </a:moveTo>
                <a:lnTo>
                  <a:pt x="805947" y="0"/>
                </a:lnTo>
                <a:lnTo>
                  <a:pt x="805947" y="849226"/>
                </a:lnTo>
                <a:lnTo>
                  <a:pt x="0" y="8492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951895" y="3285635"/>
            <a:ext cx="1400968" cy="3760989"/>
          </a:xfrm>
          <a:custGeom>
            <a:avLst/>
            <a:gdLst/>
            <a:ahLst/>
            <a:cxnLst/>
            <a:rect l="l" t="t" r="r" b="b"/>
            <a:pathLst>
              <a:path w="1400968" h="3760989">
                <a:moveTo>
                  <a:pt x="0" y="0"/>
                </a:moveTo>
                <a:lnTo>
                  <a:pt x="1400968" y="0"/>
                </a:lnTo>
                <a:lnTo>
                  <a:pt x="1400968" y="3760989"/>
                </a:lnTo>
                <a:lnTo>
                  <a:pt x="0" y="37609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90370" y="3285490"/>
            <a:ext cx="3107690" cy="3583305"/>
          </a:xfrm>
          <a:custGeom>
            <a:avLst/>
            <a:gdLst/>
            <a:ahLst/>
            <a:cxnLst/>
            <a:rect l="l" t="t" r="r" b="b"/>
            <a:pathLst>
              <a:path w="3583064" h="3583064">
                <a:moveTo>
                  <a:pt x="0" y="0"/>
                </a:moveTo>
                <a:lnTo>
                  <a:pt x="3583064" y="0"/>
                </a:lnTo>
                <a:lnTo>
                  <a:pt x="3583064" y="3583065"/>
                </a:lnTo>
                <a:lnTo>
                  <a:pt x="0" y="35830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0">
            <a:off x="2984314" y="5971130"/>
            <a:ext cx="897569" cy="89756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4472C4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0"/>
                </a:lnSpc>
              </a:p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226278" y="361682"/>
            <a:ext cx="10585893" cy="847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60"/>
              </a:lnSpc>
              <a:spcBef>
                <a:spcPct val="0"/>
              </a:spcBef>
            </a:pPr>
            <a:r>
              <a:rPr lang="en-US" sz="4900" b="1">
                <a:solidFill>
                  <a:srgbClr val="000000"/>
                </a:solidFill>
                <a:latin typeface="思源黑体 1 Bold" panose="020B0800000000000000" charset="-122"/>
                <a:ea typeface="思源黑体 1 Bold" panose="020B0800000000000000" charset="-122"/>
                <a:cs typeface="思源黑体 1 Bold" panose="020B0800000000000000" charset="-122"/>
                <a:sym typeface="思源黑体 1 Bold" panose="020B0800000000000000" charset="-122"/>
              </a:rPr>
              <a:t>睡眠呼吸暂停综合征的类型</a:t>
            </a:r>
            <a:endParaRPr lang="en-US" sz="4900" b="1">
              <a:solidFill>
                <a:srgbClr val="000000"/>
              </a:solidFill>
              <a:latin typeface="思源黑体 1 Bold" panose="020B0800000000000000" charset="-122"/>
              <a:ea typeface="思源黑体 1 Bold" panose="020B0800000000000000" charset="-122"/>
              <a:cs typeface="思源黑体 1 Bold" panose="020B0800000000000000" charset="-122"/>
              <a:sym typeface="思源黑体 1 Bold" panose="020B0800000000000000" charset="-122"/>
            </a:endParaRPr>
          </a:p>
        </p:txBody>
      </p:sp>
      <p:grpSp>
        <p:nvGrpSpPr>
          <p:cNvPr id="11" name="Group 11"/>
          <p:cNvGrpSpPr/>
          <p:nvPr/>
        </p:nvGrpSpPr>
        <p:grpSpPr>
          <a:xfrm rot="0">
            <a:off x="3732935" y="1799049"/>
            <a:ext cx="2474872" cy="827190"/>
            <a:chOff x="0" y="-55033"/>
            <a:chExt cx="3299830" cy="1102920"/>
          </a:xfrm>
        </p:grpSpPr>
        <p:grpSp>
          <p:nvGrpSpPr>
            <p:cNvPr id="12" name="Group 12"/>
            <p:cNvGrpSpPr/>
            <p:nvPr/>
          </p:nvGrpSpPr>
          <p:grpSpPr>
            <a:xfrm rot="0">
              <a:off x="0" y="0"/>
              <a:ext cx="3299830" cy="1047887"/>
              <a:chOff x="0" y="0"/>
              <a:chExt cx="565946" cy="17972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565946" cy="179720"/>
              </a:xfrm>
              <a:custGeom>
                <a:avLst/>
                <a:gdLst/>
                <a:ahLst/>
                <a:cxnLst/>
                <a:rect l="l" t="t" r="r" b="b"/>
                <a:pathLst>
                  <a:path w="565946" h="179720">
                    <a:moveTo>
                      <a:pt x="89860" y="0"/>
                    </a:moveTo>
                    <a:lnTo>
                      <a:pt x="476085" y="0"/>
                    </a:lnTo>
                    <a:cubicBezTo>
                      <a:pt x="525714" y="0"/>
                      <a:pt x="565946" y="40232"/>
                      <a:pt x="565946" y="89860"/>
                    </a:cubicBezTo>
                    <a:lnTo>
                      <a:pt x="565946" y="89860"/>
                    </a:lnTo>
                    <a:cubicBezTo>
                      <a:pt x="565946" y="139489"/>
                      <a:pt x="525714" y="179720"/>
                      <a:pt x="476085" y="179720"/>
                    </a:cubicBezTo>
                    <a:lnTo>
                      <a:pt x="89860" y="179720"/>
                    </a:lnTo>
                    <a:cubicBezTo>
                      <a:pt x="40232" y="179720"/>
                      <a:pt x="0" y="139489"/>
                      <a:pt x="0" y="89860"/>
                    </a:cubicBezTo>
                    <a:lnTo>
                      <a:pt x="0" y="89860"/>
                    </a:lnTo>
                    <a:cubicBezTo>
                      <a:pt x="0" y="40232"/>
                      <a:pt x="40232" y="0"/>
                      <a:pt x="89860" y="0"/>
                    </a:cubicBezTo>
                    <a:close/>
                  </a:path>
                </a:pathLst>
              </a:custGeom>
              <a:solidFill>
                <a:srgbClr val="DF711C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9525"/>
                <a:ext cx="565946" cy="18924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80"/>
                  </a:lnSpc>
                </a:p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198120" y="-55033"/>
              <a:ext cx="2951481" cy="10473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125"/>
                </a:lnSpc>
                <a:spcBef>
                  <a:spcPct val="0"/>
                </a:spcBef>
              </a:pPr>
              <a:r>
                <a:rPr lang="en-US" sz="4375" b="1">
                  <a:solidFill>
                    <a:srgbClr val="FFFFFF"/>
                  </a:solidFill>
                  <a:latin typeface="思源黑体 1 Bold" panose="020B0800000000000000" charset="-122"/>
                  <a:ea typeface="思源黑体 1 Bold" panose="020B0800000000000000" charset="-122"/>
                  <a:cs typeface="思源黑体 1 Bold" panose="020B0800000000000000" charset="-122"/>
                  <a:sym typeface="思源黑体 1 Bold" panose="020B0800000000000000" charset="-122"/>
                </a:rPr>
                <a:t>阻塞性</a:t>
              </a:r>
              <a:endParaRPr lang="en-US" sz="4375" b="1">
                <a:solidFill>
                  <a:srgbClr val="FFFFFF"/>
                </a:solidFill>
                <a:latin typeface="思源黑体 1 Bold" panose="020B0800000000000000" charset="-122"/>
                <a:ea typeface="思源黑体 1 Bold" panose="020B0800000000000000" charset="-122"/>
                <a:cs typeface="思源黑体 1 Bold" panose="020B0800000000000000" charset="-122"/>
                <a:sym typeface="思源黑体 1 Bold" panose="020B0800000000000000" charset="-122"/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 flipV="1">
            <a:off x="3881884" y="5166130"/>
            <a:ext cx="2070011" cy="1253785"/>
          </a:xfrm>
          <a:prstGeom prst="line">
            <a:avLst/>
          </a:prstGeom>
          <a:ln w="47625" cap="flat">
            <a:solidFill>
              <a:srgbClr val="4472C4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7" name="AutoShape 17"/>
          <p:cNvSpPr/>
          <p:nvPr/>
        </p:nvSpPr>
        <p:spPr>
          <a:xfrm>
            <a:off x="5174261" y="6254480"/>
            <a:ext cx="1033546" cy="0"/>
          </a:xfrm>
          <a:prstGeom prst="line">
            <a:avLst/>
          </a:prstGeom>
          <a:ln w="104775" cap="flat">
            <a:solidFill>
              <a:srgbClr val="DF711C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8" name="AutoShape 18"/>
          <p:cNvSpPr/>
          <p:nvPr/>
        </p:nvSpPr>
        <p:spPr>
          <a:xfrm flipH="1" flipV="1">
            <a:off x="7128446" y="6254480"/>
            <a:ext cx="1033546" cy="0"/>
          </a:xfrm>
          <a:prstGeom prst="line">
            <a:avLst/>
          </a:prstGeom>
          <a:ln w="104775" cap="flat">
            <a:solidFill>
              <a:srgbClr val="DF711C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9" name="AutoShape 19"/>
          <p:cNvSpPr/>
          <p:nvPr/>
        </p:nvSpPr>
        <p:spPr>
          <a:xfrm>
            <a:off x="9674190" y="1652866"/>
            <a:ext cx="0" cy="7605434"/>
          </a:xfrm>
          <a:prstGeom prst="line">
            <a:avLst/>
          </a:prstGeom>
          <a:ln w="104775" cap="flat">
            <a:solidFill>
              <a:srgbClr val="EE7F25"/>
            </a:solidFill>
            <a:prstDash val="lgDash"/>
            <a:headEnd type="none" w="sm" len="sm"/>
            <a:tailEnd type="none" w="sm" len="sm"/>
          </a:ln>
        </p:spPr>
      </p:sp>
      <p:grpSp>
        <p:nvGrpSpPr>
          <p:cNvPr id="20" name="Group 20"/>
          <p:cNvGrpSpPr/>
          <p:nvPr/>
        </p:nvGrpSpPr>
        <p:grpSpPr>
          <a:xfrm rot="0">
            <a:off x="12793675" y="1833339"/>
            <a:ext cx="2474872" cy="792900"/>
            <a:chOff x="0" y="-9313"/>
            <a:chExt cx="3299830" cy="1057200"/>
          </a:xfrm>
        </p:grpSpPr>
        <p:grpSp>
          <p:nvGrpSpPr>
            <p:cNvPr id="21" name="Group 21"/>
            <p:cNvGrpSpPr/>
            <p:nvPr/>
          </p:nvGrpSpPr>
          <p:grpSpPr>
            <a:xfrm rot="0">
              <a:off x="0" y="0"/>
              <a:ext cx="3299830" cy="1047887"/>
              <a:chOff x="0" y="0"/>
              <a:chExt cx="565946" cy="17972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565946" cy="179720"/>
              </a:xfrm>
              <a:custGeom>
                <a:avLst/>
                <a:gdLst/>
                <a:ahLst/>
                <a:cxnLst/>
                <a:rect l="l" t="t" r="r" b="b"/>
                <a:pathLst>
                  <a:path w="565946" h="179720">
                    <a:moveTo>
                      <a:pt x="89860" y="0"/>
                    </a:moveTo>
                    <a:lnTo>
                      <a:pt x="476085" y="0"/>
                    </a:lnTo>
                    <a:cubicBezTo>
                      <a:pt x="525714" y="0"/>
                      <a:pt x="565946" y="40232"/>
                      <a:pt x="565946" y="89860"/>
                    </a:cubicBezTo>
                    <a:lnTo>
                      <a:pt x="565946" y="89860"/>
                    </a:lnTo>
                    <a:cubicBezTo>
                      <a:pt x="565946" y="139489"/>
                      <a:pt x="525714" y="179720"/>
                      <a:pt x="476085" y="179720"/>
                    </a:cubicBezTo>
                    <a:lnTo>
                      <a:pt x="89860" y="179720"/>
                    </a:lnTo>
                    <a:cubicBezTo>
                      <a:pt x="40232" y="179720"/>
                      <a:pt x="0" y="139489"/>
                      <a:pt x="0" y="89860"/>
                    </a:cubicBezTo>
                    <a:lnTo>
                      <a:pt x="0" y="89860"/>
                    </a:lnTo>
                    <a:cubicBezTo>
                      <a:pt x="0" y="40232"/>
                      <a:pt x="40232" y="0"/>
                      <a:pt x="89860" y="0"/>
                    </a:cubicBezTo>
                    <a:close/>
                  </a:path>
                </a:pathLst>
              </a:custGeom>
              <a:solidFill>
                <a:srgbClr val="DF711C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9525"/>
                <a:ext cx="565946" cy="18924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80"/>
                  </a:lnSpc>
                </a:pPr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343747" y="-9313"/>
              <a:ext cx="2590801" cy="10473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125"/>
                </a:lnSpc>
                <a:spcBef>
                  <a:spcPct val="0"/>
                </a:spcBef>
              </a:pPr>
              <a:r>
                <a:rPr lang="en-US" sz="4375" b="1">
                  <a:solidFill>
                    <a:srgbClr val="FFFFFF"/>
                  </a:solidFill>
                  <a:latin typeface="思源黑体 1 Bold" panose="020B0800000000000000" charset="-122"/>
                  <a:ea typeface="思源黑体 1 Bold" panose="020B0800000000000000" charset="-122"/>
                  <a:cs typeface="思源黑体 1 Bold" panose="020B0800000000000000" charset="-122"/>
                  <a:sym typeface="思源黑体 1 Bold" panose="020B0800000000000000" charset="-122"/>
                </a:rPr>
                <a:t>中枢性</a:t>
              </a:r>
              <a:endParaRPr lang="en-US" sz="4375" b="1">
                <a:solidFill>
                  <a:srgbClr val="FFFFFF"/>
                </a:solidFill>
                <a:latin typeface="思源黑体 1 Bold" panose="020B0800000000000000" charset="-122"/>
                <a:ea typeface="思源黑体 1 Bold" panose="020B0800000000000000" charset="-122"/>
                <a:cs typeface="思源黑体 1 Bold" panose="020B0800000000000000" charset="-122"/>
                <a:sym typeface="思源黑体 1 Bold" panose="020B0800000000000000" charset="-122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 rot="0">
            <a:off x="12793675" y="5829084"/>
            <a:ext cx="2474872" cy="792900"/>
            <a:chOff x="0" y="-9313"/>
            <a:chExt cx="3299830" cy="1057200"/>
          </a:xfrm>
        </p:grpSpPr>
        <p:grpSp>
          <p:nvGrpSpPr>
            <p:cNvPr id="26" name="Group 26"/>
            <p:cNvGrpSpPr/>
            <p:nvPr/>
          </p:nvGrpSpPr>
          <p:grpSpPr>
            <a:xfrm rot="0">
              <a:off x="0" y="0"/>
              <a:ext cx="3299830" cy="1047887"/>
              <a:chOff x="0" y="0"/>
              <a:chExt cx="565946" cy="17972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565946" cy="179720"/>
              </a:xfrm>
              <a:custGeom>
                <a:avLst/>
                <a:gdLst/>
                <a:ahLst/>
                <a:cxnLst/>
                <a:rect l="l" t="t" r="r" b="b"/>
                <a:pathLst>
                  <a:path w="565946" h="179720">
                    <a:moveTo>
                      <a:pt x="89860" y="0"/>
                    </a:moveTo>
                    <a:lnTo>
                      <a:pt x="476085" y="0"/>
                    </a:lnTo>
                    <a:cubicBezTo>
                      <a:pt x="525714" y="0"/>
                      <a:pt x="565946" y="40232"/>
                      <a:pt x="565946" y="89860"/>
                    </a:cubicBezTo>
                    <a:lnTo>
                      <a:pt x="565946" y="89860"/>
                    </a:lnTo>
                    <a:cubicBezTo>
                      <a:pt x="565946" y="139489"/>
                      <a:pt x="525714" y="179720"/>
                      <a:pt x="476085" y="179720"/>
                    </a:cubicBezTo>
                    <a:lnTo>
                      <a:pt x="89860" y="179720"/>
                    </a:lnTo>
                    <a:cubicBezTo>
                      <a:pt x="40232" y="179720"/>
                      <a:pt x="0" y="139489"/>
                      <a:pt x="0" y="89860"/>
                    </a:cubicBezTo>
                    <a:lnTo>
                      <a:pt x="0" y="89860"/>
                    </a:lnTo>
                    <a:cubicBezTo>
                      <a:pt x="0" y="40232"/>
                      <a:pt x="40232" y="0"/>
                      <a:pt x="89860" y="0"/>
                    </a:cubicBezTo>
                    <a:close/>
                  </a:path>
                </a:pathLst>
              </a:custGeom>
              <a:solidFill>
                <a:srgbClr val="DF711C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9525"/>
                <a:ext cx="565946" cy="18924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80"/>
                  </a:lnSpc>
                </a:pPr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343747" y="-9313"/>
              <a:ext cx="2590801" cy="10473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125"/>
                </a:lnSpc>
                <a:spcBef>
                  <a:spcPct val="0"/>
                </a:spcBef>
              </a:pPr>
              <a:r>
                <a:rPr lang="en-US" sz="4375" b="1">
                  <a:solidFill>
                    <a:srgbClr val="FFFFFF"/>
                  </a:solidFill>
                  <a:latin typeface="思源黑体 1 Bold" panose="020B0800000000000000" charset="-122"/>
                  <a:ea typeface="思源黑体 1 Bold" panose="020B0800000000000000" charset="-122"/>
                  <a:cs typeface="思源黑体 1 Bold" panose="020B0800000000000000" charset="-122"/>
                  <a:sym typeface="思源黑体 1 Bold" panose="020B0800000000000000" charset="-122"/>
                </a:rPr>
                <a:t>混合性</a:t>
              </a:r>
              <a:endParaRPr lang="en-US" sz="4375" b="1">
                <a:solidFill>
                  <a:srgbClr val="FFFFFF"/>
                </a:solidFill>
                <a:latin typeface="思源黑体 1 Bold" panose="020B0800000000000000" charset="-122"/>
                <a:ea typeface="思源黑体 1 Bold" panose="020B0800000000000000" charset="-122"/>
                <a:cs typeface="思源黑体 1 Bold" panose="020B0800000000000000" charset="-122"/>
                <a:sym typeface="思源黑体 1 Bold" panose="020B0800000000000000" charset="-122"/>
              </a:endParaRPr>
            </a:p>
          </p:txBody>
        </p:sp>
      </p:grpSp>
      <p:sp>
        <p:nvSpPr>
          <p:cNvPr id="30" name="Freeform 30"/>
          <p:cNvSpPr/>
          <p:nvPr/>
        </p:nvSpPr>
        <p:spPr>
          <a:xfrm>
            <a:off x="12405111" y="2752204"/>
            <a:ext cx="3252001" cy="2008111"/>
          </a:xfrm>
          <a:custGeom>
            <a:avLst/>
            <a:gdLst/>
            <a:ahLst/>
            <a:cxnLst/>
            <a:rect l="l" t="t" r="r" b="b"/>
            <a:pathLst>
              <a:path w="3252001" h="2008111">
                <a:moveTo>
                  <a:pt x="0" y="0"/>
                </a:moveTo>
                <a:lnTo>
                  <a:pt x="3252001" y="0"/>
                </a:lnTo>
                <a:lnTo>
                  <a:pt x="3252001" y="2008110"/>
                </a:lnTo>
                <a:lnTo>
                  <a:pt x="0" y="20081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5235460" y="6755334"/>
            <a:ext cx="2374689" cy="2502966"/>
          </a:xfrm>
          <a:custGeom>
            <a:avLst/>
            <a:gdLst/>
            <a:ahLst/>
            <a:cxnLst/>
            <a:rect l="l" t="t" r="r" b="b"/>
            <a:pathLst>
              <a:path w="2374689" h="2502966">
                <a:moveTo>
                  <a:pt x="0" y="0"/>
                </a:moveTo>
                <a:lnTo>
                  <a:pt x="2374689" y="0"/>
                </a:lnTo>
                <a:lnTo>
                  <a:pt x="2374689" y="2502966"/>
                </a:lnTo>
                <a:lnTo>
                  <a:pt x="0" y="25029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700484" y="7459479"/>
            <a:ext cx="1142721" cy="1163882"/>
          </a:xfrm>
          <a:custGeom>
            <a:avLst/>
            <a:gdLst/>
            <a:ahLst/>
            <a:cxnLst/>
            <a:rect l="l" t="t" r="r" b="b"/>
            <a:pathLst>
              <a:path w="1142721" h="1163882">
                <a:moveTo>
                  <a:pt x="0" y="0"/>
                </a:moveTo>
                <a:lnTo>
                  <a:pt x="1142721" y="0"/>
                </a:lnTo>
                <a:lnTo>
                  <a:pt x="1142721" y="1163882"/>
                </a:lnTo>
                <a:lnTo>
                  <a:pt x="0" y="11638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9674190" y="6677811"/>
            <a:ext cx="4026295" cy="2580489"/>
          </a:xfrm>
          <a:custGeom>
            <a:avLst/>
            <a:gdLst/>
            <a:ahLst/>
            <a:cxnLst/>
            <a:rect l="l" t="t" r="r" b="b"/>
            <a:pathLst>
              <a:path w="4026295" h="2580489">
                <a:moveTo>
                  <a:pt x="0" y="0"/>
                </a:moveTo>
                <a:lnTo>
                  <a:pt x="4026294" y="0"/>
                </a:lnTo>
                <a:lnTo>
                  <a:pt x="4026294" y="2580489"/>
                </a:lnTo>
                <a:lnTo>
                  <a:pt x="0" y="258048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397794" y="7306214"/>
            <a:ext cx="8819108" cy="1114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5"/>
              </a:lnSpc>
            </a:pPr>
            <a:r>
              <a:rPr lang="en-US" sz="3610" b="1">
                <a:solidFill>
                  <a:srgbClr val="4472C4"/>
                </a:solidFill>
                <a:latin typeface="思源黑体 1 Bold" panose="020B0800000000000000" charset="-122"/>
                <a:ea typeface="思源黑体 1 Bold" panose="020B0800000000000000" charset="-122"/>
                <a:cs typeface="思源黑体 1 Bold" panose="020B0800000000000000" charset="-122"/>
                <a:sym typeface="思源黑体 1 Bold" panose="020B0800000000000000" charset="-122"/>
              </a:rPr>
              <a:t>最常见</a:t>
            </a:r>
            <a:r>
              <a:rPr lang="en-US" sz="3610" b="1">
                <a:solidFill>
                  <a:srgbClr val="000000"/>
                </a:solidFill>
                <a:latin typeface="思源黑体 1 Bold" panose="020B0800000000000000" charset="-122"/>
                <a:ea typeface="思源黑体 1 Bold" panose="020B0800000000000000" charset="-122"/>
                <a:cs typeface="思源黑体 1 Bold" panose="020B0800000000000000" charset="-122"/>
                <a:sym typeface="思源黑体 1 Bold" panose="020B0800000000000000" charset="-122"/>
              </a:rPr>
              <a:t>的SAS类型</a:t>
            </a:r>
            <a:endParaRPr lang="en-US" sz="3610" b="1">
              <a:solidFill>
                <a:srgbClr val="000000"/>
              </a:solidFill>
              <a:latin typeface="思源黑体 1 Bold" panose="020B0800000000000000" charset="-122"/>
              <a:ea typeface="思源黑体 1 Bold" panose="020B0800000000000000" charset="-122"/>
              <a:cs typeface="思源黑体 1 Bold" panose="020B0800000000000000" charset="-122"/>
              <a:sym typeface="思源黑体 1 Bold" panose="020B0800000000000000" charset="-122"/>
            </a:endParaRPr>
          </a:p>
          <a:p>
            <a:pPr marL="0" lvl="0" indent="0" algn="ctr">
              <a:lnSpc>
                <a:spcPts val="4405"/>
              </a:lnSpc>
            </a:pPr>
            <a:r>
              <a:rPr lang="en-US" sz="3610" b="1">
                <a:solidFill>
                  <a:srgbClr val="000000"/>
                </a:solidFill>
                <a:latin typeface="思源黑体 1 Bold" panose="020B0800000000000000" charset="-122"/>
                <a:ea typeface="思源黑体 1 Bold" panose="020B0800000000000000" charset="-122"/>
                <a:cs typeface="思源黑体 1 Bold" panose="020B0800000000000000" charset="-122"/>
                <a:sym typeface="思源黑体 1 Bold" panose="020B0800000000000000" charset="-122"/>
              </a:rPr>
              <a:t>与</a:t>
            </a:r>
            <a:r>
              <a:rPr lang="en-US" sz="3610" b="1">
                <a:solidFill>
                  <a:srgbClr val="4472C4"/>
                </a:solidFill>
                <a:latin typeface="思源黑体 1 Bold" panose="020B0800000000000000" charset="-122"/>
                <a:ea typeface="思源黑体 1 Bold" panose="020B0800000000000000" charset="-122"/>
                <a:cs typeface="思源黑体 1 Bold" panose="020B0800000000000000" charset="-122"/>
                <a:sym typeface="思源黑体 1 Bold" panose="020B0800000000000000" charset="-122"/>
              </a:rPr>
              <a:t>上气道解剖学异常和功能性调控不足</a:t>
            </a:r>
            <a:r>
              <a:rPr lang="en-US" sz="3610" b="1">
                <a:solidFill>
                  <a:srgbClr val="000000"/>
                </a:solidFill>
                <a:latin typeface="思源黑体 1 Bold" panose="020B0800000000000000" charset="-122"/>
                <a:ea typeface="思源黑体 1 Bold" panose="020B0800000000000000" charset="-122"/>
                <a:cs typeface="思源黑体 1 Bold" panose="020B0800000000000000" charset="-122"/>
                <a:sym typeface="思源黑体 1 Bold" panose="020B0800000000000000" charset="-122"/>
              </a:rPr>
              <a:t>相关 </a:t>
            </a:r>
            <a:endParaRPr lang="en-US" sz="3610" b="1">
              <a:solidFill>
                <a:srgbClr val="000000"/>
              </a:solidFill>
              <a:latin typeface="思源黑体 1 Bold" panose="020B0800000000000000" charset="-122"/>
              <a:ea typeface="思源黑体 1 Bold" panose="020B0800000000000000" charset="-122"/>
              <a:cs typeface="思源黑体 1 Bold" panose="020B0800000000000000" charset="-122"/>
              <a:sym typeface="思源黑体 1 Bold" panose="020B0800000000000000" charset="-122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0309552" y="5007504"/>
            <a:ext cx="7443118" cy="562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05"/>
              </a:lnSpc>
            </a:pPr>
            <a:r>
              <a:rPr lang="en-US" sz="3610" b="1">
                <a:solidFill>
                  <a:srgbClr val="000000"/>
                </a:solidFill>
                <a:latin typeface="思源黑体 1 Bold" panose="020B0800000000000000" charset="-122"/>
                <a:ea typeface="思源黑体 1 Bold" panose="020B0800000000000000" charset="-122"/>
                <a:cs typeface="思源黑体 1 Bold" panose="020B0800000000000000" charset="-122"/>
                <a:sym typeface="思源黑体 1 Bold" panose="020B0800000000000000" charset="-122"/>
              </a:rPr>
              <a:t>由于</a:t>
            </a:r>
            <a:r>
              <a:rPr lang="en-US" sz="3610" b="1">
                <a:solidFill>
                  <a:srgbClr val="4472C4"/>
                </a:solidFill>
                <a:latin typeface="思源黑体 1 Bold" panose="020B0800000000000000" charset="-122"/>
                <a:ea typeface="思源黑体 1 Bold" panose="020B0800000000000000" charset="-122"/>
                <a:cs typeface="思源黑体 1 Bold" panose="020B0800000000000000" charset="-122"/>
                <a:sym typeface="思源黑体 1 Bold" panose="020B0800000000000000" charset="-122"/>
              </a:rPr>
              <a:t>中枢驱动异常</a:t>
            </a:r>
            <a:r>
              <a:rPr lang="en-US" sz="3610" b="1">
                <a:solidFill>
                  <a:srgbClr val="000000"/>
                </a:solidFill>
                <a:latin typeface="思源黑体 1 Bold" panose="020B0800000000000000" charset="-122"/>
                <a:ea typeface="思源黑体 1 Bold" panose="020B0800000000000000" charset="-122"/>
                <a:cs typeface="思源黑体 1 Bold" panose="020B0800000000000000" charset="-122"/>
                <a:sym typeface="思源黑体 1 Bold" panose="020B0800000000000000" charset="-122"/>
              </a:rPr>
              <a:t>而导致的呼吸停顿 </a:t>
            </a:r>
            <a:endParaRPr lang="en-US" sz="3610" b="1">
              <a:solidFill>
                <a:srgbClr val="000000"/>
              </a:solidFill>
              <a:latin typeface="思源黑体 1 Bold" panose="020B0800000000000000" charset="-122"/>
              <a:ea typeface="思源黑体 1 Bold" panose="020B0800000000000000" charset="-122"/>
              <a:cs typeface="思源黑体 1 Bold" panose="020B0800000000000000" charset="-122"/>
              <a:sym typeface="思源黑体 1 Bold" panose="020B0800000000000000" charset="-122"/>
            </a:endParaRP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0" y="9582538"/>
            <a:ext cx="18288000" cy="704462"/>
            <a:chOff x="0" y="0"/>
            <a:chExt cx="24384000" cy="939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939292"/>
            </a:xfrm>
            <a:custGeom>
              <a:avLst/>
              <a:gdLst/>
              <a:ahLst/>
              <a:cxnLst/>
              <a:rect l="l" t="t" r="r" b="b"/>
              <a:pathLst>
                <a:path w="24384000" h="939292">
                  <a:moveTo>
                    <a:pt x="0" y="0"/>
                  </a:moveTo>
                  <a:lnTo>
                    <a:pt x="24384000" y="0"/>
                  </a:lnTo>
                  <a:lnTo>
                    <a:pt x="24384000" y="939292"/>
                  </a:lnTo>
                  <a:lnTo>
                    <a:pt x="0" y="939292"/>
                  </a:lnTo>
                  <a:close/>
                </a:path>
              </a:pathLst>
            </a:custGeom>
            <a:solidFill>
              <a:srgbClr val="DF711C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621639" y="413002"/>
            <a:ext cx="805947" cy="849225"/>
          </a:xfrm>
          <a:custGeom>
            <a:avLst/>
            <a:gdLst/>
            <a:ahLst/>
            <a:cxnLst/>
            <a:rect l="l" t="t" r="r" b="b"/>
            <a:pathLst>
              <a:path w="805947" h="849225">
                <a:moveTo>
                  <a:pt x="0" y="0"/>
                </a:moveTo>
                <a:lnTo>
                  <a:pt x="805947" y="0"/>
                </a:lnTo>
                <a:lnTo>
                  <a:pt x="805947" y="849226"/>
                </a:lnTo>
                <a:lnTo>
                  <a:pt x="0" y="8492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 rot="0">
            <a:off x="7600950" y="1575837"/>
            <a:ext cx="3086100" cy="910752"/>
            <a:chOff x="0" y="0"/>
            <a:chExt cx="812800" cy="23986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239869"/>
            </a:xfrm>
            <a:custGeom>
              <a:avLst/>
              <a:gdLst/>
              <a:ahLst/>
              <a:cxnLst/>
              <a:rect l="l" t="t" r="r" b="b"/>
              <a:pathLst>
                <a:path w="812800" h="239869">
                  <a:moveTo>
                    <a:pt x="50173" y="0"/>
                  </a:moveTo>
                  <a:lnTo>
                    <a:pt x="762627" y="0"/>
                  </a:lnTo>
                  <a:cubicBezTo>
                    <a:pt x="775934" y="0"/>
                    <a:pt x="788695" y="5286"/>
                    <a:pt x="798105" y="14695"/>
                  </a:cubicBezTo>
                  <a:cubicBezTo>
                    <a:pt x="807514" y="24105"/>
                    <a:pt x="812800" y="36866"/>
                    <a:pt x="812800" y="50173"/>
                  </a:cubicBezTo>
                  <a:lnTo>
                    <a:pt x="812800" y="189696"/>
                  </a:lnTo>
                  <a:cubicBezTo>
                    <a:pt x="812800" y="203003"/>
                    <a:pt x="807514" y="215764"/>
                    <a:pt x="798105" y="225174"/>
                  </a:cubicBezTo>
                  <a:cubicBezTo>
                    <a:pt x="788695" y="234583"/>
                    <a:pt x="775934" y="239869"/>
                    <a:pt x="762627" y="239869"/>
                  </a:cubicBezTo>
                  <a:lnTo>
                    <a:pt x="50173" y="239869"/>
                  </a:lnTo>
                  <a:cubicBezTo>
                    <a:pt x="36866" y="239869"/>
                    <a:pt x="24105" y="234583"/>
                    <a:pt x="14695" y="225174"/>
                  </a:cubicBezTo>
                  <a:cubicBezTo>
                    <a:pt x="5286" y="215764"/>
                    <a:pt x="0" y="203003"/>
                    <a:pt x="0" y="189696"/>
                  </a:cubicBezTo>
                  <a:lnTo>
                    <a:pt x="0" y="50173"/>
                  </a:lnTo>
                  <a:cubicBezTo>
                    <a:pt x="0" y="36866"/>
                    <a:pt x="5286" y="24105"/>
                    <a:pt x="14695" y="14695"/>
                  </a:cubicBezTo>
                  <a:cubicBezTo>
                    <a:pt x="24105" y="5286"/>
                    <a:pt x="36866" y="0"/>
                    <a:pt x="50173" y="0"/>
                  </a:cubicBezTo>
                  <a:close/>
                </a:path>
              </a:pathLst>
            </a:custGeom>
            <a:solidFill>
              <a:srgbClr val="FFC393"/>
            </a:solid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297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20"/>
                </a:lnSpc>
                <a:spcBef>
                  <a:spcPct val="0"/>
                </a:spcBef>
              </a:p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0" y="397992"/>
            <a:ext cx="10585893" cy="1633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 b="1">
                <a:solidFill>
                  <a:srgbClr val="000000"/>
                </a:solidFill>
                <a:latin typeface="思源黑体 1 Bold" panose="020B0800000000000000" charset="-122"/>
                <a:ea typeface="思源黑体 1 Bold" panose="020B0800000000000000" charset="-122"/>
                <a:cs typeface="思源黑体 1 Bold" panose="020B0800000000000000" charset="-122"/>
                <a:sym typeface="思源黑体 1 Bold" panose="020B0800000000000000" charset="-122"/>
              </a:rPr>
              <a:t>睡眠呼吸暂停综合征的类型</a:t>
            </a:r>
            <a:endParaRPr lang="en-US" sz="4700" b="1">
              <a:solidFill>
                <a:srgbClr val="000000"/>
              </a:solidFill>
              <a:latin typeface="思源黑体 1 Bold" panose="020B0800000000000000" charset="-122"/>
              <a:ea typeface="思源黑体 1 Bold" panose="020B0800000000000000" charset="-122"/>
              <a:cs typeface="思源黑体 1 Bold" panose="020B0800000000000000" charset="-122"/>
              <a:sym typeface="思源黑体 1 Bold" panose="020B0800000000000000" charset="-122"/>
            </a:endParaRPr>
          </a:p>
          <a:p>
            <a:pPr marL="0" lvl="0" indent="0" algn="l">
              <a:lnSpc>
                <a:spcPts val="6580"/>
              </a:lnSpc>
              <a:spcBef>
                <a:spcPct val="0"/>
              </a:spcBef>
            </a:pPr>
          </a:p>
        </p:txBody>
      </p:sp>
      <p:grpSp>
        <p:nvGrpSpPr>
          <p:cNvPr id="9" name="Group 9"/>
          <p:cNvGrpSpPr/>
          <p:nvPr/>
        </p:nvGrpSpPr>
        <p:grpSpPr>
          <a:xfrm rot="0">
            <a:off x="7148501" y="3399714"/>
            <a:ext cx="3876306" cy="4814323"/>
            <a:chOff x="0" y="0"/>
            <a:chExt cx="5168408" cy="6419098"/>
          </a:xfrm>
        </p:grpSpPr>
        <p:grpSp>
          <p:nvGrpSpPr>
            <p:cNvPr id="10" name="Group 10"/>
            <p:cNvGrpSpPr/>
            <p:nvPr/>
          </p:nvGrpSpPr>
          <p:grpSpPr>
            <a:xfrm rot="0">
              <a:off x="0" y="0"/>
              <a:ext cx="5168408" cy="5168408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57150" cap="sq">
                <a:solidFill>
                  <a:srgbClr val="DF711C"/>
                </a:solidFill>
                <a:prstDash val="solid"/>
                <a:miter/>
              </a:ln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570736" y="5470552"/>
              <a:ext cx="4026936" cy="948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060"/>
                </a:lnSpc>
                <a:spcBef>
                  <a:spcPct val="0"/>
                </a:spcBef>
              </a:pPr>
              <a:r>
                <a:rPr lang="en-US" sz="4330" b="1">
                  <a:solidFill>
                    <a:srgbClr val="000000"/>
                  </a:solidFill>
                  <a:latin typeface="思源黑体 3 Bold" panose="020B0800000000000000" charset="-122"/>
                  <a:ea typeface="思源黑体 3 Bold" panose="020B0800000000000000" charset="-122"/>
                  <a:cs typeface="思源黑体 3 Bold" panose="020B0800000000000000" charset="-122"/>
                  <a:sym typeface="思源黑体 3 Bold" panose="020B0800000000000000" charset="-122"/>
                </a:rPr>
                <a:t>高血压</a:t>
              </a:r>
              <a:endParaRPr lang="en-US" sz="4330" b="1">
                <a:solidFill>
                  <a:srgbClr val="000000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 rot="0">
            <a:off x="12120183" y="3312463"/>
            <a:ext cx="3876306" cy="4814323"/>
            <a:chOff x="0" y="0"/>
            <a:chExt cx="5168408" cy="6419098"/>
          </a:xfrm>
        </p:grpSpPr>
        <p:grpSp>
          <p:nvGrpSpPr>
            <p:cNvPr id="14" name="Group 14"/>
            <p:cNvGrpSpPr/>
            <p:nvPr/>
          </p:nvGrpSpPr>
          <p:grpSpPr>
            <a:xfrm rot="0">
              <a:off x="0" y="0"/>
              <a:ext cx="5168408" cy="5168408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t="-20706" r="-13101" b="-44143"/>
                </a:stretch>
              </a:blipFill>
              <a:ln w="57150" cap="sq">
                <a:solidFill>
                  <a:srgbClr val="DF711C"/>
                </a:solidFill>
                <a:prstDash val="solid"/>
                <a:miter/>
              </a:ln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570736" y="5470552"/>
              <a:ext cx="4026936" cy="948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060"/>
                </a:lnSpc>
                <a:spcBef>
                  <a:spcPct val="0"/>
                </a:spcBef>
              </a:pPr>
              <a:r>
                <a:rPr lang="en-US" sz="4330" b="1">
                  <a:solidFill>
                    <a:srgbClr val="000000"/>
                  </a:solidFill>
                  <a:latin typeface="思源黑体 3 Bold" panose="020B0800000000000000" charset="-122"/>
                  <a:ea typeface="思源黑体 3 Bold" panose="020B0800000000000000" charset="-122"/>
                  <a:cs typeface="思源黑体 3 Bold" panose="020B0800000000000000" charset="-122"/>
                  <a:sym typeface="思源黑体 3 Bold" panose="020B0800000000000000" charset="-122"/>
                </a:rPr>
                <a:t>中老年男性</a:t>
              </a:r>
              <a:endParaRPr lang="en-US" sz="4330" b="1">
                <a:solidFill>
                  <a:srgbClr val="000000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 rot="0">
            <a:off x="2172859" y="3312463"/>
            <a:ext cx="3876306" cy="4814323"/>
            <a:chOff x="0" y="0"/>
            <a:chExt cx="5168408" cy="6419098"/>
          </a:xfrm>
        </p:grpSpPr>
        <p:grpSp>
          <p:nvGrpSpPr>
            <p:cNvPr id="18" name="Group 18"/>
            <p:cNvGrpSpPr/>
            <p:nvPr/>
          </p:nvGrpSpPr>
          <p:grpSpPr>
            <a:xfrm rot="0">
              <a:off x="0" y="0"/>
              <a:ext cx="5168408" cy="5168408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3790" t="-5054" r="-12668" b="-9987"/>
                </a:stretch>
              </a:blipFill>
              <a:ln w="57150" cap="sq">
                <a:solidFill>
                  <a:srgbClr val="DF711C"/>
                </a:solidFill>
                <a:prstDash val="solid"/>
                <a:miter/>
              </a:ln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636758" y="5470552"/>
              <a:ext cx="4026936" cy="948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060"/>
                </a:lnSpc>
                <a:spcBef>
                  <a:spcPct val="0"/>
                </a:spcBef>
              </a:pPr>
              <a:r>
                <a:rPr lang="en-US" sz="4330" b="1">
                  <a:solidFill>
                    <a:srgbClr val="000000"/>
                  </a:solidFill>
                  <a:latin typeface="思源黑体 3 Bold" panose="020B0800000000000000" charset="-122"/>
                  <a:ea typeface="思源黑体 3 Bold" panose="020B0800000000000000" charset="-122"/>
                  <a:cs typeface="思源黑体 3 Bold" panose="020B0800000000000000" charset="-122"/>
                  <a:sym typeface="思源黑体 3 Bold" panose="020B0800000000000000" charset="-122"/>
                </a:rPr>
                <a:t>肥胖</a:t>
              </a:r>
              <a:endParaRPr lang="en-US" sz="4330" b="1">
                <a:solidFill>
                  <a:srgbClr val="000000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endParaRP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7263192" y="1640873"/>
            <a:ext cx="3761615" cy="704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95"/>
              </a:lnSpc>
              <a:spcBef>
                <a:spcPct val="0"/>
              </a:spcBef>
            </a:pPr>
            <a:r>
              <a:rPr lang="en-US" sz="4140" b="1">
                <a:solidFill>
                  <a:srgbClr val="0D0D0D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高危人群</a:t>
            </a:r>
            <a:endParaRPr lang="en-US" sz="4140" b="1">
              <a:solidFill>
                <a:srgbClr val="0D0D0D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0" y="9582538"/>
            <a:ext cx="18288000" cy="704462"/>
            <a:chOff x="0" y="0"/>
            <a:chExt cx="24384000" cy="939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939292"/>
            </a:xfrm>
            <a:custGeom>
              <a:avLst/>
              <a:gdLst/>
              <a:ahLst/>
              <a:cxnLst/>
              <a:rect l="l" t="t" r="r" b="b"/>
              <a:pathLst>
                <a:path w="24384000" h="939292">
                  <a:moveTo>
                    <a:pt x="0" y="0"/>
                  </a:moveTo>
                  <a:lnTo>
                    <a:pt x="24384000" y="0"/>
                  </a:lnTo>
                  <a:lnTo>
                    <a:pt x="24384000" y="939292"/>
                  </a:lnTo>
                  <a:lnTo>
                    <a:pt x="0" y="939292"/>
                  </a:lnTo>
                  <a:close/>
                </a:path>
              </a:pathLst>
            </a:custGeom>
            <a:solidFill>
              <a:srgbClr val="DF711C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621639" y="413002"/>
            <a:ext cx="805947" cy="849225"/>
          </a:xfrm>
          <a:custGeom>
            <a:avLst/>
            <a:gdLst/>
            <a:ahLst/>
            <a:cxnLst/>
            <a:rect l="l" t="t" r="r" b="b"/>
            <a:pathLst>
              <a:path w="805947" h="849225">
                <a:moveTo>
                  <a:pt x="0" y="0"/>
                </a:moveTo>
                <a:lnTo>
                  <a:pt x="805947" y="0"/>
                </a:lnTo>
                <a:lnTo>
                  <a:pt x="805947" y="849226"/>
                </a:lnTo>
                <a:lnTo>
                  <a:pt x="0" y="8492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 rot="0">
            <a:off x="1028700" y="2263854"/>
            <a:ext cx="16401559" cy="6896386"/>
            <a:chOff x="0" y="0"/>
            <a:chExt cx="4319752" cy="18163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19752" cy="1816332"/>
            </a:xfrm>
            <a:custGeom>
              <a:avLst/>
              <a:gdLst/>
              <a:ahLst/>
              <a:cxnLst/>
              <a:rect l="l" t="t" r="r" b="b"/>
              <a:pathLst>
                <a:path w="4319752" h="1816332">
                  <a:moveTo>
                    <a:pt x="24073" y="0"/>
                  </a:moveTo>
                  <a:lnTo>
                    <a:pt x="4295679" y="0"/>
                  </a:lnTo>
                  <a:cubicBezTo>
                    <a:pt x="4308974" y="0"/>
                    <a:pt x="4319752" y="10778"/>
                    <a:pt x="4319752" y="24073"/>
                  </a:cubicBezTo>
                  <a:lnTo>
                    <a:pt x="4319752" y="1792259"/>
                  </a:lnTo>
                  <a:cubicBezTo>
                    <a:pt x="4319752" y="1805554"/>
                    <a:pt x="4308974" y="1816332"/>
                    <a:pt x="4295679" y="1816332"/>
                  </a:cubicBezTo>
                  <a:lnTo>
                    <a:pt x="24073" y="1816332"/>
                  </a:lnTo>
                  <a:cubicBezTo>
                    <a:pt x="10778" y="1816332"/>
                    <a:pt x="0" y="1805554"/>
                    <a:pt x="0" y="1792259"/>
                  </a:cubicBezTo>
                  <a:lnTo>
                    <a:pt x="0" y="24073"/>
                  </a:lnTo>
                  <a:cubicBezTo>
                    <a:pt x="0" y="10778"/>
                    <a:pt x="10778" y="0"/>
                    <a:pt x="2407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rnd">
              <a:solidFill>
                <a:srgbClr val="DF711C"/>
              </a:solidFill>
              <a:prstDash val="lg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4319752" cy="1825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7600950" y="1808478"/>
            <a:ext cx="3086100" cy="910752"/>
            <a:chOff x="0" y="0"/>
            <a:chExt cx="812800" cy="2398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239869"/>
            </a:xfrm>
            <a:custGeom>
              <a:avLst/>
              <a:gdLst/>
              <a:ahLst/>
              <a:cxnLst/>
              <a:rect l="l" t="t" r="r" b="b"/>
              <a:pathLst>
                <a:path w="812800" h="239869">
                  <a:moveTo>
                    <a:pt x="50173" y="0"/>
                  </a:moveTo>
                  <a:lnTo>
                    <a:pt x="762627" y="0"/>
                  </a:lnTo>
                  <a:cubicBezTo>
                    <a:pt x="775934" y="0"/>
                    <a:pt x="788695" y="5286"/>
                    <a:pt x="798105" y="14695"/>
                  </a:cubicBezTo>
                  <a:cubicBezTo>
                    <a:pt x="807514" y="24105"/>
                    <a:pt x="812800" y="36866"/>
                    <a:pt x="812800" y="50173"/>
                  </a:cubicBezTo>
                  <a:lnTo>
                    <a:pt x="812800" y="189696"/>
                  </a:lnTo>
                  <a:cubicBezTo>
                    <a:pt x="812800" y="203003"/>
                    <a:pt x="807514" y="215764"/>
                    <a:pt x="798105" y="225174"/>
                  </a:cubicBezTo>
                  <a:cubicBezTo>
                    <a:pt x="788695" y="234583"/>
                    <a:pt x="775934" y="239869"/>
                    <a:pt x="762627" y="239869"/>
                  </a:cubicBezTo>
                  <a:lnTo>
                    <a:pt x="50173" y="239869"/>
                  </a:lnTo>
                  <a:cubicBezTo>
                    <a:pt x="36866" y="239869"/>
                    <a:pt x="24105" y="234583"/>
                    <a:pt x="14695" y="225174"/>
                  </a:cubicBezTo>
                  <a:cubicBezTo>
                    <a:pt x="5286" y="215764"/>
                    <a:pt x="0" y="203003"/>
                    <a:pt x="0" y="189696"/>
                  </a:cubicBezTo>
                  <a:lnTo>
                    <a:pt x="0" y="50173"/>
                  </a:lnTo>
                  <a:cubicBezTo>
                    <a:pt x="0" y="36866"/>
                    <a:pt x="5286" y="24105"/>
                    <a:pt x="14695" y="14695"/>
                  </a:cubicBezTo>
                  <a:cubicBezTo>
                    <a:pt x="24105" y="5286"/>
                    <a:pt x="36866" y="0"/>
                    <a:pt x="50173" y="0"/>
                  </a:cubicBezTo>
                  <a:close/>
                </a:path>
              </a:pathLst>
            </a:custGeom>
            <a:solidFill>
              <a:srgbClr val="FFC393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297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20"/>
                </a:lnSpc>
                <a:spcBef>
                  <a:spcPct val="0"/>
                </a:spcBef>
              </a:pPr>
            </a:p>
          </p:txBody>
        </p:sp>
      </p:grpSp>
      <p:sp>
        <p:nvSpPr>
          <p:cNvPr id="11" name="Freeform 11"/>
          <p:cNvSpPr/>
          <p:nvPr/>
        </p:nvSpPr>
        <p:spPr>
          <a:xfrm>
            <a:off x="1427586" y="3170236"/>
            <a:ext cx="1712959" cy="1712959"/>
          </a:xfrm>
          <a:custGeom>
            <a:avLst/>
            <a:gdLst/>
            <a:ahLst/>
            <a:cxnLst/>
            <a:rect l="l" t="t" r="r" b="b"/>
            <a:pathLst>
              <a:path w="1712959" h="1712959">
                <a:moveTo>
                  <a:pt x="0" y="0"/>
                </a:moveTo>
                <a:lnTo>
                  <a:pt x="1712959" y="0"/>
                </a:lnTo>
                <a:lnTo>
                  <a:pt x="1712959" y="1712959"/>
                </a:lnTo>
                <a:lnTo>
                  <a:pt x="0" y="17129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19675" y="3695168"/>
            <a:ext cx="3898379" cy="3347521"/>
          </a:xfrm>
          <a:custGeom>
            <a:avLst/>
            <a:gdLst/>
            <a:ahLst/>
            <a:cxnLst/>
            <a:rect l="l" t="t" r="r" b="b"/>
            <a:pathLst>
              <a:path w="3898379" h="3347521">
                <a:moveTo>
                  <a:pt x="0" y="0"/>
                </a:moveTo>
                <a:lnTo>
                  <a:pt x="3898378" y="0"/>
                </a:lnTo>
                <a:lnTo>
                  <a:pt x="3898378" y="3347521"/>
                </a:lnTo>
                <a:lnTo>
                  <a:pt x="0" y="33475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338716" y="3261161"/>
            <a:ext cx="3781528" cy="3781528"/>
          </a:xfrm>
          <a:custGeom>
            <a:avLst/>
            <a:gdLst/>
            <a:ahLst/>
            <a:cxnLst/>
            <a:rect l="l" t="t" r="r" b="b"/>
            <a:pathLst>
              <a:path w="3781528" h="3781528">
                <a:moveTo>
                  <a:pt x="0" y="0"/>
                </a:moveTo>
                <a:lnTo>
                  <a:pt x="3781527" y="0"/>
                </a:lnTo>
                <a:lnTo>
                  <a:pt x="3781527" y="3781528"/>
                </a:lnTo>
                <a:lnTo>
                  <a:pt x="0" y="37815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821580" y="3378895"/>
            <a:ext cx="3269936" cy="3663794"/>
          </a:xfrm>
          <a:custGeom>
            <a:avLst/>
            <a:gdLst/>
            <a:ahLst/>
            <a:cxnLst/>
            <a:rect l="l" t="t" r="r" b="b"/>
            <a:pathLst>
              <a:path w="3269936" h="3663794">
                <a:moveTo>
                  <a:pt x="0" y="0"/>
                </a:moveTo>
                <a:lnTo>
                  <a:pt x="3269936" y="0"/>
                </a:lnTo>
                <a:lnTo>
                  <a:pt x="3269936" y="3663794"/>
                </a:lnTo>
                <a:lnTo>
                  <a:pt x="0" y="36637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619675" y="308227"/>
            <a:ext cx="10585893" cy="847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60"/>
              </a:lnSpc>
              <a:spcBef>
                <a:spcPct val="0"/>
              </a:spcBef>
            </a:pPr>
            <a:r>
              <a:rPr lang="en-US" sz="4900" b="1">
                <a:solidFill>
                  <a:srgbClr val="000000"/>
                </a:solidFill>
                <a:latin typeface="思源黑体 1 Bold" panose="020B0800000000000000" charset="-122"/>
                <a:ea typeface="思源黑体 1 Bold" panose="020B0800000000000000" charset="-122"/>
                <a:cs typeface="思源黑体 1 Bold" panose="020B0800000000000000" charset="-122"/>
                <a:sym typeface="思源黑体 1 Bold" panose="020B0800000000000000" charset="-122"/>
              </a:rPr>
              <a:t>无声的伤害——健康危害</a:t>
            </a:r>
            <a:endParaRPr lang="en-US" sz="4900" b="1">
              <a:solidFill>
                <a:srgbClr val="000000"/>
              </a:solidFill>
              <a:latin typeface="思源黑体 1 Bold" panose="020B0800000000000000" charset="-122"/>
              <a:ea typeface="思源黑体 1 Bold" panose="020B0800000000000000" charset="-122"/>
              <a:cs typeface="思源黑体 1 Bold" panose="020B0800000000000000" charset="-122"/>
              <a:sym typeface="思源黑体 1 Bold" panose="020B0800000000000000" charset="-122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263192" y="1873514"/>
            <a:ext cx="3761615" cy="704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95"/>
              </a:lnSpc>
              <a:spcBef>
                <a:spcPct val="0"/>
              </a:spcBef>
            </a:pPr>
            <a:r>
              <a:rPr lang="en-US" sz="4140" b="1">
                <a:solidFill>
                  <a:srgbClr val="030303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短期影响</a:t>
            </a:r>
            <a:endParaRPr lang="en-US" sz="4140" b="1">
              <a:solidFill>
                <a:srgbClr val="030303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058763" y="7251713"/>
            <a:ext cx="3020202" cy="730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60"/>
              </a:lnSpc>
              <a:spcBef>
                <a:spcPct val="0"/>
              </a:spcBef>
            </a:pPr>
            <a:r>
              <a:rPr lang="en-US" sz="4330" b="1">
                <a:solidFill>
                  <a:srgbClr val="000000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白天嗜睡</a:t>
            </a:r>
            <a:endParaRPr lang="en-US" sz="4330" b="1">
              <a:solidFill>
                <a:srgbClr val="000000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469833" y="7251713"/>
            <a:ext cx="3519293" cy="730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60"/>
              </a:lnSpc>
              <a:spcBef>
                <a:spcPct val="0"/>
              </a:spcBef>
            </a:pPr>
            <a:r>
              <a:rPr lang="en-US" sz="4330" b="1">
                <a:solidFill>
                  <a:srgbClr val="000000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注意力不集中</a:t>
            </a:r>
            <a:endParaRPr lang="en-US" sz="4330" b="1">
              <a:solidFill>
                <a:srgbClr val="000000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821580" y="7251713"/>
            <a:ext cx="3519293" cy="730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60"/>
              </a:lnSpc>
              <a:spcBef>
                <a:spcPct val="0"/>
              </a:spcBef>
            </a:pPr>
            <a:r>
              <a:rPr lang="en-US" sz="4330" b="1">
                <a:solidFill>
                  <a:srgbClr val="000000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晨起头疼</a:t>
            </a:r>
            <a:endParaRPr lang="en-US" sz="4330" b="1">
              <a:solidFill>
                <a:srgbClr val="000000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0" y="9582538"/>
            <a:ext cx="18288000" cy="704462"/>
            <a:chOff x="0" y="0"/>
            <a:chExt cx="24384000" cy="939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939292"/>
            </a:xfrm>
            <a:custGeom>
              <a:avLst/>
              <a:gdLst/>
              <a:ahLst/>
              <a:cxnLst/>
              <a:rect l="l" t="t" r="r" b="b"/>
              <a:pathLst>
                <a:path w="24384000" h="939292">
                  <a:moveTo>
                    <a:pt x="0" y="0"/>
                  </a:moveTo>
                  <a:lnTo>
                    <a:pt x="24384000" y="0"/>
                  </a:lnTo>
                  <a:lnTo>
                    <a:pt x="24384000" y="939292"/>
                  </a:lnTo>
                  <a:lnTo>
                    <a:pt x="0" y="939292"/>
                  </a:lnTo>
                  <a:close/>
                </a:path>
              </a:pathLst>
            </a:custGeom>
            <a:solidFill>
              <a:srgbClr val="DF711C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621639" y="413002"/>
            <a:ext cx="805947" cy="849225"/>
          </a:xfrm>
          <a:custGeom>
            <a:avLst/>
            <a:gdLst/>
            <a:ahLst/>
            <a:cxnLst/>
            <a:rect l="l" t="t" r="r" b="b"/>
            <a:pathLst>
              <a:path w="805947" h="849225">
                <a:moveTo>
                  <a:pt x="0" y="0"/>
                </a:moveTo>
                <a:lnTo>
                  <a:pt x="805947" y="0"/>
                </a:lnTo>
                <a:lnTo>
                  <a:pt x="805947" y="849226"/>
                </a:lnTo>
                <a:lnTo>
                  <a:pt x="0" y="8492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 rot="0">
            <a:off x="1028700" y="2263854"/>
            <a:ext cx="16401559" cy="6896386"/>
            <a:chOff x="0" y="0"/>
            <a:chExt cx="4319752" cy="18163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19752" cy="1816332"/>
            </a:xfrm>
            <a:custGeom>
              <a:avLst/>
              <a:gdLst/>
              <a:ahLst/>
              <a:cxnLst/>
              <a:rect l="l" t="t" r="r" b="b"/>
              <a:pathLst>
                <a:path w="4319752" h="1816332">
                  <a:moveTo>
                    <a:pt x="24073" y="0"/>
                  </a:moveTo>
                  <a:lnTo>
                    <a:pt x="4295679" y="0"/>
                  </a:lnTo>
                  <a:cubicBezTo>
                    <a:pt x="4308974" y="0"/>
                    <a:pt x="4319752" y="10778"/>
                    <a:pt x="4319752" y="24073"/>
                  </a:cubicBezTo>
                  <a:lnTo>
                    <a:pt x="4319752" y="1792259"/>
                  </a:lnTo>
                  <a:cubicBezTo>
                    <a:pt x="4319752" y="1805554"/>
                    <a:pt x="4308974" y="1816332"/>
                    <a:pt x="4295679" y="1816332"/>
                  </a:cubicBezTo>
                  <a:lnTo>
                    <a:pt x="24073" y="1816332"/>
                  </a:lnTo>
                  <a:cubicBezTo>
                    <a:pt x="10778" y="1816332"/>
                    <a:pt x="0" y="1805554"/>
                    <a:pt x="0" y="1792259"/>
                  </a:cubicBezTo>
                  <a:lnTo>
                    <a:pt x="0" y="24073"/>
                  </a:lnTo>
                  <a:cubicBezTo>
                    <a:pt x="0" y="10778"/>
                    <a:pt x="10778" y="0"/>
                    <a:pt x="2407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rnd">
              <a:solidFill>
                <a:srgbClr val="DF711C"/>
              </a:solidFill>
              <a:prstDash val="lg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4319752" cy="1825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7600950" y="1808478"/>
            <a:ext cx="3086100" cy="910752"/>
            <a:chOff x="0" y="0"/>
            <a:chExt cx="812800" cy="2398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239869"/>
            </a:xfrm>
            <a:custGeom>
              <a:avLst/>
              <a:gdLst/>
              <a:ahLst/>
              <a:cxnLst/>
              <a:rect l="l" t="t" r="r" b="b"/>
              <a:pathLst>
                <a:path w="812800" h="239869">
                  <a:moveTo>
                    <a:pt x="50173" y="0"/>
                  </a:moveTo>
                  <a:lnTo>
                    <a:pt x="762627" y="0"/>
                  </a:lnTo>
                  <a:cubicBezTo>
                    <a:pt x="775934" y="0"/>
                    <a:pt x="788695" y="5286"/>
                    <a:pt x="798105" y="14695"/>
                  </a:cubicBezTo>
                  <a:cubicBezTo>
                    <a:pt x="807514" y="24105"/>
                    <a:pt x="812800" y="36866"/>
                    <a:pt x="812800" y="50173"/>
                  </a:cubicBezTo>
                  <a:lnTo>
                    <a:pt x="812800" y="189696"/>
                  </a:lnTo>
                  <a:cubicBezTo>
                    <a:pt x="812800" y="203003"/>
                    <a:pt x="807514" y="215764"/>
                    <a:pt x="798105" y="225174"/>
                  </a:cubicBezTo>
                  <a:cubicBezTo>
                    <a:pt x="788695" y="234583"/>
                    <a:pt x="775934" y="239869"/>
                    <a:pt x="762627" y="239869"/>
                  </a:cubicBezTo>
                  <a:lnTo>
                    <a:pt x="50173" y="239869"/>
                  </a:lnTo>
                  <a:cubicBezTo>
                    <a:pt x="36866" y="239869"/>
                    <a:pt x="24105" y="234583"/>
                    <a:pt x="14695" y="225174"/>
                  </a:cubicBezTo>
                  <a:cubicBezTo>
                    <a:pt x="5286" y="215764"/>
                    <a:pt x="0" y="203003"/>
                    <a:pt x="0" y="189696"/>
                  </a:cubicBezTo>
                  <a:lnTo>
                    <a:pt x="0" y="50173"/>
                  </a:lnTo>
                  <a:cubicBezTo>
                    <a:pt x="0" y="36866"/>
                    <a:pt x="5286" y="24105"/>
                    <a:pt x="14695" y="14695"/>
                  </a:cubicBezTo>
                  <a:cubicBezTo>
                    <a:pt x="24105" y="5286"/>
                    <a:pt x="36866" y="0"/>
                    <a:pt x="50173" y="0"/>
                  </a:cubicBezTo>
                  <a:close/>
                </a:path>
              </a:pathLst>
            </a:custGeom>
            <a:solidFill>
              <a:srgbClr val="FFC393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297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20"/>
                </a:lnSpc>
                <a:spcBef>
                  <a:spcPct val="0"/>
                </a:spcBef>
              </a:pPr>
            </a:p>
          </p:txBody>
        </p:sp>
      </p:grpSp>
      <p:sp>
        <p:nvSpPr>
          <p:cNvPr id="11" name="Freeform 11"/>
          <p:cNvSpPr/>
          <p:nvPr/>
        </p:nvSpPr>
        <p:spPr>
          <a:xfrm>
            <a:off x="1959257" y="3593611"/>
            <a:ext cx="3510690" cy="3550635"/>
          </a:xfrm>
          <a:custGeom>
            <a:avLst/>
            <a:gdLst/>
            <a:ahLst/>
            <a:cxnLst/>
            <a:rect l="l" t="t" r="r" b="b"/>
            <a:pathLst>
              <a:path w="3510690" h="3550635">
                <a:moveTo>
                  <a:pt x="0" y="0"/>
                </a:moveTo>
                <a:lnTo>
                  <a:pt x="3510690" y="0"/>
                </a:lnTo>
                <a:lnTo>
                  <a:pt x="3510690" y="3550635"/>
                </a:lnTo>
                <a:lnTo>
                  <a:pt x="0" y="35506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887456" y="3821779"/>
            <a:ext cx="3094299" cy="3094299"/>
          </a:xfrm>
          <a:custGeom>
            <a:avLst/>
            <a:gdLst/>
            <a:ahLst/>
            <a:cxnLst/>
            <a:rect l="l" t="t" r="r" b="b"/>
            <a:pathLst>
              <a:path w="3094299" h="3094299">
                <a:moveTo>
                  <a:pt x="0" y="0"/>
                </a:moveTo>
                <a:lnTo>
                  <a:pt x="3094299" y="0"/>
                </a:lnTo>
                <a:lnTo>
                  <a:pt x="3094299" y="3094299"/>
                </a:lnTo>
                <a:lnTo>
                  <a:pt x="0" y="30942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229480" y="3821779"/>
            <a:ext cx="3443175" cy="3344191"/>
          </a:xfrm>
          <a:custGeom>
            <a:avLst/>
            <a:gdLst/>
            <a:ahLst/>
            <a:cxnLst/>
            <a:rect l="l" t="t" r="r" b="b"/>
            <a:pathLst>
              <a:path w="3443175" h="3344191">
                <a:moveTo>
                  <a:pt x="0" y="0"/>
                </a:moveTo>
                <a:lnTo>
                  <a:pt x="3443175" y="0"/>
                </a:lnTo>
                <a:lnTo>
                  <a:pt x="3443175" y="3344191"/>
                </a:lnTo>
                <a:lnTo>
                  <a:pt x="0" y="33441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140" r="-8485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980409" y="3279427"/>
            <a:ext cx="3182904" cy="3728145"/>
          </a:xfrm>
          <a:custGeom>
            <a:avLst/>
            <a:gdLst/>
            <a:ahLst/>
            <a:cxnLst/>
            <a:rect l="l" t="t" r="r" b="b"/>
            <a:pathLst>
              <a:path w="3182904" h="3728145">
                <a:moveTo>
                  <a:pt x="0" y="0"/>
                </a:moveTo>
                <a:lnTo>
                  <a:pt x="3182904" y="0"/>
                </a:lnTo>
                <a:lnTo>
                  <a:pt x="3182904" y="3728146"/>
                </a:lnTo>
                <a:lnTo>
                  <a:pt x="0" y="37281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619675" y="308227"/>
            <a:ext cx="10585893" cy="847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60"/>
              </a:lnSpc>
              <a:spcBef>
                <a:spcPct val="0"/>
              </a:spcBef>
            </a:pPr>
            <a:r>
              <a:rPr lang="en-US" sz="4900" b="1">
                <a:solidFill>
                  <a:srgbClr val="000000"/>
                </a:solidFill>
                <a:latin typeface="思源黑体 1 Bold" panose="020B0800000000000000" charset="-122"/>
                <a:ea typeface="思源黑体 1 Bold" panose="020B0800000000000000" charset="-122"/>
                <a:cs typeface="思源黑体 1 Bold" panose="020B0800000000000000" charset="-122"/>
                <a:sym typeface="思源黑体 1 Bold" panose="020B0800000000000000" charset="-122"/>
              </a:rPr>
              <a:t>无声的伤害——健康危害</a:t>
            </a:r>
            <a:endParaRPr lang="en-US" sz="4900" b="1">
              <a:solidFill>
                <a:srgbClr val="000000"/>
              </a:solidFill>
              <a:latin typeface="思源黑体 1 Bold" panose="020B0800000000000000" charset="-122"/>
              <a:ea typeface="思源黑体 1 Bold" panose="020B0800000000000000" charset="-122"/>
              <a:cs typeface="思源黑体 1 Bold" panose="020B0800000000000000" charset="-122"/>
              <a:sym typeface="思源黑体 1 Bold" panose="020B0800000000000000" charset="-122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263192" y="1873514"/>
            <a:ext cx="3761615" cy="704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95"/>
              </a:lnSpc>
              <a:spcBef>
                <a:spcPct val="0"/>
              </a:spcBef>
            </a:pPr>
            <a:r>
              <a:rPr lang="en-US" sz="4140" b="1">
                <a:solidFill>
                  <a:srgbClr val="030303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长期危害</a:t>
            </a:r>
            <a:endParaRPr lang="en-US" sz="4140" b="1">
              <a:solidFill>
                <a:srgbClr val="030303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959257" y="7193479"/>
            <a:ext cx="3582270" cy="603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20"/>
              </a:lnSpc>
            </a:pPr>
            <a:r>
              <a:rPr lang="en-US" sz="4330" b="1">
                <a:solidFill>
                  <a:srgbClr val="000000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高血压</a:t>
            </a:r>
            <a:endParaRPr lang="en-US" sz="4330" b="1">
              <a:solidFill>
                <a:srgbClr val="000000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5674958" y="7068046"/>
            <a:ext cx="3519293" cy="730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60"/>
              </a:lnSpc>
              <a:spcBef>
                <a:spcPct val="0"/>
              </a:spcBef>
            </a:pPr>
            <a:r>
              <a:rPr lang="en-US" sz="4330" b="1">
                <a:solidFill>
                  <a:srgbClr val="000000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糖尿病</a:t>
            </a:r>
            <a:endParaRPr lang="en-US" sz="4330" b="1">
              <a:solidFill>
                <a:srgbClr val="000000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327684" y="7068046"/>
            <a:ext cx="3519293" cy="730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60"/>
              </a:lnSpc>
              <a:spcBef>
                <a:spcPct val="0"/>
              </a:spcBef>
            </a:pPr>
            <a:r>
              <a:rPr lang="en-US" sz="4330" b="1">
                <a:solidFill>
                  <a:srgbClr val="000000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脑卒中</a:t>
            </a:r>
            <a:endParaRPr lang="en-US" sz="4330" b="1">
              <a:solidFill>
                <a:srgbClr val="000000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980409" y="7068046"/>
            <a:ext cx="3519293" cy="730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60"/>
              </a:lnSpc>
              <a:spcBef>
                <a:spcPct val="0"/>
              </a:spcBef>
            </a:pPr>
            <a:r>
              <a:rPr lang="en-US" sz="4330" b="1">
                <a:solidFill>
                  <a:srgbClr val="000000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认知障碍</a:t>
            </a:r>
            <a:endParaRPr lang="en-US" sz="4330" b="1">
              <a:solidFill>
                <a:srgbClr val="000000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0" y="9582538"/>
            <a:ext cx="18288000" cy="704462"/>
            <a:chOff x="0" y="0"/>
            <a:chExt cx="24384000" cy="939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939292"/>
            </a:xfrm>
            <a:custGeom>
              <a:avLst/>
              <a:gdLst/>
              <a:ahLst/>
              <a:cxnLst/>
              <a:rect l="l" t="t" r="r" b="b"/>
              <a:pathLst>
                <a:path w="24384000" h="939292">
                  <a:moveTo>
                    <a:pt x="0" y="0"/>
                  </a:moveTo>
                  <a:lnTo>
                    <a:pt x="24384000" y="0"/>
                  </a:lnTo>
                  <a:lnTo>
                    <a:pt x="24384000" y="939292"/>
                  </a:lnTo>
                  <a:lnTo>
                    <a:pt x="0" y="939292"/>
                  </a:lnTo>
                  <a:close/>
                </a:path>
              </a:pathLst>
            </a:custGeom>
            <a:solidFill>
              <a:srgbClr val="DF711C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621639" y="413002"/>
            <a:ext cx="805947" cy="849225"/>
          </a:xfrm>
          <a:custGeom>
            <a:avLst/>
            <a:gdLst/>
            <a:ahLst/>
            <a:cxnLst/>
            <a:rect l="l" t="t" r="r" b="b"/>
            <a:pathLst>
              <a:path w="805947" h="849225">
                <a:moveTo>
                  <a:pt x="0" y="0"/>
                </a:moveTo>
                <a:lnTo>
                  <a:pt x="805947" y="0"/>
                </a:lnTo>
                <a:lnTo>
                  <a:pt x="805947" y="849226"/>
                </a:lnTo>
                <a:lnTo>
                  <a:pt x="0" y="84922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 rot="0">
            <a:off x="1212762" y="1509524"/>
            <a:ext cx="7024171" cy="7881493"/>
            <a:chOff x="0" y="0"/>
            <a:chExt cx="1849987" cy="207578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49987" cy="2075784"/>
            </a:xfrm>
            <a:custGeom>
              <a:avLst/>
              <a:gdLst/>
              <a:ahLst/>
              <a:cxnLst/>
              <a:rect l="l" t="t" r="r" b="b"/>
              <a:pathLst>
                <a:path w="1849987" h="2075784">
                  <a:moveTo>
                    <a:pt x="26452" y="0"/>
                  </a:moveTo>
                  <a:lnTo>
                    <a:pt x="1823535" y="0"/>
                  </a:lnTo>
                  <a:cubicBezTo>
                    <a:pt x="1838144" y="0"/>
                    <a:pt x="1849987" y="11843"/>
                    <a:pt x="1849987" y="26452"/>
                  </a:cubicBezTo>
                  <a:lnTo>
                    <a:pt x="1849987" y="2049332"/>
                  </a:lnTo>
                  <a:cubicBezTo>
                    <a:pt x="1849987" y="2056347"/>
                    <a:pt x="1847200" y="2063076"/>
                    <a:pt x="1842239" y="2068036"/>
                  </a:cubicBezTo>
                  <a:cubicBezTo>
                    <a:pt x="1837279" y="2072997"/>
                    <a:pt x="1830550" y="2075784"/>
                    <a:pt x="1823535" y="2075784"/>
                  </a:cubicBezTo>
                  <a:lnTo>
                    <a:pt x="26452" y="2075784"/>
                  </a:lnTo>
                  <a:cubicBezTo>
                    <a:pt x="19437" y="2075784"/>
                    <a:pt x="12709" y="2072997"/>
                    <a:pt x="7748" y="2068036"/>
                  </a:cubicBezTo>
                  <a:cubicBezTo>
                    <a:pt x="2787" y="2063076"/>
                    <a:pt x="0" y="2056347"/>
                    <a:pt x="0" y="2049332"/>
                  </a:cubicBezTo>
                  <a:lnTo>
                    <a:pt x="0" y="26452"/>
                  </a:lnTo>
                  <a:cubicBezTo>
                    <a:pt x="0" y="19437"/>
                    <a:pt x="2787" y="12709"/>
                    <a:pt x="7748" y="7748"/>
                  </a:cubicBezTo>
                  <a:cubicBezTo>
                    <a:pt x="12709" y="2787"/>
                    <a:pt x="19437" y="0"/>
                    <a:pt x="2645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910D00"/>
              </a:solidFill>
              <a:prstDash val="lg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849987" cy="21234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6195046" y="5143500"/>
            <a:ext cx="1715611" cy="927341"/>
            <a:chOff x="0" y="0"/>
            <a:chExt cx="2287482" cy="1236455"/>
          </a:xfrm>
        </p:grpSpPr>
        <p:sp>
          <p:nvSpPr>
            <p:cNvPr id="9" name="Freeform 9"/>
            <p:cNvSpPr/>
            <p:nvPr/>
          </p:nvSpPr>
          <p:spPr>
            <a:xfrm>
              <a:off x="188698" y="0"/>
              <a:ext cx="1990270" cy="1236455"/>
            </a:xfrm>
            <a:custGeom>
              <a:avLst/>
              <a:gdLst/>
              <a:ahLst/>
              <a:cxnLst/>
              <a:rect l="l" t="t" r="r" b="b"/>
              <a:pathLst>
                <a:path w="1990270" h="1236455">
                  <a:moveTo>
                    <a:pt x="0" y="0"/>
                  </a:moveTo>
                  <a:lnTo>
                    <a:pt x="1990270" y="0"/>
                  </a:lnTo>
                  <a:lnTo>
                    <a:pt x="1990270" y="1236455"/>
                  </a:lnTo>
                  <a:lnTo>
                    <a:pt x="0" y="1236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0" y="428868"/>
              <a:ext cx="2287482" cy="6102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90"/>
                </a:lnSpc>
              </a:pPr>
              <a:r>
                <a:rPr lang="en-US" sz="3095" b="1">
                  <a:solidFill>
                    <a:srgbClr val="FFFFFF"/>
                  </a:solidFill>
                  <a:latin typeface="思源黑体 3 Bold" panose="020B0800000000000000" charset="-122"/>
                  <a:ea typeface="思源黑体 3 Bold" panose="020B0800000000000000" charset="-122"/>
                  <a:cs typeface="思源黑体 3 Bold" panose="020B0800000000000000" charset="-122"/>
                  <a:sym typeface="思源黑体 3 Bold" panose="020B0800000000000000" charset="-122"/>
                </a:rPr>
                <a:t>金标准</a:t>
              </a:r>
              <a:endParaRPr lang="en-US" sz="3095" b="1">
                <a:solidFill>
                  <a:srgbClr val="FFFFFF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1911154" y="2496799"/>
            <a:ext cx="5627387" cy="5032041"/>
          </a:xfrm>
          <a:custGeom>
            <a:avLst/>
            <a:gdLst/>
            <a:ahLst/>
            <a:cxnLst/>
            <a:rect l="l" t="t" r="r" b="b"/>
            <a:pathLst>
              <a:path w="5627387" h="5032041">
                <a:moveTo>
                  <a:pt x="0" y="0"/>
                </a:moveTo>
                <a:lnTo>
                  <a:pt x="5627387" y="0"/>
                </a:lnTo>
                <a:lnTo>
                  <a:pt x="5627387" y="5032041"/>
                </a:lnTo>
                <a:lnTo>
                  <a:pt x="0" y="50320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971" t="-12896" r="-30447" b="-5110"/>
            </a:stretch>
          </a:blipFill>
        </p:spPr>
      </p:sp>
      <p:grpSp>
        <p:nvGrpSpPr>
          <p:cNvPr id="12" name="Group 12"/>
          <p:cNvGrpSpPr/>
          <p:nvPr/>
        </p:nvGrpSpPr>
        <p:grpSpPr>
          <a:xfrm rot="0">
            <a:off x="9144000" y="1661924"/>
            <a:ext cx="4832986" cy="7729093"/>
            <a:chOff x="0" y="0"/>
            <a:chExt cx="1272885" cy="203564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72885" cy="2035646"/>
            </a:xfrm>
            <a:custGeom>
              <a:avLst/>
              <a:gdLst/>
              <a:ahLst/>
              <a:cxnLst/>
              <a:rect l="l" t="t" r="r" b="b"/>
              <a:pathLst>
                <a:path w="1272885" h="2035646">
                  <a:moveTo>
                    <a:pt x="38445" y="0"/>
                  </a:moveTo>
                  <a:lnTo>
                    <a:pt x="1234440" y="0"/>
                  </a:lnTo>
                  <a:cubicBezTo>
                    <a:pt x="1244636" y="0"/>
                    <a:pt x="1254415" y="4050"/>
                    <a:pt x="1261625" y="11260"/>
                  </a:cubicBezTo>
                  <a:cubicBezTo>
                    <a:pt x="1268835" y="18470"/>
                    <a:pt x="1272885" y="28249"/>
                    <a:pt x="1272885" y="38445"/>
                  </a:cubicBezTo>
                  <a:lnTo>
                    <a:pt x="1272885" y="1997201"/>
                  </a:lnTo>
                  <a:cubicBezTo>
                    <a:pt x="1272885" y="2007397"/>
                    <a:pt x="1268835" y="2017176"/>
                    <a:pt x="1261625" y="2024386"/>
                  </a:cubicBezTo>
                  <a:cubicBezTo>
                    <a:pt x="1254415" y="2031595"/>
                    <a:pt x="1244636" y="2035646"/>
                    <a:pt x="1234440" y="2035646"/>
                  </a:cubicBezTo>
                  <a:lnTo>
                    <a:pt x="38445" y="2035646"/>
                  </a:lnTo>
                  <a:cubicBezTo>
                    <a:pt x="28249" y="2035646"/>
                    <a:pt x="18470" y="2031595"/>
                    <a:pt x="11260" y="2024386"/>
                  </a:cubicBezTo>
                  <a:cubicBezTo>
                    <a:pt x="4050" y="2017176"/>
                    <a:pt x="0" y="2007397"/>
                    <a:pt x="0" y="1997201"/>
                  </a:cubicBezTo>
                  <a:lnTo>
                    <a:pt x="0" y="38445"/>
                  </a:lnTo>
                  <a:cubicBezTo>
                    <a:pt x="0" y="28249"/>
                    <a:pt x="4050" y="18470"/>
                    <a:pt x="11260" y="11260"/>
                  </a:cubicBezTo>
                  <a:cubicBezTo>
                    <a:pt x="18470" y="4050"/>
                    <a:pt x="28249" y="0"/>
                    <a:pt x="3844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910D00"/>
              </a:solidFill>
              <a:prstDash val="lgDash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272885" cy="20832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15" name="Group 15"/>
          <p:cNvGrpSpPr/>
          <p:nvPr/>
        </p:nvGrpSpPr>
        <p:grpSpPr>
          <a:xfrm rot="0">
            <a:off x="7910657" y="4745705"/>
            <a:ext cx="1575791" cy="1204316"/>
            <a:chOff x="0" y="0"/>
            <a:chExt cx="1063511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63511" cy="812800"/>
            </a:xfrm>
            <a:custGeom>
              <a:avLst/>
              <a:gdLst/>
              <a:ahLst/>
              <a:cxnLst/>
              <a:rect l="l" t="t" r="r" b="b"/>
              <a:pathLst>
                <a:path w="1063511" h="812800">
                  <a:moveTo>
                    <a:pt x="1063511" y="406400"/>
                  </a:moveTo>
                  <a:lnTo>
                    <a:pt x="657111" y="0"/>
                  </a:lnTo>
                  <a:lnTo>
                    <a:pt x="657111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57111" y="609600"/>
                  </a:lnTo>
                  <a:lnTo>
                    <a:pt x="657111" y="812800"/>
                  </a:lnTo>
                  <a:lnTo>
                    <a:pt x="1063511" y="406400"/>
                  </a:lnTo>
                  <a:close/>
                </a:path>
              </a:pathLst>
            </a:custGeom>
            <a:solidFill>
              <a:srgbClr val="DF711C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146050"/>
              <a:ext cx="961911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</a:p>
          </p:txBody>
        </p:sp>
      </p:grpSp>
      <p:grpSp>
        <p:nvGrpSpPr>
          <p:cNvPr id="18" name="Group 18"/>
          <p:cNvGrpSpPr/>
          <p:nvPr/>
        </p:nvGrpSpPr>
        <p:grpSpPr>
          <a:xfrm rot="0">
            <a:off x="10129212" y="1356589"/>
            <a:ext cx="2862563" cy="769516"/>
            <a:chOff x="0" y="0"/>
            <a:chExt cx="753926" cy="20267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53926" cy="202671"/>
            </a:xfrm>
            <a:custGeom>
              <a:avLst/>
              <a:gdLst/>
              <a:ahLst/>
              <a:cxnLst/>
              <a:rect l="l" t="t" r="r" b="b"/>
              <a:pathLst>
                <a:path w="753926" h="202671">
                  <a:moveTo>
                    <a:pt x="54091" y="0"/>
                  </a:moveTo>
                  <a:lnTo>
                    <a:pt x="699835" y="0"/>
                  </a:lnTo>
                  <a:cubicBezTo>
                    <a:pt x="729709" y="0"/>
                    <a:pt x="753926" y="24217"/>
                    <a:pt x="753926" y="54091"/>
                  </a:cubicBezTo>
                  <a:lnTo>
                    <a:pt x="753926" y="148580"/>
                  </a:lnTo>
                  <a:cubicBezTo>
                    <a:pt x="753926" y="178454"/>
                    <a:pt x="729709" y="202671"/>
                    <a:pt x="699835" y="202671"/>
                  </a:cubicBezTo>
                  <a:lnTo>
                    <a:pt x="54091" y="202671"/>
                  </a:lnTo>
                  <a:cubicBezTo>
                    <a:pt x="24217" y="202671"/>
                    <a:pt x="0" y="178454"/>
                    <a:pt x="0" y="148580"/>
                  </a:cubicBezTo>
                  <a:lnTo>
                    <a:pt x="0" y="54091"/>
                  </a:lnTo>
                  <a:cubicBezTo>
                    <a:pt x="0" y="24217"/>
                    <a:pt x="24217" y="0"/>
                    <a:pt x="54091" y="0"/>
                  </a:cubicBezTo>
                  <a:close/>
                </a:path>
              </a:pathLst>
            </a:custGeom>
            <a:solidFill>
              <a:srgbClr val="EE7F25"/>
            </a:solidFill>
            <a:ln cap="sq">
              <a:noFill/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753926" cy="2598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2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21" name="Group 21"/>
          <p:cNvGrpSpPr/>
          <p:nvPr/>
        </p:nvGrpSpPr>
        <p:grpSpPr>
          <a:xfrm rot="5400000">
            <a:off x="11379597" y="2649621"/>
            <a:ext cx="361792" cy="538373"/>
            <a:chOff x="0" y="0"/>
            <a:chExt cx="176318" cy="26237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76303" cy="262400"/>
            </a:xfrm>
            <a:custGeom>
              <a:avLst/>
              <a:gdLst/>
              <a:ahLst/>
              <a:cxnLst/>
              <a:rect l="l" t="t" r="r" b="b"/>
              <a:pathLst>
                <a:path w="176303" h="262400">
                  <a:moveTo>
                    <a:pt x="0" y="65570"/>
                  </a:moveTo>
                  <a:lnTo>
                    <a:pt x="92665" y="65570"/>
                  </a:lnTo>
                  <a:lnTo>
                    <a:pt x="92665" y="0"/>
                  </a:lnTo>
                  <a:lnTo>
                    <a:pt x="176303" y="131193"/>
                  </a:lnTo>
                  <a:lnTo>
                    <a:pt x="92665" y="262400"/>
                  </a:lnTo>
                  <a:lnTo>
                    <a:pt x="92665" y="196762"/>
                  </a:lnTo>
                  <a:lnTo>
                    <a:pt x="0" y="196762"/>
                  </a:lnTo>
                  <a:close/>
                </a:path>
              </a:pathLst>
            </a:custGeom>
            <a:gradFill rotWithShape="1">
              <a:gsLst>
                <a:gs pos="0">
                  <a:srgbClr val="FD8732">
                    <a:alpha val="44000"/>
                  </a:srgbClr>
                </a:gs>
                <a:gs pos="100000">
                  <a:srgbClr val="F4891A">
                    <a:alpha val="62000"/>
                  </a:srgbClr>
                </a:gs>
              </a:gsLst>
              <a:lin ang="0"/>
            </a:gradFill>
          </p:spPr>
        </p:sp>
      </p:grpSp>
      <p:grpSp>
        <p:nvGrpSpPr>
          <p:cNvPr id="23" name="Group 23"/>
          <p:cNvGrpSpPr/>
          <p:nvPr/>
        </p:nvGrpSpPr>
        <p:grpSpPr>
          <a:xfrm rot="5400000">
            <a:off x="11379597" y="3452649"/>
            <a:ext cx="361792" cy="538373"/>
            <a:chOff x="0" y="0"/>
            <a:chExt cx="176318" cy="26237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76303" cy="262400"/>
            </a:xfrm>
            <a:custGeom>
              <a:avLst/>
              <a:gdLst/>
              <a:ahLst/>
              <a:cxnLst/>
              <a:rect l="l" t="t" r="r" b="b"/>
              <a:pathLst>
                <a:path w="176303" h="262400">
                  <a:moveTo>
                    <a:pt x="0" y="65570"/>
                  </a:moveTo>
                  <a:lnTo>
                    <a:pt x="92665" y="65570"/>
                  </a:lnTo>
                  <a:lnTo>
                    <a:pt x="92665" y="0"/>
                  </a:lnTo>
                  <a:lnTo>
                    <a:pt x="176303" y="131193"/>
                  </a:lnTo>
                  <a:lnTo>
                    <a:pt x="92665" y="262400"/>
                  </a:lnTo>
                  <a:lnTo>
                    <a:pt x="92665" y="196762"/>
                  </a:lnTo>
                  <a:lnTo>
                    <a:pt x="0" y="196762"/>
                  </a:lnTo>
                  <a:close/>
                </a:path>
              </a:pathLst>
            </a:custGeom>
            <a:gradFill rotWithShape="1">
              <a:gsLst>
                <a:gs pos="0">
                  <a:srgbClr val="FD8732">
                    <a:alpha val="44000"/>
                  </a:srgbClr>
                </a:gs>
                <a:gs pos="100000">
                  <a:srgbClr val="F4891A">
                    <a:alpha val="62000"/>
                  </a:srgbClr>
                </a:gs>
              </a:gsLst>
              <a:lin ang="0"/>
            </a:gradFill>
          </p:spPr>
        </p:sp>
      </p:grpSp>
      <p:grpSp>
        <p:nvGrpSpPr>
          <p:cNvPr id="25" name="Group 25"/>
          <p:cNvGrpSpPr/>
          <p:nvPr/>
        </p:nvGrpSpPr>
        <p:grpSpPr>
          <a:xfrm rot="5400000">
            <a:off x="11379597" y="4255676"/>
            <a:ext cx="361792" cy="538373"/>
            <a:chOff x="0" y="0"/>
            <a:chExt cx="176318" cy="26237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76303" cy="262400"/>
            </a:xfrm>
            <a:custGeom>
              <a:avLst/>
              <a:gdLst/>
              <a:ahLst/>
              <a:cxnLst/>
              <a:rect l="l" t="t" r="r" b="b"/>
              <a:pathLst>
                <a:path w="176303" h="262400">
                  <a:moveTo>
                    <a:pt x="0" y="65570"/>
                  </a:moveTo>
                  <a:lnTo>
                    <a:pt x="92665" y="65570"/>
                  </a:lnTo>
                  <a:lnTo>
                    <a:pt x="92665" y="0"/>
                  </a:lnTo>
                  <a:lnTo>
                    <a:pt x="176303" y="131193"/>
                  </a:lnTo>
                  <a:lnTo>
                    <a:pt x="92665" y="262400"/>
                  </a:lnTo>
                  <a:lnTo>
                    <a:pt x="92665" y="196762"/>
                  </a:lnTo>
                  <a:lnTo>
                    <a:pt x="0" y="196762"/>
                  </a:lnTo>
                  <a:close/>
                </a:path>
              </a:pathLst>
            </a:custGeom>
            <a:gradFill rotWithShape="1">
              <a:gsLst>
                <a:gs pos="0">
                  <a:srgbClr val="FD8732">
                    <a:alpha val="44000"/>
                  </a:srgbClr>
                </a:gs>
                <a:gs pos="100000">
                  <a:srgbClr val="F4891A">
                    <a:alpha val="62000"/>
                  </a:srgbClr>
                </a:gs>
              </a:gsLst>
              <a:lin ang="0"/>
            </a:gradFill>
          </p:spPr>
        </p:sp>
      </p:grpSp>
      <p:grpSp>
        <p:nvGrpSpPr>
          <p:cNvPr id="27" name="Group 27"/>
          <p:cNvGrpSpPr/>
          <p:nvPr/>
        </p:nvGrpSpPr>
        <p:grpSpPr>
          <a:xfrm rot="5400000">
            <a:off x="11379597" y="5058703"/>
            <a:ext cx="361792" cy="538373"/>
            <a:chOff x="0" y="0"/>
            <a:chExt cx="176318" cy="26237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76303" cy="262400"/>
            </a:xfrm>
            <a:custGeom>
              <a:avLst/>
              <a:gdLst/>
              <a:ahLst/>
              <a:cxnLst/>
              <a:rect l="l" t="t" r="r" b="b"/>
              <a:pathLst>
                <a:path w="176303" h="262400">
                  <a:moveTo>
                    <a:pt x="0" y="65570"/>
                  </a:moveTo>
                  <a:lnTo>
                    <a:pt x="92665" y="65570"/>
                  </a:lnTo>
                  <a:lnTo>
                    <a:pt x="92665" y="0"/>
                  </a:lnTo>
                  <a:lnTo>
                    <a:pt x="176303" y="131193"/>
                  </a:lnTo>
                  <a:lnTo>
                    <a:pt x="92665" y="262400"/>
                  </a:lnTo>
                  <a:lnTo>
                    <a:pt x="92665" y="196762"/>
                  </a:lnTo>
                  <a:lnTo>
                    <a:pt x="0" y="196762"/>
                  </a:lnTo>
                  <a:close/>
                </a:path>
              </a:pathLst>
            </a:custGeom>
            <a:gradFill rotWithShape="1">
              <a:gsLst>
                <a:gs pos="0">
                  <a:srgbClr val="FD8732">
                    <a:alpha val="44000"/>
                  </a:srgbClr>
                </a:gs>
                <a:gs pos="100000">
                  <a:srgbClr val="F4891A">
                    <a:alpha val="62000"/>
                  </a:srgbClr>
                </a:gs>
              </a:gsLst>
              <a:lin ang="0"/>
            </a:gradFill>
          </p:spPr>
        </p:sp>
      </p:grpSp>
      <p:grpSp>
        <p:nvGrpSpPr>
          <p:cNvPr id="29" name="Group 29"/>
          <p:cNvGrpSpPr/>
          <p:nvPr/>
        </p:nvGrpSpPr>
        <p:grpSpPr>
          <a:xfrm rot="5400000">
            <a:off x="11379597" y="5861730"/>
            <a:ext cx="361792" cy="538373"/>
            <a:chOff x="0" y="0"/>
            <a:chExt cx="176318" cy="26237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76303" cy="262400"/>
            </a:xfrm>
            <a:custGeom>
              <a:avLst/>
              <a:gdLst/>
              <a:ahLst/>
              <a:cxnLst/>
              <a:rect l="l" t="t" r="r" b="b"/>
              <a:pathLst>
                <a:path w="176303" h="262400">
                  <a:moveTo>
                    <a:pt x="0" y="65570"/>
                  </a:moveTo>
                  <a:lnTo>
                    <a:pt x="92665" y="65570"/>
                  </a:lnTo>
                  <a:lnTo>
                    <a:pt x="92665" y="0"/>
                  </a:lnTo>
                  <a:lnTo>
                    <a:pt x="176303" y="131193"/>
                  </a:lnTo>
                  <a:lnTo>
                    <a:pt x="92665" y="262400"/>
                  </a:lnTo>
                  <a:lnTo>
                    <a:pt x="92665" y="196762"/>
                  </a:lnTo>
                  <a:lnTo>
                    <a:pt x="0" y="196762"/>
                  </a:lnTo>
                  <a:close/>
                </a:path>
              </a:pathLst>
            </a:custGeom>
            <a:gradFill rotWithShape="1">
              <a:gsLst>
                <a:gs pos="0">
                  <a:srgbClr val="FD8732">
                    <a:alpha val="44000"/>
                  </a:srgbClr>
                </a:gs>
                <a:gs pos="100000">
                  <a:srgbClr val="F4891A">
                    <a:alpha val="62000"/>
                  </a:srgbClr>
                </a:gs>
              </a:gsLst>
              <a:lin ang="0"/>
            </a:gradFill>
          </p:spPr>
        </p:sp>
      </p:grpSp>
      <p:grpSp>
        <p:nvGrpSpPr>
          <p:cNvPr id="31" name="Group 31"/>
          <p:cNvGrpSpPr/>
          <p:nvPr/>
        </p:nvGrpSpPr>
        <p:grpSpPr>
          <a:xfrm rot="5400000">
            <a:off x="11379597" y="6664758"/>
            <a:ext cx="361792" cy="538373"/>
            <a:chOff x="0" y="0"/>
            <a:chExt cx="176318" cy="262374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76303" cy="262400"/>
            </a:xfrm>
            <a:custGeom>
              <a:avLst/>
              <a:gdLst/>
              <a:ahLst/>
              <a:cxnLst/>
              <a:rect l="l" t="t" r="r" b="b"/>
              <a:pathLst>
                <a:path w="176303" h="262400">
                  <a:moveTo>
                    <a:pt x="0" y="65570"/>
                  </a:moveTo>
                  <a:lnTo>
                    <a:pt x="92665" y="65570"/>
                  </a:lnTo>
                  <a:lnTo>
                    <a:pt x="92665" y="0"/>
                  </a:lnTo>
                  <a:lnTo>
                    <a:pt x="176303" y="131193"/>
                  </a:lnTo>
                  <a:lnTo>
                    <a:pt x="92665" y="262400"/>
                  </a:lnTo>
                  <a:lnTo>
                    <a:pt x="92665" y="196762"/>
                  </a:lnTo>
                  <a:lnTo>
                    <a:pt x="0" y="196762"/>
                  </a:lnTo>
                  <a:close/>
                </a:path>
              </a:pathLst>
            </a:custGeom>
            <a:gradFill rotWithShape="1">
              <a:gsLst>
                <a:gs pos="0">
                  <a:srgbClr val="FD8732">
                    <a:alpha val="44000"/>
                  </a:srgbClr>
                </a:gs>
                <a:gs pos="100000">
                  <a:srgbClr val="F4891A">
                    <a:alpha val="62000"/>
                  </a:srgbClr>
                </a:gs>
              </a:gsLst>
              <a:lin ang="0"/>
            </a:gradFill>
          </p:spPr>
        </p:sp>
      </p:grpSp>
      <p:grpSp>
        <p:nvGrpSpPr>
          <p:cNvPr id="33" name="Group 33"/>
          <p:cNvGrpSpPr/>
          <p:nvPr/>
        </p:nvGrpSpPr>
        <p:grpSpPr>
          <a:xfrm rot="5400000">
            <a:off x="11379597" y="7467785"/>
            <a:ext cx="361792" cy="538373"/>
            <a:chOff x="0" y="0"/>
            <a:chExt cx="176318" cy="262374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76303" cy="262400"/>
            </a:xfrm>
            <a:custGeom>
              <a:avLst/>
              <a:gdLst/>
              <a:ahLst/>
              <a:cxnLst/>
              <a:rect l="l" t="t" r="r" b="b"/>
              <a:pathLst>
                <a:path w="176303" h="262400">
                  <a:moveTo>
                    <a:pt x="0" y="65570"/>
                  </a:moveTo>
                  <a:lnTo>
                    <a:pt x="92665" y="65570"/>
                  </a:lnTo>
                  <a:lnTo>
                    <a:pt x="92665" y="0"/>
                  </a:lnTo>
                  <a:lnTo>
                    <a:pt x="176303" y="131193"/>
                  </a:lnTo>
                  <a:lnTo>
                    <a:pt x="92665" y="262400"/>
                  </a:lnTo>
                  <a:lnTo>
                    <a:pt x="92665" y="196762"/>
                  </a:lnTo>
                  <a:lnTo>
                    <a:pt x="0" y="196762"/>
                  </a:lnTo>
                  <a:close/>
                </a:path>
              </a:pathLst>
            </a:custGeom>
            <a:gradFill rotWithShape="1">
              <a:gsLst>
                <a:gs pos="0">
                  <a:srgbClr val="FD8732">
                    <a:alpha val="44000"/>
                  </a:srgbClr>
                </a:gs>
                <a:gs pos="100000">
                  <a:srgbClr val="F4891A">
                    <a:alpha val="62000"/>
                  </a:srgbClr>
                </a:gs>
              </a:gsLst>
              <a:lin ang="0"/>
            </a:gradFill>
          </p:spPr>
        </p:sp>
      </p:grpSp>
      <p:grpSp>
        <p:nvGrpSpPr>
          <p:cNvPr id="35" name="Group 35"/>
          <p:cNvGrpSpPr/>
          <p:nvPr/>
        </p:nvGrpSpPr>
        <p:grpSpPr>
          <a:xfrm rot="5400000">
            <a:off x="11379597" y="8270812"/>
            <a:ext cx="361792" cy="538373"/>
            <a:chOff x="0" y="0"/>
            <a:chExt cx="176318" cy="262374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76303" cy="262400"/>
            </a:xfrm>
            <a:custGeom>
              <a:avLst/>
              <a:gdLst/>
              <a:ahLst/>
              <a:cxnLst/>
              <a:rect l="l" t="t" r="r" b="b"/>
              <a:pathLst>
                <a:path w="176303" h="262400">
                  <a:moveTo>
                    <a:pt x="0" y="65570"/>
                  </a:moveTo>
                  <a:lnTo>
                    <a:pt x="92665" y="65570"/>
                  </a:lnTo>
                  <a:lnTo>
                    <a:pt x="92665" y="0"/>
                  </a:lnTo>
                  <a:lnTo>
                    <a:pt x="176303" y="131193"/>
                  </a:lnTo>
                  <a:lnTo>
                    <a:pt x="92665" y="262400"/>
                  </a:lnTo>
                  <a:lnTo>
                    <a:pt x="92665" y="196762"/>
                  </a:lnTo>
                  <a:lnTo>
                    <a:pt x="0" y="196762"/>
                  </a:lnTo>
                  <a:close/>
                </a:path>
              </a:pathLst>
            </a:custGeom>
            <a:gradFill rotWithShape="1">
              <a:gsLst>
                <a:gs pos="0">
                  <a:srgbClr val="FD8732">
                    <a:alpha val="44000"/>
                  </a:srgbClr>
                </a:gs>
                <a:gs pos="100000">
                  <a:srgbClr val="F4891A">
                    <a:alpha val="62000"/>
                  </a:srgbClr>
                </a:gs>
              </a:gsLst>
              <a:lin ang="0"/>
            </a:gradFill>
          </p:spPr>
        </p:sp>
      </p:grpSp>
      <p:sp>
        <p:nvSpPr>
          <p:cNvPr id="37" name="Freeform 37"/>
          <p:cNvSpPr/>
          <p:nvPr/>
        </p:nvSpPr>
        <p:spPr>
          <a:xfrm>
            <a:off x="14820621" y="1661924"/>
            <a:ext cx="2716084" cy="7687031"/>
          </a:xfrm>
          <a:custGeom>
            <a:avLst/>
            <a:gdLst/>
            <a:ahLst/>
            <a:cxnLst/>
            <a:rect l="l" t="t" r="r" b="b"/>
            <a:pathLst>
              <a:path w="2716084" h="7687031">
                <a:moveTo>
                  <a:pt x="0" y="0"/>
                </a:moveTo>
                <a:lnTo>
                  <a:pt x="2716084" y="0"/>
                </a:lnTo>
                <a:lnTo>
                  <a:pt x="2716084" y="7687031"/>
                </a:lnTo>
                <a:lnTo>
                  <a:pt x="0" y="76870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1619675" y="308227"/>
            <a:ext cx="10585893" cy="847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60"/>
              </a:lnSpc>
              <a:spcBef>
                <a:spcPct val="0"/>
              </a:spcBef>
            </a:pPr>
            <a:r>
              <a:rPr lang="en-US" sz="4900" b="1">
                <a:solidFill>
                  <a:srgbClr val="000000"/>
                </a:solidFill>
                <a:latin typeface="思源黑体 1 Bold" panose="020B0800000000000000" charset="-122"/>
                <a:ea typeface="思源黑体 1 Bold" panose="020B0800000000000000" charset="-122"/>
                <a:cs typeface="思源黑体 1 Bold" panose="020B0800000000000000" charset="-122"/>
                <a:sym typeface="思源黑体 1 Bold" panose="020B0800000000000000" charset="-122"/>
              </a:rPr>
              <a:t>揪出隐形杀手——睡眠监测</a:t>
            </a:r>
            <a:endParaRPr lang="en-US" sz="4900" b="1">
              <a:solidFill>
                <a:srgbClr val="000000"/>
              </a:solidFill>
              <a:latin typeface="思源黑体 1 Bold" panose="020B0800000000000000" charset="-122"/>
              <a:ea typeface="思源黑体 1 Bold" panose="020B0800000000000000" charset="-122"/>
              <a:cs typeface="思源黑体 1 Bold" panose="020B0800000000000000" charset="-122"/>
              <a:sym typeface="思源黑体 1 Bold" panose="020B0800000000000000" charset="-122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579356" y="1614905"/>
            <a:ext cx="6290982" cy="712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80"/>
              </a:lnSpc>
              <a:spcBef>
                <a:spcPct val="0"/>
              </a:spcBef>
            </a:pPr>
            <a:r>
              <a:rPr lang="en-US" sz="4200" b="1">
                <a:solidFill>
                  <a:srgbClr val="DF711C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多导睡眠监测（PSG）</a:t>
            </a:r>
            <a:endParaRPr lang="en-US" sz="4200" b="1">
              <a:solidFill>
                <a:srgbClr val="DF711C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619675" y="7717313"/>
            <a:ext cx="6290982" cy="1221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0"/>
              </a:lnSpc>
            </a:pPr>
            <a:r>
              <a:rPr lang="en-US" sz="4200" b="1">
                <a:solidFill>
                  <a:srgbClr val="030303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确诊睡眠呼吸暂停综合征</a:t>
            </a:r>
            <a:endParaRPr lang="en-US" sz="4200" b="1">
              <a:solidFill>
                <a:srgbClr val="030303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  <a:p>
            <a:pPr marL="0" lvl="0" indent="0" algn="ctr">
              <a:lnSpc>
                <a:spcPts val="4870"/>
              </a:lnSpc>
            </a:pPr>
            <a:r>
              <a:rPr lang="en-US" sz="4200" b="1">
                <a:solidFill>
                  <a:srgbClr val="030303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了解病情严重程度</a:t>
            </a:r>
            <a:endParaRPr lang="en-US" sz="4200" b="1">
              <a:solidFill>
                <a:srgbClr val="030303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9315224" y="2336901"/>
            <a:ext cx="4490538" cy="370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00"/>
              </a:lnSpc>
            </a:pPr>
            <a:r>
              <a:rPr lang="en-US" sz="2500" b="1">
                <a:solidFill>
                  <a:srgbClr val="030303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佩戴心电电极贴</a:t>
            </a:r>
            <a:endParaRPr lang="en-US" sz="2500" b="1">
              <a:solidFill>
                <a:srgbClr val="030303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9679686" y="1351007"/>
            <a:ext cx="3761615" cy="671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15"/>
              </a:lnSpc>
              <a:spcBef>
                <a:spcPct val="0"/>
              </a:spcBef>
            </a:pPr>
            <a:r>
              <a:rPr lang="en-US" sz="3940" b="1">
                <a:solidFill>
                  <a:srgbClr val="FFFFFF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使用流程</a:t>
            </a:r>
            <a:endParaRPr lang="en-US" sz="3940" b="1">
              <a:solidFill>
                <a:srgbClr val="FFFFFF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9315224" y="3139928"/>
            <a:ext cx="4490538" cy="370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00"/>
              </a:lnSpc>
            </a:pPr>
            <a:r>
              <a:rPr lang="en-US" sz="2500" b="1">
                <a:solidFill>
                  <a:srgbClr val="030303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胸腹带佩戴</a:t>
            </a:r>
            <a:endParaRPr lang="en-US" sz="2500" b="1">
              <a:solidFill>
                <a:srgbClr val="030303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9315224" y="3942955"/>
            <a:ext cx="4490538" cy="370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00"/>
              </a:lnSpc>
            </a:pPr>
            <a:r>
              <a:rPr lang="en-US" sz="2500" b="1">
                <a:solidFill>
                  <a:srgbClr val="030303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腿动传感器</a:t>
            </a:r>
            <a:endParaRPr lang="en-US" sz="2500" b="1">
              <a:solidFill>
                <a:srgbClr val="030303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9315224" y="4745982"/>
            <a:ext cx="4490538" cy="370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00"/>
              </a:lnSpc>
            </a:pPr>
            <a:r>
              <a:rPr lang="en-US" sz="2500" b="1">
                <a:solidFill>
                  <a:srgbClr val="030303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胸腹接口电缆佩戴</a:t>
            </a:r>
            <a:endParaRPr lang="en-US" sz="2500" b="1">
              <a:solidFill>
                <a:srgbClr val="030303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9315224" y="5549010"/>
            <a:ext cx="4490538" cy="370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00"/>
              </a:lnSpc>
            </a:pPr>
            <a:r>
              <a:rPr lang="en-US" sz="2500" b="1">
                <a:solidFill>
                  <a:srgbClr val="030303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血氧探头佩戴</a:t>
            </a:r>
            <a:endParaRPr lang="en-US" sz="2500" b="1">
              <a:solidFill>
                <a:srgbClr val="030303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9315224" y="6352037"/>
            <a:ext cx="4490538" cy="370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00"/>
              </a:lnSpc>
            </a:pPr>
            <a:r>
              <a:rPr lang="en-US" sz="2500" b="1">
                <a:solidFill>
                  <a:srgbClr val="030303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心脑电分线器导联</a:t>
            </a:r>
            <a:endParaRPr lang="en-US" sz="2500" b="1">
              <a:solidFill>
                <a:srgbClr val="030303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9315224" y="7155064"/>
            <a:ext cx="4490538" cy="370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00"/>
              </a:lnSpc>
            </a:pPr>
            <a:r>
              <a:rPr lang="en-US" sz="2500" b="1">
                <a:solidFill>
                  <a:srgbClr val="030303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眼电、下颚极电</a:t>
            </a:r>
            <a:endParaRPr lang="en-US" sz="2500" b="1">
              <a:solidFill>
                <a:srgbClr val="030303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9315224" y="7958091"/>
            <a:ext cx="4490538" cy="370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00"/>
              </a:lnSpc>
            </a:pPr>
            <a:r>
              <a:rPr lang="en-US" sz="2500" b="1">
                <a:solidFill>
                  <a:srgbClr val="030303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链接主机与分线器</a:t>
            </a:r>
            <a:endParaRPr lang="en-US" sz="2500" b="1">
              <a:solidFill>
                <a:srgbClr val="030303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9315224" y="8761119"/>
            <a:ext cx="4490538" cy="370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00"/>
              </a:lnSpc>
            </a:pPr>
            <a:r>
              <a:rPr lang="en-US" sz="2500" b="1">
                <a:solidFill>
                  <a:srgbClr val="030303"/>
                </a:solidFill>
                <a:latin typeface="思源黑体 3 Bold" panose="020B0800000000000000" charset="-122"/>
                <a:ea typeface="思源黑体 3 Bold" panose="020B0800000000000000" charset="-122"/>
                <a:cs typeface="思源黑体 3 Bold" panose="020B0800000000000000" charset="-122"/>
                <a:sym typeface="思源黑体 3 Bold" panose="020B0800000000000000" charset="-122"/>
              </a:rPr>
              <a:t>一次性口鼻气流传感器佩戴 </a:t>
            </a:r>
            <a:endParaRPr lang="en-US" sz="2500" b="1">
              <a:solidFill>
                <a:srgbClr val="030303"/>
              </a:solidFill>
              <a:latin typeface="思源黑体 3 Bold" panose="020B0800000000000000" charset="-122"/>
              <a:ea typeface="思源黑体 3 Bold" panose="020B0800000000000000" charset="-122"/>
              <a:cs typeface="思源黑体 3 Bold" panose="020B0800000000000000" charset="-122"/>
              <a:sym typeface="思源黑体 3 Bold" panose="020B0800000000000000" charset="-122"/>
            </a:endParaRPr>
          </a:p>
        </p:txBody>
      </p:sp>
      <p:sp>
        <p:nvSpPr>
          <p:cNvPr id="51" name="AutoShape 51"/>
          <p:cNvSpPr/>
          <p:nvPr/>
        </p:nvSpPr>
        <p:spPr>
          <a:xfrm>
            <a:off x="12862629" y="2517294"/>
            <a:ext cx="3494511" cy="1023645"/>
          </a:xfrm>
          <a:prstGeom prst="line">
            <a:avLst/>
          </a:prstGeom>
          <a:ln w="19050" cap="flat">
            <a:solidFill>
              <a:srgbClr val="000000">
                <a:alpha val="50980"/>
              </a:srgbClr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52" name="AutoShape 52"/>
          <p:cNvSpPr/>
          <p:nvPr/>
        </p:nvSpPr>
        <p:spPr>
          <a:xfrm>
            <a:off x="12516451" y="3320321"/>
            <a:ext cx="3397228" cy="803027"/>
          </a:xfrm>
          <a:prstGeom prst="line">
            <a:avLst/>
          </a:prstGeom>
          <a:ln w="19050" cap="flat">
            <a:solidFill>
              <a:srgbClr val="000000">
                <a:alpha val="50980"/>
              </a:srgbClr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53" name="AutoShape 53"/>
          <p:cNvSpPr/>
          <p:nvPr/>
        </p:nvSpPr>
        <p:spPr>
          <a:xfrm>
            <a:off x="12516451" y="4123349"/>
            <a:ext cx="3054057" cy="3825218"/>
          </a:xfrm>
          <a:prstGeom prst="line">
            <a:avLst/>
          </a:prstGeom>
          <a:ln w="19050" cap="flat">
            <a:solidFill>
              <a:srgbClr val="000000">
                <a:alpha val="50980"/>
              </a:srgbClr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54" name="AutoShape 54"/>
          <p:cNvSpPr/>
          <p:nvPr/>
        </p:nvSpPr>
        <p:spPr>
          <a:xfrm>
            <a:off x="12681474" y="5738544"/>
            <a:ext cx="4577826" cy="392373"/>
          </a:xfrm>
          <a:prstGeom prst="line">
            <a:avLst/>
          </a:prstGeom>
          <a:ln w="28575" cap="flat">
            <a:solidFill>
              <a:srgbClr val="000000">
                <a:alpha val="50980"/>
              </a:srgbClr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55" name="AutoShape 55"/>
          <p:cNvSpPr/>
          <p:nvPr/>
        </p:nvSpPr>
        <p:spPr>
          <a:xfrm flipV="1">
            <a:off x="12991775" y="1856910"/>
            <a:ext cx="2921904" cy="4675521"/>
          </a:xfrm>
          <a:prstGeom prst="line">
            <a:avLst/>
          </a:prstGeom>
          <a:ln w="19050" cap="flat">
            <a:solidFill>
              <a:srgbClr val="000000">
                <a:alpha val="50980"/>
              </a:srgbClr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56" name="AutoShape 56"/>
          <p:cNvSpPr/>
          <p:nvPr/>
        </p:nvSpPr>
        <p:spPr>
          <a:xfrm flipV="1">
            <a:off x="12991775" y="2737912"/>
            <a:ext cx="3186889" cy="4597546"/>
          </a:xfrm>
          <a:prstGeom prst="line">
            <a:avLst/>
          </a:prstGeom>
          <a:ln w="19050" cap="flat">
            <a:solidFill>
              <a:srgbClr val="000000">
                <a:alpha val="50980"/>
              </a:srgbClr>
            </a:solidFill>
            <a:prstDash val="solid"/>
            <a:headEnd type="none" w="sm" len="sm"/>
            <a:tailEnd type="arrow" w="med" len="sm"/>
          </a:ln>
        </p:spPr>
      </p:sp>
    </p:spTree>
  </p:cSld>
  <p:clrMapOvr>
    <a:masterClrMapping/>
  </p:clrMapOvr>
  <p:transition>
    <p:fade/>
  </p:transition>
</p:sld>
</file>

<file path=ppt/tags/tag1.xml><?xml version="1.0" encoding="utf-8"?>
<p:tagLst xmlns:p="http://schemas.openxmlformats.org/presentationml/2006/main">
  <p:tag name="KSO_WM_DIAGRAM_VIRTUALLY_FRAME" val="{&quot;height&quot;:341.50826771653544,&quot;left&quot;:50.9255905511811,&quot;top&quot;:262.5431496062992,&quot;width&quot;:1104.2756692913385}"/>
</p:tagLst>
</file>

<file path=ppt/tags/tag2.xml><?xml version="1.0" encoding="utf-8"?>
<p:tagLst xmlns:p="http://schemas.openxmlformats.org/presentationml/2006/main">
  <p:tag name="KSO_WM_DIAGRAM_VIRTUALLY_FRAME" val="{&quot;height&quot;:341.50826771653544,&quot;left&quot;:50.9255905511811,&quot;top&quot;:262.5431496062992,&quot;width&quot;:1104.2756692913385}"/>
</p:tagLst>
</file>

<file path=ppt/tags/tag3.xml><?xml version="1.0" encoding="utf-8"?>
<p:tagLst xmlns:p="http://schemas.openxmlformats.org/presentationml/2006/main">
  <p:tag name="KSO_WM_DIAGRAM_VIRTUALLY_FRAME" val="{&quot;height&quot;:341.50826771653544,&quot;left&quot;:50.9255905511811,&quot;top&quot;:262.5431496062992,&quot;width&quot;:1104.2756692913385}"/>
</p:tagLst>
</file>

<file path=ppt/tags/tag4.xml><?xml version="1.0" encoding="utf-8"?>
<p:tagLst xmlns:p="http://schemas.openxmlformats.org/presentationml/2006/main">
  <p:tag name="KSO_WM_DIAGRAM_VIRTUALLY_FRAME" val="{&quot;height&quot;:341.50826771653544,&quot;left&quot;:50.9255905511811,&quot;top&quot;:262.5431496062992,&quot;width&quot;:1104.2756692913385}"/>
</p:tagLst>
</file>

<file path=ppt/tags/tag5.xml><?xml version="1.0" encoding="utf-8"?>
<p:tagLst xmlns:p="http://schemas.openxmlformats.org/presentationml/2006/main">
  <p:tag name="KSO_WM_DIAGRAM_VIRTUALLY_FRAME" val="{&quot;height&quot;:341.50826771653544,&quot;left&quot;:50.9255905511811,&quot;top&quot;:262.5431496062992,&quot;width&quot;:1104.2756692913385}"/>
</p:tagLst>
</file>

<file path=ppt/tags/tag6.xml><?xml version="1.0" encoding="utf-8"?>
<p:tagLst xmlns:p="http://schemas.openxmlformats.org/presentationml/2006/main">
  <p:tag name="KSO_WM_DIAGRAM_VIRTUALLY_FRAME" val="{&quot;height&quot;:341.50826771653544,&quot;left&quot;:50.9255905511811,&quot;top&quot;:262.5431496062992,&quot;width&quot;:1104.2756692913385}"/>
</p:tagLst>
</file>

<file path=ppt/tags/tag7.xml><?xml version="1.0" encoding="utf-8"?>
<p:tagLst xmlns:p="http://schemas.openxmlformats.org/presentationml/2006/main">
  <p:tag name="KSO_WM_DIAGRAM_VIRTUALLY_FRAME" val="{&quot;height&quot;:341.50826771653544,&quot;left&quot;:50.9255905511811,&quot;top&quot;:262.5431496062992,&quot;width&quot;:1104.2756692913385}"/>
</p:tagLst>
</file>

<file path=ppt/tags/tag8.xml><?xml version="1.0" encoding="utf-8"?>
<p:tagLst xmlns:p="http://schemas.openxmlformats.org/presentationml/2006/main">
  <p:tag name="KSO_WM_DIAGRAM_VIRTUALLY_FRAME" val="{&quot;height&quot;:341.50826771653544,&quot;left&quot;:50.9255905511811,&quot;top&quot;:262.5431496062992,&quot;width&quot;:1104.2756692913385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786</Words>
  <Application>WPS 演示</Application>
  <PresentationFormat>On-screen Show (4:3)</PresentationFormat>
  <Paragraphs>180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1" baseType="lpstr">
      <vt:lpstr>Arial</vt:lpstr>
      <vt:lpstr>宋体</vt:lpstr>
      <vt:lpstr>Wingdings</vt:lpstr>
      <vt:lpstr>方正榜书行简体</vt:lpstr>
      <vt:lpstr>可画状元郎-简</vt:lpstr>
      <vt:lpstr>微软雅黑</vt:lpstr>
      <vt:lpstr>思源黑体 1 Bold</vt:lpstr>
      <vt:lpstr>黑体</vt:lpstr>
      <vt:lpstr>思源黑体 CN Regular</vt:lpstr>
      <vt:lpstr>思源黑体 3 Bold</vt:lpstr>
      <vt:lpstr>Arial</vt:lpstr>
      <vt:lpstr>Calibri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护理行业培训</dc:title>
  <dc:creator/>
  <cp:lastModifiedBy>ALLLLLLLex</cp:lastModifiedBy>
  <cp:revision>14</cp:revision>
  <dcterms:created xsi:type="dcterms:W3CDTF">2006-08-16T00:00:00Z</dcterms:created>
  <dcterms:modified xsi:type="dcterms:W3CDTF">2026-03-24T08:19:07Z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1E55B8C9DE3844B8B4085169FFAD075B_12</vt:lpwstr>
  </property>
  <property fmtid="{D5CDD505-2E9C-101B-9397-08002B2CF9AE}" pid="3" name="KSOProductBuildVer">
    <vt:lpwstr>2052-11.8.2.11718</vt:lpwstr>
  </property>
</Properties>
</file>