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3"/>
  </p:sldMasterIdLst>
  <p:notesMasterIdLst>
    <p:notesMasterId r:id="rId5"/>
  </p:notesMasterIdLst>
  <p:sldIdLst>
    <p:sldId id="256" r:id="rId4"/>
    <p:sldId id="258" r:id="rId6"/>
    <p:sldId id="31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</p:sld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1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1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6.png"/><Relationship Id="rId1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5.png"/><Relationship Id="rId1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1500188"/>
            <a:ext cx="80010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关爱生命 ‘救’在身边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571500" y="2243138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571500" y="3424555"/>
            <a:ext cx="8001000" cy="59245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725"/>
              </a:lnSpc>
              <a:buNone/>
            </a:pPr>
            <a:r>
              <a:rPr lang="en-US" sz="12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           </a:t>
            </a:r>
            <a:r>
              <a:rPr lang="zh-CN" altLang="en-US" sz="20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主讲人</a:t>
            </a:r>
            <a:r>
              <a:rPr lang="en-US" altLang="zh-CN" sz="20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   </a:t>
            </a:r>
            <a:r>
              <a:rPr lang="en-US" sz="20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余梦萱</a:t>
            </a:r>
            <a:endParaRPr lang="en-US" sz="2000" b="1" dirty="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掌握CPR技能能让普通人成为关键时刻的生命守护者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1428750"/>
            <a:ext cx="8382000" cy="34004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914775" y="1885950"/>
            <a:ext cx="131445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心肺复苏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6762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急救意义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8763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每分钟都关乎生死，及时施救可维持脑部供血。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8763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为专业医疗争取关键时间，提高生存率。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20097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技能普及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22098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无需医学背景，通过简短培训即可掌握。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22098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公众参与越广，社会急救能力越强。</a:t>
            </a:r>
            <a:endParaRPr lang="en-US" sz="1050" dirty="0"/>
          </a:p>
        </p:txBody>
      </p:sp>
      <p:sp>
        <p:nvSpPr>
          <p:cNvPr id="15" name="Text 10"/>
          <p:cNvSpPr/>
          <p:nvPr/>
        </p:nvSpPr>
        <p:spPr>
          <a:xfrm>
            <a:off x="33432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生命守护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35433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人人都能成为第一道防线，守护身边人。</a:t>
            </a:r>
            <a:endParaRPr lang="en-US" sz="1050" dirty="0"/>
          </a:p>
        </p:txBody>
      </p:sp>
      <p:sp>
        <p:nvSpPr>
          <p:cNvPr id="17" name="Text 12"/>
          <p:cNvSpPr/>
          <p:nvPr/>
        </p:nvSpPr>
        <p:spPr>
          <a:xfrm>
            <a:off x="35433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一次正确施救可能挽救一个濒临破碎的家庭。</a:t>
            </a:r>
            <a:endParaRPr lang="en-US" sz="1050" dirty="0"/>
          </a:p>
        </p:txBody>
      </p:sp>
      <p:sp>
        <p:nvSpPr>
          <p:cNvPr id="18" name="Text 13"/>
          <p:cNvSpPr/>
          <p:nvPr/>
        </p:nvSpPr>
        <p:spPr>
          <a:xfrm>
            <a:off x="46767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社会责任</a:t>
            </a:r>
            <a:endParaRPr lang="en-US" sz="1200" dirty="0"/>
          </a:p>
        </p:txBody>
      </p:sp>
      <p:sp>
        <p:nvSpPr>
          <p:cNvPr id="19" name="Text 14"/>
          <p:cNvSpPr/>
          <p:nvPr/>
        </p:nvSpPr>
        <p:spPr>
          <a:xfrm>
            <a:off x="48768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施救是技术，更是对生命的尊重与担当。</a:t>
            </a:r>
            <a:endParaRPr lang="en-US" sz="1050" dirty="0"/>
          </a:p>
        </p:txBody>
      </p:sp>
      <p:sp>
        <p:nvSpPr>
          <p:cNvPr id="20" name="Text 15"/>
          <p:cNvSpPr/>
          <p:nvPr/>
        </p:nvSpPr>
        <p:spPr>
          <a:xfrm>
            <a:off x="48768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鼓励以勇气和行动回应紧急时刻。</a:t>
            </a:r>
            <a:endParaRPr lang="en-US" sz="1050" dirty="0"/>
          </a:p>
        </p:txBody>
      </p:sp>
      <p:sp>
        <p:nvSpPr>
          <p:cNvPr id="21" name="Text 16"/>
          <p:cNvSpPr/>
          <p:nvPr/>
        </p:nvSpPr>
        <p:spPr>
          <a:xfrm>
            <a:off x="60102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法律保障</a:t>
            </a:r>
            <a:endParaRPr lang="en-US" sz="1200" dirty="0"/>
          </a:p>
        </p:txBody>
      </p:sp>
      <p:sp>
        <p:nvSpPr>
          <p:cNvPr id="22" name="Text 17"/>
          <p:cNvSpPr/>
          <p:nvPr/>
        </p:nvSpPr>
        <p:spPr>
          <a:xfrm>
            <a:off x="62103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法律保护善意救助行为，免除后顾之忧。</a:t>
            </a:r>
            <a:endParaRPr lang="en-US" sz="1050" dirty="0"/>
          </a:p>
        </p:txBody>
      </p:sp>
      <p:sp>
        <p:nvSpPr>
          <p:cNvPr id="23" name="Text 18"/>
          <p:cNvSpPr/>
          <p:nvPr/>
        </p:nvSpPr>
        <p:spPr>
          <a:xfrm>
            <a:off x="6210300" y="4124325"/>
            <a:ext cx="100965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鼓励更多人敢于出手施救。</a:t>
            </a:r>
            <a:endParaRPr lang="en-US" sz="1050" dirty="0"/>
          </a:p>
        </p:txBody>
      </p:sp>
      <p:sp>
        <p:nvSpPr>
          <p:cNvPr id="24" name="Text 19"/>
          <p:cNvSpPr/>
          <p:nvPr/>
        </p:nvSpPr>
        <p:spPr>
          <a:xfrm>
            <a:off x="73437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培训推广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75438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社区、学校应广泛开展CPR培训。</a:t>
            </a:r>
            <a:endParaRPr lang="en-US" sz="1050" dirty="0"/>
          </a:p>
        </p:txBody>
      </p:sp>
      <p:sp>
        <p:nvSpPr>
          <p:cNvPr id="26" name="Text 21"/>
          <p:cNvSpPr/>
          <p:nvPr/>
        </p:nvSpPr>
        <p:spPr>
          <a:xfrm>
            <a:off x="75438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提升公众应急反应能力和自救互救意识。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构建生命的生存链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22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早期识别：迅速判断意识与呼吸状态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050" y="2019300"/>
            <a:ext cx="2781151" cy="23383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475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判断意识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752475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轻拍患者双肩，大声呼唤‘你还好吗？’观察是否有反应。无动作、无应答视为无意识，需立即进入下一步评估。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1201" y="2019300"/>
            <a:ext cx="2781151" cy="23383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533626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识别呼吸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3533626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看胸部起伏、听口鼻气息、感觉气流，时间不少于5秒。若无正常呼吸或仅有濒死喘息，应启动急救程序。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62352" y="2019300"/>
            <a:ext cx="2781151" cy="233838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314777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快速决策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6314777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非专业人员无需检查脉搏，发现无反应且呼吸异常即刻呼救并准备心肺复苏。每一秒都关乎大脑的存亡。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早期CPR：立即开始高质量胸外按压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428750"/>
            <a:ext cx="8382000" cy="30194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81050" y="1466850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黄金抢救期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81050" y="1843088"/>
            <a:ext cx="1557338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心脏骤停后4分钟内是抢救关键窗口。此时脑细胞尚未发生不可逆损伤。及时干预可显著提高生存率。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2757488" y="1466850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脑细胞保护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2757488" y="1843088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缺氧超过4分钟可能导致脑细胞永久损伤。尽早供氧是神经功能保留的基础。维持血流至关重要。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4733925" y="1466850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高质量按压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4733925" y="1843088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CPR需保证每分钟100至120次频率。按压深度应达5至6厘米。确保每次按压有效传递。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6710363" y="1466850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正确按压位置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6710363" y="1843088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按压点位于两乳头连线中点的胸骨下半部。避免压迫腹部或肋骨。定位准确可提升复苏效果。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781050" y="3062288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掌根用力技巧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781050" y="3438525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使用掌根固定于按压点。借助上身重量而非手臂力量。保证按压力度与稳定性。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2757488" y="3062288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充分胸廓回弹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2757488" y="3438525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每次按压后要让胸部完全回弹。避免倚靠在胸壁上。以保障心脏充盈与血流恢复。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4733925" y="3062288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减少操作中断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4733925" y="3438525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尽量缩短按压中断时间。连续性直接影响复苏成功率。团队协作可优化衔接流程。</a:t>
            </a:r>
            <a:endParaRPr lang="en-US" sz="1050" dirty="0"/>
          </a:p>
        </p:txBody>
      </p:sp>
      <p:sp>
        <p:nvSpPr>
          <p:cNvPr id="21" name="Text 17"/>
          <p:cNvSpPr/>
          <p:nvPr/>
        </p:nvSpPr>
        <p:spPr>
          <a:xfrm>
            <a:off x="6710363" y="3062288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维持循环支持</a:t>
            </a:r>
            <a:endParaRPr lang="en-US" sz="1200" dirty="0"/>
          </a:p>
        </p:txBody>
      </p:sp>
      <p:sp>
        <p:nvSpPr>
          <p:cNvPr id="22" name="Text 18"/>
          <p:cNvSpPr/>
          <p:nvPr/>
        </p:nvSpPr>
        <p:spPr>
          <a:xfrm>
            <a:off x="6710363" y="3438525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持续CPR有助于维持心脑血流。为除颤和高级生命支持争取时间。是生存链中的核心环节。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69627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13069" r="13069"/>
          <a:stretch>
            <a:fillRect/>
          </a:stretch>
        </p:blipFill>
        <p:spPr>
          <a:xfrm>
            <a:off x="0" y="0"/>
            <a:ext cx="9144000" cy="69627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早期除颤：尽快使用AED恢复自主心律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050" y="1447800"/>
            <a:ext cx="2085975" cy="27574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475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AED的重要性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752475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心脏骤停患者中约80%为室颤，唯有电击除颤才能恢复心律。早期使用AED可使生存率提升2-3倍，是生存链中不可或缺的一环。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86025" y="1447800"/>
            <a:ext cx="2085975" cy="27574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838450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黄金三分钟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2838450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每延迟1分钟除颤，患者存活率下降7%-10%。在心脏骤停后3分钟内使用AED，抢救成功率最高，时间就是生命。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0" y="1447800"/>
            <a:ext cx="2085975" cy="275748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924425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操作零门槛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4924425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AED自带语音提示，自动分析心律，非专业人员也能操作。只需‘听它说，跟它做’，即可完成关键一步，人人都是救命英雄。</a:t>
            </a:r>
            <a:endParaRPr lang="en-US" sz="105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57975" y="1447800"/>
            <a:ext cx="2085975" cy="275748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7010400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公共配置增多</a:t>
            </a:r>
            <a:endParaRPr lang="en-US" sz="1200" dirty="0"/>
          </a:p>
        </p:txBody>
      </p:sp>
      <p:sp>
        <p:nvSpPr>
          <p:cNvPr id="18" name="Text 10"/>
          <p:cNvSpPr/>
          <p:nvPr/>
        </p:nvSpPr>
        <p:spPr>
          <a:xfrm>
            <a:off x="7010400" y="2519363"/>
            <a:ext cx="1381125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越来越多的地铁站、学校、商场配备AED，设备可及性大幅提升。了解身边AED位置，关键时刻能快速取用。</a:t>
            </a:r>
            <a:endParaRPr lang="en-US" sz="1050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0050" y="4205288"/>
            <a:ext cx="2085975" cy="2547938"/>
          </a:xfrm>
          <a:prstGeom prst="rect">
            <a:avLst/>
          </a:prstGeom>
        </p:spPr>
      </p:pic>
      <p:sp>
        <p:nvSpPr>
          <p:cNvPr id="20" name="Text 11"/>
          <p:cNvSpPr/>
          <p:nvPr/>
        </p:nvSpPr>
        <p:spPr>
          <a:xfrm>
            <a:off x="752475" y="4986338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安全智能防护</a:t>
            </a:r>
            <a:endParaRPr lang="en-US" sz="1200" dirty="0"/>
          </a:p>
        </p:txBody>
      </p:sp>
      <p:sp>
        <p:nvSpPr>
          <p:cNvPr id="21" name="Text 12"/>
          <p:cNvSpPr/>
          <p:nvPr/>
        </p:nvSpPr>
        <p:spPr>
          <a:xfrm>
            <a:off x="752475" y="5276850"/>
            <a:ext cx="1381125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AED会自动判断是否需要电击，不会对非室颤患者放电。即使误操作也不会伤人，确保施救过程安全可靠。</a:t>
            </a:r>
            <a:endParaRPr lang="en-US" sz="10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早期高级生命支持：专业医疗团队接续救治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" y="1447800"/>
            <a:ext cx="4171950" cy="14144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0075" y="1552575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生命接力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00075" y="1843088"/>
            <a:ext cx="257175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早期高级生命支持是生存链的关键一环，由专业医护人员接续现场急救。通过静脉用药、气管插管等手段稳定患者循环与呼吸，为后续治疗争取时间。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1447800"/>
            <a:ext cx="4171950" cy="14144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72175" y="1552575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技术升级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72175" y="1843088"/>
            <a:ext cx="257175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在基础CPR基础上，医疗团队使用心电监护、除颤仪和药物干预精准施救。持续监测心律变化，及时处理室颤或无脉性电活动，提升复苏成功率。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0050" y="2862263"/>
            <a:ext cx="4171950" cy="141446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00075" y="2967038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多科协作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00075" y="3257550"/>
            <a:ext cx="257175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急诊科、ICU与心内科协同作战，实现院前急救与院内救治无缝衔接。团队配合确保气道管理、循环支持与病因排查同步高效推进。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0" y="2862263"/>
            <a:ext cx="4171950" cy="141446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972175" y="3069431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延续生命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5972175" y="3359944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复苏后实施目标体温管理、脑保护策略及器官功能支持，减少缺氧损伤。综合治疗助力患者从存活迈向康复，提高生活质量。</a:t>
            </a:r>
            <a:endParaRPr lang="en-US" sz="10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647950"/>
            <a:ext cx="4762500" cy="1333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现场施救的第一步：确保安全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04</a:t>
            </a:r>
            <a:endParaRPr lang="en-US" sz="22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562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3773" r="3773"/>
          <a:stretch>
            <a:fillRect/>
          </a:stretch>
        </p:blipFill>
        <p:spPr>
          <a:xfrm>
            <a:off x="0" y="0"/>
            <a:ext cx="9144000" cy="5562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评估环境是否存在火灾、漏电、交通等危险因素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428750"/>
            <a:ext cx="8382000" cy="39433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9088" y="3357563"/>
            <a:ext cx="885825" cy="5143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急救安全评估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2581275" y="1657350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风险识别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19100" y="2028825"/>
            <a:ext cx="2595563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检查火灾、漏电等现场隐患，防止施救者受伤。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419100" y="2486025"/>
            <a:ext cx="2595563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观察交通状况，避免在车流中贸然行动。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2581275" y="29051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环境控制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419100" y="3276600"/>
            <a:ext cx="2595563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设置警示标志，提醒他人注意危险区域。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419100" y="3524250"/>
            <a:ext cx="2595563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远离高压线、燃烧物等高危源，确保站位安全。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2581275" y="4152900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个人防护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419100" y="4524375"/>
            <a:ext cx="2595563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佩戴手套、口罩，减少接触血液或污染物。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419100" y="4772025"/>
            <a:ext cx="2595563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使用防护面罩，防止在人工呼吸时交叉感染。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076950" y="15525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安全决策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129338" y="1924050"/>
            <a:ext cx="2595563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若现场不安全，应立即停止接近并组织撤离。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6129338" y="2381250"/>
            <a:ext cx="2595563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判断是否具备施救条件，避免盲目行动。</a:t>
            </a:r>
            <a:endParaRPr lang="en-US" sz="1050" dirty="0"/>
          </a:p>
        </p:txBody>
      </p:sp>
      <p:sp>
        <p:nvSpPr>
          <p:cNvPr id="20" name="Text 16"/>
          <p:cNvSpPr/>
          <p:nvPr/>
        </p:nvSpPr>
        <p:spPr>
          <a:xfrm>
            <a:off x="6076950" y="2800350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应急联络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6129338" y="3171825"/>
            <a:ext cx="2595563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第一时间拨打急救电话，报告现场具体情况。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6129338" y="3629025"/>
            <a:ext cx="2595563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请求消防或电力等专业队伍先行处置险情。</a:t>
            </a:r>
            <a:endParaRPr lang="en-US" sz="1050" dirty="0"/>
          </a:p>
        </p:txBody>
      </p:sp>
      <p:sp>
        <p:nvSpPr>
          <p:cNvPr id="23" name="Text 19"/>
          <p:cNvSpPr/>
          <p:nvPr/>
        </p:nvSpPr>
        <p:spPr>
          <a:xfrm>
            <a:off x="6076950" y="40481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协同救援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6129338" y="4419600"/>
            <a:ext cx="2595563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待专业人员控制现场后，立即开始心肺复苏。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6129338" y="4876800"/>
            <a:ext cx="2595563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配合救援团队提供信息，提高整体救援效率。</a:t>
            </a:r>
            <a:endParaRPr lang="en-US" sz="10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做好自我防护是开展救助的前提条件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428750"/>
            <a:ext cx="8382000" cy="3314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5313" y="378589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评估现场风险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95313" y="4038302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检查火灾、漏电、交通等潜在危险，确保救援环境安全，防止二次伤害的发生。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595313" y="3012877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保障环境安全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95313" y="3265289"/>
            <a:ext cx="236220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确认周围无即时威胁，为施救者和伤者提供安全的救援条件，是行动的前提。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595313" y="2239863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佩戴防护装备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595313" y="2492276"/>
            <a:ext cx="236220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使用手套、口罩等减少接触血液或体液，保护施救者健康，降低感染风险。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595313" y="146685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保持冷静判断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595313" y="1719263"/>
            <a:ext cx="236220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控制情绪，快速观察现场情况，做出合理决策，避免因慌乱导致错误行动。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6186488" y="1571625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防止情况恶化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6186488" y="1824038"/>
            <a:ext cx="236220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谨慎行动，避免贸然介入引发更大危险，确保救援行为具有建设性。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186488" y="2344638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及时呼救求助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186488" y="2597051"/>
            <a:ext cx="236220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在确保安全后立即呼救，争取专业医疗支援，缩短救援响应时间。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6186488" y="3117652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组织分工协作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6186488" y="3370064"/>
            <a:ext cx="236220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指派人员拨打120或取AED，明确任务分配，提高整体救援效率。</a:t>
            </a:r>
            <a:endParaRPr lang="en-US" sz="1050" dirty="0"/>
          </a:p>
        </p:txBody>
      </p:sp>
      <p:sp>
        <p:nvSpPr>
          <p:cNvPr id="21" name="Text 17"/>
          <p:cNvSpPr/>
          <p:nvPr/>
        </p:nvSpPr>
        <p:spPr>
          <a:xfrm>
            <a:off x="6186488" y="3890665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提升救援效率</a:t>
            </a:r>
            <a:endParaRPr lang="en-US" sz="1200" dirty="0"/>
          </a:p>
        </p:txBody>
      </p:sp>
      <p:sp>
        <p:nvSpPr>
          <p:cNvPr id="22" name="Text 18"/>
          <p:cNvSpPr/>
          <p:nvPr/>
        </p:nvSpPr>
        <p:spPr>
          <a:xfrm>
            <a:off x="6186488" y="4143077"/>
            <a:ext cx="236220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通过团队协同与合理安排，最大化利用黄金救援时间，增强救助成功率。</a:t>
            </a:r>
            <a:endParaRPr lang="en-US" sz="10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判断患者状态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05</a:t>
            </a:r>
            <a:endParaRPr lang="en-US" sz="22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引言：时间就是生命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22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轻拍患者双肩并大声呼唤，观察是否有反应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0625" y="2000250"/>
            <a:ext cx="476250" cy="476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1500" y="25908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确认无反应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28384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轻拍患者双肩并大声呼唤，如‘喂，你怎么了？’观察是否有言语或动作回应。若无任何反应，视为意识丧失，需立即进入下一步急救流程。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86125" y="2000250"/>
            <a:ext cx="476250" cy="4762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667000" y="25908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判断呼吸状态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667000" y="28384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在呼喊的同时，俯身侧头观察胸腹部有无起伏，持续5-10秒。若胸腹无起伏或仅有濒死喘息，即为无正常呼吸，应启动心肺复苏。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81625" y="2000250"/>
            <a:ext cx="476250" cy="4762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62500" y="25908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避免误判延误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762500" y="28384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切勿花时间反复试探脉搏或微弱反应，非专业人员以‘无反应+无正常呼吸’即可判定为心脏骤停。每一秒都关乎脑细胞存亡，必须争分夺秒。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77125" y="2000250"/>
            <a:ext cx="476250" cy="4762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58000" y="25908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确保自身安全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6858000" y="28384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在接近患者前，先快速扫视周围环境是否安全，如交通、火灾、漏电等风险。只有在安全前提下施救，才能有效保护患者与自身。</a:t>
            </a:r>
            <a:endParaRPr lang="en-US" sz="10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26732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1182" r="1182"/>
          <a:stretch>
            <a:fillRect/>
          </a:stretch>
        </p:blipFill>
        <p:spPr>
          <a:xfrm>
            <a:off x="0" y="0"/>
            <a:ext cx="9144000" cy="526732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同步检查呼吸：看胸腹起伏、听气息、感气流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观察胸腹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71500" y="2005013"/>
            <a:ext cx="1714500" cy="1257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俯身查看患者胸部和上腹部是否有起伏，正常呼吸会有明显节律性升降。若5-10秒内无此现象，提示呼吸停止或异常，需立即进入下一步判断。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26670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26670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倾听气息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2667000" y="2005013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将耳朵靠近患者口鼻，仔细听有无呼出的气流声或喘息音。濒死喘息不规律且短暂，不能视为有效呼吸，应按无呼吸处理。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47625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7625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感受气流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4762500" y="2005013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用面部感知患者口鼻是否有气体呼出，如无温热气流拂面，则表明呼吸已停止。此项与观察、倾听同步进行，增强判断准确性。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68580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04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68580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三步联动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6858000" y="2005013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看、听、感三个动作应在同一时间连续完成，总时长不少于5秒、不超过10秒。快速而全面地评估呼吸状态，避免延误抢救时机。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571500" y="3452813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05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571500" y="3781425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非专业简化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571500" y="4029075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对未受训者不要求检查脉搏，只要患者无反应且无正常呼吸，即可启动急救。此举简化流程，提高公众施救意愿与效率。</a:t>
            </a:r>
            <a:endParaRPr lang="en-US" sz="10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非专业人员无需刻意判断脉搏，无反应且无正常呼吸即启动急救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1428750"/>
            <a:ext cx="8382000" cy="29813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66888" y="1514475"/>
            <a:ext cx="266700" cy="3048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1085850" y="1905000"/>
            <a:ext cx="162877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判断意识状态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1085850" y="2195513"/>
            <a:ext cx="1628775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轻拍双肩并大声呼唤，观察是否无反应。若无应答，进入下一步评估。此步骤需迅速完成。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3548062" y="1514475"/>
            <a:ext cx="266700" cy="3048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1500" dirty="0"/>
          </a:p>
        </p:txBody>
      </p:sp>
      <p:sp>
        <p:nvSpPr>
          <p:cNvPr id="12" name="Text 7"/>
          <p:cNvSpPr/>
          <p:nvPr/>
        </p:nvSpPr>
        <p:spPr>
          <a:xfrm>
            <a:off x="2867025" y="1905000"/>
            <a:ext cx="162877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评估呼吸情况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2867025" y="2195513"/>
            <a:ext cx="1628775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观察胸腹起伏，倾听气息，感受气流。判断时间控制在5至10秒内。无需检查颈动脉搏动。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5329238" y="1514475"/>
            <a:ext cx="266700" cy="3048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1500" dirty="0"/>
          </a:p>
        </p:txBody>
      </p:sp>
      <p:sp>
        <p:nvSpPr>
          <p:cNvPr id="15" name="Text 10"/>
          <p:cNvSpPr/>
          <p:nvPr/>
        </p:nvSpPr>
        <p:spPr>
          <a:xfrm>
            <a:off x="4648200" y="1905000"/>
            <a:ext cx="162877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识别心脏骤停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4648200" y="2195513"/>
            <a:ext cx="1628775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无反应且呼吸不正常或仅有濒死喘息。即可视为心脏骤停。需立即启动急救。</a:t>
            </a:r>
            <a:endParaRPr lang="en-US" sz="1050" dirty="0"/>
          </a:p>
        </p:txBody>
      </p:sp>
      <p:sp>
        <p:nvSpPr>
          <p:cNvPr id="17" name="Text 12"/>
          <p:cNvSpPr/>
          <p:nvPr/>
        </p:nvSpPr>
        <p:spPr>
          <a:xfrm>
            <a:off x="7110413" y="1514475"/>
            <a:ext cx="266700" cy="3048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04</a:t>
            </a:r>
            <a:endParaRPr lang="en-US" sz="1500" dirty="0"/>
          </a:p>
        </p:txBody>
      </p:sp>
      <p:sp>
        <p:nvSpPr>
          <p:cNvPr id="18" name="Text 13"/>
          <p:cNvSpPr/>
          <p:nvPr/>
        </p:nvSpPr>
        <p:spPr>
          <a:xfrm>
            <a:off x="6429375" y="1905000"/>
            <a:ext cx="162877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启动急救流程</a:t>
            </a:r>
            <a:endParaRPr lang="en-US" sz="1200" dirty="0"/>
          </a:p>
        </p:txBody>
      </p:sp>
      <p:sp>
        <p:nvSpPr>
          <p:cNvPr id="19" name="Text 14"/>
          <p:cNvSpPr/>
          <p:nvPr/>
        </p:nvSpPr>
        <p:spPr>
          <a:xfrm>
            <a:off x="6429375" y="2195513"/>
            <a:ext cx="1628775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确认骤停后，果断开始心肺复苏。优先呼叫帮助或让他人拨打急救电话。争取黄金抢救时间。</a:t>
            </a:r>
            <a:endParaRPr lang="en-US" sz="1050" dirty="0"/>
          </a:p>
        </p:txBody>
      </p:sp>
      <p:sp>
        <p:nvSpPr>
          <p:cNvPr id="20" name="Text 15"/>
          <p:cNvSpPr/>
          <p:nvPr/>
        </p:nvSpPr>
        <p:spPr>
          <a:xfrm>
            <a:off x="6143625" y="3195638"/>
            <a:ext cx="266700" cy="3048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05</a:t>
            </a:r>
            <a:endParaRPr lang="en-US" sz="1500" dirty="0"/>
          </a:p>
        </p:txBody>
      </p:sp>
      <p:sp>
        <p:nvSpPr>
          <p:cNvPr id="21" name="Text 16"/>
          <p:cNvSpPr/>
          <p:nvPr/>
        </p:nvSpPr>
        <p:spPr>
          <a:xfrm>
            <a:off x="4648200" y="3586163"/>
            <a:ext cx="32575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实施胸外按压</a:t>
            </a:r>
            <a:endParaRPr lang="en-US" sz="1200" dirty="0"/>
          </a:p>
        </p:txBody>
      </p:sp>
      <p:sp>
        <p:nvSpPr>
          <p:cNvPr id="22" name="Text 17"/>
          <p:cNvSpPr/>
          <p:nvPr/>
        </p:nvSpPr>
        <p:spPr>
          <a:xfrm>
            <a:off x="4648200" y="3876675"/>
            <a:ext cx="325755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按压频率每分钟100至120次。深度保持5至6厘米。确保按压充分回弹。</a:t>
            </a:r>
            <a:endParaRPr lang="en-US" sz="1050" dirty="0"/>
          </a:p>
        </p:txBody>
      </p:sp>
      <p:sp>
        <p:nvSpPr>
          <p:cNvPr id="23" name="Text 18"/>
          <p:cNvSpPr/>
          <p:nvPr/>
        </p:nvSpPr>
        <p:spPr>
          <a:xfrm>
            <a:off x="2733675" y="3195638"/>
            <a:ext cx="266700" cy="3048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06</a:t>
            </a:r>
            <a:endParaRPr lang="en-US" sz="1500" dirty="0"/>
          </a:p>
        </p:txBody>
      </p:sp>
      <p:sp>
        <p:nvSpPr>
          <p:cNvPr id="24" name="Text 19"/>
          <p:cNvSpPr/>
          <p:nvPr/>
        </p:nvSpPr>
        <p:spPr>
          <a:xfrm>
            <a:off x="1238250" y="3586163"/>
            <a:ext cx="32575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持续高质量复苏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1238250" y="3876675"/>
            <a:ext cx="3257550" cy="457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不间断进行心肺复苏。减少按压中断。为患者争取更高生存几率。</a:t>
            </a:r>
            <a:endParaRPr lang="en-US" sz="10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紧急呼救与资源调度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06</a:t>
            </a:r>
            <a:endParaRPr lang="en-US" sz="225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明确指定一人拨打120并报告具体位置和情况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428750"/>
            <a:ext cx="8382000" cy="3524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1125" y="3048000"/>
            <a:ext cx="10763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急救流程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3505200" y="15716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识别状况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772025" y="1466850"/>
            <a:ext cx="33718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患者无反应且无正常呼吸，需立即判断意识与呼吸状态。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4772025" y="1714500"/>
            <a:ext cx="33718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观察胸腹部起伏，确认是否停止呼吸或仅有濒死喘息。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3505200" y="21621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紧急呼救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4772025" y="2057400"/>
            <a:ext cx="32385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高声呼救并指定一人拨打120，避免无人响应。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4772025" y="2305050"/>
            <a:ext cx="32385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清晰报告地点、楼栋、楼层和房间号，便于快速定位。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3505200" y="27527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信息沟通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4772025" y="2647950"/>
            <a:ext cx="307657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向调度员说明患者意识、呼吸情况及是否开始CPR。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4772025" y="2895600"/>
            <a:ext cx="307657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通报AED使用情况，并由专人持续联络接收指导。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3505200" y="33432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分工协作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4772025" y="3238500"/>
            <a:ext cx="349567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现场多人时应明确分工，提高救援效率。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4772025" y="3486150"/>
            <a:ext cx="349567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分别负责呼救、取AED和实施心肺复苏，避免重复或遗漏。</a:t>
            </a:r>
            <a:endParaRPr lang="en-US" sz="1050" dirty="0"/>
          </a:p>
        </p:txBody>
      </p:sp>
      <p:sp>
        <p:nvSpPr>
          <p:cNvPr id="20" name="Text 16"/>
          <p:cNvSpPr/>
          <p:nvPr/>
        </p:nvSpPr>
        <p:spPr>
          <a:xfrm>
            <a:off x="3505200" y="39338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设备使用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4772025" y="3829050"/>
            <a:ext cx="269557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尽快获取AED并按照语音提示进行操作。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4772025" y="4076700"/>
            <a:ext cx="269557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在AED分析心律时暂停按压，确保安全检测。</a:t>
            </a:r>
            <a:endParaRPr lang="en-US" sz="1050" dirty="0"/>
          </a:p>
        </p:txBody>
      </p:sp>
      <p:sp>
        <p:nvSpPr>
          <p:cNvPr id="23" name="Text 19"/>
          <p:cNvSpPr/>
          <p:nvPr/>
        </p:nvSpPr>
        <p:spPr>
          <a:xfrm>
            <a:off x="3505200" y="45243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持续急救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4772025" y="4419600"/>
            <a:ext cx="30861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持续进行胸外按压，频率保持在每分钟100-120次。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4772025" y="4667250"/>
            <a:ext cx="30861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每次按压深度5-6厘米，保证充分回弹。</a:t>
            </a:r>
            <a:endParaRPr lang="en-US" sz="10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另一人前往取用最近的AED设备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1428750"/>
            <a:ext cx="8382000" cy="33670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95313" y="3419475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AED重要性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595313" y="3671888"/>
            <a:ext cx="2362200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自动体外除颤器（AED）在心脏骤停急救中至关重要，能快速识别可除颤心律并实施电击。每延迟使用1分钟，生存率下降7%至10%。及时使用显著提高抢救成功率。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595313" y="2443163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黄金救援时间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5313" y="2695575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发现心脏骤停后，应在3至5分钟内取来AED。争分夺秒是提升救治希望的关键。把握黄金救援时间窗口至关重要。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595313" y="146685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公众场所配置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595313" y="1719263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学校、车站、商场等公共场所应配备AED。设置清晰指引标识便于快速定位。确保设备可及性是应急响应的基础。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6186488" y="2174081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公众培训普及</a:t>
            </a:r>
            <a:endParaRPr lang="en-US" sz="1200" dirty="0"/>
          </a:p>
        </p:txBody>
      </p:sp>
      <p:sp>
        <p:nvSpPr>
          <p:cNvPr id="15" name="Text 10"/>
          <p:cNvSpPr/>
          <p:nvPr/>
        </p:nvSpPr>
        <p:spPr>
          <a:xfrm>
            <a:off x="6186488" y="2426494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推动公众熟悉AED位置与操作方法。开展急救培训提升应对能力。人人会用才能实现‘救’在身边。</a:t>
            </a:r>
            <a:endParaRPr lang="en-US" sz="1050" dirty="0"/>
          </a:p>
        </p:txBody>
      </p:sp>
      <p:sp>
        <p:nvSpPr>
          <p:cNvPr id="16" name="Text 11"/>
          <p:cNvSpPr/>
          <p:nvPr/>
        </p:nvSpPr>
        <p:spPr>
          <a:xfrm>
            <a:off x="6186488" y="3131344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急救体系建设</a:t>
            </a:r>
            <a:endParaRPr lang="en-US" sz="1200" dirty="0"/>
          </a:p>
        </p:txBody>
      </p:sp>
      <p:sp>
        <p:nvSpPr>
          <p:cNvPr id="17" name="Text 12"/>
          <p:cNvSpPr/>
          <p:nvPr/>
        </p:nvSpPr>
        <p:spPr>
          <a:xfrm>
            <a:off x="6186488" y="3383756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构建高效的院前急救体系需多方协作。AED布局与120响应协同联动。提升整体社会急救反应能力。</a:t>
            </a:r>
            <a:endParaRPr lang="en-US" sz="10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多人在场时应分工协作，提升救援效率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 t="20395" b="20395"/>
          <a:stretch>
            <a:fillRect/>
          </a:stretch>
        </p:blipFill>
        <p:spPr>
          <a:xfrm>
            <a:off x="571500" y="1428750"/>
            <a:ext cx="2413000" cy="142875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71500" y="304800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明确分工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571500" y="3295650"/>
            <a:ext cx="24130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多人在场时应指定专人拨打120、取AED和实施CPR，避免混乱重复。清晰分工可大幅提升救援效率，确保每项关键操作同步推进。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 t="20395" b="20395"/>
          <a:stretch>
            <a:fillRect/>
          </a:stretch>
        </p:blipFill>
        <p:spPr>
          <a:xfrm>
            <a:off x="3365500" y="1428750"/>
            <a:ext cx="2413000" cy="142875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365500" y="304800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指挥协调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3365500" y="3295650"/>
            <a:ext cx="2413000" cy="628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由一名冷静者担任现场指挥，统筹调度救援步骤。统一指令能减少延误，保证CPR与除颤无缝衔接，维持抢救连续性。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 t="20395" b="20395"/>
          <a:stretch>
            <a:fillRect/>
          </a:stretch>
        </p:blipFill>
        <p:spPr>
          <a:xfrm>
            <a:off x="6159500" y="1428750"/>
            <a:ext cx="2413000" cy="142875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59500" y="304800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接力施救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6159500" y="3295650"/>
            <a:ext cx="2413000" cy="628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胸外按压者体力消耗大，应每2分钟轮换一次。多人协作可实现无缝交接，确保按压质量持续达标，提高复苏成功率。</a:t>
            </a:r>
            <a:endParaRPr lang="en-US" sz="10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实施高质量胸外按压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07</a:t>
            </a:r>
            <a:endParaRPr lang="en-US" sz="225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按压位置为两乳头连线中点的胸骨下半部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" y="1447800"/>
            <a:ext cx="4171950" cy="14144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0075" y="1552575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准确定位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00075" y="1843088"/>
            <a:ext cx="257175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按压位置在两乳头连线中点的胸骨下半部，即胸骨中下1/3交界处。可用手指滑移法快速定位，确保按压有效且避免损伤腹部器官。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1447800"/>
            <a:ext cx="4171950" cy="14144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72175" y="1654969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手法正确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72175" y="1945481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双手交叠，掌根置于按压点，十指相扣并翘起。手臂伸直，以髋关节为支点，用上身力量垂直下压，保证力度充分。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0050" y="2862263"/>
            <a:ext cx="4171950" cy="1409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00075" y="3069431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深度频率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00075" y="3359944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成人按压深度5-6厘米，频率每分钟100-120次。保持节奏均匀，按压与放松时间大致相等，让胸廓充分回弹。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0" y="2862263"/>
            <a:ext cx="4171950" cy="1409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972175" y="3069431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减少中断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5972175" y="3359944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每次按压后迅速释放压力，但掌根不离开胸壁。尽量减少中断时间，确保高质量按压连续进行，提高复苏成功率。</a:t>
            </a:r>
            <a:endParaRPr lang="en-US" sz="10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双手交叠，掌根着力，手臂垂直于胸壁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" y="2019300"/>
            <a:ext cx="2781151" cy="22669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869406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正确手势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3159919"/>
            <a:ext cx="2076301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双手交叠，掌根置于胸骨下半部，确保力量集中。十指相扣并抬起手指，避免压迫肋骨造成损伤。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1201" y="2019300"/>
            <a:ext cx="2781151" cy="22669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533626" y="2869406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着力要点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3533626" y="3159919"/>
            <a:ext cx="2076301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以掌根为着力点，垂直下压5-6厘米。利用上身重量而非手臂力量，保证按压深度与效率。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62352" y="2019300"/>
            <a:ext cx="2781151" cy="22669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314777" y="2869406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姿势关键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314777" y="3159919"/>
            <a:ext cx="2076301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双肘伸直，手臂垂直于胸壁，肩、肘、腕成一直线。保持稳定节奏，防止力量分散或中断按压。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524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3454" r="3454"/>
          <a:stretch>
            <a:fillRect/>
          </a:stretch>
        </p:blipFill>
        <p:spPr>
          <a:xfrm>
            <a:off x="0" y="0"/>
            <a:ext cx="9144000" cy="5524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心脏骤停发生后，黄金4分钟决定生死存亡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195705"/>
            <a:ext cx="7844155" cy="39477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以每分钟100至120次频率用力快速下压5-6厘米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00025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按压频率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247900"/>
            <a:ext cx="24130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每分钟100至120次是国际指南推荐的黄金标准，过慢影响血流，过快则降低按压深度和有效性。保持稳定节奏如歌曲《Stayin' Alive》可帮助掌握节拍。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3365500" y="200025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按压深度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3365500" y="2247900"/>
            <a:ext cx="24130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成人胸骨应下压5-6厘米，确保心脏有效排血。过浅难以推动血液循环，过深可能造成肋骨骨折或内脏损伤，需精准控制力度。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6159500" y="200025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充分回弹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6159500" y="2247900"/>
            <a:ext cx="2413000" cy="628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每次按压后要让胸廓完全回弹至原位，以保证心脏充盈。手掌不可离开胸壁，避免中断血流，维持连续高效的循环支持。</a:t>
            </a:r>
            <a:endParaRPr lang="en-US" sz="10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34352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1878" r="1878"/>
          <a:stretch>
            <a:fillRect/>
          </a:stretch>
        </p:blipFill>
        <p:spPr>
          <a:xfrm>
            <a:off x="0" y="0"/>
            <a:ext cx="9144000" cy="534352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保证每次按压后胸廓充分回弹，减少中断时间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1428750"/>
            <a:ext cx="8382000" cy="3724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28675" y="1571625"/>
            <a:ext cx="1643063" cy="361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1875" dirty="0"/>
          </a:p>
        </p:txBody>
      </p:sp>
      <p:sp>
        <p:nvSpPr>
          <p:cNvPr id="9" name="Text 4"/>
          <p:cNvSpPr/>
          <p:nvPr/>
        </p:nvSpPr>
        <p:spPr>
          <a:xfrm>
            <a:off x="771525" y="2038350"/>
            <a:ext cx="1700213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胸廓回弹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771525" y="2290763"/>
            <a:ext cx="1700213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胸廓充分回弹确保血液有效回流至心脏。按压后胸壁未完全恢复会减少心脏充盈。残留压力降低心输出量和复苏成功率。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2795588" y="1571625"/>
            <a:ext cx="1643063" cy="361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1875" dirty="0"/>
          </a:p>
        </p:txBody>
      </p:sp>
      <p:sp>
        <p:nvSpPr>
          <p:cNvPr id="12" name="Text 7"/>
          <p:cNvSpPr/>
          <p:nvPr/>
        </p:nvSpPr>
        <p:spPr>
          <a:xfrm>
            <a:off x="2738438" y="2038350"/>
            <a:ext cx="1700213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手掌离壁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2738438" y="2290763"/>
            <a:ext cx="1700213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每次按压后手掌应完全离开胸壁。避免身体重量倚靠胸部影响弹性。保障胸廓自由回弹以维持循环效率。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4762500" y="1571625"/>
            <a:ext cx="1643063" cy="361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1875" dirty="0"/>
          </a:p>
        </p:txBody>
      </p:sp>
      <p:sp>
        <p:nvSpPr>
          <p:cNvPr id="15" name="Text 10"/>
          <p:cNvSpPr/>
          <p:nvPr/>
        </p:nvSpPr>
        <p:spPr>
          <a:xfrm>
            <a:off x="4705350" y="2038350"/>
            <a:ext cx="1700213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减少中断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4705350" y="2290763"/>
            <a:ext cx="1700213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按压过程中应尽量减少中断时间。停顿超过10秒显著影响循环恢复。换人或除颤时需迅速衔接操作。</a:t>
            </a:r>
            <a:endParaRPr lang="en-US" sz="1050" dirty="0"/>
          </a:p>
        </p:txBody>
      </p:sp>
      <p:sp>
        <p:nvSpPr>
          <p:cNvPr id="17" name="Text 12"/>
          <p:cNvSpPr/>
          <p:nvPr/>
        </p:nvSpPr>
        <p:spPr>
          <a:xfrm>
            <a:off x="6729413" y="1571625"/>
            <a:ext cx="1643063" cy="361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04</a:t>
            </a:r>
            <a:endParaRPr lang="en-US" sz="1875" dirty="0"/>
          </a:p>
        </p:txBody>
      </p:sp>
      <p:sp>
        <p:nvSpPr>
          <p:cNvPr id="18" name="Text 13"/>
          <p:cNvSpPr/>
          <p:nvPr/>
        </p:nvSpPr>
        <p:spPr>
          <a:xfrm>
            <a:off x="6672263" y="2038350"/>
            <a:ext cx="1700213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自主循环</a:t>
            </a:r>
            <a:endParaRPr lang="en-US" sz="1200" dirty="0"/>
          </a:p>
        </p:txBody>
      </p:sp>
      <p:sp>
        <p:nvSpPr>
          <p:cNvPr id="19" name="Text 14"/>
          <p:cNvSpPr/>
          <p:nvPr/>
        </p:nvSpPr>
        <p:spPr>
          <a:xfrm>
            <a:off x="6672263" y="2290763"/>
            <a:ext cx="1700213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持续按压提升自主循环恢复可能性。频繁中断破坏血流稳定性。快速操作衔接是关键环节。</a:t>
            </a:r>
            <a:endParaRPr lang="en-US" sz="1050" dirty="0"/>
          </a:p>
        </p:txBody>
      </p:sp>
      <p:sp>
        <p:nvSpPr>
          <p:cNvPr id="20" name="Text 15"/>
          <p:cNvSpPr/>
          <p:nvPr/>
        </p:nvSpPr>
        <p:spPr>
          <a:xfrm>
            <a:off x="828675" y="3519488"/>
            <a:ext cx="1643063" cy="361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05</a:t>
            </a:r>
            <a:endParaRPr lang="en-US" sz="1875" dirty="0"/>
          </a:p>
        </p:txBody>
      </p:sp>
      <p:sp>
        <p:nvSpPr>
          <p:cNvPr id="21" name="Text 16"/>
          <p:cNvSpPr/>
          <p:nvPr/>
        </p:nvSpPr>
        <p:spPr>
          <a:xfrm>
            <a:off x="771525" y="3986213"/>
            <a:ext cx="1700213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按压节奏</a:t>
            </a:r>
            <a:endParaRPr lang="en-US" sz="1200" dirty="0"/>
          </a:p>
        </p:txBody>
      </p:sp>
      <p:sp>
        <p:nvSpPr>
          <p:cNvPr id="22" name="Text 17"/>
          <p:cNvSpPr/>
          <p:nvPr/>
        </p:nvSpPr>
        <p:spPr>
          <a:xfrm>
            <a:off x="771525" y="4238625"/>
            <a:ext cx="1700213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保持每分钟100至120次的稳定节奏。节奏过快或过慢影响血流效果。稳定频率有助于维持复苏质量。</a:t>
            </a:r>
            <a:endParaRPr lang="en-US" sz="1050" dirty="0"/>
          </a:p>
        </p:txBody>
      </p:sp>
      <p:sp>
        <p:nvSpPr>
          <p:cNvPr id="23" name="Text 18"/>
          <p:cNvSpPr/>
          <p:nvPr/>
        </p:nvSpPr>
        <p:spPr>
          <a:xfrm>
            <a:off x="2795588" y="3519488"/>
            <a:ext cx="1643063" cy="361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06</a:t>
            </a:r>
            <a:endParaRPr lang="en-US" sz="1875" dirty="0"/>
          </a:p>
        </p:txBody>
      </p:sp>
      <p:sp>
        <p:nvSpPr>
          <p:cNvPr id="24" name="Text 19"/>
          <p:cNvSpPr/>
          <p:nvPr/>
        </p:nvSpPr>
        <p:spPr>
          <a:xfrm>
            <a:off x="2738438" y="3986213"/>
            <a:ext cx="1700213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心脏充盈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2738438" y="4238625"/>
            <a:ext cx="1700213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胸廓回弹促进心脏充分充盈。未完全回弹导致前负荷不足。直接影响每搏输出量和灌注压。</a:t>
            </a:r>
            <a:endParaRPr lang="en-US" sz="1050" dirty="0"/>
          </a:p>
        </p:txBody>
      </p:sp>
      <p:sp>
        <p:nvSpPr>
          <p:cNvPr id="26" name="Text 21"/>
          <p:cNvSpPr/>
          <p:nvPr/>
        </p:nvSpPr>
        <p:spPr>
          <a:xfrm>
            <a:off x="4762500" y="3519488"/>
            <a:ext cx="1643063" cy="361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07</a:t>
            </a:r>
            <a:endParaRPr lang="en-US" sz="1875" dirty="0"/>
          </a:p>
        </p:txBody>
      </p:sp>
      <p:sp>
        <p:nvSpPr>
          <p:cNvPr id="27" name="Text 22"/>
          <p:cNvSpPr/>
          <p:nvPr/>
        </p:nvSpPr>
        <p:spPr>
          <a:xfrm>
            <a:off x="4705350" y="3986213"/>
            <a:ext cx="1700213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施救姿势</a:t>
            </a:r>
            <a:endParaRPr lang="en-US" sz="1200" dirty="0"/>
          </a:p>
        </p:txBody>
      </p:sp>
      <p:sp>
        <p:nvSpPr>
          <p:cNvPr id="28" name="Text 23"/>
          <p:cNvSpPr/>
          <p:nvPr/>
        </p:nvSpPr>
        <p:spPr>
          <a:xfrm>
            <a:off x="4705350" y="4238625"/>
            <a:ext cx="1700213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施救者应直臂垂直按压避免倾斜。按压后不施加额外压力。正确姿势保障回弹质量和深度。</a:t>
            </a:r>
            <a:endParaRPr lang="en-US" sz="1050" dirty="0"/>
          </a:p>
        </p:txBody>
      </p:sp>
      <p:sp>
        <p:nvSpPr>
          <p:cNvPr id="29" name="Text 24"/>
          <p:cNvSpPr/>
          <p:nvPr/>
        </p:nvSpPr>
        <p:spPr>
          <a:xfrm>
            <a:off x="6729413" y="3519488"/>
            <a:ext cx="1643063" cy="361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08</a:t>
            </a:r>
            <a:endParaRPr lang="en-US" sz="1875" dirty="0"/>
          </a:p>
        </p:txBody>
      </p:sp>
      <p:sp>
        <p:nvSpPr>
          <p:cNvPr id="30" name="Text 25"/>
          <p:cNvSpPr/>
          <p:nvPr/>
        </p:nvSpPr>
        <p:spPr>
          <a:xfrm>
            <a:off x="6672263" y="3986213"/>
            <a:ext cx="1700213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复苏效果</a:t>
            </a:r>
            <a:endParaRPr lang="en-US" sz="1200" dirty="0"/>
          </a:p>
        </p:txBody>
      </p:sp>
      <p:sp>
        <p:nvSpPr>
          <p:cNvPr id="31" name="Text 26"/>
          <p:cNvSpPr/>
          <p:nvPr/>
        </p:nvSpPr>
        <p:spPr>
          <a:xfrm>
            <a:off x="6672263" y="4238625"/>
            <a:ext cx="1700213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有效回弹与连续按压提升整体效果。协调节奏与动作减少疲劳误差。高质量操作提高生存率。</a:t>
            </a:r>
            <a:endParaRPr lang="en-US" sz="10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开放气道与人工呼吸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08</a:t>
            </a:r>
            <a:endParaRPr lang="en-US" sz="225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采用仰头举颏法打开气道，清除可见异物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2000250"/>
            <a:ext cx="8382000" cy="23717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5313" y="3205163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体位摆放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95313" y="3457575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患者应仰卧于坚硬平面上，确保头颈躯干保持在一条直线上，为后续操作提供稳定基础。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595313" y="224790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开放气道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595313" y="2500312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使用仰头举颏法打开气道，一手压前额另一手抬下颌，防止舌根后坠阻塞呼吸道。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6186488" y="224790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保护颈椎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6186488" y="2500312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怀疑颈椎损伤时应采用双手托颌法，避免颈部过度移动，最大限度保护脊柱安全。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6186488" y="3205163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维持通畅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6186488" y="3457575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每次人工呼吸前需检查头部姿势，清除口腔异物，持续确保气道开放且无阻塞。</a:t>
            </a:r>
            <a:endParaRPr lang="en-US" sz="10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捏住鼻孔，口对口密封吹气两次，每次持续1秒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050" y="1447800"/>
            <a:ext cx="2085975" cy="27574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475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正确体位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752475" y="2519363"/>
            <a:ext cx="1381125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患者仰卧于坚硬平面上，头部与躯干保持同一水平。施救者跪于患者一侧，确保操作时身体稳定，便于发力。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86025" y="1447800"/>
            <a:ext cx="2085975" cy="27574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838450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开放气道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2838450" y="2519363"/>
            <a:ext cx="1381125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采用仰头举颏法，一手压额、另一手抬起下颌，使头后仰。气道打开后应清除口腔异物，确保呼吸通畅无阻。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0" y="1447800"/>
            <a:ext cx="2085975" cy="275748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924425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密封吹气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4924425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捏紧患者鼻孔，施救者深吸一口气，完全包住患者口部吹气。每次吹气持续1秒，观察胸部明显抬起即可，避免过度通气。</a:t>
            </a:r>
            <a:endParaRPr lang="en-US" sz="105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57975" y="1447800"/>
            <a:ext cx="2085975" cy="275748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7010400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按压衔接</a:t>
            </a:r>
            <a:endParaRPr lang="en-US" sz="1200" dirty="0"/>
          </a:p>
        </p:txBody>
      </p:sp>
      <p:sp>
        <p:nvSpPr>
          <p:cNvPr id="18" name="Text 10"/>
          <p:cNvSpPr/>
          <p:nvPr/>
        </p:nvSpPr>
        <p:spPr>
          <a:xfrm>
            <a:off x="7010400" y="2519363"/>
            <a:ext cx="1381125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完成两次有效人工呼吸后，立即回到胸外按压位置。继续以30:2的比例进行按压与通气循环，减少中断时间。</a:t>
            </a:r>
            <a:endParaRPr lang="en-US" sz="10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观察胸部是否抬起，避免过度通气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" y="1447800"/>
            <a:ext cx="2085975" cy="296703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观察胸廓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2519363"/>
            <a:ext cx="1381125" cy="1504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每次人工呼吸时应密切观察患者胸部是否随之抬起，这是判断吹气有效的直观标志。若无起伏，需重新调整气道位置并确保密封良好后再次吹气。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86025" y="1447800"/>
            <a:ext cx="2085975" cy="296703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838450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避免过度通气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838450" y="2519363"/>
            <a:ext cx="1381125" cy="15049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过度通气会导致胸腔内压升高，影响静脉回流，降低心肺复苏效果。应控制每次吹气时间在1秒左右，潮气量以看到胸部微微隆起为宜。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1447800"/>
            <a:ext cx="2085975" cy="296703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924425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有效通气标准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924425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有效人工呼吸应使氧气进入肺部而不进入胃部，理想状态下每次吹气量为500-600毫升。通气不足或过量都会影响复苏成功率。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7975" y="1447800"/>
            <a:ext cx="2085975" cy="296703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010400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气道管理要点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7010400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采用仰头举颏法开放气道，确保气道平直通畅。清除口腔异物后立即进行吹气，防止因阻塞导致通气失败或胃内容物反流。</a:t>
            </a:r>
            <a:endParaRPr lang="en-US" sz="10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若无法或不愿进行人工呼吸，可持续仅做胸外按压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1428750"/>
            <a:ext cx="8382000" cy="352425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24025" y="3048000"/>
            <a:ext cx="10763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心肺复苏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3848100" y="15716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胸外按压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5114925" y="1466850"/>
            <a:ext cx="2762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按压频率每分钟100至120次，保持节奏稳定。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5114925" y="1714500"/>
            <a:ext cx="2762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按压深度5至6厘米，确保有效血液循环。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3848100" y="21621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急救原则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5114925" y="2057400"/>
            <a:ext cx="27051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尽早开始按压，减少中断以提高复苏成功率。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5114925" y="2305050"/>
            <a:ext cx="27051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保证胸廓充分回弹，避免影响心脏充盈。</a:t>
            </a:r>
            <a:endParaRPr lang="en-US" sz="1050" dirty="0"/>
          </a:p>
        </p:txBody>
      </p:sp>
      <p:sp>
        <p:nvSpPr>
          <p:cNvPr id="15" name="Text 10"/>
          <p:cNvSpPr/>
          <p:nvPr/>
        </p:nvSpPr>
        <p:spPr>
          <a:xfrm>
            <a:off x="3848100" y="27527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适用人群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5114925" y="2647950"/>
            <a:ext cx="240982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成人患者单纯按压效果与传统CPR相当。</a:t>
            </a:r>
            <a:endParaRPr lang="en-US" sz="1050" dirty="0"/>
          </a:p>
        </p:txBody>
      </p:sp>
      <p:sp>
        <p:nvSpPr>
          <p:cNvPr id="17" name="Text 12"/>
          <p:cNvSpPr/>
          <p:nvPr/>
        </p:nvSpPr>
        <p:spPr>
          <a:xfrm>
            <a:off x="5114925" y="2895600"/>
            <a:ext cx="240982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非专业人员推荐使用简化版急救流程。</a:t>
            </a:r>
            <a:endParaRPr lang="en-US" sz="1050" dirty="0"/>
          </a:p>
        </p:txBody>
      </p:sp>
      <p:sp>
        <p:nvSpPr>
          <p:cNvPr id="18" name="Text 13"/>
          <p:cNvSpPr/>
          <p:nvPr/>
        </p:nvSpPr>
        <p:spPr>
          <a:xfrm>
            <a:off x="3848100" y="33432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施救意愿</a:t>
            </a:r>
            <a:endParaRPr lang="en-US" sz="1200" dirty="0"/>
          </a:p>
        </p:txBody>
      </p:sp>
      <p:sp>
        <p:nvSpPr>
          <p:cNvPr id="19" name="Text 14"/>
          <p:cNvSpPr/>
          <p:nvPr/>
        </p:nvSpPr>
        <p:spPr>
          <a:xfrm>
            <a:off x="5114925" y="3238500"/>
            <a:ext cx="21717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简化操作提升公众参与急救的信心。</a:t>
            </a:r>
            <a:endParaRPr lang="en-US" sz="1050" dirty="0"/>
          </a:p>
        </p:txBody>
      </p:sp>
      <p:sp>
        <p:nvSpPr>
          <p:cNvPr id="20" name="Text 15"/>
          <p:cNvSpPr/>
          <p:nvPr/>
        </p:nvSpPr>
        <p:spPr>
          <a:xfrm>
            <a:off x="5114925" y="3486150"/>
            <a:ext cx="21717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及时按压显著增加患者生存机会。</a:t>
            </a:r>
            <a:endParaRPr lang="en-US" sz="1050" dirty="0"/>
          </a:p>
        </p:txBody>
      </p:sp>
      <p:sp>
        <p:nvSpPr>
          <p:cNvPr id="21" name="Text 16"/>
          <p:cNvSpPr/>
          <p:nvPr/>
        </p:nvSpPr>
        <p:spPr>
          <a:xfrm>
            <a:off x="3848100" y="39338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生命守护</a:t>
            </a:r>
            <a:endParaRPr lang="en-US" sz="1200" dirty="0"/>
          </a:p>
        </p:txBody>
      </p:sp>
      <p:sp>
        <p:nvSpPr>
          <p:cNvPr id="22" name="Text 17"/>
          <p:cNvSpPr/>
          <p:nvPr/>
        </p:nvSpPr>
        <p:spPr>
          <a:xfrm>
            <a:off x="5114925" y="3829050"/>
            <a:ext cx="27051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坚定持续的按压是对心脏骤停最有效的响应。</a:t>
            </a:r>
            <a:endParaRPr lang="en-US" sz="1050" dirty="0"/>
          </a:p>
        </p:txBody>
      </p:sp>
      <p:sp>
        <p:nvSpPr>
          <p:cNvPr id="23" name="Text 18"/>
          <p:cNvSpPr/>
          <p:nvPr/>
        </p:nvSpPr>
        <p:spPr>
          <a:xfrm>
            <a:off x="5114925" y="4076700"/>
            <a:ext cx="27051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任何施救行动都可能成为挽救生命的关键。</a:t>
            </a:r>
            <a:endParaRPr lang="en-US" sz="1050" dirty="0"/>
          </a:p>
        </p:txBody>
      </p:sp>
      <p:sp>
        <p:nvSpPr>
          <p:cNvPr id="24" name="Text 19"/>
          <p:cNvSpPr/>
          <p:nvPr/>
        </p:nvSpPr>
        <p:spPr>
          <a:xfrm>
            <a:off x="3848100" y="45243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研究支持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5114925" y="4419600"/>
            <a:ext cx="280987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多项研究表明单纯按压可达到传统CPR的疗效。</a:t>
            </a:r>
            <a:endParaRPr lang="en-US" sz="1050" dirty="0"/>
          </a:p>
        </p:txBody>
      </p:sp>
      <p:sp>
        <p:nvSpPr>
          <p:cNvPr id="26" name="Text 21"/>
          <p:cNvSpPr/>
          <p:nvPr/>
        </p:nvSpPr>
        <p:spPr>
          <a:xfrm>
            <a:off x="5114925" y="4667250"/>
            <a:ext cx="2809875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指南推荐在特定情况下优先实施胸外按压。</a:t>
            </a:r>
            <a:endParaRPr lang="en-US" sz="10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647950"/>
            <a:ext cx="4762500" cy="1333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AED：人人都能操作的救命神器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09</a:t>
            </a:r>
            <a:endParaRPr lang="en-US" sz="225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AED自动分析心律，语音引导操作步骤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5715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智能识别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571500" y="2005013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AED可自动分析患者心律，精准判断是否需要除颤。整个过程无需人工决策，避免误操作，确保急救安全有效。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26670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26670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语音引导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2667000" y="2005013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开机后全程语音提示操作步骤，清晰易懂。即使从未受过培训的人也能跟随指令完成急救。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47625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47625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贴片即用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4762500" y="2005013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电极片按图示粘贴于患者胸部指定位置即可。设备会自动检测接触情况，并进入分析准备状态。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68580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04</a:t>
            </a:r>
            <a:endParaRPr lang="en-US" sz="1200" dirty="0"/>
          </a:p>
        </p:txBody>
      </p:sp>
      <p:sp>
        <p:nvSpPr>
          <p:cNvPr id="17" name="Text 13"/>
          <p:cNvSpPr/>
          <p:nvPr/>
        </p:nvSpPr>
        <p:spPr>
          <a:xfrm>
            <a:off x="68580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安全放电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858000" y="2005013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只有在检测到可除颤心律时才会充电并建议电击。若无需除颤，AED不会放电，保障患者与施救者安全。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571500" y="3033713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05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571500" y="3362325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人人可用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571500" y="3609975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设计简洁直观，老人、学生等普通公众均可快速上手。真正实现‘人人都能操作’的急救普及目标。</a:t>
            </a:r>
            <a:endParaRPr lang="en-US" sz="10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贴好电极片后远离患者，让设备判断是否需要除颤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" y="2019300"/>
            <a:ext cx="2781151" cy="23383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正确贴片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将AED电极片按图示贴于患者裸露的胸部，一片贴右上胸，另一片贴左下腹外侧。确保皮肤干燥、无毛发遮挡，以保证信号传导准确。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1201" y="2019300"/>
            <a:ext cx="2781151" cy="233838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533626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远离分析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3533626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贴好电极片后，所有人必须停止接触患者，大声提醒‘我正在分析，请不要碰他！’。AED会自动检测心律，判断是否需要电击除颤。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62352" y="2019300"/>
            <a:ext cx="2781151" cy="233838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314777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听从指令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314777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AED语音提示若建议除颤，确认无人接触患者后按下电击按钮。若不需除颤，则立即继续高质量胸外按压，遵循设备引导操作。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524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3454" r="3454"/>
          <a:stretch>
            <a:fillRect/>
          </a:stretch>
        </p:blipFill>
        <p:spPr>
          <a:xfrm>
            <a:off x="0" y="0"/>
            <a:ext cx="9144000" cy="5524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心脏骤停发生后，黄金4分钟决定生死存亡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428750"/>
            <a:ext cx="8382000" cy="3905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41797" y="2576513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781050" y="3805238"/>
            <a:ext cx="902494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黄金4分钟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04800" y="4057650"/>
            <a:ext cx="1854994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心脏骤停后4分钟内脑细胞开始死亡，是抢救的黄金时间窗口。及时干预可显著提高生存率。每一分钟都关乎生命存续。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1982391" y="3338512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1721644" y="1466850"/>
            <a:ext cx="902494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第一目击者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1245394" y="1719263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现场人员是急救的第一响应者。其快速判断与行动至关重要。能有效延长抢救机会。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2922984" y="2576513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2662238" y="3805238"/>
            <a:ext cx="902494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心肺复苏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2185988" y="4057650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高质量心肺复苏可维持血液循环。为专业救援争取时间。显著提升存活几率。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3863578" y="3338512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04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3602831" y="1466850"/>
            <a:ext cx="902494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院外发生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3126581" y="1719263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90%的心脏骤停发生在医院外。缺乏即时医疗支持。更依赖旁观者施救。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4804172" y="2576513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05</a:t>
            </a:r>
            <a:endParaRPr lang="en-US" sz="1350" dirty="0"/>
          </a:p>
        </p:txBody>
      </p:sp>
      <p:sp>
        <p:nvSpPr>
          <p:cNvPr id="20" name="Text 16"/>
          <p:cNvSpPr/>
          <p:nvPr/>
        </p:nvSpPr>
        <p:spPr>
          <a:xfrm>
            <a:off x="4543425" y="3805238"/>
            <a:ext cx="902494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救援延迟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4067175" y="4057650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专业救援通常需8至12分钟到达。远超生理耐受极限。凸显现场急救紧迫性。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5744766" y="3338512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06</a:t>
            </a:r>
            <a:endParaRPr lang="en-US" sz="1350" dirty="0"/>
          </a:p>
        </p:txBody>
      </p:sp>
      <p:sp>
        <p:nvSpPr>
          <p:cNvPr id="23" name="Text 19"/>
          <p:cNvSpPr/>
          <p:nvPr/>
        </p:nvSpPr>
        <p:spPr>
          <a:xfrm>
            <a:off x="5484019" y="1466850"/>
            <a:ext cx="902494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生存率提升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5007769" y="1719263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及时施救可使生存率提高2至3倍。早期介入效果显著。挽救生命关键所在。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6685359" y="2576513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07</a:t>
            </a:r>
            <a:endParaRPr lang="en-US" sz="1350" dirty="0"/>
          </a:p>
        </p:txBody>
      </p:sp>
      <p:sp>
        <p:nvSpPr>
          <p:cNvPr id="26" name="Text 22"/>
          <p:cNvSpPr/>
          <p:nvPr/>
        </p:nvSpPr>
        <p:spPr>
          <a:xfrm>
            <a:off x="6424613" y="3805238"/>
            <a:ext cx="902494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抢救窗口</a:t>
            </a:r>
            <a:endParaRPr lang="en-US" sz="1200" dirty="0"/>
          </a:p>
        </p:txBody>
      </p:sp>
      <p:sp>
        <p:nvSpPr>
          <p:cNvPr id="27" name="Text 23"/>
          <p:cNvSpPr/>
          <p:nvPr/>
        </p:nvSpPr>
        <p:spPr>
          <a:xfrm>
            <a:off x="5948363" y="4057650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每提前一分钟施救，存活希望显著增加。抢救时间极为宝贵。行动越快效果越好。</a:t>
            </a:r>
            <a:endParaRPr lang="en-US" sz="1050" dirty="0"/>
          </a:p>
        </p:txBody>
      </p:sp>
      <p:sp>
        <p:nvSpPr>
          <p:cNvPr id="28" name="Text 24"/>
          <p:cNvSpPr/>
          <p:nvPr/>
        </p:nvSpPr>
        <p:spPr>
          <a:xfrm>
            <a:off x="7625953" y="3338512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08</a:t>
            </a:r>
            <a:endParaRPr lang="en-US" sz="1350" dirty="0"/>
          </a:p>
        </p:txBody>
      </p:sp>
      <p:sp>
        <p:nvSpPr>
          <p:cNvPr id="29" name="Text 25"/>
          <p:cNvSpPr/>
          <p:nvPr/>
        </p:nvSpPr>
        <p:spPr>
          <a:xfrm>
            <a:off x="7365206" y="1466850"/>
            <a:ext cx="902494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急救链条</a:t>
            </a:r>
            <a:endParaRPr lang="en-US" sz="1200" dirty="0"/>
          </a:p>
        </p:txBody>
      </p:sp>
      <p:sp>
        <p:nvSpPr>
          <p:cNvPr id="30" name="Text 26"/>
          <p:cNvSpPr/>
          <p:nvPr/>
        </p:nvSpPr>
        <p:spPr>
          <a:xfrm>
            <a:off x="6888956" y="1719263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每个人都可能是救命的一环。全民参与构建完整救援网络。人人皆可成为英雄。</a:t>
            </a:r>
            <a:endParaRPr lang="en-US" sz="10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听它说，跟它做——即使零基础也能完成关键一步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2000250"/>
            <a:ext cx="8382000" cy="19431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81050" y="2193131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语音引导操作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81050" y="2569369"/>
            <a:ext cx="1557338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AED通过清晰语音指导用户每一步操作，即使无经验者也能跟随提示进行急救，大大提升使用安全性。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2757488" y="2193131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自动分析心律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2757488" y="2569369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设备可自动检测患者心律，判断是否需要电击除颤，确保施救的准确性和科学性，避免误操作。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4733925" y="2193131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贴片快速启动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4733925" y="2569369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电极片按图示位置贴于胸部后，设备迅速启动并准备就绪，操作高效，节省宝贵的抢救时间。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6710363" y="2193131"/>
            <a:ext cx="1557338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人人皆可施救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6710363" y="2569369"/>
            <a:ext cx="1557338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无需医学背景，普通人经简单指引即可掌握使用方法，在紧急时刻及时出手，成为生命守护者。</a:t>
            </a:r>
            <a:endParaRPr lang="en-US" sz="10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完整CPR流程回顾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10</a:t>
            </a:r>
            <a:endParaRPr lang="en-US" sz="225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安全评估→判断反应与呼吸→呼救并取AED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" y="1447800"/>
            <a:ext cx="4171950" cy="1409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0075" y="1654969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安全第一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00075" y="1945481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施救前务必观察周围环境，确认无火灾、漏电、交通等危险。保障自身安全是实施救援的前提，避免因盲目行动造成二次伤害。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1447800"/>
            <a:ext cx="4171950" cy="1409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972175" y="1654969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判断意识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72175" y="1945481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轻拍患者双肩并大声呼唤，观察是否有反应。若无回应且无正常呼吸，立即进入下一步急救流程。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0050" y="2857500"/>
            <a:ext cx="4171950" cy="141446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00075" y="2962275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识别呼吸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00075" y="3252788"/>
            <a:ext cx="257175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通过看胸腹起伏、听气息、感气流判断呼吸状态，时间不少于5秒。非专业人员无需检查脉搏，无反应且无正常呼吸即视为心脏骤停。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0" y="2857500"/>
            <a:ext cx="4171950" cy="141446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972175" y="3064669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启动救援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5972175" y="3355181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指定一人拨打120并报告准确位置和情况，另一人迅速取来AED。多人在场时分工协作，提升整体救援效率。</a:t>
            </a:r>
            <a:endParaRPr lang="en-US" sz="10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立即开始胸外按压，配合人工呼吸（30:2）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 t="8333" b="8333"/>
          <a:stretch>
            <a:fillRect/>
          </a:stretch>
        </p:blipFill>
        <p:spPr>
          <a:xfrm>
            <a:off x="571500" y="1428750"/>
            <a:ext cx="1714500" cy="142875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71500" y="30480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立即行动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571500" y="32956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一旦确认患者无反应且无正常呼吸，应立即开始胸外按压。延迟每分钟都会降低生存率，争分夺秒是挽救生命的关键。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 t="8333" b="8333"/>
          <a:stretch>
            <a:fillRect/>
          </a:stretch>
        </p:blipFill>
        <p:spPr>
          <a:xfrm>
            <a:off x="2667000" y="1428750"/>
            <a:ext cx="1714500" cy="142875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667000" y="30480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按压标准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2667000" y="32956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按压位置为两乳头连线中点，深度5-6厘米，频率100-120次/分钟。确保胸廓充分回弹，尽量减少中断以维持有效血流。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 t="8333" b="8333"/>
          <a:stretch>
            <a:fillRect/>
          </a:stretch>
        </p:blipFill>
        <p:spPr>
          <a:xfrm>
            <a:off x="4762500" y="1428750"/>
            <a:ext cx="1714500" cy="142875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62500" y="30480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30:2循环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4762500" y="32956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每30次按压后给予2次人工呼吸，形成一个完整循环。保持节奏稳定，持续进行直至患者恢复或专业救援到达接手。</a:t>
            </a:r>
            <a:endParaRPr lang="en-US" sz="105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6"/>
          <a:srcRect t="8333" b="8333"/>
          <a:stretch>
            <a:fillRect/>
          </a:stretch>
        </p:blipFill>
        <p:spPr>
          <a:xfrm>
            <a:off x="6858000" y="1428750"/>
            <a:ext cx="1714500" cy="142875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6858000" y="30480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团队协作</a:t>
            </a:r>
            <a:endParaRPr lang="en-US" sz="1200" dirty="0"/>
          </a:p>
        </p:txBody>
      </p:sp>
      <p:sp>
        <p:nvSpPr>
          <p:cNvPr id="18" name="Text 10"/>
          <p:cNvSpPr/>
          <p:nvPr/>
        </p:nvSpPr>
        <p:spPr>
          <a:xfrm>
            <a:off x="6858000" y="329565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多人在场时应轮换操作，避免疲劳导致按压质量下降。明确分工可提高效率，保障CPR持续高质量实施。</a:t>
            </a:r>
            <a:endParaRPr lang="en-US" sz="10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每2分钟重新评估一次循环状态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9875" y="2000250"/>
            <a:ext cx="476250" cy="47625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71500" y="259080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为何评估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571500" y="2838450"/>
            <a:ext cx="2413000" cy="628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每2分钟评估可判断CPR是否生效，避免无效按压。及时发现自主循环恢复，减少并发症风险，确保救援质量。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33875" y="2000250"/>
            <a:ext cx="476250" cy="47625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365500" y="259080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如何评估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3365500" y="2838450"/>
            <a:ext cx="2413000" cy="628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暂停按压5-10秒，观察患者呼吸、面色及反应。检查颈动脉搏动，确认是否有自主心跳恢复迹象。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27875" y="2000250"/>
            <a:ext cx="476250" cy="47625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59500" y="2590800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后续决策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6159500" y="2838450"/>
            <a:ext cx="2413000" cy="628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若无生命体征，立即继续CPR；若有反应或呼吸，转为复苏后体位。等待专业救援并持续监护病情变化。</a:t>
            </a:r>
            <a:endParaRPr lang="en-US" sz="10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持续操作直至患者恢复或专业救援接手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坚持到底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24790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持续进行CPR直至患者恢复呼吸心跳或专业救援人员到达接手。中途停止可能使前期努力前功尽弃，每一分坚持都极大提升生存希望。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26670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团队轮替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2667000" y="224790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多人在场时应每2分钟轮换按压者，避免疲劳导致按压质量下降。有效协作可保证高质量复苏的连续性与稳定性。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47625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动态评估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762500" y="22479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每完成5组30:2循环后，快速检查呼吸脉搏变化。但评估时间不超过10秒，尽快恢复按压以减少中断。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68580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交接要点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858000" y="224790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急救人员到达后，清晰说明开始时间、已做轮次和使用AED情况。确保信息完整传递，助力后续高级生命支持顺利开展。</a:t>
            </a:r>
            <a:endParaRPr lang="en-US" sz="10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647950"/>
            <a:ext cx="4762500" cy="1333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特别提醒：学生群体注意事项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11</a:t>
            </a:r>
            <a:endParaRPr lang="en-US" sz="225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38775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720" r="2720"/>
          <a:stretch>
            <a:fillRect/>
          </a:stretch>
        </p:blipFill>
        <p:spPr>
          <a:xfrm>
            <a:off x="0" y="0"/>
            <a:ext cx="9144000" cy="54387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优先保护自己，确认环境安全后再施救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428750"/>
            <a:ext cx="8382000" cy="38195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14775" y="1885950"/>
            <a:ext cx="131445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应急救援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6762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安全优先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876300" y="3457575"/>
            <a:ext cx="100965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确认现场无火灾、漏电等危险，防止二次伤害。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876300" y="4333875"/>
            <a:ext cx="100965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评估环境安全性，确保施救者和受助者均处于安全状态。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20097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冷静应对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22098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保持头脑清醒，理性判断事故状况。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22098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避免慌乱和盲目行动，为科学救援争取时间。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33432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及时呼救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35433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大声呼救吸引周围人员注意，寻求支援。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35433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尽快联系专业救援力量，如拨打120急救电话。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46767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团队协作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48768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动员成年人或有经验者共同参与救援行动。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48768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分工合作，提高救援效率与成功率。</a:t>
            </a:r>
            <a:endParaRPr lang="en-US" sz="1050" dirty="0"/>
          </a:p>
        </p:txBody>
      </p:sp>
      <p:sp>
        <p:nvSpPr>
          <p:cNvPr id="20" name="Text 16"/>
          <p:cNvSpPr/>
          <p:nvPr/>
        </p:nvSpPr>
        <p:spPr>
          <a:xfrm>
            <a:off x="60102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量力而行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62103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学生应以自身安全为前提，不冒险施救。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62103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可通过递送AED、指引路线等方式提供帮助。</a:t>
            </a:r>
            <a:endParaRPr lang="en-US" sz="1050" dirty="0"/>
          </a:p>
        </p:txBody>
      </p:sp>
      <p:sp>
        <p:nvSpPr>
          <p:cNvPr id="23" name="Text 19"/>
          <p:cNvSpPr/>
          <p:nvPr/>
        </p:nvSpPr>
        <p:spPr>
          <a:xfrm>
            <a:off x="7343775" y="3128962"/>
            <a:ext cx="110490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科学响应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7543800" y="345757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采用正确的急救知识和工具进行有效干预。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7543800" y="4124325"/>
            <a:ext cx="10096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遵循标准流程，实现高效且安全的应急处理。</a:t>
            </a:r>
            <a:endParaRPr lang="en-US" sz="105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第一时间大声呼救，寻找成人协助最为重要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2000250"/>
            <a:ext cx="8382000" cy="23717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95313" y="3205163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立即呼救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595313" y="3457575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发现有人倒地应大声呼救，指定具体人员拨打120，避免因责任分散导致无人行动。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595313" y="224790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寻求协助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5313" y="2500312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优先请求附近成人帮助，提升救援效率，确保在黄金时间内展开有效急救措施。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6186488" y="224790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分工协作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6186488" y="2500312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多人在场时应明确分工，分别负责呼救、胸外按压和获取AED，保障心肺复苏持续高质量进行。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6186488" y="3205163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法律保障</a:t>
            </a:r>
            <a:endParaRPr lang="en-US" sz="1200" dirty="0"/>
          </a:p>
        </p:txBody>
      </p:sp>
      <p:sp>
        <p:nvSpPr>
          <p:cNvPr id="15" name="Text 10"/>
          <p:cNvSpPr/>
          <p:nvPr/>
        </p:nvSpPr>
        <p:spPr>
          <a:xfrm>
            <a:off x="6186488" y="3457575"/>
            <a:ext cx="23622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《民法典》第184条免除善意救助者的民事责任，鼓励在安全前提下勇敢施救，为抢救争取时间。</a:t>
            </a:r>
            <a:endParaRPr lang="en-US" sz="10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对儿童患者可先给予5次人工呼吸再开始按压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050" y="2019300"/>
            <a:ext cx="2781151" cy="23383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475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儿童窒息优先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752475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儿童心脏骤停多由窒息引起，如呛咳、溺水等。此时应先给予5次人工呼吸，迅速供氧，再开始胸外按压，提高复苏成功率。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1201" y="2019300"/>
            <a:ext cx="2781151" cy="23383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533626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操作要点提示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3533626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人工呼吸时采用口对口鼻方式，确保密封。每次吹气持续1秒，看到胸部微微隆起即可，避免过度通气造成胃胀气。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62352" y="2019300"/>
            <a:ext cx="2781151" cy="233838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314777" y="2800350"/>
            <a:ext cx="2076301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学生施救安心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6314777" y="3090863"/>
            <a:ext cx="2076301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学生在救助儿童时可放心施救，我国法律保护善意救助行为。掌握正确方法，冷静应对，就能成为关键时刻的小英雄。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从倒地到救护车到达的平均时间远超生理耐受极限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571500" y="2000250"/>
            <a:ext cx="24130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2328863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黄金4分钟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571500" y="2576513"/>
            <a:ext cx="24130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心脏骤停后4至6分钟内脑细胞将发生不可逆损伤。而救护车到达平均需8-12分钟，远超生理耐受极限，必须依靠现场即时干预争取生机。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3365500" y="2000250"/>
            <a:ext cx="24130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3365500" y="2328863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救援时间差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3365500" y="2576513"/>
            <a:ext cx="2413000" cy="628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从呼叫到急救车抵达常因交通、定位等因素延迟。在这段空白期，唯有第一目击者立即施救才能维持患者血液循环与供氧。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6159500" y="2000250"/>
            <a:ext cx="24130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6159500" y="2328863"/>
            <a:ext cx="2413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人人可为救命人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6159500" y="2576513"/>
            <a:ext cx="2413000" cy="628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掌握CPR技能的普通人能在专业救援到来前构筑生命防线。每一秒都不容浪费，及时按压可能挽救一个家庭的未来。</a:t>
            </a:r>
            <a:endParaRPr lang="en-US" sz="10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我国法律保障善意救助行为，勇敢施救受法律保护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 t="20395" b="20395"/>
          <a:stretch>
            <a:fillRect/>
          </a:stretch>
        </p:blipFill>
        <p:spPr>
          <a:xfrm>
            <a:off x="571500" y="1428750"/>
            <a:ext cx="2413000" cy="14287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6750" y="3048000"/>
            <a:ext cx="222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法律护航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666750" y="3295650"/>
            <a:ext cx="2222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《民法典》第184条规定，因自愿实施紧急救助行为造成受助人损害的，救助人不承担民事责任。这为善意施救者提供了坚实的法律保障，鼓励见义勇为。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 t="20395" b="20395"/>
          <a:stretch>
            <a:fillRect/>
          </a:stretch>
        </p:blipFill>
        <p:spPr>
          <a:xfrm>
            <a:off x="3365500" y="1428750"/>
            <a:ext cx="2413000" cy="14287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460750" y="3048000"/>
            <a:ext cx="222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勇敢施救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3460750" y="3295650"/>
            <a:ext cx="2222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学生在遇到突发心脏骤停情况时，应克服犹豫心理，立即展开力所能及的救助。法律明确保护善意救助行为，无需担心无端追责。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 t="20395" b="20395"/>
          <a:stretch>
            <a:fillRect/>
          </a:stretch>
        </p:blipFill>
        <p:spPr>
          <a:xfrm>
            <a:off x="6159500" y="1428750"/>
            <a:ext cx="2413000" cy="14287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254750" y="3048000"/>
            <a:ext cx="222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社会支持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254750" y="3295650"/>
            <a:ext cx="2222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国家正推动“急救免责”理念融入校园安全体系，多地已出台地方性法规强化救助者权益保护，营造敢救、能救的社会氛围。</a:t>
            </a:r>
            <a:endParaRPr lang="en-US" sz="10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3314700"/>
            <a:ext cx="47625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互动问答与知识巩固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12</a:t>
            </a:r>
            <a:endParaRPr lang="en-US" sz="225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什么情况下需要启动心肺复苏？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428750"/>
            <a:ext cx="8382000" cy="31051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76713" y="3057525"/>
            <a:ext cx="790575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心肺复苏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2628900" y="15525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识别骤停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19100" y="1924050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无反应且无呼喊回应，判断为意识丧失。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419100" y="2171700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胸腹无起伏或仅有濒死喘息，视为无呼吸。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2628900" y="2590800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判断方法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419100" y="2962275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普通施救者无需检查脉搏，避免延误抢救。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419100" y="3209925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结合无意识和异常呼吸即可认定心脏骤停。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2628900" y="36290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黄金时间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419100" y="4000500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应在四分钟内开始心肺复苏，争分夺秒。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419100" y="4248150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延迟抢救会加重脑损伤，降低存活几率。</a:t>
            </a:r>
            <a:endParaRPr lang="en-US" sz="1050" dirty="0"/>
          </a:p>
        </p:txBody>
      </p:sp>
      <p:sp>
        <p:nvSpPr>
          <p:cNvPr id="17" name="Text 13"/>
          <p:cNvSpPr/>
          <p:nvPr/>
        </p:nvSpPr>
        <p:spPr>
          <a:xfrm>
            <a:off x="6029325" y="155257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CPR作用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6081713" y="1924050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维持血液循环，为大脑和心脏供氧。</a:t>
            </a:r>
            <a:endParaRPr lang="en-US" sz="1050" dirty="0"/>
          </a:p>
        </p:txBody>
      </p:sp>
      <p:sp>
        <p:nvSpPr>
          <p:cNvPr id="19" name="Text 15"/>
          <p:cNvSpPr/>
          <p:nvPr/>
        </p:nvSpPr>
        <p:spPr>
          <a:xfrm>
            <a:off x="6081713" y="2171700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及时有效CPR可显著提高患者存活率。</a:t>
            </a:r>
            <a:endParaRPr lang="en-US" sz="1050" dirty="0"/>
          </a:p>
        </p:txBody>
      </p:sp>
      <p:sp>
        <p:nvSpPr>
          <p:cNvPr id="20" name="Text 16"/>
          <p:cNvSpPr/>
          <p:nvPr/>
        </p:nvSpPr>
        <p:spPr>
          <a:xfrm>
            <a:off x="6029325" y="2590800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操作要点</a:t>
            </a:r>
            <a:endParaRPr lang="en-US" sz="1200" dirty="0"/>
          </a:p>
        </p:txBody>
      </p:sp>
      <p:sp>
        <p:nvSpPr>
          <p:cNvPr id="21" name="Text 17"/>
          <p:cNvSpPr/>
          <p:nvPr/>
        </p:nvSpPr>
        <p:spPr>
          <a:xfrm>
            <a:off x="6081713" y="2962275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用力快速按压胸部中央，深度5-6厘米。</a:t>
            </a:r>
            <a:endParaRPr lang="en-US" sz="1050" dirty="0"/>
          </a:p>
        </p:txBody>
      </p:sp>
      <p:sp>
        <p:nvSpPr>
          <p:cNvPr id="22" name="Text 18"/>
          <p:cNvSpPr/>
          <p:nvPr/>
        </p:nvSpPr>
        <p:spPr>
          <a:xfrm>
            <a:off x="6081713" y="3209925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按压频率每分钟100-120次，保持节奏。</a:t>
            </a:r>
            <a:endParaRPr lang="en-US" sz="1050" dirty="0"/>
          </a:p>
        </p:txBody>
      </p:sp>
      <p:sp>
        <p:nvSpPr>
          <p:cNvPr id="23" name="Text 19"/>
          <p:cNvSpPr/>
          <p:nvPr/>
        </p:nvSpPr>
        <p:spPr>
          <a:xfrm>
            <a:off x="6029325" y="3629025"/>
            <a:ext cx="847725" cy="285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20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急救衔接</a:t>
            </a:r>
            <a:endParaRPr lang="en-US" sz="1200" dirty="0"/>
          </a:p>
        </p:txBody>
      </p:sp>
      <p:sp>
        <p:nvSpPr>
          <p:cNvPr id="24" name="Text 20"/>
          <p:cNvSpPr/>
          <p:nvPr/>
        </p:nvSpPr>
        <p:spPr>
          <a:xfrm>
            <a:off x="6081713" y="4000500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持续CPR直至AED到达或专业救援接手。</a:t>
            </a:r>
            <a:endParaRPr lang="en-US" sz="1050" dirty="0"/>
          </a:p>
        </p:txBody>
      </p:sp>
      <p:sp>
        <p:nvSpPr>
          <p:cNvPr id="25" name="Text 21"/>
          <p:cNvSpPr/>
          <p:nvPr/>
        </p:nvSpPr>
        <p:spPr>
          <a:xfrm>
            <a:off x="6081713" y="4248150"/>
            <a:ext cx="2643188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尽早使用AED可大幅提升复苏成功率。</a:t>
            </a:r>
            <a:endParaRPr lang="en-US" sz="10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胸外按压的正确位置和深度是多少？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按压位置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71500" y="2005013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胸外按压的正确位置是胸骨下半段，两乳头连线中点。确保手掌根部置于该区域，避免按压肋骨或剑突，以防骨折或内脏损伤。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26670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26670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按压深度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2667000" y="2005013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成人按压深度应为5-6厘米，过浅影响循环效果，过深可能导致胸骨骨折或心脏损伤。需用力适中、垂直下压。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47625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47625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按压频率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4762500" y="2005013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以每分钟100至120次的节奏进行按压，保持稳定节律。可默念‘01、02、03……’辅助控制速度，确保有效循环。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6858000" y="1428750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04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6858000" y="1757362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回弹充分</a:t>
            </a:r>
            <a:endParaRPr lang="en-US" sz="1200" dirty="0"/>
          </a:p>
        </p:txBody>
      </p:sp>
      <p:sp>
        <p:nvSpPr>
          <p:cNvPr id="17" name="Text 14"/>
          <p:cNvSpPr/>
          <p:nvPr/>
        </p:nvSpPr>
        <p:spPr>
          <a:xfrm>
            <a:off x="6858000" y="2005013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每次按压后要让胸廓完全回弹，掌根不离开胸壁但不过度施压。充分回弹有助于血液回流心脏，提升按压效率。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571500" y="3243263"/>
            <a:ext cx="1714500" cy="214312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41A7C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05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571500" y="3571875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减少中断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571500" y="3819525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尽量减少按压中断时间，每次换人或使用AED时不超过10秒。持续按压能维持重要器官的血氧供应，提高复苏成功率。</a:t>
            </a:r>
            <a:endParaRPr lang="en-US" sz="10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53878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3574" r="3574"/>
          <a:stretch>
            <a:fillRect/>
          </a:stretch>
        </p:blipFill>
        <p:spPr>
          <a:xfrm>
            <a:off x="0" y="0"/>
            <a:ext cx="9144000" cy="553878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AED是否会对非室颤患者放电？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1428750"/>
            <a:ext cx="8382000" cy="39195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41797" y="2795588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01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781050" y="4024313"/>
            <a:ext cx="902494" cy="4667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智能心律检测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304800" y="4491038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内置系统自动识别室颤和无脉性室速等可电击心律，确保判断准确，提升急救效率。</a:t>
            </a:r>
            <a:endParaRPr lang="en-US" sz="1050" dirty="0"/>
          </a:p>
        </p:txBody>
      </p:sp>
      <p:sp>
        <p:nvSpPr>
          <p:cNvPr id="11" name="Text 6"/>
          <p:cNvSpPr/>
          <p:nvPr/>
        </p:nvSpPr>
        <p:spPr>
          <a:xfrm>
            <a:off x="1982391" y="3552825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1721644" y="1466850"/>
            <a:ext cx="902494" cy="4667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自动适应判断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1245394" y="1933575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仅在确认需要时允许放电，避免对非适应症患者误操作，提高使用安全性。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2922984" y="2795588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39C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03</a:t>
            </a: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2662238" y="4024313"/>
            <a:ext cx="902494" cy="4667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错误连接防护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2185988" y="4491038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即使电极片接反也能识别并提示，增强设备容错能力，保障操作正确性。</a:t>
            </a:r>
            <a:endParaRPr lang="en-US" sz="1050" dirty="0"/>
          </a:p>
        </p:txBody>
      </p:sp>
      <p:sp>
        <p:nvSpPr>
          <p:cNvPr id="17" name="Text 12"/>
          <p:cNvSpPr/>
          <p:nvPr/>
        </p:nvSpPr>
        <p:spPr>
          <a:xfrm>
            <a:off x="3863578" y="3552825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87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04</a:t>
            </a:r>
            <a:endParaRPr lang="en-US" sz="1350" dirty="0"/>
          </a:p>
        </p:txBody>
      </p:sp>
      <p:sp>
        <p:nvSpPr>
          <p:cNvPr id="18" name="Text 13"/>
          <p:cNvSpPr/>
          <p:nvPr/>
        </p:nvSpPr>
        <p:spPr>
          <a:xfrm>
            <a:off x="3602831" y="1466850"/>
            <a:ext cx="902494" cy="4667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安全放电机制</a:t>
            </a:r>
            <a:endParaRPr lang="en-US" sz="1200" dirty="0"/>
          </a:p>
        </p:txBody>
      </p:sp>
      <p:sp>
        <p:nvSpPr>
          <p:cNvPr id="19" name="Text 14"/>
          <p:cNvSpPr/>
          <p:nvPr/>
        </p:nvSpPr>
        <p:spPr>
          <a:xfrm>
            <a:off x="3126581" y="1933575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通过多重判断阻止不必要的电击，确保每次放电均有医学依据，降低风险。</a:t>
            </a:r>
            <a:endParaRPr lang="en-US" sz="1050" dirty="0"/>
          </a:p>
        </p:txBody>
      </p:sp>
      <p:sp>
        <p:nvSpPr>
          <p:cNvPr id="20" name="Text 15"/>
          <p:cNvSpPr/>
          <p:nvPr/>
        </p:nvSpPr>
        <p:spPr>
          <a:xfrm>
            <a:off x="4804172" y="2795588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15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05</a:t>
            </a:r>
            <a:endParaRPr lang="en-US" sz="1350" dirty="0"/>
          </a:p>
        </p:txBody>
      </p:sp>
      <p:sp>
        <p:nvSpPr>
          <p:cNvPr id="21" name="Text 16"/>
          <p:cNvSpPr/>
          <p:nvPr/>
        </p:nvSpPr>
        <p:spPr>
          <a:xfrm>
            <a:off x="4543425" y="4024313"/>
            <a:ext cx="902494" cy="4667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语音引导操作</a:t>
            </a:r>
            <a:endParaRPr lang="en-US" sz="1200" dirty="0"/>
          </a:p>
        </p:txBody>
      </p:sp>
      <p:sp>
        <p:nvSpPr>
          <p:cNvPr id="22" name="Text 17"/>
          <p:cNvSpPr/>
          <p:nvPr/>
        </p:nvSpPr>
        <p:spPr>
          <a:xfrm>
            <a:off x="4067175" y="4491038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提供清晰语音提示，指导施救者每一步操作，降低使用门槛。</a:t>
            </a:r>
            <a:endParaRPr lang="en-US" sz="1050" dirty="0"/>
          </a:p>
        </p:txBody>
      </p:sp>
      <p:sp>
        <p:nvSpPr>
          <p:cNvPr id="23" name="Text 18"/>
          <p:cNvSpPr/>
          <p:nvPr/>
        </p:nvSpPr>
        <p:spPr>
          <a:xfrm>
            <a:off x="5744766" y="3552825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6644D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06</a:t>
            </a:r>
            <a:endParaRPr lang="en-US" sz="1350" dirty="0"/>
          </a:p>
        </p:txBody>
      </p:sp>
      <p:sp>
        <p:nvSpPr>
          <p:cNvPr id="24" name="Text 19"/>
          <p:cNvSpPr/>
          <p:nvPr/>
        </p:nvSpPr>
        <p:spPr>
          <a:xfrm>
            <a:off x="5484019" y="1466850"/>
            <a:ext cx="902494" cy="4667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自动化急救流程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5007769" y="1933575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设备自动分析并推进急救步骤，减少人为判断误差，提升救援成功率。</a:t>
            </a:r>
            <a:endParaRPr lang="en-US" sz="1050" dirty="0"/>
          </a:p>
        </p:txBody>
      </p:sp>
      <p:sp>
        <p:nvSpPr>
          <p:cNvPr id="26" name="Text 21"/>
          <p:cNvSpPr/>
          <p:nvPr/>
        </p:nvSpPr>
        <p:spPr>
          <a:xfrm>
            <a:off x="6685359" y="2795588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3B9DF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07</a:t>
            </a:r>
            <a:endParaRPr lang="en-US" sz="1350" dirty="0"/>
          </a:p>
        </p:txBody>
      </p:sp>
      <p:sp>
        <p:nvSpPr>
          <p:cNvPr id="27" name="Text 22"/>
          <p:cNvSpPr/>
          <p:nvPr/>
        </p:nvSpPr>
        <p:spPr>
          <a:xfrm>
            <a:off x="6424613" y="4024313"/>
            <a:ext cx="902494" cy="4667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公众可用设计</a:t>
            </a:r>
            <a:endParaRPr lang="en-US" sz="1200" dirty="0"/>
          </a:p>
        </p:txBody>
      </p:sp>
      <p:sp>
        <p:nvSpPr>
          <p:cNvPr id="28" name="Text 23"/>
          <p:cNvSpPr/>
          <p:nvPr/>
        </p:nvSpPr>
        <p:spPr>
          <a:xfrm>
            <a:off x="5948363" y="4491038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无需专业医疗背景即可操作，使更多人能在紧急情况下参与施救。</a:t>
            </a:r>
            <a:endParaRPr lang="en-US" sz="1050" dirty="0"/>
          </a:p>
        </p:txBody>
      </p:sp>
      <p:sp>
        <p:nvSpPr>
          <p:cNvPr id="29" name="Text 24"/>
          <p:cNvSpPr/>
          <p:nvPr/>
        </p:nvSpPr>
        <p:spPr>
          <a:xfrm>
            <a:off x="7625953" y="3552825"/>
            <a:ext cx="381000" cy="2762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5BB1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08</a:t>
            </a:r>
            <a:endParaRPr lang="en-US" sz="1350" dirty="0"/>
          </a:p>
        </p:txBody>
      </p:sp>
      <p:sp>
        <p:nvSpPr>
          <p:cNvPr id="30" name="Text 25"/>
          <p:cNvSpPr/>
          <p:nvPr/>
        </p:nvSpPr>
        <p:spPr>
          <a:xfrm>
            <a:off x="7365206" y="1466850"/>
            <a:ext cx="902494" cy="4667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简易可靠操作</a:t>
            </a:r>
            <a:endParaRPr lang="en-US" sz="1200" dirty="0"/>
          </a:p>
        </p:txBody>
      </p:sp>
      <p:sp>
        <p:nvSpPr>
          <p:cNvPr id="31" name="Text 26"/>
          <p:cNvSpPr/>
          <p:nvPr/>
        </p:nvSpPr>
        <p:spPr>
          <a:xfrm>
            <a:off x="6888956" y="1933575"/>
            <a:ext cx="1854994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界面友好、流程直观，确保在高压环境下仍能稳定可靠运行。</a:t>
            </a:r>
            <a:endParaRPr lang="en-US" sz="10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不会人工呼吸时能否只做按压？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5715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可以只按压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224790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当不会或不愿进行人工呼吸时，单纯胸外按压仍能有效维持血液循环。持续用力快速按压，可显著提高患者存活几率。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26670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原理相同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2667000" y="22479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高质量胸外按压能推动血液流向心脑等重要器官。即使无通气，短时间内也足以支持基本氧供需求。</a:t>
            </a:r>
            <a:endParaRPr lang="en-US" sz="1050" dirty="0"/>
          </a:p>
        </p:txBody>
      </p:sp>
      <p:sp>
        <p:nvSpPr>
          <p:cNvPr id="11" name="Text 7"/>
          <p:cNvSpPr/>
          <p:nvPr/>
        </p:nvSpPr>
        <p:spPr>
          <a:xfrm>
            <a:off x="47625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鼓励公众参与</a:t>
            </a:r>
            <a:endParaRPr lang="en-US" sz="1200" dirty="0"/>
          </a:p>
        </p:txBody>
      </p:sp>
      <p:sp>
        <p:nvSpPr>
          <p:cNvPr id="12" name="Text 8"/>
          <p:cNvSpPr/>
          <p:nvPr/>
        </p:nvSpPr>
        <p:spPr>
          <a:xfrm>
            <a:off x="4762500" y="22479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简化流程降低施救门槛，让更多人敢于出手相助。仅按压CPR是安全、合法且被指南推荐的急救方式。</a:t>
            </a:r>
            <a:endParaRPr lang="en-US" sz="1050" dirty="0"/>
          </a:p>
        </p:txBody>
      </p:sp>
      <p:sp>
        <p:nvSpPr>
          <p:cNvPr id="13" name="Text 9"/>
          <p:cNvSpPr/>
          <p:nvPr/>
        </p:nvSpPr>
        <p:spPr>
          <a:xfrm>
            <a:off x="68580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持续至救援到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6858000" y="22479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以每分钟100–120次的频率不间断按压，直到AED到达或专业人员接手。每次按压都可能是生命的转机。</a:t>
            </a:r>
            <a:endParaRPr lang="en-US" sz="10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647950"/>
            <a:ext cx="4762500" cy="1333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结语：让急救成为一种习惯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13</a:t>
            </a:r>
            <a:endParaRPr lang="en-US" sz="225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3721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134" r="2134"/>
          <a:stretch>
            <a:fillRect/>
          </a:stretch>
        </p:blipFill>
        <p:spPr>
          <a:xfrm>
            <a:off x="0" y="0"/>
            <a:ext cx="9144000" cy="53721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每一次挺身而出都可能改写一个家庭的命运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0625" y="1428750"/>
            <a:ext cx="476250" cy="476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1500" y="20193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生命接力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22669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每一次施救都是生命链的关键一环。你的行动可能中断死亡进程，为专业救援赢得宝贵时间，让生命得以延续。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86125" y="1428750"/>
            <a:ext cx="476250" cy="4762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667000" y="20193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家庭希望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667000" y="226695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一个心跳的重启，可能挽回一位父亲、母亲或孩子。你挽救的不仅是个体，更是一个家庭的完整与未来希望。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81625" y="1428750"/>
            <a:ext cx="476250" cy="4762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62500" y="20193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平凡英雄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762500" y="226695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无需特殊身份，只要敢于出手就是英雄。每一个挺身而出的普通人，都在书写不平凡的生命故事。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77125" y="1428750"/>
            <a:ext cx="476250" cy="4762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58000" y="20193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技能即责任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6858000" y="226695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掌握CPR不仅是自我赋能，更是对社会的承诺。当急救成为习惯，我们共同构筑生命的防护网。</a:t>
            </a:r>
            <a:endParaRPr lang="en-US" sz="10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0625" y="3505200"/>
            <a:ext cx="476250" cy="4762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71500" y="40957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法律护航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571500" y="43434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我国民法典明确保护善意救助者权益。放心施救，无须顾虑，法律为你勇敢伸出的双手保驾护航。</a:t>
            </a:r>
            <a:endParaRPr lang="en-US" sz="105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普及CPR不仅是技能传递，更是社会责任的传承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50" y="1447800"/>
            <a:ext cx="2085975" cy="27574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475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技能即责任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752475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掌握CPR不仅是学习一项急救技术，更是承担起在关键时刻挽救生命的社会责任。每个人都有可能成为他人生命的最后一道防线。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86025" y="1447800"/>
            <a:ext cx="2085975" cy="275748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838450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传递与传承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838450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当一个人学会CPR并教会他人，这份技能便在人际间传递，形成守护生命的接力链。这种传承凝聚着社会的温度与担当。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1447800"/>
            <a:ext cx="2085975" cy="275748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924425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从个体到社会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924425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一个会急救的个体能影响一个家庭，千万个这样的家庭则构筑起安全的社会网络。普及CPR就是构建全民互助的生命共同体。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7975" y="1447800"/>
            <a:ext cx="2085975" cy="275748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010400" y="2228850"/>
            <a:ext cx="1381125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习惯成自然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7010400" y="2519363"/>
            <a:ext cx="1381125" cy="1295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让急救意识融入日常生活，使施救成为本能反应，才能真正实现‘救’在身边。习惯的力量能让平凡人成就不凡之举。</a:t>
            </a:r>
            <a:endParaRPr lang="en-US" sz="105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滨湖街社区卫生服务中心 守护您和家人的健康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050" y="1447800"/>
            <a:ext cx="4171950" cy="141446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0075" y="1552575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生命守护者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600075" y="1843088"/>
            <a:ext cx="257175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每一次及时施救都是对生命的尊重与守护。滨湖街社区卫生服务中心致力于普及急救知识，让每位居民都能成为关键时刻的生命守护者。</a:t>
            </a:r>
            <a:endParaRPr lang="en-US" sz="10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72000" y="1447800"/>
            <a:ext cx="4171950" cy="141446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972175" y="1654969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急救在身边</a:t>
            </a:r>
            <a:endParaRPr lang="en-US" sz="1200" dirty="0"/>
          </a:p>
        </p:txBody>
      </p:sp>
      <p:sp>
        <p:nvSpPr>
          <p:cNvPr id="12" name="Text 6"/>
          <p:cNvSpPr/>
          <p:nvPr/>
        </p:nvSpPr>
        <p:spPr>
          <a:xfrm>
            <a:off x="5972175" y="1945481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急救不应只依赖医院，更应融入日常生活。我们倡导将CPR技能带进家庭、学校与社区，真正实现‘救’在身边、爱在行动。</a:t>
            </a:r>
            <a:endParaRPr lang="en-US" sz="10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0050" y="2862263"/>
            <a:ext cx="4171950" cy="140970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00075" y="3069431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习惯成自然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600075" y="3359944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当急救成为一种习惯，面对突发状况便能从容应对。通过持续培训与演练，让科学施救像呼吸一样自然发生。</a:t>
            </a:r>
            <a:endParaRPr lang="en-US" sz="105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2862263"/>
            <a:ext cx="4171950" cy="140970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5972175" y="3069431"/>
            <a:ext cx="257175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感谢与承诺</a:t>
            </a:r>
            <a:endParaRPr lang="en-US" sz="1200" dirty="0"/>
          </a:p>
        </p:txBody>
      </p:sp>
      <p:sp>
        <p:nvSpPr>
          <p:cNvPr id="18" name="Text 10"/>
          <p:cNvSpPr/>
          <p:nvPr/>
        </p:nvSpPr>
        <p:spPr>
          <a:xfrm>
            <a:off x="5972175" y="3359944"/>
            <a:ext cx="257175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感谢您的聆听与参与。滨湖街社区卫生服务中心将持续守护您和家人的健康，为构建安全社区贡献专业力量。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现场第一目击者是挽救生命的关键力量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715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黄金4分钟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71500" y="224790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心脏骤停后4分钟内是抢救的黄金时间，脑细胞将开始发生不可逆损伤。现场第一目击者及时施救，能极大提高生存率。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26670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第一目击者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2667000" y="22479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专业救援到达通常需8-12分钟，第一目击者是唯一能在黄金时间内实施CPR的人。每一秒都关乎生命存亡。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47625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人人可施救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762500" y="22479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无需医学背景，经过简单培训即可掌握CPR技能。关键时刻挺身而出，普通人也能成为生命守护者。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6858000" y="20002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挽救生命链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6858000" y="22479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早期识别、即时CPR、快速除颤构成生存链的关键环节。第一目击者的行动决定整个链条能否成功衔接。</a:t>
            </a:r>
            <a:endParaRPr lang="en-US" sz="10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014538"/>
            <a:ext cx="8001000" cy="666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THANKS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3014663"/>
            <a:ext cx="604838" cy="114300"/>
          </a:xfrm>
          <a:prstGeom prst="rect">
            <a:avLst/>
          </a:prstGeom>
          <a:solidFill>
            <a:srgbClr val="41A7CB"/>
          </a:solidFill>
        </p:spPr>
      </p:sp>
      <p:sp>
        <p:nvSpPr>
          <p:cNvPr id="5" name="Text 2"/>
          <p:cNvSpPr/>
          <p:nvPr/>
        </p:nvSpPr>
        <p:spPr>
          <a:xfrm>
            <a:off x="571500" y="3462020"/>
            <a:ext cx="8001000" cy="82105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4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  <a:sym typeface="+mn-ea"/>
              </a:rPr>
              <a:t>感谢聆听！</a:t>
            </a:r>
            <a:endParaRPr lang="en-US" sz="2400" b="1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l="6" r="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1500" y="2647950"/>
            <a:ext cx="4762500" cy="1333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认识心脏骤停与CPR的意义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571500" y="4157662"/>
            <a:ext cx="4762500" cy="14288"/>
          </a:xfrm>
          <a:prstGeom prst="rect">
            <a:avLst/>
          </a:prstGeom>
          <a:solidFill>
            <a:srgbClr val="000000">
              <a:alpha val="30000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571500" y="4362450"/>
            <a:ext cx="4762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5419725" y="3009900"/>
            <a:ext cx="3729038" cy="2857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2500"/>
              </a:lnSpc>
              <a:buNone/>
            </a:pPr>
            <a:r>
              <a:rPr lang="en-US" sz="225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02</a:t>
            </a:r>
            <a:endParaRPr lang="en-US" sz="22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0543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429" r="2429"/>
          <a:stretch>
            <a:fillRect/>
          </a:stretch>
        </p:blipFill>
        <p:spPr>
          <a:xfrm>
            <a:off x="0" y="0"/>
            <a:ext cx="9144000" cy="540543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rcRect t="16162" b="16162"/>
          <a:stretch>
            <a:fillRect/>
          </a:stretch>
        </p:blipFill>
        <p:spPr>
          <a:xfrm>
            <a:off x="0" y="0"/>
            <a:ext cx="9144000" cy="12382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心脏骤停是指心脏突然停止有效泵血，导致全身缺氧</a:t>
            </a:r>
            <a:endParaRPr lang="en-US" sz="2250" dirty="0"/>
          </a:p>
        </p:txBody>
      </p:sp>
      <p:sp>
        <p:nvSpPr>
          <p:cNvPr id="6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" y="1428750"/>
            <a:ext cx="8382000" cy="37861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95313" y="3838575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心脏骤停定义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595313" y="4090988"/>
            <a:ext cx="2362200" cy="10858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心脏骤停是指心脏突然停止有效搏动，导致全身血液供应中断。若不及时恢复，会在几分钟内造成脑损伤或死亡。该状况多发于院外，占所有病例的70%。</a:t>
            </a:r>
            <a:endParaRPr lang="en-US" sz="1050" dirty="0"/>
          </a:p>
        </p:txBody>
      </p:sp>
      <p:sp>
        <p:nvSpPr>
          <p:cNvPr id="10" name="Text 5"/>
          <p:cNvSpPr/>
          <p:nvPr/>
        </p:nvSpPr>
        <p:spPr>
          <a:xfrm>
            <a:off x="595313" y="2652713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主要诱发因素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595313" y="2905125"/>
            <a:ext cx="236220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常见诱因包括心律失常、心肌梗死、过度疲劳和情绪剧烈波动。这些因素可能单独或共同作用引发骤停。识别高危人群有助于提前预防。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595313" y="146685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黄金救援时间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595313" y="1719263"/>
            <a:ext cx="236220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停跳后4至6分钟是抢救的黄金期，及时干预可显著提高生存率。每延迟一分钟，生存几率下降7%~10%。把握时间是成功复苏的关键。</a:t>
            </a:r>
            <a:endParaRPr lang="en-US" sz="1050" dirty="0"/>
          </a:p>
        </p:txBody>
      </p:sp>
      <p:sp>
        <p:nvSpPr>
          <p:cNvPr id="14" name="Text 9"/>
          <p:cNvSpPr/>
          <p:nvPr/>
        </p:nvSpPr>
        <p:spPr>
          <a:xfrm>
            <a:off x="6186488" y="1571625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CPR重要作用</a:t>
            </a:r>
            <a:endParaRPr lang="en-US" sz="1200" dirty="0"/>
          </a:p>
        </p:txBody>
      </p:sp>
      <p:sp>
        <p:nvSpPr>
          <p:cNvPr id="15" name="Text 10"/>
          <p:cNvSpPr/>
          <p:nvPr/>
        </p:nvSpPr>
        <p:spPr>
          <a:xfrm>
            <a:off x="6186488" y="1824038"/>
            <a:ext cx="236220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心肺复苏（CPR）能在急救人员到达前维持心脑血流。正确实施可使生存率翻倍甚至更高。是连接发病与专业救治的重要桥梁。</a:t>
            </a:r>
            <a:endParaRPr lang="en-US" sz="1050" dirty="0"/>
          </a:p>
        </p:txBody>
      </p:sp>
      <p:sp>
        <p:nvSpPr>
          <p:cNvPr id="16" name="Text 11"/>
          <p:cNvSpPr/>
          <p:nvPr/>
        </p:nvSpPr>
        <p:spPr>
          <a:xfrm>
            <a:off x="6186488" y="2757488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公众技能掌握</a:t>
            </a:r>
            <a:endParaRPr lang="en-US" sz="1200" dirty="0"/>
          </a:p>
        </p:txBody>
      </p:sp>
      <p:sp>
        <p:nvSpPr>
          <p:cNvPr id="17" name="Text 12"/>
          <p:cNvSpPr/>
          <p:nvPr/>
        </p:nvSpPr>
        <p:spPr>
          <a:xfrm>
            <a:off x="6186488" y="3009900"/>
            <a:ext cx="236220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普及CPR技能有助于提升整体社会急救能力。普通人在现场施救能极大改善预后。‘救’在身边体现生命守护的责任感。</a:t>
            </a:r>
            <a:endParaRPr lang="en-US" sz="1050" dirty="0"/>
          </a:p>
        </p:txBody>
      </p:sp>
      <p:sp>
        <p:nvSpPr>
          <p:cNvPr id="18" name="Text 13"/>
          <p:cNvSpPr/>
          <p:nvPr/>
        </p:nvSpPr>
        <p:spPr>
          <a:xfrm>
            <a:off x="6186488" y="3943350"/>
            <a:ext cx="2362200" cy="252413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生命守护意义</a:t>
            </a:r>
            <a:endParaRPr lang="en-US" sz="1200" dirty="0"/>
          </a:p>
        </p:txBody>
      </p:sp>
      <p:sp>
        <p:nvSpPr>
          <p:cNvPr id="19" name="Text 14"/>
          <p:cNvSpPr/>
          <p:nvPr/>
        </p:nvSpPr>
        <p:spPr>
          <a:xfrm>
            <a:off x="6186488" y="4195763"/>
            <a:ext cx="2362200" cy="8763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及时有效的急救是对生命的直接保护。不仅提升个体存活可能，也减轻家庭与医疗负担。应急意识应成为现代公民基本素养。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3721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rcRect l="2134" r="2134"/>
          <a:stretch>
            <a:fillRect/>
          </a:stretch>
        </p:blipFill>
        <p:spPr>
          <a:xfrm>
            <a:off x="0" y="0"/>
            <a:ext cx="9144000" cy="53721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1500" y="285750"/>
            <a:ext cx="8001000" cy="4000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25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4至6分钟内未实施CPR将造成不可逆的脑损伤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71500" y="742950"/>
            <a:ext cx="80010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90625" y="1428750"/>
            <a:ext cx="476250" cy="4762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1500" y="20193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黄金4分钟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571500" y="22669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心脏骤停后4分钟内是抢救的黄金时间，脑细胞开始缺氧性损伤。每延迟1分钟，生存率下降7%-10%，及时CPR可延长可逆期。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86125" y="1428750"/>
            <a:ext cx="476250" cy="4762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667000" y="20193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脑损伤不可逆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667000" y="2266950"/>
            <a:ext cx="1714500" cy="10477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超过6分钟未实施CPR，大脑将发生不可逆损伤，即使复苏成功也易留后遗症。早期干预是保护神经功能的关键。</a:t>
            </a:r>
            <a:endParaRPr lang="en-US" sz="10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81625" y="1428750"/>
            <a:ext cx="476250" cy="47625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62500" y="20193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CPR延缓损伤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4762500" y="226695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高质量心肺复苏能部分维持心脑供血，延缓脑损伤进程。它是连接骤停与专业救治的重要桥梁。</a:t>
            </a:r>
            <a:endParaRPr lang="en-US" sz="10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77125" y="1428750"/>
            <a:ext cx="476250" cy="47625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58000" y="201930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公众参与关键</a:t>
            </a:r>
            <a:endParaRPr lang="en-US" sz="1200" dirty="0"/>
          </a:p>
        </p:txBody>
      </p:sp>
      <p:sp>
        <p:nvSpPr>
          <p:cNvPr id="17" name="Text 10"/>
          <p:cNvSpPr/>
          <p:nvPr/>
        </p:nvSpPr>
        <p:spPr>
          <a:xfrm>
            <a:off x="6858000" y="226695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我国院外心脏骤停生存率不足1%，主因是现场施救率低。人人学CPR，才能提升整体存活可能。</a:t>
            </a:r>
            <a:endParaRPr lang="en-US" sz="105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0625" y="3505200"/>
            <a:ext cx="476250" cy="47625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71500" y="4095750"/>
            <a:ext cx="1714500" cy="2095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200" b="1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挽救生命意义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571500" y="4343400"/>
            <a:ext cx="1714500" cy="8382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0"/>
              </a:rPr>
              <a:t>一次正确的现场CPR可能挽回一个生命、拯救一个家庭。掌握技能，就是在传递生命的希望。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11924</Words>
  <Application>WPS 演示</Application>
  <PresentationFormat>On-screen Show (16:9)</PresentationFormat>
  <Paragraphs>1170</Paragraphs>
  <Slides>60</Slides>
  <Notes>60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60</vt:i4>
      </vt:variant>
    </vt:vector>
  </HeadingPairs>
  <TitlesOfParts>
    <vt:vector size="70" baseType="lpstr">
      <vt:lpstr>Arial</vt:lpstr>
      <vt:lpstr>宋体</vt:lpstr>
      <vt:lpstr>Wingdings</vt:lpstr>
      <vt:lpstr>微软雅黑</vt:lpstr>
      <vt:lpstr>微软雅黑</vt:lpstr>
      <vt:lpstr>Calibri</vt:lpstr>
      <vt:lpstr>Arial Unicode MS</vt:lpstr>
      <vt:lpstr>等线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折耳</cp:lastModifiedBy>
  <cp:revision>5</cp:revision>
  <dcterms:created xsi:type="dcterms:W3CDTF">2026-03-03T06:50:00Z</dcterms:created>
  <dcterms:modified xsi:type="dcterms:W3CDTF">2026-03-03T08:51:57Z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A31A397AD30249FAB25A639529300D00_12</vt:lpwstr>
  </property>
  <property fmtid="{D5CDD505-2E9C-101B-9397-08002B2CF9AE}" pid="3" name="KSOProductBuildVer">
    <vt:lpwstr>2052-12.1.0.25225</vt:lpwstr>
  </property>
</Properties>
</file>