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5.svg" ContentType="image/svg+xml"/>
  <Override PartName="/ppt/media/image39.svg" ContentType="image/svg+xml"/>
  <Override PartName="/ppt/media/image4.svg" ContentType="image/svg+xml"/>
  <Override PartName="/ppt/media/image41.svg" ContentType="image/svg+xml"/>
  <Override PartName="/ppt/media/image44.svg" ContentType="image/svg+xml"/>
  <Override PartName="/ppt/media/image46.svg" ContentType="image/svg+xml"/>
  <Override PartName="/ppt/media/image51.svg" ContentType="image/svg+xml"/>
  <Override PartName="/ppt/media/image54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5.svg" ContentType="image/svg+xml"/>
  <Override PartName="/ppt/media/image67.svg" ContentType="image/svg+xml"/>
  <Override PartName="/ppt/media/image70.svg" ContentType="image/svg+xml"/>
  <Override PartName="/ppt/media/image75.svg" ContentType="image/svg+xml"/>
  <Override PartName="/ppt/media/image8.svg" ContentType="image/svg+xml"/>
  <Override PartName="/ppt/media/image80.svg" ContentType="image/svg+xml"/>
  <Override PartName="/ppt/media/image83.svg" ContentType="image/svg+xml"/>
  <Override PartName="/ppt/media/image8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大家好，欢迎参加本次关于春季中医养生的分享会。今天我们将聚焦于慢性疾病人群，探讨如何在万物复苏的春季，通过中医的智慧进行科学、有效的调养，守护我们和家人的健康。这份指南将帮助我们更好地顺应天时，拥抱一个健康的春天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运动和起居方面，心血管疾病患者同样需要格外小心。运动要选择温和的方式，比如太极拳，并且要避开清晨的低温时段。起居上，“春捂”非常重要，千万不要急于减衣。另外，晨起的“三个30秒”原则，可以有效预防体位性低血压带来的风险，大家一定要记住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对于呼吸系统疾病患者，春季的核心任务是“润肺、固表、避邪”。首先要保护好我们的呼吸道，在雾霾和花粉天减少外出，必要时佩戴口罩。其次，保持室内空气湿润非常关键，可以使用加湿器。同时，一定要远离烟草烟雾，这是对呼吸系统最基本的保护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饮食上，我们可以多选择白色的食物，比如百合、银耳、梨等，来帮助润肺。这里推荐的百合银耳羹就是一道非常经典的春季甜品。此外，我们还可以通过简单的穴位按摩来缓解不适。比如按揉迎香穴可以通鼻子，按揉背部的肺俞穴可以帮助止咳。这些方法简单易行，大家可以在家尝试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骨关节疾病患者在春季要特别注意“驱寒除湿、保护关节”。湿气和风邪是导致关节疼痛的主要原因，因此保暖至关重要，特别是膝盖、腰部和脚部，可以佩戴护具。同时，要保持居住环境的干燥，避免长时间保持一个姿势，减少对关节的压力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运动和饮食方面，骨关节疾病患者也有讲究。运动要选择游泳、骑车等对关节友好的方式。饮食上，要多补充钙质和胶原蛋白，比如多喝牛奶、吃豆制品。这里推荐的山药薏米排骨汤，既能祛湿，又能强筋健骨，非常适合春季饮用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前面我们针对不同的慢性病给出了具体的调养建议，接下来，我们将分享一些适合所有人群的春季养生实践方法，包括饮食、运动和情志调节，希望能帮助大家更好地享受春天。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春季的饮食应遵循“清淡、温补”的原则。这里为大家推荐两款简单又美味的养生食谱。第一款是荠菜豆腐羹，荠菜是春季的应季蔬菜，有清热平肝的作用。第二款是玫瑰花茶，能帮助我们疏肝解郁，保持心情愉快。大家不妨在家试试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们再来看两款经典的春季养生食谱。山药小米粥是非常好的健脾养胃粥品，适合各个年龄段的人食用。清蒸鲈鱼则是一道营养丰富的菜肴，肉质鲜嫩，容易消化，能很好地补充身体所需的蛋白质。这两道菜都非常适合在春季食用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春季是运动的好时节。除了我们之前提到的太极拳，散步、慢跑也是非常好的选择。更推荐大家多进行一些户外活动，比如踏青和放风筝。这些活动不仅能锻炼身体，还能让我们的心情变得更加愉悦，真正做到“身心同养”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春季的情志调养同样重要。我们可以通过培养兴趣爱好、聆听舒缓的音乐来放松心情。此外，按摩太冲穴可以帮助我们疏肝理气，缓解烦躁；按摩膻中穴则能宽胸理气，改善胸闷。这些简单的方法，都能帮助我们在春季保持一个平和的心态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本次分享将分为四个部分。首先，我们会了解春季养生的核心理念，即如何顺应天时。其次，分析春季气候特点为何容易导致慢性病复发。接着，我们会针对心血管、呼吸、骨关节等常见慢性病，提供具体的调养策略。最后，我们将进入实践环节，分享春季的饮食、运动和情志调节方法。希望能为大家带来全面而实用的指导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春季养生中，我们也要注意避开一些常见的误区。比如，很多人认为春天要大补，其实不然，春季宜清补不宜大补。再比如，“春捂”不是穿得越多越好，而是要适度保暖重点部位。还有，晨练并非越早越好，最好避开清晨的低温和污染高峰。了解这些误区，能让我们的养生更加科学有效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最后，我们来总结一下本次分享的核心内容。春季养生，最重要的是顺应自然的规律，根据自己的体质和健康状况进行辨证调养，并且要持之以恒。希望大家都能将今天学到的知识运用到生活中，顺时养生，拥抱一个健康、美好的春天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我的分享到此结束，感谢大家的聆听。衷心祝愿每一位朋友都能在这个春天里，身体健康，心情愉快！谢谢大家！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现在，让我们进入第一部分：春之养生，了解如何顺应天时，开启一年的健康之旅。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中医认为，四季的变化与人体的脏腑功能息息相关。春季属木，对应人体的肝脏。就像自然界的树木在春天开始发芽生长一样，我们体内的阳气也在春季开始升发。肝脏负责调节全身的气机，它的功能是否正常，直接影响到我们的情绪和身体状态。《黄帝内经》告诉我们，要顺应春季“发陈”的特点，让身体和精神都像春天的万物一样，充满生机与活力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基于春季养肝的核心，我们总结出四大养生原则。第一，起居上要“夜卧早起”，多到户外活动。第二，饮食上要“少酸增甘”，多吃一些健脾的食物。第三，运动上要选择舒缓的方式，微微出汗即可，以调动身体的阳气。第四，也是非常重要的一点，情志上要保持平和，避免生气，让我们的心情像春天一样舒展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了解了春季养生的基本原则后，我们来看看，对于慢性疾病患者来说，春季为什么是一个需要特别关注的季节？有哪些挑战在等着我们？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春季的气候特点对慢性病患者构成了多重挑战。首先，“乍暖还寒”的天气让血管“忽冷忽热”，给心血管系统带来巨大压力。其次，春季的“风邪”和“湿邪”是中医里的致病因素，容易引发呼吸道和骨关节的不适。最后，花粉、柳絮等过敏原的增加，也让过敏相关的慢性病雪上加霜。了解这些挑战，是我们做好防护的第一步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接下来，我们将针对最常见的几类慢性病，包括心血管疾病、呼吸系统疾病和骨关节疾病，分别给出具体的春季调养指南。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对于心血管疾病患者，春季调养的关键在于“疏肝、养心、保暖”。情绪上要保持平和，避免肝气郁结导致气血不畅。饮食上，可以多摄入富含钾和镁的食物来帮助稳定血压。这里推荐一个简单易行的食疗方——丹参山楂茶，它有很好的活血化瘀作用，大家可以日常饮用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Shape 37"/>
          <p:cNvSpPr txBox="1"/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Shape 39"/>
          <p:cNvSpPr txBox="1"/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Shape 3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" name="Shape 4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Shape 5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2.jpe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3" Type="http://schemas.openxmlformats.org/officeDocument/2006/relationships/image" Target="../media/image38.png"/><Relationship Id="rId2" Type="http://schemas.openxmlformats.org/officeDocument/2006/relationships/image" Target="../media/image4.sv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2.jpe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51.svg"/><Relationship Id="rId3" Type="http://schemas.openxmlformats.org/officeDocument/2006/relationships/image" Target="../media/image50.png"/><Relationship Id="rId2" Type="http://schemas.openxmlformats.org/officeDocument/2006/relationships/image" Target="../media/image32.sv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21.svg"/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62.jpeg"/><Relationship Id="rId7" Type="http://schemas.openxmlformats.org/officeDocument/2006/relationships/image" Target="../media/image4.svg"/><Relationship Id="rId6" Type="http://schemas.openxmlformats.org/officeDocument/2006/relationships/image" Target="../media/image37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jpeg"/><Relationship Id="rId7" Type="http://schemas.openxmlformats.org/officeDocument/2006/relationships/image" Target="../media/image67.svg"/><Relationship Id="rId6" Type="http://schemas.openxmlformats.org/officeDocument/2006/relationships/image" Target="../media/image66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70.svg"/><Relationship Id="rId1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54.svg"/><Relationship Id="rId3" Type="http://schemas.openxmlformats.org/officeDocument/2006/relationships/image" Target="../media/image53.png"/><Relationship Id="rId2" Type="http://schemas.openxmlformats.org/officeDocument/2006/relationships/image" Target="../media/image23.svg"/><Relationship Id="rId1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8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3" Type="http://schemas.openxmlformats.org/officeDocument/2006/relationships/image" Target="../media/image74.png"/><Relationship Id="rId2" Type="http://schemas.openxmlformats.org/officeDocument/2006/relationships/image" Target="../media/image14.svg"/><Relationship Id="rId10" Type="http://schemas.openxmlformats.org/officeDocument/2006/relationships/notesSlide" Target="../notesSlides/notesSlide19.xml"/><Relationship Id="rId1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svg"/><Relationship Id="rId8" Type="http://schemas.openxmlformats.org/officeDocument/2006/relationships/image" Target="../media/image9.png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svg"/><Relationship Id="rId8" Type="http://schemas.openxmlformats.org/officeDocument/2006/relationships/image" Target="../media/image53.png"/><Relationship Id="rId7" Type="http://schemas.openxmlformats.org/officeDocument/2006/relationships/image" Target="../media/image83.svg"/><Relationship Id="rId6" Type="http://schemas.openxmlformats.org/officeDocument/2006/relationships/image" Target="../media/image8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3" Type="http://schemas.openxmlformats.org/officeDocument/2006/relationships/image" Target="../media/image81.jpeg"/><Relationship Id="rId2" Type="http://schemas.openxmlformats.org/officeDocument/2006/relationships/image" Target="../media/image80.sv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1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86.svg"/><Relationship Id="rId6" Type="http://schemas.openxmlformats.org/officeDocument/2006/relationships/image" Target="../media/image85.png"/><Relationship Id="rId5" Type="http://schemas.openxmlformats.org/officeDocument/2006/relationships/image" Target="../media/image8.svg"/><Relationship Id="rId4" Type="http://schemas.openxmlformats.org/officeDocument/2006/relationships/image" Target="../media/image76.png"/><Relationship Id="rId3" Type="http://schemas.openxmlformats.org/officeDocument/2006/relationships/image" Target="../media/image32.svg"/><Relationship Id="rId2" Type="http://schemas.openxmlformats.org/officeDocument/2006/relationships/image" Target="../media/image49.png"/><Relationship Id="rId1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5.svg"/><Relationship Id="rId7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0.jpe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10.svg"/><Relationship Id="rId3" Type="http://schemas.openxmlformats.org/officeDocument/2006/relationships/image" Target="../media/image9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4" name="AutoShape 4"/>
          <p:cNvSpPr/>
          <p:nvPr/>
        </p:nvSpPr>
        <p:spPr>
          <a:xfrm>
            <a:off x="1016000" y="2413000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春季中医养生——慢性疾病人群关怀指南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>
            <a:off x="4657725" y="3587115"/>
            <a:ext cx="46990" cy="34925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556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altLang="zh-CN" sz="2000">
                <a:solidFill>
                  <a:schemeClr val="tx1"/>
                </a:solidFill>
                <a:ea typeface="宋体" panose="02010600030101010101" pitchFamily="2" charset="-122"/>
              </a:rPr>
              <a:t>    </a:t>
            </a:r>
            <a:r>
              <a:rPr lang="zh-CN" altLang="en-US" sz="2000">
                <a:solidFill>
                  <a:schemeClr val="tx1"/>
                </a:solidFill>
                <a:ea typeface="宋体" panose="02010600030101010101" pitchFamily="2" charset="-122"/>
              </a:rPr>
              <a:t>左岭街社区卫生服务中心</a:t>
            </a:r>
            <a:endParaRPr lang="zh-CN" altLang="en-US" sz="200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守护心脉：心血管疾病春季调养（二）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841500"/>
            <a:ext cx="355600" cy="355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60500" y="18415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运动建议：温和适度，择时而练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2796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349500"/>
            <a:ext cx="4826000" cy="1460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选择太极拳、散步、慢跑等温和有氧运动，避免剧烈运动。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锻炼宜选上午10点后或下午，避开清晨低温高黏时段。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运动中若感胸闷、头晕，应立即停止休息。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41275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3180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460500" y="43180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起居建议：春捂护阳，缓起防晕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046">
            <a:off x="1016008" y="47561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1016000" y="4826000"/>
            <a:ext cx="4826000" cy="1460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坚持“春捂”，注意颈、腰、腹、足部保暖，勿过早减衣。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晨起“三个30秒”：醒后躺30秒→坐30秒→垂腿坐30秒→下床。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保证充足睡眠，避免熬夜，促进身体机能恢复。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20000" r="19999"/>
          <a:stretch>
            <a:fillRect/>
          </a:stretch>
        </p:blipFill>
        <p:spPr>
          <a:xfrm>
            <a:off x="6350000" y="1651000"/>
            <a:ext cx="5080000" cy="4762500"/>
          </a:xfrm>
          <a:prstGeom prst="roundRect">
            <a:avLst>
              <a:gd name="adj" fmla="val 2666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52400" dist="76200" dir="2700000" algn="tl" rotWithShape="0">
              <a:srgbClr val="5D4037">
                <a:alpha val="1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温润养肺：呼吸系统疾病春季调养（一）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207000" cy="4572000"/>
          </a:xfrm>
          <a:prstGeom prst="roundRect">
            <a:avLst>
              <a:gd name="adj" fmla="val 2777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397000" y="1879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调养原则：润肺化痰，益气固表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291">
            <a:off x="1016009" y="22796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413000"/>
            <a:ext cx="4699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春季气候干燥，风邪易袭，易耗伤肺津。调养重点在于润肺化痰，增强机体抵抗力（益气固表），并尽量避免接触过敏原。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556000"/>
            <a:ext cx="304800" cy="3048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97000" y="3530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防护建议：科学防护，远离刺激</a:t>
            </a:r>
            <a:endParaRPr lang="en-US" sz="1100"/>
          </a:p>
        </p:txBody>
      </p:sp>
      <p:cxnSp>
        <p:nvCxnSpPr>
          <p:cNvPr id="10" name="Connector 10"/>
          <p:cNvCxnSpPr/>
          <p:nvPr/>
        </p:nvCxnSpPr>
        <p:spPr>
          <a:xfrm rot="-9291">
            <a:off x="1016009" y="3930650"/>
            <a:ext cx="4699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127500"/>
            <a:ext cx="203200" cy="2032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270000" y="40894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雾霾、花粉天减少外出，尤其避开早晨和傍晚时段。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572000"/>
            <a:ext cx="203200" cy="203200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1270000" y="45339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外出佩戴口罩，回家后及时清洗面部和鼻腔。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5016500"/>
            <a:ext cx="203200" cy="2032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1270000" y="49784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保持室内空气流通与湿度，可使用加湿器或绿植。</a:t>
            </a:r>
            <a:endParaRPr lang="en-US" sz="110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5461000"/>
            <a:ext cx="203200" cy="2032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1270000" y="54229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严格戒烟，并远离二手烟、三手烟环境。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6223000" y="1651000"/>
            <a:ext cx="5207000" cy="4572000"/>
          </a:xfrm>
          <a:prstGeom prst="roundRect">
            <a:avLst>
              <a:gd name="adj" fmla="val 2777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 l="17738" r="17738"/>
          <a:stretch>
            <a:fillRect/>
          </a:stretch>
        </p:blipFill>
        <p:spPr>
          <a:xfrm>
            <a:off x="6350000" y="1778000"/>
            <a:ext cx="4953000" cy="4318000"/>
          </a:xfrm>
          <a:prstGeom prst="roundRect">
            <a:avLst>
              <a:gd name="adj" fmla="val 2941"/>
            </a:avLst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温润养肺：呼吸系统疾病春季调养（二）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524000"/>
            <a:ext cx="5334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714500"/>
            <a:ext cx="355600" cy="355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60500" y="16764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饮食建议：白色入肺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0891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222500"/>
            <a:ext cx="4826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百合银耳羹：</a:t>
            </a: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百合20g+银耳15g，滋阴润肺、养胃生津。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冰糖雪梨水：</a:t>
            </a: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雪梨去核蒸冰糖，清热润肺、生津止渴。</a:t>
            </a:r>
            <a:endParaRPr lang="en-US" sz="1400" b="0" i="0" u="none" strike="noStrike">
              <a:solidFill>
                <a:srgbClr val="646464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4127500"/>
            <a:ext cx="5334000" cy="2413000"/>
          </a:xfrm>
          <a:prstGeom prst="roundRect">
            <a:avLst>
              <a:gd name="adj" fmla="val 526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3180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460500" y="42799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穴位按摩：通利鼻窍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046">
            <a:off x="1016008" y="46926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1016000" y="4826000"/>
            <a:ext cx="4826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迎香穴：</a:t>
            </a: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鼻翼外缘中点旁，按揉1-2分钟，缓解鼻塞流涕。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肺俞穴：</a:t>
            </a: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背部第三胸椎棘突下旁开1.5寸，调节肺脏止咳。</a:t>
            </a:r>
            <a:endParaRPr lang="en-US" sz="1400" b="0" i="0" u="none" strike="noStrike">
              <a:solidFill>
                <a:srgbClr val="646464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t="7777" b="7777"/>
          <a:stretch>
            <a:fillRect/>
          </a:stretch>
        </p:blipFill>
        <p:spPr>
          <a:xfrm>
            <a:off x="6350000" y="1524000"/>
            <a:ext cx="5080000" cy="2413000"/>
          </a:xfrm>
          <a:prstGeom prst="roundRect">
            <a:avLst>
              <a:gd name="adj" fmla="val 5263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5000"/>
              </a:srgbClr>
            </a:outerShdw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 t="7777" b="7777"/>
          <a:stretch>
            <a:fillRect/>
          </a:stretch>
        </p:blipFill>
        <p:spPr>
          <a:xfrm>
            <a:off x="6350000" y="4127500"/>
            <a:ext cx="5080000" cy="2413000"/>
          </a:xfrm>
          <a:prstGeom prst="roundRect">
            <a:avLst>
              <a:gd name="adj" fmla="val 5263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舒筋健骨：骨关节疾病春季调养（一）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334000" cy="4572000"/>
          </a:xfrm>
          <a:prstGeom prst="roundRect">
            <a:avLst>
              <a:gd name="adj" fmla="val 2777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397000" y="1879600"/>
            <a:ext cx="444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调养原则：祛风除湿，通络止痛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279650"/>
            <a:ext cx="4826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413000"/>
            <a:ext cx="482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春季湿气较重，易侵袭关节。调养重点在于祛除风湿之邪，疏通经络，缓解疼痛，并通过锻炼和饮食强健筋骨。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556000"/>
            <a:ext cx="304800" cy="3048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97000" y="3530600"/>
            <a:ext cx="444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日常防护建议</a:t>
            </a:r>
            <a:endParaRPr lang="en-US" sz="1100"/>
          </a:p>
        </p:txBody>
      </p:sp>
      <p:cxnSp>
        <p:nvCxnSpPr>
          <p:cNvPr id="10" name="Connector 10"/>
          <p:cNvCxnSpPr/>
          <p:nvPr/>
        </p:nvCxnSpPr>
        <p:spPr>
          <a:xfrm rot="-9046">
            <a:off x="1016008" y="3930650"/>
            <a:ext cx="4826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127500"/>
            <a:ext cx="203200" cy="2032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270000" y="4089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注意关节保暖，尤其是膝、腰、足部，避免受凉。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508500"/>
            <a:ext cx="203200" cy="203200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1270000" y="4470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保持居住环境干燥通风，避免潮湿。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889500"/>
            <a:ext cx="203200" cy="2032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1270000" y="4851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避免久坐久站，定时起身活动关节。</a:t>
            </a:r>
            <a:endParaRPr lang="en-US" sz="110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5270500"/>
            <a:ext cx="203200" cy="2032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1270000" y="5232400"/>
            <a:ext cx="457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减少爬山、上下楼梯等增加关节压力的活动。</a:t>
            </a:r>
            <a:endParaRPr lang="en-US" sz="1100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/>
          <a:srcRect l="18750" r="18750"/>
          <a:stretch>
            <a:fillRect/>
          </a:stretch>
        </p:blipFill>
        <p:spPr>
          <a:xfrm>
            <a:off x="6350000" y="1651000"/>
            <a:ext cx="5080000" cy="4572000"/>
          </a:xfrm>
          <a:prstGeom prst="roundRect">
            <a:avLst>
              <a:gd name="adj" fmla="val 2777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00000">
                <a:alpha val="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舒筋健骨：骨关节疾病春季调养（二）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841500"/>
            <a:ext cx="355600" cy="355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60500" y="18034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运动建议：温和锻炼，舒展筋骨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2161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349500"/>
            <a:ext cx="4826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选择低冲击运动：如游泳、骑自行车、散步，减少关节负担。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功能锻炼：缓慢进行关节屈伸、旋转，避免过度活动。</a:t>
            </a:r>
            <a:endParaRPr lang="en-US" sz="1400" b="0" i="0" u="none" strike="noStrike">
              <a:solidFill>
                <a:srgbClr val="5D40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推荐八段锦：练习“双手托天理三焦”，拉伸脊柱，活动全身关节。</a:t>
            </a:r>
            <a:endParaRPr lang="en-US" sz="1400" b="0" i="0" u="none" strike="noStrike">
              <a:solidFill>
                <a:srgbClr val="5D40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41910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3815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460500" y="43434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饮食建议：补益筋骨，健脾祛湿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046">
            <a:off x="1016008" y="47561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1016000" y="4889500"/>
            <a:ext cx="4826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营养补充：多摄入牛奶、豆制品、猪蹄等富含钙质和胶原蛋白的食物。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食疗推荐：山药薏米排骨汤，健脾祛湿，强筋健骨，尤宜春季饮用。</a:t>
            </a:r>
            <a:endParaRPr lang="en-US" sz="1400" b="0" i="0" u="none" strike="noStrike">
              <a:solidFill>
                <a:srgbClr val="5D40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20394" r="20394"/>
          <a:stretch>
            <a:fillRect/>
          </a:stretch>
        </p:blipFill>
        <p:spPr>
          <a:xfrm>
            <a:off x="6350000" y="1651000"/>
            <a:ext cx="5080000" cy="4826000"/>
          </a:xfrm>
          <a:prstGeom prst="roundRect">
            <a:avLst>
              <a:gd name="adj" fmla="val 2631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0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413000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333333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春日实践：饮食、运动与情志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295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492500"/>
            <a:ext cx="1016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666666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Spring Health Practices: Diet, Exercise &amp; Emotional Well-being</a:t>
            </a:r>
            <a:endParaRPr lang="en-US"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春季养生食谱推荐（一）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524000"/>
            <a:ext cx="5143500" cy="4699000"/>
          </a:xfrm>
          <a:prstGeom prst="roundRect">
            <a:avLst>
              <a:gd name="adj" fmla="val 2702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rcRect t="10493" b="10493"/>
          <a:stretch>
            <a:fillRect/>
          </a:stretch>
        </p:blipFill>
        <p:spPr>
          <a:xfrm>
            <a:off x="762000" y="1524000"/>
            <a:ext cx="5143500" cy="2286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5" name="AutoShape 5"/>
          <p:cNvSpPr/>
          <p:nvPr/>
        </p:nvSpPr>
        <p:spPr>
          <a:xfrm>
            <a:off x="952500" y="3937000"/>
            <a:ext cx="4762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荠菜豆腐羹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" y="4381500"/>
            <a:ext cx="203200" cy="2032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06500" y="4343400"/>
            <a:ext cx="45085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食材：荠菜100克，嫩豆腐200克，鸡蛋1个，淀粉、盐、香油适量。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" y="4826000"/>
            <a:ext cx="203200" cy="2032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206500" y="4787900"/>
            <a:ext cx="45085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做法：荠菜切碎，豆腐切块。水烧开后放入豆腐，再加入荠菜碎。勾芡后淋入蛋液，调味即可。</a:t>
            </a:r>
            <a:endParaRPr lang="en-US" sz="11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500" y="5524500"/>
            <a:ext cx="203200" cy="2032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206500" y="5486400"/>
            <a:ext cx="45085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功效：清热利湿，平肝明目，健脾益胃。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286500" y="1524000"/>
            <a:ext cx="5143500" cy="4699000"/>
          </a:xfrm>
          <a:prstGeom prst="roundRect">
            <a:avLst>
              <a:gd name="adj" fmla="val 2702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t="10493" b="10493"/>
          <a:stretch>
            <a:fillRect/>
          </a:stretch>
        </p:blipFill>
        <p:spPr>
          <a:xfrm>
            <a:off x="6286500" y="1524000"/>
            <a:ext cx="5143500" cy="2286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4" name="AutoShape 14"/>
          <p:cNvSpPr/>
          <p:nvPr/>
        </p:nvSpPr>
        <p:spPr>
          <a:xfrm>
            <a:off x="6477000" y="3937000"/>
            <a:ext cx="4762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玫瑰花茶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7000" y="4381500"/>
            <a:ext cx="203200" cy="2032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6731000" y="4343400"/>
            <a:ext cx="45085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食材：干玫瑰花5-10朵。</a:t>
            </a:r>
            <a:endParaRPr lang="en-US" sz="110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7000" y="4826000"/>
            <a:ext cx="203200" cy="2032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6731000" y="4787900"/>
            <a:ext cx="45085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做法：玫瑰花放入茶壶，沸水冲泡，焖5-10分钟。可根据口味加入冰糖或蜂蜜。</a:t>
            </a:r>
            <a:endParaRPr lang="en-US" sz="1100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7000" y="5524500"/>
            <a:ext cx="203200" cy="203200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6731000" y="5486400"/>
            <a:ext cx="45085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功效：疏肝解郁，理气活血，美容养颜。</a:t>
            </a:r>
            <a:endParaRPr lang="en-US"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春季养生食谱推荐（二）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524000"/>
            <a:ext cx="5080000" cy="4699000"/>
          </a:xfrm>
          <a:prstGeom prst="roundRect">
            <a:avLst>
              <a:gd name="adj" fmla="val 2702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/>
          <a:srcRect t="6756" b="6756"/>
          <a:stretch>
            <a:fillRect/>
          </a:stretch>
        </p:blipFill>
        <p:spPr>
          <a:xfrm>
            <a:off x="952500" y="1714500"/>
            <a:ext cx="4699000" cy="2286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5" name="AutoShape 5"/>
          <p:cNvSpPr/>
          <p:nvPr/>
        </p:nvSpPr>
        <p:spPr>
          <a:xfrm>
            <a:off x="952500" y="412750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山药小米粥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" y="4572000"/>
            <a:ext cx="203200" cy="2032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06500" y="4546600"/>
            <a:ext cx="4445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食材：山药100克，小米50克，大米50克，枸杞、红枣适量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2500" y="4889500"/>
            <a:ext cx="203200" cy="2032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206500" y="48641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做法：山药切块，米淘洗干净，同煮至粥稠即可。</a:t>
            </a:r>
            <a:endParaRPr lang="en-US" sz="11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2500" y="5334000"/>
            <a:ext cx="203200" cy="2032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206500" y="53086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功效：健脾养胃，补益虚损，适合脾胃虚弱人群。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350000" y="1524000"/>
            <a:ext cx="5080000" cy="4699000"/>
          </a:xfrm>
          <a:prstGeom prst="roundRect">
            <a:avLst>
              <a:gd name="adj" fmla="val 2702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t="6756" b="6756"/>
          <a:stretch>
            <a:fillRect/>
          </a:stretch>
        </p:blipFill>
        <p:spPr>
          <a:xfrm>
            <a:off x="6540500" y="1714500"/>
            <a:ext cx="4699000" cy="2286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4" name="AutoShape 14"/>
          <p:cNvSpPr/>
          <p:nvPr/>
        </p:nvSpPr>
        <p:spPr>
          <a:xfrm>
            <a:off x="6540500" y="412750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清蒸鲈鱼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40500" y="4572000"/>
            <a:ext cx="203200" cy="2032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6794500" y="4546600"/>
            <a:ext cx="4445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食材：鲈鱼1条，葱、姜、蒸鱼豉油、料酒、盐适量</a:t>
            </a:r>
            <a:endParaRPr lang="en-US" sz="110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0500" y="4889500"/>
            <a:ext cx="203200" cy="2032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6794500" y="48641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做法：鱼腌制后铺葱姜蒸10-15分钟，淋热油及豉油。</a:t>
            </a:r>
            <a:endParaRPr lang="en-US" sz="1100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0500" y="5334000"/>
            <a:ext cx="203200" cy="203200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6794500" y="5308600"/>
            <a:ext cx="4445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功效：健脾益气，滋补肝肾，富含优质蛋白，易消化。</a:t>
            </a:r>
            <a:endParaRPr lang="en-US"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春季适宜的运动方式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3302000" cy="43180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32000" y="1968500"/>
            <a:ext cx="762000" cy="762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952500" y="2857500"/>
            <a:ext cx="292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太极拳/八段锦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17188">
            <a:off x="1143016" y="3295650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952500" y="3429000"/>
            <a:ext cx="2921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中国传统养生运动，动作缓慢柔和。通过呼吸与动作配合，调和气血、平衡阴阳。适合中老年人及慢性病患者修身养性。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4445000" y="1651000"/>
            <a:ext cx="3302000" cy="43180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00" y="1968500"/>
            <a:ext cx="762000" cy="762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4635500" y="2857500"/>
            <a:ext cx="292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散步/慢跑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17188">
            <a:off x="4826016" y="3295650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4635500" y="3429000"/>
            <a:ext cx="2921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最简单易行的有氧运动。在春暖花开之际，户外散步或慢跑不仅能增强心肺功能，还能欣赏美景，放松心情。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8128000" y="1651000"/>
            <a:ext cx="3302000" cy="4318000"/>
          </a:xfrm>
          <a:prstGeom prst="roundRect">
            <a:avLst>
              <a:gd name="adj" fmla="val 384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1249" r="1250"/>
          <a:stretch>
            <a:fillRect/>
          </a:stretch>
        </p:blipFill>
        <p:spPr>
          <a:xfrm>
            <a:off x="8128000" y="1651000"/>
            <a:ext cx="3302000" cy="1905000"/>
          </a:xfrm>
          <a:prstGeom prst="roundRect">
            <a:avLst>
              <a:gd name="adj" fmla="val 666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5" name="AutoShape 15"/>
          <p:cNvSpPr/>
          <p:nvPr/>
        </p:nvSpPr>
        <p:spPr>
          <a:xfrm>
            <a:off x="8318500" y="3683000"/>
            <a:ext cx="292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踏青/放风筝</a:t>
            </a:r>
            <a:endParaRPr lang="en-US" sz="1100"/>
          </a:p>
        </p:txBody>
      </p:sp>
      <p:cxnSp>
        <p:nvCxnSpPr>
          <p:cNvPr id="16" name="Connector 16"/>
          <p:cNvCxnSpPr/>
          <p:nvPr/>
        </p:nvCxnSpPr>
        <p:spPr>
          <a:xfrm rot="-17188">
            <a:off x="8509016" y="4121150"/>
            <a:ext cx="254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AutoShape 17"/>
          <p:cNvSpPr/>
          <p:nvPr/>
        </p:nvSpPr>
        <p:spPr>
          <a:xfrm>
            <a:off x="8318500" y="4254500"/>
            <a:ext cx="2921000" cy="152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走进自然呼吸新鲜空气，跑动牵引活动筋骨。仰望蓝天有助于缓解眼部疲劳和精神压力，尽享春日美好。</a:t>
            </a:r>
            <a:endParaRPr lang="en-US"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春季情志调养方法</a:t>
            </a:r>
            <a:endParaRPr lang="en-US" sz="11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62000" y="1651000"/>
            <a:ext cx="406400" cy="406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270000" y="16256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培养兴趣，陶冶情操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1270000" y="2032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培养书法、绘画、养花等爱好，转移注意力，让心情变得平静愉悦，有助于疏解春季肝气郁结。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304800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70000" y="30226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音乐疗法，放松身心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270000" y="3429000"/>
            <a:ext cx="4826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聆听古典音乐或自然之声（如流水、鸟鸣），能有效缓解焦虑和抑郁情绪，达到身心和谐。</a:t>
            </a:r>
            <a:endParaRPr lang="en-US" sz="110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000" y="444500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270000" y="44196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穴位按摩，疏肝理气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1270000" y="4826000"/>
            <a:ext cx="4826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  <a:defRPr/>
            </a:pPr>
            <a:r>
              <a:rPr lang="en-US" sz="14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太冲穴：</a:t>
            </a: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疏肝理气，缓解烦躁易怒。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D4037"/>
              </a:buClr>
              <a:buChar char="•"/>
            </a:pPr>
            <a:r>
              <a:rPr lang="en-US" sz="14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膻中穴：</a:t>
            </a: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宽胸理气，改善胸闷抑郁。</a:t>
            </a:r>
            <a:endParaRPr lang="en-US" sz="1400" b="0" i="0" u="none" strike="noStrike">
              <a:solidFill>
                <a:srgbClr val="5D40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t="7894" b="7894"/>
          <a:stretch>
            <a:fillRect/>
          </a:stretch>
        </p:blipFill>
        <p:spPr>
          <a:xfrm>
            <a:off x="6604000" y="1651000"/>
            <a:ext cx="4826000" cy="2286000"/>
          </a:xfrm>
          <a:prstGeom prst="roundRect">
            <a:avLst>
              <a:gd name="adj" fmla="val 5555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20000"/>
              </a:srgb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t="7894" b="7894"/>
          <a:stretch>
            <a:fillRect/>
          </a:stretch>
        </p:blipFill>
        <p:spPr>
          <a:xfrm>
            <a:off x="6604000" y="4127500"/>
            <a:ext cx="4826000" cy="2286000"/>
          </a:xfrm>
          <a:prstGeom prst="roundRect">
            <a:avLst>
              <a:gd name="adj" fmla="val 5555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635000"/>
            <a:ext cx="1219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目录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1651000" y="1778000"/>
            <a:ext cx="889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5000"/>
            </a:srgbClr>
          </a:solidFill>
          <a:ln cap="flat" cmpd="sng">
            <a:solidFill>
              <a:srgbClr val="E6CFCF">
                <a:alpha val="8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0" y="201930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2413000" y="19050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01 春之养生：顺应天时的智慧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1651000" y="2857500"/>
            <a:ext cx="889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5000"/>
            </a:srgbClr>
          </a:solidFill>
          <a:ln cap="flat" cmpd="sng">
            <a:solidFill>
              <a:srgbClr val="E6CFCF">
                <a:alpha val="8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0" y="30988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413000" y="29845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02 春季挑战：慢性病为何易反复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1651000" y="3937000"/>
            <a:ext cx="889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5000"/>
            </a:srgbClr>
          </a:solidFill>
          <a:ln cap="flat" cmpd="sng">
            <a:solidFill>
              <a:srgbClr val="E6CFCF">
                <a:alpha val="8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000" y="4178300"/>
            <a:ext cx="406400" cy="4064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2413000" y="40640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03 分症指南：不同慢病的调养策略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1651000" y="5016500"/>
            <a:ext cx="8890000" cy="889000"/>
          </a:xfrm>
          <a:prstGeom prst="roundRect">
            <a:avLst>
              <a:gd name="adj" fmla="val 14285"/>
            </a:avLst>
          </a:prstGeom>
          <a:solidFill>
            <a:srgbClr val="FFFFFF">
              <a:alpha val="85000"/>
            </a:srgbClr>
          </a:solidFill>
          <a:ln cap="flat" cmpd="sng">
            <a:solidFill>
              <a:srgbClr val="E6CFCF">
                <a:alpha val="8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5000" y="52578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2413000" y="51435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04 春日实践：饮食、运动与情志</a:t>
            </a:r>
            <a:endParaRPr lang="en-US"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春季养生常见误区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10668000" cy="1524000"/>
          </a:xfrm>
          <a:prstGeom prst="roundRect">
            <a:avLst>
              <a:gd name="adj" fmla="val 8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68500"/>
            <a:ext cx="609600" cy="60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778000" y="1841500"/>
            <a:ext cx="863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误区一：春天可以大补？</a:t>
            </a:r>
            <a:endParaRPr lang="en-US" sz="110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21875" r="21875"/>
          <a:stretch>
            <a:fillRect/>
          </a:stretch>
        </p:blipFill>
        <p:spPr>
          <a:xfrm>
            <a:off x="1778000" y="2286000"/>
            <a:ext cx="203200" cy="203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7" name="AutoShape 7"/>
          <p:cNvSpPr/>
          <p:nvPr/>
        </p:nvSpPr>
        <p:spPr>
          <a:xfrm>
            <a:off x="2032000" y="2260600"/>
            <a:ext cx="838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96969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错误观点：认为春季是进补好时节，大量食用人参、鹿茸等滋腻食物。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8000" y="2603500"/>
            <a:ext cx="203200" cy="2032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032000" y="2578100"/>
            <a:ext cx="838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正确做法：应适当“清补”，以健脾、养肝、润肺为主，避免过于温热导致上火。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762000" y="3365500"/>
            <a:ext cx="10668000" cy="1524000"/>
          </a:xfrm>
          <a:prstGeom prst="roundRect">
            <a:avLst>
              <a:gd name="adj" fmla="val 8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0" y="3683000"/>
            <a:ext cx="609600" cy="6096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778000" y="3556000"/>
            <a:ext cx="863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误区二：春捂就是穿得越多越好？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21875" r="21875"/>
          <a:stretch>
            <a:fillRect/>
          </a:stretch>
        </p:blipFill>
        <p:spPr>
          <a:xfrm>
            <a:off x="1778000" y="4000500"/>
            <a:ext cx="203200" cy="203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4" name="AutoShape 14"/>
          <p:cNvSpPr/>
          <p:nvPr/>
        </p:nvSpPr>
        <p:spPr>
          <a:xfrm>
            <a:off x="2032000" y="3975100"/>
            <a:ext cx="838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96969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错误观点：为防“倒春寒”，全身裹得严严实实，穿得越多越好。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8000" y="4318000"/>
            <a:ext cx="203200" cy="2032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2032000" y="4292600"/>
            <a:ext cx="838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正确做法：适度保暖，以微热不出汗为宜，重点关注背、腹、足部，气温升高及时减衣。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762000" y="5080000"/>
            <a:ext cx="10668000" cy="1524000"/>
          </a:xfrm>
          <a:prstGeom prst="roundRect">
            <a:avLst>
              <a:gd name="adj" fmla="val 8333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000" y="5397500"/>
            <a:ext cx="609600" cy="60960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1778000" y="5270500"/>
            <a:ext cx="863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误区三：晨练越早越好？</a:t>
            </a:r>
            <a:endParaRPr lang="en-US" sz="1100"/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 l="21875" r="21875"/>
          <a:stretch>
            <a:fillRect/>
          </a:stretch>
        </p:blipFill>
        <p:spPr>
          <a:xfrm>
            <a:off x="1778000" y="5715000"/>
            <a:ext cx="203200" cy="2032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21" name="AutoShape 21"/>
          <p:cNvSpPr/>
          <p:nvPr/>
        </p:nvSpPr>
        <p:spPr>
          <a:xfrm>
            <a:off x="2032000" y="5689600"/>
            <a:ext cx="8382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96969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错误观点：春天要早起，晨练时间越早越好。</a:t>
            </a:r>
            <a:endParaRPr lang="en-US" sz="1100"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8000" y="6032500"/>
            <a:ext cx="203200" cy="203200"/>
          </a:xfrm>
          <a:prstGeom prst="rect">
            <a:avLst/>
          </a:prstGeom>
        </p:spPr>
      </p:pic>
      <p:sp>
        <p:nvSpPr>
          <p:cNvPr id="23" name="AutoShape 23"/>
          <p:cNvSpPr/>
          <p:nvPr/>
        </p:nvSpPr>
        <p:spPr>
          <a:xfrm>
            <a:off x="2032000" y="6007100"/>
            <a:ext cx="838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正确做法：避开日出前低温和高污染时段，最佳时间为日出后或上午10点以后。</a:t>
            </a:r>
            <a:endParaRPr lang="en-US" sz="11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635000"/>
            <a:ext cx="1066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顺时养生，拥抱健康春天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1778000"/>
            <a:ext cx="3302000" cy="4064000"/>
          </a:xfrm>
          <a:prstGeom prst="roundRect">
            <a:avLst>
              <a:gd name="adj" fmla="val 3846"/>
            </a:avLst>
          </a:prstGeom>
          <a:solidFill>
            <a:srgbClr val="FFFFFF">
              <a:alpha val="9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08200" y="2032000"/>
            <a:ext cx="609600" cy="6096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016000" y="27305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顺应自然</a:t>
            </a:r>
            <a:endParaRPr lang="en-US" sz="1100"/>
          </a:p>
        </p:txBody>
      </p:sp>
      <p:cxnSp>
        <p:nvCxnSpPr>
          <p:cNvPr id="8" name="Connector 8"/>
          <p:cNvCxnSpPr/>
          <p:nvPr/>
        </p:nvCxnSpPr>
        <p:spPr>
          <a:xfrm rot="-15626">
            <a:off x="1016014" y="3168650"/>
            <a:ext cx="279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AutoShape 9"/>
          <p:cNvSpPr/>
          <p:nvPr/>
        </p:nvSpPr>
        <p:spPr>
          <a:xfrm>
            <a:off x="1016000" y="3302000"/>
            <a:ext cx="27940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春季养生的根本在于顺应自然界“生长、升发”的特点，调整起居、饮食、运动和情志，使身体阳气顺畅升发。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4445000" y="1778000"/>
            <a:ext cx="3302000" cy="4064000"/>
          </a:xfrm>
          <a:prstGeom prst="roundRect">
            <a:avLst>
              <a:gd name="adj" fmla="val 3846"/>
            </a:avLst>
          </a:prstGeom>
          <a:solidFill>
            <a:srgbClr val="FFFFFF">
              <a:alpha val="9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1200" y="2032000"/>
            <a:ext cx="609600" cy="6096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4699000" y="27305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辨证施养</a:t>
            </a:r>
            <a:endParaRPr lang="en-US" sz="1100"/>
          </a:p>
        </p:txBody>
      </p:sp>
      <p:cxnSp>
        <p:nvCxnSpPr>
          <p:cNvPr id="13" name="Connector 13"/>
          <p:cNvCxnSpPr/>
          <p:nvPr/>
        </p:nvCxnSpPr>
        <p:spPr>
          <a:xfrm rot="-15626">
            <a:off x="4699014" y="3168650"/>
            <a:ext cx="279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AutoShape 14"/>
          <p:cNvSpPr/>
          <p:nvPr/>
        </p:nvSpPr>
        <p:spPr>
          <a:xfrm>
            <a:off x="4699000" y="3302000"/>
            <a:ext cx="27940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不同体质与慢性病的调养重点各异。需根据自身具体情况，量身定制适合自己的春季调养方案，对症下药。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8128000" y="1778000"/>
            <a:ext cx="3302000" cy="4064000"/>
          </a:xfrm>
          <a:prstGeom prst="roundRect">
            <a:avLst>
              <a:gd name="adj" fmla="val 3846"/>
            </a:avLst>
          </a:prstGeom>
          <a:solidFill>
            <a:srgbClr val="FFFFFF">
              <a:alpha val="90000"/>
            </a:srgbClr>
          </a:solidFill>
          <a:ln w="12700" cap="flat" cmpd="sng">
            <a:solidFill>
              <a:srgbClr val="8DB60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4200" y="2032000"/>
            <a:ext cx="609600" cy="6096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8382000" y="2730500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持之以恒</a:t>
            </a:r>
            <a:endParaRPr lang="en-US" sz="1100"/>
          </a:p>
        </p:txBody>
      </p:sp>
      <p:cxnSp>
        <p:nvCxnSpPr>
          <p:cNvPr id="18" name="Connector 18"/>
          <p:cNvCxnSpPr/>
          <p:nvPr/>
        </p:nvCxnSpPr>
        <p:spPr>
          <a:xfrm rot="-15626">
            <a:off x="8382014" y="3168650"/>
            <a:ext cx="2794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8DB6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AutoShape 19"/>
          <p:cNvSpPr/>
          <p:nvPr/>
        </p:nvSpPr>
        <p:spPr>
          <a:xfrm>
            <a:off x="8382000" y="3302000"/>
            <a:ext cx="2794000" cy="190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just">
              <a:lnSpc>
                <a:spcPct val="117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养生非一日之功。将春季养生理念融入日常点滴，长期坚持，方能真正达到强身健体、预防疾病的目的。</a:t>
            </a:r>
            <a:endParaRPr lang="en-US" sz="1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1016000" y="2286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2F4F4F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感谢聆听</a:t>
            </a:r>
            <a:endParaRPr lang="en-US" sz="1100"/>
          </a:p>
        </p:txBody>
      </p:sp>
      <p:cxnSp>
        <p:nvCxnSpPr>
          <p:cNvPr id="4" name="Connector 4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" name="AutoShape 5"/>
          <p:cNvSpPr/>
          <p:nvPr/>
        </p:nvSpPr>
        <p:spPr>
          <a:xfrm>
            <a:off x="1016000" y="3683000"/>
            <a:ext cx="1016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556B2F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祝您春日安康</a:t>
            </a:r>
            <a:endParaRPr lang="en-US"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540000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2F4F4F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春之养生：顺应天时的智慧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619500"/>
            <a:ext cx="1016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696969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Spring Health Preservation: The Wisdom of Following Nature</a:t>
            </a:r>
            <a:endParaRPr lang="en-US"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春季养生的中医理论基础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334000" cy="4572000"/>
          </a:xfrm>
          <a:prstGeom prst="roundRect">
            <a:avLst>
              <a:gd name="adj" fmla="val 2777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355600" cy="355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460500" y="18796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核心观点：春属木，主生发，通于肝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343150"/>
            <a:ext cx="4826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603500"/>
            <a:ext cx="355600" cy="3556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460500" y="25781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五行对应与养生机理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1016000" y="2984500"/>
            <a:ext cx="4826000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春季对应五行之“木”，在人体对应“肝”。此时阳气升发，万物生长。肝脏主疏泄，喜条达，故养生重点在于疏肝理气，保持心情舒畅，顺应自然生机。</a:t>
            </a:r>
            <a:endParaRPr lang="en-US" sz="11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381500"/>
            <a:ext cx="355600" cy="3556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460500" y="4356100"/>
            <a:ext cx="43815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经典引证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1016000" y="4762500"/>
            <a:ext cx="4826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1" u="none" strike="noStrike">
                <a:solidFill>
                  <a:srgbClr val="646464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《黄帝内经》：“春三月，此谓发陈，天地俱生，万物以荣。”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300" b="0" i="0" u="none" strike="noStrike">
                <a:solidFill>
                  <a:srgbClr val="787878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顺应自然规律，让身心如春日万物般复苏。</a:t>
            </a:r>
            <a:endParaRPr lang="en-US" sz="1300" b="0" i="0" u="none" strike="noStrike">
              <a:solidFill>
                <a:srgbClr val="787878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350000" y="1651000"/>
            <a:ext cx="5080000" cy="4572000"/>
          </a:xfrm>
          <a:prstGeom prst="roundRect">
            <a:avLst>
              <a:gd name="adj" fmla="val 2777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l="18465" r="18465"/>
          <a:stretch>
            <a:fillRect/>
          </a:stretch>
        </p:blipFill>
        <p:spPr>
          <a:xfrm>
            <a:off x="6540500" y="1841500"/>
            <a:ext cx="4699000" cy="4191000"/>
          </a:xfrm>
          <a:prstGeom prst="roundRect">
            <a:avLst>
              <a:gd name="adj" fmla="val 3030"/>
            </a:avLst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春季养生四大核心原则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24000" y="1879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起居有常：夜卧早起，广步于庭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016000" y="2349500"/>
            <a:ext cx="4699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春季应适当晚睡早起，顺应阳气生发。早晨到户外散步，呼吸新鲜空气，有助于身体的新陈代谢。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6223000" y="1651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77000" y="1905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6985000" y="1879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饮食调养：少酸增甘，柔肝健脾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6477000" y="2349500"/>
            <a:ext cx="4699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春季肝气偏旺，应减少酸味摄入，适当增加甘味食物（如大枣、山药、薏米），以补益脾胃，防止肝木乘土。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762000" y="4191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444500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524000" y="4419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运动养生：舒缓有度，以动生阳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1016000" y="4889500"/>
            <a:ext cx="4699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选择太极拳、八段锦等温和运动，舒展筋骨，畅通气血。注意避免大汗淋漓，以免耗伤阳气。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6223000" y="4191000"/>
            <a:ext cx="5207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7000" y="4445000"/>
            <a:ext cx="406400" cy="4064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6985000" y="4419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情志调摄：戒怒平和，畅达气机</a:t>
            </a:r>
            <a:endParaRPr lang="en-US" sz="1100"/>
          </a:p>
        </p:txBody>
      </p:sp>
      <p:sp>
        <p:nvSpPr>
          <p:cNvPr id="18" name="AutoShape 18"/>
          <p:cNvSpPr/>
          <p:nvPr/>
        </p:nvSpPr>
        <p:spPr>
          <a:xfrm>
            <a:off x="6477000" y="4889500"/>
            <a:ext cx="4699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64646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保持心情舒畅，避免暴怒和抑郁。通过听音乐、赏花、踏青等方式陶冶情操，使肝气条达。</a:t>
            </a:r>
            <a:endParaRPr lang="en-US"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540000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2F4F4F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春季挑战：慢性病为何易反复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619500"/>
            <a:ext cx="1016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646464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Spring Challenge: Why Chronic Diseases Relapse</a:t>
            </a:r>
            <a:endParaRPr lang="en-US"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春季气候对慢性病的影响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334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8415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24000" y="1841500"/>
            <a:ext cx="4318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气温波动：心血管压力骤增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524000" y="22225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早晚温差大导致血管频繁收缩舒张，易引发血压波动、心律失常，甚至诱发心梗等严重事件。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62000" y="3238500"/>
            <a:ext cx="5334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3429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524000" y="3429000"/>
            <a:ext cx="4318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风邪湿邪：诱发呼吸与关节疾病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1524000" y="38100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风邪易致呼吸道疾病复发，湿气重则加重关节疼痛肿胀，中医理论中的“春捂”尤为重要。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762000" y="4826000"/>
            <a:ext cx="5334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000" y="501650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524000" y="5016500"/>
            <a:ext cx="4318000" cy="3556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过敏原增多：呼吸系统的考验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1524000" y="53975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花粉、尘螨肆虐，极易引发哮喘、过敏性鼻炎等过敏反应，需加强防护措施。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18750" r="18750"/>
          <a:stretch>
            <a:fillRect/>
          </a:stretch>
        </p:blipFill>
        <p:spPr>
          <a:xfrm>
            <a:off x="6350000" y="1651000"/>
            <a:ext cx="5080000" cy="4572000"/>
          </a:xfrm>
          <a:prstGeom prst="roundRect">
            <a:avLst>
              <a:gd name="adj" fmla="val 2777"/>
            </a:avLst>
          </a:prstGeom>
          <a:noFill/>
          <a:ln w="25400" cap="flat" cmpd="sng">
            <a:noFill/>
            <a:prstDash val="solid"/>
            <a:round/>
          </a:ln>
          <a:effectLst>
            <a:outerShdw blurRad="127000" dist="76200" dir="2700000" algn="tl" rotWithShape="0">
              <a:srgbClr val="5D4037">
                <a:alpha val="1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540000"/>
            <a:ext cx="1016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2F4F4F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分症指南：不同慢病的调养策略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DB6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2286000" y="3619500"/>
            <a:ext cx="762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696969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SPRING HEALTH GUIDE FOR CHRONIC DISEASES</a:t>
            </a:r>
            <a:endParaRPr lang="en-US"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8DB600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守护心脉：心血管疾病春季调养（一）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5240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714500"/>
            <a:ext cx="304800" cy="3048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397000" y="1676400"/>
            <a:ext cx="444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调养原则：疏肝理气，养心安神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046">
            <a:off x="1016008" y="20891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222500"/>
            <a:ext cx="4826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疏肝理气：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春季肝气易郁，气滞则血瘀，需保持心情舒畅。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养心安神：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心脏主血脉，阳气升发时避免情绪激动。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防寒保暖：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注意头部、颈部和足部的保暖，适应气温变化。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4000500"/>
            <a:ext cx="5334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191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97000" y="4152900"/>
            <a:ext cx="444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饮食建议：温补气血，稳定血压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046">
            <a:off x="1016008" y="4565650"/>
            <a:ext cx="482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1016000" y="4699000"/>
            <a:ext cx="4826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  <a:defRPr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推荐食材：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多吃菠菜、香蕉、坚果等富含钾镁的食物。</a:t>
            </a:r>
            <a:endParaRPr lang="en-US" sz="1100"/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丹参山楂茶：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丹参10g+山楂15g，活血化瘀，理气止痛。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177800" indent="-177800" algn="l">
              <a:lnSpc>
                <a:spcPct val="125000"/>
              </a:lnSpc>
              <a:buClr>
                <a:srgbClr val="505050"/>
              </a:buClr>
              <a:buChar char="•"/>
            </a:pPr>
            <a:r>
              <a:rPr lang="en-US" sz="1400" b="1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枸杞叶猪肝汤：</a:t>
            </a:r>
            <a:r>
              <a:rPr lang="en-US" sz="1400" b="0" i="0" u="none" strike="noStrike">
                <a:solidFill>
                  <a:srgbClr val="50505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补肝明目，养血安神。</a:t>
            </a:r>
            <a:endParaRPr lang="en-US" sz="1400" b="0" i="0" u="none" strike="noStrike">
              <a:solidFill>
                <a:srgbClr val="50505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6350000" y="1524000"/>
            <a:ext cx="5080000" cy="4762500"/>
          </a:xfrm>
          <a:prstGeom prst="roundRect">
            <a:avLst>
              <a:gd name="adj" fmla="val 2666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5D4037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9975" r="9975"/>
          <a:stretch>
            <a:fillRect/>
          </a:stretch>
        </p:blipFill>
        <p:spPr>
          <a:xfrm>
            <a:off x="6540500" y="1714500"/>
            <a:ext cx="4699000" cy="3302000"/>
          </a:xfrm>
          <a:prstGeom prst="roundRect">
            <a:avLst>
              <a:gd name="adj" fmla="val 3846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15" name="AutoShape 15"/>
          <p:cNvSpPr/>
          <p:nvPr/>
        </p:nvSpPr>
        <p:spPr>
          <a:xfrm>
            <a:off x="6540500" y="5143500"/>
            <a:ext cx="4699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5D4037"/>
                </a:solidFill>
                <a:latin typeface="Noto Serif SC" panose="02020200000000000000" charset="-122"/>
                <a:ea typeface="Noto Serif SC" panose="02020200000000000000" charset="-122"/>
                <a:cs typeface="Noto Serif SC" panose="02020200000000000000" charset="-122"/>
                <a:sym typeface="Noto Serif SC" panose="02020200000000000000" charset="-122"/>
              </a:rPr>
              <a:t>丹参山楂茶</a:t>
            </a:r>
            <a:endParaRPr lang="en-US" sz="1100"/>
          </a:p>
          <a:p>
            <a:pPr indent="0" algn="ctr">
              <a:lnSpc>
                <a:spcPct val="125000"/>
              </a:lnSpc>
            </a:pPr>
            <a:r>
              <a:rPr lang="en-US" sz="1300" b="0" i="0" u="none" strike="noStrike">
                <a:solidFill>
                  <a:srgbClr val="787878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活血化瘀 · 理气止痛 · 适合日常饮用</a:t>
            </a:r>
            <a:endParaRPr lang="en-US" sz="1300" b="0" i="0" u="none" strike="noStrike">
              <a:solidFill>
                <a:srgbClr val="787878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3076</Words>
  <Application>WPS 演示</Application>
  <PresentationFormat/>
  <Paragraphs>266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2" baseType="lpstr">
      <vt:lpstr>Arial</vt:lpstr>
      <vt:lpstr>宋体</vt:lpstr>
      <vt:lpstr>Wingdings</vt:lpstr>
      <vt:lpstr>Arial</vt:lpstr>
      <vt:lpstr>Noto Serif SC</vt:lpstr>
      <vt:lpstr>Noto Sans SC</vt:lpstr>
      <vt:lpstr>微软雅黑</vt:lpstr>
      <vt:lpstr>Arial Unicode MS</vt:lpstr>
      <vt:lpstr>Office 主题​​</vt:lpstr>
      <vt:lpstr>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李田</cp:lastModifiedBy>
  <cp:revision>4</cp:revision>
  <dcterms:created xsi:type="dcterms:W3CDTF">2026-03-11T00:20:00Z</dcterms:created>
  <dcterms:modified xsi:type="dcterms:W3CDTF">2026-03-11T00:31:36Z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C7F51DDAC1A245E7A8C6A3EB4F312AD0_13</vt:lpwstr>
  </property>
  <property fmtid="{D5CDD505-2E9C-101B-9397-08002B2CF9AE}" pid="3" name="KSOProductBuildVer">
    <vt:lpwstr>2052-12.1.0.25225</vt:lpwstr>
  </property>
</Properties>
</file>