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media/image6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5" r:id="rId3"/>
    <p:sldMasterId id="2147483662" r:id="rId4"/>
    <p:sldMasterId id="2147483669" r:id="rId5"/>
    <p:sldMasterId id="2147483676" r:id="rId6"/>
    <p:sldMasterId id="2147483683" r:id="rId7"/>
  </p:sldMasterIdLst>
  <p:notesMasterIdLst>
    <p:notesMasterId r:id="rId27"/>
  </p:notesMasterIdLst>
  <p:handoutMasterIdLst>
    <p:handoutMasterId r:id="rId28"/>
  </p:handoutMasterIdLst>
  <p:sldIdLst>
    <p:sldId id="290" r:id="rId8"/>
    <p:sldId id="327" r:id="rId9"/>
    <p:sldId id="326" r:id="rId10"/>
    <p:sldId id="328" r:id="rId11"/>
    <p:sldId id="336" r:id="rId12"/>
    <p:sldId id="376" r:id="rId13"/>
    <p:sldId id="329" r:id="rId14"/>
    <p:sldId id="368" r:id="rId15"/>
    <p:sldId id="377" r:id="rId16"/>
    <p:sldId id="378" r:id="rId17"/>
    <p:sldId id="330" r:id="rId18"/>
    <p:sldId id="346" r:id="rId19"/>
    <p:sldId id="383" r:id="rId20"/>
    <p:sldId id="333" r:id="rId21"/>
    <p:sldId id="379" r:id="rId22"/>
    <p:sldId id="380" r:id="rId23"/>
    <p:sldId id="381" r:id="rId24"/>
    <p:sldId id="382" r:id="rId25"/>
    <p:sldId id="335" r:id="rId26"/>
  </p:sldIdLst>
  <p:sldSz cx="12192000" cy="6858000"/>
  <p:notesSz cx="6858000" cy="9144000"/>
  <p:embeddedFontLst>
    <p:embeddedFont>
      <p:font typeface="汉仪雅酷黑 85W" panose="020B0904020202020204" charset="-122"/>
      <p:bold r:id="rId32"/>
    </p:embeddedFont>
    <p:embeddedFont>
      <p:font typeface="汉仪正圆-55W" panose="00020600040101010101" charset="-122"/>
      <p:regular r:id="rId33"/>
    </p:embeddedFont>
    <p:embeddedFont>
      <p:font typeface="等线" panose="02010600030101010101" charset="-122"/>
      <p:regular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664" y="1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2524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1F4F7-DDC2-49BB-86C7-8158D12ADD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稻壳优创意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69E28-53E5-4912-8A60-83F0AB6290E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01FA7-CF96-489F-9E74-300E04A309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稻壳优创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03B4F-E671-452B-A6EC-51FE921FBE8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9578" y="673790"/>
            <a:ext cx="936000" cy="93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9578" y="673790"/>
            <a:ext cx="936000" cy="93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 userDrawn="1"/>
        </p:nvPicPr>
        <p:blipFill>
          <a:blip/>
          <a:srcRect/>
          <a:stretch>
            <a:fillRect/>
          </a:stretch>
        </p:blipFill>
        <p:spPr>
          <a:xfrm>
            <a:off x="709578" y="673790"/>
            <a:ext cx="936000" cy="93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9578" y="673790"/>
            <a:ext cx="936000" cy="93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9578" y="673790"/>
            <a:ext cx="936000" cy="93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9578" y="673790"/>
            <a:ext cx="936000" cy="93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7" Type="http://schemas.openxmlformats.org/officeDocument/2006/relationships/theme" Target="../theme/theme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7" Type="http://schemas.openxmlformats.org/officeDocument/2006/relationships/theme" Target="../theme/theme6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839788" y="1588738"/>
            <a:ext cx="476123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 w="12700">
                  <a:solidFill>
                    <a:srgbClr val="7F7E24">
                      <a:lumMod val="75000"/>
                    </a:srgbClr>
                  </a:solidFill>
                </a:ln>
                <a:solidFill>
                  <a:srgbClr val="7F7E24"/>
                </a:solidFill>
                <a:effectLst>
                  <a:outerShdw blurRad="12700" dist="12700" algn="ctr" rotWithShape="0">
                    <a:srgbClr val="7F7E24">
                      <a:lumMod val="50000"/>
                      <a:alpha val="80000"/>
                    </a:srgbClr>
                  </a:outerShdw>
                </a:effectLst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思源黑体 CN Normal" panose="020B0400000000000000" charset="-122"/>
                <a:sym typeface="+mn-ea"/>
              </a:rPr>
              <a:t>世界肥胖日</a:t>
            </a:r>
            <a:endParaRPr kumimoji="0" lang="zh-CN" altLang="en-US" sz="7200" b="1" i="0" u="none" strike="noStrike" kern="1200" cap="none" spc="0" normalizeH="0" baseline="0" noProof="0" dirty="0">
              <a:ln w="12700">
                <a:solidFill>
                  <a:srgbClr val="7F7E24">
                    <a:lumMod val="75000"/>
                  </a:srgbClr>
                </a:solidFill>
              </a:ln>
              <a:solidFill>
                <a:srgbClr val="7F7E24"/>
              </a:solidFill>
              <a:effectLst>
                <a:outerShdw blurRad="12700" dist="12700" algn="ctr" rotWithShape="0">
                  <a:srgbClr val="7F7E24">
                    <a:lumMod val="50000"/>
                    <a:alpha val="80000"/>
                  </a:srgbClr>
                </a:outerShdw>
              </a:effectLst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70403" y="3154362"/>
            <a:ext cx="6300000" cy="432000"/>
          </a:xfrm>
          <a:prstGeom prst="roundRect">
            <a:avLst>
              <a:gd name="adj" fmla="val 50000"/>
            </a:avLst>
          </a:prstGeom>
          <a:solidFill>
            <a:srgbClr val="7F7E24"/>
          </a:solidFill>
        </p:spPr>
        <p:txBody>
          <a:bodyPr wrap="square" tIns="107950" bIns="108000" rtlCol="0" anchor="ctr" anchorCtr="1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Medium" panose="020B0600000000000000" charset="-122"/>
                <a:sym typeface="+mn-ea"/>
              </a:rPr>
              <a:t>合理营养膳食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Medium" panose="020B0600000000000000" charset="-122"/>
                <a:sym typeface="+mn-ea"/>
              </a:rPr>
              <a:t> 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Medium" panose="020B0600000000000000" charset="-122"/>
                <a:sym typeface="+mn-ea"/>
              </a:rPr>
              <a:t>加强体育锻炼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Medium" panose="020B0600000000000000" charset="-122"/>
                <a:sym typeface="+mn-ea"/>
              </a:rPr>
              <a:t> 促进心理健康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正圆-55W" panose="00020600040101010101" charset="-122"/>
              <a:ea typeface="汉仪正圆-55W" panose="00020600040101010101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420403" y="638667"/>
            <a:ext cx="3600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站酷快乐体2016修订版" panose="02010600030101010101" charset="-122"/>
              </a:rPr>
              <a:t>20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站酷快乐体2016修订版" panose="02010600030101010101" charset="-122"/>
              </a:rPr>
              <a:t>26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站酷快乐体2016修订版" panose="02010600030101010101" charset="-122"/>
              </a:rPr>
              <a:t>年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站酷快乐体2016修订版" panose="02010600030101010101" charset="-122"/>
              </a:rPr>
              <a:t>3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站酷快乐体2016修订版" panose="02010600030101010101" charset="-122"/>
              </a:rPr>
              <a:t>月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站酷快乐体2016修订版" panose="02010600030101010101" charset="-122"/>
              </a:rPr>
              <a:t>4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站酷快乐体2016修订版" panose="02010600030101010101" charset="-122"/>
              </a:rPr>
              <a:t>日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7F7E24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站酷快乐体2016修订版" panose="0201060003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01906" y="4544663"/>
            <a:ext cx="66909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12700">
                  <a:solidFill>
                    <a:srgbClr val="7F7E24">
                      <a:lumMod val="75000"/>
                    </a:srgbClr>
                  </a:solidFill>
                </a:ln>
                <a:solidFill>
                  <a:srgbClr val="7F7E24"/>
                </a:solidFill>
                <a:effectLst>
                  <a:outerShdw blurRad="12700" dist="12700" algn="ctr" rotWithShape="0">
                    <a:srgbClr val="7F7E24">
                      <a:lumMod val="50000"/>
                      <a:alpha val="80000"/>
                    </a:srgbClr>
                  </a:outerShdw>
                </a:effectLst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思源黑体 CN Normal" panose="020B0400000000000000" charset="-122"/>
                <a:sym typeface="+mn-ea"/>
              </a:rPr>
              <a:t>关东街汤逊湖社区卫生服务中心</a:t>
            </a:r>
            <a:r>
              <a:rPr kumimoji="0" lang="en-US" altLang="zh-CN" sz="2800" b="1" i="0" u="none" strike="noStrike" kern="1200" cap="none" spc="0" normalizeH="0" baseline="0" noProof="0" dirty="0">
                <a:ln w="12700">
                  <a:solidFill>
                    <a:srgbClr val="7F7E24">
                      <a:lumMod val="75000"/>
                    </a:srgbClr>
                  </a:solidFill>
                </a:ln>
                <a:solidFill>
                  <a:srgbClr val="7F7E24"/>
                </a:solidFill>
                <a:effectLst>
                  <a:outerShdw blurRad="12700" dist="12700" algn="ctr" rotWithShape="0">
                    <a:srgbClr val="7F7E24">
                      <a:lumMod val="50000"/>
                      <a:alpha val="80000"/>
                    </a:srgbClr>
                  </a:outerShdw>
                </a:effectLst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思源黑体 CN Normal" panose="020B0400000000000000" charset="-122"/>
                <a:sym typeface="+mn-ea"/>
              </a:rPr>
              <a:t>    </a:t>
            </a:r>
            <a:r>
              <a:rPr kumimoji="0" lang="zh-CN" altLang="en-US" sz="2800" b="1" i="0" u="none" strike="noStrike" kern="1200" cap="none" spc="0" normalizeH="0" baseline="0" noProof="0" dirty="0">
                <a:ln w="12700">
                  <a:solidFill>
                    <a:srgbClr val="7F7E24">
                      <a:lumMod val="75000"/>
                    </a:srgbClr>
                  </a:solidFill>
                </a:ln>
                <a:solidFill>
                  <a:srgbClr val="7F7E24"/>
                </a:solidFill>
                <a:effectLst>
                  <a:outerShdw blurRad="12700" dist="12700" algn="ctr" rotWithShape="0">
                    <a:srgbClr val="7F7E24">
                      <a:lumMod val="50000"/>
                      <a:alpha val="80000"/>
                    </a:srgbClr>
                  </a:outerShdw>
                </a:effectLst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思源黑体 CN Normal" panose="020B0400000000000000" charset="-122"/>
                <a:sym typeface="+mn-ea"/>
              </a:rPr>
              <a:t>护理部</a:t>
            </a:r>
            <a:endParaRPr kumimoji="0" lang="zh-CN" altLang="en-US" sz="2800" b="1" i="0" u="none" strike="noStrike" kern="1200" cap="none" spc="0" normalizeH="0" baseline="0" noProof="0" dirty="0">
              <a:ln w="12700">
                <a:solidFill>
                  <a:srgbClr val="7F7E24">
                    <a:lumMod val="75000"/>
                  </a:srgbClr>
                </a:solidFill>
              </a:ln>
              <a:solidFill>
                <a:srgbClr val="7F7E24"/>
              </a:solidFill>
              <a:effectLst>
                <a:outerShdw blurRad="12700" dist="12700" algn="ctr" rotWithShape="0">
                  <a:srgbClr val="7F7E24">
                    <a:lumMod val="50000"/>
                    <a:alpha val="80000"/>
                  </a:srgbClr>
                </a:outerShdw>
              </a:effectLst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思源黑体 CN Normal" panose="020B04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ldLvl="0" animBg="1"/>
      <p:bldP spid="25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85093" y="1202805"/>
            <a:ext cx="1821815" cy="460375"/>
          </a:xfrm>
          <a:prstGeom prst="rect">
            <a:avLst/>
          </a:prstGeom>
          <a:solidFill>
            <a:schemeClr val="accent1"/>
          </a:solidFill>
        </p:spPr>
        <p:txBody>
          <a:bodyPr wrap="none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ea"/>
              </a:rPr>
              <a:t>肥胖的危害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47420" y="1586230"/>
            <a:ext cx="8830945" cy="48272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6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、骨关节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: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关节压力大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-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骨关节炎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正圆-55W" panose="00020600040101010101" charset="-122"/>
              <a:ea typeface="汉仪正圆-55W" panose="00020600040101010101" charset="-122"/>
              <a:cs typeface="思源黑体 CN Normal" panose="020B0400000000000000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过高体重给骨关节造成巨大的负担，加快了关节软骨的蜕变和丢失，并刺激骨刺的形成，导致骨性关节炎发生。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正圆-55W" panose="00020600040101010101" charset="-122"/>
              <a:ea typeface="汉仪正圆-55W" panose="00020600040101010101" charset="-122"/>
              <a:cs typeface="思源黑体 CN Normal" panose="020B0400000000000000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7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、肺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: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肺功能差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-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呼吸暂停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正圆-55W" panose="00020600040101010101" charset="-122"/>
              <a:ea typeface="汉仪正圆-55W" panose="00020600040101010101" charset="-122"/>
              <a:cs typeface="思源黑体 CN Normal" panose="020B0400000000000000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过多脂肪会增加体内炎症反应，一定程度上损害肺脏。肥胖者会导致阻塞型睡眠呼吸暂停综合征，随之带来的夜间缺氧及高碳酸血症又会给人体各个器官、组织带来更多的损伤。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正圆-55W" panose="00020600040101010101" charset="-122"/>
              <a:ea typeface="汉仪正圆-55W" panose="00020600040101010101" charset="-122"/>
              <a:cs typeface="思源黑体 CN Normal" panose="020B04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53870" y="760730"/>
            <a:ext cx="5400040" cy="5537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lt"/>
              </a:rPr>
              <a:t>肥胖危害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7F7E24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+mn-cs"/>
              <a:sym typeface="+mn-lt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rcRect t="42867" b="33063"/>
          <a:stretch>
            <a:fillRect/>
          </a:stretch>
        </p:blipFill>
        <p:spPr>
          <a:xfrm>
            <a:off x="8502015" y="4474210"/>
            <a:ext cx="2853690" cy="1825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526076" y="2005912"/>
            <a:ext cx="4388927" cy="203136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 defTabSz="1219200">
              <a:defRPr sz="5400" spc="-150">
                <a:solidFill>
                  <a:schemeClr val="tx1">
                    <a:lumMod val="75000"/>
                    <a:lumOff val="25000"/>
                  </a:schemeClr>
                </a:solidFill>
                <a:latin typeface="汉仪雅酷黑 85W" panose="020B0904020202020204" charset="-122"/>
                <a:ea typeface="汉仪雅酷黑 85W" panose="020B0904020202020204" charset="-122"/>
                <a:cs typeface="汉仪中黑 简" panose="00020600040101010101" pitchFamily="18" charset="-122"/>
              </a:defRPr>
            </a:lvl1pPr>
          </a:lstStyle>
          <a:p>
            <a:pPr marL="0" marR="0" lvl="0" indent="0" algn="di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-15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sym typeface="+mn-lt"/>
              </a:rPr>
              <a:t>如何预防和治疗肥胖</a:t>
            </a:r>
            <a:endParaRPr kumimoji="0" lang="zh-CN" altLang="en-US" sz="6600" b="0" i="0" u="none" strike="noStrike" kern="1200" cap="none" spc="-150" normalizeH="0" baseline="0" noProof="0">
              <a:ln>
                <a:noFill/>
              </a:ln>
              <a:solidFill>
                <a:srgbClr val="7F7E24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270539" y="829814"/>
            <a:ext cx="900000" cy="900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1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</a:rPr>
              <a:t>03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稻壳优创意 2"/>
          <p:cNvSpPr/>
          <p:nvPr/>
        </p:nvSpPr>
        <p:spPr>
          <a:xfrm>
            <a:off x="1772285" y="1316990"/>
            <a:ext cx="8437880" cy="378460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wrap="none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ea"/>
              </a:rPr>
              <a:t>控制总能量摄入和保持合理膳食是体重管理的关键</a:t>
            </a:r>
            <a:endParaRPr kumimoji="0" 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+mn-cs"/>
              <a:sym typeface="+mn-ea"/>
            </a:endParaRPr>
          </a:p>
        </p:txBody>
      </p:sp>
      <p:sp>
        <p:nvSpPr>
          <p:cNvPr id="9" name="稻壳优创意 5-1"/>
          <p:cNvSpPr txBox="1"/>
          <p:nvPr/>
        </p:nvSpPr>
        <p:spPr>
          <a:xfrm>
            <a:off x="1753870" y="760730"/>
            <a:ext cx="5400040" cy="5537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lt"/>
              </a:rPr>
              <a:t>01</a:t>
            </a: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lt"/>
              </a:rPr>
              <a:t>合理膳食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7F7E24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+mn-cs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11605" y="1964690"/>
            <a:ext cx="9843770" cy="44342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sym typeface="+mn-ea"/>
              </a:rPr>
              <a:t>★</a:t>
            </a:r>
            <a:r>
              <a:rPr lang="zh-CN" altLang="en-US"/>
              <a:t>鼓励主食以全谷物为主，至少占谷物的一半，适当增加粗粮并减少精白米面摄入。</a:t>
            </a:r>
            <a:endParaRPr lang="zh-CN" altLang="en-US"/>
          </a:p>
          <a:p>
            <a:endParaRPr lang="en-US" altLang="zh-CN"/>
          </a:p>
          <a:p>
            <a:r>
              <a:rPr lang="zh-CN" altLang="en-US">
                <a:sym typeface="+mn-ea"/>
              </a:rPr>
              <a:t>★</a:t>
            </a:r>
            <a:r>
              <a:rPr lang="zh-CN" altLang="en-US"/>
              <a:t>保障足量的新鲜蔬果摄入，蔬菜水果品种多样化，但要减少高糖水果及高淀粉含量蔬菜的摄入。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★</a:t>
            </a:r>
            <a:r>
              <a:rPr lang="zh-CN" altLang="en-US"/>
              <a:t>动物性食物应优先选择脂肪含量低的食材，如瘦肉、去皮鸡胸肉、鱼虾等</a:t>
            </a:r>
            <a:r>
              <a:rPr lang="en-US" altLang="zh-CN"/>
              <a:t>;</a:t>
            </a:r>
            <a:r>
              <a:rPr lang="zh-CN" altLang="en-US"/>
              <a:t>应优先选择低脂或脱脂奶类。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★避免吃油腻食物和过多零食，少食油炸食品，少吃盐</a:t>
            </a:r>
            <a:r>
              <a:rPr lang="en-US" altLang="zh-CN"/>
              <a:t>;</a:t>
            </a:r>
            <a:r>
              <a:rPr lang="zh-CN" altLang="en-US"/>
              <a:t>尽量减少吃点心和加餐，控制食欲，七分饱即可。</a:t>
            </a:r>
            <a:endParaRPr lang="zh-CN" altLang="en-US"/>
          </a:p>
          <a:p>
            <a:endParaRPr lang="en-US" altLang="zh-CN"/>
          </a:p>
          <a:p>
            <a:r>
              <a:rPr lang="zh-CN" altLang="en-US">
                <a:sym typeface="+mn-ea"/>
              </a:rPr>
              <a:t>★</a:t>
            </a:r>
            <a:r>
              <a:rPr lang="zh-CN" altLang="en-US"/>
              <a:t>尽量采用煮、煨、炖和微波加热的烹调方法，用少量油炒菜。</a:t>
            </a:r>
            <a:endParaRPr lang="zh-CN" altLang="en-US"/>
          </a:p>
          <a:p>
            <a:endParaRPr lang="en-US" altLang="zh-CN"/>
          </a:p>
          <a:p>
            <a:r>
              <a:rPr lang="zh-CN" altLang="en-US">
                <a:sym typeface="+mn-ea"/>
              </a:rPr>
              <a:t>★</a:t>
            </a:r>
            <a:r>
              <a:rPr lang="zh-CN" altLang="en-US"/>
              <a:t>减少饮用含糖饮料，养成饮用白水和茶水的习惯。</a:t>
            </a:r>
            <a:endParaRPr lang="zh-CN" altLang="en-US"/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★</a:t>
            </a:r>
            <a:r>
              <a:rPr lang="zh-CN" altLang="en-US"/>
              <a:t>讲食应有规律，不暴饮暴食，不要一餐过饱，也不要漏餐。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稻壳优创意 5-1"/>
          <p:cNvSpPr txBox="1"/>
          <p:nvPr/>
        </p:nvSpPr>
        <p:spPr>
          <a:xfrm>
            <a:off x="1753870" y="760730"/>
            <a:ext cx="5400040" cy="5537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lt"/>
              </a:rPr>
              <a:t>02</a:t>
            </a: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lt"/>
              </a:rPr>
              <a:t>身体活动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7F7E24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+mn-cs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16330" y="1964690"/>
            <a:ext cx="9843770" cy="44342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/>
              <a:t>对于体重管理来说，合理膳食要与科学运动并重，不能因为食物摄入减少就降低运动量，也不能因为运动量增加而多吃。</a:t>
            </a:r>
            <a:endParaRPr lang="zh-CN" altLang="en-US"/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/>
              <a:t>积极充足的身体活动是增加身体能量消耗的基础。科学有效地身体活动不仅能通过增加能量消耗，调节机体脂肪、蛋白质和碳水化合物代谢，养成不易发胖的体质等途径达到减重效果，还能愉悦身心，促进健康。</a:t>
            </a:r>
            <a:endParaRPr lang="zh-CN" altLang="en-US"/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/>
              <a:t>鼓励成年人每周进行</a:t>
            </a:r>
            <a:r>
              <a:rPr lang="en-US" altLang="zh-CN"/>
              <a:t>3</a:t>
            </a:r>
            <a:r>
              <a:rPr lang="zh-CN" altLang="en-US"/>
              <a:t>次以上、每次</a:t>
            </a:r>
            <a:r>
              <a:rPr lang="en-US" altLang="zh-CN"/>
              <a:t>30</a:t>
            </a:r>
            <a:r>
              <a:rPr lang="zh-CN" altLang="en-US"/>
              <a:t>分钟以上中等强度运动，或者累计</a:t>
            </a:r>
            <a:r>
              <a:rPr lang="en-US" altLang="zh-CN"/>
              <a:t>150</a:t>
            </a:r>
            <a:r>
              <a:rPr lang="zh-CN" altLang="en-US"/>
              <a:t>分钟</a:t>
            </a:r>
            <a:r>
              <a:rPr lang="en-US" altLang="zh-CN"/>
              <a:t>~300</a:t>
            </a:r>
            <a:r>
              <a:rPr lang="zh-CN" altLang="en-US"/>
              <a:t>分钟中等强度或</a:t>
            </a:r>
            <a:r>
              <a:rPr lang="en-US" altLang="zh-CN"/>
              <a:t>75~150</a:t>
            </a:r>
            <a:r>
              <a:rPr lang="zh-CN" altLang="en-US"/>
              <a:t>分钟高强度身体活动。每周在隔日的</a:t>
            </a:r>
            <a:r>
              <a:rPr lang="en-US" altLang="zh-CN"/>
              <a:t>2~3</a:t>
            </a:r>
            <a:r>
              <a:rPr lang="zh-CN" altLang="en-US"/>
              <a:t>天，建议进行肌肉力量练习，肌肉力量练习可以强健骨骼和肌肉，改善代谢健康和保持健康体重。</a:t>
            </a:r>
            <a:endParaRPr lang="zh-CN" altLang="en-US"/>
          </a:p>
        </p:txBody>
      </p:sp>
      <p:pic>
        <p:nvPicPr>
          <p:cNvPr id="7" name="图片 6"/>
          <p:cNvPicPr/>
          <p:nvPr/>
        </p:nvPicPr>
        <p:blipFill>
          <a:blip r:embed="rId1"/>
          <a:stretch>
            <a:fillRect/>
          </a:stretch>
        </p:blipFill>
        <p:spPr>
          <a:xfrm>
            <a:off x="9284335" y="495935"/>
            <a:ext cx="2388870" cy="1535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526076" y="2005912"/>
            <a:ext cx="4388927" cy="101536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 defTabSz="1219200">
              <a:defRPr sz="5400" spc="-150">
                <a:solidFill>
                  <a:schemeClr val="tx1">
                    <a:lumMod val="75000"/>
                    <a:lumOff val="25000"/>
                  </a:schemeClr>
                </a:solidFill>
                <a:latin typeface="汉仪雅酷黑 85W" panose="020B0904020202020204" charset="-122"/>
                <a:ea typeface="汉仪雅酷黑 85W" panose="020B0904020202020204" charset="-122"/>
                <a:cs typeface="汉仪中黑 简" panose="00020600040101010101" pitchFamily="18" charset="-122"/>
              </a:defRPr>
            </a:lvl1pPr>
          </a:lstStyle>
          <a:p>
            <a:pPr marL="0" marR="0" lvl="0" indent="0" algn="di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-15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sym typeface="+mn-lt"/>
              </a:rPr>
              <a:t>减肥误区</a:t>
            </a:r>
            <a:endParaRPr kumimoji="0" lang="zh-CN" altLang="en-US" sz="6600" b="0" i="0" u="none" strike="noStrike" kern="1200" cap="none" spc="-150" normalizeH="0" baseline="0" noProof="0">
              <a:ln>
                <a:noFill/>
              </a:ln>
              <a:solidFill>
                <a:srgbClr val="7F7E24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270539" y="829814"/>
            <a:ext cx="900000" cy="900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1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</a:rPr>
              <a:t>04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58645" y="3316605"/>
            <a:ext cx="847471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雅酷黑 85W" panose="020B0904020202020204" charset="-122"/>
                <a:ea typeface="汉仪正圆-55W" panose="00020600040101010101" charset="-122"/>
                <a:cs typeface="+mn-cs"/>
              </a:rPr>
              <a:t>节食会导致营养失衡，短期减下来的不是脂肪，而是肌肉和水分的流失。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雅酷黑 85W" panose="020B0904020202020204" charset="-122"/>
              <a:ea typeface="汉仪正圆-55W" panose="00020600040101010101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雅酷黑 85W" panose="020B0904020202020204" charset="-122"/>
                <a:ea typeface="汉仪正圆-55W" panose="00020600040101010101" charset="-122"/>
                <a:cs typeface="+mn-cs"/>
              </a:rPr>
              <a:t>因为节食过程中蛋白质摄入严重不足，导致基础代谢率（指人静止不动的时候，人体所要消耗的能量）降低，那么人体消耗热量变少，热量就很容易堆积在体内。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雅酷黑 85W" panose="020B0904020202020204" charset="-122"/>
              <a:ea typeface="汉仪正圆-55W" panose="00020600040101010101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58645" y="2870939"/>
            <a:ext cx="45262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雅酷黑 85W" panose="020B0904020202020204" charset="-122"/>
                <a:ea typeface="汉仪正圆-55W" panose="00020600040101010101" charset="-122"/>
                <a:cs typeface="+mn-cs"/>
              </a:rPr>
              <a:t>节食减肥一定不是科学且持久的减肥方法。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雅酷黑 85W" panose="020B0904020202020204" charset="-122"/>
              <a:ea typeface="汉仪正圆-55W" panose="00020600040101010101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36000" y="2021359"/>
            <a:ext cx="2520000" cy="461665"/>
          </a:xfrm>
          <a:prstGeom prst="rect">
            <a:avLst/>
          </a:prstGeom>
          <a:solidFill>
            <a:schemeClr val="accent1"/>
          </a:solidFill>
        </p:spPr>
        <p:txBody>
          <a:bodyPr wrap="none" anchor="ctr" anchorCtr="0">
            <a:noAutofit/>
          </a:bodyPr>
          <a:lstStyle>
            <a:defPPr>
              <a:defRPr lang="zh-CN"/>
            </a:defPPr>
            <a:lvl1pPr lvl="0" algn="ctr">
              <a:buClrTx/>
              <a:buSzTx/>
              <a:buFontTx/>
              <a:defRPr sz="2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ea"/>
              </a:rPr>
              <a:t>节食能减肥？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+mn-cs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753933" y="760787"/>
            <a:ext cx="5400000" cy="815514"/>
            <a:chOff x="1676400" y="704995"/>
            <a:chExt cx="5400000" cy="815514"/>
          </a:xfrm>
        </p:grpSpPr>
        <p:sp>
          <p:nvSpPr>
            <p:cNvPr id="7" name="文本框 6"/>
            <p:cNvSpPr txBox="1"/>
            <p:nvPr/>
          </p:nvSpPr>
          <p:spPr>
            <a:xfrm>
              <a:off x="1676400" y="704995"/>
              <a:ext cx="540000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7F7E24"/>
                  </a:solidFill>
                  <a:effectLst/>
                  <a:uLnTx/>
                  <a:uFillTx/>
                  <a:latin typeface="汉仪雅酷黑 85W" panose="020B0904020202020204" charset="-122"/>
                  <a:ea typeface="汉仪雅酷黑 85W" panose="020B0904020202020204" charset="-122"/>
                  <a:cs typeface="+mn-cs"/>
                  <a:sym typeface="+mn-lt"/>
                </a:rPr>
                <a:t>减肥误区</a:t>
              </a: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lt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76400" y="1178941"/>
              <a:ext cx="2520000" cy="34156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汉仪雅酷黑 85W" panose="020B0904020202020204" charset="-122"/>
                  <a:ea typeface="汉仪雅酷黑 85W" panose="020B0904020202020204" charset="-122"/>
                  <a:cs typeface="+mn-ea"/>
                  <a:sym typeface="思源黑体 Light" panose="020B0300000000000000" pitchFamily="34" charset="-122"/>
                </a:rPr>
                <a:t>HOW IS OBESITY CAUSED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ea"/>
                <a:sym typeface="思源黑体 Light" panose="020B0300000000000000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77060" y="3335020"/>
            <a:ext cx="8284845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雅酷黑 85W" panose="020B0904020202020204" charset="-122"/>
                <a:ea typeface="汉仪正圆-55W" panose="00020600040101010101" charset="-122"/>
                <a:cs typeface="+mn-cs"/>
              </a:rPr>
              <a:t>只吃蔬菜和水果，具有一定的减肥效果，但导致的机体危害也会比较大，会导致机体所需的营养素缺乏，甚至营养失衡，增加营养素缺乏相关临床或亚临床症状，以及可能导致身体抵抗力下降。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雅酷黑 85W" panose="020B0904020202020204" charset="-122"/>
              <a:ea typeface="汉仪正圆-55W" panose="00020600040101010101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77060" y="2812169"/>
            <a:ext cx="45262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雅酷黑 85W" panose="020B0904020202020204" charset="-122"/>
                <a:ea typeface="汉仪正圆-55W" panose="00020600040101010101" charset="-122"/>
                <a:cs typeface="+mn-cs"/>
              </a:rPr>
              <a:t>光吃蔬菜和水果是不科学、不健康的方式。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雅酷黑 85W" panose="020B0904020202020204" charset="-122"/>
              <a:ea typeface="汉仪正圆-55W" panose="00020600040101010101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72561" y="1951210"/>
            <a:ext cx="2646878" cy="461665"/>
          </a:xfrm>
          <a:prstGeom prst="rect">
            <a:avLst/>
          </a:prstGeom>
          <a:solidFill>
            <a:schemeClr val="accent1"/>
          </a:solidFill>
        </p:spPr>
        <p:txBody>
          <a:bodyPr wrap="none" anchor="ctr" anchorCtr="0">
            <a:noAutofit/>
          </a:bodyPr>
          <a:lstStyle>
            <a:defPPr>
              <a:defRPr lang="zh-CN"/>
            </a:defPPr>
            <a:lvl1pPr lvl="0" algn="ctr">
              <a:buClrTx/>
              <a:buSzTx/>
              <a:buFontTx/>
              <a:defRPr sz="2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ea"/>
              </a:rPr>
              <a:t>只吃水果和蔬菜？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+mn-cs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753933" y="760787"/>
            <a:ext cx="5400000" cy="815514"/>
            <a:chOff x="1676400" y="704995"/>
            <a:chExt cx="5400000" cy="815514"/>
          </a:xfrm>
        </p:grpSpPr>
        <p:sp>
          <p:nvSpPr>
            <p:cNvPr id="7" name="文本框 6"/>
            <p:cNvSpPr txBox="1"/>
            <p:nvPr/>
          </p:nvSpPr>
          <p:spPr>
            <a:xfrm>
              <a:off x="1676400" y="704995"/>
              <a:ext cx="540000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7F7E24"/>
                  </a:solidFill>
                  <a:effectLst/>
                  <a:uLnTx/>
                  <a:uFillTx/>
                  <a:latin typeface="汉仪雅酷黑 85W" panose="020B0904020202020204" charset="-122"/>
                  <a:ea typeface="汉仪雅酷黑 85W" panose="020B0904020202020204" charset="-122"/>
                  <a:cs typeface="+mn-cs"/>
                  <a:sym typeface="+mn-lt"/>
                </a:rPr>
                <a:t>减肥误区</a:t>
              </a: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lt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76400" y="1178941"/>
              <a:ext cx="2520000" cy="34156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汉仪雅酷黑 85W" panose="020B0904020202020204" charset="-122"/>
                  <a:ea typeface="汉仪雅酷黑 85W" panose="020B0904020202020204" charset="-122"/>
                  <a:cs typeface="+mn-ea"/>
                  <a:sym typeface="思源黑体 Light" panose="020B0300000000000000" pitchFamily="34" charset="-122"/>
                </a:rPr>
                <a:t>HOW IS OBESITY CAUSED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ea"/>
                <a:sym typeface="思源黑体 Light" panose="020B0300000000000000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 txBox="1"/>
          <p:nvPr/>
        </p:nvSpPr>
        <p:spPr>
          <a:xfrm>
            <a:off x="0" y="6750278"/>
            <a:ext cx="360000" cy="107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">
                <a:noFill/>
              </a:rPr>
              <a:t>docerID:4610637</a:t>
            </a:r>
            <a:endParaRPr lang="zh-CN" altLang="en-US" sz="100">
              <a:noFill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53578" y="3053715"/>
            <a:ext cx="8284845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雅酷黑 85W" panose="020B0904020202020204" charset="-122"/>
                <a:ea typeface="汉仪正圆-55W" panose="00020600040101010101" charset="-122"/>
                <a:cs typeface="+mn-cs"/>
              </a:rPr>
              <a:t>粗杂粮作为膳食好搭档，可以以掺入到主食或者菜肴的方式，来达到均衡和提高膳食营养的目的。然而，大多数的粗粮不仅含有纤维，同样也含有碳水化合物。单一吃粗粮，一方面会导致碳水化合物摄入多，另一方面不吃肉类和奶蛋类食物，蛋白质的匮乏会让肌肉流失，基础代谢率降低，在恢复正常饮食后也容易反弹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雅酷黑 85W" panose="020B0904020202020204" charset="-122"/>
              <a:ea typeface="汉仪正圆-55W" panose="00020600040101010101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10896" y="2177957"/>
            <a:ext cx="3570208" cy="461665"/>
          </a:xfrm>
          <a:prstGeom prst="rect">
            <a:avLst/>
          </a:prstGeom>
          <a:solidFill>
            <a:schemeClr val="accent1"/>
          </a:solidFill>
        </p:spPr>
        <p:txBody>
          <a:bodyPr wrap="none" anchor="ctr" anchorCtr="0">
            <a:noAutofit/>
          </a:bodyPr>
          <a:lstStyle>
            <a:defPPr>
              <a:defRPr lang="zh-CN"/>
            </a:defPPr>
            <a:lvl1pPr lvl="0" algn="ctr">
              <a:buClrTx/>
              <a:buSzTx/>
              <a:buFontTx/>
              <a:defRPr sz="2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ea"/>
              </a:rPr>
              <a:t>用粗杂粮代替所有饮食？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+mn-cs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753933" y="760787"/>
            <a:ext cx="5400000" cy="815514"/>
            <a:chOff x="1676400" y="704995"/>
            <a:chExt cx="5400000" cy="815514"/>
          </a:xfrm>
        </p:grpSpPr>
        <p:sp>
          <p:nvSpPr>
            <p:cNvPr id="7" name="文本框 6"/>
            <p:cNvSpPr txBox="1"/>
            <p:nvPr/>
          </p:nvSpPr>
          <p:spPr>
            <a:xfrm>
              <a:off x="1676400" y="704995"/>
              <a:ext cx="540000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7F7E24"/>
                  </a:solidFill>
                  <a:effectLst/>
                  <a:uLnTx/>
                  <a:uFillTx/>
                  <a:latin typeface="汉仪雅酷黑 85W" panose="020B0904020202020204" charset="-122"/>
                  <a:ea typeface="汉仪雅酷黑 85W" panose="020B0904020202020204" charset="-122"/>
                  <a:cs typeface="+mn-cs"/>
                  <a:sym typeface="+mn-lt"/>
                </a:rPr>
                <a:t>减肥误区</a:t>
              </a: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lt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76400" y="1178941"/>
              <a:ext cx="2520000" cy="34156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汉仪雅酷黑 85W" panose="020B0904020202020204" charset="-122"/>
                  <a:ea typeface="汉仪雅酷黑 85W" panose="020B0904020202020204" charset="-122"/>
                  <a:cs typeface="+mn-ea"/>
                  <a:sym typeface="思源黑体 Light" panose="020B0300000000000000" pitchFamily="34" charset="-122"/>
                </a:rPr>
                <a:t>HOW IS OBESITY CAUSED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ea"/>
                <a:sym typeface="思源黑体 Light" panose="020B0300000000000000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58633" y="3053715"/>
            <a:ext cx="8674735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雅酷黑 85W" panose="020B0904020202020204" charset="-122"/>
                <a:ea typeface="汉仪正圆-55W" panose="00020600040101010101" charset="-122"/>
                <a:cs typeface="+mn-cs"/>
              </a:rPr>
              <a:t>“运动后喝饮料”，这也不是减肥的正确“姿态”。一般饮料都是含糖饮料，多数饮品含糖在8%-11%之间，有的含糖量更高。一瓶运动饮料的能量相当于小半碗米饭。如果运动后马上进食、喝碳酸饮料及运动饮料、吃宵夜啤酒等，这些做法都可能导致运动减重失败。运动后正确的饮食建议是喝白水、淡茶水等不含热量的液体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雅酷黑 85W" panose="020B0904020202020204" charset="-122"/>
              <a:ea typeface="汉仪正圆-55W" panose="00020600040101010101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18672" y="2330534"/>
            <a:ext cx="2954655" cy="461665"/>
          </a:xfrm>
          <a:prstGeom prst="rect">
            <a:avLst/>
          </a:prstGeom>
          <a:solidFill>
            <a:schemeClr val="accent1"/>
          </a:solidFill>
        </p:spPr>
        <p:txBody>
          <a:bodyPr wrap="none" anchor="ctr" anchorCtr="0">
            <a:noAutofit/>
          </a:bodyPr>
          <a:lstStyle>
            <a:defPPr>
              <a:defRPr lang="zh-CN"/>
            </a:defPPr>
            <a:lvl1pPr lvl="0" algn="ctr">
              <a:buClrTx/>
              <a:buSzTx/>
              <a:buFontTx/>
              <a:defRPr sz="2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ea"/>
              </a:rPr>
              <a:t>运动后喝饮料解渴？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+mn-cs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753933" y="760787"/>
            <a:ext cx="5400000" cy="815514"/>
            <a:chOff x="1676400" y="704995"/>
            <a:chExt cx="5400000" cy="815514"/>
          </a:xfrm>
        </p:grpSpPr>
        <p:sp>
          <p:nvSpPr>
            <p:cNvPr id="7" name="文本框 6"/>
            <p:cNvSpPr txBox="1"/>
            <p:nvPr/>
          </p:nvSpPr>
          <p:spPr>
            <a:xfrm>
              <a:off x="1676400" y="704995"/>
              <a:ext cx="540000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7F7E24"/>
                  </a:solidFill>
                  <a:effectLst/>
                  <a:uLnTx/>
                  <a:uFillTx/>
                  <a:latin typeface="汉仪雅酷黑 85W" panose="020B0904020202020204" charset="-122"/>
                  <a:ea typeface="汉仪雅酷黑 85W" panose="020B0904020202020204" charset="-122"/>
                  <a:cs typeface="+mn-cs"/>
                  <a:sym typeface="+mn-lt"/>
                </a:rPr>
                <a:t>减肥误区</a:t>
              </a: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lt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76400" y="1178941"/>
              <a:ext cx="2520000" cy="34156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汉仪雅酷黑 85W" panose="020B0904020202020204" charset="-122"/>
                  <a:ea typeface="汉仪雅酷黑 85W" panose="020B0904020202020204" charset="-122"/>
                  <a:cs typeface="+mn-ea"/>
                  <a:sym typeface="思源黑体 Light" panose="020B0300000000000000" pitchFamily="34" charset="-122"/>
                </a:rPr>
                <a:t>HOW IS OBESITY CAUSED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ea"/>
                <a:sym typeface="思源黑体 Light" panose="020B0300000000000000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297623" y="1588737"/>
            <a:ext cx="384556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>
                <a:ln w="12700">
                  <a:solidFill>
                    <a:srgbClr val="7F7E24">
                      <a:lumMod val="75000"/>
                    </a:srgbClr>
                  </a:solidFill>
                </a:ln>
                <a:solidFill>
                  <a:srgbClr val="7F7E24"/>
                </a:solidFill>
                <a:effectLst>
                  <a:outerShdw blurRad="12700" dist="12700" algn="ctr" rotWithShape="0">
                    <a:srgbClr val="7F7E24">
                      <a:lumMod val="50000"/>
                      <a:alpha val="80000"/>
                    </a:srgbClr>
                  </a:outerShdw>
                </a:effectLst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思源黑体 CN Normal" panose="020B0400000000000000" charset="-122"/>
                <a:sym typeface="+mn-ea"/>
              </a:rPr>
              <a:t>感谢聆听</a:t>
            </a:r>
            <a:endParaRPr kumimoji="0" lang="zh-CN" altLang="en-US" sz="7200" b="1" i="0" u="none" strike="noStrike" kern="1200" cap="none" spc="0" normalizeH="0" baseline="0" noProof="0" dirty="0">
              <a:ln w="12700">
                <a:solidFill>
                  <a:srgbClr val="7F7E24">
                    <a:lumMod val="75000"/>
                  </a:srgbClr>
                </a:solidFill>
              </a:ln>
              <a:solidFill>
                <a:srgbClr val="7F7E24"/>
              </a:solidFill>
              <a:effectLst>
                <a:outerShdw blurRad="12700" dist="12700" algn="ctr" rotWithShape="0">
                  <a:srgbClr val="7F7E24">
                    <a:lumMod val="50000"/>
                    <a:alpha val="80000"/>
                  </a:srgbClr>
                </a:outerShdw>
              </a:effectLst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70403" y="3154362"/>
            <a:ext cx="6300000" cy="432000"/>
          </a:xfrm>
          <a:prstGeom prst="roundRect">
            <a:avLst>
              <a:gd name="adj" fmla="val 50000"/>
            </a:avLst>
          </a:prstGeom>
          <a:solidFill>
            <a:srgbClr val="7F7E24"/>
          </a:solidFill>
        </p:spPr>
        <p:txBody>
          <a:bodyPr wrap="square" tIns="107950" bIns="108000" rtlCol="0" anchor="ctr" anchorCtr="1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Medium" panose="020B0600000000000000" charset="-122"/>
                <a:sym typeface="+mn-ea"/>
              </a:rPr>
              <a:t>合理营养膳食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Medium" panose="020B0600000000000000" charset="-122"/>
                <a:sym typeface="+mn-ea"/>
              </a:rPr>
              <a:t> 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Medium" panose="020B0600000000000000" charset="-122"/>
                <a:sym typeface="+mn-ea"/>
              </a:rPr>
              <a:t>加强体育锻炼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Medium" panose="020B0600000000000000" charset="-122"/>
                <a:sym typeface="+mn-ea"/>
              </a:rPr>
              <a:t> 促进心理健康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正圆-55W" panose="00020600040101010101" charset="-122"/>
              <a:ea typeface="汉仪正圆-55W" panose="00020600040101010101" charset="-122"/>
              <a:cs typeface="思源黑体 CN Medium" panose="020B06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59130" y="1233805"/>
            <a:ext cx="8232140" cy="43110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我国与全球许多国家一样，面临着与肥胖有关的重大挑战。根据《中国居民营养与慢性病状况报告（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2020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年）》显示，我国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18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岁及以上居民超重率、肥胖率分别为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34.3%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、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16.4%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，其中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18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～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44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岁、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45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～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59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岁和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60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岁及以上居民肥胖率分别为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16.4%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、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18.3%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和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13.6%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，我国居民肥胖率呈上升趋势。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7F7E24">
                  <a:lumMod val="75000"/>
                </a:srgbClr>
              </a:solidFill>
              <a:effectLst/>
              <a:uLnTx/>
              <a:uFillTx/>
              <a:latin typeface="汉仪正圆-55W" panose="00020600040101010101" charset="-122"/>
              <a:ea typeface="汉仪正圆-55W" panose="00020600040101010101" charset="-122"/>
              <a:cs typeface="印品灵秀体（非商用）" panose="0200000000000000000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2026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年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3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月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4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日是一年一度的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“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世界肥胖日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”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，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今年的主题是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“80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亿个理由，行动起来应对肥胖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”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。该主题由世界肥胖联盟（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World Obesity Federation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）提出，旨在强调肥胖是关乎全球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80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印品灵秀体（非商用）" panose="02000000000000000000" charset="-122"/>
              </a:rPr>
              <a:t>亿人的公共健康挑战，呼吁各方同心协力、共同行动，改写肥胖问题的未来。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7F7E24">
                  <a:lumMod val="75000"/>
                </a:srgbClr>
              </a:solidFill>
              <a:effectLst/>
              <a:uLnTx/>
              <a:uFillTx/>
              <a:latin typeface="汉仪正圆-55W" panose="00020600040101010101" charset="-122"/>
              <a:ea typeface="汉仪正圆-55W" panose="00020600040101010101" charset="-122"/>
              <a:cs typeface="印品灵秀体（非商用）" panose="020000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82548" y="661038"/>
            <a:ext cx="144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7F7E24">
                    <a:lumMod val="75000"/>
                  </a:srgbClr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</a:rPr>
              <a:t>前言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7F7E24">
                  <a:lumMod val="75000"/>
                </a:srgbClr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稻壳优创意 1"/>
          <p:cNvGrpSpPr/>
          <p:nvPr/>
        </p:nvGrpSpPr>
        <p:grpSpPr>
          <a:xfrm>
            <a:off x="4684582" y="426873"/>
            <a:ext cx="3306414" cy="913905"/>
            <a:chOff x="5311193" y="787250"/>
            <a:chExt cx="3306414" cy="913905"/>
          </a:xfrm>
        </p:grpSpPr>
        <p:sp>
          <p:nvSpPr>
            <p:cNvPr id="6" name="稻壳优创意 1-1"/>
            <p:cNvSpPr txBox="1"/>
            <p:nvPr/>
          </p:nvSpPr>
          <p:spPr>
            <a:xfrm>
              <a:off x="6997607" y="1424156"/>
              <a:ext cx="1620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E24"/>
                  </a:solidFill>
                  <a:effectLst/>
                  <a:uLnTx/>
                  <a:uFillTx/>
                  <a:latin typeface="汉仪雅酷黑 85W" panose="020B0904020202020204" charset="-122"/>
                  <a:ea typeface="汉仪雅酷黑 85W" panose="020B0904020202020204" charset="-122"/>
                  <a:cs typeface="阿里巴巴普惠体 R" panose="00020600040101010101" pitchFamily="18" charset="-122"/>
                  <a:sym typeface="+mn-ea"/>
                </a:rPr>
                <a:t>CONTENTS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阿里巴巴普惠体 R" panose="00020600040101010101" pitchFamily="18" charset="-122"/>
                <a:sym typeface="+mn-ea"/>
              </a:endParaRPr>
            </a:p>
          </p:txBody>
        </p:sp>
        <p:sp>
          <p:nvSpPr>
            <p:cNvPr id="7" name="稻壳优创意 1-2"/>
            <p:cNvSpPr txBox="1"/>
            <p:nvPr/>
          </p:nvSpPr>
          <p:spPr>
            <a:xfrm>
              <a:off x="5311193" y="787250"/>
              <a:ext cx="1530096" cy="9139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7F7E24"/>
                  </a:solidFill>
                  <a:effectLst>
                    <a:outerShdw dist="38100" dir="2700000" algn="tl">
                      <a:srgbClr val="7F7E24">
                        <a:lumMod val="50000"/>
                        <a:alpha val="17000"/>
                      </a:srgbClr>
                    </a:outerShdw>
                  </a:effectLst>
                  <a:uLnTx/>
                  <a:uFillTx/>
                  <a:latin typeface="汉仪雅酷黑 85W" panose="020B0904020202020204" charset="-122"/>
                  <a:ea typeface="汉仪雅酷黑 85W" panose="020B0904020202020204" charset="-122"/>
                  <a:cs typeface="+mn-cs"/>
                  <a:sym typeface="+mn-ea"/>
                </a:rPr>
                <a:t>目录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F7E24"/>
                </a:solidFill>
                <a:effectLst>
                  <a:outerShdw dist="38100" dir="2700000" algn="tl">
                    <a:srgbClr val="7F7E24">
                      <a:lumMod val="50000"/>
                      <a:alpha val="17000"/>
                    </a:srgbClr>
                  </a:outerShdw>
                </a:effectLst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ea"/>
              </a:endParaRPr>
            </a:p>
          </p:txBody>
        </p:sp>
      </p:grpSp>
      <p:grpSp>
        <p:nvGrpSpPr>
          <p:cNvPr id="9" name="稻壳优创意 2"/>
          <p:cNvGrpSpPr/>
          <p:nvPr>
            <p:custDataLst>
              <p:tags r:id="rId1"/>
            </p:custDataLst>
          </p:nvPr>
        </p:nvGrpSpPr>
        <p:grpSpPr>
          <a:xfrm>
            <a:off x="4612002" y="1931182"/>
            <a:ext cx="3238164" cy="576000"/>
            <a:chOff x="1930400" y="2222500"/>
            <a:chExt cx="3238164" cy="576000"/>
          </a:xfrm>
        </p:grpSpPr>
        <p:sp>
          <p:nvSpPr>
            <p:cNvPr id="10" name="稻壳优创意 2-1"/>
            <p:cNvSpPr txBox="1"/>
            <p:nvPr>
              <p:custDataLst>
                <p:tags r:id="rId2"/>
              </p:custDataLst>
            </p:nvPr>
          </p:nvSpPr>
          <p:spPr>
            <a:xfrm>
              <a:off x="2648564" y="2306057"/>
              <a:ext cx="2520000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accent1"/>
                  </a:solidFill>
                  <a:effectLst>
                    <a:outerShdw blurRad="25400" dist="25400" dir="2700000" algn="tl" rotWithShape="0">
                      <a:schemeClr val="accent1">
                        <a:lumMod val="50000"/>
                        <a:alpha val="80000"/>
                      </a:schemeClr>
                    </a:outerShdw>
                  </a:effectLst>
                  <a:latin typeface="汉仪雅酷黑 85W" panose="020B0904020202020204" charset="-122"/>
                  <a:ea typeface="汉仪雅酷黑 85W" panose="020B090402020202020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7F7E24"/>
                  </a:solidFill>
                  <a:effectLst/>
                  <a:uLnTx/>
                  <a:uFillTx/>
                  <a:latin typeface="汉仪雅酷黑 85W" panose="020B0904020202020204" charset="-122"/>
                  <a:ea typeface="汉仪雅酷黑 85W" panose="020B0904020202020204" charset="-122"/>
                  <a:cs typeface="+mn-cs"/>
                  <a:sym typeface="+mn-ea"/>
                </a:rPr>
                <a:t>肥胖的定义</a:t>
              </a: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ea"/>
              </a:endParaRPr>
            </a:p>
          </p:txBody>
        </p:sp>
        <p:sp>
          <p:nvSpPr>
            <p:cNvPr id="11" name="稻壳优创意 2-2"/>
            <p:cNvSpPr/>
            <p:nvPr>
              <p:custDataLst>
                <p:tags r:id="rId3"/>
              </p:custDataLst>
            </p:nvPr>
          </p:nvSpPr>
          <p:spPr>
            <a:xfrm>
              <a:off x="1930400" y="2222500"/>
              <a:ext cx="576000" cy="57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雅酷黑 85W" panose="020B0904020202020204" charset="-122"/>
                  <a:ea typeface="汉仪雅酷黑 85W" panose="020B0904020202020204" charset="-122"/>
                  <a:cs typeface="阿里巴巴普惠体 B" panose="00020600040101010101" pitchFamily="18" charset="-122"/>
                </a:rPr>
                <a:t>01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阿里巴巴普惠体 B" panose="00020600040101010101" pitchFamily="18" charset="-122"/>
              </a:endParaRPr>
            </a:p>
          </p:txBody>
        </p:sp>
      </p:grpSp>
      <p:grpSp>
        <p:nvGrpSpPr>
          <p:cNvPr id="12" name="稻壳优创意 3"/>
          <p:cNvGrpSpPr/>
          <p:nvPr>
            <p:custDataLst>
              <p:tags r:id="rId4"/>
            </p:custDataLst>
          </p:nvPr>
        </p:nvGrpSpPr>
        <p:grpSpPr>
          <a:xfrm>
            <a:off x="4612002" y="2947588"/>
            <a:ext cx="3238164" cy="576000"/>
            <a:chOff x="1930400" y="2222500"/>
            <a:chExt cx="3238164" cy="576000"/>
          </a:xfrm>
        </p:grpSpPr>
        <p:sp>
          <p:nvSpPr>
            <p:cNvPr id="13" name="稻壳优创意 3-1"/>
            <p:cNvSpPr txBox="1"/>
            <p:nvPr>
              <p:custDataLst>
                <p:tags r:id="rId5"/>
              </p:custDataLst>
            </p:nvPr>
          </p:nvSpPr>
          <p:spPr>
            <a:xfrm>
              <a:off x="2648564" y="2306057"/>
              <a:ext cx="252000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accent1"/>
                  </a:solidFill>
                  <a:effectLst>
                    <a:outerShdw blurRad="25400" dist="25400" dir="2700000" algn="tl" rotWithShape="0">
                      <a:schemeClr val="accent1">
                        <a:lumMod val="50000"/>
                        <a:alpha val="80000"/>
                      </a:schemeClr>
                    </a:outerShdw>
                  </a:effectLst>
                  <a:latin typeface="汉仪雅酷黑 85W" panose="020B0904020202020204" charset="-122"/>
                  <a:ea typeface="汉仪雅酷黑 85W" panose="020B090402020202020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7F7E24"/>
                  </a:solidFill>
                  <a:effectLst/>
                  <a:uLnTx/>
                  <a:uFillTx/>
                  <a:latin typeface="汉仪雅酷黑 85W" panose="020B0904020202020204" charset="-122"/>
                  <a:ea typeface="汉仪雅酷黑 85W" panose="020B0904020202020204" charset="-122"/>
                  <a:cs typeface="+mn-cs"/>
                  <a:sym typeface="+mn-ea"/>
                </a:rPr>
                <a:t>肥胖危害</a:t>
              </a: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ea"/>
              </a:endParaRPr>
            </a:p>
          </p:txBody>
        </p:sp>
        <p:sp>
          <p:nvSpPr>
            <p:cNvPr id="14" name="稻壳优创意 3-2"/>
            <p:cNvSpPr/>
            <p:nvPr>
              <p:custDataLst>
                <p:tags r:id="rId6"/>
              </p:custDataLst>
            </p:nvPr>
          </p:nvSpPr>
          <p:spPr>
            <a:xfrm>
              <a:off x="1930400" y="2222500"/>
              <a:ext cx="576000" cy="57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雅酷黑 85W" panose="020B0904020202020204" charset="-122"/>
                  <a:ea typeface="汉仪雅酷黑 85W" panose="020B0904020202020204" charset="-122"/>
                  <a:cs typeface="+mn-cs"/>
                </a:rPr>
                <a:t>02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</a:endParaRPr>
            </a:p>
          </p:txBody>
        </p:sp>
      </p:grpSp>
      <p:grpSp>
        <p:nvGrpSpPr>
          <p:cNvPr id="15" name="稻壳优创意 4"/>
          <p:cNvGrpSpPr/>
          <p:nvPr>
            <p:custDataLst>
              <p:tags r:id="rId7"/>
            </p:custDataLst>
          </p:nvPr>
        </p:nvGrpSpPr>
        <p:grpSpPr>
          <a:xfrm>
            <a:off x="7767952" y="1914214"/>
            <a:ext cx="4611370" cy="576000"/>
            <a:chOff x="1930400" y="2222500"/>
            <a:chExt cx="4611370" cy="576000"/>
          </a:xfrm>
        </p:grpSpPr>
        <p:sp>
          <p:nvSpPr>
            <p:cNvPr id="16" name="稻壳优创意 4-1"/>
            <p:cNvSpPr txBox="1"/>
            <p:nvPr>
              <p:custDataLst>
                <p:tags r:id="rId8"/>
              </p:custDataLst>
            </p:nvPr>
          </p:nvSpPr>
          <p:spPr>
            <a:xfrm>
              <a:off x="2648585" y="2306320"/>
              <a:ext cx="3893185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accent1"/>
                  </a:solidFill>
                  <a:effectLst>
                    <a:outerShdw blurRad="25400" dist="25400" dir="2700000" algn="tl" rotWithShape="0">
                      <a:schemeClr val="accent1">
                        <a:lumMod val="50000"/>
                        <a:alpha val="80000"/>
                      </a:schemeClr>
                    </a:outerShdw>
                  </a:effectLst>
                  <a:latin typeface="汉仪雅酷黑 85W" panose="020B0904020202020204" charset="-122"/>
                  <a:ea typeface="汉仪雅酷黑 85W" panose="020B090402020202020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7F7E24"/>
                  </a:solidFill>
                  <a:effectLst/>
                  <a:uLnTx/>
                  <a:uFillTx/>
                  <a:latin typeface="汉仪雅酷黑 85W" panose="020B0904020202020204" charset="-122"/>
                  <a:ea typeface="汉仪雅酷黑 85W" panose="020B0904020202020204" charset="-122"/>
                  <a:cs typeface="+mn-cs"/>
                  <a:sym typeface="+mn-ea"/>
                </a:rPr>
                <a:t>如何预防和治疗肥胖</a:t>
              </a: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ea"/>
              </a:endParaRPr>
            </a:p>
          </p:txBody>
        </p:sp>
        <p:sp>
          <p:nvSpPr>
            <p:cNvPr id="17" name="稻壳优创意 4-2"/>
            <p:cNvSpPr/>
            <p:nvPr>
              <p:custDataLst>
                <p:tags r:id="rId9"/>
              </p:custDataLst>
            </p:nvPr>
          </p:nvSpPr>
          <p:spPr>
            <a:xfrm>
              <a:off x="1930400" y="2222500"/>
              <a:ext cx="576000" cy="57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雅酷黑 85W" panose="020B0904020202020204" charset="-122"/>
                  <a:ea typeface="汉仪雅酷黑 85W" panose="020B0904020202020204" charset="-122"/>
                  <a:cs typeface="+mn-cs"/>
                </a:rPr>
                <a:t>03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</a:endParaRPr>
            </a:p>
          </p:txBody>
        </p:sp>
      </p:grpSp>
      <p:grpSp>
        <p:nvGrpSpPr>
          <p:cNvPr id="18" name="稻壳优创意 5"/>
          <p:cNvGrpSpPr/>
          <p:nvPr>
            <p:custDataLst>
              <p:tags r:id="rId10"/>
            </p:custDataLst>
          </p:nvPr>
        </p:nvGrpSpPr>
        <p:grpSpPr>
          <a:xfrm>
            <a:off x="7849576" y="2947817"/>
            <a:ext cx="3238164" cy="576000"/>
            <a:chOff x="1930400" y="2222500"/>
            <a:chExt cx="3238164" cy="576000"/>
          </a:xfrm>
        </p:grpSpPr>
        <p:sp>
          <p:nvSpPr>
            <p:cNvPr id="19" name="稻壳优创意 5-1"/>
            <p:cNvSpPr txBox="1"/>
            <p:nvPr>
              <p:custDataLst>
                <p:tags r:id="rId11"/>
              </p:custDataLst>
            </p:nvPr>
          </p:nvSpPr>
          <p:spPr>
            <a:xfrm>
              <a:off x="2648564" y="2306057"/>
              <a:ext cx="2520000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accent1"/>
                  </a:solidFill>
                  <a:effectLst>
                    <a:outerShdw blurRad="25400" dist="25400" dir="2700000" algn="tl" rotWithShape="0">
                      <a:schemeClr val="accent1">
                        <a:lumMod val="50000"/>
                        <a:alpha val="80000"/>
                      </a:schemeClr>
                    </a:outerShdw>
                  </a:effectLst>
                  <a:latin typeface="汉仪雅酷黑 85W" panose="020B0904020202020204" charset="-122"/>
                  <a:ea typeface="汉仪雅酷黑 85W" panose="020B090402020202020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7F7E24"/>
                  </a:solidFill>
                  <a:effectLst/>
                  <a:uLnTx/>
                  <a:uFillTx/>
                  <a:latin typeface="汉仪雅酷黑 85W" panose="020B0904020202020204" charset="-122"/>
                  <a:ea typeface="汉仪雅酷黑 85W" panose="020B0904020202020204" charset="-122"/>
                  <a:cs typeface="+mn-cs"/>
                  <a:sym typeface="+mn-ea"/>
                </a:rPr>
                <a:t>减肥误区</a:t>
              </a: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ea"/>
              </a:endParaRPr>
            </a:p>
          </p:txBody>
        </p:sp>
        <p:sp>
          <p:nvSpPr>
            <p:cNvPr id="20" name="稻壳优创意 5-2"/>
            <p:cNvSpPr/>
            <p:nvPr>
              <p:custDataLst>
                <p:tags r:id="rId12"/>
              </p:custDataLst>
            </p:nvPr>
          </p:nvSpPr>
          <p:spPr>
            <a:xfrm>
              <a:off x="1930400" y="2222500"/>
              <a:ext cx="576000" cy="57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雅酷黑 85W" panose="020B0904020202020204" charset="-122"/>
                  <a:ea typeface="汉仪雅酷黑 85W" panose="020B0904020202020204" charset="-122"/>
                  <a:cs typeface="+mn-cs"/>
                </a:rPr>
                <a:t>04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526076" y="2005912"/>
            <a:ext cx="4388927" cy="101536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 defTabSz="1219200">
              <a:defRPr sz="5400" spc="-150">
                <a:solidFill>
                  <a:schemeClr val="tx1">
                    <a:lumMod val="75000"/>
                    <a:lumOff val="25000"/>
                  </a:schemeClr>
                </a:solidFill>
                <a:latin typeface="汉仪雅酷黑 85W" panose="020B0904020202020204" charset="-122"/>
                <a:ea typeface="汉仪雅酷黑 85W" panose="020B0904020202020204" charset="-122"/>
                <a:cs typeface="汉仪中黑 简" panose="00020600040101010101" pitchFamily="18" charset="-122"/>
              </a:defRPr>
            </a:lvl1pPr>
          </a:lstStyle>
          <a:p>
            <a:pPr marL="0" marR="0" lvl="0" indent="0" algn="di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-15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sym typeface="+mn-lt"/>
              </a:rPr>
              <a:t>肥胖的定义</a:t>
            </a:r>
            <a:endParaRPr kumimoji="0" lang="zh-CN" altLang="en-US" sz="6600" b="0" i="0" u="none" strike="noStrike" kern="1200" cap="none" spc="-150" normalizeH="0" baseline="0" noProof="0">
              <a:ln>
                <a:noFill/>
              </a:ln>
              <a:solidFill>
                <a:srgbClr val="7F7E24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270539" y="829814"/>
            <a:ext cx="900000" cy="900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1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</a:rPr>
              <a:t>01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652270" y="1285875"/>
            <a:ext cx="8057515" cy="2153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  <a:sym typeface="+mn-ea"/>
              </a:rPr>
              <a:t>一个人是不是肥胖，并不单纯由体重说了算，目前最常用的一个指标就是身体体重指数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  <a:sym typeface="+mn-ea"/>
              </a:rPr>
              <a:t>(BMI)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  <a:sym typeface="+mn-ea"/>
              </a:rPr>
              <a:t>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正圆-55W" panose="00020600040101010101" charset="-122"/>
              <a:ea typeface="汉仪正圆-55W" panose="00020600040101010101" charset="-122"/>
              <a:cs typeface="思源黑体 CN Normal" panose="020B0400000000000000" charset="-122"/>
              <a:sym typeface="+mn-ea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  <a:sym typeface="+mn-ea"/>
              </a:rPr>
              <a:t>BMI=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  <a:sym typeface="+mn-ea"/>
              </a:rPr>
              <a:t>体重➗️身高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  <a:sym typeface="+mn-ea"/>
              </a:rPr>
              <a:t>²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  <a:sym typeface="+mn-ea"/>
              </a:rPr>
              <a:t>（体重：千克；身高：米）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正圆-55W" panose="00020600040101010101" charset="-122"/>
              <a:ea typeface="汉仪正圆-55W" panose="00020600040101010101" charset="-122"/>
              <a:cs typeface="思源黑体 CN Normal" panose="020B0400000000000000" charset="-122"/>
              <a:sym typeface="+mn-ea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正圆-55W" panose="00020600040101010101" charset="-122"/>
              <a:ea typeface="汉仪正圆-55W" panose="00020600040101010101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53870" y="760730"/>
            <a:ext cx="5400040" cy="5537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lt"/>
              </a:rPr>
              <a:t>肥胖的定义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7F7E24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+mn-cs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846" y="2184068"/>
            <a:ext cx="1621949" cy="3603899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2"/>
          <a:srcRect t="50542" b="28696"/>
          <a:stretch>
            <a:fillRect/>
          </a:stretch>
        </p:blipFill>
        <p:spPr>
          <a:xfrm>
            <a:off x="1259205" y="3055620"/>
            <a:ext cx="6429375" cy="291973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942465" y="6083935"/>
            <a:ext cx="8778875" cy="460375"/>
          </a:xfrm>
          <a:prstGeom prst="rect">
            <a:avLst/>
          </a:prstGeom>
          <a:solidFill>
            <a:schemeClr val="accent1"/>
          </a:solidFill>
        </p:spPr>
        <p:txBody>
          <a:bodyPr wrap="none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ea"/>
              </a:rPr>
              <a:t>65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ea"/>
              </a:rPr>
              <a:t>岁以上老年人的体重和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ea"/>
              </a:rPr>
              <a:t>BMI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ea"/>
              </a:rPr>
              <a:t>不宜过低，在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ea"/>
              </a:rPr>
              <a:t>20.0-26.9kg/m²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ea"/>
              </a:rPr>
              <a:t>之间更为适宜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+mn-cs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652270" y="1495425"/>
            <a:ext cx="8679815" cy="1336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  <a:sym typeface="+mn-ea"/>
              </a:rPr>
              <a:t>BMI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  <a:sym typeface="+mn-ea"/>
              </a:rPr>
              <a:t>并不能充分反映出身体脂肪分布，如皮下脂肪、内脏脂肪和异位脂肪。这些脂肪分布信息可以通过影像技术量化，或以腰围作为指标指示中心性肥胖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  <a:sym typeface="+mn-ea"/>
              </a:rPr>
              <a:t>(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  <a:sym typeface="+mn-ea"/>
              </a:rPr>
              <a:t>腰围标准如图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  <a:sym typeface="+mn-ea"/>
              </a:rPr>
              <a:t>)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  <a:sym typeface="+mn-ea"/>
              </a:rPr>
              <a:t>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正圆-55W" panose="00020600040101010101" charset="-122"/>
              <a:ea typeface="汉仪正圆-55W" panose="00020600040101010101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53870" y="760730"/>
            <a:ext cx="5400040" cy="5537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lt"/>
              </a:rPr>
              <a:t>肥胖的定义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7F7E24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+mn-cs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675" y="3013884"/>
            <a:ext cx="2164715" cy="1729607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2"/>
          <a:srcRect l="1065" t="52033" r="-1065" b="18807"/>
          <a:stretch>
            <a:fillRect/>
          </a:stretch>
        </p:blipFill>
        <p:spPr>
          <a:xfrm>
            <a:off x="1753235" y="2919095"/>
            <a:ext cx="6097270" cy="3355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526076" y="2005912"/>
            <a:ext cx="4388927" cy="101566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 defTabSz="1219200">
              <a:defRPr sz="5400" spc="-150">
                <a:solidFill>
                  <a:schemeClr val="tx1">
                    <a:lumMod val="75000"/>
                    <a:lumOff val="25000"/>
                  </a:schemeClr>
                </a:solidFill>
                <a:latin typeface="汉仪雅酷黑 85W" panose="020B0904020202020204" charset="-122"/>
                <a:ea typeface="汉仪雅酷黑 85W" panose="020B0904020202020204" charset="-122"/>
                <a:cs typeface="汉仪中黑 简" panose="00020600040101010101" pitchFamily="18" charset="-122"/>
              </a:defRPr>
            </a:lvl1pPr>
          </a:lstStyle>
          <a:p>
            <a:pPr marL="0" marR="0" lvl="0" indent="0" algn="di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-15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sym typeface="+mn-lt"/>
              </a:rPr>
              <a:t>肥胖危害</a:t>
            </a:r>
            <a:endParaRPr kumimoji="0" lang="zh-CN" altLang="en-US" sz="6600" b="0" i="0" u="none" strike="noStrike" kern="1200" cap="none" spc="-150" normalizeH="0" baseline="0" noProof="0">
              <a:ln>
                <a:noFill/>
              </a:ln>
              <a:solidFill>
                <a:srgbClr val="7F7E24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270539" y="829814"/>
            <a:ext cx="900000" cy="900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1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</a:rPr>
              <a:t>02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85093" y="1459980"/>
            <a:ext cx="1821815" cy="460375"/>
          </a:xfrm>
          <a:prstGeom prst="rect">
            <a:avLst/>
          </a:prstGeom>
          <a:solidFill>
            <a:schemeClr val="accent1"/>
          </a:solidFill>
        </p:spPr>
        <p:txBody>
          <a:bodyPr wrap="none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ea"/>
              </a:rPr>
              <a:t>肥胖的危害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47420" y="2065655"/>
            <a:ext cx="8416925" cy="44316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1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、心脏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: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脂肪堆积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-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衰竭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正圆-55W" panose="00020600040101010101" charset="-122"/>
              <a:ea typeface="汉仪正圆-55W" panose="00020600040101010101" charset="-122"/>
              <a:cs typeface="思源黑体 CN Normal" panose="020B0400000000000000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肥胖可能导致脂肪长期堆积在心脏，影响心脏向全身输送血液和养分的能力，最后可能逐渐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衰竭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而死。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正圆-55W" panose="00020600040101010101" charset="-122"/>
              <a:ea typeface="汉仪正圆-55W" panose="00020600040101010101" charset="-122"/>
              <a:cs typeface="思源黑体 CN Normal" panose="020B0400000000000000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、血管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: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高血压高血脂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-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脑卒中、心梗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正圆-55W" panose="00020600040101010101" charset="-122"/>
              <a:ea typeface="汉仪正圆-55W" panose="00020600040101010101" charset="-122"/>
              <a:cs typeface="思源黑体 CN Normal" panose="020B0400000000000000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人一旦体重超标，体内脂肪出现堆积，血管就会像管道一样生锈结块，进而发生堵塞，血流不畅，易患上高血压，发生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心脏病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和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中风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的几率就会明显增高。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正圆-55W" panose="00020600040101010101" charset="-122"/>
              <a:ea typeface="汉仪正圆-55W" panose="00020600040101010101" charset="-122"/>
              <a:cs typeface="思源黑体 CN Normal" panose="020B04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53870" y="760730"/>
            <a:ext cx="5400040" cy="5537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lt"/>
              </a:rPr>
              <a:t>肥胖危害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7F7E24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+mn-cs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311" y="2060055"/>
            <a:ext cx="1123214" cy="3113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85093" y="1202805"/>
            <a:ext cx="1821815" cy="460375"/>
          </a:xfrm>
          <a:prstGeom prst="rect">
            <a:avLst/>
          </a:prstGeom>
          <a:solidFill>
            <a:schemeClr val="accent1"/>
          </a:solidFill>
        </p:spPr>
        <p:txBody>
          <a:bodyPr wrap="none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ea"/>
              </a:rPr>
              <a:t>肥胖的危害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47420" y="1586230"/>
            <a:ext cx="8830945" cy="48272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3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、肝脏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: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脂肪肝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-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肝炎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-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肝癌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正圆-55W" panose="00020600040101010101" charset="-122"/>
              <a:ea typeface="汉仪正圆-55W" panose="00020600040101010101" charset="-122"/>
              <a:cs typeface="思源黑体 CN Normal" panose="020B0400000000000000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肥胖的人肝脏老化非常明显。而且，脂肪肝几乎是和胖人如影随形，部分肝癌患者经历了由肥胖发展为脂肪肝炎，从而发展为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肝硬化、肝癌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正圆-55W" panose="00020600040101010101" charset="-122"/>
              <a:ea typeface="汉仪正圆-55W" panose="00020600040101010101" charset="-122"/>
              <a:cs typeface="思源黑体 CN Normal" panose="020B0400000000000000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4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、胰腺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: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胰岛素抵抗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-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糖尿病并发症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正圆-55W" panose="00020600040101010101" charset="-122"/>
              <a:ea typeface="汉仪正圆-55W" panose="00020600040101010101" charset="-122"/>
              <a:cs typeface="思源黑体 CN Normal" panose="020B0400000000000000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肥胖的人几乎都合并有胰岛素抵抗，使肥胖者不仅患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型糖尿病的几率明显增加，而且血糖也很难控制，因此，各种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糖尿病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并发症的发生率明显升高。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正圆-55W" panose="00020600040101010101" charset="-122"/>
              <a:ea typeface="汉仪正圆-55W" panose="00020600040101010101" charset="-122"/>
              <a:cs typeface="思源黑体 CN Normal" panose="020B0400000000000000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5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、肾脏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: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肾小球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“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三高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”-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肾病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正圆-55W" panose="00020600040101010101" charset="-122"/>
              <a:ea typeface="汉仪正圆-55W" panose="00020600040101010101" charset="-122"/>
              <a:cs typeface="思源黑体 CN Normal" panose="020B0400000000000000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肥胖会直接增加肾脏负担，可导致内皮细胞、足细胞及系膜细胞损伤，破坏肾小球滤过屏障，导致蛋白超滤，引起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肾病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正圆-55W" panose="00020600040101010101" charset="-122"/>
                <a:ea typeface="汉仪正圆-55W" panose="00020600040101010101" charset="-122"/>
                <a:cs typeface="思源黑体 CN Normal" panose="020B0400000000000000" charset="-122"/>
              </a:rPr>
              <a:t>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正圆-55W" panose="00020600040101010101" charset="-122"/>
              <a:ea typeface="汉仪正圆-55W" panose="00020600040101010101" charset="-122"/>
              <a:cs typeface="思源黑体 CN Normal" panose="020B04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53870" y="760730"/>
            <a:ext cx="5400040" cy="5537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7F7E24"/>
                </a:solidFill>
                <a:effectLst/>
                <a:uLnTx/>
                <a:uFillTx/>
                <a:latin typeface="汉仪雅酷黑 85W" panose="020B0904020202020204" charset="-122"/>
                <a:ea typeface="汉仪雅酷黑 85W" panose="020B0904020202020204" charset="-122"/>
                <a:cs typeface="+mn-cs"/>
                <a:sym typeface="+mn-lt"/>
              </a:rPr>
              <a:t>肥胖危害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7F7E24"/>
              </a:solidFill>
              <a:effectLst/>
              <a:uLnTx/>
              <a:uFillTx/>
              <a:latin typeface="汉仪雅酷黑 85W" panose="020B0904020202020204" charset="-122"/>
              <a:ea typeface="汉仪雅酷黑 85W" panose="020B0904020202020204" charset="-122"/>
              <a:cs typeface="+mn-cs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728" y="2284412"/>
            <a:ext cx="1494952" cy="2970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/>
    </p:bldLst>
  </p:timing>
</p:sld>
</file>

<file path=ppt/tags/tag1.xml><?xml version="1.0" encoding="utf-8"?>
<p:tagLst xmlns:p="http://schemas.openxmlformats.org/presentationml/2006/main">
  <p:tag name="KSO_WM_DIAGRAM_VIRTUALLY_FRAME" val="{&quot;height&quot;:206.75433070866143,&quot;left&quot;:363.1497637795276,&quot;top&quot;:150.72551181102364,&quot;width&quot;:636.1000000000001}"/>
</p:tagLst>
</file>

<file path=ppt/tags/tag10.xml><?xml version="1.0" encoding="utf-8"?>
<p:tagLst xmlns:p="http://schemas.openxmlformats.org/presentationml/2006/main">
  <p:tag name="KSO_WM_DIAGRAM_VIRTUALLY_FRAME" val="{&quot;height&quot;:206.75433070866143,&quot;left&quot;:363.1497637795276,&quot;top&quot;:150.72551181102364,&quot;width&quot;:636.1000000000001}"/>
</p:tagLst>
</file>

<file path=ppt/tags/tag11.xml><?xml version="1.0" encoding="utf-8"?>
<p:tagLst xmlns:p="http://schemas.openxmlformats.org/presentationml/2006/main">
  <p:tag name="KSO_WM_DIAGRAM_VIRTUALLY_FRAME" val="{&quot;height&quot;:206.75433070866143,&quot;left&quot;:363.1497637795276,&quot;top&quot;:150.72551181102364,&quot;width&quot;:636.1000000000001}"/>
</p:tagLst>
</file>

<file path=ppt/tags/tag12.xml><?xml version="1.0" encoding="utf-8"?>
<p:tagLst xmlns:p="http://schemas.openxmlformats.org/presentationml/2006/main">
  <p:tag name="KSO_WM_DIAGRAM_VIRTUALLY_FRAME" val="{&quot;height&quot;:206.75433070866143,&quot;left&quot;:363.1497637795276,&quot;top&quot;:150.72551181102364,&quot;width&quot;:636.1000000000001}"/>
</p:tagLst>
</file>

<file path=ppt/tags/tag2.xml><?xml version="1.0" encoding="utf-8"?>
<p:tagLst xmlns:p="http://schemas.openxmlformats.org/presentationml/2006/main">
  <p:tag name="KSO_WM_DIAGRAM_VIRTUALLY_FRAME" val="{&quot;height&quot;:206.75433070866143,&quot;left&quot;:363.1497637795276,&quot;top&quot;:150.72551181102364,&quot;width&quot;:636.1000000000001}"/>
</p:tagLst>
</file>

<file path=ppt/tags/tag3.xml><?xml version="1.0" encoding="utf-8"?>
<p:tagLst xmlns:p="http://schemas.openxmlformats.org/presentationml/2006/main">
  <p:tag name="KSO_WM_DIAGRAM_VIRTUALLY_FRAME" val="{&quot;height&quot;:206.75433070866143,&quot;left&quot;:363.1497637795276,&quot;top&quot;:150.72551181102364,&quot;width&quot;:636.1000000000001}"/>
</p:tagLst>
</file>

<file path=ppt/tags/tag4.xml><?xml version="1.0" encoding="utf-8"?>
<p:tagLst xmlns:p="http://schemas.openxmlformats.org/presentationml/2006/main">
  <p:tag name="KSO_WM_DIAGRAM_VIRTUALLY_FRAME" val="{&quot;height&quot;:206.75433070866143,&quot;left&quot;:363.1497637795276,&quot;top&quot;:150.72551181102364,&quot;width&quot;:636.1000000000001}"/>
</p:tagLst>
</file>

<file path=ppt/tags/tag5.xml><?xml version="1.0" encoding="utf-8"?>
<p:tagLst xmlns:p="http://schemas.openxmlformats.org/presentationml/2006/main">
  <p:tag name="KSO_WM_DIAGRAM_VIRTUALLY_FRAME" val="{&quot;height&quot;:206.75433070866143,&quot;left&quot;:363.1497637795276,&quot;top&quot;:150.72551181102364,&quot;width&quot;:636.1000000000001}"/>
</p:tagLst>
</file>

<file path=ppt/tags/tag6.xml><?xml version="1.0" encoding="utf-8"?>
<p:tagLst xmlns:p="http://schemas.openxmlformats.org/presentationml/2006/main">
  <p:tag name="KSO_WM_DIAGRAM_VIRTUALLY_FRAME" val="{&quot;height&quot;:206.75433070866143,&quot;left&quot;:363.1497637795276,&quot;top&quot;:150.72551181102364,&quot;width&quot;:636.1000000000001}"/>
</p:tagLst>
</file>

<file path=ppt/tags/tag7.xml><?xml version="1.0" encoding="utf-8"?>
<p:tagLst xmlns:p="http://schemas.openxmlformats.org/presentationml/2006/main">
  <p:tag name="KSO_WM_DIAGRAM_VIRTUALLY_FRAME" val="{&quot;height&quot;:206.75433070866143,&quot;left&quot;:363.1497637795276,&quot;top&quot;:150.72551181102364,&quot;width&quot;:636.1000000000001}"/>
</p:tagLst>
</file>

<file path=ppt/tags/tag8.xml><?xml version="1.0" encoding="utf-8"?>
<p:tagLst xmlns:p="http://schemas.openxmlformats.org/presentationml/2006/main">
  <p:tag name="KSO_WM_DIAGRAM_VIRTUALLY_FRAME" val="{&quot;height&quot;:206.75433070866143,&quot;left&quot;:363.1497637795276,&quot;top&quot;:150.72551181102364,&quot;width&quot;:636.1000000000001}"/>
</p:tagLst>
</file>

<file path=ppt/tags/tag9.xml><?xml version="1.0" encoding="utf-8"?>
<p:tagLst xmlns:p="http://schemas.openxmlformats.org/presentationml/2006/main">
  <p:tag name="KSO_WM_DIAGRAM_VIRTUALLY_FRAME" val="{&quot;height&quot;:206.75433070866143,&quot;left&quot;:363.1497637795276,&quot;top&quot;:150.72551181102364,&quot;width&quot;:636.1000000000001}"/>
</p:tagLst>
</file>

<file path=ppt/theme/theme1.xml><?xml version="1.0" encoding="utf-8"?>
<a:theme xmlns:a="http://schemas.openxmlformats.org/drawingml/2006/main" name="稻壳优创意   http://chn.docer.com/works?userid=4610637">
  <a:themeElements>
    <a:clrScheme name="自定义 81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7E24"/>
      </a:accent1>
      <a:accent2>
        <a:srgbClr val="F19E36"/>
      </a:accent2>
      <a:accent3>
        <a:srgbClr val="7F7E24"/>
      </a:accent3>
      <a:accent4>
        <a:srgbClr val="F19E36"/>
      </a:accent4>
      <a:accent5>
        <a:srgbClr val="7F7E24"/>
      </a:accent5>
      <a:accent6>
        <a:srgbClr val="F19E36"/>
      </a:accent6>
      <a:hlink>
        <a:srgbClr val="7F7E24"/>
      </a:hlink>
      <a:folHlink>
        <a:srgbClr val="F19E36"/>
      </a:folHlink>
    </a:clrScheme>
    <a:fontScheme name="1212121">
      <a:majorFont>
        <a:latin typeface="汉仪雅酷黑 85W"/>
        <a:ea typeface="汉仪雅酷黑 85W"/>
        <a:cs typeface=""/>
      </a:majorFont>
      <a:minorFont>
        <a:latin typeface="汉仪雅酷黑 85W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稻壳优创意   http://chn.docer.com/works?userid=4610637">
  <a:themeElements>
    <a:clrScheme name="自定义 81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7E24"/>
      </a:accent1>
      <a:accent2>
        <a:srgbClr val="F19E36"/>
      </a:accent2>
      <a:accent3>
        <a:srgbClr val="7F7E24"/>
      </a:accent3>
      <a:accent4>
        <a:srgbClr val="F19E36"/>
      </a:accent4>
      <a:accent5>
        <a:srgbClr val="7F7E24"/>
      </a:accent5>
      <a:accent6>
        <a:srgbClr val="F19E36"/>
      </a:accent6>
      <a:hlink>
        <a:srgbClr val="7F7E24"/>
      </a:hlink>
      <a:folHlink>
        <a:srgbClr val="F19E36"/>
      </a:folHlink>
    </a:clrScheme>
    <a:fontScheme name="1212121">
      <a:majorFont>
        <a:latin typeface="汉仪雅酷黑 85W"/>
        <a:ea typeface="汉仪雅酷黑 85W"/>
        <a:cs typeface=""/>
      </a:majorFont>
      <a:minorFont>
        <a:latin typeface="汉仪雅酷黑 85W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稻壳优创意   http://chn.docer.com/works?userid=4610637">
  <a:themeElements>
    <a:clrScheme name="自定义 81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7E24"/>
      </a:accent1>
      <a:accent2>
        <a:srgbClr val="F19E36"/>
      </a:accent2>
      <a:accent3>
        <a:srgbClr val="7F7E24"/>
      </a:accent3>
      <a:accent4>
        <a:srgbClr val="F19E36"/>
      </a:accent4>
      <a:accent5>
        <a:srgbClr val="7F7E24"/>
      </a:accent5>
      <a:accent6>
        <a:srgbClr val="F19E36"/>
      </a:accent6>
      <a:hlink>
        <a:srgbClr val="7F7E24"/>
      </a:hlink>
      <a:folHlink>
        <a:srgbClr val="F19E36"/>
      </a:folHlink>
    </a:clrScheme>
    <a:fontScheme name="1212121">
      <a:majorFont>
        <a:latin typeface="汉仪雅酷黑 85W"/>
        <a:ea typeface="汉仪雅酷黑 85W"/>
        <a:cs typeface=""/>
      </a:majorFont>
      <a:minorFont>
        <a:latin typeface="汉仪雅酷黑 85W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稻壳优创意   http://chn.docer.com/works?userid=4610637">
  <a:themeElements>
    <a:clrScheme name="自定义 81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7E24"/>
      </a:accent1>
      <a:accent2>
        <a:srgbClr val="F19E36"/>
      </a:accent2>
      <a:accent3>
        <a:srgbClr val="7F7E24"/>
      </a:accent3>
      <a:accent4>
        <a:srgbClr val="F19E36"/>
      </a:accent4>
      <a:accent5>
        <a:srgbClr val="7F7E24"/>
      </a:accent5>
      <a:accent6>
        <a:srgbClr val="F19E36"/>
      </a:accent6>
      <a:hlink>
        <a:srgbClr val="7F7E24"/>
      </a:hlink>
      <a:folHlink>
        <a:srgbClr val="F19E36"/>
      </a:folHlink>
    </a:clrScheme>
    <a:fontScheme name="1212121">
      <a:majorFont>
        <a:latin typeface="汉仪雅酷黑 85W"/>
        <a:ea typeface="汉仪雅酷黑 85W"/>
        <a:cs typeface=""/>
      </a:majorFont>
      <a:minorFont>
        <a:latin typeface="汉仪雅酷黑 85W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稻壳优创意   http://chn.docer.com/works?userid=4610637">
  <a:themeElements>
    <a:clrScheme name="自定义 81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7E24"/>
      </a:accent1>
      <a:accent2>
        <a:srgbClr val="F19E36"/>
      </a:accent2>
      <a:accent3>
        <a:srgbClr val="7F7E24"/>
      </a:accent3>
      <a:accent4>
        <a:srgbClr val="F19E36"/>
      </a:accent4>
      <a:accent5>
        <a:srgbClr val="7F7E24"/>
      </a:accent5>
      <a:accent6>
        <a:srgbClr val="F19E36"/>
      </a:accent6>
      <a:hlink>
        <a:srgbClr val="7F7E24"/>
      </a:hlink>
      <a:folHlink>
        <a:srgbClr val="F19E36"/>
      </a:folHlink>
    </a:clrScheme>
    <a:fontScheme name="1212121">
      <a:majorFont>
        <a:latin typeface="汉仪雅酷黑 85W"/>
        <a:ea typeface="汉仪雅酷黑 85W"/>
        <a:cs typeface=""/>
      </a:majorFont>
      <a:minorFont>
        <a:latin typeface="汉仪雅酷黑 85W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稻壳优创意   http://chn.docer.com/works?userid=4610637">
  <a:themeElements>
    <a:clrScheme name="自定义 81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7E24"/>
      </a:accent1>
      <a:accent2>
        <a:srgbClr val="F19E36"/>
      </a:accent2>
      <a:accent3>
        <a:srgbClr val="7F7E24"/>
      </a:accent3>
      <a:accent4>
        <a:srgbClr val="F19E36"/>
      </a:accent4>
      <a:accent5>
        <a:srgbClr val="7F7E24"/>
      </a:accent5>
      <a:accent6>
        <a:srgbClr val="F19E36"/>
      </a:accent6>
      <a:hlink>
        <a:srgbClr val="7F7E24"/>
      </a:hlink>
      <a:folHlink>
        <a:srgbClr val="F19E36"/>
      </a:folHlink>
    </a:clrScheme>
    <a:fontScheme name="1212121">
      <a:majorFont>
        <a:latin typeface="汉仪雅酷黑 85W"/>
        <a:ea typeface="汉仪雅酷黑 85W"/>
        <a:cs typeface=""/>
      </a:majorFont>
      <a:minorFont>
        <a:latin typeface="汉仪雅酷黑 85W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稻壳优创意</Template>
  <TotalTime>0</TotalTime>
  <Words>2393</Words>
  <Application>WPS 演示</Application>
  <PresentationFormat>宽屏</PresentationFormat>
  <Paragraphs>157</Paragraphs>
  <Slides>19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19</vt:i4>
      </vt:variant>
    </vt:vector>
  </HeadingPairs>
  <TitlesOfParts>
    <vt:vector size="43" baseType="lpstr">
      <vt:lpstr>Arial</vt:lpstr>
      <vt:lpstr>宋体</vt:lpstr>
      <vt:lpstr>Wingdings</vt:lpstr>
      <vt:lpstr>汉仪雅酷黑 85W</vt:lpstr>
      <vt:lpstr>思源黑体 CN Normal</vt:lpstr>
      <vt:lpstr>黑体</vt:lpstr>
      <vt:lpstr>汉仪正圆-55W</vt:lpstr>
      <vt:lpstr>思源黑体 CN Medium</vt:lpstr>
      <vt:lpstr>站酷快乐体2016修订版</vt:lpstr>
      <vt:lpstr>印品灵秀体（非商用）</vt:lpstr>
      <vt:lpstr>阿里巴巴普惠体 R</vt:lpstr>
      <vt:lpstr>阿里巴巴普惠体 B</vt:lpstr>
      <vt:lpstr>汉仪中黑 简</vt:lpstr>
      <vt:lpstr>Wingdings</vt:lpstr>
      <vt:lpstr>思源黑体 Light</vt:lpstr>
      <vt:lpstr>微软雅黑</vt:lpstr>
      <vt:lpstr>Arial Unicode MS</vt:lpstr>
      <vt:lpstr>等线</vt:lpstr>
      <vt:lpstr>稻壳优创意   http://chn.docer.com/works?userid=4610637</vt:lpstr>
      <vt:lpstr>1_稻壳优创意   http://chn.docer.com/works?userid=4610637</vt:lpstr>
      <vt:lpstr>2_稻壳优创意   http://chn.docer.com/works?userid=4610637</vt:lpstr>
      <vt:lpstr>3_稻壳优创意   http://chn.docer.com/works?userid=4610637</vt:lpstr>
      <vt:lpstr>4_稻壳优创意   http://chn.docer.com/works?userid=4610637</vt:lpstr>
      <vt:lpstr>5_稻壳优创意   http://chn.docer.com/works?userid=4610637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Chat</cp:lastModifiedBy>
  <cp:revision>3</cp:revision>
  <dcterms:created xsi:type="dcterms:W3CDTF">2026-03-01T02:52:00Z</dcterms:created>
  <dcterms:modified xsi:type="dcterms:W3CDTF">2026-03-10T02:34:44Z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KSOTemplateUUID">
    <vt:lpwstr>v1.0_mb_RdNoPAvt7NyX7B8nOMRvIA==</vt:lpwstr>
  </property>
  <property fmtid="{D5CDD505-2E9C-101B-9397-08002B2CF9AE}" pid="4" name="ICV">
    <vt:lpwstr>F5F20CC0573E4DE1BEC9B01B2DBC78D1_12</vt:lpwstr>
  </property>
</Properties>
</file>