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0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.svg" ContentType="image/svg+xml"/>
  <Override PartName="/ppt/media/image61.svg" ContentType="image/svg+xml"/>
  <Override PartName="/ppt/media/image63.svg" ContentType="image/svg+xml"/>
  <Override PartName="/ppt/media/image65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</p:sldMasterIdLst>
  <p:notesMasterIdLst>
    <p:notesMasterId r:id="rId10"/>
  </p:notesMasterIdLst>
  <p:handoutMasterIdLst>
    <p:handoutMasterId r:id="rId26"/>
  </p:handoutMasterIdLst>
  <p:sldIdLst>
    <p:sldId id="256" r:id="rId9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66" r:id="rId23"/>
    <p:sldId id="274" r:id="rId24"/>
    <p:sldId id="273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64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64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16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</a:fld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大家好，欢迎参加本次“盆底疾病，离我们并不遥远”的女性盆底健康科普讲座。希望通过今天的分享，能帮助大家更好地了解和关注自己的盆底健康。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要明确知道，在什么情况下应该寻求专业医生的帮助。如果你出现了刚才提到的漏尿、阴道下坠感、摸到异物等情况，或者产后半年仍然感觉盆底松弛、腰酸，以及反复的尿频尿急、性生活不适等问题，都建议及时去医院的妇科或盆底康复中心就诊。医生会为你进行专业的盆底功能评估，并制定个性化的康复方案，通常包括电刺激、生物反馈治疗以及指导你进行家庭训练，这些都是非常安全和无创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要明确知道，在什么情况下应该寻求专业医生的帮助。如果你出现了刚才提到的漏尿、阴道下坠感、摸到异物等情况，或者产后半年仍然感觉盆底松弛、腰酸，以及反复的尿频尿急、性生活不适等问题，都建议及时去医院的妇科或盆底康复中心就诊。医生会为你进行专业的盆底功能评估，并制定个性化的康复方案，通常包括电刺激、生物反馈治疗以及指导你进行家庭训练，这些都是非常安全和无创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要明确知道，在什么情况下应该寻求专业医生的帮助。如果你出现了刚才提到的漏尿、阴道下坠感、摸到异物等情况，或者产后半年仍然感觉盆底松弛、腰酸，以及反复的尿频尿急、性生活不适等问题，都建议及时去医院的妇科或盆底康复中心就诊。医生会为你进行专业的盆底功能评估，并制定个性化的康复方案，通常包括电刺激、生物反馈治疗以及指导你进行家庭训练，这些都是非常安全和无创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最后，我们要明确知道，在什么情况下应该寻求专业医生的帮助。如果你出现了刚才提到的漏尿、阴道下坠感、摸到异物等情况，或者产后半年仍然感觉盆底松弛、腰酸，以及反复的尿频尿急、性生活不适等问题，都建议及时去医院的妇科或盆底康复中心就诊。医生会为你进行专业的盆底功能评估，并制定个性化的康复方案，通常包括电刺激、生物反馈治疗以及指导你进行家庭训练，这些都是非常安全和无创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今天的讲座内容就到这里。希望大家记住，盆底健康是我们女性一生的必修课。从现在开始，不要再因为害羞而忽视它，不要因为拖延而耽误它，更不要因为硬扛而让小问题变成大麻烦。重视我们的盆底，就是重视我们的生活质量、尊严和整体健康。爱自己，就从守护好我们的“生命底盘”开始。感谢大家的观看，也欢迎大家随时咨询相关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今天的讲座内容就到这里。希望大家记住，盆底健康是我们女性一生的必修课。从现在开始，不要再因为害羞而忽视它，不要因为拖延而耽误它，更不要因为硬扛而让小问题变成大麻烦。重视我们的盆底，就是重视我们的生活质量、尊严和整体健康。爱自己，就从守护好我们的“生命底盘”开始。感谢大家的观看，也欢迎大家随时咨询相关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今天的讲座内容就到这里。希望大家记住，盆底健康是我们女性一生的必修课。从现在开始，不要再因为害羞而忽视它，不要因为拖延而耽误它，更不要因为硬扛而让小问题变成大麻烦。重视我们的盆底，就是重视我们的生活质量、尊严和整体健康。爱自己，就从守护好我们的“生命底盘”开始。感谢大家的观看，也欢迎大家随时咨询相关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谈谈为什么说盆底是被我们忽视的“生命底盘”。盆底健康贯穿女性的一生，从怀孕生子到步入中年，再到更年期，我们的盆底都在经历着各种挑战。但遗憾的是，很多女性朋友对它知之甚少，要么默默忍受不适，要么根本没意识到问题的存在。今天，我们就是要打破这种忽视，做到早发现、早预防、早康复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到底什么是盆底呢？简单来说，盆底就是由肌肉、韧带和筋膜组成的一个复杂结构，它像一张坚韧的“吊网”，承托着我们盆腔里的子宫、膀胱、直肠等重要器官。它的功能非常关键，不仅负责控制我们的排尿和排便，还对维持正常的性生活至关重要。可以说，盆底一旦松弛，各种问题，比如器官脱垂、漏尿、腰酸背痛、性生活不和谐等，就可能接踵而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盆底疾病其实离我们并不遥远，尤其是对于屏幕前的某些特定人群。比如，正在怀孕或刚刚生产完的妈妈们，无论顺产还是剖宫产，盆底都会受到不同程度的损伤。还有多次生育、年龄较大的产妇，以及长期便秘、体重超标、需要久坐久站的朋友。另外，随着年龄增长进入更年期的女性，由于雌激素水平下降，盆底会加速老化。甚至经常进行剧烈跑跳或负重运动的人，也需要特别注意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我们如何判断自己的盆底是否“受伤”了呢？这里有几个常见的信号。比如，在咳嗽、大笑或者运动时会不自觉地漏尿，这在医学上叫做压力性尿失禁。还有感觉阴道有东西往下掉，有下坠感或异物感，这可能是盆腔器官脱垂的迹象。另外，性生活时感到不适、疼痛，或者长期有腰酸、小腹坠胀、反复的尿频尿急等问题，都可能与盆底功能障碍有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尽管有这些信号，但很多女性朋友还是选择了沉默。为什么呢？主要是因为几个误区。首先，觉得这是非常隐私的问题，不好意思跟别人说，更不用说去看医生了。其次，很多人认为生完孩子漏尿、松弛是正常的，忍忍就过去了。还有些人一提到治疗就想到手术，感到害怕。最后，也是最重要的，很多人并不知道，通过早期的康复训练，这些问题是可以得到明显改善的。在这里我要强调，盆底问题真的不是什么难以启齿的“绝症”，它是一种非常常见的疾病，而且是可以预防和治疗的，关键在于及时干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我们该如何守护自己的盆底呢？最核心、最有效的方法就是进行凯格尔运动。这是一种专门锻炼盆底肌的运动。具体怎么做呢？大家可以想象一下，当你想阻止排尿或者排气时，那种收紧阴道和肛门周围肌肉的感觉，就是凯格尔运动的核心动作。我们可以遵循这样的节奏：用力收缩5秒钟，然后彻底放松5秒钟，这样为一次。每次做10到15次为一组，每天坚持做3到4组。非常关键的一点是，在做这个运动时，要确保你的肚子、大腿和臀部的肌肉是放松的，不要跟着一起用力。只要坚持8到12周，你就会感受到明显的改善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主动锻炼，在日常生活中，我们也要注意避免一些会增加盆底负担的行为。比如，不要养成长期憋尿的习惯，上厕所时也不要蹲太久。要积极预防便秘，因为用力排便会给盆底带来巨大压力。控制好自己的体重，避免腹部脂肪过多。同时，要减少做一些会急剧增加腹压的运动，比如仰卧起坐、大负重的深蹲和过于剧烈的跑跳。另外，也要避免长时间站立或蹲着，以及提过重的物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女性的不同人生阶段，对盆底的保护重点也有所不同。孕期要注意控制体重增长，进行散步等温和运动，并可以提前学习和练习凯格尔运动。产后是盆底修复的黄金时期，无论是顺产还是剖宫产的妈妈，都应该在产后42天去医院进行一次专业的盆底功能评估，并在医生指导下尽早开始康复训练。而进入更年期的女性，由于雌激素水平下降，盆底功能会受到影响，更需要坚持进行盆底肌训练，来改善可能出现的干涩、松弛和漏尿等问题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svg"/><Relationship Id="rId8" Type="http://schemas.openxmlformats.org/officeDocument/2006/relationships/image" Target="../media/image54.png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3" Type="http://schemas.openxmlformats.org/officeDocument/2006/relationships/tags" Target="../tags/tag19.xml"/><Relationship Id="rId28" Type="http://schemas.openxmlformats.org/officeDocument/2006/relationships/notesSlide" Target="../notesSlides/notesSlide10.xml"/><Relationship Id="rId27" Type="http://schemas.openxmlformats.org/officeDocument/2006/relationships/slideLayout" Target="../slideLayouts/slideLayout12.xml"/><Relationship Id="rId26" Type="http://schemas.openxmlformats.org/officeDocument/2006/relationships/tags" Target="../tags/tag30.xml"/><Relationship Id="rId25" Type="http://schemas.openxmlformats.org/officeDocument/2006/relationships/image" Target="../media/image63.svg"/><Relationship Id="rId24" Type="http://schemas.openxmlformats.org/officeDocument/2006/relationships/image" Target="../media/image62.png"/><Relationship Id="rId23" Type="http://schemas.openxmlformats.org/officeDocument/2006/relationships/tags" Target="../tags/tag29.xml"/><Relationship Id="rId22" Type="http://schemas.openxmlformats.org/officeDocument/2006/relationships/tags" Target="../tags/tag28.xml"/><Relationship Id="rId21" Type="http://schemas.openxmlformats.org/officeDocument/2006/relationships/image" Target="../media/image61.svg"/><Relationship Id="rId20" Type="http://schemas.openxmlformats.org/officeDocument/2006/relationships/image" Target="../media/image60.png"/><Relationship Id="rId2" Type="http://schemas.openxmlformats.org/officeDocument/2006/relationships/image" Target="../media/image28.svg"/><Relationship Id="rId19" Type="http://schemas.openxmlformats.org/officeDocument/2006/relationships/tags" Target="../tags/tag27.xml"/><Relationship Id="rId18" Type="http://schemas.openxmlformats.org/officeDocument/2006/relationships/tags" Target="../tags/tag26.xml"/><Relationship Id="rId17" Type="http://schemas.openxmlformats.org/officeDocument/2006/relationships/image" Target="../media/image59.svg"/><Relationship Id="rId16" Type="http://schemas.openxmlformats.org/officeDocument/2006/relationships/image" Target="../media/image58.png"/><Relationship Id="rId15" Type="http://schemas.openxmlformats.org/officeDocument/2006/relationships/tags" Target="../tags/tag25.xml"/><Relationship Id="rId14" Type="http://schemas.openxmlformats.org/officeDocument/2006/relationships/tags" Target="../tags/tag24.xml"/><Relationship Id="rId13" Type="http://schemas.openxmlformats.org/officeDocument/2006/relationships/image" Target="../media/image57.svg"/><Relationship Id="rId12" Type="http://schemas.openxmlformats.org/officeDocument/2006/relationships/image" Target="../media/image56.png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59.svg"/><Relationship Id="rId7" Type="http://schemas.openxmlformats.org/officeDocument/2006/relationships/image" Target="../media/image58.png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65.svg"/><Relationship Id="rId3" Type="http://schemas.openxmlformats.org/officeDocument/2006/relationships/image" Target="../media/image64.png"/><Relationship Id="rId21" Type="http://schemas.openxmlformats.org/officeDocument/2006/relationships/notesSlide" Target="../notesSlides/notesSlide11.xml"/><Relationship Id="rId20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9" Type="http://schemas.openxmlformats.org/officeDocument/2006/relationships/image" Target="../media/image67.png"/><Relationship Id="rId18" Type="http://schemas.openxmlformats.org/officeDocument/2006/relationships/image" Target="../media/image66.png"/><Relationship Id="rId17" Type="http://schemas.openxmlformats.org/officeDocument/2006/relationships/tags" Target="../tags/tag39.xml"/><Relationship Id="rId16" Type="http://schemas.openxmlformats.org/officeDocument/2006/relationships/image" Target="../media/image63.svg"/><Relationship Id="rId15" Type="http://schemas.openxmlformats.org/officeDocument/2006/relationships/image" Target="../media/image62.png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image" Target="../media/image61.svg"/><Relationship Id="rId11" Type="http://schemas.openxmlformats.org/officeDocument/2006/relationships/image" Target="../media/image60.png"/><Relationship Id="rId10" Type="http://schemas.openxmlformats.org/officeDocument/2006/relationships/tags" Target="../tags/tag36.xml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68.png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5.xml"/><Relationship Id="rId5" Type="http://schemas.microsoft.com/office/2007/relationships/hdphoto" Target="../media/image72.wdp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tags" Target="../tags/tag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image" Target="../media/image74.svg"/><Relationship Id="rId3" Type="http://schemas.openxmlformats.org/officeDocument/2006/relationships/image" Target="../media/image73.png"/><Relationship Id="rId20" Type="http://schemas.openxmlformats.org/officeDocument/2006/relationships/notesSlide" Target="../notesSlides/notesSlide16.xml"/><Relationship Id="rId2" Type="http://schemas.openxmlformats.org/officeDocument/2006/relationships/tags" Target="../tags/tag45.xml"/><Relationship Id="rId19" Type="http://schemas.openxmlformats.org/officeDocument/2006/relationships/slideLayout" Target="../slideLayouts/slideLayout1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image" Target="../media/image78.svg"/><Relationship Id="rId15" Type="http://schemas.openxmlformats.org/officeDocument/2006/relationships/image" Target="../media/image77.png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image" Target="../media/image76.svg"/><Relationship Id="rId1" Type="http://schemas.openxmlformats.org/officeDocument/2006/relationships/tags" Target="../tags/tag4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10.svg"/><Relationship Id="rId7" Type="http://schemas.openxmlformats.org/officeDocument/2006/relationships/image" Target="../media/image9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svg"/><Relationship Id="rId8" Type="http://schemas.openxmlformats.org/officeDocument/2006/relationships/image" Target="../media/image18.png"/><Relationship Id="rId7" Type="http://schemas.openxmlformats.org/officeDocument/2006/relationships/image" Target="../media/image17.svg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6.svg"/><Relationship Id="rId12" Type="http://schemas.openxmlformats.org/officeDocument/2006/relationships/image" Target="../media/image5.png"/><Relationship Id="rId11" Type="http://schemas.openxmlformats.org/officeDocument/2006/relationships/image" Target="../media/image2.svg"/><Relationship Id="rId10" Type="http://schemas.openxmlformats.org/officeDocument/2006/relationships/image" Target="../media/image1.pn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svg"/><Relationship Id="rId8" Type="http://schemas.openxmlformats.org/officeDocument/2006/relationships/image" Target="../media/image27.png"/><Relationship Id="rId7" Type="http://schemas.openxmlformats.org/officeDocument/2006/relationships/image" Target="../media/image26.svg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34.svg"/><Relationship Id="rId7" Type="http://schemas.openxmlformats.org/officeDocument/2006/relationships/image" Target="../media/image33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Relationship Id="rId3" Type="http://schemas.openxmlformats.org/officeDocument/2006/relationships/image" Target="../media/image29.png"/><Relationship Id="rId2" Type="http://schemas.openxmlformats.org/officeDocument/2006/relationships/image" Target="../media/image26.svg"/><Relationship Id="rId10" Type="http://schemas.openxmlformats.org/officeDocument/2006/relationships/notesSlide" Target="../notesSlides/notesSlide5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image" Target="../media/image15.svg"/><Relationship Id="rId7" Type="http://schemas.openxmlformats.org/officeDocument/2006/relationships/image" Target="../media/image14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36.sv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2.svg"/><Relationship Id="rId1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svg"/><Relationship Id="rId8" Type="http://schemas.openxmlformats.org/officeDocument/2006/relationships/image" Target="../media/image42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30.svg"/><Relationship Id="rId7" Type="http://schemas.openxmlformats.org/officeDocument/2006/relationships/image" Target="../media/image29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47.svg"/><Relationship Id="rId3" Type="http://schemas.openxmlformats.org/officeDocument/2006/relationships/image" Target="../media/image46.png"/><Relationship Id="rId2" Type="http://schemas.openxmlformats.org/officeDocument/2006/relationships/image" Target="../media/image45.svg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49.svg"/><Relationship Id="rId11" Type="http://schemas.openxmlformats.org/officeDocument/2006/relationships/image" Target="../media/image48.png"/><Relationship Id="rId10" Type="http://schemas.openxmlformats.org/officeDocument/2006/relationships/image" Target="../media/image15.svg"/><Relationship Id="rId1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3" Type="http://schemas.openxmlformats.org/officeDocument/2006/relationships/tags" Target="../tags/tag3.xml"/><Relationship Id="rId26" Type="http://schemas.openxmlformats.org/officeDocument/2006/relationships/notesSlide" Target="../notesSlides/notesSlide9.xml"/><Relationship Id="rId25" Type="http://schemas.openxmlformats.org/officeDocument/2006/relationships/slideLayout" Target="../slideLayouts/slideLayout12.xml"/><Relationship Id="rId24" Type="http://schemas.openxmlformats.org/officeDocument/2006/relationships/tags" Target="../tags/tag18.xml"/><Relationship Id="rId23" Type="http://schemas.openxmlformats.org/officeDocument/2006/relationships/tags" Target="../tags/tag17.xml"/><Relationship Id="rId22" Type="http://schemas.openxmlformats.org/officeDocument/2006/relationships/tags" Target="../tags/tag16.xml"/><Relationship Id="rId21" Type="http://schemas.openxmlformats.org/officeDocument/2006/relationships/image" Target="../media/image53.svg"/><Relationship Id="rId20" Type="http://schemas.openxmlformats.org/officeDocument/2006/relationships/image" Target="../media/image52.png"/><Relationship Id="rId2" Type="http://schemas.openxmlformats.org/officeDocument/2006/relationships/tags" Target="../tags/tag2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image" Target="../media/image51.svg"/><Relationship Id="rId12" Type="http://schemas.openxmlformats.org/officeDocument/2006/relationships/image" Target="../media/image50.png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8F5F0">
                <a:alpha val="100000"/>
              </a:srgbClr>
            </a:gs>
            <a:gs pos="100000">
              <a:srgbClr val="AED6F1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76350" y="643890"/>
            <a:ext cx="9608820" cy="5363845"/>
          </a:xfrm>
          <a:prstGeom prst="roundRect">
            <a:avLst>
              <a:gd name="adj" fmla="val 5263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000000">
                <a:alpha val="1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89600" y="1397000"/>
            <a:ext cx="984885" cy="98488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540000" y="2413000"/>
            <a:ext cx="711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4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盆底疾病，离我们并不遥远</a:t>
            </a:r>
            <a:endParaRPr lang="en-US" sz="4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2540000" y="3556000"/>
            <a:ext cx="7112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64646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女性盆底健康科普讲座</a:t>
            </a:r>
            <a:endParaRPr 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540000" y="4318000"/>
            <a:ext cx="7112000" cy="705485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1600" b="0" i="0" u="none" strike="noStrike">
                <a:solidFill>
                  <a:srgbClr val="9696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关东街汤逊湖社区卫生服务中心</a:t>
            </a:r>
            <a:r>
              <a:rPr lang="en-US" altLang="zh-CN" sz="1600" b="0" i="0" u="none" strike="noStrike">
                <a:solidFill>
                  <a:srgbClr val="9696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sz="1600" b="0" i="0" u="none" strike="noStrike">
                <a:solidFill>
                  <a:srgbClr val="9696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endParaRPr lang="en-US" sz="1600" b="0" i="0" u="none" strike="noStrike">
              <a:solidFill>
                <a:srgbClr val="96969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indent="0" algn="ctr">
              <a:lnSpc>
                <a:spcPct val="125000"/>
              </a:lnSpc>
              <a:defRPr/>
            </a:pPr>
            <a:r>
              <a:rPr lang="zh-CN" altLang="en-US" sz="1600" b="0" i="0" u="none" strike="noStrike">
                <a:solidFill>
                  <a:srgbClr val="9696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妇科主治医师：郑</a:t>
            </a:r>
            <a:r>
              <a:rPr lang="en-US" altLang="zh-CN" sz="1600" b="0" i="0" u="none" strike="noStrike">
                <a:solidFill>
                  <a:srgbClr val="9696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zh-CN" altLang="en-US" sz="1600" b="0" i="0" u="none" strike="noStrike">
                <a:solidFill>
                  <a:srgbClr val="96969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萍</a:t>
            </a:r>
            <a:endParaRPr lang="zh-CN" altLang="en-US" sz="1600" b="0" i="0" u="none" strike="noStrike">
              <a:solidFill>
                <a:srgbClr val="969696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出现这些情况，建议及时就医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10667365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79500" y="19685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9558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就医指征：出现以下症状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 rot="-9549">
            <a:off x="1079509" y="2406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9500" y="26670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>
            <p:custDataLst>
              <p:tags r:id="rId6"/>
            </p:custDataLst>
          </p:nvPr>
        </p:nvSpPr>
        <p:spPr>
          <a:xfrm>
            <a:off x="1460500" y="26416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咳嗽、运动时漏尿，或产后感</a:t>
            </a:r>
            <a:r>
              <a:rPr lang="zh-CN" alt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阴道</a:t>
            </a: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松弛、腰酸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9500" y="3238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>
            <p:custDataLst>
              <p:tags r:id="rId10"/>
            </p:custDataLst>
          </p:nvPr>
        </p:nvSpPr>
        <p:spPr>
          <a:xfrm>
            <a:off x="1460500" y="32131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阴道有明显下坠感，甚至能摸到异物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9500" y="38100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>
            <p:custDataLst>
              <p:tags r:id="rId14"/>
            </p:custDataLst>
          </p:nvPr>
        </p:nvSpPr>
        <p:spPr>
          <a:xfrm>
            <a:off x="1460500" y="37846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反复尿频、尿急，或性生活时感到不适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3" name="Picture 1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40500" y="2667000"/>
            <a:ext cx="304800" cy="304800"/>
          </a:xfrm>
          <a:prstGeom prst="rect">
            <a:avLst/>
          </a:prstGeom>
        </p:spPr>
      </p:pic>
      <p:sp>
        <p:nvSpPr>
          <p:cNvPr id="24" name="AutoShape 18"/>
          <p:cNvSpPr/>
          <p:nvPr>
            <p:custDataLst>
              <p:tags r:id="rId18"/>
            </p:custDataLst>
          </p:nvPr>
        </p:nvSpPr>
        <p:spPr>
          <a:xfrm>
            <a:off x="6921500" y="26416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慢性盆腔痛</a:t>
            </a:r>
            <a:endParaRPr lang="en-US" sz="1600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5" name="Picture 1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540500" y="3238500"/>
            <a:ext cx="304800" cy="304800"/>
          </a:xfrm>
          <a:prstGeom prst="rect">
            <a:avLst/>
          </a:prstGeom>
        </p:spPr>
      </p:pic>
      <p:sp>
        <p:nvSpPr>
          <p:cNvPr id="26" name="AutoShape 20"/>
          <p:cNvSpPr/>
          <p:nvPr>
            <p:custDataLst>
              <p:tags r:id="rId22"/>
            </p:custDataLst>
          </p:nvPr>
        </p:nvSpPr>
        <p:spPr>
          <a:xfrm>
            <a:off x="6921500" y="32131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排便功能异常（便秘、大便失禁）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7" name="Picture 2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540500" y="3810000"/>
            <a:ext cx="304800" cy="304800"/>
          </a:xfrm>
          <a:prstGeom prst="rect">
            <a:avLst/>
          </a:prstGeom>
        </p:spPr>
      </p:pic>
      <p:sp>
        <p:nvSpPr>
          <p:cNvPr id="28" name="AutoShape 22"/>
          <p:cNvSpPr/>
          <p:nvPr>
            <p:custDataLst>
              <p:tags r:id="rId26"/>
            </p:custDataLst>
          </p:nvPr>
        </p:nvSpPr>
        <p:spPr>
          <a:xfrm>
            <a:off x="6921500" y="37846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160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性功能障碍：如性快感缺失、性交痛等</a:t>
            </a:r>
            <a:endParaRPr lang="en-US" sz="1600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29" name="Connector 6"/>
          <p:cNvCxnSpPr/>
          <p:nvPr/>
        </p:nvCxnSpPr>
        <p:spPr>
          <a:xfrm rot="-9549">
            <a:off x="6510029" y="241173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出现这些情况，建议及时就医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"/>
            </p:custDataLst>
          </p:nvPr>
        </p:nvSpPr>
        <p:spPr>
          <a:xfrm>
            <a:off x="930275" y="1651000"/>
            <a:ext cx="10499725" cy="470662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8900" y="1968500"/>
            <a:ext cx="355600" cy="355600"/>
          </a:xfrm>
          <a:prstGeom prst="rect">
            <a:avLst/>
          </a:prstGeom>
        </p:spPr>
      </p:pic>
      <p:sp>
        <p:nvSpPr>
          <p:cNvPr id="15" name="AutoShape 15"/>
          <p:cNvSpPr/>
          <p:nvPr>
            <p:custDataLst>
              <p:tags r:id="rId5"/>
            </p:custDataLst>
          </p:nvPr>
        </p:nvSpPr>
        <p:spPr>
          <a:xfrm>
            <a:off x="1803400" y="19558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正规康复途径：科学诊疗方案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7" name="Picture 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8900" y="26670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>
            <p:custDataLst>
              <p:tags r:id="rId9"/>
            </p:custDataLst>
          </p:nvPr>
        </p:nvSpPr>
        <p:spPr>
          <a:xfrm>
            <a:off x="1739900" y="2641600"/>
            <a:ext cx="7011035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专业评估：</a:t>
            </a: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进行盆底功能全面评估，制定个性化方案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9" name="Picture 1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58900" y="32385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>
            <p:custDataLst>
              <p:tags r:id="rId13"/>
            </p:custDataLst>
          </p:nvPr>
        </p:nvSpPr>
        <p:spPr>
          <a:xfrm>
            <a:off x="1739900" y="3213100"/>
            <a:ext cx="59436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物理治疗：</a:t>
            </a:r>
            <a:r>
              <a:rPr lang="en-US" sz="1600" b="1" i="0" u="none" strike="noStrike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电刺激 + </a:t>
            </a:r>
            <a:r>
              <a:rPr lang="zh-CN" altLang="en-US" sz="1600" b="1" i="0" u="none" strike="noStrike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磁刺激</a:t>
            </a:r>
            <a:r>
              <a:rPr lang="en-US" altLang="zh-CN" sz="1600" b="1" i="0" u="none" strike="noStrike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+</a:t>
            </a:r>
            <a:r>
              <a:rPr lang="en-US" sz="1600" b="1" i="0" u="none" strike="noStrike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生物反馈</a:t>
            </a: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，精准修复盆底肌肉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1" name="Picture 2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58900" y="38100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>
            <p:custDataLst>
              <p:tags r:id="rId17"/>
            </p:custDataLst>
          </p:nvPr>
        </p:nvSpPr>
        <p:spPr>
          <a:xfrm>
            <a:off x="1739900" y="3784600"/>
            <a:ext cx="7011035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家庭训练：</a:t>
            </a: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在医生指导下进行Kegel运动，安全无创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74890" y="1671955"/>
            <a:ext cx="3971925" cy="21380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74890" y="4085590"/>
            <a:ext cx="3971925" cy="21374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电刺激与生物反馈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"/>
            </p:custDataLst>
          </p:nvPr>
        </p:nvSpPr>
        <p:spPr>
          <a:xfrm>
            <a:off x="826770" y="1651000"/>
            <a:ext cx="1060323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734587" y="1716389"/>
            <a:ext cx="34486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神经肌肉电刺激</a:t>
            </a:r>
            <a:endParaRPr lang="en-US" sz="1600" b="1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（增强神经肌肉兴奋性）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228375" y="2401503"/>
            <a:ext cx="3648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SzTx/>
            </a:pPr>
            <a:r>
              <a:rPr lang="en-US" sz="1600" b="1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肌电触发电刺激</a:t>
            </a:r>
            <a:endParaRPr lang="en-US" sz="1600" b="1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（主被动结合，辅助肌肉收缩</a:t>
            </a:r>
            <a:r>
              <a:rPr lang="en-US" sz="1600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）</a:t>
            </a:r>
            <a:endParaRPr lang="en-US" sz="1600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49854" y="3038341"/>
            <a:ext cx="36484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SzTx/>
            </a:pPr>
            <a:r>
              <a:rPr lang="en-US" sz="1600" b="1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Kegel训练方案</a:t>
            </a:r>
            <a:endParaRPr lang="en-US" sz="1600" b="1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（提高肌肉协调性、稳定性）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20005" y="3760292"/>
            <a:ext cx="264255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SzTx/>
            </a:pPr>
            <a:r>
              <a:rPr lang="en-US" sz="1600" b="1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控尿反射训练</a:t>
            </a:r>
            <a:endParaRPr lang="en-US" sz="1600" b="1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（科学指导排尿反射）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030681" y="5287054"/>
            <a:ext cx="403244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放松训练</a:t>
            </a:r>
            <a:endParaRPr lang="en-US" sz="1600" b="1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（多场景放松方案、辅助盆底训练）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940" y="1605280"/>
            <a:ext cx="4033520" cy="4705985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5289751" y="4474298"/>
            <a:ext cx="408271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多媒体生物反馈训练</a:t>
            </a:r>
            <a:endParaRPr lang="en-US" sz="1600" b="1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12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（趣味训练、巩固疗效）</a:t>
            </a:r>
            <a:endParaRPr lang="zh-CN" altLang="en-US" sz="12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algn="l">
              <a:lnSpc>
                <a:spcPct val="125000"/>
              </a:lnSpc>
              <a:buSzTx/>
              <a:defRPr/>
            </a:pPr>
            <a:r>
              <a:rPr lang="en-US" sz="36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磁刺激在盆底康复中的应用</a:t>
            </a:r>
            <a:endParaRPr lang="en-US" sz="36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"/>
            </p:custDataLst>
          </p:nvPr>
        </p:nvSpPr>
        <p:spPr>
          <a:xfrm>
            <a:off x="826770" y="1651000"/>
            <a:ext cx="1060323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03456" y="3352747"/>
            <a:ext cx="2488030" cy="2415694"/>
            <a:chOff x="10563" y="-2198"/>
            <a:chExt cx="4571" cy="10729"/>
          </a:xfrm>
        </p:grpSpPr>
        <p:sp>
          <p:nvSpPr>
            <p:cNvPr id="16" name="文本框 15"/>
            <p:cNvSpPr txBox="1"/>
            <p:nvPr/>
          </p:nvSpPr>
          <p:spPr>
            <a:xfrm>
              <a:off x="10793" y="-409"/>
              <a:ext cx="4039" cy="8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870" indent="-102870" defTabSz="514350">
                <a:lnSpc>
                  <a:spcPct val="150000"/>
                </a:lnSpc>
                <a:spcBef>
                  <a:spcPts val="675"/>
                </a:spcBef>
                <a:buClr>
                  <a:srgbClr val="7030A0"/>
                </a:buClr>
                <a:buSzPct val="85000"/>
                <a:buFont typeface="Wingdings" panose="05000000000000000000" pitchFamily="2" charset="2"/>
                <a:buChar char="§"/>
                <a:defRPr sz="1800"/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楷体" panose="02010609060101010101" charset="-122"/>
                </a:rPr>
                <a:t>刺激盆底肌肉收缩</a:t>
              </a:r>
              <a:endParaRPr lang="en-US" altLang="zh-CN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楷体" panose="02010609060101010101" charset="-122"/>
              </a:endParaRPr>
            </a:p>
            <a:p>
              <a:pPr marL="102870" indent="-102870" defTabSz="514350">
                <a:lnSpc>
                  <a:spcPct val="150000"/>
                </a:lnSpc>
                <a:spcBef>
                  <a:spcPts val="675"/>
                </a:spcBef>
                <a:buClr>
                  <a:srgbClr val="7030A0"/>
                </a:buClr>
                <a:buSzPct val="85000"/>
                <a:buFont typeface="Wingdings" panose="05000000000000000000" pitchFamily="2" charset="2"/>
                <a:buChar char="§"/>
                <a:defRPr sz="1800"/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楷体" panose="02010609060101010101" charset="-122"/>
                </a:rPr>
                <a:t>促进盆底血液循环</a:t>
              </a:r>
              <a:endParaRPr lang="en-US" altLang="zh-CN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楷体" panose="02010609060101010101" charset="-122"/>
              </a:endParaRPr>
            </a:p>
            <a:p>
              <a:pPr marL="102870" indent="-102870" defTabSz="514350">
                <a:lnSpc>
                  <a:spcPct val="150000"/>
                </a:lnSpc>
                <a:spcBef>
                  <a:spcPts val="675"/>
                </a:spcBef>
                <a:buClr>
                  <a:srgbClr val="7030A0"/>
                </a:buClr>
                <a:buSzPct val="85000"/>
                <a:buFont typeface="Wingdings" panose="05000000000000000000" pitchFamily="2" charset="2"/>
                <a:buChar char="§"/>
                <a:defRPr sz="1800"/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楷体" panose="02010609060101010101" charset="-122"/>
                </a:rPr>
                <a:t>增加肌肉纤维募集速度和数量</a:t>
              </a:r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楷体" panose="02010609060101010101" charset="-122"/>
              </a:endParaRPr>
            </a:p>
            <a:p>
              <a:pPr marL="102870" indent="-102870" defTabSz="514350">
                <a:lnSpc>
                  <a:spcPct val="150000"/>
                </a:lnSpc>
                <a:spcBef>
                  <a:spcPts val="675"/>
                </a:spcBef>
                <a:buClr>
                  <a:srgbClr val="7030A0"/>
                </a:buClr>
                <a:buSzPct val="85000"/>
                <a:buFont typeface="Wingdings" panose="05000000000000000000" pitchFamily="2" charset="2"/>
                <a:buChar char="§"/>
                <a:defRPr sz="1800"/>
              </a:pPr>
              <a:endParaRPr lang="en-US" altLang="zh-CN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楷体" panose="02010609060101010101" charset="-122"/>
              </a:endParaRPr>
            </a:p>
          </p:txBody>
        </p:sp>
        <p:sp>
          <p:nvSpPr>
            <p:cNvPr id="17" name="TextBox 76"/>
            <p:cNvSpPr txBox="1"/>
            <p:nvPr/>
          </p:nvSpPr>
          <p:spPr>
            <a:xfrm>
              <a:off x="10563" y="-2198"/>
              <a:ext cx="4571" cy="1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2000" b="1">
                  <a:solidFill>
                    <a:srgbClr val="FF7F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盆底肌功能改善</a:t>
              </a:r>
              <a:endParaRPr lang="zh-CN" altLang="en-US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289068" y="3353254"/>
            <a:ext cx="2800868" cy="1364740"/>
            <a:chOff x="6139" y="-2177"/>
            <a:chExt cx="6721" cy="4714"/>
          </a:xfrm>
        </p:grpSpPr>
        <p:sp>
          <p:nvSpPr>
            <p:cNvPr id="19" name="文本框 18"/>
            <p:cNvSpPr txBox="1"/>
            <p:nvPr/>
          </p:nvSpPr>
          <p:spPr>
            <a:xfrm>
              <a:off x="7503" y="-948"/>
              <a:ext cx="4205" cy="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2870" indent="-102870" defTabSz="514350">
                <a:lnSpc>
                  <a:spcPct val="150000"/>
                </a:lnSpc>
                <a:spcBef>
                  <a:spcPts val="675"/>
                </a:spcBef>
                <a:buClr>
                  <a:srgbClr val="7030A0"/>
                </a:buClr>
                <a:buSzPct val="85000"/>
                <a:buFont typeface="Wingdings" panose="05000000000000000000" pitchFamily="2" charset="2"/>
                <a:buChar char="§"/>
                <a:defRPr sz="1800"/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楷体" panose="02010609060101010101" charset="-122"/>
                </a:rPr>
                <a:t>激活盆底神经</a:t>
              </a:r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楷体" panose="02010609060101010101" charset="-122"/>
              </a:endParaRPr>
            </a:p>
            <a:p>
              <a:pPr marL="102870" indent="-102870" defTabSz="514350">
                <a:lnSpc>
                  <a:spcPct val="150000"/>
                </a:lnSpc>
                <a:spcBef>
                  <a:spcPts val="675"/>
                </a:spcBef>
                <a:buClr>
                  <a:srgbClr val="7030A0"/>
                </a:buClr>
                <a:buSzPct val="85000"/>
                <a:buFont typeface="Wingdings" panose="05000000000000000000" pitchFamily="2" charset="2"/>
                <a:buChar char="§"/>
                <a:defRPr sz="1800"/>
              </a:pPr>
              <a:r>
                <a:rPr lang="zh-CN" altLang="en-US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楷体" panose="02010609060101010101" charset="-122"/>
                </a:rPr>
                <a:t>抑制逼尿肌的过度活动</a:t>
              </a:r>
              <a:endPara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楷体" panose="02010609060101010101" charset="-122"/>
              </a:endParaRPr>
            </a:p>
          </p:txBody>
        </p:sp>
        <p:sp>
          <p:nvSpPr>
            <p:cNvPr id="20" name="TextBox 76"/>
            <p:cNvSpPr txBox="1"/>
            <p:nvPr/>
          </p:nvSpPr>
          <p:spPr>
            <a:xfrm>
              <a:off x="6139" y="-2177"/>
              <a:ext cx="6721" cy="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000" b="1">
                  <a:solidFill>
                    <a:srgbClr val="FF7F50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rPr>
                <a:t>逼尿肌及盆底神经调控</a:t>
              </a:r>
              <a:endParaRPr lang="en-US" sz="20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21" name="图片 20" descr="磁刺激传导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1730" y="1751965"/>
            <a:ext cx="1327785" cy="1501140"/>
          </a:xfrm>
          <a:prstGeom prst="rect">
            <a:avLst/>
          </a:prstGeom>
        </p:spPr>
      </p:pic>
      <p:pic>
        <p:nvPicPr>
          <p:cNvPr id="22" name="图片 21" descr="FMS彩页-盆腔刺激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85925" y="1809750"/>
            <a:ext cx="1823720" cy="1367155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7400290" y="3699510"/>
            <a:ext cx="2159635" cy="556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102870" indent="-102870" defTabSz="514350">
              <a:lnSpc>
                <a:spcPct val="150000"/>
              </a:lnSpc>
              <a:spcBef>
                <a:spcPts val="675"/>
              </a:spcBef>
              <a:buClr>
                <a:srgbClr val="7030A0"/>
              </a:buClr>
              <a:buSzPct val="85000"/>
              <a:buFont typeface="Wingdings" panose="05000000000000000000" pitchFamily="2" charset="2"/>
              <a:buChar char="§"/>
              <a:defRPr sz="1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sz="1800" dirty="0">
                <a:cs typeface="微软雅黑" panose="020B0503020204020204" charset="-122"/>
                <a:sym typeface="微软雅黑" panose="020B0503020204020204" charset="-122"/>
              </a:rPr>
              <a:t>调节神经活动</a:t>
            </a:r>
            <a:endParaRPr lang="zh-CN" altLang="en-US" sz="1800" dirty="0">
              <a:cs typeface="微软雅黑" panose="020B0503020204020204" charset="-122"/>
              <a:sym typeface="微软雅黑" panose="020B0503020204020204" charset="-122"/>
            </a:endParaRPr>
          </a:p>
          <a:p>
            <a:r>
              <a:rPr lang="zh-CN" altLang="en-US" sz="1800" dirty="0">
                <a:cs typeface="微软雅黑" panose="020B0503020204020204" charset="-122"/>
                <a:sym typeface="微软雅黑" panose="020B0503020204020204" charset="-122"/>
              </a:rPr>
              <a:t>恢复各种神经元间的动态平衡</a:t>
            </a:r>
            <a:endParaRPr lang="zh-CN" altLang="en-US" sz="1800" dirty="0"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4" name="Picture 2" descr="http://a.hiphotos.baidu.com/zhidao/pic/item/9213b07eca80653894ca41fb97dda144ad348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135" y="1802765"/>
            <a:ext cx="1553845" cy="142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76"/>
          <p:cNvSpPr txBox="1"/>
          <p:nvPr/>
        </p:nvSpPr>
        <p:spPr>
          <a:xfrm>
            <a:off x="7141845" y="3354705"/>
            <a:ext cx="2467610" cy="2546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685800"/>
            <a:r>
              <a:rPr lang="en-US" sz="20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骶神经调控</a:t>
            </a:r>
            <a:endParaRPr lang="en-US" sz="20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8F5">
                <a:alpha val="100000"/>
              </a:srgbClr>
            </a:gs>
            <a:gs pos="100000">
              <a:srgbClr val="FFE6D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485775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女性日常生活中的盆底保健</a:t>
            </a:r>
            <a:endParaRPr lang="en-US" sz="36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AutoShape 3"/>
          <p:cNvSpPr/>
          <p:nvPr>
            <p:custDataLst>
              <p:tags r:id="rId1"/>
            </p:custDataLst>
          </p:nvPr>
        </p:nvSpPr>
        <p:spPr>
          <a:xfrm>
            <a:off x="752475" y="1248410"/>
            <a:ext cx="10830560" cy="482219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016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125" y="1319530"/>
            <a:ext cx="10515600" cy="454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en-US" sz="18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1、盆底肌肉锻炼(Kegel运动)方法</a:t>
            </a:r>
            <a:endParaRPr lang="en-US" sz="18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20000"/>
              </a:lnSpc>
              <a:buSzTx/>
            </a:pPr>
            <a:endParaRPr lang="en-US" sz="18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l">
              <a:lnSpc>
                <a:spcPct val="120000"/>
              </a:lnSpc>
              <a:buSzTx/>
            </a:pPr>
            <a:r>
              <a:rPr lang="en-US" sz="18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2、日常好习惯（比运动更重要）</a:t>
            </a:r>
            <a:endParaRPr lang="en-US" sz="18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避免长期憋尿：憋尿会让盆底肌长期疲劳、松弛。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保持大便通畅：便秘、用力排便会长期压垮盆底；多吃蔬菜、粗粮、多喝水。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控制体重，少负重：肥胖、长期提重物会增加盆底压力。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少久坐、少翘二郎腿，每坐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1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小时起身走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～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分钟。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正确咳嗽、打喷嚏：咳之前先轻轻收紧盆底肌，减少冲击。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8F5">
                <a:alpha val="100000"/>
              </a:srgbClr>
            </a:gs>
            <a:gs pos="100000">
              <a:srgbClr val="FFE6D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485775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女性日常生活中的盆底保健</a:t>
            </a:r>
            <a:endParaRPr lang="en-US" sz="36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AutoShape 3"/>
          <p:cNvSpPr/>
          <p:nvPr>
            <p:custDataLst>
              <p:tags r:id="rId1"/>
            </p:custDataLst>
          </p:nvPr>
        </p:nvSpPr>
        <p:spPr>
          <a:xfrm>
            <a:off x="752475" y="1248410"/>
            <a:ext cx="10830560" cy="460375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016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>
              <a:lnSpc>
                <a:spcPct val="120000"/>
              </a:lnSpc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125" y="1433830"/>
            <a:ext cx="10515600" cy="4418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defRPr/>
            </a:pPr>
            <a:r>
              <a:rPr lang="en-US" sz="18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3、适合日常的辅助锻炼</a:t>
            </a:r>
            <a:endParaRPr lang="en-US" sz="18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臀桥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仰卧，屈膝，抬臀至身体一条线，保持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3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秒放下。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次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组，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/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猫牛式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四点支撑，弓背、塌腰交替，配合呼吸，放松盆底。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深呼吸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放松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鼻吸嘴呼，吸气肚子鼓，呼气肚子收，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帮助盆底肌放松，避免一直紧张。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en-US" sz="1800" b="1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4、生活细节保养</a:t>
            </a:r>
            <a:endParaRPr lang="en-US" sz="1800" b="1">
              <a:solidFill>
                <a:srgbClr val="FF7F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性生活前后清洁，避免妇科炎症反复刺激盆底。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产后：顺产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6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周后、剖宫产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遵医嘱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再开始正规盆底训练。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defRPr/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8F5">
                <a:alpha val="100000"/>
              </a:srgbClr>
            </a:gs>
            <a:gs pos="100000">
              <a:srgbClr val="FFE6D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爱自己，从守护“生命底盘”开始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custDataLst>
              <p:tags r:id="rId1"/>
            </p:custDataLst>
          </p:nvPr>
        </p:nvSpPr>
        <p:spPr>
          <a:xfrm>
            <a:off x="762000" y="2032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016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08200" y="23495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>
            <p:custDataLst>
              <p:tags r:id="rId5"/>
            </p:custDataLst>
          </p:nvPr>
        </p:nvSpPr>
        <p:spPr>
          <a:xfrm>
            <a:off x="1016000" y="3111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一生的必修课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1016000" y="3556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盆底健康不是阶段性的问题，而是伴随女性一生的健康课题，需要时刻关注。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4445000" y="2032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016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91200" y="23495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>
            <p:custDataLst>
              <p:tags r:id="rId11"/>
            </p:custDataLst>
          </p:nvPr>
        </p:nvSpPr>
        <p:spPr>
          <a:xfrm>
            <a:off x="4699000" y="3111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三不原则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12"/>
            </p:custDataLst>
          </p:nvPr>
        </p:nvSpPr>
        <p:spPr>
          <a:xfrm>
            <a:off x="4699000" y="3556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面对盆底问题，不害羞、不拖延、不硬扛。早发现、早治疗是关键。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AutoShape 11"/>
          <p:cNvSpPr/>
          <p:nvPr>
            <p:custDataLst>
              <p:tags r:id="rId13"/>
            </p:custDataLst>
          </p:nvPr>
        </p:nvSpPr>
        <p:spPr>
          <a:xfrm>
            <a:off x="8128000" y="2032000"/>
            <a:ext cx="3302000" cy="3048000"/>
          </a:xfrm>
          <a:prstGeom prst="roundRect">
            <a:avLst>
              <a:gd name="adj" fmla="val 41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016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74200" y="23495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>
            <p:custDataLst>
              <p:tags r:id="rId17"/>
            </p:custDataLst>
          </p:nvPr>
        </p:nvSpPr>
        <p:spPr>
          <a:xfrm>
            <a:off x="8382000" y="3111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重视生活质量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AutoShape 14"/>
          <p:cNvSpPr/>
          <p:nvPr>
            <p:custDataLst>
              <p:tags r:id="rId18"/>
            </p:custDataLst>
          </p:nvPr>
        </p:nvSpPr>
        <p:spPr>
          <a:xfrm>
            <a:off x="8382000" y="3556000"/>
            <a:ext cx="279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盆底健康直接关系到我们的生活质量、尊严与整体健康水平。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1016000" y="5461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谢谢观看！欢迎咨询。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被忽视的“生命底盘”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016000" y="1905000"/>
            <a:ext cx="609600" cy="609600"/>
          </a:xfrm>
          <a:prstGeom prst="ellipse">
            <a:avLst/>
          </a:prstGeom>
          <a:solidFill>
            <a:srgbClr val="FF7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7600" y="20066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778000" y="1905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全生命周期的健康课题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16000" y="2413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盆底健康并非阶段性问题，而是贯穿女性一生的重要课题，需要长期关注与维护。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477000" y="1905000"/>
            <a:ext cx="609600" cy="609600"/>
          </a:xfrm>
          <a:prstGeom prst="ellipse">
            <a:avLst/>
          </a:prstGeom>
          <a:solidFill>
            <a:srgbClr val="FF7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8600" y="20066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239000" y="1905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多阶段持续受损风险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477000" y="2413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从生育、产后恢复，到中年及更年期，盆底肌在不同生理阶段都面临着持续受损的挑战。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62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16000" y="4318000"/>
            <a:ext cx="609600" cy="609600"/>
          </a:xfrm>
          <a:prstGeom prst="ellipse">
            <a:avLst/>
          </a:prstGeom>
          <a:solidFill>
            <a:srgbClr val="FF7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600" y="44196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778000" y="4318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普遍存在的认知盲区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1016000" y="4826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多数女性对盆底健康认知不足，往往存在“有病隐忍、无病忽视”的现象，缺乏主动筛查意识。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223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477000" y="4318000"/>
            <a:ext cx="609600" cy="609600"/>
          </a:xfrm>
          <a:prstGeom prst="ellipse">
            <a:avLst/>
          </a:prstGeom>
          <a:solidFill>
            <a:srgbClr val="FF7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78600" y="44196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239000" y="4318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早预防早康复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6477000" y="4826000"/>
            <a:ext cx="4699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倡导“早认识、早预防、早康复”的理念，积极采取科学干预措施，远离盆底功能障碍带来的尴尬与痛苦。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什么是盆底？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4572000" cy="4572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52500" y="1841500"/>
            <a:ext cx="4191000" cy="4191000"/>
          </a:xfrm>
          <a:prstGeom prst="roundRect">
            <a:avLst>
              <a:gd name="adj" fmla="val 6060"/>
            </a:avLst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42000" y="17145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223000" y="16764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盆底结构定义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842000" y="2095500"/>
            <a:ext cx="558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盆底由肌肉、韧带和筋膜组成，像一张坚韧的“吊网”承托盆腔器官。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8" name="Connector 8"/>
          <p:cNvCxnSpPr/>
          <p:nvPr/>
        </p:nvCxnSpPr>
        <p:spPr>
          <a:xfrm rot="-7813">
            <a:off x="5842007" y="2724150"/>
            <a:ext cx="558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42000" y="2921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223000" y="2882900"/>
            <a:ext cx="520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三大核心功能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42000" y="3365500"/>
            <a:ext cx="254000" cy="254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159500" y="3340100"/>
            <a:ext cx="527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器官承托：</a:t>
            </a:r>
            <a:r>
              <a:rPr lang="en-US" sz="1600" b="0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支撑子宫、膀胱、直肠等盆腔脏器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42000" y="3746500"/>
            <a:ext cx="254000" cy="254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159500" y="3721100"/>
            <a:ext cx="527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控尿控便：</a:t>
            </a:r>
            <a:r>
              <a:rPr lang="en-US" sz="1600" b="0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负责排尿和排便的自主控制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42000" y="4127500"/>
            <a:ext cx="254000" cy="2540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159500" y="4102100"/>
            <a:ext cx="5270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性生活健康：</a:t>
            </a:r>
            <a:r>
              <a:rPr lang="en-US" sz="1600" b="0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维持阴道紧致度与性快感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7" name="Connector 17"/>
          <p:cNvCxnSpPr/>
          <p:nvPr/>
        </p:nvCxnSpPr>
        <p:spPr>
          <a:xfrm rot="-7813">
            <a:off x="5842007" y="4629150"/>
            <a:ext cx="558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0F0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AutoShape 18"/>
          <p:cNvSpPr/>
          <p:nvPr/>
        </p:nvSpPr>
        <p:spPr>
          <a:xfrm>
            <a:off x="5842000" y="4826000"/>
            <a:ext cx="5588000" cy="1397000"/>
          </a:xfrm>
          <a:prstGeom prst="roundRect">
            <a:avLst>
              <a:gd name="adj" fmla="val 9090"/>
            </a:avLst>
          </a:prstGeom>
          <a:solidFill>
            <a:srgbClr val="FF7F50">
              <a:alpha val="10000"/>
            </a:srgbClr>
          </a:solidFill>
          <a:ln w="12700" cap="flat" cmpd="sng">
            <a:solidFill>
              <a:srgbClr val="FF7F5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32500" y="50165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413500" y="49784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盆底松弛的危害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6032500" y="5397500"/>
            <a:ext cx="5207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5050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盆底一旦松弛，可能导致器官脱垂、漏尿、腰酸背痛及性生活质量下降。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8F5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盆底疾病，离你有多近？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333500"/>
            <a:ext cx="1066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这些人群尤其需要注意！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62000" y="1905000"/>
            <a:ext cx="33782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16000" y="2159000"/>
            <a:ext cx="762000" cy="76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6" name="AutoShape 6"/>
          <p:cNvSpPr/>
          <p:nvPr/>
        </p:nvSpPr>
        <p:spPr>
          <a:xfrm>
            <a:off x="1905000" y="21590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孕期 &amp; 产后女性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16000" y="2984500"/>
            <a:ext cx="28702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无论顺产还是剖宫产，盆底肌都会因孕期压力和分娩过程受到不同程度的损伤。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394200" y="1905000"/>
            <a:ext cx="33782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28104" b="28104"/>
          <a:stretch>
            <a:fillRect/>
          </a:stretch>
        </p:blipFill>
        <p:spPr>
          <a:xfrm>
            <a:off x="4648200" y="2159000"/>
            <a:ext cx="762000" cy="76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5537200" y="21590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更年期女性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648200" y="2984500"/>
            <a:ext cx="28702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雌激素水平显著下降，导致盆底组织支撑力减弱，加速盆底功能老化。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8026400" y="1905000"/>
            <a:ext cx="33782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11147" r="11147"/>
          <a:stretch>
            <a:fillRect/>
          </a:stretch>
        </p:blipFill>
        <p:spPr>
          <a:xfrm>
            <a:off x="8280400" y="2159000"/>
            <a:ext cx="762000" cy="76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4" name="AutoShape 14"/>
          <p:cNvSpPr/>
          <p:nvPr/>
        </p:nvSpPr>
        <p:spPr>
          <a:xfrm>
            <a:off x="9169400" y="2159000"/>
            <a:ext cx="2032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不良生活习惯人群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8280400" y="2984500"/>
            <a:ext cx="28702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长期便秘、肥胖超重、久坐久站等，都会持续增加腹压，损伤盆底。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762000" y="4318000"/>
            <a:ext cx="33782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4572000"/>
            <a:ext cx="609600" cy="6096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778000" y="4572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多次生育/高龄产妇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1016000" y="5207000"/>
            <a:ext cx="2870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生育次数越多、年龄越大，盆底肌的恢复能力越弱，损伤风险越高。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394200" y="4318000"/>
            <a:ext cx="33782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8200" y="4572000"/>
            <a:ext cx="609600" cy="6096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5410200" y="4572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高强度运动爱好者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4648200" y="5207000"/>
            <a:ext cx="2870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经常跑跳、负重训练或剧烈运动，冲击性压力易造成盆底功能障碍。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8026400" y="4318000"/>
            <a:ext cx="3378200" cy="1905000"/>
          </a:xfrm>
          <a:prstGeom prst="roundRect">
            <a:avLst>
              <a:gd name="adj" fmla="val 666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80400" y="4572000"/>
            <a:ext cx="609600" cy="6096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9042400" y="4572000"/>
            <a:ext cx="2159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早期筛查建议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8280400" y="5207000"/>
            <a:ext cx="28702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建议高危人群定期进行盆底功能评估，早发现、早干预、早治疗。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这些信号，提示盆底可能“受伤”了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079500" y="1968500"/>
            <a:ext cx="609600" cy="609600"/>
          </a:xfrm>
          <a:prstGeom prst="ellipse">
            <a:avLst/>
          </a:prstGeom>
          <a:solidFill>
            <a:srgbClr val="FF7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1100" y="20701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841500" y="1968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压力性尿失禁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841500" y="2413000"/>
            <a:ext cx="381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在咳嗽、打喷嚏、大笑或跑跳等腹压增加的情况下，出现不自主的漏尿现象。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223000" y="1651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6540500" y="1968500"/>
            <a:ext cx="609600" cy="609600"/>
          </a:xfrm>
          <a:prstGeom prst="ellipse">
            <a:avLst/>
          </a:prstGeom>
          <a:solidFill>
            <a:srgbClr val="FF7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2100" y="20701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7302500" y="1968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盆腔器官脱垂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7302500" y="2413000"/>
            <a:ext cx="381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感觉阴道有明显的下坠感或异物感，严重时可在阴道口看到或摸到脱出的组织。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62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79500" y="4381500"/>
            <a:ext cx="609600" cy="609600"/>
          </a:xfrm>
          <a:prstGeom prst="ellipse">
            <a:avLst/>
          </a:prstGeom>
          <a:solidFill>
            <a:srgbClr val="FF7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1100" y="44831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841500" y="4381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性生活不适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1841500" y="4826000"/>
            <a:ext cx="381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伴随阴道松弛感，性生活中出现疼痛、干涩，或性欲明显下降。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6223000" y="4064000"/>
            <a:ext cx="5207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540500" y="4381500"/>
            <a:ext cx="609600" cy="609600"/>
          </a:xfrm>
          <a:prstGeom prst="ellipse">
            <a:avLst/>
          </a:prstGeom>
          <a:solidFill>
            <a:srgbClr val="FF7F50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2100" y="44831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7302500" y="43815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慢性疼痛与不适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7302500" y="4826000"/>
            <a:ext cx="3810000" cy="1143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长期感到腰酸背痛、小腹坠胀，或出现反复的尿频、尿急等泌尿系统症状。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别让“不好意思”耽误了健康！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1968500"/>
            <a:ext cx="609600" cy="609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78000" y="1841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误区一：隐私尴尬，难以启齿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1778000" y="22225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认为这是难以启齿的隐私问题，不好意思寻求医生帮助，选择默默忍受。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23000" y="1651000"/>
            <a:ext cx="5207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1968500"/>
            <a:ext cx="609600" cy="6096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239000" y="1841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误区二：误以为“产后正常现象”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239000" y="22225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错误地认为漏尿、松弛是生完孩子的必然结果，忽视了这其实是疾病信号。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762000" y="3429000"/>
            <a:ext cx="5207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000" y="3746500"/>
            <a:ext cx="609600" cy="609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78000" y="3619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误区三：害怕手术与副作用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778000" y="40005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一提到治疗就联想到手术，因恐惧心理而拒绝早期干预，导致病情延误。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23000" y="3429000"/>
            <a:ext cx="5207000" cy="1524000"/>
          </a:xfrm>
          <a:prstGeom prst="roundRect">
            <a:avLst>
              <a:gd name="adj" fmla="val 8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3746500"/>
            <a:ext cx="609600" cy="609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7239000" y="3619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误区四：忽视早期康复训练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7239000" y="40005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缺乏认知，不知道通过早期的盆底肌训练，就能有效改善甚至恢复健康。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762000" y="5207000"/>
            <a:ext cx="10668000" cy="1016000"/>
          </a:xfrm>
          <a:prstGeom prst="roundRect">
            <a:avLst>
              <a:gd name="adj" fmla="val 12500"/>
            </a:avLst>
          </a:prstGeom>
          <a:solidFill>
            <a:srgbClr val="FF7F50">
              <a:alpha val="10000"/>
            </a:srgbClr>
          </a:solidFill>
          <a:ln w="12700" cap="flat" cmpd="sng">
            <a:solidFill>
              <a:srgbClr val="FF7F5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5410200"/>
            <a:ext cx="609600" cy="6096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1778000" y="5334000"/>
            <a:ext cx="939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核心结论：</a:t>
            </a:r>
            <a:r>
              <a:rPr lang="en-US" sz="1600" b="0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盆底问题是可防、可治、可恢复的常见病，打破误区，及时干预是关键。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8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守护盆底，从“凯格尔运动”开始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4826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rcRect t="15537" b="15537"/>
          <a:stretch>
            <a:fillRect/>
          </a:stretch>
        </p:blipFill>
        <p:spPr>
          <a:xfrm>
            <a:off x="952500" y="1841500"/>
            <a:ext cx="4445000" cy="4191000"/>
          </a:xfrm>
          <a:prstGeom prst="roundRect">
            <a:avLst>
              <a:gd name="adj" fmla="val 3030"/>
            </a:avLst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5" name="AutoShape 5"/>
          <p:cNvSpPr/>
          <p:nvPr/>
        </p:nvSpPr>
        <p:spPr>
          <a:xfrm>
            <a:off x="5969000" y="1651000"/>
            <a:ext cx="5461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9500" y="1841500"/>
            <a:ext cx="406400" cy="4064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667500" y="1803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正确做法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6667500" y="2133600"/>
            <a:ext cx="4572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像憋尿、憋住排气一样，收紧阴道和肛门周围的肌肉。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5969000" y="2794000"/>
            <a:ext cx="5461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9500" y="29845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6667500" y="2946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训练节奏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667500" y="3276600"/>
            <a:ext cx="4572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收缩5秒 → 放松5秒，10-15次/组，每天3-4组。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5969000" y="3937000"/>
            <a:ext cx="5461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9500" y="4127500"/>
            <a:ext cx="406400" cy="4064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6667500" y="4089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关键要点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667500" y="4419600"/>
            <a:ext cx="4572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专注盆底肌，肚子、大腿、臀部不要跟着用力。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5969000" y="5080000"/>
            <a:ext cx="5461000" cy="1016000"/>
          </a:xfrm>
          <a:prstGeom prst="roundRect">
            <a:avLst>
              <a:gd name="adj" fmla="val 12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76200" dist="254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59500" y="5270500"/>
            <a:ext cx="406400" cy="4064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6667500" y="5232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坚持时间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6667500" y="5562600"/>
            <a:ext cx="4572000" cy="431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规律训练8-12周，即可感受到明显改善。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日常护盆底，这些事要少做！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6000" y="1905000"/>
            <a:ext cx="609600" cy="609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7000" y="1905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16000" y="2603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拒绝憋尿与久蹲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1016000" y="29845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不要长期憋尿，上厕所避免久蹲，减少盆底肌肉持续受压。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45000" y="1651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000" y="1905000"/>
            <a:ext cx="609600" cy="6096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00" y="1905000"/>
            <a:ext cx="406400" cy="4064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699000" y="2603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预防便秘防用力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4699000" y="29845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保持饮食均衡，避免用力排便，减少腹压骤增对盆底的冲击。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128000" y="1651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82000" y="1905000"/>
            <a:ext cx="609600" cy="609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3000" y="1905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382000" y="2603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控制体重减负荷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382000" y="29845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维持健康体重，避免腹部脂肪堆积，减轻盆底长期承受的压力。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762000" y="4064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6000" y="4318000"/>
            <a:ext cx="609600" cy="609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7000" y="4318000"/>
            <a:ext cx="406400" cy="4064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1016000" y="5016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慎选高冲击运动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2" name="AutoShape 22"/>
          <p:cNvSpPr/>
          <p:nvPr/>
        </p:nvSpPr>
        <p:spPr>
          <a:xfrm>
            <a:off x="1016000" y="53975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减少仰卧起坐、大负重深蹲及剧烈跑跳，保护盆底免受冲击。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4445000" y="4064000"/>
            <a:ext cx="330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99000" y="4318000"/>
            <a:ext cx="609600" cy="6096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80000" y="4318000"/>
            <a:ext cx="406400" cy="406400"/>
          </a:xfrm>
          <a:prstGeom prst="rect">
            <a:avLst/>
          </a:prstGeom>
        </p:spPr>
      </p:pic>
      <p:sp>
        <p:nvSpPr>
          <p:cNvPr id="26" name="AutoShape 26"/>
          <p:cNvSpPr/>
          <p:nvPr/>
        </p:nvSpPr>
        <p:spPr>
          <a:xfrm>
            <a:off x="4699000" y="50165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避免久站与提重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4699000" y="5397500"/>
            <a:ext cx="279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66666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避免长时间保持同一姿势，少提重物，防止腹压持续升高。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F5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7F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不同人生阶段，盆底保护各有重点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" name="AutoShape 3"/>
          <p:cNvSpPr/>
          <p:nvPr>
            <p:custDataLst>
              <p:tags r:id="rId1"/>
            </p:custDataLst>
          </p:nvPr>
        </p:nvSpPr>
        <p:spPr>
          <a:xfrm>
            <a:off x="762000" y="1778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1016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762000" y="1778000"/>
            <a:ext cx="3302000" cy="76200"/>
          </a:xfrm>
          <a:prstGeom prst="roundRect">
            <a:avLst>
              <a:gd name="adj" fmla="val 166666"/>
            </a:avLst>
          </a:prstGeom>
          <a:solidFill>
            <a:srgbClr val="FF7F50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8500" y="2159000"/>
            <a:ext cx="889000" cy="889000"/>
          </a:xfrm>
          <a:prstGeom prst="rect">
            <a:avLst/>
          </a:prstGeom>
        </p:spPr>
      </p:pic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889000" y="3175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孕期阶段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7" name="Connector 7"/>
          <p:cNvCxnSpPr/>
          <p:nvPr>
            <p:custDataLst>
              <p:tags r:id="rId7"/>
            </p:custDataLst>
          </p:nvPr>
        </p:nvCxnSpPr>
        <p:spPr>
          <a:xfrm rot="-21485">
            <a:off x="1397020" y="3676650"/>
            <a:ext cx="203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7F50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952500" y="3873500"/>
            <a:ext cx="2921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控制体重增长，避免过重负担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进行散步等温和运动</a:t>
            </a:r>
            <a:endParaRPr lang="en-US" sz="1600" b="0" i="0" u="none" strike="noStrike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提前学习并练习凯格尔运动</a:t>
            </a:r>
            <a:endParaRPr lang="en-US" sz="1600" b="0" i="0" u="none" strike="noStrike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9" name="AutoShape 9"/>
          <p:cNvSpPr/>
          <p:nvPr>
            <p:custDataLst>
              <p:tags r:id="rId9"/>
            </p:custDataLst>
          </p:nvPr>
        </p:nvSpPr>
        <p:spPr>
          <a:xfrm>
            <a:off x="4445000" y="1778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1016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10"/>
            </p:custDataLst>
          </p:nvPr>
        </p:nvSpPr>
        <p:spPr>
          <a:xfrm>
            <a:off x="4445000" y="1778000"/>
            <a:ext cx="3302000" cy="76200"/>
          </a:xfrm>
          <a:prstGeom prst="roundRect">
            <a:avLst>
              <a:gd name="adj" fmla="val 166666"/>
            </a:avLst>
          </a:prstGeom>
          <a:solidFill>
            <a:srgbClr val="FFA07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51500" y="2159000"/>
            <a:ext cx="889000" cy="889000"/>
          </a:xfrm>
          <a:prstGeom prst="rect">
            <a:avLst/>
          </a:prstGeom>
        </p:spPr>
      </p:pic>
      <p:sp>
        <p:nvSpPr>
          <p:cNvPr id="12" name="AutoShape 12"/>
          <p:cNvSpPr/>
          <p:nvPr>
            <p:custDataLst>
              <p:tags r:id="rId14"/>
            </p:custDataLst>
          </p:nvPr>
        </p:nvSpPr>
        <p:spPr>
          <a:xfrm>
            <a:off x="4572000" y="3175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产后阶段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3" name="Connector 13"/>
          <p:cNvCxnSpPr/>
          <p:nvPr>
            <p:custDataLst>
              <p:tags r:id="rId15"/>
            </p:custDataLst>
          </p:nvPr>
        </p:nvCxnSpPr>
        <p:spPr>
          <a:xfrm rot="-21485">
            <a:off x="5080020" y="3676650"/>
            <a:ext cx="203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A07A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AutoShape 14"/>
          <p:cNvSpPr/>
          <p:nvPr>
            <p:custDataLst>
              <p:tags r:id="rId16"/>
            </p:custDataLst>
          </p:nvPr>
        </p:nvSpPr>
        <p:spPr>
          <a:xfrm>
            <a:off x="4635500" y="3873500"/>
            <a:ext cx="2921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顺/剖均需产后42天做盆底评估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抓住黄金修复期，尽早康复</a:t>
            </a:r>
            <a:endParaRPr lang="en-US" sz="1600" b="0" i="0" u="none" strike="noStrike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遵医嘱进行科学训练</a:t>
            </a:r>
            <a:endParaRPr lang="en-US" sz="1600" b="0" i="0" u="none" strike="noStrike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" name="AutoShape 15"/>
          <p:cNvSpPr/>
          <p:nvPr>
            <p:custDataLst>
              <p:tags r:id="rId17"/>
            </p:custDataLst>
          </p:nvPr>
        </p:nvSpPr>
        <p:spPr>
          <a:xfrm>
            <a:off x="8128000" y="1778000"/>
            <a:ext cx="3302000" cy="4064000"/>
          </a:xfrm>
          <a:prstGeom prst="roundRect">
            <a:avLst>
              <a:gd name="adj" fmla="val 3846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90500" dist="101600" dir="2700000" algn="tl" rotWithShape="0">
              <a:srgbClr val="FF7F5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6" name="AutoShape 16"/>
          <p:cNvSpPr/>
          <p:nvPr>
            <p:custDataLst>
              <p:tags r:id="rId18"/>
            </p:custDataLst>
          </p:nvPr>
        </p:nvSpPr>
        <p:spPr>
          <a:xfrm>
            <a:off x="8128000" y="1778000"/>
            <a:ext cx="3302000" cy="76200"/>
          </a:xfrm>
          <a:prstGeom prst="roundRect">
            <a:avLst>
              <a:gd name="adj" fmla="val 166666"/>
            </a:avLst>
          </a:prstGeom>
          <a:solidFill>
            <a:srgbClr val="E9967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7" name="Picture 1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34500" y="2159000"/>
            <a:ext cx="889000" cy="889000"/>
          </a:xfrm>
          <a:prstGeom prst="rect">
            <a:avLst/>
          </a:prstGeom>
        </p:spPr>
      </p:pic>
      <p:sp>
        <p:nvSpPr>
          <p:cNvPr id="18" name="AutoShape 18"/>
          <p:cNvSpPr/>
          <p:nvPr>
            <p:custDataLst>
              <p:tags r:id="rId22"/>
            </p:custDataLst>
          </p:nvPr>
        </p:nvSpPr>
        <p:spPr>
          <a:xfrm>
            <a:off x="8255000" y="3175000"/>
            <a:ext cx="3048000" cy="444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200" b="1" i="0" u="none" strike="noStrike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更年期阶段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19" name="Connector 19"/>
          <p:cNvCxnSpPr/>
          <p:nvPr>
            <p:custDataLst>
              <p:tags r:id="rId23"/>
            </p:custDataLst>
          </p:nvPr>
        </p:nvCxnSpPr>
        <p:spPr>
          <a:xfrm rot="-21485">
            <a:off x="8763020" y="3676650"/>
            <a:ext cx="203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967A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>
            <p:custDataLst>
              <p:tags r:id="rId24"/>
            </p:custDataLst>
          </p:nvPr>
        </p:nvSpPr>
        <p:spPr>
          <a:xfrm>
            <a:off x="8318500" y="3873500"/>
            <a:ext cx="2921000" cy="165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  <a:defRPr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坚持盆底肌训练，延缓功能衰退</a:t>
            </a:r>
            <a:endParaRPr lang="en-US" sz="1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改善干涩、松弛等问题</a:t>
            </a:r>
            <a:endParaRPr lang="en-US" sz="1600" b="0" i="0" u="none" strike="noStrike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  <a:p>
            <a:pPr marL="203200" indent="-203200" algn="l">
              <a:lnSpc>
                <a:spcPct val="125000"/>
              </a:lnSpc>
              <a:buClr>
                <a:srgbClr val="555555"/>
              </a:buClr>
              <a:buChar char="•"/>
            </a:pPr>
            <a:r>
              <a:rPr lang="en-US" sz="1600" b="0" i="0" u="none" strike="noStrike">
                <a:solidFill>
                  <a:srgbClr val="55555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有效预防和缓解漏尿症状</a:t>
            </a:r>
            <a:endParaRPr lang="en-US" sz="1600" b="0" i="0" u="none" strike="noStrike">
              <a:solidFill>
                <a:srgbClr val="55555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0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1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2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3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4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5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6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7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8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19.xml><?xml version="1.0" encoding="utf-8"?>
<p:tagLst xmlns:p="http://schemas.openxmlformats.org/presentationml/2006/main">
  <p:tag name="KSO_WM_DIAGRAM_VIRTUALLY_FRAME" val="{&quot;height&quot;:130,&quot;left&quot;:85,&quot;top&quot;:208,&quot;width&quot;:370}"/>
</p:tagLst>
</file>

<file path=ppt/tags/tag2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20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1.xml><?xml version="1.0" encoding="utf-8"?>
<p:tagLst xmlns:p="http://schemas.openxmlformats.org/presentationml/2006/main">
  <p:tag name="KSO_WM_DIAGRAM_VIRTUALLY_FRAME" val="{&quot;height&quot;:130,&quot;left&quot;:85,&quot;top&quot;:208,&quot;width&quot;:370}"/>
</p:tagLst>
</file>

<file path=ppt/tags/tag22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3.xml><?xml version="1.0" encoding="utf-8"?>
<p:tagLst xmlns:p="http://schemas.openxmlformats.org/presentationml/2006/main">
  <p:tag name="KSO_WM_DIAGRAM_VIRTUALLY_FRAME" val="{&quot;height&quot;:130,&quot;left&quot;:85,&quot;top&quot;:208,&quot;width&quot;:370}"/>
</p:tagLst>
</file>

<file path=ppt/tags/tag24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5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6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7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8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29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30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1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2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3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4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5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6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7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8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39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4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40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41.xml><?xml version="1.0" encoding="utf-8"?>
<p:tagLst xmlns:p="http://schemas.openxmlformats.org/presentationml/2006/main">
  <p:tag name="KSO_WM_DIAGRAM_VIRTUALLY_FRAME" val="{&quot;height&quot;:360,&quot;left&quot;:60,&quot;top&quot;:130,&quot;width&quot;:840}"/>
</p:tagLst>
</file>

<file path=ppt/tags/tag42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43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44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45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46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47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48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49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5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50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51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52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53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54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55.xml><?xml version="1.0" encoding="utf-8"?>
<p:tagLst xmlns:p="http://schemas.openxmlformats.org/presentationml/2006/main">
  <p:tag name="KSO_WM_DIAGRAM_VIRTUALLY_FRAME" val="{&quot;height&quot;:240,&quot;left&quot;:60,&quot;top&quot;:160,&quot;width&quot;:840}"/>
</p:tagLst>
</file>

<file path=ppt/tags/tag6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7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8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ags/tag9.xml><?xml version="1.0" encoding="utf-8"?>
<p:tagLst xmlns:p="http://schemas.openxmlformats.org/presentationml/2006/main">
  <p:tag name="KSO_WM_DIAGRAM_VIRTUALLY_FRAME" val="{&quot;height&quot;:320,&quot;left&quot;:60,&quot;top&quot;:140,&quot;width&quot;:840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2455</Words>
  <Application>WPS 演示</Application>
  <PresentationFormat/>
  <Paragraphs>292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Arial</vt:lpstr>
      <vt:lpstr>微软雅黑</vt:lpstr>
      <vt:lpstr>楷体</vt:lpstr>
      <vt:lpstr>仿宋</vt:lpstr>
      <vt:lpstr>Arial Unicode MS</vt:lpstr>
      <vt:lpstr>Office 主题​​</vt:lpstr>
      <vt:lpstr>默认主题</vt:lpstr>
      <vt:lpstr>1_默认主题</vt:lpstr>
      <vt:lpstr>2_默认主题</vt:lpstr>
      <vt:lpstr>3_默认主题</vt:lpstr>
      <vt:lpstr>4_默认主题</vt:lpstr>
      <vt:lpstr>5_默认主题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啾</cp:lastModifiedBy>
  <cp:revision>21</cp:revision>
  <dcterms:created xsi:type="dcterms:W3CDTF">2026-02-28T01:47:00Z</dcterms:created>
  <dcterms:modified xsi:type="dcterms:W3CDTF">2026-03-20T10:22:31Z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0611E2B205824144B39F3ECCF8D0CF01_13</vt:lpwstr>
  </property>
  <property fmtid="{D5CDD505-2E9C-101B-9397-08002B2CF9AE}" pid="3" name="KSOProductBuildVer">
    <vt:lpwstr>2052-12.1.0.25225</vt:lpwstr>
  </property>
</Properties>
</file>