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74"/>
  </p:normalViewPr>
  <p:slideViewPr>
    <p:cSldViewPr snapToGrid="0">
      <p:cViewPr varScale="1">
        <p:scale>
          <a:sx n="124" d="100"/>
          <a:sy n="12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none"/>
        <c:varyColors val="0"/>
        <c:ser>
          <c:idx val="0"/>
          <c:order val="0"/>
          <c:tx>
            <c:strRef>
              <c:f>Sheet0!$B$1</c:f>
              <c:strCache>
                <c:ptCount val="1"/>
                <c:pt idx="0">
                  <c:v>理论知识合格率（%）</c:v>
                </c:pt>
              </c:strCache>
            </c:strRef>
          </c:tx>
          <c:spPr>
            <a:solidFill>
              <a:srgbClr val="59627E"/>
            </a:solidFill>
          </c:spPr>
          <c:invertIfNegative val="0"/>
          <c:dLbls>
            <c:delete val="1"/>
          </c:dLbls>
          <c:cat>
            <c:strRef>
              <c:f>Sheet0!$A$2:$A$3</c:f>
              <c:strCache>
                <c:ptCount val="2"/>
                <c:pt idx="0">
                  <c:v>培训前</c:v>
                </c:pt>
                <c:pt idx="1">
                  <c:v>培训后</c:v>
                </c:pt>
              </c:strCache>
            </c:strRef>
          </c:cat>
          <c:val>
            <c:numRef>
              <c:f>Sheet0!$B$2:$B$3</c:f>
              <c:numCache>
                <c:formatCode>General</c:formatCode>
                <c:ptCount val="2"/>
                <c:pt idx="0">
                  <c:v>7</c:v>
                </c:pt>
                <c:pt idx="1">
                  <c:v>94.5</c:v>
                </c:pt>
              </c:numCache>
            </c:numRef>
          </c:val>
        </c:ser>
        <c:ser>
          <c:idx val="1"/>
          <c:order val="1"/>
          <c:tx>
            <c:strRef>
              <c:f>Sheet0!$C$1</c:f>
              <c:strCache>
                <c:ptCount val="1"/>
                <c:pt idx="0">
                  <c:v>操作考核合格率（%）</c:v>
                </c:pt>
              </c:strCache>
            </c:strRef>
          </c:tx>
          <c:spPr>
            <a:solidFill>
              <a:srgbClr val="59627E"/>
            </a:solidFill>
          </c:spPr>
          <c:invertIfNegative val="0"/>
          <c:dLbls>
            <c:delete val="1"/>
          </c:dLbls>
          <c:cat>
            <c:strRef>
              <c:f>Sheet0!$A$2:$A$3</c:f>
              <c:strCache>
                <c:ptCount val="2"/>
                <c:pt idx="0">
                  <c:v>培训前</c:v>
                </c:pt>
                <c:pt idx="1">
                  <c:v>培训后</c:v>
                </c:pt>
              </c:strCache>
            </c:strRef>
          </c:cat>
          <c:val>
            <c:numRef>
              <c:f>Sheet0!$C$2:$C$3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0"/>
        <c:axId val="1"/>
      </c:barChart>
      <c:catAx>
        <c:axId val="0"/>
        <c:scaling>
          <c:orientation val="minMax"/>
        </c:scaling>
        <c:delete val="0"/>
        <c:axPos val="b"/>
        <c:majorTickMark val="cross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TickMark val="cross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0"/>
        <c:crosses val="autoZero"/>
        <c:crossBetween val="between"/>
      </c:valAx>
    </c:plotArea>
    <c:legend>
      <c:legendPos val="t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826" y="1169431"/>
            <a:ext cx="6686550" cy="20002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中学生心肺复苏及自动除颤仪培训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2208" y="3429000"/>
            <a:ext cx="6934200" cy="50101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marL="0" algn="l" defTabSz="914400">
              <a:lnSpc>
                <a:spcPct val="120000"/>
              </a:lnSpc>
              <a:defRPr sz="1800">
                <a:solidFill>
                  <a:schemeClr val="tx1"/>
                </a:solidFill>
                <a:latin typeface="等线"/>
                <a:ea typeface="宋体" panose="02010600030101010101" pitchFamily="2" charset="-122"/>
                <a:cs typeface="+mn-cs"/>
              </a:defRPr>
            </a:pPr>
            <a:r>
              <a:rPr lang="zh-CN" altLang="en-US" sz="2100">
                <a:solidFill>
                  <a:schemeClr val="accent1">
                    <a:alpha val="100000"/>
                  </a:schemeClr>
                </a:solidFill>
                <a:latin typeface="Noto Sans SC"/>
                <a:cs typeface="Noto Sans SC"/>
              </a:rPr>
              <a:t>祁</a:t>
            </a:r>
            <a:r>
              <a:rPr lang="en-US" sz="21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家湾街道卫生院       黄沙</a:t>
            </a:r>
            <a:endParaRPr lang="en-US" sz="21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0783" y="3943350"/>
            <a:ext cx="6934200" cy="50101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marL="0" algn="l" defTabSz="914400">
              <a:lnSpc>
                <a:spcPct val="120000"/>
              </a:lnSpc>
              <a:defRPr sz="1800">
                <a:solidFill>
                  <a:schemeClr val="tx1"/>
                </a:solidFill>
                <a:latin typeface="等线"/>
                <a:ea typeface="宋体" panose="02010600030101010101" pitchFamily="2" charset="-122"/>
                <a:cs typeface="+mn-cs"/>
              </a:defRPr>
            </a:pPr>
            <a:r>
              <a:rPr lang="en-US" sz="21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2026-01-20</a:t>
            </a:r>
            <a:endParaRPr lang="en-US" sz="21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人工呼吸操作要点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227" y="1719338"/>
            <a:ext cx="12192000" cy="203432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29020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873326" y="3350659"/>
            <a:ext cx="817215" cy="81721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2098764" y="3576098"/>
            <a:ext cx="366338" cy="36633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792552" y="4264809"/>
            <a:ext cx="29787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气道管理技术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723582" y="5039353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采用仰头抬颏法（下颌角与耳垂垂直）开放气道，清除口腔异物，义齿松动需取出防止阻塞。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338324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682630" y="3350659"/>
            <a:ext cx="817215" cy="817215"/>
          </a:xfrm>
          <a:prstGeom prst="ellipse">
            <a:avLst/>
          </a:prstGeom>
          <a:solidFill>
            <a:schemeClr val="accent2">
              <a:alpha val="100000"/>
              <a:lumMod val="5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523319" y="4264809"/>
            <a:ext cx="3135837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通气执行标准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532887" y="5039353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捏鼻包口吹气1秒，观察胸廓起伏，成人每次500-600毫升，儿童减量至胸廓微隆，按压通气比30:2。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157154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9501460" y="3350659"/>
            <a:ext cx="817215" cy="817215"/>
          </a:xfrm>
          <a:prstGeom prst="ellipse">
            <a:avLst/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8334189" y="4264809"/>
            <a:ext cx="3151755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安全防护措施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8418251" y="5032700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使用防护面膜隔离体液，吹气后松开鼻孔确保被动呼气，避免过度通气导致胃胀气。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700479" y="3563125"/>
            <a:ext cx="423166" cy="42316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/>
        </p:nvSpPr>
        <p:spPr>
          <a:xfrm>
            <a:off x="5891042" y="3570268"/>
            <a:ext cx="416023" cy="41602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7566" y="3267201"/>
            <a:ext cx="6115050" cy="18190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AED使用方法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77566" y="1758043"/>
            <a:ext cx="215265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15035" y="4715149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918415" y="3060483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999788" y="1823026"/>
            <a:ext cx="891411" cy="3949143"/>
          </a:xfrm>
          <a:custGeom>
            <a:avLst/>
            <a:gdLst/>
            <a:ahLst/>
            <a:cxnLst/>
            <a:rect l="l" t="t" r="r" b="b"/>
            <a:pathLst>
              <a:path w="891411" h="3949143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AED设备原理与优势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26" r="16626"/>
          <a:stretch>
            <a:fillRect/>
          </a:stretch>
        </p:blipFill>
        <p:spPr>
          <a:xfrm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929622" y="1421605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163786" y="1545356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自动心律分析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5135211" y="2009338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AED通过电极片实时监测患者心电活动，内置智能算法可快速识别室颤或无脉性室速等可电击心律，避免人工误判。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24004" y="3648216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设备全程提供清晰的语音指令和动画演示，即使非专业人员也能按步骤操作，显著降低使用门槛。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20625" y="5302882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电击能量经精确计算（成人通常120-200焦耳），在除颤同时最大限度减少心肌损伤，儿童模式可自动调节至50焦耳以下。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5409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1067430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108076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5409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1067430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108076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105882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72164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108549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5163786" y="3184234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语音视觉双引导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5163786" y="4862072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安全电流控制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“开、贴、离、电”操作四步法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开启设备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按下电源键或掀开盖子自动启动，跟随语音提示操作，部分机型会同步显示动画指引。开机后需立即检查电极片有效期及电池状态。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粘贴电极片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撕开预连接电极片贴膜，按图示位置紧贴患者裸露胸部（右胸锁骨下+左胸腋中线），确保皮肤干燥无毛，必要时使用剃刀快速清理。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远离患者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分析心律时高声提醒"所有人退后"，避免身体接触干扰检测，此时设备可能提示"正在分析，请勿触碰患者"。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实施电击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若检测到可除颤心律，AED自动充电并提示"准备电击"，确认无人接触后按下放电按钮，电击后立即恢复CPR（30:2比例）。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2508" y="4938029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4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电极片张贴位置与注意事项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145518" y="1368625"/>
            <a:ext cx="9900511" cy="4391356"/>
          </a:xfrm>
          <a:prstGeom prst="roundRect">
            <a:avLst>
              <a:gd name="adj" fmla="val 6363"/>
            </a:avLst>
          </a:prstGeom>
          <a:gradFill>
            <a:gsLst>
              <a:gs pos="0">
                <a:schemeClr val="lt2">
                  <a:alpha val="0"/>
                </a:schemeClr>
              </a:gs>
              <a:gs pos="96000">
                <a:schemeClr val="lt2">
                  <a:alpha val="100000"/>
                </a:schemeClr>
              </a:gs>
            </a:gsLst>
            <a:lin ang="16200000"/>
          </a:gradFill>
          <a:ln w="1905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642508" y="5173915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1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7861021" y="1599594"/>
            <a:ext cx="2967836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环境禁忌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7861021" y="2092152"/>
            <a:ext cx="2967836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患者胸部潮湿需擦干，水中使用需移至干燥区域；避开植入式起搏器（电极片距设备＞2.5cm）；移除胸壁药物贴片并清洁残留物。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8150097" y="3815610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 t="12164" b="12164"/>
          <a:stretch>
            <a:fillRect/>
          </a:stretch>
        </p:blipFill>
        <p:spPr>
          <a:xfrm>
            <a:off x="8089903" y="3872142"/>
            <a:ext cx="2510071" cy="1267871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868689" y="480748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1" name="AutoShape 11"/>
          <p:cNvSpPr/>
          <p:nvPr/>
        </p:nvSpPr>
        <p:spPr>
          <a:xfrm>
            <a:off x="4619178" y="1616124"/>
            <a:ext cx="2913571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儿童特殊位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619178" y="2108682"/>
            <a:ext cx="2913571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8岁以下或体重＜25kg者优先使用儿童电极片，前-后位贴法（一片胸骨正中，一片背部肩胛间）可避免贴片重叠，无儿童电极片时可用成人模式。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908116" y="3803564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100000"/>
          </a:blip>
          <a:srcRect l="1403" r="1403"/>
          <a:stretch>
            <a:fillRect/>
          </a:stretch>
        </p:blipFill>
        <p:spPr>
          <a:xfrm>
            <a:off x="4806514" y="3896014"/>
            <a:ext cx="2726235" cy="1484651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7694254" y="232059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5693382" y="508670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7" name="Freeform 17"/>
          <p:cNvSpPr/>
          <p:nvPr/>
        </p:nvSpPr>
        <p:spPr>
          <a:xfrm>
            <a:off x="5972877" y="5366195"/>
            <a:ext cx="393511" cy="3935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/>
        </p:nvSpPr>
        <p:spPr>
          <a:xfrm>
            <a:off x="9165292" y="5094559"/>
            <a:ext cx="359293" cy="3592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0883" y="184766"/>
                </a:moveTo>
                <a:lnTo>
                  <a:pt x="35557" y="89516"/>
                </a:lnTo>
                <a:cubicBezTo>
                  <a:pt x="-11849" y="144323"/>
                  <a:pt x="-11849" y="225219"/>
                  <a:pt x="35557" y="280016"/>
                </a:cubicBezTo>
                <a:lnTo>
                  <a:pt x="130883" y="184766"/>
                </a:lnTo>
                <a:close/>
              </a:path>
              <a:path w="304800" h="304800">
                <a:moveTo>
                  <a:pt x="190510" y="39605"/>
                </a:moveTo>
                <a:lnTo>
                  <a:pt x="190510" y="179108"/>
                </a:lnTo>
                <a:lnTo>
                  <a:pt x="91907" y="277749"/>
                </a:lnTo>
                <a:cubicBezTo>
                  <a:pt x="114081" y="294303"/>
                  <a:pt x="141018" y="304800"/>
                  <a:pt x="170783" y="304800"/>
                </a:cubicBezTo>
                <a:cubicBezTo>
                  <a:pt x="244821" y="304800"/>
                  <a:pt x="304800" y="244897"/>
                  <a:pt x="304800" y="170888"/>
                </a:cubicBezTo>
                <a:cubicBezTo>
                  <a:pt x="304810" y="103661"/>
                  <a:pt x="254965" y="49187"/>
                  <a:pt x="190510" y="39605"/>
                </a:cubicBezTo>
                <a:close/>
              </a:path>
              <a:path w="304800" h="304800">
                <a:moveTo>
                  <a:pt x="152400" y="152552"/>
                </a:moveTo>
                <a:lnTo>
                  <a:pt x="152400" y="0"/>
                </a:lnTo>
                <a:cubicBezTo>
                  <a:pt x="110881" y="2572"/>
                  <a:pt x="73371" y="18459"/>
                  <a:pt x="43082" y="43215"/>
                </a:cubicBezTo>
                <a:lnTo>
                  <a:pt x="152400" y="152552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1378393" y="1632654"/>
            <a:ext cx="2955042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成人标准位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471799" y="2125212"/>
            <a:ext cx="2768229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右电极片贴于胸骨右缘锁骨下方，左电极片置于左乳头外侧腋中线处，两片间距需＞10cm以防电流短路。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537210" y="3848669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alphaModFix amt="100000"/>
          </a:blip>
          <a:srcRect t="9349" b="9349"/>
          <a:stretch>
            <a:fillRect/>
          </a:stretch>
        </p:blipFill>
        <p:spPr>
          <a:xfrm>
            <a:off x="1617020" y="3905202"/>
            <a:ext cx="2458663" cy="1267871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4466364" y="233712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2370102" y="484054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25" name="Freeform 25"/>
          <p:cNvSpPr/>
          <p:nvPr/>
        </p:nvSpPr>
        <p:spPr>
          <a:xfrm>
            <a:off x="2582871" y="5053309"/>
            <a:ext cx="526963" cy="52696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7566" y="3267201"/>
            <a:ext cx="6115050" cy="18190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实操演练步骤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77566" y="1758043"/>
            <a:ext cx="215265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模拟场景设置与分组练习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设备辅助训练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使用智能心肺复苏模拟人和AED训练机，实时反馈按压深度、频率等数据，配合语音指引完成"评估环境—判断呼吸—胸外按压—AED除颤"全流程操作。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角色分工演练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每组设置指挥者、按压者、通气者、除颤者等角色，通过轮换训练培养学员在压力环境下的分工协调能力，临床反应时间可缩短约40%。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情景定制训练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设置多样化急救场景，包括心脏骤停、溺水、触电等20余种突发状况，通过标准化处理流程进行团队协作演练，提升学员对不同紧急情况的适应能力。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按压技巧与手势纠正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18313" y="3277022"/>
            <a:ext cx="10954472" cy="806672"/>
          </a:xfrm>
          <a:custGeom>
            <a:avLst/>
            <a:gdLst/>
            <a:ahLst/>
            <a:cxnLst/>
            <a:rect l="l" t="t" r="r" b="b"/>
            <a:pathLst>
              <a:path w="10302080" h="806677">
                <a:moveTo>
                  <a:pt x="0" y="232726"/>
                </a:moveTo>
                <a:lnTo>
                  <a:pt x="9651270" y="232726"/>
                </a:lnTo>
                <a:lnTo>
                  <a:pt x="9651270" y="0"/>
                </a:lnTo>
                <a:lnTo>
                  <a:pt x="10302081" y="403339"/>
                </a:lnTo>
                <a:lnTo>
                  <a:pt x="9651270" y="806677"/>
                </a:lnTo>
                <a:lnTo>
                  <a:pt x="9651270" y="573951"/>
                </a:lnTo>
                <a:lnTo>
                  <a:pt x="0" y="573951"/>
                </a:lnTo>
              </a:path>
            </a:pathLst>
          </a:custGeom>
          <a:solidFill>
            <a:schemeClr val="accent2">
              <a:alpha val="1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324347" y="3232827"/>
            <a:ext cx="901256" cy="901256"/>
          </a:xfrm>
          <a:prstGeom prst="ellipse">
            <a:avLst/>
          </a:prstGeom>
          <a:solidFill>
            <a:schemeClr val="accent6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8373113" y="148701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6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胸廓回弹监控</a:t>
            </a:r>
            <a:endParaRPr lang="en-US" sz="1800" b="1">
              <a:solidFill>
                <a:schemeClr val="accent6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893147" y="3232827"/>
            <a:ext cx="901256" cy="901256"/>
          </a:xfrm>
          <a:prstGeom prst="ellipse">
            <a:avLst/>
          </a:prstGeom>
          <a:solidFill>
            <a:schemeClr val="accent5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955220" y="427196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5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姿势标准化训练</a:t>
            </a:r>
            <a:endParaRPr lang="en-US" sz="1800" b="1">
              <a:solidFill>
                <a:schemeClr val="accent5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33372" y="3232827"/>
            <a:ext cx="901256" cy="901256"/>
          </a:xfrm>
          <a:prstGeom prst="ellipse">
            <a:avLst/>
          </a:prstGeom>
          <a:solidFill>
            <a:schemeClr val="accent4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3482138" y="148701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4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力度与频率把控</a:t>
            </a:r>
            <a:endParaRPr lang="en-US" sz="1800" b="1">
              <a:solidFill>
                <a:schemeClr val="accent4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953634" y="3232827"/>
            <a:ext cx="901256" cy="90125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015707" y="427196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精准定位指导</a:t>
            </a:r>
            <a:endParaRPr lang="en-US" sz="1800" b="1">
              <a:solidFill>
                <a:schemeClr val="accent3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96000" y="1934971"/>
            <a:ext cx="2931336" cy="10548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强调每次按压后需让胸廓完全回弹但手掌不离开胸壁，通过观察模拟人胸廓起伏和助教实时提示，培养正确的按压-放松节律。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05025" y="1934971"/>
            <a:ext cx="2931336" cy="10548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严格要求按压深度达5-6厘米、频率100-120次/分钟，利用节拍器辅助训练，通过模拟人实时数据反馈纠正按压过浅/过深或节奏不稳等问题。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78107" y="4719921"/>
            <a:ext cx="2931336" cy="116271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指导学员保持双肘伸直、肩部垂直位于手掌正上方的标准姿势，利用上半身重量进行按压，确保力量传导有效且施救者不易疲劳。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38594" y="4719921"/>
            <a:ext cx="2931336" cy="106956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强调按压点位于两乳头连线中点或胸骨中下1/3处，助教通过手把手教学确保学员手掌根部准确定位，避免按压位置偏移导致肋骨骨折或内脏损伤。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导师一对一指导流程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10970" r="10970"/>
          <a:stretch>
            <a:fillRect/>
          </a:stretch>
        </p:blipFill>
        <p:spPr>
          <a:xfrm>
            <a:off x="580909" y="1271253"/>
            <a:ext cx="2628508" cy="50447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512796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导师将CPR流程拆解为环境评估、意识判断、呼救、体位调整、按压定位、深度频率控制等关键步骤，逐项进行示范与纠错。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12796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分步动作分解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297050" y="2561882"/>
            <a:ext cx="2346946" cy="30151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针对学员常见的按压姿势变形、力度不均、节奏紊乱等问题，采用"示范-模仿-反馈"循环训练模式，确保每位学员获得不少于15分钟的专属指导。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7050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个性化问题修正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090545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在学员掌握基础技能后，导师通过增设噪音干扰、时间限制等压力因素，训练学员在应急状态下保持操作规范性，提升实战应对能力。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90545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压力场景模拟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7566" y="3267201"/>
            <a:ext cx="6115050" cy="18190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校园安全应用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77566" y="1758043"/>
            <a:ext cx="215265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65691" y="2950078"/>
            <a:ext cx="2045056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  <a:endParaRPr lang="en-US" sz="517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44453" y="3873821"/>
            <a:ext cx="2506980" cy="42481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2000" b="1">
                <a:solidFill>
                  <a:srgbClr val="FFFFFF">
                    <a:alpha val="29000"/>
                  </a:srgb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 lang="en-US" sz="2000" b="1">
              <a:solidFill>
                <a:srgbClr val="FFFFFF">
                  <a:alpha val="29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86450" y="1371489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81775" y="1421023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培训背景与意义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86450" y="2080236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81775" y="2125957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CPR基础知识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886450" y="2788982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581775" y="2844228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AED使用方法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95975" y="3497729"/>
            <a:ext cx="5619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581775" y="3552975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实操演练步骤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886450" y="4204814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581775" y="4229581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校园安全应用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889789" y="4904106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585114" y="4947924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培训总结与推广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科学布点原则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通过校园APP（如"爱师大"）集成AED地图功能，支持实时定位导航。用户可在"校园生活"模块搜索设备，系统自动显示最近AED的精确位置（如"二号教学楼一楼大厅"或"体育馆北门东墙处"），并提供路线指引。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智能定位系统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设备标识标准化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所有AED安装点需设置统一反光标识，包含国际通用心形闪电符号、24小时紧急联系电话及操作简图。部分设备采用翻盖式设计（翻开即开机），配套语音指导降低使用门槛。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校园AED设备应覆盖高频活动区域（如操场、食堂、教学楼），遵循"3分钟应急圈"原则，确保任何位置发生意外时能在黄金4分钟内获取设备。典型布点包括餐厅入口立柱、连廊门厅、图书馆大厅等醒目且无障碍区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AED校园配置与地图查找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常见突发状况处置策略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心脏骤停识别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7192" y="1833343"/>
            <a:ext cx="10311874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通过"轻拍重喊"判断意识，观察胸廓起伏检测呼吸，触摸颈动脉确认脉搏。若患者无反应、无呼吸或仅有濒死喘息，立即启动应急响应程序（如厦门东孚中学案例中7名学生的快速反应）。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937708" y="1624780"/>
            <a:ext cx="0" cy="524514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297192" y="250386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团队协作流程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3028921"/>
            <a:ext cx="10311874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第一目击者实施CPR（30:2按压通气比），指定人员取AED并疏散围观者，第三人联系校医/120。需特别强调"不间断胸外按压"，直到AED分析心律时方可暂停。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735521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环境安全管控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4260576"/>
            <a:ext cx="10311874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确保施救场地干燥，移除患者身上金属物品。电击前高声警示"所有人离开"，避免导电风险。潮湿场地需将患者转移至干燥区域或垫隔水材料。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980154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设备联动应用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505210"/>
            <a:ext cx="10311874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AED到达后立即开机，按语音提示贴放电极片（右锁骨下-左乳头外侧）。设备自动分析心律后，遵循"不接触患者-确认需除颤-按下按钮"流程，电击后即刻继续CPR。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联合红十字会开展救护员认证培训，覆盖心肺复苏术、创伤包扎等技能。通过"理论+实操"考核（如福州高级中学模式），确保每班至少2名持证安全员，教师参训率需达100%。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师生责任意识培养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常态化培训机制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每学期组织突发心脏事件应急演练，设置不同场景（运动场猝死、教室晕厥等），检验"发现-呼救-CPR-AED"全链条响应能力，并针对演练漏洞完善预案。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模拟演练体系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通过"急救宣传周"、AED操作视频轮播、急救知识竞赛等活动，强化"人人会急救"理念。表彰急救典型案例（如成功施救学生），树立校园安全榜样。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文化氛围营造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7566" y="3267201"/>
            <a:ext cx="6115050" cy="18190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培训总结与推广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77566" y="1758043"/>
            <a:ext cx="215265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 noGrp="1"/>
          </p:cNvGraphicFramePr>
          <p:nvPr/>
        </p:nvGraphicFramePr>
        <p:xfrm>
          <a:off x="938434" y="1792224"/>
          <a:ext cx="4621118" cy="417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6175525" y="1669708"/>
            <a:ext cx="5229225" cy="453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培训效果显著提升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中学生心肺复苏理论知识合格率从培训前的7%大幅提升至94.5%，操作考核合格率从0%提升至90%，</a:t>
            </a: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验证了培训方法的有效性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基础技能普遍缺乏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培训前理论知识合格率仅为7%，操作考核合格率为0%，</a:t>
            </a: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凸显了中学生急救知识普及的紧迫性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培训形式多样化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采用多种培训形式相结合的方法，</a:t>
            </a: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显著提高了中学生的理论知识和操作技能掌握程度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效果评估与技能达标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93007" y="1073996"/>
            <a:ext cx="5373057" cy="5373057"/>
          </a:xfrm>
          <a:prstGeom prst="ellipse">
            <a:avLst/>
          </a:prstGeom>
          <a:solidFill>
            <a:srgbClr val="001D4F">
              <a:alpha val="0"/>
            </a:srgbClr>
          </a:solidFill>
          <a:ln w="762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3543209" y="1515368"/>
            <a:ext cx="1219200" cy="1202313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5099176" y="1515368"/>
            <a:ext cx="6267450" cy="1219200"/>
          </a:xfrm>
          <a:prstGeom prst="roundRect">
            <a:avLst>
              <a:gd name="adj" fmla="val 1666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5233407" y="1627573"/>
            <a:ext cx="5998988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每学期安排4课时理论教学（心脏骤停识别、CPR原理）与2课时实操训练，结合生物、体育等学科渗透急救知识。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33684" y="1609856"/>
            <a:ext cx="1238250" cy="1013337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课程体系化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870451" y="3159368"/>
            <a:ext cx="1219200" cy="1202313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3860926" y="3263129"/>
            <a:ext cx="1238250" cy="9947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模拟实战演练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533684" y="4859163"/>
            <a:ext cx="1219200" cy="1202313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3524159" y="4962924"/>
            <a:ext cx="1238250" cy="9947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师资认证制度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70039" y="1837160"/>
            <a:ext cx="3173170" cy="388122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8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构建“培训-演练-考核”三位一体的长效体系，将急救能力纳入中学生综合素质评价，推动急救教育从临时活动向常规课程转化。</a:t>
            </a:r>
            <a:endParaRPr lang="en-US" sz="18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5469987" y="3187266"/>
            <a:ext cx="6267450" cy="1219200"/>
          </a:xfrm>
          <a:prstGeom prst="roundRect">
            <a:avLst>
              <a:gd name="adj" fmla="val 1666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5604290" y="3299470"/>
            <a:ext cx="5998845" cy="9947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每季度组织跨班级应急情景模拟，设置突发倒地、溺水等场景，检验团队协作与设备调用能力。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5099176" y="4859163"/>
            <a:ext cx="6267450" cy="1219200"/>
          </a:xfrm>
          <a:prstGeom prst="roundRect">
            <a:avLst>
              <a:gd name="adj" fmla="val 1666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5233478" y="4971367"/>
            <a:ext cx="5998845" cy="9947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培训校医、体育教师作为急救指导员，颁发红十字会认证资质，确保教学内容的专业性和更新同步。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急救知识常态化机制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227" y="1719338"/>
            <a:ext cx="12192000" cy="203432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27" y="1719338"/>
            <a:ext cx="12192000" cy="2034324"/>
          </a:xfrm>
          <a:prstGeom prst="rect">
            <a:avLst/>
          </a:prstGeom>
          <a:gradFill>
            <a:gsLst>
              <a:gs pos="0">
                <a:schemeClr val="accent1">
                  <a:alpha val="83000"/>
                  <a:lumMod val="20000"/>
                  <a:lumOff val="80000"/>
                </a:schemeClr>
              </a:gs>
              <a:gs pos="96000">
                <a:schemeClr val="accent1">
                  <a:alpha val="83000"/>
                </a:schemeClr>
              </a:gs>
            </a:gsLst>
            <a:lin ang="0"/>
          </a:gra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“人人学急救”行动倡议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41935" y="2639356"/>
            <a:ext cx="5232953" cy="3645646"/>
          </a:xfrm>
          <a:prstGeom prst="roundRect">
            <a:avLst>
              <a:gd name="adj" fmla="val 858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1153246" y="309798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校园急救网络建设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1153246" y="3950024"/>
            <a:ext cx="4314344" cy="1960925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制定AED设备地图与急救响应流程，明确各楼层责任人与联络方式，实现“3分钟内获取AED+启动CPR”的黄金救援目标。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成立学生急救社团，定期开展技能竞赛与公益宣传，通过同伴教育扩大覆盖范围。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28221" y="3723890"/>
            <a:ext cx="4239369" cy="1905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266497" y="2639356"/>
            <a:ext cx="5232953" cy="3645646"/>
          </a:xfrm>
          <a:prstGeom prst="roundRect">
            <a:avLst>
              <a:gd name="adj" fmla="val 7569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6677808" y="309798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家庭-社区联动推广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677808" y="3950024"/>
            <a:ext cx="4314344" cy="1960925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设计家长开放日急救工作坊，演示儿童窒息、心脏骤停等家庭常见急症的处置方法，发放家庭应急包（含呼吸膜、急救手册）。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联合社区医院开展公共急救日，组织中学生参与商场、公园等场所的急救演练，提升社会整体急救意识。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752783" y="3723890"/>
            <a:ext cx="4239369" cy="19050"/>
          </a:xfrm>
          <a:prstGeom prst="rect">
            <a:avLst/>
          </a:prstGeom>
          <a:solidFill>
            <a:schemeClr val="accent4">
              <a:alpha val="100000"/>
            </a:schemeClr>
          </a:solid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4100" y="1623738"/>
            <a:ext cx="6324600" cy="12287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64000"/>
              </a:lnSpc>
            </a:pPr>
            <a:r>
              <a:rPr lang="en-US" sz="7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 lang="en-US" sz="7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77450" y="3063084"/>
            <a:ext cx="1971675" cy="5810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64000"/>
              </a:lnSpc>
            </a:pPr>
            <a:r>
              <a:rPr lang="en-US" sz="33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33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7566" y="3267201"/>
            <a:ext cx="6115050" cy="18190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培训背景与意义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77566" y="1758043"/>
            <a:ext cx="215265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校园急救需求分析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 rot="2700000">
            <a:off x="1608934" y="1966945"/>
            <a:ext cx="1796464" cy="1796464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  <a:lumMod val="75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l="143" r="143"/>
          <a:stretch>
            <a:fillRect/>
          </a:stretch>
        </p:blipFill>
        <p:spPr>
          <a:xfrm>
            <a:off x="1608934" y="1965191"/>
            <a:ext cx="1794813" cy="1799972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5" name="TextBox 5"/>
          <p:cNvSpPr txBox="1"/>
          <p:nvPr/>
        </p:nvSpPr>
        <p:spPr>
          <a:xfrm>
            <a:off x="949625" y="3954618"/>
            <a:ext cx="3115083" cy="738707"/>
          </a:xfrm>
          <a:prstGeom prst="rect">
            <a:avLst/>
          </a:prstGeom>
        </p:spPr>
        <p:txBody>
          <a:bodyPr vert="horz" wrap="square" lIns="57150" tIns="123825" rIns="57150" bIns="123825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高发场景识别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7228" y="4621348"/>
            <a:ext cx="3048547" cy="1643668"/>
          </a:xfrm>
          <a:prstGeom prst="rect">
            <a:avLst/>
          </a:prstGeom>
        </p:spPr>
        <p:txBody>
          <a:bodyPr vert="horz" wrap="square" lIns="57150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校园内体育课、运动会、军训等高强度活动中易发生心脏骤停、运动损伤等紧急情况，需针对性加强急救资源配置和技能培训。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 rot="2700000">
            <a:off x="5206201" y="1966945"/>
            <a:ext cx="1796464" cy="1796464"/>
          </a:xfrm>
          <a:prstGeom prst="roundRect">
            <a:avLst>
              <a:gd name="adj" fmla="val 16667"/>
            </a:avLst>
          </a:prstGeom>
          <a:solidFill>
            <a:schemeClr val="accent3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206201" y="1965191"/>
            <a:ext cx="1794813" cy="1799972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9" name="TextBox 9"/>
          <p:cNvSpPr txBox="1"/>
          <p:nvPr/>
        </p:nvSpPr>
        <p:spPr>
          <a:xfrm>
            <a:off x="4551539" y="3954618"/>
            <a:ext cx="3088468" cy="738707"/>
          </a:xfrm>
          <a:prstGeom prst="rect">
            <a:avLst/>
          </a:prstGeom>
        </p:spPr>
        <p:txBody>
          <a:bodyPr vert="horz" wrap="square" lIns="57150" tIns="123825" rIns="57150" bIns="123825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设备覆盖不足</a:t>
            </a:r>
            <a:endParaRPr lang="en-US" sz="2400" b="1">
              <a:solidFill>
                <a:schemeClr val="accent3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38036" y="4621348"/>
            <a:ext cx="3021933" cy="1643668"/>
          </a:xfrm>
          <a:prstGeom prst="rect">
            <a:avLst/>
          </a:prstGeom>
        </p:spPr>
        <p:txBody>
          <a:bodyPr vert="horz" wrap="square" lIns="57150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多数学校急救设施配备不完善，AED配置率低且分布不合理，难以满足突发心脏事件的快速响应需求。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 rot="2700000">
            <a:off x="8717324" y="1966945"/>
            <a:ext cx="1796464" cy="1796464"/>
          </a:xfrm>
          <a:prstGeom prst="roundRect">
            <a:avLst>
              <a:gd name="adj" fmla="val 16667"/>
            </a:avLst>
          </a:prstGeom>
          <a:solidFill>
            <a:schemeClr val="accent6">
              <a:alpha val="100000"/>
            </a:schemeClr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717324" y="1965191"/>
            <a:ext cx="1794813" cy="1799972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3" name="TextBox 13"/>
          <p:cNvSpPr txBox="1"/>
          <p:nvPr/>
        </p:nvSpPr>
        <p:spPr>
          <a:xfrm>
            <a:off x="8104590" y="3954618"/>
            <a:ext cx="3021933" cy="738707"/>
          </a:xfrm>
          <a:prstGeom prst="rect">
            <a:avLst/>
          </a:prstGeom>
        </p:spPr>
        <p:txBody>
          <a:bodyPr vert="horz" wrap="square" lIns="57150" tIns="123825" rIns="57150" bIns="123825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师生技能缺口</a:t>
            </a:r>
            <a:endParaRPr lang="en-US" sz="24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98886" y="4621348"/>
            <a:ext cx="2982011" cy="1643668"/>
          </a:xfrm>
          <a:prstGeom prst="rect">
            <a:avLst/>
          </a:prstGeom>
        </p:spPr>
        <p:txBody>
          <a:bodyPr vert="horz" wrap="square" lIns="57150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调查显示超过80%的师生未接受系统急救培训，面对突发状况时缺乏有效处置能力，错失最佳抢救时机。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“黄金4分钟”的生命价值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 t="33478" b="33478"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 t="33478" b="33478"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59434" y="1444542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脑缺氧临界点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心脏骤停后4分钟内开始CPR可维持50%以上脑供氧，超过6分钟将导致不可逆脑损伤，每延迟1分钟施救生存率下降7-10%。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室颤型心脏骤停患者每延迟1分钟除颤，存活率降低10%，早期AED使用可使生存率提升至50-70%。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从识别症状、启动应急系统到实施CPR与AED除颤的完整链条需在4分钟内完成，凸显校园急救体系建设的必要性。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4151488" y="3269720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AED除颤时效性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486063" y="5094898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急救响应闭环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提升自救互救能力的重要性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7721" r="27721"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第一目击者效应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70%以上心脏骤停发生在非医疗机构，现场目击者的及时施救可提升2-3倍生存率，学生群体作为潜在第一响应者需具备基础能力。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生命教育载体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急救培训融合责任意识培养与生命价值观教育，促进学生综合素质发展，符合德智体美劳全面培养的教育方针。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社会急救网络构建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通过校园培训辐射家庭及社区，形成"教育一个学生、带动一个家庭、影响整个社会"的急救能力扩散模型。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7566" y="3267201"/>
            <a:ext cx="6115050" cy="18190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CPR基础知识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77566" y="1758043"/>
            <a:ext cx="215265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心肺复苏定义与原理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2876" r="22876"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l="26243" r="26243"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20401" y="1296052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生命维持机制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心肺复苏是通过人工按压替代心脏泵血功能（形成约1/3正常心输出量），同时配合人工呼吸维持氧合，为心搏骤停患者建立临时循环与呼吸支持。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按压产生的血流可延缓脑组织缺氧性损伤（4-6分钟不可逆损伤阈值），人工呼吸提供16%-21%含氧气体使血氧饱和度&gt;70%，协同维持器官灌注。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CPR作为生存链第二环节，为后续AED除颤和高级生命支持创造条件，10分钟内实施"CPR+AED"可使生存率从不足5%提升至40%以上。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01351" y="2916535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缺氧保护机制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20401" y="4528880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生存链基础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9345" y="1687996"/>
            <a:ext cx="5229225" cy="3819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黄金四分钟法则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：心搏骤停后4分钟内实施CPR+AED，存活率每延迟1分钟下降10%。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按压质量核心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：5-6cm深度和100-120次/分钟频率是维持有效循环的关键参数。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AED智能辅助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：设备自动分析心律并指导放电，非专业人员也可安全操作。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脊柱保护原则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：疑似外伤时改用双手抬颌法，避免颈部过度伸展造成二次伤害。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持续循环必要性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：除颤后需立即恢复30:2的按压-通气比，直至专业救援到达。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571500" y="1857375"/>
          <a:ext cx="5086350" cy="344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/>
                <a:gridCol w="1695450"/>
                <a:gridCol w="1695450"/>
              </a:tblGrid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操作步骤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关键要点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注意事项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环境评估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确保现场无触电、火灾等危险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优先保障施救者与被救者安全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意识判断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轻拍双肩大声呼唤，观察胸廓起伏5-10秒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避免误判，确认无反应且无呼吸才启动CPR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胸外按压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两乳头连线中点按压，深度5-6cm，频率100-120次/分钟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肘关节伸直，利用上半身重量垂直下压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AED使用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开机后按语音提示贴电极片，分析心律后放电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放电前确保所有人远离，除颤后立即继续CPR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人工呼吸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仰头举颏法开放气道，吹气1秒/次见胸廓隆起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怀疑脊柱损伤时改用双手抬颌法</a:t>
                      </a:r>
                      <a:endParaRPr lang="en-US" sz="1100"/>
                    </a:p>
                  </a:txBody>
                  <a:tcPr anchor="t"/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胸外按压深度与频率标准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23283D"/>
      </a:dk1>
      <a:lt1>
        <a:srgbClr val="E7F0FB"/>
      </a:lt1>
      <a:dk2>
        <a:srgbClr val="59627E"/>
      </a:dk2>
      <a:lt2>
        <a:srgbClr val="D7E1EB"/>
      </a:lt2>
      <a:accent1>
        <a:srgbClr val="59627E"/>
      </a:accent1>
      <a:accent2>
        <a:srgbClr val="59627E"/>
      </a:accent2>
      <a:accent3>
        <a:srgbClr val="6B7593"/>
      </a:accent3>
      <a:accent4>
        <a:srgbClr val="7882A1"/>
      </a:accent4>
      <a:accent5>
        <a:srgbClr val="848FB1"/>
      </a:accent5>
      <a:accent6>
        <a:srgbClr val="97A1C1"/>
      </a:accent6>
      <a:hlink>
        <a:srgbClr val="EAB900"/>
      </a:hlink>
      <a:folHlink>
        <a:srgbClr val="EAB9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4431</Words>
  <Application>WPS 演示</Application>
  <PresentationFormat>宽屏</PresentationFormat>
  <Paragraphs>364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Noto Sans SC</vt:lpstr>
      <vt:lpstr>Courier New</vt:lpstr>
      <vt:lpstr>等线</vt:lpstr>
      <vt:lpstr>Arial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zhangqishou</dc:creator>
  <cp:lastModifiedBy>Administrator</cp:lastModifiedBy>
  <cp:revision>4</cp:revision>
  <dcterms:created xsi:type="dcterms:W3CDTF">2025-10-20T11:38:00Z</dcterms:created>
  <dcterms:modified xsi:type="dcterms:W3CDTF">2026-01-21T01:28:21Z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3ef9aedba134d44b7877e89fb6cd081d_1768811807_18ecde926376dece50822d79569adf25","ReservedCode1":"ddc027b7b91fe99e28be30d33b0b44dfe430c5f32de89c70236de3f1a097f3d0","ContentPropagator":"001191110000802100433B10001","PropagateID":"3ef9aedba134d44b7877e89fb6cd081d_1768811807_18ecde926376dece50822d79569adf25","ReservedCode2":"ddc027b7b91fe99e28be30d33b0b44dfe430c5f32de89c70236de3f1a097f3d0"}</vt:lpwstr>
  </property>
  <property fmtid="{D5CDD505-2E9C-101B-9397-08002B2CF9AE}" pid="3" name="ICV">
    <vt:lpwstr>C883699FCFE141AA8C37FF89DB7BD53B_12</vt:lpwstr>
  </property>
  <property fmtid="{D5CDD505-2E9C-101B-9397-08002B2CF9AE}" pid="4" name="KSOProductBuildVer">
    <vt:lpwstr>2052-11.1.0.9021</vt:lpwstr>
  </property>
</Properties>
</file>