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5.jpe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17" name="TextBox 2"/>
          <p:cNvSpPr txBox="1"/>
          <p:nvPr/>
        </p:nvSpPr>
        <p:spPr>
          <a:xfrm>
            <a:off x="266065" y="302895"/>
            <a:ext cx="6813550" cy="31261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fontScale="90000"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托幼机构</a:t>
            </a:r>
            <a:r>
              <a:rPr lang="en-US" sz="6000" b="1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春季传染病预防措施与家庭防护</a:t>
            </a:r>
            <a:endParaRPr lang="en-US" sz="6000" b="1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0018" name="AutoShape 3"/>
          <p:cNvSpPr/>
          <p:nvPr/>
        </p:nvSpPr>
        <p:spPr>
          <a:xfrm>
            <a:off x="940858" y="5926212"/>
            <a:ext cx="2656401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</p:sp>
      <p:sp>
        <p:nvSpPr>
          <p:cNvPr id="100020" name="AutoShape 4"/>
          <p:cNvSpPr/>
          <p:nvPr/>
        </p:nvSpPr>
        <p:spPr>
          <a:xfrm>
            <a:off x="687070" y="4072890"/>
            <a:ext cx="3840480" cy="497205"/>
          </a:xfrm>
          <a:prstGeom prst="roundRect">
            <a:avLst>
              <a:gd name="adj" fmla="val 19362"/>
            </a:avLst>
          </a:prstGeom>
          <a:solidFill>
            <a:srgbClr val="F7C747">
              <a:alpha val="100000"/>
            </a:srgb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100021" name="AutoShape 5"/>
          <p:cNvSpPr/>
          <p:nvPr/>
        </p:nvSpPr>
        <p:spPr>
          <a:xfrm>
            <a:off x="816610" y="4138295"/>
            <a:ext cx="3439160" cy="40005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走马岭街中心卫生院</a:t>
            </a:r>
            <a:r>
              <a:rPr lang="en-US" altLang="zh-CN" sz="18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</a:t>
            </a:r>
            <a:r>
              <a:rPr lang="zh-CN" altLang="en-US" sz="18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王婷</a:t>
            </a:r>
            <a:endParaRPr lang="zh-CN" altLang="en-US" sz="18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0023" name="AutoShape 6"/>
          <p:cNvSpPr/>
          <p:nvPr/>
        </p:nvSpPr>
        <p:spPr>
          <a:xfrm>
            <a:off x="703792" y="6033881"/>
            <a:ext cx="237066" cy="237066"/>
          </a:xfrm>
          <a:prstGeom prst="roundRect">
            <a:avLst>
              <a:gd name="adj" fmla="val 16667"/>
            </a:avLst>
          </a:prstGeom>
          <a:solidFill>
            <a:srgbClr val="218CA5">
              <a:alpha val="100000"/>
            </a:srgb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接触频繁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集体活动增加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春季户外活动和幼儿园集体游戏增多，幼儿密切接触易导致病原体传播。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玩具、餐具等物品的交叉使用，可能成为病毒或细菌的传播媒介。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幼儿近距离交谈、打喷嚏或咳嗽时未有效遮挡，加速流感、手足口病等呼吸道传染病的扩散。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共用物品传播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飞沫传播风险高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体质特点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29020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73326" y="3350659"/>
            <a:ext cx="817215" cy="8172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2098764" y="3576098"/>
            <a:ext cx="366338" cy="3663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92552" y="4264809"/>
            <a:ext cx="29787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免疫系统发育不完善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3582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幼儿免疫球蛋白水平较低，对病原体的识别和清除能力较弱，易受病毒和细菌侵袭。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3832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82630" y="3350659"/>
            <a:ext cx="817215" cy="817215"/>
          </a:xfrm>
          <a:prstGeom prst="ellipse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523319" y="4264809"/>
            <a:ext cx="3135837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体温调节功能不稳定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532887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春季温差大，幼儿皮下脂肪薄且汗腺发育不全，易因受凉导致呼吸道黏膜防御能力下降。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5715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501460" y="3350659"/>
            <a:ext cx="817215" cy="817215"/>
          </a:xfrm>
          <a:prstGeom prst="ellipse">
            <a:avLst/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8334189" y="4264809"/>
            <a:ext cx="315175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生理性抗体不足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418251" y="5032700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6个月至3岁幼儿从母体获得的抗体逐渐减少，而自身主动免疫尚未完全建立，感染风险显著增加。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700479" y="3563125"/>
            <a:ext cx="423166" cy="42316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5891042" y="3570268"/>
            <a:ext cx="416023" cy="4160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310" y="3320415"/>
            <a:ext cx="4559300" cy="5340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常见春季传染病盘点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流行性感冒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症状识别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突发高热（38℃以上）、咳嗽、喉咙痛、肌肉酸痛，部分幼儿可能出现呕吐或腹泻。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主要通过飞沫传播，接触被病毒污染的物体表面后触摸口鼻亦可感染。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接种流感疫苗、勤洗手、保持室内通风，避免接触已感染者。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传播途径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预防措施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麻疹与风疹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通过飞沫传播或直接接触感染者分泌物，潜伏期通常为7-14天，具有高度传染性。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传播途径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麻疹表现为高热、咳嗽、流涕及全身性红色斑丘疹；风疹症状较轻，但孕妇感染可能导致胎儿畸形。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典型症状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接种麻腮风三联疫苗（MMR）是最有效手段，同时避免接触患者，保持室内通风与个人卫生。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预防措施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水痘防治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3038" b="3038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疫苗接种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接种水痘疫苗是预防水痘最有效的方法，建议在幼儿12-15个月时接种第一剂，4-6岁时接种第二剂。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隔离措施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患儿需隔离至所有疱疹结痂，避免与其他儿童接触，防止病毒传播。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症状管理与护理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保持皮肤清洁，避免抓挠疱疹；使用炉甘石洗剂缓解瘙痒，发热时可遵医嘱服用退烧药。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流行性腮腺炎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4"/>
            </p:custDataLst>
          </p:nvPr>
        </p:nvSpPr>
        <p:spPr>
          <a:xfrm>
            <a:off x="925624" y="4140984"/>
            <a:ext cx="289835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传播途径</a:t>
            </a:r>
            <a:endParaRPr lang="en-US" sz="1100"/>
          </a:p>
        </p:txBody>
      </p:sp>
      <p:sp>
        <p:nvSpPr>
          <p:cNvPr id="5" name="TextBox 5"/>
          <p:cNvSpPr txBox="1"/>
          <p:nvPr>
            <p:custDataLst>
              <p:tags r:id="rId5"/>
            </p:custDataLst>
          </p:nvPr>
        </p:nvSpPr>
        <p:spPr>
          <a:xfrm>
            <a:off x="707271" y="4686928"/>
            <a:ext cx="3116702" cy="135369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主要通过飞沫传播或直接接触患者唾液污染的物体，传染性强，易在幼儿园等集体场所暴发。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4668392" y="4140984"/>
            <a:ext cx="296488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典型症状</a:t>
            </a:r>
            <a:endParaRPr lang="en-US" sz="1100"/>
          </a:p>
        </p:txBody>
      </p:sp>
      <p:sp>
        <p:nvSpPr>
          <p:cNvPr id="7" name="TextBox 7"/>
          <p:cNvSpPr txBox="1"/>
          <p:nvPr>
            <p:custDataLst>
              <p:tags r:id="rId7"/>
            </p:custDataLst>
          </p:nvPr>
        </p:nvSpPr>
        <p:spPr>
          <a:xfrm>
            <a:off x="4516575" y="4686928"/>
            <a:ext cx="3116702" cy="135369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以腮腺肿痛、发热为主，可能伴随头痛、食欲不振，严重者可引发睾丸炎或脑膜炎等并发症。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8433993" y="4140984"/>
            <a:ext cx="3125141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预防措施</a:t>
            </a:r>
            <a:endParaRPr lang="en-US" sz="1100"/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8335405" y="4686928"/>
            <a:ext cx="3116702" cy="135369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接种麻腮风三联疫苗（MMR）是最有效手段；避免接触患者，加强幼儿手卫生及环境通风消毒。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0"/>
            </p:custDataLst>
          </p:nvPr>
        </p:nvSpPr>
        <p:spPr>
          <a:xfrm>
            <a:off x="476023" y="1719338"/>
            <a:ext cx="11239500" cy="20383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其他类常见传染病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100000"/>
          </a:blip>
          <a:srcRect l="14326" r="14326"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 t="18814" b="18814"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手足口病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手、足、口腔出疱疹，伴发热，粪-口/接触传播，多发于5岁以下儿童，需注意个人卫生和隔离治疗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诺如病毒感染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呕吐、腹泻、腹痛，传播快，易集体爆发，常见于学校等集体场所，需加强环境消毒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结膜炎（红眼病）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眼睛发红、分泌物多，接触传播，春季高发，应避免用手揉眼和共用毛巾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310" y="3320415"/>
            <a:ext cx="4325620" cy="5340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传染病主要传播途径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飞沫传播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91940" y="1518027"/>
            <a:ext cx="3605507" cy="2289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91940" y="3957279"/>
            <a:ext cx="3605507" cy="2289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 t="3676" b="3676"/>
          <a:stretch>
            <a:fillRect/>
          </a:stretch>
        </p:blipFill>
        <p:spPr>
          <a:xfrm>
            <a:off x="638095" y="3957279"/>
            <a:ext cx="3496249" cy="228902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38095" y="1518027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5301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39326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近距离接触传播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9326" y="2347530"/>
            <a:ext cx="3143676" cy="1342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当感染者咳嗽、打喷嚏或说话时，带有病原体的飞沫可被1米内的易感者直接吸入，导致感染。  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311405" y="1518027"/>
            <a:ext cx="3496249" cy="2289021"/>
          </a:xfrm>
          <a:prstGeom prst="rect">
            <a:avLst/>
          </a:prstGeom>
          <a:grp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5549481" y="1689543"/>
            <a:ext cx="1619808" cy="493623"/>
          </a:xfrm>
          <a:prstGeom prst="rect">
            <a:avLst/>
          </a:prstGeom>
          <a:grpFill/>
        </p:spPr>
      </p:sp>
      <p:sp>
        <p:nvSpPr>
          <p:cNvPr id="12" name="AutoShape 12"/>
          <p:cNvSpPr/>
          <p:nvPr/>
        </p:nvSpPr>
        <p:spPr>
          <a:xfrm>
            <a:off x="4311405" y="3957279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11405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4298610" y="4128795"/>
            <a:ext cx="3017058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4512635" y="4176954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高发场景防控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12635" y="4786783"/>
            <a:ext cx="3143676" cy="13554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需重点防范集体活动、公共交通等人员密集场所，建议佩戴口罩并保持社交距离。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87691" y="2296401"/>
            <a:ext cx="3143676" cy="139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在通风不良的室内环境中（如教室、家庭房间），飞沫悬浮时间延长，显著增加传播概率。  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87691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密闭空间风险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27" name="AutoShape 2"/>
          <p:cNvSpPr/>
          <p:nvPr/>
        </p:nvSpPr>
        <p:spPr>
          <a:xfrm rot="5400000" flipH="1">
            <a:off x="-1270530" y="1819802"/>
            <a:ext cx="6308725" cy="3767667"/>
          </a:xfrm>
          <a:prstGeom prst="round1Rect">
            <a:avLst>
              <a:gd name="adj" fmla="val 36742"/>
            </a:avLst>
          </a:prstGeom>
          <a:solidFill>
            <a:srgbClr val="D2EFF8">
              <a:alpha val="100000"/>
            </a:srgb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02" name="AutoShape 3"/>
          <p:cNvSpPr/>
          <p:nvPr/>
        </p:nvSpPr>
        <p:spPr>
          <a:xfrm>
            <a:off x="5071533" y="1244601"/>
            <a:ext cx="6425142" cy="389467"/>
          </a:xfrm>
          <a:prstGeom prst="rect">
            <a:avLst/>
          </a:prstGeom>
          <a:solidFill>
            <a:srgbClr val="218CA5">
              <a:alpha val="100000"/>
            </a:srgbClr>
          </a:solidFill>
          <a:ln w="12700">
            <a:solidFill>
              <a:srgbClr val="218CA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35" name="AutoShape 4"/>
          <p:cNvSpPr/>
          <p:nvPr/>
        </p:nvSpPr>
        <p:spPr>
          <a:xfrm rot="10800000">
            <a:off x="5071533" y="1634066"/>
            <a:ext cx="6425142" cy="4524903"/>
          </a:xfrm>
          <a:prstGeom prst="rect">
            <a:avLst/>
          </a:prstGeom>
          <a:noFill/>
          <a:ln w="12700">
            <a:solidFill>
              <a:srgbClr val="218CA5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22" name="TextBox 5"/>
          <p:cNvSpPr txBox="1"/>
          <p:nvPr/>
        </p:nvSpPr>
        <p:spPr>
          <a:xfrm>
            <a:off x="534323" y="1188262"/>
            <a:ext cx="1573530" cy="1015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54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2201333" y="1625601"/>
            <a:ext cx="1120472" cy="0"/>
          </a:xfrm>
          <a:prstGeom prst="line">
            <a:avLst/>
          </a:prstGeom>
          <a:ln w="12700">
            <a:solidFill>
              <a:srgbClr val="218CA5">
                <a:alpha val="100000"/>
              </a:srgbClr>
            </a:solidFill>
            <a:prstDash val="solid"/>
            <a:headEnd type="none"/>
            <a:tailEnd type="triangle"/>
          </a:ln>
        </p:spPr>
      </p:cxnSp>
      <p:grpSp>
        <p:nvGrpSpPr>
          <p:cNvPr id="200049" name="Group 7"/>
          <p:cNvGrpSpPr/>
          <p:nvPr/>
        </p:nvGrpSpPr>
        <p:grpSpPr>
          <a:xfrm rot="0">
            <a:off x="10319195" y="1376077"/>
            <a:ext cx="993363" cy="134398"/>
            <a:chOff x="10319195" y="1376077"/>
            <a:chExt cx="993363" cy="134398"/>
          </a:xfrm>
        </p:grpSpPr>
        <p:sp>
          <p:nvSpPr>
            <p:cNvPr id="200028" name="AutoShape 8"/>
            <p:cNvSpPr/>
            <p:nvPr/>
          </p:nvSpPr>
          <p:spPr>
            <a:xfrm>
              <a:off x="10319195" y="1376077"/>
              <a:ext cx="134398" cy="134398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200046" name="AutoShape 9"/>
            <p:cNvSpPr/>
            <p:nvPr/>
          </p:nvSpPr>
          <p:spPr>
            <a:xfrm>
              <a:off x="10605515" y="1376077"/>
              <a:ext cx="134398" cy="134398"/>
            </a:xfrm>
            <a:prstGeom prst="ellipse">
              <a:avLst/>
            </a:prstGeom>
            <a:solidFill>
              <a:srgbClr val="F7C747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200047" name="AutoShape 10"/>
            <p:cNvSpPr/>
            <p:nvPr/>
          </p:nvSpPr>
          <p:spPr>
            <a:xfrm>
              <a:off x="10891838" y="1376077"/>
              <a:ext cx="134398" cy="134398"/>
            </a:xfrm>
            <a:prstGeom prst="ellipse">
              <a:avLst/>
            </a:prstGeom>
            <a:solidFill>
              <a:schemeClr val="lt1">
                <a:alpha val="100000"/>
              </a:scheme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200048" name="AutoShape 11"/>
            <p:cNvSpPr/>
            <p:nvPr/>
          </p:nvSpPr>
          <p:spPr>
            <a:xfrm>
              <a:off x="11178160" y="1376077"/>
              <a:ext cx="134398" cy="134398"/>
            </a:xfrm>
            <a:prstGeom prst="ellipse">
              <a:avLst/>
            </a:prstGeom>
            <a:solidFill>
              <a:srgbClr val="F7C747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</p:grpSp>
      <p:grpSp>
        <p:nvGrpSpPr>
          <p:cNvPr id="200050" name="Group 12"/>
          <p:cNvGrpSpPr/>
          <p:nvPr/>
        </p:nvGrpSpPr>
        <p:grpSpPr>
          <a:xfrm rot="0">
            <a:off x="9387840" y="549307"/>
            <a:ext cx="2108835" cy="241459"/>
            <a:chOff x="9387840" y="549307"/>
            <a:chExt cx="2108835" cy="241459"/>
          </a:xfrm>
        </p:grpSpPr>
        <p:sp>
          <p:nvSpPr>
            <p:cNvPr id="200051" name="AutoShape 13"/>
            <p:cNvSpPr/>
            <p:nvPr/>
          </p:nvSpPr>
          <p:spPr>
            <a:xfrm>
              <a:off x="9387840" y="549307"/>
              <a:ext cx="1785842" cy="241459"/>
            </a:xfrm>
            <a:prstGeom prst="roundRect">
              <a:avLst>
                <a:gd name="adj" fmla="val 50000"/>
              </a:avLst>
            </a:prstGeom>
            <a:solidFill>
              <a:srgbClr val="D2EFF8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200052" name="AutoShape 14"/>
            <p:cNvSpPr/>
            <p:nvPr/>
          </p:nvSpPr>
          <p:spPr>
            <a:xfrm>
              <a:off x="11255216" y="549307"/>
              <a:ext cx="241459" cy="241459"/>
            </a:xfrm>
            <a:prstGeom prst="ellipse">
              <a:avLst/>
            </a:prstGeom>
            <a:solidFill>
              <a:srgbClr val="D2EFF8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</p:grpSp>
      <p:grpSp>
        <p:nvGrpSpPr>
          <p:cNvPr id="200053" name="Group 15"/>
          <p:cNvGrpSpPr/>
          <p:nvPr/>
        </p:nvGrpSpPr>
        <p:grpSpPr>
          <a:xfrm rot="0">
            <a:off x="3321844" y="6454140"/>
            <a:ext cx="1097756" cy="125730"/>
            <a:chOff x="3321844" y="6454140"/>
            <a:chExt cx="1097756" cy="125730"/>
          </a:xfrm>
        </p:grpSpPr>
        <p:sp>
          <p:nvSpPr>
            <p:cNvPr id="200054" name="AutoShape 16"/>
            <p:cNvSpPr/>
            <p:nvPr/>
          </p:nvSpPr>
          <p:spPr>
            <a:xfrm>
              <a:off x="3321844" y="6454140"/>
              <a:ext cx="929640" cy="125730"/>
            </a:xfrm>
            <a:prstGeom prst="roundRect">
              <a:avLst>
                <a:gd name="adj" fmla="val 50000"/>
              </a:avLst>
            </a:prstGeom>
            <a:solidFill>
              <a:srgbClr val="D2EFF8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  <p:sp>
          <p:nvSpPr>
            <p:cNvPr id="200055" name="AutoShape 17"/>
            <p:cNvSpPr/>
            <p:nvPr/>
          </p:nvSpPr>
          <p:spPr>
            <a:xfrm>
              <a:off x="4293870" y="6454140"/>
              <a:ext cx="125730" cy="125730"/>
            </a:xfrm>
            <a:prstGeom prst="ellipse">
              <a:avLst/>
            </a:prstGeom>
            <a:solidFill>
              <a:srgbClr val="D2EFF8">
                <a:alpha val="100000"/>
              </a:srgbClr>
            </a:solidFill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defRPr/>
              </a:pPr>
              <a:endParaRPr lang="en-US" sz="1100"/>
            </a:p>
          </p:txBody>
        </p:sp>
      </p:grpSp>
      <p:sp>
        <p:nvSpPr>
          <p:cNvPr id="200059" name="TextBox 18"/>
          <p:cNvSpPr txBox="1"/>
          <p:nvPr/>
        </p:nvSpPr>
        <p:spPr>
          <a:xfrm>
            <a:off x="5319395" y="1899920"/>
            <a:ext cx="5916930" cy="41179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引言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春季易染传染病的原因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常见春季传染病盘点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传染病主要传播途径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幼儿园的预防措施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家庭防护实用妙招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 algn="l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温馨提示与总结</a:t>
            </a:r>
            <a:endParaRPr lang="en-US" sz="2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20019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796" y="2179621"/>
            <a:ext cx="4566583" cy="3998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26574" y="2221700"/>
            <a:ext cx="6128936" cy="6128936"/>
          </a:xfrm>
          <a:prstGeom prst="ellipse">
            <a:avLst/>
          </a:prstGeom>
          <a:solidFill>
            <a:schemeClr val="accent1">
              <a:alpha val="3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接触传播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4041" y="1622245"/>
            <a:ext cx="4162005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直接接触感染源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44041" y="4727720"/>
            <a:ext cx="4162005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家庭成员传播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4041" y="2124843"/>
            <a:ext cx="5989134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通过皮肤或黏膜接触患者分泌物（如唾液、鼻涕）、疱疹液等导致病毒传播，常见于手足口病、水痘等。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02940" y="1726524"/>
            <a:ext cx="257759" cy="257759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1444041" y="3155770"/>
            <a:ext cx="4162005" cy="49033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间接接触污染物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44041" y="3658368"/>
            <a:ext cx="5989134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玩具、餐具、门把手等被病原体污染的物体表面，若未及时消毒，易造成交叉感染。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002940" y="3260049"/>
            <a:ext cx="257759" cy="257759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1444041" y="5230317"/>
            <a:ext cx="5989134" cy="7686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成人外出携带病原体后未彻底清洁双手，通过拥抱、喂食等密切接触传染给幼儿。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002940" y="4831999"/>
            <a:ext cx="257759" cy="257759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0971228" y="977973"/>
            <a:ext cx="377572" cy="377572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06602" y="1846436"/>
            <a:ext cx="4279266" cy="4279266"/>
          </a:xfrm>
          <a:prstGeom prst="ellipse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3990" r="23990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粪口传播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947878"/>
            <a:ext cx="4238625" cy="11685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教导幼儿饭前便后用肥皂洗手，家长需监督七步洗手法执行，阻断病原体经手-口途径传播。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严格手卫生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712973"/>
            <a:ext cx="4238625" cy="11539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确保食材彻底清洗、煮熟，饮用水煮沸或使用净水设备，避免生冷食物直接食用。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食物与水源管理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5377103"/>
            <a:ext cx="4238625" cy="112731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及时清理幼儿粪便并消毒马桶/便盆，处理时佩戴手套，完成后彻底洗手。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排泄物处理规范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4198" r="24198"/>
          <a:stretch>
            <a:fillRect/>
          </a:stretch>
        </p:blipFill>
        <p:spPr>
          <a:xfrm>
            <a:off x="7993836" y="1370655"/>
            <a:ext cx="3721687" cy="4806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6248003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蚊子、蜱虫等可通过叮咬传播登革热、乙型脑炎等疾病，需做好防蚊措施。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蚊虫叮咬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607847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苍蝇携带病原体污染食物或餐具，易引发肠道传染病，需保持环境清洁。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苍蝇污染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607847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宠物身上的跳蚤可能传播鼠疫等疾病，需定期为宠物驱虫并保持家庭卫生。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跳蚤传播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虫媒传播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310" y="3320415"/>
            <a:ext cx="4613910" cy="5340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zh-CN" alt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托幼机构</a:t>
            </a: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的预防措施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日常防护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253185" y="2298717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>
            <a:off x="1254288" y="3896661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1253185" y="5472872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622879" y="5154774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622879" y="1983582"/>
            <a:ext cx="630365" cy="630269"/>
            <a:chOff x="622879" y="1983582"/>
            <a:chExt cx="630365" cy="630269"/>
          </a:xfrm>
        </p:grpSpPr>
        <p:sp>
          <p:nvSpPr>
            <p:cNvPr id="8" name="AutoShape 8"/>
            <p:cNvSpPr/>
            <p:nvPr/>
          </p:nvSpPr>
          <p:spPr>
            <a:xfrm>
              <a:off x="622879" y="1983582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34905" y="2131125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23942" y="3581527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1" name="Group 11"/>
          <p:cNvGrpSpPr/>
          <p:nvPr/>
        </p:nvGrpSpPr>
        <p:grpSpPr>
          <a:xfrm rot="0">
            <a:off x="787200" y="3739737"/>
            <a:ext cx="313754" cy="313849"/>
            <a:chOff x="787200" y="3739737"/>
            <a:chExt cx="313754" cy="313849"/>
          </a:xfrm>
        </p:grpSpPr>
        <p:sp>
          <p:nvSpPr>
            <p:cNvPr id="12" name="Freeform 12"/>
            <p:cNvSpPr/>
            <p:nvPr/>
          </p:nvSpPr>
          <p:spPr>
            <a:xfrm>
              <a:off x="787200" y="3768884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860067" y="3841654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43410" y="3739737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9113195" y="1518646"/>
            <a:ext cx="2479015" cy="4586129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789992" y="5321840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2538370" y="4778628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2025135" y="3202417"/>
            <a:ext cx="6666876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538370" y="1604473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2712351" y="2120937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严格执行入园晨检制度，监测体温、口腔及手部健康状况，发现异常及时隔离并通知家长。  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2712351" y="1651578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晨检与健康监测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305573" y="3715263"/>
            <a:ext cx="608611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每日对教室、玩具、餐具等高频接触物品进行消毒，使用含氯消毒剂或紫外线照射，确保环境卫生达标。  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2305573" y="3270403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环境消毒管理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2712351" y="5261145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保持室内空气流通，每日开窗通风至少3次，每次不少于30分钟，必要时配备空气净化设备以减少病原体传播风险。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2712351" y="484817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通风与空气净化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应急处理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15139" y="4116757"/>
            <a:ext cx="11184555" cy="22816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1513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902378" y="1291921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67539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病例隔离与报告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4201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发现疑似传染病患儿立即隔离至指定区域，同步通知家长并上报疾控部门，避免交叉感染。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2378" y="1260190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190723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77962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43123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环境终末消毒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09785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对患儿活动区域使用含氯消毒剂全面消杀，重点处理玩具、桌椅等高频接触物品，切断传播途径。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77962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795117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9438418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103579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健康监测与追踪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70242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对密切接触儿童实施7日体温监测，记录症状变化，必要时建议居家观察或就医筛查。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38418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081" y="3320472"/>
            <a:ext cx="4126230" cy="16059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家庭防护实用妙招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生活习惯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7721" r="27721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7298" b="7298"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勤洗手与卫生教育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教导幼儿饭前便后、外出归来后用肥皂和流动水洗手至少20秒，养成不揉眼鼻口的习惯。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分餐制与餐具消毒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避免共用餐具，定期用沸水或消毒柜处理儿童餐具，降低交叉感染概率。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规律作息与充足睡眠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保证幼儿每天10-12小时睡眠（含午休），增强免疫力，减少因疲劳导致的感染风险。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均衡营养摄入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保证每日膳食包含优质蛋白（如鱼、蛋、豆类）、新鲜蔬果及全谷物，补充维生素C/D和锌等免疫必需营养素。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规律作息与睡眠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适度户外运动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增强体质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确保幼儿每天10-12小时睡眠，固定作息时间以维持生物钟稳定，促进免疫系统修复与发育。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每日安排1-2小时阳光下的活动（如散步、游戏），通过日照合成维生素D，并增强心肺功能和抵抗力。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14856" y="1399106"/>
            <a:ext cx="4681530" cy="2142915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714856" y="4038030"/>
            <a:ext cx="4681530" cy="2142915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flipH="1">
            <a:off x="854441" y="2574499"/>
            <a:ext cx="4659739" cy="2419350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14137" y="5224242"/>
            <a:ext cx="4463172" cy="655809"/>
          </a:xfrm>
          <a:prstGeom prst="roundRect">
            <a:avLst>
              <a:gd name="adj" fmla="val 16667"/>
            </a:avLst>
          </a:prstGeom>
          <a:solidFill>
            <a:srgbClr val="73DDE3">
              <a:alpha val="15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减少接触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931341" y="1669712"/>
            <a:ext cx="3783515" cy="655809"/>
          </a:xfrm>
          <a:prstGeom prst="roundRect">
            <a:avLst>
              <a:gd name="adj" fmla="val 16667"/>
            </a:avLst>
          </a:prstGeom>
          <a:solidFill>
            <a:schemeClr val="accent4">
              <a:alpha val="15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2180357" y="1669712"/>
            <a:ext cx="674714" cy="655809"/>
          </a:xfrm>
          <a:prstGeom prst="roundRect">
            <a:avLst>
              <a:gd name="adj" fmla="val 16667"/>
            </a:avLst>
          </a:prstGeom>
          <a:solidFill>
            <a:schemeClr val="accent4">
              <a:alpha val="1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987422" y="4772488"/>
            <a:ext cx="114300" cy="1143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11158261" y="5954700"/>
            <a:ext cx="114300" cy="114300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1158261" y="3334826"/>
            <a:ext cx="114300" cy="114300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2700000">
            <a:off x="5955556" y="4350187"/>
            <a:ext cx="1518601" cy="1518601"/>
          </a:xfrm>
          <a:prstGeom prst="roundRect">
            <a:avLst>
              <a:gd name="adj" fmla="val 13172"/>
            </a:avLst>
          </a:prstGeom>
          <a:solidFill>
            <a:schemeClr val="accent5">
              <a:alpha val="100000"/>
            </a:scheme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62356" y="4156988"/>
            <a:ext cx="1905000" cy="1905000"/>
          </a:xfrm>
          <a:prstGeom prst="diamond">
            <a:avLst/>
          </a:prstGeom>
        </p:spPr>
      </p:pic>
      <p:sp>
        <p:nvSpPr>
          <p:cNvPr id="14" name="AutoShape 14"/>
          <p:cNvSpPr/>
          <p:nvPr/>
        </p:nvSpPr>
        <p:spPr>
          <a:xfrm rot="2700000">
            <a:off x="5955556" y="1711263"/>
            <a:ext cx="1518601" cy="1518601"/>
          </a:xfrm>
          <a:prstGeom prst="roundRect">
            <a:avLst>
              <a:gd name="adj" fmla="val 13172"/>
            </a:avLst>
          </a:prstGeom>
          <a:solidFill>
            <a:schemeClr val="accent4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762356" y="1518063"/>
            <a:ext cx="1905000" cy="1905000"/>
          </a:xfrm>
          <a:prstGeom prst="diamond">
            <a:avLst/>
          </a:prstGeom>
        </p:spPr>
      </p:pic>
      <p:sp>
        <p:nvSpPr>
          <p:cNvPr id="16" name="AutoShape 16"/>
          <p:cNvSpPr/>
          <p:nvPr/>
        </p:nvSpPr>
        <p:spPr>
          <a:xfrm rot="18900000" flipH="1">
            <a:off x="4656930" y="2926924"/>
            <a:ext cx="1714500" cy="1714500"/>
          </a:xfrm>
          <a:prstGeom prst="roundRect">
            <a:avLst>
              <a:gd name="adj" fmla="val 13172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4418805" y="2688799"/>
            <a:ext cx="2190750" cy="2190750"/>
          </a:xfrm>
          <a:prstGeom prst="diamond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40219" y="2985034"/>
            <a:ext cx="3207825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避免人群密集场所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0219" y="3358789"/>
            <a:ext cx="3215030" cy="147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春季传染病高发期，尽量减少带幼儿前往商场、游乐场等封闭且人流密集的场所，降低交叉感染风险。  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21497" y="1707706"/>
            <a:ext cx="2931341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分时段外出活动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821497" y="2071935"/>
            <a:ext cx="3215030" cy="1412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选择户外通风良好的公园或绿地，错开高峰时段出行，避免与患病儿童直接接触。  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821497" y="4365680"/>
            <a:ext cx="2855071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限制患病家庭成员接触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821497" y="4710860"/>
            <a:ext cx="3215030" cy="1412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若家中有感冒、流感等患者，应隔离居住并避免与幼儿共用餐具、玩具等物品，必要时佩戴口罩防护。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081" y="3320472"/>
            <a:ext cx="4126230" cy="16059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引言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观察症状变化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优先前往儿科专科医院或设有儿科的医疗机构，确保接诊医生具备儿童传染病诊疗经验。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选择专科医院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配合流行病学调查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如实向医生提供患儿接触史、疫苗接种记录及近期活动轨迹，协助精准诊断和防控措施制定。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若幼儿出现持续高热（超过38.5℃）、呕吐、皮疹或精神萎靡等异常症状，需立即就医，避免延误治疗时机。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及时就医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081" y="3320472"/>
            <a:ext cx="4126230" cy="16059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温馨提示与总结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07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传染病可防可控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9067" r="19067"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科学接种疫苗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及时接种流感、手足口病等春季高发传染病疫苗，有效降低感染风险。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定期清洁家居环境，重点消毒门把手、玩具等高频接触物品，减少病原体传播。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通过均衡饮食、充足睡眠和适度户外活动，提升幼儿自身抵抗力，形成天然防护屏障。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保持环境卫生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增强免疫力</a:t>
            </a:r>
            <a:endParaRPr lang="en-US" sz="1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203" y="2031785"/>
            <a:ext cx="12215953" cy="37904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家园携手共筑健康防线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6460" y="1306250"/>
            <a:ext cx="3445093" cy="4882264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3663624" y="3142239"/>
            <a:ext cx="2370067" cy="676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加强日常卫生管理</a:t>
            </a:r>
            <a:endParaRPr lang="en-US" sz="1100"/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3601542" y="3818696"/>
            <a:ext cx="2494231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家长与幼儿园需共同监督幼儿勤洗手、正确佩戴口罩，定期对玩具、餐具等物品进行消毒，切断病毒传播途径。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646313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及时沟通健康状况</a:t>
            </a:r>
            <a:endParaRPr lang="en-US" sz="1100"/>
          </a:p>
        </p:txBody>
      </p:sp>
      <p:grpSp>
        <p:nvGrpSpPr>
          <p:cNvPr id="8" name="Group 8"/>
          <p:cNvGrpSpPr/>
          <p:nvPr>
            <p:custDataLst>
              <p:tags r:id="rId6"/>
            </p:custDataLst>
          </p:nvPr>
        </p:nvGrpSpPr>
        <p:grpSpPr>
          <a:xfrm rot="0">
            <a:off x="4524808" y="2388580"/>
            <a:ext cx="647700" cy="647700"/>
            <a:chOff x="4524808" y="2388580"/>
            <a:chExt cx="647700" cy="647700"/>
          </a:xfrm>
        </p:grpSpPr>
        <p:sp>
          <p:nvSpPr>
            <p:cNvPr id="9" name="AutoShape 9"/>
            <p:cNvSpPr/>
            <p:nvPr>
              <p:custDataLst>
                <p:tags r:id="rId7"/>
              </p:custDataLst>
            </p:nvPr>
          </p:nvSpPr>
          <p:spPr>
            <a:xfrm>
              <a:off x="4524808" y="2388580"/>
              <a:ext cx="647700" cy="6477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Freeform 10"/>
            <p:cNvSpPr/>
            <p:nvPr>
              <p:custDataLst>
                <p:tags r:id="rId8"/>
              </p:custDataLst>
            </p:nvPr>
          </p:nvSpPr>
          <p:spPr>
            <a:xfrm>
              <a:off x="4704501" y="2568273"/>
              <a:ext cx="292001" cy="292001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</a:path>
                <a:path w="304800" h="304800"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</a:path>
                <a:path w="304800" h="304800"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1" name="Group 11"/>
          <p:cNvGrpSpPr/>
          <p:nvPr>
            <p:custDataLst>
              <p:tags r:id="rId9"/>
            </p:custDataLst>
          </p:nvPr>
        </p:nvGrpSpPr>
        <p:grpSpPr>
          <a:xfrm rot="0">
            <a:off x="7314608" y="2388580"/>
            <a:ext cx="647700" cy="647700"/>
            <a:chOff x="7314608" y="2388580"/>
            <a:chExt cx="647700" cy="647700"/>
          </a:xfrm>
        </p:grpSpPr>
        <p:sp>
          <p:nvSpPr>
            <p:cNvPr id="12" name="AutoShape 12"/>
            <p:cNvSpPr/>
            <p:nvPr>
              <p:custDataLst>
                <p:tags r:id="rId10"/>
              </p:custDataLst>
            </p:nvPr>
          </p:nvSpPr>
          <p:spPr>
            <a:xfrm>
              <a:off x="7314608" y="2388580"/>
              <a:ext cx="647700" cy="647700"/>
            </a:xfrm>
            <a:prstGeom prst="ellipse">
              <a:avLst/>
            </a:prstGeom>
            <a:solidFill>
              <a:schemeClr val="accent2">
                <a:alpha val="100000"/>
                <a:lumMod val="5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3" name="Freeform 13"/>
            <p:cNvSpPr/>
            <p:nvPr>
              <p:custDataLst>
                <p:tags r:id="rId11"/>
              </p:custDataLst>
            </p:nvPr>
          </p:nvSpPr>
          <p:spPr>
            <a:xfrm>
              <a:off x="7480729" y="2563626"/>
              <a:ext cx="331605" cy="33160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74320" y="243840"/>
                  </a:moveTo>
                  <a:lnTo>
                    <a:pt x="304800" y="243840"/>
                  </a:lnTo>
                  <a:lnTo>
                    <a:pt x="304800" y="259080"/>
                  </a:lnTo>
                  <a:cubicBezTo>
                    <a:pt x="304800" y="267500"/>
                    <a:pt x="297980" y="274320"/>
                    <a:pt x="289560" y="274320"/>
                  </a:cubicBezTo>
                  <a:lnTo>
                    <a:pt x="289560" y="274320"/>
                  </a:lnTo>
                  <a:lnTo>
                    <a:pt x="15240" y="274320"/>
                  </a:lnTo>
                  <a:cubicBezTo>
                    <a:pt x="6820" y="274320"/>
                    <a:pt x="0" y="267500"/>
                    <a:pt x="0" y="259080"/>
                  </a:cubicBezTo>
                  <a:lnTo>
                    <a:pt x="0" y="259080"/>
                  </a:lnTo>
                  <a:lnTo>
                    <a:pt x="0" y="243840"/>
                  </a:lnTo>
                  <a:lnTo>
                    <a:pt x="30480" y="243840"/>
                  </a:lnTo>
                  <a:lnTo>
                    <a:pt x="30480" y="60960"/>
                  </a:lnTo>
                  <a:cubicBezTo>
                    <a:pt x="30480" y="44196"/>
                    <a:pt x="44196" y="30480"/>
                    <a:pt x="60960" y="30480"/>
                  </a:cubicBezTo>
                  <a:lnTo>
                    <a:pt x="243840" y="30480"/>
                  </a:lnTo>
                  <a:cubicBezTo>
                    <a:pt x="260671" y="30480"/>
                    <a:pt x="274320" y="44129"/>
                    <a:pt x="274320" y="60960"/>
                  </a:cubicBezTo>
                  <a:lnTo>
                    <a:pt x="274320" y="60960"/>
                  </a:lnTo>
                  <a:lnTo>
                    <a:pt x="274320" y="243840"/>
                  </a:lnTo>
                  <a:close/>
                  <a:moveTo>
                    <a:pt x="60960" y="60960"/>
                  </a:moveTo>
                  <a:lnTo>
                    <a:pt x="60960" y="198120"/>
                  </a:lnTo>
                  <a:lnTo>
                    <a:pt x="243840" y="198120"/>
                  </a:lnTo>
                  <a:lnTo>
                    <a:pt x="243840" y="60960"/>
                  </a:lnTo>
                  <a:lnTo>
                    <a:pt x="60960" y="60960"/>
                  </a:lnTo>
                  <a:close/>
                  <a:moveTo>
                    <a:pt x="121920" y="228600"/>
                  </a:moveTo>
                  <a:lnTo>
                    <a:pt x="121920" y="243840"/>
                  </a:lnTo>
                  <a:lnTo>
                    <a:pt x="182880" y="243840"/>
                  </a:lnTo>
                  <a:lnTo>
                    <a:pt x="182880" y="228600"/>
                  </a:lnTo>
                  <a:lnTo>
                    <a:pt x="121920" y="22860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>
            <p:custDataLst>
              <p:tags r:id="rId12"/>
            </p:custDataLst>
          </p:nvPr>
        </p:nvGrpSpPr>
        <p:grpSpPr>
          <a:xfrm rot="0">
            <a:off x="10305117" y="2388580"/>
            <a:ext cx="647700" cy="647700"/>
            <a:chOff x="10305117" y="2388580"/>
            <a:chExt cx="647700" cy="647700"/>
          </a:xfrm>
        </p:grpSpPr>
        <p:sp>
          <p:nvSpPr>
            <p:cNvPr id="15" name="AutoShape 15"/>
            <p:cNvSpPr/>
            <p:nvPr>
              <p:custDataLst>
                <p:tags r:id="rId13"/>
              </p:custDataLst>
            </p:nvPr>
          </p:nvSpPr>
          <p:spPr>
            <a:xfrm>
              <a:off x="10305117" y="2388580"/>
              <a:ext cx="647700" cy="647700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</p:spPr>
        </p:sp>
        <p:sp>
          <p:nvSpPr>
            <p:cNvPr id="16" name="Freeform 16"/>
            <p:cNvSpPr/>
            <p:nvPr>
              <p:custDataLst>
                <p:tags r:id="rId14"/>
              </p:custDataLst>
            </p:nvPr>
          </p:nvSpPr>
          <p:spPr>
            <a:xfrm>
              <a:off x="10463753" y="2557933"/>
              <a:ext cx="337298" cy="33729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47180" y="28632"/>
                  </a:moveTo>
                  <a:lnTo>
                    <a:pt x="19907" y="83468"/>
                  </a:lnTo>
                  <a:lnTo>
                    <a:pt x="147304" y="137874"/>
                  </a:lnTo>
                  <a:lnTo>
                    <a:pt x="276015" y="83344"/>
                  </a:lnTo>
                  <a:lnTo>
                    <a:pt x="147180" y="28632"/>
                  </a:lnTo>
                  <a:close/>
                </a:path>
                <a:path w="304800" h="304800">
                  <a:moveTo>
                    <a:pt x="152400" y="144723"/>
                  </a:moveTo>
                  <a:lnTo>
                    <a:pt x="152400" y="276168"/>
                  </a:lnTo>
                  <a:lnTo>
                    <a:pt x="276177" y="217408"/>
                  </a:lnTo>
                  <a:lnTo>
                    <a:pt x="276177" y="92145"/>
                  </a:lnTo>
                  <a:lnTo>
                    <a:pt x="152400" y="144723"/>
                  </a:lnTo>
                  <a:close/>
                </a:path>
                <a:path w="304800" h="304800">
                  <a:moveTo>
                    <a:pt x="19098" y="217408"/>
                  </a:moveTo>
                  <a:lnTo>
                    <a:pt x="143294" y="276168"/>
                  </a:lnTo>
                  <a:lnTo>
                    <a:pt x="143294" y="144723"/>
                  </a:lnTo>
                  <a:lnTo>
                    <a:pt x="19098" y="92145"/>
                  </a:lnTo>
                  <a:lnTo>
                    <a:pt x="19098" y="217408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TextBox 17"/>
          <p:cNvSpPr txBox="1"/>
          <p:nvPr>
            <p:custDataLst>
              <p:tags r:id="rId15"/>
            </p:custDataLst>
          </p:nvPr>
        </p:nvSpPr>
        <p:spPr>
          <a:xfrm>
            <a:off x="9324820" y="3818696"/>
            <a:ext cx="2608295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通过家长会、宣传手册等形式，联合开展传染病预防教育，提升家庭与园所的协同防控能力。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6"/>
            </p:custDataLst>
          </p:nvPr>
        </p:nvSpPr>
        <p:spPr>
          <a:xfrm>
            <a:off x="6364675" y="3818696"/>
            <a:ext cx="2547566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家长应主动向园方反馈幼儿的体温、饮食及精神状态，园方需同步传染病预警信息，确保早发现、早隔离、早治疗。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19" name="Connector 19"/>
          <p:cNvCxnSpPr/>
          <p:nvPr>
            <p:custDataLst>
              <p:tags r:id="rId17"/>
            </p:custDataLst>
          </p:nvPr>
        </p:nvCxnSpPr>
        <p:spPr>
          <a:xfrm>
            <a:off x="622515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>
            <p:custDataLst>
              <p:tags r:id="rId18"/>
            </p:custDataLst>
          </p:nvPr>
        </p:nvCxnSpPr>
        <p:spPr>
          <a:xfrm>
            <a:off x="909767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AutoShape 21"/>
          <p:cNvSpPr/>
          <p:nvPr>
            <p:custDataLst>
              <p:tags r:id="rId19"/>
            </p:custDataLst>
          </p:nvPr>
        </p:nvSpPr>
        <p:spPr>
          <a:xfrm>
            <a:off x="945364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共同普及健康知识</a:t>
            </a:r>
            <a:endParaRPr lang="en-US" sz="1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保证幼儿充足睡眠、均衡饮食（富含维生素C和锌的食物），并适当进行户外活动以促进钙吸收和体质提升。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增强免疫力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教导幼儿勤洗手（使用七步洗手法）、避免用手触摸口鼻眼，定期修剪指甲以减少病菌藏匿风险。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个人卫生管理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每日开窗通风至少2次，对门把手、玩具等高频接触物品用含氯消毒剂擦拭，床单被褥定期阳光暴晒杀菌。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家庭环境消毒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宝贝健康共迎春天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035" name="TextBox 2"/>
          <p:cNvSpPr txBox="1"/>
          <p:nvPr/>
        </p:nvSpPr>
        <p:spPr>
          <a:xfrm>
            <a:off x="7626714" y="2428764"/>
            <a:ext cx="3773805" cy="21012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春季传染病高发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气候因素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春季气温波动大，空气湿度增加，利于病毒和细菌繁殖传播，如流感、手足口病等病原体活跃度显著上升。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幼儿园、游乐场等场所人员密集，幼儿免疫系统尚未完善，易通过接触或飞沫传播交叉感染。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水痘、麻疹等传染病具有明显季节性高峰，需提前采取针对性预防措施降低爆发风险。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人群聚集风险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季节性流行病特征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49231" y="3565204"/>
            <a:ext cx="3050440" cy="2453000"/>
          </a:xfrm>
          <a:prstGeom prst="round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49231" y="1792951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49001" y="3532049"/>
            <a:ext cx="3050440" cy="2476500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549001" y="1728950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4767" r="4767"/>
          <a:stretch>
            <a:fillRect/>
          </a:stretch>
        </p:blipFill>
        <p:spPr>
          <a:xfrm>
            <a:off x="644987" y="3751513"/>
            <a:ext cx="3050440" cy="2247381"/>
          </a:xfrm>
          <a:prstGeom prst="round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44570" y="1728950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预防措施重要性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7253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春季是流感、手足口病等传染病高发期，科学预防可有效阻断病原体传播链。  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1733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降低感染风险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7483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幼儿免疫系统尚未完善，预防措施能减少疾病对身体机能和认知发展的负面影响。  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51963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保障生长发育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64751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通过规范防护可防止病原体在家庭成员间交叉感染，尤其保护老人和免疫力低下者。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49231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避免家庭传播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328" r="34328"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合理膳食搭配，保证蛋白质、维生素摄入，适当补充益生菌以维持肠道健康。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增强免疫力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按时完成国家免疫规划疫苗（如麻疹、水痘等），并咨询医生补充季节性疫苗（如流感疫苗）。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定期接种疫苗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教导幼儿正确洗手方法（七步洗手法），避免用手触摸口鼻眼，减少病原体接触传播风险。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建立卫生习惯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守护宝贝健康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5" b="-15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07" name="TextBox 2"/>
          <p:cNvSpPr txBox="1"/>
          <p:nvPr/>
        </p:nvSpPr>
        <p:spPr>
          <a:xfrm>
            <a:off x="1337310" y="3320415"/>
            <a:ext cx="4758690" cy="5340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春季易染传染病的原因</a:t>
            </a:r>
            <a:endParaRPr lang="en-US" sz="36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00008" name="Freeform 3"/>
          <p:cNvSpPr/>
          <p:nvPr/>
        </p:nvSpPr>
        <p:spPr>
          <a:xfrm rot="16200000">
            <a:off x="1425166" y="1761077"/>
            <a:ext cx="1335551" cy="1270000"/>
          </a:xfrm>
          <a:custGeom>
            <a:avLst/>
            <a:gdLst/>
            <a:ahLst/>
            <a:cxnLst/>
            <a:rect l="l" t="t" r="r" b="b"/>
            <a:pathLst>
              <a:path w="1335551" h="1270000">
                <a:moveTo>
                  <a:pt x="1335551" y="0"/>
                </a:moveTo>
                <a:lnTo>
                  <a:pt x="1335551" y="1270000"/>
                </a:lnTo>
                <a:lnTo>
                  <a:pt x="543606" y="1270000"/>
                </a:lnTo>
                <a:lnTo>
                  <a:pt x="218352" y="1270000"/>
                </a:lnTo>
                <a:lnTo>
                  <a:pt x="0" y="1270000"/>
                </a:lnTo>
                <a:lnTo>
                  <a:pt x="216522" y="635000"/>
                </a:lnTo>
                <a:lnTo>
                  <a:pt x="0" y="0"/>
                </a:lnTo>
                <a:lnTo>
                  <a:pt x="218352" y="0"/>
                </a:lnTo>
                <a:lnTo>
                  <a:pt x="543606" y="0"/>
                </a:lnTo>
              </a:path>
            </a:pathLst>
          </a:custGeom>
          <a:solidFill>
            <a:srgbClr val="F7C747">
              <a:alpha val="100000"/>
            </a:srgb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900009" name="TextBox 4"/>
          <p:cNvSpPr txBox="1"/>
          <p:nvPr/>
        </p:nvSpPr>
        <p:spPr>
          <a:xfrm>
            <a:off x="1422943" y="1824789"/>
            <a:ext cx="1335405" cy="1120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218CA5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6000">
              <a:solidFill>
                <a:srgbClr val="218CA5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气候多变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紫外线强度不足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春季阳光较弱，紫外线杀菌效果降低，环境中病原体存活时间延长。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湿度变化频繁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空气湿度忽高忽低，利于病毒存活与传播，增加呼吸道感染风险。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昼夜温差大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春季气温波动显著，幼儿体温调节能力较弱，易受凉导致免疫力下降。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4" r="-4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2508" y="4938029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4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病菌活跃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145518" y="1368625"/>
            <a:ext cx="9900511" cy="4391356"/>
          </a:xfrm>
          <a:prstGeom prst="roundRect">
            <a:avLst>
              <a:gd name="adj" fmla="val 6363"/>
            </a:avLst>
          </a:prstGeom>
          <a:gradFill>
            <a:gsLst>
              <a:gs pos="0">
                <a:schemeClr val="lt2">
                  <a:alpha val="0"/>
                </a:schemeClr>
              </a:gs>
              <a:gs pos="96000">
                <a:schemeClr val="lt2">
                  <a:alpha val="100000"/>
                </a:schemeClr>
              </a:gs>
            </a:gsLst>
            <a:lin ang="16200000"/>
          </a:gradFill>
          <a:ln w="19050"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16200000"/>
            </a:gra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642508" y="5173915"/>
            <a:ext cx="10906531" cy="1373297"/>
          </a:xfrm>
          <a:prstGeom prst="ellipse">
            <a:avLst/>
          </a:prstGeom>
          <a:noFill/>
          <a:ln w="19050">
            <a:gradFill>
              <a:gsLst>
                <a:gs pos="31000">
                  <a:schemeClr val="accent1">
                    <a:alpha val="0"/>
                  </a:schemeClr>
                </a:gs>
                <a:gs pos="100000">
                  <a:schemeClr val="accent1">
                    <a:alpha val="100000"/>
                  </a:schemeClr>
                </a:gs>
              </a:gsLst>
              <a:lin ang="5400000"/>
            </a:gradFill>
            <a:prstDash val="solid"/>
          </a:ln>
        </p:spPr>
      </p:sp>
      <p:sp>
        <p:nvSpPr>
          <p:cNvPr id="6" name="AutoShape 6"/>
          <p:cNvSpPr/>
          <p:nvPr/>
        </p:nvSpPr>
        <p:spPr>
          <a:xfrm>
            <a:off x="7861021" y="1599594"/>
            <a:ext cx="2967836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免疫力波动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61021" y="2092152"/>
            <a:ext cx="2967836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季节交替时幼儿免疫系统易受环境影响，对病原体的抵抗力相对较弱，感染概率增高。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8150097" y="3815610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089903" y="3872142"/>
            <a:ext cx="2510071" cy="126787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8868689" y="480748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1" name="AutoShape 11"/>
          <p:cNvSpPr/>
          <p:nvPr/>
        </p:nvSpPr>
        <p:spPr>
          <a:xfrm>
            <a:off x="4619178" y="1616124"/>
            <a:ext cx="2913571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传播途径增多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619178" y="2108682"/>
            <a:ext cx="2913571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春季户外活动频繁，幼儿接触公共设施、玩具等机会增加，间接传播风险显著上升。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908116" y="3803564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 amt="100000"/>
          </a:blip>
          <a:srcRect t="9147" b="9147"/>
          <a:stretch>
            <a:fillRect/>
          </a:stretch>
        </p:blipFill>
        <p:spPr>
          <a:xfrm>
            <a:off x="4806514" y="3896014"/>
            <a:ext cx="2726235" cy="148465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7694254" y="232059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5693382" y="508670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17" name="Freeform 17"/>
          <p:cNvSpPr/>
          <p:nvPr/>
        </p:nvSpPr>
        <p:spPr>
          <a:xfrm>
            <a:off x="5972877" y="5366195"/>
            <a:ext cx="393511" cy="39351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9165292" y="5094559"/>
            <a:ext cx="359293" cy="3592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30883" y="184766"/>
                </a:moveTo>
                <a:lnTo>
                  <a:pt x="35557" y="89516"/>
                </a:lnTo>
                <a:cubicBezTo>
                  <a:pt x="-11849" y="144323"/>
                  <a:pt x="-11849" y="225219"/>
                  <a:pt x="35557" y="280016"/>
                </a:cubicBezTo>
                <a:lnTo>
                  <a:pt x="130883" y="184766"/>
                </a:lnTo>
                <a:close/>
              </a:path>
              <a:path w="304800" h="304800">
                <a:moveTo>
                  <a:pt x="190510" y="39605"/>
                </a:moveTo>
                <a:lnTo>
                  <a:pt x="190510" y="179108"/>
                </a:lnTo>
                <a:lnTo>
                  <a:pt x="91907" y="277749"/>
                </a:lnTo>
                <a:cubicBezTo>
                  <a:pt x="114081" y="294303"/>
                  <a:pt x="141018" y="304800"/>
                  <a:pt x="170783" y="304800"/>
                </a:cubicBezTo>
                <a:cubicBezTo>
                  <a:pt x="244821" y="304800"/>
                  <a:pt x="304800" y="244897"/>
                  <a:pt x="304800" y="170888"/>
                </a:cubicBezTo>
                <a:cubicBezTo>
                  <a:pt x="304810" y="103661"/>
                  <a:pt x="254965" y="49187"/>
                  <a:pt x="190510" y="39605"/>
                </a:cubicBezTo>
                <a:close/>
              </a:path>
              <a:path w="304800" h="304800">
                <a:moveTo>
                  <a:pt x="152400" y="152552"/>
                </a:moveTo>
                <a:lnTo>
                  <a:pt x="152400" y="0"/>
                </a:lnTo>
                <a:cubicBezTo>
                  <a:pt x="110881" y="2572"/>
                  <a:pt x="73371" y="18459"/>
                  <a:pt x="43082" y="43215"/>
                </a:cubicBezTo>
                <a:lnTo>
                  <a:pt x="152400" y="152552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378393" y="1632654"/>
            <a:ext cx="2955042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温度适宜繁殖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471799" y="2125212"/>
            <a:ext cx="2768229" cy="155638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春季气温回升，湿度增加，为细菌、病毒等病原体提供了理想的生存和繁殖环境。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537210" y="3848669"/>
            <a:ext cx="2523033" cy="125128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1">
                  <a:alpha val="58000"/>
                </a:schemeClr>
              </a:gs>
            </a:gsLst>
            <a:lin ang="16200000"/>
          </a:grad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617020" y="3905202"/>
            <a:ext cx="2458663" cy="1267871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4466364" y="2337120"/>
            <a:ext cx="19050" cy="87827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2370102" y="4840540"/>
            <a:ext cx="952500" cy="952500"/>
          </a:xfrm>
          <a:prstGeom prst="ellipse">
            <a:avLst/>
          </a:prstGeom>
          <a:gradFill>
            <a:gsLst>
              <a:gs pos="0">
                <a:schemeClr val="accent1">
                  <a:alpha val="100000"/>
                  <a:lumMod val="20000"/>
                  <a:lumOff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/>
          </a:gradFill>
        </p:spPr>
      </p:sp>
      <p:sp>
        <p:nvSpPr>
          <p:cNvPr id="25" name="Freeform 25"/>
          <p:cNvSpPr/>
          <p:nvPr/>
        </p:nvSpPr>
        <p:spPr>
          <a:xfrm>
            <a:off x="2582871" y="5053309"/>
            <a:ext cx="526963" cy="52696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10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1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2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3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4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5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6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7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8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19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20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1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2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3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4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25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ags/tag3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4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5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6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7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8.xml><?xml version="1.0" encoding="utf-8"?>
<p:tagLst xmlns:p="http://schemas.openxmlformats.org/presentationml/2006/main">
  <p:tag name="KSO_WM_DIAGRAM_VIRTUALLY_FRAME" val="{&quot;height&quot;:340.2589763779528,&quot;left&quot;:-0.017874015748031498,&quot;top&quot;:135.38094488188977,&quot;width&quot;:960}"/>
</p:tagLst>
</file>

<file path=ppt/tags/tag9.xml><?xml version="1.0" encoding="utf-8"?>
<p:tagLst xmlns:p="http://schemas.openxmlformats.org/presentationml/2006/main">
  <p:tag name="KSO_WM_DIAGRAM_VIRTUALLY_FRAME" val="{&quot;height&quot;:236.55889763779527,&quot;left&quot;:283.5859842519685,&quot;top&quot;:188.0771653543307,&quot;width&quot;:656.02937007874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262E2C"/>
      </a:dk2>
      <a:lt2>
        <a:srgbClr val="E5F5FB"/>
      </a:lt2>
      <a:accent1>
        <a:srgbClr val="218CA5"/>
      </a:accent1>
      <a:accent2>
        <a:srgbClr val="218CA5"/>
      </a:accent2>
      <a:accent3>
        <a:srgbClr val="F7C747"/>
      </a:accent3>
      <a:accent4>
        <a:srgbClr val="058AA9"/>
      </a:accent4>
      <a:accent5>
        <a:srgbClr val="037091"/>
      </a:accent5>
      <a:accent6>
        <a:srgbClr val="1D8795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3795</Words>
  <Application>WPS 演示</Application>
  <PresentationFormat>宽屏</PresentationFormat>
  <Paragraphs>412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Noto Sans SC</vt:lpstr>
      <vt:lpstr>Arial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黄翔</cp:lastModifiedBy>
  <cp:revision>4</cp:revision>
  <dcterms:created xsi:type="dcterms:W3CDTF">2025-10-20T11:38:00Z</dcterms:created>
  <dcterms:modified xsi:type="dcterms:W3CDTF">2026-03-02T00:59:08Z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75c018ca4c1b503de83dfffcefe3805d_1772243070_55e02c15edbcc973402da0d480454a3a","ReservedCode1":"b465d3fa3080d16c15bf131a2749d34e4d5b4f05137dc11c0b147b8d3ed8b673","ContentPropagator":"001191110000802100433B10001","PropagateID":"75c018ca4c1b503de83dfffcefe3805d_1772243070_55e02c15edbcc973402da0d480454a3a","ReservedCode2":"b465d3fa3080d16c15bf131a2749d34e4d5b4f05137dc11c0b147b8d3ed8b673"}</vt:lpwstr>
  </property>
  <property fmtid="{D5CDD505-2E9C-101B-9397-08002B2CF9AE}" pid="3" name="KSOProductBuildVer">
    <vt:lpwstr>2052-12.1.0.25225</vt:lpwstr>
  </property>
  <property fmtid="{D5CDD505-2E9C-101B-9397-08002B2CF9AE}" pid="4" name="ICV">
    <vt:lpwstr>C939A2DBC958430C8013578122D13F48_13</vt:lpwstr>
  </property>
</Properties>
</file>