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14"/>
  </p:notesMasterIdLst>
  <p:sldIdLst>
    <p:sldId id="256" r:id="rId4"/>
    <p:sldId id="5300254" r:id="rId5"/>
    <p:sldId id="5300244" r:id="rId6"/>
    <p:sldId id="260" r:id="rId7"/>
    <p:sldId id="261" r:id="rId8"/>
    <p:sldId id="262" r:id="rId9"/>
    <p:sldId id="5300255" r:id="rId10"/>
    <p:sldId id="264" r:id="rId11"/>
    <p:sldId id="265" r:id="rId12"/>
    <p:sldId id="5300256" r:id="rId13"/>
    <p:sldId id="267" r:id="rId15"/>
    <p:sldId id="268" r:id="rId16"/>
    <p:sldId id="269" r:id="rId17"/>
    <p:sldId id="270" r:id="rId18"/>
    <p:sldId id="271" r:id="rId19"/>
    <p:sldId id="5300257" r:id="rId20"/>
    <p:sldId id="5300258" r:id="rId21"/>
  </p:sldIdLst>
  <p:sldSz cx="12192000" cy="6858000"/>
  <p:notesSz cx="6858000" cy="9144000"/>
  <p:custDataLst>
    <p:tags r:id="rId2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4" userDrawn="1">
          <p15:clr>
            <a:srgbClr val="A4A3A4"/>
          </p15:clr>
        </p15:guide>
        <p15:guide id="2" pos="38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6314" autoAdjust="0"/>
  </p:normalViewPr>
  <p:slideViewPr>
    <p:cSldViewPr snapToGrid="0" showGuides="1">
      <p:cViewPr varScale="1">
        <p:scale>
          <a:sx n="108" d="100"/>
          <a:sy n="108" d="100"/>
        </p:scale>
        <p:origin x="714" y="114"/>
      </p:cViewPr>
      <p:guideLst>
        <p:guide orient="horz" pos="2064"/>
        <p:guide pos="380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5" Type="http://schemas.openxmlformats.org/officeDocument/2006/relationships/tags" Target="tags/tag8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CF0B5-9206-4F84-981E-5DCFE13CE82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CD3B5-41EB-4A97-94F1-859DD29086A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https://www.ypppt.com/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CD3B5-41EB-4A97-94F1-859DD29086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r>
              <a:rPr lang="zh-CN" altLang="en-US" dirty="0" smtClean="0"/>
              <a:t>模板来自于 优品</a:t>
            </a:r>
            <a:r>
              <a:rPr lang="en-US" altLang="zh-CN" dirty="0" smtClean="0"/>
              <a:t>PPT</a:t>
            </a:r>
            <a:r>
              <a:rPr lang="zh-CN" altLang="en-US" dirty="0" smtClean="0"/>
              <a:t> </a:t>
            </a:r>
            <a:r>
              <a:rPr lang="en-US" altLang="zh-CN" smtClean="0"/>
              <a:t>https://www.ypppt.com/</a:t>
            </a:r>
            <a:endParaRPr lang="zh-CN" altLang="en-US" dirty="0" smtClean="0"/>
          </a:p>
        </p:txBody>
      </p:sp>
      <p:sp>
        <p:nvSpPr>
          <p:cNvPr id="6148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5ED1824-6DB2-4029-B0DF-1D3CDCF11CDA}" type="slidenum">
              <a:rPr lang="zh-CN" altLang="en-US" smtClean="0">
                <a:solidFill>
                  <a:prstClr val="black"/>
                </a:solidFill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mtClean="0">
              <a:solidFill>
                <a:prstClr val="black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7" Type="http://schemas.openxmlformats.org/officeDocument/2006/relationships/image" Target="../media/image4.png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>
          <a:xfrm>
            <a:off x="400050" y="353644"/>
            <a:ext cx="11391900" cy="322775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>
          <a:xfrm>
            <a:off x="400050" y="3581400"/>
            <a:ext cx="11391900" cy="287655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>
          <a:xfrm>
            <a:off x="0" y="3630243"/>
            <a:ext cx="12192000" cy="3227757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>
          <a:xfrm>
            <a:off x="10496550" y="0"/>
            <a:ext cx="1695450" cy="169545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DA51B-A201-4098-BB82-B86A9CE44F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3D6523-21FE-49C9-89E7-3024778512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DA51B-A201-4098-BB82-B86A9CE44F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3D6523-21FE-49C9-89E7-3024778512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8" name="组合 7"/>
          <p:cNvGrpSpPr/>
          <p:nvPr userDrawn="1"/>
        </p:nvGrpSpPr>
        <p:grpSpPr>
          <a:xfrm>
            <a:off x="53524" y="105384"/>
            <a:ext cx="12138476" cy="6826319"/>
            <a:chOff x="400050" y="353644"/>
            <a:chExt cx="11391900" cy="6406467"/>
          </a:xfrm>
        </p:grpSpPr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>
            <a:xfrm>
              <a:off x="400050" y="353644"/>
              <a:ext cx="11391900" cy="3227756"/>
            </a:xfrm>
            <a:prstGeom prst="rect">
              <a:avLst/>
            </a:prstGeom>
          </p:spPr>
        </p:pic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>
            <a:xfrm>
              <a:off x="400050" y="3581400"/>
              <a:ext cx="11391900" cy="3178711"/>
            </a:xfrm>
            <a:prstGeom prst="rect">
              <a:avLst/>
            </a:prstGeom>
          </p:spPr>
        </p:pic>
      </p:grpSp>
      <p:pic>
        <p:nvPicPr>
          <p:cNvPr id="12" name="图片 11"/>
          <p:cNvPicPr>
            <a:picLocks noChangeAspect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>
          <a:xfrm>
            <a:off x="10496550" y="0"/>
            <a:ext cx="1695450" cy="169545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 userDrawn="1"/>
        </p:nvPicPr>
        <p:blipFill>
          <a:blip r:embed="rId6" cstate="email"/>
          <a:stretch>
            <a:fillRect/>
          </a:stretch>
        </p:blipFill>
        <p:spPr>
          <a:xfrm>
            <a:off x="6096000" y="715617"/>
            <a:ext cx="5702558" cy="6142383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7" cstate="email"/>
          <a:srcRect/>
          <a:stretch>
            <a:fillRect/>
          </a:stretch>
        </p:blipFill>
        <p:spPr>
          <a:xfrm>
            <a:off x="0" y="3630243"/>
            <a:ext cx="12192000" cy="3227757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DA51B-A201-4098-BB82-B86A9CE44F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3D6523-21FE-49C9-89E7-3024778512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DA51B-A201-4098-BB82-B86A9CE44F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3D6523-21FE-49C9-89E7-3024778512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DA51B-A201-4098-BB82-B86A9CE44F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3D6523-21FE-49C9-89E7-3024778512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矩形 10"/>
          <p:cNvSpPr/>
          <p:nvPr userDrawn="1"/>
        </p:nvSpPr>
        <p:spPr>
          <a:xfrm>
            <a:off x="400050" y="400050"/>
            <a:ext cx="11391900" cy="6057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DA51B-A201-4098-BB82-B86A9CE44F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3D6523-21FE-49C9-89E7-3024778512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DA51B-A201-4098-BB82-B86A9CE44F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3D6523-21FE-49C9-89E7-3024778512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file:///D:\qq&#25991;&#20214;\712321467\Image\C2C\Image2\%7b75232B38-A165-1FB7-499C-2E1C792CACB5%7d.png" TargetMode="External"/><Relationship Id="rId13" Type="http://schemas.openxmlformats.org/officeDocument/2006/relationships/image" Target="../media/image9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073743875" descr="学科网 zxxk.com"/>
          <p:cNvPicPr>
            <a:picLocks noChangeAspect="1"/>
          </p:cNvPicPr>
          <p:nvPr/>
        </p:nvPicPr>
        <p:blipFill>
          <a:blip r:embed="rId13" r:link="rId14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1.xml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39315" y="3025140"/>
            <a:ext cx="6850380" cy="1393825"/>
          </a:xfrm>
          <a:prstGeom prst="rect">
            <a:avLst/>
          </a:prstGeom>
        </p:spPr>
        <p:txBody>
          <a:bodyPr>
            <a:noAutofit/>
          </a:bodyPr>
          <a:p>
            <a:pPr indent="0" algn="dist" fontAlgn="auto"/>
            <a:r>
              <a:rPr lang="zh-CN" altLang="en-US" sz="6000" b="1" i="0">
                <a:solidFill>
                  <a:schemeClr val="accent1"/>
                </a:solidFill>
                <a:latin typeface="黑体" panose="02010609060101010101" charset="-122"/>
                <a:ea typeface="黑体" panose="02010609060101010101" charset="-122"/>
              </a:rPr>
              <a:t>传染病防治知识</a:t>
            </a:r>
            <a:endParaRPr lang="zh-CN" altLang="en-US" sz="6000" b="1" i="0">
              <a:solidFill>
                <a:schemeClr val="accent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indent="0" algn="dist" fontAlgn="auto"/>
            <a:endParaRPr lang="zh-CN" altLang="en-US" sz="6000" b="1" i="0">
              <a:solidFill>
                <a:schemeClr val="accent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34" name="图片 3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7300" y="2434590"/>
            <a:ext cx="3126740" cy="4423410"/>
          </a:xfrm>
          <a:prstGeom prst="rect">
            <a:avLst/>
          </a:prstGeom>
        </p:spPr>
      </p:pic>
      <p:grpSp>
        <p:nvGrpSpPr>
          <p:cNvPr id="42" name="组合 41"/>
          <p:cNvGrpSpPr/>
          <p:nvPr/>
        </p:nvGrpSpPr>
        <p:grpSpPr>
          <a:xfrm>
            <a:off x="2955925" y="2094230"/>
            <a:ext cx="5563235" cy="579755"/>
            <a:chOff x="3815447" y="3099001"/>
            <a:chExt cx="4561106" cy="492913"/>
          </a:xfrm>
          <a:solidFill>
            <a:srgbClr val="3DA645"/>
          </a:solidFill>
        </p:grpSpPr>
        <p:sp>
          <p:nvSpPr>
            <p:cNvPr id="43" name="椭圆 42"/>
            <p:cNvSpPr/>
            <p:nvPr/>
          </p:nvSpPr>
          <p:spPr>
            <a:xfrm>
              <a:off x="3815447" y="3099001"/>
              <a:ext cx="492913" cy="492913"/>
            </a:xfrm>
            <a:prstGeom prst="ellipse">
              <a:avLst/>
            </a:prstGeom>
            <a:solidFill>
              <a:srgbClr val="FB5F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>
                  <a:latin typeface="印品灵秀体" panose="02000500000000000000" pitchFamily="2" charset="-122"/>
                  <a:ea typeface="印品灵秀体" panose="02000500000000000000" pitchFamily="2" charset="-122"/>
                </a:rPr>
                <a:t>关</a:t>
              </a:r>
              <a:endParaRPr lang="zh-CN" altLang="en-US" dirty="0">
                <a:latin typeface="印品灵秀体" panose="02000500000000000000" pitchFamily="2" charset="-122"/>
                <a:ea typeface="印品灵秀体" panose="02000500000000000000" pitchFamily="2" charset="-122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4396617" y="3099001"/>
              <a:ext cx="492913" cy="492913"/>
            </a:xfrm>
            <a:prstGeom prst="ellipse">
              <a:avLst/>
            </a:prstGeom>
            <a:solidFill>
              <a:srgbClr val="FB5F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>
                  <a:latin typeface="印品灵秀体" panose="02000500000000000000" pitchFamily="2" charset="-122"/>
                  <a:ea typeface="印品灵秀体" panose="02000500000000000000" pitchFamily="2" charset="-122"/>
                </a:rPr>
                <a:t>注</a:t>
              </a:r>
              <a:endParaRPr lang="zh-CN" altLang="en-US" dirty="0">
                <a:latin typeface="印品灵秀体" panose="02000500000000000000" pitchFamily="2" charset="-122"/>
                <a:ea typeface="印品灵秀体" panose="02000500000000000000" pitchFamily="2" charset="-122"/>
              </a:endParaRPr>
            </a:p>
          </p:txBody>
        </p:sp>
        <p:sp>
          <p:nvSpPr>
            <p:cNvPr id="45" name="1"/>
            <p:cNvSpPr/>
            <p:nvPr/>
          </p:nvSpPr>
          <p:spPr>
            <a:xfrm>
              <a:off x="4977788" y="3099001"/>
              <a:ext cx="492913" cy="492913"/>
            </a:xfrm>
            <a:prstGeom prst="ellipse">
              <a:avLst/>
            </a:prstGeom>
            <a:solidFill>
              <a:srgbClr val="FB5F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>
                  <a:latin typeface="印品灵秀体" panose="02000500000000000000" pitchFamily="2" charset="-122"/>
                  <a:ea typeface="印品灵秀体" panose="02000500000000000000" pitchFamily="2" charset="-122"/>
                </a:rPr>
                <a:t>健</a:t>
              </a:r>
              <a:endParaRPr lang="zh-CN" altLang="en-US" dirty="0">
                <a:latin typeface="印品灵秀体" panose="02000500000000000000" pitchFamily="2" charset="-122"/>
                <a:ea typeface="印品灵秀体" panose="02000500000000000000" pitchFamily="2" charset="-122"/>
              </a:endParaRPr>
            </a:p>
          </p:txBody>
        </p:sp>
        <p:sp>
          <p:nvSpPr>
            <p:cNvPr id="46" name="1"/>
            <p:cNvSpPr/>
            <p:nvPr/>
          </p:nvSpPr>
          <p:spPr>
            <a:xfrm>
              <a:off x="5558958" y="3099001"/>
              <a:ext cx="492913" cy="492913"/>
            </a:xfrm>
            <a:prstGeom prst="ellipse">
              <a:avLst/>
            </a:prstGeom>
            <a:solidFill>
              <a:srgbClr val="FB5F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>
                  <a:latin typeface="印品灵秀体" panose="02000500000000000000" pitchFamily="2" charset="-122"/>
                  <a:ea typeface="印品灵秀体" panose="02000500000000000000" pitchFamily="2" charset="-122"/>
                </a:rPr>
                <a:t>康</a:t>
              </a:r>
              <a:endParaRPr lang="zh-CN" altLang="en-US" dirty="0">
                <a:latin typeface="印品灵秀体" panose="02000500000000000000" pitchFamily="2" charset="-122"/>
                <a:ea typeface="印品灵秀体" panose="02000500000000000000" pitchFamily="2" charset="-122"/>
              </a:endParaRPr>
            </a:p>
          </p:txBody>
        </p:sp>
        <p:sp>
          <p:nvSpPr>
            <p:cNvPr id="47" name="1"/>
            <p:cNvSpPr/>
            <p:nvPr/>
          </p:nvSpPr>
          <p:spPr>
            <a:xfrm>
              <a:off x="6140129" y="3099001"/>
              <a:ext cx="492913" cy="492913"/>
            </a:xfrm>
            <a:prstGeom prst="ellipse">
              <a:avLst/>
            </a:prstGeom>
            <a:solidFill>
              <a:srgbClr val="FB5F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>
                  <a:latin typeface="印品灵秀体" panose="02000500000000000000" pitchFamily="2" charset="-122"/>
                  <a:ea typeface="印品灵秀体" panose="02000500000000000000" pitchFamily="2" charset="-122"/>
                </a:rPr>
                <a:t>从</a:t>
              </a:r>
              <a:endParaRPr lang="zh-CN" altLang="en-US" dirty="0">
                <a:latin typeface="印品灵秀体" panose="02000500000000000000" pitchFamily="2" charset="-122"/>
                <a:ea typeface="印品灵秀体" panose="02000500000000000000" pitchFamily="2" charset="-122"/>
              </a:endParaRPr>
            </a:p>
          </p:txBody>
        </p:sp>
        <p:sp>
          <p:nvSpPr>
            <p:cNvPr id="48" name="1"/>
            <p:cNvSpPr/>
            <p:nvPr/>
          </p:nvSpPr>
          <p:spPr>
            <a:xfrm>
              <a:off x="6721299" y="3099001"/>
              <a:ext cx="492913" cy="492913"/>
            </a:xfrm>
            <a:prstGeom prst="ellipse">
              <a:avLst/>
            </a:prstGeom>
            <a:solidFill>
              <a:srgbClr val="FB5F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>
                  <a:latin typeface="印品灵秀体" panose="02000500000000000000" pitchFamily="2" charset="-122"/>
                  <a:ea typeface="印品灵秀体" panose="02000500000000000000" pitchFamily="2" charset="-122"/>
                </a:rPr>
                <a:t>我</a:t>
              </a:r>
              <a:endParaRPr lang="zh-CN" altLang="en-US" dirty="0">
                <a:latin typeface="印品灵秀体" panose="02000500000000000000" pitchFamily="2" charset="-122"/>
                <a:ea typeface="印品灵秀体" panose="02000500000000000000" pitchFamily="2" charset="-122"/>
              </a:endParaRPr>
            </a:p>
          </p:txBody>
        </p:sp>
        <p:sp>
          <p:nvSpPr>
            <p:cNvPr id="49" name="1"/>
            <p:cNvSpPr/>
            <p:nvPr/>
          </p:nvSpPr>
          <p:spPr>
            <a:xfrm>
              <a:off x="7302470" y="3099001"/>
              <a:ext cx="492913" cy="492913"/>
            </a:xfrm>
            <a:prstGeom prst="ellipse">
              <a:avLst/>
            </a:prstGeom>
            <a:solidFill>
              <a:srgbClr val="FB5F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>
                  <a:latin typeface="印品灵秀体" panose="02000500000000000000" pitchFamily="2" charset="-122"/>
                  <a:ea typeface="印品灵秀体" panose="02000500000000000000" pitchFamily="2" charset="-122"/>
                </a:rPr>
                <a:t>做</a:t>
              </a:r>
              <a:endParaRPr lang="zh-CN" altLang="en-US" dirty="0">
                <a:latin typeface="印品灵秀体" panose="02000500000000000000" pitchFamily="2" charset="-122"/>
                <a:ea typeface="印品灵秀体" panose="02000500000000000000" pitchFamily="2" charset="-122"/>
              </a:endParaRPr>
            </a:p>
          </p:txBody>
        </p:sp>
        <p:sp>
          <p:nvSpPr>
            <p:cNvPr id="50" name="1"/>
            <p:cNvSpPr/>
            <p:nvPr/>
          </p:nvSpPr>
          <p:spPr>
            <a:xfrm>
              <a:off x="7883640" y="3099001"/>
              <a:ext cx="492913" cy="492913"/>
            </a:xfrm>
            <a:prstGeom prst="ellipse">
              <a:avLst/>
            </a:prstGeom>
            <a:solidFill>
              <a:srgbClr val="FB5F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>
                  <a:latin typeface="印品灵秀体" panose="02000500000000000000" pitchFamily="2" charset="-122"/>
                  <a:ea typeface="印品灵秀体" panose="02000500000000000000" pitchFamily="2" charset="-122"/>
                </a:rPr>
                <a:t>起</a:t>
              </a:r>
              <a:endParaRPr lang="zh-CN" altLang="en-US" dirty="0">
                <a:latin typeface="印品灵秀体" panose="02000500000000000000" pitchFamily="2" charset="-122"/>
                <a:ea typeface="印品灵秀体" panose="02000500000000000000" pitchFamily="2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325691" y="1512889"/>
            <a:ext cx="3434820" cy="1568450"/>
            <a:chOff x="1228099" y="2109787"/>
            <a:chExt cx="3434820" cy="1568450"/>
          </a:xfrm>
        </p:grpSpPr>
        <p:sp>
          <p:nvSpPr>
            <p:cNvPr id="17" name="图形"/>
            <p:cNvSpPr txBox="1"/>
            <p:nvPr/>
          </p:nvSpPr>
          <p:spPr>
            <a:xfrm>
              <a:off x="1228099" y="2540635"/>
              <a:ext cx="1638643" cy="706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思源黑体 CN Regular" panose="020B0500000000000000" pitchFamily="34" charset="-122"/>
                  <a:ea typeface="思源黑体 CN Regular" panose="020B0500000000000000" pitchFamily="34" charset="-122"/>
                  <a:cs typeface="Arial" panose="020B0604020202020204" pitchFamily="34" charset="0"/>
                </a:rPr>
                <a:t>PART </a:t>
              </a:r>
              <a:endPara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思源黑体 CN Regular" panose="020B0500000000000000" pitchFamily="34" charset="-122"/>
                <a:ea typeface="思源黑体 CN Regular" panose="020B0500000000000000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1" name="图形"/>
            <p:cNvSpPr txBox="1"/>
            <p:nvPr/>
          </p:nvSpPr>
          <p:spPr>
            <a:xfrm>
              <a:off x="2721089" y="2109787"/>
              <a:ext cx="1941830" cy="1568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1200" cap="none" spc="0" normalizeH="0" baseline="0" noProof="0">
                  <a:ln>
                    <a:noFill/>
                  </a:ln>
                  <a:solidFill>
                    <a:schemeClr val="accent1"/>
                  </a:solidFill>
                  <a:effectLst>
                    <a:outerShdw dist="50800" dir="2700000" algn="tl" rotWithShape="0">
                      <a:prstClr val="white">
                        <a:alpha val="40000"/>
                      </a:prstClr>
                    </a:outerShdw>
                  </a:effectLst>
                  <a:uLnTx/>
                  <a:uFillTx/>
                  <a:latin typeface="思源黑体 CN Regular" panose="020B0500000000000000" pitchFamily="34" charset="-122"/>
                  <a:ea typeface="思源黑体 CN Regular" panose="020B0500000000000000" pitchFamily="34" charset="-122"/>
                  <a:cs typeface="Arial" panose="020B0604020202020204" pitchFamily="34" charset="0"/>
                </a:rPr>
                <a:t>03 </a:t>
              </a:r>
              <a:endParaRPr kumimoji="0" lang="en-US" altLang="zh-CN" sz="9600" b="1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>
                  <a:outerShdw dist="50800" dir="2700000" algn="tl" rotWithShape="0">
                    <a:prstClr val="white">
                      <a:alpha val="40000"/>
                    </a:prstClr>
                  </a:outerShdw>
                </a:effectLst>
                <a:uLnTx/>
                <a:uFillTx/>
                <a:latin typeface="思源黑体 CN Regular" panose="020B0500000000000000" pitchFamily="34" charset="-122"/>
                <a:ea typeface="思源黑体 CN Regular" panose="020B0500000000000000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23" name="图形"/>
          <p:cNvSpPr txBox="1"/>
          <p:nvPr/>
        </p:nvSpPr>
        <p:spPr>
          <a:xfrm>
            <a:off x="10815090" y="1055995"/>
            <a:ext cx="369332" cy="460313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zh-CN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B0500000000000000" pitchFamily="34" charset="-122"/>
                <a:ea typeface="思源黑体 CN Regular" panose="020B0500000000000000" pitchFamily="34" charset="-122"/>
                <a:cs typeface="思源黑体 CN Normal" panose="020B0400000000000000" charset="-122"/>
              </a:rPr>
              <a:t>加强锻炼 讲究卫生 远离疾病</a:t>
            </a: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思源黑体 CN Regular" panose="020B0500000000000000" pitchFamily="34" charset="-122"/>
              <a:ea typeface="思源黑体 CN Regular" panose="020B0500000000000000" pitchFamily="34" charset="-122"/>
              <a:cs typeface="思源黑体 CN Normal" panose="020B0400000000000000" charset="-122"/>
            </a:endParaRPr>
          </a:p>
        </p:txBody>
      </p:sp>
      <p:sp>
        <p:nvSpPr>
          <p:cNvPr id="24" name="加号 23"/>
          <p:cNvSpPr/>
          <p:nvPr/>
        </p:nvSpPr>
        <p:spPr>
          <a:xfrm>
            <a:off x="7015707" y="1285708"/>
            <a:ext cx="483219" cy="483219"/>
          </a:xfrm>
          <a:prstGeom prst="mathPlu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  <p:sp>
        <p:nvSpPr>
          <p:cNvPr id="26" name="加号 25"/>
          <p:cNvSpPr/>
          <p:nvPr/>
        </p:nvSpPr>
        <p:spPr>
          <a:xfrm>
            <a:off x="10061180" y="3844094"/>
            <a:ext cx="483219" cy="483219"/>
          </a:xfrm>
          <a:prstGeom prst="mathPlu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1944691" y="5624543"/>
            <a:ext cx="381000" cy="381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69160" y="3260725"/>
            <a:ext cx="4845685" cy="1370330"/>
          </a:xfrm>
          <a:prstGeom prst="rect">
            <a:avLst/>
          </a:prstGeom>
        </p:spPr>
        <p:txBody>
          <a:bodyPr wrap="square">
            <a:noAutofit/>
          </a:bodyPr>
          <a:p>
            <a:pPr indent="0" algn="dist" fontAlgn="auto"/>
            <a:r>
              <a:rPr lang="zh-CN" altLang="en-US" sz="5400">
                <a:solidFill>
                  <a:schemeClr val="accent1"/>
                </a:solidFill>
              </a:rPr>
              <a:t>保护易感人群</a:t>
            </a:r>
            <a:endParaRPr lang="zh-CN" altLang="en-US" sz="5400">
              <a:solidFill>
                <a:schemeClr val="accent1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7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16" fill="hold" grpId="9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8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1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7"/>
      <p:bldP spid="24" grpId="8" animBg="1"/>
      <p:bldP spid="26" grpId="9" animBg="1"/>
      <p:bldP spid="27" grpId="1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49985" y="1928495"/>
            <a:ext cx="6142990" cy="3192780"/>
          </a:xfrm>
          <a:prstGeom prst="rect">
            <a:avLst/>
          </a:prstGeom>
        </p:spPr>
        <p:txBody>
          <a:bodyPr>
            <a:noAutofit/>
          </a:bodyPr>
          <a:p>
            <a:pPr indent="0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易感人群</a:t>
            </a:r>
            <a:r>
              <a:rPr lang="zh-CN" altLang="en-US" sz="28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是指对某种传染病缺乏免疫</a:t>
            </a:r>
            <a:endParaRPr lang="zh-CN" altLang="en-US" sz="28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28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力容易感染的人群，增强这部分人群</a:t>
            </a:r>
            <a:endParaRPr lang="zh-CN" altLang="en-US" sz="28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28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的抵抗力是预防传染病的关键。</a:t>
            </a:r>
            <a:endParaRPr lang="zh-CN" altLang="en-US" sz="28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9135" y="2042158"/>
            <a:ext cx="4815840" cy="48158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38250" y="1381125"/>
            <a:ext cx="7498080" cy="4465320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algn="l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接种疫苗</a:t>
            </a:r>
            <a:r>
              <a:rPr lang="en-US" altLang="zh-CN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en-US" altLang="zh-CN" sz="28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l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16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l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疫苗是预防传染病最经济、有效的手段，能刺</a:t>
            </a: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l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激人体产生特异性抗体，抵御病原体入侵。</a:t>
            </a: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l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按照国家免疫规划，及时接种一类疫苗（如乙</a:t>
            </a: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l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肝疫苗、卡介苗、麻疹疫苗等，免费接种）；</a:t>
            </a: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l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根据需求接种二类疫苗（如流感疫苗、</a:t>
            </a:r>
            <a:r>
              <a:rPr lang="en-US" alt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HPV </a:t>
            </a:r>
            <a:r>
              <a:rPr lang="zh-CN" alt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疫</a:t>
            </a: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l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苗、水痘疫苗等）。</a:t>
            </a: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Char char="•"/>
            </a:pP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125" y="2764789"/>
            <a:ext cx="4244975" cy="42449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896360" y="1386840"/>
            <a:ext cx="4339590" cy="4643120"/>
          </a:xfrm>
          <a:prstGeom prst="rect">
            <a:avLst/>
          </a:prstGeom>
        </p:spPr>
        <p:txBody>
          <a:bodyPr>
            <a:noAutofit/>
          </a:bodyPr>
          <a:p>
            <a:pPr indent="0" algn="ctr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000000"/>
                </a:solidFill>
              </a:rPr>
              <a:t>增强自身免疫力</a:t>
            </a:r>
            <a:endParaRPr lang="zh-CN" altLang="en-US" sz="2800" b="1">
              <a:solidFill>
                <a:srgbClr val="000000"/>
              </a:solidFill>
            </a:endParaRPr>
          </a:p>
          <a:p>
            <a:pPr indent="0" algn="ctr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endParaRPr lang="zh-CN" altLang="en-US" sz="1600" b="0">
              <a:solidFill>
                <a:srgbClr val="000000"/>
              </a:solidFill>
            </a:endParaRPr>
          </a:p>
          <a:p>
            <a:pPr indent="0" algn="ctr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400" b="0">
                <a:solidFill>
                  <a:srgbClr val="000000"/>
                </a:solidFill>
              </a:rPr>
              <a:t>规律作息，避免熬夜；均衡饮食，多吃富含蛋白质、维生素的食物；坚持体育锻炼，提高身体素质。</a:t>
            </a:r>
            <a:endParaRPr lang="zh-CN" altLang="en-US" sz="2400" b="0">
              <a:solidFill>
                <a:srgbClr val="000000"/>
              </a:solidFill>
            </a:endParaRPr>
          </a:p>
          <a:p>
            <a:pPr indent="0" algn="ctr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Char char="•"/>
            </a:pPr>
            <a:endParaRPr lang="zh-CN" altLang="en-US" sz="2400" b="0">
              <a:solidFill>
                <a:srgbClr val="000000"/>
              </a:solidFill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3335" y="3606800"/>
            <a:ext cx="3088005" cy="308800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75" y="0"/>
            <a:ext cx="3626485" cy="26720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00810" y="1623060"/>
            <a:ext cx="5965825" cy="3498215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000000"/>
                </a:solidFill>
              </a:rPr>
              <a:t>特殊人群防护</a:t>
            </a:r>
            <a:endParaRPr lang="zh-CN" altLang="en-US" sz="2800" b="1">
              <a:solidFill>
                <a:srgbClr val="000000"/>
              </a:solidFill>
            </a:endParaRPr>
          </a:p>
          <a:p>
            <a:pPr marL="0" inden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1600" b="1">
              <a:solidFill>
                <a:srgbClr val="000000"/>
              </a:solidFill>
            </a:endParaRPr>
          </a:p>
          <a:p>
            <a:pPr marL="0" indent="0" algn="l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endParaRPr lang="zh-CN" altLang="en-US" sz="1600" b="0">
              <a:solidFill>
                <a:srgbClr val="000000"/>
              </a:solidFill>
            </a:endParaRPr>
          </a:p>
          <a:p>
            <a:pPr indent="0" algn="l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400" b="0">
                <a:solidFill>
                  <a:srgbClr val="000000"/>
                </a:solidFill>
              </a:rPr>
              <a:t>老人、儿童、孕妇、慢性病患者等免疫力较弱的人群，在传染病高发期尽量减少外出，必要时佩戴口罩，避免接触传染源</a:t>
            </a:r>
            <a:r>
              <a:rPr lang="zh-CN" altLang="en-US" sz="1600" b="0">
                <a:solidFill>
                  <a:srgbClr val="000000"/>
                </a:solidFill>
              </a:rPr>
              <a:t>。</a:t>
            </a:r>
            <a:endParaRPr lang="zh-CN" altLang="en-US" sz="1600" b="0">
              <a:solidFill>
                <a:srgbClr val="000000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365" y="2042158"/>
            <a:ext cx="4815840" cy="48158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文本框 24"/>
          <p:cNvSpPr txBox="1"/>
          <p:nvPr>
            <p:custDataLst>
              <p:tags r:id="rId1"/>
            </p:custDataLst>
          </p:nvPr>
        </p:nvSpPr>
        <p:spPr>
          <a:xfrm>
            <a:off x="5209475" y="2197100"/>
            <a:ext cx="5655709" cy="3689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just" defTabSz="914400" rtl="0" eaLnBrk="1" fontAlgn="auto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思源黑体 CN Regular" panose="020B0500000000000000" pitchFamily="34" charset="-122"/>
              <a:ea typeface="思源黑体 CN Regular" panose="020B0500000000000000" pitchFamily="34" charset="-122"/>
              <a:cs typeface="+mn-ea"/>
              <a:sym typeface="思源黑体 CN Regular" panose="020B0500000000000000" pitchFamily="34" charset="-122"/>
            </a:endParaRPr>
          </a:p>
        </p:txBody>
      </p:sp>
      <p:sp>
        <p:nvSpPr>
          <p:cNvPr id="103" name="文本框 23"/>
          <p:cNvSpPr txBox="1"/>
          <p:nvPr>
            <p:custDataLst>
              <p:tags r:id="rId2"/>
            </p:custDataLst>
          </p:nvPr>
        </p:nvSpPr>
        <p:spPr>
          <a:xfrm>
            <a:off x="5209475" y="3564005"/>
            <a:ext cx="5655709" cy="3689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just" defTabSz="914400" rtl="0" eaLnBrk="1" fontAlgn="auto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思源黑体 CN Regular" panose="020B0500000000000000" pitchFamily="34" charset="-122"/>
                <a:ea typeface="思源黑体 CN Regular" panose="020B0500000000000000" pitchFamily="34" charset="-122"/>
                <a:cs typeface="汉仪君黑-45简" panose="020B0604020202020204" charset="-122"/>
                <a:sym typeface="思源黑体 CN Regular" panose="020B0500000000000000" pitchFamily="34" charset="-122"/>
              </a:rPr>
              <a:t> </a:t>
            </a: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思源黑体 CN Regular" panose="020B0500000000000000" pitchFamily="34" charset="-122"/>
              <a:ea typeface="思源黑体 CN Regular" panose="020B0500000000000000" pitchFamily="34" charset="-122"/>
              <a:cs typeface="汉仪君黑-45简" panose="020B0604020202020204" charset="-122"/>
              <a:sym typeface="思源黑体 CN Regular" panose="020B0500000000000000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59485" y="1090930"/>
            <a:ext cx="9742805" cy="5033010"/>
          </a:xfrm>
          <a:prstGeom prst="rect">
            <a:avLst/>
          </a:prstGeom>
        </p:spPr>
        <p:txBody>
          <a:bodyPr wrap="square">
            <a:noAutofit/>
          </a:bodyPr>
          <a:p>
            <a:pPr indent="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000000"/>
                </a:solidFill>
              </a:rPr>
              <a:t>日常通用防护要点</a:t>
            </a:r>
            <a:endParaRPr lang="zh-CN" altLang="en-US" sz="2800" b="1">
              <a:solidFill>
                <a:srgbClr val="000000"/>
              </a:solidFill>
            </a:endParaRPr>
          </a:p>
          <a:p>
            <a:pPr indent="0" algn="l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zh-CN" altLang="en-US" sz="2400" b="0">
                <a:solidFill>
                  <a:srgbClr val="000000"/>
                </a:solidFill>
              </a:rPr>
              <a:t>养成</a:t>
            </a:r>
            <a:r>
              <a:rPr lang="zh-CN" altLang="en-US" sz="2400" b="1">
                <a:solidFill>
                  <a:srgbClr val="000000"/>
                </a:solidFill>
              </a:rPr>
              <a:t>勤洗手</a:t>
            </a:r>
            <a:r>
              <a:rPr lang="zh-CN" altLang="en-US" sz="2400" b="0">
                <a:solidFill>
                  <a:srgbClr val="000000"/>
                </a:solidFill>
              </a:rPr>
              <a:t>的习惯，使用洗手液或肥皂，在流动水下搓洗不少于 </a:t>
            </a:r>
            <a:r>
              <a:rPr lang="en-US" altLang="zh-CN" sz="2400" b="0">
                <a:solidFill>
                  <a:srgbClr val="000000"/>
                </a:solidFill>
              </a:rPr>
              <a:t>20 </a:t>
            </a:r>
            <a:r>
              <a:rPr lang="zh-CN" altLang="en-US" sz="2400" b="0">
                <a:solidFill>
                  <a:srgbClr val="000000"/>
                </a:solidFill>
              </a:rPr>
              <a:t>秒，尤其在饭前便后、接触公共物品后。</a:t>
            </a:r>
            <a:endParaRPr lang="zh-CN" altLang="en-US" sz="2400" b="0">
              <a:solidFill>
                <a:srgbClr val="000000"/>
              </a:solidFill>
            </a:endParaRPr>
          </a:p>
          <a:p>
            <a:pPr indent="0" algn="l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zh-CN" altLang="en-US" sz="2400" b="0">
                <a:solidFill>
                  <a:srgbClr val="000000"/>
                </a:solidFill>
              </a:rPr>
              <a:t>保持居住、工作环境</a:t>
            </a:r>
            <a:r>
              <a:rPr lang="zh-CN" altLang="en-US" sz="2400" b="1">
                <a:solidFill>
                  <a:srgbClr val="000000"/>
                </a:solidFill>
              </a:rPr>
              <a:t>清洁通风</a:t>
            </a:r>
            <a:r>
              <a:rPr lang="zh-CN" altLang="en-US" sz="2400" b="0">
                <a:solidFill>
                  <a:srgbClr val="000000"/>
                </a:solidFill>
              </a:rPr>
              <a:t>，每天开窗通风 </a:t>
            </a:r>
            <a:r>
              <a:rPr lang="en-US" altLang="zh-CN" sz="2400" b="0">
                <a:solidFill>
                  <a:srgbClr val="000000"/>
                </a:solidFill>
              </a:rPr>
              <a:t>2-3 </a:t>
            </a:r>
            <a:r>
              <a:rPr lang="zh-CN" altLang="en-US" sz="2400" b="0">
                <a:solidFill>
                  <a:srgbClr val="000000"/>
                </a:solidFill>
              </a:rPr>
              <a:t>次，每次 </a:t>
            </a:r>
            <a:r>
              <a:rPr lang="en-US" altLang="zh-CN" sz="2400" b="0">
                <a:solidFill>
                  <a:srgbClr val="000000"/>
                </a:solidFill>
              </a:rPr>
              <a:t>30 </a:t>
            </a:r>
            <a:r>
              <a:rPr lang="zh-CN" altLang="en-US" sz="2400" b="0">
                <a:solidFill>
                  <a:srgbClr val="000000"/>
                </a:solidFill>
              </a:rPr>
              <a:t>分钟以上。</a:t>
            </a:r>
            <a:endParaRPr lang="zh-CN" altLang="en-US" sz="2400" b="0">
              <a:solidFill>
                <a:srgbClr val="000000"/>
              </a:solidFill>
            </a:endParaRPr>
          </a:p>
          <a:p>
            <a:pPr indent="0" algn="l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zh-CN" altLang="en-US" sz="2400" b="0">
                <a:solidFill>
                  <a:srgbClr val="000000"/>
                </a:solidFill>
              </a:rPr>
              <a:t>合理膳食、适度运动，提高自身抵抗力，减少感染风险。</a:t>
            </a:r>
            <a:endParaRPr lang="zh-CN" altLang="en-US" sz="2400" b="0">
              <a:solidFill>
                <a:srgbClr val="000000"/>
              </a:solidFill>
            </a:endParaRPr>
          </a:p>
          <a:p>
            <a:pPr indent="0" algn="l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zh-CN" altLang="en-US" sz="2400" b="0">
                <a:solidFill>
                  <a:srgbClr val="000000"/>
                </a:solidFill>
              </a:rPr>
              <a:t>关注官方发布的传染病预警信息，了解流行趋势，提前做好防护准备。</a:t>
            </a:r>
            <a:endParaRPr lang="zh-CN" altLang="en-US" sz="2400" b="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1"/>
      <p:bldP spid="103" grpId="3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图形"/>
          <p:cNvSpPr txBox="1"/>
          <p:nvPr/>
        </p:nvSpPr>
        <p:spPr>
          <a:xfrm>
            <a:off x="10815090" y="1055995"/>
            <a:ext cx="369332" cy="460313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zh-CN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B0500000000000000" pitchFamily="34" charset="-122"/>
                <a:ea typeface="思源黑体 CN Regular" panose="020B0500000000000000" pitchFamily="34" charset="-122"/>
                <a:cs typeface="思源黑体 CN Normal" panose="020B0400000000000000" charset="-122"/>
              </a:rPr>
              <a:t>加强锻炼 讲究卫生 远离疾病</a:t>
            </a: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思源黑体 CN Regular" panose="020B0500000000000000" pitchFamily="34" charset="-122"/>
              <a:ea typeface="思源黑体 CN Regular" panose="020B0500000000000000" pitchFamily="34" charset="-122"/>
              <a:cs typeface="思源黑体 CN Normal" panose="020B0400000000000000" charset="-122"/>
            </a:endParaRPr>
          </a:p>
        </p:txBody>
      </p:sp>
      <p:sp>
        <p:nvSpPr>
          <p:cNvPr id="24" name="加号 23"/>
          <p:cNvSpPr/>
          <p:nvPr/>
        </p:nvSpPr>
        <p:spPr>
          <a:xfrm>
            <a:off x="7015707" y="1285708"/>
            <a:ext cx="483219" cy="483219"/>
          </a:xfrm>
          <a:prstGeom prst="mathPlu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  <p:sp>
        <p:nvSpPr>
          <p:cNvPr id="26" name="加号 25"/>
          <p:cNvSpPr/>
          <p:nvPr/>
        </p:nvSpPr>
        <p:spPr>
          <a:xfrm>
            <a:off x="10061180" y="3844094"/>
            <a:ext cx="483219" cy="483219"/>
          </a:xfrm>
          <a:prstGeom prst="mathPlu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90675" y="1547495"/>
            <a:ext cx="5424805" cy="3853815"/>
          </a:xfrm>
          <a:prstGeom prst="rect">
            <a:avLst/>
          </a:prstGeom>
        </p:spPr>
        <p:txBody>
          <a:bodyPr wrap="square">
            <a:noAutofit/>
          </a:bodyPr>
          <a:p>
            <a:pPr indent="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b="0">
                <a:solidFill>
                  <a:srgbClr val="000000"/>
                </a:solidFill>
              </a:rPr>
              <a:t> </a:t>
            </a:r>
            <a:r>
              <a:rPr lang="zh-CN" altLang="en-US" sz="2800" b="1">
                <a:solidFill>
                  <a:srgbClr val="000000"/>
                </a:solidFill>
              </a:rPr>
              <a:t>发生疫情时的应对</a:t>
            </a:r>
            <a:endParaRPr lang="zh-CN" altLang="en-US" sz="2400" b="0">
              <a:solidFill>
                <a:srgbClr val="000000"/>
              </a:solidFill>
            </a:endParaRPr>
          </a:p>
          <a:p>
            <a:pPr indent="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0">
                <a:solidFill>
                  <a:srgbClr val="000000"/>
                </a:solidFill>
              </a:rPr>
              <a:t>若身边出现传染病病例，除做好个人防护外，需配合社区、医院的排查工作，如实报告接触史；若出现疑似症状，及时就医并主动告知旅居史和接触史，避免隐瞒信息导致疫情扩散。</a:t>
            </a:r>
            <a:endParaRPr lang="zh-CN" altLang="en-US" sz="2400" b="0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7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53" presetClass="entr" presetSubtype="16" fill="hold" grpId="9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8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7"/>
      <p:bldP spid="24" grpId="8" animBg="1"/>
      <p:bldP spid="26" grpId="9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610485"/>
            <a:ext cx="12192000" cy="155638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0" rIns="180000" bIns="0" anchor="ctr"/>
          <a:lstStyle/>
          <a:p>
            <a:pPr algn="ctr">
              <a:defRPr/>
            </a:pPr>
            <a:r>
              <a:rPr lang="zh-CN" altLang="en-US" sz="3200" spc="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谢谢观看！</a:t>
            </a:r>
            <a:endParaRPr lang="zh-CN" altLang="en-US" sz="3200" dirty="0">
              <a:solidFill>
                <a:srgbClr val="CEEAB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Meiryo" panose="020B0604030504040204" pitchFamily="34" charset="-128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581830" y="3921022"/>
            <a:ext cx="6906409" cy="169277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>
              <a:lnSpc>
                <a:spcPts val="2400"/>
              </a:lnSpc>
            </a:pPr>
            <a:endParaRPr lang="en-US" altLang="zh-CN" sz="1200" kern="0" dirty="0">
              <a:solidFill>
                <a:srgbClr val="EEECE1">
                  <a:lumMod val="25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文本框 26"/>
          <p:cNvSpPr txBox="1"/>
          <p:nvPr/>
        </p:nvSpPr>
        <p:spPr>
          <a:xfrm>
            <a:off x="4659086" y="1457002"/>
            <a:ext cx="287382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dist"/>
            <a:r>
              <a:rPr lang="en-US" altLang="zh-CN" sz="1400">
                <a:solidFill>
                  <a:srgbClr val="FFFDEB"/>
                </a:solidFill>
                <a:latin typeface="思源黑体 CN Regular" panose="020B0500000000000000" pitchFamily="34" charset="-122"/>
                <a:ea typeface="思源黑体 CN Regular" panose="020B0500000000000000" pitchFamily="34" charset="-122"/>
                <a:cs typeface="+mn-ea"/>
                <a:sym typeface="+mn-lt"/>
              </a:rPr>
              <a:t>CONTENTS</a:t>
            </a:r>
            <a:endParaRPr lang="en-US" altLang="zh-CN" sz="1400">
              <a:solidFill>
                <a:srgbClr val="FFFDEB"/>
              </a:solidFill>
              <a:latin typeface="思源黑体 CN Regular" panose="020B0500000000000000" pitchFamily="34" charset="-122"/>
              <a:ea typeface="思源黑体 CN Regular" panose="020B0500000000000000" pitchFamily="34" charset="-122"/>
              <a:cs typeface="+mn-ea"/>
              <a:sym typeface="+mn-lt"/>
            </a:endParaRPr>
          </a:p>
        </p:txBody>
      </p:sp>
      <p:pic>
        <p:nvPicPr>
          <p:cNvPr id="50" name="图片 49"/>
          <p:cNvPicPr>
            <a:picLocks noChangeAspect="1"/>
          </p:cNvPicPr>
          <p:nvPr/>
        </p:nvPicPr>
        <p:blipFill>
          <a:blip r:embed="rId1" cstate="email"/>
          <a:srcRect/>
          <a:stretch>
            <a:fillRect/>
          </a:stretch>
        </p:blipFill>
        <p:spPr>
          <a:xfrm>
            <a:off x="10697976" y="0"/>
            <a:ext cx="1494023" cy="163084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799590" y="1456690"/>
            <a:ext cx="7353300" cy="3258185"/>
          </a:xfrm>
          <a:prstGeom prst="rect">
            <a:avLst/>
          </a:prstGeom>
        </p:spPr>
        <p:txBody>
          <a:bodyPr wrap="square">
            <a:noAutofit/>
          </a:bodyPr>
          <a:p>
            <a:pPr indent="0" fontAlgn="auto">
              <a:lnSpc>
                <a:spcPct val="200000"/>
              </a:lnSpc>
            </a:pPr>
            <a:r>
              <a:rPr lang="zh-CN" altLang="en-US" sz="2800"/>
              <a:t>传染病防治的核心原则是</a:t>
            </a:r>
            <a:r>
              <a:rPr lang="en-US" altLang="zh-CN" sz="2800"/>
              <a:t> </a:t>
            </a:r>
            <a:r>
              <a:rPr lang="zh-CN" altLang="en-US" sz="2800" b="1"/>
              <a:t>控制传染源、切断传播途径、保护易感人群，</a:t>
            </a:r>
            <a:r>
              <a:rPr lang="zh-CN" altLang="en-US" sz="2800"/>
              <a:t>这三项措施相辅相成，能有效降低传染病的发生和扩散风险。</a:t>
            </a:r>
            <a:endParaRPr lang="zh-CN" altLang="en-US" sz="2800"/>
          </a:p>
        </p:txBody>
      </p:sp>
      <p:pic>
        <p:nvPicPr>
          <p:cNvPr id="95" name="图片 9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39" t="-3322" r="22455" b="46077"/>
          <a:stretch>
            <a:fillRect/>
          </a:stretch>
        </p:blipFill>
        <p:spPr>
          <a:xfrm>
            <a:off x="8577863" y="1456693"/>
            <a:ext cx="3453411" cy="5387338"/>
          </a:xfrm>
          <a:prstGeom prst="rect">
            <a:avLst/>
          </a:prstGeom>
        </p:spPr>
      </p:pic>
      <p:pic>
        <p:nvPicPr>
          <p:cNvPr id="91" name="图片 9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33" y="4981438"/>
            <a:ext cx="2501017" cy="1579984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325691" y="1512889"/>
            <a:ext cx="3434820" cy="1568450"/>
            <a:chOff x="1228099" y="2109787"/>
            <a:chExt cx="3434820" cy="1568450"/>
          </a:xfrm>
        </p:grpSpPr>
        <p:sp>
          <p:nvSpPr>
            <p:cNvPr id="17" name="图形"/>
            <p:cNvSpPr txBox="1"/>
            <p:nvPr/>
          </p:nvSpPr>
          <p:spPr>
            <a:xfrm>
              <a:off x="1228099" y="2540635"/>
              <a:ext cx="1638643" cy="706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思源黑体 CN Regular" panose="020B0500000000000000" pitchFamily="34" charset="-122"/>
                  <a:ea typeface="思源黑体 CN Regular" panose="020B0500000000000000" pitchFamily="34" charset="-122"/>
                  <a:cs typeface="Arial" panose="020B0604020202020204" pitchFamily="34" charset="0"/>
                </a:rPr>
                <a:t>PART </a:t>
              </a:r>
              <a:endPara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思源黑体 CN Regular" panose="020B0500000000000000" pitchFamily="34" charset="-122"/>
                <a:ea typeface="思源黑体 CN Regular" panose="020B0500000000000000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1" name="图形"/>
            <p:cNvSpPr txBox="1"/>
            <p:nvPr/>
          </p:nvSpPr>
          <p:spPr>
            <a:xfrm>
              <a:off x="2721089" y="2109787"/>
              <a:ext cx="1941830" cy="1568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1200" cap="none" spc="0" normalizeH="0" baseline="0" noProof="0">
                  <a:ln>
                    <a:noFill/>
                  </a:ln>
                  <a:solidFill>
                    <a:schemeClr val="accent1"/>
                  </a:solidFill>
                  <a:effectLst>
                    <a:outerShdw dist="50800" dir="2700000" algn="tl" rotWithShape="0">
                      <a:prstClr val="white">
                        <a:alpha val="40000"/>
                      </a:prstClr>
                    </a:outerShdw>
                  </a:effectLst>
                  <a:uLnTx/>
                  <a:uFillTx/>
                  <a:latin typeface="思源黑体 CN Regular" panose="020B0500000000000000" pitchFamily="34" charset="-122"/>
                  <a:ea typeface="思源黑体 CN Regular" panose="020B0500000000000000" pitchFamily="34" charset="-122"/>
                  <a:cs typeface="Arial" panose="020B0604020202020204" pitchFamily="34" charset="0"/>
                </a:rPr>
                <a:t>01 </a:t>
              </a:r>
              <a:endParaRPr kumimoji="0" lang="en-US" altLang="zh-CN" sz="9600" b="1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>
                  <a:outerShdw dist="50800" dir="2700000" algn="tl" rotWithShape="0">
                    <a:prstClr val="white">
                      <a:alpha val="40000"/>
                    </a:prstClr>
                  </a:outerShdw>
                </a:effectLst>
                <a:uLnTx/>
                <a:uFillTx/>
                <a:latin typeface="思源黑体 CN Regular" panose="020B0500000000000000" pitchFamily="34" charset="-122"/>
                <a:ea typeface="思源黑体 CN Regular" panose="020B0500000000000000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13" name="图形"/>
          <p:cNvSpPr txBox="1"/>
          <p:nvPr/>
        </p:nvSpPr>
        <p:spPr>
          <a:xfrm>
            <a:off x="1185137" y="4348641"/>
            <a:ext cx="5830570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en-US" altLang="zh-CN" sz="1400">
              <a:solidFill>
                <a:schemeClr val="tx1">
                  <a:lumMod val="85000"/>
                  <a:lumOff val="15000"/>
                </a:schemeClr>
              </a:solidFill>
              <a:latin typeface="思源黑体 CN Regular" panose="020B0500000000000000" pitchFamily="34" charset="-122"/>
              <a:ea typeface="思源黑体 CN Regular" panose="020B0500000000000000" pitchFamily="34" charset="-122"/>
              <a:cs typeface="思源黑体 CN Normal" panose="020B0400000000000000" charset="-122"/>
              <a:sym typeface="+mn-ea"/>
            </a:endParaRPr>
          </a:p>
        </p:txBody>
      </p:sp>
      <p:sp>
        <p:nvSpPr>
          <p:cNvPr id="23" name="图形"/>
          <p:cNvSpPr txBox="1"/>
          <p:nvPr/>
        </p:nvSpPr>
        <p:spPr>
          <a:xfrm>
            <a:off x="10815090" y="1055995"/>
            <a:ext cx="369332" cy="460313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zh-CN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B0500000000000000" pitchFamily="34" charset="-122"/>
                <a:ea typeface="思源黑体 CN Regular" panose="020B0500000000000000" pitchFamily="34" charset="-122"/>
                <a:cs typeface="思源黑体 CN Normal" panose="020B0400000000000000" charset="-122"/>
              </a:rPr>
              <a:t>加强锻炼 讲究卫生 远离疾病</a:t>
            </a: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思源黑体 CN Regular" panose="020B0500000000000000" pitchFamily="34" charset="-122"/>
              <a:ea typeface="思源黑体 CN Regular" panose="020B0500000000000000" pitchFamily="34" charset="-122"/>
              <a:cs typeface="思源黑体 CN Normal" panose="020B0400000000000000" charset="-122"/>
            </a:endParaRPr>
          </a:p>
        </p:txBody>
      </p:sp>
      <p:sp>
        <p:nvSpPr>
          <p:cNvPr id="24" name="加号 23"/>
          <p:cNvSpPr/>
          <p:nvPr/>
        </p:nvSpPr>
        <p:spPr>
          <a:xfrm>
            <a:off x="7015707" y="1285708"/>
            <a:ext cx="483219" cy="483219"/>
          </a:xfrm>
          <a:prstGeom prst="mathPlu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  <p:sp>
        <p:nvSpPr>
          <p:cNvPr id="26" name="加号 25"/>
          <p:cNvSpPr/>
          <p:nvPr/>
        </p:nvSpPr>
        <p:spPr>
          <a:xfrm>
            <a:off x="10061180" y="3844094"/>
            <a:ext cx="483219" cy="483219"/>
          </a:xfrm>
          <a:prstGeom prst="mathPlu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1944691" y="5624543"/>
            <a:ext cx="381000" cy="381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31146" y="1285708"/>
            <a:ext cx="15891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50" dirty="0">
                <a:solidFill>
                  <a:srgbClr val="FFFFFF"/>
                </a:solidFill>
              </a:rPr>
              <a:t>https://www.ypppt.com/</a:t>
            </a:r>
            <a:endParaRPr lang="zh-CN" altLang="en-US" sz="1050" dirty="0">
              <a:solidFill>
                <a:srgbClr val="FFFFFF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69160" y="3238500"/>
            <a:ext cx="4283075" cy="953135"/>
          </a:xfrm>
          <a:prstGeom prst="rect">
            <a:avLst/>
          </a:prstGeom>
        </p:spPr>
        <p:txBody>
          <a:bodyPr wrap="square">
            <a:noAutofit/>
          </a:bodyPr>
          <a:p>
            <a:pPr indent="0" algn="dist" fontAlgn="auto"/>
            <a:r>
              <a:rPr lang="zh-CN" altLang="en-US" sz="5400" b="1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控制传染源</a:t>
            </a:r>
            <a:endParaRPr lang="zh-CN" altLang="en-US" sz="5400" b="1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5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7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3" presetClass="entr" presetSubtype="16" fill="hold" grpId="9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8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1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5"/>
      <p:bldP spid="23" grpId="7"/>
      <p:bldP spid="24" grpId="8" animBg="1"/>
      <p:bldP spid="26" grpId="9" animBg="1"/>
      <p:bldP spid="27" grpId="1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50620" y="1396365"/>
            <a:ext cx="9344660" cy="1083945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传染源是指能够散播病原体的人或动物，这是传染病传播的源头，控制传染源是首要环节。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50620" y="2762885"/>
            <a:ext cx="9551670" cy="2836545"/>
          </a:xfrm>
          <a:prstGeom prst="rect">
            <a:avLst/>
          </a:prstGeom>
        </p:spPr>
        <p:txBody>
          <a:bodyPr>
            <a:noAutofit/>
          </a:bodyPr>
          <a:p>
            <a:pPr marL="0" inden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患者管理</a:t>
            </a:r>
            <a:endParaRPr lang="zh-CN" altLang="en-US" sz="28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16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algn="l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Char char="•"/>
            </a:pPr>
            <a:r>
              <a:rPr lang="zh-CN" alt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一旦出现发热、咳嗽、腹泻等传染病相关症状，应及时就医，避免带病工作、学习或参加聚集性活动。</a:t>
            </a: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Char char="•"/>
            </a:pP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algn="l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Char char="•"/>
            </a:pPr>
            <a:r>
              <a:rPr lang="zh-CN" alt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确诊传染病后，需严格遵循医嘱隔离治疗（如居家隔离、定点医院隔离），隔离期限以病原体清除、症状消失为标准。</a:t>
            </a: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51255" y="1475105"/>
            <a:ext cx="5869940" cy="4157980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携带者管理</a:t>
            </a:r>
            <a:endParaRPr lang="zh-CN" altLang="en-US" sz="28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16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16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algn="l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部分人感染病原体后无明显症状，但仍可</a:t>
            </a: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algn="l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Char char="•"/>
            </a:pP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algn="l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散播病菌（如乙肝病毒携带者、新冠无症</a:t>
            </a: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algn="l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Char char="•"/>
            </a:pP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algn="l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状感染者），需定期体检，遵医嘱采取防</a:t>
            </a: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algn="l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Char char="•"/>
            </a:pP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algn="l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护措施，避免传染他人。</a:t>
            </a: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19555" y="3705225"/>
            <a:ext cx="783590" cy="1471295"/>
          </a:xfrm>
          <a:prstGeom prst="rect">
            <a:avLst/>
          </a:prstGeom>
        </p:spPr>
        <p:txBody>
          <a:bodyPr>
            <a:noAutofit/>
          </a:bodyPr>
          <a:p>
            <a:pPr marL="0" inden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1600" b="0">
              <a:solidFill>
                <a:srgbClr val="000000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090" y="2042158"/>
            <a:ext cx="4815840" cy="48158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 cstate="email"/>
          <a:stretch>
            <a:fillRect/>
          </a:stretch>
        </p:blipFill>
        <p:spPr>
          <a:xfrm>
            <a:off x="6959600" y="1508760"/>
            <a:ext cx="5010150" cy="501015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379855" y="1508760"/>
            <a:ext cx="5683250" cy="40201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inden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动物传染源管理</a:t>
            </a:r>
            <a:endParaRPr lang="zh-CN" altLang="en-US" sz="28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28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algn="l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对携带鼠疫、狂犬病等病原体的动</a:t>
            </a:r>
            <a:endParaRPr lang="zh-CN" altLang="en-US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indent="0" algn="l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endParaRPr lang="zh-CN" altLang="en-US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indent="0" algn="l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物需进行捕杀、消毒处理；宠物需</a:t>
            </a:r>
            <a:endParaRPr lang="zh-CN" altLang="en-US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indent="0" algn="l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endParaRPr lang="zh-CN" altLang="en-US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indent="0" algn="l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定期接种疫苗（如狂犬疫苗），避</a:t>
            </a:r>
            <a:endParaRPr lang="zh-CN" altLang="en-US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indent="0" algn="l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endParaRPr lang="zh-CN" altLang="en-US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indent="0" algn="l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免与野生动物密切接触。</a:t>
            </a:r>
            <a:endParaRPr lang="zh-CN" altLang="en-US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325691" y="1512889"/>
            <a:ext cx="3434820" cy="1568450"/>
            <a:chOff x="1228099" y="2109787"/>
            <a:chExt cx="3434820" cy="1568450"/>
          </a:xfrm>
        </p:grpSpPr>
        <p:sp>
          <p:nvSpPr>
            <p:cNvPr id="17" name="图形"/>
            <p:cNvSpPr txBox="1"/>
            <p:nvPr/>
          </p:nvSpPr>
          <p:spPr>
            <a:xfrm>
              <a:off x="1228099" y="2540635"/>
              <a:ext cx="1638643" cy="706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思源黑体 CN Regular" panose="020B0500000000000000" pitchFamily="34" charset="-122"/>
                  <a:ea typeface="思源黑体 CN Regular" panose="020B0500000000000000" pitchFamily="34" charset="-122"/>
                  <a:cs typeface="Arial" panose="020B0604020202020204" pitchFamily="34" charset="0"/>
                </a:rPr>
                <a:t>PART </a:t>
              </a:r>
              <a:endPara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思源黑体 CN Regular" panose="020B0500000000000000" pitchFamily="34" charset="-122"/>
                <a:ea typeface="思源黑体 CN Regular" panose="020B0500000000000000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1" name="图形"/>
            <p:cNvSpPr txBox="1"/>
            <p:nvPr/>
          </p:nvSpPr>
          <p:spPr>
            <a:xfrm>
              <a:off x="2721089" y="2109787"/>
              <a:ext cx="1941830" cy="1568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1200" cap="none" spc="0" normalizeH="0" baseline="0" noProof="0">
                  <a:ln>
                    <a:noFill/>
                  </a:ln>
                  <a:solidFill>
                    <a:schemeClr val="accent1"/>
                  </a:solidFill>
                  <a:effectLst>
                    <a:outerShdw dist="50800" dir="2700000" algn="tl" rotWithShape="0">
                      <a:prstClr val="white">
                        <a:alpha val="40000"/>
                      </a:prstClr>
                    </a:outerShdw>
                  </a:effectLst>
                  <a:uLnTx/>
                  <a:uFillTx/>
                  <a:latin typeface="思源黑体 CN Regular" panose="020B0500000000000000" pitchFamily="34" charset="-122"/>
                  <a:ea typeface="思源黑体 CN Regular" panose="020B0500000000000000" pitchFamily="34" charset="-122"/>
                  <a:cs typeface="Arial" panose="020B0604020202020204" pitchFamily="34" charset="0"/>
                </a:rPr>
                <a:t>02 </a:t>
              </a:r>
              <a:endParaRPr kumimoji="0" lang="en-US" altLang="zh-CN" sz="9600" b="1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>
                  <a:outerShdw dist="50800" dir="2700000" algn="tl" rotWithShape="0">
                    <a:prstClr val="white">
                      <a:alpha val="40000"/>
                    </a:prstClr>
                  </a:outerShdw>
                </a:effectLst>
                <a:uLnTx/>
                <a:uFillTx/>
                <a:latin typeface="思源黑体 CN Regular" panose="020B0500000000000000" pitchFamily="34" charset="-122"/>
                <a:ea typeface="思源黑体 CN Regular" panose="020B0500000000000000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18" name="图形"/>
          <p:cNvSpPr txBox="1"/>
          <p:nvPr/>
        </p:nvSpPr>
        <p:spPr>
          <a:xfrm>
            <a:off x="1654270" y="3290096"/>
            <a:ext cx="4892304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0" lang="zh-CN" altLang="en-US" sz="5400" b="0" i="0" u="none" strike="noStrike" kern="1200" cap="none" spc="60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思源黑体 CN Regular" panose="020B0500000000000000" pitchFamily="34" charset="-122"/>
                <a:ea typeface="思源黑体 CN Regular" panose="020B0500000000000000" pitchFamily="34" charset="-122"/>
                <a:cs typeface="思源黑体 CN Normal" panose="020B0400000000000000" charset="-122"/>
                <a:sym typeface="+mn-ea"/>
              </a:rPr>
              <a:t>切断传播途径</a:t>
            </a:r>
            <a:endParaRPr kumimoji="0" lang="zh-CN" altLang="en-US" sz="5400" b="0" i="0" u="none" strike="noStrike" kern="1200" cap="none" spc="60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思源黑体 CN Regular" panose="020B0500000000000000" pitchFamily="34" charset="-122"/>
              <a:ea typeface="思源黑体 CN Regular" panose="020B0500000000000000" pitchFamily="34" charset="-122"/>
              <a:cs typeface="思源黑体 CN Normal" panose="020B0400000000000000" charset="-122"/>
              <a:sym typeface="+mn-ea"/>
            </a:endParaRPr>
          </a:p>
        </p:txBody>
      </p:sp>
      <p:sp>
        <p:nvSpPr>
          <p:cNvPr id="13" name="图形"/>
          <p:cNvSpPr txBox="1"/>
          <p:nvPr/>
        </p:nvSpPr>
        <p:spPr>
          <a:xfrm>
            <a:off x="1185137" y="4348641"/>
            <a:ext cx="5830570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en-US" altLang="zh-CN" sz="1400">
              <a:solidFill>
                <a:schemeClr val="tx1">
                  <a:lumMod val="85000"/>
                  <a:lumOff val="15000"/>
                </a:schemeClr>
              </a:solidFill>
              <a:latin typeface="思源黑体 CN Regular" panose="020B0500000000000000" pitchFamily="34" charset="-122"/>
              <a:ea typeface="思源黑体 CN Regular" panose="020B0500000000000000" pitchFamily="34" charset="-122"/>
              <a:cs typeface="思源黑体 CN Normal" panose="020B0400000000000000" charset="-122"/>
              <a:sym typeface="+mn-ea"/>
            </a:endParaRPr>
          </a:p>
        </p:txBody>
      </p:sp>
      <p:sp>
        <p:nvSpPr>
          <p:cNvPr id="23" name="图形"/>
          <p:cNvSpPr txBox="1"/>
          <p:nvPr/>
        </p:nvSpPr>
        <p:spPr>
          <a:xfrm>
            <a:off x="10815090" y="1055995"/>
            <a:ext cx="369332" cy="460313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zh-CN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B0500000000000000" pitchFamily="34" charset="-122"/>
                <a:ea typeface="思源黑体 CN Regular" panose="020B0500000000000000" pitchFamily="34" charset="-122"/>
                <a:cs typeface="思源黑体 CN Normal" panose="020B0400000000000000" charset="-122"/>
              </a:rPr>
              <a:t>加强锻炼 讲究卫生 远离疾病</a:t>
            </a: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思源黑体 CN Regular" panose="020B0500000000000000" pitchFamily="34" charset="-122"/>
              <a:ea typeface="思源黑体 CN Regular" panose="020B0500000000000000" pitchFamily="34" charset="-122"/>
              <a:cs typeface="思源黑体 CN Normal" panose="020B0400000000000000" charset="-122"/>
            </a:endParaRPr>
          </a:p>
        </p:txBody>
      </p:sp>
      <p:sp>
        <p:nvSpPr>
          <p:cNvPr id="24" name="加号 23"/>
          <p:cNvSpPr/>
          <p:nvPr/>
        </p:nvSpPr>
        <p:spPr>
          <a:xfrm>
            <a:off x="7015707" y="1285708"/>
            <a:ext cx="483219" cy="483219"/>
          </a:xfrm>
          <a:prstGeom prst="mathPlu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  <p:sp>
        <p:nvSpPr>
          <p:cNvPr id="26" name="加号 25"/>
          <p:cNvSpPr/>
          <p:nvPr/>
        </p:nvSpPr>
        <p:spPr>
          <a:xfrm>
            <a:off x="10061180" y="3844094"/>
            <a:ext cx="483219" cy="483219"/>
          </a:xfrm>
          <a:prstGeom prst="mathPlu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1944691" y="5624543"/>
            <a:ext cx="381000" cy="381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5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7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3" presetClass="entr" presetSubtype="16" fill="hold" grpId="9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8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1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3"/>
      <p:bldP spid="13" grpId="5"/>
      <p:bldP spid="23" grpId="7"/>
      <p:bldP spid="24" grpId="8" animBg="1"/>
      <p:bldP spid="26" grpId="9" animBg="1"/>
      <p:bldP spid="27" grpId="1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77975" y="1218565"/>
            <a:ext cx="8872855" cy="864235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280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不同传染病的传播途径不同，针对性切断传播途径，能直接阻止病原体扩散。常见传播途径及防控措施如下：</a:t>
            </a:r>
            <a:endParaRPr lang="zh-CN" altLang="en-US" sz="2800">
              <a:solidFill>
                <a:schemeClr val="tx1"/>
              </a:solidFill>
              <a:uFillTx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77975" y="2406650"/>
            <a:ext cx="8873490" cy="3387725"/>
          </a:xfrm>
          <a:prstGeom prst="rect">
            <a:avLst/>
          </a:prstGeom>
        </p:spPr>
        <p:txBody>
          <a:bodyPr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传播途径常见传染病核心防控措施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呼吸道传播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流感、新冠、肺结核、麻疹戴口罩；保持室内通风；避免去人群密集场所；咳嗽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打喷嚏时用纸巾或手肘遮挡口鼻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消化道传播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霍乱、伤寒、手足口病饭前便后洗手；不喝生水、不吃生冷不洁食物；餐具定期消毒；妥善处理粪便、垃圾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18565" y="1501140"/>
            <a:ext cx="9253855" cy="41211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接触传播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手足口病、红眼病、疥疮避免与患者共用毛巾、餐具、衣物等；接触公共物品后及时洗手；对污染环境、物品消毒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血液 </a:t>
            </a: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 </a:t>
            </a: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体液传播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乙肝、艾滋病、梅毒避免共用注射器、牙刷、剃须刀；输血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用血制品需严格检测；性生活使用安全套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虫媒传播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登革热、疟疾、乙脑安装纱窗、蚊帐；使用驱蚊剂；清理积水（消灭蚊虫滋生地）；避免蚊虫活跃时段外出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ISLIDE.ICON" val="#66117;#407080;"/>
</p:tagLst>
</file>

<file path=ppt/tags/tag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5.xml><?xml version="1.0" encoding="utf-8"?>
<p:tagLst xmlns:p="http://schemas.openxmlformats.org/presentationml/2006/main">
  <p:tag name="PA" val="v5.2.11"/>
</p:tagLst>
</file>

<file path=ppt/tags/tag6.xml><?xml version="1.0" encoding="utf-8"?>
<p:tagLst xmlns:p="http://schemas.openxmlformats.org/presentationml/2006/main">
  <p:tag name="PA" val="v5.2.11"/>
</p:tagLst>
</file>

<file path=ppt/tags/tag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AS_NET" val="4.0.30319.42000"/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a="http://schemas.openxmlformats.org/drawingml/2006/main" name="第一PPT模板网-WWW.1PPT.COM">
  <a:themeElements>
    <a:clrScheme name="自定义 94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A37D"/>
      </a:accent1>
      <a:accent2>
        <a:srgbClr val="42A37D"/>
      </a:accent2>
      <a:accent3>
        <a:srgbClr val="42A37D"/>
      </a:accent3>
      <a:accent4>
        <a:srgbClr val="42A37D"/>
      </a:accent4>
      <a:accent5>
        <a:srgbClr val="42A37D"/>
      </a:accent5>
      <a:accent6>
        <a:srgbClr val="42A37D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1327</Words>
  <Application>WPS 演示</Application>
  <PresentationFormat>宽屏</PresentationFormat>
  <Paragraphs>129</Paragraphs>
  <Slides>17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17</vt:i4>
      </vt:variant>
    </vt:vector>
  </HeadingPairs>
  <TitlesOfParts>
    <vt:vector size="35" baseType="lpstr">
      <vt:lpstr>Arial</vt:lpstr>
      <vt:lpstr>宋体</vt:lpstr>
      <vt:lpstr>Wingdings</vt:lpstr>
      <vt:lpstr>黑体</vt:lpstr>
      <vt:lpstr>印品灵秀体</vt:lpstr>
      <vt:lpstr>思源黑体 CN Regular</vt:lpstr>
      <vt:lpstr>思源黑体 CN Normal</vt:lpstr>
      <vt:lpstr>Arial</vt:lpstr>
      <vt:lpstr>汉仪君黑-45简</vt:lpstr>
      <vt:lpstr>微软雅黑</vt:lpstr>
      <vt:lpstr>Meiryo</vt:lpstr>
      <vt:lpstr>Yu Gothic UI</vt:lpstr>
      <vt:lpstr>Arial Narrow</vt:lpstr>
      <vt:lpstr>Calibri</vt:lpstr>
      <vt:lpstr>Arial Unicode MS</vt:lpstr>
      <vt:lpstr>等线</vt:lpstr>
      <vt:lpstr>第一PPT模板网-WWW.1PPT.COM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https://www.ypppt.com/</dc:title>
  <dc:creator>优品PPT</dc:creator>
  <dc:subject>https://www.ypppt.com/</dc:subject>
  <cp:lastModifiedBy>旧时光</cp:lastModifiedBy>
  <cp:revision>33</cp:revision>
  <cp:lastPrinted>2022-06-15T23:11:00Z</cp:lastPrinted>
  <dcterms:created xsi:type="dcterms:W3CDTF">2022-06-15T23:11:00Z</dcterms:created>
  <dcterms:modified xsi:type="dcterms:W3CDTF">2026-03-10T02:45:12Z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303804B0681F4729ACF576DEF6E3AA4F_12</vt:lpwstr>
  </property>
</Properties>
</file>