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 varScale="1">
        <p:scale>
          <a:sx n="82" d="100"/>
          <a:sy n="82" d="100"/>
        </p:scale>
        <p:origin x="-69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3394" y="1337503"/>
            <a:ext cx="7121571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400" b="1" dirty="0" err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幼儿园冬</a:t>
            </a:r>
            <a:r>
              <a:rPr lang="zh-CN" altLang="en-US" sz="5400" b="1" dirty="0" err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</a:t>
            </a:r>
            <a:r>
              <a:rPr lang="en-US" sz="5400" b="1" dirty="0" err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季流行病宣讲课件</a:t>
            </a:r>
            <a:endParaRPr lang="en-US" sz="5400" b="1" dirty="0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2444" y="4697403"/>
            <a:ext cx="2800350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75" dirty="0" err="1">
                <a:solidFill>
                  <a:srgbClr val="3B3B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</a:t>
            </a:r>
            <a:r>
              <a:rPr lang="en-US" sz="1875" dirty="0" smtClean="0">
                <a:solidFill>
                  <a:srgbClr val="3B3B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875" dirty="0" smtClean="0">
                <a:solidFill>
                  <a:srgbClr val="3B3B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张湾街道卫生院 蔡玲侠</a:t>
            </a:r>
            <a:endParaRPr lang="en-US" sz="1875" dirty="0">
              <a:solidFill>
                <a:srgbClr val="3B3B3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2444" y="5228718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75">
                <a:solidFill>
                  <a:srgbClr val="3B3B3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2026-03-3</a:t>
            </a:r>
            <a:endParaRPr lang="en-US" sz="1875">
              <a:solidFill>
                <a:srgbClr val="3B3B3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r="10000"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幼儿园日常预防措施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开展手足口病预防知识教育，提高幼儿及教职工的防病意识。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环境消毒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定期对教室、玩具、餐具等物品进行清洁消毒，保持室内通风良好。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个人卫生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引导幼儿养成勤洗手、不揉眼、不挖鼻孔等良好的个人卫生习惯。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饮食管理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确保食品安全卫生，避免生冷食物，鼓励幼儿多喝水，多吃新鲜水果和蔬菜。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949" r="1949"/>
          <a:stretch>
            <a:fillRect/>
          </a:stretch>
        </p:blipFill>
        <p:spPr>
          <a:xfrm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12863" b="12863"/>
          <a:stretch>
            <a:fillRect/>
          </a:stretch>
        </p:blipFill>
        <p:spPr>
          <a:xfrm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10513" b="10513"/>
          <a:stretch>
            <a:fillRect/>
          </a:stretch>
        </p:blipFill>
        <p:spPr>
          <a:xfrm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5938" r="25938"/>
          <a:stretch>
            <a:fillRect/>
          </a:stretch>
        </p:blipFill>
        <p:spPr>
          <a:xfrm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病例发现与隔离处理流程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0998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病例发现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0998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一旦发现幼儿出现手足口病症状，应立即隔离并通知家长带其就医。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84637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隔离处理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84637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患儿需居家隔离至症状完全消失后一周，期间避免与其他儿童接触。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4652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环境消毒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652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对患儿所在的班级和活动区域进行全面消毒，防止疾病传播。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016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病情追踪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6016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定期随访患儿病情恢复情况，确保完全康复后方可返园。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幼儿园应及时将手足口病预防知识和疫情动态告知家长，增强家长的防病意识。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建立家园共育机制，鼓励家长参与幼儿园的防病工作，共同维护幼儿的健康。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通过家长会、微信群等方式向家长宣传手足口病预防知识，提高家长的防病能力。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家长一旦发现幼儿出现手足口病症状，应立即向幼儿园报告并配合做好隔离处理工作。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家长沟通与协作机制建立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及时沟通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协作机制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病情报告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流感预防与应对策略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流感症状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高热、乏力、头痛、咳嗽、全身肌肉酸痛等全身中毒症状为主，呼吸道症状较轻。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危害程度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流感传染性强，人群普遍易感，发病率高，易引发并发症如肺炎、心肌炎等，严重时可危及生命。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主要通过飞沫传播，如咳嗽、打喷嚏时释放的飞沫，也可通过接触传播。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流感症状及危害程度介绍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接种流感疫苗是预防流感的最有效手段，可显著降低患流感和发生严重并发症的风险。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疫苗重要性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在流感流行高峰前1-2个月接种效果最佳，我国北方地区推荐在9、10月份接种。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接种时机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接种前应告知医生孩子的过敏史和健康状况，接种后需观察有无不良反应。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幼儿园流感疫苗接种推广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班级卫生消毒工作加强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17342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8899" y="1802048"/>
            <a:ext cx="2652299" cy="19613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3215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常规消毒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9960" y="48320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每日对教室、玩具、餐具等进行全面消毒，保持环境清洁卫生。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8889" y="1802048"/>
            <a:ext cx="2652299" cy="19613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29950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定期开窗通风，保持室内空气新鲜，减少病毒滋生。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76341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822144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通风换气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5150" r="5150"/>
          <a:stretch>
            <a:fillRect/>
          </a:stretch>
        </p:blipFill>
        <p:spPr>
          <a:xfrm>
            <a:off x="8359840" y="1802048"/>
            <a:ext cx="2652299" cy="19613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30901" y="4842921"/>
            <a:ext cx="2510178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教育幼儿勤洗手、正确咳嗽和打喷嚏，养成良好的卫生习惯。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364363" y="4027009"/>
            <a:ext cx="2643252" cy="58068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423095" y="4072184"/>
            <a:ext cx="25257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个人卫生</a:t>
            </a:r>
            <a:endParaRPr lang="en-US" sz="200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每日监测幼儿体温，发现异常及时隔离并就医。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监测体温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加强流感预防知识的宣传教育，提高师生及家长的防病意识。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流感高发期减少不必要的集体活动，避免交叉感染。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减少集体活动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根据流感疫情情况灵活调整教学计划，确保幼儿身心健康。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灵活调整教学计划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流感期间活动调整建议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诺如病毒防范知识普及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危害严重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诺如病毒可引起急性肠胃炎，导致严重腹泻，甚至脱水，对人群健康造成严重威胁，也产生巨大的社会经济损失。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传染性强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诺如病毒变异快、传播速度快，感染剂量低，排毒时间长，具有高度传染性和快速传播能力。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传播途径多样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诺如病毒主要通过粪口途径传播，也可通过接触传播和空气传播，感染对象主要是成人和学龄儿童，寒冷季节呈现高发。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诺如病毒特点及其危害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98897" y="634350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流行病概述与预防重要性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手足口病预防与控制策略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流感预防与应对策略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诺如病毒防范知识普及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幼儿园环境卫生管理措施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家长合作与沟通机制建立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9214" y="886821"/>
            <a:ext cx="3679714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4875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9214" y="1743134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800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严格食品采购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购买预包装食品时，仔细查看生产日期、保质期、生产厂家等重要信息，拒绝购买过期食品、三无食品、感观性状异常的食品等。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食品卫生安全注意事项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确保食品加工卫生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家庭用餐时，食物必须做到烧熟煮透，尽量不食用隔夜饭（菜），如不能当餐用完的，应及时冷藏，且第二次食用前必须加热彻底。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餐饮单位选择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选择环境整洁、卫生良好，悬挂有《餐饮服务许可证》或《食品经营许可证》、监督公示牌公示的脸谱标识为微笑或大笑的餐饮单位就餐。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808" y="1493008"/>
            <a:ext cx="3584000" cy="4864000"/>
          </a:xfrm>
          <a:prstGeom prst="roundRect">
            <a:avLst>
              <a:gd name="adj" fmla="val 8025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39808" y="3200400"/>
            <a:ext cx="3048000" cy="55023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勤洗手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9808" y="3984313"/>
            <a:ext cx="3048000" cy="18353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用流动的水和肥皂洗手，搓揉至少20秒，包括手心、手背、手指缝、指甲缝和手腕，特别是在饭前便后、接触公共物品后、咳嗽或打喷嚏后等关键时候洗手。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9808" y="1654597"/>
            <a:ext cx="1990725" cy="1285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01.</a:t>
            </a:r>
            <a:endParaRPr lang="en-US" sz="57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个人卫生习惯培养方法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345917" y="1502925"/>
            <a:ext cx="3584000" cy="4864000"/>
          </a:xfrm>
          <a:prstGeom prst="roundRect">
            <a:avLst>
              <a:gd name="adj" fmla="val 8025"/>
            </a:avLst>
          </a:prstGeom>
          <a:solidFill>
            <a:schemeClr val="lt2">
              <a:alpha val="79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13917" y="3200400"/>
            <a:ext cx="3048000" cy="55023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注意个人卫生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13917" y="3994229"/>
            <a:ext cx="3048000" cy="18353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定期洗澡，保持身体清洁，去除污垢和汗液；注意清洗头发、颈部、腋窝、腹股沟等容易藏污纳垢的部位；床上用品也要定期清洗和更换，保持干净整洁。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13917" y="1664514"/>
            <a:ext cx="1990725" cy="1285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  <a:endParaRPr lang="en-US" sz="57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8131833" y="1512842"/>
            <a:ext cx="3584000" cy="4864000"/>
          </a:xfrm>
          <a:prstGeom prst="roundRect">
            <a:avLst>
              <a:gd name="adj" fmla="val 8025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99833" y="3200400"/>
            <a:ext cx="3048000" cy="5601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避免交叉感染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99833" y="4004146"/>
            <a:ext cx="3048000" cy="18353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如手机、眼镜、钥匙等经常接触的物品，定期进行清洁消毒；用纸巾捂住口鼻，避免飞沫传播病菌；如果没有纸巾，可用肘部遮挡。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99833" y="1674431"/>
            <a:ext cx="3048000" cy="1285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57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03.</a:t>
            </a:r>
            <a:endParaRPr lang="en-US" sz="57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疫情报告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隔离治疗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一旦发现诺如病毒感染病例，应立即按照相关规定向当地疾病预防控制机构报告，并配合做好疫情调查和处置工作。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对诺如病毒感染者进行隔离治疗，直至症状完全消失且至少72小时后，方可解除隔离。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疫情报告和处置流程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环境消毒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对诺如病毒感染者使用过的餐具、家具或居住场所等进行彻底消毒处理，防止病毒传播扩散。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加强对公众的健康教育，提高公众对诺如病毒防范知识的知晓率和自我防护能力。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幼儿园环境卫生管理措施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4109" b="4109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教室、寝室应每日进行至少两次的清扫，包括地面、墙面、门窗、桌椅、床铺等，确保无积灰、无垃圾。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使用含氯消毒液对教室、寝室的地面、桌面、门把手、水龙头等高频接触面进行擦拭消毒，每日至少一次。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教室、寝室应每日开窗通风，保持室内空气流通，减少病菌滋生。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每周至少使用紫外线灯对教室、寝室进行一次全面照射消毒，确保杀灭空气中的病毒和细菌。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教室、寝室清洁消毒制度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定期清扫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每日消毒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通风换气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紫外线灯照射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06" r="28906"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玩具、餐具清洗消毒方法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餐具清洗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餐具应做到一餐一清洗一消毒，使用高温蒸汽或消毒柜进行消毒，确保无油渍、无食物残渣。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清洗消毒记录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建立清洗消毒记录制度，详细记录玩具、餐具的清洗消毒时间和过程，确保清洗消毒工作的有效执行。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玩具清洗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塑料玩具应使用洗涤剂清洗后，再用清水冲洗干净，最后用含氯消毒液浸泡消毒；毛绒玩具应使用洗涤剂清洗后，晒干并定期进行阳光曝晒；木质玩具应用湿布擦拭干净后，再用消毒液擦拭表面。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627" r="20627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设置可回收物、有害垃圾、湿垃圾、干垃圾四类垃圾桶，引导幼儿正确分类投放垃圾。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分类投放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垃圾桶应每日清理，避免垃圾满溢造成环境污染。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定期清理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通过故事、游戏等形式，向幼儿宣传垃圾分类的重要性，培养幼儿的环保意识和责任感。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宣传教育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垃圾分类处理要求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绿化美化，营造健康环境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种植绿化植物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在幼儿园周围和主要活动区域种植绿化植物，美化环境，净化空气。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保持清洁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定期清理杂草和落叶，保持绿化区域的整洁美观。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环保教育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通过户外活动、手工制作等形式，向幼儿传授环保知识，培养幼儿的环保意识和爱护环境的习惯。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设施完善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设置户外教学区域和游乐设施，增加幼儿的户外活动时间，促进身心健康发展。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家长合作与沟通机制建立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家长对孩子健康监测责任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日常观察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家长应每日观察孩子的身体状况，注意是否有发热、咳嗽、流涕等流感症状，以及皮肤是否有异常红疹等。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健康记录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及时就医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鼓励家长建立孩子的健康记录，包括体温、饮食、睡眠等基本情况，以便及时发现并应对潜在的健康问题。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一旦发现孩子有不适症状，家长应迅速带孩子就医，并告知幼儿园相关情况，以便幼儿园采取必要的防控措施。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流行病概述与预防重要性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592" r="8592"/>
          <a:stretch>
            <a:fillRect/>
          </a:stretch>
        </p:blipFill>
        <p:spPr>
          <a:xfrm>
            <a:off x="601455" y="1456971"/>
            <a:ext cx="5140490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教育家长和孩子养成勤洗手、咳嗽掩口鼻等个人卫生习惯，减少病毒和细菌的传播。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保持家庭环境清洁，定期开窗通风，减少病毒滋生的可能性。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倡导均衡饮食，多吃蔬菜水果，增强孩子体质，提高免疫力。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营养均衡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家庭预防措施宣传普及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幼儿园应建立疫情信息通报渠道，及时将疫情动态、预防措施等信息传达给家长，确保信息的透明和畅通。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信息透明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鼓励家长与幼儿园保持密切联系，共同关注孩子的健康状况，及时交流预防心得和经验。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家园互动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在发生疫情或其他紧急情况时，幼儿园应迅速启动应急预案，与家长紧密合作，共同应对。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紧急响应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疫情信息及时通报渠道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家园共育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通过家长会、宣传栏、微信群等多种形式，普及健康知识，提高家长的预防意识和能力。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健康宣传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心理关怀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关注孩子的心理健康，及时给予关爱和支持，减轻疫情等外部因素对孩子心理的影响。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家长和幼儿园应携手合作，共同营造良好的安全健康氛围，让孩子在健康的环境中成长。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共同营造安全健康氛围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3443" y="1715975"/>
            <a:ext cx="7924800" cy="1962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225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90845" y="3420950"/>
            <a:ext cx="4943475" cy="5143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000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23" b="2623"/>
          <a:stretch>
            <a:fillRect/>
          </a:stretch>
        </p:blipFill>
        <p:spPr>
          <a:xfrm>
            <a:off x="6203747" y="1487175"/>
            <a:ext cx="5238701" cy="46370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流行病指某种病原体在人群中广泛传播，导致较多人口发病的传染病。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传染性强、传播速度快、易引发公共卫生事件，如季节性、地方性、人群普遍易感等。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不仅威胁个体健康，还可能对社会经济、教育等产生深远影响。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流行病定义及特点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005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</p:sp>
      <p:cxnSp>
        <p:nvCxnSpPr>
          <p:cNvPr id="3" name="Connector 3"/>
          <p:cNvCxnSpPr/>
          <p:nvPr/>
        </p:nvCxnSpPr>
        <p:spPr>
          <a:xfrm>
            <a:off x="2250101" y="4321454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AutoShape 4"/>
          <p:cNvSpPr/>
          <p:nvPr/>
        </p:nvSpPr>
        <p:spPr>
          <a:xfrm>
            <a:off x="2180060" y="4237548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929966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387779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61693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19506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5993913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451726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8536622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994435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1146135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流行性感冒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4" name="Connector 14"/>
          <p:cNvCxnSpPr/>
          <p:nvPr/>
        </p:nvCxnSpPr>
        <p:spPr>
          <a:xfrm>
            <a:off x="7270496" y="4301578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AutoShape 15"/>
          <p:cNvSpPr/>
          <p:nvPr/>
        </p:nvSpPr>
        <p:spPr>
          <a:xfrm>
            <a:off x="7200455" y="421767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9809141" y="2540511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AutoShape 17"/>
          <p:cNvSpPr/>
          <p:nvPr/>
        </p:nvSpPr>
        <p:spPr>
          <a:xfrm>
            <a:off x="9739100" y="295512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8" name="Connector 18"/>
          <p:cNvCxnSpPr/>
          <p:nvPr/>
        </p:nvCxnSpPr>
        <p:spPr>
          <a:xfrm>
            <a:off x="4776899" y="2540511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AutoShape 19"/>
          <p:cNvSpPr/>
          <p:nvPr/>
        </p:nvSpPr>
        <p:spPr>
          <a:xfrm>
            <a:off x="4706858" y="295512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3107462" y="1156882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由水痘-带状疱疹病毒引起，以发热和成批出现周身性红色斑丘疹、疱疹痂疹为特征，传染性强，易感人群主要为学龄期儿童及青少年。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16515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水痘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220648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流行性腮腺炎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1063949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575049" y="4794931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由流感病毒引起，症状包括高热、乏力、头痛、咳嗽等，传播迅速，好发于冬春季节。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95704" y="1156882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由多种肠道病毒引起，以发热、口腔溃疡、手足疱疹为特征，主要通过消化道或呼吸道飞沫传播，婴幼儿和儿童普遍多发。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650171" y="4794931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由腮腺炎病毒引起，主要表现为腮腺肿大、疼痛，可波及邻近的颌下腺、舌下腺和颈部淋巴结，传染性强，好发于冬春季节。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秋冬季常见流行病类型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719502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手足口病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7156" r="17156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有效预防流行病传播，保护幼儿健康，维护幼儿园正常教学秩序，减轻社会医疗负担。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包括加强健康教育、改善环境卫生条件、提高个人及集体防护能力、及时隔离和治疗患者等。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预防流行病意义与措施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幼儿免疫力较弱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幼儿身体发育尚未完全，免疫系统相对脆弱，更易受到病原体侵袭。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聚集性特点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幼儿园幼儿聚集在一起，一旦有病例出现，很容易发生交叉感染。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环境卫生要求高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幼儿园需保持室内外环境清洁卫生，定期消毒，减少病原体滋生。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健康教育重要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通过生动有趣的健康教育活动，提高幼儿自我保护意识，养成良好的卫生习惯。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幼儿园特殊环境关注点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77" y="1237478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E97C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8400" b="1">
              <a:solidFill>
                <a:srgbClr val="E97C1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5577" y="2605939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46331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手足口病预防与控制策略</a:t>
            </a:r>
            <a:endParaRPr lang="en-US" sz="4500" b="1">
              <a:solidFill>
                <a:srgbClr val="46331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02" r="13202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发热、手、足、口腔等部位的皮疹或疱疹，部分患儿伴有咳嗽、流涕、食欲不振等症状。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典型症状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主要通过粪-口传播，也可通过呼吸道飞沫和密切接触传播，如接触患者唾液、疱疹液及污染的物品等。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传播途径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潜伏期通常为2-10天，病程一般为7-10天，少数患儿可发展为重症。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潜伏期与病程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手足口病症状及传播途径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F1507"/>
      </a:dk1>
      <a:lt1>
        <a:srgbClr val="FACD99"/>
      </a:lt1>
      <a:dk2>
        <a:srgbClr val="E97C17"/>
      </a:dk2>
      <a:lt2>
        <a:srgbClr val="F2AB69"/>
      </a:lt2>
      <a:accent1>
        <a:srgbClr val="E97C17"/>
      </a:accent1>
      <a:accent2>
        <a:srgbClr val="E97C17"/>
      </a:accent2>
      <a:accent3>
        <a:srgbClr val="F49236"/>
      </a:accent3>
      <a:accent4>
        <a:srgbClr val="FF9939"/>
      </a:accent4>
      <a:accent5>
        <a:srgbClr val="FFAD5F"/>
      </a:accent5>
      <a:accent6>
        <a:srgbClr val="FFAF9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3941</Words>
  <Application>WPS 演示</Application>
  <PresentationFormat>自定义</PresentationFormat>
  <Paragraphs>445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WPS_1696921116</cp:lastModifiedBy>
  <cp:revision>4</cp:revision>
  <dcterms:created xsi:type="dcterms:W3CDTF">2006-08-16T00:00:00Z</dcterms:created>
  <dcterms:modified xsi:type="dcterms:W3CDTF">2026-03-03T02:28:13Z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AC3B57124DE0418D8DA4445DBD6F48E2_13</vt:lpwstr>
  </property>
  <property fmtid="{D5CDD505-2E9C-101B-9397-08002B2CF9AE}" pid="3" name="KSOProductBuildVer">
    <vt:lpwstr>2052-12.1.0.25225</vt:lpwstr>
  </property>
</Properties>
</file>